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306" r:id="rId5"/>
    <p:sldId id="298" r:id="rId6"/>
    <p:sldId id="288" r:id="rId7"/>
    <p:sldId id="307" r:id="rId8"/>
    <p:sldId id="261" r:id="rId9"/>
    <p:sldId id="308" r:id="rId10"/>
    <p:sldId id="289" r:id="rId11"/>
    <p:sldId id="309" r:id="rId12"/>
    <p:sldId id="314" r:id="rId13"/>
    <p:sldId id="315" r:id="rId14"/>
    <p:sldId id="317" r:id="rId15"/>
    <p:sldId id="262" r:id="rId16"/>
    <p:sldId id="299" r:id="rId17"/>
    <p:sldId id="304" r:id="rId18"/>
    <p:sldId id="290" r:id="rId19"/>
    <p:sldId id="300" r:id="rId20"/>
    <p:sldId id="294" r:id="rId21"/>
    <p:sldId id="305" r:id="rId22"/>
    <p:sldId id="295" r:id="rId23"/>
    <p:sldId id="296" r:id="rId24"/>
    <p:sldId id="267" r:id="rId25"/>
    <p:sldId id="291" r:id="rId26"/>
    <p:sldId id="310" r:id="rId27"/>
    <p:sldId id="268" r:id="rId28"/>
    <p:sldId id="269" r:id="rId29"/>
    <p:sldId id="311" r:id="rId30"/>
    <p:sldId id="312" r:id="rId31"/>
    <p:sldId id="313" r:id="rId32"/>
    <p:sldId id="318" r:id="rId33"/>
    <p:sldId id="319" r:id="rId34"/>
    <p:sldId id="320" r:id="rId35"/>
    <p:sldId id="276" r:id="rId36"/>
    <p:sldId id="286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6E619-8164-4015-8C13-7891F2F1F51B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ACC53833-1BC8-4E77-A7DA-0F6F1361C5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611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6E619-8164-4015-8C13-7891F2F1F51B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3833-1BC8-4E77-A7DA-0F6F1361C5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170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ECD6E619-8164-4015-8C13-7891F2F1F51B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ACC53833-1BC8-4E77-A7DA-0F6F1361C5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275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6E619-8164-4015-8C13-7891F2F1F51B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3833-1BC8-4E77-A7DA-0F6F1361C5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487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6E619-8164-4015-8C13-7891F2F1F51B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3833-1BC8-4E77-A7DA-0F6F1361C5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226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6E619-8164-4015-8C13-7891F2F1F51B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3833-1BC8-4E77-A7DA-0F6F1361C5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044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6E619-8164-4015-8C13-7891F2F1F51B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3833-1BC8-4E77-A7DA-0F6F1361C5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27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6E619-8164-4015-8C13-7891F2F1F51B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3833-1BC8-4E77-A7DA-0F6F1361C5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63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6E619-8164-4015-8C13-7891F2F1F51B}" type="datetimeFigureOut">
              <a:rPr lang="en-US" smtClean="0"/>
              <a:t>6/5/2022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3833-1BC8-4E77-A7DA-0F6F1361C5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773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6E619-8164-4015-8C13-7891F2F1F51B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3833-1BC8-4E77-A7DA-0F6F1361C5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576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6E619-8164-4015-8C13-7891F2F1F51B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3833-1BC8-4E77-A7DA-0F6F1361C5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469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ECD6E619-8164-4015-8C13-7891F2F1F51B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ACC53833-1BC8-4E77-A7DA-0F6F1361C5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024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g.com/images/search?q=diatonic+scale+images&amp;id=A15DA9C588606BA50983E79CB937E32AD6E252AC&amp;form=IQFRBA&amp;first=1&amp;tsc=ImageHoverTitle&amp;disoverlay=1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ing.com/images/search?q=diatonic+scale+images&amp;id=A15DA9C588606BA50983E79CB937E32AD6E252AC&amp;form=IQFRBA&amp;first=1&amp;tsc=ImageHoverTitle&amp;disoverlay=1" TargetMode="Externa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4058C-A3F9-405E-B4BA-A633B82215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56171" y="483389"/>
            <a:ext cx="11140440" cy="2389207"/>
          </a:xfrm>
        </p:spPr>
        <p:txBody>
          <a:bodyPr/>
          <a:lstStyle/>
          <a:p>
            <a:r>
              <a:rPr lang="en-US" sz="4800" b="1" dirty="0"/>
              <a:t>LECTURE 16</a:t>
            </a:r>
            <a:r>
              <a:rPr lang="mn-MN" sz="4800" b="1" dirty="0"/>
              <a:t>.</a:t>
            </a:r>
            <a:r>
              <a:rPr lang="en-US" sz="4800" b="1" dirty="0"/>
              <a:t> SCALES AND KEYS</a:t>
            </a:r>
            <a:r>
              <a:rPr lang="mn-MN" sz="4800" dirty="0"/>
              <a:t/>
            </a:r>
            <a:br>
              <a:rPr lang="mn-MN" sz="4800" dirty="0"/>
            </a:br>
            <a:r>
              <a:rPr lang="mn-MN" sz="4800" b="1" dirty="0"/>
              <a:t>ЛАД, </a:t>
            </a:r>
            <a:r>
              <a:rPr lang="mn-MN" sz="4800" b="1" dirty="0" err="1"/>
              <a:t>ТОНАЛЬНОСТЬ</a:t>
            </a:r>
            <a:endParaRPr lang="mn-MN" sz="48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36771E7-0830-4F3F-A169-2E78E81828F0}"/>
              </a:ext>
            </a:extLst>
          </p:cNvPr>
          <p:cNvSpPr/>
          <p:nvPr/>
        </p:nvSpPr>
        <p:spPr>
          <a:xfrm>
            <a:off x="968826" y="2141648"/>
            <a:ext cx="10254343" cy="506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800"/>
              </a:spcAft>
              <a:tabLst>
                <a:tab pos="457200" algn="l"/>
              </a:tabLst>
            </a:pP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61471" y="379872"/>
            <a:ext cx="6096000" cy="10259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spcAft>
                <a:spcPts val="800"/>
              </a:spcAft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MUSIC THEORY</a:t>
            </a:r>
            <a:endParaRPr lang="en-US" dirty="0"/>
          </a:p>
          <a:p>
            <a:r>
              <a:rPr lang="en-US" dirty="0"/>
              <a:t/>
            </a:r>
            <a:br>
              <a:rPr lang="en-US" dirty="0"/>
            </a:br>
            <a:endParaRPr lang="mn-MN" dirty="0"/>
          </a:p>
        </p:txBody>
      </p:sp>
      <p:sp>
        <p:nvSpPr>
          <p:cNvPr id="6" name="TextBox 5"/>
          <p:cNvSpPr txBox="1"/>
          <p:nvPr/>
        </p:nvSpPr>
        <p:spPr>
          <a:xfrm>
            <a:off x="1239327" y="5650301"/>
            <a:ext cx="9713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					</a:t>
            </a: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Багш:  Э.Зулцэцэг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Ph.D</a:t>
            </a: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1145875" y="2292201"/>
            <a:ext cx="8031192" cy="1856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mn-MN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r>
              <a:rPr lang="mn-MN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Диатоник</a:t>
            </a:r>
            <a:r>
              <a:rPr lang="mn-MN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лад 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Diaotonic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scale/</a:t>
            </a:r>
            <a:endParaRPr lang="mn-MN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mn-MN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2.Пентатоник лад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/Pentatonic scale/</a:t>
            </a:r>
            <a:endParaRPr lang="mn-MN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771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C2DE3-BD74-4CEA-ABB9-6327D1D5E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Дэд сэдэв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59E08F-BF49-4A5C-8E54-F8E5A684A9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1837426"/>
            <a:ext cx="10058400" cy="4205378"/>
          </a:xfrm>
        </p:spPr>
        <p:txBody>
          <a:bodyPr>
            <a:normAutofit/>
          </a:bodyPr>
          <a:lstStyle/>
          <a:p>
            <a:r>
              <a:rPr lang="mn-MN" sz="5400" b="1" dirty="0"/>
              <a:t>1.</a:t>
            </a:r>
            <a:r>
              <a:rPr lang="mn-MN" sz="5400" b="1" dirty="0" err="1"/>
              <a:t>Диатоник</a:t>
            </a:r>
            <a:r>
              <a:rPr lang="mn-MN" sz="5400" b="1" dirty="0"/>
              <a:t> лад </a:t>
            </a:r>
            <a:r>
              <a:rPr lang="en-US" sz="5400" b="1" dirty="0"/>
              <a:t>/</a:t>
            </a:r>
            <a:r>
              <a:rPr lang="en-US" sz="5400" b="1" dirty="0" err="1"/>
              <a:t>Diaotonic</a:t>
            </a:r>
            <a:r>
              <a:rPr lang="en-US" sz="5400" b="1" dirty="0"/>
              <a:t> scale/</a:t>
            </a:r>
            <a:endParaRPr lang="mn-MN" sz="5400" dirty="0"/>
          </a:p>
          <a:p>
            <a:r>
              <a:rPr lang="mn-MN" sz="5400" b="1" dirty="0"/>
              <a:t>2.Пентатоник лад</a:t>
            </a:r>
            <a:r>
              <a:rPr lang="en-US" sz="5400" b="1" dirty="0"/>
              <a:t> /Pentatonic scale/</a:t>
            </a:r>
            <a:endParaRPr lang="mn-MN" sz="5400" dirty="0"/>
          </a:p>
          <a:p>
            <a:pPr marL="457200" lvl="0" indent="-457200">
              <a:buFont typeface="+mj-lt"/>
              <a:buAutoNum type="arabicPeriod"/>
            </a:pP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118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238C-AFC3-4920-B73E-D7BD8D8B7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707366"/>
            <a:ext cx="10058400" cy="1386610"/>
          </a:xfrm>
        </p:spPr>
        <p:txBody>
          <a:bodyPr>
            <a:normAutofit/>
          </a:bodyPr>
          <a:lstStyle/>
          <a:p>
            <a:pPr algn="ctr"/>
            <a:r>
              <a:rPr lang="mn-MN" sz="3600" b="1" dirty="0"/>
              <a:t>1.</a:t>
            </a:r>
            <a:r>
              <a:rPr lang="mn-MN" sz="3600" b="1" dirty="0" err="1"/>
              <a:t>Диатоник</a:t>
            </a:r>
            <a:r>
              <a:rPr lang="mn-MN" sz="3600" b="1" dirty="0"/>
              <a:t> лад </a:t>
            </a:r>
            <a:r>
              <a:rPr lang="en-US" sz="3600" b="1" dirty="0"/>
              <a:t>/</a:t>
            </a:r>
            <a:r>
              <a:rPr lang="en-US" sz="3600" b="1" dirty="0" err="1"/>
              <a:t>Diaotonic</a:t>
            </a:r>
            <a:r>
              <a:rPr lang="en-US" sz="3600" b="1" dirty="0"/>
              <a:t> scale/</a:t>
            </a:r>
            <a:r>
              <a:rPr lang="mn-MN" sz="3600" dirty="0"/>
              <a:t/>
            </a:r>
            <a:br>
              <a:rPr lang="mn-MN" sz="3600" dirty="0"/>
            </a:br>
            <a:r>
              <a:rPr lang="en-US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7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B472DA-1208-470D-A985-D38E3DE527E6}"/>
              </a:ext>
            </a:extLst>
          </p:cNvPr>
          <p:cNvSpPr/>
          <p:nvPr/>
        </p:nvSpPr>
        <p:spPr>
          <a:xfrm>
            <a:off x="812836" y="1496006"/>
            <a:ext cx="1057242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mn-MN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mn-MN" sz="4000" dirty="0"/>
              <a:t>Үндсэн долоон өнгөнөөс бүтсэн цомнолууд нь </a:t>
            </a:r>
            <a:r>
              <a:rPr lang="mn-MN" sz="4000" dirty="0" err="1"/>
              <a:t>диатоник</a:t>
            </a:r>
            <a:r>
              <a:rPr lang="mn-MN" sz="4000" dirty="0"/>
              <a:t> цомнолууд юм. Энэхүү 7 өрөгт </a:t>
            </a:r>
            <a:r>
              <a:rPr lang="mn-MN" sz="4000" dirty="0" err="1"/>
              <a:t>диатоник</a:t>
            </a:r>
            <a:r>
              <a:rPr lang="mn-MN" sz="4000" dirty="0"/>
              <a:t> цомнолын эгшгийн эрэмбэ нь дундад зууны үеийн баруун европын хөгжимд байсан учраас тэр үеийн уламжлалаар эртний үед хэрэглэгдэж байсан цомнолын нэрээр нэрлэсэн байна.  Үүнд:</a:t>
            </a:r>
          </a:p>
        </p:txBody>
      </p:sp>
    </p:spTree>
    <p:extLst>
      <p:ext uri="{BB962C8B-B14F-4D97-AF65-F5344CB8AC3E}">
        <p14:creationId xmlns:p14="http://schemas.microsoft.com/office/powerpoint/2010/main" val="223740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CB472DA-1208-470D-A985-D38E3DE527E6}"/>
              </a:ext>
            </a:extLst>
          </p:cNvPr>
          <p:cNvSpPr/>
          <p:nvPr/>
        </p:nvSpPr>
        <p:spPr>
          <a:xfrm>
            <a:off x="683440" y="780014"/>
            <a:ext cx="10572423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mn-MN" sz="6000" dirty="0" smtClean="0"/>
              <a:t>До</a:t>
            </a:r>
            <a:r>
              <a:rPr lang="mn-MN" sz="6000" dirty="0"/>
              <a:t>, </a:t>
            </a:r>
            <a:r>
              <a:rPr lang="mn-MN" sz="6000" dirty="0" err="1"/>
              <a:t>ре</a:t>
            </a:r>
            <a:r>
              <a:rPr lang="mn-MN" sz="6000" dirty="0"/>
              <a:t>, </a:t>
            </a:r>
            <a:r>
              <a:rPr lang="mn-MN" sz="6000" dirty="0" err="1"/>
              <a:t>ми</a:t>
            </a:r>
            <a:r>
              <a:rPr lang="mn-MN" sz="6000" dirty="0"/>
              <a:t>, фа, соль, </a:t>
            </a:r>
            <a:r>
              <a:rPr lang="mn-MN" sz="6000" dirty="0" err="1"/>
              <a:t>ля</a:t>
            </a:r>
            <a:r>
              <a:rPr lang="mn-MN" sz="6000" dirty="0"/>
              <a:t>, </a:t>
            </a:r>
            <a:r>
              <a:rPr lang="mn-MN" sz="6000" dirty="0" err="1"/>
              <a:t>си</a:t>
            </a:r>
            <a:r>
              <a:rPr lang="mn-MN" sz="6000" dirty="0"/>
              <a:t>, до - </a:t>
            </a:r>
            <a:r>
              <a:rPr lang="mn-MN" sz="6000" dirty="0" err="1"/>
              <a:t>Ионийн</a:t>
            </a:r>
            <a:r>
              <a:rPr lang="mn-MN" sz="6000" dirty="0"/>
              <a:t> </a:t>
            </a:r>
            <a:r>
              <a:rPr lang="mn-MN" sz="6000" dirty="0" smtClean="0"/>
              <a:t>лад</a:t>
            </a:r>
            <a:endParaRPr lang="en-US" sz="6000" dirty="0" smtClean="0"/>
          </a:p>
          <a:p>
            <a:endParaRPr lang="mn-MN" sz="6000" dirty="0"/>
          </a:p>
          <a:p>
            <a:r>
              <a:rPr lang="mn-MN" sz="6000" dirty="0" err="1"/>
              <a:t>Ре</a:t>
            </a:r>
            <a:r>
              <a:rPr lang="mn-MN" sz="6000" dirty="0"/>
              <a:t>, </a:t>
            </a:r>
            <a:r>
              <a:rPr lang="mn-MN" sz="6000" dirty="0" err="1"/>
              <a:t>ми</a:t>
            </a:r>
            <a:r>
              <a:rPr lang="mn-MN" sz="6000" dirty="0"/>
              <a:t>, фа, соль, </a:t>
            </a:r>
            <a:r>
              <a:rPr lang="mn-MN" sz="6000" dirty="0" err="1"/>
              <a:t>ля</a:t>
            </a:r>
            <a:r>
              <a:rPr lang="mn-MN" sz="6000" dirty="0"/>
              <a:t>, </a:t>
            </a:r>
            <a:r>
              <a:rPr lang="mn-MN" sz="6000" dirty="0" err="1"/>
              <a:t>си</a:t>
            </a:r>
            <a:r>
              <a:rPr lang="mn-MN" sz="6000" dirty="0"/>
              <a:t>, до, </a:t>
            </a:r>
            <a:r>
              <a:rPr lang="mn-MN" sz="6000" dirty="0" err="1"/>
              <a:t>ре</a:t>
            </a:r>
            <a:r>
              <a:rPr lang="mn-MN" sz="6000" dirty="0"/>
              <a:t> – </a:t>
            </a:r>
            <a:r>
              <a:rPr lang="mn-MN" sz="6000" dirty="0" err="1"/>
              <a:t>Дорийн</a:t>
            </a:r>
            <a:r>
              <a:rPr lang="mn-MN" sz="6000" dirty="0"/>
              <a:t> лад</a:t>
            </a:r>
          </a:p>
          <a:p>
            <a:pPr algn="just"/>
            <a:endParaRPr lang="mn-MN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474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CB472DA-1208-470D-A985-D38E3DE527E6}"/>
              </a:ext>
            </a:extLst>
          </p:cNvPr>
          <p:cNvSpPr/>
          <p:nvPr/>
        </p:nvSpPr>
        <p:spPr>
          <a:xfrm>
            <a:off x="683440" y="780014"/>
            <a:ext cx="10572423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mn-MN" sz="6000" dirty="0" err="1" smtClean="0"/>
              <a:t>Ми</a:t>
            </a:r>
            <a:r>
              <a:rPr lang="mn-MN" sz="6000" dirty="0"/>
              <a:t>, фа, соль, </a:t>
            </a:r>
            <a:r>
              <a:rPr lang="mn-MN" sz="6000" dirty="0" err="1"/>
              <a:t>ля</a:t>
            </a:r>
            <a:r>
              <a:rPr lang="mn-MN" sz="6000" dirty="0"/>
              <a:t>, </a:t>
            </a:r>
            <a:r>
              <a:rPr lang="mn-MN" sz="6000" dirty="0" err="1"/>
              <a:t>си</a:t>
            </a:r>
            <a:r>
              <a:rPr lang="mn-MN" sz="6000" dirty="0"/>
              <a:t>, до, </a:t>
            </a:r>
            <a:r>
              <a:rPr lang="mn-MN" sz="6000" dirty="0" err="1"/>
              <a:t>ре</a:t>
            </a:r>
            <a:r>
              <a:rPr lang="mn-MN" sz="6000" dirty="0"/>
              <a:t>, </a:t>
            </a:r>
            <a:r>
              <a:rPr lang="mn-MN" sz="6000" dirty="0" err="1"/>
              <a:t>ми</a:t>
            </a:r>
            <a:r>
              <a:rPr lang="mn-MN" sz="6000" dirty="0"/>
              <a:t> – </a:t>
            </a:r>
            <a:r>
              <a:rPr lang="mn-MN" sz="6000" dirty="0" err="1"/>
              <a:t>Фригийн</a:t>
            </a:r>
            <a:r>
              <a:rPr lang="mn-MN" sz="6000" dirty="0"/>
              <a:t> лад</a:t>
            </a:r>
          </a:p>
          <a:p>
            <a:r>
              <a:rPr lang="mn-MN" sz="6000" dirty="0"/>
              <a:t>Фа, соль, </a:t>
            </a:r>
            <a:r>
              <a:rPr lang="mn-MN" sz="6000" dirty="0" err="1"/>
              <a:t>ля</a:t>
            </a:r>
            <a:r>
              <a:rPr lang="mn-MN" sz="6000" dirty="0"/>
              <a:t>, </a:t>
            </a:r>
            <a:r>
              <a:rPr lang="mn-MN" sz="6000" dirty="0" err="1"/>
              <a:t>си</a:t>
            </a:r>
            <a:r>
              <a:rPr lang="mn-MN" sz="6000" dirty="0"/>
              <a:t>, до, </a:t>
            </a:r>
            <a:r>
              <a:rPr lang="mn-MN" sz="6000" dirty="0" err="1"/>
              <a:t>ре</a:t>
            </a:r>
            <a:r>
              <a:rPr lang="mn-MN" sz="6000" dirty="0"/>
              <a:t>, </a:t>
            </a:r>
            <a:r>
              <a:rPr lang="mn-MN" sz="6000" dirty="0" err="1"/>
              <a:t>ми</a:t>
            </a:r>
            <a:r>
              <a:rPr lang="mn-MN" sz="6000" dirty="0"/>
              <a:t>, фа – </a:t>
            </a:r>
            <a:r>
              <a:rPr lang="mn-MN" sz="6000" dirty="0" err="1"/>
              <a:t>Лидийн</a:t>
            </a:r>
            <a:r>
              <a:rPr lang="mn-MN" sz="6000" dirty="0"/>
              <a:t> лад</a:t>
            </a:r>
          </a:p>
          <a:p>
            <a:pPr algn="just"/>
            <a:endParaRPr lang="mn-MN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13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026716" y="1017227"/>
            <a:ext cx="10058400" cy="4050792"/>
          </a:xfrm>
        </p:spPr>
        <p:txBody>
          <a:bodyPr>
            <a:noAutofit/>
          </a:bodyPr>
          <a:lstStyle/>
          <a:p>
            <a:r>
              <a:rPr lang="mn-MN" sz="6000" dirty="0"/>
              <a:t>Соль, </a:t>
            </a:r>
            <a:r>
              <a:rPr lang="mn-MN" sz="6000" dirty="0" err="1"/>
              <a:t>ля</a:t>
            </a:r>
            <a:r>
              <a:rPr lang="mn-MN" sz="6000" dirty="0"/>
              <a:t>, </a:t>
            </a:r>
            <a:r>
              <a:rPr lang="mn-MN" sz="6000" dirty="0" err="1"/>
              <a:t>си</a:t>
            </a:r>
            <a:r>
              <a:rPr lang="mn-MN" sz="6000" dirty="0"/>
              <a:t>, до, </a:t>
            </a:r>
            <a:r>
              <a:rPr lang="mn-MN" sz="6000" dirty="0" err="1"/>
              <a:t>ре</a:t>
            </a:r>
            <a:r>
              <a:rPr lang="mn-MN" sz="6000" dirty="0"/>
              <a:t>, </a:t>
            </a:r>
            <a:r>
              <a:rPr lang="mn-MN" sz="6000" dirty="0" err="1"/>
              <a:t>ми</a:t>
            </a:r>
            <a:r>
              <a:rPr lang="mn-MN" sz="6000" dirty="0"/>
              <a:t>, фа, соль – </a:t>
            </a:r>
            <a:r>
              <a:rPr lang="mn-MN" sz="6000" dirty="0" err="1"/>
              <a:t>Миксолидийн</a:t>
            </a:r>
            <a:r>
              <a:rPr lang="mn-MN" sz="6000" dirty="0"/>
              <a:t> лад</a:t>
            </a:r>
          </a:p>
          <a:p>
            <a:r>
              <a:rPr lang="mn-MN" sz="6000" dirty="0" err="1"/>
              <a:t>Ля</a:t>
            </a:r>
            <a:r>
              <a:rPr lang="mn-MN" sz="6000" dirty="0"/>
              <a:t>, </a:t>
            </a:r>
            <a:r>
              <a:rPr lang="mn-MN" sz="6000" dirty="0" err="1"/>
              <a:t>си</a:t>
            </a:r>
            <a:r>
              <a:rPr lang="mn-MN" sz="6000" dirty="0"/>
              <a:t>, до, </a:t>
            </a:r>
            <a:r>
              <a:rPr lang="mn-MN" sz="6000" dirty="0" err="1"/>
              <a:t>ре</a:t>
            </a:r>
            <a:r>
              <a:rPr lang="mn-MN" sz="6000" dirty="0"/>
              <a:t>, </a:t>
            </a:r>
            <a:r>
              <a:rPr lang="mn-MN" sz="6000" dirty="0" err="1"/>
              <a:t>ми</a:t>
            </a:r>
            <a:r>
              <a:rPr lang="mn-MN" sz="6000" dirty="0"/>
              <a:t>, фа, соль, </a:t>
            </a:r>
            <a:r>
              <a:rPr lang="mn-MN" sz="6000" dirty="0" err="1"/>
              <a:t>ля</a:t>
            </a:r>
            <a:r>
              <a:rPr lang="mn-MN" sz="6000" dirty="0"/>
              <a:t> – </a:t>
            </a:r>
            <a:r>
              <a:rPr lang="mn-MN" sz="6000" dirty="0" err="1"/>
              <a:t>Эолийн</a:t>
            </a:r>
            <a:r>
              <a:rPr lang="mn-MN" sz="6000" dirty="0"/>
              <a:t> </a:t>
            </a:r>
            <a:r>
              <a:rPr lang="mn-MN" sz="6000" dirty="0" smtClean="0"/>
              <a:t>лад</a:t>
            </a:r>
            <a:endParaRPr lang="mn-MN" sz="6000" dirty="0"/>
          </a:p>
        </p:txBody>
      </p:sp>
    </p:spTree>
    <p:extLst>
      <p:ext uri="{BB962C8B-B14F-4D97-AF65-F5344CB8AC3E}">
        <p14:creationId xmlns:p14="http://schemas.microsoft.com/office/powerpoint/2010/main" val="2606969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035342" y="1491680"/>
            <a:ext cx="10058400" cy="2355701"/>
          </a:xfrm>
        </p:spPr>
        <p:txBody>
          <a:bodyPr>
            <a:noAutofit/>
          </a:bodyPr>
          <a:lstStyle/>
          <a:p>
            <a:r>
              <a:rPr lang="mn-MN" sz="6600" dirty="0" err="1" smtClean="0"/>
              <a:t>Си</a:t>
            </a:r>
            <a:r>
              <a:rPr lang="mn-MN" sz="6600" dirty="0"/>
              <a:t>, до, </a:t>
            </a:r>
            <a:r>
              <a:rPr lang="mn-MN" sz="6600" dirty="0" err="1"/>
              <a:t>ре</a:t>
            </a:r>
            <a:r>
              <a:rPr lang="mn-MN" sz="6600" dirty="0"/>
              <a:t>, </a:t>
            </a:r>
            <a:r>
              <a:rPr lang="mn-MN" sz="6600" dirty="0" err="1"/>
              <a:t>ми</a:t>
            </a:r>
            <a:r>
              <a:rPr lang="mn-MN" sz="6600" dirty="0"/>
              <a:t>, фа, соль, </a:t>
            </a:r>
            <a:r>
              <a:rPr lang="mn-MN" sz="6600" dirty="0" err="1"/>
              <a:t>ля</a:t>
            </a:r>
            <a:r>
              <a:rPr lang="mn-MN" sz="6600" dirty="0"/>
              <a:t>, </a:t>
            </a:r>
            <a:r>
              <a:rPr lang="mn-MN" sz="6600" dirty="0" err="1"/>
              <a:t>си</a:t>
            </a:r>
            <a:r>
              <a:rPr lang="mn-MN" sz="6600" dirty="0"/>
              <a:t> – </a:t>
            </a:r>
            <a:r>
              <a:rPr lang="mn-MN" sz="6600" dirty="0" err="1"/>
              <a:t>Локрейн</a:t>
            </a:r>
            <a:r>
              <a:rPr lang="mn-MN" sz="6600" dirty="0"/>
              <a:t> лад</a:t>
            </a:r>
          </a:p>
        </p:txBody>
      </p:sp>
    </p:spTree>
    <p:extLst>
      <p:ext uri="{BB962C8B-B14F-4D97-AF65-F5344CB8AC3E}">
        <p14:creationId xmlns:p14="http://schemas.microsoft.com/office/powerpoint/2010/main" val="26601921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User\Downloads\284535669_3082403942010061_2507257889111954528_n.jpg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954" t="20513" r="34880" b="12016"/>
          <a:stretch/>
        </p:blipFill>
        <p:spPr bwMode="auto">
          <a:xfrm rot="16200000">
            <a:off x="4682822" y="-1045117"/>
            <a:ext cx="2625072" cy="81433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Rectangle 8"/>
          <p:cNvSpPr/>
          <p:nvPr/>
        </p:nvSpPr>
        <p:spPr>
          <a:xfrm>
            <a:off x="1365848" y="5754144"/>
            <a:ext cx="93999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Хөгжмийн онол, В.</a:t>
            </a:r>
            <a:r>
              <a:rPr lang="mn-MN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Вахромеев</a:t>
            </a: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mn-MN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Бемби</a:t>
            </a: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сан, Улаанбаатар 2006, Х.106</a:t>
            </a:r>
            <a:endParaRPr lang="mn-MN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789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User\Downloads\284751473_379399077496792_6756476504616102586_n.jpg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534" t="4253" r="29319" b="60853"/>
          <a:stretch/>
        </p:blipFill>
        <p:spPr bwMode="auto">
          <a:xfrm>
            <a:off x="1768415" y="1259456"/>
            <a:ext cx="8229600" cy="343331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Rectangle 8"/>
          <p:cNvSpPr/>
          <p:nvPr/>
        </p:nvSpPr>
        <p:spPr>
          <a:xfrm>
            <a:off x="1365848" y="5754144"/>
            <a:ext cx="93999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Хөгжмийн онол, В.</a:t>
            </a:r>
            <a:r>
              <a:rPr lang="mn-MN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Вахромеев</a:t>
            </a: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mn-MN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Бемби</a:t>
            </a: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сан, Улаанбаатар 2006, Х.106</a:t>
            </a:r>
            <a:endParaRPr lang="mn-MN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6330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2F78F7-400F-4777-8CAF-D9F0AA66DF24}"/>
              </a:ext>
            </a:extLst>
          </p:cNvPr>
          <p:cNvSpPr/>
          <p:nvPr/>
        </p:nvSpPr>
        <p:spPr>
          <a:xfrm>
            <a:off x="803406" y="5595166"/>
            <a:ext cx="10058400" cy="1087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800"/>
              </a:spcAft>
            </a:pPr>
            <a:r>
              <a:rPr lang="mn-MN" dirty="0"/>
              <a:t>Хөгжмийн онол, В.</a:t>
            </a:r>
            <a:r>
              <a:rPr lang="mn-MN" dirty="0" err="1"/>
              <a:t>Вахромеев</a:t>
            </a:r>
            <a:r>
              <a:rPr lang="mn-MN" dirty="0"/>
              <a:t>, </a:t>
            </a:r>
            <a:r>
              <a:rPr lang="mn-MN" dirty="0" err="1"/>
              <a:t>Бемби</a:t>
            </a:r>
            <a:r>
              <a:rPr lang="mn-MN" dirty="0"/>
              <a:t> сан, Улаанбаатар 2006, Х.106</a:t>
            </a:r>
          </a:p>
          <a:p>
            <a:pPr indent="457200" algn="just">
              <a:spcAft>
                <a:spcPts val="800"/>
              </a:spcAft>
            </a:pP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C:\Users\User\Downloads\284751473_379399077496792_6756476504616102586_n.jpg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534" t="37887" r="31519" b="31579"/>
          <a:stretch/>
        </p:blipFill>
        <p:spPr bwMode="auto">
          <a:xfrm>
            <a:off x="1480141" y="1020140"/>
            <a:ext cx="9381665" cy="31550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27546" y="4807137"/>
            <a:ext cx="27167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i="1" dirty="0">
                <a:latin typeface="Times New Roman" panose="02020603050405020304" pitchFamily="18" charset="0"/>
                <a:ea typeface="Calibri" panose="020F0502020204030204" pitchFamily="34" charset="0"/>
              </a:rPr>
              <a:t>Зураг 1. </a:t>
            </a:r>
            <a:r>
              <a:rPr lang="mn-MN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Диатоник</a:t>
            </a:r>
            <a:r>
              <a:rPr lang="mn-MN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mn-MN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ладууд</a:t>
            </a: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41496180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2F78F7-400F-4777-8CAF-D9F0AA66DF24}"/>
              </a:ext>
            </a:extLst>
          </p:cNvPr>
          <p:cNvSpPr/>
          <p:nvPr/>
        </p:nvSpPr>
        <p:spPr>
          <a:xfrm>
            <a:off x="803406" y="5595166"/>
            <a:ext cx="10058400" cy="1087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800"/>
              </a:spcAft>
            </a:pPr>
            <a:r>
              <a:rPr lang="mn-MN" dirty="0"/>
              <a:t>Хөгжмийн онол, В.</a:t>
            </a:r>
            <a:r>
              <a:rPr lang="mn-MN" dirty="0" err="1"/>
              <a:t>Вахромеев</a:t>
            </a:r>
            <a:r>
              <a:rPr lang="mn-MN" dirty="0"/>
              <a:t>, </a:t>
            </a:r>
            <a:r>
              <a:rPr lang="mn-MN" dirty="0" err="1"/>
              <a:t>Бемби</a:t>
            </a:r>
            <a:r>
              <a:rPr lang="mn-MN" dirty="0"/>
              <a:t> сан, Улаанбаатар 2006, Х.106</a:t>
            </a:r>
          </a:p>
          <a:p>
            <a:pPr indent="457200" algn="just">
              <a:spcAft>
                <a:spcPts val="800"/>
              </a:spcAft>
            </a:pP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C:\Users\User\Downloads\284751473_379399077496792_6756476504616102586_n.jpg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534" t="67434" r="31519" b="2774"/>
          <a:stretch/>
        </p:blipFill>
        <p:spPr bwMode="auto">
          <a:xfrm>
            <a:off x="1163806" y="1464230"/>
            <a:ext cx="9118881" cy="2987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27546" y="4807137"/>
            <a:ext cx="27167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i="1" dirty="0">
                <a:latin typeface="Times New Roman" panose="02020603050405020304" pitchFamily="18" charset="0"/>
                <a:ea typeface="Calibri" panose="020F0502020204030204" pitchFamily="34" charset="0"/>
              </a:rPr>
              <a:t>Зураг 1. </a:t>
            </a:r>
            <a:r>
              <a:rPr lang="mn-MN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Диатоник</a:t>
            </a:r>
            <a:r>
              <a:rPr lang="mn-MN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mn-MN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ладууд</a:t>
            </a: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18938284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2935" y="491554"/>
            <a:ext cx="10452340" cy="99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  <a:spcAft>
                <a:spcPts val="800"/>
              </a:spcAft>
            </a:pPr>
            <a:r>
              <a:rPr lang="mn-MN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Хэрэв </a:t>
            </a:r>
            <a:r>
              <a:rPr lang="mn-MN" sz="4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до-</a:t>
            </a:r>
            <a:r>
              <a:rPr lang="mn-MN" sz="4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гоос</a:t>
            </a:r>
            <a:r>
              <a:rPr lang="mn-MN" sz="4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mn-MN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бүгдийг </a:t>
            </a:r>
            <a:r>
              <a:rPr lang="mn-MN" sz="4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байгуулбал:</a:t>
            </a:r>
            <a:endParaRPr lang="mn-MN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72453"/>
          <a:stretch/>
        </p:blipFill>
        <p:spPr>
          <a:xfrm>
            <a:off x="2272072" y="2358924"/>
            <a:ext cx="7881219" cy="23424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84746" y="4516730"/>
            <a:ext cx="23982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i="1" smtClean="0">
                <a:latin typeface="Times New Roman" panose="02020603050405020304" pitchFamily="18" charset="0"/>
                <a:ea typeface="Calibri" panose="020F0502020204030204" pitchFamily="34" charset="0"/>
              </a:rPr>
              <a:t>Зураг 2. Диатоник лад</a:t>
            </a:r>
            <a:endParaRPr lang="mn-MN" dirty="0"/>
          </a:p>
        </p:txBody>
      </p:sp>
      <p:sp>
        <p:nvSpPr>
          <p:cNvPr id="5" name="TextBox 4"/>
          <p:cNvSpPr txBox="1"/>
          <p:nvPr/>
        </p:nvSpPr>
        <p:spPr>
          <a:xfrm>
            <a:off x="2272072" y="5960853"/>
            <a:ext cx="3312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dirty="0"/>
              <a:t>Дасгал ажлуудаас</a:t>
            </a: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41094708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2935" y="491554"/>
            <a:ext cx="10452340" cy="99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  <a:spcAft>
                <a:spcPts val="800"/>
              </a:spcAft>
            </a:pPr>
            <a:r>
              <a:rPr lang="mn-MN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Хэрэв </a:t>
            </a:r>
            <a:r>
              <a:rPr lang="mn-MN" sz="4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до-</a:t>
            </a:r>
            <a:r>
              <a:rPr lang="mn-MN" sz="4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гоос</a:t>
            </a:r>
            <a:r>
              <a:rPr lang="mn-MN" sz="4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mn-MN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бүгдийг </a:t>
            </a:r>
            <a:r>
              <a:rPr lang="mn-MN" sz="4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байгуулбал:</a:t>
            </a:r>
            <a:endParaRPr lang="mn-MN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t="27487" b="45529"/>
          <a:stretch/>
        </p:blipFill>
        <p:spPr>
          <a:xfrm>
            <a:off x="1374925" y="2370507"/>
            <a:ext cx="9313203" cy="229462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67493" y="4973930"/>
            <a:ext cx="3615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Зураг 2. </a:t>
            </a:r>
            <a:r>
              <a:rPr lang="mn-MN" i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Диатоник</a:t>
            </a:r>
            <a:r>
              <a:rPr lang="mn-MN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лад /үргэлжлэх/</a:t>
            </a:r>
            <a:endParaRPr lang="mn-MN" dirty="0"/>
          </a:p>
        </p:txBody>
      </p:sp>
      <p:sp>
        <p:nvSpPr>
          <p:cNvPr id="5" name="TextBox 4"/>
          <p:cNvSpPr txBox="1"/>
          <p:nvPr/>
        </p:nvSpPr>
        <p:spPr>
          <a:xfrm>
            <a:off x="2272072" y="5960853"/>
            <a:ext cx="3312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dirty="0"/>
              <a:t>Дасгал ажлуудаас</a:t>
            </a: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9636826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2935" y="491554"/>
            <a:ext cx="10452340" cy="99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  <a:spcAft>
                <a:spcPts val="800"/>
              </a:spcAft>
            </a:pPr>
            <a:r>
              <a:rPr lang="mn-MN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Хэрэв </a:t>
            </a:r>
            <a:r>
              <a:rPr lang="mn-MN" sz="4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до-</a:t>
            </a:r>
            <a:r>
              <a:rPr lang="mn-MN" sz="4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гоос</a:t>
            </a:r>
            <a:r>
              <a:rPr lang="mn-MN" sz="4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mn-MN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бүгдийг </a:t>
            </a:r>
            <a:r>
              <a:rPr lang="mn-MN" sz="4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байгуулбал:</a:t>
            </a:r>
            <a:endParaRPr lang="mn-MN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t="57434" b="1331"/>
          <a:stretch/>
        </p:blipFill>
        <p:spPr>
          <a:xfrm>
            <a:off x="1271409" y="1490995"/>
            <a:ext cx="9313203" cy="350652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07108" y="5206843"/>
            <a:ext cx="3615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Зураг 2. </a:t>
            </a:r>
            <a:r>
              <a:rPr lang="mn-MN" i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Диатоник</a:t>
            </a:r>
            <a:r>
              <a:rPr lang="mn-MN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лад /үргэлжлэх/</a:t>
            </a:r>
            <a:endParaRPr lang="mn-MN" dirty="0"/>
          </a:p>
        </p:txBody>
      </p:sp>
      <p:sp>
        <p:nvSpPr>
          <p:cNvPr id="5" name="TextBox 4"/>
          <p:cNvSpPr txBox="1"/>
          <p:nvPr/>
        </p:nvSpPr>
        <p:spPr>
          <a:xfrm>
            <a:off x="2272072" y="5960853"/>
            <a:ext cx="3312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dirty="0"/>
              <a:t>Дасгал ажлуудаас</a:t>
            </a: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11241459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0AF41B5-7177-464D-8F55-08EEFC21D84E}"/>
              </a:ext>
            </a:extLst>
          </p:cNvPr>
          <p:cNvSpPr/>
          <p:nvPr/>
        </p:nvSpPr>
        <p:spPr>
          <a:xfrm>
            <a:off x="904203" y="863011"/>
            <a:ext cx="1045137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mn-MN" sz="4800" dirty="0" err="1"/>
              <a:t>Ионийн</a:t>
            </a:r>
            <a:r>
              <a:rPr lang="mn-MN" sz="4800" dirty="0"/>
              <a:t> цомнол тон харьцааны /шат/ хувьд энгийн </a:t>
            </a:r>
            <a:r>
              <a:rPr lang="mn-MN" sz="4800" dirty="0" err="1"/>
              <a:t>мажорын</a:t>
            </a:r>
            <a:r>
              <a:rPr lang="mn-MN" sz="4800" dirty="0"/>
              <a:t> бүтэцтэй, </a:t>
            </a:r>
            <a:r>
              <a:rPr lang="mn-MN" sz="4800" dirty="0" err="1"/>
              <a:t>эолийн</a:t>
            </a:r>
            <a:r>
              <a:rPr lang="mn-MN" sz="4800" dirty="0"/>
              <a:t> лад энгийн </a:t>
            </a:r>
            <a:r>
              <a:rPr lang="mn-MN" sz="4800" dirty="0" err="1"/>
              <a:t>минорын</a:t>
            </a:r>
            <a:r>
              <a:rPr lang="mn-MN" sz="4800" dirty="0"/>
              <a:t> бүтэцтэй адил байдаг.  Бусад ладууд өөр өөр тон харьцаа үүсгэдэг. Эдгээр ладад бичигдсэн зохиолуудаас жишээ авч үзье. </a:t>
            </a:r>
          </a:p>
        </p:txBody>
      </p:sp>
    </p:spTree>
    <p:extLst>
      <p:ext uri="{BB962C8B-B14F-4D97-AF65-F5344CB8AC3E}">
        <p14:creationId xmlns:p14="http://schemas.microsoft.com/office/powerpoint/2010/main" val="2151220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User\Downloads\285322338_862786194695043_1100017512854167970_n.jpg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26" t="8202" r="35572" b="61195"/>
          <a:stretch/>
        </p:blipFill>
        <p:spPr bwMode="auto">
          <a:xfrm>
            <a:off x="2407538" y="1171395"/>
            <a:ext cx="7021134" cy="35041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ectangle 5"/>
          <p:cNvSpPr/>
          <p:nvPr/>
        </p:nvSpPr>
        <p:spPr>
          <a:xfrm>
            <a:off x="1443487" y="5288318"/>
            <a:ext cx="100555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Хөгжмийн онолыг сурах хялбарчилсан хичээлүүд, Ц.Жамъян, Цээл эрдэнэ, Улаанбаатар 2007, Х.40</a:t>
            </a:r>
            <a:endParaRPr lang="mn-MN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5108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User\Downloads\285322338_862786194695043_1100017512854167970_n.jpg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26" t="39380" r="35572" b="11602"/>
          <a:stretch/>
        </p:blipFill>
        <p:spPr bwMode="auto">
          <a:xfrm>
            <a:off x="2415396" y="1164566"/>
            <a:ext cx="7884544" cy="35454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2"/>
          <p:cNvSpPr/>
          <p:nvPr/>
        </p:nvSpPr>
        <p:spPr>
          <a:xfrm>
            <a:off x="1343229" y="5642001"/>
            <a:ext cx="100555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Хөгжмийн онолыг сурах хялбарчилсан хичээлүүд, Ц.Жамъян, Цээл эрдэнэ, Улаанбаатар 2007, Х.40</a:t>
            </a:r>
            <a:endParaRPr lang="mn-MN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3370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0AF41B5-7177-464D-8F55-08EEFC21D84E}"/>
              </a:ext>
            </a:extLst>
          </p:cNvPr>
          <p:cNvSpPr/>
          <p:nvPr/>
        </p:nvSpPr>
        <p:spPr>
          <a:xfrm>
            <a:off x="1033599" y="612844"/>
            <a:ext cx="104513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mn-M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mn-MN" sz="4400" dirty="0"/>
          </a:p>
        </p:txBody>
      </p:sp>
      <p:pic>
        <p:nvPicPr>
          <p:cNvPr id="3" name="Picture 2" descr="See the source imag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669" y="2182485"/>
            <a:ext cx="8540150" cy="301061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1935192" y="806711"/>
            <a:ext cx="85027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IY </a:t>
            </a: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өрөг дээшилсэн </a:t>
            </a:r>
            <a:r>
              <a:rPr lang="mn-MN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мажорын</a:t>
            </a: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цомнол тун ховор тохиолдох бөгөөд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өргөөс ихэссэн </a:t>
            </a:r>
            <a:r>
              <a:rPr lang="mn-MN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кварт</a:t>
            </a:r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байгуулагддаг болно. </a:t>
            </a:r>
            <a:endParaRPr lang="mn-MN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15814" y="5918523"/>
            <a:ext cx="35232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diatonic scale images - Bing images</a:t>
            </a:r>
            <a:endParaRPr lang="mn-MN" dirty="0"/>
          </a:p>
        </p:txBody>
      </p:sp>
      <p:sp>
        <p:nvSpPr>
          <p:cNvPr id="6" name="TextBox 5"/>
          <p:cNvSpPr txBox="1"/>
          <p:nvPr/>
        </p:nvSpPr>
        <p:spPr>
          <a:xfrm>
            <a:off x="5236234" y="5186481"/>
            <a:ext cx="2277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i="1" dirty="0"/>
              <a:t>Зураг 3. Жишээ</a:t>
            </a: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5166424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4347" y="706760"/>
            <a:ext cx="1010153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mn-MN" sz="3200" dirty="0" smtClean="0"/>
              <a:t>Харин </a:t>
            </a:r>
            <a:r>
              <a:rPr lang="en-US" sz="3200" dirty="0" smtClean="0"/>
              <a:t>YI</a:t>
            </a:r>
            <a:r>
              <a:rPr lang="mn-MN" sz="3200" dirty="0" smtClean="0"/>
              <a:t> өрөг дээшилсэн </a:t>
            </a:r>
            <a:r>
              <a:rPr lang="mn-MN" sz="3200" dirty="0" err="1" smtClean="0"/>
              <a:t>минорын</a:t>
            </a:r>
            <a:r>
              <a:rPr lang="mn-MN" sz="3200" dirty="0" smtClean="0"/>
              <a:t> цомнол харьцангуй бага хэрэглэгддэг. Үүнд </a:t>
            </a:r>
            <a:r>
              <a:rPr lang="en-US" sz="3200" dirty="0" smtClean="0"/>
              <a:t>I </a:t>
            </a:r>
            <a:r>
              <a:rPr lang="mn-MN" sz="3200" dirty="0" smtClean="0"/>
              <a:t>өргөөс дээш их секст байгуулагддаг. </a:t>
            </a:r>
          </a:p>
          <a:p>
            <a:pPr algn="just"/>
            <a:endParaRPr lang="mn-MN" dirty="0"/>
          </a:p>
        </p:txBody>
      </p:sp>
      <p:pic>
        <p:nvPicPr>
          <p:cNvPr id="4" name="Picture 3" descr="C:\Users\User\Downloads\284901478_3191462174453366_3488458762798490127_n (1).jpg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47" t="18226" r="18581"/>
          <a:stretch/>
        </p:blipFill>
        <p:spPr bwMode="auto">
          <a:xfrm>
            <a:off x="2122099" y="2406770"/>
            <a:ext cx="7555571" cy="28039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04912" y="5408762"/>
            <a:ext cx="1802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i="1" dirty="0"/>
              <a:t>Зураг 4. Жишээ</a:t>
            </a: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40624070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4126" y="603848"/>
            <a:ext cx="101101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mn-MN" sz="3600" b="1" dirty="0"/>
              <a:t>2.ПЕНТАТОНИК ЛАД </a:t>
            </a:r>
            <a:r>
              <a:rPr lang="en-US" sz="3600" b="1" dirty="0"/>
              <a:t>/Pentatonic scale</a:t>
            </a:r>
            <a:r>
              <a:rPr lang="en-US" sz="3600" b="1" dirty="0" smtClean="0"/>
              <a:t>/</a:t>
            </a:r>
            <a:r>
              <a:rPr lang="mn-MN" sz="3600" dirty="0" smtClean="0"/>
              <a:t> </a:t>
            </a:r>
            <a:endParaRPr lang="mn-MN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48906" y="1362973"/>
            <a:ext cx="1042933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mn-MN" sz="4000" dirty="0"/>
              <a:t>Грекээр </a:t>
            </a:r>
            <a:r>
              <a:rPr lang="mn-MN" sz="4000" dirty="0" err="1"/>
              <a:t>пента</a:t>
            </a:r>
            <a:r>
              <a:rPr lang="mn-MN" sz="4000" dirty="0"/>
              <a:t>-тав, </a:t>
            </a:r>
            <a:r>
              <a:rPr lang="mn-MN" sz="4000" dirty="0" err="1"/>
              <a:t>тонос</a:t>
            </a:r>
            <a:r>
              <a:rPr lang="mn-MN" sz="4000" dirty="0"/>
              <a:t> өнгө гэсэн утгыг агуулдаг бөгөөд таван өргөөс бүтэх цомнолыг ийнхүү нэрлэжээ. </a:t>
            </a:r>
            <a:r>
              <a:rPr lang="mn-MN" sz="4000" dirty="0" err="1"/>
              <a:t>Ангемитоны</a:t>
            </a:r>
            <a:r>
              <a:rPr lang="mn-MN" sz="4000" dirty="0"/>
              <a:t> пентатоник гэж хагас </a:t>
            </a:r>
            <a:r>
              <a:rPr lang="mn-MN" sz="4000" dirty="0" err="1"/>
              <a:t>тонгүй</a:t>
            </a:r>
            <a:r>
              <a:rPr lang="mn-MN" sz="4000" dirty="0"/>
              <a:t> таван өргөөс бүтсэн цомнолыг хэлнэ. Монгол ардын дуу хөгжим нь энэ төрлийн таван өргөөс бүтсэн байдаг. Ийм цомнолд гурван </a:t>
            </a:r>
            <a:r>
              <a:rPr lang="mn-MN" sz="4000" dirty="0" err="1"/>
              <a:t>тоны</a:t>
            </a:r>
            <a:r>
              <a:rPr lang="mn-MN" sz="4000" dirty="0"/>
              <a:t> болон хагас </a:t>
            </a:r>
            <a:r>
              <a:rPr lang="mn-MN" sz="4000" dirty="0" err="1"/>
              <a:t>тоны</a:t>
            </a:r>
            <a:r>
              <a:rPr lang="mn-MN" sz="4000" dirty="0"/>
              <a:t> </a:t>
            </a:r>
            <a:r>
              <a:rPr lang="mn-MN" sz="4000" dirty="0" err="1"/>
              <a:t>интервал</a:t>
            </a:r>
            <a:r>
              <a:rPr lang="mn-MN" sz="4000" dirty="0"/>
              <a:t> </a:t>
            </a:r>
            <a:r>
              <a:rPr lang="mn-MN" sz="4000" dirty="0" smtClean="0"/>
              <a:t>байдаггүй</a:t>
            </a:r>
            <a:r>
              <a:rPr lang="mn-MN" sz="4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992734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68082" y="1242204"/>
            <a:ext cx="964433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mn-MN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Энэ цомнол-онцгой хурц таталцал байхгүй бөгөөд </a:t>
            </a:r>
            <a:r>
              <a:rPr lang="mn-MN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тоник</a:t>
            </a:r>
            <a:r>
              <a:rPr lang="mn-MN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хурц илэрдэггүй. Учир нь энэ лад сэтгэлийн амар амгаланг  илэрхийлэхэд ихээхэн хэрэглэгддэг ба хам эгшигт өвөрмөц </a:t>
            </a:r>
            <a:r>
              <a:rPr lang="mn-MN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эгшиглэгээг</a:t>
            </a:r>
            <a:r>
              <a:rPr lang="mn-MN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 оруулдаг. </a:t>
            </a:r>
            <a:endParaRPr lang="mn-MN" sz="4400" dirty="0"/>
          </a:p>
        </p:txBody>
      </p:sp>
    </p:spTree>
    <p:extLst>
      <p:ext uri="{BB962C8B-B14F-4D97-AF65-F5344CB8AC3E}">
        <p14:creationId xmlns:p14="http://schemas.microsoft.com/office/powerpoint/2010/main" val="28338486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9510" y="560717"/>
            <a:ext cx="10584611" cy="5184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800"/>
              </a:spcAft>
            </a:pPr>
            <a:r>
              <a:rPr lang="mn-MN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Хялбарчилж ойлговол төгөлдөр хуурын хар даралтуудын алинаас ч пентатоник лад үүсгэж хөгжимдөж болох ба цагаан даралтаас </a:t>
            </a:r>
            <a:r>
              <a:rPr lang="mn-MN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диатоник</a:t>
            </a:r>
            <a:r>
              <a:rPr lang="mn-MN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лад үүснэ гэсэн үг юм. Пентатоник нь хамгийн эртний цомнолуудын нэг юм. Монгол, Хятад, Татар болон бусад ард түмний ардын дуунуудад </a:t>
            </a:r>
            <a:r>
              <a:rPr lang="mn-MN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мажор</a:t>
            </a:r>
            <a:r>
              <a:rPr lang="mn-MN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mn-MN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минорын</a:t>
            </a:r>
            <a:r>
              <a:rPr lang="mn-MN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гурвал эгшиг дээр суурилсан пентатоникийн хоёр төрөл түгээмэл хэрэглэгддэг. </a:t>
            </a:r>
            <a:endParaRPr lang="mn-MN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50831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User\Downloads\284924847_413709217307583_2028450733503709337_n.jpg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23" t="19137" r="9446" b="26171"/>
          <a:stretch/>
        </p:blipFill>
        <p:spPr bwMode="auto">
          <a:xfrm>
            <a:off x="1966824" y="646982"/>
            <a:ext cx="7832784" cy="43304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Rectangle 1"/>
          <p:cNvSpPr/>
          <p:nvPr/>
        </p:nvSpPr>
        <p:spPr>
          <a:xfrm>
            <a:off x="5027757" y="5081760"/>
            <a:ext cx="17109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i="1" smtClean="0">
                <a:latin typeface="Times New Roman" panose="02020603050405020304" pitchFamily="18" charset="0"/>
                <a:ea typeface="Calibri" panose="020F0502020204030204" pitchFamily="34" charset="0"/>
              </a:rPr>
              <a:t>Зураг 5. Жишээ</a:t>
            </a:r>
            <a:endParaRPr lang="mn-MN" dirty="0"/>
          </a:p>
        </p:txBody>
      </p:sp>
      <p:sp>
        <p:nvSpPr>
          <p:cNvPr id="3" name="TextBox 2"/>
          <p:cNvSpPr txBox="1"/>
          <p:nvPr/>
        </p:nvSpPr>
        <p:spPr>
          <a:xfrm>
            <a:off x="1086929" y="5658928"/>
            <a:ext cx="10524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dirty="0"/>
              <a:t>Хөгжмийн онолыг сурах хялбарчилсан хичээлүүд, Ц.Жамъян, Цээл эрдэнэ, Улаанбаатар 2007, Х.41</a:t>
            </a: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41427446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08677" y="4833523"/>
            <a:ext cx="1735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i="1" dirty="0"/>
              <a:t>Зураг 6. Жишээ</a:t>
            </a:r>
            <a:endParaRPr lang="mn-MN" dirty="0"/>
          </a:p>
        </p:txBody>
      </p:sp>
      <p:sp>
        <p:nvSpPr>
          <p:cNvPr id="6" name="Rectangle 5"/>
          <p:cNvSpPr/>
          <p:nvPr/>
        </p:nvSpPr>
        <p:spPr>
          <a:xfrm>
            <a:off x="2372263" y="5892492"/>
            <a:ext cx="87385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mn-MN" dirty="0"/>
              <a:t>Хөгжмийн онол, В.</a:t>
            </a:r>
            <a:r>
              <a:rPr lang="mn-MN" dirty="0" err="1"/>
              <a:t>Вахромеев</a:t>
            </a:r>
            <a:r>
              <a:rPr lang="mn-MN" dirty="0"/>
              <a:t>, </a:t>
            </a:r>
            <a:r>
              <a:rPr lang="mn-MN" dirty="0" err="1"/>
              <a:t>Бемби</a:t>
            </a:r>
            <a:r>
              <a:rPr lang="mn-MN" dirty="0"/>
              <a:t> сан, Улаанбаатар 2006, Х.108</a:t>
            </a:r>
            <a:endParaRPr lang="mn-MN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C:\Users\User\Downloads\284998830_672631393900917_7623500283242086560_n.jpg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7641" r="13453" b="34691"/>
          <a:stretch/>
        </p:blipFill>
        <p:spPr bwMode="auto">
          <a:xfrm>
            <a:off x="1259456" y="1257569"/>
            <a:ext cx="9049109" cy="33058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073497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DE42795-DBED-4A0C-B3C1-A8CB7B6C0234}"/>
              </a:ext>
            </a:extLst>
          </p:cNvPr>
          <p:cNvSpPr/>
          <p:nvPr/>
        </p:nvSpPr>
        <p:spPr>
          <a:xfrm>
            <a:off x="800818" y="561152"/>
            <a:ext cx="1074964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mn-M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mn-MN" sz="2400" dirty="0"/>
              <a:t>Пентатоник лад нь орос ардын дуунд ялангуяа дундад азийн зарим үндэстний дуу хөгжимд тохиолддог. </a:t>
            </a:r>
          </a:p>
        </p:txBody>
      </p:sp>
      <p:pic>
        <p:nvPicPr>
          <p:cNvPr id="3" name="Picture 2" descr="C:\Users\User\Downloads\284091150_369894561792885_1101035228428814602_n (2)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16" t="8201" r="20344" b="56467"/>
          <a:stretch/>
        </p:blipFill>
        <p:spPr bwMode="auto">
          <a:xfrm>
            <a:off x="1043796" y="2247990"/>
            <a:ext cx="9851366" cy="273807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25106" y="5572664"/>
            <a:ext cx="17109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i="1" smtClean="0">
                <a:latin typeface="Times New Roman" panose="02020603050405020304" pitchFamily="18" charset="0"/>
                <a:ea typeface="Calibri" panose="020F0502020204030204" pitchFamily="34" charset="0"/>
              </a:rPr>
              <a:t>Зураг 7. Жишээ</a:t>
            </a:r>
            <a:endParaRPr lang="mn-MN" dirty="0"/>
          </a:p>
        </p:txBody>
      </p:sp>
      <p:sp>
        <p:nvSpPr>
          <p:cNvPr id="5" name="TextBox 4"/>
          <p:cNvSpPr txBox="1"/>
          <p:nvPr/>
        </p:nvSpPr>
        <p:spPr>
          <a:xfrm>
            <a:off x="1449238" y="6038491"/>
            <a:ext cx="866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dirty="0"/>
              <a:t>Хөгжмийн онол, В.</a:t>
            </a:r>
            <a:r>
              <a:rPr lang="mn-MN" dirty="0" err="1"/>
              <a:t>Вахромеев</a:t>
            </a:r>
            <a:r>
              <a:rPr lang="mn-MN" dirty="0"/>
              <a:t>, </a:t>
            </a:r>
            <a:r>
              <a:rPr lang="mn-MN" dirty="0" err="1"/>
              <a:t>Бемби</a:t>
            </a:r>
            <a:r>
              <a:rPr lang="mn-MN" dirty="0"/>
              <a:t> сан, Улаанбаатар 2006, Х.108</a:t>
            </a: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1914440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DE42795-DBED-4A0C-B3C1-A8CB7B6C0234}"/>
              </a:ext>
            </a:extLst>
          </p:cNvPr>
          <p:cNvSpPr/>
          <p:nvPr/>
        </p:nvSpPr>
        <p:spPr>
          <a:xfrm>
            <a:off x="800818" y="561152"/>
            <a:ext cx="1074964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mn-M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mn-MN" sz="2400" dirty="0"/>
              <a:t>Пентатоник лад нь орос ардын дуунд ялангуяа дундад азийн зарим үндэстний дуу хөгжимд тохиолддог. </a:t>
            </a:r>
          </a:p>
        </p:txBody>
      </p:sp>
      <p:pic>
        <p:nvPicPr>
          <p:cNvPr id="3" name="Picture 2" descr="C:\Users\User\Downloads\284091150_369894561792885_1101035228428814602_n (2)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16" t="43533" r="20344" b="15529"/>
          <a:stretch/>
        </p:blipFill>
        <p:spPr bwMode="auto">
          <a:xfrm>
            <a:off x="847383" y="2061713"/>
            <a:ext cx="10487725" cy="28639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25106" y="5572664"/>
            <a:ext cx="17109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i="1" smtClean="0">
                <a:latin typeface="Times New Roman" panose="02020603050405020304" pitchFamily="18" charset="0"/>
                <a:ea typeface="Calibri" panose="020F0502020204030204" pitchFamily="34" charset="0"/>
              </a:rPr>
              <a:t>Зураг 7. Жишээ</a:t>
            </a:r>
            <a:endParaRPr lang="mn-MN" dirty="0"/>
          </a:p>
        </p:txBody>
      </p:sp>
      <p:sp>
        <p:nvSpPr>
          <p:cNvPr id="5" name="TextBox 4"/>
          <p:cNvSpPr txBox="1"/>
          <p:nvPr/>
        </p:nvSpPr>
        <p:spPr>
          <a:xfrm>
            <a:off x="1449238" y="6038491"/>
            <a:ext cx="866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dirty="0"/>
              <a:t>Хөгжмийн онол, В.</a:t>
            </a:r>
            <a:r>
              <a:rPr lang="mn-MN" dirty="0" err="1"/>
              <a:t>Вахромеев</a:t>
            </a:r>
            <a:r>
              <a:rPr lang="mn-MN" dirty="0"/>
              <a:t>, </a:t>
            </a:r>
            <a:r>
              <a:rPr lang="mn-MN" dirty="0" err="1"/>
              <a:t>Бемби</a:t>
            </a:r>
            <a:r>
              <a:rPr lang="mn-MN" dirty="0"/>
              <a:t> сан, Улаанбаатар 2006, Х.108</a:t>
            </a: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36014672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ownloads\284585703_3012756169035143_7784246110526630907_n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07" r="6015" b="13348"/>
          <a:stretch/>
        </p:blipFill>
        <p:spPr bwMode="auto">
          <a:xfrm rot="16200000">
            <a:off x="4571844" y="-500176"/>
            <a:ext cx="3381866" cy="71426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4929990" y="4762093"/>
            <a:ext cx="17109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i="1" dirty="0">
                <a:latin typeface="Times New Roman" panose="02020603050405020304" pitchFamily="18" charset="0"/>
                <a:ea typeface="Calibri" panose="020F0502020204030204" pitchFamily="34" charset="0"/>
              </a:rPr>
              <a:t>Зураг 8. Жишээ</a:t>
            </a:r>
            <a:endParaRPr lang="mn-MN" dirty="0"/>
          </a:p>
        </p:txBody>
      </p:sp>
      <p:sp>
        <p:nvSpPr>
          <p:cNvPr id="5" name="TextBox 4"/>
          <p:cNvSpPr txBox="1"/>
          <p:nvPr/>
        </p:nvSpPr>
        <p:spPr>
          <a:xfrm>
            <a:off x="1453550" y="5753819"/>
            <a:ext cx="96184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dirty="0"/>
              <a:t>Хөгжмийн анхан шатны онол-суурь ухаан, Д.Жанчив, </a:t>
            </a:r>
            <a:r>
              <a:rPr lang="mn-MN" dirty="0" err="1"/>
              <a:t>Бемби</a:t>
            </a:r>
            <a:r>
              <a:rPr lang="mn-MN" dirty="0"/>
              <a:t> сан, Улаанбаатар 2007, Х.142</a:t>
            </a:r>
          </a:p>
          <a:p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411676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70EEB7C-4B0A-46A7-A92E-B8329983C23A}"/>
              </a:ext>
            </a:extLst>
          </p:cNvPr>
          <p:cNvSpPr/>
          <p:nvPr/>
        </p:nvSpPr>
        <p:spPr>
          <a:xfrm>
            <a:off x="941613" y="305068"/>
            <a:ext cx="106353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endParaRPr lang="en-US" sz="4000" dirty="0"/>
          </a:p>
        </p:txBody>
      </p:sp>
      <p:sp>
        <p:nvSpPr>
          <p:cNvPr id="3" name="Rectangle 2"/>
          <p:cNvSpPr/>
          <p:nvPr/>
        </p:nvSpPr>
        <p:spPr>
          <a:xfrm>
            <a:off x="941613" y="659011"/>
            <a:ext cx="1011909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Б.</a:t>
            </a:r>
            <a:r>
              <a:rPr lang="mn-MN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Шаравын</a:t>
            </a:r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энэ алдартай дууны үндсэн дэвсгэр хөг маргаангүй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dur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ч гэсэн бүр эхнээсээ л түүний зэргэлдээх до </a:t>
            </a:r>
            <a:r>
              <a:rPr lang="mn-MN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минор</a:t>
            </a:r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mn-MN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</a:t>
            </a:r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</a:t>
            </a:r>
            <a:r>
              <a:rPr lang="mn-MN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гш </a:t>
            </a:r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эрх” –ийн төлөө “</a:t>
            </a:r>
            <a:r>
              <a:rPr lang="mn-MN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үзэлцсээр” </a:t>
            </a:r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байгаа нь илт байна. Таван эгшигтийн дөрөвдөх хэв шинж байна.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1-1,5-1-1,5-1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mn-MN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7255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er\Downloads\282743732_1930519230490311_1949999103034179127_n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367" t="7275" r="15739" b="9173"/>
          <a:stretch/>
        </p:blipFill>
        <p:spPr bwMode="auto">
          <a:xfrm rot="16200000">
            <a:off x="4111488" y="-1670213"/>
            <a:ext cx="3612467" cy="86954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2"/>
          <p:cNvSpPr/>
          <p:nvPr/>
        </p:nvSpPr>
        <p:spPr>
          <a:xfrm>
            <a:off x="4835100" y="4659066"/>
            <a:ext cx="17109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i="1" dirty="0">
                <a:latin typeface="Times New Roman" panose="02020603050405020304" pitchFamily="18" charset="0"/>
                <a:ea typeface="Calibri" panose="020F0502020204030204" pitchFamily="34" charset="0"/>
              </a:rPr>
              <a:t>Зураг 9. Жишээ</a:t>
            </a:r>
            <a:endParaRPr lang="mn-MN" dirty="0"/>
          </a:p>
        </p:txBody>
      </p:sp>
      <p:sp>
        <p:nvSpPr>
          <p:cNvPr id="4" name="TextBox 3"/>
          <p:cNvSpPr txBox="1"/>
          <p:nvPr/>
        </p:nvSpPr>
        <p:spPr>
          <a:xfrm>
            <a:off x="1682150" y="5693434"/>
            <a:ext cx="10118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dirty="0"/>
              <a:t>Хөгжмийн анхан шатны онол-суурь ухаан, Д.Жанчив, </a:t>
            </a:r>
            <a:r>
              <a:rPr lang="mn-MN" dirty="0" err="1"/>
              <a:t>Бемби</a:t>
            </a:r>
            <a:r>
              <a:rPr lang="mn-MN" dirty="0"/>
              <a:t> сан, Улаанбаатар 2007, Х.142</a:t>
            </a: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21639034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4454" y="931654"/>
            <a:ext cx="11188461" cy="4610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Ц.Чинзоригийн “Үүлэн цэнхэр хангай” дуунд тав дахь шинж байгаа ч хоёр дахь хэв шинж тодорхой илэрч байна. Ийнхүү монгол таван эгшигт олон хувилбартай утга төгөлдөр, тансаг  аялгуу бүрдүүлэх бүрэн боломжтой нь илэрхий байна. </a:t>
            </a:r>
            <a:endParaRPr lang="mn-MN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9829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7147" y="690113"/>
            <a:ext cx="103258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4000" b="1" dirty="0" err="1" smtClean="0"/>
              <a:t>Аккорд</a:t>
            </a:r>
            <a:r>
              <a:rPr lang="mn-MN" sz="4000" b="1" dirty="0" smtClean="0"/>
              <a:t> /нэмэлт  хичээл/</a:t>
            </a:r>
            <a:endParaRPr lang="mn-MN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992038" y="1664898"/>
            <a:ext cx="1027406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mn-MN" sz="4000" dirty="0" err="1"/>
              <a:t>Терцийн</a:t>
            </a:r>
            <a:r>
              <a:rPr lang="mn-MN" sz="4000" dirty="0"/>
              <a:t> ба </a:t>
            </a:r>
            <a:r>
              <a:rPr lang="mn-MN" sz="4000" dirty="0" err="1"/>
              <a:t>терцээр</a:t>
            </a:r>
            <a:r>
              <a:rPr lang="mn-MN" sz="4000" dirty="0"/>
              <a:t> байрлуулж болох гурав ба түүнээс илүү эгшиг зэрэг </a:t>
            </a:r>
            <a:r>
              <a:rPr lang="mn-MN" sz="4000" dirty="0" smtClean="0"/>
              <a:t>юм уу </a:t>
            </a:r>
            <a:r>
              <a:rPr lang="mn-MN" sz="4000" dirty="0"/>
              <a:t>цуварч дуугарахыг </a:t>
            </a:r>
            <a:r>
              <a:rPr lang="mn-MN" sz="4000" dirty="0" err="1"/>
              <a:t>аккорд</a:t>
            </a:r>
            <a:r>
              <a:rPr lang="mn-MN" sz="4000" dirty="0"/>
              <a:t> гэнэ. Хоорондоо </a:t>
            </a:r>
            <a:r>
              <a:rPr lang="mn-MN" sz="4000" dirty="0" err="1"/>
              <a:t>терцийн</a:t>
            </a:r>
            <a:r>
              <a:rPr lang="mn-MN" sz="4000" dirty="0"/>
              <a:t> зайтай гурван эгшгээс бүтсэн </a:t>
            </a:r>
            <a:r>
              <a:rPr lang="mn-MN" sz="4000" dirty="0" err="1"/>
              <a:t>аккордыг</a:t>
            </a:r>
            <a:r>
              <a:rPr lang="mn-MN" sz="4000" dirty="0"/>
              <a:t> гурвал эгшиг гэнэ. </a:t>
            </a:r>
          </a:p>
        </p:txBody>
      </p:sp>
    </p:spTree>
    <p:extLst>
      <p:ext uri="{BB962C8B-B14F-4D97-AF65-F5344CB8AC3E}">
        <p14:creationId xmlns:p14="http://schemas.microsoft.com/office/powerpoint/2010/main" val="1925769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8136" y="534838"/>
            <a:ext cx="1036032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800"/>
              </a:spcAft>
            </a:pPr>
            <a:r>
              <a:rPr lang="mn-MN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r>
              <a:rPr lang="mn-MN" sz="4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Мажорын</a:t>
            </a:r>
            <a:r>
              <a:rPr lang="mn-MN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дуу буюу их гурвал эгшиг. </a:t>
            </a:r>
            <a:endParaRPr lang="mn-MN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800"/>
              </a:spcAft>
            </a:pPr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</a:t>
            </a:r>
            <a:r>
              <a:rPr lang="mn-MN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Минорын</a:t>
            </a:r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дуу буюу бага гурвал эгшиг</a:t>
            </a:r>
            <a:endParaRPr lang="mn-MN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800"/>
              </a:spcAft>
            </a:pPr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3.Ихэссэн 3 дуу буюу ихэссэн гурвал эгшиг</a:t>
            </a:r>
            <a:endParaRPr lang="mn-MN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800"/>
              </a:spcAft>
            </a:pPr>
            <a:r>
              <a:rPr lang="mn-MN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4.Багассан 3 дуу буюу багассан гурвал эгшиг гэсэн 4 төрөл байна.  </a:t>
            </a:r>
            <a:endParaRPr lang="mn-MN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72409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er\Downloads\285119366_526174662582969_7414982572054044630_n.jpg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303" t="27339" r="18421" b="32562"/>
          <a:stretch/>
        </p:blipFill>
        <p:spPr bwMode="auto">
          <a:xfrm>
            <a:off x="2619685" y="1285335"/>
            <a:ext cx="6952627" cy="31594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2"/>
          <p:cNvSpPr/>
          <p:nvPr/>
        </p:nvSpPr>
        <p:spPr>
          <a:xfrm>
            <a:off x="5122382" y="4444760"/>
            <a:ext cx="18092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i="1" dirty="0">
                <a:latin typeface="Times New Roman" panose="02020603050405020304" pitchFamily="18" charset="0"/>
                <a:ea typeface="Calibri" panose="020F0502020204030204" pitchFamily="34" charset="0"/>
              </a:rPr>
              <a:t>Зураг 11. Жишээ</a:t>
            </a:r>
            <a:endParaRPr lang="mn-MN" dirty="0"/>
          </a:p>
        </p:txBody>
      </p:sp>
      <p:sp>
        <p:nvSpPr>
          <p:cNvPr id="4" name="TextBox 3"/>
          <p:cNvSpPr txBox="1"/>
          <p:nvPr/>
        </p:nvSpPr>
        <p:spPr>
          <a:xfrm>
            <a:off x="1328467" y="5486400"/>
            <a:ext cx="10006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dirty="0"/>
              <a:t>Хөгжмийн анхан шатны онол-суурь ухаан, Д.Жанчив, </a:t>
            </a:r>
            <a:r>
              <a:rPr lang="mn-MN" dirty="0" err="1"/>
              <a:t>Бемби</a:t>
            </a:r>
            <a:r>
              <a:rPr lang="mn-MN" dirty="0"/>
              <a:t> сан, Улаанбаатар 2007, Х.93</a:t>
            </a:r>
          </a:p>
          <a:p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25074924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1999" y="481497"/>
            <a:ext cx="1018492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800"/>
              </a:spcAft>
            </a:pPr>
            <a:r>
              <a:rPr lang="mn-MN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Аккордын</a:t>
            </a:r>
            <a:r>
              <a:rPr lang="mn-MN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эгшиг бүр нэртэй. Суурь эгшиг </a:t>
            </a:r>
            <a:r>
              <a:rPr lang="mn-MN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примийн</a:t>
            </a:r>
            <a:r>
              <a:rPr lang="mn-MN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хоёр дахь эгшиг </a:t>
            </a:r>
            <a:r>
              <a:rPr lang="mn-MN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терцийн</a:t>
            </a:r>
            <a:r>
              <a:rPr lang="mn-MN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гурав дах эгшгийг </a:t>
            </a:r>
            <a:r>
              <a:rPr lang="mn-MN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квинтийн</a:t>
            </a:r>
            <a:r>
              <a:rPr lang="mn-MN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эгшиг  гэнэ. </a:t>
            </a:r>
            <a:r>
              <a:rPr lang="mn-MN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Терц</a:t>
            </a:r>
            <a:r>
              <a:rPr lang="mn-MN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mn-MN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квинтийн</a:t>
            </a:r>
            <a:r>
              <a:rPr lang="mn-MN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эгшиг суурь эгшиг болж өөрчлөгдөхийг </a:t>
            </a:r>
            <a:r>
              <a:rPr lang="mn-MN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аккордын</a:t>
            </a:r>
            <a:r>
              <a:rPr lang="mn-MN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хөнтрөл гэнэ. </a:t>
            </a:r>
            <a:endParaRPr lang="mn-MN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C:\Users\User\Downloads\285239510_570498531159072_2523710663886067765_n.jpg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607" t="23694" r="20795" b="28311"/>
          <a:stretch/>
        </p:blipFill>
        <p:spPr bwMode="auto">
          <a:xfrm>
            <a:off x="2663674" y="3617121"/>
            <a:ext cx="6928900" cy="15043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4794645" y="5121436"/>
            <a:ext cx="1826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i="1" dirty="0">
                <a:latin typeface="Times New Roman" panose="02020603050405020304" pitchFamily="18" charset="0"/>
                <a:ea typeface="Calibri" panose="020F0502020204030204" pitchFamily="34" charset="0"/>
              </a:rPr>
              <a:t>Зураг 12. Жишээ</a:t>
            </a:r>
            <a:endParaRPr lang="mn-MN" dirty="0"/>
          </a:p>
        </p:txBody>
      </p:sp>
      <p:sp>
        <p:nvSpPr>
          <p:cNvPr id="5" name="TextBox 4"/>
          <p:cNvSpPr txBox="1"/>
          <p:nvPr/>
        </p:nvSpPr>
        <p:spPr>
          <a:xfrm>
            <a:off x="1112808" y="5995358"/>
            <a:ext cx="10852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dirty="0"/>
              <a:t>Хөгжмийн анхан шатны онол-суурь ухаан, Д.Жанчив, </a:t>
            </a:r>
            <a:r>
              <a:rPr lang="mn-MN" dirty="0" err="1"/>
              <a:t>Бемби</a:t>
            </a:r>
            <a:r>
              <a:rPr lang="mn-MN" dirty="0"/>
              <a:t> сан, Улаанбаатар 2007, Х.94</a:t>
            </a:r>
          </a:p>
          <a:p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36389118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40280" y="817676"/>
            <a:ext cx="9756475" cy="5827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mn-MN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Ашигласан материал: </a:t>
            </a:r>
            <a:endParaRPr lang="mn-MN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3600" dirty="0" smtClean="0"/>
              <a:t>1</a:t>
            </a:r>
            <a:r>
              <a:rPr lang="en-US" sz="3600" dirty="0"/>
              <a:t>)</a:t>
            </a:r>
            <a:r>
              <a:rPr lang="mn-MN" sz="3600" dirty="0" smtClean="0"/>
              <a:t>Хөгжмийн </a:t>
            </a:r>
            <a:r>
              <a:rPr lang="mn-MN" sz="3600" dirty="0"/>
              <a:t>онол, В.</a:t>
            </a:r>
            <a:r>
              <a:rPr lang="mn-MN" sz="3600" dirty="0" err="1"/>
              <a:t>Вахромеев</a:t>
            </a:r>
            <a:r>
              <a:rPr lang="mn-MN" sz="3600" dirty="0"/>
              <a:t>, </a:t>
            </a:r>
            <a:r>
              <a:rPr lang="mn-MN" sz="3600" dirty="0" err="1"/>
              <a:t>Бемби</a:t>
            </a:r>
            <a:r>
              <a:rPr lang="mn-MN" sz="3600" dirty="0"/>
              <a:t> сан, Улаанбаатар 2012</a:t>
            </a:r>
          </a:p>
          <a:p>
            <a:pPr lvl="0" algn="just"/>
            <a:r>
              <a:rPr lang="en-US" sz="3600" dirty="0" smtClean="0"/>
              <a:t>2)</a:t>
            </a:r>
            <a:r>
              <a:rPr lang="mn-MN" sz="3600" dirty="0" smtClean="0"/>
              <a:t>Хөгжмийн </a:t>
            </a:r>
            <a:r>
              <a:rPr lang="mn-MN" sz="3600" dirty="0"/>
              <a:t>анхан шатны онол-суурь ухаан, Д.Жанчив, </a:t>
            </a:r>
            <a:r>
              <a:rPr lang="mn-MN" sz="3600" dirty="0" err="1"/>
              <a:t>Бемби</a:t>
            </a:r>
            <a:r>
              <a:rPr lang="mn-MN" sz="3600" dirty="0"/>
              <a:t> сан, Улаанбаатар 2007   </a:t>
            </a:r>
          </a:p>
          <a:p>
            <a:pPr lvl="0" algn="just"/>
            <a:r>
              <a:rPr lang="en-US" sz="3600" dirty="0" smtClean="0"/>
              <a:t>3)</a:t>
            </a:r>
            <a:r>
              <a:rPr lang="mn-MN" sz="3600" dirty="0" smtClean="0"/>
              <a:t>Хөгжмийн </a:t>
            </a:r>
            <a:r>
              <a:rPr lang="mn-MN" sz="3600" dirty="0"/>
              <a:t>онолыг сурах хялбарчилсан хичээлүүд, Ц.Жамъян, Цээл эрдэнэ, Улаанбаатар </a:t>
            </a:r>
            <a:r>
              <a:rPr lang="mn-MN" sz="3600" dirty="0" smtClean="0"/>
              <a:t>2007</a:t>
            </a:r>
            <a:endParaRPr lang="en-US" sz="3600" dirty="0" smtClean="0"/>
          </a:p>
          <a:p>
            <a:pPr algn="just"/>
            <a:r>
              <a:rPr lang="en-US" u="sng" dirty="0" smtClean="0">
                <a:hlinkClick r:id="rId2"/>
              </a:rPr>
              <a:t>4) diatonic </a:t>
            </a:r>
            <a:r>
              <a:rPr lang="en-US" u="sng" dirty="0">
                <a:hlinkClick r:id="rId2"/>
              </a:rPr>
              <a:t>scale images - Bing images</a:t>
            </a:r>
            <a:endParaRPr lang="mn-MN" dirty="0"/>
          </a:p>
          <a:p>
            <a:pPr lvl="0" algn="just"/>
            <a:endParaRPr lang="mn-MN" sz="3600" dirty="0"/>
          </a:p>
          <a:p>
            <a:pPr algn="just"/>
            <a:r>
              <a:rPr lang="mn-MN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2636389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0832" y="1613139"/>
            <a:ext cx="9756646" cy="2924353"/>
          </a:xfrm>
        </p:spPr>
        <p:txBody>
          <a:bodyPr>
            <a:normAutofit fontScale="90000"/>
          </a:bodyPr>
          <a:lstStyle/>
          <a:p>
            <a:pPr algn="ctr"/>
            <a:r>
              <a:rPr lang="mn-MN" dirty="0"/>
              <a:t>Анхаарал хандуулсанд баярлалаа</a:t>
            </a:r>
            <a:br>
              <a:rPr lang="mn-MN" dirty="0"/>
            </a:br>
            <a:r>
              <a:rPr lang="mn-MN" sz="4400" dirty="0" smtClean="0">
                <a:solidFill>
                  <a:schemeClr val="accent1"/>
                </a:solidFill>
              </a:rPr>
              <a:t>“</a:t>
            </a:r>
            <a:r>
              <a:rPr lang="mn-MN" sz="4400" b="1" dirty="0" smtClean="0">
                <a:solidFill>
                  <a:srgbClr val="FF0000"/>
                </a:solidFill>
              </a:rPr>
              <a:t>Хамгийн сайхан хөгжмийг мөнгөөр биш хайраар бүтээдэг</a:t>
            </a:r>
            <a:r>
              <a:rPr lang="mn-MN" b="1" dirty="0" smtClean="0">
                <a:solidFill>
                  <a:srgbClr val="C00000"/>
                </a:solidFill>
              </a:rPr>
              <a:t>”</a:t>
            </a:r>
            <a:r>
              <a:rPr lang="mn-MN" b="1" dirty="0">
                <a:solidFill>
                  <a:srgbClr val="C00000"/>
                </a:solidFill>
              </a:rPr>
              <a:t/>
            </a:r>
            <a:br>
              <a:rPr lang="mn-MN" b="1" dirty="0">
                <a:solidFill>
                  <a:srgbClr val="C00000"/>
                </a:solidFill>
              </a:rPr>
            </a:br>
            <a:r>
              <a:rPr lang="mn-MN" dirty="0">
                <a:solidFill>
                  <a:schemeClr val="accent1"/>
                </a:solidFill>
              </a:rPr>
              <a:t> </a:t>
            </a:r>
            <a:r>
              <a:rPr lang="mn-MN" dirty="0" err="1" smtClean="0">
                <a:solidFill>
                  <a:schemeClr val="accent1"/>
                </a:solidFill>
              </a:rPr>
              <a:t>Грег</a:t>
            </a:r>
            <a:r>
              <a:rPr lang="mn-MN" dirty="0" smtClean="0">
                <a:solidFill>
                  <a:schemeClr val="accent1"/>
                </a:solidFill>
              </a:rPr>
              <a:t> </a:t>
            </a:r>
            <a:r>
              <a:rPr lang="mn-MN" dirty="0" err="1" smtClean="0">
                <a:solidFill>
                  <a:schemeClr val="accent1"/>
                </a:solidFill>
              </a:rPr>
              <a:t>лейк</a:t>
            </a:r>
            <a:endParaRPr lang="mn-MN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871</TotalTime>
  <Words>892</Words>
  <Application>Microsoft Office PowerPoint</Application>
  <PresentationFormat>Widescreen</PresentationFormat>
  <Paragraphs>83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4" baseType="lpstr">
      <vt:lpstr>Arial</vt:lpstr>
      <vt:lpstr>Calibri</vt:lpstr>
      <vt:lpstr>Cambria</vt:lpstr>
      <vt:lpstr>Rockwell</vt:lpstr>
      <vt:lpstr>Rockwell Condensed</vt:lpstr>
      <vt:lpstr>Times New Roman</vt:lpstr>
      <vt:lpstr>Wingdings</vt:lpstr>
      <vt:lpstr>Wood Type</vt:lpstr>
      <vt:lpstr>LECTURE 16. SCALES AND KEYS ЛАД, ТОНАЛЬНОСТЬ</vt:lpstr>
      <vt:lpstr>Дэд сэдэв</vt:lpstr>
      <vt:lpstr>1.Диатоник лад /Diaotonic scale/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Анхаарал хандуулсанд баярлалаа “Хамгийн сайхан хөгжмийг мөнгөөр биш хайраар бүтээдэг”  Грег лейк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13. SCALE, MAJOR SCALE ЛАД, МАЖОРЫН ЛАД</dc:title>
  <dc:creator>User</dc:creator>
  <cp:lastModifiedBy>User</cp:lastModifiedBy>
  <cp:revision>47</cp:revision>
  <dcterms:created xsi:type="dcterms:W3CDTF">2022-05-28T22:00:00Z</dcterms:created>
  <dcterms:modified xsi:type="dcterms:W3CDTF">2022-06-05T09:53:09Z</dcterms:modified>
</cp:coreProperties>
</file>