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1" r:id="rId2"/>
    <p:sldId id="302" r:id="rId3"/>
    <p:sldId id="317" r:id="rId4"/>
    <p:sldId id="257" r:id="rId5"/>
    <p:sldId id="292" r:id="rId6"/>
    <p:sldId id="258" r:id="rId7"/>
    <p:sldId id="293" r:id="rId8"/>
    <p:sldId id="259" r:id="rId9"/>
    <p:sldId id="306" r:id="rId10"/>
    <p:sldId id="294" r:id="rId11"/>
    <p:sldId id="260" r:id="rId12"/>
    <p:sldId id="307" r:id="rId13"/>
    <p:sldId id="295" r:id="rId14"/>
    <p:sldId id="261" r:id="rId15"/>
    <p:sldId id="262" r:id="rId16"/>
    <p:sldId id="296" r:id="rId17"/>
    <p:sldId id="282" r:id="rId18"/>
    <p:sldId id="297" r:id="rId19"/>
    <p:sldId id="283" r:id="rId20"/>
    <p:sldId id="298" r:id="rId21"/>
    <p:sldId id="305" r:id="rId22"/>
    <p:sldId id="308" r:id="rId23"/>
    <p:sldId id="309" r:id="rId24"/>
    <p:sldId id="319" r:id="rId25"/>
    <p:sldId id="310" r:id="rId26"/>
    <p:sldId id="318" r:id="rId27"/>
    <p:sldId id="311" r:id="rId28"/>
    <p:sldId id="312" r:id="rId29"/>
    <p:sldId id="313" r:id="rId30"/>
    <p:sldId id="314" r:id="rId31"/>
    <p:sldId id="315" r:id="rId32"/>
    <p:sldId id="316" r:id="rId33"/>
    <p:sldId id="304" r:id="rId34"/>
    <p:sldId id="291" r:id="rId35"/>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62" autoAdjust="0"/>
  </p:normalViewPr>
  <p:slideViewPr>
    <p:cSldViewPr>
      <p:cViewPr>
        <p:scale>
          <a:sx n="60" d="100"/>
          <a:sy n="60" d="100"/>
        </p:scale>
        <p:origin x="-1572" y="-534"/>
      </p:cViewPr>
      <p:guideLst>
        <p:guide orient="horz" pos="1620"/>
        <p:guide pos="2880"/>
      </p:guideLst>
    </p:cSldViewPr>
  </p:slideViewPr>
  <p:outlineViewPr>
    <p:cViewPr>
      <p:scale>
        <a:sx n="33" d="100"/>
        <a:sy n="33" d="100"/>
      </p:scale>
      <p:origin x="0" y="0"/>
    </p:cViewPr>
  </p:outlineViewPr>
  <p:notesTextViewPr>
    <p:cViewPr>
      <p:scale>
        <a:sx n="75" d="100"/>
        <a:sy n="75"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41.wmf"/><Relationship Id="rId2" Type="http://schemas.openxmlformats.org/officeDocument/2006/relationships/image" Target="../media/image40.wmf"/><Relationship Id="rId1" Type="http://schemas.openxmlformats.org/officeDocument/2006/relationships/image" Target="../media/image39.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image" Target="../media/image45.wmf"/><Relationship Id="rId1" Type="http://schemas.openxmlformats.org/officeDocument/2006/relationships/image" Target="../media/image44.wmf"/><Relationship Id="rId4" Type="http://schemas.openxmlformats.org/officeDocument/2006/relationships/image" Target="../media/image4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9.e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52.wmf"/><Relationship Id="rId2" Type="http://schemas.openxmlformats.org/officeDocument/2006/relationships/image" Target="../media/image51.wmf"/><Relationship Id="rId1" Type="http://schemas.openxmlformats.org/officeDocument/2006/relationships/image" Target="../media/image50.wmf"/><Relationship Id="rId5" Type="http://schemas.openxmlformats.org/officeDocument/2006/relationships/image" Target="../media/image54.wmf"/><Relationship Id="rId4" Type="http://schemas.openxmlformats.org/officeDocument/2006/relationships/image" Target="../media/image5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AD5A5A-8CFF-4FD9-9D2B-D33824274676}" type="datetimeFigureOut">
              <a:rPr lang="en-US" smtClean="0"/>
              <a:pPr/>
              <a:t>5/16/2022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CFE7B1-8024-4F7C-A863-7A00468C66A2}" type="slidenum">
              <a:rPr lang="en-US" smtClean="0"/>
              <a:pPr/>
              <a:t>‹#›</a:t>
            </a:fld>
            <a:endParaRPr lang="en-US"/>
          </a:p>
        </p:txBody>
      </p:sp>
    </p:spTree>
    <p:extLst>
      <p:ext uri="{BB962C8B-B14F-4D97-AF65-F5344CB8AC3E}">
        <p14:creationId xmlns:p14="http://schemas.microsoft.com/office/powerpoint/2010/main" val="2983067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dt" sz="quarter" idx="1"/>
          </p:nvPr>
        </p:nvSpPr>
        <p:spPr>
          <a:noFill/>
        </p:spPr>
        <p:txBody>
          <a:bodyPr/>
          <a:lstStyle/>
          <a:p>
            <a:fld id="{434B2537-4AA3-4550-9DBB-9713032A8EE6}" type="datetime3">
              <a:rPr lang="en-US" smtClean="0">
                <a:latin typeface="Arial" charset="0"/>
              </a:rPr>
              <a:pPr/>
              <a:t>16 May 2022</a:t>
            </a:fld>
            <a:endParaRPr lang="en-US" dirty="0" smtClean="0">
              <a:latin typeface="Arial" charset="0"/>
            </a:endParaRPr>
          </a:p>
        </p:txBody>
      </p:sp>
      <p:sp>
        <p:nvSpPr>
          <p:cNvPr id="20483" name="Rectangle 7"/>
          <p:cNvSpPr>
            <a:spLocks noGrp="1" noChangeArrowheads="1"/>
          </p:cNvSpPr>
          <p:nvPr>
            <p:ph type="sldNum" sz="quarter" idx="5"/>
          </p:nvPr>
        </p:nvSpPr>
        <p:spPr>
          <a:noFill/>
        </p:spPr>
        <p:txBody>
          <a:bodyPr/>
          <a:lstStyle/>
          <a:p>
            <a:fld id="{94F8351F-4D0A-4330-B8CB-1F50CEDB2225}" type="slidenum">
              <a:rPr lang="en-US" smtClean="0">
                <a:latin typeface="Arial" charset="0"/>
              </a:rPr>
              <a:pPr/>
              <a:t>1</a:t>
            </a:fld>
            <a:endParaRPr lang="en-US" dirty="0" smtClean="0">
              <a:latin typeface="Arial" charset="0"/>
            </a:endParaRPr>
          </a:p>
        </p:txBody>
      </p:sp>
      <p:sp>
        <p:nvSpPr>
          <p:cNvPr id="20484" name="Rectangle 2"/>
          <p:cNvSpPr>
            <a:spLocks noGrp="1" noRot="1" noChangeAspect="1" noChangeArrowheads="1" noTextEdit="1"/>
          </p:cNvSpPr>
          <p:nvPr>
            <p:ph type="sldImg"/>
          </p:nvPr>
        </p:nvSpPr>
        <p:spPr>
          <a:xfrm>
            <a:off x="381000" y="685800"/>
            <a:ext cx="6096000" cy="3429000"/>
          </a:xfrm>
          <a:ln/>
        </p:spPr>
      </p:sp>
      <p:sp>
        <p:nvSpPr>
          <p:cNvPr id="20485" name="Rectangle 3"/>
          <p:cNvSpPr>
            <a:spLocks noGrp="1" noChangeArrowheads="1"/>
          </p:cNvSpPr>
          <p:nvPr>
            <p:ph type="body" idx="1"/>
          </p:nvPr>
        </p:nvSpPr>
        <p:spPr>
          <a:noFill/>
          <a:ln/>
        </p:spPr>
        <p:txBody>
          <a:bodyPr/>
          <a:lstStyle/>
          <a:p>
            <a:pPr eaLnBrk="1" hangingPunct="1"/>
            <a:endParaRPr lang="en-US" dirty="0" smtClean="0">
              <a:latin typeface="Arial" charset="0"/>
            </a:endParaRPr>
          </a:p>
        </p:txBody>
      </p:sp>
      <p:sp>
        <p:nvSpPr>
          <p:cNvPr id="6" name="Footer Placeholder 5"/>
          <p:cNvSpPr>
            <a:spLocks noGrp="1"/>
          </p:cNvSpPr>
          <p:nvPr>
            <p:ph type="ftr" sz="quarter" idx="10"/>
          </p:nvPr>
        </p:nvSpPr>
        <p:spPr/>
        <p:txBody>
          <a:bodyPr/>
          <a:lstStyle/>
          <a:p>
            <a:pPr>
              <a:defRPr/>
            </a:pPr>
            <a:r>
              <a:rPr lang="en-US" dirty="0" smtClean="0"/>
              <a:t>MSREE 2013</a:t>
            </a:r>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FCFE7B1-8024-4F7C-A863-7A00468C66A2}" type="slidenum">
              <a:rPr lang="en-US" smtClean="0"/>
              <a:pPr/>
              <a:t>6</a:t>
            </a:fld>
            <a:endParaRPr lang="en-US"/>
          </a:p>
        </p:txBody>
      </p:sp>
    </p:spTree>
    <p:extLst>
      <p:ext uri="{BB962C8B-B14F-4D97-AF65-F5344CB8AC3E}">
        <p14:creationId xmlns:p14="http://schemas.microsoft.com/office/powerpoint/2010/main" val="28353586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FCFE7B1-8024-4F7C-A863-7A00468C66A2}" type="slidenum">
              <a:rPr lang="en-US" smtClean="0"/>
              <a:pPr/>
              <a:t>8</a:t>
            </a:fld>
            <a:endParaRPr lang="en-US"/>
          </a:p>
        </p:txBody>
      </p:sp>
    </p:spTree>
    <p:extLst>
      <p:ext uri="{BB962C8B-B14F-4D97-AF65-F5344CB8AC3E}">
        <p14:creationId xmlns:p14="http://schemas.microsoft.com/office/powerpoint/2010/main" val="30003910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FCFE7B1-8024-4F7C-A863-7A00468C66A2}" type="slidenum">
              <a:rPr lang="en-US" smtClean="0"/>
              <a:pPr/>
              <a:t>9</a:t>
            </a:fld>
            <a:endParaRPr lang="en-US"/>
          </a:p>
        </p:txBody>
      </p:sp>
    </p:spTree>
    <p:extLst>
      <p:ext uri="{BB962C8B-B14F-4D97-AF65-F5344CB8AC3E}">
        <p14:creationId xmlns:p14="http://schemas.microsoft.com/office/powerpoint/2010/main" val="26639157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6BF45DA-60A9-454C-ACBE-FDE1DD00C175}" type="slidenum">
              <a:rPr lang="en-US" smtClean="0"/>
              <a:pPr/>
              <a:t>11</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FCFE7B1-8024-4F7C-A863-7A00468C66A2}" type="slidenum">
              <a:rPr lang="en-US" smtClean="0"/>
              <a:pPr/>
              <a:t>17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FCFE7B1-8024-4F7C-A863-7A00468C66A2}" type="slidenum">
              <a:rPr lang="en-US" smtClean="0"/>
              <a:pPr/>
              <a:t>19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FCFE7B1-8024-4F7C-A863-7A00468C66A2}" type="slidenum">
              <a:rPr lang="en-US" smtClean="0"/>
              <a:pPr/>
              <a:t>29</a:t>
            </a:fld>
            <a:endParaRPr lang="en-US"/>
          </a:p>
        </p:txBody>
      </p:sp>
    </p:spTree>
    <p:extLst>
      <p:ext uri="{BB962C8B-B14F-4D97-AF65-F5344CB8AC3E}">
        <p14:creationId xmlns:p14="http://schemas.microsoft.com/office/powerpoint/2010/main" val="13570460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5612865-8A95-4A3F-A2D5-51A63C6964E8}" type="datetimeFigureOut">
              <a:rPr lang="en-US" smtClean="0"/>
              <a:pPr/>
              <a:t>5/16/2022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612865-8A95-4A3F-A2D5-51A63C6964E8}" type="datetimeFigureOut">
              <a:rPr lang="en-US" smtClean="0"/>
              <a:pPr/>
              <a:t>5/16/2022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5612865-8A95-4A3F-A2D5-51A63C6964E8}" type="datetimeFigureOut">
              <a:rPr lang="en-US" smtClean="0"/>
              <a:pPr/>
              <a:t>5/16/2022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5612865-8A95-4A3F-A2D5-51A63C6964E8}" type="datetimeFigureOut">
              <a:rPr lang="en-US" smtClean="0"/>
              <a:pPr/>
              <a:t>5/16/2022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5612865-8A95-4A3F-A2D5-51A63C6964E8}" type="datetimeFigureOut">
              <a:rPr lang="en-US" smtClean="0"/>
              <a:pPr/>
              <a:t>5/16/2022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5612865-8A95-4A3F-A2D5-51A63C6964E8}" type="datetimeFigureOut">
              <a:rPr lang="en-US" smtClean="0"/>
              <a:pPr/>
              <a:t>5/16/2022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612865-8A95-4A3F-A2D5-51A63C6964E8}" type="datetimeFigureOut">
              <a:rPr lang="en-US" smtClean="0"/>
              <a:pPr/>
              <a:t>5/16/2022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612865-8A95-4A3F-A2D5-51A63C6964E8}" type="datetimeFigureOut">
              <a:rPr lang="en-US" smtClean="0"/>
              <a:pPr/>
              <a:t>5/16/2022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612865-8A95-4A3F-A2D5-51A63C6964E8}" type="datetimeFigureOut">
              <a:rPr lang="en-US" smtClean="0"/>
              <a:pPr/>
              <a:t>5/16/2022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612865-8A95-4A3F-A2D5-51A63C6964E8}" type="datetimeFigureOut">
              <a:rPr lang="en-US" smtClean="0"/>
              <a:pPr/>
              <a:t>5/16/2022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612865-8A95-4A3F-A2D5-51A63C6964E8}" type="datetimeFigureOut">
              <a:rPr lang="en-US" smtClean="0"/>
              <a:pPr/>
              <a:t>5/16/2022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5612865-8A95-4A3F-A2D5-51A63C6964E8}" type="datetimeFigureOut">
              <a:rPr lang="en-US" smtClean="0"/>
              <a:pPr/>
              <a:t>5/16/2022</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358EB7F-487A-4E2A-BFF0-F1ADA700B4D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7.png"/><Relationship Id="rId7" Type="http://schemas.openxmlformats.org/officeDocument/2006/relationships/image" Target="../media/image30.png"/><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16.png"/><Relationship Id="rId4" Type="http://schemas.openxmlformats.org/officeDocument/2006/relationships/image" Target="../media/image28.png"/><Relationship Id="rId9"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16.png"/><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8" Type="http://schemas.openxmlformats.org/officeDocument/2006/relationships/image" Target="../media/image41.wmf"/><Relationship Id="rId3" Type="http://schemas.openxmlformats.org/officeDocument/2006/relationships/oleObject" Target="../embeddings/oleObject2.bin"/><Relationship Id="rId7"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40.wmf"/><Relationship Id="rId5" Type="http://schemas.openxmlformats.org/officeDocument/2006/relationships/oleObject" Target="../embeddings/oleObject3.bin"/><Relationship Id="rId4" Type="http://schemas.openxmlformats.org/officeDocument/2006/relationships/image" Target="../media/image39.wmf"/><Relationship Id="rId9" Type="http://schemas.openxmlformats.org/officeDocument/2006/relationships/image" Target="../media/image42.png"/></Relationships>
</file>

<file path=ppt/slides/_rels/slide2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image" Target="../media/image45.wmf"/><Relationship Id="rId3" Type="http://schemas.openxmlformats.org/officeDocument/2006/relationships/image" Target="../media/image48.png"/><Relationship Id="rId7" Type="http://schemas.openxmlformats.org/officeDocument/2006/relationships/oleObject" Target="../embeddings/oleObject6.bin"/><Relationship Id="rId12" Type="http://schemas.openxmlformats.org/officeDocument/2006/relationships/image" Target="../media/image47.wmf"/><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44.wmf"/><Relationship Id="rId11" Type="http://schemas.openxmlformats.org/officeDocument/2006/relationships/oleObject" Target="../embeddings/oleObject8.bin"/><Relationship Id="rId5" Type="http://schemas.openxmlformats.org/officeDocument/2006/relationships/oleObject" Target="../embeddings/oleObject5.bin"/><Relationship Id="rId10" Type="http://schemas.openxmlformats.org/officeDocument/2006/relationships/image" Target="../media/image46.wmf"/><Relationship Id="rId4" Type="http://schemas.openxmlformats.org/officeDocument/2006/relationships/image" Target="../media/image49.png"/><Relationship Id="rId9" Type="http://schemas.openxmlformats.org/officeDocument/2006/relationships/oleObject" Target="../embeddings/oleObject7.bin"/></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48.wmf"/></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image" Target="../media/image49.emf"/><Relationship Id="rId4" Type="http://schemas.openxmlformats.org/officeDocument/2006/relationships/oleObject" Target="../embeddings/oleObject10.bin"/></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52.wmf"/><Relationship Id="rId3" Type="http://schemas.openxmlformats.org/officeDocument/2006/relationships/oleObject" Target="../embeddings/oleObject11.bin"/><Relationship Id="rId7" Type="http://schemas.openxmlformats.org/officeDocument/2006/relationships/oleObject" Target="../embeddings/oleObject13.bin"/><Relationship Id="rId12" Type="http://schemas.openxmlformats.org/officeDocument/2006/relationships/image" Target="../media/image54.wmf"/><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image" Target="../media/image51.wmf"/><Relationship Id="rId11" Type="http://schemas.openxmlformats.org/officeDocument/2006/relationships/oleObject" Target="../embeddings/oleObject15.bin"/><Relationship Id="rId5" Type="http://schemas.openxmlformats.org/officeDocument/2006/relationships/oleObject" Target="../embeddings/oleObject12.bin"/><Relationship Id="rId10" Type="http://schemas.openxmlformats.org/officeDocument/2006/relationships/image" Target="../media/image53.wmf"/><Relationship Id="rId4" Type="http://schemas.openxmlformats.org/officeDocument/2006/relationships/image" Target="../media/image50.wmf"/><Relationship Id="rId9" Type="http://schemas.openxmlformats.org/officeDocument/2006/relationships/oleObject" Target="../embeddings/oleObject14.bin"/></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extBox 4"/>
          <p:cNvSpPr txBox="1"/>
          <p:nvPr/>
        </p:nvSpPr>
        <p:spPr>
          <a:xfrm>
            <a:off x="3048000" y="2495550"/>
            <a:ext cx="3352800" cy="738664"/>
          </a:xfrm>
          <a:prstGeom prst="rect">
            <a:avLst/>
          </a:prstGeom>
          <a:noFill/>
        </p:spPr>
        <p:txBody>
          <a:bodyPr wrap="square" rtlCol="0">
            <a:spAutoFit/>
          </a:bodyPr>
          <a:lstStyle/>
          <a:p>
            <a:pPr algn="ctr">
              <a:lnSpc>
                <a:spcPct val="150000"/>
              </a:lnSpc>
            </a:pPr>
            <a:r>
              <a:rPr lang="en-US" sz="2800" b="1" dirty="0" smtClean="0">
                <a:solidFill>
                  <a:srgbClr val="FF0000"/>
                </a:solidFill>
              </a:rPr>
              <a:t>Lecture – 7 (Week 7)</a:t>
            </a:r>
            <a:endParaRPr lang="en-US" sz="2800" b="1" dirty="0">
              <a:solidFill>
                <a:srgbClr val="FF0000"/>
              </a:solidFill>
            </a:endParaRPr>
          </a:p>
        </p:txBody>
      </p:sp>
      <p:sp>
        <p:nvSpPr>
          <p:cNvPr id="3" name="Rectangle 2"/>
          <p:cNvSpPr/>
          <p:nvPr/>
        </p:nvSpPr>
        <p:spPr>
          <a:xfrm>
            <a:off x="1143000" y="1066621"/>
            <a:ext cx="6858000" cy="1200329"/>
          </a:xfrm>
          <a:prstGeom prst="rect">
            <a:avLst/>
          </a:prstGeom>
        </p:spPr>
        <p:txBody>
          <a:bodyPr wrap="square">
            <a:spAutoFit/>
          </a:bodyPr>
          <a:lstStyle/>
          <a:p>
            <a:pPr algn="ctr">
              <a:lnSpc>
                <a:spcPct val="150000"/>
              </a:lnSpc>
            </a:pPr>
            <a:r>
              <a:rPr lang="en-US" sz="2400" b="1" dirty="0" smtClean="0">
                <a:solidFill>
                  <a:srgbClr val="002060"/>
                </a:solidFill>
              </a:rPr>
              <a:t>FUNDAMENTAL  OF THERMODYNAMICS AND</a:t>
            </a:r>
          </a:p>
          <a:p>
            <a:pPr algn="ctr">
              <a:lnSpc>
                <a:spcPct val="150000"/>
              </a:lnSpc>
            </a:pPr>
            <a:r>
              <a:rPr lang="en-US" sz="2400" b="1" dirty="0" smtClean="0">
                <a:solidFill>
                  <a:srgbClr val="002060"/>
                </a:solidFill>
              </a:rPr>
              <a:t> HEAT  TRANSFER</a:t>
            </a:r>
          </a:p>
        </p:txBody>
      </p:sp>
      <p:sp>
        <p:nvSpPr>
          <p:cNvPr id="6" name="TextBox 5"/>
          <p:cNvSpPr txBox="1"/>
          <p:nvPr/>
        </p:nvSpPr>
        <p:spPr>
          <a:xfrm>
            <a:off x="5782841" y="4548489"/>
            <a:ext cx="2446759" cy="400110"/>
          </a:xfrm>
          <a:prstGeom prst="rect">
            <a:avLst/>
          </a:prstGeom>
          <a:noFill/>
        </p:spPr>
        <p:txBody>
          <a:bodyPr wrap="none" rtlCol="0">
            <a:spAutoFit/>
          </a:bodyPr>
          <a:lstStyle/>
          <a:p>
            <a:pPr algn="ctr"/>
            <a:r>
              <a:rPr lang="en-US" sz="2000" b="1" dirty="0" smtClean="0">
                <a:latin typeface="Arial" pitchFamily="34" charset="0"/>
                <a:cs typeface="Arial" pitchFamily="34" charset="0"/>
              </a:rPr>
              <a:t>Dr. Lila Raj Koirala</a:t>
            </a:r>
            <a:endParaRPr lang="en-US" sz="2000" b="1" dirty="0">
              <a:latin typeface="Arial" pitchFamily="34" charset="0"/>
              <a:cs typeface="Arial" pitchFamily="34" charset="0"/>
            </a:endParaRPr>
          </a:p>
        </p:txBody>
      </p:sp>
      <p:sp>
        <p:nvSpPr>
          <p:cNvPr id="7" name="Rectangle 6"/>
          <p:cNvSpPr/>
          <p:nvPr/>
        </p:nvSpPr>
        <p:spPr>
          <a:xfrm>
            <a:off x="500913" y="4548489"/>
            <a:ext cx="4147289" cy="400110"/>
          </a:xfrm>
          <a:prstGeom prst="rect">
            <a:avLst/>
          </a:prstGeom>
        </p:spPr>
        <p:txBody>
          <a:bodyPr wrap="none">
            <a:spAutoFit/>
          </a:bodyPr>
          <a:lstStyle/>
          <a:p>
            <a:pPr lvl="0" algn="ctr"/>
            <a:r>
              <a:rPr lang="en-US" sz="2000" b="1" dirty="0" smtClean="0">
                <a:solidFill>
                  <a:srgbClr val="00B050"/>
                </a:solidFill>
                <a:latin typeface="Arial" pitchFamily="34" charset="0"/>
                <a:cs typeface="Arial" pitchFamily="34" charset="0"/>
              </a:rPr>
              <a:t>Kathmandu Engineering College</a:t>
            </a:r>
          </a:p>
        </p:txBody>
      </p:sp>
      <p:sp>
        <p:nvSpPr>
          <p:cNvPr id="8" name="TextBox 7"/>
          <p:cNvSpPr txBox="1"/>
          <p:nvPr/>
        </p:nvSpPr>
        <p:spPr>
          <a:xfrm>
            <a:off x="3048000" y="80487"/>
            <a:ext cx="2590800" cy="738664"/>
          </a:xfrm>
          <a:prstGeom prst="rect">
            <a:avLst/>
          </a:prstGeom>
          <a:noFill/>
        </p:spPr>
        <p:txBody>
          <a:bodyPr wrap="square" rtlCol="0">
            <a:spAutoFit/>
          </a:bodyPr>
          <a:lstStyle/>
          <a:p>
            <a:pPr algn="ctr">
              <a:lnSpc>
                <a:spcPct val="150000"/>
              </a:lnSpc>
            </a:pPr>
            <a:r>
              <a:rPr lang="en-US" sz="2800" b="1" dirty="0" smtClean="0">
                <a:solidFill>
                  <a:srgbClr val="FF0000"/>
                </a:solidFill>
              </a:rPr>
              <a:t> Course Title:</a:t>
            </a:r>
            <a:endParaRPr lang="en-US" sz="2800" b="1" dirty="0">
              <a:solidFill>
                <a:srgbClr val="FF0000"/>
              </a:solidFill>
            </a:endParaRPr>
          </a:p>
        </p:txBody>
      </p:sp>
      <p:sp>
        <p:nvSpPr>
          <p:cNvPr id="9" name="Rectangle 8"/>
          <p:cNvSpPr/>
          <p:nvPr/>
        </p:nvSpPr>
        <p:spPr>
          <a:xfrm>
            <a:off x="1371600" y="3486150"/>
            <a:ext cx="6400800" cy="523220"/>
          </a:xfrm>
          <a:prstGeom prst="rect">
            <a:avLst/>
          </a:prstGeom>
        </p:spPr>
        <p:txBody>
          <a:bodyPr wrap="square">
            <a:spAutoFit/>
          </a:bodyPr>
          <a:lstStyle/>
          <a:p>
            <a:pPr lvl="0" algn="ctr"/>
            <a:r>
              <a:rPr lang="en-US" sz="2800" b="1" dirty="0" smtClean="0">
                <a:solidFill>
                  <a:srgbClr val="002060"/>
                </a:solidFill>
              </a:rPr>
              <a:t>First Law of Thermodynamics </a:t>
            </a:r>
          </a:p>
        </p:txBody>
      </p:sp>
    </p:spTree>
    <p:extLst>
      <p:ext uri="{BB962C8B-B14F-4D97-AF65-F5344CB8AC3E}">
        <p14:creationId xmlns:p14="http://schemas.microsoft.com/office/powerpoint/2010/main" val="870087178"/>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58210" y="205085"/>
            <a:ext cx="4628190" cy="461665"/>
          </a:xfrm>
          <a:prstGeom prst="rect">
            <a:avLst/>
          </a:prstGeom>
        </p:spPr>
        <p:txBody>
          <a:bodyPr wrap="none">
            <a:spAutoFit/>
          </a:bodyPr>
          <a:lstStyle/>
          <a:p>
            <a:pPr lvl="0" fontAlgn="base">
              <a:spcBef>
                <a:spcPct val="0"/>
              </a:spcBef>
              <a:spcAft>
                <a:spcPct val="0"/>
              </a:spcAft>
            </a:pPr>
            <a:r>
              <a:rPr lang="en-US" sz="2400" b="1" dirty="0" smtClean="0">
                <a:solidFill>
                  <a:srgbClr val="FF0000"/>
                </a:solidFill>
                <a:latin typeface="Arial" pitchFamily="34" charset="0"/>
                <a:ea typeface="Times New Roman" pitchFamily="18" charset="0"/>
                <a:cs typeface="Arial" pitchFamily="34" charset="0"/>
              </a:rPr>
              <a:t>Learning Objective of Lecture:</a:t>
            </a:r>
          </a:p>
        </p:txBody>
      </p:sp>
      <p:sp>
        <p:nvSpPr>
          <p:cNvPr id="4" name="Rectangle 3"/>
          <p:cNvSpPr/>
          <p:nvPr/>
        </p:nvSpPr>
        <p:spPr>
          <a:xfrm>
            <a:off x="762000" y="826353"/>
            <a:ext cx="6705600" cy="830997"/>
          </a:xfrm>
          <a:prstGeom prst="rect">
            <a:avLst/>
          </a:prstGeom>
        </p:spPr>
        <p:txBody>
          <a:bodyPr wrap="square">
            <a:spAutoFit/>
          </a:bodyPr>
          <a:lstStyle/>
          <a:p>
            <a:pPr lvl="0" algn="just" eaLnBrk="0" fontAlgn="base" hangingPunct="0">
              <a:spcBef>
                <a:spcPct val="0"/>
              </a:spcBef>
              <a:spcAft>
                <a:spcPct val="0"/>
              </a:spcAft>
            </a:pPr>
            <a:r>
              <a:rPr lang="en-US" sz="2400" dirty="0" smtClean="0">
                <a:latin typeface="Arial" pitchFamily="34" charset="0"/>
                <a:ea typeface="Times New Roman" pitchFamily="18" charset="0"/>
                <a:cs typeface="Arial" pitchFamily="34" charset="0"/>
              </a:rPr>
              <a:t>To impart a great deal of knowledge to undergraduate students on the following topics:  </a:t>
            </a:r>
            <a:endParaRPr lang="en-US" sz="2400" dirty="0" smtClean="0">
              <a:latin typeface="Arial" pitchFamily="34" charset="0"/>
              <a:cs typeface="Arial" pitchFamily="34" charset="0"/>
            </a:endParaRPr>
          </a:p>
        </p:txBody>
      </p:sp>
      <p:sp>
        <p:nvSpPr>
          <p:cNvPr id="220161" name="Rectangle 1"/>
          <p:cNvSpPr>
            <a:spLocks noChangeArrowheads="1"/>
          </p:cNvSpPr>
          <p:nvPr/>
        </p:nvSpPr>
        <p:spPr bwMode="auto">
          <a:xfrm>
            <a:off x="914400" y="1805285"/>
            <a:ext cx="61722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Tx/>
              <a:buChar char="•"/>
              <a:tabLst/>
            </a:pPr>
            <a:r>
              <a:rPr lang="en-US" sz="2400" dirty="0" smtClean="0">
                <a:latin typeface="Arial" pitchFamily="34" charset="0"/>
                <a:cs typeface="Arial" pitchFamily="34" charset="0"/>
              </a:rPr>
              <a:t>First Law of Thermodynamics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6" name="Rectangle 15"/>
          <p:cNvSpPr/>
          <p:nvPr/>
        </p:nvSpPr>
        <p:spPr>
          <a:xfrm>
            <a:off x="914401" y="3938885"/>
            <a:ext cx="7733207" cy="461665"/>
          </a:xfrm>
          <a:prstGeom prst="rect">
            <a:avLst/>
          </a:prstGeom>
        </p:spPr>
        <p:txBody>
          <a:bodyPr wrap="none">
            <a:spAutoFit/>
          </a:bodyPr>
          <a:lstStyle/>
          <a:p>
            <a:pPr marL="457200" lvl="0" indent="-457200" algn="just" eaLnBrk="0" hangingPunct="0">
              <a:buFontTx/>
              <a:buChar char="•"/>
            </a:pPr>
            <a:r>
              <a:rPr lang="en-US" sz="2400" dirty="0" smtClean="0">
                <a:latin typeface="Arial" pitchFamily="34" charset="0"/>
                <a:cs typeface="Arial" pitchFamily="34" charset="0"/>
              </a:rPr>
              <a:t>Conservation Principle of Energy for a Control Mass</a:t>
            </a:r>
          </a:p>
        </p:txBody>
      </p:sp>
      <p:sp>
        <p:nvSpPr>
          <p:cNvPr id="17" name="Rectangle 16"/>
          <p:cNvSpPr/>
          <p:nvPr/>
        </p:nvSpPr>
        <p:spPr>
          <a:xfrm>
            <a:off x="914401" y="3253085"/>
            <a:ext cx="7492757" cy="461665"/>
          </a:xfrm>
          <a:prstGeom prst="rect">
            <a:avLst/>
          </a:prstGeom>
        </p:spPr>
        <p:txBody>
          <a:bodyPr wrap="none">
            <a:spAutoFit/>
          </a:bodyPr>
          <a:lstStyle/>
          <a:p>
            <a:pPr marL="457200" lvl="0" indent="-457200" algn="just" eaLnBrk="0" hangingPunct="0">
              <a:buFontTx/>
              <a:buChar char="•"/>
            </a:pPr>
            <a:r>
              <a:rPr lang="en-US" sz="2400" dirty="0" smtClean="0">
                <a:latin typeface="Arial" pitchFamily="34" charset="0"/>
                <a:cs typeface="Arial" pitchFamily="34" charset="0"/>
              </a:rPr>
              <a:t>Conservation Principle of Mass for a Control Mass</a:t>
            </a:r>
          </a:p>
        </p:txBody>
      </p:sp>
      <p:sp>
        <p:nvSpPr>
          <p:cNvPr id="18" name="Rectangle 17"/>
          <p:cNvSpPr/>
          <p:nvPr/>
        </p:nvSpPr>
        <p:spPr>
          <a:xfrm>
            <a:off x="914401" y="2571750"/>
            <a:ext cx="7363747" cy="461665"/>
          </a:xfrm>
          <a:prstGeom prst="rect">
            <a:avLst/>
          </a:prstGeom>
        </p:spPr>
        <p:txBody>
          <a:bodyPr wrap="none">
            <a:spAutoFit/>
          </a:bodyPr>
          <a:lstStyle/>
          <a:p>
            <a:pPr marL="457200" lvl="0" indent="-457200" algn="just" eaLnBrk="0" hangingPunct="0">
              <a:buFontTx/>
              <a:buChar char="•"/>
            </a:pPr>
            <a:r>
              <a:rPr lang="en-US" sz="2400" dirty="0" smtClean="0">
                <a:latin typeface="Arial" pitchFamily="34" charset="0"/>
                <a:cs typeface="Arial" pitchFamily="34" charset="0"/>
              </a:rPr>
              <a:t>First Law of Thermodynamics for a Control Mass </a:t>
            </a:r>
          </a:p>
        </p:txBody>
      </p:sp>
    </p:spTree>
    <p:extLst>
      <p:ext uri="{BB962C8B-B14F-4D97-AF65-F5344CB8AC3E}">
        <p14:creationId xmlns:p14="http://schemas.microsoft.com/office/powerpoint/2010/main" val="1144858807"/>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1644" y="1123950"/>
            <a:ext cx="7279824" cy="830997"/>
          </a:xfrm>
          <a:prstGeom prst="rect">
            <a:avLst/>
          </a:prstGeom>
        </p:spPr>
        <p:txBody>
          <a:bodyPr wrap="square">
            <a:spAutoFit/>
          </a:bodyPr>
          <a:lstStyle/>
          <a:p>
            <a:pPr marL="457200" lvl="0" indent="-457200" algn="just" eaLnBrk="0" hangingPunct="0">
              <a:buFontTx/>
              <a:buChar char="•"/>
            </a:pPr>
            <a:r>
              <a:rPr lang="en-US" sz="2400" dirty="0" smtClean="0">
                <a:latin typeface="Arial" pitchFamily="34" charset="0"/>
                <a:cs typeface="Arial" pitchFamily="34" charset="0"/>
              </a:rPr>
              <a:t>First Law of Thermodynamics for a Control Mass   Undergoing Cyclic Process</a:t>
            </a:r>
          </a:p>
        </p:txBody>
      </p:sp>
      <p:sp>
        <p:nvSpPr>
          <p:cNvPr id="3" name="Rectangle 2"/>
          <p:cNvSpPr/>
          <p:nvPr/>
        </p:nvSpPr>
        <p:spPr>
          <a:xfrm>
            <a:off x="1000090" y="2190750"/>
            <a:ext cx="7321377" cy="1200329"/>
          </a:xfrm>
          <a:prstGeom prst="rect">
            <a:avLst/>
          </a:prstGeom>
        </p:spPr>
        <p:txBody>
          <a:bodyPr wrap="square">
            <a:spAutoFit/>
          </a:bodyPr>
          <a:lstStyle/>
          <a:p>
            <a:pPr marL="457200" lvl="0" indent="-457200" algn="just" eaLnBrk="0" hangingPunct="0">
              <a:buFontTx/>
              <a:buChar char="•"/>
            </a:pPr>
            <a:r>
              <a:rPr lang="en-US" sz="2400" dirty="0" smtClean="0">
                <a:latin typeface="Arial" pitchFamily="34" charset="0"/>
                <a:cs typeface="Arial" pitchFamily="34" charset="0"/>
              </a:rPr>
              <a:t>Applications of First Law of Thermodynamics     for a Control Mass in different Non-flow Processes</a:t>
            </a:r>
          </a:p>
        </p:txBody>
      </p:sp>
      <p:sp>
        <p:nvSpPr>
          <p:cNvPr id="4" name="Rectangle 3"/>
          <p:cNvSpPr/>
          <p:nvPr/>
        </p:nvSpPr>
        <p:spPr>
          <a:xfrm>
            <a:off x="990600" y="3645753"/>
            <a:ext cx="7341890" cy="830997"/>
          </a:xfrm>
          <a:prstGeom prst="rect">
            <a:avLst/>
          </a:prstGeom>
        </p:spPr>
        <p:txBody>
          <a:bodyPr wrap="square">
            <a:spAutoFit/>
          </a:bodyPr>
          <a:lstStyle/>
          <a:p>
            <a:pPr marL="457200" lvl="0" indent="-457200" algn="just" eaLnBrk="0" hangingPunct="0">
              <a:buFontTx/>
              <a:buChar char="•"/>
            </a:pPr>
            <a:r>
              <a:rPr lang="en-US" sz="2400" dirty="0" smtClean="0">
                <a:solidFill>
                  <a:prstClr val="black"/>
                </a:solidFill>
                <a:latin typeface="Arial" pitchFamily="34" charset="0"/>
                <a:cs typeface="Arial" pitchFamily="34" charset="0"/>
              </a:rPr>
              <a:t>Some Examples Illustrating Use of First Law of Thermodynamics for a Control Mass</a:t>
            </a:r>
            <a:endParaRPr lang="en-US" sz="2400" dirty="0">
              <a:solidFill>
                <a:prstClr val="black"/>
              </a:solidFill>
              <a:latin typeface="Arial" pitchFamily="34" charset="0"/>
              <a:cs typeface="Arial" pitchFamily="34" charset="0"/>
            </a:endParaRPr>
          </a:p>
        </p:txBody>
      </p:sp>
      <p:sp>
        <p:nvSpPr>
          <p:cNvPr id="5" name="Rectangle 4"/>
          <p:cNvSpPr/>
          <p:nvPr/>
        </p:nvSpPr>
        <p:spPr>
          <a:xfrm>
            <a:off x="858210" y="205085"/>
            <a:ext cx="4628190" cy="461665"/>
          </a:xfrm>
          <a:prstGeom prst="rect">
            <a:avLst/>
          </a:prstGeom>
        </p:spPr>
        <p:txBody>
          <a:bodyPr wrap="none">
            <a:spAutoFit/>
          </a:bodyPr>
          <a:lstStyle/>
          <a:p>
            <a:pPr lvl="0" fontAlgn="base">
              <a:spcBef>
                <a:spcPct val="0"/>
              </a:spcBef>
              <a:spcAft>
                <a:spcPct val="0"/>
              </a:spcAft>
            </a:pPr>
            <a:r>
              <a:rPr lang="en-US" sz="2400" b="1" dirty="0" smtClean="0">
                <a:solidFill>
                  <a:srgbClr val="FF0000"/>
                </a:solidFill>
                <a:latin typeface="Arial" pitchFamily="34" charset="0"/>
                <a:ea typeface="Times New Roman" pitchFamily="18" charset="0"/>
                <a:cs typeface="Arial" pitchFamily="34" charset="0"/>
              </a:rPr>
              <a:t>Learning Objective of Lecture:</a:t>
            </a:r>
          </a:p>
        </p:txBody>
      </p:sp>
    </p:spTree>
    <p:extLst>
      <p:ext uri="{BB962C8B-B14F-4D97-AF65-F5344CB8AC3E}">
        <p14:creationId xmlns:p14="http://schemas.microsoft.com/office/powerpoint/2010/main" val="42051453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p:cNvSpPr txBox="1">
            <a:spLocks noChangeArrowheads="1"/>
          </p:cNvSpPr>
          <p:nvPr/>
        </p:nvSpPr>
        <p:spPr bwMode="auto">
          <a:xfrm>
            <a:off x="914400" y="171450"/>
            <a:ext cx="47244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sz="2400" b="1" dirty="0" smtClean="0">
                <a:solidFill>
                  <a:srgbClr val="FF0000"/>
                </a:solidFill>
                <a:latin typeface="Arial" pitchFamily="34" charset="0"/>
                <a:cs typeface="Arial" pitchFamily="34" charset="0"/>
              </a:rPr>
              <a:t>First Law of Thermodynamics:</a:t>
            </a:r>
          </a:p>
        </p:txBody>
      </p:sp>
      <p:sp>
        <p:nvSpPr>
          <p:cNvPr id="13" name="TextBox 12"/>
          <p:cNvSpPr txBox="1"/>
          <p:nvPr/>
        </p:nvSpPr>
        <p:spPr>
          <a:xfrm>
            <a:off x="381000" y="819150"/>
            <a:ext cx="7239000" cy="830997"/>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Energy can neither be created nor be destroyed, but can be conserved [1]. </a:t>
            </a:r>
          </a:p>
        </p:txBody>
      </p:sp>
      <p:sp>
        <p:nvSpPr>
          <p:cNvPr id="14" name="TextBox 13"/>
          <p:cNvSpPr txBox="1"/>
          <p:nvPr/>
        </p:nvSpPr>
        <p:spPr>
          <a:xfrm>
            <a:off x="381000" y="2343150"/>
            <a:ext cx="8001000" cy="1200329"/>
          </a:xfrm>
          <a:prstGeom prst="rect">
            <a:avLst/>
          </a:prstGeom>
          <a:noFill/>
        </p:spPr>
        <p:txBody>
          <a:bodyPr wrap="square" rtlCol="0">
            <a:spAutoFit/>
          </a:bodyPr>
          <a:lstStyle/>
          <a:p>
            <a:pPr marL="457200" indent="-457200" algn="just">
              <a:buFont typeface="Wingdings" pitchFamily="2" charset="2"/>
              <a:buChar char="v"/>
            </a:pPr>
            <a:r>
              <a:rPr lang="en-US" sz="2400" dirty="0">
                <a:latin typeface="Arial" pitchFamily="34" charset="0"/>
                <a:cs typeface="Arial" pitchFamily="34" charset="0"/>
              </a:rPr>
              <a:t>It gives the mathematical expression for the effect of the interactions between the system and surrounding on the stored energy (total energy) of the system. </a:t>
            </a:r>
          </a:p>
        </p:txBody>
      </p:sp>
      <p:sp>
        <p:nvSpPr>
          <p:cNvPr id="2" name="Rectangle 1"/>
          <p:cNvSpPr/>
          <p:nvPr/>
        </p:nvSpPr>
        <p:spPr>
          <a:xfrm>
            <a:off x="381000" y="1733550"/>
            <a:ext cx="8001000" cy="461665"/>
          </a:xfrm>
          <a:prstGeom prst="rect">
            <a:avLst/>
          </a:prstGeom>
        </p:spPr>
        <p:txBody>
          <a:bodyPr wrap="square">
            <a:spAutoFit/>
          </a:bodyPr>
          <a:lstStyle/>
          <a:p>
            <a:pPr marL="457200" lvl="0" indent="-457200" algn="just">
              <a:buFont typeface="Wingdings" pitchFamily="2" charset="2"/>
              <a:buChar char="v"/>
              <a:tabLst>
                <a:tab pos="457200" algn="l"/>
              </a:tabLst>
            </a:pPr>
            <a:r>
              <a:rPr lang="en-US" sz="2400" dirty="0">
                <a:solidFill>
                  <a:prstClr val="black"/>
                </a:solidFill>
                <a:latin typeface="Arial" pitchFamily="34" charset="0"/>
                <a:cs typeface="Arial" pitchFamily="34" charset="0"/>
              </a:rPr>
              <a:t>First law is based on the conservation </a:t>
            </a:r>
            <a:r>
              <a:rPr lang="en-US" sz="2400" dirty="0" smtClean="0">
                <a:solidFill>
                  <a:prstClr val="black"/>
                </a:solidFill>
                <a:latin typeface="Arial" pitchFamily="34" charset="0"/>
                <a:cs typeface="Arial" pitchFamily="34" charset="0"/>
              </a:rPr>
              <a:t>principles.</a:t>
            </a:r>
            <a:endParaRPr lang="en-US" sz="2400" dirty="0">
              <a:solidFill>
                <a:prstClr val="black"/>
              </a:solidFill>
              <a:latin typeface="Arial" pitchFamily="34" charset="0"/>
              <a:cs typeface="Arial" pitchFamily="34" charset="0"/>
            </a:endParaRPr>
          </a:p>
        </p:txBody>
      </p:sp>
      <p:sp>
        <p:nvSpPr>
          <p:cNvPr id="9" name="TextBox 8"/>
          <p:cNvSpPr txBox="1"/>
          <p:nvPr/>
        </p:nvSpPr>
        <p:spPr>
          <a:xfrm>
            <a:off x="381000" y="3690804"/>
            <a:ext cx="8001000" cy="1200329"/>
          </a:xfrm>
          <a:prstGeom prst="rect">
            <a:avLst/>
          </a:prstGeom>
          <a:noFill/>
        </p:spPr>
        <p:txBody>
          <a:bodyPr wrap="square" rtlCol="0">
            <a:spAutoFit/>
          </a:bodyPr>
          <a:lstStyle/>
          <a:p>
            <a:pPr marL="457200" indent="-457200" algn="just">
              <a:buFont typeface="Wingdings" pitchFamily="2" charset="2"/>
              <a:buChar char="v"/>
            </a:pPr>
            <a:r>
              <a:rPr lang="en-US" sz="2400" dirty="0">
                <a:latin typeface="Arial" pitchFamily="34" charset="0"/>
                <a:cs typeface="Arial" pitchFamily="34" charset="0"/>
              </a:rPr>
              <a:t>In closed system (control mass), interactions can take place only in the form of energy transfer (work transfer and heat transfer). </a:t>
            </a:r>
            <a:endParaRPr lang="en-US" sz="2400" dirty="0" smtClean="0">
              <a:latin typeface="Arial" pitchFamily="34" charset="0"/>
              <a:cs typeface="Arial" pitchFamily="34" charset="0"/>
            </a:endParaRP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81000" y="2147754"/>
            <a:ext cx="7848600" cy="1200329"/>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In </a:t>
            </a:r>
            <a:r>
              <a:rPr lang="en-US" sz="2400" dirty="0">
                <a:latin typeface="Arial" pitchFamily="34" charset="0"/>
                <a:cs typeface="Arial" pitchFamily="34" charset="0"/>
              </a:rPr>
              <a:t>an open system (control volume), interactions can take place both by the mass transfer and energy transfer</a:t>
            </a:r>
            <a:r>
              <a:rPr lang="en-US" sz="2400" dirty="0" smtClean="0">
                <a:latin typeface="Arial" pitchFamily="34" charset="0"/>
                <a:cs typeface="Arial" pitchFamily="34" charset="0"/>
              </a:rPr>
              <a:t>.</a:t>
            </a:r>
          </a:p>
        </p:txBody>
      </p:sp>
      <p:sp>
        <p:nvSpPr>
          <p:cNvPr id="4" name="Rectangle 6"/>
          <p:cNvSpPr txBox="1">
            <a:spLocks noChangeArrowheads="1"/>
          </p:cNvSpPr>
          <p:nvPr/>
        </p:nvSpPr>
        <p:spPr bwMode="auto">
          <a:xfrm>
            <a:off x="838200" y="114300"/>
            <a:ext cx="46482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sz="2400" b="1" dirty="0" smtClean="0">
                <a:solidFill>
                  <a:srgbClr val="FF0000"/>
                </a:solidFill>
                <a:latin typeface="Arial" pitchFamily="34" charset="0"/>
                <a:cs typeface="Arial" pitchFamily="34" charset="0"/>
              </a:rPr>
              <a:t>First Law of Thermodynamics:</a:t>
            </a:r>
          </a:p>
        </p:txBody>
      </p:sp>
      <p:sp>
        <p:nvSpPr>
          <p:cNvPr id="5" name="Rectangle 4"/>
          <p:cNvSpPr/>
          <p:nvPr/>
        </p:nvSpPr>
        <p:spPr>
          <a:xfrm>
            <a:off x="381000" y="3462204"/>
            <a:ext cx="7848600" cy="1200329"/>
          </a:xfrm>
          <a:prstGeom prst="rect">
            <a:avLst/>
          </a:prstGeom>
        </p:spPr>
        <p:txBody>
          <a:bodyPr wrap="square">
            <a:spAutoFit/>
          </a:bodyPr>
          <a:lstStyle/>
          <a:p>
            <a:pPr marL="457200" lvl="0" indent="-457200" algn="just">
              <a:buFont typeface="Wingdings" pitchFamily="2" charset="2"/>
              <a:buChar char="v"/>
            </a:pPr>
            <a:r>
              <a:rPr lang="en-US" sz="2400" dirty="0">
                <a:solidFill>
                  <a:prstClr val="black"/>
                </a:solidFill>
                <a:latin typeface="Arial" pitchFamily="34" charset="0"/>
                <a:cs typeface="Arial" pitchFamily="34" charset="0"/>
              </a:rPr>
              <a:t>Hence, the first law is explained with reference to both mass and energy conservation principles for a control volume. </a:t>
            </a:r>
          </a:p>
        </p:txBody>
      </p:sp>
      <p:sp>
        <p:nvSpPr>
          <p:cNvPr id="6" name="Rectangle 5"/>
          <p:cNvSpPr/>
          <p:nvPr/>
        </p:nvSpPr>
        <p:spPr>
          <a:xfrm>
            <a:off x="381000" y="819150"/>
            <a:ext cx="7162800" cy="1200329"/>
          </a:xfrm>
          <a:prstGeom prst="rect">
            <a:avLst/>
          </a:prstGeom>
        </p:spPr>
        <p:txBody>
          <a:bodyPr wrap="square">
            <a:spAutoFit/>
          </a:bodyPr>
          <a:lstStyle/>
          <a:p>
            <a:pPr marL="457200" lvl="0" indent="-457200" algn="just">
              <a:buFont typeface="Wingdings" pitchFamily="2" charset="2"/>
              <a:buChar char="v"/>
            </a:pPr>
            <a:r>
              <a:rPr lang="en-US" sz="2400" dirty="0">
                <a:solidFill>
                  <a:prstClr val="black"/>
                </a:solidFill>
                <a:latin typeface="Arial" pitchFamily="34" charset="0"/>
                <a:cs typeface="Arial" pitchFamily="34" charset="0"/>
              </a:rPr>
              <a:t>Therefore, first law for a control mass can be explained with reference to conservation of energy only. </a:t>
            </a:r>
          </a:p>
        </p:txBody>
      </p:sp>
    </p:spTree>
    <p:extLst>
      <p:ext uri="{BB962C8B-B14F-4D97-AF65-F5344CB8AC3E}">
        <p14:creationId xmlns:p14="http://schemas.microsoft.com/office/powerpoint/2010/main" val="2140049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p:cNvSpPr txBox="1">
            <a:spLocks noChangeArrowheads="1"/>
          </p:cNvSpPr>
          <p:nvPr/>
        </p:nvSpPr>
        <p:spPr bwMode="auto">
          <a:xfrm>
            <a:off x="914400" y="152400"/>
            <a:ext cx="6705600" cy="66675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sz="2400" b="1" dirty="0" smtClean="0">
                <a:solidFill>
                  <a:srgbClr val="FF0000"/>
                </a:solidFill>
                <a:latin typeface="Arial" pitchFamily="34" charset="0"/>
                <a:cs typeface="Arial" pitchFamily="34" charset="0"/>
              </a:rPr>
              <a:t>First Law of Thermodynamics for a Control Mass:</a:t>
            </a:r>
          </a:p>
        </p:txBody>
      </p:sp>
      <p:sp>
        <p:nvSpPr>
          <p:cNvPr id="13" name="TextBox 12"/>
          <p:cNvSpPr txBox="1"/>
          <p:nvPr/>
        </p:nvSpPr>
        <p:spPr>
          <a:xfrm>
            <a:off x="914400" y="890885"/>
            <a:ext cx="6477000" cy="461665"/>
          </a:xfrm>
          <a:prstGeom prst="rect">
            <a:avLst/>
          </a:prstGeom>
          <a:noFill/>
        </p:spPr>
        <p:txBody>
          <a:bodyPr wrap="square" rtlCol="0">
            <a:spAutoFit/>
          </a:bodyPr>
          <a:lstStyle/>
          <a:p>
            <a:pPr algn="just"/>
            <a:r>
              <a:rPr lang="en-US" sz="2400" b="1" dirty="0">
                <a:solidFill>
                  <a:srgbClr val="FF0000"/>
                </a:solidFill>
                <a:latin typeface="Arial" pitchFamily="34" charset="0"/>
                <a:cs typeface="Arial" pitchFamily="34" charset="0"/>
              </a:rPr>
              <a:t>Conservation of Mass for a Control </a:t>
            </a:r>
            <a:r>
              <a:rPr lang="en-US" sz="2400" b="1" dirty="0" smtClean="0">
                <a:solidFill>
                  <a:srgbClr val="FF0000"/>
                </a:solidFill>
                <a:latin typeface="Arial" pitchFamily="34" charset="0"/>
                <a:cs typeface="Arial" pitchFamily="34" charset="0"/>
              </a:rPr>
              <a:t>Mass:</a:t>
            </a:r>
            <a:endParaRPr lang="en-US" sz="2400" dirty="0">
              <a:solidFill>
                <a:srgbClr val="FF0000"/>
              </a:solidFill>
              <a:latin typeface="Arial" pitchFamily="34" charset="0"/>
              <a:cs typeface="Arial" pitchFamily="34" charset="0"/>
            </a:endParaRPr>
          </a:p>
        </p:txBody>
      </p:sp>
      <p:sp>
        <p:nvSpPr>
          <p:cNvPr id="14" name="TextBox 13"/>
          <p:cNvSpPr txBox="1"/>
          <p:nvPr/>
        </p:nvSpPr>
        <p:spPr>
          <a:xfrm>
            <a:off x="533400" y="1428750"/>
            <a:ext cx="7772400" cy="1569660"/>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Control mass </a:t>
            </a:r>
            <a:r>
              <a:rPr lang="en-US" sz="2400" dirty="0">
                <a:latin typeface="Arial" pitchFamily="34" charset="0"/>
                <a:cs typeface="Arial" pitchFamily="34" charset="0"/>
              </a:rPr>
              <a:t>is a system in which energy transfer can take place but mass transfer cannot. Hence, conservation of mass for a control mass can be stated as</a:t>
            </a:r>
            <a:r>
              <a:rPr lang="en-US" sz="2000" dirty="0" smtClean="0">
                <a:latin typeface="Arial" pitchFamily="34" charset="0"/>
                <a:cs typeface="Arial" pitchFamily="34" charset="0"/>
              </a:rPr>
              <a:t>                       </a:t>
            </a:r>
            <a:endParaRPr lang="en-US" sz="2000" dirty="0">
              <a:latin typeface="Arial" pitchFamily="34" charset="0"/>
              <a:cs typeface="Arial" pitchFamily="34" charset="0"/>
            </a:endParaRPr>
          </a:p>
        </p:txBody>
      </p:sp>
      <p:sp>
        <p:nvSpPr>
          <p:cNvPr id="15" name="TextBox 14"/>
          <p:cNvSpPr txBox="1"/>
          <p:nvPr/>
        </p:nvSpPr>
        <p:spPr>
          <a:xfrm>
            <a:off x="914400" y="3036153"/>
            <a:ext cx="7391400" cy="830997"/>
          </a:xfrm>
          <a:prstGeom prst="rect">
            <a:avLst/>
          </a:prstGeom>
          <a:noFill/>
        </p:spPr>
        <p:txBody>
          <a:bodyPr wrap="square" rtlCol="0">
            <a:spAutoFit/>
          </a:bodyPr>
          <a:lstStyle/>
          <a:p>
            <a:pPr algn="just"/>
            <a:r>
              <a:rPr lang="en-US" sz="2400" b="1" dirty="0" smtClean="0">
                <a:solidFill>
                  <a:srgbClr val="0070C0"/>
                </a:solidFill>
                <a:latin typeface="Arial" pitchFamily="34" charset="0"/>
                <a:cs typeface="Arial" pitchFamily="34" charset="0"/>
              </a:rPr>
              <a:t>Total </a:t>
            </a:r>
            <a:r>
              <a:rPr lang="en-US" sz="2400" b="1" dirty="0">
                <a:solidFill>
                  <a:srgbClr val="0070C0"/>
                </a:solidFill>
                <a:latin typeface="Arial" pitchFamily="34" charset="0"/>
                <a:cs typeface="Arial" pitchFamily="34" charset="0"/>
              </a:rPr>
              <a:t>mass of a control mass always remains </a:t>
            </a:r>
            <a:r>
              <a:rPr lang="en-US" sz="2400" b="1" dirty="0" smtClean="0">
                <a:solidFill>
                  <a:srgbClr val="0070C0"/>
                </a:solidFill>
                <a:latin typeface="Arial" pitchFamily="34" charset="0"/>
                <a:cs typeface="Arial" pitchFamily="34" charset="0"/>
              </a:rPr>
              <a:t>constant [2].</a:t>
            </a:r>
            <a:endParaRPr lang="en-US" sz="2400" b="1" dirty="0">
              <a:solidFill>
                <a:srgbClr val="0070C0"/>
              </a:solidFill>
              <a:latin typeface="Arial" pitchFamily="34" charset="0"/>
              <a:cs typeface="Arial" pitchFamily="34" charset="0"/>
            </a:endParaRPr>
          </a:p>
        </p:txBody>
      </p:sp>
      <p:sp>
        <p:nvSpPr>
          <p:cNvPr id="134146"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48"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50"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34152" name="Picture 8"/>
          <p:cNvPicPr>
            <a:picLocks noChangeAspect="1" noChangeArrowheads="1"/>
          </p:cNvPicPr>
          <p:nvPr/>
        </p:nvPicPr>
        <p:blipFill>
          <a:blip r:embed="rId3" cstate="print"/>
          <a:srcRect/>
          <a:stretch>
            <a:fillRect/>
          </a:stretch>
        </p:blipFill>
        <p:spPr bwMode="auto">
          <a:xfrm>
            <a:off x="3886200" y="4574354"/>
            <a:ext cx="1524000" cy="359596"/>
          </a:xfrm>
          <a:prstGeom prst="rect">
            <a:avLst/>
          </a:prstGeom>
          <a:noFill/>
          <a:ln w="9525">
            <a:noFill/>
            <a:miter lim="800000"/>
            <a:headEnd/>
            <a:tailEnd/>
          </a:ln>
        </p:spPr>
      </p:pic>
      <p:sp>
        <p:nvSpPr>
          <p:cNvPr id="2" name="TextBox 1"/>
          <p:cNvSpPr txBox="1"/>
          <p:nvPr/>
        </p:nvSpPr>
        <p:spPr>
          <a:xfrm>
            <a:off x="3764798" y="3905250"/>
            <a:ext cx="1970091" cy="492443"/>
          </a:xfrm>
          <a:prstGeom prst="rect">
            <a:avLst/>
          </a:prstGeom>
          <a:solidFill>
            <a:schemeClr val="bg1"/>
          </a:solidFill>
        </p:spPr>
        <p:txBody>
          <a:bodyPr wrap="none" rtlCol="0">
            <a:spAutoFit/>
          </a:bodyPr>
          <a:lstStyle/>
          <a:p>
            <a:r>
              <a:rPr lang="en-US" sz="2600" i="1" dirty="0">
                <a:latin typeface="+mj-lt"/>
                <a:cs typeface="Arial" pitchFamily="34" charset="0"/>
              </a:rPr>
              <a:t>m</a:t>
            </a:r>
            <a:r>
              <a:rPr lang="en-US" sz="2600" i="1" dirty="0" smtClean="0">
                <a:latin typeface="+mj-lt"/>
                <a:cs typeface="Arial" pitchFamily="34" charset="0"/>
              </a:rPr>
              <a:t> = Constant</a:t>
            </a:r>
            <a:endParaRPr lang="en-US" sz="2600" i="1" dirty="0">
              <a:latin typeface="+mj-lt"/>
              <a:cs typeface="Arial" pitchFamily="34" charset="0"/>
            </a:endParaRPr>
          </a:p>
        </p:txBody>
      </p:sp>
      <p:sp>
        <p:nvSpPr>
          <p:cNvPr id="3" name="Right Arrow 2"/>
          <p:cNvSpPr/>
          <p:nvPr/>
        </p:nvSpPr>
        <p:spPr>
          <a:xfrm>
            <a:off x="3140050" y="4664252"/>
            <a:ext cx="369872" cy="1797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8201" y="3900784"/>
            <a:ext cx="2301849" cy="461665"/>
          </a:xfrm>
          <a:prstGeom prst="rect">
            <a:avLst/>
          </a:prstGeom>
        </p:spPr>
        <p:txBody>
          <a:bodyPr wrap="none">
            <a:spAutoFit/>
          </a:bodyPr>
          <a:lstStyle/>
          <a:p>
            <a:r>
              <a:rPr lang="en-US" sz="2400" dirty="0" smtClean="0">
                <a:latin typeface="Arial" pitchFamily="34" charset="0"/>
                <a:cs typeface="Arial" pitchFamily="34" charset="0"/>
              </a:rPr>
              <a:t>Mathematically,</a:t>
            </a:r>
            <a:endParaRPr lang="en-US" sz="2400" dirty="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41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 grpId="0" animBg="1"/>
      <p:bldP spid="3" grpId="0" animBg="1"/>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857250"/>
            <a:ext cx="6248400" cy="461665"/>
          </a:xfrm>
          <a:prstGeom prst="rect">
            <a:avLst/>
          </a:prstGeom>
          <a:noFill/>
        </p:spPr>
        <p:txBody>
          <a:bodyPr wrap="square" rtlCol="0">
            <a:spAutoFit/>
          </a:bodyPr>
          <a:lstStyle/>
          <a:p>
            <a:pPr marL="457200" indent="-457200">
              <a:buFont typeface="Wingdings" pitchFamily="2" charset="2"/>
              <a:buChar char="v"/>
              <a:tabLst>
                <a:tab pos="2293938" algn="l"/>
              </a:tabLst>
            </a:pPr>
            <a:r>
              <a:rPr lang="en-US" sz="2400" dirty="0" smtClean="0">
                <a:latin typeface="Arial" pitchFamily="34" charset="0"/>
                <a:cs typeface="Arial" pitchFamily="34" charset="0"/>
              </a:rPr>
              <a:t> For </a:t>
            </a:r>
            <a:r>
              <a:rPr lang="en-US" sz="2400" dirty="0">
                <a:latin typeface="Arial" pitchFamily="34" charset="0"/>
                <a:cs typeface="Arial" pitchFamily="34" charset="0"/>
              </a:rPr>
              <a:t>any process between state  </a:t>
            </a:r>
            <a:r>
              <a:rPr lang="en-US" sz="2400" dirty="0" smtClean="0">
                <a:latin typeface="Arial" pitchFamily="34" charset="0"/>
                <a:cs typeface="Arial" pitchFamily="34" charset="0"/>
              </a:rPr>
              <a:t>1 and 2,</a:t>
            </a:r>
            <a:endParaRPr lang="en-US" sz="2400" dirty="0">
              <a:latin typeface="Arial" pitchFamily="34" charset="0"/>
              <a:cs typeface="Arial" pitchFamily="34" charset="0"/>
            </a:endParaRPr>
          </a:p>
        </p:txBody>
      </p:sp>
      <p:pic>
        <p:nvPicPr>
          <p:cNvPr id="3" name="Picture 9"/>
          <p:cNvPicPr>
            <a:picLocks noChangeAspect="1" noChangeArrowheads="1"/>
          </p:cNvPicPr>
          <p:nvPr/>
        </p:nvPicPr>
        <p:blipFill>
          <a:blip r:embed="rId2" cstate="print"/>
          <a:srcRect/>
          <a:stretch>
            <a:fillRect/>
          </a:stretch>
        </p:blipFill>
        <p:spPr bwMode="auto">
          <a:xfrm>
            <a:off x="2088776" y="1714500"/>
            <a:ext cx="3092824" cy="857250"/>
          </a:xfrm>
          <a:prstGeom prst="rect">
            <a:avLst/>
          </a:prstGeom>
          <a:noFill/>
          <a:ln w="9525">
            <a:noFill/>
            <a:miter lim="800000"/>
            <a:headEnd/>
            <a:tailEnd/>
          </a:ln>
        </p:spPr>
      </p:pic>
      <p:sp>
        <p:nvSpPr>
          <p:cNvPr id="4" name="TextBox 3"/>
          <p:cNvSpPr txBox="1"/>
          <p:nvPr/>
        </p:nvSpPr>
        <p:spPr>
          <a:xfrm>
            <a:off x="533400" y="2872085"/>
            <a:ext cx="2903350" cy="461665"/>
          </a:xfrm>
          <a:prstGeom prst="rect">
            <a:avLst/>
          </a:prstGeom>
          <a:noFill/>
        </p:spPr>
        <p:txBody>
          <a:bodyPr wrap="square" rtlCol="0">
            <a:spAutoFit/>
          </a:bodyPr>
          <a:lstStyle/>
          <a:p>
            <a:pPr marL="457200" indent="-457200">
              <a:buFont typeface="Wingdings" pitchFamily="2" charset="2"/>
              <a:buChar char="v"/>
            </a:pPr>
            <a:r>
              <a:rPr lang="en-US" sz="2400" dirty="0" smtClean="0">
                <a:latin typeface="Arial" pitchFamily="34" charset="0"/>
                <a:cs typeface="Arial" pitchFamily="34" charset="0"/>
              </a:rPr>
              <a:t> In </a:t>
            </a:r>
            <a:r>
              <a:rPr lang="en-US" sz="2400" dirty="0">
                <a:latin typeface="Arial" pitchFamily="34" charset="0"/>
                <a:cs typeface="Arial" pitchFamily="34" charset="0"/>
              </a:rPr>
              <a:t>terms </a:t>
            </a:r>
            <a:r>
              <a:rPr lang="en-US" sz="2400" dirty="0" smtClean="0">
                <a:latin typeface="Arial" pitchFamily="34" charset="0"/>
                <a:cs typeface="Arial" pitchFamily="34" charset="0"/>
              </a:rPr>
              <a:t>of rate, </a:t>
            </a:r>
            <a:endParaRPr lang="en-US" sz="2400" dirty="0">
              <a:latin typeface="Arial" pitchFamily="34" charset="0"/>
              <a:cs typeface="Arial" pitchFamily="34" charset="0"/>
            </a:endParaRPr>
          </a:p>
        </p:txBody>
      </p:sp>
      <p:pic>
        <p:nvPicPr>
          <p:cNvPr id="5" name="Picture 10"/>
          <p:cNvPicPr>
            <a:picLocks noChangeAspect="1" noChangeArrowheads="1"/>
          </p:cNvPicPr>
          <p:nvPr/>
        </p:nvPicPr>
        <p:blipFill>
          <a:blip r:embed="rId3" cstate="print"/>
          <a:srcRect/>
          <a:stretch>
            <a:fillRect/>
          </a:stretch>
        </p:blipFill>
        <p:spPr bwMode="auto">
          <a:xfrm>
            <a:off x="3436750" y="3705689"/>
            <a:ext cx="1287651" cy="694861"/>
          </a:xfrm>
          <a:prstGeom prst="rect">
            <a:avLst/>
          </a:prstGeom>
          <a:noFill/>
          <a:ln w="9525">
            <a:noFill/>
            <a:miter lim="800000"/>
            <a:headEnd/>
            <a:tailEnd/>
          </a:ln>
        </p:spPr>
      </p:pic>
      <p:sp>
        <p:nvSpPr>
          <p:cNvPr id="6" name="TextBox 5"/>
          <p:cNvSpPr txBox="1"/>
          <p:nvPr/>
        </p:nvSpPr>
        <p:spPr>
          <a:xfrm>
            <a:off x="838200" y="114300"/>
            <a:ext cx="6477000" cy="461665"/>
          </a:xfrm>
          <a:prstGeom prst="rect">
            <a:avLst/>
          </a:prstGeom>
          <a:noFill/>
        </p:spPr>
        <p:txBody>
          <a:bodyPr wrap="square" rtlCol="0">
            <a:spAutoFit/>
          </a:bodyPr>
          <a:lstStyle/>
          <a:p>
            <a:pPr algn="just"/>
            <a:r>
              <a:rPr lang="en-US" sz="2400" b="1" dirty="0">
                <a:solidFill>
                  <a:srgbClr val="FF0000"/>
                </a:solidFill>
                <a:latin typeface="Arial" pitchFamily="34" charset="0"/>
                <a:cs typeface="Arial" pitchFamily="34" charset="0"/>
              </a:rPr>
              <a:t>Conservation of Mass for a Control </a:t>
            </a:r>
            <a:r>
              <a:rPr lang="en-US" sz="2400" b="1" dirty="0" smtClean="0">
                <a:solidFill>
                  <a:srgbClr val="FF0000"/>
                </a:solidFill>
                <a:latin typeface="Arial" pitchFamily="34" charset="0"/>
                <a:cs typeface="Arial" pitchFamily="34" charset="0"/>
              </a:rPr>
              <a:t>Mass:</a:t>
            </a:r>
            <a:endParaRPr lang="en-US" sz="240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632941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838200" y="110952"/>
            <a:ext cx="7010400" cy="461665"/>
          </a:xfrm>
          <a:prstGeom prst="rect">
            <a:avLst/>
          </a:prstGeom>
          <a:noFill/>
        </p:spPr>
        <p:txBody>
          <a:bodyPr wrap="square" rtlCol="0">
            <a:spAutoFit/>
          </a:bodyPr>
          <a:lstStyle/>
          <a:p>
            <a:pPr algn="just"/>
            <a:r>
              <a:rPr lang="en-US" sz="2400" b="1" dirty="0">
                <a:solidFill>
                  <a:srgbClr val="FF0000"/>
                </a:solidFill>
                <a:latin typeface="Arial" pitchFamily="34" charset="0"/>
                <a:cs typeface="Arial" pitchFamily="34" charset="0"/>
              </a:rPr>
              <a:t>Conservation of </a:t>
            </a:r>
            <a:r>
              <a:rPr lang="en-US" sz="2400" b="1" dirty="0" smtClean="0">
                <a:solidFill>
                  <a:srgbClr val="FF0000"/>
                </a:solidFill>
                <a:latin typeface="Arial" pitchFamily="34" charset="0"/>
                <a:cs typeface="Arial" pitchFamily="34" charset="0"/>
              </a:rPr>
              <a:t>Energy </a:t>
            </a:r>
            <a:r>
              <a:rPr lang="en-US" sz="2400" b="1" dirty="0">
                <a:solidFill>
                  <a:srgbClr val="FF0000"/>
                </a:solidFill>
                <a:latin typeface="Arial" pitchFamily="34" charset="0"/>
                <a:cs typeface="Arial" pitchFamily="34" charset="0"/>
              </a:rPr>
              <a:t>for a Control </a:t>
            </a:r>
            <a:r>
              <a:rPr lang="en-US" sz="2400" b="1" dirty="0" smtClean="0">
                <a:solidFill>
                  <a:srgbClr val="FF0000"/>
                </a:solidFill>
                <a:latin typeface="Arial" pitchFamily="34" charset="0"/>
                <a:cs typeface="Arial" pitchFamily="34" charset="0"/>
              </a:rPr>
              <a:t>Mass:</a:t>
            </a:r>
            <a:endParaRPr lang="en-US" sz="2400" b="1" dirty="0">
              <a:solidFill>
                <a:srgbClr val="FF0000"/>
              </a:solidFill>
              <a:latin typeface="Arial" pitchFamily="34" charset="0"/>
              <a:cs typeface="Arial" pitchFamily="34" charset="0"/>
            </a:endParaRPr>
          </a:p>
        </p:txBody>
      </p:sp>
      <p:sp>
        <p:nvSpPr>
          <p:cNvPr id="134146"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48"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50"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7649" name="Object 1"/>
          <p:cNvGraphicFramePr>
            <a:graphicFrameLocks noChangeAspect="1"/>
          </p:cNvGraphicFramePr>
          <p:nvPr>
            <p:extLst>
              <p:ext uri="{D42A27DB-BD31-4B8C-83A1-F6EECF244321}">
                <p14:modId xmlns:p14="http://schemas.microsoft.com/office/powerpoint/2010/main" val="2401370824"/>
              </p:ext>
            </p:extLst>
          </p:nvPr>
        </p:nvGraphicFramePr>
        <p:xfrm>
          <a:off x="1600200" y="2419350"/>
          <a:ext cx="5562599" cy="2494189"/>
        </p:xfrm>
        <a:graphic>
          <a:graphicData uri="http://schemas.openxmlformats.org/presentationml/2006/ole">
            <mc:AlternateContent xmlns:mc="http://schemas.openxmlformats.org/markup-compatibility/2006">
              <mc:Choice xmlns:v="urn:schemas-microsoft-com:vml" Requires="v">
                <p:oleObj spid="_x0000_s27724" name="Visio" r:id="rId4" imgW="3529653" imgH="1598580" progId="Visio.Drawing.11">
                  <p:embed/>
                </p:oleObj>
              </mc:Choice>
              <mc:Fallback>
                <p:oleObj name="Visio" r:id="rId4" imgW="3529653" imgH="1598580" progId="Visio.Drawing.11">
                  <p:embed/>
                  <p:pic>
                    <p:nvPicPr>
                      <p:cNvPr id="0"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00200" y="2419350"/>
                        <a:ext cx="5562599" cy="2494189"/>
                      </a:xfrm>
                      <a:prstGeom prst="rect">
                        <a:avLst/>
                      </a:prstGeom>
                      <a:solidFill>
                        <a:schemeClr val="bg1"/>
                      </a:solidFill>
                      <a:ln w="9525">
                        <a:solidFill>
                          <a:schemeClr val="bg1"/>
                        </a:solidFill>
                        <a:miter lim="800000"/>
                        <a:headEnd/>
                        <a:tailEnd/>
                      </a:ln>
                    </p:spPr>
                  </p:pic>
                </p:oleObj>
              </mc:Fallback>
            </mc:AlternateContent>
          </a:graphicData>
        </a:graphic>
      </p:graphicFrame>
      <mc:AlternateContent xmlns:mc="http://schemas.openxmlformats.org/markup-compatibility/2006" xmlns:a14="http://schemas.microsoft.com/office/drawing/2010/main">
        <mc:Choice Requires="a14">
          <p:sp>
            <p:nvSpPr>
              <p:cNvPr id="4" name="Rectangle 3"/>
              <p:cNvSpPr/>
              <p:nvPr/>
            </p:nvSpPr>
            <p:spPr>
              <a:xfrm>
                <a:off x="533400" y="773490"/>
                <a:ext cx="6934200" cy="1569660"/>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ea typeface="Calibri"/>
                    <a:cs typeface="Arial" pitchFamily="34" charset="0"/>
                  </a:rPr>
                  <a:t>Let us consider a closed system or control mass undergoing a process during which </a:t>
                </a:r>
                <a14:m>
                  <m:oMath xmlns:m="http://schemas.openxmlformats.org/officeDocument/2006/math">
                    <m:r>
                      <a:rPr lang="en-US" sz="2400" i="1">
                        <a:effectLst/>
                        <a:latin typeface="Cambria Math"/>
                        <a:ea typeface="Calibri"/>
                        <a:cs typeface="Times New Roman"/>
                      </a:rPr>
                      <m:t>𝛿</m:t>
                    </m:r>
                    <m:r>
                      <a:rPr lang="en-US" sz="2400" i="1">
                        <a:effectLst/>
                        <a:latin typeface="Cambria Math"/>
                        <a:ea typeface="Calibri"/>
                        <a:cs typeface="Times New Roman"/>
                      </a:rPr>
                      <m:t>𝑄</m:t>
                    </m:r>
                  </m:oMath>
                </a14:m>
                <a:r>
                  <a:rPr lang="en-US" sz="2400" dirty="0">
                    <a:effectLst/>
                    <a:latin typeface="Arial" pitchFamily="34" charset="0"/>
                    <a:ea typeface="Times New Roman"/>
                    <a:cs typeface="Arial" pitchFamily="34" charset="0"/>
                  </a:rPr>
                  <a:t> amount of heat is supplied to the control mass and </a:t>
                </a:r>
                <a14:m>
                  <m:oMath xmlns:m="http://schemas.openxmlformats.org/officeDocument/2006/math">
                    <m:r>
                      <a:rPr lang="en-US" sz="2400" i="1">
                        <a:effectLst/>
                        <a:latin typeface="Cambria Math"/>
                        <a:ea typeface="Calibri"/>
                        <a:cs typeface="Times New Roman"/>
                      </a:rPr>
                      <m:t>𝛿</m:t>
                    </m:r>
                    <m:r>
                      <a:rPr lang="en-US" sz="2400" i="1">
                        <a:effectLst/>
                        <a:latin typeface="Cambria Math"/>
                        <a:ea typeface="Calibri"/>
                        <a:cs typeface="Times New Roman"/>
                      </a:rPr>
                      <m:t>𝑊</m:t>
                    </m:r>
                  </m:oMath>
                </a14:m>
                <a:r>
                  <a:rPr lang="en-US" sz="2400" dirty="0">
                    <a:effectLst/>
                    <a:latin typeface="Arial" pitchFamily="34" charset="0"/>
                    <a:ea typeface="Times New Roman"/>
                    <a:cs typeface="Arial" pitchFamily="34" charset="0"/>
                  </a:rPr>
                  <a:t> amount of work is done by it</a:t>
                </a:r>
                <a:r>
                  <a:rPr lang="en-US" sz="2400" dirty="0">
                    <a:effectLst/>
                    <a:latin typeface="Arial" pitchFamily="34" charset="0"/>
                    <a:ea typeface="Calibri"/>
                    <a:cs typeface="Arial" pitchFamily="34" charset="0"/>
                  </a:rPr>
                  <a:t>. </a:t>
                </a:r>
                <a:endParaRPr lang="en-US" sz="2400" dirty="0">
                  <a:latin typeface="Arial" pitchFamily="34" charset="0"/>
                  <a:cs typeface="Arial" pitchFamily="34" charset="0"/>
                </a:endParaRPr>
              </a:p>
            </p:txBody>
          </p:sp>
        </mc:Choice>
        <mc:Fallback xmlns="">
          <p:sp>
            <p:nvSpPr>
              <p:cNvPr id="4" name="Rectangle 3"/>
              <p:cNvSpPr>
                <a:spLocks noRot="1" noChangeAspect="1" noMove="1" noResize="1" noEditPoints="1" noAdjustHandles="1" noChangeArrowheads="1" noChangeShapeType="1" noTextEdit="1"/>
              </p:cNvSpPr>
              <p:nvPr/>
            </p:nvSpPr>
            <p:spPr>
              <a:xfrm>
                <a:off x="533400" y="773490"/>
                <a:ext cx="6934200" cy="1569660"/>
              </a:xfrm>
              <a:prstGeom prst="rect">
                <a:avLst/>
              </a:prstGeom>
              <a:blipFill rotWithShape="1">
                <a:blip r:embed="rId6"/>
                <a:stretch>
                  <a:fillRect l="-1231" t="-2724" r="-2551" b="-8560"/>
                </a:stretch>
              </a:blipFill>
            </p:spPr>
            <p:txBody>
              <a:bodyPr/>
              <a:lstStyle/>
              <a:p>
                <a:r>
                  <a:rPr lang="en-US">
                    <a:noFill/>
                  </a:rPr>
                  <a:t> </a:t>
                </a:r>
              </a:p>
            </p:txBody>
          </p:sp>
        </mc:Fallback>
      </mc:AlternateContent>
    </p:spTree>
  </p:cSld>
  <p:clrMapOvr>
    <a:masterClrMapping/>
  </p:clrMapOvr>
  <p:transition>
    <p:cu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820518"/>
            <a:ext cx="6781800" cy="461665"/>
          </a:xfrm>
          <a:prstGeom prst="rect">
            <a:avLst/>
          </a:prstGeom>
          <a:noFill/>
        </p:spPr>
        <p:txBody>
          <a:bodyPr wrap="square" rtlCol="0">
            <a:spAutoFit/>
          </a:bodyPr>
          <a:lstStyle/>
          <a:p>
            <a:pPr marL="393700" indent="-393700" algn="just">
              <a:buFont typeface="Wingdings" pitchFamily="2" charset="2"/>
              <a:buChar char="v"/>
            </a:pPr>
            <a:r>
              <a:rPr lang="en-US" sz="2400" dirty="0" smtClean="0">
                <a:latin typeface="Arial" pitchFamily="34" charset="0"/>
                <a:cs typeface="Arial" pitchFamily="34" charset="0"/>
              </a:rPr>
              <a:t>Following three conditions are possible:</a:t>
            </a:r>
            <a:endParaRPr lang="en-US" sz="2400" dirty="0">
              <a:latin typeface="Arial" pitchFamily="34" charset="0"/>
              <a:cs typeface="Arial" pitchFamily="34" charset="0"/>
            </a:endParaRPr>
          </a:p>
        </p:txBody>
      </p:sp>
      <p:sp>
        <p:nvSpPr>
          <p:cNvPr id="3" name="TextBox 2"/>
          <p:cNvSpPr txBox="1"/>
          <p:nvPr/>
        </p:nvSpPr>
        <p:spPr>
          <a:xfrm>
            <a:off x="838200" y="1334869"/>
            <a:ext cx="7315200" cy="646331"/>
          </a:xfrm>
          <a:prstGeom prst="rect">
            <a:avLst/>
          </a:prstGeom>
          <a:noFill/>
        </p:spPr>
        <p:txBody>
          <a:bodyPr wrap="square" rtlCol="0">
            <a:spAutoFit/>
          </a:bodyPr>
          <a:lstStyle/>
          <a:p>
            <a:pPr marL="514350" indent="-514350">
              <a:lnSpc>
                <a:spcPct val="150000"/>
              </a:lnSpc>
              <a:buAutoNum type="romanUcPeriod"/>
            </a:pPr>
            <a:r>
              <a:rPr lang="en-US" sz="2400" i="1" dirty="0" smtClean="0">
                <a:latin typeface="Arial" pitchFamily="34" charset="0"/>
                <a:cs typeface="Arial" pitchFamily="34" charset="0"/>
                <a:sym typeface="Symbol"/>
              </a:rPr>
              <a:t>Q &lt; W            </a:t>
            </a:r>
            <a:r>
              <a:rPr lang="en-US" sz="2400" dirty="0" smtClean="0">
                <a:latin typeface="Arial" pitchFamily="34" charset="0"/>
                <a:cs typeface="Arial" pitchFamily="34" charset="0"/>
                <a:sym typeface="Symbol"/>
              </a:rPr>
              <a:t>E of system decreases.</a:t>
            </a:r>
            <a:endParaRPr lang="en-US" sz="2400" dirty="0">
              <a:latin typeface="Arial" pitchFamily="34" charset="0"/>
              <a:cs typeface="Arial" pitchFamily="34" charset="0"/>
            </a:endParaRPr>
          </a:p>
        </p:txBody>
      </p:sp>
      <p:sp>
        <p:nvSpPr>
          <p:cNvPr id="4" name="Rectangle 3"/>
          <p:cNvSpPr/>
          <p:nvPr/>
        </p:nvSpPr>
        <p:spPr>
          <a:xfrm>
            <a:off x="533400" y="2535019"/>
            <a:ext cx="7620000" cy="646331"/>
          </a:xfrm>
          <a:prstGeom prst="rect">
            <a:avLst/>
          </a:prstGeom>
        </p:spPr>
        <p:txBody>
          <a:bodyPr wrap="square">
            <a:spAutoFit/>
          </a:bodyPr>
          <a:lstStyle/>
          <a:p>
            <a:pPr marL="850900" lvl="0" indent="-850900" algn="just">
              <a:lnSpc>
                <a:spcPct val="150000"/>
              </a:lnSpc>
            </a:pPr>
            <a:r>
              <a:rPr lang="en-US" sz="2400" i="1" dirty="0" smtClean="0">
                <a:solidFill>
                  <a:prstClr val="black"/>
                </a:solidFill>
                <a:latin typeface="Arial" pitchFamily="34" charset="0"/>
                <a:cs typeface="Arial" pitchFamily="34" charset="0"/>
                <a:sym typeface="Symbol"/>
              </a:rPr>
              <a:t>  III.   </a:t>
            </a:r>
            <a:r>
              <a:rPr lang="en-US" sz="2400" i="1" dirty="0">
                <a:solidFill>
                  <a:prstClr val="black"/>
                </a:solidFill>
                <a:latin typeface="Arial" pitchFamily="34" charset="0"/>
                <a:cs typeface="Arial" pitchFamily="34" charset="0"/>
                <a:sym typeface="Symbol"/>
              </a:rPr>
              <a:t>Q = W   </a:t>
            </a:r>
            <a:r>
              <a:rPr lang="en-US" sz="2400" i="1" dirty="0" smtClean="0">
                <a:solidFill>
                  <a:prstClr val="black"/>
                </a:solidFill>
                <a:latin typeface="Arial" pitchFamily="34" charset="0"/>
                <a:cs typeface="Arial" pitchFamily="34" charset="0"/>
                <a:sym typeface="Symbol"/>
              </a:rPr>
              <a:t>         </a:t>
            </a:r>
            <a:r>
              <a:rPr lang="en-US" sz="2400" dirty="0" smtClean="0">
                <a:solidFill>
                  <a:prstClr val="black"/>
                </a:solidFill>
                <a:latin typeface="Arial" pitchFamily="34" charset="0"/>
                <a:cs typeface="Arial" pitchFamily="34" charset="0"/>
                <a:sym typeface="Symbol"/>
              </a:rPr>
              <a:t>E</a:t>
            </a:r>
            <a:r>
              <a:rPr lang="en-US" sz="2400" i="1" dirty="0" smtClean="0">
                <a:solidFill>
                  <a:prstClr val="black"/>
                </a:solidFill>
                <a:latin typeface="Arial" pitchFamily="34" charset="0"/>
                <a:cs typeface="Arial" pitchFamily="34" charset="0"/>
                <a:sym typeface="Symbol"/>
              </a:rPr>
              <a:t> </a:t>
            </a:r>
            <a:r>
              <a:rPr lang="en-US" sz="2400" dirty="0">
                <a:solidFill>
                  <a:prstClr val="black"/>
                </a:solidFill>
                <a:latin typeface="Arial" pitchFamily="34" charset="0"/>
                <a:cs typeface="Arial" pitchFamily="34" charset="0"/>
                <a:sym typeface="Symbol"/>
              </a:rPr>
              <a:t>of system remains constant.</a:t>
            </a:r>
            <a:endParaRPr lang="en-US" sz="2400" dirty="0">
              <a:solidFill>
                <a:prstClr val="black"/>
              </a:solidFill>
              <a:latin typeface="Arial" pitchFamily="34" charset="0"/>
              <a:cs typeface="Arial" pitchFamily="34" charset="0"/>
            </a:endParaRPr>
          </a:p>
        </p:txBody>
      </p:sp>
      <p:sp>
        <p:nvSpPr>
          <p:cNvPr id="5" name="Rectangle 4"/>
          <p:cNvSpPr/>
          <p:nvPr/>
        </p:nvSpPr>
        <p:spPr>
          <a:xfrm>
            <a:off x="838200" y="1906369"/>
            <a:ext cx="7315200" cy="646331"/>
          </a:xfrm>
          <a:prstGeom prst="rect">
            <a:avLst/>
          </a:prstGeom>
        </p:spPr>
        <p:txBody>
          <a:bodyPr wrap="square">
            <a:spAutoFit/>
          </a:bodyPr>
          <a:lstStyle/>
          <a:p>
            <a:pPr marL="514350" lvl="0" indent="-514350">
              <a:lnSpc>
                <a:spcPct val="150000"/>
              </a:lnSpc>
              <a:buAutoNum type="romanUcPeriod" startAt="2"/>
            </a:pPr>
            <a:r>
              <a:rPr lang="en-US" sz="2400" i="1" dirty="0" smtClean="0">
                <a:solidFill>
                  <a:prstClr val="black"/>
                </a:solidFill>
                <a:latin typeface="Arial" pitchFamily="34" charset="0"/>
                <a:cs typeface="Arial" pitchFamily="34" charset="0"/>
                <a:sym typeface="Symbol"/>
              </a:rPr>
              <a:t></a:t>
            </a:r>
            <a:r>
              <a:rPr lang="en-US" sz="2400" i="1" dirty="0">
                <a:solidFill>
                  <a:prstClr val="black"/>
                </a:solidFill>
                <a:latin typeface="Arial" pitchFamily="34" charset="0"/>
                <a:cs typeface="Arial" pitchFamily="34" charset="0"/>
                <a:sym typeface="Symbol"/>
              </a:rPr>
              <a:t>Q &gt; W    </a:t>
            </a:r>
            <a:r>
              <a:rPr lang="en-US" sz="2400" i="1" dirty="0" smtClean="0">
                <a:solidFill>
                  <a:prstClr val="black"/>
                </a:solidFill>
                <a:latin typeface="Arial" pitchFamily="34" charset="0"/>
                <a:cs typeface="Arial" pitchFamily="34" charset="0"/>
                <a:sym typeface="Symbol"/>
              </a:rPr>
              <a:t>        </a:t>
            </a:r>
            <a:r>
              <a:rPr lang="en-US" sz="2400" dirty="0" smtClean="0">
                <a:solidFill>
                  <a:prstClr val="black"/>
                </a:solidFill>
                <a:latin typeface="Arial" pitchFamily="34" charset="0"/>
                <a:cs typeface="Arial" pitchFamily="34" charset="0"/>
                <a:sym typeface="Symbol"/>
              </a:rPr>
              <a:t>E </a:t>
            </a:r>
            <a:r>
              <a:rPr lang="en-US" sz="2400" dirty="0">
                <a:solidFill>
                  <a:prstClr val="black"/>
                </a:solidFill>
                <a:latin typeface="Arial" pitchFamily="34" charset="0"/>
                <a:cs typeface="Arial" pitchFamily="34" charset="0"/>
                <a:sym typeface="Symbol"/>
              </a:rPr>
              <a:t>of system increas</a:t>
            </a:r>
            <a:r>
              <a:rPr lang="en-US" sz="2400" i="1" dirty="0">
                <a:solidFill>
                  <a:prstClr val="black"/>
                </a:solidFill>
                <a:latin typeface="Arial" pitchFamily="34" charset="0"/>
                <a:cs typeface="Arial" pitchFamily="34" charset="0"/>
                <a:sym typeface="Symbol"/>
              </a:rPr>
              <a:t>es.</a:t>
            </a:r>
          </a:p>
        </p:txBody>
      </p:sp>
      <p:sp>
        <p:nvSpPr>
          <p:cNvPr id="6" name="TextBox 5"/>
          <p:cNvSpPr txBox="1"/>
          <p:nvPr/>
        </p:nvSpPr>
        <p:spPr>
          <a:xfrm>
            <a:off x="838200" y="205085"/>
            <a:ext cx="7010400" cy="461665"/>
          </a:xfrm>
          <a:prstGeom prst="rect">
            <a:avLst/>
          </a:prstGeom>
          <a:noFill/>
        </p:spPr>
        <p:txBody>
          <a:bodyPr wrap="square" rtlCol="0">
            <a:spAutoFit/>
          </a:bodyPr>
          <a:lstStyle/>
          <a:p>
            <a:pPr algn="just"/>
            <a:r>
              <a:rPr lang="en-US" sz="2400" b="1" dirty="0">
                <a:solidFill>
                  <a:srgbClr val="FF0000"/>
                </a:solidFill>
                <a:latin typeface="Arial" pitchFamily="34" charset="0"/>
                <a:cs typeface="Arial" pitchFamily="34" charset="0"/>
              </a:rPr>
              <a:t>Conservation of </a:t>
            </a:r>
            <a:r>
              <a:rPr lang="en-US" sz="2400" b="1" dirty="0" smtClean="0">
                <a:solidFill>
                  <a:srgbClr val="FF0000"/>
                </a:solidFill>
                <a:latin typeface="Arial" pitchFamily="34" charset="0"/>
                <a:cs typeface="Arial" pitchFamily="34" charset="0"/>
              </a:rPr>
              <a:t>Energy </a:t>
            </a:r>
            <a:r>
              <a:rPr lang="en-US" sz="2400" b="1" dirty="0">
                <a:solidFill>
                  <a:srgbClr val="FF0000"/>
                </a:solidFill>
                <a:latin typeface="Arial" pitchFamily="34" charset="0"/>
                <a:cs typeface="Arial" pitchFamily="34" charset="0"/>
              </a:rPr>
              <a:t>for a Control </a:t>
            </a:r>
            <a:r>
              <a:rPr lang="en-US" sz="2400" b="1" dirty="0" smtClean="0">
                <a:solidFill>
                  <a:srgbClr val="FF0000"/>
                </a:solidFill>
                <a:latin typeface="Arial" pitchFamily="34" charset="0"/>
                <a:cs typeface="Arial" pitchFamily="34" charset="0"/>
              </a:rPr>
              <a:t>Mass:</a:t>
            </a:r>
            <a:endParaRPr lang="en-US" sz="2400" b="1" dirty="0">
              <a:solidFill>
                <a:srgbClr val="FF0000"/>
              </a:solidFill>
              <a:latin typeface="Arial" pitchFamily="34" charset="0"/>
              <a:cs typeface="Arial" pitchFamily="34" charset="0"/>
            </a:endParaRPr>
          </a:p>
        </p:txBody>
      </p:sp>
      <p:pic>
        <p:nvPicPr>
          <p:cNvPr id="7" name="Picture 6"/>
          <p:cNvPicPr>
            <a:picLocks noChangeAspect="1" noChangeArrowheads="1"/>
          </p:cNvPicPr>
          <p:nvPr/>
        </p:nvPicPr>
        <p:blipFill>
          <a:blip r:embed="rId3" cstate="print"/>
          <a:srcRect/>
          <a:stretch>
            <a:fillRect/>
          </a:stretch>
        </p:blipFill>
        <p:spPr bwMode="auto">
          <a:xfrm>
            <a:off x="2590802" y="3974747"/>
            <a:ext cx="2604910" cy="425803"/>
          </a:xfrm>
          <a:prstGeom prst="rect">
            <a:avLst/>
          </a:prstGeom>
          <a:noFill/>
          <a:ln w="9525">
            <a:noFill/>
            <a:miter lim="800000"/>
            <a:headEnd/>
            <a:tailEnd/>
          </a:ln>
        </p:spPr>
      </p:pic>
      <p:sp>
        <p:nvSpPr>
          <p:cNvPr id="8" name="TextBox 7"/>
          <p:cNvSpPr txBox="1"/>
          <p:nvPr/>
        </p:nvSpPr>
        <p:spPr>
          <a:xfrm>
            <a:off x="528382" y="3314699"/>
            <a:ext cx="6329618" cy="461665"/>
          </a:xfrm>
          <a:prstGeom prst="rect">
            <a:avLst/>
          </a:prstGeom>
          <a:noFill/>
        </p:spPr>
        <p:txBody>
          <a:bodyPr wrap="non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 All three conditions can be expressed as:</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3184737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2038350"/>
            <a:ext cx="7467600" cy="1569660"/>
          </a:xfrm>
          <a:prstGeom prst="rect">
            <a:avLst/>
          </a:prstGeom>
          <a:noFill/>
        </p:spPr>
        <p:txBody>
          <a:bodyPr wrap="square" rtlCol="0">
            <a:spAutoFit/>
          </a:bodyPr>
          <a:lstStyle/>
          <a:p>
            <a:pPr marL="342900" indent="-342900" algn="just"/>
            <a:r>
              <a:rPr lang="en-US" sz="2400" b="1" dirty="0" smtClean="0">
                <a:solidFill>
                  <a:srgbClr val="0000FF"/>
                </a:solidFill>
                <a:latin typeface="Arial" pitchFamily="34" charset="0"/>
                <a:cs typeface="Arial" pitchFamily="34" charset="0"/>
              </a:rPr>
              <a:t>   The </a:t>
            </a:r>
            <a:r>
              <a:rPr lang="en-US" sz="2400" b="1" dirty="0">
                <a:solidFill>
                  <a:srgbClr val="0000FF"/>
                </a:solidFill>
                <a:latin typeface="Arial" pitchFamily="34" charset="0"/>
                <a:cs typeface="Arial" pitchFamily="34" charset="0"/>
              </a:rPr>
              <a:t>change in total energy of a control mass is equal to the heat supplied to the control mass minus the work produced by </a:t>
            </a:r>
            <a:r>
              <a:rPr lang="en-US" sz="2400" b="1" dirty="0" smtClean="0">
                <a:solidFill>
                  <a:srgbClr val="0000FF"/>
                </a:solidFill>
                <a:latin typeface="Arial" pitchFamily="34" charset="0"/>
                <a:cs typeface="Arial" pitchFamily="34" charset="0"/>
              </a:rPr>
              <a:t>the </a:t>
            </a:r>
            <a:r>
              <a:rPr lang="en-US" sz="2400" b="1" dirty="0">
                <a:solidFill>
                  <a:srgbClr val="0000FF"/>
                </a:solidFill>
                <a:latin typeface="Arial" pitchFamily="34" charset="0"/>
                <a:cs typeface="Arial" pitchFamily="34" charset="0"/>
              </a:rPr>
              <a:t>control </a:t>
            </a:r>
            <a:r>
              <a:rPr lang="en-US" sz="2400" b="1" dirty="0" smtClean="0">
                <a:solidFill>
                  <a:srgbClr val="0000FF"/>
                </a:solidFill>
                <a:latin typeface="Arial" pitchFamily="34" charset="0"/>
                <a:cs typeface="Arial" pitchFamily="34" charset="0"/>
              </a:rPr>
              <a:t>mass [2].</a:t>
            </a:r>
            <a:endParaRPr lang="en-US" sz="2400" b="1" dirty="0">
              <a:solidFill>
                <a:srgbClr val="0000FF"/>
              </a:solidFill>
              <a:latin typeface="Arial" pitchFamily="34" charset="0"/>
              <a:cs typeface="Arial" pitchFamily="34" charset="0"/>
            </a:endParaRPr>
          </a:p>
        </p:txBody>
      </p:sp>
      <p:sp>
        <p:nvSpPr>
          <p:cNvPr id="4" name="TextBox 3"/>
          <p:cNvSpPr txBox="1"/>
          <p:nvPr/>
        </p:nvSpPr>
        <p:spPr>
          <a:xfrm>
            <a:off x="533400" y="3634085"/>
            <a:ext cx="6858000" cy="461665"/>
          </a:xfrm>
          <a:prstGeom prst="rect">
            <a:avLst/>
          </a:prstGeom>
          <a:noFill/>
        </p:spPr>
        <p:txBody>
          <a:bodyPr wrap="square" rtlCol="0">
            <a:spAutoFit/>
          </a:bodyPr>
          <a:lstStyle/>
          <a:p>
            <a:pPr marL="457200" indent="-457200">
              <a:buFont typeface="Wingdings" pitchFamily="2" charset="2"/>
              <a:buChar char="v"/>
            </a:pPr>
            <a:r>
              <a:rPr lang="en-US" sz="2400" dirty="0" smtClean="0">
                <a:latin typeface="Arial" pitchFamily="34" charset="0"/>
                <a:cs typeface="Arial" pitchFamily="34" charset="0"/>
              </a:rPr>
              <a:t> For </a:t>
            </a:r>
            <a:r>
              <a:rPr lang="en-US" sz="2400" dirty="0">
                <a:latin typeface="Arial" pitchFamily="34" charset="0"/>
                <a:cs typeface="Arial" pitchFamily="34" charset="0"/>
              </a:rPr>
              <a:t>any process </a:t>
            </a:r>
            <a:r>
              <a:rPr lang="en-US" sz="2400" dirty="0" smtClean="0">
                <a:latin typeface="Arial" pitchFamily="34" charset="0"/>
                <a:cs typeface="Arial" pitchFamily="34" charset="0"/>
              </a:rPr>
              <a:t>1-2 </a:t>
            </a:r>
            <a:r>
              <a:rPr lang="en-US" sz="2400" dirty="0">
                <a:latin typeface="Arial" pitchFamily="34" charset="0"/>
                <a:cs typeface="Arial" pitchFamily="34" charset="0"/>
              </a:rPr>
              <a:t>between </a:t>
            </a:r>
            <a:r>
              <a:rPr lang="en-US" sz="2400" dirty="0" smtClean="0">
                <a:latin typeface="Arial" pitchFamily="34" charset="0"/>
                <a:cs typeface="Arial" pitchFamily="34" charset="0"/>
              </a:rPr>
              <a:t>state 1  </a:t>
            </a:r>
            <a:r>
              <a:rPr lang="en-US" sz="2400" dirty="0">
                <a:latin typeface="Arial" pitchFamily="34" charset="0"/>
                <a:cs typeface="Arial" pitchFamily="34" charset="0"/>
              </a:rPr>
              <a:t>and </a:t>
            </a:r>
            <a:r>
              <a:rPr lang="en-US" sz="2400" dirty="0" smtClean="0">
                <a:latin typeface="Arial" pitchFamily="34" charset="0"/>
                <a:cs typeface="Arial" pitchFamily="34" charset="0"/>
              </a:rPr>
              <a:t> 2,</a:t>
            </a:r>
            <a:endParaRPr lang="en-US" sz="2400" dirty="0">
              <a:latin typeface="Arial" pitchFamily="34" charset="0"/>
              <a:cs typeface="Arial" pitchFamily="34" charset="0"/>
            </a:endParaRPr>
          </a:p>
        </p:txBody>
      </p:sp>
      <p:pic>
        <p:nvPicPr>
          <p:cNvPr id="5" name="Picture 4"/>
          <p:cNvPicPr>
            <a:picLocks noChangeAspect="1" noChangeArrowheads="1"/>
          </p:cNvPicPr>
          <p:nvPr/>
        </p:nvPicPr>
        <p:blipFill>
          <a:blip r:embed="rId2" cstate="print"/>
          <a:srcRect/>
          <a:stretch>
            <a:fillRect/>
          </a:stretch>
        </p:blipFill>
        <p:spPr bwMode="auto">
          <a:xfrm>
            <a:off x="1835728" y="4305300"/>
            <a:ext cx="3345873" cy="400050"/>
          </a:xfrm>
          <a:prstGeom prst="rect">
            <a:avLst/>
          </a:prstGeom>
          <a:noFill/>
          <a:ln w="9525">
            <a:noFill/>
            <a:miter lim="800000"/>
            <a:headEnd/>
            <a:tailEnd/>
          </a:ln>
        </p:spPr>
      </p:pic>
      <p:sp>
        <p:nvSpPr>
          <p:cNvPr id="7" name="TextBox 6"/>
          <p:cNvSpPr txBox="1"/>
          <p:nvPr/>
        </p:nvSpPr>
        <p:spPr>
          <a:xfrm>
            <a:off x="914400" y="225252"/>
            <a:ext cx="7010400" cy="461665"/>
          </a:xfrm>
          <a:prstGeom prst="rect">
            <a:avLst/>
          </a:prstGeom>
          <a:noFill/>
        </p:spPr>
        <p:txBody>
          <a:bodyPr wrap="square" rtlCol="0">
            <a:spAutoFit/>
          </a:bodyPr>
          <a:lstStyle/>
          <a:p>
            <a:pPr algn="just"/>
            <a:r>
              <a:rPr lang="en-US" sz="2400" b="1" dirty="0">
                <a:solidFill>
                  <a:srgbClr val="FF0000"/>
                </a:solidFill>
                <a:latin typeface="Arial" pitchFamily="34" charset="0"/>
                <a:cs typeface="Arial" pitchFamily="34" charset="0"/>
              </a:rPr>
              <a:t>Conservation of </a:t>
            </a:r>
            <a:r>
              <a:rPr lang="en-US" sz="2400" b="1" dirty="0" smtClean="0">
                <a:solidFill>
                  <a:srgbClr val="FF0000"/>
                </a:solidFill>
                <a:latin typeface="Arial" pitchFamily="34" charset="0"/>
                <a:cs typeface="Arial" pitchFamily="34" charset="0"/>
              </a:rPr>
              <a:t>Energy </a:t>
            </a:r>
            <a:r>
              <a:rPr lang="en-US" sz="2400" b="1" dirty="0">
                <a:solidFill>
                  <a:srgbClr val="FF0000"/>
                </a:solidFill>
                <a:latin typeface="Arial" pitchFamily="34" charset="0"/>
                <a:cs typeface="Arial" pitchFamily="34" charset="0"/>
              </a:rPr>
              <a:t>for a Control </a:t>
            </a:r>
            <a:r>
              <a:rPr lang="en-US" sz="2400" b="1" dirty="0" smtClean="0">
                <a:solidFill>
                  <a:srgbClr val="FF0000"/>
                </a:solidFill>
                <a:latin typeface="Arial" pitchFamily="34" charset="0"/>
                <a:cs typeface="Arial" pitchFamily="34" charset="0"/>
              </a:rPr>
              <a:t>Mass:</a:t>
            </a:r>
            <a:endParaRPr lang="en-US" sz="2400" b="1" dirty="0">
              <a:solidFill>
                <a:srgbClr val="FF0000"/>
              </a:solidFill>
              <a:latin typeface="Arial" pitchFamily="34" charset="0"/>
              <a:cs typeface="Arial" pitchFamily="34" charset="0"/>
            </a:endParaRPr>
          </a:p>
        </p:txBody>
      </p:sp>
      <p:sp>
        <p:nvSpPr>
          <p:cNvPr id="8" name="Rectangle 7"/>
          <p:cNvSpPr/>
          <p:nvPr/>
        </p:nvSpPr>
        <p:spPr>
          <a:xfrm>
            <a:off x="533400" y="819150"/>
            <a:ext cx="68580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This explanation can be generalized as conservation of energy for a control mass and summarized in a statement as </a:t>
            </a:r>
          </a:p>
        </p:txBody>
      </p:sp>
    </p:spTree>
    <p:extLst>
      <p:ext uri="{BB962C8B-B14F-4D97-AF65-F5344CB8AC3E}">
        <p14:creationId xmlns:p14="http://schemas.microsoft.com/office/powerpoint/2010/main" val="3205533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533400" y="2224400"/>
            <a:ext cx="6400800" cy="461665"/>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 Substituting expression for total energy</a:t>
            </a:r>
            <a:endParaRPr lang="en-US" sz="2400" dirty="0">
              <a:latin typeface="Arial" pitchFamily="34" charset="0"/>
              <a:cs typeface="Arial" pitchFamily="34" charset="0"/>
            </a:endParaRPr>
          </a:p>
        </p:txBody>
      </p:sp>
      <p:sp>
        <p:nvSpPr>
          <p:cNvPr id="134146"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48"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50"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1" name="TextBox 10"/>
          <p:cNvSpPr txBox="1"/>
          <p:nvPr/>
        </p:nvSpPr>
        <p:spPr>
          <a:xfrm>
            <a:off x="533400" y="853902"/>
            <a:ext cx="3048000" cy="461665"/>
          </a:xfrm>
          <a:prstGeom prst="rect">
            <a:avLst/>
          </a:prstGeom>
          <a:noFill/>
        </p:spPr>
        <p:txBody>
          <a:bodyPr wrap="square" rtlCol="0">
            <a:spAutoFit/>
          </a:bodyPr>
          <a:lstStyle/>
          <a:p>
            <a:pPr marL="393700" indent="-393700">
              <a:buFont typeface="Wingdings" pitchFamily="2" charset="2"/>
              <a:buChar char="v"/>
            </a:pPr>
            <a:r>
              <a:rPr lang="en-US" sz="2400" dirty="0" smtClean="0">
                <a:latin typeface="Arial" pitchFamily="34" charset="0"/>
                <a:cs typeface="Arial" pitchFamily="34" charset="0"/>
              </a:rPr>
              <a:t> In </a:t>
            </a:r>
            <a:r>
              <a:rPr lang="en-US" sz="2400" dirty="0">
                <a:latin typeface="Arial" pitchFamily="34" charset="0"/>
                <a:cs typeface="Arial" pitchFamily="34" charset="0"/>
              </a:rPr>
              <a:t>terms </a:t>
            </a:r>
            <a:r>
              <a:rPr lang="en-US" sz="2400" dirty="0" smtClean="0">
                <a:latin typeface="Arial" pitchFamily="34" charset="0"/>
                <a:cs typeface="Arial" pitchFamily="34" charset="0"/>
              </a:rPr>
              <a:t>of rate, </a:t>
            </a:r>
            <a:endParaRPr lang="en-US" sz="2400" dirty="0">
              <a:latin typeface="Arial" pitchFamily="34" charset="0"/>
              <a:cs typeface="Arial" pitchFamily="34" charset="0"/>
            </a:endParaRPr>
          </a:p>
        </p:txBody>
      </p:sp>
      <p:pic>
        <p:nvPicPr>
          <p:cNvPr id="12" name="Picture 3"/>
          <p:cNvPicPr>
            <a:picLocks noChangeAspect="1" noChangeArrowheads="1"/>
          </p:cNvPicPr>
          <p:nvPr/>
        </p:nvPicPr>
        <p:blipFill>
          <a:blip r:embed="rId3" cstate="print"/>
          <a:srcRect/>
          <a:stretch>
            <a:fillRect/>
          </a:stretch>
        </p:blipFill>
        <p:spPr bwMode="auto">
          <a:xfrm>
            <a:off x="3322563" y="1315567"/>
            <a:ext cx="2180022" cy="768701"/>
          </a:xfrm>
          <a:prstGeom prst="rect">
            <a:avLst/>
          </a:prstGeom>
          <a:noFill/>
          <a:ln w="9525">
            <a:noFill/>
            <a:miter lim="800000"/>
            <a:headEnd/>
            <a:tailEnd/>
          </a:ln>
        </p:spPr>
      </p:pic>
      <p:sp>
        <p:nvSpPr>
          <p:cNvPr id="13" name="TextBox 12"/>
          <p:cNvSpPr txBox="1"/>
          <p:nvPr/>
        </p:nvSpPr>
        <p:spPr>
          <a:xfrm>
            <a:off x="838200" y="121935"/>
            <a:ext cx="7010400" cy="461665"/>
          </a:xfrm>
          <a:prstGeom prst="rect">
            <a:avLst/>
          </a:prstGeom>
          <a:noFill/>
        </p:spPr>
        <p:txBody>
          <a:bodyPr wrap="square" rtlCol="0">
            <a:spAutoFit/>
          </a:bodyPr>
          <a:lstStyle/>
          <a:p>
            <a:pPr algn="just"/>
            <a:r>
              <a:rPr lang="en-US" sz="2400" b="1" dirty="0">
                <a:solidFill>
                  <a:srgbClr val="FF0000"/>
                </a:solidFill>
                <a:latin typeface="Arial" pitchFamily="34" charset="0"/>
                <a:cs typeface="Arial" pitchFamily="34" charset="0"/>
              </a:rPr>
              <a:t>Conservation of </a:t>
            </a:r>
            <a:r>
              <a:rPr lang="en-US" sz="2400" b="1" dirty="0" smtClean="0">
                <a:solidFill>
                  <a:srgbClr val="FF0000"/>
                </a:solidFill>
                <a:latin typeface="Arial" pitchFamily="34" charset="0"/>
                <a:cs typeface="Arial" pitchFamily="34" charset="0"/>
              </a:rPr>
              <a:t>Energy </a:t>
            </a:r>
            <a:r>
              <a:rPr lang="en-US" sz="2400" b="1" dirty="0">
                <a:solidFill>
                  <a:srgbClr val="FF0000"/>
                </a:solidFill>
                <a:latin typeface="Arial" pitchFamily="34" charset="0"/>
                <a:cs typeface="Arial" pitchFamily="34" charset="0"/>
              </a:rPr>
              <a:t>for a Control </a:t>
            </a:r>
            <a:r>
              <a:rPr lang="en-US" sz="2400" b="1" dirty="0" smtClean="0">
                <a:solidFill>
                  <a:srgbClr val="FF0000"/>
                </a:solidFill>
                <a:latin typeface="Arial" pitchFamily="34" charset="0"/>
                <a:cs typeface="Arial" pitchFamily="34" charset="0"/>
              </a:rPr>
              <a:t>Mass:</a:t>
            </a:r>
            <a:endParaRPr lang="en-US" sz="2400" b="1" dirty="0">
              <a:solidFill>
                <a:srgbClr val="FF0000"/>
              </a:solidFill>
              <a:latin typeface="Arial" pitchFamily="34" charset="0"/>
              <a:cs typeface="Arial" pitchFamily="34" charset="0"/>
            </a:endParaRPr>
          </a:p>
        </p:txBody>
      </p:sp>
      <mc:AlternateContent xmlns:mc="http://schemas.openxmlformats.org/markup-compatibility/2006" xmlns:a14="http://schemas.microsoft.com/office/drawing/2010/main">
        <mc:Choice Requires="a14">
          <p:sp>
            <p:nvSpPr>
              <p:cNvPr id="3" name="Rectangle 2"/>
              <p:cNvSpPr/>
              <p:nvPr/>
            </p:nvSpPr>
            <p:spPr>
              <a:xfrm>
                <a:off x="1295400" y="2910200"/>
                <a:ext cx="6553200" cy="461665"/>
              </a:xfrm>
              <a:prstGeom prst="rect">
                <a:avLst/>
              </a:prstGeom>
              <a:solidFill>
                <a:schemeClr val="bg1"/>
              </a:solid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2400" i="1">
                              <a:latin typeface="Cambria Math"/>
                            </a:rPr>
                          </m:ctrlPr>
                        </m:sSubPr>
                        <m:e>
                          <m:r>
                            <a:rPr lang="en-US" sz="2400">
                              <a:effectLst/>
                              <a:latin typeface="Cambria Math"/>
                              <a:ea typeface="Calibri"/>
                              <a:cs typeface="Times New Roman"/>
                            </a:rPr>
                            <m:t> </m:t>
                          </m:r>
                          <m:d>
                            <m:dPr>
                              <m:ctrlPr>
                                <a:rPr lang="en-US" sz="2400" i="1">
                                  <a:effectLst/>
                                  <a:latin typeface="Cambria Math"/>
                                </a:rPr>
                              </m:ctrlPr>
                            </m:dPr>
                            <m:e>
                              <m:r>
                                <a:rPr lang="en-US" sz="2400" i="1">
                                  <a:effectLst/>
                                  <a:latin typeface="Cambria Math"/>
                                  <a:ea typeface="Calibri"/>
                                  <a:cs typeface="Times New Roman"/>
                                </a:rPr>
                                <m:t>𝑈</m:t>
                              </m:r>
                              <m:r>
                                <a:rPr lang="en-US" sz="2400">
                                  <a:effectLst/>
                                  <a:latin typeface="Cambria Math"/>
                                  <a:ea typeface="Calibri"/>
                                  <a:cs typeface="Times New Roman"/>
                                </a:rPr>
                                <m:t>+</m:t>
                              </m:r>
                              <m:r>
                                <a:rPr lang="en-US" sz="2400" i="1">
                                  <a:effectLst/>
                                  <a:latin typeface="Cambria Math"/>
                                  <a:ea typeface="Calibri"/>
                                  <a:cs typeface="Times New Roman"/>
                                </a:rPr>
                                <m:t>𝐾𝐸</m:t>
                              </m:r>
                              <m:r>
                                <a:rPr lang="en-US" sz="2400">
                                  <a:effectLst/>
                                  <a:latin typeface="Cambria Math"/>
                                  <a:ea typeface="Calibri"/>
                                  <a:cs typeface="Times New Roman"/>
                                </a:rPr>
                                <m:t>+</m:t>
                              </m:r>
                              <m:r>
                                <a:rPr lang="en-US" sz="2400" i="1">
                                  <a:effectLst/>
                                  <a:latin typeface="Cambria Math"/>
                                  <a:ea typeface="Calibri"/>
                                  <a:cs typeface="Times New Roman"/>
                                </a:rPr>
                                <m:t>𝑃𝐸</m:t>
                              </m:r>
                            </m:e>
                          </m:d>
                        </m:e>
                        <m:sub>
                          <m:r>
                            <a:rPr lang="en-US" sz="2400">
                              <a:effectLst/>
                              <a:latin typeface="Cambria Math"/>
                              <a:ea typeface="Calibri"/>
                              <a:cs typeface="Times New Roman"/>
                            </a:rPr>
                            <m:t>2</m:t>
                          </m:r>
                        </m:sub>
                      </m:sSub>
                      <m:r>
                        <a:rPr lang="en-US" sz="2400" i="1">
                          <a:effectLst/>
                          <a:latin typeface="Cambria Math"/>
                          <a:ea typeface="Calibri"/>
                          <a:cs typeface="Times New Roman"/>
                        </a:rPr>
                        <m:t>−</m:t>
                      </m:r>
                      <m:sSub>
                        <m:sSubPr>
                          <m:ctrlPr>
                            <a:rPr lang="en-US" sz="2400" i="1">
                              <a:effectLst/>
                              <a:latin typeface="Cambria Math"/>
                            </a:rPr>
                          </m:ctrlPr>
                        </m:sSubPr>
                        <m:e>
                          <m:d>
                            <m:dPr>
                              <m:ctrlPr>
                                <a:rPr lang="en-US" sz="2400" i="1">
                                  <a:effectLst/>
                                  <a:latin typeface="Cambria Math"/>
                                </a:rPr>
                              </m:ctrlPr>
                            </m:dPr>
                            <m:e>
                              <m:r>
                                <a:rPr lang="en-US" sz="2400" i="1">
                                  <a:effectLst/>
                                  <a:latin typeface="Cambria Math"/>
                                  <a:ea typeface="Calibri"/>
                                  <a:cs typeface="Times New Roman"/>
                                </a:rPr>
                                <m:t>𝑈</m:t>
                              </m:r>
                              <m:r>
                                <a:rPr lang="en-US" sz="2400">
                                  <a:effectLst/>
                                  <a:latin typeface="Cambria Math"/>
                                  <a:ea typeface="Calibri"/>
                                  <a:cs typeface="Times New Roman"/>
                                </a:rPr>
                                <m:t>+</m:t>
                              </m:r>
                              <m:r>
                                <a:rPr lang="en-US" sz="2400" i="1">
                                  <a:effectLst/>
                                  <a:latin typeface="Cambria Math"/>
                                  <a:ea typeface="Calibri"/>
                                  <a:cs typeface="Times New Roman"/>
                                </a:rPr>
                                <m:t>𝐾𝐸</m:t>
                              </m:r>
                              <m:r>
                                <a:rPr lang="en-US" sz="2400">
                                  <a:effectLst/>
                                  <a:latin typeface="Cambria Math"/>
                                  <a:ea typeface="Calibri"/>
                                  <a:cs typeface="Times New Roman"/>
                                </a:rPr>
                                <m:t>+</m:t>
                              </m:r>
                              <m:r>
                                <a:rPr lang="en-US" sz="2400" i="1">
                                  <a:effectLst/>
                                  <a:latin typeface="Cambria Math"/>
                                  <a:ea typeface="Calibri"/>
                                  <a:cs typeface="Times New Roman"/>
                                </a:rPr>
                                <m:t>𝑃𝐸</m:t>
                              </m:r>
                            </m:e>
                          </m:d>
                        </m:e>
                        <m:sub>
                          <m:r>
                            <a:rPr lang="en-US" sz="2400">
                              <a:effectLst/>
                              <a:latin typeface="Cambria Math"/>
                              <a:ea typeface="Calibri"/>
                              <a:cs typeface="Times New Roman"/>
                            </a:rPr>
                            <m:t>1</m:t>
                          </m:r>
                        </m:sub>
                      </m:sSub>
                      <m:r>
                        <a:rPr lang="en-US" sz="2400">
                          <a:effectLst/>
                          <a:latin typeface="Cambria Math"/>
                          <a:ea typeface="Calibri"/>
                          <a:cs typeface="Times New Roman"/>
                        </a:rPr>
                        <m:t>=</m:t>
                      </m:r>
                      <m:sSub>
                        <m:sSubPr>
                          <m:ctrlPr>
                            <a:rPr lang="en-US" sz="2400" i="1">
                              <a:effectLst/>
                              <a:latin typeface="Cambria Math"/>
                            </a:rPr>
                          </m:ctrlPr>
                        </m:sSubPr>
                        <m:e>
                          <m:r>
                            <a:rPr lang="en-US" sz="2400" i="1">
                              <a:effectLst/>
                              <a:latin typeface="Cambria Math"/>
                              <a:ea typeface="Calibri"/>
                              <a:cs typeface="Times New Roman"/>
                            </a:rPr>
                            <m:t>𝑄</m:t>
                          </m:r>
                        </m:e>
                        <m:sub>
                          <m:r>
                            <a:rPr lang="en-US" sz="2400">
                              <a:effectLst/>
                              <a:latin typeface="Cambria Math"/>
                              <a:ea typeface="Calibri"/>
                              <a:cs typeface="Times New Roman"/>
                            </a:rPr>
                            <m:t>12</m:t>
                          </m:r>
                        </m:sub>
                      </m:sSub>
                      <m:r>
                        <a:rPr lang="en-US" sz="2400" i="1">
                          <a:effectLst/>
                          <a:latin typeface="Cambria Math"/>
                          <a:ea typeface="Calibri"/>
                          <a:cs typeface="Times New Roman"/>
                        </a:rPr>
                        <m:t>−</m:t>
                      </m:r>
                      <m:sSub>
                        <m:sSubPr>
                          <m:ctrlPr>
                            <a:rPr lang="en-US" sz="2400" i="1">
                              <a:effectLst/>
                              <a:latin typeface="Cambria Math"/>
                            </a:rPr>
                          </m:ctrlPr>
                        </m:sSubPr>
                        <m:e>
                          <m:r>
                            <a:rPr lang="en-US" sz="2400" i="1">
                              <a:effectLst/>
                              <a:latin typeface="Cambria Math"/>
                              <a:ea typeface="Calibri"/>
                              <a:cs typeface="Times New Roman"/>
                            </a:rPr>
                            <m:t>𝑊</m:t>
                          </m:r>
                        </m:e>
                        <m:sub>
                          <m:r>
                            <a:rPr lang="en-US" sz="2400">
                              <a:effectLst/>
                              <a:latin typeface="Cambria Math"/>
                              <a:ea typeface="Calibri"/>
                              <a:cs typeface="Times New Roman"/>
                            </a:rPr>
                            <m:t>12</m:t>
                          </m:r>
                        </m:sub>
                      </m:sSub>
                    </m:oMath>
                  </m:oMathPara>
                </a14:m>
                <a:endParaRPr lang="en-US" sz="2400" dirty="0">
                  <a:latin typeface="Arial" pitchFamily="34" charset="0"/>
                  <a:cs typeface="Arial" pitchFamily="34"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1295400" y="2910200"/>
                <a:ext cx="6553200" cy="461665"/>
              </a:xfrm>
              <a:prstGeom prst="rect">
                <a:avLst/>
              </a:prstGeom>
              <a:blipFill rotWithShape="1">
                <a:blip r:embed="rId4"/>
                <a:stretch>
                  <a:fillRect t="-9211" r="-2140" b="-3026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457200" y="3658884"/>
                <a:ext cx="8534400" cy="970266"/>
              </a:xfrm>
              <a:prstGeom prst="rect">
                <a:avLst/>
              </a:prstGeom>
              <a:solidFill>
                <a:schemeClr val="bg1"/>
              </a:solid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2400" i="1">
                              <a:latin typeface="Cambria Math"/>
                            </a:rPr>
                          </m:ctrlPr>
                        </m:sSubPr>
                        <m:e>
                          <m:d>
                            <m:dPr>
                              <m:ctrlPr>
                                <a:rPr lang="en-US" sz="2400" i="1">
                                  <a:effectLst/>
                                  <a:latin typeface="Cambria Math"/>
                                </a:rPr>
                              </m:ctrlPr>
                            </m:dPr>
                            <m:e>
                              <m:r>
                                <a:rPr lang="en-US" sz="2400" i="1">
                                  <a:effectLst/>
                                  <a:latin typeface="Cambria Math"/>
                                  <a:ea typeface="Calibri"/>
                                  <a:cs typeface="Times New Roman"/>
                                </a:rPr>
                                <m:t>𝑈</m:t>
                              </m:r>
                              <m:r>
                                <a:rPr lang="en-US" sz="2400">
                                  <a:effectLst/>
                                  <a:latin typeface="Cambria Math"/>
                                  <a:ea typeface="Calibri"/>
                                  <a:cs typeface="Times New Roman"/>
                                </a:rPr>
                                <m:t>+</m:t>
                              </m:r>
                              <m:f>
                                <m:fPr>
                                  <m:ctrlPr>
                                    <a:rPr lang="en-US" sz="2400" i="1">
                                      <a:effectLst/>
                                      <a:latin typeface="Cambria Math"/>
                                    </a:rPr>
                                  </m:ctrlPr>
                                </m:fPr>
                                <m:num>
                                  <m:r>
                                    <a:rPr lang="en-US" sz="2400">
                                      <a:effectLst/>
                                      <a:latin typeface="Cambria Math"/>
                                      <a:ea typeface="Calibri"/>
                                      <a:cs typeface="Times New Roman"/>
                                    </a:rPr>
                                    <m:t>1</m:t>
                                  </m:r>
                                </m:num>
                                <m:den>
                                  <m:r>
                                    <a:rPr lang="en-US" sz="2400">
                                      <a:effectLst/>
                                      <a:latin typeface="Cambria Math"/>
                                      <a:ea typeface="Calibri"/>
                                      <a:cs typeface="Times New Roman"/>
                                    </a:rPr>
                                    <m:t>2</m:t>
                                  </m:r>
                                </m:den>
                              </m:f>
                              <m:r>
                                <a:rPr lang="en-US" sz="2400" i="1">
                                  <a:effectLst/>
                                  <a:latin typeface="Cambria Math"/>
                                  <a:ea typeface="Calibri"/>
                                  <a:cs typeface="Times New Roman"/>
                                </a:rPr>
                                <m:t>𝑚</m:t>
                              </m:r>
                              <m:sSup>
                                <m:sSupPr>
                                  <m:ctrlPr>
                                    <a:rPr lang="en-US" sz="2400" i="1">
                                      <a:effectLst/>
                                      <a:latin typeface="Cambria Math"/>
                                    </a:rPr>
                                  </m:ctrlPr>
                                </m:sSupPr>
                                <m:e>
                                  <m:acc>
                                    <m:accPr>
                                      <m:chr m:val="̅"/>
                                      <m:ctrlPr>
                                        <a:rPr lang="en-US" sz="2400" i="1">
                                          <a:effectLst/>
                                          <a:latin typeface="Cambria Math"/>
                                        </a:rPr>
                                      </m:ctrlPr>
                                    </m:accPr>
                                    <m:e>
                                      <m:r>
                                        <a:rPr lang="en-US" sz="2400" i="1">
                                          <a:effectLst/>
                                          <a:latin typeface="Cambria Math"/>
                                          <a:ea typeface="Calibri"/>
                                          <a:cs typeface="Times New Roman"/>
                                        </a:rPr>
                                        <m:t>𝑉</m:t>
                                      </m:r>
                                    </m:e>
                                  </m:acc>
                                </m:e>
                                <m:sup>
                                  <m:r>
                                    <a:rPr lang="en-US" sz="2400">
                                      <a:effectLst/>
                                      <a:latin typeface="Cambria Math"/>
                                      <a:ea typeface="Calibri"/>
                                      <a:cs typeface="Times New Roman"/>
                                    </a:rPr>
                                    <m:t>2</m:t>
                                  </m:r>
                                </m:sup>
                              </m:sSup>
                              <m:r>
                                <a:rPr lang="en-US" sz="2400">
                                  <a:effectLst/>
                                  <a:latin typeface="Cambria Math"/>
                                  <a:ea typeface="Calibri"/>
                                  <a:cs typeface="Times New Roman"/>
                                </a:rPr>
                                <m:t>+</m:t>
                              </m:r>
                              <m:r>
                                <a:rPr lang="en-US" sz="2400" i="1">
                                  <a:effectLst/>
                                  <a:latin typeface="Cambria Math"/>
                                  <a:ea typeface="Calibri"/>
                                  <a:cs typeface="Times New Roman"/>
                                </a:rPr>
                                <m:t>𝑚𝑔𝑧</m:t>
                              </m:r>
                            </m:e>
                          </m:d>
                        </m:e>
                        <m:sub>
                          <m:r>
                            <a:rPr lang="en-US" sz="2400">
                              <a:effectLst/>
                              <a:latin typeface="Cambria Math"/>
                              <a:ea typeface="Calibri"/>
                              <a:cs typeface="Times New Roman"/>
                            </a:rPr>
                            <m:t>2</m:t>
                          </m:r>
                        </m:sub>
                      </m:sSub>
                      <m:r>
                        <a:rPr lang="en-US" sz="2400" i="1">
                          <a:effectLst/>
                          <a:latin typeface="Cambria Math"/>
                          <a:ea typeface="Calibri"/>
                          <a:cs typeface="Times New Roman"/>
                        </a:rPr>
                        <m:t>−</m:t>
                      </m:r>
                      <m:sSub>
                        <m:sSubPr>
                          <m:ctrlPr>
                            <a:rPr lang="en-US" sz="2400" i="1">
                              <a:effectLst/>
                              <a:latin typeface="Cambria Math"/>
                            </a:rPr>
                          </m:ctrlPr>
                        </m:sSubPr>
                        <m:e>
                          <m:d>
                            <m:dPr>
                              <m:ctrlPr>
                                <a:rPr lang="en-US" sz="2400" i="1">
                                  <a:effectLst/>
                                  <a:latin typeface="Cambria Math"/>
                                </a:rPr>
                              </m:ctrlPr>
                            </m:dPr>
                            <m:e>
                              <m:r>
                                <a:rPr lang="en-US" sz="2400" i="1">
                                  <a:effectLst/>
                                  <a:latin typeface="Cambria Math"/>
                                  <a:ea typeface="Calibri"/>
                                  <a:cs typeface="Times New Roman"/>
                                </a:rPr>
                                <m:t>𝑈</m:t>
                              </m:r>
                              <m:r>
                                <a:rPr lang="en-US" sz="2400">
                                  <a:effectLst/>
                                  <a:latin typeface="Cambria Math"/>
                                  <a:ea typeface="Calibri"/>
                                  <a:cs typeface="Times New Roman"/>
                                </a:rPr>
                                <m:t>+</m:t>
                              </m:r>
                              <m:f>
                                <m:fPr>
                                  <m:ctrlPr>
                                    <a:rPr lang="en-US" sz="2400" i="1">
                                      <a:effectLst/>
                                      <a:latin typeface="Cambria Math"/>
                                    </a:rPr>
                                  </m:ctrlPr>
                                </m:fPr>
                                <m:num>
                                  <m:r>
                                    <a:rPr lang="en-US" sz="2400">
                                      <a:effectLst/>
                                      <a:latin typeface="Cambria Math"/>
                                      <a:ea typeface="Calibri"/>
                                      <a:cs typeface="Times New Roman"/>
                                    </a:rPr>
                                    <m:t>1</m:t>
                                  </m:r>
                                </m:num>
                                <m:den>
                                  <m:r>
                                    <a:rPr lang="en-US" sz="2400">
                                      <a:effectLst/>
                                      <a:latin typeface="Cambria Math"/>
                                      <a:ea typeface="Calibri"/>
                                      <a:cs typeface="Times New Roman"/>
                                    </a:rPr>
                                    <m:t>2</m:t>
                                  </m:r>
                                </m:den>
                              </m:f>
                              <m:r>
                                <a:rPr lang="en-US" sz="2400" i="1">
                                  <a:effectLst/>
                                  <a:latin typeface="Cambria Math"/>
                                  <a:ea typeface="Calibri"/>
                                  <a:cs typeface="Times New Roman"/>
                                </a:rPr>
                                <m:t>𝑚</m:t>
                              </m:r>
                              <m:sSup>
                                <m:sSupPr>
                                  <m:ctrlPr>
                                    <a:rPr lang="en-US" sz="2400" i="1">
                                      <a:effectLst/>
                                      <a:latin typeface="Cambria Math"/>
                                    </a:rPr>
                                  </m:ctrlPr>
                                </m:sSupPr>
                                <m:e>
                                  <m:acc>
                                    <m:accPr>
                                      <m:chr m:val="̅"/>
                                      <m:ctrlPr>
                                        <a:rPr lang="en-US" sz="2400" i="1">
                                          <a:effectLst/>
                                          <a:latin typeface="Cambria Math"/>
                                        </a:rPr>
                                      </m:ctrlPr>
                                    </m:accPr>
                                    <m:e>
                                      <m:r>
                                        <a:rPr lang="en-US" sz="2400" i="1">
                                          <a:effectLst/>
                                          <a:latin typeface="Cambria Math"/>
                                          <a:ea typeface="Calibri"/>
                                          <a:cs typeface="Times New Roman"/>
                                        </a:rPr>
                                        <m:t>𝑉</m:t>
                                      </m:r>
                                    </m:e>
                                  </m:acc>
                                </m:e>
                                <m:sup>
                                  <m:r>
                                    <a:rPr lang="en-US" sz="2400">
                                      <a:effectLst/>
                                      <a:latin typeface="Cambria Math"/>
                                      <a:ea typeface="Calibri"/>
                                      <a:cs typeface="Times New Roman"/>
                                    </a:rPr>
                                    <m:t>2</m:t>
                                  </m:r>
                                </m:sup>
                              </m:sSup>
                              <m:r>
                                <a:rPr lang="en-US" sz="2400">
                                  <a:effectLst/>
                                  <a:latin typeface="Cambria Math"/>
                                  <a:ea typeface="Calibri"/>
                                  <a:cs typeface="Times New Roman"/>
                                </a:rPr>
                                <m:t>+</m:t>
                              </m:r>
                              <m:r>
                                <a:rPr lang="en-US" sz="2400" i="1">
                                  <a:effectLst/>
                                  <a:latin typeface="Cambria Math"/>
                                  <a:ea typeface="Calibri"/>
                                  <a:cs typeface="Times New Roman"/>
                                </a:rPr>
                                <m:t>𝑚𝑔𝑧</m:t>
                              </m:r>
                            </m:e>
                          </m:d>
                        </m:e>
                        <m:sub>
                          <m:r>
                            <a:rPr lang="en-US" sz="2400">
                              <a:effectLst/>
                              <a:latin typeface="Cambria Math"/>
                              <a:ea typeface="Calibri"/>
                              <a:cs typeface="Times New Roman"/>
                            </a:rPr>
                            <m:t>1</m:t>
                          </m:r>
                        </m:sub>
                      </m:sSub>
                      <m:r>
                        <a:rPr lang="en-US" sz="2400">
                          <a:effectLst/>
                          <a:latin typeface="Cambria Math"/>
                          <a:ea typeface="Calibri"/>
                          <a:cs typeface="Times New Roman"/>
                        </a:rPr>
                        <m:t>=</m:t>
                      </m:r>
                      <m:sSub>
                        <m:sSubPr>
                          <m:ctrlPr>
                            <a:rPr lang="en-US" sz="2400" i="1">
                              <a:effectLst/>
                              <a:latin typeface="Cambria Math"/>
                            </a:rPr>
                          </m:ctrlPr>
                        </m:sSubPr>
                        <m:e>
                          <m:r>
                            <a:rPr lang="en-US" sz="2400" i="1">
                              <a:effectLst/>
                              <a:latin typeface="Cambria Math"/>
                              <a:ea typeface="Calibri"/>
                              <a:cs typeface="Times New Roman"/>
                            </a:rPr>
                            <m:t>𝑄</m:t>
                          </m:r>
                        </m:e>
                        <m:sub>
                          <m:r>
                            <a:rPr lang="en-US" sz="2400">
                              <a:effectLst/>
                              <a:latin typeface="Cambria Math"/>
                              <a:ea typeface="Calibri"/>
                              <a:cs typeface="Times New Roman"/>
                            </a:rPr>
                            <m:t>12</m:t>
                          </m:r>
                        </m:sub>
                      </m:sSub>
                      <m:r>
                        <a:rPr lang="en-US" sz="2400" i="1">
                          <a:effectLst/>
                          <a:latin typeface="Cambria Math"/>
                          <a:ea typeface="Calibri"/>
                          <a:cs typeface="Times New Roman"/>
                        </a:rPr>
                        <m:t>−</m:t>
                      </m:r>
                      <m:sSub>
                        <m:sSubPr>
                          <m:ctrlPr>
                            <a:rPr lang="en-US" sz="2400" i="1">
                              <a:effectLst/>
                              <a:latin typeface="Cambria Math"/>
                            </a:rPr>
                          </m:ctrlPr>
                        </m:sSubPr>
                        <m:e>
                          <m:r>
                            <a:rPr lang="en-US" sz="2400" i="1">
                              <a:effectLst/>
                              <a:latin typeface="Cambria Math"/>
                              <a:ea typeface="Calibri"/>
                              <a:cs typeface="Times New Roman"/>
                            </a:rPr>
                            <m:t>𝑊</m:t>
                          </m:r>
                        </m:e>
                        <m:sub>
                          <m:r>
                            <a:rPr lang="en-US" sz="2400">
                              <a:effectLst/>
                              <a:latin typeface="Cambria Math"/>
                              <a:ea typeface="Calibri"/>
                              <a:cs typeface="Times New Roman"/>
                            </a:rPr>
                            <m:t>12</m:t>
                          </m:r>
                        </m:sub>
                      </m:sSub>
                      <m:r>
                        <a:rPr lang="en-US" sz="2400">
                          <a:effectLst/>
                          <a:latin typeface="Cambria Math"/>
                          <a:ea typeface="Calibri"/>
                          <a:cs typeface="Times New Roman"/>
                        </a:rPr>
                        <m:t> </m:t>
                      </m:r>
                    </m:oMath>
                  </m:oMathPara>
                </a14:m>
                <a:endParaRPr lang="en-US" sz="2400" dirty="0"/>
              </a:p>
            </p:txBody>
          </p:sp>
        </mc:Choice>
        <mc:Fallback xmlns="">
          <p:sp>
            <p:nvSpPr>
              <p:cNvPr id="4" name="Rectangle 3"/>
              <p:cNvSpPr>
                <a:spLocks noRot="1" noChangeAspect="1" noMove="1" noResize="1" noEditPoints="1" noAdjustHandles="1" noChangeArrowheads="1" noChangeShapeType="1" noTextEdit="1"/>
              </p:cNvSpPr>
              <p:nvPr/>
            </p:nvSpPr>
            <p:spPr>
              <a:xfrm>
                <a:off x="457200" y="3658884"/>
                <a:ext cx="8534400" cy="970266"/>
              </a:xfrm>
              <a:prstGeom prst="rect">
                <a:avLst/>
              </a:prstGeom>
              <a:blipFill rotWithShape="1">
                <a:blip r:embed="rId5"/>
                <a:stretch>
                  <a:fillRect/>
                </a:stretch>
              </a:blipFill>
            </p:spPr>
            <p:txBody>
              <a:bodyPr/>
              <a:lstStyle/>
              <a:p>
                <a:r>
                  <a:rPr lang="en-US">
                    <a:noFill/>
                  </a:rPr>
                  <a:t> </a:t>
                </a:r>
              </a:p>
            </p:txBody>
          </p:sp>
        </mc:Fallback>
      </mc:AlternateContent>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3" grpId="0" animBg="1"/>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Rectangle 1"/>
              <p:cNvSpPr/>
              <p:nvPr/>
            </p:nvSpPr>
            <p:spPr>
              <a:xfrm>
                <a:off x="3276600" y="1885950"/>
                <a:ext cx="2743200" cy="523220"/>
              </a:xfrm>
              <a:prstGeom prst="rect">
                <a:avLst/>
              </a:prstGeom>
              <a:solidFill>
                <a:schemeClr val="bg1"/>
              </a:solidFill>
            </p:spPr>
            <p:txBody>
              <a:bodyPr wrap="square">
                <a:spAutoFit/>
              </a:bodyPr>
              <a:lstStyle/>
              <a:p>
                <a14:m>
                  <m:oMath xmlns:m="http://schemas.openxmlformats.org/officeDocument/2006/math">
                    <m:r>
                      <a:rPr lang="en-US" sz="2800" i="1">
                        <a:latin typeface="Cambria Math"/>
                        <a:ea typeface="Calibri"/>
                      </a:rPr>
                      <m:t> </m:t>
                    </m:r>
                    <m:r>
                      <a:rPr lang="en-US" sz="2800" i="1">
                        <a:latin typeface="Cambria Math"/>
                        <a:ea typeface="Calibri"/>
                      </a:rPr>
                      <m:t>𝑑𝑒</m:t>
                    </m:r>
                    <m:r>
                      <a:rPr lang="en-US" sz="2800">
                        <a:effectLst/>
                        <a:latin typeface="Cambria Math"/>
                        <a:ea typeface="Calibri"/>
                      </a:rPr>
                      <m:t>=</m:t>
                    </m:r>
                    <m:r>
                      <a:rPr lang="en-US" sz="2800" i="1">
                        <a:effectLst/>
                        <a:latin typeface="Cambria Math"/>
                        <a:ea typeface="Calibri"/>
                      </a:rPr>
                      <m:t>𝛿</m:t>
                    </m:r>
                    <m:r>
                      <a:rPr lang="en-US" sz="2800" i="1">
                        <a:effectLst/>
                        <a:latin typeface="Cambria Math"/>
                        <a:ea typeface="Calibri"/>
                      </a:rPr>
                      <m:t>𝑞</m:t>
                    </m:r>
                    <m:r>
                      <a:rPr lang="en-US" sz="2800" i="1">
                        <a:effectLst/>
                        <a:latin typeface="Cambria Math"/>
                        <a:ea typeface="Calibri"/>
                      </a:rPr>
                      <m:t>−</m:t>
                    </m:r>
                    <m:r>
                      <a:rPr lang="en-US" sz="2800" i="1">
                        <a:effectLst/>
                        <a:latin typeface="Cambria Math"/>
                        <a:ea typeface="Calibri"/>
                      </a:rPr>
                      <m:t>𝛿</m:t>
                    </m:r>
                    <m:r>
                      <a:rPr lang="en-US" sz="2800" i="1">
                        <a:effectLst/>
                        <a:latin typeface="Cambria Math"/>
                        <a:ea typeface="Calibri"/>
                      </a:rPr>
                      <m:t>𝑤</m:t>
                    </m:r>
                  </m:oMath>
                </a14:m>
                <a:r>
                  <a:rPr lang="en-US" sz="2800" dirty="0">
                    <a:effectLst/>
                    <a:ea typeface="Times New Roman"/>
                  </a:rPr>
                  <a:t>                                                                                                     </a:t>
                </a:r>
                <a:endParaRPr lang="en-US" sz="2800" dirty="0"/>
              </a:p>
            </p:txBody>
          </p:sp>
        </mc:Choice>
        <mc:Fallback xmlns="">
          <p:sp>
            <p:nvSpPr>
              <p:cNvPr id="2" name="Rectangle 1"/>
              <p:cNvSpPr>
                <a:spLocks noRot="1" noChangeAspect="1" noMove="1" noResize="1" noEditPoints="1" noAdjustHandles="1" noChangeArrowheads="1" noChangeShapeType="1" noTextEdit="1"/>
              </p:cNvSpPr>
              <p:nvPr/>
            </p:nvSpPr>
            <p:spPr>
              <a:xfrm>
                <a:off x="3276600" y="1885950"/>
                <a:ext cx="2743200" cy="523220"/>
              </a:xfrm>
              <a:prstGeom prst="rect">
                <a:avLst/>
              </a:prstGeom>
              <a:blipFill rotWithShape="1">
                <a:blip r:embed="rId2"/>
                <a:stretch>
                  <a:fillRect t="-10465" r="-292667" b="-3255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Rectangle 2"/>
              <p:cNvSpPr/>
              <p:nvPr/>
            </p:nvSpPr>
            <p:spPr>
              <a:xfrm>
                <a:off x="2438400" y="2727927"/>
                <a:ext cx="3657600" cy="523220"/>
              </a:xfrm>
              <a:prstGeom prst="rect">
                <a:avLst/>
              </a:prstGeom>
              <a:solidFill>
                <a:schemeClr val="bg1"/>
              </a:solidFill>
            </p:spPr>
            <p:txBody>
              <a:bodyPr wrap="square">
                <a:spAutoFit/>
              </a:bodyPr>
              <a:lstStyle/>
              <a:p>
                <a14:m>
                  <m:oMath xmlns:m="http://schemas.openxmlformats.org/officeDocument/2006/math">
                    <m:sSub>
                      <m:sSubPr>
                        <m:ctrlPr>
                          <a:rPr lang="en-US" sz="2800" i="1">
                            <a:latin typeface="Cambria Math"/>
                          </a:rPr>
                        </m:ctrlPr>
                      </m:sSubPr>
                      <m:e>
                        <m:r>
                          <a:rPr lang="en-US" sz="2800" i="1">
                            <a:effectLst/>
                            <a:latin typeface="Cambria Math"/>
                            <a:ea typeface="Calibri"/>
                            <a:cs typeface="Times New Roman"/>
                          </a:rPr>
                          <m:t>𝑒</m:t>
                        </m:r>
                      </m:e>
                      <m:sub>
                        <m:r>
                          <a:rPr lang="en-US" sz="2800">
                            <a:effectLst/>
                            <a:latin typeface="Cambria Math"/>
                            <a:ea typeface="Calibri"/>
                            <a:cs typeface="Times New Roman"/>
                          </a:rPr>
                          <m:t>2</m:t>
                        </m:r>
                      </m:sub>
                    </m:sSub>
                    <m:r>
                      <a:rPr lang="en-US" sz="2800" i="1">
                        <a:effectLst/>
                        <a:latin typeface="Cambria Math"/>
                        <a:ea typeface="Calibri"/>
                        <a:cs typeface="Times New Roman"/>
                      </a:rPr>
                      <m:t>−</m:t>
                    </m:r>
                    <m:sSub>
                      <m:sSubPr>
                        <m:ctrlPr>
                          <a:rPr lang="en-US" sz="2800" i="1">
                            <a:effectLst/>
                            <a:latin typeface="Cambria Math"/>
                          </a:rPr>
                        </m:ctrlPr>
                      </m:sSubPr>
                      <m:e>
                        <m:r>
                          <a:rPr lang="en-US" sz="2800" i="1">
                            <a:effectLst/>
                            <a:latin typeface="Cambria Math"/>
                            <a:ea typeface="Calibri"/>
                            <a:cs typeface="Times New Roman"/>
                          </a:rPr>
                          <m:t>𝑒</m:t>
                        </m:r>
                      </m:e>
                      <m:sub>
                        <m:r>
                          <a:rPr lang="en-US" sz="2800">
                            <a:effectLst/>
                            <a:latin typeface="Cambria Math"/>
                            <a:ea typeface="Calibri"/>
                            <a:cs typeface="Times New Roman"/>
                          </a:rPr>
                          <m:t>1</m:t>
                        </m:r>
                      </m:sub>
                    </m:sSub>
                    <m:r>
                      <a:rPr lang="en-US" sz="2800">
                        <a:effectLst/>
                        <a:latin typeface="Cambria Math"/>
                        <a:ea typeface="Calibri"/>
                        <a:cs typeface="Times New Roman"/>
                      </a:rPr>
                      <m:t>=</m:t>
                    </m:r>
                    <m:sSub>
                      <m:sSubPr>
                        <m:ctrlPr>
                          <a:rPr lang="en-US" sz="2800" i="1">
                            <a:effectLst/>
                            <a:latin typeface="Cambria Math"/>
                          </a:rPr>
                        </m:ctrlPr>
                      </m:sSubPr>
                      <m:e>
                        <m:r>
                          <a:rPr lang="en-US" sz="2800" i="1">
                            <a:effectLst/>
                            <a:latin typeface="Cambria Math"/>
                            <a:ea typeface="Calibri"/>
                            <a:cs typeface="Times New Roman"/>
                          </a:rPr>
                          <m:t>𝑞</m:t>
                        </m:r>
                      </m:e>
                      <m:sub>
                        <m:r>
                          <a:rPr lang="en-US" sz="2800">
                            <a:effectLst/>
                            <a:latin typeface="Cambria Math"/>
                            <a:ea typeface="Calibri"/>
                            <a:cs typeface="Times New Roman"/>
                          </a:rPr>
                          <m:t>12</m:t>
                        </m:r>
                      </m:sub>
                    </m:sSub>
                    <m:r>
                      <a:rPr lang="en-US" sz="2800" i="1">
                        <a:effectLst/>
                        <a:latin typeface="Cambria Math"/>
                        <a:ea typeface="Calibri"/>
                        <a:cs typeface="Times New Roman"/>
                      </a:rPr>
                      <m:t>−</m:t>
                    </m:r>
                    <m:sSub>
                      <m:sSubPr>
                        <m:ctrlPr>
                          <a:rPr lang="en-US" sz="2800" i="1">
                            <a:effectLst/>
                            <a:latin typeface="Cambria Math"/>
                          </a:rPr>
                        </m:ctrlPr>
                      </m:sSubPr>
                      <m:e>
                        <m:r>
                          <a:rPr lang="en-US" sz="2800" i="1">
                            <a:effectLst/>
                            <a:latin typeface="Cambria Math"/>
                            <a:ea typeface="Calibri"/>
                            <a:cs typeface="Times New Roman"/>
                          </a:rPr>
                          <m:t>𝑤</m:t>
                        </m:r>
                      </m:e>
                      <m:sub>
                        <m:r>
                          <a:rPr lang="en-US" sz="2800">
                            <a:effectLst/>
                            <a:latin typeface="Cambria Math"/>
                            <a:ea typeface="Calibri"/>
                            <a:cs typeface="Times New Roman"/>
                          </a:rPr>
                          <m:t>12</m:t>
                        </m:r>
                      </m:sub>
                    </m:sSub>
                  </m:oMath>
                </a14:m>
                <a:r>
                  <a:rPr lang="en-US" sz="2800" dirty="0">
                    <a:effectLst/>
                    <a:ea typeface="Times New Roman"/>
                  </a:rPr>
                  <a:t> </a:t>
                </a:r>
                <a:endParaRPr lang="en-US" sz="2800" dirty="0"/>
              </a:p>
            </p:txBody>
          </p:sp>
        </mc:Choice>
        <mc:Fallback xmlns="">
          <p:sp>
            <p:nvSpPr>
              <p:cNvPr id="3" name="Rectangle 2"/>
              <p:cNvSpPr>
                <a:spLocks noRot="1" noChangeAspect="1" noMove="1" noResize="1" noEditPoints="1" noAdjustHandles="1" noChangeArrowheads="1" noChangeShapeType="1" noTextEdit="1"/>
              </p:cNvSpPr>
              <p:nvPr/>
            </p:nvSpPr>
            <p:spPr>
              <a:xfrm>
                <a:off x="2438400" y="2727927"/>
                <a:ext cx="3657600" cy="523220"/>
              </a:xfrm>
              <a:prstGeom prst="rect">
                <a:avLst/>
              </a:prstGeom>
              <a:blipFill rotWithShape="1">
                <a:blip r:embed="rId3"/>
                <a:stretch>
                  <a:fillRect t="-10465" b="-3255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1143000" y="3652548"/>
                <a:ext cx="7696200" cy="700705"/>
              </a:xfrm>
              <a:prstGeom prst="rect">
                <a:avLst/>
              </a:prstGeom>
              <a:solidFill>
                <a:schemeClr val="bg1"/>
              </a:solidFill>
            </p:spPr>
            <p:txBody>
              <a:bodyPr wrap="square">
                <a:spAutoFit/>
              </a:bodyPr>
              <a:lstStyle/>
              <a:p>
                <a:r>
                  <a:rPr lang="en-US" sz="2800" dirty="0">
                    <a:ea typeface="Times New Roman"/>
                  </a:rPr>
                  <a:t> </a:t>
                </a:r>
                <a14:m>
                  <m:oMath xmlns:m="http://schemas.openxmlformats.org/officeDocument/2006/math">
                    <m:r>
                      <a:rPr lang="en-US" sz="2800">
                        <a:effectLst/>
                        <a:latin typeface="Cambria Math"/>
                        <a:ea typeface="Calibri"/>
                        <a:cs typeface="Times New Roman"/>
                      </a:rPr>
                      <m:t>(</m:t>
                    </m:r>
                    <m:sSub>
                      <m:sSubPr>
                        <m:ctrlPr>
                          <a:rPr lang="en-US" sz="2800" i="1">
                            <a:effectLst/>
                            <a:latin typeface="Cambria Math"/>
                          </a:rPr>
                        </m:ctrlPr>
                      </m:sSubPr>
                      <m:e>
                        <m:r>
                          <a:rPr lang="en-US" sz="2800" i="1">
                            <a:effectLst/>
                            <a:latin typeface="Cambria Math"/>
                            <a:ea typeface="Calibri"/>
                            <a:cs typeface="Times New Roman"/>
                          </a:rPr>
                          <m:t>𝑢</m:t>
                        </m:r>
                        <m:r>
                          <a:rPr lang="en-US" sz="2800">
                            <a:effectLst/>
                            <a:latin typeface="Cambria Math"/>
                            <a:ea typeface="Calibri"/>
                            <a:cs typeface="Times New Roman"/>
                          </a:rPr>
                          <m:t>+</m:t>
                        </m:r>
                        <m:f>
                          <m:fPr>
                            <m:ctrlPr>
                              <a:rPr lang="en-US" sz="2800" i="1">
                                <a:effectLst/>
                                <a:latin typeface="Cambria Math"/>
                              </a:rPr>
                            </m:ctrlPr>
                          </m:fPr>
                          <m:num>
                            <m:r>
                              <a:rPr lang="en-US" sz="2800">
                                <a:effectLst/>
                                <a:latin typeface="Cambria Math"/>
                                <a:ea typeface="Calibri"/>
                                <a:cs typeface="Times New Roman"/>
                              </a:rPr>
                              <m:t>1</m:t>
                            </m:r>
                          </m:num>
                          <m:den>
                            <m:r>
                              <a:rPr lang="en-US" sz="2800">
                                <a:effectLst/>
                                <a:latin typeface="Cambria Math"/>
                                <a:ea typeface="Calibri"/>
                                <a:cs typeface="Times New Roman"/>
                              </a:rPr>
                              <m:t>2</m:t>
                            </m:r>
                          </m:den>
                        </m:f>
                        <m:sSup>
                          <m:sSupPr>
                            <m:ctrlPr>
                              <a:rPr lang="en-US" sz="2800" i="1">
                                <a:effectLst/>
                                <a:latin typeface="Cambria Math"/>
                              </a:rPr>
                            </m:ctrlPr>
                          </m:sSupPr>
                          <m:e>
                            <m:acc>
                              <m:accPr>
                                <m:chr m:val="̅"/>
                                <m:ctrlPr>
                                  <a:rPr lang="en-US" sz="2800" i="1">
                                    <a:effectLst/>
                                    <a:latin typeface="Cambria Math"/>
                                  </a:rPr>
                                </m:ctrlPr>
                              </m:accPr>
                              <m:e>
                                <m:r>
                                  <a:rPr lang="en-US" sz="2800" i="1">
                                    <a:effectLst/>
                                    <a:latin typeface="Cambria Math"/>
                                    <a:ea typeface="Calibri"/>
                                    <a:cs typeface="Times New Roman"/>
                                  </a:rPr>
                                  <m:t>𝑣</m:t>
                                </m:r>
                              </m:e>
                            </m:acc>
                          </m:e>
                          <m:sup>
                            <m:r>
                              <a:rPr lang="en-US" sz="2800">
                                <a:effectLst/>
                                <a:latin typeface="Cambria Math"/>
                                <a:ea typeface="Calibri"/>
                                <a:cs typeface="Times New Roman"/>
                              </a:rPr>
                              <m:t>2</m:t>
                            </m:r>
                          </m:sup>
                        </m:sSup>
                        <m:r>
                          <a:rPr lang="en-US" sz="2800">
                            <a:effectLst/>
                            <a:latin typeface="Cambria Math"/>
                            <a:ea typeface="Calibri"/>
                            <a:cs typeface="Times New Roman"/>
                          </a:rPr>
                          <m:t>+</m:t>
                        </m:r>
                        <m:r>
                          <a:rPr lang="en-US" sz="2800" i="1">
                            <a:effectLst/>
                            <a:latin typeface="Cambria Math"/>
                            <a:ea typeface="Calibri"/>
                            <a:cs typeface="Times New Roman"/>
                          </a:rPr>
                          <m:t>𝑔𝑧</m:t>
                        </m:r>
                        <m:r>
                          <a:rPr lang="en-US" sz="2800">
                            <a:effectLst/>
                            <a:latin typeface="Cambria Math"/>
                            <a:ea typeface="Calibri"/>
                            <a:cs typeface="Times New Roman"/>
                          </a:rPr>
                          <m:t>)</m:t>
                        </m:r>
                      </m:e>
                      <m:sub>
                        <m:r>
                          <a:rPr lang="en-US" sz="2800">
                            <a:effectLst/>
                            <a:latin typeface="Cambria Math"/>
                            <a:ea typeface="Calibri"/>
                            <a:cs typeface="Times New Roman"/>
                          </a:rPr>
                          <m:t>2</m:t>
                        </m:r>
                      </m:sub>
                    </m:sSub>
                    <m:r>
                      <a:rPr lang="en-US" sz="2800" i="1">
                        <a:effectLst/>
                        <a:latin typeface="Cambria Math"/>
                        <a:ea typeface="Calibri"/>
                        <a:cs typeface="Times New Roman"/>
                      </a:rPr>
                      <m:t>−</m:t>
                    </m:r>
                    <m:r>
                      <a:rPr lang="en-US" sz="2800">
                        <a:effectLst/>
                        <a:latin typeface="Cambria Math"/>
                        <a:ea typeface="Calibri"/>
                        <a:cs typeface="Times New Roman"/>
                      </a:rPr>
                      <m:t>(</m:t>
                    </m:r>
                    <m:sSub>
                      <m:sSubPr>
                        <m:ctrlPr>
                          <a:rPr lang="en-US" sz="2800" i="1">
                            <a:effectLst/>
                            <a:latin typeface="Cambria Math"/>
                          </a:rPr>
                        </m:ctrlPr>
                      </m:sSubPr>
                      <m:e>
                        <m:r>
                          <a:rPr lang="en-US" sz="2800" i="1">
                            <a:effectLst/>
                            <a:latin typeface="Cambria Math"/>
                            <a:ea typeface="Calibri"/>
                            <a:cs typeface="Times New Roman"/>
                          </a:rPr>
                          <m:t>𝑢</m:t>
                        </m:r>
                        <m:r>
                          <a:rPr lang="en-US" sz="2800">
                            <a:effectLst/>
                            <a:latin typeface="Cambria Math"/>
                            <a:ea typeface="Calibri"/>
                            <a:cs typeface="Times New Roman"/>
                          </a:rPr>
                          <m:t>+</m:t>
                        </m:r>
                        <m:f>
                          <m:fPr>
                            <m:ctrlPr>
                              <a:rPr lang="en-US" sz="2800" i="1">
                                <a:effectLst/>
                                <a:latin typeface="Cambria Math"/>
                              </a:rPr>
                            </m:ctrlPr>
                          </m:fPr>
                          <m:num>
                            <m:r>
                              <a:rPr lang="en-US" sz="2800">
                                <a:effectLst/>
                                <a:latin typeface="Cambria Math"/>
                                <a:ea typeface="Calibri"/>
                                <a:cs typeface="Times New Roman"/>
                              </a:rPr>
                              <m:t>1</m:t>
                            </m:r>
                          </m:num>
                          <m:den>
                            <m:r>
                              <a:rPr lang="en-US" sz="2800">
                                <a:effectLst/>
                                <a:latin typeface="Cambria Math"/>
                                <a:ea typeface="Calibri"/>
                                <a:cs typeface="Times New Roman"/>
                              </a:rPr>
                              <m:t>2</m:t>
                            </m:r>
                          </m:den>
                        </m:f>
                        <m:sSup>
                          <m:sSupPr>
                            <m:ctrlPr>
                              <a:rPr lang="en-US" sz="2800" i="1">
                                <a:effectLst/>
                                <a:latin typeface="Cambria Math"/>
                              </a:rPr>
                            </m:ctrlPr>
                          </m:sSupPr>
                          <m:e>
                            <m:acc>
                              <m:accPr>
                                <m:chr m:val="̅"/>
                                <m:ctrlPr>
                                  <a:rPr lang="en-US" sz="2800" i="1">
                                    <a:effectLst/>
                                    <a:latin typeface="Cambria Math"/>
                                  </a:rPr>
                                </m:ctrlPr>
                              </m:accPr>
                              <m:e>
                                <m:r>
                                  <a:rPr lang="en-US" sz="2800" i="1">
                                    <a:effectLst/>
                                    <a:latin typeface="Cambria Math"/>
                                    <a:ea typeface="Calibri"/>
                                    <a:cs typeface="Times New Roman"/>
                                  </a:rPr>
                                  <m:t>𝑣</m:t>
                                </m:r>
                              </m:e>
                            </m:acc>
                          </m:e>
                          <m:sup>
                            <m:r>
                              <a:rPr lang="en-US" sz="2800">
                                <a:effectLst/>
                                <a:latin typeface="Cambria Math"/>
                                <a:ea typeface="Calibri"/>
                                <a:cs typeface="Times New Roman"/>
                              </a:rPr>
                              <m:t>2</m:t>
                            </m:r>
                          </m:sup>
                        </m:sSup>
                        <m:r>
                          <a:rPr lang="en-US" sz="2800">
                            <a:effectLst/>
                            <a:latin typeface="Cambria Math"/>
                            <a:ea typeface="Calibri"/>
                            <a:cs typeface="Times New Roman"/>
                          </a:rPr>
                          <m:t>+</m:t>
                        </m:r>
                        <m:r>
                          <a:rPr lang="en-US" sz="2800" i="1">
                            <a:effectLst/>
                            <a:latin typeface="Cambria Math"/>
                            <a:ea typeface="Calibri"/>
                            <a:cs typeface="Times New Roman"/>
                          </a:rPr>
                          <m:t>𝑔𝑧</m:t>
                        </m:r>
                        <m:r>
                          <a:rPr lang="en-US" sz="2800">
                            <a:effectLst/>
                            <a:latin typeface="Cambria Math"/>
                            <a:ea typeface="Calibri"/>
                            <a:cs typeface="Times New Roman"/>
                          </a:rPr>
                          <m:t>)</m:t>
                        </m:r>
                      </m:e>
                      <m:sub>
                        <m:r>
                          <a:rPr lang="en-US" sz="2800">
                            <a:effectLst/>
                            <a:latin typeface="Cambria Math"/>
                            <a:ea typeface="Calibri"/>
                            <a:cs typeface="Times New Roman"/>
                          </a:rPr>
                          <m:t>1</m:t>
                        </m:r>
                      </m:sub>
                    </m:sSub>
                    <m:r>
                      <a:rPr lang="en-US" sz="2800">
                        <a:effectLst/>
                        <a:latin typeface="Cambria Math"/>
                        <a:ea typeface="Calibri"/>
                        <a:cs typeface="Times New Roman"/>
                      </a:rPr>
                      <m:t>=</m:t>
                    </m:r>
                    <m:sSub>
                      <m:sSubPr>
                        <m:ctrlPr>
                          <a:rPr lang="en-US" sz="2800" i="1">
                            <a:effectLst/>
                            <a:latin typeface="Cambria Math"/>
                          </a:rPr>
                        </m:ctrlPr>
                      </m:sSubPr>
                      <m:e>
                        <m:r>
                          <a:rPr lang="en-US" sz="2800" i="1">
                            <a:effectLst/>
                            <a:latin typeface="Cambria Math"/>
                            <a:ea typeface="Calibri"/>
                            <a:cs typeface="Times New Roman"/>
                          </a:rPr>
                          <m:t>𝑞</m:t>
                        </m:r>
                      </m:e>
                      <m:sub>
                        <m:r>
                          <a:rPr lang="en-US" sz="2800">
                            <a:effectLst/>
                            <a:latin typeface="Cambria Math"/>
                            <a:ea typeface="Calibri"/>
                            <a:cs typeface="Times New Roman"/>
                          </a:rPr>
                          <m:t>12</m:t>
                        </m:r>
                      </m:sub>
                    </m:sSub>
                    <m:r>
                      <a:rPr lang="en-US" sz="2800" i="1">
                        <a:effectLst/>
                        <a:latin typeface="Cambria Math"/>
                        <a:ea typeface="Calibri"/>
                        <a:cs typeface="Times New Roman"/>
                      </a:rPr>
                      <m:t>−</m:t>
                    </m:r>
                    <m:sSub>
                      <m:sSubPr>
                        <m:ctrlPr>
                          <a:rPr lang="en-US" sz="2800" i="1">
                            <a:effectLst/>
                            <a:latin typeface="Cambria Math"/>
                          </a:rPr>
                        </m:ctrlPr>
                      </m:sSubPr>
                      <m:e>
                        <m:r>
                          <a:rPr lang="en-US" sz="2800" i="1">
                            <a:effectLst/>
                            <a:latin typeface="Cambria Math"/>
                            <a:ea typeface="Calibri"/>
                            <a:cs typeface="Times New Roman"/>
                          </a:rPr>
                          <m:t>𝑤</m:t>
                        </m:r>
                      </m:e>
                      <m:sub>
                        <m:r>
                          <a:rPr lang="en-US" sz="2800">
                            <a:effectLst/>
                            <a:latin typeface="Cambria Math"/>
                            <a:ea typeface="Calibri"/>
                            <a:cs typeface="Times New Roman"/>
                          </a:rPr>
                          <m:t>12</m:t>
                        </m:r>
                      </m:sub>
                    </m:sSub>
                  </m:oMath>
                </a14:m>
                <a:r>
                  <a:rPr lang="en-US" sz="2800" dirty="0">
                    <a:effectLst/>
                    <a:ea typeface="Times New Roman"/>
                  </a:rPr>
                  <a:t> </a:t>
                </a:r>
                <a:endParaRPr lang="en-US" sz="2800" dirty="0"/>
              </a:p>
            </p:txBody>
          </p:sp>
        </mc:Choice>
        <mc:Fallback xmlns="">
          <p:sp>
            <p:nvSpPr>
              <p:cNvPr id="4" name="Rectangle 3"/>
              <p:cNvSpPr>
                <a:spLocks noRot="1" noChangeAspect="1" noMove="1" noResize="1" noEditPoints="1" noAdjustHandles="1" noChangeArrowheads="1" noChangeShapeType="1" noTextEdit="1"/>
              </p:cNvSpPr>
              <p:nvPr/>
            </p:nvSpPr>
            <p:spPr>
              <a:xfrm>
                <a:off x="1143000" y="3652548"/>
                <a:ext cx="7696200" cy="700705"/>
              </a:xfrm>
              <a:prstGeom prst="rect">
                <a:avLst/>
              </a:prstGeom>
              <a:blipFill rotWithShape="1">
                <a:blip r:embed="rId4"/>
                <a:stretch>
                  <a:fillRect l="-1664" r="-2853" b="-12174"/>
                </a:stretch>
              </a:blipFill>
            </p:spPr>
            <p:txBody>
              <a:bodyPr/>
              <a:lstStyle/>
              <a:p>
                <a:r>
                  <a:rPr lang="en-US">
                    <a:noFill/>
                  </a:rPr>
                  <a:t> </a:t>
                </a:r>
              </a:p>
            </p:txBody>
          </p:sp>
        </mc:Fallback>
      </mc:AlternateContent>
      <p:sp>
        <p:nvSpPr>
          <p:cNvPr id="5" name="Rectangle 4"/>
          <p:cNvSpPr/>
          <p:nvPr/>
        </p:nvSpPr>
        <p:spPr>
          <a:xfrm>
            <a:off x="533401" y="895350"/>
            <a:ext cx="6858000"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ea typeface="Calibri"/>
                <a:cs typeface="Arial" pitchFamily="34" charset="0"/>
              </a:rPr>
              <a:t>O</a:t>
            </a:r>
            <a:r>
              <a:rPr lang="en-US" sz="2400" dirty="0" smtClean="0">
                <a:latin typeface="Arial" pitchFamily="34" charset="0"/>
                <a:ea typeface="Calibri"/>
                <a:cs typeface="Arial" pitchFamily="34" charset="0"/>
              </a:rPr>
              <a:t>n </a:t>
            </a:r>
            <a:r>
              <a:rPr lang="en-US" sz="2400" dirty="0">
                <a:latin typeface="Arial" pitchFamily="34" charset="0"/>
                <a:ea typeface="Calibri"/>
                <a:cs typeface="Arial" pitchFamily="34" charset="0"/>
              </a:rPr>
              <a:t>a specific </a:t>
            </a:r>
            <a:r>
              <a:rPr lang="en-US" sz="2400" dirty="0" smtClean="0">
                <a:latin typeface="Arial" pitchFamily="34" charset="0"/>
                <a:ea typeface="Calibri"/>
                <a:cs typeface="Arial" pitchFamily="34" charset="0"/>
              </a:rPr>
              <a:t>basis above equations can be written as </a:t>
            </a:r>
            <a:endParaRPr lang="en-US" sz="2400" dirty="0">
              <a:latin typeface="Arial" pitchFamily="34" charset="0"/>
              <a:cs typeface="Arial" pitchFamily="34" charset="0"/>
            </a:endParaRPr>
          </a:p>
        </p:txBody>
      </p:sp>
      <p:sp>
        <p:nvSpPr>
          <p:cNvPr id="7" name="TextBox 6"/>
          <p:cNvSpPr txBox="1"/>
          <p:nvPr/>
        </p:nvSpPr>
        <p:spPr>
          <a:xfrm>
            <a:off x="838200" y="121935"/>
            <a:ext cx="7010400" cy="461665"/>
          </a:xfrm>
          <a:prstGeom prst="rect">
            <a:avLst/>
          </a:prstGeom>
          <a:noFill/>
        </p:spPr>
        <p:txBody>
          <a:bodyPr wrap="square" rtlCol="0">
            <a:spAutoFit/>
          </a:bodyPr>
          <a:lstStyle/>
          <a:p>
            <a:pPr algn="just"/>
            <a:r>
              <a:rPr lang="en-US" sz="2400" b="1" dirty="0">
                <a:solidFill>
                  <a:srgbClr val="FF0000"/>
                </a:solidFill>
                <a:latin typeface="Arial" pitchFamily="34" charset="0"/>
                <a:cs typeface="Arial" pitchFamily="34" charset="0"/>
              </a:rPr>
              <a:t>Conservation of </a:t>
            </a:r>
            <a:r>
              <a:rPr lang="en-US" sz="2400" b="1" dirty="0" smtClean="0">
                <a:solidFill>
                  <a:srgbClr val="FF0000"/>
                </a:solidFill>
                <a:latin typeface="Arial" pitchFamily="34" charset="0"/>
                <a:cs typeface="Arial" pitchFamily="34" charset="0"/>
              </a:rPr>
              <a:t>Energy </a:t>
            </a:r>
            <a:r>
              <a:rPr lang="en-US" sz="2400" b="1" dirty="0">
                <a:solidFill>
                  <a:srgbClr val="FF0000"/>
                </a:solidFill>
                <a:latin typeface="Arial" pitchFamily="34" charset="0"/>
                <a:cs typeface="Arial" pitchFamily="34" charset="0"/>
              </a:rPr>
              <a:t>for a Control </a:t>
            </a:r>
            <a:r>
              <a:rPr lang="en-US" sz="2400" b="1" dirty="0" smtClean="0">
                <a:solidFill>
                  <a:srgbClr val="FF0000"/>
                </a:solidFill>
                <a:latin typeface="Arial" pitchFamily="34" charset="0"/>
                <a:cs typeface="Arial" pitchFamily="34" charset="0"/>
              </a:rPr>
              <a:t>Mass:</a:t>
            </a:r>
            <a:endParaRPr lang="en-US" sz="2400" b="1" dirty="0">
              <a:solidFill>
                <a:srgbClr val="FF0000"/>
              </a:solidFill>
              <a:latin typeface="Arial" pitchFamily="34" charset="0"/>
              <a:cs typeface="Arial" pitchFamily="34" charset="0"/>
            </a:endParaRPr>
          </a:p>
        </p:txBody>
      </p:sp>
      <p:sp>
        <p:nvSpPr>
          <p:cNvPr id="9" name="Right Arrow 8"/>
          <p:cNvSpPr/>
          <p:nvPr/>
        </p:nvSpPr>
        <p:spPr>
          <a:xfrm>
            <a:off x="1371600" y="2876550"/>
            <a:ext cx="685800" cy="3378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152400" y="3867150"/>
            <a:ext cx="6858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03389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9"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3943350"/>
            <a:ext cx="7543800" cy="461665"/>
          </a:xfrm>
          <a:prstGeom prst="rect">
            <a:avLst/>
          </a:prstGeom>
          <a:noFill/>
        </p:spPr>
        <p:txBody>
          <a:bodyPr wrap="square" rtlCol="0">
            <a:spAutoFit/>
          </a:bodyPr>
          <a:lstStyle/>
          <a:p>
            <a:pPr marL="457200" indent="-457200">
              <a:buFont typeface="Wingdings" pitchFamily="2" charset="2"/>
              <a:buChar char="v"/>
            </a:pPr>
            <a:r>
              <a:rPr lang="en-US" sz="2400" dirty="0" smtClean="0">
                <a:latin typeface="Arial" pitchFamily="34" charset="0"/>
                <a:cs typeface="Arial" pitchFamily="34" charset="0"/>
              </a:rPr>
              <a:t> It can </a:t>
            </a:r>
            <a:r>
              <a:rPr lang="en-US" sz="2400" dirty="0">
                <a:latin typeface="Arial" pitchFamily="34" charset="0"/>
                <a:cs typeface="Arial" pitchFamily="34" charset="0"/>
              </a:rPr>
              <a:t>also be rearranged for the heat transfer as</a:t>
            </a:r>
          </a:p>
        </p:txBody>
      </p:sp>
      <p:sp>
        <p:nvSpPr>
          <p:cNvPr id="3" name="TextBox 2"/>
          <p:cNvSpPr txBox="1"/>
          <p:nvPr/>
        </p:nvSpPr>
        <p:spPr>
          <a:xfrm>
            <a:off x="533400" y="685800"/>
            <a:ext cx="6934200" cy="1938992"/>
          </a:xfrm>
          <a:prstGeom prst="rect">
            <a:avLst/>
          </a:prstGeom>
          <a:noFill/>
        </p:spPr>
        <p:txBody>
          <a:bodyPr wrap="square" rtlCol="0">
            <a:spAutoFit/>
          </a:bodyPr>
          <a:lstStyle/>
          <a:p>
            <a:pPr marL="457200" indent="-457200" algn="just">
              <a:buFont typeface="Wingdings" pitchFamily="2" charset="2"/>
              <a:buChar char="v"/>
            </a:pPr>
            <a:r>
              <a:rPr lang="en-US" sz="2400" dirty="0">
                <a:latin typeface="Arial" pitchFamily="34" charset="0"/>
                <a:cs typeface="Arial" pitchFamily="34" charset="0"/>
              </a:rPr>
              <a:t>Most common example of a control mass is a piston cylinder device and for a stationary piston cylinder device the changes in potential energy and kinetic energy are negligible in comparison to the change in internal energy</a:t>
            </a:r>
            <a:r>
              <a:rPr lang="en-US" sz="2400" dirty="0" smtClean="0">
                <a:latin typeface="Arial" pitchFamily="34" charset="0"/>
                <a:cs typeface="Arial" pitchFamily="34" charset="0"/>
              </a:rPr>
              <a:t>.</a:t>
            </a:r>
          </a:p>
        </p:txBody>
      </p:sp>
      <p:pic>
        <p:nvPicPr>
          <p:cNvPr id="4" name="Picture 3"/>
          <p:cNvPicPr>
            <a:picLocks noChangeAspect="1" noChangeArrowheads="1"/>
          </p:cNvPicPr>
          <p:nvPr/>
        </p:nvPicPr>
        <p:blipFill>
          <a:blip r:embed="rId2" cstate="print"/>
          <a:srcRect/>
          <a:stretch>
            <a:fillRect/>
          </a:stretch>
        </p:blipFill>
        <p:spPr bwMode="auto">
          <a:xfrm>
            <a:off x="1924650" y="3257550"/>
            <a:ext cx="3333150" cy="509231"/>
          </a:xfrm>
          <a:prstGeom prst="rect">
            <a:avLst/>
          </a:prstGeom>
          <a:noFill/>
          <a:ln w="9525">
            <a:noFill/>
            <a:miter lim="800000"/>
            <a:headEnd/>
            <a:tailEnd/>
          </a:ln>
        </p:spPr>
      </p:pic>
      <p:pic>
        <p:nvPicPr>
          <p:cNvPr id="5" name="Picture 4"/>
          <p:cNvPicPr>
            <a:picLocks noChangeAspect="1" noChangeArrowheads="1"/>
          </p:cNvPicPr>
          <p:nvPr/>
        </p:nvPicPr>
        <p:blipFill>
          <a:blip r:embed="rId3" cstate="print"/>
          <a:srcRect/>
          <a:stretch>
            <a:fillRect/>
          </a:stretch>
        </p:blipFill>
        <p:spPr bwMode="auto">
          <a:xfrm>
            <a:off x="2057400" y="4476750"/>
            <a:ext cx="3200401" cy="406021"/>
          </a:xfrm>
          <a:prstGeom prst="rect">
            <a:avLst/>
          </a:prstGeom>
          <a:noFill/>
          <a:ln w="9525">
            <a:noFill/>
            <a:miter lim="800000"/>
            <a:headEnd/>
            <a:tailEnd/>
          </a:ln>
        </p:spPr>
      </p:pic>
      <p:sp>
        <p:nvSpPr>
          <p:cNvPr id="6" name="TextBox 5"/>
          <p:cNvSpPr txBox="1"/>
          <p:nvPr/>
        </p:nvSpPr>
        <p:spPr>
          <a:xfrm>
            <a:off x="914400" y="121935"/>
            <a:ext cx="7010400" cy="461665"/>
          </a:xfrm>
          <a:prstGeom prst="rect">
            <a:avLst/>
          </a:prstGeom>
          <a:noFill/>
        </p:spPr>
        <p:txBody>
          <a:bodyPr wrap="square" rtlCol="0">
            <a:spAutoFit/>
          </a:bodyPr>
          <a:lstStyle/>
          <a:p>
            <a:pPr algn="just"/>
            <a:r>
              <a:rPr lang="en-US" sz="2400" b="1" dirty="0">
                <a:solidFill>
                  <a:srgbClr val="FF0000"/>
                </a:solidFill>
                <a:latin typeface="Arial" pitchFamily="34" charset="0"/>
                <a:cs typeface="Arial" pitchFamily="34" charset="0"/>
              </a:rPr>
              <a:t>Conservation of </a:t>
            </a:r>
            <a:r>
              <a:rPr lang="en-US" sz="2400" b="1" dirty="0" smtClean="0">
                <a:solidFill>
                  <a:srgbClr val="FF0000"/>
                </a:solidFill>
                <a:latin typeface="Arial" pitchFamily="34" charset="0"/>
                <a:cs typeface="Arial" pitchFamily="34" charset="0"/>
              </a:rPr>
              <a:t>Energy </a:t>
            </a:r>
            <a:r>
              <a:rPr lang="en-US" sz="2400" b="1" dirty="0">
                <a:solidFill>
                  <a:srgbClr val="FF0000"/>
                </a:solidFill>
                <a:latin typeface="Arial" pitchFamily="34" charset="0"/>
                <a:cs typeface="Arial" pitchFamily="34" charset="0"/>
              </a:rPr>
              <a:t>for a Control </a:t>
            </a:r>
            <a:r>
              <a:rPr lang="en-US" sz="2400" b="1" dirty="0" smtClean="0">
                <a:solidFill>
                  <a:srgbClr val="FF0000"/>
                </a:solidFill>
                <a:latin typeface="Arial" pitchFamily="34" charset="0"/>
                <a:cs typeface="Arial" pitchFamily="34" charset="0"/>
              </a:rPr>
              <a:t>Mass:</a:t>
            </a:r>
            <a:endParaRPr lang="en-US" sz="2400" b="1" dirty="0">
              <a:solidFill>
                <a:srgbClr val="FF0000"/>
              </a:solidFill>
              <a:latin typeface="Arial" pitchFamily="34" charset="0"/>
              <a:cs typeface="Arial" pitchFamily="34" charset="0"/>
            </a:endParaRPr>
          </a:p>
        </p:txBody>
      </p:sp>
      <p:sp>
        <p:nvSpPr>
          <p:cNvPr id="7" name="Rectangle 6"/>
          <p:cNvSpPr/>
          <p:nvPr/>
        </p:nvSpPr>
        <p:spPr>
          <a:xfrm>
            <a:off x="533400" y="2643485"/>
            <a:ext cx="6324600" cy="461665"/>
          </a:xfrm>
          <a:prstGeom prst="rect">
            <a:avLst/>
          </a:prstGeom>
        </p:spPr>
        <p:txBody>
          <a:bodyPr wrap="square">
            <a:spAutoFit/>
          </a:bodyPr>
          <a:lstStyle/>
          <a:p>
            <a:pPr marL="457200" lvl="0" indent="-457200" algn="just">
              <a:buFont typeface="Wingdings" pitchFamily="2" charset="2"/>
              <a:buChar char="v"/>
            </a:pPr>
            <a:r>
              <a:rPr lang="en-US" sz="2400" dirty="0">
                <a:solidFill>
                  <a:prstClr val="black"/>
                </a:solidFill>
                <a:latin typeface="Arial" pitchFamily="34" charset="0"/>
                <a:cs typeface="Arial" pitchFamily="34" charset="0"/>
              </a:rPr>
              <a:t>Therefore, for the piston cylinder devices, </a:t>
            </a:r>
          </a:p>
        </p:txBody>
      </p:sp>
    </p:spTree>
    <p:extLst>
      <p:ext uri="{BB962C8B-B14F-4D97-AF65-F5344CB8AC3E}">
        <p14:creationId xmlns:p14="http://schemas.microsoft.com/office/powerpoint/2010/main" val="3968470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838200" y="171450"/>
            <a:ext cx="6553200" cy="830997"/>
          </a:xfrm>
          <a:prstGeom prst="rect">
            <a:avLst/>
          </a:prstGeom>
          <a:noFill/>
        </p:spPr>
        <p:txBody>
          <a:bodyPr wrap="square" rtlCol="0">
            <a:spAutoFit/>
          </a:bodyPr>
          <a:lstStyle/>
          <a:p>
            <a:pPr algn="just"/>
            <a:r>
              <a:rPr lang="en-US" sz="2400" b="1" dirty="0">
                <a:solidFill>
                  <a:srgbClr val="FF0000"/>
                </a:solidFill>
                <a:latin typeface="Arial" pitchFamily="34" charset="0"/>
                <a:cs typeface="Arial" pitchFamily="34" charset="0"/>
              </a:rPr>
              <a:t>Conservation of </a:t>
            </a:r>
            <a:r>
              <a:rPr lang="en-US" sz="2400" b="1" dirty="0" smtClean="0">
                <a:solidFill>
                  <a:srgbClr val="FF0000"/>
                </a:solidFill>
                <a:latin typeface="Arial" pitchFamily="34" charset="0"/>
                <a:cs typeface="Arial" pitchFamily="34" charset="0"/>
              </a:rPr>
              <a:t>Energy </a:t>
            </a:r>
            <a:r>
              <a:rPr lang="en-US" sz="2400" b="1" dirty="0">
                <a:solidFill>
                  <a:srgbClr val="FF0000"/>
                </a:solidFill>
                <a:latin typeface="Arial" pitchFamily="34" charset="0"/>
                <a:cs typeface="Arial" pitchFamily="34" charset="0"/>
              </a:rPr>
              <a:t>for a Control </a:t>
            </a:r>
            <a:r>
              <a:rPr lang="en-US" sz="2400" b="1" dirty="0" smtClean="0">
                <a:solidFill>
                  <a:srgbClr val="FF0000"/>
                </a:solidFill>
                <a:latin typeface="Arial" pitchFamily="34" charset="0"/>
                <a:cs typeface="Arial" pitchFamily="34" charset="0"/>
              </a:rPr>
              <a:t>Mass Undergoing a Cycle:</a:t>
            </a:r>
            <a:endParaRPr lang="en-US" sz="2400" b="1" dirty="0">
              <a:solidFill>
                <a:srgbClr val="FF0000"/>
              </a:solidFill>
              <a:latin typeface="Arial" pitchFamily="34" charset="0"/>
              <a:cs typeface="Arial" pitchFamily="34" charset="0"/>
            </a:endParaRPr>
          </a:p>
        </p:txBody>
      </p:sp>
      <p:sp>
        <p:nvSpPr>
          <p:cNvPr id="134146"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48"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50"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4" name="TextBox 13"/>
          <p:cNvSpPr txBox="1"/>
          <p:nvPr/>
        </p:nvSpPr>
        <p:spPr>
          <a:xfrm>
            <a:off x="685800" y="1491303"/>
            <a:ext cx="7620000" cy="830997"/>
          </a:xfrm>
          <a:prstGeom prst="rect">
            <a:avLst/>
          </a:prstGeom>
          <a:noFill/>
        </p:spPr>
        <p:txBody>
          <a:bodyPr wrap="square" rtlCol="0">
            <a:spAutoFit/>
          </a:bodyPr>
          <a:lstStyle/>
          <a:p>
            <a:pPr marL="344488" indent="-344488" algn="just">
              <a:buFont typeface="Arial" pitchFamily="34" charset="0"/>
              <a:buChar char="•"/>
            </a:pPr>
            <a:r>
              <a:rPr lang="en-US" sz="2400" dirty="0">
                <a:latin typeface="Arial" pitchFamily="34" charset="0"/>
                <a:cs typeface="Arial" pitchFamily="34" charset="0"/>
              </a:rPr>
              <a:t>t</a:t>
            </a:r>
            <a:r>
              <a:rPr lang="en-US" sz="2400" dirty="0" smtClean="0">
                <a:latin typeface="Arial" pitchFamily="34" charset="0"/>
                <a:cs typeface="Arial" pitchFamily="34" charset="0"/>
              </a:rPr>
              <a:t>he initial state of the system is restored by a number of different processes in series.</a:t>
            </a:r>
          </a:p>
        </p:txBody>
      </p:sp>
      <p:pic>
        <p:nvPicPr>
          <p:cNvPr id="2050" name="Picture 2"/>
          <p:cNvPicPr>
            <a:picLocks noChangeAspect="1" noChangeArrowheads="1"/>
          </p:cNvPicPr>
          <p:nvPr/>
        </p:nvPicPr>
        <p:blipFill>
          <a:blip r:embed="rId2" cstate="print"/>
          <a:srcRect/>
          <a:stretch>
            <a:fillRect/>
          </a:stretch>
        </p:blipFill>
        <p:spPr bwMode="auto">
          <a:xfrm>
            <a:off x="2362200" y="2800350"/>
            <a:ext cx="4304678" cy="2228851"/>
          </a:xfrm>
          <a:prstGeom prst="rect">
            <a:avLst/>
          </a:prstGeom>
          <a:noFill/>
          <a:ln w="9525">
            <a:noFill/>
            <a:miter lim="800000"/>
            <a:headEnd/>
            <a:tailEnd/>
          </a:ln>
        </p:spPr>
      </p:pic>
      <p:sp>
        <p:nvSpPr>
          <p:cNvPr id="9" name="TextBox 8"/>
          <p:cNvSpPr txBox="1"/>
          <p:nvPr/>
        </p:nvSpPr>
        <p:spPr>
          <a:xfrm>
            <a:off x="232407" y="1025352"/>
            <a:ext cx="3433953" cy="461665"/>
          </a:xfrm>
          <a:prstGeom prst="rect">
            <a:avLst/>
          </a:prstGeom>
          <a:noFill/>
        </p:spPr>
        <p:txBody>
          <a:bodyPr wrap="none" rtlCol="0">
            <a:spAutoFit/>
          </a:bodyPr>
          <a:lstStyle/>
          <a:p>
            <a:pPr>
              <a:buFont typeface="Wingdings" pitchFamily="2" charset="2"/>
              <a:buChar char="v"/>
            </a:pPr>
            <a:r>
              <a:rPr lang="en-US" sz="2400" dirty="0" smtClean="0">
                <a:latin typeface="Arial" pitchFamily="34" charset="0"/>
                <a:cs typeface="Arial" pitchFamily="34" charset="0"/>
              </a:rPr>
              <a:t>  For a cyclic process,</a:t>
            </a:r>
            <a:endParaRPr lang="en-US" sz="2400" dirty="0">
              <a:latin typeface="Arial" pitchFamily="34" charset="0"/>
              <a:cs typeface="Arial" pitchFamily="34" charset="0"/>
            </a:endParaRPr>
          </a:p>
        </p:txBody>
      </p:sp>
      <p:sp>
        <p:nvSpPr>
          <p:cNvPr id="2" name="Rectangle 1"/>
          <p:cNvSpPr/>
          <p:nvPr/>
        </p:nvSpPr>
        <p:spPr>
          <a:xfrm>
            <a:off x="685800" y="2338685"/>
            <a:ext cx="5410200" cy="461665"/>
          </a:xfrm>
          <a:prstGeom prst="rect">
            <a:avLst/>
          </a:prstGeom>
        </p:spPr>
        <p:txBody>
          <a:bodyPr wrap="square">
            <a:spAutoFit/>
          </a:bodyPr>
          <a:lstStyle/>
          <a:p>
            <a:pPr marL="344488" lvl="0" indent="-344488" algn="just">
              <a:buFont typeface="Arial" pitchFamily="34" charset="0"/>
              <a:buChar char="•"/>
            </a:pPr>
            <a:r>
              <a:rPr lang="en-US" sz="2400" dirty="0">
                <a:solidFill>
                  <a:prstClr val="black"/>
                </a:solidFill>
                <a:latin typeface="Arial" pitchFamily="34" charset="0"/>
                <a:cs typeface="Arial" pitchFamily="34" charset="0"/>
              </a:rPr>
              <a:t>i</a:t>
            </a:r>
            <a:r>
              <a:rPr lang="en-US" sz="2400" dirty="0" smtClean="0">
                <a:solidFill>
                  <a:prstClr val="black"/>
                </a:solidFill>
                <a:latin typeface="Arial" pitchFamily="34" charset="0"/>
                <a:cs typeface="Arial" pitchFamily="34" charset="0"/>
              </a:rPr>
              <a:t>nitial </a:t>
            </a:r>
            <a:r>
              <a:rPr lang="en-US" sz="2400" dirty="0">
                <a:solidFill>
                  <a:prstClr val="black"/>
                </a:solidFill>
                <a:latin typeface="Arial" pitchFamily="34" charset="0"/>
                <a:cs typeface="Arial" pitchFamily="34" charset="0"/>
              </a:rPr>
              <a:t>and final states are identical. </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48"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50"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4" name="TextBox 13"/>
          <p:cNvSpPr txBox="1"/>
          <p:nvPr/>
        </p:nvSpPr>
        <p:spPr>
          <a:xfrm>
            <a:off x="533401" y="1044402"/>
            <a:ext cx="3805133" cy="461665"/>
          </a:xfrm>
          <a:prstGeom prst="rect">
            <a:avLst/>
          </a:prstGeom>
          <a:noFill/>
        </p:spPr>
        <p:txBody>
          <a:bodyPr wrap="square" rtlCol="0">
            <a:spAutoFit/>
          </a:bodyPr>
          <a:lstStyle/>
          <a:p>
            <a:pPr marL="393700" indent="-393700" algn="just">
              <a:buFont typeface="Wingdings" pitchFamily="2" charset="2"/>
              <a:buChar char="v"/>
            </a:pPr>
            <a:r>
              <a:rPr lang="en-US" sz="2400" dirty="0" smtClean="0">
                <a:latin typeface="Arial" pitchFamily="34" charset="0"/>
                <a:cs typeface="Arial" pitchFamily="34" charset="0"/>
              </a:rPr>
              <a:t> Taking cyclic integral </a:t>
            </a:r>
          </a:p>
        </p:txBody>
      </p:sp>
      <p:pic>
        <p:nvPicPr>
          <p:cNvPr id="1027" name="Picture 3"/>
          <p:cNvPicPr>
            <a:picLocks noChangeAspect="1" noChangeArrowheads="1"/>
          </p:cNvPicPr>
          <p:nvPr/>
        </p:nvPicPr>
        <p:blipFill>
          <a:blip r:embed="rId2" cstate="print"/>
          <a:srcRect/>
          <a:stretch>
            <a:fillRect/>
          </a:stretch>
        </p:blipFill>
        <p:spPr bwMode="auto">
          <a:xfrm>
            <a:off x="4114800" y="1580805"/>
            <a:ext cx="3158490" cy="667095"/>
          </a:xfrm>
          <a:prstGeom prst="rect">
            <a:avLst/>
          </a:prstGeom>
          <a:noFill/>
          <a:ln w="9525">
            <a:noFill/>
            <a:miter lim="800000"/>
            <a:headEnd/>
            <a:tailEnd/>
          </a:ln>
        </p:spPr>
      </p:pic>
      <p:sp>
        <p:nvSpPr>
          <p:cNvPr id="16" name="Rectangle 15"/>
          <p:cNvSpPr/>
          <p:nvPr/>
        </p:nvSpPr>
        <p:spPr>
          <a:xfrm>
            <a:off x="569496" y="2416002"/>
            <a:ext cx="3621504" cy="461665"/>
          </a:xfrm>
          <a:prstGeom prst="rect">
            <a:avLst/>
          </a:prstGeom>
        </p:spPr>
        <p:txBody>
          <a:bodyPr wrap="none">
            <a:spAutoFit/>
          </a:bodyPr>
          <a:lstStyle/>
          <a:p>
            <a:pPr marL="457200" indent="-457200">
              <a:buFont typeface="Wingdings" pitchFamily="2" charset="2"/>
              <a:buChar char="v"/>
              <a:tabLst>
                <a:tab pos="457200" algn="l"/>
              </a:tabLst>
            </a:pPr>
            <a:r>
              <a:rPr lang="en-US" sz="2400" dirty="0" smtClean="0">
                <a:latin typeface="Arial" pitchFamily="34" charset="0"/>
                <a:cs typeface="Arial" pitchFamily="34" charset="0"/>
              </a:rPr>
              <a:t> For a cyclic process, </a:t>
            </a:r>
          </a:p>
        </p:txBody>
      </p:sp>
      <p:pic>
        <p:nvPicPr>
          <p:cNvPr id="1028" name="Picture 4"/>
          <p:cNvPicPr>
            <a:picLocks noChangeAspect="1" noChangeArrowheads="1"/>
          </p:cNvPicPr>
          <p:nvPr/>
        </p:nvPicPr>
        <p:blipFill>
          <a:blip r:embed="rId3" cstate="print"/>
          <a:srcRect/>
          <a:stretch>
            <a:fillRect/>
          </a:stretch>
        </p:blipFill>
        <p:spPr bwMode="auto">
          <a:xfrm>
            <a:off x="1828801" y="3067578"/>
            <a:ext cx="1411683" cy="437622"/>
          </a:xfrm>
          <a:prstGeom prst="rect">
            <a:avLst/>
          </a:prstGeom>
          <a:noFill/>
          <a:ln w="9525">
            <a:noFill/>
            <a:miter lim="800000"/>
            <a:headEnd/>
            <a:tailEnd/>
          </a:ln>
        </p:spPr>
      </p:pic>
      <p:pic>
        <p:nvPicPr>
          <p:cNvPr id="1029" name="Picture 5"/>
          <p:cNvPicPr>
            <a:picLocks noChangeAspect="1" noChangeArrowheads="1"/>
          </p:cNvPicPr>
          <p:nvPr/>
        </p:nvPicPr>
        <p:blipFill>
          <a:blip r:embed="rId4" cstate="print"/>
          <a:srcRect/>
          <a:stretch>
            <a:fillRect/>
          </a:stretch>
        </p:blipFill>
        <p:spPr bwMode="auto">
          <a:xfrm>
            <a:off x="4029456" y="3105150"/>
            <a:ext cx="3819144" cy="400050"/>
          </a:xfrm>
          <a:prstGeom prst="rect">
            <a:avLst/>
          </a:prstGeom>
          <a:noFill/>
          <a:ln w="9525">
            <a:noFill/>
            <a:miter lim="800000"/>
            <a:headEnd/>
            <a:tailEnd/>
          </a:ln>
        </p:spPr>
      </p:pic>
      <p:sp>
        <p:nvSpPr>
          <p:cNvPr id="1030" name="Rectangle 6"/>
          <p:cNvSpPr>
            <a:spLocks noChangeArrowheads="1"/>
          </p:cNvSpPr>
          <p:nvPr/>
        </p:nvSpPr>
        <p:spPr bwMode="auto">
          <a:xfrm>
            <a:off x="533400" y="3672744"/>
            <a:ext cx="5715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lang="en-US" sz="2400" dirty="0" smtClean="0">
                <a:latin typeface="Arial" pitchFamily="34" charset="0"/>
                <a:cs typeface="Arial" pitchFamily="34" charset="0"/>
              </a:rPr>
              <a:t> Then the above equation reduces to</a:t>
            </a:r>
          </a:p>
        </p:txBody>
      </p:sp>
      <p:pic>
        <p:nvPicPr>
          <p:cNvPr id="1031" name="Picture 7"/>
          <p:cNvPicPr>
            <a:picLocks noChangeAspect="1" noChangeArrowheads="1"/>
          </p:cNvPicPr>
          <p:nvPr/>
        </p:nvPicPr>
        <p:blipFill>
          <a:blip r:embed="rId5" cstate="print"/>
          <a:srcRect/>
          <a:stretch>
            <a:fillRect/>
          </a:stretch>
        </p:blipFill>
        <p:spPr bwMode="auto">
          <a:xfrm>
            <a:off x="3114468" y="4299055"/>
            <a:ext cx="2143333" cy="634895"/>
          </a:xfrm>
          <a:prstGeom prst="rect">
            <a:avLst/>
          </a:prstGeom>
          <a:noFill/>
          <a:ln w="9525">
            <a:noFill/>
            <a:miter lim="800000"/>
            <a:headEnd/>
            <a:tailEnd/>
          </a:ln>
        </p:spPr>
      </p:pic>
      <p:sp>
        <p:nvSpPr>
          <p:cNvPr id="2253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2531" name="Rectangle 3"/>
          <p:cNvSpPr>
            <a:spLocks noChangeArrowheads="1"/>
          </p:cNvSpPr>
          <p:nvPr/>
        </p:nvSpPr>
        <p:spPr bwMode="auto">
          <a:xfrm>
            <a:off x="0" y="-10551"/>
            <a:ext cx="261610"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2" name="TextBox 21"/>
          <p:cNvSpPr txBox="1"/>
          <p:nvPr/>
        </p:nvSpPr>
        <p:spPr>
          <a:xfrm>
            <a:off x="838200" y="114300"/>
            <a:ext cx="6553200" cy="830997"/>
          </a:xfrm>
          <a:prstGeom prst="rect">
            <a:avLst/>
          </a:prstGeom>
          <a:noFill/>
        </p:spPr>
        <p:txBody>
          <a:bodyPr wrap="square" rtlCol="0">
            <a:spAutoFit/>
          </a:bodyPr>
          <a:lstStyle/>
          <a:p>
            <a:pPr algn="just"/>
            <a:r>
              <a:rPr lang="en-US" sz="2400" b="1" dirty="0">
                <a:solidFill>
                  <a:srgbClr val="FF0000"/>
                </a:solidFill>
                <a:latin typeface="Arial" pitchFamily="34" charset="0"/>
                <a:cs typeface="Arial" pitchFamily="34" charset="0"/>
              </a:rPr>
              <a:t>Conservation of </a:t>
            </a:r>
            <a:r>
              <a:rPr lang="en-US" sz="2400" b="1" dirty="0" smtClean="0">
                <a:solidFill>
                  <a:srgbClr val="FF0000"/>
                </a:solidFill>
                <a:latin typeface="Arial" pitchFamily="34" charset="0"/>
                <a:cs typeface="Arial" pitchFamily="34" charset="0"/>
              </a:rPr>
              <a:t>Energy </a:t>
            </a:r>
            <a:r>
              <a:rPr lang="en-US" sz="2400" b="1" dirty="0">
                <a:solidFill>
                  <a:srgbClr val="FF0000"/>
                </a:solidFill>
                <a:latin typeface="Arial" pitchFamily="34" charset="0"/>
                <a:cs typeface="Arial" pitchFamily="34" charset="0"/>
              </a:rPr>
              <a:t>for a Control </a:t>
            </a:r>
            <a:r>
              <a:rPr lang="en-US" sz="2400" b="1" dirty="0" smtClean="0">
                <a:solidFill>
                  <a:srgbClr val="FF0000"/>
                </a:solidFill>
                <a:latin typeface="Arial" pitchFamily="34" charset="0"/>
                <a:cs typeface="Arial" pitchFamily="34" charset="0"/>
              </a:rPr>
              <a:t>Mass Undergoing a Cycle:</a:t>
            </a:r>
            <a:endParaRPr lang="en-US" sz="2400" b="1" dirty="0">
              <a:solidFill>
                <a:srgbClr val="FF0000"/>
              </a:solidFill>
              <a:latin typeface="Arial" pitchFamily="34" charset="0"/>
              <a:cs typeface="Arial" pitchFamily="34" charset="0"/>
            </a:endParaRP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2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3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0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8"/>
          <p:cNvSpPr>
            <a:spLocks noChangeArrowheads="1"/>
          </p:cNvSpPr>
          <p:nvPr/>
        </p:nvSpPr>
        <p:spPr bwMode="auto">
          <a:xfrm>
            <a:off x="609600" y="967085"/>
            <a:ext cx="75438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lang="en-US" sz="2400" dirty="0" smtClean="0">
                <a:latin typeface="Arial" pitchFamily="34" charset="0"/>
                <a:cs typeface="Arial" pitchFamily="34" charset="0"/>
              </a:rPr>
              <a:t> It can also be expressed in the equivalent form as</a:t>
            </a:r>
          </a:p>
        </p:txBody>
      </p:sp>
      <p:pic>
        <p:nvPicPr>
          <p:cNvPr id="3" name="Picture 9"/>
          <p:cNvPicPr>
            <a:picLocks noChangeAspect="1" noChangeArrowheads="1"/>
          </p:cNvPicPr>
          <p:nvPr/>
        </p:nvPicPr>
        <p:blipFill>
          <a:blip r:embed="rId2" cstate="print"/>
          <a:srcRect/>
          <a:stretch>
            <a:fillRect/>
          </a:stretch>
        </p:blipFill>
        <p:spPr bwMode="auto">
          <a:xfrm>
            <a:off x="990600" y="1502431"/>
            <a:ext cx="1828800" cy="612119"/>
          </a:xfrm>
          <a:prstGeom prst="rect">
            <a:avLst/>
          </a:prstGeom>
          <a:noFill/>
          <a:ln w="9525">
            <a:noFill/>
            <a:miter lim="800000"/>
            <a:headEnd/>
            <a:tailEnd/>
          </a:ln>
        </p:spPr>
      </p:pic>
      <p:sp>
        <p:nvSpPr>
          <p:cNvPr id="4" name="TextBox 3"/>
          <p:cNvSpPr txBox="1"/>
          <p:nvPr/>
        </p:nvSpPr>
        <p:spPr>
          <a:xfrm>
            <a:off x="533400" y="3409950"/>
            <a:ext cx="7772400" cy="1569660"/>
          </a:xfrm>
          <a:prstGeom prst="rect">
            <a:avLst/>
          </a:prstGeom>
          <a:noFill/>
        </p:spPr>
        <p:txBody>
          <a:bodyPr wrap="square" rtlCol="0">
            <a:spAutoFit/>
          </a:bodyPr>
          <a:lstStyle/>
          <a:p>
            <a:pPr marL="457200" indent="-457200" algn="just">
              <a:buFont typeface="Wingdings" pitchFamily="2" charset="2"/>
              <a:buChar char="v"/>
            </a:pPr>
            <a:r>
              <a:rPr lang="en-US" sz="2400" b="1" dirty="0" smtClean="0">
                <a:solidFill>
                  <a:srgbClr val="0000FF"/>
                </a:solidFill>
                <a:latin typeface="Arial" pitchFamily="34" charset="0"/>
                <a:cs typeface="Arial" pitchFamily="34" charset="0"/>
              </a:rPr>
              <a:t>For a control mass undergoing a refrigeration cycle, the heat rejected by the control mass is equal to the net work done on the control mass [2].</a:t>
            </a:r>
            <a:endParaRPr lang="en-US" sz="2400" b="1" dirty="0">
              <a:solidFill>
                <a:srgbClr val="0000FF"/>
              </a:solidFill>
              <a:latin typeface="Arial" pitchFamily="34" charset="0"/>
              <a:cs typeface="Arial" pitchFamily="34" charset="0"/>
            </a:endParaRPr>
          </a:p>
        </p:txBody>
      </p:sp>
      <p:pic>
        <p:nvPicPr>
          <p:cNvPr id="6" name="Picture 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3886200" y="1657350"/>
            <a:ext cx="4419600" cy="373365"/>
          </a:xfrm>
          <a:prstGeom prst="rect">
            <a:avLst/>
          </a:prstGeom>
          <a:solidFill>
            <a:schemeClr val="bg1"/>
          </a:solidFill>
        </p:spPr>
      </p:pic>
      <p:sp>
        <p:nvSpPr>
          <p:cNvPr id="7" name="Right Arrow 6"/>
          <p:cNvSpPr/>
          <p:nvPr/>
        </p:nvSpPr>
        <p:spPr>
          <a:xfrm>
            <a:off x="3124200" y="1828800"/>
            <a:ext cx="533400" cy="171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533400" y="2190750"/>
            <a:ext cx="7772400" cy="1200329"/>
          </a:xfrm>
          <a:prstGeom prst="rect">
            <a:avLst/>
          </a:prstGeom>
        </p:spPr>
        <p:txBody>
          <a:bodyPr wrap="square">
            <a:spAutoFit/>
          </a:bodyPr>
          <a:lstStyle/>
          <a:p>
            <a:pPr marL="457200" indent="-457200" algn="just">
              <a:buFont typeface="Wingdings" pitchFamily="2" charset="2"/>
              <a:buChar char="v"/>
            </a:pPr>
            <a:r>
              <a:rPr lang="en-US" sz="2400" b="1" dirty="0" smtClean="0">
                <a:solidFill>
                  <a:srgbClr val="0000FF"/>
                </a:solidFill>
                <a:latin typeface="Arial" pitchFamily="34" charset="0"/>
                <a:cs typeface="Arial" pitchFamily="34" charset="0"/>
              </a:rPr>
              <a:t>For a control mass undergoing a power cycle, the heat transferred to the control mass is equal to the net work done by the control mass [2].</a:t>
            </a:r>
            <a:r>
              <a:rPr lang="en-US" sz="2400" b="1" dirty="0" smtClean="0">
                <a:solidFill>
                  <a:srgbClr val="FFFF00"/>
                </a:solidFill>
                <a:latin typeface="Arial" pitchFamily="34" charset="0"/>
                <a:cs typeface="Arial" pitchFamily="34" charset="0"/>
              </a:rPr>
              <a:t> </a:t>
            </a:r>
            <a:endParaRPr lang="en-US" sz="2400" b="1" dirty="0">
              <a:solidFill>
                <a:srgbClr val="FF0000"/>
              </a:solidFill>
              <a:latin typeface="Arial" pitchFamily="34" charset="0"/>
              <a:cs typeface="Arial" pitchFamily="34" charset="0"/>
            </a:endParaRPr>
          </a:p>
        </p:txBody>
      </p:sp>
      <p:sp>
        <p:nvSpPr>
          <p:cNvPr id="9" name="TextBox 8"/>
          <p:cNvSpPr txBox="1"/>
          <p:nvPr/>
        </p:nvSpPr>
        <p:spPr>
          <a:xfrm>
            <a:off x="838200" y="114300"/>
            <a:ext cx="6553200" cy="830997"/>
          </a:xfrm>
          <a:prstGeom prst="rect">
            <a:avLst/>
          </a:prstGeom>
          <a:noFill/>
        </p:spPr>
        <p:txBody>
          <a:bodyPr wrap="square" rtlCol="0">
            <a:spAutoFit/>
          </a:bodyPr>
          <a:lstStyle/>
          <a:p>
            <a:pPr algn="just"/>
            <a:r>
              <a:rPr lang="en-US" sz="2400" b="1" dirty="0">
                <a:solidFill>
                  <a:srgbClr val="FF0000"/>
                </a:solidFill>
                <a:latin typeface="Arial" pitchFamily="34" charset="0"/>
                <a:cs typeface="Arial" pitchFamily="34" charset="0"/>
              </a:rPr>
              <a:t>Conservation of </a:t>
            </a:r>
            <a:r>
              <a:rPr lang="en-US" sz="2400" b="1" dirty="0" smtClean="0">
                <a:solidFill>
                  <a:srgbClr val="FF0000"/>
                </a:solidFill>
                <a:latin typeface="Arial" pitchFamily="34" charset="0"/>
                <a:cs typeface="Arial" pitchFamily="34" charset="0"/>
              </a:rPr>
              <a:t>Energy </a:t>
            </a:r>
            <a:r>
              <a:rPr lang="en-US" sz="2400" b="1" dirty="0">
                <a:solidFill>
                  <a:srgbClr val="FF0000"/>
                </a:solidFill>
                <a:latin typeface="Arial" pitchFamily="34" charset="0"/>
                <a:cs typeface="Arial" pitchFamily="34" charset="0"/>
              </a:rPr>
              <a:t>for a Control </a:t>
            </a:r>
            <a:r>
              <a:rPr lang="en-US" sz="2400" b="1" dirty="0" smtClean="0">
                <a:solidFill>
                  <a:srgbClr val="FF0000"/>
                </a:solidFill>
                <a:latin typeface="Arial" pitchFamily="34" charset="0"/>
                <a:cs typeface="Arial" pitchFamily="34" charset="0"/>
              </a:rPr>
              <a:t>Mass Undergoing a Cycle:</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785501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889880" y="-21587"/>
            <a:ext cx="6806321"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Applications of First Law of Thermo-dynamics for Control Mass in different Non-flow Processes:</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41986" name="Rectangle 2"/>
          <p:cNvSpPr>
            <a:spLocks noChangeArrowheads="1"/>
          </p:cNvSpPr>
          <p:nvPr/>
        </p:nvSpPr>
        <p:spPr bwMode="auto">
          <a:xfrm>
            <a:off x="533400" y="1276350"/>
            <a:ext cx="38862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en-US" sz="2400" b="1" dirty="0" smtClean="0">
                <a:latin typeface="Arial" pitchFamily="34" charset="0"/>
                <a:ea typeface="Times New Roman" pitchFamily="18" charset="0"/>
                <a:cs typeface="Arial" pitchFamily="34" charset="0"/>
              </a:rPr>
              <a:t>1.</a:t>
            </a:r>
            <a:r>
              <a:rPr kumimoji="0" lang="en-US" sz="2400" b="1" i="0" u="none" strike="noStrike" cap="none" normalizeH="0" baseline="0" dirty="0" smtClean="0">
                <a:ln>
                  <a:noFill/>
                </a:ln>
                <a:effectLst/>
                <a:latin typeface="Arial" pitchFamily="34" charset="0"/>
                <a:ea typeface="Times New Roman" pitchFamily="18" charset="0"/>
                <a:cs typeface="Arial" pitchFamily="34" charset="0"/>
              </a:rPr>
              <a:t> Isochoric Process:</a:t>
            </a:r>
            <a:endParaRPr kumimoji="0" lang="en-US" sz="2400" b="0" i="0" u="none" strike="noStrike" cap="none" normalizeH="0" baseline="0" dirty="0" smtClean="0">
              <a:ln>
                <a:noFill/>
              </a:ln>
              <a:effectLst/>
              <a:latin typeface="Arial" pitchFamily="34" charset="0"/>
              <a:cs typeface="Arial" pitchFamily="34" charset="0"/>
            </a:endParaRPr>
          </a:p>
        </p:txBody>
      </p:sp>
      <p:sp>
        <p:nvSpPr>
          <p:cNvPr id="41988" name="Rectangle 4"/>
          <p:cNvSpPr>
            <a:spLocks noChangeArrowheads="1"/>
          </p:cNvSpPr>
          <p:nvPr/>
        </p:nvSpPr>
        <p:spPr bwMode="auto">
          <a:xfrm>
            <a:off x="457200" y="1788163"/>
            <a:ext cx="77724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0" fontAlgn="base" latinLnBrk="0" hangingPunct="0">
              <a:lnSpc>
                <a:spcPct val="100000"/>
              </a:lnSpc>
              <a:spcBef>
                <a:spcPct val="0"/>
              </a:spcBef>
              <a:spcAft>
                <a:spcPct val="0"/>
              </a:spcAft>
              <a:buClrTx/>
              <a:buSzTx/>
              <a:buFont typeface="Wingdings" pitchFamily="2" charset="2"/>
              <a:buChar char="v"/>
              <a:tabLst>
                <a:tab pos="914400" algn="l"/>
                <a:tab pos="1371600" algn="l"/>
                <a:tab pos="1828800" algn="l"/>
                <a:tab pos="2286000" algn="l"/>
                <a:tab pos="2933700" algn="l"/>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For an isochoric or a constant volume process       (</a:t>
            </a:r>
            <a:r>
              <a:rPr kumimoji="0" lang="en-US" sz="2400" b="0" i="1" u="none" strike="noStrike" cap="none" normalizeH="0" baseline="0" dirty="0" err="1" smtClean="0">
                <a:ln>
                  <a:noFill/>
                </a:ln>
                <a:solidFill>
                  <a:schemeClr val="tx1"/>
                </a:solidFill>
                <a:effectLst/>
                <a:latin typeface="Arial" pitchFamily="34" charset="0"/>
                <a:ea typeface="Calibri" pitchFamily="34" charset="0"/>
                <a:cs typeface="Arial" pitchFamily="34" charset="0"/>
              </a:rPr>
              <a:t>dV</a:t>
            </a:r>
            <a:r>
              <a:rPr kumimoji="0" lang="en-US" sz="2400" b="0" i="1" u="none" strike="noStrike" cap="none" normalizeH="0" baseline="0" dirty="0" smtClean="0">
                <a:ln>
                  <a:noFill/>
                </a:ln>
                <a:solidFill>
                  <a:schemeClr val="tx1"/>
                </a:solidFill>
                <a:effectLst/>
                <a:latin typeface="Arial" pitchFamily="34" charset="0"/>
                <a:ea typeface="Calibri" pitchFamily="34" charset="0"/>
                <a:cs typeface="Arial" pitchFamily="34" charset="0"/>
              </a:rPr>
              <a:t> </a:t>
            </a: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0), there is no displacement work transfer, </a:t>
            </a:r>
            <a:r>
              <a:rPr lang="en-US" sz="2400" dirty="0" smtClean="0">
                <a:latin typeface="Arial" pitchFamily="34" charset="0"/>
                <a:ea typeface="Calibri" pitchFamily="34" charset="0"/>
                <a:cs typeface="Arial" pitchFamily="34" charset="0"/>
              </a:rPr>
              <a:t>then from first law,</a:t>
            </a: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41987" name="Picture 3"/>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087643" y="3867150"/>
            <a:ext cx="1246357" cy="302603"/>
          </a:xfrm>
          <a:prstGeom prst="rect">
            <a:avLst/>
          </a:prstGeom>
          <a:solidFill>
            <a:schemeClr val="bg1"/>
          </a:solidFill>
        </p:spPr>
      </p:pic>
      <p:sp>
        <p:nvSpPr>
          <p:cNvPr id="41989" name="Rectangle 5"/>
          <p:cNvSpPr>
            <a:spLocks noChangeArrowheads="1"/>
          </p:cNvSpPr>
          <p:nvPr/>
        </p:nvSpPr>
        <p:spPr bwMode="auto">
          <a:xfrm>
            <a:off x="0" y="355432"/>
            <a:ext cx="213520" cy="21544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Arial" pitchFamily="34"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991"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1990" name="Picture 6"/>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3413916" y="4495800"/>
            <a:ext cx="2072484" cy="308430"/>
          </a:xfrm>
          <a:prstGeom prst="rect">
            <a:avLst/>
          </a:prstGeom>
          <a:solidFill>
            <a:schemeClr val="bg1"/>
          </a:solidFill>
        </p:spPr>
      </p:pic>
      <p:sp>
        <p:nvSpPr>
          <p:cNvPr id="41994"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1995" name="Rectangle 11"/>
          <p:cNvSpPr>
            <a:spLocks noChangeArrowheads="1"/>
          </p:cNvSpPr>
          <p:nvPr/>
        </p:nvSpPr>
        <p:spPr bwMode="auto">
          <a:xfrm>
            <a:off x="0" y="-10551"/>
            <a:ext cx="300082"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997"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1999" name="Rectangle 1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2005" name="Rectangle 2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2007" name="Rectangle 2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 name="Rectangle 27"/>
          <p:cNvSpPr/>
          <p:nvPr/>
        </p:nvSpPr>
        <p:spPr>
          <a:xfrm>
            <a:off x="2666999" y="3806652"/>
            <a:ext cx="762000" cy="461665"/>
          </a:xfrm>
          <a:prstGeom prst="rect">
            <a:avLst/>
          </a:prstGeom>
        </p:spPr>
        <p:txBody>
          <a:bodyPr wrap="square">
            <a:spAutoFit/>
          </a:bodyPr>
          <a:lstStyle/>
          <a:p>
            <a:r>
              <a:rPr lang="en-US" sz="2400" dirty="0" smtClean="0">
                <a:latin typeface="Arial" pitchFamily="34" charset="0"/>
                <a:cs typeface="Arial" pitchFamily="34" charset="0"/>
              </a:rPr>
              <a:t>As</a:t>
            </a:r>
            <a:endParaRPr lang="en-US" sz="2400" dirty="0">
              <a:latin typeface="Arial" pitchFamily="34" charset="0"/>
              <a:cs typeface="Arial" pitchFamily="34" charset="0"/>
            </a:endParaRPr>
          </a:p>
        </p:txBody>
      </p:sp>
      <p:pic>
        <p:nvPicPr>
          <p:cNvPr id="30" name="Picture 4"/>
          <p:cNvPicPr>
            <a:picLocks noChangeAspect="1" noChangeArrowheads="1"/>
          </p:cNvPicPr>
          <p:nvPr/>
        </p:nvPicPr>
        <p:blipFill>
          <a:blip r:embed="rId5" cstate="print"/>
          <a:srcRect/>
          <a:stretch>
            <a:fillRect/>
          </a:stretch>
        </p:blipFill>
        <p:spPr bwMode="auto">
          <a:xfrm>
            <a:off x="3428998" y="3124200"/>
            <a:ext cx="2743202" cy="348018"/>
          </a:xfrm>
          <a:prstGeom prst="rect">
            <a:avLst/>
          </a:prstGeom>
          <a:noFill/>
          <a:ln w="9525">
            <a:noFill/>
            <a:miter lim="800000"/>
            <a:headEnd/>
            <a:tailEnd/>
          </a:ln>
        </p:spPr>
      </p:pic>
      <p:sp>
        <p:nvSpPr>
          <p:cNvPr id="32" name="Right Arrow 31"/>
          <p:cNvSpPr/>
          <p:nvPr/>
        </p:nvSpPr>
        <p:spPr>
          <a:xfrm>
            <a:off x="1981200" y="4552950"/>
            <a:ext cx="4572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14"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1516" name="Rectangle 1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1518" name="Rectangle 1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198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19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8"/>
          <p:cNvSpPr>
            <a:spLocks noChangeArrowheads="1"/>
          </p:cNvSpPr>
          <p:nvPr/>
        </p:nvSpPr>
        <p:spPr bwMode="auto">
          <a:xfrm>
            <a:off x="609342" y="136825"/>
            <a:ext cx="3092513"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Arial" pitchFamily="34" charset="0"/>
                <a:ea typeface="Times New Roman" pitchFamily="18" charset="0"/>
                <a:cs typeface="Arial" pitchFamily="34" charset="0"/>
              </a:rPr>
              <a:t>2. Isobaric Process:</a:t>
            </a:r>
            <a:endParaRPr kumimoji="0" lang="en-US" sz="2400" b="0" i="0" u="none" strike="noStrike" cap="none" normalizeH="0" baseline="0" dirty="0" smtClean="0">
              <a:ln>
                <a:noFill/>
              </a:ln>
              <a:effectLst/>
              <a:latin typeface="Arial" pitchFamily="34" charset="0"/>
              <a:cs typeface="Arial" pitchFamily="34" charset="0"/>
            </a:endParaRPr>
          </a:p>
        </p:txBody>
      </p:sp>
      <p:sp>
        <p:nvSpPr>
          <p:cNvPr id="3" name="Rectangle 2"/>
          <p:cNvSpPr/>
          <p:nvPr/>
        </p:nvSpPr>
        <p:spPr>
          <a:xfrm>
            <a:off x="567908" y="691203"/>
            <a:ext cx="7017586"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For an isobaric or a constant pressure process, displacement work transfer is given as</a:t>
            </a:r>
          </a:p>
        </p:txBody>
      </p:sp>
      <p:pic>
        <p:nvPicPr>
          <p:cNvPr id="4" name="Picture 9"/>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171704" y="1600200"/>
            <a:ext cx="3238496" cy="285750"/>
          </a:xfrm>
          <a:prstGeom prst="rect">
            <a:avLst/>
          </a:prstGeom>
          <a:solidFill>
            <a:schemeClr val="bg1"/>
          </a:solidFill>
        </p:spPr>
      </p:pic>
      <p:pic>
        <p:nvPicPr>
          <p:cNvPr id="5" name="Picture 1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343400" y="4686300"/>
            <a:ext cx="3276601" cy="266599"/>
          </a:xfrm>
          <a:prstGeom prst="rect">
            <a:avLst/>
          </a:prstGeom>
          <a:solidFill>
            <a:schemeClr val="bg1"/>
          </a:solidFill>
        </p:spPr>
      </p:pic>
      <p:pic>
        <p:nvPicPr>
          <p:cNvPr id="6" name="Picture 14"/>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676400" y="4296540"/>
            <a:ext cx="1676400" cy="275461"/>
          </a:xfrm>
          <a:prstGeom prst="rect">
            <a:avLst/>
          </a:prstGeom>
          <a:solidFill>
            <a:schemeClr val="bg1"/>
          </a:solidFill>
        </p:spPr>
      </p:pic>
      <p:sp>
        <p:nvSpPr>
          <p:cNvPr id="7" name="Rectangle 6"/>
          <p:cNvSpPr/>
          <p:nvPr/>
        </p:nvSpPr>
        <p:spPr>
          <a:xfrm>
            <a:off x="914400" y="4171950"/>
            <a:ext cx="762000" cy="461665"/>
          </a:xfrm>
          <a:prstGeom prst="rect">
            <a:avLst/>
          </a:prstGeom>
        </p:spPr>
        <p:txBody>
          <a:bodyPr wrap="square">
            <a:spAutoFit/>
          </a:bodyPr>
          <a:lstStyle/>
          <a:p>
            <a:r>
              <a:rPr lang="en-US" sz="2400" dirty="0" smtClean="0">
                <a:latin typeface="Arial" pitchFamily="34" charset="0"/>
                <a:cs typeface="Arial" pitchFamily="34" charset="0"/>
              </a:rPr>
              <a:t>As</a:t>
            </a:r>
            <a:endParaRPr lang="en-US" sz="2400" dirty="0">
              <a:latin typeface="Arial" pitchFamily="34" charset="0"/>
              <a:cs typeface="Arial" pitchFamily="34" charset="0"/>
            </a:endParaRPr>
          </a:p>
        </p:txBody>
      </p:sp>
      <p:sp>
        <p:nvSpPr>
          <p:cNvPr id="8" name="TextBox 7"/>
          <p:cNvSpPr txBox="1"/>
          <p:nvPr/>
        </p:nvSpPr>
        <p:spPr>
          <a:xfrm>
            <a:off x="564560" y="2000250"/>
            <a:ext cx="3245440" cy="461665"/>
          </a:xfrm>
          <a:prstGeom prst="rect">
            <a:avLst/>
          </a:prstGeom>
          <a:noFill/>
        </p:spPr>
        <p:txBody>
          <a:bodyPr wrap="none" rtlCol="0">
            <a:spAutoFit/>
          </a:bodyPr>
          <a:lstStyle/>
          <a:p>
            <a:pPr marL="457200" indent="-457200">
              <a:buFont typeface="Wingdings" pitchFamily="2" charset="2"/>
              <a:buChar char="v"/>
            </a:pPr>
            <a:r>
              <a:rPr lang="en-US" sz="2400" dirty="0" smtClean="0">
                <a:latin typeface="Arial" pitchFamily="34" charset="0"/>
                <a:ea typeface="Calibri" pitchFamily="34" charset="0"/>
                <a:cs typeface="Arial" pitchFamily="34" charset="0"/>
              </a:rPr>
              <a:t>Now, from first law:</a:t>
            </a:r>
            <a:endParaRPr lang="en-US" sz="2400" dirty="0">
              <a:latin typeface="Arial" pitchFamily="34" charset="0"/>
              <a:cs typeface="Arial" pitchFamily="34" charset="0"/>
            </a:endParaRPr>
          </a:p>
        </p:txBody>
      </p:sp>
      <p:pic>
        <p:nvPicPr>
          <p:cNvPr id="9" name="Picture 4"/>
          <p:cNvPicPr>
            <a:picLocks noChangeAspect="1" noChangeArrowheads="1"/>
          </p:cNvPicPr>
          <p:nvPr/>
        </p:nvPicPr>
        <p:blipFill>
          <a:blip r:embed="rId5" cstate="print"/>
          <a:srcRect/>
          <a:stretch>
            <a:fillRect/>
          </a:stretch>
        </p:blipFill>
        <p:spPr bwMode="auto">
          <a:xfrm>
            <a:off x="1905000" y="2514600"/>
            <a:ext cx="2743202" cy="348018"/>
          </a:xfrm>
          <a:prstGeom prst="rect">
            <a:avLst/>
          </a:prstGeom>
          <a:noFill/>
          <a:ln w="9525">
            <a:noFill/>
            <a:miter lim="800000"/>
            <a:headEnd/>
            <a:tailEnd/>
          </a:ln>
        </p:spPr>
      </p:pic>
      <p:sp>
        <p:nvSpPr>
          <p:cNvPr id="10" name="Right Arrow 9"/>
          <p:cNvSpPr/>
          <p:nvPr/>
        </p:nvSpPr>
        <p:spPr>
          <a:xfrm>
            <a:off x="990599" y="3257550"/>
            <a:ext cx="4572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8"/>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904999" y="3200400"/>
            <a:ext cx="533400" cy="301532"/>
          </a:xfrm>
          <a:prstGeom prst="rect">
            <a:avLst/>
          </a:prstGeom>
          <a:solidFill>
            <a:schemeClr val="bg1"/>
          </a:solidFill>
        </p:spPr>
      </p:pic>
      <p:pic>
        <p:nvPicPr>
          <p:cNvPr id="12" name="Picture 7"/>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4648200" y="2514600"/>
            <a:ext cx="2659814" cy="348018"/>
          </a:xfrm>
          <a:prstGeom prst="rect">
            <a:avLst/>
          </a:prstGeom>
          <a:solidFill>
            <a:schemeClr val="bg1"/>
          </a:solidFill>
        </p:spPr>
      </p:pic>
      <p:pic>
        <p:nvPicPr>
          <p:cNvPr id="13" name="Picture 11"/>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2470851" y="3200400"/>
            <a:ext cx="3244149" cy="301532"/>
          </a:xfrm>
          <a:prstGeom prst="rect">
            <a:avLst/>
          </a:prstGeom>
          <a:solidFill>
            <a:schemeClr val="bg1"/>
          </a:solidFill>
        </p:spPr>
      </p:pic>
      <p:sp>
        <p:nvSpPr>
          <p:cNvPr id="14" name="Right Arrow 13"/>
          <p:cNvSpPr/>
          <p:nvPr/>
        </p:nvSpPr>
        <p:spPr>
          <a:xfrm>
            <a:off x="3657600" y="4695294"/>
            <a:ext cx="4572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3"/>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a:off x="2433127" y="3724437"/>
            <a:ext cx="3205673" cy="333214"/>
          </a:xfrm>
          <a:prstGeom prst="rect">
            <a:avLst/>
          </a:prstGeom>
          <a:solidFill>
            <a:schemeClr val="bg1"/>
          </a:solidFill>
        </p:spPr>
      </p:pic>
    </p:spTree>
    <p:extLst>
      <p:ext uri="{BB962C8B-B14F-4D97-AF65-F5344CB8AC3E}">
        <p14:creationId xmlns:p14="http://schemas.microsoft.com/office/powerpoint/2010/main" val="1968628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9"/>
          <p:cNvSpPr>
            <a:spLocks noChangeArrowheads="1"/>
          </p:cNvSpPr>
          <p:nvPr/>
        </p:nvSpPr>
        <p:spPr bwMode="auto">
          <a:xfrm>
            <a:off x="533400" y="590550"/>
            <a:ext cx="70866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0" fontAlgn="base" latinLnBrk="0" hangingPunct="0">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For an isothermal or a constant temperature process, displacement work transfer is given as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Picture 20"/>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514600" y="1428750"/>
            <a:ext cx="2396244" cy="542925"/>
          </a:xfrm>
          <a:prstGeom prst="rect">
            <a:avLst/>
          </a:prstGeom>
          <a:solidFill>
            <a:schemeClr val="bg1"/>
          </a:solidFill>
        </p:spPr>
      </p:pic>
      <p:sp>
        <p:nvSpPr>
          <p:cNvPr id="4" name="Rectangle 3"/>
          <p:cNvSpPr/>
          <p:nvPr/>
        </p:nvSpPr>
        <p:spPr>
          <a:xfrm>
            <a:off x="533400" y="1962150"/>
            <a:ext cx="76200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The change in internal energy of an ideal gas during an isothermal or a constant temperature process is </a:t>
            </a:r>
            <a:r>
              <a:rPr lang="en-US" sz="2400" dirty="0" smtClean="0">
                <a:latin typeface="Arial" pitchFamily="34" charset="0"/>
                <a:cs typeface="Arial" pitchFamily="34" charset="0"/>
              </a:rPr>
              <a:t>zero. Hence, from first law,</a:t>
            </a:r>
          </a:p>
        </p:txBody>
      </p:sp>
      <p:pic>
        <p:nvPicPr>
          <p:cNvPr id="5" name="Picture 22"/>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2752726" y="4362450"/>
            <a:ext cx="3038475" cy="571500"/>
          </a:xfrm>
          <a:prstGeom prst="rect">
            <a:avLst/>
          </a:prstGeom>
          <a:solidFill>
            <a:schemeClr val="bg1"/>
          </a:solidFill>
        </p:spPr>
      </p:pic>
      <p:sp>
        <p:nvSpPr>
          <p:cNvPr id="6" name="Rectangle 18"/>
          <p:cNvSpPr>
            <a:spLocks noChangeArrowheads="1"/>
          </p:cNvSpPr>
          <p:nvPr/>
        </p:nvSpPr>
        <p:spPr bwMode="auto">
          <a:xfrm>
            <a:off x="533400" y="56592"/>
            <a:ext cx="35433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Arial" pitchFamily="34" charset="0"/>
                <a:ea typeface="Times New Roman" pitchFamily="18" charset="0"/>
                <a:cs typeface="Arial" pitchFamily="34" charset="0"/>
              </a:rPr>
              <a:t>3.  Isothermal Process: </a:t>
            </a:r>
            <a:endParaRPr kumimoji="0" lang="en-US" sz="2400" b="0" i="0" u="none" strike="noStrike" cap="none" normalizeH="0" baseline="0" dirty="0" smtClean="0">
              <a:ln>
                <a:noFill/>
              </a:ln>
              <a:effectLst/>
              <a:latin typeface="Arial" pitchFamily="34" charset="0"/>
              <a:cs typeface="Arial" pitchFamily="34" charset="0"/>
            </a:endParaRPr>
          </a:p>
        </p:txBody>
      </p:sp>
      <p:pic>
        <p:nvPicPr>
          <p:cNvPr id="7" name="Picture 4"/>
          <p:cNvPicPr>
            <a:picLocks noChangeAspect="1" noChangeArrowheads="1"/>
          </p:cNvPicPr>
          <p:nvPr/>
        </p:nvPicPr>
        <p:blipFill>
          <a:blip r:embed="rId5" cstate="print"/>
          <a:srcRect/>
          <a:stretch>
            <a:fillRect/>
          </a:stretch>
        </p:blipFill>
        <p:spPr bwMode="auto">
          <a:xfrm>
            <a:off x="2895598" y="3214332"/>
            <a:ext cx="2743202" cy="348018"/>
          </a:xfrm>
          <a:prstGeom prst="rect">
            <a:avLst/>
          </a:prstGeom>
          <a:noFill/>
          <a:ln w="9525">
            <a:noFill/>
            <a:miter lim="800000"/>
            <a:headEnd/>
            <a:tailEnd/>
          </a:ln>
        </p:spPr>
      </p:pic>
      <p:sp>
        <p:nvSpPr>
          <p:cNvPr id="1026"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25" name="Picture 1"/>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841638" y="3848100"/>
            <a:ext cx="4025762" cy="285750"/>
          </a:xfrm>
          <a:prstGeom prst="rect">
            <a:avLst/>
          </a:prstGeom>
          <a:solidFill>
            <a:schemeClr val="bg1"/>
          </a:solidFill>
        </p:spPr>
      </p:pic>
      <p:sp>
        <p:nvSpPr>
          <p:cNvPr id="1027" name="Rectangle 3"/>
          <p:cNvSpPr>
            <a:spLocks noChangeArrowheads="1"/>
          </p:cNvSpPr>
          <p:nvPr/>
        </p:nvSpPr>
        <p:spPr bwMode="auto">
          <a:xfrm>
            <a:off x="0" y="-10551"/>
            <a:ext cx="251992"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r>
              <a:rPr kumimoji="0" lang="en-US" sz="800" b="0" i="0" u="none" strike="noStrike" cap="none" normalizeH="0" baseline="0" smtClean="0">
                <a:ln>
                  <a:noFill/>
                </a:ln>
                <a:solidFill>
                  <a:schemeClr val="tx1"/>
                </a:solidFill>
                <a:effectLst/>
                <a:latin typeface="Arial" pitchFamily="34"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1" name="TextBox 10"/>
          <p:cNvSpPr txBox="1"/>
          <p:nvPr/>
        </p:nvSpPr>
        <p:spPr>
          <a:xfrm>
            <a:off x="1818462" y="3714750"/>
            <a:ext cx="543739" cy="461665"/>
          </a:xfrm>
          <a:prstGeom prst="rect">
            <a:avLst/>
          </a:prstGeom>
          <a:solidFill>
            <a:schemeClr val="bg1">
              <a:lumMod val="85000"/>
            </a:schemeClr>
          </a:solidFill>
        </p:spPr>
        <p:txBody>
          <a:bodyPr wrap="none" rtlCol="0">
            <a:spAutoFit/>
          </a:bodyPr>
          <a:lstStyle/>
          <a:p>
            <a:r>
              <a:rPr lang="en-US" sz="2400" dirty="0" smtClean="0">
                <a:latin typeface="Arial" pitchFamily="34" charset="0"/>
                <a:cs typeface="Arial" pitchFamily="34" charset="0"/>
              </a:rPr>
              <a:t>As</a:t>
            </a:r>
            <a:endParaRPr lang="en-US" sz="2400" dirty="0">
              <a:latin typeface="Arial" pitchFamily="34" charset="0"/>
              <a:cs typeface="Arial" pitchFamily="34" charset="0"/>
            </a:endParaRPr>
          </a:p>
        </p:txBody>
      </p:sp>
      <p:sp>
        <p:nvSpPr>
          <p:cNvPr id="1030"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32"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34"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36" name="Rectangle 1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6" name="Right Arrow 25"/>
          <p:cNvSpPr/>
          <p:nvPr/>
        </p:nvSpPr>
        <p:spPr>
          <a:xfrm>
            <a:off x="1828800" y="4596962"/>
            <a:ext cx="533400" cy="171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2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609600" y="167544"/>
            <a:ext cx="3581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Arial" pitchFamily="34" charset="0"/>
                <a:ea typeface="Times New Roman" pitchFamily="18" charset="0"/>
                <a:cs typeface="Arial" pitchFamily="34" charset="0"/>
              </a:rPr>
              <a:t>4. </a:t>
            </a:r>
            <a:r>
              <a:rPr kumimoji="0" lang="en-US" sz="2400" b="1" i="0" u="none" strike="noStrike" cap="none" normalizeH="0" baseline="0" dirty="0" err="1" smtClean="0">
                <a:ln>
                  <a:noFill/>
                </a:ln>
                <a:effectLst/>
                <a:latin typeface="Arial" pitchFamily="34" charset="0"/>
                <a:ea typeface="Times New Roman" pitchFamily="18" charset="0"/>
                <a:cs typeface="Arial" pitchFamily="34" charset="0"/>
              </a:rPr>
              <a:t>Polytropic</a:t>
            </a:r>
            <a:r>
              <a:rPr kumimoji="0" lang="en-US" sz="2400" b="1" i="0" u="none" strike="noStrike" cap="none" normalizeH="0" baseline="0" dirty="0" smtClean="0">
                <a:ln>
                  <a:noFill/>
                </a:ln>
                <a:effectLst/>
                <a:latin typeface="Arial" pitchFamily="34" charset="0"/>
                <a:ea typeface="Times New Roman" pitchFamily="18" charset="0"/>
                <a:cs typeface="Arial" pitchFamily="34" charset="0"/>
              </a:rPr>
              <a:t> Process: </a:t>
            </a:r>
            <a:endParaRPr kumimoji="0" lang="en-US" sz="2400" b="0" i="0" u="none" strike="noStrike" cap="none" normalizeH="0" baseline="0" dirty="0" smtClean="0">
              <a:ln>
                <a:noFill/>
              </a:ln>
              <a:effectLst/>
              <a:latin typeface="Arial" pitchFamily="34" charset="0"/>
              <a:cs typeface="Arial" pitchFamily="34" charset="0"/>
            </a:endParaRPr>
          </a:p>
        </p:txBody>
      </p:sp>
      <p:sp>
        <p:nvSpPr>
          <p:cNvPr id="4" name="Rectangle 3"/>
          <p:cNvSpPr/>
          <p:nvPr/>
        </p:nvSpPr>
        <p:spPr>
          <a:xfrm>
            <a:off x="533400" y="742950"/>
            <a:ext cx="6858000" cy="1200329"/>
          </a:xfrm>
          <a:prstGeom prst="rect">
            <a:avLst/>
          </a:prstGeom>
        </p:spPr>
        <p:txBody>
          <a:bodyPr wrap="square">
            <a:spAutoFit/>
          </a:bodyPr>
          <a:lstStyle/>
          <a:p>
            <a:pPr marL="463550" indent="-463550" algn="just">
              <a:buFont typeface="Wingdings" pitchFamily="2" charset="2"/>
              <a:buChar char="v"/>
            </a:pPr>
            <a:r>
              <a:rPr lang="en-US" sz="2400" dirty="0" smtClean="0">
                <a:latin typeface="Arial" pitchFamily="34" charset="0"/>
                <a:cs typeface="Arial" pitchFamily="34" charset="0"/>
              </a:rPr>
              <a:t>Work transfer and the change in internal energy of an ideal gas during a </a:t>
            </a:r>
            <a:r>
              <a:rPr lang="en-US" sz="2400" dirty="0" err="1" smtClean="0">
                <a:latin typeface="Arial" pitchFamily="34" charset="0"/>
                <a:cs typeface="Arial" pitchFamily="34" charset="0"/>
              </a:rPr>
              <a:t>polytropic</a:t>
            </a:r>
            <a:r>
              <a:rPr lang="en-US" sz="2400" dirty="0" smtClean="0">
                <a:latin typeface="Arial" pitchFamily="34" charset="0"/>
                <a:cs typeface="Arial" pitchFamily="34" charset="0"/>
              </a:rPr>
              <a:t> process are given as</a:t>
            </a:r>
            <a:endParaRPr lang="en-US" sz="2400" dirty="0">
              <a:latin typeface="Arial" pitchFamily="34" charset="0"/>
              <a:cs typeface="Arial" pitchFamily="34" charset="0"/>
            </a:endParaRPr>
          </a:p>
        </p:txBody>
      </p:sp>
      <p:pic>
        <p:nvPicPr>
          <p:cNvPr id="5" name="Picture 5"/>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153926" y="2117378"/>
            <a:ext cx="5704074" cy="530572"/>
          </a:xfrm>
          <a:prstGeom prst="rect">
            <a:avLst/>
          </a:prstGeom>
          <a:solidFill>
            <a:schemeClr val="bg1"/>
          </a:solidFill>
        </p:spPr>
      </p:pic>
      <p:pic>
        <p:nvPicPr>
          <p:cNvPr id="6" name="Picture 7"/>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3048000" y="3585796"/>
            <a:ext cx="3810001" cy="395654"/>
          </a:xfrm>
          <a:prstGeom prst="rect">
            <a:avLst/>
          </a:prstGeom>
          <a:solidFill>
            <a:schemeClr val="bg1"/>
          </a:solidFill>
        </p:spPr>
      </p:pic>
      <p:sp>
        <p:nvSpPr>
          <p:cNvPr id="10" name="Rectangle 9"/>
          <p:cNvSpPr/>
          <p:nvPr/>
        </p:nvSpPr>
        <p:spPr>
          <a:xfrm>
            <a:off x="533400" y="2892251"/>
            <a:ext cx="2577950" cy="461665"/>
          </a:xfrm>
          <a:prstGeom prst="rect">
            <a:avLst/>
          </a:prstGeom>
        </p:spPr>
        <p:txBody>
          <a:bodyPr wrap="none">
            <a:spAutoFit/>
          </a:bodyPr>
          <a:lstStyle/>
          <a:p>
            <a:pPr marL="457200" indent="-457200">
              <a:buFont typeface="Wingdings" pitchFamily="2" charset="2"/>
              <a:buChar char="v"/>
            </a:pPr>
            <a:r>
              <a:rPr lang="en-US" sz="2400" dirty="0" smtClean="0">
                <a:latin typeface="Arial" pitchFamily="34" charset="0"/>
                <a:cs typeface="Arial" pitchFamily="34" charset="0"/>
              </a:rPr>
              <a:t>From first law:</a:t>
            </a:r>
            <a:endParaRPr lang="en-US" sz="2400" dirty="0"/>
          </a:p>
        </p:txBody>
      </p:sp>
      <p:pic>
        <p:nvPicPr>
          <p:cNvPr id="12" name="Picture 4"/>
          <p:cNvPicPr>
            <a:picLocks noChangeAspect="1" noChangeArrowheads="1"/>
          </p:cNvPicPr>
          <p:nvPr/>
        </p:nvPicPr>
        <p:blipFill>
          <a:blip r:embed="rId4" cstate="print"/>
          <a:srcRect/>
          <a:stretch>
            <a:fillRect/>
          </a:stretch>
        </p:blipFill>
        <p:spPr bwMode="auto">
          <a:xfrm>
            <a:off x="3962400" y="2965398"/>
            <a:ext cx="2903481" cy="368352"/>
          </a:xfrm>
          <a:prstGeom prst="rect">
            <a:avLst/>
          </a:prstGeom>
          <a:noFill/>
          <a:ln w="9525">
            <a:noFill/>
            <a:miter lim="800000"/>
            <a:headEnd/>
            <a:tailEnd/>
          </a:ln>
        </p:spPr>
      </p:pic>
      <p:pic>
        <p:nvPicPr>
          <p:cNvPr id="13" name="Picture 9"/>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2286000" y="4251165"/>
            <a:ext cx="4603673" cy="530385"/>
          </a:xfrm>
          <a:prstGeom prst="rect">
            <a:avLst/>
          </a:prstGeom>
          <a:solidFill>
            <a:schemeClr val="bg1"/>
          </a:solidFill>
        </p:spPr>
      </p:pic>
      <p:sp>
        <p:nvSpPr>
          <p:cNvPr id="2" name="Rectangle 1"/>
          <p:cNvSpPr/>
          <p:nvPr/>
        </p:nvSpPr>
        <p:spPr>
          <a:xfrm>
            <a:off x="1107872" y="3557201"/>
            <a:ext cx="1640193" cy="461665"/>
          </a:xfrm>
          <a:prstGeom prst="rect">
            <a:avLst/>
          </a:prstGeom>
        </p:spPr>
        <p:txBody>
          <a:bodyPr wrap="none">
            <a:spAutoFit/>
          </a:bodyPr>
          <a:lstStyle/>
          <a:p>
            <a:r>
              <a:rPr lang="en-US" sz="2400" dirty="0" smtClean="0">
                <a:latin typeface="Arial" pitchFamily="34" charset="0"/>
                <a:cs typeface="Arial" pitchFamily="34" charset="0"/>
              </a:rPr>
              <a:t>And using,</a:t>
            </a:r>
            <a:endParaRPr lang="en-US" sz="2400" dirty="0">
              <a:latin typeface="Arial" pitchFamily="34" charset="0"/>
              <a:cs typeface="Arial" pitchFamily="34" charset="0"/>
            </a:endParaRPr>
          </a:p>
        </p:txBody>
      </p:sp>
      <p:sp>
        <p:nvSpPr>
          <p:cNvPr id="15" name="Right Arrow 14"/>
          <p:cNvSpPr/>
          <p:nvPr/>
        </p:nvSpPr>
        <p:spPr>
          <a:xfrm>
            <a:off x="1219200" y="4438650"/>
            <a:ext cx="6096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793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 grpId="0"/>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609600" y="167544"/>
            <a:ext cx="3581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Arial" pitchFamily="34" charset="0"/>
                <a:ea typeface="Times New Roman" pitchFamily="18" charset="0"/>
                <a:cs typeface="Arial" pitchFamily="34" charset="0"/>
              </a:rPr>
              <a:t>4. </a:t>
            </a:r>
            <a:r>
              <a:rPr kumimoji="0" lang="en-US" sz="2400" b="1" i="0" u="none" strike="noStrike" cap="none" normalizeH="0" baseline="0" dirty="0" err="1" smtClean="0">
                <a:ln>
                  <a:noFill/>
                </a:ln>
                <a:effectLst/>
                <a:latin typeface="Arial" pitchFamily="34" charset="0"/>
                <a:ea typeface="Times New Roman" pitchFamily="18" charset="0"/>
                <a:cs typeface="Arial" pitchFamily="34" charset="0"/>
              </a:rPr>
              <a:t>Polytropic</a:t>
            </a:r>
            <a:r>
              <a:rPr kumimoji="0" lang="en-US" sz="2400" b="1" i="0" u="none" strike="noStrike" cap="none" normalizeH="0" baseline="0" dirty="0" smtClean="0">
                <a:ln>
                  <a:noFill/>
                </a:ln>
                <a:effectLst/>
                <a:latin typeface="Arial" pitchFamily="34" charset="0"/>
                <a:ea typeface="Times New Roman" pitchFamily="18" charset="0"/>
                <a:cs typeface="Arial" pitchFamily="34" charset="0"/>
              </a:rPr>
              <a:t> Process: </a:t>
            </a:r>
            <a:endParaRPr kumimoji="0" lang="en-US" sz="2400" b="0" i="0" u="none" strike="noStrike" cap="none" normalizeH="0" baseline="0" dirty="0" smtClean="0">
              <a:ln>
                <a:noFill/>
              </a:ln>
              <a:effectLst/>
              <a:latin typeface="Arial" pitchFamily="34" charset="0"/>
              <a:cs typeface="Arial" pitchFamily="34" charset="0"/>
            </a:endParaRPr>
          </a:p>
        </p:txBody>
      </p:sp>
      <p:sp>
        <p:nvSpPr>
          <p:cNvPr id="3" name="Rectangle 2"/>
          <p:cNvSpPr>
            <a:spLocks noChangeArrowheads="1"/>
          </p:cNvSpPr>
          <p:nvPr/>
        </p:nvSpPr>
        <p:spPr bwMode="auto">
          <a:xfrm>
            <a:off x="533400" y="2342592"/>
            <a:ext cx="40767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By using the relation,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1514342914"/>
              </p:ext>
            </p:extLst>
          </p:nvPr>
        </p:nvGraphicFramePr>
        <p:xfrm>
          <a:off x="4038600" y="3028950"/>
          <a:ext cx="2286000" cy="440391"/>
        </p:xfrm>
        <a:graphic>
          <a:graphicData uri="http://schemas.openxmlformats.org/presentationml/2006/ole">
            <mc:AlternateContent xmlns:mc="http://schemas.openxmlformats.org/markup-compatibility/2006">
              <mc:Choice xmlns:v="urn:schemas-microsoft-com:vml" Requires="v">
                <p:oleObj spid="_x0000_s93375" name="Equation" r:id="rId3" imgW="876300" imgH="228600" progId="Equation.3">
                  <p:embed/>
                </p:oleObj>
              </mc:Choice>
              <mc:Fallback>
                <p:oleObj name="Equation" r:id="rId3" imgW="876300" imgH="228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3028950"/>
                        <a:ext cx="2286000" cy="440391"/>
                      </a:xfrm>
                      <a:prstGeom prst="rect">
                        <a:avLst/>
                      </a:prstGeom>
                      <a:solidFill>
                        <a:schemeClr val="bg1"/>
                      </a:solidFill>
                    </p:spPr>
                  </p:pic>
                </p:oleObj>
              </mc:Fallback>
            </mc:AlternateContent>
          </a:graphicData>
        </a:graphic>
      </p:graphicFrame>
      <p:sp>
        <p:nvSpPr>
          <p:cNvPr id="6" name="Rectangle 5"/>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871866084"/>
              </p:ext>
            </p:extLst>
          </p:nvPr>
        </p:nvGraphicFramePr>
        <p:xfrm>
          <a:off x="2198688" y="3886200"/>
          <a:ext cx="3632200" cy="742950"/>
        </p:xfrm>
        <a:graphic>
          <a:graphicData uri="http://schemas.openxmlformats.org/presentationml/2006/ole">
            <mc:AlternateContent xmlns:mc="http://schemas.openxmlformats.org/markup-compatibility/2006">
              <mc:Choice xmlns:v="urn:schemas-microsoft-com:vml" Requires="v">
                <p:oleObj spid="_x0000_s93376" name="Equation" r:id="rId5" imgW="1689100" imgH="457200" progId="Equation.3">
                  <p:embed/>
                </p:oleObj>
              </mc:Choice>
              <mc:Fallback>
                <p:oleObj name="Equation" r:id="rId5" imgW="1689100" imgH="45720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98688" y="3886200"/>
                        <a:ext cx="3632200" cy="742950"/>
                      </a:xfrm>
                      <a:prstGeom prst="rect">
                        <a:avLst/>
                      </a:prstGeom>
                      <a:solidFill>
                        <a:schemeClr val="bg1"/>
                      </a:solidFill>
                    </p:spPr>
                  </p:pic>
                </p:oleObj>
              </mc:Fallback>
            </mc:AlternateContent>
          </a:graphicData>
        </a:graphic>
      </p:graphicFrame>
      <p:sp>
        <p:nvSpPr>
          <p:cNvPr id="8" name="Rectangle 7"/>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3449850682"/>
              </p:ext>
            </p:extLst>
          </p:nvPr>
        </p:nvGraphicFramePr>
        <p:xfrm>
          <a:off x="6275388" y="3829050"/>
          <a:ext cx="1878013" cy="742950"/>
        </p:xfrm>
        <a:graphic>
          <a:graphicData uri="http://schemas.openxmlformats.org/presentationml/2006/ole">
            <mc:AlternateContent xmlns:mc="http://schemas.openxmlformats.org/markup-compatibility/2006">
              <mc:Choice xmlns:v="urn:schemas-microsoft-com:vml" Requires="v">
                <p:oleObj spid="_x0000_s93377" name="Equation" r:id="rId7" imgW="850900" imgH="457200" progId="Equation.3">
                  <p:embed/>
                </p:oleObj>
              </mc:Choice>
              <mc:Fallback>
                <p:oleObj name="Equation" r:id="rId7" imgW="850900" imgH="457200" progId="Equation.3">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75388" y="3829050"/>
                        <a:ext cx="1878013" cy="742950"/>
                      </a:xfrm>
                      <a:prstGeom prst="rect">
                        <a:avLst/>
                      </a:prstGeom>
                      <a:solidFill>
                        <a:schemeClr val="bg1"/>
                      </a:solidFill>
                    </p:spPr>
                  </p:pic>
                </p:oleObj>
              </mc:Fallback>
            </mc:AlternateContent>
          </a:graphicData>
        </a:graphic>
      </p:graphicFrame>
      <p:sp>
        <p:nvSpPr>
          <p:cNvPr id="10" name="Rectangle 9"/>
          <p:cNvSpPr/>
          <p:nvPr/>
        </p:nvSpPr>
        <p:spPr>
          <a:xfrm>
            <a:off x="5894389" y="4057650"/>
            <a:ext cx="302372" cy="461665"/>
          </a:xfrm>
          <a:prstGeom prst="rect">
            <a:avLst/>
          </a:prstGeom>
          <a:solidFill>
            <a:schemeClr val="bg1"/>
          </a:solidFill>
        </p:spPr>
        <p:txBody>
          <a:bodyPr wrap="square">
            <a:spAutoFit/>
          </a:bodyPr>
          <a:lstStyle/>
          <a:p>
            <a:r>
              <a:rPr lang="en-US" sz="2400" dirty="0">
                <a:latin typeface="Arial" pitchFamily="34" charset="0"/>
                <a:ea typeface="Calibri"/>
                <a:cs typeface="Arial" pitchFamily="34" charset="0"/>
              </a:rPr>
              <a:t>=</a:t>
            </a:r>
            <a:endParaRPr lang="en-US" sz="2400" dirty="0">
              <a:latin typeface="Arial" pitchFamily="34" charset="0"/>
              <a:cs typeface="Arial" pitchFamily="34" charset="0"/>
            </a:endParaRPr>
          </a:p>
        </p:txBody>
      </p:sp>
      <p:pic>
        <p:nvPicPr>
          <p:cNvPr id="12" name="Picture 11"/>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a:off x="2820614" y="1057711"/>
            <a:ext cx="3580187" cy="313889"/>
          </a:xfrm>
          <a:prstGeom prst="rect">
            <a:avLst/>
          </a:prstGeom>
          <a:solidFill>
            <a:schemeClr val="bg1"/>
          </a:solidFill>
        </p:spPr>
      </p:pic>
      <p:sp>
        <p:nvSpPr>
          <p:cNvPr id="13" name="TextBox 12"/>
          <p:cNvSpPr txBox="1"/>
          <p:nvPr/>
        </p:nvSpPr>
        <p:spPr>
          <a:xfrm>
            <a:off x="2743200" y="1711152"/>
            <a:ext cx="5791200" cy="461665"/>
          </a:xfrm>
          <a:prstGeom prst="rect">
            <a:avLst/>
          </a:prstGeom>
          <a:noFill/>
        </p:spPr>
        <p:txBody>
          <a:bodyPr wrap="square" rtlCol="0">
            <a:spAutoFit/>
          </a:bodyPr>
          <a:lstStyle/>
          <a:p>
            <a:r>
              <a:rPr lang="en-US" sz="2400" dirty="0" smtClean="0">
                <a:latin typeface="Arial" pitchFamily="34" charset="0"/>
                <a:cs typeface="Arial" pitchFamily="34" charset="0"/>
              </a:rPr>
              <a:t> where </a:t>
            </a:r>
            <a:r>
              <a:rPr lang="en-US" sz="2400" i="1" dirty="0" err="1" smtClean="0">
                <a:latin typeface="Arial" pitchFamily="34" charset="0"/>
                <a:cs typeface="Arial" pitchFamily="34" charset="0"/>
              </a:rPr>
              <a:t>C</a:t>
            </a:r>
            <a:r>
              <a:rPr lang="en-US" sz="2400" i="1" baseline="-25000" dirty="0" err="1" smtClean="0">
                <a:latin typeface="Arial" pitchFamily="34" charset="0"/>
                <a:cs typeface="Arial" pitchFamily="34" charset="0"/>
              </a:rPr>
              <a:t>n</a:t>
            </a:r>
            <a:r>
              <a:rPr lang="en-US" sz="2400" dirty="0" smtClean="0">
                <a:latin typeface="Arial" pitchFamily="34" charset="0"/>
                <a:cs typeface="Arial" pitchFamily="34" charset="0"/>
              </a:rPr>
              <a:t> is the </a:t>
            </a:r>
            <a:r>
              <a:rPr lang="en-US" sz="2400" dirty="0" err="1" smtClean="0">
                <a:latin typeface="Arial" pitchFamily="34" charset="0"/>
                <a:cs typeface="Arial" pitchFamily="34" charset="0"/>
              </a:rPr>
              <a:t>polytropic</a:t>
            </a:r>
            <a:r>
              <a:rPr lang="en-US" sz="2400" dirty="0" smtClean="0">
                <a:latin typeface="Arial" pitchFamily="34" charset="0"/>
                <a:cs typeface="Arial" pitchFamily="34" charset="0"/>
              </a:rPr>
              <a:t> specific heat</a:t>
            </a:r>
            <a:endParaRPr lang="en-US" sz="2400" dirty="0">
              <a:latin typeface="Arial" pitchFamily="34" charset="0"/>
              <a:cs typeface="Arial" pitchFamily="34" charset="0"/>
            </a:endParaRPr>
          </a:p>
        </p:txBody>
      </p:sp>
      <p:sp>
        <p:nvSpPr>
          <p:cNvPr id="14" name="Right Arrow 13"/>
          <p:cNvSpPr/>
          <p:nvPr/>
        </p:nvSpPr>
        <p:spPr>
          <a:xfrm>
            <a:off x="1601413" y="1143000"/>
            <a:ext cx="533400" cy="171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ight Arrow 14"/>
          <p:cNvSpPr/>
          <p:nvPr/>
        </p:nvSpPr>
        <p:spPr>
          <a:xfrm>
            <a:off x="1169988" y="4230774"/>
            <a:ext cx="762000" cy="1731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15051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38200" y="114300"/>
            <a:ext cx="6705600" cy="461665"/>
          </a:xfrm>
          <a:prstGeom prst="rect">
            <a:avLst/>
          </a:prstGeom>
        </p:spPr>
        <p:txBody>
          <a:bodyPr wrap="square">
            <a:spAutoFit/>
          </a:bodyPr>
          <a:lstStyle/>
          <a:p>
            <a:pPr algn="just">
              <a:tabLst>
                <a:tab pos="850900" algn="l"/>
              </a:tabLst>
            </a:pPr>
            <a:r>
              <a:rPr lang="en-US" sz="2400" dirty="0" smtClean="0">
                <a:solidFill>
                  <a:srgbClr val="FF0000"/>
                </a:solidFill>
                <a:latin typeface="Arial" pitchFamily="34" charset="0"/>
                <a:ea typeface="Calibri"/>
                <a:cs typeface="Arial" pitchFamily="34" charset="0"/>
              </a:rPr>
              <a:t>EXAMPLE-1.Temperature </a:t>
            </a:r>
            <a:r>
              <a:rPr lang="en-US" sz="2400" dirty="0">
                <a:solidFill>
                  <a:srgbClr val="FF0000"/>
                </a:solidFill>
                <a:latin typeface="Arial" pitchFamily="34" charset="0"/>
                <a:ea typeface="Calibri"/>
                <a:cs typeface="Arial" pitchFamily="34" charset="0"/>
              </a:rPr>
              <a:t>Rise due to </a:t>
            </a:r>
            <a:r>
              <a:rPr lang="en-US" sz="2400" dirty="0" smtClean="0">
                <a:solidFill>
                  <a:srgbClr val="FF0000"/>
                </a:solidFill>
                <a:latin typeface="Arial" pitchFamily="34" charset="0"/>
                <a:ea typeface="Calibri"/>
                <a:cs typeface="Arial" pitchFamily="34" charset="0"/>
              </a:rPr>
              <a:t>Slapping: </a:t>
            </a:r>
            <a:endParaRPr lang="en-US" dirty="0">
              <a:solidFill>
                <a:srgbClr val="FF0000"/>
              </a:solidFill>
            </a:endParaRPr>
          </a:p>
        </p:txBody>
      </p:sp>
      <p:pic>
        <p:nvPicPr>
          <p:cNvPr id="96258" name="Picture 2" descr="C:\Users\User\Pictures\Slappi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0" y="3924982"/>
            <a:ext cx="1828800" cy="109195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33400" y="590550"/>
            <a:ext cx="7082454" cy="3416320"/>
          </a:xfrm>
          <a:prstGeom prst="rect">
            <a:avLst/>
          </a:prstGeom>
        </p:spPr>
        <p:txBody>
          <a:bodyPr wrap="square">
            <a:spAutoFit/>
          </a:bodyPr>
          <a:lstStyle/>
          <a:p>
            <a:pPr marL="457200" lvl="0" indent="-457200" algn="just">
              <a:buFont typeface="Wingdings" pitchFamily="2" charset="2"/>
              <a:buChar char="v"/>
            </a:pPr>
            <a:r>
              <a:rPr lang="en-US" sz="2400" dirty="0">
                <a:solidFill>
                  <a:prstClr val="black"/>
                </a:solidFill>
                <a:latin typeface="Arial" pitchFamily="34" charset="0"/>
                <a:ea typeface="Calibri"/>
                <a:cs typeface="Arial" pitchFamily="34" charset="0"/>
              </a:rPr>
              <a:t>Imagine you had the unfortunate occasion of being slapped by an angry person, which caused the temperature of the affected area of your face to rise by 1.8°C. Assuming the slapping hand has a mass of 1.2 kg and about </a:t>
            </a:r>
            <a:r>
              <a:rPr lang="en-US" sz="2400" dirty="0" smtClean="0">
                <a:solidFill>
                  <a:prstClr val="black"/>
                </a:solidFill>
                <a:latin typeface="Arial" pitchFamily="34" charset="0"/>
                <a:ea typeface="Calibri"/>
                <a:cs typeface="Arial" pitchFamily="34" charset="0"/>
              </a:rPr>
              <a:t>0.15 </a:t>
            </a:r>
            <a:r>
              <a:rPr lang="en-US" sz="2400" dirty="0">
                <a:solidFill>
                  <a:prstClr val="black"/>
                </a:solidFill>
                <a:latin typeface="Arial" pitchFamily="34" charset="0"/>
                <a:ea typeface="Calibri"/>
                <a:cs typeface="Arial" pitchFamily="34" charset="0"/>
              </a:rPr>
              <a:t>kg of the tissue on the face and the hand is affected by the incident, estimate the velocity of the hand just before impact. Take the specific heat of the tissue to be 3.8 kJ/kg °</a:t>
            </a:r>
            <a:r>
              <a:rPr lang="en-US" sz="2400" dirty="0" smtClean="0">
                <a:solidFill>
                  <a:prstClr val="black"/>
                </a:solidFill>
                <a:latin typeface="Arial" pitchFamily="34" charset="0"/>
                <a:ea typeface="Calibri"/>
                <a:cs typeface="Arial" pitchFamily="34" charset="0"/>
              </a:rPr>
              <a:t>C [3].</a:t>
            </a:r>
            <a:endParaRPr lang="en-US" sz="2400" dirty="0">
              <a:solidFill>
                <a:prstClr val="black"/>
              </a:solidFill>
              <a:latin typeface="Arial" pitchFamily="34" charset="0"/>
              <a:cs typeface="Arial" pitchFamily="34" charset="0"/>
            </a:endParaRPr>
          </a:p>
        </p:txBody>
      </p:sp>
      <p:sp>
        <p:nvSpPr>
          <p:cNvPr id="5" name="Rectangle 4"/>
          <p:cNvSpPr/>
          <p:nvPr/>
        </p:nvSpPr>
        <p:spPr>
          <a:xfrm>
            <a:off x="5715000" y="4552950"/>
            <a:ext cx="1672253" cy="461665"/>
          </a:xfrm>
          <a:prstGeom prst="rect">
            <a:avLst/>
          </a:prstGeom>
        </p:spPr>
        <p:txBody>
          <a:bodyPr wrap="none">
            <a:spAutoFit/>
          </a:bodyPr>
          <a:lstStyle/>
          <a:p>
            <a:r>
              <a:rPr lang="en-US" sz="2400" dirty="0" smtClean="0">
                <a:solidFill>
                  <a:prstClr val="black"/>
                </a:solidFill>
                <a:latin typeface="Arial" pitchFamily="34" charset="0"/>
                <a:cs typeface="Arial" pitchFamily="34" charset="0"/>
              </a:rPr>
              <a:t>Source: [3]</a:t>
            </a:r>
            <a:endParaRPr lang="en-US" dirty="0"/>
          </a:p>
        </p:txBody>
      </p:sp>
    </p:spTree>
    <p:extLst>
      <p:ext uri="{BB962C8B-B14F-4D97-AF65-F5344CB8AC3E}">
        <p14:creationId xmlns:p14="http://schemas.microsoft.com/office/powerpoint/2010/main" val="4287926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625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3242" y="2116521"/>
            <a:ext cx="6315758" cy="461665"/>
          </a:xfrm>
          <a:prstGeom prst="rect">
            <a:avLst/>
          </a:prstGeom>
        </p:spPr>
        <p:txBody>
          <a:bodyPr wrap="square">
            <a:spAutoFit/>
          </a:bodyPr>
          <a:lstStyle/>
          <a:p>
            <a:pPr algn="just"/>
            <a:r>
              <a:rPr lang="en-US" sz="2400" dirty="0" smtClean="0">
                <a:solidFill>
                  <a:prstClr val="black"/>
                </a:solidFill>
                <a:latin typeface="Arial" pitchFamily="34" charset="0"/>
                <a:ea typeface="Calibri"/>
                <a:cs typeface="Arial" pitchFamily="34" charset="0"/>
              </a:rPr>
              <a:t> Specific </a:t>
            </a:r>
            <a:r>
              <a:rPr lang="en-US" sz="2400" dirty="0">
                <a:solidFill>
                  <a:prstClr val="black"/>
                </a:solidFill>
                <a:latin typeface="Arial" pitchFamily="34" charset="0"/>
                <a:ea typeface="Calibri"/>
                <a:cs typeface="Arial" pitchFamily="34" charset="0"/>
              </a:rPr>
              <a:t>heat of the </a:t>
            </a:r>
            <a:r>
              <a:rPr lang="en-US" sz="2400" dirty="0" smtClean="0">
                <a:solidFill>
                  <a:prstClr val="black"/>
                </a:solidFill>
                <a:latin typeface="Arial" pitchFamily="34" charset="0"/>
                <a:ea typeface="Calibri"/>
                <a:cs typeface="Arial" pitchFamily="34" charset="0"/>
              </a:rPr>
              <a:t>tissue, c</a:t>
            </a:r>
            <a:r>
              <a:rPr lang="en-US" sz="2400" baseline="-25000" dirty="0" smtClean="0">
                <a:solidFill>
                  <a:prstClr val="black"/>
                </a:solidFill>
                <a:latin typeface="Arial" pitchFamily="34" charset="0"/>
                <a:ea typeface="Calibri"/>
                <a:cs typeface="Arial" pitchFamily="34" charset="0"/>
              </a:rPr>
              <a:t>v</a:t>
            </a:r>
            <a:r>
              <a:rPr lang="en-US" sz="2400" dirty="0" smtClean="0">
                <a:solidFill>
                  <a:prstClr val="black"/>
                </a:solidFill>
                <a:latin typeface="Arial" pitchFamily="34" charset="0"/>
                <a:ea typeface="Calibri"/>
                <a:cs typeface="Arial" pitchFamily="34" charset="0"/>
              </a:rPr>
              <a:t> = 3.8 </a:t>
            </a:r>
            <a:r>
              <a:rPr lang="en-US" sz="2400" dirty="0">
                <a:solidFill>
                  <a:prstClr val="black"/>
                </a:solidFill>
                <a:latin typeface="Arial" pitchFamily="34" charset="0"/>
                <a:ea typeface="Calibri"/>
                <a:cs typeface="Arial" pitchFamily="34" charset="0"/>
              </a:rPr>
              <a:t>kJ/kg °C </a:t>
            </a:r>
            <a:endParaRPr lang="en-US" sz="2400" b="1" dirty="0">
              <a:latin typeface="Arial" pitchFamily="34" charset="0"/>
              <a:cs typeface="Arial" pitchFamily="34" charset="0"/>
            </a:endParaRPr>
          </a:p>
        </p:txBody>
      </p:sp>
      <p:sp>
        <p:nvSpPr>
          <p:cNvPr id="3" name="Rectangle 2"/>
          <p:cNvSpPr/>
          <p:nvPr/>
        </p:nvSpPr>
        <p:spPr>
          <a:xfrm>
            <a:off x="923242" y="205085"/>
            <a:ext cx="1515158"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Solution:</a:t>
            </a:r>
            <a:endParaRPr lang="en-US" b="1" dirty="0">
              <a:solidFill>
                <a:srgbClr val="FF0000"/>
              </a:solidFill>
            </a:endParaRPr>
          </a:p>
        </p:txBody>
      </p:sp>
      <p:sp>
        <p:nvSpPr>
          <p:cNvPr id="5" name="Rectangle 4"/>
          <p:cNvSpPr/>
          <p:nvPr/>
        </p:nvSpPr>
        <p:spPr>
          <a:xfrm>
            <a:off x="1066799" y="3112353"/>
            <a:ext cx="7162801" cy="830997"/>
          </a:xfrm>
          <a:prstGeom prst="rect">
            <a:avLst/>
          </a:prstGeom>
        </p:spPr>
        <p:txBody>
          <a:bodyPr wrap="square">
            <a:spAutoFit/>
          </a:bodyPr>
          <a:lstStyle/>
          <a:p>
            <a:pPr marL="457200" indent="-457200"/>
            <a:r>
              <a:rPr lang="en-US" sz="2400" dirty="0" smtClean="0">
                <a:solidFill>
                  <a:prstClr val="black"/>
                </a:solidFill>
                <a:latin typeface="Arial" pitchFamily="34" charset="0"/>
                <a:cs typeface="Arial" pitchFamily="34" charset="0"/>
              </a:rPr>
              <a:t>1.  The </a:t>
            </a:r>
            <a:r>
              <a:rPr lang="en-US" sz="2400" dirty="0">
                <a:solidFill>
                  <a:prstClr val="black"/>
                </a:solidFill>
                <a:latin typeface="Arial" pitchFamily="34" charset="0"/>
                <a:cs typeface="Arial" pitchFamily="34" charset="0"/>
              </a:rPr>
              <a:t>hand is brought to a complete stop after the impact. </a:t>
            </a:r>
            <a:endParaRPr lang="en-US" dirty="0"/>
          </a:p>
        </p:txBody>
      </p:sp>
      <p:sp>
        <p:nvSpPr>
          <p:cNvPr id="6" name="Rectangle 5"/>
          <p:cNvSpPr/>
          <p:nvPr/>
        </p:nvSpPr>
        <p:spPr>
          <a:xfrm>
            <a:off x="1066799" y="3950553"/>
            <a:ext cx="7162802" cy="830997"/>
          </a:xfrm>
          <a:prstGeom prst="rect">
            <a:avLst/>
          </a:prstGeom>
        </p:spPr>
        <p:txBody>
          <a:bodyPr wrap="square">
            <a:spAutoFit/>
          </a:bodyPr>
          <a:lstStyle/>
          <a:p>
            <a:pPr marL="457200" indent="-457200" algn="just"/>
            <a:r>
              <a:rPr lang="en-US" sz="2400" dirty="0" smtClean="0">
                <a:solidFill>
                  <a:prstClr val="black"/>
                </a:solidFill>
                <a:latin typeface="Arial" pitchFamily="34" charset="0"/>
                <a:cs typeface="Arial" pitchFamily="34" charset="0"/>
              </a:rPr>
              <a:t>2. The </a:t>
            </a:r>
            <a:r>
              <a:rPr lang="en-US" sz="2400" dirty="0">
                <a:solidFill>
                  <a:prstClr val="black"/>
                </a:solidFill>
                <a:latin typeface="Arial" pitchFamily="34" charset="0"/>
                <a:cs typeface="Arial" pitchFamily="34" charset="0"/>
              </a:rPr>
              <a:t>face takes the blow without significant movement. </a:t>
            </a:r>
            <a:endParaRPr lang="en-US" dirty="0"/>
          </a:p>
        </p:txBody>
      </p:sp>
      <p:sp>
        <p:nvSpPr>
          <p:cNvPr id="9" name="Rectangle 8"/>
          <p:cNvSpPr/>
          <p:nvPr/>
        </p:nvSpPr>
        <p:spPr>
          <a:xfrm>
            <a:off x="2286000" y="206633"/>
            <a:ext cx="1329210" cy="461665"/>
          </a:xfrm>
          <a:prstGeom prst="rect">
            <a:avLst/>
          </a:prstGeom>
        </p:spPr>
        <p:txBody>
          <a:bodyPr wrap="none">
            <a:spAutoFit/>
          </a:bodyPr>
          <a:lstStyle/>
          <a:p>
            <a:r>
              <a:rPr lang="en-US" sz="2400" dirty="0" smtClean="0">
                <a:solidFill>
                  <a:prstClr val="black"/>
                </a:solidFill>
                <a:latin typeface="Arial" pitchFamily="34" charset="0"/>
                <a:cs typeface="Arial" pitchFamily="34" charset="0"/>
              </a:rPr>
              <a:t>  Given, </a:t>
            </a:r>
            <a:endParaRPr lang="en-US" sz="2400" dirty="0"/>
          </a:p>
        </p:txBody>
      </p:sp>
      <p:sp>
        <p:nvSpPr>
          <p:cNvPr id="10" name="Rectangle 9"/>
          <p:cNvSpPr/>
          <p:nvPr/>
        </p:nvSpPr>
        <p:spPr>
          <a:xfrm>
            <a:off x="697894" y="668298"/>
            <a:ext cx="5321906" cy="461665"/>
          </a:xfrm>
          <a:prstGeom prst="rect">
            <a:avLst/>
          </a:prstGeom>
        </p:spPr>
        <p:txBody>
          <a:bodyPr wrap="none">
            <a:spAutoFit/>
          </a:bodyPr>
          <a:lstStyle/>
          <a:p>
            <a:r>
              <a:rPr lang="en-US" sz="2400" dirty="0">
                <a:solidFill>
                  <a:prstClr val="black"/>
                </a:solidFill>
                <a:latin typeface="Arial" pitchFamily="34" charset="0"/>
                <a:cs typeface="Arial" pitchFamily="34" charset="0"/>
              </a:rPr>
              <a:t>.  </a:t>
            </a:r>
            <a:r>
              <a:rPr lang="en-US" sz="2400" dirty="0" smtClean="0">
                <a:solidFill>
                  <a:prstClr val="black"/>
                </a:solidFill>
                <a:latin typeface="Arial" pitchFamily="34" charset="0"/>
                <a:cs typeface="Arial" pitchFamily="34" charset="0"/>
              </a:rPr>
              <a:t>Change of Temperature, ∆T = 1.8ºC</a:t>
            </a:r>
            <a:endParaRPr lang="en-US" sz="2400" dirty="0"/>
          </a:p>
        </p:txBody>
      </p:sp>
      <p:sp>
        <p:nvSpPr>
          <p:cNvPr id="11" name="Rectangle 10"/>
          <p:cNvSpPr/>
          <p:nvPr/>
        </p:nvSpPr>
        <p:spPr>
          <a:xfrm>
            <a:off x="727049" y="1152219"/>
            <a:ext cx="4073551" cy="461665"/>
          </a:xfrm>
          <a:prstGeom prst="rect">
            <a:avLst/>
          </a:prstGeom>
        </p:spPr>
        <p:txBody>
          <a:bodyPr wrap="none">
            <a:spAutoFit/>
          </a:bodyPr>
          <a:lstStyle/>
          <a:p>
            <a:r>
              <a:rPr lang="en-US" sz="2400" dirty="0">
                <a:solidFill>
                  <a:prstClr val="black"/>
                </a:solidFill>
                <a:latin typeface="Arial" pitchFamily="34" charset="0"/>
                <a:cs typeface="Arial" pitchFamily="34" charset="0"/>
              </a:rPr>
              <a:t>.  </a:t>
            </a:r>
            <a:r>
              <a:rPr lang="en-US" sz="2400" dirty="0" smtClean="0">
                <a:solidFill>
                  <a:prstClr val="black"/>
                </a:solidFill>
                <a:latin typeface="Arial" pitchFamily="34" charset="0"/>
                <a:cs typeface="Arial" pitchFamily="34" charset="0"/>
              </a:rPr>
              <a:t>Mass of hand, </a:t>
            </a:r>
            <a:r>
              <a:rPr lang="en-US" sz="2400" dirty="0" err="1" smtClean="0">
                <a:solidFill>
                  <a:prstClr val="black"/>
                </a:solidFill>
                <a:latin typeface="Arial" pitchFamily="34" charset="0"/>
                <a:cs typeface="Arial" pitchFamily="34" charset="0"/>
              </a:rPr>
              <a:t>m</a:t>
            </a:r>
            <a:r>
              <a:rPr lang="en-US" sz="2400" baseline="-25000" dirty="0" err="1" smtClean="0">
                <a:solidFill>
                  <a:prstClr val="black"/>
                </a:solidFill>
                <a:latin typeface="Arial" pitchFamily="34" charset="0"/>
                <a:cs typeface="Arial" pitchFamily="34" charset="0"/>
              </a:rPr>
              <a:t>h</a:t>
            </a:r>
            <a:r>
              <a:rPr lang="en-US" sz="2400" dirty="0" smtClean="0">
                <a:solidFill>
                  <a:prstClr val="black"/>
                </a:solidFill>
                <a:latin typeface="Arial" pitchFamily="34" charset="0"/>
                <a:cs typeface="Arial" pitchFamily="34" charset="0"/>
              </a:rPr>
              <a:t> = 1.2 kg</a:t>
            </a:r>
            <a:endParaRPr lang="en-US" sz="2400" dirty="0"/>
          </a:p>
        </p:txBody>
      </p:sp>
      <p:sp>
        <p:nvSpPr>
          <p:cNvPr id="12" name="Rectangle 11"/>
          <p:cNvSpPr/>
          <p:nvPr/>
        </p:nvSpPr>
        <p:spPr>
          <a:xfrm>
            <a:off x="762000" y="1657350"/>
            <a:ext cx="4192173" cy="461665"/>
          </a:xfrm>
          <a:prstGeom prst="rect">
            <a:avLst/>
          </a:prstGeom>
        </p:spPr>
        <p:txBody>
          <a:bodyPr wrap="none">
            <a:spAutoFit/>
          </a:bodyPr>
          <a:lstStyle/>
          <a:p>
            <a:r>
              <a:rPr lang="en-US" sz="2400" dirty="0">
                <a:solidFill>
                  <a:prstClr val="black"/>
                </a:solidFill>
                <a:latin typeface="Arial" pitchFamily="34" charset="0"/>
                <a:cs typeface="Arial" pitchFamily="34" charset="0"/>
              </a:rPr>
              <a:t>.  </a:t>
            </a:r>
            <a:r>
              <a:rPr lang="en-US" sz="2400" dirty="0" smtClean="0">
                <a:solidFill>
                  <a:prstClr val="black"/>
                </a:solidFill>
                <a:latin typeface="Arial" pitchFamily="34" charset="0"/>
                <a:cs typeface="Arial" pitchFamily="34" charset="0"/>
              </a:rPr>
              <a:t>Mass of tissue, m = 0.15 kg</a:t>
            </a:r>
            <a:endParaRPr lang="en-US" sz="2400" dirty="0"/>
          </a:p>
        </p:txBody>
      </p:sp>
      <p:sp>
        <p:nvSpPr>
          <p:cNvPr id="13" name="Rectangle 12"/>
          <p:cNvSpPr/>
          <p:nvPr/>
        </p:nvSpPr>
        <p:spPr>
          <a:xfrm>
            <a:off x="533400" y="2655286"/>
            <a:ext cx="2706414" cy="461665"/>
          </a:xfrm>
          <a:prstGeom prst="rect">
            <a:avLst/>
          </a:prstGeom>
        </p:spPr>
        <p:txBody>
          <a:bodyPr wrap="square">
            <a:spAutoFit/>
          </a:bodyPr>
          <a:lstStyle/>
          <a:p>
            <a:pPr marL="457200" indent="-457200" algn="just">
              <a:buFont typeface="Wingdings" pitchFamily="2" charset="2"/>
              <a:buChar char="v"/>
            </a:pPr>
            <a:r>
              <a:rPr lang="en-US" sz="2400" b="1" dirty="0" smtClean="0">
                <a:latin typeface="Arial" pitchFamily="34" charset="0"/>
                <a:cs typeface="Arial" pitchFamily="34" charset="0"/>
              </a:rPr>
              <a:t>Assumptions:</a:t>
            </a:r>
            <a:endParaRPr lang="en-US" sz="2400" b="1" dirty="0">
              <a:latin typeface="Arial" pitchFamily="34" charset="0"/>
              <a:cs typeface="Arial" pitchFamily="34" charset="0"/>
            </a:endParaRPr>
          </a:p>
        </p:txBody>
      </p:sp>
    </p:spTree>
    <p:extLst>
      <p:ext uri="{BB962C8B-B14F-4D97-AF65-F5344CB8AC3E}">
        <p14:creationId xmlns:p14="http://schemas.microsoft.com/office/powerpoint/2010/main" val="2315591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10" grpId="0"/>
      <p:bldP spid="11" grpId="0"/>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3938885"/>
            <a:ext cx="7583214" cy="461665"/>
          </a:xfrm>
          <a:prstGeom prst="rect">
            <a:avLst/>
          </a:prstGeom>
        </p:spPr>
        <p:txBody>
          <a:bodyPr wrap="square">
            <a:spAutoFit/>
          </a:bodyPr>
          <a:lstStyle/>
          <a:p>
            <a:r>
              <a:rPr lang="en-US" sz="2400" dirty="0" smtClean="0">
                <a:latin typeface="Arial" pitchFamily="34" charset="0"/>
                <a:cs typeface="Arial" pitchFamily="34" charset="0"/>
              </a:rPr>
              <a:t>5. </a:t>
            </a:r>
            <a:r>
              <a:rPr lang="en-US" sz="2400" dirty="0">
                <a:latin typeface="Arial" pitchFamily="34" charset="0"/>
                <a:cs typeface="Arial" pitchFamily="34" charset="0"/>
              </a:rPr>
              <a:t>The potential energy change is </a:t>
            </a:r>
            <a:r>
              <a:rPr lang="en-US" sz="2400" dirty="0" smtClean="0">
                <a:latin typeface="Arial" pitchFamily="34" charset="0"/>
                <a:cs typeface="Arial" pitchFamily="34" charset="0"/>
              </a:rPr>
              <a:t>zero, ∆PE  = 0. </a:t>
            </a:r>
            <a:endParaRPr lang="en-US" sz="2400" dirty="0">
              <a:latin typeface="Arial" pitchFamily="34" charset="0"/>
              <a:cs typeface="Arial" pitchFamily="34" charset="0"/>
            </a:endParaRPr>
          </a:p>
        </p:txBody>
      </p:sp>
      <p:sp>
        <p:nvSpPr>
          <p:cNvPr id="3" name="Rectangle 2"/>
          <p:cNvSpPr/>
          <p:nvPr/>
        </p:nvSpPr>
        <p:spPr>
          <a:xfrm>
            <a:off x="990600" y="1352550"/>
            <a:ext cx="6553200" cy="1200329"/>
          </a:xfrm>
          <a:prstGeom prst="rect">
            <a:avLst/>
          </a:prstGeom>
        </p:spPr>
        <p:txBody>
          <a:bodyPr wrap="square">
            <a:spAutoFit/>
          </a:bodyPr>
          <a:lstStyle/>
          <a:p>
            <a:pPr marL="457200" indent="-457200" algn="just"/>
            <a:r>
              <a:rPr lang="en-US" sz="2400" dirty="0" smtClean="0">
                <a:solidFill>
                  <a:prstClr val="black"/>
                </a:solidFill>
                <a:latin typeface="Arial" pitchFamily="34" charset="0"/>
                <a:cs typeface="Arial" pitchFamily="34" charset="0"/>
              </a:rPr>
              <a:t>3. </a:t>
            </a:r>
            <a:r>
              <a:rPr lang="en-US" sz="2400" dirty="0" smtClean="0">
                <a:solidFill>
                  <a:prstClr val="black"/>
                </a:solidFill>
                <a:latin typeface="Arial" pitchFamily="34" charset="0"/>
                <a:cs typeface="Arial" pitchFamily="34" charset="0"/>
              </a:rPr>
              <a:t> No </a:t>
            </a:r>
            <a:r>
              <a:rPr lang="en-US" sz="2400" dirty="0" smtClean="0">
                <a:solidFill>
                  <a:prstClr val="black"/>
                </a:solidFill>
                <a:latin typeface="Arial" pitchFamily="34" charset="0"/>
                <a:cs typeface="Arial" pitchFamily="34" charset="0"/>
              </a:rPr>
              <a:t>heat is transferred from the affected area to the surroundings, and thus the process is adiabatic. </a:t>
            </a:r>
            <a:endParaRPr lang="en-US" dirty="0"/>
          </a:p>
        </p:txBody>
      </p:sp>
      <p:sp>
        <p:nvSpPr>
          <p:cNvPr id="4" name="Rectangle 3"/>
          <p:cNvSpPr/>
          <p:nvPr/>
        </p:nvSpPr>
        <p:spPr>
          <a:xfrm>
            <a:off x="990600" y="3024485"/>
            <a:ext cx="5638800" cy="461665"/>
          </a:xfrm>
          <a:prstGeom prst="rect">
            <a:avLst/>
          </a:prstGeom>
        </p:spPr>
        <p:txBody>
          <a:bodyPr wrap="square">
            <a:spAutoFit/>
          </a:bodyPr>
          <a:lstStyle/>
          <a:p>
            <a:r>
              <a:rPr lang="en-US" sz="2400" dirty="0" smtClean="0">
                <a:solidFill>
                  <a:prstClr val="black"/>
                </a:solidFill>
                <a:latin typeface="Arial" pitchFamily="34" charset="0"/>
                <a:cs typeface="Arial" pitchFamily="34" charset="0"/>
              </a:rPr>
              <a:t>4.  </a:t>
            </a:r>
            <a:r>
              <a:rPr lang="en-US" sz="2400" dirty="0">
                <a:solidFill>
                  <a:prstClr val="black"/>
                </a:solidFill>
                <a:latin typeface="Arial" pitchFamily="34" charset="0"/>
                <a:cs typeface="Arial" pitchFamily="34" charset="0"/>
              </a:rPr>
              <a:t>No work is done on or by the system. </a:t>
            </a:r>
            <a:endParaRPr lang="en-US" dirty="0"/>
          </a:p>
        </p:txBody>
      </p:sp>
      <p:sp>
        <p:nvSpPr>
          <p:cNvPr id="5" name="Rectangle 4"/>
          <p:cNvSpPr/>
          <p:nvPr/>
        </p:nvSpPr>
        <p:spPr>
          <a:xfrm>
            <a:off x="570186" y="357485"/>
            <a:ext cx="2706414" cy="461665"/>
          </a:xfrm>
          <a:prstGeom prst="rect">
            <a:avLst/>
          </a:prstGeom>
        </p:spPr>
        <p:txBody>
          <a:bodyPr wrap="square">
            <a:spAutoFit/>
          </a:bodyPr>
          <a:lstStyle/>
          <a:p>
            <a:pPr marL="457200" indent="-457200" algn="just">
              <a:buFont typeface="Wingdings" pitchFamily="2" charset="2"/>
              <a:buChar char="v"/>
            </a:pPr>
            <a:r>
              <a:rPr lang="en-US" sz="2400" b="1" dirty="0" smtClean="0">
                <a:latin typeface="Arial" pitchFamily="34" charset="0"/>
                <a:cs typeface="Arial" pitchFamily="34" charset="0"/>
              </a:rPr>
              <a:t>Assumptions:</a:t>
            </a:r>
            <a:endParaRPr lang="en-US" sz="2400" b="1" dirty="0">
              <a:latin typeface="Arial" pitchFamily="34" charset="0"/>
              <a:cs typeface="Arial" pitchFamily="34" charset="0"/>
            </a:endParaRPr>
          </a:p>
        </p:txBody>
      </p:sp>
    </p:spTree>
    <p:extLst>
      <p:ext uri="{BB962C8B-B14F-4D97-AF65-F5344CB8AC3E}">
        <p14:creationId xmlns:p14="http://schemas.microsoft.com/office/powerpoint/2010/main" val="225990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14400" y="171450"/>
            <a:ext cx="1553630" cy="461665"/>
          </a:xfrm>
          <a:prstGeom prst="rect">
            <a:avLst/>
          </a:prstGeom>
        </p:spPr>
        <p:txBody>
          <a:bodyPr wrap="none">
            <a:spAutoFit/>
          </a:bodyPr>
          <a:lstStyle/>
          <a:p>
            <a:r>
              <a:rPr lang="en-US" sz="2400" b="1" dirty="0" smtClean="0">
                <a:solidFill>
                  <a:prstClr val="black"/>
                </a:solidFill>
                <a:latin typeface="Arial" pitchFamily="34" charset="0"/>
                <a:cs typeface="Arial" pitchFamily="34" charset="0"/>
              </a:rPr>
              <a:t>Analysis:</a:t>
            </a:r>
            <a:endParaRPr lang="en-US" b="1" dirty="0"/>
          </a:p>
        </p:txBody>
      </p:sp>
      <p:sp>
        <p:nvSpPr>
          <p:cNvPr id="4" name="Rectangle 3"/>
          <p:cNvSpPr/>
          <p:nvPr/>
        </p:nvSpPr>
        <p:spPr>
          <a:xfrm>
            <a:off x="533400" y="895350"/>
            <a:ext cx="6934200" cy="1200329"/>
          </a:xfrm>
          <a:prstGeom prst="rect">
            <a:avLst/>
          </a:prstGeom>
        </p:spPr>
        <p:txBody>
          <a:bodyPr wrap="square">
            <a:spAutoFit/>
          </a:bodyPr>
          <a:lstStyle/>
          <a:p>
            <a:pPr marL="457200" indent="-457200" algn="just">
              <a:buFont typeface="Wingdings" pitchFamily="2" charset="2"/>
              <a:buChar char="v"/>
            </a:pPr>
            <a:r>
              <a:rPr lang="en-US" sz="2400" dirty="0">
                <a:solidFill>
                  <a:prstClr val="black"/>
                </a:solidFill>
                <a:latin typeface="Arial" pitchFamily="34" charset="0"/>
                <a:cs typeface="Arial" pitchFamily="34" charset="0"/>
              </a:rPr>
              <a:t>First, we identify the system, draw a sketch of it, and state our observations about the specifics of the problem. </a:t>
            </a:r>
            <a:endParaRPr lang="en-US" dirty="0"/>
          </a:p>
        </p:txBody>
      </p:sp>
      <p:sp>
        <p:nvSpPr>
          <p:cNvPr id="5" name="Rectangle 4"/>
          <p:cNvSpPr/>
          <p:nvPr/>
        </p:nvSpPr>
        <p:spPr>
          <a:xfrm>
            <a:off x="533400" y="2419350"/>
            <a:ext cx="7848600" cy="830997"/>
          </a:xfrm>
          <a:prstGeom prst="rect">
            <a:avLst/>
          </a:prstGeom>
        </p:spPr>
        <p:txBody>
          <a:bodyPr wrap="square">
            <a:spAutoFit/>
          </a:bodyPr>
          <a:lstStyle/>
          <a:p>
            <a:pPr marL="457200" indent="-457200">
              <a:buFont typeface="Wingdings" pitchFamily="2" charset="2"/>
              <a:buChar char="v"/>
            </a:pPr>
            <a:r>
              <a:rPr lang="en-US" sz="2400" dirty="0">
                <a:solidFill>
                  <a:prstClr val="black"/>
                </a:solidFill>
                <a:latin typeface="Arial" pitchFamily="34" charset="0"/>
                <a:cs typeface="Arial" pitchFamily="34" charset="0"/>
              </a:rPr>
              <a:t>We take the hand and the affected portion of the face as the system. </a:t>
            </a:r>
            <a:endParaRPr lang="en-US" dirty="0"/>
          </a:p>
        </p:txBody>
      </p:sp>
      <p:sp>
        <p:nvSpPr>
          <p:cNvPr id="6" name="Rectangle 5"/>
          <p:cNvSpPr/>
          <p:nvPr/>
        </p:nvSpPr>
        <p:spPr>
          <a:xfrm>
            <a:off x="533400" y="3569553"/>
            <a:ext cx="7696200" cy="830997"/>
          </a:xfrm>
          <a:prstGeom prst="rect">
            <a:avLst/>
          </a:prstGeom>
        </p:spPr>
        <p:txBody>
          <a:bodyPr wrap="square">
            <a:spAutoFit/>
          </a:bodyPr>
          <a:lstStyle/>
          <a:p>
            <a:pPr marL="457200" indent="-457200" algn="just">
              <a:buFont typeface="Wingdings" pitchFamily="2" charset="2"/>
              <a:buChar char="v"/>
            </a:pPr>
            <a:r>
              <a:rPr lang="en-US" sz="2400" dirty="0">
                <a:solidFill>
                  <a:prstClr val="black"/>
                </a:solidFill>
                <a:latin typeface="Arial" pitchFamily="34" charset="0"/>
                <a:cs typeface="Arial" pitchFamily="34" charset="0"/>
              </a:rPr>
              <a:t>This is a closed system since it involves a fixed amount of mass (no mass transfer). </a:t>
            </a:r>
            <a:endParaRPr lang="en-US" dirty="0"/>
          </a:p>
        </p:txBody>
      </p:sp>
    </p:spTree>
    <p:extLst>
      <p:ext uri="{BB962C8B-B14F-4D97-AF65-F5344CB8AC3E}">
        <p14:creationId xmlns:p14="http://schemas.microsoft.com/office/powerpoint/2010/main" val="3073085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428821"/>
            <a:ext cx="75438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There seems to be no significant energy transfer between the system and its surroundings during this process. </a:t>
            </a:r>
            <a:endParaRPr lang="en-US" sz="2400" dirty="0">
              <a:latin typeface="Arial" pitchFamily="34" charset="0"/>
              <a:cs typeface="Arial" pitchFamily="34" charset="0"/>
            </a:endParaRPr>
          </a:p>
        </p:txBody>
      </p:sp>
      <p:sp>
        <p:nvSpPr>
          <p:cNvPr id="3" name="Rectangle 2"/>
          <p:cNvSpPr/>
          <p:nvPr/>
        </p:nvSpPr>
        <p:spPr>
          <a:xfrm>
            <a:off x="533400" y="907777"/>
            <a:ext cx="6934200" cy="2308324"/>
          </a:xfrm>
          <a:prstGeom prst="rect">
            <a:avLst/>
          </a:prstGeom>
        </p:spPr>
        <p:txBody>
          <a:bodyPr wrap="square">
            <a:spAutoFit/>
          </a:bodyPr>
          <a:lstStyle/>
          <a:p>
            <a:pPr marL="457200" indent="-457200" algn="just">
              <a:buFont typeface="Wingdings" pitchFamily="2" charset="2"/>
              <a:buChar char="v"/>
            </a:pPr>
            <a:r>
              <a:rPr lang="en-US" sz="2400" dirty="0">
                <a:solidFill>
                  <a:prstClr val="black"/>
                </a:solidFill>
                <a:latin typeface="Arial" pitchFamily="34" charset="0"/>
                <a:cs typeface="Arial" pitchFamily="34" charset="0"/>
              </a:rPr>
              <a:t>We observe that the kinetic energy of the hand decreases during the process, as evidenced by a decrease in velocity from initial value to zero, while the internal energy of the affected area increases, as evidenced by an increase in the temperature. </a:t>
            </a:r>
            <a:endParaRPr lang="en-US" dirty="0"/>
          </a:p>
        </p:txBody>
      </p:sp>
      <p:sp>
        <p:nvSpPr>
          <p:cNvPr id="4" name="Rectangle 3"/>
          <p:cNvSpPr/>
          <p:nvPr/>
        </p:nvSpPr>
        <p:spPr>
          <a:xfrm>
            <a:off x="914400" y="209550"/>
            <a:ext cx="1553630" cy="461665"/>
          </a:xfrm>
          <a:prstGeom prst="rect">
            <a:avLst/>
          </a:prstGeom>
        </p:spPr>
        <p:txBody>
          <a:bodyPr wrap="none">
            <a:spAutoFit/>
          </a:bodyPr>
          <a:lstStyle/>
          <a:p>
            <a:r>
              <a:rPr lang="en-US" sz="2400" b="1" dirty="0">
                <a:solidFill>
                  <a:prstClr val="black"/>
                </a:solidFill>
                <a:latin typeface="Arial" pitchFamily="34" charset="0"/>
                <a:cs typeface="Arial" pitchFamily="34" charset="0"/>
              </a:rPr>
              <a:t>Analysis:</a:t>
            </a:r>
            <a:endParaRPr lang="en-US" sz="2400" b="1" dirty="0"/>
          </a:p>
        </p:txBody>
      </p:sp>
    </p:spTree>
    <p:extLst>
      <p:ext uri="{BB962C8B-B14F-4D97-AF65-F5344CB8AC3E}">
        <p14:creationId xmlns:p14="http://schemas.microsoft.com/office/powerpoint/2010/main" val="3829052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457200"/>
            <a:ext cx="68580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Under the stated assumptions </a:t>
            </a:r>
            <a:r>
              <a:rPr lang="en-US" sz="2400" dirty="0">
                <a:latin typeface="Arial" pitchFamily="34" charset="0"/>
                <a:cs typeface="Arial" pitchFamily="34" charset="0"/>
              </a:rPr>
              <a:t>and observations, the energy balance on the system can be expressed as</a:t>
            </a:r>
          </a:p>
        </p:txBody>
      </p:sp>
      <mc:AlternateContent xmlns:mc="http://schemas.openxmlformats.org/markup-compatibility/2006" xmlns:a14="http://schemas.microsoft.com/office/drawing/2010/main">
        <mc:Choice Requires="a14">
          <p:sp>
            <p:nvSpPr>
              <p:cNvPr id="3" name="Rectangle 2"/>
              <p:cNvSpPr/>
              <p:nvPr/>
            </p:nvSpPr>
            <p:spPr>
              <a:xfrm>
                <a:off x="1752600" y="2414885"/>
                <a:ext cx="5486400" cy="461665"/>
              </a:xfrm>
              <a:prstGeom prst="rect">
                <a:avLst/>
              </a:prstGeom>
              <a:solidFill>
                <a:schemeClr val="bg1"/>
              </a:solidFill>
            </p:spPr>
            <p:txBody>
              <a:bodyPr wrap="square">
                <a:spAutoFit/>
              </a:bodyPr>
              <a:lstStyle/>
              <a:p>
                <a14:m>
                  <m:oMath xmlns:m="http://schemas.openxmlformats.org/officeDocument/2006/math">
                    <m:sSub>
                      <m:sSubPr>
                        <m:ctrlPr>
                          <a:rPr lang="en-US" sz="2400" i="1">
                            <a:latin typeface="Cambria Math"/>
                          </a:rPr>
                        </m:ctrlPr>
                      </m:sSubPr>
                      <m:e>
                        <m:r>
                          <a:rPr lang="en-US" sz="2400">
                            <a:effectLst/>
                            <a:latin typeface="Cambria Math"/>
                            <a:ea typeface="Calibri"/>
                            <a:cs typeface="Times New Roman"/>
                          </a:rPr>
                          <m:t> </m:t>
                        </m:r>
                        <m:d>
                          <m:dPr>
                            <m:ctrlPr>
                              <a:rPr lang="en-US" sz="2400" i="1">
                                <a:effectLst/>
                                <a:latin typeface="Cambria Math"/>
                              </a:rPr>
                            </m:ctrlPr>
                          </m:dPr>
                          <m:e>
                            <m:r>
                              <a:rPr lang="en-US" sz="2400" i="1">
                                <a:effectLst/>
                                <a:latin typeface="Cambria Math"/>
                                <a:ea typeface="Calibri"/>
                                <a:cs typeface="Times New Roman"/>
                              </a:rPr>
                              <m:t>𝑈</m:t>
                            </m:r>
                            <m:r>
                              <a:rPr lang="en-US" sz="2400">
                                <a:effectLst/>
                                <a:latin typeface="Cambria Math"/>
                                <a:ea typeface="Calibri"/>
                                <a:cs typeface="Times New Roman"/>
                              </a:rPr>
                              <m:t>+</m:t>
                            </m:r>
                            <m:r>
                              <a:rPr lang="en-US" sz="2400" i="1">
                                <a:effectLst/>
                                <a:latin typeface="Cambria Math"/>
                                <a:ea typeface="Calibri"/>
                                <a:cs typeface="Times New Roman"/>
                              </a:rPr>
                              <m:t>𝐾𝐸</m:t>
                            </m:r>
                            <m:r>
                              <a:rPr lang="en-US" sz="2400">
                                <a:effectLst/>
                                <a:latin typeface="Cambria Math"/>
                                <a:ea typeface="Calibri"/>
                                <a:cs typeface="Times New Roman"/>
                              </a:rPr>
                              <m:t>+</m:t>
                            </m:r>
                            <m:r>
                              <a:rPr lang="en-US" sz="2400" i="1">
                                <a:effectLst/>
                                <a:latin typeface="Cambria Math"/>
                                <a:ea typeface="Calibri"/>
                                <a:cs typeface="Times New Roman"/>
                              </a:rPr>
                              <m:t>𝑃𝐸</m:t>
                            </m:r>
                          </m:e>
                        </m:d>
                      </m:e>
                      <m:sub>
                        <m:r>
                          <a:rPr lang="en-US" sz="2400">
                            <a:effectLst/>
                            <a:latin typeface="Cambria Math"/>
                            <a:ea typeface="Calibri"/>
                            <a:cs typeface="Times New Roman"/>
                          </a:rPr>
                          <m:t>2</m:t>
                        </m:r>
                      </m:sub>
                    </m:sSub>
                    <m:r>
                      <a:rPr lang="en-US" sz="2400" i="1">
                        <a:effectLst/>
                        <a:latin typeface="Cambria Math"/>
                        <a:ea typeface="Calibri"/>
                        <a:cs typeface="Times New Roman"/>
                      </a:rPr>
                      <m:t>−</m:t>
                    </m:r>
                    <m:sSub>
                      <m:sSubPr>
                        <m:ctrlPr>
                          <a:rPr lang="en-US" sz="2400" i="1">
                            <a:effectLst/>
                            <a:latin typeface="Cambria Math"/>
                          </a:rPr>
                        </m:ctrlPr>
                      </m:sSubPr>
                      <m:e>
                        <m:d>
                          <m:dPr>
                            <m:ctrlPr>
                              <a:rPr lang="en-US" sz="2400" i="1">
                                <a:effectLst/>
                                <a:latin typeface="Cambria Math"/>
                              </a:rPr>
                            </m:ctrlPr>
                          </m:dPr>
                          <m:e>
                            <m:r>
                              <a:rPr lang="en-US" sz="2400" i="1">
                                <a:effectLst/>
                                <a:latin typeface="Cambria Math"/>
                                <a:ea typeface="Calibri"/>
                                <a:cs typeface="Times New Roman"/>
                              </a:rPr>
                              <m:t>𝑈</m:t>
                            </m:r>
                            <m:r>
                              <a:rPr lang="en-US" sz="2400">
                                <a:effectLst/>
                                <a:latin typeface="Cambria Math"/>
                                <a:ea typeface="Calibri"/>
                                <a:cs typeface="Times New Roman"/>
                              </a:rPr>
                              <m:t>+</m:t>
                            </m:r>
                            <m:r>
                              <a:rPr lang="en-US" sz="2400" i="1">
                                <a:effectLst/>
                                <a:latin typeface="Cambria Math"/>
                                <a:ea typeface="Calibri"/>
                                <a:cs typeface="Times New Roman"/>
                              </a:rPr>
                              <m:t>𝐾𝐸</m:t>
                            </m:r>
                            <m:r>
                              <a:rPr lang="en-US" sz="2400">
                                <a:effectLst/>
                                <a:latin typeface="Cambria Math"/>
                                <a:ea typeface="Calibri"/>
                                <a:cs typeface="Times New Roman"/>
                              </a:rPr>
                              <m:t>+</m:t>
                            </m:r>
                            <m:r>
                              <a:rPr lang="en-US" sz="2400" i="1">
                                <a:effectLst/>
                                <a:latin typeface="Cambria Math"/>
                                <a:ea typeface="Calibri"/>
                                <a:cs typeface="Times New Roman"/>
                              </a:rPr>
                              <m:t>𝑃𝐸</m:t>
                            </m:r>
                          </m:e>
                        </m:d>
                      </m:e>
                      <m:sub>
                        <m:r>
                          <a:rPr lang="en-US" sz="2400">
                            <a:effectLst/>
                            <a:latin typeface="Cambria Math"/>
                            <a:ea typeface="Calibri"/>
                            <a:cs typeface="Times New Roman"/>
                          </a:rPr>
                          <m:t>1</m:t>
                        </m:r>
                      </m:sub>
                    </m:sSub>
                    <m:r>
                      <a:rPr lang="en-US" sz="2400">
                        <a:effectLst/>
                        <a:latin typeface="Cambria Math"/>
                        <a:ea typeface="Calibri"/>
                        <a:cs typeface="Times New Roman"/>
                      </a:rPr>
                      <m:t>=</m:t>
                    </m:r>
                  </m:oMath>
                </a14:m>
                <a:r>
                  <a:rPr lang="en-US" sz="2400" dirty="0" smtClean="0">
                    <a:latin typeface="Arial" pitchFamily="34" charset="0"/>
                    <a:cs typeface="Arial" pitchFamily="34" charset="0"/>
                  </a:rPr>
                  <a:t> 0</a:t>
                </a:r>
                <a:endParaRPr lang="en-US" sz="2400" dirty="0">
                  <a:latin typeface="Arial" pitchFamily="34" charset="0"/>
                  <a:cs typeface="Arial" pitchFamily="34"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1752600" y="2414885"/>
                <a:ext cx="5486400" cy="461665"/>
              </a:xfrm>
              <a:prstGeom prst="rect">
                <a:avLst/>
              </a:prstGeom>
              <a:blipFill rotWithShape="1">
                <a:blip r:embed="rId3"/>
                <a:stretch>
                  <a:fillRect t="-9211" r="-222" b="-30263"/>
                </a:stretch>
              </a:blipFill>
            </p:spPr>
            <p:txBody>
              <a:bodyPr/>
              <a:lstStyle/>
              <a:p>
                <a:r>
                  <a:rPr lang="en-US">
                    <a:noFill/>
                  </a:rPr>
                  <a:t> </a:t>
                </a:r>
              </a:p>
            </p:txBody>
          </p:sp>
        </mc:Fallback>
      </mc:AlternateContent>
      <p:sp>
        <p:nvSpPr>
          <p:cNvPr id="5" name="Right Arrow 4"/>
          <p:cNvSpPr/>
          <p:nvPr/>
        </p:nvSpPr>
        <p:spPr>
          <a:xfrm>
            <a:off x="1066801" y="2571750"/>
            <a:ext cx="510363"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6" name="Rectangle 5"/>
              <p:cNvSpPr/>
              <p:nvPr/>
            </p:nvSpPr>
            <p:spPr>
              <a:xfrm>
                <a:off x="1676400" y="1729085"/>
                <a:ext cx="6553200" cy="461665"/>
              </a:xfrm>
              <a:prstGeom prst="rect">
                <a:avLst/>
              </a:prstGeom>
              <a:solidFill>
                <a:schemeClr val="bg1"/>
              </a:solid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2400" i="1">
                              <a:latin typeface="Cambria Math"/>
                            </a:rPr>
                          </m:ctrlPr>
                        </m:sSubPr>
                        <m:e>
                          <m:r>
                            <a:rPr lang="en-US" sz="2400">
                              <a:effectLst/>
                              <a:latin typeface="Cambria Math"/>
                              <a:ea typeface="Calibri"/>
                              <a:cs typeface="Times New Roman"/>
                            </a:rPr>
                            <m:t> </m:t>
                          </m:r>
                          <m:d>
                            <m:dPr>
                              <m:ctrlPr>
                                <a:rPr lang="en-US" sz="2400" i="1">
                                  <a:effectLst/>
                                  <a:latin typeface="Cambria Math"/>
                                </a:rPr>
                              </m:ctrlPr>
                            </m:dPr>
                            <m:e>
                              <m:r>
                                <a:rPr lang="en-US" sz="2400" i="1">
                                  <a:effectLst/>
                                  <a:latin typeface="Cambria Math"/>
                                  <a:ea typeface="Calibri"/>
                                  <a:cs typeface="Times New Roman"/>
                                </a:rPr>
                                <m:t>𝑈</m:t>
                              </m:r>
                              <m:r>
                                <a:rPr lang="en-US" sz="2400">
                                  <a:effectLst/>
                                  <a:latin typeface="Cambria Math"/>
                                  <a:ea typeface="Calibri"/>
                                  <a:cs typeface="Times New Roman"/>
                                </a:rPr>
                                <m:t>+</m:t>
                              </m:r>
                              <m:r>
                                <a:rPr lang="en-US" sz="2400" i="1">
                                  <a:effectLst/>
                                  <a:latin typeface="Cambria Math"/>
                                  <a:ea typeface="Calibri"/>
                                  <a:cs typeface="Times New Roman"/>
                                </a:rPr>
                                <m:t>𝐾𝐸</m:t>
                              </m:r>
                              <m:r>
                                <a:rPr lang="en-US" sz="2400">
                                  <a:effectLst/>
                                  <a:latin typeface="Cambria Math"/>
                                  <a:ea typeface="Calibri"/>
                                  <a:cs typeface="Times New Roman"/>
                                </a:rPr>
                                <m:t>+</m:t>
                              </m:r>
                              <m:r>
                                <a:rPr lang="en-US" sz="2400" i="1">
                                  <a:effectLst/>
                                  <a:latin typeface="Cambria Math"/>
                                  <a:ea typeface="Calibri"/>
                                  <a:cs typeface="Times New Roman"/>
                                </a:rPr>
                                <m:t>𝑃𝐸</m:t>
                              </m:r>
                            </m:e>
                          </m:d>
                        </m:e>
                        <m:sub>
                          <m:r>
                            <a:rPr lang="en-US" sz="2400">
                              <a:effectLst/>
                              <a:latin typeface="Cambria Math"/>
                              <a:ea typeface="Calibri"/>
                              <a:cs typeface="Times New Roman"/>
                            </a:rPr>
                            <m:t>2</m:t>
                          </m:r>
                        </m:sub>
                      </m:sSub>
                      <m:r>
                        <a:rPr lang="en-US" sz="2400" i="1">
                          <a:effectLst/>
                          <a:latin typeface="Cambria Math"/>
                          <a:ea typeface="Calibri"/>
                          <a:cs typeface="Times New Roman"/>
                        </a:rPr>
                        <m:t>−</m:t>
                      </m:r>
                      <m:sSub>
                        <m:sSubPr>
                          <m:ctrlPr>
                            <a:rPr lang="en-US" sz="2400" i="1">
                              <a:effectLst/>
                              <a:latin typeface="Cambria Math"/>
                            </a:rPr>
                          </m:ctrlPr>
                        </m:sSubPr>
                        <m:e>
                          <m:d>
                            <m:dPr>
                              <m:ctrlPr>
                                <a:rPr lang="en-US" sz="2400" i="1">
                                  <a:effectLst/>
                                  <a:latin typeface="Cambria Math"/>
                                </a:rPr>
                              </m:ctrlPr>
                            </m:dPr>
                            <m:e>
                              <m:r>
                                <a:rPr lang="en-US" sz="2400" i="1">
                                  <a:effectLst/>
                                  <a:latin typeface="Cambria Math"/>
                                  <a:ea typeface="Calibri"/>
                                  <a:cs typeface="Times New Roman"/>
                                </a:rPr>
                                <m:t>𝑈</m:t>
                              </m:r>
                              <m:r>
                                <a:rPr lang="en-US" sz="2400">
                                  <a:effectLst/>
                                  <a:latin typeface="Cambria Math"/>
                                  <a:ea typeface="Calibri"/>
                                  <a:cs typeface="Times New Roman"/>
                                </a:rPr>
                                <m:t>+</m:t>
                              </m:r>
                              <m:r>
                                <a:rPr lang="en-US" sz="2400" i="1">
                                  <a:effectLst/>
                                  <a:latin typeface="Cambria Math"/>
                                  <a:ea typeface="Calibri"/>
                                  <a:cs typeface="Times New Roman"/>
                                </a:rPr>
                                <m:t>𝐾𝐸</m:t>
                              </m:r>
                              <m:r>
                                <a:rPr lang="en-US" sz="2400">
                                  <a:effectLst/>
                                  <a:latin typeface="Cambria Math"/>
                                  <a:ea typeface="Calibri"/>
                                  <a:cs typeface="Times New Roman"/>
                                </a:rPr>
                                <m:t>+</m:t>
                              </m:r>
                              <m:r>
                                <a:rPr lang="en-US" sz="2400" i="1">
                                  <a:effectLst/>
                                  <a:latin typeface="Cambria Math"/>
                                  <a:ea typeface="Calibri"/>
                                  <a:cs typeface="Times New Roman"/>
                                </a:rPr>
                                <m:t>𝑃𝐸</m:t>
                              </m:r>
                            </m:e>
                          </m:d>
                        </m:e>
                        <m:sub>
                          <m:r>
                            <a:rPr lang="en-US" sz="2400">
                              <a:effectLst/>
                              <a:latin typeface="Cambria Math"/>
                              <a:ea typeface="Calibri"/>
                              <a:cs typeface="Times New Roman"/>
                            </a:rPr>
                            <m:t>1</m:t>
                          </m:r>
                        </m:sub>
                      </m:sSub>
                      <m:r>
                        <a:rPr lang="en-US" sz="2400">
                          <a:effectLst/>
                          <a:latin typeface="Cambria Math"/>
                          <a:ea typeface="Calibri"/>
                          <a:cs typeface="Times New Roman"/>
                        </a:rPr>
                        <m:t>=</m:t>
                      </m:r>
                      <m:sSub>
                        <m:sSubPr>
                          <m:ctrlPr>
                            <a:rPr lang="en-US" sz="2400" i="1">
                              <a:effectLst/>
                              <a:latin typeface="Cambria Math"/>
                            </a:rPr>
                          </m:ctrlPr>
                        </m:sSubPr>
                        <m:e>
                          <m:r>
                            <a:rPr lang="en-US" sz="2400" i="1">
                              <a:effectLst/>
                              <a:latin typeface="Cambria Math"/>
                              <a:ea typeface="Calibri"/>
                              <a:cs typeface="Times New Roman"/>
                            </a:rPr>
                            <m:t>𝑄</m:t>
                          </m:r>
                        </m:e>
                        <m:sub>
                          <m:r>
                            <a:rPr lang="en-US" sz="2400">
                              <a:effectLst/>
                              <a:latin typeface="Cambria Math"/>
                              <a:ea typeface="Calibri"/>
                              <a:cs typeface="Times New Roman"/>
                            </a:rPr>
                            <m:t>12</m:t>
                          </m:r>
                        </m:sub>
                      </m:sSub>
                      <m:r>
                        <a:rPr lang="en-US" sz="2400" i="1">
                          <a:effectLst/>
                          <a:latin typeface="Cambria Math"/>
                          <a:ea typeface="Calibri"/>
                          <a:cs typeface="Times New Roman"/>
                        </a:rPr>
                        <m:t>−</m:t>
                      </m:r>
                      <m:sSub>
                        <m:sSubPr>
                          <m:ctrlPr>
                            <a:rPr lang="en-US" sz="2400" i="1">
                              <a:effectLst/>
                              <a:latin typeface="Cambria Math"/>
                            </a:rPr>
                          </m:ctrlPr>
                        </m:sSubPr>
                        <m:e>
                          <m:r>
                            <a:rPr lang="en-US" sz="2400" i="1">
                              <a:effectLst/>
                              <a:latin typeface="Cambria Math"/>
                              <a:ea typeface="Calibri"/>
                              <a:cs typeface="Times New Roman"/>
                            </a:rPr>
                            <m:t>𝑊</m:t>
                          </m:r>
                        </m:e>
                        <m:sub>
                          <m:r>
                            <a:rPr lang="en-US" sz="2400">
                              <a:effectLst/>
                              <a:latin typeface="Cambria Math"/>
                              <a:ea typeface="Calibri"/>
                              <a:cs typeface="Times New Roman"/>
                            </a:rPr>
                            <m:t>12</m:t>
                          </m:r>
                        </m:sub>
                      </m:sSub>
                    </m:oMath>
                  </m:oMathPara>
                </a14:m>
                <a:endParaRPr lang="en-US" sz="2400" dirty="0">
                  <a:latin typeface="Arial" pitchFamily="34" charset="0"/>
                  <a:cs typeface="Arial" pitchFamily="34"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1676400" y="1729085"/>
                <a:ext cx="6553200" cy="461665"/>
              </a:xfrm>
              <a:prstGeom prst="rect">
                <a:avLst/>
              </a:prstGeom>
              <a:blipFill rotWithShape="1">
                <a:blip r:embed="rId4"/>
                <a:stretch>
                  <a:fillRect t="-9333" r="-2140" b="-32000"/>
                </a:stretch>
              </a:blipFill>
            </p:spPr>
            <p:txBody>
              <a:bodyPr/>
              <a:lstStyle/>
              <a:p>
                <a:r>
                  <a:rPr lang="en-US">
                    <a:noFill/>
                  </a:rPr>
                  <a:t> </a:t>
                </a:r>
              </a:p>
            </p:txBody>
          </p:sp>
        </mc:Fallback>
      </mc:AlternateContent>
      <p:sp>
        <p:nvSpPr>
          <p:cNvPr id="7" name="Right Arrow 6"/>
          <p:cNvSpPr/>
          <p:nvPr/>
        </p:nvSpPr>
        <p:spPr>
          <a:xfrm>
            <a:off x="1066801" y="3164978"/>
            <a:ext cx="510363"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2"/>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2014514770"/>
              </p:ext>
            </p:extLst>
          </p:nvPr>
        </p:nvGraphicFramePr>
        <p:xfrm>
          <a:off x="2081048" y="3107829"/>
          <a:ext cx="2636258" cy="313785"/>
        </p:xfrm>
        <a:graphic>
          <a:graphicData uri="http://schemas.openxmlformats.org/presentationml/2006/ole">
            <mc:AlternateContent xmlns:mc="http://schemas.openxmlformats.org/markup-compatibility/2006">
              <mc:Choice xmlns:v="urn:schemas-microsoft-com:vml" Requires="v">
                <p:oleObj spid="_x0000_s97503" name="Equation" r:id="rId5" imgW="1358310" imgH="177723" progId="Equation.3">
                  <p:embed/>
                </p:oleObj>
              </mc:Choice>
              <mc:Fallback>
                <p:oleObj name="Equation" r:id="rId5" imgW="1358310" imgH="177723"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81048" y="3107829"/>
                        <a:ext cx="2636258" cy="313785"/>
                      </a:xfrm>
                      <a:prstGeom prst="rect">
                        <a:avLst/>
                      </a:prstGeom>
                      <a:solidFill>
                        <a:schemeClr val="bg1"/>
                      </a:solidFill>
                    </p:spPr>
                  </p:pic>
                </p:oleObj>
              </mc:Fallback>
            </mc:AlternateContent>
          </a:graphicData>
        </a:graphic>
      </p:graphicFrame>
      <p:sp>
        <p:nvSpPr>
          <p:cNvPr id="11" name="Rectangle 4"/>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2" name="Object 11"/>
          <p:cNvGraphicFramePr>
            <a:graphicFrameLocks noChangeAspect="1"/>
          </p:cNvGraphicFramePr>
          <p:nvPr>
            <p:extLst>
              <p:ext uri="{D42A27DB-BD31-4B8C-83A1-F6EECF244321}">
                <p14:modId xmlns:p14="http://schemas.microsoft.com/office/powerpoint/2010/main" val="607025770"/>
              </p:ext>
            </p:extLst>
          </p:nvPr>
        </p:nvGraphicFramePr>
        <p:xfrm>
          <a:off x="1839762" y="3638550"/>
          <a:ext cx="3073402" cy="457200"/>
        </p:xfrm>
        <a:graphic>
          <a:graphicData uri="http://schemas.openxmlformats.org/presentationml/2006/ole">
            <mc:AlternateContent xmlns:mc="http://schemas.openxmlformats.org/markup-compatibility/2006">
              <mc:Choice xmlns:v="urn:schemas-microsoft-com:vml" Requires="v">
                <p:oleObj spid="_x0000_s97504" name="Equation" r:id="rId7" imgW="1155700" imgH="228600" progId="Equation.3">
                  <p:embed/>
                </p:oleObj>
              </mc:Choice>
              <mc:Fallback>
                <p:oleObj name="Equation" r:id="rId7" imgW="1155700" imgH="228600" progId="Equation.3">
                  <p:embed/>
                  <p:pic>
                    <p:nvPicPr>
                      <p:cNvPr id="0"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39762" y="3638550"/>
                        <a:ext cx="3073402" cy="457200"/>
                      </a:xfrm>
                      <a:prstGeom prst="rect">
                        <a:avLst/>
                      </a:prstGeom>
                      <a:solidFill>
                        <a:schemeClr val="bg1"/>
                      </a:solidFill>
                    </p:spPr>
                  </p:pic>
                </p:oleObj>
              </mc:Fallback>
            </mc:AlternateContent>
          </a:graphicData>
        </a:graphic>
      </p:graphicFrame>
      <p:sp>
        <p:nvSpPr>
          <p:cNvPr id="13" name="Rectangle 12"/>
          <p:cNvSpPr/>
          <p:nvPr/>
        </p:nvSpPr>
        <p:spPr>
          <a:xfrm>
            <a:off x="855457" y="3634085"/>
            <a:ext cx="1115302" cy="461665"/>
          </a:xfrm>
          <a:prstGeom prst="rect">
            <a:avLst/>
          </a:prstGeom>
        </p:spPr>
        <p:txBody>
          <a:bodyPr wrap="square">
            <a:spAutoFit/>
          </a:bodyPr>
          <a:lstStyle/>
          <a:p>
            <a:r>
              <a:rPr lang="en-US" sz="2400" dirty="0" smtClean="0">
                <a:solidFill>
                  <a:prstClr val="black"/>
                </a:solidFill>
                <a:latin typeface="Arial" pitchFamily="34" charset="0"/>
                <a:cs typeface="Arial" pitchFamily="34" charset="0"/>
              </a:rPr>
              <a:t>Using</a:t>
            </a:r>
            <a:endParaRPr lang="en-US" dirty="0"/>
          </a:p>
        </p:txBody>
      </p:sp>
      <p:sp>
        <p:nvSpPr>
          <p:cNvPr id="14" name="Rectangle 13"/>
          <p:cNvSpPr/>
          <p:nvPr/>
        </p:nvSpPr>
        <p:spPr>
          <a:xfrm>
            <a:off x="5446684" y="3663122"/>
            <a:ext cx="699230" cy="461665"/>
          </a:xfrm>
          <a:prstGeom prst="rect">
            <a:avLst/>
          </a:prstGeom>
        </p:spPr>
        <p:txBody>
          <a:bodyPr wrap="none">
            <a:spAutoFit/>
          </a:bodyPr>
          <a:lstStyle/>
          <a:p>
            <a:r>
              <a:rPr lang="en-US" sz="2400" dirty="0" smtClean="0">
                <a:latin typeface="Arial" pitchFamily="34" charset="0"/>
                <a:cs typeface="Arial" pitchFamily="34" charset="0"/>
              </a:rPr>
              <a:t>and</a:t>
            </a:r>
            <a:endParaRPr lang="en-US" sz="2400" dirty="0">
              <a:latin typeface="Arial" pitchFamily="34" charset="0"/>
              <a:cs typeface="Arial" pitchFamily="34" charset="0"/>
            </a:endParaRPr>
          </a:p>
        </p:txBody>
      </p:sp>
      <p:sp>
        <p:nvSpPr>
          <p:cNvPr id="15" name="Rectangle 8"/>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7" name="Right Arrow 16"/>
          <p:cNvSpPr/>
          <p:nvPr/>
        </p:nvSpPr>
        <p:spPr>
          <a:xfrm>
            <a:off x="5178369" y="3131043"/>
            <a:ext cx="536631" cy="29057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9"/>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9" name="Object 18"/>
          <p:cNvGraphicFramePr>
            <a:graphicFrameLocks noChangeAspect="1"/>
          </p:cNvGraphicFramePr>
          <p:nvPr>
            <p:extLst>
              <p:ext uri="{D42A27DB-BD31-4B8C-83A1-F6EECF244321}">
                <p14:modId xmlns:p14="http://schemas.microsoft.com/office/powerpoint/2010/main" val="3759508474"/>
              </p:ext>
            </p:extLst>
          </p:nvPr>
        </p:nvGraphicFramePr>
        <p:xfrm>
          <a:off x="6096000" y="3084330"/>
          <a:ext cx="1544348" cy="309248"/>
        </p:xfrm>
        <a:graphic>
          <a:graphicData uri="http://schemas.openxmlformats.org/presentationml/2006/ole">
            <mc:AlternateContent xmlns:mc="http://schemas.openxmlformats.org/markup-compatibility/2006">
              <mc:Choice xmlns:v="urn:schemas-microsoft-com:vml" Requires="v">
                <p:oleObj spid="_x0000_s97505" name="Equation" r:id="rId9" imgW="812447" imgH="177723" progId="Equation.3">
                  <p:embed/>
                </p:oleObj>
              </mc:Choice>
              <mc:Fallback>
                <p:oleObj name="Equation" r:id="rId9" imgW="812447" imgH="177723" progId="Equation.3">
                  <p:embed/>
                  <p:pic>
                    <p:nvPicPr>
                      <p:cNvPr id="0" name="Object 1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096000" y="3084330"/>
                        <a:ext cx="1544348" cy="309248"/>
                      </a:xfrm>
                      <a:prstGeom prst="rect">
                        <a:avLst/>
                      </a:prstGeom>
                      <a:solidFill>
                        <a:schemeClr val="bg1"/>
                      </a:solidFill>
                    </p:spPr>
                  </p:pic>
                </p:oleObj>
              </mc:Fallback>
            </mc:AlternateContent>
          </a:graphicData>
        </a:graphic>
      </p:graphicFrame>
      <p:sp>
        <p:nvSpPr>
          <p:cNvPr id="4" name="Rectangle 20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1837013586"/>
              </p:ext>
            </p:extLst>
          </p:nvPr>
        </p:nvGraphicFramePr>
        <p:xfrm>
          <a:off x="3733800" y="4248150"/>
          <a:ext cx="4369652" cy="719501"/>
        </p:xfrm>
        <a:graphic>
          <a:graphicData uri="http://schemas.openxmlformats.org/presentationml/2006/ole">
            <mc:AlternateContent xmlns:mc="http://schemas.openxmlformats.org/markup-compatibility/2006">
              <mc:Choice xmlns:v="urn:schemas-microsoft-com:vml" Requires="v">
                <p:oleObj spid="_x0000_s97506" name="Equation" r:id="rId11" imgW="2374900" imgH="393700" progId="Equation.3">
                  <p:embed/>
                </p:oleObj>
              </mc:Choice>
              <mc:Fallback>
                <p:oleObj name="Equation" r:id="rId11" imgW="2374900" imgH="393700" progId="Equation.3">
                  <p:embed/>
                  <p:pic>
                    <p:nvPicPr>
                      <p:cNvPr id="0" name="Object 20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733800" y="4248150"/>
                        <a:ext cx="4369652" cy="719501"/>
                      </a:xfrm>
                      <a:prstGeom prst="rect">
                        <a:avLst/>
                      </a:prstGeom>
                      <a:solidFill>
                        <a:schemeClr val="bg1"/>
                      </a:solidFill>
                    </p:spPr>
                  </p:pic>
                </p:oleObj>
              </mc:Fallback>
            </mc:AlternateContent>
          </a:graphicData>
        </a:graphic>
      </p:graphicFrame>
    </p:spTree>
    <p:extLst>
      <p:ext uri="{BB962C8B-B14F-4D97-AF65-F5344CB8AC3E}">
        <p14:creationId xmlns:p14="http://schemas.microsoft.com/office/powerpoint/2010/main" val="108181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13" grpId="0"/>
      <p:bldP spid="14" grpId="0"/>
      <p:bldP spid="1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671754"/>
            <a:ext cx="76962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T</a:t>
            </a:r>
            <a:r>
              <a:rPr lang="en-US" sz="2400" dirty="0" smtClean="0">
                <a:latin typeface="Arial" pitchFamily="34" charset="0"/>
                <a:cs typeface="Arial" pitchFamily="34" charset="0"/>
              </a:rPr>
              <a:t>he </a:t>
            </a:r>
            <a:r>
              <a:rPr lang="en-US" sz="2400" dirty="0">
                <a:latin typeface="Arial" pitchFamily="34" charset="0"/>
                <a:cs typeface="Arial" pitchFamily="34" charset="0"/>
              </a:rPr>
              <a:t>decrease in the kinetic energy of the hand must be equal to the increase in the internal energy of the affected area. </a:t>
            </a:r>
          </a:p>
        </p:txBody>
      </p:sp>
      <p:sp>
        <p:nvSpPr>
          <p:cNvPr id="3" name="Rectangle 2"/>
          <p:cNvSpPr/>
          <p:nvPr/>
        </p:nvSpPr>
        <p:spPr>
          <a:xfrm>
            <a:off x="381000" y="457200"/>
            <a:ext cx="7010400" cy="1200329"/>
          </a:xfrm>
          <a:prstGeom prst="rect">
            <a:avLst/>
          </a:prstGeom>
        </p:spPr>
        <p:txBody>
          <a:bodyPr wrap="square">
            <a:spAutoFit/>
          </a:bodyPr>
          <a:lstStyle/>
          <a:p>
            <a:pPr marL="457200" lvl="0" indent="-457200" algn="just">
              <a:buFont typeface="Wingdings" pitchFamily="2" charset="2"/>
              <a:buChar char="v"/>
            </a:pPr>
            <a:r>
              <a:rPr lang="en-US" sz="2400" dirty="0">
                <a:solidFill>
                  <a:prstClr val="black"/>
                </a:solidFill>
                <a:latin typeface="Arial" pitchFamily="34" charset="0"/>
                <a:cs typeface="Arial" pitchFamily="34" charset="0"/>
              </a:rPr>
              <a:t>Solving for the velocity and substituting the given quantities, the impact velocity of the hand is determined to be</a:t>
            </a:r>
          </a:p>
        </p:txBody>
      </p:sp>
      <p:sp>
        <p:nvSpPr>
          <p:cNvPr id="4" name="Rectangle 2"/>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1933853538"/>
              </p:ext>
            </p:extLst>
          </p:nvPr>
        </p:nvGraphicFramePr>
        <p:xfrm>
          <a:off x="1485900" y="1695450"/>
          <a:ext cx="6172200" cy="800100"/>
        </p:xfrm>
        <a:graphic>
          <a:graphicData uri="http://schemas.openxmlformats.org/presentationml/2006/ole">
            <mc:AlternateContent xmlns:mc="http://schemas.openxmlformats.org/markup-compatibility/2006">
              <mc:Choice xmlns:v="urn:schemas-microsoft-com:vml" Requires="v">
                <p:oleObj spid="_x0000_s99383" name="Equation" r:id="rId3" imgW="2819160" imgH="482400" progId="Equation.3">
                  <p:embed/>
                </p:oleObj>
              </mc:Choice>
              <mc:Fallback>
                <p:oleObj name="Equation" r:id="rId3" imgW="2819160" imgH="482400" progId="Equation.3">
                  <p:embed/>
                  <p:pic>
                    <p:nvPicPr>
                      <p:cNvPr id="0" name="Object 1"/>
                      <p:cNvPicPr>
                        <a:picLocks noChangeAspect="1" noChangeArrowheads="1"/>
                      </p:cNvPicPr>
                      <p:nvPr/>
                    </p:nvPicPr>
                    <p:blipFill>
                      <a:blip r:embed="rId4"/>
                      <a:srcRect/>
                      <a:stretch>
                        <a:fillRect/>
                      </a:stretch>
                    </p:blipFill>
                    <p:spPr bwMode="auto">
                      <a:xfrm>
                        <a:off x="1485900" y="1695450"/>
                        <a:ext cx="6172200" cy="800100"/>
                      </a:xfrm>
                      <a:prstGeom prst="rect">
                        <a:avLst/>
                      </a:prstGeom>
                      <a:solidFill>
                        <a:schemeClr val="bg1"/>
                      </a:solidFill>
                    </p:spPr>
                  </p:pic>
                </p:oleObj>
              </mc:Fallback>
            </mc:AlternateContent>
          </a:graphicData>
        </a:graphic>
      </p:graphicFrame>
      <p:sp>
        <p:nvSpPr>
          <p:cNvPr id="6" name="Rectangle 5"/>
          <p:cNvSpPr/>
          <p:nvPr/>
        </p:nvSpPr>
        <p:spPr>
          <a:xfrm>
            <a:off x="1752600" y="2643485"/>
            <a:ext cx="1835759" cy="461665"/>
          </a:xfrm>
          <a:prstGeom prst="rect">
            <a:avLst/>
          </a:prstGeom>
          <a:solidFill>
            <a:schemeClr val="bg1"/>
          </a:solidFill>
        </p:spPr>
        <p:txBody>
          <a:bodyPr wrap="none">
            <a:spAutoFit/>
          </a:bodyPr>
          <a:lstStyle/>
          <a:p>
            <a:r>
              <a:rPr lang="en-US" sz="2400" dirty="0" smtClean="0">
                <a:solidFill>
                  <a:prstClr val="black"/>
                </a:solidFill>
                <a:latin typeface="Arial" pitchFamily="34" charset="0"/>
                <a:cs typeface="Arial" pitchFamily="34" charset="0"/>
              </a:rPr>
              <a:t>= </a:t>
            </a:r>
            <a:r>
              <a:rPr lang="en-US" sz="2400" b="1" dirty="0" smtClean="0">
                <a:solidFill>
                  <a:prstClr val="black"/>
                </a:solidFill>
                <a:latin typeface="Arial" pitchFamily="34" charset="0"/>
                <a:cs typeface="Arial" pitchFamily="34" charset="0"/>
              </a:rPr>
              <a:t>41.35 m/s</a:t>
            </a:r>
            <a:endParaRPr lang="en-US" b="1" dirty="0"/>
          </a:p>
        </p:txBody>
      </p:sp>
      <p:sp>
        <p:nvSpPr>
          <p:cNvPr id="7" name="Rectangle 6"/>
          <p:cNvSpPr/>
          <p:nvPr/>
        </p:nvSpPr>
        <p:spPr>
          <a:xfrm>
            <a:off x="838200" y="3197052"/>
            <a:ext cx="1928733" cy="461665"/>
          </a:xfrm>
          <a:prstGeom prst="rect">
            <a:avLst/>
          </a:prstGeom>
        </p:spPr>
        <p:txBody>
          <a:bodyPr wrap="none">
            <a:spAutoFit/>
          </a:bodyPr>
          <a:lstStyle/>
          <a:p>
            <a:r>
              <a:rPr lang="en-US" sz="2400" b="1" dirty="0" smtClean="0">
                <a:latin typeface="Arial" pitchFamily="34" charset="0"/>
                <a:cs typeface="Arial" pitchFamily="34" charset="0"/>
              </a:rPr>
              <a:t>Discussion:</a:t>
            </a:r>
            <a:endParaRPr lang="en-US" sz="2400" b="1" dirty="0">
              <a:latin typeface="Arial" pitchFamily="34" charset="0"/>
              <a:cs typeface="Arial" pitchFamily="34" charset="0"/>
            </a:endParaRPr>
          </a:p>
        </p:txBody>
      </p:sp>
    </p:spTree>
    <p:extLst>
      <p:ext uri="{BB962C8B-B14F-4D97-AF65-F5344CB8AC3E}">
        <p14:creationId xmlns:p14="http://schemas.microsoft.com/office/powerpoint/2010/main" val="1611646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054953"/>
            <a:ext cx="76962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ea typeface="Calibri"/>
                <a:cs typeface="Arial" pitchFamily="34" charset="0"/>
              </a:rPr>
              <a:t>For </a:t>
            </a:r>
            <a:r>
              <a:rPr lang="en-US" sz="2400" dirty="0">
                <a:latin typeface="Arial" pitchFamily="34" charset="0"/>
                <a:ea typeface="Calibri"/>
                <a:cs typeface="Arial" pitchFamily="34" charset="0"/>
              </a:rPr>
              <a:t>the cycle shown in </a:t>
            </a:r>
            <a:r>
              <a:rPr lang="en-US" sz="2400" dirty="0" smtClean="0">
                <a:latin typeface="Arial" pitchFamily="34" charset="0"/>
                <a:ea typeface="Calibri"/>
                <a:cs typeface="Arial" pitchFamily="34" charset="0"/>
              </a:rPr>
              <a:t>figure below, </a:t>
            </a:r>
            <a:r>
              <a:rPr lang="en-US" sz="2400" dirty="0">
                <a:latin typeface="Arial" pitchFamily="34" charset="0"/>
                <a:ea typeface="Calibri"/>
                <a:cs typeface="Arial" pitchFamily="34" charset="0"/>
              </a:rPr>
              <a:t>determine the work output and heat </a:t>
            </a:r>
            <a:r>
              <a:rPr lang="en-US" sz="2400" dirty="0" smtClean="0">
                <a:latin typeface="Arial" pitchFamily="34" charset="0"/>
                <a:ea typeface="Calibri"/>
                <a:cs typeface="Arial" pitchFamily="34" charset="0"/>
              </a:rPr>
              <a:t>transfer. </a:t>
            </a:r>
            <a:endParaRPr lang="en-US" sz="2400" dirty="0">
              <a:effectLst/>
              <a:latin typeface="Arial" pitchFamily="34" charset="0"/>
              <a:cs typeface="Arial" pitchFamily="34" charset="0"/>
            </a:endParaRPr>
          </a:p>
        </p:txBody>
      </p:sp>
      <p:sp>
        <p:nvSpPr>
          <p:cNvPr id="3" name="Rectangle 2"/>
          <p:cNvSpPr/>
          <p:nvPr/>
        </p:nvSpPr>
        <p:spPr>
          <a:xfrm>
            <a:off x="838200" y="114300"/>
            <a:ext cx="6553200" cy="830997"/>
          </a:xfrm>
          <a:prstGeom prst="rect">
            <a:avLst/>
          </a:prstGeom>
        </p:spPr>
        <p:txBody>
          <a:bodyPr wrap="square">
            <a:spAutoFit/>
          </a:bodyPr>
          <a:lstStyle/>
          <a:p>
            <a:pPr lvl="0" algn="just">
              <a:tabLst>
                <a:tab pos="2103120" algn="ctr"/>
              </a:tabLst>
            </a:pPr>
            <a:r>
              <a:rPr lang="en-US" sz="2400" b="1" dirty="0" smtClean="0">
                <a:solidFill>
                  <a:srgbClr val="FF0000"/>
                </a:solidFill>
                <a:latin typeface="Arial" pitchFamily="34" charset="0"/>
                <a:ea typeface="Calibri"/>
                <a:cs typeface="Arial" pitchFamily="34" charset="0"/>
              </a:rPr>
              <a:t>Example - 2. Application of First Law of Thermodynamics for a Cyclic Process:</a:t>
            </a:r>
            <a:endParaRPr lang="en-US" sz="2400" dirty="0">
              <a:solidFill>
                <a:srgbClr val="FF0000"/>
              </a:solidFill>
              <a:latin typeface="Arial" pitchFamily="34" charset="0"/>
              <a:cs typeface="Arial" pitchFamily="34" charset="0"/>
            </a:endParaRPr>
          </a:p>
        </p:txBody>
      </p:sp>
      <p:sp>
        <p:nvSpPr>
          <p:cNvPr id="4" name="Rectangle 2"/>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1477216178"/>
              </p:ext>
            </p:extLst>
          </p:nvPr>
        </p:nvGraphicFramePr>
        <p:xfrm>
          <a:off x="1905001" y="2100767"/>
          <a:ext cx="4495799" cy="2756983"/>
        </p:xfrm>
        <a:graphic>
          <a:graphicData uri="http://schemas.openxmlformats.org/presentationml/2006/ole">
            <mc:AlternateContent xmlns:mc="http://schemas.openxmlformats.org/markup-compatibility/2006">
              <mc:Choice xmlns:v="urn:schemas-microsoft-com:vml" Requires="v">
                <p:oleObj spid="_x0000_s100401" r:id="rId4" imgW="2473934" imgH="2444262" progId="Visio.Drawing.11">
                  <p:embed/>
                </p:oleObj>
              </mc:Choice>
              <mc:Fallback>
                <p:oleObj r:id="rId4" imgW="2473934" imgH="2444262"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5001" y="2100767"/>
                        <a:ext cx="4495799" cy="2756983"/>
                      </a:xfrm>
                      <a:prstGeom prst="rect">
                        <a:avLst/>
                      </a:prstGeom>
                      <a:solidFill>
                        <a:schemeClr val="bg1"/>
                      </a:solidFill>
                    </p:spPr>
                  </p:pic>
                </p:oleObj>
              </mc:Fallback>
            </mc:AlternateContent>
          </a:graphicData>
        </a:graphic>
      </p:graphicFrame>
    </p:spTree>
    <p:extLst>
      <p:ext uri="{BB962C8B-B14F-4D97-AF65-F5344CB8AC3E}">
        <p14:creationId xmlns:p14="http://schemas.microsoft.com/office/powerpoint/2010/main" val="700897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0" y="2121753"/>
            <a:ext cx="5029200" cy="830997"/>
          </a:xfrm>
          <a:prstGeom prst="rect">
            <a:avLst/>
          </a:prstGeom>
        </p:spPr>
        <p:txBody>
          <a:bodyPr wrap="square">
            <a:spAutoFit/>
          </a:bodyPr>
          <a:lstStyle/>
          <a:p>
            <a:pPr algn="just">
              <a:tabLst>
                <a:tab pos="1043940" algn="l"/>
              </a:tabLst>
            </a:pPr>
            <a:r>
              <a:rPr lang="en-US" sz="2400" b="1" dirty="0" smtClean="0">
                <a:latin typeface="Arial" pitchFamily="34" charset="0"/>
                <a:ea typeface="Calibri"/>
                <a:cs typeface="Arial" pitchFamily="34" charset="0"/>
              </a:rPr>
              <a:t>At </a:t>
            </a:r>
            <a:r>
              <a:rPr lang="en-US" sz="2400" b="1" dirty="0">
                <a:latin typeface="Arial" pitchFamily="34" charset="0"/>
                <a:ea typeface="Calibri"/>
                <a:cs typeface="Arial" pitchFamily="34" charset="0"/>
              </a:rPr>
              <a:t>state 3:</a:t>
            </a:r>
            <a:endParaRPr lang="en-US" sz="2400" dirty="0">
              <a:latin typeface="Arial" pitchFamily="34" charset="0"/>
              <a:cs typeface="Arial" pitchFamily="34" charset="0"/>
            </a:endParaRPr>
          </a:p>
          <a:p>
            <a:pPr algn="just"/>
            <a:r>
              <a:rPr lang="en-US" sz="2400" dirty="0">
                <a:latin typeface="Arial" pitchFamily="34" charset="0"/>
                <a:ea typeface="Calibri"/>
                <a:cs typeface="Arial" pitchFamily="34" charset="0"/>
              </a:rPr>
              <a:t>Pressure, </a:t>
            </a:r>
            <a:r>
              <a:rPr lang="en-US" sz="2400" i="1" dirty="0">
                <a:latin typeface="Arial" pitchFamily="34" charset="0"/>
                <a:ea typeface="Calibri"/>
                <a:cs typeface="Arial" pitchFamily="34" charset="0"/>
              </a:rPr>
              <a:t>P</a:t>
            </a:r>
            <a:r>
              <a:rPr lang="en-US" sz="2400" i="1" baseline="-25000" dirty="0">
                <a:latin typeface="Arial" pitchFamily="34" charset="0"/>
                <a:ea typeface="Calibri"/>
                <a:cs typeface="Arial" pitchFamily="34" charset="0"/>
              </a:rPr>
              <a:t>3</a:t>
            </a:r>
            <a:r>
              <a:rPr lang="en-US" sz="2400" dirty="0">
                <a:latin typeface="Arial" pitchFamily="34" charset="0"/>
                <a:ea typeface="Calibri"/>
                <a:cs typeface="Arial" pitchFamily="34" charset="0"/>
              </a:rPr>
              <a:t> = </a:t>
            </a:r>
            <a:r>
              <a:rPr lang="en-US" sz="2400" i="1" dirty="0">
                <a:latin typeface="Arial" pitchFamily="34" charset="0"/>
                <a:ea typeface="Calibri"/>
                <a:cs typeface="Arial" pitchFamily="34" charset="0"/>
              </a:rPr>
              <a:t>P</a:t>
            </a:r>
            <a:r>
              <a:rPr lang="en-US" sz="2400" i="1" baseline="-25000" dirty="0">
                <a:latin typeface="Arial" pitchFamily="34" charset="0"/>
                <a:ea typeface="Calibri"/>
                <a:cs typeface="Arial" pitchFamily="34" charset="0"/>
              </a:rPr>
              <a:t>1</a:t>
            </a:r>
            <a:r>
              <a:rPr lang="en-US" sz="2400" i="1" dirty="0">
                <a:latin typeface="Arial" pitchFamily="34" charset="0"/>
                <a:ea typeface="Calibri"/>
                <a:cs typeface="Arial" pitchFamily="34" charset="0"/>
              </a:rPr>
              <a:t>=</a:t>
            </a:r>
            <a:r>
              <a:rPr lang="en-US" sz="2400" dirty="0">
                <a:latin typeface="Arial" pitchFamily="34" charset="0"/>
                <a:ea typeface="Calibri"/>
                <a:cs typeface="Arial" pitchFamily="34" charset="0"/>
              </a:rPr>
              <a:t> 100 </a:t>
            </a:r>
            <a:r>
              <a:rPr lang="en-US" sz="2400" dirty="0" err="1">
                <a:latin typeface="Arial" pitchFamily="34" charset="0"/>
                <a:ea typeface="Calibri"/>
                <a:cs typeface="Arial" pitchFamily="34" charset="0"/>
              </a:rPr>
              <a:t>kPa</a:t>
            </a:r>
            <a:endParaRPr lang="en-US" sz="2400" dirty="0">
              <a:effectLst/>
              <a:latin typeface="Arial" pitchFamily="34" charset="0"/>
              <a:cs typeface="Arial" pitchFamily="34" charset="0"/>
            </a:endParaRPr>
          </a:p>
        </p:txBody>
      </p:sp>
      <p:sp>
        <p:nvSpPr>
          <p:cNvPr id="3" name="Rectangle 2"/>
          <p:cNvSpPr/>
          <p:nvPr/>
        </p:nvSpPr>
        <p:spPr>
          <a:xfrm>
            <a:off x="990600" y="281285"/>
            <a:ext cx="1515158" cy="461665"/>
          </a:xfrm>
          <a:prstGeom prst="rect">
            <a:avLst/>
          </a:prstGeom>
        </p:spPr>
        <p:txBody>
          <a:bodyPr wrap="none">
            <a:spAutoFit/>
          </a:bodyPr>
          <a:lstStyle/>
          <a:p>
            <a:pPr lvl="0" algn="just">
              <a:tabLst>
                <a:tab pos="114300" algn="l"/>
              </a:tabLst>
            </a:pPr>
            <a:r>
              <a:rPr lang="en-US" sz="2400" b="1" dirty="0">
                <a:solidFill>
                  <a:srgbClr val="FF0000"/>
                </a:solidFill>
                <a:latin typeface="Arial" pitchFamily="34" charset="0"/>
                <a:ea typeface="Calibri"/>
                <a:cs typeface="Arial" pitchFamily="34" charset="0"/>
              </a:rPr>
              <a:t>Solution</a:t>
            </a:r>
            <a:r>
              <a:rPr lang="en-US" sz="2400" b="1" dirty="0" smtClean="0">
                <a:solidFill>
                  <a:srgbClr val="FF0000"/>
                </a:solidFill>
                <a:latin typeface="Arial" pitchFamily="34" charset="0"/>
                <a:ea typeface="Calibri"/>
                <a:cs typeface="Arial" pitchFamily="34" charset="0"/>
              </a:rPr>
              <a:t>:</a:t>
            </a:r>
            <a:endParaRPr lang="en-US" sz="2400" dirty="0">
              <a:solidFill>
                <a:srgbClr val="FF0000"/>
              </a:solidFill>
              <a:latin typeface="Arial" pitchFamily="34" charset="0"/>
              <a:cs typeface="Arial" pitchFamily="34" charset="0"/>
            </a:endParaRPr>
          </a:p>
        </p:txBody>
      </p:sp>
      <p:sp>
        <p:nvSpPr>
          <p:cNvPr id="4" name="Rectangle 3"/>
          <p:cNvSpPr/>
          <p:nvPr/>
        </p:nvSpPr>
        <p:spPr>
          <a:xfrm>
            <a:off x="1066800" y="928554"/>
            <a:ext cx="3429000" cy="1200329"/>
          </a:xfrm>
          <a:prstGeom prst="rect">
            <a:avLst/>
          </a:prstGeom>
        </p:spPr>
        <p:txBody>
          <a:bodyPr wrap="square">
            <a:spAutoFit/>
          </a:bodyPr>
          <a:lstStyle/>
          <a:p>
            <a:pPr lvl="0" algn="just"/>
            <a:r>
              <a:rPr lang="en-US" sz="2400" b="1" dirty="0">
                <a:solidFill>
                  <a:prstClr val="black"/>
                </a:solidFill>
                <a:latin typeface="Arial" pitchFamily="34" charset="0"/>
                <a:ea typeface="Calibri"/>
                <a:cs typeface="Arial" pitchFamily="34" charset="0"/>
              </a:rPr>
              <a:t>At state 1:</a:t>
            </a:r>
            <a:endParaRPr lang="en-US" sz="2400" dirty="0">
              <a:solidFill>
                <a:prstClr val="black"/>
              </a:solidFill>
              <a:latin typeface="Arial" pitchFamily="34" charset="0"/>
              <a:cs typeface="Arial" pitchFamily="34" charset="0"/>
            </a:endParaRPr>
          </a:p>
          <a:p>
            <a:pPr lvl="0" algn="just"/>
            <a:r>
              <a:rPr lang="en-US" sz="2400" dirty="0">
                <a:solidFill>
                  <a:prstClr val="black"/>
                </a:solidFill>
                <a:latin typeface="Arial" pitchFamily="34" charset="0"/>
                <a:ea typeface="Calibri"/>
                <a:cs typeface="Arial" pitchFamily="34" charset="0"/>
              </a:rPr>
              <a:t>Pressure, </a:t>
            </a:r>
            <a:r>
              <a:rPr lang="en-US" sz="2400" i="1" dirty="0">
                <a:solidFill>
                  <a:prstClr val="black"/>
                </a:solidFill>
                <a:latin typeface="Arial" pitchFamily="34" charset="0"/>
                <a:ea typeface="Calibri"/>
                <a:cs typeface="Arial" pitchFamily="34" charset="0"/>
              </a:rPr>
              <a:t>P</a:t>
            </a:r>
            <a:r>
              <a:rPr lang="en-US" sz="2400" i="1" baseline="-25000" dirty="0">
                <a:solidFill>
                  <a:prstClr val="black"/>
                </a:solidFill>
                <a:latin typeface="Arial" pitchFamily="34" charset="0"/>
                <a:ea typeface="Calibri"/>
                <a:cs typeface="Arial" pitchFamily="34" charset="0"/>
              </a:rPr>
              <a:t>1</a:t>
            </a:r>
            <a:r>
              <a:rPr lang="en-US" sz="2400" dirty="0">
                <a:solidFill>
                  <a:prstClr val="black"/>
                </a:solidFill>
                <a:latin typeface="Arial" pitchFamily="34" charset="0"/>
                <a:ea typeface="Calibri"/>
                <a:cs typeface="Arial" pitchFamily="34" charset="0"/>
              </a:rPr>
              <a:t> = 100 </a:t>
            </a:r>
            <a:r>
              <a:rPr lang="en-US" sz="2400" dirty="0" err="1">
                <a:solidFill>
                  <a:prstClr val="black"/>
                </a:solidFill>
                <a:latin typeface="Arial" pitchFamily="34" charset="0"/>
                <a:ea typeface="Calibri"/>
                <a:cs typeface="Arial" pitchFamily="34" charset="0"/>
              </a:rPr>
              <a:t>kPa</a:t>
            </a:r>
            <a:endParaRPr lang="en-US" sz="2400" dirty="0">
              <a:solidFill>
                <a:prstClr val="black"/>
              </a:solidFill>
              <a:latin typeface="Arial" pitchFamily="34" charset="0"/>
              <a:cs typeface="Arial" pitchFamily="34" charset="0"/>
            </a:endParaRPr>
          </a:p>
          <a:p>
            <a:pPr lvl="0" algn="just"/>
            <a:r>
              <a:rPr lang="en-US" sz="2400" dirty="0">
                <a:solidFill>
                  <a:prstClr val="black"/>
                </a:solidFill>
                <a:latin typeface="Arial" pitchFamily="34" charset="0"/>
                <a:ea typeface="Calibri"/>
                <a:cs typeface="Arial" pitchFamily="34" charset="0"/>
              </a:rPr>
              <a:t>Volume, </a:t>
            </a:r>
            <a:r>
              <a:rPr lang="en-US" sz="2400" i="1" dirty="0">
                <a:solidFill>
                  <a:prstClr val="black"/>
                </a:solidFill>
                <a:latin typeface="Arial" pitchFamily="34" charset="0"/>
                <a:ea typeface="Calibri"/>
                <a:cs typeface="Arial" pitchFamily="34" charset="0"/>
              </a:rPr>
              <a:t>V</a:t>
            </a:r>
            <a:r>
              <a:rPr lang="en-US" sz="2400" i="1" baseline="-25000" dirty="0">
                <a:solidFill>
                  <a:prstClr val="black"/>
                </a:solidFill>
                <a:latin typeface="Arial" pitchFamily="34" charset="0"/>
                <a:ea typeface="Calibri"/>
                <a:cs typeface="Arial" pitchFamily="34" charset="0"/>
              </a:rPr>
              <a:t>1</a:t>
            </a:r>
            <a:r>
              <a:rPr lang="en-US" sz="2400" dirty="0">
                <a:solidFill>
                  <a:prstClr val="black"/>
                </a:solidFill>
                <a:latin typeface="Arial" pitchFamily="34" charset="0"/>
                <a:ea typeface="Calibri"/>
                <a:cs typeface="Arial" pitchFamily="34" charset="0"/>
              </a:rPr>
              <a:t> =  0.08 m</a:t>
            </a:r>
            <a:r>
              <a:rPr lang="en-US" sz="2400" baseline="30000" dirty="0">
                <a:solidFill>
                  <a:prstClr val="black"/>
                </a:solidFill>
                <a:latin typeface="Arial" pitchFamily="34" charset="0"/>
                <a:ea typeface="Calibri"/>
                <a:cs typeface="Arial" pitchFamily="34" charset="0"/>
              </a:rPr>
              <a:t>3</a:t>
            </a:r>
            <a:endParaRPr lang="en-US" sz="2400" dirty="0">
              <a:solidFill>
                <a:prstClr val="black"/>
              </a:solidFill>
              <a:latin typeface="Arial" pitchFamily="34" charset="0"/>
              <a:cs typeface="Arial" pitchFamily="34" charset="0"/>
            </a:endParaRPr>
          </a:p>
        </p:txBody>
      </p:sp>
      <p:sp>
        <p:nvSpPr>
          <p:cNvPr id="5" name="Rectangle 4"/>
          <p:cNvSpPr/>
          <p:nvPr/>
        </p:nvSpPr>
        <p:spPr>
          <a:xfrm>
            <a:off x="4724400" y="969938"/>
            <a:ext cx="3505200" cy="1200329"/>
          </a:xfrm>
          <a:prstGeom prst="rect">
            <a:avLst/>
          </a:prstGeom>
        </p:spPr>
        <p:txBody>
          <a:bodyPr wrap="square">
            <a:spAutoFit/>
          </a:bodyPr>
          <a:lstStyle/>
          <a:p>
            <a:pPr lvl="0" algn="just">
              <a:tabLst>
                <a:tab pos="1043940" algn="l"/>
              </a:tabLst>
            </a:pPr>
            <a:r>
              <a:rPr lang="en-US" sz="2400" b="1" dirty="0">
                <a:solidFill>
                  <a:prstClr val="black"/>
                </a:solidFill>
                <a:latin typeface="Arial" pitchFamily="34" charset="0"/>
                <a:ea typeface="Calibri"/>
                <a:cs typeface="Arial" pitchFamily="34" charset="0"/>
              </a:rPr>
              <a:t>At state 2:	</a:t>
            </a:r>
            <a:endParaRPr lang="en-US" sz="2400" dirty="0">
              <a:solidFill>
                <a:prstClr val="black"/>
              </a:solidFill>
              <a:latin typeface="Arial" pitchFamily="34" charset="0"/>
              <a:cs typeface="Arial" pitchFamily="34" charset="0"/>
            </a:endParaRPr>
          </a:p>
          <a:p>
            <a:pPr lvl="0" algn="just"/>
            <a:r>
              <a:rPr lang="en-US" sz="2400" dirty="0">
                <a:solidFill>
                  <a:prstClr val="black"/>
                </a:solidFill>
                <a:latin typeface="Arial" pitchFamily="34" charset="0"/>
                <a:ea typeface="Calibri"/>
                <a:cs typeface="Arial" pitchFamily="34" charset="0"/>
              </a:rPr>
              <a:t>Pressure, </a:t>
            </a:r>
            <a:r>
              <a:rPr lang="en-US" sz="2400" i="1" dirty="0">
                <a:solidFill>
                  <a:prstClr val="black"/>
                </a:solidFill>
                <a:latin typeface="Arial" pitchFamily="34" charset="0"/>
                <a:ea typeface="Calibri"/>
                <a:cs typeface="Arial" pitchFamily="34" charset="0"/>
              </a:rPr>
              <a:t>P</a:t>
            </a:r>
            <a:r>
              <a:rPr lang="en-US" sz="2400" i="1" baseline="-25000" dirty="0">
                <a:solidFill>
                  <a:prstClr val="black"/>
                </a:solidFill>
                <a:latin typeface="Arial" pitchFamily="34" charset="0"/>
                <a:ea typeface="Calibri"/>
                <a:cs typeface="Arial" pitchFamily="34" charset="0"/>
              </a:rPr>
              <a:t>2</a:t>
            </a:r>
            <a:r>
              <a:rPr lang="en-US" sz="2400" dirty="0">
                <a:solidFill>
                  <a:prstClr val="black"/>
                </a:solidFill>
                <a:latin typeface="Arial" pitchFamily="34" charset="0"/>
                <a:ea typeface="Calibri"/>
                <a:cs typeface="Arial" pitchFamily="34" charset="0"/>
              </a:rPr>
              <a:t> = 800 </a:t>
            </a:r>
            <a:r>
              <a:rPr lang="en-US" sz="2400" dirty="0" err="1">
                <a:solidFill>
                  <a:prstClr val="black"/>
                </a:solidFill>
                <a:latin typeface="Arial" pitchFamily="34" charset="0"/>
                <a:ea typeface="Calibri"/>
                <a:cs typeface="Arial" pitchFamily="34" charset="0"/>
              </a:rPr>
              <a:t>kPa</a:t>
            </a:r>
            <a:endParaRPr lang="en-US" sz="2400" dirty="0">
              <a:solidFill>
                <a:prstClr val="black"/>
              </a:solidFill>
              <a:latin typeface="Arial" pitchFamily="34" charset="0"/>
              <a:cs typeface="Arial" pitchFamily="34" charset="0"/>
            </a:endParaRPr>
          </a:p>
          <a:p>
            <a:pPr lvl="0" algn="just"/>
            <a:r>
              <a:rPr lang="en-US" sz="2400" dirty="0">
                <a:solidFill>
                  <a:prstClr val="black"/>
                </a:solidFill>
                <a:latin typeface="Arial" pitchFamily="34" charset="0"/>
                <a:ea typeface="Calibri"/>
                <a:cs typeface="Arial" pitchFamily="34" charset="0"/>
              </a:rPr>
              <a:t>Volume, </a:t>
            </a:r>
            <a:r>
              <a:rPr lang="en-US" sz="2400" i="1" dirty="0">
                <a:solidFill>
                  <a:prstClr val="black"/>
                </a:solidFill>
                <a:latin typeface="Arial" pitchFamily="34" charset="0"/>
                <a:ea typeface="Calibri"/>
                <a:cs typeface="Arial" pitchFamily="34" charset="0"/>
              </a:rPr>
              <a:t>V</a:t>
            </a:r>
            <a:r>
              <a:rPr lang="en-US" sz="2400" i="1" baseline="-25000" dirty="0">
                <a:solidFill>
                  <a:prstClr val="black"/>
                </a:solidFill>
                <a:latin typeface="Arial" pitchFamily="34" charset="0"/>
                <a:ea typeface="Calibri"/>
                <a:cs typeface="Arial" pitchFamily="34" charset="0"/>
              </a:rPr>
              <a:t>2</a:t>
            </a:r>
            <a:r>
              <a:rPr lang="en-US" sz="2400" dirty="0">
                <a:solidFill>
                  <a:prstClr val="black"/>
                </a:solidFill>
                <a:latin typeface="Arial" pitchFamily="34" charset="0"/>
                <a:ea typeface="Calibri"/>
                <a:cs typeface="Arial" pitchFamily="34" charset="0"/>
              </a:rPr>
              <a:t> = 0.08 m</a:t>
            </a:r>
            <a:r>
              <a:rPr lang="en-US" sz="2400" baseline="30000" dirty="0">
                <a:solidFill>
                  <a:prstClr val="black"/>
                </a:solidFill>
                <a:latin typeface="Arial" pitchFamily="34" charset="0"/>
                <a:ea typeface="Calibri"/>
                <a:cs typeface="Arial" pitchFamily="34" charset="0"/>
              </a:rPr>
              <a:t>3</a:t>
            </a:r>
            <a:endParaRPr lang="en-US" sz="2400" dirty="0">
              <a:solidFill>
                <a:prstClr val="black"/>
              </a:solidFill>
              <a:latin typeface="Arial" pitchFamily="34" charset="0"/>
              <a:cs typeface="Arial" pitchFamily="34" charset="0"/>
            </a:endParaRPr>
          </a:p>
        </p:txBody>
      </p:sp>
      <p:sp>
        <p:nvSpPr>
          <p:cNvPr id="6" name="Rectangle 5"/>
          <p:cNvSpPr/>
          <p:nvPr/>
        </p:nvSpPr>
        <p:spPr>
          <a:xfrm>
            <a:off x="1066800" y="3514204"/>
            <a:ext cx="7315200" cy="830997"/>
          </a:xfrm>
          <a:prstGeom prst="rect">
            <a:avLst/>
          </a:prstGeom>
        </p:spPr>
        <p:txBody>
          <a:bodyPr wrap="square">
            <a:spAutoFit/>
          </a:bodyPr>
          <a:lstStyle/>
          <a:p>
            <a:pPr marL="342900" indent="-342900" algn="just">
              <a:buFont typeface="Wingdings" pitchFamily="2" charset="2"/>
              <a:buChar char="§"/>
            </a:pPr>
            <a:r>
              <a:rPr lang="en-US" sz="2400" dirty="0">
                <a:latin typeface="Arial" pitchFamily="34" charset="0"/>
                <a:ea typeface="Calibri"/>
                <a:cs typeface="Arial" pitchFamily="34" charset="0"/>
              </a:rPr>
              <a:t>As the process 1 – 2 is a constant volume process, work done is zero. </a:t>
            </a:r>
            <a:r>
              <a:rPr lang="en-US" sz="2400" dirty="0" smtClean="0">
                <a:latin typeface="Arial" pitchFamily="34" charset="0"/>
                <a:ea typeface="Calibri"/>
                <a:cs typeface="Arial" pitchFamily="34" charset="0"/>
              </a:rPr>
              <a:t>Hence,</a:t>
            </a:r>
            <a:endParaRPr lang="en-US" sz="2400" dirty="0">
              <a:latin typeface="Arial" pitchFamily="34" charset="0"/>
              <a:cs typeface="Arial" pitchFamily="34" charset="0"/>
            </a:endParaRPr>
          </a:p>
        </p:txBody>
      </p:sp>
      <p:sp>
        <p:nvSpPr>
          <p:cNvPr id="7" name="Rectangle 6"/>
          <p:cNvSpPr/>
          <p:nvPr/>
        </p:nvSpPr>
        <p:spPr>
          <a:xfrm>
            <a:off x="2590800" y="252069"/>
            <a:ext cx="1074333" cy="461665"/>
          </a:xfrm>
          <a:prstGeom prst="rect">
            <a:avLst/>
          </a:prstGeom>
        </p:spPr>
        <p:txBody>
          <a:bodyPr wrap="none">
            <a:spAutoFit/>
          </a:bodyPr>
          <a:lstStyle/>
          <a:p>
            <a:pPr lvl="0" algn="just">
              <a:tabLst>
                <a:tab pos="114300" algn="l"/>
              </a:tabLst>
            </a:pPr>
            <a:r>
              <a:rPr lang="en-US" sz="2400" dirty="0">
                <a:latin typeface="Arial" pitchFamily="34" charset="0"/>
                <a:ea typeface="Calibri"/>
                <a:cs typeface="Arial" pitchFamily="34" charset="0"/>
              </a:rPr>
              <a:t>Given,</a:t>
            </a:r>
            <a:endParaRPr lang="en-US" sz="2400" dirty="0">
              <a:latin typeface="Arial" pitchFamily="34" charset="0"/>
              <a:cs typeface="Arial" pitchFamily="34" charset="0"/>
            </a:endParaRPr>
          </a:p>
        </p:txBody>
      </p:sp>
      <p:sp>
        <p:nvSpPr>
          <p:cNvPr id="8" name="Rectangle 7"/>
          <p:cNvSpPr/>
          <p:nvPr/>
        </p:nvSpPr>
        <p:spPr>
          <a:xfrm>
            <a:off x="1037170" y="3006552"/>
            <a:ext cx="1553630" cy="461665"/>
          </a:xfrm>
          <a:prstGeom prst="rect">
            <a:avLst/>
          </a:prstGeom>
        </p:spPr>
        <p:txBody>
          <a:bodyPr wrap="none">
            <a:spAutoFit/>
          </a:bodyPr>
          <a:lstStyle/>
          <a:p>
            <a:pPr lvl="0" algn="just">
              <a:tabLst>
                <a:tab pos="114300" algn="l"/>
              </a:tabLst>
            </a:pPr>
            <a:r>
              <a:rPr lang="en-US" sz="2400" b="1" dirty="0" smtClean="0">
                <a:latin typeface="Arial" pitchFamily="34" charset="0"/>
                <a:cs typeface="Arial" pitchFamily="34" charset="0"/>
              </a:rPr>
              <a:t>Analysis:</a:t>
            </a:r>
            <a:endParaRPr lang="en-US" sz="2400" b="1" dirty="0">
              <a:latin typeface="Arial" pitchFamily="34" charset="0"/>
              <a:cs typeface="Arial" pitchFamily="34" charset="0"/>
            </a:endParaRPr>
          </a:p>
        </p:txBody>
      </p:sp>
      <p:sp>
        <p:nvSpPr>
          <p:cNvPr id="9" name="Rectangle 8"/>
          <p:cNvSpPr/>
          <p:nvPr/>
        </p:nvSpPr>
        <p:spPr>
          <a:xfrm>
            <a:off x="6445469" y="4345201"/>
            <a:ext cx="1462260" cy="461665"/>
          </a:xfrm>
          <a:prstGeom prst="rect">
            <a:avLst/>
          </a:prstGeom>
          <a:solidFill>
            <a:schemeClr val="bg1"/>
          </a:solidFill>
        </p:spPr>
        <p:txBody>
          <a:bodyPr wrap="none">
            <a:spAutoFit/>
          </a:bodyPr>
          <a:lstStyle/>
          <a:p>
            <a:r>
              <a:rPr lang="en-US" sz="2400" i="1" dirty="0">
                <a:latin typeface="Arial" pitchFamily="34" charset="0"/>
                <a:ea typeface="Calibri"/>
                <a:cs typeface="Arial" pitchFamily="34" charset="0"/>
              </a:rPr>
              <a:t> W</a:t>
            </a:r>
            <a:r>
              <a:rPr lang="en-US" sz="2400" i="1" baseline="-25000" dirty="0">
                <a:latin typeface="Arial" pitchFamily="34" charset="0"/>
                <a:ea typeface="Calibri"/>
                <a:cs typeface="Arial" pitchFamily="34" charset="0"/>
              </a:rPr>
              <a:t>1-2</a:t>
            </a:r>
            <a:r>
              <a:rPr lang="en-US" sz="2400" i="1" dirty="0">
                <a:latin typeface="Arial" pitchFamily="34" charset="0"/>
                <a:ea typeface="Calibri"/>
                <a:cs typeface="Arial" pitchFamily="34" charset="0"/>
              </a:rPr>
              <a:t> = 0 </a:t>
            </a:r>
            <a:endParaRPr lang="en-US" sz="2400" dirty="0"/>
          </a:p>
        </p:txBody>
      </p:sp>
    </p:spTree>
    <p:extLst>
      <p:ext uri="{BB962C8B-B14F-4D97-AF65-F5344CB8AC3E}">
        <p14:creationId xmlns:p14="http://schemas.microsoft.com/office/powerpoint/2010/main" val="3770853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8" grpId="0"/>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285750"/>
            <a:ext cx="6933270" cy="1200329"/>
          </a:xfrm>
          <a:prstGeom prst="rect">
            <a:avLst/>
          </a:prstGeom>
        </p:spPr>
        <p:txBody>
          <a:bodyPr wrap="square">
            <a:spAutoFit/>
          </a:bodyPr>
          <a:lstStyle/>
          <a:p>
            <a:pPr marL="457200" indent="-457200" algn="just">
              <a:buFont typeface="Wingdings" pitchFamily="2" charset="2"/>
              <a:buChar char="§"/>
            </a:pPr>
            <a:r>
              <a:rPr lang="en-US" sz="2400" dirty="0">
                <a:latin typeface="Arial" pitchFamily="34" charset="0"/>
                <a:ea typeface="Calibri"/>
                <a:cs typeface="Arial" pitchFamily="34" charset="0"/>
              </a:rPr>
              <a:t>Since the process 2 - 3 is an isothermal process, volume at state 3 can be calculated as</a:t>
            </a:r>
            <a:endParaRPr lang="en-US" sz="2400" dirty="0">
              <a:effectLst/>
              <a:latin typeface="Arial" pitchFamily="34" charset="0"/>
              <a:cs typeface="Arial" pitchFamily="34" charset="0"/>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4275085846"/>
              </p:ext>
            </p:extLst>
          </p:nvPr>
        </p:nvGraphicFramePr>
        <p:xfrm>
          <a:off x="1129750" y="1693777"/>
          <a:ext cx="1994450" cy="427382"/>
        </p:xfrm>
        <a:graphic>
          <a:graphicData uri="http://schemas.openxmlformats.org/presentationml/2006/ole">
            <mc:AlternateContent xmlns:mc="http://schemas.openxmlformats.org/markup-compatibility/2006">
              <mc:Choice xmlns:v="urn:schemas-microsoft-com:vml" Requires="v">
                <p:oleObj spid="_x0000_s101619" name="Equation" r:id="rId3" imgW="698197" imgH="203112" progId="Equation.3">
                  <p:embed/>
                </p:oleObj>
              </mc:Choice>
              <mc:Fallback>
                <p:oleObj name="Equation" r:id="rId3" imgW="698197" imgH="203112"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9750" y="1693777"/>
                        <a:ext cx="1994450" cy="427382"/>
                      </a:xfrm>
                      <a:prstGeom prst="rect">
                        <a:avLst/>
                      </a:prstGeom>
                      <a:solidFill>
                        <a:schemeClr val="bg1"/>
                      </a:solidFill>
                    </p:spPr>
                  </p:pic>
                </p:oleObj>
              </mc:Fallback>
            </mc:AlternateContent>
          </a:graphicData>
        </a:graphic>
      </p:graphicFrame>
      <p:sp>
        <p:nvSpPr>
          <p:cNvPr id="6" name="Rectangle 4"/>
          <p:cNvSpPr>
            <a:spLocks noChangeArrowheads="1"/>
          </p:cNvSpPr>
          <p:nvPr/>
        </p:nvSpPr>
        <p:spPr bwMode="auto">
          <a:xfrm>
            <a:off x="4159066" y="48339"/>
            <a:ext cx="825867"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Right Arrow 9"/>
          <p:cNvSpPr/>
          <p:nvPr/>
        </p:nvSpPr>
        <p:spPr>
          <a:xfrm>
            <a:off x="3276600" y="1885950"/>
            <a:ext cx="381000" cy="1143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p:cNvGrpSpPr/>
          <p:nvPr/>
        </p:nvGrpSpPr>
        <p:grpSpPr>
          <a:xfrm>
            <a:off x="3810000" y="1508775"/>
            <a:ext cx="4497659" cy="720076"/>
            <a:chOff x="3810000" y="1736557"/>
            <a:chExt cx="4390571" cy="794084"/>
          </a:xfrm>
          <a:solidFill>
            <a:schemeClr val="bg1"/>
          </a:solidFill>
        </p:grpSpPr>
        <p:graphicFrame>
          <p:nvGraphicFramePr>
            <p:cNvPr id="4" name="Object 3"/>
            <p:cNvGraphicFramePr>
              <a:graphicFrameLocks noChangeAspect="1"/>
            </p:cNvGraphicFramePr>
            <p:nvPr>
              <p:extLst>
                <p:ext uri="{D42A27DB-BD31-4B8C-83A1-F6EECF244321}">
                  <p14:modId xmlns:p14="http://schemas.microsoft.com/office/powerpoint/2010/main" val="2929955082"/>
                </p:ext>
              </p:extLst>
            </p:nvPr>
          </p:nvGraphicFramePr>
          <p:xfrm>
            <a:off x="3810000" y="1752600"/>
            <a:ext cx="1173892" cy="762000"/>
          </p:xfrm>
          <a:graphic>
            <a:graphicData uri="http://schemas.openxmlformats.org/presentationml/2006/ole">
              <mc:AlternateContent xmlns:mc="http://schemas.openxmlformats.org/markup-compatibility/2006">
                <mc:Choice xmlns:v="urn:schemas-microsoft-com:vml" Requires="v">
                  <p:oleObj spid="_x0000_s101620" name="Equation" r:id="rId5" imgW="622030" imgH="406224" progId="Equation.3">
                    <p:embed/>
                  </p:oleObj>
                </mc:Choice>
                <mc:Fallback>
                  <p:oleObj name="Equation" r:id="rId5" imgW="622030" imgH="406224" progId="Equation.3">
                    <p:embed/>
                    <p:pic>
                      <p:nvPicPr>
                        <p:cNvPr id="0"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10000" y="1752600"/>
                          <a:ext cx="1173892" cy="762000"/>
                        </a:xfrm>
                        <a:prstGeom prst="rect">
                          <a:avLst/>
                        </a:prstGeom>
                        <a:solidFill>
                          <a:schemeClr val="bg1"/>
                        </a:solidFill>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1734123332"/>
                </p:ext>
              </p:extLst>
            </p:nvPr>
          </p:nvGraphicFramePr>
          <p:xfrm>
            <a:off x="5223328" y="1736557"/>
            <a:ext cx="1371600" cy="794084"/>
          </p:xfrm>
          <a:graphic>
            <a:graphicData uri="http://schemas.openxmlformats.org/presentationml/2006/ole">
              <mc:AlternateContent xmlns:mc="http://schemas.openxmlformats.org/markup-compatibility/2006">
                <mc:Choice xmlns:v="urn:schemas-microsoft-com:vml" Requires="v">
                  <p:oleObj spid="_x0000_s101621" name="Equation" r:id="rId7" imgW="622030" imgH="368140" progId="Equation.3">
                    <p:embed/>
                  </p:oleObj>
                </mc:Choice>
                <mc:Fallback>
                  <p:oleObj name="Equation" r:id="rId7" imgW="622030" imgH="368140" progId="Equation.3">
                    <p:embed/>
                    <p:pic>
                      <p:nvPicPr>
                        <p:cNvPr id="0" name="Object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23328" y="1736557"/>
                          <a:ext cx="1371600" cy="794084"/>
                        </a:xfrm>
                        <a:prstGeom prst="rect">
                          <a:avLst/>
                        </a:prstGeom>
                        <a:solidFill>
                          <a:schemeClr val="bg1"/>
                        </a:solidFill>
                      </p:spPr>
                    </p:pic>
                  </p:oleObj>
                </mc:Fallback>
              </mc:AlternateContent>
            </a:graphicData>
          </a:graphic>
        </p:graphicFrame>
        <p:sp>
          <p:nvSpPr>
            <p:cNvPr id="9" name="Rectangle 7"/>
            <p:cNvSpPr>
              <a:spLocks noChangeArrowheads="1"/>
            </p:cNvSpPr>
            <p:nvPr/>
          </p:nvSpPr>
          <p:spPr bwMode="auto">
            <a:xfrm>
              <a:off x="6562271" y="1802843"/>
              <a:ext cx="1638300" cy="509114"/>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0.64 m</a:t>
              </a:r>
              <a:r>
                <a:rPr kumimoji="0" lang="en-US" sz="2400" b="0" i="0" u="none" strike="noStrike" cap="none" normalizeH="0" baseline="30000" dirty="0" smtClean="0">
                  <a:ln>
                    <a:noFill/>
                  </a:ln>
                  <a:solidFill>
                    <a:schemeClr val="tx1"/>
                  </a:solidFill>
                  <a:effectLst/>
                  <a:latin typeface="Arial" pitchFamily="34" charset="0"/>
                  <a:ea typeface="Calibri" pitchFamily="34" charset="0"/>
                  <a:cs typeface="Arial" pitchFamily="34" charset="0"/>
                </a:rPr>
                <a:t>3</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2" name="Rectangle 11"/>
            <p:cNvSpPr/>
            <p:nvPr/>
          </p:nvSpPr>
          <p:spPr>
            <a:xfrm>
              <a:off x="4925786" y="1902767"/>
              <a:ext cx="355531" cy="509114"/>
            </a:xfrm>
            <a:prstGeom prst="rect">
              <a:avLst/>
            </a:prstGeom>
            <a:grpFill/>
          </p:spPr>
          <p:txBody>
            <a:bodyPr wrap="none">
              <a:spAutoFit/>
            </a:bodyPr>
            <a:lstStyle/>
            <a:p>
              <a:r>
                <a:rPr lang="en-US" sz="2400" dirty="0">
                  <a:solidFill>
                    <a:prstClr val="black"/>
                  </a:solidFill>
                  <a:latin typeface="Arial" pitchFamily="34" charset="0"/>
                  <a:cs typeface="Arial" pitchFamily="34" charset="0"/>
                </a:rPr>
                <a:t>=</a:t>
              </a:r>
              <a:endParaRPr lang="en-US" dirty="0"/>
            </a:p>
          </p:txBody>
        </p:sp>
      </p:grpSp>
      <p:sp>
        <p:nvSpPr>
          <p:cNvPr id="14" name="Rectangle 13"/>
          <p:cNvSpPr/>
          <p:nvPr/>
        </p:nvSpPr>
        <p:spPr>
          <a:xfrm>
            <a:off x="609600" y="2329377"/>
            <a:ext cx="7620000" cy="830997"/>
          </a:xfrm>
          <a:prstGeom prst="rect">
            <a:avLst/>
          </a:prstGeom>
        </p:spPr>
        <p:txBody>
          <a:bodyPr wrap="square">
            <a:spAutoFit/>
          </a:bodyPr>
          <a:lstStyle/>
          <a:p>
            <a:pPr marL="457200" indent="-457200" algn="just">
              <a:buFont typeface="Wingdings" pitchFamily="2" charset="2"/>
              <a:buChar char="§"/>
            </a:pPr>
            <a:r>
              <a:rPr lang="en-US" sz="2400" dirty="0">
                <a:latin typeface="Arial" pitchFamily="34" charset="0"/>
                <a:ea typeface="Calibri"/>
                <a:cs typeface="Arial" pitchFamily="34" charset="0"/>
              </a:rPr>
              <a:t>Work done during the isothermal process 2 - 3 is determined as</a:t>
            </a:r>
            <a:endParaRPr lang="en-US" sz="2400" dirty="0">
              <a:effectLst/>
              <a:latin typeface="Arial" pitchFamily="34" charset="0"/>
              <a:cs typeface="Arial" pitchFamily="34" charset="0"/>
            </a:endParaRPr>
          </a:p>
        </p:txBody>
      </p:sp>
      <p:graphicFrame>
        <p:nvGraphicFramePr>
          <p:cNvPr id="15" name="Object 14"/>
          <p:cNvGraphicFramePr>
            <a:graphicFrameLocks noChangeAspect="1"/>
          </p:cNvGraphicFramePr>
          <p:nvPr>
            <p:extLst>
              <p:ext uri="{D42A27DB-BD31-4B8C-83A1-F6EECF244321}">
                <p14:modId xmlns:p14="http://schemas.microsoft.com/office/powerpoint/2010/main" val="525388934"/>
              </p:ext>
            </p:extLst>
          </p:nvPr>
        </p:nvGraphicFramePr>
        <p:xfrm>
          <a:off x="1295399" y="3230026"/>
          <a:ext cx="4098003" cy="485289"/>
        </p:xfrm>
        <a:graphic>
          <a:graphicData uri="http://schemas.openxmlformats.org/presentationml/2006/ole">
            <mc:AlternateContent xmlns:mc="http://schemas.openxmlformats.org/markup-compatibility/2006">
              <mc:Choice xmlns:v="urn:schemas-microsoft-com:vml" Requires="v">
                <p:oleObj spid="_x0000_s101622" name="Equation" r:id="rId9" imgW="1282700" imgH="203200" progId="Equation.3">
                  <p:embed/>
                </p:oleObj>
              </mc:Choice>
              <mc:Fallback>
                <p:oleObj name="Equation" r:id="rId9" imgW="1282700" imgH="203200" progId="Equation.3">
                  <p:embed/>
                  <p:pic>
                    <p:nvPicPr>
                      <p:cNvPr id="0" name="Object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95399" y="3230026"/>
                        <a:ext cx="4098003" cy="485289"/>
                      </a:xfrm>
                      <a:prstGeom prst="rect">
                        <a:avLst/>
                      </a:prstGeom>
                      <a:solidFill>
                        <a:schemeClr val="bg1"/>
                      </a:solidFill>
                    </p:spPr>
                  </p:pic>
                </p:oleObj>
              </mc:Fallback>
            </mc:AlternateContent>
          </a:graphicData>
        </a:graphic>
      </p:graphicFrame>
      <p:sp>
        <p:nvSpPr>
          <p:cNvPr id="17" name="Rectangle 10"/>
          <p:cNvSpPr>
            <a:spLocks noChangeArrowheads="1"/>
          </p:cNvSpPr>
          <p:nvPr/>
        </p:nvSpPr>
        <p:spPr bwMode="auto">
          <a:xfrm>
            <a:off x="4303336" y="48339"/>
            <a:ext cx="537327"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9" name="Rectangle 12"/>
          <p:cNvSpPr>
            <a:spLocks noChangeArrowheads="1"/>
          </p:cNvSpPr>
          <p:nvPr/>
        </p:nvSpPr>
        <p:spPr bwMode="auto">
          <a:xfrm>
            <a:off x="2215055" y="4400550"/>
            <a:ext cx="2128345" cy="461665"/>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 133.084 kJ</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21" name="Object 20"/>
          <p:cNvGraphicFramePr>
            <a:graphicFrameLocks noChangeAspect="1"/>
          </p:cNvGraphicFramePr>
          <p:nvPr>
            <p:extLst>
              <p:ext uri="{D42A27DB-BD31-4B8C-83A1-F6EECF244321}">
                <p14:modId xmlns:p14="http://schemas.microsoft.com/office/powerpoint/2010/main" val="3885917404"/>
              </p:ext>
            </p:extLst>
          </p:nvPr>
        </p:nvGraphicFramePr>
        <p:xfrm>
          <a:off x="2330450" y="3776663"/>
          <a:ext cx="3492500" cy="476250"/>
        </p:xfrm>
        <a:graphic>
          <a:graphicData uri="http://schemas.openxmlformats.org/presentationml/2006/ole">
            <mc:AlternateContent xmlns:mc="http://schemas.openxmlformats.org/markup-compatibility/2006">
              <mc:Choice xmlns:v="urn:schemas-microsoft-com:vml" Requires="v">
                <p:oleObj spid="_x0000_s101623" name="Equation" r:id="rId11" imgW="1587240" imgH="215640" progId="Equation.3">
                  <p:embed/>
                </p:oleObj>
              </mc:Choice>
              <mc:Fallback>
                <p:oleObj name="Equation" r:id="rId11" imgW="1587240" imgH="215640" progId="Equation.3">
                  <p:embed/>
                  <p:pic>
                    <p:nvPicPr>
                      <p:cNvPr id="0" name=""/>
                      <p:cNvPicPr>
                        <a:picLocks noChangeAspect="1" noChangeArrowheads="1"/>
                      </p:cNvPicPr>
                      <p:nvPr/>
                    </p:nvPicPr>
                    <p:blipFill>
                      <a:blip r:embed="rId12"/>
                      <a:srcRect/>
                      <a:stretch>
                        <a:fillRect/>
                      </a:stretch>
                    </p:blipFill>
                    <p:spPr bwMode="auto">
                      <a:xfrm>
                        <a:off x="2330450" y="3776663"/>
                        <a:ext cx="3492500" cy="476250"/>
                      </a:xfrm>
                      <a:prstGeom prst="rect">
                        <a:avLst/>
                      </a:prstGeom>
                      <a:solidFill>
                        <a:schemeClr val="bg1"/>
                      </a:solidFill>
                    </p:spPr>
                  </p:pic>
                </p:oleObj>
              </mc:Fallback>
            </mc:AlternateContent>
          </a:graphicData>
        </a:graphic>
      </p:graphicFrame>
    </p:spTree>
    <p:extLst>
      <p:ext uri="{BB962C8B-B14F-4D97-AF65-F5344CB8AC3E}">
        <p14:creationId xmlns:p14="http://schemas.microsoft.com/office/powerpoint/2010/main" val="3551255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396702"/>
            <a:ext cx="6781800" cy="830997"/>
          </a:xfrm>
          <a:prstGeom prst="rect">
            <a:avLst/>
          </a:prstGeom>
        </p:spPr>
        <p:txBody>
          <a:bodyPr wrap="square">
            <a:spAutoFit/>
          </a:bodyPr>
          <a:lstStyle/>
          <a:p>
            <a:pPr marL="457200" indent="-457200" algn="just">
              <a:buFont typeface="Wingdings" pitchFamily="2" charset="2"/>
              <a:buChar char="§"/>
            </a:pPr>
            <a:r>
              <a:rPr lang="en-US" sz="2400" dirty="0">
                <a:latin typeface="Arial" pitchFamily="34" charset="0"/>
                <a:ea typeface="Calibri"/>
                <a:cs typeface="Arial" pitchFamily="34" charset="0"/>
              </a:rPr>
              <a:t>As the process 3 – 1 is a constant pressure process, work done is calculated as</a:t>
            </a:r>
            <a:endParaRPr lang="en-US" sz="2400" dirty="0">
              <a:effectLst/>
              <a:latin typeface="Arial" pitchFamily="34" charset="0"/>
              <a:cs typeface="Arial" pitchFamily="34" charset="0"/>
            </a:endParaRPr>
          </a:p>
        </p:txBody>
      </p:sp>
      <p:sp>
        <p:nvSpPr>
          <p:cNvPr id="3" name="Rectangle 2"/>
          <p:cNvSpPr/>
          <p:nvPr/>
        </p:nvSpPr>
        <p:spPr>
          <a:xfrm>
            <a:off x="1219200" y="1196802"/>
            <a:ext cx="7010400" cy="461665"/>
          </a:xfrm>
          <a:prstGeom prst="rect">
            <a:avLst/>
          </a:prstGeom>
          <a:solidFill>
            <a:schemeClr val="bg1"/>
          </a:solidFill>
        </p:spPr>
        <p:txBody>
          <a:bodyPr wrap="square">
            <a:spAutoFit/>
          </a:bodyPr>
          <a:lstStyle/>
          <a:p>
            <a:r>
              <a:rPr lang="en-US" sz="2400" i="1" dirty="0">
                <a:latin typeface="Arial" pitchFamily="34" charset="0"/>
                <a:ea typeface="Calibri"/>
                <a:cs typeface="Arial" pitchFamily="34" charset="0"/>
              </a:rPr>
              <a:t> W</a:t>
            </a:r>
            <a:r>
              <a:rPr lang="en-US" sz="2400" i="1" baseline="-25000" dirty="0">
                <a:latin typeface="Arial" pitchFamily="34" charset="0"/>
                <a:ea typeface="Calibri"/>
                <a:cs typeface="Arial" pitchFamily="34" charset="0"/>
              </a:rPr>
              <a:t>3-1 </a:t>
            </a:r>
            <a:r>
              <a:rPr lang="en-US" sz="2400" i="1" dirty="0">
                <a:latin typeface="Arial" pitchFamily="34" charset="0"/>
                <a:ea typeface="Calibri"/>
                <a:cs typeface="Arial" pitchFamily="34" charset="0"/>
              </a:rPr>
              <a:t>= P</a:t>
            </a:r>
            <a:r>
              <a:rPr lang="en-US" sz="2400" i="1" baseline="-25000" dirty="0">
                <a:latin typeface="Arial" pitchFamily="34" charset="0"/>
                <a:ea typeface="Calibri"/>
                <a:cs typeface="Arial" pitchFamily="34" charset="0"/>
              </a:rPr>
              <a:t>3</a:t>
            </a:r>
            <a:r>
              <a:rPr lang="en-US" sz="2400" i="1" dirty="0">
                <a:latin typeface="Arial" pitchFamily="34" charset="0"/>
                <a:ea typeface="Calibri"/>
                <a:cs typeface="Arial" pitchFamily="34" charset="0"/>
              </a:rPr>
              <a:t> (V</a:t>
            </a:r>
            <a:r>
              <a:rPr lang="en-US" sz="2400" i="1" baseline="-25000" dirty="0">
                <a:latin typeface="Arial" pitchFamily="34" charset="0"/>
                <a:ea typeface="Calibri"/>
                <a:cs typeface="Arial" pitchFamily="34" charset="0"/>
              </a:rPr>
              <a:t>1 </a:t>
            </a:r>
            <a:r>
              <a:rPr lang="en-US" sz="2400" i="1" dirty="0">
                <a:latin typeface="Arial" pitchFamily="34" charset="0"/>
                <a:ea typeface="Calibri"/>
                <a:cs typeface="Arial" pitchFamily="34" charset="0"/>
                <a:sym typeface="Symbol"/>
              </a:rPr>
              <a:t></a:t>
            </a:r>
            <a:r>
              <a:rPr lang="en-US" sz="2400" i="1" dirty="0">
                <a:latin typeface="Arial" pitchFamily="34" charset="0"/>
                <a:ea typeface="Calibri"/>
                <a:cs typeface="Arial" pitchFamily="34" charset="0"/>
              </a:rPr>
              <a:t> V</a:t>
            </a:r>
            <a:r>
              <a:rPr lang="en-US" sz="2400" i="1" baseline="-25000" dirty="0">
                <a:latin typeface="Arial" pitchFamily="34" charset="0"/>
                <a:ea typeface="Calibri"/>
                <a:cs typeface="Arial" pitchFamily="34" charset="0"/>
              </a:rPr>
              <a:t>3</a:t>
            </a:r>
            <a:r>
              <a:rPr lang="en-US" sz="2400" i="1" dirty="0">
                <a:latin typeface="Arial" pitchFamily="34" charset="0"/>
                <a:ea typeface="Calibri"/>
                <a:cs typeface="Arial" pitchFamily="34" charset="0"/>
              </a:rPr>
              <a:t>)</a:t>
            </a:r>
            <a:r>
              <a:rPr lang="en-US" sz="2400" dirty="0">
                <a:latin typeface="Arial" pitchFamily="34" charset="0"/>
                <a:ea typeface="Calibri"/>
                <a:cs typeface="Arial" pitchFamily="34" charset="0"/>
              </a:rPr>
              <a:t> = 100 x (0.08 </a:t>
            </a:r>
            <a:r>
              <a:rPr lang="en-US" sz="2400" dirty="0">
                <a:latin typeface="Arial" pitchFamily="34" charset="0"/>
                <a:ea typeface="Calibri"/>
                <a:cs typeface="Arial" pitchFamily="34" charset="0"/>
                <a:sym typeface="Symbol"/>
              </a:rPr>
              <a:t></a:t>
            </a:r>
            <a:r>
              <a:rPr lang="en-US" sz="2400" dirty="0">
                <a:latin typeface="Arial" pitchFamily="34" charset="0"/>
                <a:ea typeface="Calibri"/>
                <a:cs typeface="Arial" pitchFamily="34" charset="0"/>
              </a:rPr>
              <a:t> 0.64) = </a:t>
            </a:r>
            <a:r>
              <a:rPr lang="en-US" sz="2400" b="1" dirty="0" smtClean="0">
                <a:latin typeface="Arial" pitchFamily="34" charset="0"/>
                <a:ea typeface="Calibri"/>
                <a:cs typeface="Arial" pitchFamily="34" charset="0"/>
                <a:sym typeface="Symbol"/>
              </a:rPr>
              <a:t> </a:t>
            </a:r>
            <a:r>
              <a:rPr lang="en-US" sz="2400" dirty="0" smtClean="0">
                <a:latin typeface="Arial" pitchFamily="34" charset="0"/>
                <a:ea typeface="Calibri"/>
                <a:cs typeface="Arial" pitchFamily="34" charset="0"/>
              </a:rPr>
              <a:t>56 </a:t>
            </a:r>
            <a:r>
              <a:rPr lang="en-US" sz="2400" dirty="0">
                <a:latin typeface="Arial" pitchFamily="34" charset="0"/>
                <a:ea typeface="Calibri"/>
                <a:cs typeface="Arial" pitchFamily="34" charset="0"/>
              </a:rPr>
              <a:t>kJ</a:t>
            </a:r>
            <a:endParaRPr lang="en-US" sz="2400" dirty="0">
              <a:latin typeface="Arial" pitchFamily="34" charset="0"/>
              <a:cs typeface="Arial" pitchFamily="34" charset="0"/>
            </a:endParaRPr>
          </a:p>
        </p:txBody>
      </p:sp>
      <p:sp>
        <p:nvSpPr>
          <p:cNvPr id="4" name="Rectangle 3"/>
          <p:cNvSpPr/>
          <p:nvPr/>
        </p:nvSpPr>
        <p:spPr>
          <a:xfrm>
            <a:off x="685801" y="1711152"/>
            <a:ext cx="6311343" cy="461665"/>
          </a:xfrm>
          <a:prstGeom prst="rect">
            <a:avLst/>
          </a:prstGeom>
        </p:spPr>
        <p:txBody>
          <a:bodyPr wrap="none">
            <a:spAutoFit/>
          </a:bodyPr>
          <a:lstStyle/>
          <a:p>
            <a:pPr marL="457200" indent="-457200" algn="just">
              <a:buFont typeface="Wingdings" pitchFamily="2" charset="2"/>
              <a:buChar char="§"/>
            </a:pPr>
            <a:r>
              <a:rPr lang="en-US" sz="2400" dirty="0">
                <a:latin typeface="Arial" pitchFamily="34" charset="0"/>
                <a:ea typeface="Calibri"/>
                <a:cs typeface="Arial" pitchFamily="34" charset="0"/>
              </a:rPr>
              <a:t>Then, the net work done is determined as</a:t>
            </a:r>
            <a:endParaRPr lang="en-US" sz="2400" dirty="0">
              <a:effectLst/>
              <a:latin typeface="Arial" pitchFamily="34" charset="0"/>
              <a:cs typeface="Arial" pitchFamily="34" charset="0"/>
            </a:endParaRPr>
          </a:p>
        </p:txBody>
      </p:sp>
      <p:sp>
        <p:nvSpPr>
          <p:cNvPr id="5" name="Rectangle 4"/>
          <p:cNvSpPr/>
          <p:nvPr/>
        </p:nvSpPr>
        <p:spPr>
          <a:xfrm>
            <a:off x="1219200" y="2211728"/>
            <a:ext cx="5486400" cy="830997"/>
          </a:xfrm>
          <a:prstGeom prst="rect">
            <a:avLst/>
          </a:prstGeom>
          <a:solidFill>
            <a:schemeClr val="bg1"/>
          </a:solidFill>
        </p:spPr>
        <p:txBody>
          <a:bodyPr wrap="square">
            <a:spAutoFit/>
          </a:bodyPr>
          <a:lstStyle/>
          <a:p>
            <a:pPr algn="just">
              <a:lnSpc>
                <a:spcPts val="2880"/>
              </a:lnSpc>
            </a:pPr>
            <a:r>
              <a:rPr lang="en-US" sz="2400" i="1" dirty="0" err="1">
                <a:latin typeface="Arial" pitchFamily="34" charset="0"/>
                <a:ea typeface="Calibri"/>
                <a:cs typeface="Arial" pitchFamily="34" charset="0"/>
              </a:rPr>
              <a:t>W</a:t>
            </a:r>
            <a:r>
              <a:rPr lang="en-US" sz="2400" i="1" baseline="-25000" dirty="0" err="1">
                <a:latin typeface="Arial" pitchFamily="34" charset="0"/>
                <a:ea typeface="Calibri"/>
                <a:cs typeface="Arial" pitchFamily="34" charset="0"/>
              </a:rPr>
              <a:t>net</a:t>
            </a:r>
            <a:r>
              <a:rPr lang="en-US" sz="2400" i="1" dirty="0">
                <a:latin typeface="Arial" pitchFamily="34" charset="0"/>
                <a:ea typeface="Calibri"/>
                <a:cs typeface="Arial" pitchFamily="34" charset="0"/>
              </a:rPr>
              <a:t> = W</a:t>
            </a:r>
            <a:r>
              <a:rPr lang="en-US" sz="2400" i="1" baseline="-25000" dirty="0">
                <a:latin typeface="Arial" pitchFamily="34" charset="0"/>
                <a:ea typeface="Calibri"/>
                <a:cs typeface="Arial" pitchFamily="34" charset="0"/>
              </a:rPr>
              <a:t>1-2</a:t>
            </a:r>
            <a:r>
              <a:rPr lang="en-US" sz="2400" i="1" dirty="0">
                <a:latin typeface="Arial" pitchFamily="34" charset="0"/>
                <a:ea typeface="Calibri"/>
                <a:cs typeface="Arial" pitchFamily="34" charset="0"/>
              </a:rPr>
              <a:t> + W</a:t>
            </a:r>
            <a:r>
              <a:rPr lang="en-US" sz="2400" i="1" baseline="-25000" dirty="0">
                <a:latin typeface="Arial" pitchFamily="34" charset="0"/>
                <a:ea typeface="Calibri"/>
                <a:cs typeface="Arial" pitchFamily="34" charset="0"/>
              </a:rPr>
              <a:t>2-3</a:t>
            </a:r>
            <a:r>
              <a:rPr lang="en-US" sz="2400" i="1" dirty="0">
                <a:latin typeface="Arial" pitchFamily="34" charset="0"/>
                <a:ea typeface="Calibri"/>
                <a:cs typeface="Arial" pitchFamily="34" charset="0"/>
              </a:rPr>
              <a:t> + </a:t>
            </a:r>
            <a:r>
              <a:rPr lang="en-US" sz="2400" i="1" dirty="0" smtClean="0">
                <a:latin typeface="Arial" pitchFamily="34" charset="0"/>
                <a:ea typeface="Calibri"/>
                <a:cs typeface="Arial" pitchFamily="34" charset="0"/>
              </a:rPr>
              <a:t>W</a:t>
            </a:r>
            <a:r>
              <a:rPr lang="en-US" sz="2400" i="1" baseline="-25000" dirty="0" smtClean="0">
                <a:latin typeface="Arial" pitchFamily="34" charset="0"/>
                <a:ea typeface="Calibri"/>
                <a:cs typeface="Arial" pitchFamily="34" charset="0"/>
              </a:rPr>
              <a:t>3-1</a:t>
            </a:r>
            <a:r>
              <a:rPr lang="en-US" sz="2400" dirty="0" smtClean="0">
                <a:latin typeface="Arial" pitchFamily="34" charset="0"/>
                <a:ea typeface="Calibri"/>
                <a:cs typeface="Arial" pitchFamily="34" charset="0"/>
              </a:rPr>
              <a:t> </a:t>
            </a:r>
          </a:p>
          <a:p>
            <a:pPr algn="just">
              <a:lnSpc>
                <a:spcPts val="2880"/>
              </a:lnSpc>
            </a:pPr>
            <a:r>
              <a:rPr lang="en-US" sz="2400" dirty="0" smtClean="0">
                <a:latin typeface="Arial" pitchFamily="34" charset="0"/>
                <a:ea typeface="Calibri"/>
                <a:cs typeface="Arial" pitchFamily="34" charset="0"/>
              </a:rPr>
              <a:t>        = 0 + 133.084 + (</a:t>
            </a:r>
            <a:r>
              <a:rPr lang="en-US" sz="2400" dirty="0" smtClean="0">
                <a:latin typeface="Arial" pitchFamily="34" charset="0"/>
                <a:ea typeface="Calibri"/>
                <a:cs typeface="Arial" pitchFamily="34" charset="0"/>
                <a:sym typeface="Symbol"/>
              </a:rPr>
              <a:t></a:t>
            </a:r>
            <a:r>
              <a:rPr lang="en-US" sz="2400" dirty="0" smtClean="0">
                <a:latin typeface="Arial" pitchFamily="34" charset="0"/>
                <a:ea typeface="Calibri"/>
                <a:cs typeface="Arial" pitchFamily="34" charset="0"/>
              </a:rPr>
              <a:t>56) = 77.084 kJ</a:t>
            </a:r>
            <a:endParaRPr lang="en-US" sz="2400" dirty="0">
              <a:effectLst/>
              <a:latin typeface="Arial" pitchFamily="34" charset="0"/>
              <a:cs typeface="Arial" pitchFamily="34" charset="0"/>
            </a:endParaRPr>
          </a:p>
        </p:txBody>
      </p:sp>
      <p:sp>
        <p:nvSpPr>
          <p:cNvPr id="6" name="Rectangle 5"/>
          <p:cNvSpPr/>
          <p:nvPr/>
        </p:nvSpPr>
        <p:spPr>
          <a:xfrm>
            <a:off x="685800" y="3554105"/>
            <a:ext cx="7315200" cy="1200329"/>
          </a:xfrm>
          <a:prstGeom prst="rect">
            <a:avLst/>
          </a:prstGeom>
        </p:spPr>
        <p:txBody>
          <a:bodyPr wrap="square">
            <a:spAutoFit/>
          </a:bodyPr>
          <a:lstStyle/>
          <a:p>
            <a:pPr marL="457200" indent="-457200" algn="just">
              <a:buFont typeface="Wingdings" pitchFamily="2" charset="2"/>
              <a:buChar char="§"/>
            </a:pPr>
            <a:r>
              <a:rPr lang="en-US" sz="2400" dirty="0" smtClean="0">
                <a:latin typeface="Arial" pitchFamily="34" charset="0"/>
                <a:ea typeface="Calibri"/>
                <a:cs typeface="Arial" pitchFamily="34" charset="0"/>
              </a:rPr>
              <a:t>From first </a:t>
            </a:r>
            <a:r>
              <a:rPr lang="en-US" sz="2400" dirty="0">
                <a:latin typeface="Arial" pitchFamily="34" charset="0"/>
                <a:ea typeface="Calibri"/>
                <a:cs typeface="Arial" pitchFamily="34" charset="0"/>
              </a:rPr>
              <a:t>l</a:t>
            </a:r>
            <a:r>
              <a:rPr lang="en-US" sz="2400" dirty="0" smtClean="0">
                <a:latin typeface="Arial" pitchFamily="34" charset="0"/>
                <a:ea typeface="Calibri"/>
                <a:cs typeface="Arial" pitchFamily="34" charset="0"/>
              </a:rPr>
              <a:t>aw of thermodynamics for </a:t>
            </a:r>
            <a:r>
              <a:rPr lang="en-US" sz="2400" dirty="0">
                <a:latin typeface="Arial" pitchFamily="34" charset="0"/>
                <a:ea typeface="Calibri"/>
                <a:cs typeface="Arial" pitchFamily="34" charset="0"/>
              </a:rPr>
              <a:t>a cyclic process the net work transfer is equal to the net heat transfer, so</a:t>
            </a:r>
            <a:endParaRPr lang="en-US" sz="2400" dirty="0">
              <a:effectLst/>
              <a:latin typeface="Arial" pitchFamily="34" charset="0"/>
              <a:cs typeface="Arial" pitchFamily="34" charset="0"/>
            </a:endParaRPr>
          </a:p>
        </p:txBody>
      </p:sp>
      <p:sp>
        <p:nvSpPr>
          <p:cNvPr id="7" name="Rectangle 6"/>
          <p:cNvSpPr/>
          <p:nvPr/>
        </p:nvSpPr>
        <p:spPr>
          <a:xfrm>
            <a:off x="3841472" y="4454352"/>
            <a:ext cx="3626129" cy="461665"/>
          </a:xfrm>
          <a:prstGeom prst="rect">
            <a:avLst/>
          </a:prstGeom>
          <a:solidFill>
            <a:schemeClr val="bg1"/>
          </a:solidFill>
        </p:spPr>
        <p:txBody>
          <a:bodyPr wrap="square">
            <a:spAutoFit/>
          </a:bodyPr>
          <a:lstStyle/>
          <a:p>
            <a:r>
              <a:rPr lang="en-US" sz="2400" i="1" dirty="0">
                <a:latin typeface="Arial" pitchFamily="34" charset="0"/>
                <a:ea typeface="Calibri"/>
                <a:cs typeface="Arial" pitchFamily="34" charset="0"/>
              </a:rPr>
              <a:t> </a:t>
            </a:r>
            <a:r>
              <a:rPr lang="en-US" sz="2400" i="1" dirty="0" err="1">
                <a:latin typeface="Arial" pitchFamily="34" charset="0"/>
                <a:ea typeface="Calibri"/>
                <a:cs typeface="Arial" pitchFamily="34" charset="0"/>
              </a:rPr>
              <a:t>Q</a:t>
            </a:r>
            <a:r>
              <a:rPr lang="en-US" sz="2400" i="1" baseline="-25000" dirty="0" err="1">
                <a:latin typeface="Arial" pitchFamily="34" charset="0"/>
                <a:ea typeface="Calibri"/>
                <a:cs typeface="Arial" pitchFamily="34" charset="0"/>
              </a:rPr>
              <a:t>net</a:t>
            </a:r>
            <a:r>
              <a:rPr lang="en-US" sz="2400" i="1" dirty="0">
                <a:latin typeface="Arial" pitchFamily="34" charset="0"/>
                <a:ea typeface="Calibri"/>
                <a:cs typeface="Arial" pitchFamily="34" charset="0"/>
              </a:rPr>
              <a:t> = </a:t>
            </a:r>
            <a:r>
              <a:rPr lang="en-US" sz="2400" i="1" dirty="0" err="1">
                <a:latin typeface="Arial" pitchFamily="34" charset="0"/>
                <a:ea typeface="Calibri"/>
                <a:cs typeface="Arial" pitchFamily="34" charset="0"/>
              </a:rPr>
              <a:t>W</a:t>
            </a:r>
            <a:r>
              <a:rPr lang="en-US" sz="2400" i="1" baseline="-25000" dirty="0" err="1">
                <a:latin typeface="Arial" pitchFamily="34" charset="0"/>
                <a:ea typeface="Calibri"/>
                <a:cs typeface="Arial" pitchFamily="34" charset="0"/>
              </a:rPr>
              <a:t>net</a:t>
            </a:r>
            <a:r>
              <a:rPr lang="en-US" sz="2400" dirty="0">
                <a:latin typeface="Arial" pitchFamily="34" charset="0"/>
                <a:ea typeface="Calibri"/>
                <a:cs typeface="Arial" pitchFamily="34" charset="0"/>
              </a:rPr>
              <a:t> = </a:t>
            </a:r>
            <a:r>
              <a:rPr lang="en-US" sz="2400" b="1" dirty="0">
                <a:latin typeface="Arial" pitchFamily="34" charset="0"/>
                <a:ea typeface="Calibri"/>
                <a:cs typeface="Arial" pitchFamily="34" charset="0"/>
              </a:rPr>
              <a:t>77.084 kJ</a:t>
            </a:r>
            <a:endParaRPr lang="en-US" sz="2400" dirty="0">
              <a:latin typeface="Arial" pitchFamily="34" charset="0"/>
              <a:cs typeface="Arial" pitchFamily="34" charset="0"/>
            </a:endParaRPr>
          </a:p>
        </p:txBody>
      </p:sp>
      <p:sp>
        <p:nvSpPr>
          <p:cNvPr id="8" name="Rectangle 7"/>
          <p:cNvSpPr/>
          <p:nvPr/>
        </p:nvSpPr>
        <p:spPr>
          <a:xfrm>
            <a:off x="814468" y="3136553"/>
            <a:ext cx="1928733" cy="461665"/>
          </a:xfrm>
          <a:prstGeom prst="rect">
            <a:avLst/>
          </a:prstGeom>
        </p:spPr>
        <p:txBody>
          <a:bodyPr wrap="none">
            <a:spAutoFit/>
          </a:bodyPr>
          <a:lstStyle/>
          <a:p>
            <a:pPr lvl="0" algn="just">
              <a:tabLst>
                <a:tab pos="114300" algn="l"/>
              </a:tabLst>
            </a:pPr>
            <a:r>
              <a:rPr lang="en-US" sz="2400" b="1" dirty="0" smtClean="0">
                <a:latin typeface="Arial" pitchFamily="34" charset="0"/>
                <a:cs typeface="Arial" pitchFamily="34" charset="0"/>
              </a:rPr>
              <a:t>Discussion:</a:t>
            </a:r>
            <a:endParaRPr lang="en-US" sz="2400" b="1" dirty="0">
              <a:latin typeface="Arial" pitchFamily="34" charset="0"/>
              <a:cs typeface="Arial" pitchFamily="34" charset="0"/>
            </a:endParaRPr>
          </a:p>
        </p:txBody>
      </p:sp>
    </p:spTree>
    <p:extLst>
      <p:ext uri="{BB962C8B-B14F-4D97-AF65-F5344CB8AC3E}">
        <p14:creationId xmlns:p14="http://schemas.microsoft.com/office/powerpoint/2010/main" val="2049575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P spid="7" grpId="0" animBg="1"/>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3614604"/>
            <a:ext cx="7848600" cy="1200329"/>
          </a:xfrm>
          <a:prstGeom prst="rect">
            <a:avLst/>
          </a:prstGeom>
        </p:spPr>
        <p:txBody>
          <a:bodyPr wrap="square">
            <a:spAutoFit/>
          </a:bodyPr>
          <a:lstStyle/>
          <a:p>
            <a:pPr marL="465138" lvl="0" indent="-465138" algn="just" eaLnBrk="0" hangingPunct="0"/>
            <a:r>
              <a:rPr lang="en-US" sz="2400" dirty="0" smtClean="0">
                <a:latin typeface="Arial" pitchFamily="34" charset="0"/>
                <a:ea typeface="Calibri" pitchFamily="34" charset="0"/>
                <a:cs typeface="Arial" pitchFamily="34" charset="0"/>
              </a:rPr>
              <a:t>[3] </a:t>
            </a:r>
            <a:r>
              <a:rPr lang="en-US" sz="2400" i="1" dirty="0" smtClean="0">
                <a:latin typeface="Arial" pitchFamily="34" charset="0"/>
                <a:ea typeface="Calibri" pitchFamily="34" charset="0"/>
                <a:cs typeface="Arial" pitchFamily="34" charset="0"/>
              </a:rPr>
              <a:t>Introduction to Thermodynamics and Heat Transfer: </a:t>
            </a:r>
            <a:r>
              <a:rPr lang="en-US" sz="2400" dirty="0" err="1" smtClean="0">
                <a:latin typeface="Arial" pitchFamily="34" charset="0"/>
                <a:ea typeface="Calibri" pitchFamily="34" charset="0"/>
                <a:cs typeface="Arial" pitchFamily="34" charset="0"/>
              </a:rPr>
              <a:t>Cengel</a:t>
            </a:r>
            <a:r>
              <a:rPr lang="en-US" sz="2400" dirty="0" smtClean="0">
                <a:latin typeface="Arial" pitchFamily="34" charset="0"/>
                <a:ea typeface="Calibri" pitchFamily="34" charset="0"/>
                <a:cs typeface="Arial" pitchFamily="34" charset="0"/>
              </a:rPr>
              <a:t> Y. A., McGraw-Hill Companies, ISBN: 0 – 390 - 86122-7, 2008.</a:t>
            </a:r>
            <a:endParaRPr lang="en-US" sz="2400" dirty="0" smtClean="0">
              <a:latin typeface="Arial" pitchFamily="34" charset="0"/>
              <a:cs typeface="Arial" pitchFamily="34" charset="0"/>
            </a:endParaRPr>
          </a:p>
        </p:txBody>
      </p:sp>
      <p:sp>
        <p:nvSpPr>
          <p:cNvPr id="5" name="Rectangle 4"/>
          <p:cNvSpPr/>
          <p:nvPr/>
        </p:nvSpPr>
        <p:spPr>
          <a:xfrm>
            <a:off x="478221" y="2357303"/>
            <a:ext cx="7848600" cy="1200329"/>
          </a:xfrm>
          <a:prstGeom prst="rect">
            <a:avLst/>
          </a:prstGeom>
        </p:spPr>
        <p:txBody>
          <a:bodyPr wrap="square">
            <a:spAutoFit/>
          </a:bodyPr>
          <a:lstStyle/>
          <a:p>
            <a:pPr marL="465138" lvl="0" indent="-465138" algn="just" eaLnBrk="0" hangingPunct="0"/>
            <a:r>
              <a:rPr lang="en-US" sz="2400" dirty="0" smtClean="0">
                <a:latin typeface="Arial" pitchFamily="34" charset="0"/>
                <a:ea typeface="Calibri" pitchFamily="34" charset="0"/>
                <a:cs typeface="Arial" pitchFamily="34" charset="0"/>
              </a:rPr>
              <a:t>[2] </a:t>
            </a:r>
            <a:r>
              <a:rPr lang="en-US" sz="2400" i="1" dirty="0" smtClean="0">
                <a:latin typeface="Arial" pitchFamily="34" charset="0"/>
                <a:ea typeface="Calibri" pitchFamily="34" charset="0"/>
                <a:cs typeface="Arial" pitchFamily="34" charset="0"/>
              </a:rPr>
              <a:t>Fundamentals of Thermodynamics &amp; Heat Transfer</a:t>
            </a:r>
            <a:r>
              <a:rPr lang="en-US" sz="2400" dirty="0" smtClean="0">
                <a:latin typeface="Arial" pitchFamily="34" charset="0"/>
                <a:ea typeface="Calibri" pitchFamily="34" charset="0"/>
                <a:cs typeface="Arial" pitchFamily="34" charset="0"/>
              </a:rPr>
              <a:t>: </a:t>
            </a:r>
            <a:r>
              <a:rPr lang="en-US" sz="2400" dirty="0" err="1" smtClean="0">
                <a:latin typeface="Arial" pitchFamily="34" charset="0"/>
                <a:ea typeface="Calibri" pitchFamily="34" charset="0"/>
                <a:cs typeface="Arial" pitchFamily="34" charset="0"/>
              </a:rPr>
              <a:t>Luintel</a:t>
            </a:r>
            <a:r>
              <a:rPr lang="en-US" sz="2400" dirty="0" smtClean="0">
                <a:latin typeface="Arial" pitchFamily="34" charset="0"/>
                <a:ea typeface="Calibri" pitchFamily="34" charset="0"/>
                <a:cs typeface="Arial" pitchFamily="34" charset="0"/>
              </a:rPr>
              <a:t> M.C., Heritage Publishers &amp; Distributors Pvt. Ltd., Kathmandu, Nepal, 2016.</a:t>
            </a:r>
            <a:endParaRPr lang="en-US" sz="2400" dirty="0" smtClean="0">
              <a:latin typeface="Arial" pitchFamily="34" charset="0"/>
              <a:cs typeface="Arial" pitchFamily="34" charset="0"/>
            </a:endParaRPr>
          </a:p>
        </p:txBody>
      </p:sp>
      <p:sp>
        <p:nvSpPr>
          <p:cNvPr id="6" name="Rectangle 5"/>
          <p:cNvSpPr/>
          <p:nvPr/>
        </p:nvSpPr>
        <p:spPr>
          <a:xfrm>
            <a:off x="838202" y="285751"/>
            <a:ext cx="1949573" cy="461665"/>
          </a:xfrm>
          <a:prstGeom prst="rect">
            <a:avLst/>
          </a:prstGeom>
        </p:spPr>
        <p:txBody>
          <a:bodyPr wrap="none">
            <a:spAutoFit/>
          </a:bodyPr>
          <a:lstStyle/>
          <a:p>
            <a:pPr lvl="0"/>
            <a:r>
              <a:rPr lang="en-US" sz="2400" b="1" dirty="0" smtClean="0">
                <a:solidFill>
                  <a:srgbClr val="FF0000"/>
                </a:solidFill>
                <a:latin typeface="Arial" pitchFamily="34" charset="0"/>
                <a:ea typeface="Calibri" pitchFamily="34" charset="0"/>
                <a:cs typeface="Arial" pitchFamily="34" charset="0"/>
              </a:rPr>
              <a:t>References:</a:t>
            </a:r>
            <a:endParaRPr lang="en-US" sz="2400" dirty="0" smtClean="0">
              <a:solidFill>
                <a:srgbClr val="FF0000"/>
              </a:solidFill>
              <a:latin typeface="Arial" pitchFamily="34" charset="0"/>
              <a:cs typeface="Arial" pitchFamily="34" charset="0"/>
            </a:endParaRPr>
          </a:p>
        </p:txBody>
      </p:sp>
      <p:sp>
        <p:nvSpPr>
          <p:cNvPr id="2" name="Rectangle 1"/>
          <p:cNvSpPr/>
          <p:nvPr/>
        </p:nvSpPr>
        <p:spPr>
          <a:xfrm>
            <a:off x="457200" y="1028700"/>
            <a:ext cx="7848600" cy="1366528"/>
          </a:xfrm>
          <a:prstGeom prst="rect">
            <a:avLst/>
          </a:prstGeom>
        </p:spPr>
        <p:txBody>
          <a:bodyPr wrap="square">
            <a:spAutoFit/>
          </a:bodyPr>
          <a:lstStyle/>
          <a:p>
            <a:pPr marL="457200" marR="0" indent="-457200" algn="just">
              <a:lnSpc>
                <a:spcPct val="115000"/>
              </a:lnSpc>
              <a:spcBef>
                <a:spcPts val="0"/>
              </a:spcBef>
              <a:spcAft>
                <a:spcPts val="0"/>
              </a:spcAft>
            </a:pPr>
            <a:r>
              <a:rPr lang="en-US" sz="2400" dirty="0">
                <a:latin typeface="Arial" pitchFamily="34" charset="0"/>
                <a:ea typeface="Calibri"/>
                <a:cs typeface="Arial" pitchFamily="34" charset="0"/>
              </a:rPr>
              <a:t>[</a:t>
            </a:r>
            <a:r>
              <a:rPr lang="en-US" sz="2400" dirty="0" smtClean="0">
                <a:latin typeface="Arial" pitchFamily="34" charset="0"/>
                <a:ea typeface="Calibri"/>
                <a:cs typeface="Arial" pitchFamily="34" charset="0"/>
              </a:rPr>
              <a:t>1] </a:t>
            </a:r>
            <a:r>
              <a:rPr lang="en-US" sz="2400" i="1" dirty="0" smtClean="0">
                <a:latin typeface="Arial" pitchFamily="34" charset="0"/>
                <a:ea typeface="Calibri"/>
                <a:cs typeface="Arial" pitchFamily="34" charset="0"/>
              </a:rPr>
              <a:t>Thermodynamics</a:t>
            </a:r>
            <a:r>
              <a:rPr lang="en-US" sz="2400" i="1" dirty="0">
                <a:latin typeface="Arial" pitchFamily="34" charset="0"/>
                <a:ea typeface="Calibri"/>
                <a:cs typeface="Arial" pitchFamily="34" charset="0"/>
              </a:rPr>
              <a:t>: An Engineering Approach:</a:t>
            </a:r>
            <a:r>
              <a:rPr lang="en-US" sz="2400" dirty="0">
                <a:latin typeface="Arial" pitchFamily="34" charset="0"/>
                <a:ea typeface="Calibri"/>
                <a:cs typeface="Arial" pitchFamily="34" charset="0"/>
              </a:rPr>
              <a:t> </a:t>
            </a:r>
            <a:r>
              <a:rPr lang="en-US" sz="2400" dirty="0" err="1">
                <a:latin typeface="Arial" pitchFamily="34" charset="0"/>
                <a:ea typeface="Calibri"/>
                <a:cs typeface="Arial" pitchFamily="34" charset="0"/>
              </a:rPr>
              <a:t>Cengel</a:t>
            </a:r>
            <a:r>
              <a:rPr lang="en-US" sz="2400" dirty="0">
                <a:latin typeface="Arial" pitchFamily="34" charset="0"/>
                <a:ea typeface="Calibri"/>
                <a:cs typeface="Arial" pitchFamily="34" charset="0"/>
              </a:rPr>
              <a:t> Y. A. and Boles M. A., McGraw-Hill </a:t>
            </a:r>
            <a:r>
              <a:rPr lang="en-US" sz="2400" dirty="0" smtClean="0">
                <a:latin typeface="Arial" pitchFamily="34" charset="0"/>
                <a:ea typeface="Calibri"/>
                <a:cs typeface="Arial" pitchFamily="34" charset="0"/>
              </a:rPr>
              <a:t>Education</a:t>
            </a:r>
            <a:r>
              <a:rPr lang="en-US" sz="2400" dirty="0">
                <a:latin typeface="Arial" pitchFamily="34" charset="0"/>
                <a:ea typeface="Calibri"/>
                <a:cs typeface="Arial" pitchFamily="34" charset="0"/>
              </a:rPr>
              <a:t>, New York, 2018.</a:t>
            </a:r>
            <a:endParaRPr lang="en-US" sz="2400" dirty="0">
              <a:effectLst/>
              <a:latin typeface="Arial" pitchFamily="34" charset="0"/>
              <a:ea typeface="Calibri"/>
              <a:cs typeface="Arial" pitchFamily="34" charset="0"/>
            </a:endParaRPr>
          </a:p>
        </p:txBody>
      </p:sp>
    </p:spTree>
    <p:extLst>
      <p:ext uri="{BB962C8B-B14F-4D97-AF65-F5344CB8AC3E}">
        <p14:creationId xmlns:p14="http://schemas.microsoft.com/office/powerpoint/2010/main" val="232453180"/>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00400" y="2286001"/>
            <a:ext cx="2920671" cy="646331"/>
          </a:xfrm>
          <a:prstGeom prst="rect">
            <a:avLst/>
          </a:prstGeom>
          <a:noFill/>
        </p:spPr>
        <p:txBody>
          <a:bodyPr wrap="none" rtlCol="0">
            <a:spAutoFit/>
          </a:bodyPr>
          <a:lstStyle/>
          <a:p>
            <a:pPr algn="ctr"/>
            <a:r>
              <a:rPr lang="en-US"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Thank You</a:t>
            </a:r>
            <a:endParaRPr 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1958</TotalTime>
  <Words>1890</Words>
  <Application>Microsoft Office PowerPoint</Application>
  <PresentationFormat>On-screen Show (16:9)</PresentationFormat>
  <Paragraphs>174</Paragraphs>
  <Slides>34</Slides>
  <Notes>8</Notes>
  <HiddenSlides>0</HiddenSlides>
  <MMClips>0</MMClips>
  <ScaleCrop>false</ScaleCrop>
  <HeadingPairs>
    <vt:vector size="6" baseType="variant">
      <vt:variant>
        <vt:lpstr>Theme</vt:lpstr>
      </vt:variant>
      <vt:variant>
        <vt:i4>1</vt:i4>
      </vt:variant>
      <vt:variant>
        <vt:lpstr>Embedded OLE Servers</vt:lpstr>
      </vt:variant>
      <vt:variant>
        <vt:i4>3</vt:i4>
      </vt:variant>
      <vt:variant>
        <vt:lpstr>Slide Titles</vt:lpstr>
      </vt:variant>
      <vt:variant>
        <vt:i4>34</vt:i4>
      </vt:variant>
    </vt:vector>
  </HeadingPairs>
  <TitlesOfParts>
    <vt:vector size="38" baseType="lpstr">
      <vt:lpstr>Office Theme</vt:lpstr>
      <vt:lpstr>Visio</vt:lpstr>
      <vt:lpstr>Equation</vt:lpstr>
      <vt:lpstr>Microsoft Office Visio Drawing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Lila Raj Koirala</dc:creator>
  <cp:lastModifiedBy>User</cp:lastModifiedBy>
  <cp:revision>216</cp:revision>
  <dcterms:created xsi:type="dcterms:W3CDTF">2020-05-08T10:03:34Z</dcterms:created>
  <dcterms:modified xsi:type="dcterms:W3CDTF">2022-05-16T15:02:08Z</dcterms:modified>
</cp:coreProperties>
</file>