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306" r:id="rId2"/>
    <p:sldId id="305" r:id="rId3"/>
    <p:sldId id="314" r:id="rId4"/>
    <p:sldId id="292" r:id="rId5"/>
    <p:sldId id="296" r:id="rId6"/>
    <p:sldId id="293" r:id="rId7"/>
    <p:sldId id="294" r:id="rId8"/>
    <p:sldId id="295" r:id="rId9"/>
    <p:sldId id="265" r:id="rId10"/>
    <p:sldId id="315" r:id="rId11"/>
    <p:sldId id="297" r:id="rId12"/>
    <p:sldId id="284" r:id="rId13"/>
    <p:sldId id="298" r:id="rId14"/>
    <p:sldId id="299" r:id="rId15"/>
    <p:sldId id="266" r:id="rId16"/>
    <p:sldId id="267" r:id="rId17"/>
    <p:sldId id="300" r:id="rId18"/>
    <p:sldId id="285" r:id="rId19"/>
    <p:sldId id="268" r:id="rId20"/>
    <p:sldId id="301" r:id="rId21"/>
    <p:sldId id="286" r:id="rId22"/>
    <p:sldId id="302" r:id="rId23"/>
    <p:sldId id="303" r:id="rId24"/>
    <p:sldId id="269" r:id="rId25"/>
    <p:sldId id="270" r:id="rId26"/>
    <p:sldId id="304" r:id="rId27"/>
    <p:sldId id="271" r:id="rId28"/>
    <p:sldId id="309" r:id="rId29"/>
    <p:sldId id="316" r:id="rId30"/>
    <p:sldId id="310" r:id="rId31"/>
    <p:sldId id="317" r:id="rId32"/>
    <p:sldId id="311" r:id="rId33"/>
    <p:sldId id="313" r:id="rId34"/>
    <p:sldId id="318" r:id="rId35"/>
    <p:sldId id="312" r:id="rId36"/>
    <p:sldId id="308" r:id="rId37"/>
    <p:sldId id="291" r:id="rId38"/>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569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62" autoAdjust="0"/>
  </p:normalViewPr>
  <p:slideViewPr>
    <p:cSldViewPr>
      <p:cViewPr>
        <p:scale>
          <a:sx n="60" d="100"/>
          <a:sy n="60" d="100"/>
        </p:scale>
        <p:origin x="-1572" y="-534"/>
      </p:cViewPr>
      <p:guideLst>
        <p:guide orient="horz" pos="1620"/>
        <p:guide pos="2880"/>
      </p:guideLst>
    </p:cSldViewPr>
  </p:slideViewPr>
  <p:notesTextViewPr>
    <p:cViewPr>
      <p:scale>
        <a:sx n="75" d="100"/>
        <a:sy n="75"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8.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57.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60.wmf"/><Relationship Id="rId2" Type="http://schemas.openxmlformats.org/officeDocument/2006/relationships/image" Target="../media/image59.wmf"/><Relationship Id="rId1" Type="http://schemas.openxmlformats.org/officeDocument/2006/relationships/image" Target="../media/image58.wmf"/><Relationship Id="rId4" Type="http://schemas.openxmlformats.org/officeDocument/2006/relationships/image" Target="../media/image61.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6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5AD5A5A-8CFF-4FD9-9D2B-D33824274676}" type="datetimeFigureOut">
              <a:rPr lang="en-US" smtClean="0"/>
              <a:pPr/>
              <a:t>5/15/2022</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FCFE7B1-8024-4F7C-A863-7A00468C66A2}" type="slidenum">
              <a:rPr lang="en-US" smtClean="0"/>
              <a:pPr/>
              <a:t>‹#›</a:t>
            </a:fld>
            <a:endParaRPr lang="en-US"/>
          </a:p>
        </p:txBody>
      </p:sp>
    </p:spTree>
    <p:extLst>
      <p:ext uri="{BB962C8B-B14F-4D97-AF65-F5344CB8AC3E}">
        <p14:creationId xmlns:p14="http://schemas.microsoft.com/office/powerpoint/2010/main" val="1278459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noChangeArrowheads="1"/>
          </p:cNvSpPr>
          <p:nvPr>
            <p:ph type="dt" sz="quarter" idx="1"/>
          </p:nvPr>
        </p:nvSpPr>
        <p:spPr>
          <a:noFill/>
        </p:spPr>
        <p:txBody>
          <a:bodyPr/>
          <a:lstStyle/>
          <a:p>
            <a:fld id="{434B2537-4AA3-4550-9DBB-9713032A8EE6}" type="datetime3">
              <a:rPr lang="en-US" smtClean="0">
                <a:latin typeface="Arial" charset="0"/>
              </a:rPr>
              <a:pPr/>
              <a:t>15 May 2022</a:t>
            </a:fld>
            <a:endParaRPr lang="en-US" dirty="0" smtClean="0">
              <a:latin typeface="Arial" charset="0"/>
            </a:endParaRPr>
          </a:p>
        </p:txBody>
      </p:sp>
      <p:sp>
        <p:nvSpPr>
          <p:cNvPr id="20483" name="Rectangle 7"/>
          <p:cNvSpPr>
            <a:spLocks noGrp="1" noChangeArrowheads="1"/>
          </p:cNvSpPr>
          <p:nvPr>
            <p:ph type="sldNum" sz="quarter" idx="5"/>
          </p:nvPr>
        </p:nvSpPr>
        <p:spPr>
          <a:noFill/>
        </p:spPr>
        <p:txBody>
          <a:bodyPr/>
          <a:lstStyle/>
          <a:p>
            <a:fld id="{94F8351F-4D0A-4330-B8CB-1F50CEDB2225}" type="slidenum">
              <a:rPr lang="en-US" smtClean="0">
                <a:latin typeface="Arial" charset="0"/>
              </a:rPr>
              <a:pPr/>
              <a:t>1</a:t>
            </a:fld>
            <a:endParaRPr lang="en-US" dirty="0" smtClean="0">
              <a:latin typeface="Arial" charset="0"/>
            </a:endParaRPr>
          </a:p>
        </p:txBody>
      </p:sp>
      <p:sp>
        <p:nvSpPr>
          <p:cNvPr id="20484" name="Rectangle 2"/>
          <p:cNvSpPr>
            <a:spLocks noGrp="1" noRot="1" noChangeAspect="1" noChangeArrowheads="1" noTextEdit="1"/>
          </p:cNvSpPr>
          <p:nvPr>
            <p:ph type="sldImg"/>
          </p:nvPr>
        </p:nvSpPr>
        <p:spPr>
          <a:xfrm>
            <a:off x="381000" y="685800"/>
            <a:ext cx="6096000" cy="3429000"/>
          </a:xfrm>
          <a:ln/>
        </p:spPr>
      </p:sp>
      <p:sp>
        <p:nvSpPr>
          <p:cNvPr id="20485" name="Rectangle 3"/>
          <p:cNvSpPr>
            <a:spLocks noGrp="1" noChangeArrowheads="1"/>
          </p:cNvSpPr>
          <p:nvPr>
            <p:ph type="body" idx="1"/>
          </p:nvPr>
        </p:nvSpPr>
        <p:spPr>
          <a:noFill/>
          <a:ln/>
        </p:spPr>
        <p:txBody>
          <a:bodyPr/>
          <a:lstStyle/>
          <a:p>
            <a:pPr eaLnBrk="1" hangingPunct="1"/>
            <a:endParaRPr lang="en-US" dirty="0" smtClean="0">
              <a:latin typeface="Arial" charset="0"/>
            </a:endParaRPr>
          </a:p>
        </p:txBody>
      </p:sp>
      <p:sp>
        <p:nvSpPr>
          <p:cNvPr id="6" name="Footer Placeholder 5"/>
          <p:cNvSpPr>
            <a:spLocks noGrp="1"/>
          </p:cNvSpPr>
          <p:nvPr>
            <p:ph type="ftr" sz="quarter" idx="10"/>
          </p:nvPr>
        </p:nvSpPr>
        <p:spPr/>
        <p:txBody>
          <a:bodyPr/>
          <a:lstStyle/>
          <a:p>
            <a:pPr>
              <a:defRPr/>
            </a:pPr>
            <a:r>
              <a:rPr lang="en-US" dirty="0" smtClean="0"/>
              <a:t>MSREE 2013</a:t>
            </a:r>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FCFE7B1-8024-4F7C-A863-7A00468C66A2}" type="slidenum">
              <a:rPr lang="en-US" smtClean="0"/>
              <a:pPr/>
              <a:t>9</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FCFE7B1-8024-4F7C-A863-7A00468C66A2}" type="slidenum">
              <a:rPr lang="en-US" smtClean="0"/>
              <a:pPr/>
              <a:t>24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5612865-8A95-4A3F-A2D5-51A63C6964E8}" type="datetimeFigureOut">
              <a:rPr lang="en-US" smtClean="0"/>
              <a:pPr/>
              <a:t>5/15/2022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58EB7F-487A-4E2A-BFF0-F1ADA700B4DF}"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612865-8A95-4A3F-A2D5-51A63C6964E8}" type="datetimeFigureOut">
              <a:rPr lang="en-US" smtClean="0"/>
              <a:pPr/>
              <a:t>5/15/2022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58EB7F-487A-4E2A-BFF0-F1ADA700B4D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5612865-8A95-4A3F-A2D5-51A63C6964E8}" type="datetimeFigureOut">
              <a:rPr lang="en-US" smtClean="0"/>
              <a:pPr/>
              <a:t>5/15/2022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58EB7F-487A-4E2A-BFF0-F1ADA700B4DF}"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5612865-8A95-4A3F-A2D5-51A63C6964E8}" type="datetimeFigureOut">
              <a:rPr lang="en-US" smtClean="0"/>
              <a:pPr/>
              <a:t>5/15/2022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58EB7F-487A-4E2A-BFF0-F1ADA700B4D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5612865-8A95-4A3F-A2D5-51A63C6964E8}" type="datetimeFigureOut">
              <a:rPr lang="en-US" smtClean="0"/>
              <a:pPr/>
              <a:t>5/15/2022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58EB7F-487A-4E2A-BFF0-F1ADA700B4D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5612865-8A95-4A3F-A2D5-51A63C6964E8}" type="datetimeFigureOut">
              <a:rPr lang="en-US" smtClean="0"/>
              <a:pPr/>
              <a:t>5/15/2022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58EB7F-487A-4E2A-BFF0-F1ADA700B4D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612865-8A95-4A3F-A2D5-51A63C6964E8}" type="datetimeFigureOut">
              <a:rPr lang="en-US" smtClean="0"/>
              <a:pPr/>
              <a:t>5/15/2022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58EB7F-487A-4E2A-BFF0-F1ADA700B4D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5612865-8A95-4A3F-A2D5-51A63C6964E8}" type="datetimeFigureOut">
              <a:rPr lang="en-US" smtClean="0"/>
              <a:pPr/>
              <a:t>5/15/2022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58EB7F-487A-4E2A-BFF0-F1ADA700B4D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5612865-8A95-4A3F-A2D5-51A63C6964E8}" type="datetimeFigureOut">
              <a:rPr lang="en-US" smtClean="0"/>
              <a:pPr/>
              <a:t>5/15/2022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58EB7F-487A-4E2A-BFF0-F1ADA700B4DF}"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612865-8A95-4A3F-A2D5-51A63C6964E8}" type="datetimeFigureOut">
              <a:rPr lang="en-US" smtClean="0"/>
              <a:pPr/>
              <a:t>5/15/2022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58EB7F-487A-4E2A-BFF0-F1ADA700B4D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612865-8A95-4A3F-A2D5-51A63C6964E8}" type="datetimeFigureOut">
              <a:rPr lang="en-US" smtClean="0"/>
              <a:pPr/>
              <a:t>5/15/2022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58EB7F-487A-4E2A-BFF0-F1ADA700B4D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A5612865-8A95-4A3F-A2D5-51A63C6964E8}" type="datetimeFigureOut">
              <a:rPr lang="en-US" smtClean="0"/>
              <a:pPr/>
              <a:t>5/15/2022</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358EB7F-487A-4E2A-BFF0-F1ADA700B4D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emf"/></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4.png"/><Relationship Id="rId7" Type="http://schemas.openxmlformats.org/officeDocument/2006/relationships/image" Target="../media/image16.png"/><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13.wmf"/><Relationship Id="rId5" Type="http://schemas.openxmlformats.org/officeDocument/2006/relationships/oleObject" Target="../embeddings/oleObject2.bin"/><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18.emf"/></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emf"/><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38.em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44.png"/><Relationship Id="rId2" Type="http://schemas.openxmlformats.org/officeDocument/2006/relationships/image" Target="../media/image40.png"/><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48.png"/><Relationship Id="rId4" Type="http://schemas.openxmlformats.org/officeDocument/2006/relationships/image" Target="../media/image47.png"/></Relationships>
</file>

<file path=ppt/slides/_rels/slide2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1.png"/><Relationship Id="rId7" Type="http://schemas.openxmlformats.org/officeDocument/2006/relationships/image" Target="../media/image46.png"/><Relationship Id="rId2" Type="http://schemas.openxmlformats.org/officeDocument/2006/relationships/image" Target="../media/image50.png"/><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53.png"/><Relationship Id="rId4" Type="http://schemas.openxmlformats.org/officeDocument/2006/relationships/image" Target="../media/image52.png"/></Relationships>
</file>

<file path=ppt/slides/_rels/slide2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5.vml"/><Relationship Id="rId4" Type="http://schemas.openxmlformats.org/officeDocument/2006/relationships/image" Target="../media/image57.wmf"/></Relationships>
</file>

<file path=ppt/slides/_rels/slide33.xml.rels><?xml version="1.0" encoding="UTF-8" standalone="yes"?>
<Relationships xmlns="http://schemas.openxmlformats.org/package/2006/relationships"><Relationship Id="rId8" Type="http://schemas.openxmlformats.org/officeDocument/2006/relationships/image" Target="../media/image60.wmf"/><Relationship Id="rId3" Type="http://schemas.openxmlformats.org/officeDocument/2006/relationships/oleObject" Target="../embeddings/oleObject6.bin"/><Relationship Id="rId7" Type="http://schemas.openxmlformats.org/officeDocument/2006/relationships/oleObject" Target="../embeddings/oleObject8.bin"/><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image" Target="../media/image59.wmf"/><Relationship Id="rId5" Type="http://schemas.openxmlformats.org/officeDocument/2006/relationships/oleObject" Target="../embeddings/oleObject7.bin"/><Relationship Id="rId10" Type="http://schemas.openxmlformats.org/officeDocument/2006/relationships/image" Target="../media/image61.wmf"/><Relationship Id="rId4" Type="http://schemas.openxmlformats.org/officeDocument/2006/relationships/image" Target="../media/image58.wmf"/><Relationship Id="rId9" Type="http://schemas.openxmlformats.org/officeDocument/2006/relationships/oleObject" Target="../embeddings/oleObject9.bin"/></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7.xml"/><Relationship Id="rId1" Type="http://schemas.openxmlformats.org/officeDocument/2006/relationships/vmlDrawing" Target="../drawings/vmlDrawing7.vml"/><Relationship Id="rId4" Type="http://schemas.openxmlformats.org/officeDocument/2006/relationships/image" Target="../media/image62.wmf"/></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TextBox 4"/>
          <p:cNvSpPr txBox="1"/>
          <p:nvPr/>
        </p:nvSpPr>
        <p:spPr>
          <a:xfrm>
            <a:off x="3048000" y="2495550"/>
            <a:ext cx="3352800" cy="738664"/>
          </a:xfrm>
          <a:prstGeom prst="rect">
            <a:avLst/>
          </a:prstGeom>
          <a:noFill/>
        </p:spPr>
        <p:txBody>
          <a:bodyPr wrap="square" rtlCol="0">
            <a:spAutoFit/>
          </a:bodyPr>
          <a:lstStyle/>
          <a:p>
            <a:pPr algn="ctr">
              <a:lnSpc>
                <a:spcPct val="150000"/>
              </a:lnSpc>
            </a:pPr>
            <a:r>
              <a:rPr lang="en-US" sz="2800" b="1" dirty="0" smtClean="0">
                <a:solidFill>
                  <a:srgbClr val="FF0000"/>
                </a:solidFill>
              </a:rPr>
              <a:t>Lecture – </a:t>
            </a:r>
            <a:r>
              <a:rPr lang="en-US" sz="2800" b="1" dirty="0">
                <a:solidFill>
                  <a:srgbClr val="FF0000"/>
                </a:solidFill>
              </a:rPr>
              <a:t>8</a:t>
            </a:r>
            <a:r>
              <a:rPr lang="en-US" sz="2800" b="1" dirty="0" smtClean="0">
                <a:solidFill>
                  <a:srgbClr val="FF0000"/>
                </a:solidFill>
              </a:rPr>
              <a:t> (Week 8)</a:t>
            </a:r>
            <a:endParaRPr lang="en-US" sz="2800" b="1" dirty="0">
              <a:solidFill>
                <a:srgbClr val="FF0000"/>
              </a:solidFill>
            </a:endParaRPr>
          </a:p>
        </p:txBody>
      </p:sp>
      <p:sp>
        <p:nvSpPr>
          <p:cNvPr id="3" name="Rectangle 2"/>
          <p:cNvSpPr/>
          <p:nvPr/>
        </p:nvSpPr>
        <p:spPr>
          <a:xfrm>
            <a:off x="1143000" y="1066621"/>
            <a:ext cx="6858000" cy="1200329"/>
          </a:xfrm>
          <a:prstGeom prst="rect">
            <a:avLst/>
          </a:prstGeom>
        </p:spPr>
        <p:txBody>
          <a:bodyPr wrap="square">
            <a:spAutoFit/>
          </a:bodyPr>
          <a:lstStyle/>
          <a:p>
            <a:pPr algn="ctr">
              <a:lnSpc>
                <a:spcPct val="150000"/>
              </a:lnSpc>
            </a:pPr>
            <a:r>
              <a:rPr lang="en-US" sz="2400" b="1" dirty="0" smtClean="0">
                <a:solidFill>
                  <a:srgbClr val="002060"/>
                </a:solidFill>
              </a:rPr>
              <a:t>FUNDAMENTAL  OF THERMODYNAMICS AND</a:t>
            </a:r>
          </a:p>
          <a:p>
            <a:pPr algn="ctr">
              <a:lnSpc>
                <a:spcPct val="150000"/>
              </a:lnSpc>
            </a:pPr>
            <a:r>
              <a:rPr lang="en-US" sz="2400" b="1" dirty="0" smtClean="0">
                <a:solidFill>
                  <a:srgbClr val="002060"/>
                </a:solidFill>
              </a:rPr>
              <a:t> HEAT  TRANSFER</a:t>
            </a:r>
          </a:p>
        </p:txBody>
      </p:sp>
      <p:sp>
        <p:nvSpPr>
          <p:cNvPr id="6" name="TextBox 5"/>
          <p:cNvSpPr txBox="1"/>
          <p:nvPr/>
        </p:nvSpPr>
        <p:spPr>
          <a:xfrm>
            <a:off x="5782841" y="4548489"/>
            <a:ext cx="2446759" cy="400110"/>
          </a:xfrm>
          <a:prstGeom prst="rect">
            <a:avLst/>
          </a:prstGeom>
          <a:noFill/>
        </p:spPr>
        <p:txBody>
          <a:bodyPr wrap="none" rtlCol="0">
            <a:spAutoFit/>
          </a:bodyPr>
          <a:lstStyle/>
          <a:p>
            <a:pPr algn="ctr"/>
            <a:r>
              <a:rPr lang="en-US" sz="2000" b="1" dirty="0" smtClean="0">
                <a:latin typeface="Arial" pitchFamily="34" charset="0"/>
                <a:cs typeface="Arial" pitchFamily="34" charset="0"/>
              </a:rPr>
              <a:t>Dr. Lila Raj Koirala</a:t>
            </a:r>
            <a:endParaRPr lang="en-US" sz="2000" b="1" dirty="0">
              <a:latin typeface="Arial" pitchFamily="34" charset="0"/>
              <a:cs typeface="Arial" pitchFamily="34" charset="0"/>
            </a:endParaRPr>
          </a:p>
        </p:txBody>
      </p:sp>
      <p:sp>
        <p:nvSpPr>
          <p:cNvPr id="7" name="Rectangle 6"/>
          <p:cNvSpPr/>
          <p:nvPr/>
        </p:nvSpPr>
        <p:spPr>
          <a:xfrm>
            <a:off x="500913" y="4548489"/>
            <a:ext cx="4147289" cy="400110"/>
          </a:xfrm>
          <a:prstGeom prst="rect">
            <a:avLst/>
          </a:prstGeom>
        </p:spPr>
        <p:txBody>
          <a:bodyPr wrap="none">
            <a:spAutoFit/>
          </a:bodyPr>
          <a:lstStyle/>
          <a:p>
            <a:pPr lvl="0" algn="ctr"/>
            <a:r>
              <a:rPr lang="en-US" sz="2000" b="1" dirty="0" smtClean="0">
                <a:solidFill>
                  <a:srgbClr val="00B050"/>
                </a:solidFill>
                <a:latin typeface="Arial" pitchFamily="34" charset="0"/>
                <a:cs typeface="Arial" pitchFamily="34" charset="0"/>
              </a:rPr>
              <a:t>Kathmandu Engineering College</a:t>
            </a:r>
          </a:p>
        </p:txBody>
      </p:sp>
      <p:sp>
        <p:nvSpPr>
          <p:cNvPr id="8" name="TextBox 7"/>
          <p:cNvSpPr txBox="1"/>
          <p:nvPr/>
        </p:nvSpPr>
        <p:spPr>
          <a:xfrm>
            <a:off x="3048000" y="80487"/>
            <a:ext cx="2590800" cy="738664"/>
          </a:xfrm>
          <a:prstGeom prst="rect">
            <a:avLst/>
          </a:prstGeom>
          <a:noFill/>
        </p:spPr>
        <p:txBody>
          <a:bodyPr wrap="square" rtlCol="0">
            <a:spAutoFit/>
          </a:bodyPr>
          <a:lstStyle/>
          <a:p>
            <a:pPr algn="ctr">
              <a:lnSpc>
                <a:spcPct val="150000"/>
              </a:lnSpc>
            </a:pPr>
            <a:r>
              <a:rPr lang="en-US" sz="2800" b="1" dirty="0" smtClean="0">
                <a:solidFill>
                  <a:srgbClr val="FF0000"/>
                </a:solidFill>
              </a:rPr>
              <a:t> Course Title:</a:t>
            </a:r>
            <a:endParaRPr lang="en-US" sz="2800" b="1" dirty="0">
              <a:solidFill>
                <a:srgbClr val="FF0000"/>
              </a:solidFill>
            </a:endParaRPr>
          </a:p>
        </p:txBody>
      </p:sp>
      <p:sp>
        <p:nvSpPr>
          <p:cNvPr id="9" name="Rectangle 8"/>
          <p:cNvSpPr/>
          <p:nvPr/>
        </p:nvSpPr>
        <p:spPr>
          <a:xfrm>
            <a:off x="1371600" y="3486150"/>
            <a:ext cx="6400800" cy="523220"/>
          </a:xfrm>
          <a:prstGeom prst="rect">
            <a:avLst/>
          </a:prstGeom>
        </p:spPr>
        <p:txBody>
          <a:bodyPr wrap="square">
            <a:spAutoFit/>
          </a:bodyPr>
          <a:lstStyle/>
          <a:p>
            <a:pPr lvl="0" algn="ctr"/>
            <a:r>
              <a:rPr lang="en-US" sz="2800" b="1" dirty="0" smtClean="0">
                <a:solidFill>
                  <a:srgbClr val="002060"/>
                </a:solidFill>
              </a:rPr>
              <a:t>First Law of Thermodynamics </a:t>
            </a:r>
          </a:p>
        </p:txBody>
      </p:sp>
    </p:spTree>
    <p:extLst>
      <p:ext uri="{BB962C8B-B14F-4D97-AF65-F5344CB8AC3E}">
        <p14:creationId xmlns:p14="http://schemas.microsoft.com/office/powerpoint/2010/main" val="220630401"/>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58210" y="133351"/>
            <a:ext cx="4628190" cy="461665"/>
          </a:xfrm>
          <a:prstGeom prst="rect">
            <a:avLst/>
          </a:prstGeom>
        </p:spPr>
        <p:txBody>
          <a:bodyPr wrap="none">
            <a:spAutoFit/>
          </a:bodyPr>
          <a:lstStyle/>
          <a:p>
            <a:pPr fontAlgn="base">
              <a:spcBef>
                <a:spcPct val="0"/>
              </a:spcBef>
              <a:spcAft>
                <a:spcPct val="0"/>
              </a:spcAft>
            </a:pPr>
            <a:r>
              <a:rPr lang="en-US" sz="2400" b="1" dirty="0" smtClean="0">
                <a:solidFill>
                  <a:srgbClr val="FF0000"/>
                </a:solidFill>
                <a:latin typeface="Arial" pitchFamily="34" charset="0"/>
                <a:ea typeface="Times New Roman" pitchFamily="18" charset="0"/>
                <a:cs typeface="Arial" pitchFamily="34" charset="0"/>
              </a:rPr>
              <a:t>Learning Objective of Lecture:</a:t>
            </a:r>
          </a:p>
        </p:txBody>
      </p:sp>
      <p:sp>
        <p:nvSpPr>
          <p:cNvPr id="4" name="Rectangle 3"/>
          <p:cNvSpPr/>
          <p:nvPr/>
        </p:nvSpPr>
        <p:spPr>
          <a:xfrm>
            <a:off x="914401" y="750153"/>
            <a:ext cx="6577795" cy="830997"/>
          </a:xfrm>
          <a:prstGeom prst="rect">
            <a:avLst/>
          </a:prstGeom>
        </p:spPr>
        <p:txBody>
          <a:bodyPr wrap="square">
            <a:spAutoFit/>
          </a:bodyPr>
          <a:lstStyle/>
          <a:p>
            <a:pPr algn="just" eaLnBrk="0" fontAlgn="base" hangingPunct="0">
              <a:spcBef>
                <a:spcPct val="0"/>
              </a:spcBef>
              <a:spcAft>
                <a:spcPct val="0"/>
              </a:spcAft>
            </a:pPr>
            <a:r>
              <a:rPr lang="en-US" sz="2400" dirty="0" smtClean="0">
                <a:solidFill>
                  <a:prstClr val="black"/>
                </a:solidFill>
                <a:latin typeface="Arial" pitchFamily="34" charset="0"/>
                <a:ea typeface="Times New Roman" pitchFamily="18" charset="0"/>
                <a:cs typeface="Arial" pitchFamily="34" charset="0"/>
              </a:rPr>
              <a:t>To impart a great deal of knowledge to undergraduate students on the following topics:  </a:t>
            </a:r>
            <a:endParaRPr lang="en-US" sz="2400" dirty="0" smtClean="0">
              <a:solidFill>
                <a:prstClr val="black"/>
              </a:solidFill>
              <a:latin typeface="Arial" pitchFamily="34" charset="0"/>
              <a:cs typeface="Arial" pitchFamily="34" charset="0"/>
            </a:endParaRPr>
          </a:p>
        </p:txBody>
      </p:sp>
      <p:sp>
        <p:nvSpPr>
          <p:cNvPr id="16" name="Rectangle 15"/>
          <p:cNvSpPr/>
          <p:nvPr/>
        </p:nvSpPr>
        <p:spPr>
          <a:xfrm>
            <a:off x="1042206" y="3798153"/>
            <a:ext cx="7363748" cy="830997"/>
          </a:xfrm>
          <a:prstGeom prst="rect">
            <a:avLst/>
          </a:prstGeom>
        </p:spPr>
        <p:txBody>
          <a:bodyPr wrap="square">
            <a:spAutoFit/>
          </a:bodyPr>
          <a:lstStyle/>
          <a:p>
            <a:pPr marL="457200" indent="-457200" algn="just" eaLnBrk="0" hangingPunct="0">
              <a:buFont typeface="Wingdings" pitchFamily="2" charset="2"/>
              <a:buChar char="v"/>
            </a:pPr>
            <a:r>
              <a:rPr lang="en-US" sz="2400" dirty="0" smtClean="0">
                <a:solidFill>
                  <a:prstClr val="black"/>
                </a:solidFill>
                <a:latin typeface="Arial" pitchFamily="34" charset="0"/>
                <a:cs typeface="Arial" pitchFamily="34" charset="0"/>
              </a:rPr>
              <a:t>Conservation Principle of Energy for a Control Volume</a:t>
            </a:r>
          </a:p>
        </p:txBody>
      </p:sp>
      <p:sp>
        <p:nvSpPr>
          <p:cNvPr id="17" name="Rectangle 16"/>
          <p:cNvSpPr/>
          <p:nvPr/>
        </p:nvSpPr>
        <p:spPr>
          <a:xfrm>
            <a:off x="1029461" y="2567285"/>
            <a:ext cx="7785145" cy="461665"/>
          </a:xfrm>
          <a:prstGeom prst="rect">
            <a:avLst/>
          </a:prstGeom>
        </p:spPr>
        <p:txBody>
          <a:bodyPr wrap="none">
            <a:spAutoFit/>
          </a:bodyPr>
          <a:lstStyle/>
          <a:p>
            <a:pPr marL="457200" indent="-457200" algn="just" eaLnBrk="0" hangingPunct="0">
              <a:buFont typeface="Wingdings" pitchFamily="2" charset="2"/>
              <a:buChar char="v"/>
            </a:pPr>
            <a:r>
              <a:rPr lang="en-US" sz="2400" dirty="0" smtClean="0">
                <a:solidFill>
                  <a:prstClr val="black"/>
                </a:solidFill>
                <a:latin typeface="Arial" pitchFamily="34" charset="0"/>
                <a:cs typeface="Arial" pitchFamily="34" charset="0"/>
              </a:rPr>
              <a:t>Conservation Principle of Mass for a Control Volume</a:t>
            </a:r>
          </a:p>
        </p:txBody>
      </p:sp>
      <p:sp>
        <p:nvSpPr>
          <p:cNvPr id="18" name="Rectangle 17"/>
          <p:cNvSpPr/>
          <p:nvPr/>
        </p:nvSpPr>
        <p:spPr>
          <a:xfrm>
            <a:off x="1042206" y="1881485"/>
            <a:ext cx="7656135" cy="461665"/>
          </a:xfrm>
          <a:prstGeom prst="rect">
            <a:avLst/>
          </a:prstGeom>
        </p:spPr>
        <p:txBody>
          <a:bodyPr wrap="none">
            <a:spAutoFit/>
          </a:bodyPr>
          <a:lstStyle/>
          <a:p>
            <a:pPr marL="457200" indent="-457200" algn="just" eaLnBrk="0" hangingPunct="0">
              <a:buFont typeface="Wingdings" pitchFamily="2" charset="2"/>
              <a:buChar char="v"/>
            </a:pPr>
            <a:r>
              <a:rPr lang="en-US" sz="2400" dirty="0" smtClean="0">
                <a:solidFill>
                  <a:prstClr val="black"/>
                </a:solidFill>
                <a:latin typeface="Arial" pitchFamily="34" charset="0"/>
                <a:cs typeface="Arial" pitchFamily="34" charset="0"/>
              </a:rPr>
              <a:t>First Law of Thermodynamics for a Control Volume </a:t>
            </a:r>
          </a:p>
        </p:txBody>
      </p:sp>
      <p:sp>
        <p:nvSpPr>
          <p:cNvPr id="11" name="TextBox 10"/>
          <p:cNvSpPr txBox="1"/>
          <p:nvPr/>
        </p:nvSpPr>
        <p:spPr>
          <a:xfrm>
            <a:off x="1042205" y="3176885"/>
            <a:ext cx="5105400" cy="461665"/>
          </a:xfrm>
          <a:prstGeom prst="rect">
            <a:avLst/>
          </a:prstGeom>
          <a:noFill/>
        </p:spPr>
        <p:txBody>
          <a:bodyPr wrap="squar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Expression for Mass Flow Rate</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2382601581"/>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2206" y="1123950"/>
            <a:ext cx="4063195" cy="461665"/>
          </a:xfrm>
          <a:prstGeom prst="rect">
            <a:avLst/>
          </a:prstGeom>
        </p:spPr>
        <p:txBody>
          <a:bodyPr wrap="square">
            <a:spAutoFit/>
          </a:bodyPr>
          <a:lstStyle/>
          <a:p>
            <a:pPr marL="457200" indent="-457200" algn="just" eaLnBrk="0" hangingPunct="0">
              <a:buFont typeface="Wingdings" pitchFamily="2" charset="2"/>
              <a:buChar char="v"/>
            </a:pPr>
            <a:r>
              <a:rPr lang="en-US" sz="2400" dirty="0" smtClean="0">
                <a:solidFill>
                  <a:prstClr val="black"/>
                </a:solidFill>
                <a:latin typeface="Arial" pitchFamily="34" charset="0"/>
                <a:cs typeface="Arial" pitchFamily="34" charset="0"/>
              </a:rPr>
              <a:t>Control Volume Analysis</a:t>
            </a:r>
          </a:p>
        </p:txBody>
      </p:sp>
      <p:sp>
        <p:nvSpPr>
          <p:cNvPr id="3" name="Rectangle 2"/>
          <p:cNvSpPr/>
          <p:nvPr/>
        </p:nvSpPr>
        <p:spPr>
          <a:xfrm>
            <a:off x="1064063" y="3569553"/>
            <a:ext cx="7165537" cy="830997"/>
          </a:xfrm>
          <a:prstGeom prst="rect">
            <a:avLst/>
          </a:prstGeom>
        </p:spPr>
        <p:txBody>
          <a:bodyPr wrap="square">
            <a:spAutoFit/>
          </a:bodyPr>
          <a:lstStyle/>
          <a:p>
            <a:pPr marL="457200" indent="-457200" algn="just" eaLnBrk="0" hangingPunct="0">
              <a:buFont typeface="Wingdings" pitchFamily="2" charset="2"/>
              <a:buChar char="v"/>
            </a:pPr>
            <a:r>
              <a:rPr lang="en-US" sz="2400" dirty="0" smtClean="0">
                <a:solidFill>
                  <a:prstClr val="black"/>
                </a:solidFill>
                <a:latin typeface="Arial" pitchFamily="34" charset="0"/>
                <a:cs typeface="Arial" pitchFamily="34" charset="0"/>
              </a:rPr>
              <a:t>Example Illustrating Use of First Law of Thermodynamics for a Control Volume</a:t>
            </a:r>
            <a:endParaRPr lang="en-US" sz="2400" dirty="0">
              <a:solidFill>
                <a:prstClr val="black"/>
              </a:solidFill>
              <a:latin typeface="Arial" pitchFamily="34" charset="0"/>
              <a:cs typeface="Arial" pitchFamily="34" charset="0"/>
            </a:endParaRPr>
          </a:p>
        </p:txBody>
      </p:sp>
      <p:sp>
        <p:nvSpPr>
          <p:cNvPr id="4" name="TextBox 3"/>
          <p:cNvSpPr txBox="1"/>
          <p:nvPr/>
        </p:nvSpPr>
        <p:spPr>
          <a:xfrm>
            <a:off x="1600200" y="2038350"/>
            <a:ext cx="4495800" cy="461665"/>
          </a:xfrm>
          <a:prstGeom prst="rect">
            <a:avLst/>
          </a:prstGeom>
          <a:noFill/>
        </p:spPr>
        <p:txBody>
          <a:bodyPr wrap="square" rtlCol="0">
            <a:spAutoFit/>
          </a:bodyPr>
          <a:lstStyle/>
          <a:p>
            <a:pPr marL="457200" indent="-457200">
              <a:buFont typeface="Arial" pitchFamily="34" charset="0"/>
              <a:buChar char="•"/>
            </a:pPr>
            <a:r>
              <a:rPr lang="en-US" sz="2400" dirty="0" smtClean="0">
                <a:latin typeface="Arial" pitchFamily="34" charset="0"/>
                <a:cs typeface="Arial" pitchFamily="34" charset="0"/>
              </a:rPr>
              <a:t>Steady State Analysis</a:t>
            </a:r>
            <a:endParaRPr lang="en-US" sz="2400" dirty="0">
              <a:latin typeface="Arial" pitchFamily="34" charset="0"/>
              <a:cs typeface="Arial" pitchFamily="34" charset="0"/>
            </a:endParaRPr>
          </a:p>
        </p:txBody>
      </p:sp>
      <p:sp>
        <p:nvSpPr>
          <p:cNvPr id="5" name="Rectangle 4"/>
          <p:cNvSpPr/>
          <p:nvPr/>
        </p:nvSpPr>
        <p:spPr>
          <a:xfrm>
            <a:off x="1598680" y="2795885"/>
            <a:ext cx="4344920" cy="461665"/>
          </a:xfrm>
          <a:prstGeom prst="rect">
            <a:avLst/>
          </a:prstGeom>
        </p:spPr>
        <p:txBody>
          <a:bodyPr wrap="square">
            <a:spAutoFit/>
          </a:bodyPr>
          <a:lstStyle/>
          <a:p>
            <a:pPr marL="457200" indent="-457200">
              <a:buFont typeface="Arial" pitchFamily="34" charset="0"/>
              <a:buChar char="•"/>
            </a:pPr>
            <a:r>
              <a:rPr lang="en-US" sz="2400" dirty="0" smtClean="0">
                <a:latin typeface="Arial" pitchFamily="34" charset="0"/>
                <a:cs typeface="Arial" pitchFamily="34" charset="0"/>
              </a:rPr>
              <a:t>Unsteady State Analysis</a:t>
            </a:r>
            <a:endParaRPr lang="en-US" sz="2400" dirty="0">
              <a:latin typeface="Arial" pitchFamily="34" charset="0"/>
              <a:cs typeface="Arial" pitchFamily="34" charset="0"/>
            </a:endParaRPr>
          </a:p>
        </p:txBody>
      </p:sp>
      <p:sp>
        <p:nvSpPr>
          <p:cNvPr id="6" name="Rectangle 5"/>
          <p:cNvSpPr/>
          <p:nvPr/>
        </p:nvSpPr>
        <p:spPr>
          <a:xfrm>
            <a:off x="858210" y="133351"/>
            <a:ext cx="4628190" cy="461665"/>
          </a:xfrm>
          <a:prstGeom prst="rect">
            <a:avLst/>
          </a:prstGeom>
        </p:spPr>
        <p:txBody>
          <a:bodyPr wrap="none">
            <a:spAutoFit/>
          </a:bodyPr>
          <a:lstStyle/>
          <a:p>
            <a:pPr fontAlgn="base">
              <a:spcBef>
                <a:spcPct val="0"/>
              </a:spcBef>
              <a:spcAft>
                <a:spcPct val="0"/>
              </a:spcAft>
            </a:pPr>
            <a:r>
              <a:rPr lang="en-US" sz="2400" b="1" dirty="0" smtClean="0">
                <a:solidFill>
                  <a:srgbClr val="FF0000"/>
                </a:solidFill>
                <a:latin typeface="Arial" pitchFamily="34" charset="0"/>
                <a:ea typeface="Times New Roman" pitchFamily="18" charset="0"/>
                <a:cs typeface="Arial" pitchFamily="34" charset="0"/>
              </a:rPr>
              <a:t>Learning Objective of Lecture:</a:t>
            </a:r>
          </a:p>
        </p:txBody>
      </p:sp>
    </p:spTree>
    <p:extLst>
      <p:ext uri="{BB962C8B-B14F-4D97-AF65-F5344CB8AC3E}">
        <p14:creationId xmlns:p14="http://schemas.microsoft.com/office/powerpoint/2010/main" val="129580640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p:cNvSpPr txBox="1">
            <a:spLocks noChangeArrowheads="1"/>
          </p:cNvSpPr>
          <p:nvPr/>
        </p:nvSpPr>
        <p:spPr bwMode="auto">
          <a:xfrm>
            <a:off x="914400" y="247650"/>
            <a:ext cx="6553200" cy="680904"/>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defRPr/>
            </a:pPr>
            <a:r>
              <a:rPr lang="en-US" sz="2400" b="1" dirty="0" smtClean="0">
                <a:solidFill>
                  <a:srgbClr val="FF0000"/>
                </a:solidFill>
                <a:latin typeface="Arial" pitchFamily="34" charset="0"/>
                <a:cs typeface="Arial" pitchFamily="34" charset="0"/>
              </a:rPr>
              <a:t>First Law of Thermodynamics for a Control Volume:</a:t>
            </a:r>
          </a:p>
        </p:txBody>
      </p:sp>
      <p:sp>
        <p:nvSpPr>
          <p:cNvPr id="13" name="TextBox 12"/>
          <p:cNvSpPr txBox="1"/>
          <p:nvPr/>
        </p:nvSpPr>
        <p:spPr>
          <a:xfrm>
            <a:off x="990600" y="2186285"/>
            <a:ext cx="6705600" cy="461665"/>
          </a:xfrm>
          <a:prstGeom prst="rect">
            <a:avLst/>
          </a:prstGeom>
          <a:noFill/>
        </p:spPr>
        <p:txBody>
          <a:bodyPr wrap="square" rtlCol="0">
            <a:spAutoFit/>
          </a:bodyPr>
          <a:lstStyle/>
          <a:p>
            <a:pPr algn="just"/>
            <a:r>
              <a:rPr lang="en-US" sz="2400" b="1" dirty="0">
                <a:solidFill>
                  <a:srgbClr val="FF0000"/>
                </a:solidFill>
                <a:latin typeface="Arial" pitchFamily="34" charset="0"/>
                <a:cs typeface="Arial" pitchFamily="34" charset="0"/>
              </a:rPr>
              <a:t>Conservation of Mass for a Control </a:t>
            </a:r>
            <a:r>
              <a:rPr lang="en-US" sz="2400" b="1" dirty="0" smtClean="0">
                <a:solidFill>
                  <a:srgbClr val="FF0000"/>
                </a:solidFill>
                <a:latin typeface="Arial" pitchFamily="34" charset="0"/>
                <a:cs typeface="Arial" pitchFamily="34" charset="0"/>
              </a:rPr>
              <a:t>Volume:</a:t>
            </a:r>
            <a:endParaRPr lang="en-US" sz="2400" b="1" dirty="0">
              <a:solidFill>
                <a:srgbClr val="FF0000"/>
              </a:solidFill>
              <a:latin typeface="Arial" pitchFamily="34" charset="0"/>
              <a:cs typeface="Arial" pitchFamily="34" charset="0"/>
            </a:endParaRPr>
          </a:p>
        </p:txBody>
      </p:sp>
      <p:sp>
        <p:nvSpPr>
          <p:cNvPr id="14" name="TextBox 13"/>
          <p:cNvSpPr txBox="1"/>
          <p:nvPr/>
        </p:nvSpPr>
        <p:spPr>
          <a:xfrm>
            <a:off x="533400" y="928554"/>
            <a:ext cx="6781800" cy="1200329"/>
          </a:xfrm>
          <a:prstGeom prst="rect">
            <a:avLst/>
          </a:prstGeom>
          <a:noFill/>
        </p:spPr>
        <p:txBody>
          <a:bodyPr wrap="square" rtlCol="0">
            <a:spAutoFit/>
          </a:bodyPr>
          <a:lstStyle/>
          <a:p>
            <a:pPr marL="465138" indent="-465138" algn="just">
              <a:buFont typeface="Wingdings" pitchFamily="2" charset="2"/>
              <a:buChar char="v"/>
            </a:pPr>
            <a:r>
              <a:rPr lang="en-US" sz="2400" dirty="0" smtClean="0">
                <a:latin typeface="Arial" pitchFamily="34" charset="0"/>
                <a:cs typeface="Arial" pitchFamily="34" charset="0"/>
              </a:rPr>
              <a:t>Any control volume (open system) can interact with its surroundings by energy transfer as well as mass transfer. </a:t>
            </a:r>
            <a:endParaRPr lang="en-US" sz="2400" dirty="0">
              <a:latin typeface="Arial" pitchFamily="34" charset="0"/>
              <a:cs typeface="Arial" pitchFamily="34" charset="0"/>
            </a:endParaRPr>
          </a:p>
        </p:txBody>
      </p:sp>
      <p:sp>
        <p:nvSpPr>
          <p:cNvPr id="134146" name="Rectangle 2"/>
          <p:cNvSpPr>
            <a:spLocks noChangeArrowheads="1"/>
          </p:cNvSpPr>
          <p:nvPr/>
        </p:nvSpPr>
        <p:spPr bwMode="auto">
          <a:xfrm>
            <a:off x="0" y="-1275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4148"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4150"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9458"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9460"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9462"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9463" name="Rectangle 7"/>
          <p:cNvSpPr>
            <a:spLocks noChangeArrowheads="1"/>
          </p:cNvSpPr>
          <p:nvPr/>
        </p:nvSpPr>
        <p:spPr bwMode="auto">
          <a:xfrm>
            <a:off x="0" y="-10551"/>
            <a:ext cx="261610" cy="2616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9465"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2" name="Object 1"/>
          <p:cNvGraphicFramePr>
            <a:graphicFrameLocks noChangeAspect="1"/>
          </p:cNvGraphicFramePr>
          <p:nvPr>
            <p:extLst>
              <p:ext uri="{D42A27DB-BD31-4B8C-83A1-F6EECF244321}">
                <p14:modId xmlns:p14="http://schemas.microsoft.com/office/powerpoint/2010/main" val="440025270"/>
              </p:ext>
            </p:extLst>
          </p:nvPr>
        </p:nvGraphicFramePr>
        <p:xfrm>
          <a:off x="1752600" y="2800350"/>
          <a:ext cx="5486400" cy="2057400"/>
        </p:xfrm>
        <a:graphic>
          <a:graphicData uri="http://schemas.openxmlformats.org/presentationml/2006/ole">
            <mc:AlternateContent xmlns:mc="http://schemas.openxmlformats.org/markup-compatibility/2006">
              <mc:Choice xmlns:v="urn:schemas-microsoft-com:vml" Requires="v">
                <p:oleObj spid="_x0000_s67663" name="Visio" r:id="rId3" imgW="3609232" imgH="1522168" progId="Visio.Drawing.11">
                  <p:embed/>
                </p:oleObj>
              </mc:Choice>
              <mc:Fallback>
                <p:oleObj name="Visio" r:id="rId3" imgW="3609232" imgH="1522168" progId="Visio.Drawing.11">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2600" y="2800350"/>
                        <a:ext cx="5486400" cy="2057400"/>
                      </a:xfrm>
                      <a:prstGeom prst="rect">
                        <a:avLst/>
                      </a:prstGeom>
                      <a:solidFill>
                        <a:schemeClr val="bg1"/>
                      </a:solidFill>
                      <a:ln>
                        <a:noFill/>
                      </a:ln>
                      <a:extLst/>
                    </p:spPr>
                  </p:pic>
                </p:oleObj>
              </mc:Fallback>
            </mc:AlternateContent>
          </a:graphicData>
        </a:graphic>
      </p:graphicFrame>
    </p:spTree>
    <p:extLst>
      <p:ext uri="{BB962C8B-B14F-4D97-AF65-F5344CB8AC3E}">
        <p14:creationId xmlns:p14="http://schemas.microsoft.com/office/powerpoint/2010/main" val="1320401682"/>
      </p:ext>
    </p:ext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5800" y="2228850"/>
            <a:ext cx="7620000" cy="1569660"/>
          </a:xfrm>
          <a:prstGeom prst="rect">
            <a:avLst/>
          </a:prstGeom>
          <a:noFill/>
        </p:spPr>
        <p:txBody>
          <a:bodyPr wrap="square" rtlCol="0">
            <a:spAutoFit/>
          </a:bodyPr>
          <a:lstStyle/>
          <a:p>
            <a:pPr marL="346075" indent="-346075" algn="just"/>
            <a:r>
              <a:rPr lang="en-US" sz="2400" b="1" dirty="0" smtClean="0">
                <a:solidFill>
                  <a:srgbClr val="0000FF"/>
                </a:solidFill>
                <a:latin typeface="Arial" pitchFamily="34" charset="0"/>
                <a:cs typeface="Arial" pitchFamily="34" charset="0"/>
              </a:rPr>
              <a:t>   The change in mass within a control volume is equal to the mass entering into the control volume minus the mass leaving the control volume [1].</a:t>
            </a:r>
            <a:endParaRPr lang="en-US" sz="2400" b="1" dirty="0">
              <a:solidFill>
                <a:srgbClr val="0000FF"/>
              </a:solidFill>
              <a:latin typeface="Arial" pitchFamily="34" charset="0"/>
              <a:cs typeface="Arial" pitchFamily="34" charset="0"/>
            </a:endParaRPr>
          </a:p>
        </p:txBody>
      </p:sp>
      <p:sp>
        <p:nvSpPr>
          <p:cNvPr id="3" name="Rectangle 2"/>
          <p:cNvSpPr/>
          <p:nvPr/>
        </p:nvSpPr>
        <p:spPr>
          <a:xfrm>
            <a:off x="609600" y="1200150"/>
            <a:ext cx="7010400" cy="830997"/>
          </a:xfrm>
          <a:prstGeom prst="rect">
            <a:avLst/>
          </a:prstGeom>
        </p:spPr>
        <p:txBody>
          <a:bodyPr wrap="square">
            <a:spAutoFit/>
          </a:bodyPr>
          <a:lstStyle/>
          <a:p>
            <a:pPr marL="465138" indent="-465138">
              <a:buFont typeface="Wingdings" pitchFamily="2" charset="2"/>
              <a:buChar char="v"/>
            </a:pPr>
            <a:r>
              <a:rPr lang="en-US" sz="2400" dirty="0" smtClean="0">
                <a:latin typeface="Arial" pitchFamily="34" charset="0"/>
                <a:cs typeface="Arial" pitchFamily="34" charset="0"/>
              </a:rPr>
              <a:t>Conservation of mass for a control volume can be stated as </a:t>
            </a:r>
            <a:endParaRPr lang="en-US" sz="2400" dirty="0"/>
          </a:p>
        </p:txBody>
      </p:sp>
      <p:pic>
        <p:nvPicPr>
          <p:cNvPr id="4" name="Picture 3"/>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362200" y="4167624"/>
            <a:ext cx="3429000" cy="385325"/>
          </a:xfrm>
          <a:prstGeom prst="rect">
            <a:avLst/>
          </a:prstGeom>
          <a:solidFill>
            <a:schemeClr val="bg1"/>
          </a:solidFill>
        </p:spPr>
      </p:pic>
      <p:sp>
        <p:nvSpPr>
          <p:cNvPr id="6" name="TextBox 5"/>
          <p:cNvSpPr txBox="1"/>
          <p:nvPr/>
        </p:nvSpPr>
        <p:spPr>
          <a:xfrm>
            <a:off x="914400" y="281285"/>
            <a:ext cx="6705600" cy="461665"/>
          </a:xfrm>
          <a:prstGeom prst="rect">
            <a:avLst/>
          </a:prstGeom>
          <a:noFill/>
        </p:spPr>
        <p:txBody>
          <a:bodyPr wrap="square" rtlCol="0">
            <a:spAutoFit/>
          </a:bodyPr>
          <a:lstStyle/>
          <a:p>
            <a:pPr algn="just"/>
            <a:r>
              <a:rPr lang="en-US" sz="2400" b="1" dirty="0">
                <a:solidFill>
                  <a:srgbClr val="FF0000"/>
                </a:solidFill>
                <a:latin typeface="Arial" pitchFamily="34" charset="0"/>
                <a:cs typeface="Arial" pitchFamily="34" charset="0"/>
              </a:rPr>
              <a:t>Conservation of Mass for a Control </a:t>
            </a:r>
            <a:r>
              <a:rPr lang="en-US" sz="2400" b="1" dirty="0" smtClean="0">
                <a:solidFill>
                  <a:srgbClr val="FF0000"/>
                </a:solidFill>
                <a:latin typeface="Arial" pitchFamily="34" charset="0"/>
                <a:cs typeface="Arial" pitchFamily="34" charset="0"/>
              </a:rPr>
              <a:t>Volume:</a:t>
            </a:r>
            <a:endParaRPr lang="en-US"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003157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90600" y="2884882"/>
            <a:ext cx="1219200" cy="461665"/>
          </a:xfrm>
          <a:prstGeom prst="rect">
            <a:avLst/>
          </a:prstGeom>
          <a:noFill/>
        </p:spPr>
        <p:txBody>
          <a:bodyPr wrap="square" rtlCol="0">
            <a:spAutoFit/>
          </a:bodyPr>
          <a:lstStyle/>
          <a:p>
            <a:r>
              <a:rPr lang="en-US" sz="2400" dirty="0" smtClean="0">
                <a:latin typeface="Arial" pitchFamily="34" charset="0"/>
                <a:cs typeface="Arial" pitchFamily="34" charset="0"/>
              </a:rPr>
              <a:t>where, </a:t>
            </a:r>
            <a:endParaRPr lang="en-US" sz="2400" dirty="0">
              <a:latin typeface="Arial" pitchFamily="34" charset="0"/>
              <a:cs typeface="Arial" pitchFamily="34" charset="0"/>
            </a:endParaRPr>
          </a:p>
        </p:txBody>
      </p:sp>
      <p:pic>
        <p:nvPicPr>
          <p:cNvPr id="3" name="Picture 2"/>
          <p:cNvPicPr>
            <a:picLocks noChangeAspect="1" noChangeArrowheads="1"/>
          </p:cNvPicPr>
          <p:nvPr/>
        </p:nvPicPr>
        <p:blipFill>
          <a:blip r:embed="rId2" cstate="print"/>
          <a:srcRect/>
          <a:stretch>
            <a:fillRect/>
          </a:stretch>
        </p:blipFill>
        <p:spPr bwMode="auto">
          <a:xfrm>
            <a:off x="1371600" y="1314450"/>
            <a:ext cx="3657600" cy="914400"/>
          </a:xfrm>
          <a:prstGeom prst="rect">
            <a:avLst/>
          </a:prstGeom>
          <a:noFill/>
          <a:ln w="9525">
            <a:noFill/>
            <a:miter lim="800000"/>
            <a:headEnd/>
            <a:tailEnd/>
          </a:ln>
        </p:spPr>
      </p:pic>
      <p:pic>
        <p:nvPicPr>
          <p:cNvPr id="4" name="Picture 3"/>
          <p:cNvPicPr>
            <a:picLocks noChangeAspect="1" noChangeArrowheads="1"/>
          </p:cNvPicPr>
          <p:nvPr/>
        </p:nvPicPr>
        <p:blipFill>
          <a:blip r:embed="rId3" cstate="print"/>
          <a:srcRect/>
          <a:stretch>
            <a:fillRect/>
          </a:stretch>
        </p:blipFill>
        <p:spPr bwMode="auto">
          <a:xfrm>
            <a:off x="2125540" y="2602480"/>
            <a:ext cx="2664176" cy="1036070"/>
          </a:xfrm>
          <a:prstGeom prst="rect">
            <a:avLst/>
          </a:prstGeom>
          <a:noFill/>
          <a:ln w="9525">
            <a:noFill/>
            <a:miter lim="800000"/>
            <a:headEnd/>
            <a:tailEnd/>
          </a:ln>
        </p:spPr>
      </p:pic>
      <p:pic>
        <p:nvPicPr>
          <p:cNvPr id="5" name="Picture 4"/>
          <p:cNvPicPr>
            <a:picLocks noChangeAspect="1" noChangeArrowheads="1"/>
          </p:cNvPicPr>
          <p:nvPr/>
        </p:nvPicPr>
        <p:blipFill>
          <a:blip r:embed="rId4" cstate="print"/>
          <a:srcRect/>
          <a:stretch>
            <a:fillRect/>
          </a:stretch>
        </p:blipFill>
        <p:spPr bwMode="auto">
          <a:xfrm>
            <a:off x="5456693" y="2571751"/>
            <a:ext cx="2636659" cy="1066799"/>
          </a:xfrm>
          <a:prstGeom prst="rect">
            <a:avLst/>
          </a:prstGeom>
          <a:noFill/>
          <a:ln w="9525">
            <a:noFill/>
            <a:miter lim="800000"/>
            <a:headEnd/>
            <a:tailEnd/>
          </a:ln>
        </p:spPr>
      </p:pic>
      <p:sp>
        <p:nvSpPr>
          <p:cNvPr id="8" name="Rectangle 7"/>
          <p:cNvSpPr/>
          <p:nvPr/>
        </p:nvSpPr>
        <p:spPr>
          <a:xfrm>
            <a:off x="533400" y="682452"/>
            <a:ext cx="2996654" cy="461665"/>
          </a:xfrm>
          <a:prstGeom prst="rect">
            <a:avLst/>
          </a:prstGeom>
        </p:spPr>
        <p:txBody>
          <a:bodyPr wrap="none">
            <a:spAutoFit/>
          </a:bodyPr>
          <a:lstStyle/>
          <a:p>
            <a:pPr marL="465138" indent="-465138" algn="just">
              <a:buFont typeface="Wingdings" pitchFamily="2" charset="2"/>
              <a:buChar char="v"/>
            </a:pPr>
            <a:r>
              <a:rPr lang="en-US" sz="2400" dirty="0" smtClean="0">
                <a:latin typeface="Arial" pitchFamily="34" charset="0"/>
                <a:cs typeface="Arial" pitchFamily="34" charset="0"/>
              </a:rPr>
              <a:t> On a rate basis, </a:t>
            </a:r>
            <a:endParaRPr lang="en-US" sz="2400" dirty="0">
              <a:latin typeface="Arial" pitchFamily="34" charset="0"/>
              <a:cs typeface="Arial" pitchFamily="34" charset="0"/>
            </a:endParaRPr>
          </a:p>
        </p:txBody>
      </p:sp>
      <p:pic>
        <p:nvPicPr>
          <p:cNvPr id="9" name="Picture 8"/>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4191001" y="4254556"/>
            <a:ext cx="4485217" cy="374594"/>
          </a:xfrm>
          <a:prstGeom prst="rect">
            <a:avLst/>
          </a:prstGeom>
          <a:solidFill>
            <a:schemeClr val="bg1"/>
          </a:solidFill>
        </p:spPr>
      </p:pic>
      <p:pic>
        <p:nvPicPr>
          <p:cNvPr id="10" name="Picture 5"/>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533400" y="4248150"/>
            <a:ext cx="4267200" cy="400050"/>
          </a:xfrm>
          <a:prstGeom prst="rect">
            <a:avLst/>
          </a:prstGeom>
          <a:solidFill>
            <a:schemeClr val="bg1"/>
          </a:solidFill>
        </p:spPr>
      </p:pic>
      <p:sp>
        <p:nvSpPr>
          <p:cNvPr id="11" name="TextBox 10"/>
          <p:cNvSpPr txBox="1"/>
          <p:nvPr/>
        </p:nvSpPr>
        <p:spPr>
          <a:xfrm>
            <a:off x="914400" y="114300"/>
            <a:ext cx="6705600" cy="461665"/>
          </a:xfrm>
          <a:prstGeom prst="rect">
            <a:avLst/>
          </a:prstGeom>
          <a:noFill/>
        </p:spPr>
        <p:txBody>
          <a:bodyPr wrap="square" rtlCol="0">
            <a:spAutoFit/>
          </a:bodyPr>
          <a:lstStyle/>
          <a:p>
            <a:pPr algn="just"/>
            <a:r>
              <a:rPr lang="en-US" sz="2400" b="1" dirty="0">
                <a:solidFill>
                  <a:srgbClr val="FF0000"/>
                </a:solidFill>
                <a:latin typeface="Arial" pitchFamily="34" charset="0"/>
                <a:cs typeface="Arial" pitchFamily="34" charset="0"/>
              </a:rPr>
              <a:t>Conservation of Mass for a Control </a:t>
            </a:r>
            <a:r>
              <a:rPr lang="en-US" sz="2400" b="1" dirty="0" smtClean="0">
                <a:solidFill>
                  <a:srgbClr val="FF0000"/>
                </a:solidFill>
                <a:latin typeface="Arial" pitchFamily="34" charset="0"/>
                <a:cs typeface="Arial" pitchFamily="34" charset="0"/>
              </a:rPr>
              <a:t>Volume:</a:t>
            </a:r>
            <a:endParaRPr lang="en-US"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794431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914400" y="205085"/>
            <a:ext cx="4844588" cy="461665"/>
          </a:xfrm>
          <a:prstGeom prst="rect">
            <a:avLst/>
          </a:prstGeom>
          <a:noFill/>
        </p:spPr>
        <p:txBody>
          <a:bodyPr wrap="square" rtlCol="0">
            <a:spAutoFit/>
          </a:bodyPr>
          <a:lstStyle/>
          <a:p>
            <a:pPr algn="just"/>
            <a:r>
              <a:rPr lang="en-US" sz="2400" b="1" dirty="0" smtClean="0">
                <a:solidFill>
                  <a:srgbClr val="FF0000"/>
                </a:solidFill>
                <a:latin typeface="Arial" pitchFamily="34" charset="0"/>
                <a:cs typeface="Arial" pitchFamily="34" charset="0"/>
              </a:rPr>
              <a:t>Expression for Mass Flow Rate:</a:t>
            </a:r>
            <a:endParaRPr lang="en-US" sz="2400" b="1" dirty="0">
              <a:solidFill>
                <a:srgbClr val="FF0000"/>
              </a:solidFill>
              <a:latin typeface="Arial" pitchFamily="34" charset="0"/>
              <a:cs typeface="Arial" pitchFamily="34" charset="0"/>
            </a:endParaRPr>
          </a:p>
        </p:txBody>
      </p:sp>
      <p:sp>
        <p:nvSpPr>
          <p:cNvPr id="134146"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4148"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4150"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6" name="Picture 15" descr="Figure 4.3.bmp"/>
          <p:cNvPicPr/>
          <p:nvPr/>
        </p:nvPicPr>
        <p:blipFill>
          <a:blip r:embed="rId2" cstate="print"/>
          <a:stretch>
            <a:fillRect/>
          </a:stretch>
        </p:blipFill>
        <p:spPr>
          <a:xfrm>
            <a:off x="1981200" y="819150"/>
            <a:ext cx="4094017" cy="1600200"/>
          </a:xfrm>
          <a:prstGeom prst="rect">
            <a:avLst/>
          </a:prstGeom>
        </p:spPr>
      </p:pic>
      <p:sp>
        <p:nvSpPr>
          <p:cNvPr id="19" name="TextBox 18"/>
          <p:cNvSpPr txBox="1"/>
          <p:nvPr/>
        </p:nvSpPr>
        <p:spPr>
          <a:xfrm>
            <a:off x="533400" y="2577153"/>
            <a:ext cx="7086600" cy="830997"/>
          </a:xfrm>
          <a:prstGeom prst="rect">
            <a:avLst/>
          </a:prstGeom>
          <a:noFill/>
        </p:spPr>
        <p:txBody>
          <a:bodyPr wrap="square" rtlCol="0">
            <a:spAutoFit/>
          </a:bodyPr>
          <a:lstStyle/>
          <a:p>
            <a:pPr marL="465138" indent="-465138" algn="just">
              <a:buFont typeface="Wingdings" pitchFamily="2" charset="2"/>
              <a:buChar char="v"/>
            </a:pPr>
            <a:r>
              <a:rPr lang="en-US" sz="2400" dirty="0" smtClean="0">
                <a:latin typeface="Arial" pitchFamily="34" charset="0"/>
                <a:cs typeface="Arial" pitchFamily="34" charset="0"/>
              </a:rPr>
              <a:t>Total mass of the fluid crossing the section of length  </a:t>
            </a:r>
            <a:r>
              <a:rPr lang="en-US" sz="2400" dirty="0" smtClean="0">
                <a:latin typeface="Arial" pitchFamily="34" charset="0"/>
                <a:cs typeface="Arial" pitchFamily="34" charset="0"/>
                <a:sym typeface="Symbol"/>
              </a:rPr>
              <a:t>L</a:t>
            </a:r>
            <a:r>
              <a:rPr lang="en-US" sz="2400" dirty="0" smtClean="0">
                <a:latin typeface="Arial" pitchFamily="34" charset="0"/>
                <a:cs typeface="Arial" pitchFamily="34" charset="0"/>
              </a:rPr>
              <a:t>  is given by</a:t>
            </a:r>
            <a:endParaRPr lang="en-US" sz="2400" dirty="0">
              <a:latin typeface="Arial" pitchFamily="34" charset="0"/>
              <a:cs typeface="Arial" pitchFamily="34" charset="0"/>
            </a:endParaRPr>
          </a:p>
        </p:txBody>
      </p:sp>
      <p:pic>
        <p:nvPicPr>
          <p:cNvPr id="25604" name="Picture 4"/>
          <p:cNvPicPr>
            <a:picLocks noChangeAspect="1" noChangeArrowheads="1"/>
          </p:cNvPicPr>
          <p:nvPr/>
        </p:nvPicPr>
        <p:blipFill>
          <a:blip r:embed="rId3" cstate="print"/>
          <a:srcRect/>
          <a:stretch>
            <a:fillRect/>
          </a:stretch>
        </p:blipFill>
        <p:spPr bwMode="auto">
          <a:xfrm>
            <a:off x="4310744" y="3408150"/>
            <a:ext cx="2625027" cy="535200"/>
          </a:xfrm>
          <a:prstGeom prst="rect">
            <a:avLst/>
          </a:prstGeom>
          <a:noFill/>
          <a:ln w="9525">
            <a:noFill/>
            <a:miter lim="800000"/>
            <a:headEnd/>
            <a:tailEnd/>
          </a:ln>
        </p:spPr>
      </p:pic>
      <p:pic>
        <p:nvPicPr>
          <p:cNvPr id="25605" name="Picture 5"/>
          <p:cNvPicPr>
            <a:picLocks noChangeAspect="1" noChangeArrowheads="1"/>
          </p:cNvPicPr>
          <p:nvPr/>
        </p:nvPicPr>
        <p:blipFill>
          <a:blip r:embed="rId4" cstate="print"/>
          <a:srcRect/>
          <a:stretch>
            <a:fillRect/>
          </a:stretch>
        </p:blipFill>
        <p:spPr bwMode="auto">
          <a:xfrm>
            <a:off x="362940" y="4217194"/>
            <a:ext cx="4557848" cy="564356"/>
          </a:xfrm>
          <a:prstGeom prst="rect">
            <a:avLst/>
          </a:prstGeom>
          <a:noFill/>
          <a:ln w="9525">
            <a:noFill/>
            <a:miter lim="800000"/>
            <a:headEnd/>
            <a:tailEnd/>
          </a:ln>
        </p:spPr>
      </p:pic>
      <p:pic>
        <p:nvPicPr>
          <p:cNvPr id="25606" name="Picture 6"/>
          <p:cNvPicPr>
            <a:picLocks noChangeAspect="1" noChangeArrowheads="1"/>
          </p:cNvPicPr>
          <p:nvPr/>
        </p:nvPicPr>
        <p:blipFill>
          <a:blip r:embed="rId5" cstate="print"/>
          <a:srcRect/>
          <a:stretch>
            <a:fillRect/>
          </a:stretch>
        </p:blipFill>
        <p:spPr bwMode="auto">
          <a:xfrm>
            <a:off x="6075218" y="4324350"/>
            <a:ext cx="2230582" cy="400050"/>
          </a:xfrm>
          <a:prstGeom prst="rect">
            <a:avLst/>
          </a:prstGeom>
          <a:noFill/>
          <a:ln w="9525">
            <a:noFill/>
            <a:miter lim="800000"/>
            <a:headEnd/>
            <a:tailEnd/>
          </a:ln>
        </p:spPr>
      </p:pic>
      <p:sp>
        <p:nvSpPr>
          <p:cNvPr id="14" name="Right Arrow 13"/>
          <p:cNvSpPr/>
          <p:nvPr/>
        </p:nvSpPr>
        <p:spPr>
          <a:xfrm>
            <a:off x="5257800" y="4438650"/>
            <a:ext cx="6096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3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843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8441"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8443"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8445"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8447" name="Rectangle 1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74543575"/>
      </p:ext>
    </p:ext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60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560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560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890885"/>
            <a:ext cx="6096000" cy="461665"/>
          </a:xfrm>
          <a:prstGeom prst="rect">
            <a:avLst/>
          </a:prstGeom>
          <a:noFill/>
        </p:spPr>
        <p:txBody>
          <a:bodyPr wrap="square" rtlCol="0">
            <a:spAutoFit/>
          </a:bodyPr>
          <a:lstStyle/>
          <a:p>
            <a:pPr marL="465138" indent="-465138">
              <a:buFont typeface="Wingdings" pitchFamily="2" charset="2"/>
              <a:buChar char="v"/>
            </a:pPr>
            <a:r>
              <a:rPr lang="en-US" sz="2400" dirty="0" smtClean="0">
                <a:latin typeface="Arial" pitchFamily="34" charset="0"/>
                <a:cs typeface="Arial" pitchFamily="34" charset="0"/>
              </a:rPr>
              <a:t>The mass flow rate is then given by</a:t>
            </a:r>
            <a:endParaRPr lang="en-US" sz="2400" dirty="0">
              <a:latin typeface="Arial" pitchFamily="34" charset="0"/>
              <a:cs typeface="Arial" pitchFamily="34" charset="0"/>
            </a:endParaRPr>
          </a:p>
        </p:txBody>
      </p:sp>
      <p:pic>
        <p:nvPicPr>
          <p:cNvPr id="3" name="Picture 1"/>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066800" y="1638300"/>
            <a:ext cx="3880394" cy="628650"/>
          </a:xfrm>
          <a:prstGeom prst="rect">
            <a:avLst/>
          </a:prstGeom>
          <a:solidFill>
            <a:schemeClr val="bg1"/>
          </a:solidFill>
        </p:spPr>
      </p:pic>
      <p:pic>
        <p:nvPicPr>
          <p:cNvPr id="4" name="Picture 3"/>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6019801" y="1552575"/>
            <a:ext cx="2094619" cy="714375"/>
          </a:xfrm>
          <a:prstGeom prst="rect">
            <a:avLst/>
          </a:prstGeom>
          <a:solidFill>
            <a:schemeClr val="bg1"/>
          </a:solidFill>
        </p:spPr>
      </p:pic>
      <p:sp>
        <p:nvSpPr>
          <p:cNvPr id="5" name="Right Arrow 4"/>
          <p:cNvSpPr/>
          <p:nvPr/>
        </p:nvSpPr>
        <p:spPr>
          <a:xfrm>
            <a:off x="5181600" y="1866900"/>
            <a:ext cx="6096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1676401" y="2491085"/>
            <a:ext cx="6598281" cy="461665"/>
          </a:xfrm>
          <a:prstGeom prst="rect">
            <a:avLst/>
          </a:prstGeom>
        </p:spPr>
        <p:txBody>
          <a:bodyPr wrap="none">
            <a:spAutoFit/>
          </a:bodyPr>
          <a:lstStyle/>
          <a:p>
            <a:r>
              <a:rPr lang="en-US" sz="2400" dirty="0" smtClean="0">
                <a:latin typeface="Arial" pitchFamily="34" charset="0"/>
                <a:cs typeface="Arial" pitchFamily="34" charset="0"/>
              </a:rPr>
              <a:t>where      is the volumetric flow rate of the fluid.</a:t>
            </a:r>
            <a:endParaRPr lang="en-US" sz="2400" dirty="0">
              <a:latin typeface="Arial" pitchFamily="34" charset="0"/>
              <a:cs typeface="Arial" pitchFamily="34" charset="0"/>
            </a:endParaRPr>
          </a:p>
        </p:txBody>
      </p:sp>
      <p:graphicFrame>
        <p:nvGraphicFramePr>
          <p:cNvPr id="7" name="Object 8"/>
          <p:cNvGraphicFramePr>
            <a:graphicFrameLocks noChangeAspect="1"/>
          </p:cNvGraphicFramePr>
          <p:nvPr>
            <p:extLst>
              <p:ext uri="{D42A27DB-BD31-4B8C-83A1-F6EECF244321}">
                <p14:modId xmlns:p14="http://schemas.microsoft.com/office/powerpoint/2010/main" val="2160035546"/>
              </p:ext>
            </p:extLst>
          </p:nvPr>
        </p:nvGraphicFramePr>
        <p:xfrm>
          <a:off x="2667001" y="2586335"/>
          <a:ext cx="314893" cy="342900"/>
        </p:xfrm>
        <a:graphic>
          <a:graphicData uri="http://schemas.openxmlformats.org/presentationml/2006/ole">
            <mc:AlternateContent xmlns:mc="http://schemas.openxmlformats.org/markup-compatibility/2006">
              <mc:Choice xmlns:v="urn:schemas-microsoft-com:vml" Requires="v">
                <p:oleObj spid="_x0000_s68686" name="Equation" r:id="rId5" imgW="139639" imgH="190417" progId="Equation.3">
                  <p:embed/>
                </p:oleObj>
              </mc:Choice>
              <mc:Fallback>
                <p:oleObj name="Equation" r:id="rId5" imgW="139639" imgH="190417"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67001" y="2586335"/>
                        <a:ext cx="314893" cy="342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Rectangle 7"/>
          <p:cNvSpPr/>
          <p:nvPr/>
        </p:nvSpPr>
        <p:spPr>
          <a:xfrm>
            <a:off x="609600" y="3176885"/>
            <a:ext cx="6858000" cy="461665"/>
          </a:xfrm>
          <a:prstGeom prst="rect">
            <a:avLst/>
          </a:prstGeom>
        </p:spPr>
        <p:txBody>
          <a:bodyPr wrap="square">
            <a:spAutoFit/>
          </a:bodyPr>
          <a:lstStyle/>
          <a:p>
            <a:pPr marL="465138" indent="-465138">
              <a:buFont typeface="Wingdings" pitchFamily="2" charset="2"/>
              <a:buChar char="v"/>
            </a:pPr>
            <a:r>
              <a:rPr lang="en-US" sz="2400" dirty="0" smtClean="0">
                <a:latin typeface="Arial" pitchFamily="34" charset="0"/>
                <a:cs typeface="Arial" pitchFamily="34" charset="0"/>
              </a:rPr>
              <a:t> Conservation of mass can be expressed as</a:t>
            </a:r>
            <a:endParaRPr lang="en-US" sz="2400" dirty="0"/>
          </a:p>
        </p:txBody>
      </p:sp>
      <p:pic>
        <p:nvPicPr>
          <p:cNvPr id="9" name="Picture 10"/>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533400" y="3903628"/>
            <a:ext cx="3699164" cy="649322"/>
          </a:xfrm>
          <a:prstGeom prst="rect">
            <a:avLst/>
          </a:prstGeom>
          <a:solidFill>
            <a:schemeClr val="bg1"/>
          </a:solidFill>
        </p:spPr>
      </p:pic>
      <p:pic>
        <p:nvPicPr>
          <p:cNvPr id="10" name="Picture 14"/>
          <p:cNvPicPr>
            <a:picLocks noChangeAspect="1" noChangeArrowheads="1"/>
          </p:cNvPicPr>
          <p:nvPr/>
        </p:nvPicPr>
        <p:blipFill>
          <a:blip r:embed="rId8">
            <a:clrChange>
              <a:clrFrom>
                <a:srgbClr val="FFFFFF"/>
              </a:clrFrom>
              <a:clrTo>
                <a:srgbClr val="FFFFFF">
                  <a:alpha val="0"/>
                </a:srgbClr>
              </a:clrTo>
            </a:clrChange>
          </a:blip>
          <a:srcRect/>
          <a:stretch>
            <a:fillRect/>
          </a:stretch>
        </p:blipFill>
        <p:spPr bwMode="auto">
          <a:xfrm>
            <a:off x="4975540" y="3886395"/>
            <a:ext cx="4016060" cy="650561"/>
          </a:xfrm>
          <a:prstGeom prst="rect">
            <a:avLst/>
          </a:prstGeom>
          <a:solidFill>
            <a:schemeClr val="bg1"/>
          </a:solidFill>
        </p:spPr>
      </p:pic>
      <p:sp>
        <p:nvSpPr>
          <p:cNvPr id="12" name="TextBox 11"/>
          <p:cNvSpPr txBox="1"/>
          <p:nvPr/>
        </p:nvSpPr>
        <p:spPr>
          <a:xfrm>
            <a:off x="914400" y="168102"/>
            <a:ext cx="5105400" cy="461665"/>
          </a:xfrm>
          <a:prstGeom prst="rect">
            <a:avLst/>
          </a:prstGeom>
          <a:noFill/>
        </p:spPr>
        <p:txBody>
          <a:bodyPr wrap="square" rtlCol="0">
            <a:spAutoFit/>
          </a:bodyPr>
          <a:lstStyle/>
          <a:p>
            <a:pPr algn="just"/>
            <a:r>
              <a:rPr lang="en-US" sz="2400" b="1" dirty="0" smtClean="0">
                <a:solidFill>
                  <a:srgbClr val="FF0000"/>
                </a:solidFill>
                <a:latin typeface="Arial" pitchFamily="34" charset="0"/>
                <a:cs typeface="Arial" pitchFamily="34" charset="0"/>
              </a:rPr>
              <a:t>Expression for Mass Flow Rate:</a:t>
            </a:r>
            <a:endParaRPr lang="en-US" sz="2400" b="1" dirty="0">
              <a:solidFill>
                <a:srgbClr val="FF0000"/>
              </a:solidFill>
              <a:latin typeface="Arial" pitchFamily="34" charset="0"/>
              <a:cs typeface="Arial" pitchFamily="34" charset="0"/>
            </a:endParaRPr>
          </a:p>
        </p:txBody>
      </p:sp>
      <p:sp>
        <p:nvSpPr>
          <p:cNvPr id="13" name="Right Arrow 12"/>
          <p:cNvSpPr/>
          <p:nvPr/>
        </p:nvSpPr>
        <p:spPr>
          <a:xfrm>
            <a:off x="4419600" y="4132225"/>
            <a:ext cx="381000" cy="1540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46135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3" presetClass="entr" presetSubtype="1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linds(horizontal)">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9"/>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8" grpId="0"/>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762000" y="205085"/>
            <a:ext cx="6934200" cy="461665"/>
          </a:xfrm>
          <a:prstGeom prst="rect">
            <a:avLst/>
          </a:prstGeom>
          <a:noFill/>
        </p:spPr>
        <p:txBody>
          <a:bodyPr wrap="square" rtlCol="0">
            <a:spAutoFit/>
          </a:bodyPr>
          <a:lstStyle/>
          <a:p>
            <a:pPr algn="just"/>
            <a:r>
              <a:rPr lang="en-US" sz="2400" b="1" dirty="0" smtClean="0">
                <a:solidFill>
                  <a:srgbClr val="FF0000"/>
                </a:solidFill>
                <a:latin typeface="Arial" pitchFamily="34" charset="0"/>
                <a:cs typeface="Arial" pitchFamily="34" charset="0"/>
              </a:rPr>
              <a:t>Conservation of Energy for a Control Volume:</a:t>
            </a:r>
            <a:endParaRPr lang="en-US" sz="2400" b="1" dirty="0">
              <a:solidFill>
                <a:srgbClr val="FF0000"/>
              </a:solidFill>
              <a:latin typeface="Arial" pitchFamily="34" charset="0"/>
              <a:cs typeface="Arial" pitchFamily="34" charset="0"/>
            </a:endParaRPr>
          </a:p>
        </p:txBody>
      </p:sp>
      <p:sp>
        <p:nvSpPr>
          <p:cNvPr id="134146"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4148"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4150"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4" name="TextBox 13"/>
          <p:cNvSpPr txBox="1"/>
          <p:nvPr/>
        </p:nvSpPr>
        <p:spPr>
          <a:xfrm>
            <a:off x="533400" y="1219021"/>
            <a:ext cx="6934200" cy="1200329"/>
          </a:xfrm>
          <a:prstGeom prst="rect">
            <a:avLst/>
          </a:prstGeom>
          <a:noFill/>
        </p:spPr>
        <p:txBody>
          <a:bodyPr wrap="squar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Along with heat transfer and work transfer, mass transfer also affects the total energy of a control volume. </a:t>
            </a:r>
          </a:p>
        </p:txBody>
      </p:sp>
      <p:sp>
        <p:nvSpPr>
          <p:cNvPr id="1741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7411" name="Rectangle 3"/>
          <p:cNvSpPr>
            <a:spLocks noChangeArrowheads="1"/>
          </p:cNvSpPr>
          <p:nvPr/>
        </p:nvSpPr>
        <p:spPr bwMode="auto">
          <a:xfrm>
            <a:off x="0" y="-10551"/>
            <a:ext cx="251992" cy="2616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a:t>
            </a:r>
            <a:r>
              <a:rPr kumimoji="0" lang="en-US" sz="800" b="0" i="0" u="none" strike="noStrike" cap="none" normalizeH="0" baseline="0" smtClean="0">
                <a:ln>
                  <a:noFill/>
                </a:ln>
                <a:solidFill>
                  <a:schemeClr val="tx1"/>
                </a:solidFill>
                <a:effectLst/>
                <a:latin typeface="Arial" pitchFamily="34" charset="0"/>
                <a:cs typeface="Arial" pitchFamily="34"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741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741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741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 name="Rectangle 1"/>
          <p:cNvSpPr/>
          <p:nvPr/>
        </p:nvSpPr>
        <p:spPr>
          <a:xfrm>
            <a:off x="533400" y="2830890"/>
            <a:ext cx="7772400" cy="1569660"/>
          </a:xfrm>
          <a:prstGeom prst="rect">
            <a:avLst/>
          </a:prstGeom>
        </p:spPr>
        <p:txBody>
          <a:bodyPr wrap="square">
            <a:spAutoFit/>
          </a:bodyPr>
          <a:lstStyle/>
          <a:p>
            <a:pPr marL="457200" lvl="0" indent="-457200" algn="just">
              <a:buFont typeface="Wingdings" pitchFamily="2" charset="2"/>
              <a:buChar char="v"/>
            </a:pPr>
            <a:r>
              <a:rPr lang="en-US" sz="2400" dirty="0">
                <a:solidFill>
                  <a:prstClr val="black"/>
                </a:solidFill>
                <a:latin typeface="Arial" pitchFamily="34" charset="0"/>
                <a:cs typeface="Arial" pitchFamily="34" charset="0"/>
              </a:rPr>
              <a:t>Mass entering into the control volume increases the total energy of the system where as mass leaving from the control volume decreases the total energy of the system. </a:t>
            </a: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ext uri="{D42A27DB-BD31-4B8C-83A1-F6EECF244321}">
                <p14:modId xmlns:p14="http://schemas.microsoft.com/office/powerpoint/2010/main" val="1793589202"/>
              </p:ext>
            </p:extLst>
          </p:nvPr>
        </p:nvGraphicFramePr>
        <p:xfrm>
          <a:off x="1600200" y="285750"/>
          <a:ext cx="4419600" cy="2705331"/>
        </p:xfrm>
        <a:graphic>
          <a:graphicData uri="http://schemas.openxmlformats.org/presentationml/2006/ole">
            <mc:AlternateContent xmlns:mc="http://schemas.openxmlformats.org/markup-compatibility/2006">
              <mc:Choice xmlns:v="urn:schemas-microsoft-com:vml" Requires="v">
                <p:oleObj spid="_x0000_s72722" name="Visio" r:id="rId3" imgW="3619218" imgH="2237163" progId="Visio.Drawing.11">
                  <p:embed/>
                </p:oleObj>
              </mc:Choice>
              <mc:Fallback>
                <p:oleObj name="Visio" r:id="rId3" imgW="3619218" imgH="2237163"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200" y="285750"/>
                        <a:ext cx="4419600" cy="2705331"/>
                      </a:xfrm>
                      <a:prstGeom prst="rect">
                        <a:avLst/>
                      </a:prstGeom>
                      <a:solidFill>
                        <a:schemeClr val="bg1"/>
                      </a:solidFill>
                      <a:ln>
                        <a:noFill/>
                      </a:ln>
                    </p:spPr>
                  </p:pic>
                </p:oleObj>
              </mc:Fallback>
            </mc:AlternateContent>
          </a:graphicData>
        </a:graphic>
      </p:graphicFrame>
      <p:sp>
        <p:nvSpPr>
          <p:cNvPr id="3" name="TextBox 2"/>
          <p:cNvSpPr txBox="1"/>
          <p:nvPr/>
        </p:nvSpPr>
        <p:spPr>
          <a:xfrm>
            <a:off x="533400" y="3199900"/>
            <a:ext cx="7848600" cy="461665"/>
          </a:xfrm>
          <a:prstGeom prst="rect">
            <a:avLst/>
          </a:prstGeom>
          <a:noFill/>
        </p:spPr>
        <p:txBody>
          <a:bodyPr wrap="square" rtlCol="0">
            <a:spAutoFit/>
          </a:bodyPr>
          <a:lstStyle/>
          <a:p>
            <a:pPr marL="457200" indent="-457200">
              <a:buFont typeface="Wingdings" pitchFamily="2" charset="2"/>
              <a:buChar char="v"/>
            </a:pPr>
            <a:r>
              <a:rPr lang="en-US" sz="2400" dirty="0" smtClean="0">
                <a:latin typeface="Arial" pitchFamily="34" charset="0"/>
                <a:cs typeface="Arial" pitchFamily="34" charset="0"/>
              </a:rPr>
              <a:t>Following three conditions are possible in mass flow:</a:t>
            </a:r>
            <a:endParaRPr lang="en-US" sz="2400" dirty="0">
              <a:latin typeface="Arial" pitchFamily="34" charset="0"/>
              <a:cs typeface="Arial" pitchFamily="34" charset="0"/>
            </a:endParaRPr>
          </a:p>
        </p:txBody>
      </p:sp>
      <p:sp>
        <p:nvSpPr>
          <p:cNvPr id="4" name="TextBox 3"/>
          <p:cNvSpPr txBox="1"/>
          <p:nvPr/>
        </p:nvSpPr>
        <p:spPr>
          <a:xfrm>
            <a:off x="1447800" y="3714750"/>
            <a:ext cx="7239000" cy="1200329"/>
          </a:xfrm>
          <a:prstGeom prst="rect">
            <a:avLst/>
          </a:prstGeom>
          <a:noFill/>
        </p:spPr>
        <p:txBody>
          <a:bodyPr wrap="square" rtlCol="0">
            <a:spAutoFit/>
          </a:bodyPr>
          <a:lstStyle/>
          <a:p>
            <a:pPr marL="514350" indent="-514350">
              <a:buAutoNum type="romanUcPeriod"/>
            </a:pPr>
            <a:r>
              <a:rPr lang="en-US" sz="2400" i="1" dirty="0" err="1" smtClean="0">
                <a:latin typeface="Arial" pitchFamily="34" charset="0"/>
                <a:cs typeface="Arial" pitchFamily="34" charset="0"/>
                <a:sym typeface="Symbol"/>
              </a:rPr>
              <a:t>E</a:t>
            </a:r>
            <a:r>
              <a:rPr lang="en-US" i="1" dirty="0" err="1" smtClean="0">
                <a:latin typeface="Arial" pitchFamily="34" charset="0"/>
                <a:cs typeface="Arial" pitchFamily="34" charset="0"/>
                <a:sym typeface="Symbol"/>
              </a:rPr>
              <a:t>in</a:t>
            </a:r>
            <a:r>
              <a:rPr lang="en-US" sz="2400" i="1" dirty="0" smtClean="0">
                <a:latin typeface="Arial" pitchFamily="34" charset="0"/>
                <a:cs typeface="Arial" pitchFamily="34" charset="0"/>
                <a:sym typeface="Symbol"/>
              </a:rPr>
              <a:t> &lt; </a:t>
            </a:r>
            <a:r>
              <a:rPr lang="en-US" sz="2400" i="1" dirty="0" err="1" smtClean="0">
                <a:latin typeface="Arial" pitchFamily="34" charset="0"/>
                <a:cs typeface="Arial" pitchFamily="34" charset="0"/>
                <a:sym typeface="Symbol"/>
              </a:rPr>
              <a:t>E</a:t>
            </a:r>
            <a:r>
              <a:rPr lang="en-US" i="1" dirty="0" err="1" smtClean="0">
                <a:latin typeface="Arial" pitchFamily="34" charset="0"/>
                <a:cs typeface="Arial" pitchFamily="34" charset="0"/>
                <a:sym typeface="Symbol"/>
              </a:rPr>
              <a:t>out</a:t>
            </a:r>
            <a:r>
              <a:rPr lang="en-US" sz="2400" i="1" dirty="0" smtClean="0">
                <a:latin typeface="Arial" pitchFamily="34" charset="0"/>
                <a:cs typeface="Arial" pitchFamily="34" charset="0"/>
                <a:sym typeface="Symbol"/>
              </a:rPr>
              <a:t>     </a:t>
            </a:r>
            <a:r>
              <a:rPr lang="en-US" sz="2400" dirty="0" smtClean="0">
                <a:latin typeface="Times New Roman" pitchFamily="18" charset="0"/>
                <a:cs typeface="Times New Roman" pitchFamily="18" charset="0"/>
                <a:sym typeface="Symbol"/>
              </a:rPr>
              <a:t>E</a:t>
            </a:r>
            <a:r>
              <a:rPr lang="en-US" sz="2400" dirty="0" smtClean="0">
                <a:latin typeface="Arial" pitchFamily="34" charset="0"/>
                <a:cs typeface="Arial" pitchFamily="34" charset="0"/>
                <a:sym typeface="Symbol"/>
              </a:rPr>
              <a:t> of system decreases.</a:t>
            </a:r>
          </a:p>
          <a:p>
            <a:pPr marL="514350" indent="-514350">
              <a:buFontTx/>
              <a:buAutoNum type="romanUcPeriod"/>
            </a:pPr>
            <a:r>
              <a:rPr lang="en-US" sz="2400" i="1" dirty="0" err="1" smtClean="0">
                <a:latin typeface="Arial" pitchFamily="34" charset="0"/>
                <a:cs typeface="Arial" pitchFamily="34" charset="0"/>
                <a:sym typeface="Symbol"/>
              </a:rPr>
              <a:t>E</a:t>
            </a:r>
            <a:r>
              <a:rPr lang="en-US" i="1" dirty="0" err="1" smtClean="0">
                <a:latin typeface="Arial" pitchFamily="34" charset="0"/>
                <a:cs typeface="Arial" pitchFamily="34" charset="0"/>
                <a:sym typeface="Symbol"/>
              </a:rPr>
              <a:t>in</a:t>
            </a:r>
            <a:r>
              <a:rPr lang="en-US" sz="2400" i="1" dirty="0" smtClean="0">
                <a:latin typeface="Arial" pitchFamily="34" charset="0"/>
                <a:cs typeface="Arial" pitchFamily="34" charset="0"/>
                <a:sym typeface="Symbol"/>
              </a:rPr>
              <a:t> &gt; </a:t>
            </a:r>
            <a:r>
              <a:rPr lang="en-US" sz="2400" i="1" dirty="0" err="1" smtClean="0">
                <a:latin typeface="Arial" pitchFamily="34" charset="0"/>
                <a:cs typeface="Arial" pitchFamily="34" charset="0"/>
                <a:sym typeface="Symbol"/>
              </a:rPr>
              <a:t>E</a:t>
            </a:r>
            <a:r>
              <a:rPr lang="en-US" i="1" dirty="0" err="1" smtClean="0">
                <a:latin typeface="Arial" pitchFamily="34" charset="0"/>
                <a:cs typeface="Arial" pitchFamily="34" charset="0"/>
                <a:sym typeface="Symbol"/>
              </a:rPr>
              <a:t>out</a:t>
            </a:r>
            <a:r>
              <a:rPr lang="en-US" sz="2400" i="1" dirty="0" smtClean="0">
                <a:latin typeface="Arial" pitchFamily="34" charset="0"/>
                <a:cs typeface="Arial" pitchFamily="34" charset="0"/>
                <a:sym typeface="Symbol"/>
              </a:rPr>
              <a:t>      </a:t>
            </a:r>
            <a:r>
              <a:rPr lang="en-US" sz="2400" dirty="0" smtClean="0">
                <a:latin typeface="Times New Roman" pitchFamily="18" charset="0"/>
                <a:cs typeface="Times New Roman" pitchFamily="18" charset="0"/>
                <a:sym typeface="Symbol"/>
              </a:rPr>
              <a:t>E</a:t>
            </a:r>
            <a:r>
              <a:rPr lang="en-US" sz="2400" dirty="0" smtClean="0">
                <a:latin typeface="Arial" pitchFamily="34" charset="0"/>
                <a:cs typeface="Arial" pitchFamily="34" charset="0"/>
                <a:sym typeface="Symbol"/>
              </a:rPr>
              <a:t> of system increas</a:t>
            </a:r>
            <a:r>
              <a:rPr lang="en-US" sz="2400" i="1" dirty="0" smtClean="0">
                <a:latin typeface="Arial" pitchFamily="34" charset="0"/>
                <a:cs typeface="Arial" pitchFamily="34" charset="0"/>
                <a:sym typeface="Symbol"/>
              </a:rPr>
              <a:t>es.</a:t>
            </a:r>
          </a:p>
          <a:p>
            <a:pPr marL="514350" indent="-514350">
              <a:buFontTx/>
              <a:buAutoNum type="romanUcPeriod"/>
            </a:pPr>
            <a:r>
              <a:rPr lang="en-US" sz="2400" i="1" dirty="0" err="1" smtClean="0">
                <a:latin typeface="Arial" pitchFamily="34" charset="0"/>
                <a:cs typeface="Arial" pitchFamily="34" charset="0"/>
                <a:sym typeface="Symbol"/>
              </a:rPr>
              <a:t>E</a:t>
            </a:r>
            <a:r>
              <a:rPr lang="en-US" i="1" dirty="0" err="1" smtClean="0">
                <a:latin typeface="Arial" pitchFamily="34" charset="0"/>
                <a:cs typeface="Arial" pitchFamily="34" charset="0"/>
                <a:sym typeface="Symbol"/>
              </a:rPr>
              <a:t>in</a:t>
            </a:r>
            <a:r>
              <a:rPr lang="en-US" sz="2400" i="1" dirty="0" smtClean="0">
                <a:latin typeface="Arial" pitchFamily="34" charset="0"/>
                <a:cs typeface="Arial" pitchFamily="34" charset="0"/>
                <a:sym typeface="Symbol"/>
              </a:rPr>
              <a:t> = </a:t>
            </a:r>
            <a:r>
              <a:rPr lang="en-US" sz="2400" i="1" dirty="0" err="1" smtClean="0">
                <a:latin typeface="Arial" pitchFamily="34" charset="0"/>
                <a:cs typeface="Arial" pitchFamily="34" charset="0"/>
                <a:sym typeface="Symbol"/>
              </a:rPr>
              <a:t>E</a:t>
            </a:r>
            <a:r>
              <a:rPr lang="en-US" i="1" dirty="0" err="1" smtClean="0">
                <a:latin typeface="Arial" pitchFamily="34" charset="0"/>
                <a:cs typeface="Arial" pitchFamily="34" charset="0"/>
                <a:sym typeface="Symbol"/>
              </a:rPr>
              <a:t>out</a:t>
            </a:r>
            <a:r>
              <a:rPr lang="en-US" sz="2400" i="1" dirty="0" smtClean="0">
                <a:latin typeface="Arial" pitchFamily="34" charset="0"/>
                <a:cs typeface="Arial" pitchFamily="34" charset="0"/>
                <a:sym typeface="Symbol"/>
              </a:rPr>
              <a:t>      </a:t>
            </a:r>
            <a:r>
              <a:rPr lang="en-US" sz="2400" dirty="0" smtClean="0">
                <a:latin typeface="Times New Roman" pitchFamily="18" charset="0"/>
                <a:cs typeface="Times New Roman" pitchFamily="18" charset="0"/>
                <a:sym typeface="Symbol"/>
              </a:rPr>
              <a:t>E</a:t>
            </a:r>
            <a:r>
              <a:rPr lang="en-US" sz="2400" i="1" dirty="0" smtClean="0">
                <a:latin typeface="Arial" pitchFamily="34" charset="0"/>
                <a:cs typeface="Arial" pitchFamily="34" charset="0"/>
                <a:sym typeface="Symbol"/>
              </a:rPr>
              <a:t> </a:t>
            </a:r>
            <a:r>
              <a:rPr lang="en-US" sz="2400" dirty="0" smtClean="0">
                <a:latin typeface="Arial" pitchFamily="34" charset="0"/>
                <a:cs typeface="Arial" pitchFamily="34" charset="0"/>
                <a:sym typeface="Symbol"/>
              </a:rPr>
              <a:t>of system remains constant.</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2956007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8"/>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438399" y="1766094"/>
            <a:ext cx="3429001" cy="424655"/>
          </a:xfrm>
          <a:prstGeom prst="rect">
            <a:avLst/>
          </a:prstGeom>
          <a:solidFill>
            <a:schemeClr val="bg1"/>
          </a:solidFill>
        </p:spPr>
      </p:pic>
      <p:sp>
        <p:nvSpPr>
          <p:cNvPr id="5" name="TextBox 4"/>
          <p:cNvSpPr txBox="1"/>
          <p:nvPr/>
        </p:nvSpPr>
        <p:spPr>
          <a:xfrm>
            <a:off x="583957" y="971550"/>
            <a:ext cx="6227026" cy="461665"/>
          </a:xfrm>
          <a:prstGeom prst="rect">
            <a:avLst/>
          </a:prstGeom>
          <a:noFill/>
        </p:spPr>
        <p:txBody>
          <a:bodyPr wrap="none" rtlCol="0">
            <a:spAutoFit/>
          </a:bodyPr>
          <a:lstStyle/>
          <a:p>
            <a:pPr>
              <a:buFont typeface="Wingdings" pitchFamily="2" charset="2"/>
              <a:buChar char="v"/>
            </a:pPr>
            <a:r>
              <a:rPr lang="en-US" sz="2400" dirty="0" smtClean="0">
                <a:latin typeface="Arial" pitchFamily="34" charset="0"/>
                <a:cs typeface="Arial" pitchFamily="34" charset="0"/>
              </a:rPr>
              <a:t>  All three conditions can be expressed as:</a:t>
            </a:r>
            <a:endParaRPr lang="en-US" sz="2400" dirty="0">
              <a:latin typeface="Arial" pitchFamily="34" charset="0"/>
              <a:cs typeface="Arial" pitchFamily="34" charset="0"/>
            </a:endParaRPr>
          </a:p>
        </p:txBody>
      </p:sp>
      <p:pic>
        <p:nvPicPr>
          <p:cNvPr id="6" name="Picture 1"/>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552701" y="4095750"/>
            <a:ext cx="4000500" cy="369109"/>
          </a:xfrm>
          <a:prstGeom prst="rect">
            <a:avLst/>
          </a:prstGeom>
          <a:solidFill>
            <a:schemeClr val="bg1"/>
          </a:solidFill>
        </p:spPr>
      </p:pic>
      <p:sp>
        <p:nvSpPr>
          <p:cNvPr id="7" name="TextBox 6"/>
          <p:cNvSpPr txBox="1"/>
          <p:nvPr/>
        </p:nvSpPr>
        <p:spPr>
          <a:xfrm>
            <a:off x="595125" y="2571750"/>
            <a:ext cx="7766274" cy="1200329"/>
          </a:xfrm>
          <a:prstGeom prst="rect">
            <a:avLst/>
          </a:prstGeom>
          <a:noFill/>
        </p:spPr>
        <p:txBody>
          <a:bodyPr wrap="square" rtlCol="0">
            <a:spAutoFit/>
          </a:bodyPr>
          <a:lstStyle/>
          <a:p>
            <a:pPr marL="457200" indent="-457200" algn="just">
              <a:buFont typeface="Wingdings" pitchFamily="2" charset="2"/>
              <a:buChar char="v"/>
              <a:tabLst>
                <a:tab pos="457200" algn="l"/>
              </a:tabLst>
            </a:pPr>
            <a:r>
              <a:rPr lang="en-US" sz="2400" dirty="0" smtClean="0">
                <a:latin typeface="Arial" pitchFamily="34" charset="0"/>
                <a:cs typeface="Arial" pitchFamily="34" charset="0"/>
              </a:rPr>
              <a:t>The change in total energy of the control volume can be caused due to net energy of mass flow and energy interactions through the boundary, i.e.</a:t>
            </a:r>
            <a:endParaRPr lang="en-US" sz="2400" dirty="0">
              <a:latin typeface="Arial" pitchFamily="34" charset="0"/>
              <a:cs typeface="Arial" pitchFamily="34" charset="0"/>
            </a:endParaRPr>
          </a:p>
        </p:txBody>
      </p:sp>
      <p:sp>
        <p:nvSpPr>
          <p:cNvPr id="8" name="TextBox 7"/>
          <p:cNvSpPr txBox="1"/>
          <p:nvPr/>
        </p:nvSpPr>
        <p:spPr>
          <a:xfrm>
            <a:off x="762000" y="205085"/>
            <a:ext cx="6934200" cy="461665"/>
          </a:xfrm>
          <a:prstGeom prst="rect">
            <a:avLst/>
          </a:prstGeom>
          <a:noFill/>
        </p:spPr>
        <p:txBody>
          <a:bodyPr wrap="square" rtlCol="0">
            <a:spAutoFit/>
          </a:bodyPr>
          <a:lstStyle/>
          <a:p>
            <a:pPr algn="just"/>
            <a:r>
              <a:rPr lang="en-US" sz="2400" b="1" dirty="0" smtClean="0">
                <a:solidFill>
                  <a:srgbClr val="FF0000"/>
                </a:solidFill>
                <a:latin typeface="Arial" pitchFamily="34" charset="0"/>
                <a:cs typeface="Arial" pitchFamily="34" charset="0"/>
              </a:rPr>
              <a:t>Conservation of Energy for a Control Volume:</a:t>
            </a:r>
            <a:endParaRPr lang="en-US"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115359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762000" y="2431956"/>
            <a:ext cx="7467600" cy="1938992"/>
          </a:xfrm>
          <a:prstGeom prst="rect">
            <a:avLst/>
          </a:prstGeom>
          <a:noFill/>
        </p:spPr>
        <p:txBody>
          <a:bodyPr wrap="square" rtlCol="0">
            <a:spAutoFit/>
          </a:bodyPr>
          <a:lstStyle/>
          <a:p>
            <a:pPr marL="346075" indent="-346075" algn="just"/>
            <a:r>
              <a:rPr lang="en-US" sz="2400" b="1" dirty="0" smtClean="0">
                <a:solidFill>
                  <a:srgbClr val="0000FF"/>
                </a:solidFill>
                <a:latin typeface="Arial" pitchFamily="34" charset="0"/>
                <a:cs typeface="Arial" pitchFamily="34" charset="0"/>
              </a:rPr>
              <a:t>   The change in total energy of a control volume is equal to the net energy transported by the fluid into the control volume plus the heat transferred to the control volume minus the work done by the control volume [1].</a:t>
            </a:r>
            <a:endParaRPr lang="en-US" sz="2400" b="1" dirty="0">
              <a:solidFill>
                <a:srgbClr val="0000FF"/>
              </a:solidFill>
              <a:latin typeface="Arial" pitchFamily="34" charset="0"/>
              <a:cs typeface="Arial" pitchFamily="34" charset="0"/>
            </a:endParaRPr>
          </a:p>
        </p:txBody>
      </p:sp>
      <p:sp>
        <p:nvSpPr>
          <p:cNvPr id="10" name="Rectangle 9"/>
          <p:cNvSpPr/>
          <p:nvPr/>
        </p:nvSpPr>
        <p:spPr>
          <a:xfrm>
            <a:off x="533400" y="1205553"/>
            <a:ext cx="76962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Conservation of energy for a control volume can be stated as:</a:t>
            </a:r>
            <a:endParaRPr lang="en-US" sz="2400" dirty="0"/>
          </a:p>
        </p:txBody>
      </p:sp>
      <p:sp>
        <p:nvSpPr>
          <p:cNvPr id="4" name="TextBox 3"/>
          <p:cNvSpPr txBox="1"/>
          <p:nvPr/>
        </p:nvSpPr>
        <p:spPr>
          <a:xfrm>
            <a:off x="762000" y="171450"/>
            <a:ext cx="6934200" cy="461665"/>
          </a:xfrm>
          <a:prstGeom prst="rect">
            <a:avLst/>
          </a:prstGeom>
          <a:noFill/>
        </p:spPr>
        <p:txBody>
          <a:bodyPr wrap="square" rtlCol="0">
            <a:spAutoFit/>
          </a:bodyPr>
          <a:lstStyle/>
          <a:p>
            <a:pPr algn="just"/>
            <a:r>
              <a:rPr lang="en-US" sz="2400" b="1" dirty="0" smtClean="0">
                <a:solidFill>
                  <a:srgbClr val="FF0000"/>
                </a:solidFill>
                <a:latin typeface="Arial" pitchFamily="34" charset="0"/>
                <a:cs typeface="Arial" pitchFamily="34" charset="0"/>
              </a:rPr>
              <a:t>Conservation of Energy for a Control Volume:</a:t>
            </a:r>
            <a:endParaRPr lang="en-US" sz="2400" b="1" dirty="0">
              <a:solidFill>
                <a:srgbClr val="FF0000"/>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609600" y="1172101"/>
            <a:ext cx="3135256" cy="697230"/>
          </a:xfrm>
          <a:prstGeom prst="rect">
            <a:avLst/>
          </a:prstGeom>
          <a:noFill/>
          <a:ln w="9525">
            <a:noFill/>
            <a:miter lim="800000"/>
            <a:headEnd/>
            <a:tailEnd/>
          </a:ln>
        </p:spPr>
      </p:pic>
      <p:pic>
        <p:nvPicPr>
          <p:cNvPr id="3" name="Picture 3"/>
          <p:cNvPicPr>
            <a:picLocks noChangeAspect="1" noChangeArrowheads="1"/>
          </p:cNvPicPr>
          <p:nvPr/>
        </p:nvPicPr>
        <p:blipFill>
          <a:blip r:embed="rId3" cstate="print"/>
          <a:srcRect/>
          <a:stretch>
            <a:fillRect/>
          </a:stretch>
        </p:blipFill>
        <p:spPr bwMode="auto">
          <a:xfrm>
            <a:off x="524070" y="2057400"/>
            <a:ext cx="4124131" cy="685800"/>
          </a:xfrm>
          <a:prstGeom prst="rect">
            <a:avLst/>
          </a:prstGeom>
          <a:noFill/>
          <a:ln w="9525">
            <a:noFill/>
            <a:miter lim="800000"/>
            <a:headEnd/>
            <a:tailEnd/>
          </a:ln>
        </p:spPr>
      </p:pic>
      <p:sp>
        <p:nvSpPr>
          <p:cNvPr id="4" name="Rectangle 3"/>
          <p:cNvSpPr/>
          <p:nvPr/>
        </p:nvSpPr>
        <p:spPr>
          <a:xfrm>
            <a:off x="3886201" y="1111602"/>
            <a:ext cx="1024639" cy="461665"/>
          </a:xfrm>
          <a:prstGeom prst="rect">
            <a:avLst/>
          </a:prstGeom>
        </p:spPr>
        <p:txBody>
          <a:bodyPr wrap="none">
            <a:spAutoFit/>
          </a:bodyPr>
          <a:lstStyle/>
          <a:p>
            <a:r>
              <a:rPr lang="en-US" sz="2400" dirty="0" smtClean="0">
                <a:latin typeface="Arial" pitchFamily="34" charset="0"/>
                <a:cs typeface="Arial" pitchFamily="34" charset="0"/>
              </a:rPr>
              <a:t>where</a:t>
            </a:r>
          </a:p>
        </p:txBody>
      </p:sp>
      <p:pic>
        <p:nvPicPr>
          <p:cNvPr id="5" name="Picture 2"/>
          <p:cNvPicPr>
            <a:picLocks noChangeAspect="1" noChangeArrowheads="1"/>
          </p:cNvPicPr>
          <p:nvPr/>
        </p:nvPicPr>
        <p:blipFill>
          <a:blip r:embed="rId4" cstate="print"/>
          <a:srcRect/>
          <a:stretch>
            <a:fillRect/>
          </a:stretch>
        </p:blipFill>
        <p:spPr bwMode="auto">
          <a:xfrm>
            <a:off x="4876800" y="1171050"/>
            <a:ext cx="4114800" cy="1457851"/>
          </a:xfrm>
          <a:prstGeom prst="rect">
            <a:avLst/>
          </a:prstGeom>
          <a:noFill/>
          <a:ln w="9525">
            <a:noFill/>
            <a:miter lim="800000"/>
            <a:headEnd/>
            <a:tailEnd/>
          </a:ln>
          <a:effectLst/>
        </p:spPr>
      </p:pic>
      <p:sp>
        <p:nvSpPr>
          <p:cNvPr id="6" name="TextBox 5"/>
          <p:cNvSpPr txBox="1"/>
          <p:nvPr/>
        </p:nvSpPr>
        <p:spPr>
          <a:xfrm>
            <a:off x="553522" y="654402"/>
            <a:ext cx="2646878" cy="461665"/>
          </a:xfrm>
          <a:prstGeom prst="rect">
            <a:avLst/>
          </a:prstGeom>
          <a:noFill/>
        </p:spPr>
        <p:txBody>
          <a:bodyPr wrap="non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 On rate basis,</a:t>
            </a:r>
            <a:endParaRPr lang="en-US" sz="2400" dirty="0">
              <a:latin typeface="Arial" pitchFamily="34" charset="0"/>
              <a:cs typeface="Arial" pitchFamily="34" charset="0"/>
            </a:endParaRPr>
          </a:p>
        </p:txBody>
      </p:sp>
      <p:sp>
        <p:nvSpPr>
          <p:cNvPr id="7" name="Rectangle 2"/>
          <p:cNvSpPr>
            <a:spLocks noChangeArrowheads="1"/>
          </p:cNvSpPr>
          <p:nvPr/>
        </p:nvSpPr>
        <p:spPr bwMode="auto">
          <a:xfrm>
            <a:off x="0" y="24442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8" name="Rectangle 4"/>
          <p:cNvSpPr>
            <a:spLocks noChangeArrowheads="1"/>
          </p:cNvSpPr>
          <p:nvPr/>
        </p:nvSpPr>
        <p:spPr bwMode="auto">
          <a:xfrm>
            <a:off x="0" y="24442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9" name="Rectangle 6"/>
          <p:cNvSpPr>
            <a:spLocks noChangeArrowheads="1"/>
          </p:cNvSpPr>
          <p:nvPr/>
        </p:nvSpPr>
        <p:spPr bwMode="auto">
          <a:xfrm>
            <a:off x="0" y="24442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 name="TextBox 9"/>
          <p:cNvSpPr txBox="1"/>
          <p:nvPr/>
        </p:nvSpPr>
        <p:spPr>
          <a:xfrm>
            <a:off x="533400" y="2937555"/>
            <a:ext cx="7848600" cy="1569660"/>
          </a:xfrm>
          <a:prstGeom prst="rect">
            <a:avLst/>
          </a:prstGeom>
          <a:noFill/>
        </p:spPr>
        <p:txBody>
          <a:bodyPr wrap="squar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Heat transfer always occurs due to the difference in temperature between the system and the surroundings whether it’s a control mass or control volume, i.e.,</a:t>
            </a:r>
            <a:endParaRPr lang="en-US" sz="2400" dirty="0">
              <a:latin typeface="Arial" pitchFamily="34" charset="0"/>
              <a:cs typeface="Arial" pitchFamily="34" charset="0"/>
            </a:endParaRPr>
          </a:p>
        </p:txBody>
      </p:sp>
      <p:pic>
        <p:nvPicPr>
          <p:cNvPr id="11" name="Picture 2"/>
          <p:cNvPicPr>
            <a:picLocks noChangeAspect="1" noChangeArrowheads="1"/>
          </p:cNvPicPr>
          <p:nvPr/>
        </p:nvPicPr>
        <p:blipFill>
          <a:blip r:embed="rId5" cstate="print"/>
          <a:srcRect/>
          <a:stretch>
            <a:fillRect/>
          </a:stretch>
        </p:blipFill>
        <p:spPr bwMode="auto">
          <a:xfrm>
            <a:off x="3581400" y="4324350"/>
            <a:ext cx="1339520" cy="514350"/>
          </a:xfrm>
          <a:prstGeom prst="rect">
            <a:avLst/>
          </a:prstGeom>
          <a:noFill/>
          <a:ln w="9525">
            <a:noFill/>
            <a:miter lim="800000"/>
            <a:headEnd/>
            <a:tailEnd/>
          </a:ln>
        </p:spPr>
      </p:pic>
      <p:sp>
        <p:nvSpPr>
          <p:cNvPr id="14" name="Rectangle 2"/>
          <p:cNvSpPr>
            <a:spLocks noChangeArrowheads="1"/>
          </p:cNvSpPr>
          <p:nvPr/>
        </p:nvSpPr>
        <p:spPr bwMode="auto">
          <a:xfrm>
            <a:off x="0" y="24442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 name="TextBox 12"/>
          <p:cNvSpPr txBox="1"/>
          <p:nvPr/>
        </p:nvSpPr>
        <p:spPr>
          <a:xfrm>
            <a:off x="762000" y="110952"/>
            <a:ext cx="6934200" cy="461665"/>
          </a:xfrm>
          <a:prstGeom prst="rect">
            <a:avLst/>
          </a:prstGeom>
          <a:noFill/>
        </p:spPr>
        <p:txBody>
          <a:bodyPr wrap="square" rtlCol="0">
            <a:spAutoFit/>
          </a:bodyPr>
          <a:lstStyle/>
          <a:p>
            <a:pPr algn="just"/>
            <a:r>
              <a:rPr lang="en-US" sz="2400" b="1" dirty="0" smtClean="0">
                <a:solidFill>
                  <a:srgbClr val="FF0000"/>
                </a:solidFill>
                <a:latin typeface="Arial" pitchFamily="34" charset="0"/>
                <a:cs typeface="Arial" pitchFamily="34" charset="0"/>
              </a:rPr>
              <a:t>Conservation of Energy for a Control Volume:</a:t>
            </a:r>
            <a:endParaRPr lang="en-US"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339495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819150"/>
            <a:ext cx="7162800" cy="1569660"/>
          </a:xfrm>
          <a:prstGeom prst="rect">
            <a:avLst/>
          </a:prstGeom>
          <a:noFill/>
        </p:spPr>
        <p:txBody>
          <a:bodyPr wrap="squar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But the total work transfer associated with a control volume includes various modes of work transfer such as flow work, shaft work, expansion/ compression work, etc, i.e.,</a:t>
            </a:r>
            <a:endParaRPr lang="en-US" sz="2400" dirty="0">
              <a:latin typeface="Arial" pitchFamily="34" charset="0"/>
              <a:cs typeface="Arial" pitchFamily="34" charset="0"/>
            </a:endParaRPr>
          </a:p>
        </p:txBody>
      </p:sp>
      <p:pic>
        <p:nvPicPr>
          <p:cNvPr id="3" name="Picture 3"/>
          <p:cNvPicPr>
            <a:picLocks noChangeAspect="1" noChangeArrowheads="1"/>
          </p:cNvPicPr>
          <p:nvPr/>
        </p:nvPicPr>
        <p:blipFill>
          <a:blip r:embed="rId2" cstate="print"/>
          <a:srcRect/>
          <a:stretch>
            <a:fillRect/>
          </a:stretch>
        </p:blipFill>
        <p:spPr bwMode="auto">
          <a:xfrm>
            <a:off x="2288755" y="2571751"/>
            <a:ext cx="4359073" cy="571500"/>
          </a:xfrm>
          <a:prstGeom prst="rect">
            <a:avLst/>
          </a:prstGeom>
          <a:noFill/>
          <a:ln w="9525">
            <a:noFill/>
            <a:miter lim="800000"/>
            <a:headEnd/>
            <a:tailEnd/>
          </a:ln>
        </p:spPr>
      </p:pic>
      <p:pic>
        <p:nvPicPr>
          <p:cNvPr id="4" name="Picture 1"/>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3200400" y="4400550"/>
            <a:ext cx="2514600" cy="417322"/>
          </a:xfrm>
          <a:prstGeom prst="rect">
            <a:avLst/>
          </a:prstGeom>
          <a:solidFill>
            <a:schemeClr val="bg1"/>
          </a:solidFill>
        </p:spPr>
      </p:pic>
      <p:sp>
        <p:nvSpPr>
          <p:cNvPr id="5" name="TextBox 4"/>
          <p:cNvSpPr txBox="1"/>
          <p:nvPr/>
        </p:nvSpPr>
        <p:spPr>
          <a:xfrm>
            <a:off x="533400" y="3470000"/>
            <a:ext cx="7696200" cy="830997"/>
          </a:xfrm>
          <a:prstGeom prst="rect">
            <a:avLst/>
          </a:prstGeom>
          <a:noFill/>
        </p:spPr>
        <p:txBody>
          <a:bodyPr wrap="squar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Work transfer is composed of flow work due to flow of fluid at inlets/outlets and real boundary works,</a:t>
            </a:r>
            <a:endParaRPr lang="en-US" sz="2400" dirty="0">
              <a:latin typeface="Arial" pitchFamily="34" charset="0"/>
              <a:cs typeface="Arial" pitchFamily="34" charset="0"/>
            </a:endParaRPr>
          </a:p>
        </p:txBody>
      </p:sp>
      <p:sp>
        <p:nvSpPr>
          <p:cNvPr id="6" name="TextBox 5"/>
          <p:cNvSpPr txBox="1"/>
          <p:nvPr/>
        </p:nvSpPr>
        <p:spPr>
          <a:xfrm>
            <a:off x="762000" y="110952"/>
            <a:ext cx="6934200" cy="461665"/>
          </a:xfrm>
          <a:prstGeom prst="rect">
            <a:avLst/>
          </a:prstGeom>
          <a:noFill/>
        </p:spPr>
        <p:txBody>
          <a:bodyPr wrap="square" rtlCol="0">
            <a:spAutoFit/>
          </a:bodyPr>
          <a:lstStyle/>
          <a:p>
            <a:pPr algn="just"/>
            <a:r>
              <a:rPr lang="en-US" sz="2400" b="1" dirty="0" smtClean="0">
                <a:solidFill>
                  <a:srgbClr val="FF0000"/>
                </a:solidFill>
                <a:latin typeface="Arial" pitchFamily="34" charset="0"/>
                <a:cs typeface="Arial" pitchFamily="34" charset="0"/>
              </a:rPr>
              <a:t>Conservation of Energy for a Control Volume:</a:t>
            </a:r>
            <a:endParaRPr lang="en-US"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715273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p:nvPr/>
        </p:nvPicPr>
        <p:blipFill>
          <a:blip r:embed="rId2" cstate="print"/>
          <a:srcRect/>
          <a:stretch>
            <a:fillRect/>
          </a:stretch>
        </p:blipFill>
        <p:spPr bwMode="auto">
          <a:xfrm>
            <a:off x="2590800" y="895350"/>
            <a:ext cx="3810000" cy="2057400"/>
          </a:xfrm>
          <a:prstGeom prst="rect">
            <a:avLst/>
          </a:prstGeom>
          <a:noFill/>
          <a:ln w="9525">
            <a:noFill/>
            <a:miter lim="800000"/>
            <a:headEnd/>
            <a:tailEnd/>
          </a:ln>
        </p:spPr>
      </p:pic>
      <p:sp>
        <p:nvSpPr>
          <p:cNvPr id="20" name="Rectangle 19"/>
          <p:cNvSpPr/>
          <p:nvPr/>
        </p:nvSpPr>
        <p:spPr>
          <a:xfrm>
            <a:off x="533400" y="3105150"/>
            <a:ext cx="78486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Energy (work) required for the displacement of the fluid is given as</a:t>
            </a:r>
            <a:endParaRPr lang="en-US" sz="2400" dirty="0">
              <a:latin typeface="Arial" pitchFamily="34" charset="0"/>
              <a:cs typeface="Arial" pitchFamily="34" charset="0"/>
            </a:endParaRPr>
          </a:p>
        </p:txBody>
      </p:sp>
      <p:pic>
        <p:nvPicPr>
          <p:cNvPr id="27652" name="Picture 4"/>
          <p:cNvPicPr>
            <a:picLocks noChangeAspect="1" noChangeArrowheads="1"/>
          </p:cNvPicPr>
          <p:nvPr/>
        </p:nvPicPr>
        <p:blipFill>
          <a:blip r:embed="rId3" cstate="print"/>
          <a:srcRect/>
          <a:stretch>
            <a:fillRect/>
          </a:stretch>
        </p:blipFill>
        <p:spPr bwMode="auto">
          <a:xfrm>
            <a:off x="1541348" y="4190999"/>
            <a:ext cx="2344853" cy="498022"/>
          </a:xfrm>
          <a:prstGeom prst="rect">
            <a:avLst/>
          </a:prstGeom>
          <a:noFill/>
          <a:ln w="9525">
            <a:noFill/>
            <a:miter lim="800000"/>
            <a:headEnd/>
            <a:tailEnd/>
          </a:ln>
        </p:spPr>
      </p:pic>
      <p:pic>
        <p:nvPicPr>
          <p:cNvPr id="27654" name="Picture 6"/>
          <p:cNvPicPr>
            <a:picLocks noChangeAspect="1" noChangeArrowheads="1"/>
          </p:cNvPicPr>
          <p:nvPr/>
        </p:nvPicPr>
        <p:blipFill>
          <a:blip r:embed="rId4" cstate="print"/>
          <a:srcRect/>
          <a:stretch>
            <a:fillRect/>
          </a:stretch>
        </p:blipFill>
        <p:spPr bwMode="auto">
          <a:xfrm>
            <a:off x="3810000" y="4167467"/>
            <a:ext cx="3048000" cy="537883"/>
          </a:xfrm>
          <a:prstGeom prst="rect">
            <a:avLst/>
          </a:prstGeom>
          <a:noFill/>
          <a:ln w="9525">
            <a:noFill/>
            <a:miter lim="800000"/>
            <a:headEnd/>
            <a:tailEnd/>
          </a:ln>
        </p:spPr>
      </p:pic>
      <p:sp>
        <p:nvSpPr>
          <p:cNvPr id="6" name="TextBox 5"/>
          <p:cNvSpPr txBox="1"/>
          <p:nvPr/>
        </p:nvSpPr>
        <p:spPr>
          <a:xfrm>
            <a:off x="762000" y="285750"/>
            <a:ext cx="6934200" cy="461665"/>
          </a:xfrm>
          <a:prstGeom prst="rect">
            <a:avLst/>
          </a:prstGeom>
          <a:noFill/>
        </p:spPr>
        <p:txBody>
          <a:bodyPr wrap="square" rtlCol="0">
            <a:spAutoFit/>
          </a:bodyPr>
          <a:lstStyle/>
          <a:p>
            <a:pPr algn="just"/>
            <a:r>
              <a:rPr lang="en-US" sz="2400" b="1" dirty="0" smtClean="0">
                <a:solidFill>
                  <a:srgbClr val="FF0000"/>
                </a:solidFill>
                <a:latin typeface="Arial" pitchFamily="34" charset="0"/>
                <a:cs typeface="Arial" pitchFamily="34" charset="0"/>
              </a:rPr>
              <a:t>Conservation of Energy for a Control Volume:</a:t>
            </a:r>
            <a:endParaRPr lang="en-US" sz="2400" b="1" dirty="0">
              <a:solidFill>
                <a:srgbClr val="FF0000"/>
              </a:solidFill>
              <a:latin typeface="Arial" pitchFamily="34" charset="0"/>
              <a:cs typeface="Arial" pitchFamily="34" charset="0"/>
            </a:endParaRP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765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76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ChangeArrowheads="1"/>
          </p:cNvSpPr>
          <p:nvPr/>
        </p:nvSpPr>
        <p:spPr bwMode="auto">
          <a:xfrm>
            <a:off x="0" y="2725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4148" name="Rectangle 4"/>
          <p:cNvSpPr>
            <a:spLocks noChangeArrowheads="1"/>
          </p:cNvSpPr>
          <p:nvPr/>
        </p:nvSpPr>
        <p:spPr bwMode="auto">
          <a:xfrm>
            <a:off x="0" y="2725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4150" name="Rectangle 6"/>
          <p:cNvSpPr>
            <a:spLocks noChangeArrowheads="1"/>
          </p:cNvSpPr>
          <p:nvPr/>
        </p:nvSpPr>
        <p:spPr bwMode="auto">
          <a:xfrm>
            <a:off x="0" y="2725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4" name="TextBox 13"/>
          <p:cNvSpPr txBox="1"/>
          <p:nvPr/>
        </p:nvSpPr>
        <p:spPr>
          <a:xfrm>
            <a:off x="533400" y="1939752"/>
            <a:ext cx="7162800" cy="461665"/>
          </a:xfrm>
          <a:prstGeom prst="rect">
            <a:avLst/>
          </a:prstGeom>
          <a:noFill/>
        </p:spPr>
        <p:txBody>
          <a:bodyPr wrap="squar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 Therefore, the rate of flow work is evaluated as</a:t>
            </a:r>
            <a:endParaRPr lang="en-US" sz="2400" dirty="0">
              <a:latin typeface="Arial" pitchFamily="34" charset="0"/>
              <a:cs typeface="Arial" pitchFamily="34" charset="0"/>
            </a:endParaRPr>
          </a:p>
        </p:txBody>
      </p:sp>
      <p:pic>
        <p:nvPicPr>
          <p:cNvPr id="28674" name="Picture 2"/>
          <p:cNvPicPr>
            <a:picLocks noChangeAspect="1" noChangeArrowheads="1"/>
          </p:cNvPicPr>
          <p:nvPr/>
        </p:nvPicPr>
        <p:blipFill>
          <a:blip r:embed="rId2" cstate="print"/>
          <a:srcRect/>
          <a:stretch>
            <a:fillRect/>
          </a:stretch>
        </p:blipFill>
        <p:spPr bwMode="auto">
          <a:xfrm>
            <a:off x="2062655" y="2434692"/>
            <a:ext cx="3880946" cy="479958"/>
          </a:xfrm>
          <a:prstGeom prst="rect">
            <a:avLst/>
          </a:prstGeom>
          <a:noFill/>
          <a:ln w="9525">
            <a:noFill/>
            <a:miter lim="800000"/>
            <a:headEnd/>
            <a:tailEnd/>
          </a:ln>
        </p:spPr>
      </p:pic>
      <p:sp>
        <p:nvSpPr>
          <p:cNvPr id="15" name="TextBox 14"/>
          <p:cNvSpPr txBox="1"/>
          <p:nvPr/>
        </p:nvSpPr>
        <p:spPr>
          <a:xfrm>
            <a:off x="533400" y="625301"/>
            <a:ext cx="7467600" cy="830997"/>
          </a:xfrm>
          <a:prstGeom prst="rect">
            <a:avLst/>
          </a:prstGeom>
          <a:noFill/>
        </p:spPr>
        <p:txBody>
          <a:bodyPr wrap="squar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Specific flow work or flow work per unit mass of the fluid is </a:t>
            </a:r>
            <a:endParaRPr lang="en-US" sz="2400" dirty="0">
              <a:latin typeface="Arial" pitchFamily="34" charset="0"/>
              <a:cs typeface="Arial" pitchFamily="34" charset="0"/>
            </a:endParaRPr>
          </a:p>
        </p:txBody>
      </p:sp>
      <p:pic>
        <p:nvPicPr>
          <p:cNvPr id="16" name="Picture 7"/>
          <p:cNvPicPr>
            <a:picLocks noChangeAspect="1" noChangeArrowheads="1"/>
          </p:cNvPicPr>
          <p:nvPr/>
        </p:nvPicPr>
        <p:blipFill>
          <a:blip r:embed="rId3" cstate="print"/>
          <a:srcRect/>
          <a:stretch>
            <a:fillRect/>
          </a:stretch>
        </p:blipFill>
        <p:spPr bwMode="auto">
          <a:xfrm>
            <a:off x="2677511" y="1371600"/>
            <a:ext cx="2123089" cy="457200"/>
          </a:xfrm>
          <a:prstGeom prst="rect">
            <a:avLst/>
          </a:prstGeom>
          <a:noFill/>
          <a:ln w="9525">
            <a:noFill/>
            <a:miter lim="800000"/>
            <a:headEnd/>
            <a:tailEnd/>
          </a:ln>
        </p:spPr>
      </p:pic>
      <p:sp>
        <p:nvSpPr>
          <p:cNvPr id="15361" name="Rectangle 1"/>
          <p:cNvSpPr>
            <a:spLocks noChangeArrowheads="1"/>
          </p:cNvSpPr>
          <p:nvPr/>
        </p:nvSpPr>
        <p:spPr bwMode="auto">
          <a:xfrm>
            <a:off x="533400" y="2950213"/>
            <a:ext cx="80010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Now, the total flow work for the control volume is the sum of the flow work at the inlets and the flow work at the outlets with consideration of sign convention, i.e.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15363" name="Rectangle 3"/>
          <p:cNvSpPr>
            <a:spLocks noChangeArrowheads="1"/>
          </p:cNvSpPr>
          <p:nvPr/>
        </p:nvSpPr>
        <p:spPr bwMode="auto">
          <a:xfrm>
            <a:off x="0" y="2725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362" name="Picture 2"/>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1524331" y="4305300"/>
            <a:ext cx="5257469" cy="628650"/>
          </a:xfrm>
          <a:prstGeom prst="rect">
            <a:avLst/>
          </a:prstGeom>
          <a:solidFill>
            <a:schemeClr val="bg1"/>
          </a:solidFill>
        </p:spPr>
      </p:pic>
      <p:sp>
        <p:nvSpPr>
          <p:cNvPr id="12" name="TextBox 11"/>
          <p:cNvSpPr txBox="1"/>
          <p:nvPr/>
        </p:nvSpPr>
        <p:spPr>
          <a:xfrm>
            <a:off x="762000" y="110952"/>
            <a:ext cx="6934200" cy="461665"/>
          </a:xfrm>
          <a:prstGeom prst="rect">
            <a:avLst/>
          </a:prstGeom>
          <a:noFill/>
        </p:spPr>
        <p:txBody>
          <a:bodyPr wrap="square" rtlCol="0">
            <a:spAutoFit/>
          </a:bodyPr>
          <a:lstStyle/>
          <a:p>
            <a:pPr algn="just"/>
            <a:r>
              <a:rPr lang="en-US" sz="2400" b="1" dirty="0" smtClean="0">
                <a:solidFill>
                  <a:srgbClr val="FF0000"/>
                </a:solidFill>
                <a:latin typeface="Arial" pitchFamily="34" charset="0"/>
                <a:cs typeface="Arial" pitchFamily="34" charset="0"/>
              </a:rPr>
              <a:t>Conservation of Energy for a Control Volume:</a:t>
            </a:r>
            <a:endParaRPr lang="en-US" sz="2400" b="1" dirty="0">
              <a:solidFill>
                <a:srgbClr val="FF0000"/>
              </a:solidFill>
              <a:latin typeface="Arial" pitchFamily="34" charset="0"/>
              <a:cs typeface="Arial" pitchFamily="34" charset="0"/>
            </a:endParaRP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867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5361"/>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53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36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514350"/>
            <a:ext cx="7239000" cy="830997"/>
          </a:xfrm>
          <a:prstGeom prst="rect">
            <a:avLst/>
          </a:prstGeom>
          <a:noFill/>
        </p:spPr>
        <p:txBody>
          <a:bodyPr wrap="squar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Then, general expression for total work transfer is given by</a:t>
            </a:r>
            <a:endParaRPr lang="en-US" sz="2400" dirty="0">
              <a:latin typeface="Arial" pitchFamily="34" charset="0"/>
              <a:cs typeface="Arial" pitchFamily="34" charset="0"/>
            </a:endParaRPr>
          </a:p>
        </p:txBody>
      </p:sp>
      <p:pic>
        <p:nvPicPr>
          <p:cNvPr id="3" name="Picture 3"/>
          <p:cNvPicPr>
            <a:picLocks noChangeAspect="1" noChangeArrowheads="1"/>
          </p:cNvPicPr>
          <p:nvPr/>
        </p:nvPicPr>
        <p:blipFill>
          <a:blip r:embed="rId2" cstate="print"/>
          <a:srcRect/>
          <a:stretch>
            <a:fillRect/>
          </a:stretch>
        </p:blipFill>
        <p:spPr bwMode="auto">
          <a:xfrm>
            <a:off x="2602089" y="1314450"/>
            <a:ext cx="5246511" cy="742950"/>
          </a:xfrm>
          <a:prstGeom prst="rect">
            <a:avLst/>
          </a:prstGeom>
          <a:noFill/>
          <a:ln w="9525">
            <a:noFill/>
            <a:miter lim="800000"/>
            <a:headEnd/>
            <a:tailEnd/>
          </a:ln>
        </p:spPr>
      </p:pic>
      <p:sp>
        <p:nvSpPr>
          <p:cNvPr id="4" name="Rectangle 3"/>
          <p:cNvSpPr/>
          <p:nvPr/>
        </p:nvSpPr>
        <p:spPr>
          <a:xfrm>
            <a:off x="3254526" y="2262485"/>
            <a:ext cx="1088875" cy="461665"/>
          </a:xfrm>
          <a:prstGeom prst="rect">
            <a:avLst/>
          </a:prstGeom>
        </p:spPr>
        <p:txBody>
          <a:bodyPr wrap="square">
            <a:spAutoFit/>
          </a:bodyPr>
          <a:lstStyle/>
          <a:p>
            <a:r>
              <a:rPr lang="en-US" sz="2400" dirty="0" smtClean="0">
                <a:latin typeface="Arial" pitchFamily="34" charset="0"/>
                <a:cs typeface="Arial" pitchFamily="34" charset="0"/>
              </a:rPr>
              <a:t>where</a:t>
            </a:r>
            <a:endParaRPr lang="en-US" sz="2400" dirty="0">
              <a:latin typeface="Arial" pitchFamily="34" charset="0"/>
              <a:cs typeface="Arial" pitchFamily="34" charset="0"/>
            </a:endParaRPr>
          </a:p>
        </p:txBody>
      </p:sp>
      <p:pic>
        <p:nvPicPr>
          <p:cNvPr id="5" name="Picture 4"/>
          <p:cNvPicPr>
            <a:picLocks noChangeAspect="1" noChangeArrowheads="1"/>
          </p:cNvPicPr>
          <p:nvPr/>
        </p:nvPicPr>
        <p:blipFill>
          <a:blip r:embed="rId3" cstate="print"/>
          <a:srcRect/>
          <a:stretch>
            <a:fillRect/>
          </a:stretch>
        </p:blipFill>
        <p:spPr bwMode="auto">
          <a:xfrm>
            <a:off x="4572000" y="2283361"/>
            <a:ext cx="3581401" cy="440789"/>
          </a:xfrm>
          <a:prstGeom prst="rect">
            <a:avLst/>
          </a:prstGeom>
          <a:noFill/>
          <a:ln w="9525">
            <a:noFill/>
            <a:miter lim="800000"/>
            <a:headEnd/>
            <a:tailEnd/>
          </a:ln>
        </p:spPr>
      </p:pic>
      <p:sp>
        <p:nvSpPr>
          <p:cNvPr id="6" name="Rectangle 5"/>
          <p:cNvSpPr/>
          <p:nvPr/>
        </p:nvSpPr>
        <p:spPr>
          <a:xfrm>
            <a:off x="533400" y="2800350"/>
            <a:ext cx="78486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Then general energy equation for control volume reduces to</a:t>
            </a:r>
            <a:endParaRPr lang="en-US" sz="2400" dirty="0">
              <a:latin typeface="Arial" pitchFamily="34" charset="0"/>
              <a:cs typeface="Arial" pitchFamily="34" charset="0"/>
            </a:endParaRPr>
          </a:p>
        </p:txBody>
      </p:sp>
      <p:pic>
        <p:nvPicPr>
          <p:cNvPr id="7" name="Picture 5"/>
          <p:cNvPicPr>
            <a:picLocks noChangeAspect="1" noChangeArrowheads="1"/>
          </p:cNvPicPr>
          <p:nvPr/>
        </p:nvPicPr>
        <p:blipFill>
          <a:blip r:embed="rId4" cstate="print"/>
          <a:srcRect/>
          <a:stretch>
            <a:fillRect/>
          </a:stretch>
        </p:blipFill>
        <p:spPr bwMode="auto">
          <a:xfrm>
            <a:off x="91444" y="3657601"/>
            <a:ext cx="8976356" cy="1371599"/>
          </a:xfrm>
          <a:prstGeom prst="rect">
            <a:avLst/>
          </a:prstGeom>
          <a:noFill/>
          <a:ln w="9525">
            <a:noFill/>
            <a:miter lim="800000"/>
            <a:headEnd/>
            <a:tailEnd/>
          </a:ln>
        </p:spPr>
      </p:pic>
      <p:sp>
        <p:nvSpPr>
          <p:cNvPr id="8" name="TextBox 7"/>
          <p:cNvSpPr txBox="1"/>
          <p:nvPr/>
        </p:nvSpPr>
        <p:spPr>
          <a:xfrm>
            <a:off x="762000" y="57150"/>
            <a:ext cx="6934200" cy="461665"/>
          </a:xfrm>
          <a:prstGeom prst="rect">
            <a:avLst/>
          </a:prstGeom>
          <a:noFill/>
        </p:spPr>
        <p:txBody>
          <a:bodyPr wrap="square" rtlCol="0">
            <a:spAutoFit/>
          </a:bodyPr>
          <a:lstStyle/>
          <a:p>
            <a:pPr algn="just"/>
            <a:r>
              <a:rPr lang="en-US" sz="2400" b="1" dirty="0" smtClean="0">
                <a:solidFill>
                  <a:srgbClr val="FF0000"/>
                </a:solidFill>
                <a:latin typeface="Arial" pitchFamily="34" charset="0"/>
                <a:cs typeface="Arial" pitchFamily="34" charset="0"/>
              </a:rPr>
              <a:t>Conservation of Energy for a Control Volume:</a:t>
            </a:r>
            <a:endParaRPr lang="en-US"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755773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p:cNvPicPr>
            <a:picLocks noChangeAspect="1" noChangeArrowheads="1"/>
          </p:cNvPicPr>
          <p:nvPr/>
        </p:nvPicPr>
        <p:blipFill>
          <a:blip r:embed="rId2" cstate="print"/>
          <a:srcRect/>
          <a:stretch>
            <a:fillRect/>
          </a:stretch>
        </p:blipFill>
        <p:spPr bwMode="auto">
          <a:xfrm>
            <a:off x="1207364" y="1181100"/>
            <a:ext cx="7708037" cy="1314450"/>
          </a:xfrm>
          <a:prstGeom prst="rect">
            <a:avLst/>
          </a:prstGeom>
          <a:noFill/>
          <a:ln w="9525">
            <a:noFill/>
            <a:miter lim="800000"/>
            <a:headEnd/>
            <a:tailEnd/>
          </a:ln>
        </p:spPr>
      </p:pic>
      <p:sp>
        <p:nvSpPr>
          <p:cNvPr id="7" name="TextBox 6"/>
          <p:cNvSpPr txBox="1"/>
          <p:nvPr/>
        </p:nvSpPr>
        <p:spPr>
          <a:xfrm>
            <a:off x="533400" y="2825757"/>
            <a:ext cx="2743200" cy="461665"/>
          </a:xfrm>
          <a:prstGeom prst="rect">
            <a:avLst/>
          </a:prstGeom>
          <a:noFill/>
        </p:spPr>
        <p:txBody>
          <a:bodyPr wrap="squar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 Substituting, </a:t>
            </a:r>
            <a:endParaRPr lang="en-US" sz="2400" dirty="0">
              <a:latin typeface="Arial" pitchFamily="34" charset="0"/>
              <a:cs typeface="Arial" pitchFamily="34" charset="0"/>
            </a:endParaRPr>
          </a:p>
        </p:txBody>
      </p:sp>
      <p:pic>
        <p:nvPicPr>
          <p:cNvPr id="8" name="Picture 2"/>
          <p:cNvPicPr>
            <a:picLocks noChangeAspect="1" noChangeArrowheads="1"/>
          </p:cNvPicPr>
          <p:nvPr/>
        </p:nvPicPr>
        <p:blipFill>
          <a:blip r:embed="rId3" cstate="print"/>
          <a:srcRect/>
          <a:stretch>
            <a:fillRect/>
          </a:stretch>
        </p:blipFill>
        <p:spPr bwMode="auto">
          <a:xfrm>
            <a:off x="228600" y="3661410"/>
            <a:ext cx="8763000" cy="891540"/>
          </a:xfrm>
          <a:prstGeom prst="rect">
            <a:avLst/>
          </a:prstGeom>
          <a:noFill/>
          <a:ln w="9525">
            <a:noFill/>
            <a:miter lim="800000"/>
            <a:headEnd/>
            <a:tailEnd/>
          </a:ln>
        </p:spPr>
      </p:pic>
      <p:sp>
        <p:nvSpPr>
          <p:cNvPr id="9" name="Rectangle 8"/>
          <p:cNvSpPr/>
          <p:nvPr/>
        </p:nvSpPr>
        <p:spPr>
          <a:xfrm>
            <a:off x="2915033" y="2810530"/>
            <a:ext cx="1733167" cy="523220"/>
          </a:xfrm>
          <a:prstGeom prst="rect">
            <a:avLst/>
          </a:prstGeom>
          <a:solidFill>
            <a:schemeClr val="bg1"/>
          </a:solidFill>
        </p:spPr>
        <p:txBody>
          <a:bodyPr wrap="none">
            <a:spAutoFit/>
          </a:bodyPr>
          <a:lstStyle/>
          <a:p>
            <a:r>
              <a:rPr lang="en-US" sz="2800" b="1" i="1" dirty="0" smtClean="0">
                <a:latin typeface="Times New Roman" pitchFamily="18" charset="0"/>
                <a:cs typeface="Times New Roman" pitchFamily="18" charset="0"/>
              </a:rPr>
              <a:t>h = u + </a:t>
            </a:r>
            <a:r>
              <a:rPr lang="en-US" sz="2800" b="1" i="1" dirty="0" err="1" smtClean="0">
                <a:latin typeface="Times New Roman" pitchFamily="18" charset="0"/>
                <a:cs typeface="Times New Roman" pitchFamily="18" charset="0"/>
              </a:rPr>
              <a:t>Pv</a:t>
            </a:r>
            <a:endParaRPr lang="en-US" sz="2800" b="1" i="1" dirty="0">
              <a:latin typeface="Times New Roman" pitchFamily="18" charset="0"/>
              <a:cs typeface="Times New Roman" pitchFamily="18" charset="0"/>
            </a:endParaRPr>
          </a:p>
        </p:txBody>
      </p:sp>
      <p:sp>
        <p:nvSpPr>
          <p:cNvPr id="10" name="Right Arrow 9"/>
          <p:cNvSpPr/>
          <p:nvPr/>
        </p:nvSpPr>
        <p:spPr>
          <a:xfrm>
            <a:off x="381000" y="1409700"/>
            <a:ext cx="6096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762000" y="209550"/>
            <a:ext cx="6934200" cy="461665"/>
          </a:xfrm>
          <a:prstGeom prst="rect">
            <a:avLst/>
          </a:prstGeom>
          <a:noFill/>
        </p:spPr>
        <p:txBody>
          <a:bodyPr wrap="square" rtlCol="0">
            <a:spAutoFit/>
          </a:bodyPr>
          <a:lstStyle/>
          <a:p>
            <a:pPr algn="just"/>
            <a:r>
              <a:rPr lang="en-US" sz="2400" b="1" dirty="0" smtClean="0">
                <a:solidFill>
                  <a:srgbClr val="FF0000"/>
                </a:solidFill>
                <a:latin typeface="Arial" pitchFamily="34" charset="0"/>
                <a:cs typeface="Arial" pitchFamily="34" charset="0"/>
              </a:rPr>
              <a:t>Conservation of Energy for a Control Volume:</a:t>
            </a:r>
            <a:endParaRPr lang="en-US" sz="2400" b="1" dirty="0">
              <a:solidFill>
                <a:srgbClr val="FF0000"/>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4148"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4150"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6" name="TextBox 15"/>
          <p:cNvSpPr txBox="1"/>
          <p:nvPr/>
        </p:nvSpPr>
        <p:spPr>
          <a:xfrm>
            <a:off x="838200" y="171450"/>
            <a:ext cx="4495800" cy="461665"/>
          </a:xfrm>
          <a:prstGeom prst="rect">
            <a:avLst/>
          </a:prstGeom>
          <a:noFill/>
        </p:spPr>
        <p:txBody>
          <a:bodyPr wrap="square" rtlCol="0">
            <a:spAutoFit/>
          </a:bodyPr>
          <a:lstStyle/>
          <a:p>
            <a:r>
              <a:rPr lang="en-US" sz="2400" b="1" dirty="0" smtClean="0">
                <a:solidFill>
                  <a:srgbClr val="FF0000"/>
                </a:solidFill>
                <a:latin typeface="Arial" pitchFamily="34" charset="0"/>
                <a:cs typeface="Arial" pitchFamily="34" charset="0"/>
              </a:rPr>
              <a:t>Control Volume Analysis:</a:t>
            </a:r>
            <a:endParaRPr lang="en-US" sz="2400" b="1" dirty="0">
              <a:solidFill>
                <a:srgbClr val="FF0000"/>
              </a:solidFill>
              <a:latin typeface="Arial" pitchFamily="34" charset="0"/>
              <a:cs typeface="Arial" pitchFamily="34" charset="0"/>
            </a:endParaRPr>
          </a:p>
        </p:txBody>
      </p:sp>
      <p:sp>
        <p:nvSpPr>
          <p:cNvPr id="66562"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66561" name="Object 1"/>
          <p:cNvGraphicFramePr>
            <a:graphicFrameLocks noChangeAspect="1"/>
          </p:cNvGraphicFramePr>
          <p:nvPr>
            <p:extLst>
              <p:ext uri="{D42A27DB-BD31-4B8C-83A1-F6EECF244321}">
                <p14:modId xmlns:p14="http://schemas.microsoft.com/office/powerpoint/2010/main" val="279275328"/>
              </p:ext>
            </p:extLst>
          </p:nvPr>
        </p:nvGraphicFramePr>
        <p:xfrm>
          <a:off x="381000" y="1143001"/>
          <a:ext cx="8032750" cy="3486149"/>
        </p:xfrm>
        <a:graphic>
          <a:graphicData uri="http://schemas.openxmlformats.org/presentationml/2006/ole">
            <mc:AlternateContent xmlns:mc="http://schemas.openxmlformats.org/markup-compatibility/2006">
              <mc:Choice xmlns:v="urn:schemas-microsoft-com:vml" Requires="v">
                <p:oleObj spid="_x0000_s66640" name="Visio" r:id="rId3" imgW="4618958" imgH="1784151" progId="Visio.Drawing.11">
                  <p:embed/>
                </p:oleObj>
              </mc:Choice>
              <mc:Fallback>
                <p:oleObj name="Visio" r:id="rId3" imgW="4618958" imgH="1784151" progId="Visio.Drawing.11">
                  <p:embed/>
                  <p:pic>
                    <p:nvPicPr>
                      <p:cNvPr id="0"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1143001"/>
                        <a:ext cx="8032750" cy="3486149"/>
                      </a:xfrm>
                      <a:prstGeom prst="rect">
                        <a:avLst/>
                      </a:prstGeom>
                      <a:solidFill>
                        <a:schemeClr val="bg1"/>
                      </a:solidFill>
                    </p:spPr>
                  </p:pic>
                </p:oleObj>
              </mc:Fallback>
            </mc:AlternateContent>
          </a:graphicData>
        </a:graphic>
      </p:graphicFrame>
    </p:spTree>
  </p:cSld>
  <p:clrMapOvr>
    <a:masterClrMapping/>
  </p:clrMapOvr>
  <p:transition>
    <p:cu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600" y="2876550"/>
            <a:ext cx="7696200" cy="830997"/>
          </a:xfrm>
          <a:prstGeom prst="rect">
            <a:avLst/>
          </a:prstGeom>
          <a:noFill/>
        </p:spPr>
        <p:txBody>
          <a:bodyPr wrap="square" rtlCol="0">
            <a:spAutoFit/>
          </a:bodyPr>
          <a:lstStyle/>
          <a:p>
            <a:pPr marL="457200" indent="-457200" algn="just">
              <a:buFont typeface="Wingdings" pitchFamily="2" charset="2"/>
              <a:buChar char="v"/>
            </a:pPr>
            <a:r>
              <a:rPr lang="en-US" sz="2400" b="1" dirty="0" smtClean="0">
                <a:latin typeface="Arial" pitchFamily="34" charset="0"/>
                <a:cs typeface="Arial" pitchFamily="34" charset="0"/>
              </a:rPr>
              <a:t>Steady state system: </a:t>
            </a:r>
            <a:r>
              <a:rPr lang="en-US" sz="2400" dirty="0" smtClean="0">
                <a:latin typeface="Arial" pitchFamily="34" charset="0"/>
                <a:cs typeface="Arial" pitchFamily="34" charset="0"/>
              </a:rPr>
              <a:t>the properties of the system at a particular point do not vary with time.</a:t>
            </a:r>
          </a:p>
        </p:txBody>
      </p:sp>
      <p:sp>
        <p:nvSpPr>
          <p:cNvPr id="3" name="Rectangle 2"/>
          <p:cNvSpPr/>
          <p:nvPr/>
        </p:nvSpPr>
        <p:spPr>
          <a:xfrm>
            <a:off x="533400" y="895350"/>
            <a:ext cx="7696200" cy="830997"/>
          </a:xfrm>
          <a:prstGeom prst="rect">
            <a:avLst/>
          </a:prstGeom>
        </p:spPr>
        <p:txBody>
          <a:bodyPr wrap="square">
            <a:spAutoFit/>
          </a:bodyPr>
          <a:lstStyle/>
          <a:p>
            <a:pPr marL="457200" indent="-457200" algn="just">
              <a:buFont typeface="Wingdings" pitchFamily="2" charset="2"/>
              <a:buChar char="v"/>
            </a:pPr>
            <a:r>
              <a:rPr lang="en-US" sz="2400" b="1" dirty="0" smtClean="0">
                <a:latin typeface="Arial" pitchFamily="34" charset="0"/>
                <a:cs typeface="Arial" pitchFamily="34" charset="0"/>
              </a:rPr>
              <a:t>Uniform system: </a:t>
            </a:r>
            <a:r>
              <a:rPr lang="en-US" sz="2400" dirty="0" smtClean="0">
                <a:latin typeface="Arial" pitchFamily="34" charset="0"/>
                <a:cs typeface="Arial" pitchFamily="34" charset="0"/>
              </a:rPr>
              <a:t>the properties of the system at a particular instant of time do not vary with space.</a:t>
            </a:r>
          </a:p>
        </p:txBody>
      </p:sp>
      <p:sp>
        <p:nvSpPr>
          <p:cNvPr id="4" name="Rectangle 3"/>
          <p:cNvSpPr/>
          <p:nvPr/>
        </p:nvSpPr>
        <p:spPr>
          <a:xfrm>
            <a:off x="609600" y="3874353"/>
            <a:ext cx="7696200" cy="830997"/>
          </a:xfrm>
          <a:prstGeom prst="rect">
            <a:avLst/>
          </a:prstGeom>
        </p:spPr>
        <p:txBody>
          <a:bodyPr wrap="square">
            <a:spAutoFit/>
          </a:bodyPr>
          <a:lstStyle/>
          <a:p>
            <a:pPr marL="457200" lvl="0" indent="-457200" algn="just">
              <a:buFont typeface="Wingdings" pitchFamily="2" charset="2"/>
              <a:buChar char="v"/>
            </a:pPr>
            <a:r>
              <a:rPr lang="en-US" sz="2400" b="1" dirty="0">
                <a:solidFill>
                  <a:prstClr val="black"/>
                </a:solidFill>
                <a:latin typeface="Arial" pitchFamily="34" charset="0"/>
                <a:cs typeface="Arial" pitchFamily="34" charset="0"/>
              </a:rPr>
              <a:t>Unsteady state system: </a:t>
            </a:r>
            <a:r>
              <a:rPr lang="en-US" sz="2400" dirty="0">
                <a:solidFill>
                  <a:prstClr val="black"/>
                </a:solidFill>
                <a:latin typeface="Arial" pitchFamily="34" charset="0"/>
                <a:cs typeface="Arial" pitchFamily="34" charset="0"/>
              </a:rPr>
              <a:t>the properties of the system at a particular point vary with time.</a:t>
            </a:r>
          </a:p>
        </p:txBody>
      </p:sp>
      <p:sp>
        <p:nvSpPr>
          <p:cNvPr id="5" name="Rectangle 4"/>
          <p:cNvSpPr/>
          <p:nvPr/>
        </p:nvSpPr>
        <p:spPr>
          <a:xfrm>
            <a:off x="533400" y="1885950"/>
            <a:ext cx="7696200" cy="830997"/>
          </a:xfrm>
          <a:prstGeom prst="rect">
            <a:avLst/>
          </a:prstGeom>
        </p:spPr>
        <p:txBody>
          <a:bodyPr wrap="square">
            <a:spAutoFit/>
          </a:bodyPr>
          <a:lstStyle/>
          <a:p>
            <a:pPr marL="457200" lvl="0" indent="-457200" algn="just">
              <a:buFont typeface="Wingdings" pitchFamily="2" charset="2"/>
              <a:buChar char="v"/>
            </a:pPr>
            <a:r>
              <a:rPr lang="en-US" sz="2400" b="1" dirty="0">
                <a:solidFill>
                  <a:prstClr val="black"/>
                </a:solidFill>
                <a:latin typeface="Arial" pitchFamily="34" charset="0"/>
                <a:cs typeface="Arial" pitchFamily="34" charset="0"/>
              </a:rPr>
              <a:t>Non-uniform system: </a:t>
            </a:r>
            <a:r>
              <a:rPr lang="en-US" sz="2400" dirty="0">
                <a:solidFill>
                  <a:prstClr val="black"/>
                </a:solidFill>
                <a:latin typeface="Arial" pitchFamily="34" charset="0"/>
                <a:cs typeface="Arial" pitchFamily="34" charset="0"/>
              </a:rPr>
              <a:t>the properties of the system at a particular instant of time vary with space. </a:t>
            </a:r>
          </a:p>
        </p:txBody>
      </p:sp>
      <p:sp>
        <p:nvSpPr>
          <p:cNvPr id="6" name="TextBox 5"/>
          <p:cNvSpPr txBox="1"/>
          <p:nvPr/>
        </p:nvSpPr>
        <p:spPr>
          <a:xfrm>
            <a:off x="838200" y="171450"/>
            <a:ext cx="4495800" cy="461665"/>
          </a:xfrm>
          <a:prstGeom prst="rect">
            <a:avLst/>
          </a:prstGeom>
          <a:noFill/>
        </p:spPr>
        <p:txBody>
          <a:bodyPr wrap="square" rtlCol="0">
            <a:spAutoFit/>
          </a:bodyPr>
          <a:lstStyle/>
          <a:p>
            <a:r>
              <a:rPr lang="en-US" sz="2400" b="1" dirty="0" smtClean="0">
                <a:solidFill>
                  <a:srgbClr val="FF0000"/>
                </a:solidFill>
                <a:latin typeface="Arial" pitchFamily="34" charset="0"/>
                <a:cs typeface="Arial" pitchFamily="34" charset="0"/>
              </a:rPr>
              <a:t>Control Volume Analysis:</a:t>
            </a:r>
            <a:endParaRPr lang="en-US"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81718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228600"/>
            <a:ext cx="3505200" cy="461665"/>
          </a:xfrm>
          <a:prstGeom prst="rect">
            <a:avLst/>
          </a:prstGeom>
        </p:spPr>
        <p:txBody>
          <a:bodyPr wrap="square">
            <a:spAutoFit/>
          </a:bodyPr>
          <a:lstStyle/>
          <a:p>
            <a:r>
              <a:rPr lang="en-US" sz="2400" b="1" dirty="0" smtClean="0">
                <a:solidFill>
                  <a:srgbClr val="FF0000"/>
                </a:solidFill>
                <a:latin typeface="Arial" pitchFamily="34" charset="0"/>
                <a:cs typeface="Arial" pitchFamily="34" charset="0"/>
              </a:rPr>
              <a:t>Steady State Analysis:</a:t>
            </a:r>
            <a:endParaRPr lang="en-US" sz="2400" b="1" dirty="0">
              <a:solidFill>
                <a:srgbClr val="FF0000"/>
              </a:solidFill>
              <a:latin typeface="Arial" pitchFamily="34" charset="0"/>
              <a:cs typeface="Arial" pitchFamily="34" charset="0"/>
            </a:endParaRPr>
          </a:p>
        </p:txBody>
      </p:sp>
      <p:sp>
        <p:nvSpPr>
          <p:cNvPr id="5" name="TextBox 4"/>
          <p:cNvSpPr txBox="1"/>
          <p:nvPr/>
        </p:nvSpPr>
        <p:spPr>
          <a:xfrm>
            <a:off x="533400" y="902553"/>
            <a:ext cx="6934200" cy="830997"/>
          </a:xfrm>
          <a:prstGeom prst="rect">
            <a:avLst/>
          </a:prstGeom>
          <a:noFill/>
        </p:spPr>
        <p:txBody>
          <a:bodyPr wrap="squar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Properties (total mass and total energy) of the control volume should not change with time. </a:t>
            </a:r>
            <a:endParaRPr lang="en-US" sz="2400" dirty="0">
              <a:latin typeface="Arial" pitchFamily="34" charset="0"/>
              <a:cs typeface="Arial" pitchFamily="34" charset="0"/>
            </a:endParaRPr>
          </a:p>
        </p:txBody>
      </p:sp>
      <p:sp>
        <p:nvSpPr>
          <p:cNvPr id="10" name="Rectangle 9"/>
          <p:cNvSpPr/>
          <p:nvPr/>
        </p:nvSpPr>
        <p:spPr>
          <a:xfrm>
            <a:off x="533400" y="2133421"/>
            <a:ext cx="79248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 Analysis of the long-term operation of a control volume where no mass or energy accumulates or dissipates within the control volume. </a:t>
            </a:r>
          </a:p>
        </p:txBody>
      </p:sp>
      <p:sp>
        <p:nvSpPr>
          <p:cNvPr id="532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53254" name="Picture 6"/>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0" y="0"/>
            <a:ext cx="84138" cy="120254"/>
          </a:xfrm>
          <a:prstGeom prst="rect">
            <a:avLst/>
          </a:prstGeom>
          <a:noFill/>
        </p:spPr>
      </p:pic>
      <p:sp>
        <p:nvSpPr>
          <p:cNvPr id="53256"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 name="Rectangle 1"/>
          <p:cNvSpPr/>
          <p:nvPr/>
        </p:nvSpPr>
        <p:spPr>
          <a:xfrm>
            <a:off x="533400" y="3721953"/>
            <a:ext cx="7924800" cy="830997"/>
          </a:xfrm>
          <a:prstGeom prst="rect">
            <a:avLst/>
          </a:prstGeom>
        </p:spPr>
        <p:txBody>
          <a:bodyPr wrap="square">
            <a:spAutoFit/>
          </a:bodyPr>
          <a:lstStyle/>
          <a:p>
            <a:pPr marL="457200" lvl="0" indent="-457200" algn="just">
              <a:buFont typeface="Wingdings" pitchFamily="2" charset="2"/>
              <a:buChar char="v"/>
            </a:pPr>
            <a:r>
              <a:rPr lang="en-US" sz="2400" dirty="0" smtClean="0">
                <a:solidFill>
                  <a:prstClr val="black"/>
                </a:solidFill>
                <a:latin typeface="Arial" pitchFamily="34" charset="0"/>
                <a:cs typeface="Arial" pitchFamily="34" charset="0"/>
              </a:rPr>
              <a:t>For </a:t>
            </a:r>
            <a:r>
              <a:rPr lang="en-US" sz="2400" dirty="0">
                <a:solidFill>
                  <a:prstClr val="black"/>
                </a:solidFill>
                <a:latin typeface="Arial" pitchFamily="34" charset="0"/>
                <a:cs typeface="Arial" pitchFamily="34" charset="0"/>
              </a:rPr>
              <a:t>example, uniform motion of a fan at a constant velocity.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p:cNvPicPr>
            <a:picLocks noChangeAspect="1" noChangeArrowheads="1"/>
          </p:cNvPicPr>
          <p:nvPr/>
        </p:nvPicPr>
        <p:blipFill>
          <a:blip r:embed="rId2" cstate="print"/>
          <a:srcRect/>
          <a:stretch>
            <a:fillRect/>
          </a:stretch>
        </p:blipFill>
        <p:spPr bwMode="auto">
          <a:xfrm>
            <a:off x="5973111" y="2305050"/>
            <a:ext cx="638175" cy="436400"/>
          </a:xfrm>
          <a:prstGeom prst="rect">
            <a:avLst/>
          </a:prstGeom>
          <a:noFill/>
          <a:ln w="9525">
            <a:noFill/>
            <a:miter lim="800000"/>
            <a:headEnd/>
            <a:tailEnd/>
          </a:ln>
        </p:spPr>
      </p:pic>
      <p:pic>
        <p:nvPicPr>
          <p:cNvPr id="3" name="Picture 1"/>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3266423" y="1417045"/>
            <a:ext cx="1363663" cy="545105"/>
          </a:xfrm>
          <a:prstGeom prst="rect">
            <a:avLst/>
          </a:prstGeom>
          <a:solidFill>
            <a:schemeClr val="bg1"/>
          </a:solidFill>
        </p:spPr>
      </p:pic>
      <p:pic>
        <p:nvPicPr>
          <p:cNvPr id="4" name="Picture 2"/>
          <p:cNvPicPr>
            <a:picLocks noChangeAspect="1" noChangeArrowheads="1"/>
          </p:cNvPicPr>
          <p:nvPr/>
        </p:nvPicPr>
        <p:blipFill>
          <a:blip r:embed="rId4" cstate="print"/>
          <a:srcRect/>
          <a:stretch>
            <a:fillRect/>
          </a:stretch>
        </p:blipFill>
        <p:spPr bwMode="auto">
          <a:xfrm>
            <a:off x="3229910" y="2133600"/>
            <a:ext cx="2743200" cy="685800"/>
          </a:xfrm>
          <a:prstGeom prst="rect">
            <a:avLst/>
          </a:prstGeom>
          <a:noFill/>
          <a:ln w="9525">
            <a:noFill/>
            <a:miter lim="800000"/>
            <a:headEnd/>
            <a:tailEnd/>
          </a:ln>
        </p:spPr>
      </p:pic>
      <p:pic>
        <p:nvPicPr>
          <p:cNvPr id="5" name="Picture 5"/>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3229911" y="3069846"/>
            <a:ext cx="1873343" cy="321055"/>
          </a:xfrm>
          <a:prstGeom prst="rect">
            <a:avLst/>
          </a:prstGeom>
          <a:solidFill>
            <a:schemeClr val="bg1"/>
          </a:solidFill>
        </p:spPr>
      </p:pic>
      <p:sp>
        <p:nvSpPr>
          <p:cNvPr id="6" name="Right Arrow 5"/>
          <p:cNvSpPr/>
          <p:nvPr/>
        </p:nvSpPr>
        <p:spPr>
          <a:xfrm>
            <a:off x="2467910" y="2476500"/>
            <a:ext cx="533400" cy="1143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Arrow 6"/>
          <p:cNvSpPr/>
          <p:nvPr/>
        </p:nvSpPr>
        <p:spPr>
          <a:xfrm>
            <a:off x="2467910" y="3162300"/>
            <a:ext cx="533400" cy="1143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6486439" y="1421083"/>
            <a:ext cx="1267847" cy="541067"/>
          </a:xfrm>
          <a:prstGeom prst="rect">
            <a:avLst/>
          </a:prstGeom>
          <a:solidFill>
            <a:schemeClr val="bg1"/>
          </a:solidFill>
        </p:spPr>
      </p:pic>
      <p:sp>
        <p:nvSpPr>
          <p:cNvPr id="9" name="Rectangle 8"/>
          <p:cNvSpPr/>
          <p:nvPr/>
        </p:nvSpPr>
        <p:spPr>
          <a:xfrm>
            <a:off x="591486" y="3673302"/>
            <a:ext cx="7273145" cy="461665"/>
          </a:xfrm>
          <a:prstGeom prst="rect">
            <a:avLst/>
          </a:prstGeom>
        </p:spPr>
        <p:txBody>
          <a:bodyPr wrap="none">
            <a:spAutoFit/>
          </a:bodyPr>
          <a:lstStyle/>
          <a:p>
            <a:pPr marL="457200" indent="-457200">
              <a:buFont typeface="Wingdings" pitchFamily="2" charset="2"/>
              <a:buChar char="v"/>
            </a:pPr>
            <a:r>
              <a:rPr lang="en-US" sz="2400" dirty="0" smtClean="0">
                <a:latin typeface="Arial" pitchFamily="34" charset="0"/>
                <a:cs typeface="Arial" pitchFamily="34" charset="0"/>
              </a:rPr>
              <a:t> For devices having single inlet and single outlet,</a:t>
            </a:r>
            <a:endParaRPr lang="en-US" sz="2400" dirty="0">
              <a:latin typeface="Arial" pitchFamily="34" charset="0"/>
              <a:cs typeface="Arial" pitchFamily="34" charset="0"/>
            </a:endParaRPr>
          </a:p>
        </p:txBody>
      </p:sp>
      <p:pic>
        <p:nvPicPr>
          <p:cNvPr id="10" name="Picture 6"/>
          <p:cNvPicPr>
            <a:picLocks noChangeAspect="1" noChangeArrowheads="1"/>
          </p:cNvPicPr>
          <p:nvPr/>
        </p:nvPicPr>
        <p:blipFill>
          <a:blip r:embed="rId7" cstate="print"/>
          <a:srcRect/>
          <a:stretch>
            <a:fillRect/>
          </a:stretch>
        </p:blipFill>
        <p:spPr bwMode="auto">
          <a:xfrm>
            <a:off x="3182285" y="4305300"/>
            <a:ext cx="2453638" cy="400050"/>
          </a:xfrm>
          <a:prstGeom prst="rect">
            <a:avLst/>
          </a:prstGeom>
          <a:noFill/>
          <a:ln w="9525">
            <a:noFill/>
            <a:miter lim="800000"/>
            <a:headEnd/>
            <a:tailEnd/>
          </a:ln>
        </p:spPr>
      </p:pic>
      <p:sp>
        <p:nvSpPr>
          <p:cNvPr id="11" name="Rectangle 10"/>
          <p:cNvSpPr/>
          <p:nvPr/>
        </p:nvSpPr>
        <p:spPr>
          <a:xfrm>
            <a:off x="506526" y="876300"/>
            <a:ext cx="2848472" cy="461665"/>
          </a:xfrm>
          <a:prstGeom prst="rect">
            <a:avLst/>
          </a:prstGeom>
        </p:spPr>
        <p:txBody>
          <a:bodyPr wrap="none">
            <a:spAutoFit/>
          </a:bodyPr>
          <a:lstStyle/>
          <a:p>
            <a:pPr marL="457200" indent="-457200" algn="just">
              <a:buFont typeface="Wingdings" pitchFamily="2" charset="2"/>
              <a:buChar char="v"/>
            </a:pPr>
            <a:r>
              <a:rPr lang="en-US" sz="2400" dirty="0" smtClean="0">
                <a:latin typeface="Arial" pitchFamily="34" charset="0"/>
                <a:cs typeface="Arial" pitchFamily="34" charset="0"/>
              </a:rPr>
              <a:t> Mathematically,</a:t>
            </a:r>
            <a:endParaRPr lang="en-US" sz="2400" dirty="0">
              <a:latin typeface="Arial" pitchFamily="34" charset="0"/>
              <a:cs typeface="Arial" pitchFamily="34" charset="0"/>
            </a:endParaRPr>
          </a:p>
        </p:txBody>
      </p:sp>
      <p:sp>
        <p:nvSpPr>
          <p:cNvPr id="12" name="Rectangle 11"/>
          <p:cNvSpPr/>
          <p:nvPr/>
        </p:nvSpPr>
        <p:spPr>
          <a:xfrm>
            <a:off x="838200" y="228600"/>
            <a:ext cx="3505200" cy="461665"/>
          </a:xfrm>
          <a:prstGeom prst="rect">
            <a:avLst/>
          </a:prstGeom>
        </p:spPr>
        <p:txBody>
          <a:bodyPr wrap="square">
            <a:spAutoFit/>
          </a:bodyPr>
          <a:lstStyle/>
          <a:p>
            <a:r>
              <a:rPr lang="en-US" sz="2400" b="1" dirty="0" smtClean="0">
                <a:solidFill>
                  <a:srgbClr val="FF0000"/>
                </a:solidFill>
                <a:latin typeface="Arial" pitchFamily="34" charset="0"/>
                <a:cs typeface="Arial" pitchFamily="34" charset="0"/>
              </a:rPr>
              <a:t>Steady State Analysis:</a:t>
            </a:r>
            <a:endParaRPr lang="en-US"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530625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609601" y="2258138"/>
            <a:ext cx="927259" cy="542211"/>
          </a:xfrm>
          <a:prstGeom prst="rect">
            <a:avLst/>
          </a:prstGeom>
          <a:noFill/>
          <a:ln w="9525">
            <a:noFill/>
            <a:miter lim="800000"/>
            <a:headEnd/>
            <a:tailEnd/>
          </a:ln>
        </p:spPr>
      </p:pic>
      <p:pic>
        <p:nvPicPr>
          <p:cNvPr id="3" name="Picture 3"/>
          <p:cNvPicPr>
            <a:picLocks noChangeAspect="1" noChangeArrowheads="1"/>
          </p:cNvPicPr>
          <p:nvPr/>
        </p:nvPicPr>
        <p:blipFill>
          <a:blip r:embed="rId3" cstate="print"/>
          <a:srcRect/>
          <a:stretch>
            <a:fillRect/>
          </a:stretch>
        </p:blipFill>
        <p:spPr bwMode="auto">
          <a:xfrm>
            <a:off x="1447800" y="2228849"/>
            <a:ext cx="6907924" cy="628650"/>
          </a:xfrm>
          <a:prstGeom prst="rect">
            <a:avLst/>
          </a:prstGeom>
          <a:noFill/>
          <a:ln w="9525">
            <a:noFill/>
            <a:miter lim="800000"/>
            <a:headEnd/>
            <a:tailEnd/>
          </a:ln>
        </p:spPr>
      </p:pic>
      <p:pic>
        <p:nvPicPr>
          <p:cNvPr id="4" name="Picture 4"/>
          <p:cNvPicPr>
            <a:picLocks noChangeAspect="1" noChangeArrowheads="1"/>
          </p:cNvPicPr>
          <p:nvPr/>
        </p:nvPicPr>
        <p:blipFill>
          <a:blip r:embed="rId4" cstate="print"/>
          <a:srcRect/>
          <a:stretch>
            <a:fillRect/>
          </a:stretch>
        </p:blipFill>
        <p:spPr bwMode="auto">
          <a:xfrm>
            <a:off x="8305800" y="2400299"/>
            <a:ext cx="575734" cy="228600"/>
          </a:xfrm>
          <a:prstGeom prst="rect">
            <a:avLst/>
          </a:prstGeom>
          <a:noFill/>
          <a:ln w="9525">
            <a:noFill/>
            <a:miter lim="800000"/>
            <a:headEnd/>
            <a:tailEnd/>
          </a:ln>
        </p:spPr>
      </p:pic>
      <p:pic>
        <p:nvPicPr>
          <p:cNvPr id="5" name="Picture 5"/>
          <p:cNvPicPr>
            <a:picLocks noChangeAspect="1" noChangeArrowheads="1"/>
          </p:cNvPicPr>
          <p:nvPr/>
        </p:nvPicPr>
        <p:blipFill>
          <a:blip r:embed="rId5" cstate="print"/>
          <a:srcRect/>
          <a:stretch>
            <a:fillRect/>
          </a:stretch>
        </p:blipFill>
        <p:spPr bwMode="auto">
          <a:xfrm>
            <a:off x="609600" y="3464423"/>
            <a:ext cx="8153400" cy="707527"/>
          </a:xfrm>
          <a:prstGeom prst="rect">
            <a:avLst/>
          </a:prstGeom>
          <a:noFill/>
          <a:ln w="9525">
            <a:noFill/>
            <a:miter lim="800000"/>
            <a:headEnd/>
            <a:tailEnd/>
          </a:ln>
        </p:spPr>
      </p:pic>
      <p:pic>
        <p:nvPicPr>
          <p:cNvPr id="6" name="Picture 7"/>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099240" y="1200149"/>
            <a:ext cx="1339161" cy="571500"/>
          </a:xfrm>
          <a:prstGeom prst="rect">
            <a:avLst/>
          </a:prstGeom>
          <a:solidFill>
            <a:schemeClr val="bg1"/>
          </a:solidFill>
        </p:spPr>
      </p:pic>
      <p:sp>
        <p:nvSpPr>
          <p:cNvPr id="7" name="Rectangle 6"/>
          <p:cNvSpPr/>
          <p:nvPr/>
        </p:nvSpPr>
        <p:spPr>
          <a:xfrm>
            <a:off x="838200" y="228600"/>
            <a:ext cx="3505200" cy="461665"/>
          </a:xfrm>
          <a:prstGeom prst="rect">
            <a:avLst/>
          </a:prstGeom>
        </p:spPr>
        <p:txBody>
          <a:bodyPr wrap="square">
            <a:spAutoFit/>
          </a:bodyPr>
          <a:lstStyle/>
          <a:p>
            <a:r>
              <a:rPr lang="en-US" sz="2400" b="1" dirty="0" smtClean="0">
                <a:solidFill>
                  <a:srgbClr val="FF0000"/>
                </a:solidFill>
                <a:latin typeface="Arial" pitchFamily="34" charset="0"/>
                <a:cs typeface="Arial" pitchFamily="34" charset="0"/>
              </a:rPr>
              <a:t>Steady State Analysis:</a:t>
            </a:r>
            <a:endParaRPr lang="en-US"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009615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3"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p:cNvSpPr txBox="1"/>
          <p:nvPr/>
        </p:nvSpPr>
        <p:spPr>
          <a:xfrm>
            <a:off x="533400" y="1085850"/>
            <a:ext cx="7543800" cy="830997"/>
          </a:xfrm>
          <a:prstGeom prst="rect">
            <a:avLst/>
          </a:prstGeom>
          <a:noFill/>
        </p:spPr>
        <p:txBody>
          <a:bodyPr wrap="square" rtlCol="0">
            <a:spAutoFit/>
          </a:bodyPr>
          <a:lstStyle/>
          <a:p>
            <a:pPr marL="457200" lvl="0" indent="-457200" algn="just">
              <a:buFont typeface="Wingdings" pitchFamily="2" charset="2"/>
              <a:buChar char="v"/>
            </a:pPr>
            <a:r>
              <a:rPr lang="en-US" sz="2400" dirty="0" smtClean="0">
                <a:latin typeface="Arial" pitchFamily="34" charset="0"/>
                <a:cs typeface="Arial" pitchFamily="34" charset="0"/>
              </a:rPr>
              <a:t>For devices having single inlet and single outlet, energy equation reduces to</a:t>
            </a:r>
            <a:endParaRPr lang="en-US" sz="2400" dirty="0">
              <a:latin typeface="Arial" pitchFamily="34" charset="0"/>
              <a:cs typeface="Arial" pitchFamily="34" charset="0"/>
            </a:endParaRPr>
          </a:p>
        </p:txBody>
      </p:sp>
      <p:pic>
        <p:nvPicPr>
          <p:cNvPr id="30728" name="Picture 8"/>
          <p:cNvPicPr>
            <a:picLocks noChangeAspect="1" noChangeArrowheads="1"/>
          </p:cNvPicPr>
          <p:nvPr/>
        </p:nvPicPr>
        <p:blipFill>
          <a:blip r:embed="rId3" cstate="print"/>
          <a:srcRect/>
          <a:stretch>
            <a:fillRect/>
          </a:stretch>
        </p:blipFill>
        <p:spPr bwMode="auto">
          <a:xfrm>
            <a:off x="537628" y="2590951"/>
            <a:ext cx="8377772" cy="1809599"/>
          </a:xfrm>
          <a:prstGeom prst="rect">
            <a:avLst/>
          </a:prstGeom>
          <a:noFill/>
          <a:ln w="9525">
            <a:noFill/>
            <a:miter lim="800000"/>
            <a:headEnd/>
            <a:tailEnd/>
          </a:ln>
        </p:spPr>
      </p:pic>
      <p:sp>
        <p:nvSpPr>
          <p:cNvPr id="12" name="TextBox 11"/>
          <p:cNvSpPr txBox="1"/>
          <p:nvPr/>
        </p:nvSpPr>
        <p:spPr>
          <a:xfrm>
            <a:off x="609600" y="3137848"/>
            <a:ext cx="383438" cy="369332"/>
          </a:xfrm>
          <a:prstGeom prst="rect">
            <a:avLst/>
          </a:prstGeom>
          <a:noFill/>
        </p:spPr>
        <p:txBody>
          <a:bodyPr wrap="none" rtlCol="0">
            <a:spAutoFit/>
          </a:bodyPr>
          <a:lstStyle/>
          <a:p>
            <a:r>
              <a:rPr lang="en-US" dirty="0" smtClean="0">
                <a:sym typeface="Symbol"/>
              </a:rPr>
              <a:t></a:t>
            </a:r>
            <a:endParaRPr lang="en-US" dirty="0"/>
          </a:p>
        </p:txBody>
      </p:sp>
      <p:sp>
        <p:nvSpPr>
          <p:cNvPr id="5" name="Rectangle 4"/>
          <p:cNvSpPr/>
          <p:nvPr/>
        </p:nvSpPr>
        <p:spPr>
          <a:xfrm>
            <a:off x="838200" y="228600"/>
            <a:ext cx="3505200" cy="461665"/>
          </a:xfrm>
          <a:prstGeom prst="rect">
            <a:avLst/>
          </a:prstGeom>
        </p:spPr>
        <p:txBody>
          <a:bodyPr wrap="square">
            <a:spAutoFit/>
          </a:bodyPr>
          <a:lstStyle/>
          <a:p>
            <a:r>
              <a:rPr lang="en-US" sz="2400" b="1" dirty="0" smtClean="0">
                <a:solidFill>
                  <a:srgbClr val="FF0000"/>
                </a:solidFill>
                <a:latin typeface="Arial" pitchFamily="34" charset="0"/>
                <a:cs typeface="Arial" pitchFamily="34" charset="0"/>
              </a:rPr>
              <a:t>Steady State Analysis:</a:t>
            </a:r>
            <a:endParaRPr lang="en-US" sz="2400" b="1" dirty="0">
              <a:solidFill>
                <a:srgbClr val="FF0000"/>
              </a:solidFill>
              <a:latin typeface="Arial" pitchFamily="34" charset="0"/>
              <a:cs typeface="Arial" pitchFamily="34" charset="0"/>
            </a:endParaRP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7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4148"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4150"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4" name="Rectangle 13"/>
          <p:cNvSpPr/>
          <p:nvPr/>
        </p:nvSpPr>
        <p:spPr>
          <a:xfrm>
            <a:off x="836680" y="179085"/>
            <a:ext cx="4344920" cy="461665"/>
          </a:xfrm>
          <a:prstGeom prst="rect">
            <a:avLst/>
          </a:prstGeom>
        </p:spPr>
        <p:txBody>
          <a:bodyPr wrap="square">
            <a:spAutoFit/>
          </a:bodyPr>
          <a:lstStyle/>
          <a:p>
            <a:r>
              <a:rPr lang="en-US" sz="2400" b="1" dirty="0" smtClean="0">
                <a:solidFill>
                  <a:srgbClr val="FF0000"/>
                </a:solidFill>
                <a:latin typeface="Arial" pitchFamily="34" charset="0"/>
                <a:cs typeface="Arial" pitchFamily="34" charset="0"/>
              </a:rPr>
              <a:t>Unsteady State Analysis:</a:t>
            </a:r>
            <a:endParaRPr lang="en-US" sz="2400" b="1" dirty="0">
              <a:solidFill>
                <a:srgbClr val="FF0000"/>
              </a:solidFill>
              <a:latin typeface="Arial" pitchFamily="34" charset="0"/>
              <a:cs typeface="Arial" pitchFamily="34" charset="0"/>
            </a:endParaRPr>
          </a:p>
        </p:txBody>
      </p:sp>
      <p:sp>
        <p:nvSpPr>
          <p:cNvPr id="15" name="TextBox 14"/>
          <p:cNvSpPr txBox="1"/>
          <p:nvPr/>
        </p:nvSpPr>
        <p:spPr>
          <a:xfrm>
            <a:off x="533400" y="742950"/>
            <a:ext cx="7315200" cy="1200329"/>
          </a:xfrm>
          <a:prstGeom prst="rect">
            <a:avLst/>
          </a:prstGeom>
          <a:noFill/>
        </p:spPr>
        <p:txBody>
          <a:bodyPr wrap="squar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Properties (total mass and total energy) change with time, i.e., total mass and total energy of the system is function of time.</a:t>
            </a:r>
            <a:endParaRPr lang="en-US" sz="2400" dirty="0">
              <a:latin typeface="Arial" pitchFamily="34" charset="0"/>
              <a:cs typeface="Arial" pitchFamily="34" charset="0"/>
            </a:endParaRPr>
          </a:p>
        </p:txBody>
      </p:sp>
      <p:sp>
        <p:nvSpPr>
          <p:cNvPr id="11" name="Rectangle 10"/>
          <p:cNvSpPr/>
          <p:nvPr/>
        </p:nvSpPr>
        <p:spPr>
          <a:xfrm>
            <a:off x="533400" y="2114550"/>
            <a:ext cx="7620000" cy="1569660"/>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Analysis of the control volume</a:t>
            </a:r>
            <a:r>
              <a:rPr lang="en-US" sz="2400" dirty="0" smtClean="0"/>
              <a:t> </a:t>
            </a:r>
            <a:r>
              <a:rPr lang="en-US" sz="2400" dirty="0" smtClean="0">
                <a:latin typeface="Arial" pitchFamily="34" charset="0"/>
                <a:cs typeface="Arial" pitchFamily="34" charset="0"/>
              </a:rPr>
              <a:t>when there is an accumulation (storage) or dissipation of the mass or energy within the control volume and their time variations at the inlets and outlets. </a:t>
            </a:r>
          </a:p>
        </p:txBody>
      </p:sp>
      <p:sp>
        <p:nvSpPr>
          <p:cNvPr id="6451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 name="Rectangle 1"/>
          <p:cNvSpPr/>
          <p:nvPr/>
        </p:nvSpPr>
        <p:spPr>
          <a:xfrm>
            <a:off x="533400" y="3803556"/>
            <a:ext cx="7620000" cy="1200329"/>
          </a:xfrm>
          <a:prstGeom prst="rect">
            <a:avLst/>
          </a:prstGeom>
        </p:spPr>
        <p:txBody>
          <a:bodyPr wrap="square">
            <a:spAutoFit/>
          </a:bodyPr>
          <a:lstStyle/>
          <a:p>
            <a:pPr marL="457200" lvl="0" indent="-457200" algn="just">
              <a:buFont typeface="Wingdings" pitchFamily="2" charset="2"/>
              <a:buChar char="v"/>
            </a:pPr>
            <a:r>
              <a:rPr lang="en-US" sz="2400" dirty="0">
                <a:solidFill>
                  <a:prstClr val="black"/>
                </a:solidFill>
                <a:latin typeface="Arial" pitchFamily="34" charset="0"/>
                <a:cs typeface="Arial" pitchFamily="34" charset="0"/>
              </a:rPr>
              <a:t>For examples, filling and discharging of a gas cylinder, start-up and shut-down period of a device such as of a fan.</a:t>
            </a: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417942" y="956405"/>
            <a:ext cx="4306458" cy="700945"/>
          </a:xfrm>
          <a:prstGeom prst="rect">
            <a:avLst/>
          </a:prstGeom>
          <a:noFill/>
          <a:ln w="9525">
            <a:noFill/>
            <a:miter lim="800000"/>
            <a:headEnd/>
            <a:tailEnd/>
          </a:ln>
        </p:spPr>
      </p:pic>
      <p:pic>
        <p:nvPicPr>
          <p:cNvPr id="3" name="Picture 4"/>
          <p:cNvPicPr>
            <a:picLocks noChangeAspect="1" noChangeArrowheads="1"/>
          </p:cNvPicPr>
          <p:nvPr/>
        </p:nvPicPr>
        <p:blipFill>
          <a:blip r:embed="rId3" cstate="print"/>
          <a:srcRect/>
          <a:stretch>
            <a:fillRect/>
          </a:stretch>
        </p:blipFill>
        <p:spPr bwMode="auto">
          <a:xfrm>
            <a:off x="4981576" y="956405"/>
            <a:ext cx="3857625" cy="700945"/>
          </a:xfrm>
          <a:prstGeom prst="rect">
            <a:avLst/>
          </a:prstGeom>
          <a:noFill/>
          <a:ln w="9525">
            <a:noFill/>
            <a:miter lim="800000"/>
            <a:headEnd/>
            <a:tailEnd/>
          </a:ln>
        </p:spPr>
      </p:pic>
      <p:sp>
        <p:nvSpPr>
          <p:cNvPr id="4" name="TextBox 3"/>
          <p:cNvSpPr txBox="1"/>
          <p:nvPr/>
        </p:nvSpPr>
        <p:spPr>
          <a:xfrm>
            <a:off x="533401" y="1805285"/>
            <a:ext cx="6376987" cy="461665"/>
          </a:xfrm>
          <a:prstGeom prst="rect">
            <a:avLst/>
          </a:prstGeom>
          <a:noFill/>
        </p:spPr>
        <p:txBody>
          <a:bodyPr wrap="squar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 Integrating mass conservation equation</a:t>
            </a:r>
            <a:endParaRPr lang="en-US" sz="2400" dirty="0">
              <a:latin typeface="Arial" pitchFamily="34" charset="0"/>
              <a:cs typeface="Arial" pitchFamily="34" charset="0"/>
            </a:endParaRPr>
          </a:p>
        </p:txBody>
      </p:sp>
      <p:pic>
        <p:nvPicPr>
          <p:cNvPr id="5" name="Picture 1"/>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2133600" y="2419350"/>
            <a:ext cx="5198578" cy="914400"/>
          </a:xfrm>
          <a:prstGeom prst="rect">
            <a:avLst/>
          </a:prstGeom>
          <a:solidFill>
            <a:schemeClr val="bg1"/>
          </a:solidFill>
        </p:spPr>
      </p:pic>
      <p:pic>
        <p:nvPicPr>
          <p:cNvPr id="7" name="Picture 3"/>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2133600" y="3638550"/>
            <a:ext cx="5029201" cy="317470"/>
          </a:xfrm>
          <a:prstGeom prst="rect">
            <a:avLst/>
          </a:prstGeom>
          <a:solidFill>
            <a:schemeClr val="bg1"/>
          </a:solidFill>
        </p:spPr>
      </p:pic>
      <p:sp>
        <p:nvSpPr>
          <p:cNvPr id="8" name="Right Arrow 7"/>
          <p:cNvSpPr/>
          <p:nvPr/>
        </p:nvSpPr>
        <p:spPr>
          <a:xfrm>
            <a:off x="1066800" y="3727420"/>
            <a:ext cx="762000" cy="1714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4"/>
          <p:cNvSpPr>
            <a:spLocks noChangeArrowheads="1"/>
          </p:cNvSpPr>
          <p:nvPr/>
        </p:nvSpPr>
        <p:spPr bwMode="auto">
          <a:xfrm>
            <a:off x="0" y="375868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1" name="Rectangle 6"/>
          <p:cNvSpPr>
            <a:spLocks noChangeArrowheads="1"/>
          </p:cNvSpPr>
          <p:nvPr/>
        </p:nvSpPr>
        <p:spPr bwMode="auto">
          <a:xfrm>
            <a:off x="0" y="375868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2" name="Picture 2"/>
          <p:cNvPicPr>
            <a:picLocks noChangeAspect="1" noChangeArrowheads="1"/>
          </p:cNvPicPr>
          <p:nvPr/>
        </p:nvPicPr>
        <p:blipFill>
          <a:blip r:embed="rId6" cstate="print"/>
          <a:srcRect/>
          <a:stretch>
            <a:fillRect/>
          </a:stretch>
        </p:blipFill>
        <p:spPr bwMode="auto">
          <a:xfrm>
            <a:off x="351182" y="4229100"/>
            <a:ext cx="1172818" cy="685800"/>
          </a:xfrm>
          <a:prstGeom prst="rect">
            <a:avLst/>
          </a:prstGeom>
          <a:noFill/>
          <a:ln w="9525">
            <a:noFill/>
            <a:miter lim="800000"/>
            <a:headEnd/>
            <a:tailEnd/>
          </a:ln>
        </p:spPr>
      </p:pic>
      <p:pic>
        <p:nvPicPr>
          <p:cNvPr id="13" name="Picture 3"/>
          <p:cNvPicPr>
            <a:picLocks noChangeAspect="1" noChangeArrowheads="1"/>
          </p:cNvPicPr>
          <p:nvPr/>
        </p:nvPicPr>
        <p:blipFill>
          <a:blip r:embed="rId7" cstate="print"/>
          <a:srcRect/>
          <a:stretch>
            <a:fillRect/>
          </a:stretch>
        </p:blipFill>
        <p:spPr bwMode="auto">
          <a:xfrm>
            <a:off x="1524000" y="4229100"/>
            <a:ext cx="7535920" cy="685800"/>
          </a:xfrm>
          <a:prstGeom prst="rect">
            <a:avLst/>
          </a:prstGeom>
          <a:noFill/>
          <a:ln w="9525">
            <a:noFill/>
            <a:miter lim="800000"/>
            <a:headEnd/>
            <a:tailEnd/>
          </a:ln>
        </p:spPr>
      </p:pic>
      <p:sp>
        <p:nvSpPr>
          <p:cNvPr id="14" name="Rectangle 13"/>
          <p:cNvSpPr/>
          <p:nvPr/>
        </p:nvSpPr>
        <p:spPr>
          <a:xfrm>
            <a:off x="836680" y="179085"/>
            <a:ext cx="4344920" cy="461665"/>
          </a:xfrm>
          <a:prstGeom prst="rect">
            <a:avLst/>
          </a:prstGeom>
        </p:spPr>
        <p:txBody>
          <a:bodyPr wrap="square">
            <a:spAutoFit/>
          </a:bodyPr>
          <a:lstStyle/>
          <a:p>
            <a:r>
              <a:rPr lang="en-US" sz="2400" b="1" dirty="0" smtClean="0">
                <a:solidFill>
                  <a:srgbClr val="FF0000"/>
                </a:solidFill>
                <a:latin typeface="Arial" pitchFamily="34" charset="0"/>
                <a:cs typeface="Arial" pitchFamily="34" charset="0"/>
              </a:rPr>
              <a:t>Unsteady State Analysis:</a:t>
            </a:r>
            <a:endParaRPr lang="en-US"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502875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533400" y="815802"/>
            <a:ext cx="6553200" cy="461665"/>
          </a:xfrm>
          <a:prstGeom prst="rect">
            <a:avLst/>
          </a:prstGeom>
          <a:noFill/>
        </p:spPr>
        <p:txBody>
          <a:bodyPr wrap="squar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 Integrating energy conservation equation</a:t>
            </a:r>
            <a:endParaRPr lang="en-US" sz="2400" dirty="0">
              <a:latin typeface="Arial" pitchFamily="34" charset="0"/>
              <a:cs typeface="Arial" pitchFamily="34" charset="0"/>
            </a:endParaRPr>
          </a:p>
        </p:txBody>
      </p:sp>
      <p:pic>
        <p:nvPicPr>
          <p:cNvPr id="32770" name="Picture 2"/>
          <p:cNvPicPr>
            <a:picLocks noChangeAspect="1" noChangeArrowheads="1"/>
          </p:cNvPicPr>
          <p:nvPr/>
        </p:nvPicPr>
        <p:blipFill>
          <a:blip r:embed="rId2" cstate="print"/>
          <a:srcRect/>
          <a:stretch>
            <a:fillRect/>
          </a:stretch>
        </p:blipFill>
        <p:spPr bwMode="auto">
          <a:xfrm>
            <a:off x="152401" y="1480090"/>
            <a:ext cx="8761857" cy="1682210"/>
          </a:xfrm>
          <a:prstGeom prst="rect">
            <a:avLst/>
          </a:prstGeom>
          <a:noFill/>
          <a:ln w="9525">
            <a:noFill/>
            <a:miter lim="800000"/>
            <a:headEnd/>
            <a:tailEnd/>
          </a:ln>
        </p:spPr>
      </p:pic>
      <p:pic>
        <p:nvPicPr>
          <p:cNvPr id="32771" name="Picture 3"/>
          <p:cNvPicPr>
            <a:picLocks noChangeAspect="1" noChangeArrowheads="1"/>
          </p:cNvPicPr>
          <p:nvPr/>
        </p:nvPicPr>
        <p:blipFill>
          <a:blip r:embed="rId3" cstate="print"/>
          <a:srcRect/>
          <a:stretch>
            <a:fillRect/>
          </a:stretch>
        </p:blipFill>
        <p:spPr bwMode="auto">
          <a:xfrm>
            <a:off x="152400" y="3390900"/>
            <a:ext cx="8767626" cy="1543050"/>
          </a:xfrm>
          <a:prstGeom prst="rect">
            <a:avLst/>
          </a:prstGeom>
          <a:noFill/>
          <a:ln w="9525">
            <a:noFill/>
            <a:miter lim="800000"/>
            <a:headEnd/>
            <a:tailEnd/>
          </a:ln>
        </p:spPr>
      </p:pic>
      <p:sp>
        <p:nvSpPr>
          <p:cNvPr id="5" name="Rectangle 4"/>
          <p:cNvSpPr/>
          <p:nvPr/>
        </p:nvSpPr>
        <p:spPr>
          <a:xfrm>
            <a:off x="836680" y="179085"/>
            <a:ext cx="4344920" cy="461665"/>
          </a:xfrm>
          <a:prstGeom prst="rect">
            <a:avLst/>
          </a:prstGeom>
        </p:spPr>
        <p:txBody>
          <a:bodyPr wrap="square">
            <a:spAutoFit/>
          </a:bodyPr>
          <a:lstStyle/>
          <a:p>
            <a:r>
              <a:rPr lang="en-US" sz="2400" b="1" dirty="0" smtClean="0">
                <a:solidFill>
                  <a:srgbClr val="FF0000"/>
                </a:solidFill>
                <a:latin typeface="Arial" pitchFamily="34" charset="0"/>
                <a:cs typeface="Arial" pitchFamily="34" charset="0"/>
              </a:rPr>
              <a:t>Unsteady State Analysis:</a:t>
            </a:r>
            <a:endParaRPr lang="en-US" sz="2400" b="1" dirty="0">
              <a:solidFill>
                <a:srgbClr val="FF0000"/>
              </a:solidFill>
              <a:latin typeface="Arial" pitchFamily="34" charset="0"/>
              <a:cs typeface="Arial" pitchFamily="34" charset="0"/>
            </a:endParaRP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27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114300"/>
            <a:ext cx="6400800" cy="830997"/>
          </a:xfrm>
          <a:prstGeom prst="rect">
            <a:avLst/>
          </a:prstGeom>
        </p:spPr>
        <p:txBody>
          <a:bodyPr wrap="square">
            <a:spAutoFit/>
          </a:bodyPr>
          <a:lstStyle/>
          <a:p>
            <a:pPr lvl="0" algn="just">
              <a:tabLst>
                <a:tab pos="2103120" algn="ctr"/>
              </a:tabLst>
            </a:pPr>
            <a:r>
              <a:rPr lang="en-US" sz="2400" b="1" dirty="0" smtClean="0">
                <a:solidFill>
                  <a:srgbClr val="FF0000"/>
                </a:solidFill>
                <a:latin typeface="Arial" pitchFamily="34" charset="0"/>
                <a:ea typeface="Calibri"/>
                <a:cs typeface="Arial" pitchFamily="34" charset="0"/>
              </a:rPr>
              <a:t>Example: Application of First Law of Thermodynamics for a Control Volume:</a:t>
            </a:r>
            <a:endParaRPr lang="en-US" sz="2400" dirty="0">
              <a:solidFill>
                <a:srgbClr val="FF0000"/>
              </a:solidFill>
              <a:latin typeface="Arial" pitchFamily="34" charset="0"/>
              <a:cs typeface="Arial" pitchFamily="34" charset="0"/>
            </a:endParaRPr>
          </a:p>
        </p:txBody>
      </p:sp>
      <p:sp>
        <p:nvSpPr>
          <p:cNvPr id="3" name="Rectangle 2"/>
          <p:cNvSpPr/>
          <p:nvPr/>
        </p:nvSpPr>
        <p:spPr>
          <a:xfrm>
            <a:off x="838200" y="1593830"/>
            <a:ext cx="5334000" cy="3416320"/>
          </a:xfrm>
          <a:prstGeom prst="rect">
            <a:avLst/>
          </a:prstGeom>
        </p:spPr>
        <p:txBody>
          <a:bodyPr wrap="square">
            <a:spAutoFit/>
          </a:bodyPr>
          <a:lstStyle/>
          <a:p>
            <a:pPr algn="just"/>
            <a:r>
              <a:rPr lang="en-US" sz="2400" dirty="0" smtClean="0">
                <a:latin typeface="Arial" pitchFamily="34" charset="0"/>
                <a:cs typeface="Arial" pitchFamily="34" charset="0"/>
              </a:rPr>
              <a:t>Steam </a:t>
            </a:r>
            <a:r>
              <a:rPr lang="en-US" sz="2400" dirty="0">
                <a:latin typeface="Arial" pitchFamily="34" charset="0"/>
                <a:cs typeface="Arial" pitchFamily="34" charset="0"/>
              </a:rPr>
              <a:t>is leaving a 4-L pressure cooker whose operating pressure is </a:t>
            </a:r>
            <a:r>
              <a:rPr lang="en-US" sz="2400" dirty="0" smtClean="0">
                <a:latin typeface="Arial" pitchFamily="34" charset="0"/>
                <a:cs typeface="Arial" pitchFamily="34" charset="0"/>
              </a:rPr>
              <a:t>150 </a:t>
            </a:r>
            <a:r>
              <a:rPr lang="en-US" sz="2400" dirty="0" err="1" smtClean="0">
                <a:latin typeface="Arial" pitchFamily="34" charset="0"/>
                <a:cs typeface="Arial" pitchFamily="34" charset="0"/>
              </a:rPr>
              <a:t>kPa</a:t>
            </a:r>
            <a:r>
              <a:rPr lang="en-US" sz="2400" dirty="0" smtClean="0">
                <a:latin typeface="Arial" pitchFamily="34" charset="0"/>
                <a:cs typeface="Arial" pitchFamily="34" charset="0"/>
              </a:rPr>
              <a:t>. </a:t>
            </a:r>
            <a:r>
              <a:rPr lang="en-US" sz="2400" dirty="0">
                <a:latin typeface="Arial" pitchFamily="34" charset="0"/>
                <a:cs typeface="Arial" pitchFamily="34" charset="0"/>
              </a:rPr>
              <a:t>It is observed that the amount of liquid in the cooker has decreased by 0.6 L in 40 min after the steady operating conditions are established, and the cross-sectional area of the exit opening is 8 </a:t>
            </a:r>
            <a:r>
              <a:rPr lang="en-US" sz="2400" dirty="0" smtClean="0">
                <a:latin typeface="Arial" pitchFamily="34" charset="0"/>
                <a:cs typeface="Arial" pitchFamily="34" charset="0"/>
              </a:rPr>
              <a:t>mm</a:t>
            </a:r>
            <a:r>
              <a:rPr lang="en-US" sz="2400" baseline="30000" dirty="0" smtClean="0">
                <a:latin typeface="Arial" pitchFamily="34" charset="0"/>
                <a:cs typeface="Arial" pitchFamily="34" charset="0"/>
              </a:rPr>
              <a:t>2</a:t>
            </a:r>
            <a:r>
              <a:rPr lang="en-US" sz="2400" dirty="0" smtClean="0">
                <a:latin typeface="Arial" pitchFamily="34" charset="0"/>
                <a:cs typeface="Arial" pitchFamily="34" charset="0"/>
              </a:rPr>
              <a:t>. Determine</a:t>
            </a:r>
          </a:p>
        </p:txBody>
      </p:sp>
      <p:pic>
        <p:nvPicPr>
          <p:cNvPr id="69634" name="Picture 2" descr="C:\Users\User\Pictures\Pressure Cooker.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0102" y="1750219"/>
            <a:ext cx="2465774" cy="190738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7086601" y="3657600"/>
            <a:ext cx="1672253" cy="461665"/>
          </a:xfrm>
          <a:prstGeom prst="rect">
            <a:avLst/>
          </a:prstGeom>
        </p:spPr>
        <p:txBody>
          <a:bodyPr wrap="none">
            <a:spAutoFit/>
          </a:bodyPr>
          <a:lstStyle/>
          <a:p>
            <a:r>
              <a:rPr lang="en-US" sz="2400" dirty="0" smtClean="0">
                <a:solidFill>
                  <a:prstClr val="black"/>
                </a:solidFill>
                <a:latin typeface="Arial" pitchFamily="34" charset="0"/>
                <a:cs typeface="Arial" pitchFamily="34" charset="0"/>
              </a:rPr>
              <a:t>Source: [2]</a:t>
            </a:r>
            <a:endParaRPr lang="en-US" dirty="0"/>
          </a:p>
        </p:txBody>
      </p:sp>
      <p:sp>
        <p:nvSpPr>
          <p:cNvPr id="5" name="Rectangle 4"/>
          <p:cNvSpPr/>
          <p:nvPr/>
        </p:nvSpPr>
        <p:spPr>
          <a:xfrm>
            <a:off x="885334" y="1043285"/>
            <a:ext cx="4220066" cy="461665"/>
          </a:xfrm>
          <a:prstGeom prst="rect">
            <a:avLst/>
          </a:prstGeom>
        </p:spPr>
        <p:txBody>
          <a:bodyPr wrap="none">
            <a:spAutoFit/>
          </a:bodyPr>
          <a:lstStyle/>
          <a:p>
            <a:pPr algn="just"/>
            <a:r>
              <a:rPr lang="en-US" sz="2400" b="1" dirty="0">
                <a:latin typeface="Arial" pitchFamily="34" charset="0"/>
                <a:cs typeface="Arial" pitchFamily="34" charset="0"/>
              </a:rPr>
              <a:t>Energy Transport by Mass: </a:t>
            </a:r>
          </a:p>
        </p:txBody>
      </p:sp>
    </p:spTree>
    <p:extLst>
      <p:ext uri="{BB962C8B-B14F-4D97-AF65-F5344CB8AC3E}">
        <p14:creationId xmlns:p14="http://schemas.microsoft.com/office/powerpoint/2010/main" val="2206657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963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1047750"/>
            <a:ext cx="7315200" cy="830997"/>
          </a:xfrm>
          <a:prstGeom prst="rect">
            <a:avLst/>
          </a:prstGeom>
        </p:spPr>
        <p:txBody>
          <a:bodyPr wrap="square">
            <a:spAutoFit/>
          </a:bodyPr>
          <a:lstStyle/>
          <a:p>
            <a:pPr marL="393700" indent="-393700" algn="just"/>
            <a:r>
              <a:rPr lang="en-US" sz="2400" dirty="0">
                <a:latin typeface="Arial" pitchFamily="34" charset="0"/>
                <a:cs typeface="Arial" pitchFamily="34" charset="0"/>
              </a:rPr>
              <a:t>(i) the mass flow rate of the steam and the exit velocity</a:t>
            </a:r>
            <a:r>
              <a:rPr lang="en-US" sz="2400" dirty="0" smtClean="0">
                <a:latin typeface="Arial" pitchFamily="34" charset="0"/>
                <a:cs typeface="Arial" pitchFamily="34" charset="0"/>
              </a:rPr>
              <a:t>,</a:t>
            </a:r>
            <a:endParaRPr lang="en-US" sz="2400" dirty="0">
              <a:latin typeface="Arial" pitchFamily="34" charset="0"/>
              <a:cs typeface="Arial" pitchFamily="34" charset="0"/>
            </a:endParaRPr>
          </a:p>
        </p:txBody>
      </p:sp>
      <p:sp>
        <p:nvSpPr>
          <p:cNvPr id="3" name="Rectangle 2"/>
          <p:cNvSpPr/>
          <p:nvPr/>
        </p:nvSpPr>
        <p:spPr>
          <a:xfrm>
            <a:off x="914400" y="3562350"/>
            <a:ext cx="7391400" cy="830997"/>
          </a:xfrm>
          <a:prstGeom prst="rect">
            <a:avLst/>
          </a:prstGeom>
        </p:spPr>
        <p:txBody>
          <a:bodyPr wrap="square">
            <a:spAutoFit/>
          </a:bodyPr>
          <a:lstStyle/>
          <a:p>
            <a:pPr marL="568325" indent="-568325" algn="just"/>
            <a:r>
              <a:rPr lang="en-US" sz="2400" dirty="0">
                <a:latin typeface="Arial" pitchFamily="34" charset="0"/>
                <a:cs typeface="Arial" pitchFamily="34" charset="0"/>
              </a:rPr>
              <a:t>(iii) the rate at which energy leaves the cooker by steam [2].</a:t>
            </a:r>
          </a:p>
        </p:txBody>
      </p:sp>
      <p:sp>
        <p:nvSpPr>
          <p:cNvPr id="4" name="Rectangle 3"/>
          <p:cNvSpPr/>
          <p:nvPr/>
        </p:nvSpPr>
        <p:spPr>
          <a:xfrm>
            <a:off x="914400" y="2266950"/>
            <a:ext cx="7391400" cy="830997"/>
          </a:xfrm>
          <a:prstGeom prst="rect">
            <a:avLst/>
          </a:prstGeom>
        </p:spPr>
        <p:txBody>
          <a:bodyPr wrap="square">
            <a:spAutoFit/>
          </a:bodyPr>
          <a:lstStyle/>
          <a:p>
            <a:pPr marL="393700" indent="-393700" algn="just"/>
            <a:r>
              <a:rPr lang="en-US" sz="2400" dirty="0">
                <a:latin typeface="Arial" pitchFamily="34" charset="0"/>
                <a:cs typeface="Arial" pitchFamily="34" charset="0"/>
              </a:rPr>
              <a:t>(ii) the total and flow energies of the steam per unit mass, </a:t>
            </a:r>
          </a:p>
        </p:txBody>
      </p:sp>
      <p:sp>
        <p:nvSpPr>
          <p:cNvPr id="5" name="Rectangle 4"/>
          <p:cNvSpPr/>
          <p:nvPr/>
        </p:nvSpPr>
        <p:spPr>
          <a:xfrm>
            <a:off x="792989" y="285750"/>
            <a:ext cx="4220066" cy="461665"/>
          </a:xfrm>
          <a:prstGeom prst="rect">
            <a:avLst/>
          </a:prstGeom>
        </p:spPr>
        <p:txBody>
          <a:bodyPr wrap="none">
            <a:spAutoFit/>
          </a:bodyPr>
          <a:lstStyle/>
          <a:p>
            <a:pPr algn="just"/>
            <a:r>
              <a:rPr lang="en-US" sz="2400" b="1" dirty="0">
                <a:latin typeface="Arial" pitchFamily="34" charset="0"/>
                <a:cs typeface="Arial" pitchFamily="34" charset="0"/>
              </a:rPr>
              <a:t>Energy Transport by Mass: </a:t>
            </a:r>
          </a:p>
        </p:txBody>
      </p:sp>
    </p:spTree>
    <p:extLst>
      <p:ext uri="{BB962C8B-B14F-4D97-AF65-F5344CB8AC3E}">
        <p14:creationId xmlns:p14="http://schemas.microsoft.com/office/powerpoint/2010/main" val="265864522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38200" y="225252"/>
            <a:ext cx="1515158" cy="461665"/>
          </a:xfrm>
          <a:prstGeom prst="rect">
            <a:avLst/>
          </a:prstGeom>
        </p:spPr>
        <p:txBody>
          <a:bodyPr wrap="none">
            <a:spAutoFit/>
          </a:bodyPr>
          <a:lstStyle/>
          <a:p>
            <a:r>
              <a:rPr lang="en-US" sz="2400" b="1" dirty="0" smtClean="0">
                <a:solidFill>
                  <a:srgbClr val="FF0000"/>
                </a:solidFill>
                <a:latin typeface="Arial" pitchFamily="34" charset="0"/>
                <a:cs typeface="Arial" pitchFamily="34" charset="0"/>
              </a:rPr>
              <a:t>Solution:</a:t>
            </a:r>
            <a:endParaRPr lang="en-US" sz="2400" b="1" dirty="0">
              <a:solidFill>
                <a:srgbClr val="FF0000"/>
              </a:solidFill>
            </a:endParaRPr>
          </a:p>
        </p:txBody>
      </p:sp>
      <p:sp>
        <p:nvSpPr>
          <p:cNvPr id="5" name="Rectangle 4"/>
          <p:cNvSpPr/>
          <p:nvPr/>
        </p:nvSpPr>
        <p:spPr>
          <a:xfrm>
            <a:off x="887690" y="2495550"/>
            <a:ext cx="2236510" cy="461665"/>
          </a:xfrm>
          <a:prstGeom prst="rect">
            <a:avLst/>
          </a:prstGeom>
        </p:spPr>
        <p:txBody>
          <a:bodyPr wrap="none">
            <a:spAutoFit/>
          </a:bodyPr>
          <a:lstStyle/>
          <a:p>
            <a:r>
              <a:rPr lang="en-US" sz="2400" b="1" dirty="0" smtClean="0">
                <a:latin typeface="Arial" pitchFamily="34" charset="0"/>
                <a:cs typeface="Arial" pitchFamily="34" charset="0"/>
              </a:rPr>
              <a:t>Assumptions:</a:t>
            </a:r>
            <a:endParaRPr lang="en-US" sz="2400" b="1" dirty="0"/>
          </a:p>
        </p:txBody>
      </p:sp>
      <p:sp>
        <p:nvSpPr>
          <p:cNvPr id="6" name="Rectangle 5"/>
          <p:cNvSpPr/>
          <p:nvPr/>
        </p:nvSpPr>
        <p:spPr>
          <a:xfrm>
            <a:off x="838200" y="3028950"/>
            <a:ext cx="7620000" cy="830997"/>
          </a:xfrm>
          <a:prstGeom prst="rect">
            <a:avLst/>
          </a:prstGeom>
        </p:spPr>
        <p:txBody>
          <a:bodyPr wrap="square">
            <a:spAutoFit/>
          </a:bodyPr>
          <a:lstStyle/>
          <a:p>
            <a:pPr marL="457200" indent="-457200" algn="just"/>
            <a:r>
              <a:rPr lang="en-US" sz="2400" dirty="0" smtClean="0">
                <a:latin typeface="Arial" pitchFamily="34" charset="0"/>
                <a:cs typeface="Arial" pitchFamily="34" charset="0"/>
              </a:rPr>
              <a:t>1. </a:t>
            </a:r>
            <a:r>
              <a:rPr lang="en-US" sz="2400" dirty="0">
                <a:latin typeface="Arial" pitchFamily="34" charset="0"/>
                <a:cs typeface="Arial" pitchFamily="34" charset="0"/>
              </a:rPr>
              <a:t>The flow is steady, and the initial start-up period is disregarded. </a:t>
            </a:r>
            <a:endParaRPr lang="en-US" sz="2400" dirty="0"/>
          </a:p>
        </p:txBody>
      </p:sp>
      <p:sp>
        <p:nvSpPr>
          <p:cNvPr id="7" name="Rectangle 6"/>
          <p:cNvSpPr/>
          <p:nvPr/>
        </p:nvSpPr>
        <p:spPr>
          <a:xfrm>
            <a:off x="838200" y="3950553"/>
            <a:ext cx="7620000" cy="830997"/>
          </a:xfrm>
          <a:prstGeom prst="rect">
            <a:avLst/>
          </a:prstGeom>
        </p:spPr>
        <p:txBody>
          <a:bodyPr wrap="square">
            <a:spAutoFit/>
          </a:bodyPr>
          <a:lstStyle/>
          <a:p>
            <a:pPr marL="457200" indent="-457200" algn="just"/>
            <a:r>
              <a:rPr lang="en-US" sz="2400" dirty="0" smtClean="0">
                <a:solidFill>
                  <a:prstClr val="black"/>
                </a:solidFill>
                <a:latin typeface="Arial" pitchFamily="34" charset="0"/>
                <a:cs typeface="Arial" pitchFamily="34" charset="0"/>
              </a:rPr>
              <a:t>2. </a:t>
            </a:r>
            <a:r>
              <a:rPr lang="en-US" sz="2400" dirty="0">
                <a:solidFill>
                  <a:prstClr val="black"/>
                </a:solidFill>
                <a:latin typeface="Arial" pitchFamily="34" charset="0"/>
                <a:cs typeface="Arial" pitchFamily="34" charset="0"/>
              </a:rPr>
              <a:t>The kinetic and potential energies are </a:t>
            </a:r>
            <a:r>
              <a:rPr lang="en-US" sz="2400" dirty="0" smtClean="0">
                <a:solidFill>
                  <a:prstClr val="black"/>
                </a:solidFill>
                <a:latin typeface="Arial" pitchFamily="34" charset="0"/>
                <a:cs typeface="Arial" pitchFamily="34" charset="0"/>
              </a:rPr>
              <a:t>negligible </a:t>
            </a:r>
            <a:r>
              <a:rPr lang="en-US" sz="2400" dirty="0">
                <a:solidFill>
                  <a:prstClr val="black"/>
                </a:solidFill>
                <a:latin typeface="Arial" pitchFamily="34" charset="0"/>
                <a:cs typeface="Arial" pitchFamily="34" charset="0"/>
              </a:rPr>
              <a:t>and thus they are not considered. </a:t>
            </a:r>
            <a:endParaRPr lang="en-US" dirty="0"/>
          </a:p>
        </p:txBody>
      </p:sp>
      <p:sp>
        <p:nvSpPr>
          <p:cNvPr id="13" name="Rectangle 12"/>
          <p:cNvSpPr/>
          <p:nvPr/>
        </p:nvSpPr>
        <p:spPr>
          <a:xfrm>
            <a:off x="2353358" y="233135"/>
            <a:ext cx="1141659" cy="461665"/>
          </a:xfrm>
          <a:prstGeom prst="rect">
            <a:avLst/>
          </a:prstGeom>
        </p:spPr>
        <p:txBody>
          <a:bodyPr wrap="none">
            <a:spAutoFit/>
          </a:bodyPr>
          <a:lstStyle/>
          <a:p>
            <a:r>
              <a:rPr lang="en-US" sz="2400" b="1" dirty="0" smtClean="0">
                <a:latin typeface="Arial" pitchFamily="34" charset="0"/>
                <a:cs typeface="Arial" pitchFamily="34" charset="0"/>
              </a:rPr>
              <a:t>Given:</a:t>
            </a:r>
            <a:endParaRPr lang="en-US" sz="2400" b="1" dirty="0">
              <a:latin typeface="Arial" pitchFamily="34" charset="0"/>
              <a:cs typeface="Arial" pitchFamily="34" charset="0"/>
            </a:endParaRPr>
          </a:p>
        </p:txBody>
      </p:sp>
      <p:sp>
        <p:nvSpPr>
          <p:cNvPr id="14" name="Rectangle 13"/>
          <p:cNvSpPr/>
          <p:nvPr/>
        </p:nvSpPr>
        <p:spPr>
          <a:xfrm>
            <a:off x="838201" y="819150"/>
            <a:ext cx="5469767" cy="1569660"/>
          </a:xfrm>
          <a:prstGeom prst="rect">
            <a:avLst/>
          </a:prstGeom>
        </p:spPr>
        <p:txBody>
          <a:bodyPr wrap="none">
            <a:spAutoFit/>
          </a:bodyPr>
          <a:lstStyle/>
          <a:p>
            <a:r>
              <a:rPr lang="en-US" sz="2400" dirty="0" smtClean="0">
                <a:latin typeface="Arial" pitchFamily="34" charset="0"/>
                <a:cs typeface="Arial" pitchFamily="34" charset="0"/>
              </a:rPr>
              <a:t>Operating pressure, P = 150 </a:t>
            </a:r>
            <a:r>
              <a:rPr lang="en-US" sz="2400" dirty="0" err="1" smtClean="0">
                <a:latin typeface="Arial" pitchFamily="34" charset="0"/>
                <a:cs typeface="Arial" pitchFamily="34" charset="0"/>
              </a:rPr>
              <a:t>kPa</a:t>
            </a:r>
            <a:endParaRPr lang="en-US" sz="2400" dirty="0" smtClean="0">
              <a:latin typeface="Arial" pitchFamily="34" charset="0"/>
              <a:cs typeface="Arial" pitchFamily="34" charset="0"/>
            </a:endParaRPr>
          </a:p>
          <a:p>
            <a:r>
              <a:rPr lang="en-US" sz="2400" dirty="0" smtClean="0">
                <a:latin typeface="Arial" pitchFamily="34" charset="0"/>
                <a:cs typeface="Arial" pitchFamily="34" charset="0"/>
              </a:rPr>
              <a:t>Change of volume of liquid, ∆</a:t>
            </a:r>
            <a:r>
              <a:rPr lang="en-US" sz="2400" dirty="0" err="1" smtClean="0">
                <a:latin typeface="Arial" pitchFamily="34" charset="0"/>
                <a:cs typeface="Arial" pitchFamily="34" charset="0"/>
              </a:rPr>
              <a:t>V</a:t>
            </a:r>
            <a:r>
              <a:rPr lang="en-US" sz="1400" baseline="-25000" dirty="0" err="1" smtClean="0">
                <a:latin typeface="Arial" pitchFamily="34" charset="0"/>
                <a:cs typeface="Arial" pitchFamily="34" charset="0"/>
              </a:rPr>
              <a:t>l</a:t>
            </a:r>
            <a:r>
              <a:rPr lang="en-US" sz="2400" baseline="-25000" dirty="0" smtClean="0">
                <a:latin typeface="Arial" pitchFamily="34" charset="0"/>
                <a:cs typeface="Arial" pitchFamily="34" charset="0"/>
              </a:rPr>
              <a:t> </a:t>
            </a:r>
            <a:r>
              <a:rPr lang="en-US" sz="2400" dirty="0" smtClean="0">
                <a:latin typeface="Arial" pitchFamily="34" charset="0"/>
                <a:cs typeface="Arial" pitchFamily="34" charset="0"/>
              </a:rPr>
              <a:t>= 0.6 L</a:t>
            </a:r>
          </a:p>
          <a:p>
            <a:r>
              <a:rPr lang="en-US" sz="2400" dirty="0" smtClean="0">
                <a:latin typeface="Arial" pitchFamily="34" charset="0"/>
                <a:cs typeface="Arial" pitchFamily="34" charset="0"/>
              </a:rPr>
              <a:t>Time, ∆t = 40 min</a:t>
            </a:r>
          </a:p>
          <a:p>
            <a:r>
              <a:rPr lang="en-US" sz="2400" dirty="0" smtClean="0">
                <a:latin typeface="Arial" pitchFamily="34" charset="0"/>
                <a:cs typeface="Arial" pitchFamily="34" charset="0"/>
              </a:rPr>
              <a:t>Area of exit, A = 8 mm</a:t>
            </a:r>
            <a:r>
              <a:rPr lang="en-US" sz="2400" baseline="30000" dirty="0">
                <a:latin typeface="Arial" pitchFamily="34" charset="0"/>
                <a:cs typeface="Arial" pitchFamily="34" charset="0"/>
              </a:rPr>
              <a:t>2</a:t>
            </a:r>
          </a:p>
        </p:txBody>
      </p:sp>
    </p:spTree>
    <p:extLst>
      <p:ext uri="{BB962C8B-B14F-4D97-AF65-F5344CB8AC3E}">
        <p14:creationId xmlns:p14="http://schemas.microsoft.com/office/powerpoint/2010/main" val="2892903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56890" y="2186285"/>
            <a:ext cx="1810111" cy="461665"/>
          </a:xfrm>
          <a:prstGeom prst="rect">
            <a:avLst/>
          </a:prstGeom>
        </p:spPr>
        <p:txBody>
          <a:bodyPr wrap="none">
            <a:spAutoFit/>
          </a:bodyPr>
          <a:lstStyle/>
          <a:p>
            <a:r>
              <a:rPr lang="en-US" sz="2400" b="1" dirty="0" smtClean="0">
                <a:latin typeface="Arial" pitchFamily="34" charset="0"/>
                <a:cs typeface="Arial" pitchFamily="34" charset="0"/>
              </a:rPr>
              <a:t>Properties:</a:t>
            </a:r>
            <a:endParaRPr lang="en-US" sz="2400" b="1" dirty="0"/>
          </a:p>
        </p:txBody>
      </p:sp>
      <p:sp>
        <p:nvSpPr>
          <p:cNvPr id="3" name="Rectangle 2"/>
          <p:cNvSpPr/>
          <p:nvPr/>
        </p:nvSpPr>
        <p:spPr>
          <a:xfrm>
            <a:off x="914400" y="2647950"/>
            <a:ext cx="7315200" cy="830997"/>
          </a:xfrm>
          <a:prstGeom prst="rect">
            <a:avLst/>
          </a:prstGeom>
        </p:spPr>
        <p:txBody>
          <a:bodyPr wrap="square">
            <a:spAutoFit/>
          </a:bodyPr>
          <a:lstStyle/>
          <a:p>
            <a:pPr algn="just"/>
            <a:r>
              <a:rPr lang="en-US" sz="2400" dirty="0" smtClean="0">
                <a:latin typeface="Arial" pitchFamily="34" charset="0"/>
                <a:cs typeface="Arial" pitchFamily="34" charset="0"/>
              </a:rPr>
              <a:t>From the steam table the properties of the saturated liquid and saturated vapor at pressure 150 </a:t>
            </a:r>
            <a:r>
              <a:rPr lang="en-US" sz="2400" dirty="0" err="1" smtClean="0">
                <a:latin typeface="Arial" pitchFamily="34" charset="0"/>
                <a:cs typeface="Arial" pitchFamily="34" charset="0"/>
              </a:rPr>
              <a:t>kPa</a:t>
            </a:r>
            <a:r>
              <a:rPr lang="en-US" sz="2400" dirty="0" smtClean="0">
                <a:latin typeface="Arial" pitchFamily="34" charset="0"/>
                <a:cs typeface="Arial" pitchFamily="34" charset="0"/>
              </a:rPr>
              <a:t> are: </a:t>
            </a:r>
            <a:endParaRPr lang="en-US" sz="2400" dirty="0"/>
          </a:p>
        </p:txBody>
      </p:sp>
      <p:sp>
        <p:nvSpPr>
          <p:cNvPr id="4" name="TextBox 3"/>
          <p:cNvSpPr txBox="1"/>
          <p:nvPr/>
        </p:nvSpPr>
        <p:spPr>
          <a:xfrm>
            <a:off x="1363356" y="3599333"/>
            <a:ext cx="2999539" cy="461665"/>
          </a:xfrm>
          <a:prstGeom prst="rect">
            <a:avLst/>
          </a:prstGeom>
          <a:noFill/>
        </p:spPr>
        <p:txBody>
          <a:bodyPr wrap="none" rtlCol="0">
            <a:spAutoFit/>
          </a:bodyPr>
          <a:lstStyle/>
          <a:p>
            <a:r>
              <a:rPr lang="en-US" sz="2400" dirty="0" err="1">
                <a:latin typeface="Arial" pitchFamily="34" charset="0"/>
                <a:cs typeface="Arial" pitchFamily="34" charset="0"/>
              </a:rPr>
              <a:t>v</a:t>
            </a:r>
            <a:r>
              <a:rPr lang="en-US" sz="1600" baseline="-25000" dirty="0" err="1" smtClean="0">
                <a:latin typeface="Arial" pitchFamily="34" charset="0"/>
                <a:cs typeface="Arial" pitchFamily="34" charset="0"/>
              </a:rPr>
              <a:t>l</a:t>
            </a:r>
            <a:r>
              <a:rPr lang="en-US" sz="1600" baseline="-25000" dirty="0" smtClean="0">
                <a:latin typeface="Arial" pitchFamily="34" charset="0"/>
                <a:cs typeface="Arial" pitchFamily="34" charset="0"/>
              </a:rPr>
              <a:t> </a:t>
            </a:r>
            <a:r>
              <a:rPr lang="en-US" sz="2400" dirty="0" smtClean="0">
                <a:latin typeface="Arial" pitchFamily="34" charset="0"/>
                <a:cs typeface="Arial" pitchFamily="34" charset="0"/>
              </a:rPr>
              <a:t> = 0.001053 m</a:t>
            </a:r>
            <a:r>
              <a:rPr lang="en-US" sz="2400" baseline="30000" dirty="0" smtClean="0">
                <a:latin typeface="Arial" pitchFamily="34" charset="0"/>
                <a:cs typeface="Arial" pitchFamily="34" charset="0"/>
              </a:rPr>
              <a:t>3</a:t>
            </a:r>
            <a:r>
              <a:rPr lang="en-US" sz="2400" dirty="0" smtClean="0">
                <a:latin typeface="Arial" pitchFamily="34" charset="0"/>
                <a:cs typeface="Arial" pitchFamily="34" charset="0"/>
              </a:rPr>
              <a:t>/kg</a:t>
            </a:r>
            <a:endParaRPr lang="en-US" sz="2400" dirty="0">
              <a:latin typeface="Arial" pitchFamily="34" charset="0"/>
              <a:cs typeface="Arial" pitchFamily="34" charset="0"/>
            </a:endParaRPr>
          </a:p>
        </p:txBody>
      </p:sp>
      <p:sp>
        <p:nvSpPr>
          <p:cNvPr id="5" name="TextBox 4"/>
          <p:cNvSpPr txBox="1"/>
          <p:nvPr/>
        </p:nvSpPr>
        <p:spPr>
          <a:xfrm>
            <a:off x="4597419" y="3599333"/>
            <a:ext cx="2725426" cy="461665"/>
          </a:xfrm>
          <a:prstGeom prst="rect">
            <a:avLst/>
          </a:prstGeom>
          <a:noFill/>
        </p:spPr>
        <p:txBody>
          <a:bodyPr wrap="none" rtlCol="0">
            <a:spAutoFit/>
          </a:bodyPr>
          <a:lstStyle/>
          <a:p>
            <a:r>
              <a:rPr lang="en-US" sz="2400" dirty="0" smtClean="0">
                <a:latin typeface="Arial" pitchFamily="34" charset="0"/>
                <a:cs typeface="Arial" pitchFamily="34" charset="0"/>
              </a:rPr>
              <a:t>v</a:t>
            </a:r>
            <a:r>
              <a:rPr lang="en-US" sz="1600" baseline="-25000" dirty="0" smtClean="0">
                <a:latin typeface="Arial" pitchFamily="34" charset="0"/>
                <a:cs typeface="Arial" pitchFamily="34" charset="0"/>
              </a:rPr>
              <a:t>g</a:t>
            </a:r>
            <a:r>
              <a:rPr lang="en-US" sz="1600" dirty="0" smtClean="0">
                <a:latin typeface="Arial" pitchFamily="34" charset="0"/>
                <a:cs typeface="Arial" pitchFamily="34" charset="0"/>
              </a:rPr>
              <a:t> </a:t>
            </a:r>
            <a:r>
              <a:rPr lang="en-US" sz="2400" dirty="0" smtClean="0">
                <a:latin typeface="Arial" pitchFamily="34" charset="0"/>
                <a:cs typeface="Arial" pitchFamily="34" charset="0"/>
              </a:rPr>
              <a:t> = 1.1595 m</a:t>
            </a:r>
            <a:r>
              <a:rPr lang="en-US" sz="2400" baseline="30000" dirty="0" smtClean="0">
                <a:latin typeface="Arial" pitchFamily="34" charset="0"/>
                <a:cs typeface="Arial" pitchFamily="34" charset="0"/>
              </a:rPr>
              <a:t>3</a:t>
            </a:r>
            <a:r>
              <a:rPr lang="en-US" sz="2400" dirty="0" smtClean="0">
                <a:latin typeface="Arial" pitchFamily="34" charset="0"/>
                <a:cs typeface="Arial" pitchFamily="34" charset="0"/>
              </a:rPr>
              <a:t>/kg</a:t>
            </a:r>
            <a:endParaRPr lang="en-US" sz="2400" dirty="0">
              <a:latin typeface="Arial" pitchFamily="34" charset="0"/>
              <a:cs typeface="Arial" pitchFamily="34" charset="0"/>
            </a:endParaRPr>
          </a:p>
        </p:txBody>
      </p:sp>
      <p:sp>
        <p:nvSpPr>
          <p:cNvPr id="6" name="TextBox 5"/>
          <p:cNvSpPr txBox="1"/>
          <p:nvPr/>
        </p:nvSpPr>
        <p:spPr>
          <a:xfrm>
            <a:off x="1363355" y="4167485"/>
            <a:ext cx="2622834" cy="461665"/>
          </a:xfrm>
          <a:prstGeom prst="rect">
            <a:avLst/>
          </a:prstGeom>
          <a:noFill/>
        </p:spPr>
        <p:txBody>
          <a:bodyPr wrap="none" rtlCol="0">
            <a:spAutoFit/>
          </a:bodyPr>
          <a:lstStyle/>
          <a:p>
            <a:r>
              <a:rPr lang="en-US" sz="2400" dirty="0" err="1" smtClean="0">
                <a:latin typeface="Arial" pitchFamily="34" charset="0"/>
                <a:cs typeface="Arial" pitchFamily="34" charset="0"/>
              </a:rPr>
              <a:t>u</a:t>
            </a:r>
            <a:r>
              <a:rPr lang="en-US" sz="1600" baseline="-25000" dirty="0" err="1">
                <a:latin typeface="Arial" pitchFamily="34" charset="0"/>
                <a:cs typeface="Arial" pitchFamily="34" charset="0"/>
              </a:rPr>
              <a:t>g</a:t>
            </a:r>
            <a:r>
              <a:rPr lang="en-US" sz="1600" dirty="0" smtClean="0">
                <a:latin typeface="Arial" pitchFamily="34" charset="0"/>
                <a:cs typeface="Arial" pitchFamily="34" charset="0"/>
              </a:rPr>
              <a:t> </a:t>
            </a:r>
            <a:r>
              <a:rPr lang="en-US" sz="2400" dirty="0" smtClean="0">
                <a:latin typeface="Arial" pitchFamily="34" charset="0"/>
                <a:cs typeface="Arial" pitchFamily="34" charset="0"/>
              </a:rPr>
              <a:t> = 2519.4 kJ/kg</a:t>
            </a:r>
            <a:endParaRPr lang="en-US" sz="2400" dirty="0">
              <a:latin typeface="Arial" pitchFamily="34" charset="0"/>
              <a:cs typeface="Arial" pitchFamily="34" charset="0"/>
            </a:endParaRPr>
          </a:p>
        </p:txBody>
      </p:sp>
      <p:sp>
        <p:nvSpPr>
          <p:cNvPr id="7" name="TextBox 6"/>
          <p:cNvSpPr txBox="1"/>
          <p:nvPr/>
        </p:nvSpPr>
        <p:spPr>
          <a:xfrm>
            <a:off x="4639956" y="4167485"/>
            <a:ext cx="2622834" cy="461665"/>
          </a:xfrm>
          <a:prstGeom prst="rect">
            <a:avLst/>
          </a:prstGeom>
          <a:noFill/>
        </p:spPr>
        <p:txBody>
          <a:bodyPr wrap="none" rtlCol="0">
            <a:spAutoFit/>
          </a:bodyPr>
          <a:lstStyle/>
          <a:p>
            <a:r>
              <a:rPr lang="en-US" sz="2400" dirty="0">
                <a:latin typeface="Arial" pitchFamily="34" charset="0"/>
                <a:cs typeface="Arial" pitchFamily="34" charset="0"/>
              </a:rPr>
              <a:t>h</a:t>
            </a:r>
            <a:r>
              <a:rPr lang="en-US" sz="1600" baseline="-25000" dirty="0" smtClean="0">
                <a:latin typeface="Arial" pitchFamily="34" charset="0"/>
                <a:cs typeface="Arial" pitchFamily="34" charset="0"/>
              </a:rPr>
              <a:t>g</a:t>
            </a:r>
            <a:r>
              <a:rPr lang="en-US" sz="1600" dirty="0" smtClean="0">
                <a:latin typeface="Arial" pitchFamily="34" charset="0"/>
                <a:cs typeface="Arial" pitchFamily="34" charset="0"/>
              </a:rPr>
              <a:t> </a:t>
            </a:r>
            <a:r>
              <a:rPr lang="en-US" sz="2400" dirty="0" smtClean="0">
                <a:latin typeface="Arial" pitchFamily="34" charset="0"/>
                <a:cs typeface="Arial" pitchFamily="34" charset="0"/>
              </a:rPr>
              <a:t> = 2693.4 kJ/kg</a:t>
            </a:r>
            <a:endParaRPr lang="en-US" sz="2400" dirty="0">
              <a:latin typeface="Arial" pitchFamily="34" charset="0"/>
              <a:cs typeface="Arial" pitchFamily="34" charset="0"/>
            </a:endParaRPr>
          </a:p>
        </p:txBody>
      </p:sp>
      <p:sp>
        <p:nvSpPr>
          <p:cNvPr id="8" name="Rectangle 7"/>
          <p:cNvSpPr/>
          <p:nvPr/>
        </p:nvSpPr>
        <p:spPr>
          <a:xfrm>
            <a:off x="838200" y="838021"/>
            <a:ext cx="6781800" cy="1200329"/>
          </a:xfrm>
          <a:prstGeom prst="rect">
            <a:avLst/>
          </a:prstGeom>
        </p:spPr>
        <p:txBody>
          <a:bodyPr wrap="square">
            <a:spAutoFit/>
          </a:bodyPr>
          <a:lstStyle/>
          <a:p>
            <a:pPr marL="393700" indent="-393700" algn="just"/>
            <a:r>
              <a:rPr lang="en-US" sz="2400" dirty="0" smtClean="0">
                <a:latin typeface="Arial" pitchFamily="34" charset="0"/>
                <a:cs typeface="Arial" pitchFamily="34" charset="0"/>
              </a:rPr>
              <a:t>3. </a:t>
            </a:r>
            <a:r>
              <a:rPr lang="en-US" sz="2400" dirty="0">
                <a:latin typeface="Arial" pitchFamily="34" charset="0"/>
                <a:cs typeface="Arial" pitchFamily="34" charset="0"/>
              </a:rPr>
              <a:t>Saturation conditions exist within the cooker at all times so that steam leaves the cooker as a saturated vapor at the cooker pressure. </a:t>
            </a:r>
          </a:p>
        </p:txBody>
      </p:sp>
      <p:sp>
        <p:nvSpPr>
          <p:cNvPr id="9" name="Rectangle 8"/>
          <p:cNvSpPr/>
          <p:nvPr/>
        </p:nvSpPr>
        <p:spPr>
          <a:xfrm>
            <a:off x="914400" y="205085"/>
            <a:ext cx="2236510" cy="461665"/>
          </a:xfrm>
          <a:prstGeom prst="rect">
            <a:avLst/>
          </a:prstGeom>
        </p:spPr>
        <p:txBody>
          <a:bodyPr wrap="none">
            <a:spAutoFit/>
          </a:bodyPr>
          <a:lstStyle/>
          <a:p>
            <a:r>
              <a:rPr lang="en-US" sz="2400" b="1" dirty="0" smtClean="0">
                <a:latin typeface="Arial" pitchFamily="34" charset="0"/>
                <a:cs typeface="Arial" pitchFamily="34" charset="0"/>
              </a:rPr>
              <a:t>Assumptions:</a:t>
            </a:r>
            <a:endParaRPr lang="en-US" sz="2400" b="1" dirty="0"/>
          </a:p>
        </p:txBody>
      </p:sp>
    </p:spTree>
    <p:extLst>
      <p:ext uri="{BB962C8B-B14F-4D97-AF65-F5344CB8AC3E}">
        <p14:creationId xmlns:p14="http://schemas.microsoft.com/office/powerpoint/2010/main" val="830954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748022"/>
            <a:ext cx="6858000" cy="1366528"/>
          </a:xfrm>
          <a:prstGeom prst="rect">
            <a:avLst/>
          </a:prstGeom>
        </p:spPr>
        <p:txBody>
          <a:bodyPr wrap="square">
            <a:spAutoFit/>
          </a:bodyPr>
          <a:lstStyle/>
          <a:p>
            <a:pPr marL="342900" indent="-342900" algn="just">
              <a:lnSpc>
                <a:spcPct val="115000"/>
              </a:lnSpc>
              <a:spcAft>
                <a:spcPts val="1000"/>
              </a:spcAft>
              <a:buFont typeface="Wingdings" pitchFamily="2" charset="2"/>
              <a:buChar char="v"/>
            </a:pPr>
            <a:r>
              <a:rPr lang="en-US" sz="2400" dirty="0" smtClean="0">
                <a:latin typeface="Arial" pitchFamily="34" charset="0"/>
                <a:ea typeface="Calibri"/>
                <a:cs typeface="Arial" pitchFamily="34" charset="0"/>
              </a:rPr>
              <a:t>Saturation </a:t>
            </a:r>
            <a:r>
              <a:rPr lang="en-US" sz="2400" dirty="0">
                <a:latin typeface="Arial" pitchFamily="34" charset="0"/>
                <a:ea typeface="Calibri"/>
                <a:cs typeface="Arial" pitchFamily="34" charset="0"/>
              </a:rPr>
              <a:t>conditions exist in a pressure cooker at all times after the steady operating conditions are established. </a:t>
            </a:r>
          </a:p>
        </p:txBody>
      </p:sp>
      <p:sp>
        <p:nvSpPr>
          <p:cNvPr id="3" name="Rectangle 2"/>
          <p:cNvSpPr/>
          <p:nvPr/>
        </p:nvSpPr>
        <p:spPr>
          <a:xfrm>
            <a:off x="914400" y="209550"/>
            <a:ext cx="1553630" cy="461665"/>
          </a:xfrm>
          <a:prstGeom prst="rect">
            <a:avLst/>
          </a:prstGeom>
        </p:spPr>
        <p:txBody>
          <a:bodyPr wrap="none">
            <a:spAutoFit/>
          </a:bodyPr>
          <a:lstStyle/>
          <a:p>
            <a:r>
              <a:rPr lang="en-US" sz="2400" b="1" dirty="0" smtClean="0">
                <a:solidFill>
                  <a:prstClr val="black"/>
                </a:solidFill>
                <a:latin typeface="Arial" pitchFamily="34" charset="0"/>
                <a:ea typeface="Calibri"/>
                <a:cs typeface="Arial" pitchFamily="34" charset="0"/>
              </a:rPr>
              <a:t>Analysis:</a:t>
            </a:r>
            <a:endParaRPr lang="en-US" b="1" dirty="0"/>
          </a:p>
        </p:txBody>
      </p:sp>
      <p:sp>
        <p:nvSpPr>
          <p:cNvPr id="5" name="Rectangle 4"/>
          <p:cNvSpPr/>
          <p:nvPr/>
        </p:nvSpPr>
        <p:spPr>
          <a:xfrm>
            <a:off x="533400" y="2209621"/>
            <a:ext cx="7848600" cy="1200329"/>
          </a:xfrm>
          <a:prstGeom prst="rect">
            <a:avLst/>
          </a:prstGeom>
        </p:spPr>
        <p:txBody>
          <a:bodyPr wrap="square">
            <a:spAutoFit/>
          </a:bodyPr>
          <a:lstStyle/>
          <a:p>
            <a:pPr marL="342900" indent="-342900" algn="just">
              <a:buFont typeface="Wingdings" pitchFamily="2" charset="2"/>
              <a:buChar char="v"/>
              <a:tabLst>
                <a:tab pos="1198563" algn="l"/>
              </a:tabLst>
            </a:pPr>
            <a:r>
              <a:rPr lang="en-US" sz="2400" dirty="0" smtClean="0">
                <a:solidFill>
                  <a:prstClr val="black"/>
                </a:solidFill>
                <a:latin typeface="Arial" pitchFamily="34" charset="0"/>
                <a:ea typeface="Calibri"/>
                <a:cs typeface="Arial" pitchFamily="34" charset="0"/>
              </a:rPr>
              <a:t>Hence, </a:t>
            </a:r>
            <a:r>
              <a:rPr lang="en-US" sz="2400" dirty="0">
                <a:solidFill>
                  <a:prstClr val="black"/>
                </a:solidFill>
                <a:latin typeface="Arial" pitchFamily="34" charset="0"/>
                <a:ea typeface="Calibri"/>
                <a:cs typeface="Arial" pitchFamily="34" charset="0"/>
              </a:rPr>
              <a:t>the liquid has the properties of saturated liquid and the exiting steam has the properties of saturated vapor at the operating pressure. </a:t>
            </a:r>
            <a:endParaRPr lang="en-US" dirty="0"/>
          </a:p>
        </p:txBody>
      </p:sp>
      <p:sp>
        <p:nvSpPr>
          <p:cNvPr id="6" name="Rectangle 5"/>
          <p:cNvSpPr/>
          <p:nvPr/>
        </p:nvSpPr>
        <p:spPr>
          <a:xfrm>
            <a:off x="618399" y="3502485"/>
            <a:ext cx="4953000" cy="517065"/>
          </a:xfrm>
          <a:prstGeom prst="rect">
            <a:avLst/>
          </a:prstGeom>
        </p:spPr>
        <p:txBody>
          <a:bodyPr wrap="square">
            <a:spAutoFit/>
          </a:bodyPr>
          <a:lstStyle/>
          <a:p>
            <a:pPr marL="342900" lvl="0" indent="-342900" algn="just">
              <a:lnSpc>
                <a:spcPct val="115000"/>
              </a:lnSpc>
              <a:spcAft>
                <a:spcPts val="1000"/>
              </a:spcAft>
              <a:buFont typeface="Wingdings" pitchFamily="2" charset="2"/>
              <a:buChar char="v"/>
            </a:pPr>
            <a:r>
              <a:rPr lang="en-US" sz="2400" dirty="0" smtClean="0">
                <a:solidFill>
                  <a:prstClr val="black"/>
                </a:solidFill>
                <a:latin typeface="Arial" pitchFamily="34" charset="0"/>
                <a:ea typeface="Calibri"/>
                <a:cs typeface="Arial" pitchFamily="34" charset="0"/>
              </a:rPr>
              <a:t>The evaporated mass </a:t>
            </a:r>
            <a:r>
              <a:rPr lang="en-US" sz="2400" dirty="0">
                <a:solidFill>
                  <a:prstClr val="black"/>
                </a:solidFill>
                <a:latin typeface="Arial" pitchFamily="34" charset="0"/>
                <a:ea typeface="Calibri"/>
                <a:cs typeface="Arial" pitchFamily="34" charset="0"/>
              </a:rPr>
              <a:t>of </a:t>
            </a:r>
            <a:r>
              <a:rPr lang="en-US" sz="2400" dirty="0" smtClean="0">
                <a:solidFill>
                  <a:prstClr val="black"/>
                </a:solidFill>
                <a:latin typeface="Arial" pitchFamily="34" charset="0"/>
                <a:ea typeface="Calibri"/>
                <a:cs typeface="Arial" pitchFamily="34" charset="0"/>
              </a:rPr>
              <a:t>liquid, </a:t>
            </a:r>
            <a:endParaRPr lang="en-US" sz="2400" dirty="0">
              <a:solidFill>
                <a:prstClr val="black"/>
              </a:solidFill>
              <a:latin typeface="Arial" pitchFamily="34" charset="0"/>
              <a:ea typeface="Calibri"/>
              <a:cs typeface="Arial" pitchFamily="34" charset="0"/>
            </a:endParaRPr>
          </a:p>
        </p:txBody>
      </p:sp>
      <p:graphicFrame>
        <p:nvGraphicFramePr>
          <p:cNvPr id="8" name="Object 7"/>
          <p:cNvGraphicFramePr>
            <a:graphicFrameLocks noChangeAspect="1"/>
          </p:cNvGraphicFramePr>
          <p:nvPr>
            <p:extLst>
              <p:ext uri="{D42A27DB-BD31-4B8C-83A1-F6EECF244321}">
                <p14:modId xmlns:p14="http://schemas.microsoft.com/office/powerpoint/2010/main" val="431968372"/>
              </p:ext>
            </p:extLst>
          </p:nvPr>
        </p:nvGraphicFramePr>
        <p:xfrm>
          <a:off x="1246271" y="4095750"/>
          <a:ext cx="4003964" cy="762000"/>
        </p:xfrm>
        <a:graphic>
          <a:graphicData uri="http://schemas.openxmlformats.org/presentationml/2006/ole">
            <mc:AlternateContent xmlns:mc="http://schemas.openxmlformats.org/markup-compatibility/2006">
              <mc:Choice xmlns:v="urn:schemas-microsoft-com:vml" Requires="v">
                <p:oleObj spid="_x0000_s69755" name="Equation" r:id="rId3" imgW="1714320" imgH="431640" progId="Equation.3">
                  <p:embed/>
                </p:oleObj>
              </mc:Choice>
              <mc:Fallback>
                <p:oleObj name="Equation" r:id="rId3" imgW="1714320" imgH="431640" progId="Equation.3">
                  <p:embed/>
                  <p:pic>
                    <p:nvPicPr>
                      <p:cNvPr id="0" name="Object 1"/>
                      <p:cNvPicPr>
                        <a:picLocks noChangeAspect="1" noChangeArrowheads="1"/>
                      </p:cNvPicPr>
                      <p:nvPr/>
                    </p:nvPicPr>
                    <p:blipFill>
                      <a:blip r:embed="rId4"/>
                      <a:srcRect/>
                      <a:stretch>
                        <a:fillRect/>
                      </a:stretch>
                    </p:blipFill>
                    <p:spPr bwMode="auto">
                      <a:xfrm>
                        <a:off x="1246271" y="4095750"/>
                        <a:ext cx="4003964" cy="762000"/>
                      </a:xfrm>
                      <a:prstGeom prst="rect">
                        <a:avLst/>
                      </a:prstGeom>
                      <a:solidFill>
                        <a:schemeClr val="bg1"/>
                      </a:solidFill>
                    </p:spPr>
                  </p:pic>
                </p:oleObj>
              </mc:Fallback>
            </mc:AlternateContent>
          </a:graphicData>
        </a:graphic>
      </p:graphicFrame>
      <p:sp>
        <p:nvSpPr>
          <p:cNvPr id="9" name="TextBox 8"/>
          <p:cNvSpPr txBox="1"/>
          <p:nvPr/>
        </p:nvSpPr>
        <p:spPr>
          <a:xfrm>
            <a:off x="5249123" y="4171950"/>
            <a:ext cx="1685077" cy="461665"/>
          </a:xfrm>
          <a:prstGeom prst="rect">
            <a:avLst/>
          </a:prstGeom>
          <a:solidFill>
            <a:schemeClr val="bg1"/>
          </a:solidFill>
        </p:spPr>
        <p:txBody>
          <a:bodyPr wrap="none" rtlCol="0">
            <a:spAutoFit/>
          </a:bodyPr>
          <a:lstStyle/>
          <a:p>
            <a:r>
              <a:rPr lang="en-US" sz="2400" b="1" dirty="0" smtClean="0">
                <a:latin typeface="Times New Roman" pitchFamily="18" charset="0"/>
                <a:cs typeface="Times New Roman" pitchFamily="18" charset="0"/>
              </a:rPr>
              <a:t>= 0.5698 kg</a:t>
            </a:r>
            <a:endParaRPr lang="en-US" sz="2400" b="1" dirty="0">
              <a:latin typeface="Times New Roman" pitchFamily="18" charset="0"/>
              <a:cs typeface="Times New Roman" pitchFamily="18" charset="0"/>
            </a:endParaRPr>
          </a:p>
        </p:txBody>
      </p:sp>
      <p:sp>
        <p:nvSpPr>
          <p:cNvPr id="14" name="Rectangle 11"/>
          <p:cNvSpPr>
            <a:spLocks noChangeArrowheads="1"/>
          </p:cNvSpPr>
          <p:nvPr/>
        </p:nvSpPr>
        <p:spPr bwMode="auto">
          <a:xfrm>
            <a:off x="6705600" y="2696451"/>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6" name="Rectangle 13"/>
          <p:cNvSpPr>
            <a:spLocks noChangeArrowheads="1"/>
          </p:cNvSpPr>
          <p:nvPr/>
        </p:nvSpPr>
        <p:spPr bwMode="auto">
          <a:xfrm>
            <a:off x="4972309" y="338102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465987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4" name="Object 3"/>
          <p:cNvGraphicFramePr>
            <a:graphicFrameLocks noChangeAspect="1"/>
          </p:cNvGraphicFramePr>
          <p:nvPr>
            <p:extLst>
              <p:ext uri="{D42A27DB-BD31-4B8C-83A1-F6EECF244321}">
                <p14:modId xmlns:p14="http://schemas.microsoft.com/office/powerpoint/2010/main" val="3622535175"/>
              </p:ext>
            </p:extLst>
          </p:nvPr>
        </p:nvGraphicFramePr>
        <p:xfrm>
          <a:off x="914400" y="2539484"/>
          <a:ext cx="5359565" cy="718066"/>
        </p:xfrm>
        <a:graphic>
          <a:graphicData uri="http://schemas.openxmlformats.org/presentationml/2006/ole">
            <mc:AlternateContent xmlns:mc="http://schemas.openxmlformats.org/markup-compatibility/2006">
              <mc:Choice xmlns:v="urn:schemas-microsoft-com:vml" Requires="v">
                <p:oleObj spid="_x0000_s70846" name="Equation" r:id="rId3" imgW="2349360" imgH="419040" progId="Equation.3">
                  <p:embed/>
                </p:oleObj>
              </mc:Choice>
              <mc:Fallback>
                <p:oleObj name="Equation" r:id="rId3" imgW="2349360" imgH="419040" progId="Equation.3">
                  <p:embed/>
                  <p:pic>
                    <p:nvPicPr>
                      <p:cNvPr id="0" name="Object 1"/>
                      <p:cNvPicPr>
                        <a:picLocks noChangeAspect="1" noChangeArrowheads="1"/>
                      </p:cNvPicPr>
                      <p:nvPr/>
                    </p:nvPicPr>
                    <p:blipFill>
                      <a:blip r:embed="rId4"/>
                      <a:srcRect/>
                      <a:stretch>
                        <a:fillRect/>
                      </a:stretch>
                    </p:blipFill>
                    <p:spPr bwMode="auto">
                      <a:xfrm>
                        <a:off x="914400" y="2539484"/>
                        <a:ext cx="5359565" cy="718066"/>
                      </a:xfrm>
                      <a:prstGeom prst="rect">
                        <a:avLst/>
                      </a:prstGeom>
                      <a:solidFill>
                        <a:schemeClr val="bg1"/>
                      </a:solidFill>
                    </p:spPr>
                  </p:pic>
                </p:oleObj>
              </mc:Fallback>
            </mc:AlternateContent>
          </a:graphicData>
        </a:graphic>
      </p:graphicFrame>
      <p:sp>
        <p:nvSpPr>
          <p:cNvPr id="5" name="TextBox 4"/>
          <p:cNvSpPr txBox="1"/>
          <p:nvPr/>
        </p:nvSpPr>
        <p:spPr>
          <a:xfrm>
            <a:off x="6317641" y="2719685"/>
            <a:ext cx="1835759" cy="461665"/>
          </a:xfrm>
          <a:prstGeom prst="rect">
            <a:avLst/>
          </a:prstGeom>
          <a:solidFill>
            <a:schemeClr val="bg1"/>
          </a:solidFill>
        </p:spPr>
        <p:txBody>
          <a:bodyPr wrap="none" rtlCol="0">
            <a:spAutoFit/>
          </a:bodyPr>
          <a:lstStyle/>
          <a:p>
            <a:r>
              <a:rPr lang="en-US" sz="2400" b="1" dirty="0" smtClean="0">
                <a:latin typeface="Arial" pitchFamily="34" charset="0"/>
                <a:cs typeface="Arial" pitchFamily="34" charset="0"/>
              </a:rPr>
              <a:t>= 34.41 m/s</a:t>
            </a:r>
            <a:endParaRPr lang="en-US" sz="2400" b="1" dirty="0">
              <a:latin typeface="Arial" pitchFamily="34" charset="0"/>
              <a:cs typeface="Arial" pitchFamily="34" charset="0"/>
            </a:endParaRPr>
          </a:p>
        </p:txBody>
      </p:sp>
      <p:sp>
        <p:nvSpPr>
          <p:cNvPr id="7" name="Rectangle 6"/>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2216637997"/>
              </p:ext>
            </p:extLst>
          </p:nvPr>
        </p:nvGraphicFramePr>
        <p:xfrm>
          <a:off x="1066800" y="3826501"/>
          <a:ext cx="2910813" cy="493383"/>
        </p:xfrm>
        <a:graphic>
          <a:graphicData uri="http://schemas.openxmlformats.org/presentationml/2006/ole">
            <mc:AlternateContent xmlns:mc="http://schemas.openxmlformats.org/markup-compatibility/2006">
              <mc:Choice xmlns:v="urn:schemas-microsoft-com:vml" Requires="v">
                <p:oleObj spid="_x0000_s70847" name="Equation" r:id="rId5" imgW="1218960" imgH="241200" progId="Equation.3">
                  <p:embed/>
                </p:oleObj>
              </mc:Choice>
              <mc:Fallback>
                <p:oleObj name="Equation" r:id="rId5" imgW="1218960" imgH="241200" progId="Equation.3">
                  <p:embed/>
                  <p:pic>
                    <p:nvPicPr>
                      <p:cNvPr id="0" name="Object 5"/>
                      <p:cNvPicPr>
                        <a:picLocks noChangeAspect="1" noChangeArrowheads="1"/>
                      </p:cNvPicPr>
                      <p:nvPr/>
                    </p:nvPicPr>
                    <p:blipFill>
                      <a:blip r:embed="rId6"/>
                      <a:srcRect/>
                      <a:stretch>
                        <a:fillRect/>
                      </a:stretch>
                    </p:blipFill>
                    <p:spPr bwMode="auto">
                      <a:xfrm>
                        <a:off x="1066800" y="3826501"/>
                        <a:ext cx="2910813" cy="493383"/>
                      </a:xfrm>
                      <a:prstGeom prst="rect">
                        <a:avLst/>
                      </a:prstGeom>
                      <a:solidFill>
                        <a:schemeClr val="bg1"/>
                      </a:solidFill>
                    </p:spPr>
                  </p:pic>
                </p:oleObj>
              </mc:Fallback>
            </mc:AlternateContent>
          </a:graphicData>
        </a:graphic>
      </p:graphicFrame>
      <p:sp>
        <p:nvSpPr>
          <p:cNvPr id="9" name="TextBox 8"/>
          <p:cNvSpPr txBox="1"/>
          <p:nvPr/>
        </p:nvSpPr>
        <p:spPr>
          <a:xfrm>
            <a:off x="4018232" y="3831907"/>
            <a:ext cx="4302781" cy="492443"/>
          </a:xfrm>
          <a:prstGeom prst="rect">
            <a:avLst/>
          </a:prstGeom>
          <a:solidFill>
            <a:schemeClr val="bg1"/>
          </a:solidFill>
        </p:spPr>
        <p:txBody>
          <a:bodyPr wrap="none" rtlCol="0">
            <a:spAutoFit/>
          </a:bodyPr>
          <a:lstStyle/>
          <a:p>
            <a:r>
              <a:rPr lang="en-US" sz="2600" dirty="0" smtClean="0">
                <a:cs typeface="Arial" pitchFamily="34" charset="0"/>
              </a:rPr>
              <a:t>= 2693.4 – 2519.4 = </a:t>
            </a:r>
            <a:r>
              <a:rPr lang="en-US" sz="2600" b="1" dirty="0" smtClean="0">
                <a:cs typeface="Arial" pitchFamily="34" charset="0"/>
              </a:rPr>
              <a:t>174 kJ/kg </a:t>
            </a:r>
            <a:endParaRPr lang="en-US" sz="2600" b="1" dirty="0">
              <a:cs typeface="Arial" pitchFamily="34" charset="0"/>
            </a:endParaRPr>
          </a:p>
        </p:txBody>
      </p:sp>
      <p:sp>
        <p:nvSpPr>
          <p:cNvPr id="11" name="Rectangle 10"/>
          <p:cNvSpPr/>
          <p:nvPr/>
        </p:nvSpPr>
        <p:spPr>
          <a:xfrm>
            <a:off x="6172200" y="4472285"/>
            <a:ext cx="2114681" cy="461665"/>
          </a:xfrm>
          <a:prstGeom prst="rect">
            <a:avLst/>
          </a:prstGeom>
          <a:solidFill>
            <a:schemeClr val="bg1"/>
          </a:solidFill>
        </p:spPr>
        <p:txBody>
          <a:bodyPr wrap="none">
            <a:spAutoFit/>
          </a:bodyPr>
          <a:lstStyle/>
          <a:p>
            <a:r>
              <a:rPr lang="en-US" sz="2400" dirty="0">
                <a:solidFill>
                  <a:prstClr val="black"/>
                </a:solidFill>
                <a:latin typeface="Arial" pitchFamily="34" charset="0"/>
                <a:ea typeface="Calibri"/>
                <a:cs typeface="Arial" pitchFamily="34" charset="0"/>
              </a:rPr>
              <a:t>As h = u + </a:t>
            </a:r>
            <a:r>
              <a:rPr lang="en-US" sz="2400" dirty="0" err="1">
                <a:solidFill>
                  <a:prstClr val="black"/>
                </a:solidFill>
                <a:latin typeface="Arial" pitchFamily="34" charset="0"/>
                <a:ea typeface="Calibri"/>
                <a:cs typeface="Arial" pitchFamily="34" charset="0"/>
              </a:rPr>
              <a:t>Pv</a:t>
            </a:r>
            <a:r>
              <a:rPr lang="en-US" sz="2400" dirty="0">
                <a:solidFill>
                  <a:prstClr val="black"/>
                </a:solidFill>
                <a:latin typeface="Arial" pitchFamily="34" charset="0"/>
                <a:ea typeface="Calibri"/>
                <a:cs typeface="Arial" pitchFamily="34" charset="0"/>
              </a:rPr>
              <a:t> </a:t>
            </a:r>
            <a:endParaRPr lang="en-US" dirty="0"/>
          </a:p>
        </p:txBody>
      </p:sp>
      <p:sp>
        <p:nvSpPr>
          <p:cNvPr id="12" name="Rectangle 11"/>
          <p:cNvSpPr/>
          <p:nvPr/>
        </p:nvSpPr>
        <p:spPr>
          <a:xfrm>
            <a:off x="457201" y="3302601"/>
            <a:ext cx="4901535" cy="461665"/>
          </a:xfrm>
          <a:prstGeom prst="rect">
            <a:avLst/>
          </a:prstGeom>
        </p:spPr>
        <p:txBody>
          <a:bodyPr wrap="none">
            <a:spAutoFit/>
          </a:bodyPr>
          <a:lstStyle/>
          <a:p>
            <a:r>
              <a:rPr lang="en-US" sz="2400" dirty="0" smtClean="0">
                <a:solidFill>
                  <a:prstClr val="black"/>
                </a:solidFill>
                <a:latin typeface="Arial" pitchFamily="34" charset="0"/>
                <a:ea typeface="Calibri"/>
                <a:cs typeface="Arial" pitchFamily="34" charset="0"/>
              </a:rPr>
              <a:t>(ii) The flow energy per unit mass, </a:t>
            </a:r>
            <a:endParaRPr lang="en-US" dirty="0"/>
          </a:p>
        </p:txBody>
      </p:sp>
      <p:sp>
        <p:nvSpPr>
          <p:cNvPr id="15" name="Rectangle 14"/>
          <p:cNvSpPr/>
          <p:nvPr/>
        </p:nvSpPr>
        <p:spPr>
          <a:xfrm>
            <a:off x="773976" y="1957685"/>
            <a:ext cx="3036024" cy="461665"/>
          </a:xfrm>
          <a:prstGeom prst="rect">
            <a:avLst/>
          </a:prstGeom>
        </p:spPr>
        <p:txBody>
          <a:bodyPr wrap="none">
            <a:spAutoFit/>
          </a:bodyPr>
          <a:lstStyle/>
          <a:p>
            <a:r>
              <a:rPr lang="en-US" sz="2400" dirty="0">
                <a:solidFill>
                  <a:prstClr val="black"/>
                </a:solidFill>
                <a:latin typeface="Arial" pitchFamily="34" charset="0"/>
                <a:ea typeface="Calibri"/>
                <a:cs typeface="Arial" pitchFamily="34" charset="0"/>
              </a:rPr>
              <a:t> </a:t>
            </a:r>
            <a:r>
              <a:rPr lang="en-US" sz="2400" dirty="0" smtClean="0">
                <a:solidFill>
                  <a:prstClr val="black"/>
                </a:solidFill>
                <a:latin typeface="Arial" pitchFamily="34" charset="0"/>
                <a:ea typeface="Calibri"/>
                <a:cs typeface="Arial" pitchFamily="34" charset="0"/>
              </a:rPr>
              <a:t>and the </a:t>
            </a:r>
            <a:r>
              <a:rPr lang="en-US" sz="2400" dirty="0">
                <a:solidFill>
                  <a:prstClr val="black"/>
                </a:solidFill>
                <a:latin typeface="Arial" pitchFamily="34" charset="0"/>
                <a:ea typeface="Calibri"/>
                <a:cs typeface="Arial" pitchFamily="34" charset="0"/>
              </a:rPr>
              <a:t>exit </a:t>
            </a:r>
            <a:r>
              <a:rPr lang="en-US" sz="2400" dirty="0" smtClean="0">
                <a:solidFill>
                  <a:prstClr val="black"/>
                </a:solidFill>
                <a:latin typeface="Arial" pitchFamily="34" charset="0"/>
                <a:ea typeface="Calibri"/>
                <a:cs typeface="Arial" pitchFamily="34" charset="0"/>
              </a:rPr>
              <a:t>velocity,</a:t>
            </a:r>
            <a:endParaRPr lang="en-US" sz="2400" dirty="0"/>
          </a:p>
        </p:txBody>
      </p:sp>
      <p:sp>
        <p:nvSpPr>
          <p:cNvPr id="17" name="Rectangle 20"/>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9" name="Rectangle 22"/>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22" name="Object 21"/>
          <p:cNvGraphicFramePr>
            <a:graphicFrameLocks noChangeAspect="1"/>
          </p:cNvGraphicFramePr>
          <p:nvPr>
            <p:extLst>
              <p:ext uri="{D42A27DB-BD31-4B8C-83A1-F6EECF244321}">
                <p14:modId xmlns:p14="http://schemas.microsoft.com/office/powerpoint/2010/main" val="2335590390"/>
              </p:ext>
            </p:extLst>
          </p:nvPr>
        </p:nvGraphicFramePr>
        <p:xfrm>
          <a:off x="3886200" y="1220392"/>
          <a:ext cx="3221039" cy="444711"/>
        </p:xfrm>
        <a:graphic>
          <a:graphicData uri="http://schemas.openxmlformats.org/presentationml/2006/ole">
            <mc:AlternateContent xmlns:mc="http://schemas.openxmlformats.org/markup-compatibility/2006">
              <mc:Choice xmlns:v="urn:schemas-microsoft-com:vml" Requires="v">
                <p:oleObj spid="_x0000_s70848" name="Equation" r:id="rId7" imgW="1091880" imgH="203040" progId="Equation.3">
                  <p:embed/>
                </p:oleObj>
              </mc:Choice>
              <mc:Fallback>
                <p:oleObj name="Equation" r:id="rId7" imgW="1091880" imgH="203040" progId="Equation.3">
                  <p:embed/>
                  <p:pic>
                    <p:nvPicPr>
                      <p:cNvPr id="0" name=""/>
                      <p:cNvPicPr>
                        <a:picLocks noChangeAspect="1" noChangeArrowheads="1"/>
                      </p:cNvPicPr>
                      <p:nvPr/>
                    </p:nvPicPr>
                    <p:blipFill>
                      <a:blip r:embed="rId8"/>
                      <a:srcRect/>
                      <a:stretch>
                        <a:fillRect/>
                      </a:stretch>
                    </p:blipFill>
                    <p:spPr bwMode="auto">
                      <a:xfrm>
                        <a:off x="3886200" y="1220392"/>
                        <a:ext cx="3221039" cy="444711"/>
                      </a:xfrm>
                      <a:prstGeom prst="rect">
                        <a:avLst/>
                      </a:prstGeom>
                      <a:solidFill>
                        <a:schemeClr val="bg1"/>
                      </a:solidFill>
                    </p:spPr>
                  </p:pic>
                </p:oleObj>
              </mc:Fallback>
            </mc:AlternateContent>
          </a:graphicData>
        </a:graphic>
      </p:graphicFrame>
      <p:graphicFrame>
        <p:nvGraphicFramePr>
          <p:cNvPr id="23" name="Object 22"/>
          <p:cNvGraphicFramePr>
            <a:graphicFrameLocks noChangeAspect="1"/>
          </p:cNvGraphicFramePr>
          <p:nvPr>
            <p:extLst>
              <p:ext uri="{D42A27DB-BD31-4B8C-83A1-F6EECF244321}">
                <p14:modId xmlns:p14="http://schemas.microsoft.com/office/powerpoint/2010/main" val="1739420737"/>
              </p:ext>
            </p:extLst>
          </p:nvPr>
        </p:nvGraphicFramePr>
        <p:xfrm>
          <a:off x="981443" y="1123950"/>
          <a:ext cx="2908475" cy="777701"/>
        </p:xfrm>
        <a:graphic>
          <a:graphicData uri="http://schemas.openxmlformats.org/presentationml/2006/ole">
            <mc:AlternateContent xmlns:mc="http://schemas.openxmlformats.org/markup-compatibility/2006">
              <mc:Choice xmlns:v="urn:schemas-microsoft-com:vml" Requires="v">
                <p:oleObj spid="_x0000_s70849" name="Equation" r:id="rId9" imgW="1091726" imgH="393529" progId="Equation.3">
                  <p:embed/>
                </p:oleObj>
              </mc:Choice>
              <mc:Fallback>
                <p:oleObj name="Equation" r:id="rId9" imgW="1091726" imgH="393529"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81443" y="1123950"/>
                        <a:ext cx="2908475" cy="777701"/>
                      </a:xfrm>
                      <a:prstGeom prst="rect">
                        <a:avLst/>
                      </a:prstGeom>
                      <a:solidFill>
                        <a:schemeClr val="bg1"/>
                      </a:solidFill>
                    </p:spPr>
                  </p:pic>
                </p:oleObj>
              </mc:Fallback>
            </mc:AlternateContent>
          </a:graphicData>
        </a:graphic>
      </p:graphicFrame>
      <p:sp>
        <p:nvSpPr>
          <p:cNvPr id="24" name="TextBox 23"/>
          <p:cNvSpPr txBox="1"/>
          <p:nvPr/>
        </p:nvSpPr>
        <p:spPr>
          <a:xfrm>
            <a:off x="7086600" y="1181101"/>
            <a:ext cx="766557" cy="461665"/>
          </a:xfrm>
          <a:prstGeom prst="rect">
            <a:avLst/>
          </a:prstGeom>
          <a:solidFill>
            <a:schemeClr val="bg1"/>
          </a:solidFill>
        </p:spPr>
        <p:txBody>
          <a:bodyPr wrap="none" rtlCol="0">
            <a:spAutoFit/>
          </a:bodyPr>
          <a:lstStyle/>
          <a:p>
            <a:r>
              <a:rPr lang="en-US" sz="2400" dirty="0" smtClean="0">
                <a:latin typeface="Times New Roman" pitchFamily="18" charset="0"/>
                <a:cs typeface="Times New Roman" pitchFamily="18" charset="0"/>
              </a:rPr>
              <a:t>Kg/s</a:t>
            </a:r>
            <a:endParaRPr lang="en-US" sz="2400" dirty="0">
              <a:latin typeface="Times New Roman" pitchFamily="18" charset="0"/>
              <a:cs typeface="Times New Roman" pitchFamily="18" charset="0"/>
            </a:endParaRPr>
          </a:p>
        </p:txBody>
      </p:sp>
      <p:sp>
        <p:nvSpPr>
          <p:cNvPr id="25" name="Rectangle 24"/>
          <p:cNvSpPr/>
          <p:nvPr/>
        </p:nvSpPr>
        <p:spPr>
          <a:xfrm>
            <a:off x="533400" y="509885"/>
            <a:ext cx="6019800" cy="461665"/>
          </a:xfrm>
          <a:prstGeom prst="rect">
            <a:avLst/>
          </a:prstGeom>
        </p:spPr>
        <p:txBody>
          <a:bodyPr wrap="square">
            <a:spAutoFit/>
          </a:bodyPr>
          <a:lstStyle/>
          <a:p>
            <a:r>
              <a:rPr lang="en-US" sz="2400" dirty="0" smtClean="0">
                <a:solidFill>
                  <a:prstClr val="black"/>
                </a:solidFill>
                <a:latin typeface="Arial" pitchFamily="34" charset="0"/>
                <a:ea typeface="Calibri"/>
                <a:cs typeface="Arial" pitchFamily="34" charset="0"/>
              </a:rPr>
              <a:t>(i) The </a:t>
            </a:r>
            <a:r>
              <a:rPr lang="en-US" sz="2400" dirty="0">
                <a:solidFill>
                  <a:prstClr val="black"/>
                </a:solidFill>
                <a:latin typeface="Arial" pitchFamily="34" charset="0"/>
                <a:ea typeface="Calibri"/>
                <a:cs typeface="Arial" pitchFamily="34" charset="0"/>
              </a:rPr>
              <a:t>mass flow rate of the exiting </a:t>
            </a:r>
            <a:r>
              <a:rPr lang="en-US" sz="2400" dirty="0" smtClean="0">
                <a:solidFill>
                  <a:prstClr val="black"/>
                </a:solidFill>
                <a:latin typeface="Arial" pitchFamily="34" charset="0"/>
                <a:ea typeface="Calibri"/>
                <a:cs typeface="Arial" pitchFamily="34" charset="0"/>
              </a:rPr>
              <a:t>steam,</a:t>
            </a:r>
            <a:endParaRPr lang="en-US" sz="2400" dirty="0"/>
          </a:p>
        </p:txBody>
      </p:sp>
    </p:spTree>
    <p:extLst>
      <p:ext uri="{BB962C8B-B14F-4D97-AF65-F5344CB8AC3E}">
        <p14:creationId xmlns:p14="http://schemas.microsoft.com/office/powerpoint/2010/main" val="3648510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3105150"/>
            <a:ext cx="7696200" cy="941796"/>
          </a:xfrm>
          <a:prstGeom prst="rect">
            <a:avLst/>
          </a:prstGeom>
        </p:spPr>
        <p:txBody>
          <a:bodyPr wrap="square">
            <a:spAutoFit/>
          </a:bodyPr>
          <a:lstStyle/>
          <a:p>
            <a:pPr marL="520700" indent="-520700" algn="just">
              <a:lnSpc>
                <a:spcPct val="115000"/>
              </a:lnSpc>
              <a:spcAft>
                <a:spcPts val="1000"/>
              </a:spcAft>
            </a:pPr>
            <a:r>
              <a:rPr lang="en-US" sz="2400" dirty="0" smtClean="0">
                <a:latin typeface="Arial" pitchFamily="34" charset="0"/>
                <a:ea typeface="Calibri"/>
                <a:cs typeface="Arial" pitchFamily="34" charset="0"/>
              </a:rPr>
              <a:t>(iii) Now, the </a:t>
            </a:r>
            <a:r>
              <a:rPr lang="en-US" sz="2400" dirty="0">
                <a:latin typeface="Arial" pitchFamily="34" charset="0"/>
                <a:ea typeface="Calibri"/>
                <a:cs typeface="Arial" pitchFamily="34" charset="0"/>
              </a:rPr>
              <a:t>rate at which energy is leaving the cooker by </a:t>
            </a:r>
            <a:r>
              <a:rPr lang="en-US" sz="2400" dirty="0" smtClean="0">
                <a:latin typeface="Arial" pitchFamily="34" charset="0"/>
                <a:ea typeface="Calibri"/>
                <a:cs typeface="Arial" pitchFamily="34" charset="0"/>
              </a:rPr>
              <a:t>steam is given by</a:t>
            </a:r>
            <a:endParaRPr lang="en-US" sz="2400" dirty="0">
              <a:latin typeface="Arial" pitchFamily="34" charset="0"/>
              <a:ea typeface="Calibri"/>
              <a:cs typeface="Arial" pitchFamily="34" charset="0"/>
            </a:endParaRPr>
          </a:p>
        </p:txBody>
      </p:sp>
      <p:graphicFrame>
        <p:nvGraphicFramePr>
          <p:cNvPr id="3" name="Object 2"/>
          <p:cNvGraphicFramePr>
            <a:graphicFrameLocks noChangeAspect="1"/>
          </p:cNvGraphicFramePr>
          <p:nvPr>
            <p:extLst>
              <p:ext uri="{D42A27DB-BD31-4B8C-83A1-F6EECF244321}">
                <p14:modId xmlns:p14="http://schemas.microsoft.com/office/powerpoint/2010/main" val="4039751662"/>
              </p:ext>
            </p:extLst>
          </p:nvPr>
        </p:nvGraphicFramePr>
        <p:xfrm>
          <a:off x="985838" y="4212906"/>
          <a:ext cx="5785938" cy="416243"/>
        </p:xfrm>
        <a:graphic>
          <a:graphicData uri="http://schemas.openxmlformats.org/presentationml/2006/ole">
            <mc:AlternateContent xmlns:mc="http://schemas.openxmlformats.org/markup-compatibility/2006">
              <mc:Choice xmlns:v="urn:schemas-microsoft-com:vml" Requires="v">
                <p:oleObj spid="_x0000_s73743" name="Equation" r:id="rId3" imgW="2120760" imgH="203040" progId="Equation.3">
                  <p:embed/>
                </p:oleObj>
              </mc:Choice>
              <mc:Fallback>
                <p:oleObj name="Equation" r:id="rId3" imgW="2120760" imgH="203040" progId="Equation.3">
                  <p:embed/>
                  <p:pic>
                    <p:nvPicPr>
                      <p:cNvPr id="0" name=""/>
                      <p:cNvPicPr>
                        <a:picLocks noChangeAspect="1" noChangeArrowheads="1"/>
                      </p:cNvPicPr>
                      <p:nvPr/>
                    </p:nvPicPr>
                    <p:blipFill>
                      <a:blip r:embed="rId4"/>
                      <a:srcRect/>
                      <a:stretch>
                        <a:fillRect/>
                      </a:stretch>
                    </p:blipFill>
                    <p:spPr bwMode="auto">
                      <a:xfrm>
                        <a:off x="985838" y="4212906"/>
                        <a:ext cx="5785938" cy="416243"/>
                      </a:xfrm>
                      <a:prstGeom prst="rect">
                        <a:avLst/>
                      </a:prstGeom>
                      <a:solidFill>
                        <a:schemeClr val="bg1"/>
                      </a:solidFill>
                    </p:spPr>
                  </p:pic>
                </p:oleObj>
              </mc:Fallback>
            </mc:AlternateContent>
          </a:graphicData>
        </a:graphic>
      </p:graphicFrame>
      <p:sp>
        <p:nvSpPr>
          <p:cNvPr id="4" name="TextBox 3"/>
          <p:cNvSpPr txBox="1"/>
          <p:nvPr/>
        </p:nvSpPr>
        <p:spPr>
          <a:xfrm>
            <a:off x="6898158" y="4212907"/>
            <a:ext cx="1560042" cy="492443"/>
          </a:xfrm>
          <a:prstGeom prst="rect">
            <a:avLst/>
          </a:prstGeom>
          <a:solidFill>
            <a:schemeClr val="bg1"/>
          </a:solidFill>
        </p:spPr>
        <p:txBody>
          <a:bodyPr wrap="none" rtlCol="0">
            <a:spAutoFit/>
          </a:bodyPr>
          <a:lstStyle/>
          <a:p>
            <a:r>
              <a:rPr lang="en-US" sz="2600" b="1" dirty="0" smtClean="0"/>
              <a:t>= 0.64 kW</a:t>
            </a:r>
            <a:endParaRPr lang="en-US" sz="2600" b="1" dirty="0"/>
          </a:p>
        </p:txBody>
      </p:sp>
      <p:sp>
        <p:nvSpPr>
          <p:cNvPr id="5" name="TextBox 4"/>
          <p:cNvSpPr txBox="1"/>
          <p:nvPr/>
        </p:nvSpPr>
        <p:spPr>
          <a:xfrm>
            <a:off x="1295400" y="1447418"/>
            <a:ext cx="4953000" cy="590932"/>
          </a:xfrm>
          <a:prstGeom prst="rect">
            <a:avLst/>
          </a:prstGeom>
          <a:solidFill>
            <a:schemeClr val="bg1"/>
          </a:solidFill>
        </p:spPr>
        <p:txBody>
          <a:bodyPr wrap="square" rtlCol="0">
            <a:spAutoFit/>
          </a:bodyPr>
          <a:lstStyle/>
          <a:p>
            <a:r>
              <a:rPr lang="en-US" sz="2600" dirty="0"/>
              <a:t>e</a:t>
            </a:r>
            <a:r>
              <a:rPr lang="en-US" sz="2600" dirty="0" smtClean="0"/>
              <a:t> =  h</a:t>
            </a:r>
            <a:r>
              <a:rPr lang="en-US" dirty="0" smtClean="0"/>
              <a:t>g</a:t>
            </a:r>
            <a:r>
              <a:rPr lang="en-US" sz="2600" dirty="0" smtClean="0"/>
              <a:t> + </a:t>
            </a:r>
            <a:r>
              <a:rPr lang="en-US" sz="2600" dirty="0" err="1" smtClean="0"/>
              <a:t>ke</a:t>
            </a:r>
            <a:r>
              <a:rPr lang="en-US" sz="2600" dirty="0" smtClean="0"/>
              <a:t> + </a:t>
            </a:r>
            <a:r>
              <a:rPr lang="en-US" sz="2600" dirty="0" err="1" smtClean="0"/>
              <a:t>pe</a:t>
            </a:r>
            <a:r>
              <a:rPr lang="en-US" sz="2600" dirty="0" smtClean="0"/>
              <a:t> = h</a:t>
            </a:r>
            <a:r>
              <a:rPr lang="en-US" dirty="0" smtClean="0"/>
              <a:t>g</a:t>
            </a:r>
            <a:r>
              <a:rPr lang="en-US" sz="2600" dirty="0" smtClean="0"/>
              <a:t> = </a:t>
            </a:r>
            <a:r>
              <a:rPr lang="en-US" sz="2600" b="1" dirty="0" smtClean="0"/>
              <a:t>2693.4 kJ/kg</a:t>
            </a:r>
            <a:endParaRPr lang="en-US" sz="2600" b="1" dirty="0"/>
          </a:p>
        </p:txBody>
      </p:sp>
      <p:sp>
        <p:nvSpPr>
          <p:cNvPr id="7" name="Rectangle 6"/>
          <p:cNvSpPr/>
          <p:nvPr/>
        </p:nvSpPr>
        <p:spPr>
          <a:xfrm>
            <a:off x="632743" y="666750"/>
            <a:ext cx="5264583" cy="461665"/>
          </a:xfrm>
          <a:prstGeom prst="rect">
            <a:avLst/>
          </a:prstGeom>
        </p:spPr>
        <p:txBody>
          <a:bodyPr wrap="none">
            <a:spAutoFit/>
          </a:bodyPr>
          <a:lstStyle/>
          <a:p>
            <a:r>
              <a:rPr lang="en-US" sz="2400" dirty="0" smtClean="0">
                <a:latin typeface="Arial" pitchFamily="34" charset="0"/>
                <a:ea typeface="Calibri"/>
                <a:cs typeface="Arial" pitchFamily="34" charset="0"/>
              </a:rPr>
              <a:t>   and the total energy per unit mass, </a:t>
            </a:r>
            <a:endParaRPr lang="en-US" sz="2400" dirty="0"/>
          </a:p>
        </p:txBody>
      </p:sp>
      <p:sp>
        <p:nvSpPr>
          <p:cNvPr id="8" name="Rectangle 7"/>
          <p:cNvSpPr/>
          <p:nvPr/>
        </p:nvSpPr>
        <p:spPr>
          <a:xfrm>
            <a:off x="1219200" y="2338685"/>
            <a:ext cx="7239000" cy="461665"/>
          </a:xfrm>
          <a:prstGeom prst="rect">
            <a:avLst/>
          </a:prstGeom>
        </p:spPr>
        <p:txBody>
          <a:bodyPr wrap="square">
            <a:spAutoFit/>
          </a:bodyPr>
          <a:lstStyle/>
          <a:p>
            <a:r>
              <a:rPr lang="en-US" sz="2400" dirty="0" smtClean="0">
                <a:latin typeface="Arial" pitchFamily="34" charset="0"/>
                <a:ea typeface="Calibri"/>
                <a:cs typeface="Arial" pitchFamily="34" charset="0"/>
              </a:rPr>
              <a:t> As the </a:t>
            </a:r>
            <a:r>
              <a:rPr lang="en-US" sz="2400" dirty="0">
                <a:latin typeface="Arial" pitchFamily="34" charset="0"/>
                <a:ea typeface="Calibri"/>
                <a:cs typeface="Arial" pitchFamily="34" charset="0"/>
              </a:rPr>
              <a:t>kinetic and potential energies </a:t>
            </a:r>
            <a:r>
              <a:rPr lang="en-US" sz="2400" dirty="0" smtClean="0">
                <a:latin typeface="Arial" pitchFamily="34" charset="0"/>
                <a:ea typeface="Calibri"/>
                <a:cs typeface="Arial" pitchFamily="34" charset="0"/>
              </a:rPr>
              <a:t>are neglected.  </a:t>
            </a:r>
            <a:endParaRPr lang="en-US" sz="2400" dirty="0"/>
          </a:p>
        </p:txBody>
      </p:sp>
    </p:spTree>
    <p:extLst>
      <p:ext uri="{BB962C8B-B14F-4D97-AF65-F5344CB8AC3E}">
        <p14:creationId xmlns:p14="http://schemas.microsoft.com/office/powerpoint/2010/main" val="1905575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3400" y="819150"/>
            <a:ext cx="7315200" cy="1791260"/>
          </a:xfrm>
          <a:prstGeom prst="rect">
            <a:avLst/>
          </a:prstGeom>
        </p:spPr>
        <p:txBody>
          <a:bodyPr wrap="square">
            <a:spAutoFit/>
          </a:bodyPr>
          <a:lstStyle/>
          <a:p>
            <a:pPr marL="342900" lvl="0" indent="-342900" algn="just">
              <a:lnSpc>
                <a:spcPct val="115000"/>
              </a:lnSpc>
              <a:spcAft>
                <a:spcPts val="1000"/>
              </a:spcAft>
              <a:buFont typeface="Wingdings" pitchFamily="2" charset="2"/>
              <a:buChar char="v"/>
            </a:pPr>
            <a:r>
              <a:rPr lang="en-US" sz="2400" dirty="0" smtClean="0">
                <a:solidFill>
                  <a:prstClr val="black"/>
                </a:solidFill>
                <a:latin typeface="Arial" pitchFamily="34" charset="0"/>
                <a:ea typeface="Calibri"/>
                <a:cs typeface="Arial" pitchFamily="34" charset="0"/>
              </a:rPr>
              <a:t>The </a:t>
            </a:r>
            <a:r>
              <a:rPr lang="en-US" sz="2400" dirty="0">
                <a:solidFill>
                  <a:prstClr val="black"/>
                </a:solidFill>
                <a:latin typeface="Arial" pitchFamily="34" charset="0"/>
                <a:ea typeface="Calibri"/>
                <a:cs typeface="Arial" pitchFamily="34" charset="0"/>
              </a:rPr>
              <a:t>numerical value of the energy leaving the cooker with steam alone does not mean much since this value depends on the reference point selected for enthalpy (it could even be negative). </a:t>
            </a:r>
          </a:p>
        </p:txBody>
      </p:sp>
      <p:sp>
        <p:nvSpPr>
          <p:cNvPr id="4" name="Rectangle 3"/>
          <p:cNvSpPr/>
          <p:nvPr/>
        </p:nvSpPr>
        <p:spPr>
          <a:xfrm>
            <a:off x="914401" y="285750"/>
            <a:ext cx="1928733" cy="461665"/>
          </a:xfrm>
          <a:prstGeom prst="rect">
            <a:avLst/>
          </a:prstGeom>
        </p:spPr>
        <p:txBody>
          <a:bodyPr wrap="none">
            <a:spAutoFit/>
          </a:bodyPr>
          <a:lstStyle/>
          <a:p>
            <a:r>
              <a:rPr lang="en-US" sz="2400" b="1" dirty="0" smtClean="0">
                <a:latin typeface="Arial" pitchFamily="34" charset="0"/>
                <a:ea typeface="Calibri"/>
                <a:cs typeface="Arial" pitchFamily="34" charset="0"/>
              </a:rPr>
              <a:t>Discussion:</a:t>
            </a:r>
            <a:endParaRPr lang="en-US" b="1" dirty="0"/>
          </a:p>
        </p:txBody>
      </p:sp>
      <p:sp>
        <p:nvSpPr>
          <p:cNvPr id="5" name="Rectangle 4"/>
          <p:cNvSpPr/>
          <p:nvPr/>
        </p:nvSpPr>
        <p:spPr>
          <a:xfrm>
            <a:off x="533400" y="2952750"/>
            <a:ext cx="7848600" cy="1791260"/>
          </a:xfrm>
          <a:prstGeom prst="rect">
            <a:avLst/>
          </a:prstGeom>
        </p:spPr>
        <p:txBody>
          <a:bodyPr wrap="square">
            <a:spAutoFit/>
          </a:bodyPr>
          <a:lstStyle/>
          <a:p>
            <a:pPr marL="342900" lvl="0" indent="-342900" algn="just">
              <a:lnSpc>
                <a:spcPct val="115000"/>
              </a:lnSpc>
              <a:spcAft>
                <a:spcPts val="1000"/>
              </a:spcAft>
              <a:buFont typeface="Wingdings" pitchFamily="2" charset="2"/>
              <a:buChar char="v"/>
            </a:pPr>
            <a:r>
              <a:rPr lang="en-US" sz="2400" dirty="0">
                <a:solidFill>
                  <a:prstClr val="black"/>
                </a:solidFill>
                <a:latin typeface="Arial" pitchFamily="34" charset="0"/>
                <a:ea typeface="Calibri"/>
                <a:cs typeface="Arial" pitchFamily="34" charset="0"/>
              </a:rPr>
              <a:t>The significant quantity is the difference between the enthalpies of the exiting vapor and the liquid </a:t>
            </a:r>
            <a:r>
              <a:rPr lang="en-US" sz="2400" dirty="0" smtClean="0">
                <a:solidFill>
                  <a:prstClr val="black"/>
                </a:solidFill>
                <a:latin typeface="Arial" pitchFamily="34" charset="0"/>
                <a:ea typeface="Calibri"/>
                <a:cs typeface="Arial" pitchFamily="34" charset="0"/>
              </a:rPr>
              <a:t>inside (i.e. </a:t>
            </a:r>
            <a:r>
              <a:rPr lang="en-US" sz="2400" i="1" dirty="0" err="1" smtClean="0">
                <a:solidFill>
                  <a:prstClr val="black"/>
                </a:solidFill>
                <a:latin typeface="Arial" pitchFamily="34" charset="0"/>
                <a:ea typeface="Calibri"/>
                <a:cs typeface="Arial" pitchFamily="34" charset="0"/>
              </a:rPr>
              <a:t>h</a:t>
            </a:r>
            <a:r>
              <a:rPr lang="en-US" sz="1200" i="1" baseline="-25000" dirty="0" err="1" smtClean="0">
                <a:solidFill>
                  <a:prstClr val="black"/>
                </a:solidFill>
                <a:latin typeface="Arial" pitchFamily="34" charset="0"/>
                <a:ea typeface="Calibri"/>
                <a:cs typeface="Arial" pitchFamily="34" charset="0"/>
              </a:rPr>
              <a:t>lg</a:t>
            </a:r>
            <a:r>
              <a:rPr lang="en-US" sz="2400" i="1" baseline="-25000" dirty="0" smtClean="0">
                <a:solidFill>
                  <a:prstClr val="black"/>
                </a:solidFill>
                <a:latin typeface="Arial" pitchFamily="34" charset="0"/>
                <a:ea typeface="Calibri"/>
                <a:cs typeface="Arial" pitchFamily="34" charset="0"/>
              </a:rPr>
              <a:t> </a:t>
            </a:r>
            <a:r>
              <a:rPr lang="en-US" sz="2400" i="1" dirty="0" smtClean="0">
                <a:solidFill>
                  <a:prstClr val="black"/>
                </a:solidFill>
                <a:latin typeface="Arial" pitchFamily="34" charset="0"/>
                <a:ea typeface="Calibri"/>
                <a:cs typeface="Arial" pitchFamily="34" charset="0"/>
              </a:rPr>
              <a:t>= h</a:t>
            </a:r>
            <a:r>
              <a:rPr lang="en-US" sz="1400" i="1" baseline="-25000" dirty="0" smtClean="0">
                <a:solidFill>
                  <a:prstClr val="black"/>
                </a:solidFill>
                <a:latin typeface="Arial" pitchFamily="34" charset="0"/>
                <a:ea typeface="Calibri"/>
                <a:cs typeface="Arial" pitchFamily="34" charset="0"/>
              </a:rPr>
              <a:t>g</a:t>
            </a:r>
            <a:r>
              <a:rPr lang="en-US" sz="2400" i="1" dirty="0" smtClean="0">
                <a:solidFill>
                  <a:prstClr val="black"/>
                </a:solidFill>
                <a:latin typeface="Arial" pitchFamily="34" charset="0"/>
                <a:ea typeface="Calibri"/>
                <a:cs typeface="Arial" pitchFamily="34" charset="0"/>
              </a:rPr>
              <a:t> – h</a:t>
            </a:r>
            <a:r>
              <a:rPr lang="en-US" sz="1400" i="1" baseline="-25000" dirty="0" smtClean="0">
                <a:solidFill>
                  <a:prstClr val="black"/>
                </a:solidFill>
                <a:latin typeface="Arial" pitchFamily="34" charset="0"/>
                <a:ea typeface="Calibri"/>
                <a:cs typeface="Arial" pitchFamily="34" charset="0"/>
              </a:rPr>
              <a:t>l</a:t>
            </a:r>
            <a:r>
              <a:rPr lang="en-US" sz="2400" dirty="0" smtClean="0">
                <a:solidFill>
                  <a:prstClr val="black"/>
                </a:solidFill>
                <a:latin typeface="Arial" pitchFamily="34" charset="0"/>
                <a:ea typeface="Calibri"/>
                <a:cs typeface="Arial" pitchFamily="34" charset="0"/>
              </a:rPr>
              <a:t>) since </a:t>
            </a:r>
            <a:r>
              <a:rPr lang="en-US" sz="2400" dirty="0">
                <a:solidFill>
                  <a:prstClr val="black"/>
                </a:solidFill>
                <a:latin typeface="Arial" pitchFamily="34" charset="0"/>
                <a:ea typeface="Calibri"/>
                <a:cs typeface="Arial" pitchFamily="34" charset="0"/>
              </a:rPr>
              <a:t>it relates directly to the amount of energy supplied to the cooker.</a:t>
            </a:r>
          </a:p>
        </p:txBody>
      </p:sp>
    </p:spTree>
    <p:extLst>
      <p:ext uri="{BB962C8B-B14F-4D97-AF65-F5344CB8AC3E}">
        <p14:creationId xmlns:p14="http://schemas.microsoft.com/office/powerpoint/2010/main" val="4196188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3028951"/>
            <a:ext cx="7848600" cy="1200329"/>
          </a:xfrm>
          <a:prstGeom prst="rect">
            <a:avLst/>
          </a:prstGeom>
        </p:spPr>
        <p:txBody>
          <a:bodyPr wrap="square">
            <a:spAutoFit/>
          </a:bodyPr>
          <a:lstStyle/>
          <a:p>
            <a:pPr marL="465138" lvl="0" indent="-465138" algn="just" eaLnBrk="0" hangingPunct="0"/>
            <a:r>
              <a:rPr lang="en-US" sz="2400" dirty="0" smtClean="0">
                <a:latin typeface="Arial" pitchFamily="34" charset="0"/>
                <a:ea typeface="Calibri" pitchFamily="34" charset="0"/>
                <a:cs typeface="Arial" pitchFamily="34" charset="0"/>
              </a:rPr>
              <a:t>[2] </a:t>
            </a:r>
            <a:r>
              <a:rPr lang="en-US" sz="2400" i="1" dirty="0">
                <a:latin typeface="Arial" pitchFamily="34" charset="0"/>
                <a:ea typeface="Calibri" pitchFamily="34" charset="0"/>
                <a:cs typeface="Arial" pitchFamily="34" charset="0"/>
              </a:rPr>
              <a:t> </a:t>
            </a:r>
            <a:r>
              <a:rPr lang="en-US" sz="2400" i="1" dirty="0" smtClean="0">
                <a:latin typeface="Arial" pitchFamily="34" charset="0"/>
                <a:ea typeface="Calibri" pitchFamily="34" charset="0"/>
                <a:cs typeface="Arial" pitchFamily="34" charset="0"/>
              </a:rPr>
              <a:t>Introduction to Thermodynamics and Heat Transfer</a:t>
            </a:r>
            <a:r>
              <a:rPr lang="en-US" sz="2400" dirty="0" smtClean="0">
                <a:latin typeface="Arial" pitchFamily="34" charset="0"/>
                <a:ea typeface="Calibri" pitchFamily="34" charset="0"/>
                <a:cs typeface="Arial" pitchFamily="34" charset="0"/>
              </a:rPr>
              <a:t>: </a:t>
            </a:r>
            <a:r>
              <a:rPr lang="en-US" sz="2400" dirty="0" err="1" smtClean="0">
                <a:latin typeface="Arial" pitchFamily="34" charset="0"/>
                <a:ea typeface="Calibri" pitchFamily="34" charset="0"/>
                <a:cs typeface="Arial" pitchFamily="34" charset="0"/>
              </a:rPr>
              <a:t>Cengel</a:t>
            </a:r>
            <a:r>
              <a:rPr lang="en-US" sz="2400" dirty="0" smtClean="0">
                <a:latin typeface="Arial" pitchFamily="34" charset="0"/>
                <a:ea typeface="Calibri" pitchFamily="34" charset="0"/>
                <a:cs typeface="Arial" pitchFamily="34" charset="0"/>
              </a:rPr>
              <a:t> Y. A., McGraw-Hill Companies, ISBN: 0 – 390 - 86122-7, 2008.</a:t>
            </a:r>
            <a:endParaRPr lang="en-US" sz="2400" dirty="0" smtClean="0">
              <a:latin typeface="Arial" pitchFamily="34" charset="0"/>
              <a:cs typeface="Arial" pitchFamily="34" charset="0"/>
            </a:endParaRPr>
          </a:p>
        </p:txBody>
      </p:sp>
      <p:sp>
        <p:nvSpPr>
          <p:cNvPr id="5" name="Rectangle 4"/>
          <p:cNvSpPr/>
          <p:nvPr/>
        </p:nvSpPr>
        <p:spPr>
          <a:xfrm>
            <a:off x="381000" y="1276351"/>
            <a:ext cx="7315200" cy="1200329"/>
          </a:xfrm>
          <a:prstGeom prst="rect">
            <a:avLst/>
          </a:prstGeom>
        </p:spPr>
        <p:txBody>
          <a:bodyPr wrap="square">
            <a:spAutoFit/>
          </a:bodyPr>
          <a:lstStyle/>
          <a:p>
            <a:pPr marL="465138" lvl="0" indent="-465138" algn="just" eaLnBrk="0" hangingPunct="0"/>
            <a:r>
              <a:rPr lang="en-US" sz="2400" dirty="0" smtClean="0">
                <a:latin typeface="Arial" pitchFamily="34" charset="0"/>
                <a:ea typeface="Calibri" pitchFamily="34" charset="0"/>
                <a:cs typeface="Arial" pitchFamily="34" charset="0"/>
              </a:rPr>
              <a:t>[1] </a:t>
            </a:r>
            <a:r>
              <a:rPr lang="en-US" sz="2400" i="1" dirty="0" smtClean="0">
                <a:latin typeface="Arial" pitchFamily="34" charset="0"/>
                <a:ea typeface="Calibri" pitchFamily="34" charset="0"/>
                <a:cs typeface="Arial" pitchFamily="34" charset="0"/>
              </a:rPr>
              <a:t>Fundamentals of Thermodynamics &amp; Heat Transfer</a:t>
            </a:r>
            <a:r>
              <a:rPr lang="en-US" sz="2400" dirty="0" smtClean="0">
                <a:latin typeface="Arial" pitchFamily="34" charset="0"/>
                <a:ea typeface="Calibri" pitchFamily="34" charset="0"/>
                <a:cs typeface="Arial" pitchFamily="34" charset="0"/>
              </a:rPr>
              <a:t>: </a:t>
            </a:r>
            <a:r>
              <a:rPr lang="en-US" sz="2400" dirty="0" err="1" smtClean="0">
                <a:latin typeface="Arial" pitchFamily="34" charset="0"/>
                <a:ea typeface="Calibri" pitchFamily="34" charset="0"/>
                <a:cs typeface="Arial" pitchFamily="34" charset="0"/>
              </a:rPr>
              <a:t>Luintel</a:t>
            </a:r>
            <a:r>
              <a:rPr lang="en-US" sz="2400" dirty="0" smtClean="0">
                <a:latin typeface="Arial" pitchFamily="34" charset="0"/>
                <a:ea typeface="Calibri" pitchFamily="34" charset="0"/>
                <a:cs typeface="Arial" pitchFamily="34" charset="0"/>
              </a:rPr>
              <a:t> M.C., Heritage Publishers &amp; Distributors Pvt. Ltd., Kathmandu, Nepal, 2016.</a:t>
            </a:r>
            <a:endParaRPr lang="en-US" sz="2400" dirty="0" smtClean="0">
              <a:latin typeface="Arial" pitchFamily="34" charset="0"/>
              <a:cs typeface="Arial" pitchFamily="34" charset="0"/>
            </a:endParaRPr>
          </a:p>
        </p:txBody>
      </p:sp>
      <p:sp>
        <p:nvSpPr>
          <p:cNvPr id="6" name="Rectangle 5"/>
          <p:cNvSpPr/>
          <p:nvPr/>
        </p:nvSpPr>
        <p:spPr>
          <a:xfrm>
            <a:off x="838202" y="285751"/>
            <a:ext cx="1949573" cy="461665"/>
          </a:xfrm>
          <a:prstGeom prst="rect">
            <a:avLst/>
          </a:prstGeom>
        </p:spPr>
        <p:txBody>
          <a:bodyPr wrap="none">
            <a:spAutoFit/>
          </a:bodyPr>
          <a:lstStyle/>
          <a:p>
            <a:pPr lvl="0"/>
            <a:r>
              <a:rPr lang="en-US" sz="2400" b="1" dirty="0" smtClean="0">
                <a:solidFill>
                  <a:srgbClr val="FF0000"/>
                </a:solidFill>
                <a:latin typeface="Arial" pitchFamily="34" charset="0"/>
                <a:ea typeface="Calibri" pitchFamily="34" charset="0"/>
                <a:cs typeface="Arial" pitchFamily="34" charset="0"/>
              </a:rPr>
              <a:t>References:</a:t>
            </a:r>
            <a:endParaRPr lang="en-US" sz="2400" dirty="0" smtClean="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4170841687"/>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00400" y="2286001"/>
            <a:ext cx="2920671" cy="646331"/>
          </a:xfrm>
          <a:prstGeom prst="rect">
            <a:avLst/>
          </a:prstGeom>
          <a:noFill/>
        </p:spPr>
        <p:txBody>
          <a:bodyPr wrap="none" rtlCol="0">
            <a:spAutoFit/>
          </a:bodyPr>
          <a:lstStyle/>
          <a:p>
            <a:pPr algn="ctr"/>
            <a:r>
              <a:rPr lang="en-US"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Thank You</a:t>
            </a:r>
            <a:endParaRPr lang="en-US" sz="3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1888</TotalTime>
  <Words>1541</Words>
  <Application>Microsoft Office PowerPoint</Application>
  <PresentationFormat>On-screen Show (16:9)</PresentationFormat>
  <Paragraphs>147</Paragraphs>
  <Slides>37</Slides>
  <Notes>3</Notes>
  <HiddenSlides>0</HiddenSlides>
  <MMClips>0</MMClips>
  <ScaleCrop>false</ScaleCrop>
  <HeadingPairs>
    <vt:vector size="6" baseType="variant">
      <vt:variant>
        <vt:lpstr>Theme</vt:lpstr>
      </vt:variant>
      <vt:variant>
        <vt:i4>1</vt:i4>
      </vt:variant>
      <vt:variant>
        <vt:lpstr>Embedded OLE Servers</vt:lpstr>
      </vt:variant>
      <vt:variant>
        <vt:i4>3</vt:i4>
      </vt:variant>
      <vt:variant>
        <vt:lpstr>Slide Titles</vt:lpstr>
      </vt:variant>
      <vt:variant>
        <vt:i4>37</vt:i4>
      </vt:variant>
    </vt:vector>
  </HeadingPairs>
  <TitlesOfParts>
    <vt:vector size="41" baseType="lpstr">
      <vt:lpstr>Office Theme</vt:lpstr>
      <vt:lpstr>Visio</vt:lpstr>
      <vt:lpstr>Equation</vt:lpstr>
      <vt:lpstr>Microsoft Equation 3.0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Lila Raj Koirala</dc:creator>
  <cp:lastModifiedBy>User</cp:lastModifiedBy>
  <cp:revision>226</cp:revision>
  <dcterms:created xsi:type="dcterms:W3CDTF">2020-05-08T10:03:34Z</dcterms:created>
  <dcterms:modified xsi:type="dcterms:W3CDTF">2022-05-15T16:08:15Z</dcterms:modified>
</cp:coreProperties>
</file>