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2" r:id="rId2"/>
    <p:sldId id="293" r:id="rId3"/>
    <p:sldId id="272" r:id="rId4"/>
    <p:sldId id="296" r:id="rId5"/>
    <p:sldId id="273" r:id="rId6"/>
    <p:sldId id="297" r:id="rId7"/>
    <p:sldId id="274" r:id="rId8"/>
    <p:sldId id="298" r:id="rId9"/>
    <p:sldId id="287" r:id="rId10"/>
    <p:sldId id="299" r:id="rId11"/>
    <p:sldId id="275" r:id="rId12"/>
    <p:sldId id="288" r:id="rId13"/>
    <p:sldId id="300" r:id="rId14"/>
    <p:sldId id="301" r:id="rId15"/>
    <p:sldId id="276" r:id="rId16"/>
    <p:sldId id="311" r:id="rId17"/>
    <p:sldId id="277" r:id="rId18"/>
    <p:sldId id="278" r:id="rId19"/>
    <p:sldId id="302" r:id="rId20"/>
    <p:sldId id="289" r:id="rId21"/>
    <p:sldId id="303" r:id="rId22"/>
    <p:sldId id="279" r:id="rId23"/>
    <p:sldId id="304" r:id="rId24"/>
    <p:sldId id="290" r:id="rId25"/>
    <p:sldId id="305" r:id="rId26"/>
    <p:sldId id="281" r:id="rId27"/>
    <p:sldId id="306" r:id="rId28"/>
    <p:sldId id="307" r:id="rId29"/>
    <p:sldId id="312" r:id="rId30"/>
    <p:sldId id="308" r:id="rId31"/>
    <p:sldId id="309" r:id="rId32"/>
    <p:sldId id="313" r:id="rId33"/>
    <p:sldId id="310" r:id="rId34"/>
    <p:sldId id="314" r:id="rId35"/>
    <p:sldId id="295" r:id="rId36"/>
    <p:sldId id="291" r:id="rId37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9" autoAdjust="0"/>
    <p:restoredTop sz="94671" autoAdjust="0"/>
  </p:normalViewPr>
  <p:slideViewPr>
    <p:cSldViewPr>
      <p:cViewPr>
        <p:scale>
          <a:sx n="60" d="100"/>
          <a:sy n="60" d="100"/>
        </p:scale>
        <p:origin x="-1572" y="-534"/>
      </p:cViewPr>
      <p:guideLst>
        <p:guide orient="horz" pos="162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4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5A5A-8CFF-4FD9-9D2B-D33824274676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FE7B1-8024-4F7C-A863-7A00468C66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10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17 May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219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414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362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FE7B1-8024-4F7C-A863-7A00468C66A2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3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12865-8A95-4A3F-A2D5-51A63C6964E8}" type="datetimeFigureOut">
              <a:rPr lang="en-US" smtClean="0"/>
              <a:pPr/>
              <a:t>5/17/2022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8EB7F-487A-4E2A-BFF0-F1ADA700B4D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png"/><Relationship Id="rId5" Type="http://schemas.openxmlformats.org/officeDocument/2006/relationships/image" Target="../media/image22.emf"/><Relationship Id="rId4" Type="http://schemas.openxmlformats.org/officeDocument/2006/relationships/oleObject" Target="../embeddings/oleObject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4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3.png"/><Relationship Id="rId4" Type="http://schemas.openxmlformats.org/officeDocument/2006/relationships/image" Target="../media/image33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1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44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45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50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2495550"/>
            <a:ext cx="3352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– 9 (Week 9)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1066621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AND</a:t>
            </a:r>
          </a:p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 HEAT  TRANSFER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28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913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80487"/>
            <a:ext cx="2590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 Course Title: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1600" y="348615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First Law of Thermodynamics </a:t>
            </a:r>
          </a:p>
        </p:txBody>
      </p:sp>
    </p:spTree>
    <p:extLst>
      <p:ext uri="{BB962C8B-B14F-4D97-AF65-F5344CB8AC3E}">
        <p14:creationId xmlns:p14="http://schemas.microsoft.com/office/powerpoint/2010/main" val="42705313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8210" y="57150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000" y="5143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161" name="Rectangle 1"/>
          <p:cNvSpPr>
            <a:spLocks noChangeArrowheads="1"/>
          </p:cNvSpPr>
          <p:nvPr/>
        </p:nvSpPr>
        <p:spPr bwMode="auto">
          <a:xfrm>
            <a:off x="533400" y="1424285"/>
            <a:ext cx="4724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Control Volume Applications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1" y="2643485"/>
            <a:ext cx="52788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Unsteady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State Work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Applications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14401" y="2280977"/>
            <a:ext cx="4874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Steady State Flow Applications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914400" y="1881485"/>
            <a:ext cx="50207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Steady State Work Applications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33400" y="3710285"/>
            <a:ext cx="77447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Statements of First Law of Thermodynamics    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4179153"/>
            <a:ext cx="77447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>
              <a:buFont typeface="Wingdings" pitchFamily="2" charset="2"/>
              <a:buChar char="v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Example Illustrating Use of First Law of Thermo-dynamics for a Control Volume</a:t>
            </a: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4400" y="3105150"/>
            <a:ext cx="5217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Unsteady State Flow Applications</a:t>
            </a:r>
          </a:p>
        </p:txBody>
      </p:sp>
    </p:spTree>
    <p:extLst>
      <p:ext uri="{BB962C8B-B14F-4D97-AF65-F5344CB8AC3E}">
        <p14:creationId xmlns:p14="http://schemas.microsoft.com/office/powerpoint/2010/main" val="16579014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38200" y="205085"/>
            <a:ext cx="48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Control Volume Applications: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3400" y="914221"/>
            <a:ext cx="693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control volume can be classified into four groups depending upon their operation and function: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2167235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Steady state work applications, </a:t>
            </a:r>
          </a:p>
        </p:txBody>
      </p:sp>
      <p:sp>
        <p:nvSpPr>
          <p:cNvPr id="2" name="Rectangle 1"/>
          <p:cNvSpPr/>
          <p:nvPr/>
        </p:nvSpPr>
        <p:spPr>
          <a:xfrm>
            <a:off x="1066800" y="3938885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Unsteady state flow applications.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3367385"/>
            <a:ext cx="5867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Unsteady state work applications and </a:t>
            </a:r>
          </a:p>
        </p:txBody>
      </p:sp>
      <p:sp>
        <p:nvSpPr>
          <p:cNvPr id="4" name="Rectangle 3"/>
          <p:cNvSpPr/>
          <p:nvPr/>
        </p:nvSpPr>
        <p:spPr>
          <a:xfrm>
            <a:off x="1066800" y="2795885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Steady state flow applications,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628650"/>
            <a:ext cx="723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Devices which operate under steady state conditions and either produce or consume work. 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38201" y="79675"/>
            <a:ext cx="60959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Steady State Work Applications: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48590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Common examples are turbine, compressor, pump, fan, etc.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2215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2215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215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838201" y="2262485"/>
            <a:ext cx="15239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Turbine: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2574760"/>
            <a:ext cx="4724400" cy="239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6709747" y="4511502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Source: [1]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8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14401" y="205085"/>
            <a:ext cx="17525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Turbine: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4349" y="1059976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a device which produces power by consuming energy carried by a fluid. 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0210" y="3905250"/>
            <a:ext cx="782279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71500" y="2800350"/>
            <a:ext cx="76962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Energy equation for the steady state operation of the turbine is given as</a:t>
            </a:r>
          </a:p>
        </p:txBody>
      </p:sp>
      <p:sp>
        <p:nvSpPr>
          <p:cNvPr id="3" name="Rectangle 2"/>
          <p:cNvSpPr/>
          <p:nvPr/>
        </p:nvSpPr>
        <p:spPr>
          <a:xfrm>
            <a:off x="514350" y="2057400"/>
            <a:ext cx="7696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has generally a single inlet and a single outlet.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800100"/>
            <a:ext cx="678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turbine surface is insulated and heat loss is negligible, it is called an adiabatic turbine. 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198" y="4025385"/>
            <a:ext cx="7696203" cy="679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14401" y="167544"/>
            <a:ext cx="30479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AdiabaticTurbine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en-US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847850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 an adiabatic turbine energy equation reduces to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476500"/>
            <a:ext cx="782279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ight Arrow 6"/>
          <p:cNvSpPr/>
          <p:nvPr/>
        </p:nvSpPr>
        <p:spPr>
          <a:xfrm>
            <a:off x="838200" y="3448050"/>
            <a:ext cx="762000" cy="348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914400" y="2647950"/>
            <a:ext cx="609600" cy="40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85800" y="29337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30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38200" y="87310"/>
            <a:ext cx="533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Compressor, Pump and Fan: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" y="895350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They increase fluid energy by consuming mechanical work.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" y="3798153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Fan increases kinetic energy of the fluid such as air by increasing its velocity. 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18097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Compressor usually increases pressure of the gaseous substance, </a:t>
            </a:r>
          </a:p>
        </p:txBody>
      </p:sp>
      <p:sp>
        <p:nvSpPr>
          <p:cNvPr id="3" name="Rectangle 2"/>
          <p:cNvSpPr/>
          <p:nvPr/>
        </p:nvSpPr>
        <p:spPr>
          <a:xfrm>
            <a:off x="533400" y="2805752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Pump increases pressure or potential energy of the liquid substance and 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828801"/>
            <a:ext cx="8229600" cy="76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33400" y="971550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equation for these devices is given by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400" y="291465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these devices operate under the adiabatic condition, energy equation is given by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939162"/>
            <a:ext cx="7809654" cy="68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38200" y="205085"/>
            <a:ext cx="533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Compressor, Pump and Fan: </a:t>
            </a:r>
          </a:p>
        </p:txBody>
      </p:sp>
    </p:spTree>
    <p:extLst>
      <p:ext uri="{BB962C8B-B14F-4D97-AF65-F5344CB8AC3E}">
        <p14:creationId xmlns:p14="http://schemas.microsoft.com/office/powerpoint/2010/main" val="86236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958" y="3200400"/>
            <a:ext cx="381264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740605"/>
            <a:ext cx="4114801" cy="143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694575"/>
            <a:ext cx="3200400" cy="187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9752" y="64785"/>
            <a:ext cx="905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Schematic Diagrams of Compressor, Pump and Fan: 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9201" y="2571750"/>
            <a:ext cx="199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Compressor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47534" y="2228850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Pump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88110" y="4740102"/>
            <a:ext cx="7312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Fan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16877" y="4286250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2153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2153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8200" y="281285"/>
            <a:ext cx="6019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Steady State Flow Applications: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3400" y="1034103"/>
            <a:ext cx="7696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Devices which operate under steady state conditions and do not produce or consume work, i.e.                  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2153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0910" y="2418877"/>
            <a:ext cx="1191491" cy="30527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ctangle 8"/>
          <p:cNvSpPr/>
          <p:nvPr/>
        </p:nvSpPr>
        <p:spPr>
          <a:xfrm>
            <a:off x="533400" y="3157404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Common examples are nozzle, diffuser, heat exchanger, evaporator, condenser, throttling valve, etc.</a:t>
            </a:r>
          </a:p>
        </p:txBody>
      </p:sp>
    </p:spTree>
    <p:extLst>
      <p:ext uri="{BB962C8B-B14F-4D97-AF65-F5344CB8AC3E}">
        <p14:creationId xmlns:p14="http://schemas.microsoft.com/office/powerpoint/2010/main" val="384738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"/>
          <p:cNvSpPr>
            <a:spLocks noChangeArrowheads="1"/>
          </p:cNvSpPr>
          <p:nvPr/>
        </p:nvSpPr>
        <p:spPr bwMode="auto">
          <a:xfrm>
            <a:off x="838202" y="56592"/>
            <a:ext cx="37337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Nozzle and Diffuser: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3400" y="590550"/>
            <a:ext cx="693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Nozzle is a device with decreasing cross sectional area and is used to increase fluid velocity.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1" y="3187835"/>
            <a:ext cx="3400519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1" y="3187836"/>
            <a:ext cx="3352800" cy="1441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533400" y="2643485"/>
            <a:ext cx="7924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These devices have a single inlet and a single outlet.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3400" y="18169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Diffuser is a device with increasing cross sectional area and is used to decrease fluid velocity. </a:t>
            </a:r>
          </a:p>
        </p:txBody>
      </p:sp>
      <p:sp>
        <p:nvSpPr>
          <p:cNvPr id="2" name="Rectangle 1"/>
          <p:cNvSpPr/>
          <p:nvPr/>
        </p:nvSpPr>
        <p:spPr>
          <a:xfrm>
            <a:off x="6906229" y="4629150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2724150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the nozzle or diffuser is operating under adiabatic condition and potential energy difference is negligible, energy equation reduces to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1" y="4044540"/>
            <a:ext cx="4030923" cy="698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533400" y="819150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energy equation for these devices is given as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209" y="1908992"/>
            <a:ext cx="7747591" cy="66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838202" y="205085"/>
            <a:ext cx="37337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Nozzle and Diffuser: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666750"/>
            <a:ext cx="70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a device used to transfer heat from a hot fluid to a cold fluid.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38200" y="79675"/>
            <a:ext cx="2895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Heat exchanger: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48590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changes in potential energy and kinetic energy are small and therefore, are negligible.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23870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23870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3870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316465"/>
            <a:ext cx="5334000" cy="2693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0" y="23870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934201" y="4645536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[1]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01686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3482802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equation for control volume C  is given as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3483" y="4124068"/>
            <a:ext cx="5626517" cy="50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33400" y="74295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equation for the control volume 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is given as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99" y="1657350"/>
            <a:ext cx="3657601" cy="3697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38200" y="79675"/>
            <a:ext cx="4038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Heat exchanger: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3400" y="2201955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equation for the control volume B is given as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3875982"/>
              </p:ext>
            </p:extLst>
          </p:nvPr>
        </p:nvGraphicFramePr>
        <p:xfrm>
          <a:off x="2301876" y="2775346"/>
          <a:ext cx="3014663" cy="4822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73" name="Equation" r:id="rId5" imgW="1130040" imgH="241200" progId="Equation.3">
                  <p:embed/>
                </p:oleObj>
              </mc:Choice>
              <mc:Fallback>
                <p:oleObj name="Equation" r:id="rId5" imgW="1130040" imgH="241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876" y="2775346"/>
                        <a:ext cx="3014663" cy="48220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154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914400" y="79675"/>
            <a:ext cx="5257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Evaporator and Condenser:</a:t>
            </a:r>
            <a:endParaRPr kumimoji="0" lang="en-US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" y="673953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Evaporator converts liquid into vapor by absorbing heat from the surroundings.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33400" y="16573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Condenser converts vapor into liquid by rejecting heat to the surroundings.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33400" y="25717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changes in potential energy and kinetic energy are small and therefore, are negligible.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799" y="4472782"/>
            <a:ext cx="4419601" cy="38747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533400" y="3562350"/>
            <a:ext cx="7696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nergy equation for evaporator and condenser is given as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943" y="819150"/>
            <a:ext cx="3575138" cy="78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3096" y="793783"/>
            <a:ext cx="3641963" cy="775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47800" y="1809750"/>
            <a:ext cx="18101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Evaporator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646" y="1809750"/>
            <a:ext cx="1792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Condenser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69424" y="1657015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Source: [1]</a:t>
            </a:r>
            <a:endParaRPr lang="en-US" dirty="0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838201" y="2559345"/>
            <a:ext cx="26669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just" eaLnBrk="1" hangingPunct="1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Throttling valve: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3400" y="310515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simply a flow obstruction (partially opened valve) placed in the fluid flow passage which reduces pressure of the fluid without performing work. </a:t>
            </a:r>
          </a:p>
        </p:txBody>
      </p:sp>
    </p:spTree>
    <p:extLst>
      <p:ext uri="{BB962C8B-B14F-4D97-AF65-F5344CB8AC3E}">
        <p14:creationId xmlns:p14="http://schemas.microsoft.com/office/powerpoint/2010/main" val="204105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6295" y="742950"/>
            <a:ext cx="422151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533401" y="3486150"/>
            <a:ext cx="7735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Energy equation for the throttling valve is given as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4248150"/>
            <a:ext cx="1996826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533401" y="2343150"/>
            <a:ext cx="77356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 transfer, change in potential energy and kinetic energy are negligible.</a:t>
            </a:r>
          </a:p>
        </p:txBody>
      </p:sp>
      <p:sp>
        <p:nvSpPr>
          <p:cNvPr id="2" name="Rectangle 1"/>
          <p:cNvSpPr/>
          <p:nvPr/>
        </p:nvSpPr>
        <p:spPr>
          <a:xfrm>
            <a:off x="6096000" y="1083617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Source: [1]</a:t>
            </a:r>
            <a:endParaRPr lang="en-US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838200" y="110952"/>
            <a:ext cx="655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Unsteady State Work Applications: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3400" y="3214554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Mass conservation equation for the device such as hydraulic jack while lifting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given as</a:t>
            </a: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632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9522664"/>
              </p:ext>
            </p:extLst>
          </p:nvPr>
        </p:nvGraphicFramePr>
        <p:xfrm>
          <a:off x="1981200" y="1200150"/>
          <a:ext cx="4002438" cy="18084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5" name="Visio" r:id="rId4" imgW="2195859" imgH="1320223" progId="Visio.Drawing.11">
                  <p:embed/>
                </p:oleObj>
              </mc:Choice>
              <mc:Fallback>
                <p:oleObj name="Visio" r:id="rId4" imgW="2195859" imgH="1320223" progId="Visio.Drawing.11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200150"/>
                        <a:ext cx="4002438" cy="180842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4298221"/>
            <a:ext cx="3962400" cy="3309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80194" y="568152"/>
            <a:ext cx="39966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Hydraulic Lifting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643053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case of piston cylinder device, changes in potential energy and kinetic energy are negligible in comparison to change in internal energy, then energy equation becomes</a:t>
            </a: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313669"/>
            <a:ext cx="7543800" cy="62028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extBox 3"/>
          <p:cNvSpPr txBox="1"/>
          <p:nvPr/>
        </p:nvSpPr>
        <p:spPr>
          <a:xfrm>
            <a:off x="1066801" y="228600"/>
            <a:ext cx="39966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Hydraulic Lifting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880884"/>
            <a:ext cx="7677150" cy="53846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Rectangle 5"/>
          <p:cNvSpPr/>
          <p:nvPr/>
        </p:nvSpPr>
        <p:spPr>
          <a:xfrm>
            <a:off x="533401" y="871404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conservation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hydraulic jack while lifting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given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474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4282825"/>
            <a:ext cx="4654234" cy="346325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8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3590293"/>
              </p:ext>
            </p:extLst>
          </p:nvPr>
        </p:nvGraphicFramePr>
        <p:xfrm>
          <a:off x="1752600" y="914400"/>
          <a:ext cx="3860234" cy="188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19" name="Visio" r:id="rId4" imgW="2195859" imgH="1274740" progId="Visio.Drawing.11">
                  <p:embed/>
                </p:oleObj>
              </mc:Choice>
              <mc:Fallback>
                <p:oleObj name="Visio" r:id="rId4" imgW="2195859" imgH="1274740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914400"/>
                        <a:ext cx="3860234" cy="1885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02793" y="114300"/>
            <a:ext cx="4921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Hydraulic Discharging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3181350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Mass conservation equation for the device such as hydraulic jack while discharging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given as</a:t>
            </a:r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571750"/>
            <a:ext cx="769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case of piston cylinder device, changes in potential energy and kinetic energy are negligible in comparison to change in internal energy, then energy equation becomes</a:t>
            </a:r>
          </a:p>
        </p:txBody>
      </p:sp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4329022"/>
            <a:ext cx="7916334" cy="60492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1809750"/>
            <a:ext cx="8305800" cy="56064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533400" y="819150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conservation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equation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hydraulic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jack while discharging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given as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802793" y="225252"/>
            <a:ext cx="4921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Hydraulic Discharging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93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914400" y="157118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Unsteady State Flow Applications: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3400" y="3557454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Mass conservation equation for the device such gas cylinder while discharging or during cooking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2743200" y="2499455"/>
          <a:ext cx="3657600" cy="144590"/>
        </p:xfrm>
        <a:graphic>
          <a:graphicData uri="http://schemas.openxmlformats.org/drawingml/2006/table">
            <a:tbl>
              <a:tblPr/>
              <a:tblGrid>
                <a:gridCol w="3657600"/>
              </a:tblGrid>
              <a:tr h="14459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35596" y="4543200"/>
            <a:ext cx="4227204" cy="3145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0" y="39874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530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9771202"/>
              </p:ext>
            </p:extLst>
          </p:nvPr>
        </p:nvGraphicFramePr>
        <p:xfrm>
          <a:off x="3352800" y="1123950"/>
          <a:ext cx="3048000" cy="2351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56" name="Visio" r:id="rId4" imgW="1635471" imgH="2521887" progId="Visio.Drawing.11">
                  <p:embed/>
                </p:oleObj>
              </mc:Choice>
              <mc:Fallback>
                <p:oleObj name="Visio" r:id="rId4" imgW="1635471" imgH="2521887" progId="Visio.Drawing.11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1123950"/>
                        <a:ext cx="3048000" cy="235131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897540" y="628650"/>
            <a:ext cx="4665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Cylinder Discharging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1" y="2985954"/>
            <a:ext cx="7848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this case, changes in potential energy and kinetic energy are negligible in comparison to change in internal energy, then energy equation becomes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822171"/>
              </p:ext>
            </p:extLst>
          </p:nvPr>
        </p:nvGraphicFramePr>
        <p:xfrm>
          <a:off x="2743200" y="1028700"/>
          <a:ext cx="3657600" cy="144590"/>
        </p:xfrm>
        <a:graphic>
          <a:graphicData uri="http://schemas.openxmlformats.org/drawingml/2006/table">
            <a:tbl>
              <a:tblPr/>
              <a:tblGrid>
                <a:gridCol w="3657600"/>
              </a:tblGrid>
              <a:tr h="14459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0600" y="2376382"/>
            <a:ext cx="7543800" cy="50016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4381729"/>
            <a:ext cx="7721435" cy="47602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Rectangle 6"/>
          <p:cNvSpPr/>
          <p:nvPr/>
        </p:nvSpPr>
        <p:spPr>
          <a:xfrm>
            <a:off x="533401" y="928554"/>
            <a:ext cx="6838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conservation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equation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gas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cylinder while discharging or during cooking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given 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7540" y="228600"/>
            <a:ext cx="4665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Cylinder Discharging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57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7213856"/>
              </p:ext>
            </p:extLst>
          </p:nvPr>
        </p:nvGraphicFramePr>
        <p:xfrm>
          <a:off x="3124201" y="685800"/>
          <a:ext cx="3422871" cy="2636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67" name="Visio" r:id="rId3" imgW="1658165" imgH="2542203" progId="Visio.Drawing.11">
                  <p:embed/>
                </p:oleObj>
              </mc:Choice>
              <mc:Fallback>
                <p:oleObj name="Visio" r:id="rId3" imgW="1658165" imgH="2542203" progId="Visio.Drawing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1" y="685800"/>
                        <a:ext cx="3422871" cy="263653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4526821"/>
            <a:ext cx="3657600" cy="30547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TextBox 8"/>
          <p:cNvSpPr txBox="1"/>
          <p:nvPr/>
        </p:nvSpPr>
        <p:spPr>
          <a:xfrm>
            <a:off x="837256" y="171450"/>
            <a:ext cx="3789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Cylinder Filling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3443154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Mass conservation equation for the device such as empty gas cylinder while filling in gas station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given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0" y="57314"/>
            <a:ext cx="25199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2743200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 this case also, changes in potential energy and kinetic energy are negligible in comparison to change in internal energy, then energy equation becomes</a:t>
            </a:r>
          </a:p>
        </p:txBody>
      </p:sp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324350"/>
            <a:ext cx="7620000" cy="57630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175191"/>
            <a:ext cx="7620000" cy="47275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533400" y="814254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itchFamily="2" charset="2"/>
              <a:buChar char="v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Energy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conservation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equation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 the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empty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gas cylinder while filling in gas station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given 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7256" y="171450"/>
            <a:ext cx="3789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Cylinder Filling Process: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99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179085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Other Statements of First Law of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Thermodynamics: 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73663" y="1131153"/>
            <a:ext cx="75083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Total energy of an isolated system always remains constant or never changes.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                                                       </a:t>
            </a:r>
            <a:endParaRPr kumimoji="0" lang="en-US" sz="2400" b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1" y="2407251"/>
            <a:ext cx="2285999" cy="39309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914400" y="3352621"/>
            <a:ext cx="7543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2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en-US" sz="2400" b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An increase in total energy of a control mass during an adiabatic process is equal to the work done on the control mass.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73449" y="4584188"/>
            <a:ext cx="1736751" cy="31175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000" y="4577839"/>
            <a:ext cx="1219200" cy="33706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8986" y="2339980"/>
            <a:ext cx="1996814" cy="34953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4" name="Rectangle 13"/>
          <p:cNvSpPr/>
          <p:nvPr/>
        </p:nvSpPr>
        <p:spPr>
          <a:xfrm>
            <a:off x="304800" y="685800"/>
            <a:ext cx="678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1. For an Isolated System</a:t>
            </a:r>
            <a:endParaRPr lang="en-US" sz="2400" dirty="0">
              <a:solidFill>
                <a:srgbClr val="FF000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2876550"/>
            <a:ext cx="845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2. For a Control Mass Undergoing an Adiabatic Process:</a:t>
            </a:r>
            <a:endParaRPr lang="en-US" sz="2400" dirty="0">
              <a:solidFill>
                <a:srgbClr val="FF000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14401" y="4548485"/>
            <a:ext cx="23018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Mathematically,</a:t>
            </a:r>
            <a:endParaRPr lang="en-US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6466662" y="4572000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10201" y="2335515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62400" y="2414885"/>
            <a:ext cx="76879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= 0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98552" y="1957685"/>
            <a:ext cx="2301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Mathematically,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/>
      <p:bldP spid="15" grpId="0"/>
      <p:bldP spid="20" grpId="0"/>
      <p:bldP spid="21" grpId="0"/>
      <p:bldP spid="22" grpId="0"/>
      <p:bldP spid="23" grpId="0" animBg="1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8624" y="514350"/>
            <a:ext cx="6862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Perpetual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Motion Machine of the First Kind 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400" y="3157404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However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perpetual motion or continuously running machine is impossible in nature because of the presence of friction.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1385754"/>
            <a:ext cx="769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 machine which produces a continuous supply of work without absorbing any energy from the surroundings.</a:t>
            </a:r>
          </a:p>
        </p:txBody>
      </p:sp>
    </p:spTree>
    <p:extLst>
      <p:ext uri="{BB962C8B-B14F-4D97-AF65-F5344CB8AC3E}">
        <p14:creationId xmlns:p14="http://schemas.microsoft.com/office/powerpoint/2010/main" val="251342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470958"/>
            <a:ext cx="769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Air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10ºC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80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kPa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enters the diffuser of a jet engine steadily with a velocity of 200 m/s. The inlet area of the diffuser is 0.4 m</a:t>
            </a:r>
            <a:r>
              <a:rPr lang="en-US" sz="24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The air leaves the diffuser with a velocity that is very small compared with the inlet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velocity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Determine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171450"/>
            <a:ext cx="6553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EXAMPLE: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Deceleration of Air in a Diffuser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 a Jet Engine: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9200" y="3938885"/>
            <a:ext cx="64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(i)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mass flow rate of the air and 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63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590550"/>
            <a:ext cx="7239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(ii)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temperature of the air leaving 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diffuser  [Take specific heat capacity at constant pressure of air,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1005 J/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kgK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[2]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81800" y="4359998"/>
            <a:ext cx="1672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Source: [2]</a:t>
            </a:r>
            <a:endParaRPr lang="en-US" sz="2400" dirty="0"/>
          </a:p>
        </p:txBody>
      </p:sp>
      <p:pic>
        <p:nvPicPr>
          <p:cNvPr id="4" name="Picture 3" descr="C:\Users\User\Pictures\Jet engi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57798"/>
            <a:ext cx="5059561" cy="279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62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319885"/>
            <a:ext cx="7162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  6. There are no work interactions, i.e.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01245" y="186637"/>
            <a:ext cx="2236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Assumptions:</a:t>
            </a:r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609600" y="819150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1. This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 steady-flow process since there is no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of system properties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with time at any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point. 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609600" y="1664553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2.  Air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an ideal gas since it is at a high temperature and low pressure relative to its critical-point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values.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533400" y="2567285"/>
            <a:ext cx="6172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dirty="0" smtClean="0">
                <a:latin typeface="Arial" pitchFamily="34" charset="0"/>
                <a:cs typeface="Arial" pitchFamily="34" charset="0"/>
              </a:rPr>
              <a:t> 3. The potential energy change is zero, i.e. 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609600" y="3028950"/>
            <a:ext cx="4838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 Heat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transfer is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negligible, i.e. 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09600" y="3486150"/>
            <a:ext cx="769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5.  Kinetic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energy at the diffuser exit 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negligible as the exit velocity is very small. 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847042" y="171450"/>
            <a:ext cx="1515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Solution: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0234019"/>
              </p:ext>
            </p:extLst>
          </p:nvPr>
        </p:nvGraphicFramePr>
        <p:xfrm>
          <a:off x="6575076" y="2615319"/>
          <a:ext cx="1349724" cy="337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1" name="Equation" r:id="rId3" imgW="660113" imgH="215806" progId="Equation.3">
                  <p:embed/>
                </p:oleObj>
              </mc:Choice>
              <mc:Fallback>
                <p:oleObj name="Equation" r:id="rId3" imgW="660113" imgH="21580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5076" y="2615319"/>
                        <a:ext cx="1349724" cy="33743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3566520"/>
              </p:ext>
            </p:extLst>
          </p:nvPr>
        </p:nvGraphicFramePr>
        <p:xfrm>
          <a:off x="5264289" y="3143250"/>
          <a:ext cx="755511" cy="289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2" name="Equation" r:id="rId5" imgW="469696" imgH="241195" progId="Equation.3">
                  <p:embed/>
                </p:oleObj>
              </mc:Choice>
              <mc:Fallback>
                <p:oleObj name="Equation" r:id="rId5" imgW="469696" imgH="241195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4289" y="3143250"/>
                        <a:ext cx="755511" cy="289099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5367372"/>
              </p:ext>
            </p:extLst>
          </p:nvPr>
        </p:nvGraphicFramePr>
        <p:xfrm>
          <a:off x="5867400" y="4397188"/>
          <a:ext cx="838200" cy="30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3" name="Equation" r:id="rId7" imgW="482391" imgH="241195" progId="Equation.3">
                  <p:embed/>
                </p:oleObj>
              </mc:Choice>
              <mc:Fallback>
                <p:oleObj name="Equation" r:id="rId7" imgW="482391" imgH="241195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4397188"/>
                        <a:ext cx="838200" cy="3081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581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819150"/>
            <a:ext cx="67818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ea typeface="Calibri"/>
                <a:cs typeface="Arial" pitchFamily="34" charset="0"/>
              </a:rPr>
              <a:t>diffuser as the </a:t>
            </a: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system is </a:t>
            </a:r>
            <a:r>
              <a:rPr lang="en-US" sz="2400" dirty="0">
                <a:latin typeface="Arial" pitchFamily="34" charset="0"/>
                <a:ea typeface="Calibri"/>
                <a:cs typeface="Arial" pitchFamily="34" charset="0"/>
              </a:rPr>
              <a:t>a control volume since mass crosses the system boundary during the </a:t>
            </a: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process. </a:t>
            </a:r>
            <a:endParaRPr lang="en-US" sz="2400" dirty="0"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4770" y="228600"/>
            <a:ext cx="15536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ea typeface="Calibri"/>
                <a:cs typeface="Arial" pitchFamily="34" charset="0"/>
              </a:rPr>
              <a:t>Analysis:</a:t>
            </a:r>
            <a:endParaRPr lang="en-US" sz="2400" b="1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9282876"/>
              </p:ext>
            </p:extLst>
          </p:nvPr>
        </p:nvGraphicFramePr>
        <p:xfrm>
          <a:off x="2743200" y="3943350"/>
          <a:ext cx="2614357" cy="543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79" name="Equation" r:id="rId3" imgW="787320" imgH="215640" progId="Equation.3">
                  <p:embed/>
                </p:oleObj>
              </mc:Choice>
              <mc:Fallback>
                <p:oleObj name="Equation" r:id="rId3" imgW="787320" imgH="215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943350"/>
                        <a:ext cx="2614357" cy="54334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33400" y="2495550"/>
            <a:ext cx="777240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ea typeface="Calibri"/>
                <a:cs typeface="Arial" pitchFamily="34" charset="0"/>
              </a:rPr>
              <a:t>There is only one inlet and one exit and thus for steady state condition:  </a:t>
            </a:r>
          </a:p>
        </p:txBody>
      </p:sp>
    </p:spTree>
    <p:extLst>
      <p:ext uri="{BB962C8B-B14F-4D97-AF65-F5344CB8AC3E}">
        <p14:creationId xmlns:p14="http://schemas.microsoft.com/office/powerpoint/2010/main" val="1238112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590550"/>
            <a:ext cx="66294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5288" indent="-395288"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(i) </a:t>
            </a:r>
            <a:r>
              <a:rPr lang="en-US" sz="2400" dirty="0">
                <a:latin typeface="Arial" pitchFamily="34" charset="0"/>
                <a:ea typeface="Calibri"/>
                <a:cs typeface="Arial" pitchFamily="34" charset="0"/>
              </a:rPr>
              <a:t>To determine the mass flow rate, we need to find the specific volume of the air first. This is determined from the </a:t>
            </a: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ideal gas </a:t>
            </a:r>
            <a:r>
              <a:rPr lang="en-US" sz="2400" dirty="0">
                <a:latin typeface="Arial" pitchFamily="34" charset="0"/>
                <a:ea typeface="Calibri"/>
                <a:cs typeface="Arial" pitchFamily="34" charset="0"/>
              </a:rPr>
              <a:t>relation at the inlet conditions</a:t>
            </a:r>
            <a:r>
              <a:rPr lang="en-US" sz="2400" dirty="0" smtClean="0">
                <a:latin typeface="Arial" pitchFamily="34" charset="0"/>
                <a:ea typeface="Calibri"/>
                <a:cs typeface="Arial" pitchFamily="34" charset="0"/>
              </a:rPr>
              <a:t>:</a:t>
            </a:r>
            <a:endParaRPr lang="en-US" sz="2400" dirty="0">
              <a:latin typeface="Arial" pitchFamily="34" charset="0"/>
              <a:ea typeface="Calibri"/>
              <a:cs typeface="Arial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6676983"/>
              </p:ext>
            </p:extLst>
          </p:nvPr>
        </p:nvGraphicFramePr>
        <p:xfrm>
          <a:off x="1592190" y="2495550"/>
          <a:ext cx="4267274" cy="8245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1" name="Equation" r:id="rId3" imgW="1663560" imgH="431640" progId="Equation.3">
                  <p:embed/>
                </p:oleObj>
              </mc:Choice>
              <mc:Fallback>
                <p:oleObj name="Equation" r:id="rId3" imgW="16635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2190" y="2495550"/>
                        <a:ext cx="4267274" cy="82454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6206290"/>
              </p:ext>
            </p:extLst>
          </p:nvPr>
        </p:nvGraphicFramePr>
        <p:xfrm>
          <a:off x="5841295" y="2654056"/>
          <a:ext cx="2616905" cy="488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2" name="Equation" r:id="rId5" imgW="914400" imgH="228600" progId="Equation.3">
                  <p:embed/>
                </p:oleObj>
              </mc:Choice>
              <mc:Fallback>
                <p:oleObj name="Equation" r:id="rId5" imgW="914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1295" y="2654056"/>
                        <a:ext cx="2616905" cy="48863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1856535"/>
              </p:ext>
            </p:extLst>
          </p:nvPr>
        </p:nvGraphicFramePr>
        <p:xfrm>
          <a:off x="1809750" y="3949303"/>
          <a:ext cx="4438650" cy="8322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93" name="Equation" r:id="rId7" imgW="1790700" imgH="444500" progId="Equation.3">
                  <p:embed/>
                </p:oleObj>
              </mc:Choice>
              <mc:Fallback>
                <p:oleObj name="Equation" r:id="rId7" imgW="1790700" imgH="444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0" y="3949303"/>
                        <a:ext cx="4438650" cy="83224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90601" y="3481685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ea typeface="Calibri"/>
                <a:cs typeface="Arial" pitchFamily="34" charset="0"/>
              </a:rPr>
              <a:t>Then,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172200" y="4060254"/>
            <a:ext cx="173637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= 78.82 kg/s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14350"/>
            <a:ext cx="7162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(ii)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Under stated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assumptions,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energy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equation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for this steady-flow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system is given by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3040529"/>
              </p:ext>
            </p:extLst>
          </p:nvPr>
        </p:nvGraphicFramePr>
        <p:xfrm>
          <a:off x="1947864" y="1504950"/>
          <a:ext cx="4248092" cy="744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6" name="Equation" r:id="rId4" imgW="1828800" imgH="431640" progId="Equation.3">
                  <p:embed/>
                </p:oleObj>
              </mc:Choice>
              <mc:Fallback>
                <p:oleObj name="Equation" r:id="rId4" imgW="182880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7864" y="1504950"/>
                        <a:ext cx="4248092" cy="74412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994348"/>
              </p:ext>
            </p:extLst>
          </p:nvPr>
        </p:nvGraphicFramePr>
        <p:xfrm>
          <a:off x="1981199" y="2465763"/>
          <a:ext cx="4142875" cy="715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7" name="Equation" r:id="rId6" imgW="1765300" imgH="393700" progId="Equation.3">
                  <p:embed/>
                </p:oleObj>
              </mc:Choice>
              <mc:Fallback>
                <p:oleObj name="Equation" r:id="rId6" imgW="1765300" imgH="3937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199" y="2465763"/>
                        <a:ext cx="4142875" cy="7155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3561349"/>
              </p:ext>
            </p:extLst>
          </p:nvPr>
        </p:nvGraphicFramePr>
        <p:xfrm>
          <a:off x="1219200" y="3886230"/>
          <a:ext cx="3249901" cy="7463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8" name="Equation" r:id="rId8" imgW="1422360" imgH="431640" progId="Equation.3">
                  <p:embed/>
                </p:oleObj>
              </mc:Choice>
              <mc:Fallback>
                <p:oleObj name="Equation" r:id="rId8" imgW="1422360" imgH="4316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886230"/>
                        <a:ext cx="3249901" cy="74632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7831489"/>
              </p:ext>
            </p:extLst>
          </p:nvPr>
        </p:nvGraphicFramePr>
        <p:xfrm>
          <a:off x="4474777" y="3861490"/>
          <a:ext cx="4212023" cy="748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49" name="Equation" r:id="rId10" imgW="1651000" imgH="393700" progId="Equation.3">
                  <p:embed/>
                </p:oleObj>
              </mc:Choice>
              <mc:Fallback>
                <p:oleObj name="Equation" r:id="rId10" imgW="1651000" imgH="3937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4777" y="3861490"/>
                        <a:ext cx="4212023" cy="748669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495800" y="4632554"/>
            <a:ext cx="2514600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=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302.9 K =  29.9ºC</a:t>
            </a:r>
            <a:endParaRPr lang="en-US" sz="2000" b="1" dirty="0"/>
          </a:p>
        </p:txBody>
      </p:sp>
      <p:sp>
        <p:nvSpPr>
          <p:cNvPr id="17" name="Right Arrow 16"/>
          <p:cNvSpPr/>
          <p:nvPr/>
        </p:nvSpPr>
        <p:spPr>
          <a:xfrm flipV="1">
            <a:off x="1219200" y="2762250"/>
            <a:ext cx="533400" cy="2667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990600" y="3343275"/>
            <a:ext cx="3429000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Then exit temperature,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14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295221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result shows that the temperature of the air increases by about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20ºC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as it is slowed down in the diffuser. </a:t>
            </a:r>
          </a:p>
        </p:txBody>
      </p:sp>
      <p:sp>
        <p:nvSpPr>
          <p:cNvPr id="3" name="Rectangle 2"/>
          <p:cNvSpPr/>
          <p:nvPr/>
        </p:nvSpPr>
        <p:spPr>
          <a:xfrm>
            <a:off x="830268" y="285750"/>
            <a:ext cx="19287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Discussion: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" y="32575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temperature rise of the air is mainly due to the conversion of kinetic energy to internal energy.</a:t>
            </a:r>
          </a:p>
        </p:txBody>
      </p:sp>
    </p:spTree>
    <p:extLst>
      <p:ext uri="{BB962C8B-B14F-4D97-AF65-F5344CB8AC3E}">
        <p14:creationId xmlns:p14="http://schemas.microsoft.com/office/powerpoint/2010/main" val="396266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302895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lvl="0" indent="-465138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[2]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Thermodynamics: Introduction to Thermodynamics and Heat Transfer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Cengel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Y. A., McGraw-Hill Companies, ISBN: 0 – 390 - 86122-7, 2008.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1276351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lvl="0" indent="-465138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[1]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M.C., Heritage Publishers &amp; Distributors Pvt. Ltd., Kathmandu, Nepal, 2016.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2" y="285751"/>
            <a:ext cx="1949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References: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504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0" y="2286001"/>
            <a:ext cx="2920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Thank You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2087</TotalTime>
  <Words>1463</Words>
  <Application>Microsoft Office PowerPoint</Application>
  <PresentationFormat>On-screen Show (16:9)</PresentationFormat>
  <Paragraphs>154</Paragraphs>
  <Slides>36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Office Theme</vt:lpstr>
      <vt:lpstr>Equation</vt:lpstr>
      <vt:lpstr>Visio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Lila Raj Koirala</dc:creator>
  <cp:lastModifiedBy>User</cp:lastModifiedBy>
  <cp:revision>200</cp:revision>
  <dcterms:created xsi:type="dcterms:W3CDTF">2020-05-08T10:03:34Z</dcterms:created>
  <dcterms:modified xsi:type="dcterms:W3CDTF">2022-05-17T16:43:43Z</dcterms:modified>
</cp:coreProperties>
</file>