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22" r:id="rId2"/>
    <p:sldId id="323" r:id="rId3"/>
    <p:sldId id="324" r:id="rId4"/>
    <p:sldId id="261" r:id="rId5"/>
    <p:sldId id="308" r:id="rId6"/>
    <p:sldId id="309" r:id="rId7"/>
    <p:sldId id="298" r:id="rId8"/>
    <p:sldId id="310" r:id="rId9"/>
    <p:sldId id="262" r:id="rId10"/>
    <p:sldId id="265" r:id="rId11"/>
    <p:sldId id="311" r:id="rId12"/>
    <p:sldId id="325" r:id="rId13"/>
    <p:sldId id="263" r:id="rId14"/>
    <p:sldId id="326" r:id="rId15"/>
    <p:sldId id="312" r:id="rId16"/>
    <p:sldId id="314" r:id="rId17"/>
    <p:sldId id="327" r:id="rId18"/>
    <p:sldId id="313" r:id="rId19"/>
    <p:sldId id="299" r:id="rId20"/>
    <p:sldId id="305" r:id="rId21"/>
    <p:sldId id="328" r:id="rId22"/>
    <p:sldId id="315" r:id="rId23"/>
    <p:sldId id="306" r:id="rId24"/>
    <p:sldId id="316" r:id="rId25"/>
    <p:sldId id="275" r:id="rId26"/>
    <p:sldId id="317" r:id="rId27"/>
    <p:sldId id="329" r:id="rId28"/>
    <p:sldId id="276" r:id="rId29"/>
    <p:sldId id="318" r:id="rId30"/>
    <p:sldId id="277" r:id="rId31"/>
    <p:sldId id="319" r:id="rId32"/>
    <p:sldId id="278" r:id="rId33"/>
    <p:sldId id="320" r:id="rId34"/>
    <p:sldId id="331" r:id="rId35"/>
    <p:sldId id="332" r:id="rId36"/>
    <p:sldId id="333" r:id="rId37"/>
    <p:sldId id="334" r:id="rId38"/>
    <p:sldId id="335" r:id="rId39"/>
    <p:sldId id="330" r:id="rId40"/>
    <p:sldId id="304" r:id="rId4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06" autoAdjust="0"/>
    <p:restoredTop sz="94660"/>
  </p:normalViewPr>
  <p:slideViewPr>
    <p:cSldViewPr>
      <p:cViewPr>
        <p:scale>
          <a:sx n="60" d="100"/>
          <a:sy n="60" d="100"/>
        </p:scale>
        <p:origin x="-1914" y="-5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6D21F-D39D-4191-B503-3CC32A2BEECB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31AF16-A664-4210-B29E-1C4FECABFD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580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19 May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AF16-A664-4210-B29E-1C4FECABFDC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AF16-A664-4210-B29E-1C4FECABFDC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AF16-A664-4210-B29E-1C4FECABFDC5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AF16-A664-4210-B29E-1C4FECABFDC5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1AF16-A664-4210-B29E-1C4FECABFDC5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2A11A-E276-436B-A543-0AC0703227B7}" type="datetimeFigureOut">
              <a:rPr lang="en-US" smtClean="0"/>
              <a:pPr/>
              <a:t>5/19/2022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54FC0-AA86-4972-B6A8-3E85735F9F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2.png"/><Relationship Id="rId4" Type="http://schemas.openxmlformats.org/officeDocument/2006/relationships/image" Target="../media/image8.wmf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1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6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7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slideplayer.com/slide/6816433/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2495550"/>
            <a:ext cx="3657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– 10 (Week 10)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1066621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AND</a:t>
            </a: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 HEAT  TRANSFER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28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913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80487"/>
            <a:ext cx="259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 Course Title: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52600" y="3486150"/>
            <a:ext cx="5867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Second Law of Thermodynamics </a:t>
            </a:r>
          </a:p>
        </p:txBody>
      </p:sp>
    </p:spTree>
    <p:extLst>
      <p:ext uri="{BB962C8B-B14F-4D97-AF65-F5344CB8AC3E}">
        <p14:creationId xmlns:p14="http://schemas.microsoft.com/office/powerpoint/2010/main" val="24599149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8210" y="133351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6667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161" name="Rectangle 1"/>
          <p:cNvSpPr>
            <a:spLocks noChangeArrowheads="1"/>
          </p:cNvSpPr>
          <p:nvPr/>
        </p:nvSpPr>
        <p:spPr bwMode="auto">
          <a:xfrm>
            <a:off x="533400" y="1657350"/>
            <a:ext cx="734189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Drawbacks of First Law and Necessity of Second Law of Thermodynamics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3400" y="4026753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Approximation of Irreversible Process as Reversible Process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31123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ea typeface="Calibri" pitchFamily="34" charset="0"/>
                <a:cs typeface="Arial" pitchFamily="34" charset="0"/>
              </a:rPr>
              <a:t>Second Law of Thermodynamics for an Isolated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System</a:t>
            </a:r>
            <a:endParaRPr lang="en-US" sz="2400" dirty="0"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2567285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Main Features of Second law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4951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5695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>
              <a:buFont typeface="Wingdings" pitchFamily="2" charset="2"/>
              <a:buChar char="v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Example Illustrating Use of Second Law of Thermodynamics for an Isolated System</a:t>
            </a: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3400" y="2872085"/>
            <a:ext cx="7696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2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Relation for an Incompressible Substance</a:t>
            </a:r>
            <a:endParaRPr kumimoji="0" lang="en-US" sz="240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533401" y="2114550"/>
            <a:ext cx="5486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2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Relations for an Ideal Gas</a:t>
            </a:r>
            <a:endParaRPr kumimoji="0" lang="en-US" sz="240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047750"/>
            <a:ext cx="685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- a Property of a System and its Relations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58210" y="133351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</p:spTree>
    <p:extLst>
      <p:ext uri="{BB962C8B-B14F-4D97-AF65-F5344CB8AC3E}">
        <p14:creationId xmlns:p14="http://schemas.microsoft.com/office/powerpoint/2010/main" val="26780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352550"/>
            <a:ext cx="7848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First law deals with the quantitative aspect of the energy and gives only the condition that any process is possible provided that the total energy remains constant.</a:t>
            </a:r>
          </a:p>
        </p:txBody>
      </p:sp>
      <p:sp>
        <p:nvSpPr>
          <p:cNvPr id="3" name="Rectangle 2"/>
          <p:cNvSpPr/>
          <p:nvPr/>
        </p:nvSpPr>
        <p:spPr>
          <a:xfrm>
            <a:off x="914400" y="171450"/>
            <a:ext cx="647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Drawbacks of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First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aw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Necessity of Second Law of Thermodynamics: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33400" y="4179153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Hence,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first law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does not focus any restriction towards the direction of energy flow.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297162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But some processes in nature cannot occur although the total energy is conserved, because most of the processes in nature proceed in only one direction.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2061886"/>
              </p:ext>
            </p:extLst>
          </p:nvPr>
        </p:nvGraphicFramePr>
        <p:xfrm>
          <a:off x="304800" y="209550"/>
          <a:ext cx="7010400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64" name="Visio" r:id="rId3" imgW="6459885" imgH="1710165" progId="Visio.Drawing.11">
                  <p:embed/>
                </p:oleObj>
              </mc:Choice>
              <mc:Fallback>
                <p:oleObj name="Visio" r:id="rId3" imgW="6459885" imgH="1710165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209550"/>
                        <a:ext cx="7010400" cy="2266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288891"/>
              </p:ext>
            </p:extLst>
          </p:nvPr>
        </p:nvGraphicFramePr>
        <p:xfrm>
          <a:off x="304800" y="2669382"/>
          <a:ext cx="7010400" cy="1959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65" name="Visio" r:id="rId5" imgW="6459885" imgH="1720171" progId="Visio.Drawing.11">
                  <p:embed/>
                </p:oleObj>
              </mc:Choice>
              <mc:Fallback>
                <p:oleObj name="Visio" r:id="rId5" imgW="6459885" imgH="1720171" progId="Visio.Drawing.11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2669382"/>
                        <a:ext cx="7010400" cy="195976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7315200" y="454848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45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7203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7203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5650358"/>
              </p:ext>
            </p:extLst>
          </p:nvPr>
        </p:nvGraphicFramePr>
        <p:xfrm>
          <a:off x="685801" y="209550"/>
          <a:ext cx="6629399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86" name="Visio" r:id="rId3" imgW="4265237" imgH="2501571" progId="Visio.Drawing.11">
                  <p:embed/>
                </p:oleObj>
              </mc:Choice>
              <mc:Fallback>
                <p:oleObj name="Visio" r:id="rId3" imgW="4265237" imgH="2501571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1" y="209550"/>
                        <a:ext cx="6629399" cy="2266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17203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001816"/>
              </p:ext>
            </p:extLst>
          </p:nvPr>
        </p:nvGraphicFramePr>
        <p:xfrm>
          <a:off x="838201" y="2762250"/>
          <a:ext cx="6476999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87" name="Visio" r:id="rId5" imgW="4265237" imgH="2476100" progId="Visio.Drawing.11">
                  <p:embed/>
                </p:oleObj>
              </mc:Choice>
              <mc:Fallback>
                <p:oleObj name="Visio" r:id="rId5" imgW="4265237" imgH="247610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1" y="2762250"/>
                        <a:ext cx="6476999" cy="1714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934200" y="447228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2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33400" y="666750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states that for a closed system undergoing a cyclic process the net heat supplied to the system is equal to the net work output of the system, i.e. </a:t>
            </a:r>
            <a:r>
              <a:rPr lang="en-US" sz="2400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1600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net</a:t>
            </a:r>
            <a:r>
              <a:rPr lang="en-US" sz="24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en-US" sz="2400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net</a:t>
            </a:r>
            <a:r>
              <a:rPr lang="en-US" sz="20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2419350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However, any device even operating on a cycle cannot convert heat supplied to it completely into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work.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3728904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Hence, it also does not focus any restriction towards what portion of heat supplied is converted into mechanical 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200150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deals with quality or nature of energy and defines the direction of the process in which the system can proceed.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67212" y="3505021"/>
            <a:ext cx="770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lvl="0" indent="-4651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 per 2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nd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law only a portion of heat input to an engine can be converted into work and remaining portion is rejected to a sink at lower temperature.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066800" y="168102"/>
            <a:ext cx="624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Main Features of Second law of Thermodynamics:</a:t>
            </a:r>
          </a:p>
        </p:txBody>
      </p:sp>
      <p:sp>
        <p:nvSpPr>
          <p:cNvPr id="6" name="Rectangle 5"/>
          <p:cNvSpPr/>
          <p:nvPr/>
        </p:nvSpPr>
        <p:spPr>
          <a:xfrm>
            <a:off x="567212" y="2502753"/>
            <a:ext cx="77385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Hence, it focus towards the direction of flow of energy and is also named as directional law.</a:t>
            </a:r>
          </a:p>
        </p:txBody>
      </p:sp>
    </p:spTree>
    <p:extLst>
      <p:ext uri="{BB962C8B-B14F-4D97-AF65-F5344CB8AC3E}">
        <p14:creationId xmlns:p14="http://schemas.microsoft.com/office/powerpoint/2010/main" val="20449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2285821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indent="-347663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Second law defines the direction of the process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with reference to the system property called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entropy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7663" lvl="0" indent="-347663" algn="just">
              <a:buFont typeface="Wingdings" pitchFamily="2" charset="2"/>
              <a:buChar char="v"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9156" y="1805285"/>
            <a:ext cx="18802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Entropy:</a:t>
            </a:r>
          </a:p>
        </p:txBody>
      </p:sp>
      <p:sp>
        <p:nvSpPr>
          <p:cNvPr id="8" name="Rectangle 7"/>
          <p:cNvSpPr/>
          <p:nvPr/>
        </p:nvSpPr>
        <p:spPr>
          <a:xfrm>
            <a:off x="533400" y="3211890"/>
            <a:ext cx="7696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Entropy is a measure of molecular disorder, randomness, disorganization or uncertainty existing in a system. It is an extensive property and denoted by 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43815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Thus, energy gets degraded during conversion of heat into work and therefore it is also known as law of degradation of energy.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914400" y="1283553"/>
            <a:ext cx="731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of an isolated system always increases or may remain constant for an ideal process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3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748741"/>
              </p:ext>
            </p:extLst>
          </p:nvPr>
        </p:nvGraphicFramePr>
        <p:xfrm>
          <a:off x="3957282" y="2800350"/>
          <a:ext cx="3026772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9" name="Equation" r:id="rId4" imgW="863225" imgH="228501" progId="Equation.3">
                  <p:embed/>
                </p:oleObj>
              </mc:Choice>
              <mc:Fallback>
                <p:oleObj name="Equation" r:id="rId4" imgW="863225" imgH="228501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7282" y="2800350"/>
                        <a:ext cx="3026772" cy="609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4690634" y="371639"/>
            <a:ext cx="21993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3400" y="3798153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of an isolated system at final state is always greater than that of initial state during any process.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4690634" y="543089"/>
            <a:ext cx="21993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53" name="Rectangle 29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914400" y="282402"/>
            <a:ext cx="64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Second Law of Thermodynamics for an Isolated System: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14401" y="2338685"/>
            <a:ext cx="23018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Mathematically,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533400" y="1491555"/>
            <a:ext cx="7696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 difference between the entropy at the final state and initial state during any process is called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generation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or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production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1042267"/>
              </p:ext>
            </p:extLst>
          </p:nvPr>
        </p:nvGraphicFramePr>
        <p:xfrm>
          <a:off x="4343400" y="3396606"/>
          <a:ext cx="2895600" cy="546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84" name="Equation" r:id="rId3" imgW="1282680" imgH="241200" progId="Equation.3">
                  <p:embed/>
                </p:oleObj>
              </mc:Choice>
              <mc:Fallback>
                <p:oleObj name="Equation" r:id="rId3" imgW="1282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396606"/>
                        <a:ext cx="2895600" cy="54674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0594236"/>
              </p:ext>
            </p:extLst>
          </p:nvPr>
        </p:nvGraphicFramePr>
        <p:xfrm>
          <a:off x="4419599" y="4284395"/>
          <a:ext cx="1524001" cy="573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85" name="Equation" r:id="rId5" imgW="583947" imgH="241195" progId="Equation.3">
                  <p:embed/>
                </p:oleObj>
              </mc:Choice>
              <mc:Fallback>
                <p:oleObj name="Equation" r:id="rId5" imgW="583947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599" y="4284395"/>
                        <a:ext cx="1524001" cy="57335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32961" y="4319885"/>
            <a:ext cx="1024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where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14400" y="282402"/>
            <a:ext cx="64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Second Law of Thermodynamics for an Isolated System: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2800350"/>
            <a:ext cx="3643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ea typeface="Calibri" pitchFamily="34" charset="0"/>
                <a:cs typeface="Arial" pitchFamily="34" charset="0"/>
              </a:rPr>
              <a:t>It an be expressed as:</a:t>
            </a:r>
            <a:r>
              <a:rPr lang="en-US" sz="2400" i="1" dirty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1050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123950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terms of rate basis,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5196461"/>
              </p:ext>
            </p:extLst>
          </p:nvPr>
        </p:nvGraphicFramePr>
        <p:xfrm>
          <a:off x="4669968" y="1354782"/>
          <a:ext cx="2054560" cy="988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1" name="Equation" r:id="rId3" imgW="926698" imgH="444307" progId="Equation.3">
                  <p:embed/>
                </p:oleObj>
              </mc:Choice>
              <mc:Fallback>
                <p:oleObj name="Equation" r:id="rId3" imgW="926698" imgH="44430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9968" y="1354782"/>
                        <a:ext cx="2054560" cy="98836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8790737"/>
              </p:ext>
            </p:extLst>
          </p:nvPr>
        </p:nvGraphicFramePr>
        <p:xfrm>
          <a:off x="1828800" y="2463362"/>
          <a:ext cx="2971800" cy="1007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2" name="Equation" r:id="rId5" imgW="1307532" imgH="444307" progId="Equation.3">
                  <p:embed/>
                </p:oleObj>
              </mc:Choice>
              <mc:Fallback>
                <p:oleObj name="Equation" r:id="rId5" imgW="1307532" imgH="44430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463362"/>
                        <a:ext cx="2971800" cy="100779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963446"/>
              </p:ext>
            </p:extLst>
          </p:nvPr>
        </p:nvGraphicFramePr>
        <p:xfrm>
          <a:off x="6743699" y="2571750"/>
          <a:ext cx="141922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3" name="Equation" r:id="rId7" imgW="520474" imgH="253890" progId="Equation.3">
                  <p:embed/>
                </p:oleObj>
              </mc:Choice>
              <mc:Fallback>
                <p:oleObj name="Equation" r:id="rId7" imgW="520474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3699" y="2571750"/>
                        <a:ext cx="1419225" cy="685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5222758" y="2719685"/>
            <a:ext cx="1143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where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599" y="3797518"/>
            <a:ext cx="1224215" cy="45063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Picture 32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399" y="4379070"/>
            <a:ext cx="1300415" cy="47868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1" name="Rectangle 35"/>
          <p:cNvSpPr>
            <a:spLocks noChangeArrowheads="1"/>
          </p:cNvSpPr>
          <p:nvPr/>
        </p:nvSpPr>
        <p:spPr bwMode="auto">
          <a:xfrm>
            <a:off x="3647435" y="3714750"/>
            <a:ext cx="44117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for the reversible process and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632448" y="4248150"/>
            <a:ext cx="43236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for the irreversible process.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4400" y="133350"/>
            <a:ext cx="64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Second Law of Thermodynamics for an Isolated System: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990600" y="2719685"/>
            <a:ext cx="609600" cy="230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8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20015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process in which the initial conditions of both system and surroundings can be restored by the reverse action.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1" y="205085"/>
            <a:ext cx="3129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Reversible Process: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27241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lvl="0" indent="-347663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Net change in entropy is zero for both forward and reverse processes, i.e.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7984" y="4019550"/>
            <a:ext cx="201850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 algn="just"/>
            <a:r>
              <a:rPr lang="en-US" sz="2800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800" i="1" baseline="-250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final</a:t>
            </a:r>
            <a:r>
              <a:rPr lang="en-US" sz="2800" i="1" baseline="-25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en-US" sz="2800" i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800" i="1" baseline="-250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initial</a:t>
            </a:r>
            <a:endParaRPr lang="en-US" sz="2800" baseline="-25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04775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process in which the initial conditions of both the system and surroundings cannot be restored by the reverse action.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01" y="285750"/>
            <a:ext cx="3231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Irreversible Process: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25717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Entropy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 the system increases in forward direction and the reverse direction is not possible,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i.e.</a:t>
            </a:r>
          </a:p>
        </p:txBody>
      </p:sp>
      <p:sp>
        <p:nvSpPr>
          <p:cNvPr id="5" name="Rectangle 4"/>
          <p:cNvSpPr/>
          <p:nvPr/>
        </p:nvSpPr>
        <p:spPr>
          <a:xfrm>
            <a:off x="3588282" y="3790950"/>
            <a:ext cx="2151551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800" baseline="-25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final</a:t>
            </a:r>
            <a:r>
              <a:rPr lang="en-US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&gt; </a:t>
            </a:r>
            <a:r>
              <a:rPr lang="en-US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800" baseline="-250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initial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6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0847551"/>
              </p:ext>
            </p:extLst>
          </p:nvPr>
        </p:nvGraphicFramePr>
        <p:xfrm>
          <a:off x="1586433" y="2126796"/>
          <a:ext cx="5652568" cy="2730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74" name="Visio" r:id="rId3" imgW="2416745" imgH="2003379" progId="Visio.Drawing.11">
                  <p:embed/>
                </p:oleObj>
              </mc:Choice>
              <mc:Fallback>
                <p:oleObj name="Visio" r:id="rId3" imgW="2416745" imgH="2003379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6433" y="2126796"/>
                        <a:ext cx="5652568" cy="273095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606972" y="761821"/>
            <a:ext cx="6784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this process the initial condition of only the system is restored when the system is taken through reverse direction.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5938" y="133350"/>
            <a:ext cx="4666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Internally Reversible Process: </a:t>
            </a:r>
          </a:p>
        </p:txBody>
      </p:sp>
      <p:sp>
        <p:nvSpPr>
          <p:cNvPr id="2" name="Rectangle 1"/>
          <p:cNvSpPr/>
          <p:nvPr/>
        </p:nvSpPr>
        <p:spPr>
          <a:xfrm>
            <a:off x="7086600" y="4248150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[2]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04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1" y="104775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this process the initial condition of only the surroundings is restored when the system is taken through the reverse direction.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34099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process is said to be a completely reversible, if it is internally as well as externally reversible.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52902" y="281285"/>
            <a:ext cx="46858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Externally Reversible Process:</a:t>
            </a:r>
          </a:p>
        </p:txBody>
      </p:sp>
      <p:sp>
        <p:nvSpPr>
          <p:cNvPr id="5" name="Rectangle 4"/>
          <p:cNvSpPr/>
          <p:nvPr/>
        </p:nvSpPr>
        <p:spPr>
          <a:xfrm>
            <a:off x="845285" y="2643484"/>
            <a:ext cx="4838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Completely reversible process: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81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9122798"/>
              </p:ext>
            </p:extLst>
          </p:nvPr>
        </p:nvGraphicFramePr>
        <p:xfrm>
          <a:off x="1069843" y="1200150"/>
          <a:ext cx="5940557" cy="3321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03" name="Visio" r:id="rId3" imgW="2373173" imgH="1972148" progId="Visio.Drawing.11">
                  <p:embed/>
                </p:oleObj>
              </mc:Choice>
              <mc:Fallback>
                <p:oleObj name="Visio" r:id="rId3" imgW="2373173" imgH="1972148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843" y="1200150"/>
                        <a:ext cx="5940557" cy="332170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914400" y="281285"/>
            <a:ext cx="4838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Completely reversible process: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77000" y="3867150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[2]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40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52206" y="514350"/>
            <a:ext cx="68391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due to friction within the system as well as between the system and surroundings.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" y="17335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due to heat transfer within the system as well as between the system and surroundings.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0601" y="133350"/>
            <a:ext cx="3964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Mechanical Irreversibility:</a:t>
            </a:r>
          </a:p>
        </p:txBody>
      </p:sp>
      <p:sp>
        <p:nvSpPr>
          <p:cNvPr id="6" name="Rectangle 5"/>
          <p:cNvSpPr/>
          <p:nvPr/>
        </p:nvSpPr>
        <p:spPr>
          <a:xfrm>
            <a:off x="990600" y="1276350"/>
            <a:ext cx="3502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Thermal Irreversibility:</a:t>
            </a:r>
          </a:p>
        </p:txBody>
      </p:sp>
      <p:sp>
        <p:nvSpPr>
          <p:cNvPr id="7" name="Rectangle 6"/>
          <p:cNvSpPr/>
          <p:nvPr/>
        </p:nvSpPr>
        <p:spPr>
          <a:xfrm>
            <a:off x="533400" y="29599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due to friction as well as heat transfer within the system.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3400" y="41773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due to friction as well as heat transfer between the system and surroundings.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20913" y="2567285"/>
            <a:ext cx="3501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Internal Irreversibility: </a:t>
            </a:r>
          </a:p>
        </p:txBody>
      </p:sp>
      <p:sp>
        <p:nvSpPr>
          <p:cNvPr id="10" name="Rectangle 9"/>
          <p:cNvSpPr/>
          <p:nvPr/>
        </p:nvSpPr>
        <p:spPr>
          <a:xfrm>
            <a:off x="975284" y="3786485"/>
            <a:ext cx="3520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External irreversibility:</a:t>
            </a:r>
          </a:p>
        </p:txBody>
      </p:sp>
    </p:spTree>
    <p:extLst>
      <p:ext uri="{BB962C8B-B14F-4D97-AF65-F5344CB8AC3E}">
        <p14:creationId xmlns:p14="http://schemas.microsoft.com/office/powerpoint/2010/main" val="243107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8700" y="1192336"/>
            <a:ext cx="6057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Process involving friction.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990600" y="17145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Major Factors Causing Irreversibility:</a:t>
            </a:r>
          </a:p>
        </p:txBody>
      </p:sp>
      <p:sp>
        <p:nvSpPr>
          <p:cNvPr id="8" name="Rectangle 7"/>
          <p:cNvSpPr/>
          <p:nvPr/>
        </p:nvSpPr>
        <p:spPr>
          <a:xfrm>
            <a:off x="995856" y="3938885"/>
            <a:ext cx="2768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Mixing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fluids.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90600" y="3306886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Heat transfer with finite temperature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difference.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82718" y="2678236"/>
            <a:ext cx="4104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Free expansion process.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0600" y="1924861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Process involving non-linear or inelastic spring.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58115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5207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Most of the real processes in nature are irreversible and those processes can be modeled as reversible process with certain simplifying assumptions.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7204" y="216753"/>
            <a:ext cx="6447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Approximation of Irreversible Process as Reversible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auto">
          <a:xfrm>
            <a:off x="4426768" y="40645"/>
            <a:ext cx="29046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3809612" y="863367"/>
            <a:ext cx="152477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34099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5207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Few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examples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of such processes are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presented here below.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33400" y="285750"/>
            <a:ext cx="5029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Process involving Friction: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5836036"/>
              </p:ext>
            </p:extLst>
          </p:nvPr>
        </p:nvGraphicFramePr>
        <p:xfrm>
          <a:off x="533400" y="1581150"/>
          <a:ext cx="3733800" cy="2075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56" name="Visio" r:id="rId3" imgW="1892063" imgH="1251998" progId="Visio.Drawing.11">
                  <p:embed/>
                </p:oleObj>
              </mc:Choice>
              <mc:Fallback>
                <p:oleObj name="Visio" r:id="rId3" imgW="1892063" imgH="1251998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581150"/>
                        <a:ext cx="3733800" cy="207533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4533366"/>
              </p:ext>
            </p:extLst>
          </p:nvPr>
        </p:nvGraphicFramePr>
        <p:xfrm>
          <a:off x="4648200" y="1581150"/>
          <a:ext cx="4022500" cy="2075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57" name="Visio" r:id="rId5" imgW="2156220" imgH="1251998" progId="Visio.Drawing.11">
                  <p:embed/>
                </p:oleObj>
              </mc:Choice>
              <mc:Fallback>
                <p:oleObj name="Visio" r:id="rId5" imgW="2156220" imgH="1251998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581150"/>
                        <a:ext cx="4022500" cy="207533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5410200" y="3786485"/>
            <a:ext cx="2576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Reversible process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1207262" y="3786485"/>
            <a:ext cx="2678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Irreversible process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7086600" y="4248150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03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66800" y="4091285"/>
            <a:ext cx="2678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Irreversible process</a:t>
            </a:r>
            <a:endParaRPr lang="en-US" sz="24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57200" y="415879"/>
            <a:ext cx="6858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Process involving Nonlinear or Inelastic Spring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4346364"/>
              </p:ext>
            </p:extLst>
          </p:nvPr>
        </p:nvGraphicFramePr>
        <p:xfrm>
          <a:off x="521422" y="1885950"/>
          <a:ext cx="3974379" cy="1951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70" name="Visio" r:id="rId3" imgW="2646710" imgH="1170432" progId="Visio.Drawing.11">
                  <p:embed/>
                </p:oleObj>
              </mc:Choice>
              <mc:Fallback>
                <p:oleObj name="Visio" r:id="rId3" imgW="2646710" imgH="1170432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22" y="1885950"/>
                        <a:ext cx="3974379" cy="195106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530414"/>
              </p:ext>
            </p:extLst>
          </p:nvPr>
        </p:nvGraphicFramePr>
        <p:xfrm>
          <a:off x="4876801" y="1885949"/>
          <a:ext cx="3960185" cy="19800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71" name="Visio" r:id="rId5" imgW="2554119" imgH="1170432" progId="Visio.Drawing.11">
                  <p:embed/>
                </p:oleObj>
              </mc:Choice>
              <mc:Fallback>
                <p:oleObj name="Visio" r:id="rId5" imgW="2554119" imgH="1170432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1" y="1885949"/>
                        <a:ext cx="3960185" cy="198008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5500854" y="4087936"/>
            <a:ext cx="2576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Reversible process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7086600" y="447228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94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1"/>
          <p:cNvSpPr>
            <a:spLocks noChangeArrowheads="1"/>
          </p:cNvSpPr>
          <p:nvPr/>
        </p:nvSpPr>
        <p:spPr bwMode="auto">
          <a:xfrm>
            <a:off x="381000" y="361950"/>
            <a:ext cx="457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Free Expansion Process: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28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238947"/>
              </p:ext>
            </p:extLst>
          </p:nvPr>
        </p:nvGraphicFramePr>
        <p:xfrm>
          <a:off x="381001" y="1657350"/>
          <a:ext cx="3911405" cy="25067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61" name="Visio" r:id="rId3" imgW="2802239" imgH="1512465" progId="Visio.Drawing.11">
                  <p:embed/>
                </p:oleObj>
              </mc:Choice>
              <mc:Fallback>
                <p:oleObj name="Visio" r:id="rId3" imgW="2802239" imgH="1512465" progId="Visio.Drawing.11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1" y="1657350"/>
                        <a:ext cx="3911405" cy="250678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395537"/>
              </p:ext>
            </p:extLst>
          </p:nvPr>
        </p:nvGraphicFramePr>
        <p:xfrm>
          <a:off x="4681570" y="1657350"/>
          <a:ext cx="4157631" cy="25067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62" name="Visio" r:id="rId5" imgW="3660369" imgH="1509433" progId="Visio.Drawing.11">
                  <p:embed/>
                </p:oleObj>
              </mc:Choice>
              <mc:Fallback>
                <p:oleObj name="Visio" r:id="rId5" imgW="3660369" imgH="1509433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570" y="1657350"/>
                        <a:ext cx="4157631" cy="250678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5029200" y="4167485"/>
            <a:ext cx="2576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Reversible process</a:t>
            </a:r>
            <a:endParaRPr 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1066800" y="4164136"/>
            <a:ext cx="2678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Irreversible process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7086600" y="447228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4172481"/>
            <a:ext cx="2678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Irreversible process</a:t>
            </a:r>
            <a:endParaRPr lang="en-US" sz="2400" dirty="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1000" y="244429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643063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Heat Transfer with Finite Temperature Difference: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976847"/>
              </p:ext>
            </p:extLst>
          </p:nvPr>
        </p:nvGraphicFramePr>
        <p:xfrm>
          <a:off x="572901" y="1733550"/>
          <a:ext cx="3541899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92" name="Visio" r:id="rId3" imgW="1522002" imgH="1887852" progId="Visio.Drawing.11">
                  <p:embed/>
                </p:oleObj>
              </mc:Choice>
              <mc:Fallback>
                <p:oleObj name="Visio" r:id="rId3" imgW="1522002" imgH="1887852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901" y="1733550"/>
                        <a:ext cx="3541899" cy="22669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306354"/>
              </p:ext>
            </p:extLst>
          </p:nvPr>
        </p:nvGraphicFramePr>
        <p:xfrm>
          <a:off x="4725152" y="1733550"/>
          <a:ext cx="3816005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93" name="Visio" r:id="rId5" imgW="1522002" imgH="1887852" progId="Visio.Drawing.11">
                  <p:embed/>
                </p:oleObj>
              </mc:Choice>
              <mc:Fallback>
                <p:oleObj name="Visio" r:id="rId5" imgW="1522002" imgH="1887852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5152" y="1733550"/>
                        <a:ext cx="3816005" cy="22669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5486400" y="4172481"/>
            <a:ext cx="2576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/>
                <a:ea typeface="Calibri"/>
              </a:rPr>
              <a:t> Reversible process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7023306" y="462468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856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33350"/>
            <a:ext cx="6553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Entropy - a Property of a System and its Relations: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1200150"/>
            <a:ext cx="731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is a thermodynamic property which is specified for every equilibrium state of a system. </a:t>
            </a: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4473792"/>
            <a:ext cx="2286000" cy="3839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33400" y="3143250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Using state postulate, the internal energy of a state of a system can be determined if two independent properties e.g. entropy and volume are known, i.e.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2171700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It represents the disorder, randomness or uncertainty of the microscopic scale within the system.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33401" y="544890"/>
            <a:ext cx="687308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change in internal energy during any process is an exact differential and can be written as the function of two partial derivatives as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51746" y="2365417"/>
            <a:ext cx="4325254" cy="66353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9381" y="3944280"/>
            <a:ext cx="2172980" cy="68487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4541" y="3899424"/>
            <a:ext cx="2151845" cy="68487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Rectangle 5"/>
          <p:cNvSpPr/>
          <p:nvPr/>
        </p:nvSpPr>
        <p:spPr>
          <a:xfrm>
            <a:off x="5168170" y="4019826"/>
            <a:ext cx="699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and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3400" y="3257550"/>
            <a:ext cx="5129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classical thermodynamics,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47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022" y="1537224"/>
            <a:ext cx="2866157" cy="3350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Rectangle 2"/>
          <p:cNvSpPr/>
          <p:nvPr/>
        </p:nvSpPr>
        <p:spPr>
          <a:xfrm>
            <a:off x="612652" y="666750"/>
            <a:ext cx="7786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Using these two relations, above equation becomes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37945" y="2146824"/>
            <a:ext cx="51054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which is known as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Gibb’s equation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7376" y="2855358"/>
            <a:ext cx="7718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Now, the expression for the change in entropy can be derived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3621" y="3790950"/>
            <a:ext cx="2933825" cy="7239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77417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3400" y="742950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Entropy equation can also be expressed in terms of enthalpy. For this using the definition of enthalpy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1997" y="2019479"/>
            <a:ext cx="1772816" cy="32367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ight Arrow 8"/>
          <p:cNvSpPr/>
          <p:nvPr/>
        </p:nvSpPr>
        <p:spPr>
          <a:xfrm flipV="1">
            <a:off x="2165171" y="2629826"/>
            <a:ext cx="480060" cy="2371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65401" y="2629826"/>
            <a:ext cx="3387799" cy="32292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8455" y="3741828"/>
            <a:ext cx="2484345" cy="28819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4" name="Right Arrow 13"/>
          <p:cNvSpPr/>
          <p:nvPr/>
        </p:nvSpPr>
        <p:spPr>
          <a:xfrm flipV="1">
            <a:off x="3361997" y="3741828"/>
            <a:ext cx="533400" cy="2583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40276" y="4259265"/>
            <a:ext cx="2346324" cy="57893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8" name="Rectangle 17"/>
          <p:cNvSpPr/>
          <p:nvPr/>
        </p:nvSpPr>
        <p:spPr>
          <a:xfrm>
            <a:off x="561392" y="3105150"/>
            <a:ext cx="37409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Using Gibb’s equation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908" name="Rectangle 20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910" name="Rectangle 22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912" name="Rectangle 24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0" y="-703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ight Arrow 21"/>
          <p:cNvSpPr/>
          <p:nvPr/>
        </p:nvSpPr>
        <p:spPr>
          <a:xfrm flipV="1">
            <a:off x="3352800" y="4476750"/>
            <a:ext cx="533400" cy="2583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8" grpId="0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ChangeArrowheads="1"/>
          </p:cNvSpPr>
          <p:nvPr/>
        </p:nvSpPr>
        <p:spPr bwMode="auto">
          <a:xfrm>
            <a:off x="914402" y="313968"/>
            <a:ext cx="54863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Relations for an Ideal Gas: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1" y="940274"/>
            <a:ext cx="6857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an ideal gas, the state properties 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P, V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 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related by the equation of state as</a:t>
            </a: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0668" y="1979121"/>
            <a:ext cx="1984732" cy="36402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75901" y="2597811"/>
            <a:ext cx="1348499" cy="6597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Picture 2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3310" y="2651417"/>
            <a:ext cx="319890" cy="4572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533401" y="3429000"/>
            <a:ext cx="7696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change in internal energy of an ideal gas is given by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4249" y="4319185"/>
            <a:ext cx="2518351" cy="38616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83234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24325" y="1276350"/>
            <a:ext cx="3190875" cy="56606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533400" y="361950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indent="-347663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Using these relations in entropy change equation with internal energy,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400" y="194310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expression for the change in entropy for an ideal gas during any process between state 1 and 2 is given by integration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0" y="844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3143429"/>
            <a:ext cx="5236121" cy="64752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Rectangle 12"/>
          <p:cNvSpPr/>
          <p:nvPr/>
        </p:nvSpPr>
        <p:spPr>
          <a:xfrm>
            <a:off x="533400" y="372195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Similarly, equation of state for an ideal gas can also be rearranged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0" y="844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9946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6950" y="4324350"/>
            <a:ext cx="1238250" cy="59593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0" y="844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952" name="Rectangle 16"/>
          <p:cNvSpPr>
            <a:spLocks noChangeArrowheads="1"/>
          </p:cNvSpPr>
          <p:nvPr/>
        </p:nvSpPr>
        <p:spPr bwMode="auto">
          <a:xfrm>
            <a:off x="0" y="844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954" name="Rectangle 18"/>
          <p:cNvSpPr>
            <a:spLocks noChangeArrowheads="1"/>
          </p:cNvSpPr>
          <p:nvPr/>
        </p:nvSpPr>
        <p:spPr bwMode="auto">
          <a:xfrm>
            <a:off x="0" y="844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/>
        </p:nvSpPr>
        <p:spPr bwMode="auto">
          <a:xfrm>
            <a:off x="533400" y="673953"/>
            <a:ext cx="6934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 change in enthalpy of an ideal gas is given by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27248" y="1428750"/>
            <a:ext cx="2153313" cy="38099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2857500"/>
            <a:ext cx="3973211" cy="7048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533400" y="196935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Using these relations in entropy change equation with enthalpy,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5224" y="3634085"/>
            <a:ext cx="3847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Performing integration,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07722" y="4171950"/>
            <a:ext cx="5545678" cy="6858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34737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914400" y="72979"/>
            <a:ext cx="64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Entropy Relation for an Incompressible Substance: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1047750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Solid and liquid substances are assumed as incompressible substances because their volumes do not change appreciably with the pressure or temperature.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3200" y="4538582"/>
            <a:ext cx="3581400" cy="3191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-10551"/>
            <a:ext cx="25199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33400" y="35695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Now, the change in internal energy of an incompressible substance is 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265515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Hence, the equation of state for an incompressible substance is </a:t>
            </a:r>
            <a:r>
              <a:rPr lang="en-US" sz="2400" b="1" i="1" dirty="0">
                <a:latin typeface="Arial" pitchFamily="34" charset="0"/>
                <a:cs typeface="Arial" pitchFamily="34" charset="0"/>
              </a:rPr>
              <a:t>V = constant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33400" y="750153"/>
            <a:ext cx="6781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Then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the change in entropy for an incompressible substance can be written as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8130" y="1809750"/>
            <a:ext cx="3195871" cy="6858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/>
          <p:cNvSpPr/>
          <p:nvPr/>
        </p:nvSpPr>
        <p:spPr>
          <a:xfrm>
            <a:off x="6457102" y="1943100"/>
            <a:ext cx="169629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As  </a:t>
            </a:r>
            <a:r>
              <a:rPr lang="en-US" sz="24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dV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= 0 </a:t>
            </a: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2602290"/>
            <a:ext cx="76452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Finally, the change in entropy for an incompressible substance during any process between state 1 and state 2 can be calculated by integration of above equation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7999" y="4153230"/>
            <a:ext cx="3505201" cy="70452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785250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38200" y="1089958"/>
                <a:ext cx="7467600" cy="19389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r>
                      <a:rPr lang="en-US" sz="2400">
                        <a:latin typeface="Cambria Math"/>
                      </a:rPr>
                      <m:t>1 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kg</m:t>
                    </m:r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of air enclosed in an isolated box with volume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a:rPr lang="en-US" sz="240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, pressure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P</m:t>
                        </m:r>
                      </m:e>
                      <m:sub>
                        <m:r>
                          <a:rPr lang="en-US" sz="240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and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T</m:t>
                        </m:r>
                      </m:e>
                      <m:sub>
                        <m:r>
                          <a:rPr lang="en-US" sz="240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is allowed to expand freely until its volume increases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a:rPr lang="en-US" sz="240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400">
                        <a:latin typeface="Cambria Math"/>
                      </a:rPr>
                      <m:t>=2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a:rPr lang="en-US" sz="240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. Determine the change in entropy. </a:t>
                </a:r>
              </a:p>
              <a:p>
                <a:pPr algn="just"/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[Take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R</m:t>
                    </m:r>
                    <m:r>
                      <a:rPr lang="en-US" sz="2400">
                        <a:latin typeface="Cambria Math"/>
                      </a:rPr>
                      <m:t>=287 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J</m:t>
                    </m:r>
                    <m:r>
                      <a:rPr lang="en-US" sz="2400">
                        <a:latin typeface="Cambria Math"/>
                      </a:rPr>
                      <m:t>/</m:t>
                    </m:r>
                    <m:r>
                      <m:rPr>
                        <m:sty m:val="p"/>
                      </m:rPr>
                      <a:rPr lang="en-US" sz="2400">
                        <a:latin typeface="Cambria Math"/>
                      </a:rPr>
                      <m:t>kgK</m:t>
                    </m:r>
                  </m:oMath>
                </a14:m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].	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089958"/>
                <a:ext cx="7467600" cy="1938992"/>
              </a:xfrm>
              <a:prstGeom prst="rect">
                <a:avLst/>
              </a:prstGeom>
              <a:blipFill rotWithShape="1">
                <a:blip r:embed="rId2"/>
                <a:stretch>
                  <a:fillRect l="-1306" t="-2201" r="-2367" b="-66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14400" y="140553"/>
            <a:ext cx="64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Example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Change in Entropy in an Isolated System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3105150"/>
            <a:ext cx="1600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Solution: 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2438318" y="3105150"/>
            <a:ext cx="11592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Given:</a:t>
            </a:r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990600" y="3566815"/>
            <a:ext cx="6629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Arial" pitchFamily="34" charset="0"/>
                <a:cs typeface="Arial" pitchFamily="34" charset="0"/>
              </a:rPr>
              <a:t>Mass of air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, 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= 1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kg, initial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volume of air =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400" baseline="-25000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5930" y="4472285"/>
            <a:ext cx="70550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Arial" pitchFamily="34" charset="0"/>
                <a:cs typeface="Arial" pitchFamily="34" charset="0"/>
              </a:rPr>
              <a:t>Final volume of air,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 = 2V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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2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/V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= 2</a:t>
            </a:r>
          </a:p>
        </p:txBody>
      </p:sp>
      <p:sp>
        <p:nvSpPr>
          <p:cNvPr id="8" name="Rectangle 7"/>
          <p:cNvSpPr/>
          <p:nvPr/>
        </p:nvSpPr>
        <p:spPr>
          <a:xfrm>
            <a:off x="945686" y="4022596"/>
            <a:ext cx="3626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>
                <a:latin typeface="Arial" pitchFamily="34" charset="0"/>
                <a:cs typeface="Arial" pitchFamily="34" charset="0"/>
              </a:rPr>
              <a:t>Initial pressure of air =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1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00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838200" y="819150"/>
            <a:ext cx="7391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As the air is enclosed in an isolated box, there is no interaction between system and surroundings in terms of mass and energy transfer namely heat and work transfer (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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0 &amp;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W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= 0).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494484"/>
              </p:ext>
            </p:extLst>
          </p:nvPr>
        </p:nvGraphicFramePr>
        <p:xfrm>
          <a:off x="3749842" y="3721953"/>
          <a:ext cx="1965158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32" name="Equation" r:id="rId3" imgW="1054100" imgH="203200" progId="Equation.3">
                  <p:embed/>
                </p:oleObj>
              </mc:Choice>
              <mc:Fallback>
                <p:oleObj name="Equation" r:id="rId3" imgW="1054100" imgH="203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9842" y="3721953"/>
                        <a:ext cx="1965158" cy="381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54150" algn="l"/>
              </a:tabLst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2890956"/>
            <a:ext cx="7391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From the first law of thermodynamics for an isolated system,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914400" y="268843"/>
            <a:ext cx="2236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Assumptions: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914400" y="4179153"/>
            <a:ext cx="731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Thus, the change in internal energy of the system is zero.</a:t>
            </a:r>
          </a:p>
        </p:txBody>
      </p:sp>
      <p:sp>
        <p:nvSpPr>
          <p:cNvPr id="8" name="Rectangle 7"/>
          <p:cNvSpPr/>
          <p:nvPr/>
        </p:nvSpPr>
        <p:spPr>
          <a:xfrm>
            <a:off x="924910" y="2388810"/>
            <a:ext cx="1553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Analysis: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6265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66750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0" indent="-3937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For an ideal gas, the change in internal energy is solely function of temperature difference, i.e.</a:t>
            </a:r>
          </a:p>
        </p:txBody>
      </p:sp>
      <p:sp>
        <p:nvSpPr>
          <p:cNvPr id="3" name="Rectangle 2"/>
          <p:cNvSpPr/>
          <p:nvPr/>
        </p:nvSpPr>
        <p:spPr>
          <a:xfrm>
            <a:off x="1371600" y="2033885"/>
            <a:ext cx="68580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 </a:t>
            </a:r>
            <a:r>
              <a:rPr lang="en-US" sz="2400" i="1" dirty="0">
                <a:sym typeface="Symbol"/>
              </a:rPr>
              <a:t></a:t>
            </a:r>
            <a:r>
              <a:rPr lang="en-US" sz="2400" i="1" dirty="0"/>
              <a:t>U = m </a:t>
            </a:r>
            <a:r>
              <a:rPr lang="en-US" sz="2400" i="1" dirty="0" smtClean="0"/>
              <a:t>c</a:t>
            </a:r>
            <a:r>
              <a:rPr lang="en-US" sz="2400" i="1" baseline="-25000" dirty="0" smtClean="0"/>
              <a:t>v</a:t>
            </a:r>
            <a:r>
              <a:rPr lang="en-US" sz="2400" i="1" dirty="0"/>
              <a:t> </a:t>
            </a:r>
            <a:r>
              <a:rPr lang="en-US" sz="2400" i="1" dirty="0" smtClean="0">
                <a:sym typeface="Symbol"/>
              </a:rPr>
              <a:t></a:t>
            </a:r>
            <a:r>
              <a:rPr lang="en-US" sz="2400" i="1" dirty="0"/>
              <a:t>T</a:t>
            </a:r>
            <a:r>
              <a:rPr lang="en-US" sz="2400" dirty="0"/>
              <a:t> = 0    </a:t>
            </a:r>
            <a:r>
              <a:rPr lang="en-US" sz="2400" dirty="0" smtClean="0"/>
              <a:t>  </a:t>
            </a:r>
            <a:r>
              <a:rPr lang="en-US" sz="2400" dirty="0" smtClean="0">
                <a:sym typeface="Symbol"/>
              </a:rPr>
              <a:t></a:t>
            </a:r>
            <a:r>
              <a:rPr lang="en-US" sz="2400" dirty="0" smtClean="0"/>
              <a:t>      </a:t>
            </a:r>
            <a:r>
              <a:rPr lang="en-US" sz="2400" i="1" dirty="0">
                <a:sym typeface="Symbol"/>
              </a:rPr>
              <a:t></a:t>
            </a:r>
            <a:r>
              <a:rPr lang="en-US" sz="2400" i="1" dirty="0"/>
              <a:t>T</a:t>
            </a:r>
            <a:r>
              <a:rPr lang="en-US" sz="2400" dirty="0"/>
              <a:t> = 0    </a:t>
            </a:r>
            <a:r>
              <a:rPr lang="en-US" sz="2400" dirty="0" smtClean="0"/>
              <a:t>   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    </a:t>
            </a:r>
            <a:r>
              <a:rPr lang="en-US" sz="2400" i="1" dirty="0"/>
              <a:t>T</a:t>
            </a:r>
            <a:r>
              <a:rPr lang="en-US" sz="2400" i="1" baseline="-25000" dirty="0"/>
              <a:t>2</a:t>
            </a:r>
            <a:r>
              <a:rPr lang="en-US" sz="2400" i="1" dirty="0"/>
              <a:t> – T</a:t>
            </a:r>
            <a:r>
              <a:rPr lang="en-US" sz="2400" i="1" baseline="-25000" dirty="0"/>
              <a:t>1</a:t>
            </a:r>
            <a:r>
              <a:rPr lang="en-US" sz="2400" dirty="0"/>
              <a:t> = </a:t>
            </a:r>
            <a:r>
              <a:rPr lang="en-US" sz="2400" dirty="0" smtClean="0"/>
              <a:t>0</a:t>
            </a:r>
            <a:r>
              <a:rPr lang="en-US" sz="2400" dirty="0"/>
              <a:t>	</a:t>
            </a:r>
          </a:p>
        </p:txBody>
      </p:sp>
      <p:sp>
        <p:nvSpPr>
          <p:cNvPr id="4" name="Rectangle 3"/>
          <p:cNvSpPr/>
          <p:nvPr/>
        </p:nvSpPr>
        <p:spPr>
          <a:xfrm>
            <a:off x="990600" y="2647950"/>
            <a:ext cx="487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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Temperature at final state, </a:t>
            </a:r>
          </a:p>
        </p:txBody>
      </p:sp>
      <p:sp>
        <p:nvSpPr>
          <p:cNvPr id="5" name="Rectangle 4"/>
          <p:cNvSpPr/>
          <p:nvPr/>
        </p:nvSpPr>
        <p:spPr>
          <a:xfrm>
            <a:off x="4879747" y="3257550"/>
            <a:ext cx="327365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i="1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 = T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1.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>
                <a:latin typeface="Arial" pitchFamily="34" charset="0"/>
                <a:cs typeface="Arial" pitchFamily="34" charset="0"/>
                <a:sym typeface="Symbol"/>
              </a:rPr>
              <a:t>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2 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/T</a:t>
            </a:r>
            <a:r>
              <a:rPr lang="en-US" sz="2400" i="1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= 1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3906619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Hence, the free expansion of air in an isolated box is an isothermal process. </a:t>
            </a:r>
          </a:p>
        </p:txBody>
      </p:sp>
    </p:spTree>
    <p:extLst>
      <p:ext uri="{BB962C8B-B14F-4D97-AF65-F5344CB8AC3E}">
        <p14:creationId xmlns:p14="http://schemas.microsoft.com/office/powerpoint/2010/main" val="405469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823028"/>
              </p:ext>
            </p:extLst>
          </p:nvPr>
        </p:nvGraphicFramePr>
        <p:xfrm>
          <a:off x="1552575" y="1581150"/>
          <a:ext cx="4238625" cy="454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72" name="Equation" r:id="rId3" imgW="2133600" imgH="228600" progId="Equation.3">
                  <p:embed/>
                </p:oleObj>
              </mc:Choice>
              <mc:Fallback>
                <p:oleObj name="Equation" r:id="rId3" imgW="213360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2575" y="1581150"/>
                        <a:ext cx="4238625" cy="45487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7743900"/>
              </p:ext>
            </p:extLst>
          </p:nvPr>
        </p:nvGraphicFramePr>
        <p:xfrm>
          <a:off x="2001838" y="2359878"/>
          <a:ext cx="3132137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73" name="Equation" r:id="rId5" imgW="1346040" imgH="228600" progId="Equation.3">
                  <p:embed/>
                </p:oleObj>
              </mc:Choice>
              <mc:Fallback>
                <p:oleObj name="Equation" r:id="rId5" imgW="134604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838" y="2359878"/>
                        <a:ext cx="3132137" cy="539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009775" y="3121873"/>
            <a:ext cx="34290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= 0 + 1 x 287 x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(2) </a:t>
            </a:r>
          </a:p>
        </p:txBody>
      </p:sp>
      <p:sp>
        <p:nvSpPr>
          <p:cNvPr id="8" name="Rectangle 7"/>
          <p:cNvSpPr/>
          <p:nvPr/>
        </p:nvSpPr>
        <p:spPr>
          <a:xfrm>
            <a:off x="1905000" y="3883878"/>
            <a:ext cx="2297424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dirty="0">
                <a:latin typeface="Arial" pitchFamily="34" charset="0"/>
                <a:cs typeface="Arial" pitchFamily="34" charset="0"/>
              </a:rPr>
              <a:t> =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198.933 J/K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90600" y="514350"/>
            <a:ext cx="6324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For an ideal gas, change in entropy during the process 1 – 2 is given by</a:t>
            </a:r>
          </a:p>
        </p:txBody>
      </p:sp>
    </p:spTree>
    <p:extLst>
      <p:ext uri="{BB962C8B-B14F-4D97-AF65-F5344CB8AC3E}">
        <p14:creationId xmlns:p14="http://schemas.microsoft.com/office/powerpoint/2010/main" val="2029752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268843"/>
            <a:ext cx="19287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Discussion:</a:t>
            </a:r>
            <a:endParaRPr lang="en-US" sz="2400" b="1" dirty="0"/>
          </a:p>
        </p:txBody>
      </p:sp>
      <p:sp>
        <p:nvSpPr>
          <p:cNvPr id="3" name="Rectangle 2"/>
          <p:cNvSpPr/>
          <p:nvPr/>
        </p:nvSpPr>
        <p:spPr>
          <a:xfrm>
            <a:off x="533400" y="23503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free expansion of air in an isolated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an isothermal process.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978753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change in internal energy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 isolated system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zero.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3493353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entropy during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free expansion process is positive, i.e. there is increase of entropy in a free expansion process.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40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2455" y="342882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[3]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M.C., Heritage Publishers &amp; Distributors Pvt. Ltd., Kathmandu, Nepal, 2016.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2" y="285751"/>
            <a:ext cx="1949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References: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990421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[1]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Fundamentals  of  Engineering  Thermo-  dynamics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Howell J. R. and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Buckius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R. O., McGraw-Hill, New York, 1992.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" y="23503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[2] </a:t>
            </a: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4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  <a:hlinkClick r:id="rId2"/>
              </a:rPr>
              <a:t>://slideplayer.com/slide/6816433</a:t>
            </a: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457200" indent="-457200" algn="just"/>
            <a:r>
              <a:rPr lang="en-US" sz="2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Viewed [May,2022]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5456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000" y="1771650"/>
            <a:ext cx="37878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Thank you 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5617</TotalTime>
  <Words>1746</Words>
  <Application>Microsoft Office PowerPoint</Application>
  <PresentationFormat>On-screen Show (16:9)</PresentationFormat>
  <Paragraphs>171</Paragraphs>
  <Slides>40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Office Theme</vt:lpstr>
      <vt:lpstr>Visio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Lila Raj Koirala</dc:creator>
  <cp:lastModifiedBy>User</cp:lastModifiedBy>
  <cp:revision>243</cp:revision>
  <dcterms:created xsi:type="dcterms:W3CDTF">2020-05-08T11:46:10Z</dcterms:created>
  <dcterms:modified xsi:type="dcterms:W3CDTF">2022-05-19T15:36:17Z</dcterms:modified>
</cp:coreProperties>
</file>