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28" r:id="rId2"/>
    <p:sldId id="329" r:id="rId3"/>
    <p:sldId id="320" r:id="rId4"/>
    <p:sldId id="267" r:id="rId5"/>
    <p:sldId id="305" r:id="rId6"/>
    <p:sldId id="268" r:id="rId7"/>
    <p:sldId id="306" r:id="rId8"/>
    <p:sldId id="300" r:id="rId9"/>
    <p:sldId id="307" r:id="rId10"/>
    <p:sldId id="269" r:id="rId11"/>
    <p:sldId id="270" r:id="rId12"/>
    <p:sldId id="308" r:id="rId13"/>
    <p:sldId id="266" r:id="rId14"/>
    <p:sldId id="321" r:id="rId15"/>
    <p:sldId id="309" r:id="rId16"/>
    <p:sldId id="271" r:id="rId17"/>
    <p:sldId id="310" r:id="rId18"/>
    <p:sldId id="322" r:id="rId19"/>
    <p:sldId id="301" r:id="rId20"/>
    <p:sldId id="311" r:id="rId21"/>
    <p:sldId id="323" r:id="rId22"/>
    <p:sldId id="272" r:id="rId23"/>
    <p:sldId id="273" r:id="rId24"/>
    <p:sldId id="312" r:id="rId25"/>
    <p:sldId id="302" r:id="rId26"/>
    <p:sldId id="313" r:id="rId27"/>
    <p:sldId id="274" r:id="rId28"/>
    <p:sldId id="314" r:id="rId29"/>
    <p:sldId id="279" r:id="rId30"/>
    <p:sldId id="315" r:id="rId31"/>
    <p:sldId id="280" r:id="rId32"/>
    <p:sldId id="316" r:id="rId33"/>
    <p:sldId id="281" r:id="rId34"/>
    <p:sldId id="282" r:id="rId35"/>
    <p:sldId id="317" r:id="rId36"/>
    <p:sldId id="324" r:id="rId37"/>
    <p:sldId id="318" r:id="rId38"/>
    <p:sldId id="283" r:id="rId39"/>
    <p:sldId id="325" r:id="rId40"/>
    <p:sldId id="319" r:id="rId41"/>
    <p:sldId id="284" r:id="rId42"/>
    <p:sldId id="326" r:id="rId43"/>
    <p:sldId id="285" r:id="rId44"/>
    <p:sldId id="330" r:id="rId45"/>
    <p:sldId id="304" r:id="rId4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942" autoAdjust="0"/>
    <p:restoredTop sz="94660"/>
  </p:normalViewPr>
  <p:slideViewPr>
    <p:cSldViewPr>
      <p:cViewPr>
        <p:scale>
          <a:sx n="60" d="100"/>
          <a:sy n="60" d="100"/>
        </p:scale>
        <p:origin x="-1926" y="-510"/>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64.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67.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7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66D21F-D39D-4191-B503-3CC32A2BEECB}" type="datetimeFigureOut">
              <a:rPr lang="en-US" smtClean="0"/>
              <a:pPr/>
              <a:t>5/21/2022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31AF16-A664-4210-B29E-1C4FECABFDC5}" type="slidenum">
              <a:rPr lang="en-US" smtClean="0"/>
              <a:pPr/>
              <a:t>‹#›</a:t>
            </a:fld>
            <a:endParaRPr lang="en-US"/>
          </a:p>
        </p:txBody>
      </p:sp>
    </p:spTree>
    <p:extLst>
      <p:ext uri="{BB962C8B-B14F-4D97-AF65-F5344CB8AC3E}">
        <p14:creationId xmlns:p14="http://schemas.microsoft.com/office/powerpoint/2010/main" val="1197957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21 May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16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22</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27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29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34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35</a:t>
            </a:fld>
            <a:endParaRPr lang="en-US"/>
          </a:p>
        </p:txBody>
      </p:sp>
    </p:spTree>
    <p:extLst>
      <p:ext uri="{BB962C8B-B14F-4D97-AF65-F5344CB8AC3E}">
        <p14:creationId xmlns:p14="http://schemas.microsoft.com/office/powerpoint/2010/main" val="597135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72A11A-E276-436B-A543-0AC0703227B7}" type="datetimeFigureOut">
              <a:rPr lang="en-US" smtClean="0"/>
              <a:pPr/>
              <a:t>5/21/2022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72A11A-E276-436B-A543-0AC0703227B7}" type="datetimeFigureOut">
              <a:rPr lang="en-US" smtClean="0"/>
              <a:pPr/>
              <a:t>5/21/2022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72A11A-E276-436B-A543-0AC0703227B7}" type="datetimeFigureOut">
              <a:rPr lang="en-US" smtClean="0"/>
              <a:pPr/>
              <a:t>5/21/2022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C72A11A-E276-436B-A543-0AC0703227B7}" type="datetimeFigureOut">
              <a:rPr lang="en-US" smtClean="0"/>
              <a:pPr/>
              <a:t>5/21/2022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72A11A-E276-436B-A543-0AC0703227B7}" type="datetimeFigureOut">
              <a:rPr lang="en-US" smtClean="0"/>
              <a:pPr/>
              <a:t>5/21/2022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72A11A-E276-436B-A543-0AC0703227B7}" type="datetimeFigureOut">
              <a:rPr lang="en-US" smtClean="0"/>
              <a:pPr/>
              <a:t>5/21/2022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72A11A-E276-436B-A543-0AC0703227B7}" type="datetimeFigureOut">
              <a:rPr lang="en-US" smtClean="0"/>
              <a:pPr/>
              <a:t>5/21/2022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C72A11A-E276-436B-A543-0AC0703227B7}" type="datetimeFigureOut">
              <a:rPr lang="en-US" smtClean="0"/>
              <a:pPr/>
              <a:t>5/21/2022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B654FC0-AA86-4972-B6A8-3E85735F9FF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4.wmf"/><Relationship Id="rId5" Type="http://schemas.openxmlformats.org/officeDocument/2006/relationships/oleObject" Target="../embeddings/oleObject2.bin"/><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3.bin"/><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8.wmf"/><Relationship Id="rId5" Type="http://schemas.openxmlformats.org/officeDocument/2006/relationships/oleObject" Target="../embeddings/oleObject4.bin"/><Relationship Id="rId4" Type="http://schemas.openxmlformats.org/officeDocument/2006/relationships/image" Target="../media/image17.wmf"/></Relationships>
</file>

<file path=ppt/slides/_rels/slide15.x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20.wmf"/><Relationship Id="rId5" Type="http://schemas.openxmlformats.org/officeDocument/2006/relationships/oleObject" Target="../embeddings/oleObject6.bin"/><Relationship Id="rId4" Type="http://schemas.openxmlformats.org/officeDocument/2006/relationships/image" Target="../media/image19.wm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22.wmf"/><Relationship Id="rId4" Type="http://schemas.openxmlformats.org/officeDocument/2006/relationships/oleObject" Target="../embeddings/oleObject8.bin"/></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9.bin"/><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28.w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notesSlide" Target="../notesSlides/notesSlide4.xml"/><Relationship Id="rId7" Type="http://schemas.openxmlformats.org/officeDocument/2006/relationships/image" Target="../media/image30.w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12.bin"/><Relationship Id="rId5" Type="http://schemas.openxmlformats.org/officeDocument/2006/relationships/image" Target="../media/image29.wmf"/><Relationship Id="rId4" Type="http://schemas.openxmlformats.org/officeDocument/2006/relationships/oleObject" Target="../embeddings/oleObject11.bin"/><Relationship Id="rId9" Type="http://schemas.openxmlformats.org/officeDocument/2006/relationships/image" Target="../media/image31.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32.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34.wmf"/><Relationship Id="rId5" Type="http://schemas.openxmlformats.org/officeDocument/2006/relationships/oleObject" Target="../embeddings/oleObject16.bin"/><Relationship Id="rId4" Type="http://schemas.openxmlformats.org/officeDocument/2006/relationships/image" Target="../media/image33.wmf"/></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vmlDrawing" Target="../drawings/vmlDrawing11.vml"/><Relationship Id="rId5" Type="http://schemas.openxmlformats.org/officeDocument/2006/relationships/image" Target="../media/image35.wmf"/><Relationship Id="rId4" Type="http://schemas.openxmlformats.org/officeDocument/2006/relationships/oleObject" Target="../embeddings/oleObject17.bin"/></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vmlDrawing" Target="../drawings/vmlDrawing12.vml"/><Relationship Id="rId5" Type="http://schemas.openxmlformats.org/officeDocument/2006/relationships/image" Target="../media/image36.wmf"/><Relationship Id="rId4" Type="http://schemas.openxmlformats.org/officeDocument/2006/relationships/oleObject" Target="../embeddings/oleObject18.bin"/></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 Id="rId5" Type="http://schemas.openxmlformats.org/officeDocument/2006/relationships/image" Target="../media/image61.png"/><Relationship Id="rId4" Type="http://schemas.openxmlformats.org/officeDocument/2006/relationships/image" Target="../media/image60.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13.vml"/><Relationship Id="rId4" Type="http://schemas.openxmlformats.org/officeDocument/2006/relationships/image" Target="../media/image64.emf"/></Relationships>
</file>

<file path=ppt/slides/_rels/slide3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7.xml"/><Relationship Id="rId1" Type="http://schemas.openxmlformats.org/officeDocument/2006/relationships/vmlDrawing" Target="../drawings/vmlDrawing14.vml"/><Relationship Id="rId4" Type="http://schemas.openxmlformats.org/officeDocument/2006/relationships/image" Target="../media/image67.emf"/></Relationships>
</file>

<file path=ppt/slides/_rels/slide4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15.vml"/><Relationship Id="rId4" Type="http://schemas.openxmlformats.org/officeDocument/2006/relationships/image" Target="../media/image70.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495550"/>
            <a:ext cx="36576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11 (Week 11)</a:t>
            </a:r>
            <a:endParaRPr lang="en-US" sz="2800" b="1" dirty="0">
              <a:solidFill>
                <a:srgbClr val="FF0000"/>
              </a:solidFill>
            </a:endParaRPr>
          </a:p>
        </p:txBody>
      </p:sp>
      <p:sp>
        <p:nvSpPr>
          <p:cNvPr id="3" name="Rectangle 2"/>
          <p:cNvSpPr/>
          <p:nvPr/>
        </p:nvSpPr>
        <p:spPr>
          <a:xfrm>
            <a:off x="1066800" y="1066621"/>
            <a:ext cx="68580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a:t>
            </a:r>
          </a:p>
          <a:p>
            <a:pPr algn="ctr">
              <a:lnSpc>
                <a:spcPct val="150000"/>
              </a:lnSpc>
            </a:pPr>
            <a:r>
              <a:rPr lang="en-US" sz="2400" b="1" dirty="0" smtClean="0">
                <a:solidFill>
                  <a:srgbClr val="002060"/>
                </a:solidFill>
              </a:rPr>
              <a:t>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3"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80487"/>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 Course Title:</a:t>
            </a:r>
            <a:endParaRPr lang="en-US" sz="2800" b="1" dirty="0">
              <a:solidFill>
                <a:srgbClr val="FF0000"/>
              </a:solidFill>
            </a:endParaRPr>
          </a:p>
        </p:txBody>
      </p:sp>
      <p:sp>
        <p:nvSpPr>
          <p:cNvPr id="9" name="Rectangle 8"/>
          <p:cNvSpPr/>
          <p:nvPr/>
        </p:nvSpPr>
        <p:spPr>
          <a:xfrm>
            <a:off x="1752600" y="3486150"/>
            <a:ext cx="5867400" cy="523220"/>
          </a:xfrm>
          <a:prstGeom prst="rect">
            <a:avLst/>
          </a:prstGeom>
        </p:spPr>
        <p:txBody>
          <a:bodyPr wrap="square">
            <a:spAutoFit/>
          </a:bodyPr>
          <a:lstStyle/>
          <a:p>
            <a:pPr lvl="0" algn="ctr"/>
            <a:r>
              <a:rPr lang="en-US" sz="2800" b="1" dirty="0" smtClean="0">
                <a:solidFill>
                  <a:srgbClr val="002060"/>
                </a:solidFill>
              </a:rPr>
              <a:t>Second Law of Thermodynamics </a:t>
            </a:r>
          </a:p>
        </p:txBody>
      </p:sp>
    </p:spTree>
    <p:extLst>
      <p:ext uri="{BB962C8B-B14F-4D97-AF65-F5344CB8AC3E}">
        <p14:creationId xmlns:p14="http://schemas.microsoft.com/office/powerpoint/2010/main" val="3640948801"/>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8210" y="133351"/>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838200" y="666750"/>
            <a:ext cx="66294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220161" name="Rectangle 1"/>
          <p:cNvSpPr>
            <a:spLocks noChangeArrowheads="1"/>
          </p:cNvSpPr>
          <p:nvPr/>
        </p:nvSpPr>
        <p:spPr bwMode="auto">
          <a:xfrm>
            <a:off x="533400" y="1581150"/>
            <a:ext cx="734189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cs typeface="Arial" pitchFamily="34" charset="0"/>
              </a:rPr>
              <a:t>Control Mass Formulation of Second Law of Thermodynamics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533400" y="2419350"/>
            <a:ext cx="7696200" cy="830997"/>
          </a:xfrm>
          <a:prstGeom prst="rect">
            <a:avLst/>
          </a:prstGeom>
        </p:spPr>
        <p:txBody>
          <a:bodyPr wrap="square">
            <a:spAutoFit/>
          </a:bodyPr>
          <a:lstStyle/>
          <a:p>
            <a:pPr marL="457200" lvl="0" indent="-457200" algn="just">
              <a:buFont typeface="Wingdings" pitchFamily="2" charset="2"/>
              <a:buChar char="v"/>
            </a:pPr>
            <a:r>
              <a:rPr lang="en-US" sz="2400" dirty="0" smtClean="0">
                <a:latin typeface="Arial" pitchFamily="34" charset="0"/>
                <a:cs typeface="Arial" pitchFamily="34" charset="0"/>
              </a:rPr>
              <a:t>Control Volume Formulation of </a:t>
            </a:r>
            <a:r>
              <a:rPr lang="en-US" sz="2400" dirty="0">
                <a:latin typeface="Arial" pitchFamily="34" charset="0"/>
                <a:cs typeface="Arial" pitchFamily="34" charset="0"/>
              </a:rPr>
              <a:t>Second </a:t>
            </a:r>
            <a:r>
              <a:rPr lang="en-US" sz="2400" dirty="0" smtClean="0">
                <a:latin typeface="Arial" pitchFamily="34" charset="0"/>
                <a:cs typeface="Arial" pitchFamily="34" charset="0"/>
              </a:rPr>
              <a:t>law of </a:t>
            </a:r>
            <a:r>
              <a:rPr lang="en-US" sz="2400" dirty="0">
                <a:latin typeface="Arial" pitchFamily="34" charset="0"/>
                <a:cs typeface="Arial" pitchFamily="34" charset="0"/>
              </a:rPr>
              <a:t>Thermodynamics</a:t>
            </a:r>
            <a:endParaRPr lang="en-US" sz="2400" dirty="0" smtClean="0">
              <a:latin typeface="Arial" pitchFamily="34" charset="0"/>
              <a:cs typeface="Arial" pitchFamily="34" charset="0"/>
            </a:endParaRPr>
          </a:p>
        </p:txBody>
      </p:sp>
      <p:sp>
        <p:nvSpPr>
          <p:cNvPr id="2" name="Rectangle 1"/>
          <p:cNvSpPr/>
          <p:nvPr/>
        </p:nvSpPr>
        <p:spPr>
          <a:xfrm>
            <a:off x="533401" y="3257550"/>
            <a:ext cx="7696200" cy="830997"/>
          </a:xfrm>
          <a:prstGeom prst="rect">
            <a:avLst/>
          </a:prstGeom>
        </p:spPr>
        <p:txBody>
          <a:bodyPr wrap="square">
            <a:spAutoFit/>
          </a:bodyPr>
          <a:lstStyle/>
          <a:p>
            <a:pPr marL="457200" indent="-457200">
              <a:buFont typeface="Wingdings" pitchFamily="2" charset="2"/>
              <a:buChar char="v"/>
            </a:pPr>
            <a:r>
              <a:rPr lang="en-US" sz="2400" dirty="0" smtClean="0">
                <a:latin typeface="Arial" pitchFamily="34" charset="0"/>
                <a:cs typeface="Arial" pitchFamily="34" charset="0"/>
              </a:rPr>
              <a:t>Isentropic Process and  Isentropic Relations for an Ideal Gas and Incompressible Substance</a:t>
            </a:r>
            <a:endParaRPr lang="en-US" sz="2400" dirty="0">
              <a:latin typeface="Arial" pitchFamily="34" charset="0"/>
              <a:cs typeface="Arial" pitchFamily="34" charset="0"/>
            </a:endParaRPr>
          </a:p>
        </p:txBody>
      </p:sp>
      <p:sp>
        <p:nvSpPr>
          <p:cNvPr id="10" name="Rectangle 1"/>
          <p:cNvSpPr>
            <a:spLocks noChangeArrowheads="1"/>
          </p:cNvSpPr>
          <p:nvPr/>
        </p:nvSpPr>
        <p:spPr bwMode="auto">
          <a:xfrm>
            <a:off x="533400" y="4095750"/>
            <a:ext cx="7848601"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1" indent="-45085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i="0" u="none" strike="noStrike" cap="none" normalizeH="0" baseline="0" dirty="0" smtClean="0">
                <a:ln>
                  <a:noFill/>
                </a:ln>
                <a:effectLst/>
                <a:latin typeface="Arial" pitchFamily="34" charset="0"/>
                <a:ea typeface="Calibri" pitchFamily="34" charset="0"/>
                <a:cs typeface="Arial" pitchFamily="34" charset="0"/>
              </a:rPr>
              <a:t>Isentropic Efficiency of  Thermodynamic Devices with Steady - Flow of Fluid</a:t>
            </a:r>
            <a:endParaRPr kumimoji="0" lang="en-US" sz="240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2993272771"/>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101626"/>
            <a:ext cx="6781800" cy="2308324"/>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As control mass exchanges energy with the surroundings by heat and work transfer, two types of idealized subsystems of the surroundings are conceived namely a reversible heat transfer reservoir and a reversible work transfer </a:t>
            </a:r>
            <a:r>
              <a:rPr lang="en-US" sz="2400" dirty="0" smtClean="0">
                <a:latin typeface="Arial" pitchFamily="34" charset="0"/>
                <a:cs typeface="Arial" pitchFamily="34" charset="0"/>
              </a:rPr>
              <a:t>reservoir [1]. </a:t>
            </a:r>
            <a:endParaRPr lang="en-US" sz="2400" dirty="0">
              <a:latin typeface="Arial" pitchFamily="34" charset="0"/>
              <a:cs typeface="Arial" pitchFamily="34" charset="0"/>
            </a:endParaRPr>
          </a:p>
        </p:txBody>
      </p:sp>
      <p:sp>
        <p:nvSpPr>
          <p:cNvPr id="3" name="Rectangle 2"/>
          <p:cNvSpPr/>
          <p:nvPr/>
        </p:nvSpPr>
        <p:spPr>
          <a:xfrm>
            <a:off x="533399" y="3798153"/>
            <a:ext cx="7772401"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Since only the change in entropy of control mass is desired, surroundings are idealized and specified. </a:t>
            </a:r>
          </a:p>
        </p:txBody>
      </p:sp>
      <p:sp>
        <p:nvSpPr>
          <p:cNvPr id="5" name="Rectangle 4"/>
          <p:cNvSpPr/>
          <p:nvPr/>
        </p:nvSpPr>
        <p:spPr>
          <a:xfrm>
            <a:off x="838200" y="176853"/>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Tree>
    <p:extLst>
      <p:ext uri="{BB962C8B-B14F-4D97-AF65-F5344CB8AC3E}">
        <p14:creationId xmlns:p14="http://schemas.microsoft.com/office/powerpoint/2010/main" val="4078427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4421" y="1306890"/>
            <a:ext cx="6836979"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It is appropriate to begin with an example of an isolated system because the change in entropy of an isolated system is known with value greater than or equal to zero. </a:t>
            </a:r>
            <a:endParaRPr lang="en-US" sz="2400" dirty="0">
              <a:latin typeface="Arial" pitchFamily="34" charset="0"/>
              <a:cs typeface="Arial" pitchFamily="34" charset="0"/>
            </a:endParaRPr>
          </a:p>
        </p:txBody>
      </p:sp>
      <p:sp>
        <p:nvSpPr>
          <p:cNvPr id="2662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5"/>
          <p:cNvSpPr>
            <a:spLocks noChangeArrowheads="1"/>
          </p:cNvSpPr>
          <p:nvPr/>
        </p:nvSpPr>
        <p:spPr bwMode="auto">
          <a:xfrm>
            <a:off x="0" y="2419350"/>
            <a:ext cx="2073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8" name="Rectangle 9"/>
          <p:cNvSpPr>
            <a:spLocks noChangeArrowheads="1"/>
          </p:cNvSpPr>
          <p:nvPr/>
        </p:nvSpPr>
        <p:spPr bwMode="auto">
          <a:xfrm>
            <a:off x="0" y="2419350"/>
            <a:ext cx="2073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9" name="Rectangle 11"/>
          <p:cNvSpPr>
            <a:spLocks noChangeArrowheads="1"/>
          </p:cNvSpPr>
          <p:nvPr/>
        </p:nvSpPr>
        <p:spPr bwMode="auto">
          <a:xfrm>
            <a:off x="0" y="2419350"/>
            <a:ext cx="2073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0" name="Rectangle 2"/>
          <p:cNvSpPr>
            <a:spLocks noChangeArrowheads="1"/>
          </p:cNvSpPr>
          <p:nvPr/>
        </p:nvSpPr>
        <p:spPr bwMode="auto">
          <a:xfrm>
            <a:off x="0" y="2419350"/>
            <a:ext cx="2073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pic>
        <p:nvPicPr>
          <p:cNvPr id="12"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667000" y="3562350"/>
            <a:ext cx="3470479" cy="438149"/>
          </a:xfrm>
          <a:prstGeom prst="rect">
            <a:avLst/>
          </a:prstGeom>
          <a:solidFill>
            <a:schemeClr val="bg1"/>
          </a:solidFill>
        </p:spPr>
      </p:pic>
      <p:sp>
        <p:nvSpPr>
          <p:cNvPr id="11" name="Rectangle 10"/>
          <p:cNvSpPr/>
          <p:nvPr/>
        </p:nvSpPr>
        <p:spPr>
          <a:xfrm>
            <a:off x="838200" y="176853"/>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413041467"/>
              </p:ext>
            </p:extLst>
          </p:nvPr>
        </p:nvGraphicFramePr>
        <p:xfrm>
          <a:off x="1066800" y="1200150"/>
          <a:ext cx="7010399" cy="3429000"/>
        </p:xfrm>
        <a:graphic>
          <a:graphicData uri="http://schemas.openxmlformats.org/presentationml/2006/ole">
            <mc:AlternateContent xmlns:mc="http://schemas.openxmlformats.org/markup-compatibility/2006">
              <mc:Choice xmlns:v="urn:schemas-microsoft-com:vml" Requires="v">
                <p:oleObj spid="_x0000_s206891" name="Visio" r:id="rId3" imgW="4194734" imgH="2174396" progId="Visio.Drawing.11">
                  <p:embed/>
                </p:oleObj>
              </mc:Choice>
              <mc:Fallback>
                <p:oleObj name="Visio" r:id="rId3" imgW="4194734" imgH="217439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200150"/>
                        <a:ext cx="7010399" cy="3429000"/>
                      </a:xfrm>
                      <a:prstGeom prst="rect">
                        <a:avLst/>
                      </a:prstGeom>
                      <a:noFill/>
                      <a:ln>
                        <a:noFill/>
                      </a:ln>
                    </p:spPr>
                  </p:pic>
                </p:oleObj>
              </mc:Fallback>
            </mc:AlternateContent>
          </a:graphicData>
        </a:graphic>
      </p:graphicFrame>
      <p:sp>
        <p:nvSpPr>
          <p:cNvPr id="3" name="Rectangle 2"/>
          <p:cNvSpPr/>
          <p:nvPr/>
        </p:nvSpPr>
        <p:spPr>
          <a:xfrm>
            <a:off x="838200" y="176853"/>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
        <p:nvSpPr>
          <p:cNvPr id="4" name="Rectangle 1"/>
          <p:cNvSpPr>
            <a:spLocks noChangeArrowheads="1"/>
          </p:cNvSpPr>
          <p:nvPr/>
        </p:nvSpPr>
        <p:spPr bwMode="auto">
          <a:xfrm>
            <a:off x="6858000" y="4363819"/>
            <a:ext cx="190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tabLst/>
            </a:pPr>
            <a:r>
              <a:rPr kumimoji="0" lang="en-US" sz="2400" b="0" i="0" u="none" strike="noStrike" cap="none" normalizeH="0" baseline="0" dirty="0" smtClean="0">
                <a:ln>
                  <a:noFill/>
                </a:ln>
                <a:effectLst/>
                <a:latin typeface="Arial" pitchFamily="34" charset="0"/>
                <a:cs typeface="Arial" pitchFamily="34" charset="0"/>
              </a:rPr>
              <a:t>Source: [1]</a:t>
            </a:r>
          </a:p>
        </p:txBody>
      </p:sp>
    </p:spTree>
    <p:extLst>
      <p:ext uri="{BB962C8B-B14F-4D97-AF65-F5344CB8AC3E}">
        <p14:creationId xmlns:p14="http://schemas.microsoft.com/office/powerpoint/2010/main" val="29604752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5754" y="209550"/>
            <a:ext cx="5491247" cy="461665"/>
          </a:xfrm>
          <a:prstGeom prst="rect">
            <a:avLst/>
          </a:prstGeom>
        </p:spPr>
        <p:txBody>
          <a:bodyPr wrap="none">
            <a:spAutoFit/>
          </a:bodyPr>
          <a:lstStyle/>
          <a:p>
            <a:r>
              <a:rPr lang="en-US" sz="2400" b="1" dirty="0" smtClean="0">
                <a:latin typeface="Arial" pitchFamily="34" charset="0"/>
                <a:cs typeface="Arial" pitchFamily="34" charset="0"/>
              </a:rPr>
              <a:t>Reversible Heat Transfer Reservoir: </a:t>
            </a:r>
            <a:endParaRPr lang="en-US" sz="2400" b="1" dirty="0">
              <a:latin typeface="Arial" pitchFamily="34" charset="0"/>
              <a:cs typeface="Arial" pitchFamily="34" charset="0"/>
            </a:endParaRPr>
          </a:p>
        </p:txBody>
      </p:sp>
      <p:sp>
        <p:nvSpPr>
          <p:cNvPr id="3" name="Rectangle 2"/>
          <p:cNvSpPr/>
          <p:nvPr/>
        </p:nvSpPr>
        <p:spPr>
          <a:xfrm>
            <a:off x="533400" y="3638550"/>
            <a:ext cx="77724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This system can participate in heat transfer only, but not in work transfer i.e., system boundary is rigid or incompressible. </a:t>
            </a:r>
            <a:endParaRPr lang="en-US" sz="2400" dirty="0">
              <a:latin typeface="Arial" pitchFamily="34" charset="0"/>
              <a:cs typeface="Arial" pitchFamily="34" charset="0"/>
            </a:endParaRPr>
          </a:p>
        </p:txBody>
      </p:sp>
      <p:sp>
        <p:nvSpPr>
          <p:cNvPr id="276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0354" name="Rectangle 2"/>
          <p:cNvSpPr>
            <a:spLocks noChangeArrowheads="1"/>
          </p:cNvSpPr>
          <p:nvPr/>
        </p:nvSpPr>
        <p:spPr bwMode="auto">
          <a:xfrm>
            <a:off x="4419600" y="358345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p:nvPr/>
        </p:nvSpPr>
        <p:spPr>
          <a:xfrm>
            <a:off x="533400" y="2571750"/>
            <a:ext cx="77724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It is characterized by a uniform temperature (T</a:t>
            </a:r>
            <a:r>
              <a:rPr lang="en-US" sz="2400" baseline="-25000" dirty="0">
                <a:latin typeface="Arial" pitchFamily="34" charset="0"/>
                <a:cs typeface="Arial" pitchFamily="34" charset="0"/>
              </a:rPr>
              <a:t>i</a:t>
            </a:r>
            <a:r>
              <a:rPr lang="en-US" sz="2400" dirty="0">
                <a:latin typeface="Arial" pitchFamily="34" charset="0"/>
                <a:cs typeface="Arial" pitchFamily="34" charset="0"/>
              </a:rPr>
              <a:t>) which remains constant. </a:t>
            </a:r>
          </a:p>
        </p:txBody>
      </p:sp>
      <p:sp>
        <p:nvSpPr>
          <p:cNvPr id="10" name="Rectangle 9"/>
          <p:cNvSpPr/>
          <p:nvPr/>
        </p:nvSpPr>
        <p:spPr>
          <a:xfrm>
            <a:off x="533400" y="895350"/>
            <a:ext cx="6934200"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It is a system having infinitely large heat capacity, therefore its temperature is unaffected by the quantity of heat transferred to or from </a:t>
            </a:r>
            <a:r>
              <a:rPr lang="en-US" sz="2400" dirty="0" smtClean="0">
                <a:latin typeface="Arial" pitchFamily="34" charset="0"/>
                <a:cs typeface="Arial" pitchFamily="34" charset="0"/>
              </a:rPr>
              <a:t>it [1]. </a:t>
            </a:r>
            <a:endParaRPr lang="en-US" sz="2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533400" y="696226"/>
            <a:ext cx="6934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From Gibb’s equation for constant volume processes i.e., for heat transfer reservoir,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794674" y="2800350"/>
            <a:ext cx="2268923" cy="366692"/>
          </a:xfrm>
          <a:prstGeom prst="rect">
            <a:avLst/>
          </a:prstGeom>
          <a:solidFill>
            <a:schemeClr val="bg1"/>
          </a:solidFill>
        </p:spPr>
      </p:pic>
      <p:pic>
        <p:nvPicPr>
          <p:cNvPr id="4"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802371" y="2574957"/>
            <a:ext cx="1345839" cy="625443"/>
          </a:xfrm>
          <a:prstGeom prst="rect">
            <a:avLst/>
          </a:prstGeom>
          <a:solidFill>
            <a:schemeClr val="bg1"/>
          </a:solidFill>
        </p:spPr>
      </p:pic>
      <p:pic>
        <p:nvPicPr>
          <p:cNvPr id="5"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831272" y="1678863"/>
            <a:ext cx="2375767" cy="586203"/>
          </a:xfrm>
          <a:prstGeom prst="rect">
            <a:avLst/>
          </a:prstGeom>
          <a:solidFill>
            <a:schemeClr val="bg1"/>
          </a:solidFill>
        </p:spPr>
      </p:pic>
      <p:sp>
        <p:nvSpPr>
          <p:cNvPr id="6" name="Right Arrow 5"/>
          <p:cNvSpPr/>
          <p:nvPr/>
        </p:nvSpPr>
        <p:spPr>
          <a:xfrm>
            <a:off x="1752600" y="2800350"/>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4935171" y="2705378"/>
            <a:ext cx="543739" cy="461665"/>
          </a:xfrm>
          <a:prstGeom prst="rect">
            <a:avLst/>
          </a:prstGeom>
          <a:noFill/>
        </p:spPr>
        <p:txBody>
          <a:bodyPr wrap="none" rtlCol="0">
            <a:spAutoFit/>
          </a:bodyPr>
          <a:lstStyle/>
          <a:p>
            <a:r>
              <a:rPr lang="en-US" sz="2400" dirty="0" smtClean="0">
                <a:latin typeface="Arial" pitchFamily="34" charset="0"/>
                <a:cs typeface="Arial" pitchFamily="34" charset="0"/>
              </a:rPr>
              <a:t>As</a:t>
            </a:r>
            <a:endParaRPr lang="en-US" sz="2400" dirty="0">
              <a:latin typeface="Arial" pitchFamily="34" charset="0"/>
              <a:cs typeface="Arial" pitchFamily="34" charset="0"/>
            </a:endParaRPr>
          </a:p>
        </p:txBody>
      </p:sp>
      <p:sp>
        <p:nvSpPr>
          <p:cNvPr id="8" name="Rectangle 7"/>
          <p:cNvSpPr/>
          <p:nvPr/>
        </p:nvSpPr>
        <p:spPr>
          <a:xfrm>
            <a:off x="533400" y="3434403"/>
            <a:ext cx="7877787"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Using first law of thermodynamics for a control mass that does no work as</a:t>
            </a:r>
            <a:endParaRPr lang="en-US" sz="2400" dirty="0">
              <a:latin typeface="Arial" pitchFamily="34" charset="0"/>
              <a:cs typeface="Arial" pitchFamily="34" charset="0"/>
            </a:endParaRPr>
          </a:p>
        </p:txBody>
      </p:sp>
      <p:pic>
        <p:nvPicPr>
          <p:cNvPr id="9" name="Picture 8"/>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878442" y="4400550"/>
            <a:ext cx="4263822" cy="457200"/>
          </a:xfrm>
          <a:prstGeom prst="rect">
            <a:avLst/>
          </a:prstGeom>
          <a:solidFill>
            <a:schemeClr val="bg1"/>
          </a:solidFill>
        </p:spPr>
      </p:pic>
      <p:sp>
        <p:nvSpPr>
          <p:cNvPr id="10" name="Rectangle 9"/>
          <p:cNvSpPr/>
          <p:nvPr/>
        </p:nvSpPr>
        <p:spPr>
          <a:xfrm>
            <a:off x="985754" y="173124"/>
            <a:ext cx="5491247" cy="461665"/>
          </a:xfrm>
          <a:prstGeom prst="rect">
            <a:avLst/>
          </a:prstGeom>
        </p:spPr>
        <p:txBody>
          <a:bodyPr wrap="none">
            <a:spAutoFit/>
          </a:bodyPr>
          <a:lstStyle/>
          <a:p>
            <a:r>
              <a:rPr lang="en-US" sz="2400" b="1" dirty="0" smtClean="0">
                <a:latin typeface="Arial" pitchFamily="34" charset="0"/>
                <a:cs typeface="Arial" pitchFamily="34" charset="0"/>
              </a:rPr>
              <a:t>Reversible Heat Transfer Reservoir: </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2674479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666750"/>
            <a:ext cx="69342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Substituting </a:t>
            </a:r>
            <a:r>
              <a:rPr lang="en-US" sz="2400" i="1" dirty="0" err="1" smtClean="0">
                <a:latin typeface="Arial" pitchFamily="34" charset="0"/>
                <a:cs typeface="Arial" pitchFamily="34" charset="0"/>
              </a:rPr>
              <a:t>dU</a:t>
            </a:r>
            <a:r>
              <a:rPr lang="en-US" sz="2400" dirty="0" smtClean="0">
                <a:latin typeface="Arial" pitchFamily="34" charset="0"/>
                <a:cs typeface="Arial" pitchFamily="34" charset="0"/>
              </a:rPr>
              <a:t>, an expression for the change in entropy of the reversible heat transfer reservoir can be derived as</a:t>
            </a:r>
            <a:endParaRPr lang="en-US" sz="2400" dirty="0">
              <a:latin typeface="Arial" pitchFamily="34" charset="0"/>
              <a:cs typeface="Arial" pitchFamily="34" charset="0"/>
            </a:endParaRPr>
          </a:p>
        </p:txBody>
      </p:sp>
      <p:pic>
        <p:nvPicPr>
          <p:cNvPr id="4" name="Picture 10"/>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831283" y="2057400"/>
            <a:ext cx="1417117" cy="666750"/>
          </a:xfrm>
          <a:prstGeom prst="rect">
            <a:avLst/>
          </a:prstGeom>
          <a:noFill/>
        </p:spPr>
      </p:pic>
      <p:sp>
        <p:nvSpPr>
          <p:cNvPr id="14" name="Rectangle 13"/>
          <p:cNvSpPr/>
          <p:nvPr/>
        </p:nvSpPr>
        <p:spPr>
          <a:xfrm>
            <a:off x="914400" y="3014987"/>
            <a:ext cx="5638800" cy="461665"/>
          </a:xfrm>
          <a:prstGeom prst="rect">
            <a:avLst/>
          </a:prstGeom>
        </p:spPr>
        <p:txBody>
          <a:bodyPr wrap="square">
            <a:spAutoFit/>
          </a:bodyPr>
          <a:lstStyle/>
          <a:p>
            <a:r>
              <a:rPr lang="en-US" sz="2400" b="1" dirty="0" smtClean="0">
                <a:latin typeface="Arial" pitchFamily="34" charset="0"/>
                <a:cs typeface="Arial" pitchFamily="34" charset="0"/>
              </a:rPr>
              <a:t>Reversible Work Transfer Reservoir: </a:t>
            </a:r>
            <a:endParaRPr lang="en-US" sz="2400" dirty="0">
              <a:latin typeface="Arial" pitchFamily="34" charset="0"/>
              <a:cs typeface="Arial" pitchFamily="34" charset="0"/>
            </a:endParaRPr>
          </a:p>
        </p:txBody>
      </p:sp>
      <p:sp>
        <p:nvSpPr>
          <p:cNvPr id="15" name="Rectangle 2"/>
          <p:cNvSpPr>
            <a:spLocks noChangeArrowheads="1"/>
          </p:cNvSpPr>
          <p:nvPr/>
        </p:nvSpPr>
        <p:spPr bwMode="auto">
          <a:xfrm>
            <a:off x="533400" y="3657421"/>
            <a:ext cx="7772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lvl="0" indent="-457200"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It is</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 system having infinitely large work capacity, therefore</a:t>
            </a:r>
            <a:r>
              <a:rPr kumimoji="0" lang="en-US" sz="2400" b="0" i="0" u="none" strike="noStrike" cap="none" normalizeH="0" dirty="0" smtClean="0">
                <a:ln>
                  <a:noFill/>
                </a:ln>
                <a:solidFill>
                  <a:schemeClr val="tx1"/>
                </a:solidFill>
                <a:effectLst/>
                <a:latin typeface="Arial" pitchFamily="34" charset="0"/>
                <a:ea typeface="Calibri" pitchFamily="34"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its pressure is unaffected by the work transferred to or from it [1]. </a:t>
            </a:r>
          </a:p>
        </p:txBody>
      </p:sp>
      <p:sp>
        <p:nvSpPr>
          <p:cNvPr id="17" name="Rectangle 5"/>
          <p:cNvSpPr>
            <a:spLocks noChangeArrowheads="1"/>
          </p:cNvSpPr>
          <p:nvPr/>
        </p:nvSpPr>
        <p:spPr bwMode="auto">
          <a:xfrm>
            <a:off x="0" y="1301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0"/>
          <p:cNvSpPr>
            <a:spLocks noChangeArrowheads="1"/>
          </p:cNvSpPr>
          <p:nvPr/>
        </p:nvSpPr>
        <p:spPr bwMode="auto">
          <a:xfrm>
            <a:off x="0" y="1301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2"/>
          <p:cNvSpPr>
            <a:spLocks noChangeArrowheads="1"/>
          </p:cNvSpPr>
          <p:nvPr/>
        </p:nvSpPr>
        <p:spPr bwMode="auto">
          <a:xfrm>
            <a:off x="0" y="1301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1" name="Rectangle 14"/>
          <p:cNvSpPr>
            <a:spLocks noChangeArrowheads="1"/>
          </p:cNvSpPr>
          <p:nvPr/>
        </p:nvSpPr>
        <p:spPr bwMode="auto">
          <a:xfrm>
            <a:off x="0" y="1301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85800"/>
            <a:ext cx="6781800" cy="830997"/>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a:latin typeface="Arial" pitchFamily="34" charset="0"/>
                <a:ea typeface="Calibri" pitchFamily="34" charset="0"/>
                <a:cs typeface="Arial" pitchFamily="34" charset="0"/>
              </a:rPr>
              <a:t>It is characterized by a uniform pressure (P</a:t>
            </a:r>
            <a:r>
              <a:rPr lang="en-US" sz="2400" baseline="-25000" dirty="0">
                <a:latin typeface="Arial" pitchFamily="34" charset="0"/>
                <a:ea typeface="Calibri" pitchFamily="34" charset="0"/>
                <a:cs typeface="Arial" pitchFamily="34" charset="0"/>
              </a:rPr>
              <a:t>i</a:t>
            </a:r>
            <a:r>
              <a:rPr lang="en-US" sz="2400" dirty="0">
                <a:latin typeface="Arial" pitchFamily="34" charset="0"/>
                <a:ea typeface="Calibri" pitchFamily="34" charset="0"/>
                <a:cs typeface="Arial" pitchFamily="34" charset="0"/>
              </a:rPr>
              <a:t>)</a:t>
            </a:r>
            <a:r>
              <a:rPr lang="en-US" sz="2400" dirty="0">
                <a:latin typeface="Arial" pitchFamily="34" charset="0"/>
                <a:cs typeface="Arial" pitchFamily="34" charset="0"/>
              </a:rPr>
              <a:t> that remains constant. </a:t>
            </a:r>
          </a:p>
        </p:txBody>
      </p:sp>
      <p:sp>
        <p:nvSpPr>
          <p:cNvPr id="3" name="Rectangle 2"/>
          <p:cNvSpPr/>
          <p:nvPr/>
        </p:nvSpPr>
        <p:spPr>
          <a:xfrm>
            <a:off x="538655" y="2286000"/>
            <a:ext cx="7772400" cy="1200329"/>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a:latin typeface="Arial" pitchFamily="34" charset="0"/>
                <a:cs typeface="Arial" pitchFamily="34" charset="0"/>
              </a:rPr>
              <a:t>Hence, the system is a compressible adiabatic control mass and the work is a result of boundary expansion or contraction.</a:t>
            </a:r>
          </a:p>
        </p:txBody>
      </p:sp>
      <p:sp>
        <p:nvSpPr>
          <p:cNvPr id="4" name="Rectangle 3"/>
          <p:cNvSpPr/>
          <p:nvPr/>
        </p:nvSpPr>
        <p:spPr>
          <a:xfrm>
            <a:off x="533400" y="1491303"/>
            <a:ext cx="7772400" cy="830997"/>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a:latin typeface="Arial" pitchFamily="34" charset="0"/>
                <a:cs typeface="Arial" pitchFamily="34" charset="0"/>
              </a:rPr>
              <a:t>This system can participate in work transfer only, but not in heat transfer. </a:t>
            </a:r>
          </a:p>
        </p:txBody>
      </p:sp>
      <p:sp>
        <p:nvSpPr>
          <p:cNvPr id="5" name="Rectangle 4"/>
          <p:cNvSpPr/>
          <p:nvPr/>
        </p:nvSpPr>
        <p:spPr>
          <a:xfrm>
            <a:off x="1066800" y="171450"/>
            <a:ext cx="5715000" cy="461665"/>
          </a:xfrm>
          <a:prstGeom prst="rect">
            <a:avLst/>
          </a:prstGeom>
        </p:spPr>
        <p:txBody>
          <a:bodyPr wrap="square">
            <a:spAutoFit/>
          </a:bodyPr>
          <a:lstStyle/>
          <a:p>
            <a:r>
              <a:rPr lang="en-US" sz="2400" b="1" dirty="0" smtClean="0">
                <a:latin typeface="Arial" pitchFamily="34" charset="0"/>
                <a:cs typeface="Arial" pitchFamily="34" charset="0"/>
              </a:rPr>
              <a:t>Reversible Work Transfer Reservoir: </a:t>
            </a:r>
            <a:endParaRPr lang="en-US" sz="2400" dirty="0">
              <a:latin typeface="Arial" pitchFamily="34" charset="0"/>
              <a:cs typeface="Arial" pitchFamily="34" charset="0"/>
            </a:endParaRPr>
          </a:p>
        </p:txBody>
      </p:sp>
      <p:sp>
        <p:nvSpPr>
          <p:cNvPr id="6" name="Rectangle 5"/>
          <p:cNvSpPr/>
          <p:nvPr/>
        </p:nvSpPr>
        <p:spPr>
          <a:xfrm>
            <a:off x="533400" y="3434403"/>
            <a:ext cx="77724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Gibb’s equation for the reversible work reservoir is given as</a:t>
            </a:r>
            <a:endParaRPr lang="en-US" sz="2400" dirty="0">
              <a:latin typeface="Arial" pitchFamily="34" charset="0"/>
              <a:cs typeface="Arial" pitchFamily="34" charset="0"/>
            </a:endParaRPr>
          </a:p>
        </p:txBody>
      </p:sp>
      <p:pic>
        <p:nvPicPr>
          <p:cNvPr id="7"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286810" y="4193220"/>
            <a:ext cx="2396705" cy="664529"/>
          </a:xfrm>
          <a:prstGeom prst="rect">
            <a:avLst/>
          </a:prstGeom>
          <a:solidFill>
            <a:schemeClr val="bg1"/>
          </a:solidFill>
        </p:spPr>
      </p:pic>
    </p:spTree>
    <p:extLst>
      <p:ext uri="{BB962C8B-B14F-4D97-AF65-F5344CB8AC3E}">
        <p14:creationId xmlns:p14="http://schemas.microsoft.com/office/powerpoint/2010/main" val="3051577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9" name="Rectangle 7"/>
          <p:cNvSpPr>
            <a:spLocks noChangeArrowheads="1"/>
          </p:cNvSpPr>
          <p:nvPr/>
        </p:nvSpPr>
        <p:spPr bwMode="auto">
          <a:xfrm>
            <a:off x="533400" y="664213"/>
            <a:ext cx="70104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Using first law of thermodynamics for a reversible work transfer reservoir where there is no heat transfer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8678" name="Picture 6"/>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733801" y="1524000"/>
            <a:ext cx="1158087" cy="285750"/>
          </a:xfrm>
          <a:prstGeom prst="rect">
            <a:avLst/>
          </a:prstGeom>
          <a:noFill/>
        </p:spPr>
      </p:pic>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4"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8683" name="Picture 1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193926" y="2160670"/>
            <a:ext cx="3216274" cy="386720"/>
          </a:xfrm>
          <a:prstGeom prst="rect">
            <a:avLst/>
          </a:prstGeom>
          <a:solidFill>
            <a:schemeClr val="bg1"/>
          </a:solidFill>
        </p:spPr>
      </p:pic>
      <p:sp>
        <p:nvSpPr>
          <p:cNvPr id="16" name="Rectangle 15"/>
          <p:cNvSpPr/>
          <p:nvPr/>
        </p:nvSpPr>
        <p:spPr>
          <a:xfrm>
            <a:off x="533400" y="2743200"/>
            <a:ext cx="77724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Using these two equations, an expression for the change in entropy of the reversible work transfer reservoir can be derived as</a:t>
            </a:r>
            <a:endParaRPr lang="en-US" sz="2400" dirty="0">
              <a:latin typeface="Arial" pitchFamily="34" charset="0"/>
              <a:cs typeface="Arial" pitchFamily="34" charset="0"/>
            </a:endParaRPr>
          </a:p>
        </p:txBody>
      </p:sp>
      <p:sp>
        <p:nvSpPr>
          <p:cNvPr id="28686" name="Rectangle 1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8685" name="Picture 1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193927" y="4247402"/>
            <a:ext cx="3521074" cy="610347"/>
          </a:xfrm>
          <a:prstGeom prst="rect">
            <a:avLst/>
          </a:prstGeom>
          <a:solidFill>
            <a:schemeClr val="bg1"/>
          </a:solidFill>
        </p:spPr>
      </p:pic>
      <p:sp>
        <p:nvSpPr>
          <p:cNvPr id="13" name="Rectangle 12"/>
          <p:cNvSpPr/>
          <p:nvPr/>
        </p:nvSpPr>
        <p:spPr>
          <a:xfrm>
            <a:off x="1066800" y="171450"/>
            <a:ext cx="5715000" cy="461665"/>
          </a:xfrm>
          <a:prstGeom prst="rect">
            <a:avLst/>
          </a:prstGeom>
        </p:spPr>
        <p:txBody>
          <a:bodyPr wrap="square">
            <a:spAutoFit/>
          </a:bodyPr>
          <a:lstStyle/>
          <a:p>
            <a:r>
              <a:rPr lang="en-US" sz="2400" b="1" dirty="0" smtClean="0">
                <a:latin typeface="Arial" pitchFamily="34" charset="0"/>
                <a:cs typeface="Arial" pitchFamily="34" charset="0"/>
              </a:rPr>
              <a:t>Reversible Work Transfer Reservoir: </a:t>
            </a:r>
            <a:endParaRPr lang="en-US" sz="2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6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119485"/>
            <a:ext cx="6934200" cy="461665"/>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U</a:t>
            </a:r>
            <a:r>
              <a:rPr lang="en-US" sz="2400" dirty="0" smtClean="0">
                <a:latin typeface="Arial" pitchFamily="34" charset="0"/>
                <a:cs typeface="Arial" pitchFamily="34" charset="0"/>
              </a:rPr>
              <a:t>sing second law for the isolated system,</a:t>
            </a:r>
            <a:endParaRPr lang="en-US" sz="2400" dirty="0">
              <a:latin typeface="Arial" pitchFamily="34" charset="0"/>
              <a:cs typeface="Arial" pitchFamily="34" charset="0"/>
            </a:endParaRPr>
          </a:p>
        </p:txBody>
      </p:sp>
      <p:sp>
        <p:nvSpPr>
          <p:cNvPr id="29698"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9697"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927647" y="1962150"/>
            <a:ext cx="2263353" cy="285749"/>
          </a:xfrm>
          <a:prstGeom prst="rect">
            <a:avLst/>
          </a:prstGeom>
          <a:solidFill>
            <a:schemeClr val="bg1"/>
          </a:solidFill>
        </p:spPr>
      </p:pic>
      <p:sp>
        <p:nvSpPr>
          <p:cNvPr id="29700"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9699"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920920" y="2587452"/>
            <a:ext cx="5546681" cy="457199"/>
          </a:xfrm>
          <a:prstGeom prst="rect">
            <a:avLst/>
          </a:prstGeom>
          <a:solidFill>
            <a:schemeClr val="bg1"/>
          </a:solidFill>
        </p:spPr>
      </p:pic>
      <p:sp>
        <p:nvSpPr>
          <p:cNvPr id="7" name="Right Arrow 6"/>
          <p:cNvSpPr/>
          <p:nvPr/>
        </p:nvSpPr>
        <p:spPr>
          <a:xfrm>
            <a:off x="533400" y="2701750"/>
            <a:ext cx="6858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02"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9701" name="Picture 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981201" y="3445093"/>
            <a:ext cx="4031901" cy="514350"/>
          </a:xfrm>
          <a:prstGeom prst="rect">
            <a:avLst/>
          </a:prstGeom>
          <a:solidFill>
            <a:schemeClr val="bg1"/>
          </a:solidFill>
        </p:spPr>
      </p:pic>
      <p:sp>
        <p:nvSpPr>
          <p:cNvPr id="10" name="Right Arrow 9"/>
          <p:cNvSpPr/>
          <p:nvPr/>
        </p:nvSpPr>
        <p:spPr>
          <a:xfrm>
            <a:off x="589893" y="3702268"/>
            <a:ext cx="6858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Arrow Connector 11"/>
          <p:cNvCxnSpPr/>
          <p:nvPr/>
        </p:nvCxnSpPr>
        <p:spPr>
          <a:xfrm rot="16200000" flipH="1">
            <a:off x="5343525" y="2501725"/>
            <a:ext cx="514350" cy="685800"/>
          </a:xfrm>
          <a:prstGeom prst="straightConnector1">
            <a:avLst/>
          </a:prstGeom>
          <a:ln w="19050" cmpd="sng">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867400" y="2930351"/>
            <a:ext cx="494046" cy="461665"/>
          </a:xfrm>
          <a:prstGeom prst="rect">
            <a:avLst/>
          </a:prstGeom>
        </p:spPr>
        <p:txBody>
          <a:bodyPr wrap="none">
            <a:spAutoFit/>
          </a:bodyPr>
          <a:lstStyle/>
          <a:p>
            <a:r>
              <a:rPr lang="en-US" sz="2400" dirty="0" smtClean="0"/>
              <a:t>=0</a:t>
            </a:r>
            <a:endParaRPr lang="en-US" sz="2400" dirty="0"/>
          </a:p>
        </p:txBody>
      </p:sp>
      <p:sp>
        <p:nvSpPr>
          <p:cNvPr id="29704"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9703" name="Picture 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989083" y="4248149"/>
            <a:ext cx="4504420" cy="685801"/>
          </a:xfrm>
          <a:prstGeom prst="rect">
            <a:avLst/>
          </a:prstGeom>
          <a:solidFill>
            <a:schemeClr val="bg1"/>
          </a:solidFill>
        </p:spPr>
      </p:pic>
      <p:sp>
        <p:nvSpPr>
          <p:cNvPr id="17" name="Right Arrow 16"/>
          <p:cNvSpPr/>
          <p:nvPr/>
        </p:nvSpPr>
        <p:spPr>
          <a:xfrm>
            <a:off x="589893" y="4533899"/>
            <a:ext cx="6858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06"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9708"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9710" name="Rectangle 1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715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715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21"/>
          <p:cNvSpPr/>
          <p:nvPr/>
        </p:nvSpPr>
        <p:spPr>
          <a:xfrm>
            <a:off x="838200" y="176853"/>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69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970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97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4" grpId="0"/>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646183" y="1247248"/>
            <a:ext cx="3581400" cy="597749"/>
          </a:xfrm>
          <a:prstGeom prst="rect">
            <a:avLst/>
          </a:prstGeom>
          <a:solidFill>
            <a:schemeClr val="bg1"/>
          </a:solidFill>
        </p:spPr>
      </p:pic>
      <p:sp>
        <p:nvSpPr>
          <p:cNvPr id="5" name="Right Arrow 4"/>
          <p:cNvSpPr/>
          <p:nvPr/>
        </p:nvSpPr>
        <p:spPr>
          <a:xfrm>
            <a:off x="647322" y="1476598"/>
            <a:ext cx="6858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905763" y="2207766"/>
            <a:ext cx="854721" cy="461665"/>
          </a:xfrm>
          <a:prstGeom prst="rect">
            <a:avLst/>
          </a:prstGeom>
        </p:spPr>
        <p:txBody>
          <a:bodyPr wrap="none">
            <a:spAutoFit/>
          </a:bodyPr>
          <a:lstStyle/>
          <a:p>
            <a:r>
              <a:rPr lang="en-US" sz="2400" b="1" dirty="0" smtClean="0"/>
              <a:t>Since</a:t>
            </a:r>
            <a:endParaRPr lang="en-US" sz="2400" b="1" dirty="0"/>
          </a:p>
        </p:txBody>
      </p:sp>
      <p:pic>
        <p:nvPicPr>
          <p:cNvPr id="7" name="Picture 1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045871" y="2971800"/>
            <a:ext cx="3207693" cy="673044"/>
          </a:xfrm>
          <a:prstGeom prst="rect">
            <a:avLst/>
          </a:prstGeom>
          <a:solidFill>
            <a:schemeClr val="bg1"/>
          </a:solidFill>
        </p:spPr>
      </p:pic>
      <p:sp>
        <p:nvSpPr>
          <p:cNvPr id="8" name="Right Arrow 7"/>
          <p:cNvSpPr/>
          <p:nvPr/>
        </p:nvSpPr>
        <p:spPr>
          <a:xfrm>
            <a:off x="976149" y="3169357"/>
            <a:ext cx="6858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26132" y="3943350"/>
            <a:ext cx="4660250" cy="830997"/>
          </a:xfrm>
          <a:prstGeom prst="rect">
            <a:avLst/>
          </a:prstGeom>
          <a:noFill/>
        </p:spPr>
        <p:txBody>
          <a:bodyPr wrap="none" rtlCol="0">
            <a:spAutoFit/>
          </a:bodyPr>
          <a:lstStyle/>
          <a:p>
            <a:pPr algn="just"/>
            <a:r>
              <a:rPr lang="en-US" sz="2400" dirty="0" smtClean="0">
                <a:latin typeface="Arial" pitchFamily="34" charset="0"/>
                <a:cs typeface="Arial" pitchFamily="34" charset="0"/>
              </a:rPr>
              <a:t>= sign is for reversible process</a:t>
            </a:r>
          </a:p>
          <a:p>
            <a:pPr algn="just"/>
            <a:r>
              <a:rPr lang="en-US" sz="2400" dirty="0" smtClean="0">
                <a:latin typeface="Arial" pitchFamily="34" charset="0"/>
                <a:cs typeface="Arial" pitchFamily="34" charset="0"/>
              </a:rPr>
              <a:t>&gt; Sign is for irreversible process </a:t>
            </a:r>
            <a:endParaRPr lang="en-US" sz="2400" dirty="0">
              <a:latin typeface="Arial" pitchFamily="34" charset="0"/>
              <a:cs typeface="Arial" pitchFamily="34" charset="0"/>
            </a:endParaRPr>
          </a:p>
        </p:txBody>
      </p:sp>
      <p:sp>
        <p:nvSpPr>
          <p:cNvPr id="10" name="Rectangle 9"/>
          <p:cNvSpPr/>
          <p:nvPr/>
        </p:nvSpPr>
        <p:spPr>
          <a:xfrm>
            <a:off x="5562601" y="1476598"/>
            <a:ext cx="2661745"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5562600" y="2514600"/>
            <a:ext cx="2676818"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a:off x="6781800" y="2171700"/>
            <a:ext cx="304800" cy="342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6627798" y="1714500"/>
            <a:ext cx="508473" cy="369332"/>
          </a:xfrm>
          <a:prstGeom prst="rect">
            <a:avLst/>
          </a:prstGeom>
          <a:noFill/>
        </p:spPr>
        <p:txBody>
          <a:bodyPr wrap="none" rtlCol="0">
            <a:spAutoFit/>
          </a:bodyPr>
          <a:lstStyle/>
          <a:p>
            <a:pPr algn="ctr"/>
            <a:r>
              <a:rPr lang="en-US" b="1" dirty="0" smtClean="0"/>
              <a:t>CM</a:t>
            </a:r>
            <a:endParaRPr lang="en-US" b="1" dirty="0"/>
          </a:p>
        </p:txBody>
      </p:sp>
      <p:sp>
        <p:nvSpPr>
          <p:cNvPr id="14" name="TextBox 13"/>
          <p:cNvSpPr txBox="1"/>
          <p:nvPr/>
        </p:nvSpPr>
        <p:spPr>
          <a:xfrm>
            <a:off x="6534962" y="2743200"/>
            <a:ext cx="704039" cy="369332"/>
          </a:xfrm>
          <a:prstGeom prst="rect">
            <a:avLst/>
          </a:prstGeom>
          <a:noFill/>
        </p:spPr>
        <p:txBody>
          <a:bodyPr wrap="none" rtlCol="0">
            <a:spAutoFit/>
          </a:bodyPr>
          <a:lstStyle/>
          <a:p>
            <a:r>
              <a:rPr lang="en-US" b="1" dirty="0" smtClean="0"/>
              <a:t>RHTR</a:t>
            </a:r>
            <a:endParaRPr lang="en-US" b="1" dirty="0"/>
          </a:p>
        </p:txBody>
      </p:sp>
      <p:sp>
        <p:nvSpPr>
          <p:cNvPr id="15" name="TextBox 14"/>
          <p:cNvSpPr txBox="1"/>
          <p:nvPr/>
        </p:nvSpPr>
        <p:spPr>
          <a:xfrm>
            <a:off x="7262210" y="2171700"/>
            <a:ext cx="360996" cy="400110"/>
          </a:xfrm>
          <a:prstGeom prst="rect">
            <a:avLst/>
          </a:prstGeom>
          <a:noFill/>
        </p:spPr>
        <p:txBody>
          <a:bodyPr wrap="none" rtlCol="0">
            <a:spAutoFit/>
          </a:bodyPr>
          <a:lstStyle/>
          <a:p>
            <a:r>
              <a:rPr lang="en-US" sz="2000" b="1" dirty="0" smtClean="0"/>
              <a:t>Q</a:t>
            </a:r>
            <a:endParaRPr lang="en-US" sz="2000" b="1" dirty="0"/>
          </a:p>
        </p:txBody>
      </p:sp>
      <p:graphicFrame>
        <p:nvGraphicFramePr>
          <p:cNvPr id="16" name="Object 3"/>
          <p:cNvGraphicFramePr>
            <a:graphicFrameLocks noChangeAspect="1"/>
          </p:cNvGraphicFramePr>
          <p:nvPr>
            <p:extLst>
              <p:ext uri="{D42A27DB-BD31-4B8C-83A1-F6EECF244321}">
                <p14:modId xmlns:p14="http://schemas.microsoft.com/office/powerpoint/2010/main" val="348313070"/>
              </p:ext>
            </p:extLst>
          </p:nvPr>
        </p:nvGraphicFramePr>
        <p:xfrm>
          <a:off x="1889234" y="2168310"/>
          <a:ext cx="3276600" cy="394120"/>
        </p:xfrm>
        <a:graphic>
          <a:graphicData uri="http://schemas.openxmlformats.org/presentationml/2006/ole">
            <mc:AlternateContent xmlns:mc="http://schemas.openxmlformats.org/markup-compatibility/2006">
              <mc:Choice xmlns:v="urn:schemas-microsoft-com:vml" Requires="v">
                <p:oleObj spid="_x0000_s207917" name="Equation" r:id="rId5" imgW="1295400" imgH="203200" progId="Equation.3">
                  <p:embed/>
                </p:oleObj>
              </mc:Choice>
              <mc:Fallback>
                <p:oleObj name="Equation" r:id="rId5" imgW="1295400" imgH="203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9234" y="2168310"/>
                        <a:ext cx="3276600" cy="394120"/>
                      </a:xfrm>
                      <a:prstGeom prst="rect">
                        <a:avLst/>
                      </a:prstGeom>
                      <a:solidFill>
                        <a:schemeClr val="bg1"/>
                      </a:solidFill>
                    </p:spPr>
                  </p:pic>
                </p:oleObj>
              </mc:Fallback>
            </mc:AlternateContent>
          </a:graphicData>
        </a:graphic>
      </p:graphicFrame>
      <p:sp>
        <p:nvSpPr>
          <p:cNvPr id="18" name="Rectangle 17"/>
          <p:cNvSpPr/>
          <p:nvPr/>
        </p:nvSpPr>
        <p:spPr>
          <a:xfrm>
            <a:off x="838200" y="176853"/>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Tree>
    <p:extLst>
      <p:ext uri="{BB962C8B-B14F-4D97-AF65-F5344CB8AC3E}">
        <p14:creationId xmlns:p14="http://schemas.microsoft.com/office/powerpoint/2010/main" val="350167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435953"/>
            <a:ext cx="6705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Now, second law of thermodynamics for a control mass can be stated as</a:t>
            </a:r>
            <a:endParaRPr lang="en-US" sz="2400" dirty="0">
              <a:latin typeface="Arial" pitchFamily="34" charset="0"/>
              <a:cs typeface="Arial" pitchFamily="34" charset="0"/>
            </a:endParaRPr>
          </a:p>
        </p:txBody>
      </p:sp>
      <p:sp>
        <p:nvSpPr>
          <p:cNvPr id="25604" name="Rectangle 4"/>
          <p:cNvSpPr>
            <a:spLocks noChangeArrowheads="1"/>
          </p:cNvSpPr>
          <p:nvPr/>
        </p:nvSpPr>
        <p:spPr bwMode="auto">
          <a:xfrm>
            <a:off x="4268070" y="40645"/>
            <a:ext cx="607859"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610" name="Rectangle 10"/>
          <p:cNvSpPr>
            <a:spLocks noChangeArrowheads="1"/>
          </p:cNvSpPr>
          <p:nvPr/>
        </p:nvSpPr>
        <p:spPr bwMode="auto">
          <a:xfrm>
            <a:off x="4021208" y="40645"/>
            <a:ext cx="1101584"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6"/>
          <p:cNvSpPr/>
          <p:nvPr/>
        </p:nvSpPr>
        <p:spPr>
          <a:xfrm>
            <a:off x="762000" y="2800350"/>
            <a:ext cx="7696200" cy="1200329"/>
          </a:xfrm>
          <a:prstGeom prst="rect">
            <a:avLst/>
          </a:prstGeom>
        </p:spPr>
        <p:txBody>
          <a:bodyPr wrap="square">
            <a:spAutoFit/>
          </a:bodyPr>
          <a:lstStyle/>
          <a:p>
            <a:pPr algn="just"/>
            <a:r>
              <a:rPr lang="en-US" sz="2400" i="1" dirty="0" smtClean="0">
                <a:solidFill>
                  <a:srgbClr val="0070C0"/>
                </a:solidFill>
                <a:latin typeface="Arial" pitchFamily="34" charset="0"/>
                <a:cs typeface="Arial" pitchFamily="34" charset="0"/>
              </a:rPr>
              <a:t>The change in entropy of a control mass is greater than or equal to the sum of heat transfers divided by the corresponding boundary absolute temperatures [2]</a:t>
            </a:r>
            <a:r>
              <a:rPr lang="en-US" sz="2400" dirty="0" smtClean="0">
                <a:solidFill>
                  <a:srgbClr val="0070C0"/>
                </a:solidFill>
                <a:latin typeface="Arial" pitchFamily="34" charset="0"/>
                <a:cs typeface="Arial" pitchFamily="34" charset="0"/>
              </a:rPr>
              <a:t>. </a:t>
            </a:r>
            <a:endParaRPr lang="en-US" sz="2400" dirty="0">
              <a:solidFill>
                <a:srgbClr val="0070C0"/>
              </a:solidFill>
              <a:latin typeface="Arial" pitchFamily="34" charset="0"/>
              <a:cs typeface="Arial" pitchFamily="34" charset="0"/>
            </a:endParaRPr>
          </a:p>
        </p:txBody>
      </p:sp>
      <p:sp>
        <p:nvSpPr>
          <p:cNvPr id="3"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p:nvPr/>
        </p:nvSpPr>
        <p:spPr>
          <a:xfrm>
            <a:off x="838200" y="176853"/>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extLst>
              <p:ext uri="{D42A27DB-BD31-4B8C-83A1-F6EECF244321}">
                <p14:modId xmlns:p14="http://schemas.microsoft.com/office/powerpoint/2010/main" val="1203655704"/>
              </p:ext>
            </p:extLst>
          </p:nvPr>
        </p:nvGraphicFramePr>
        <p:xfrm>
          <a:off x="1489075" y="2779712"/>
          <a:ext cx="5514975" cy="1011238"/>
        </p:xfrm>
        <a:graphic>
          <a:graphicData uri="http://schemas.openxmlformats.org/presentationml/2006/ole">
            <mc:AlternateContent xmlns:mc="http://schemas.openxmlformats.org/markup-compatibility/2006">
              <mc:Choice xmlns:v="urn:schemas-microsoft-com:vml" Requires="v">
                <p:oleObj spid="_x0000_s218166" name="Equation" r:id="rId3" imgW="2006280" imgH="495000" progId="Equation.3">
                  <p:embed/>
                </p:oleObj>
              </mc:Choice>
              <mc:Fallback>
                <p:oleObj name="Equation" r:id="rId3" imgW="2006280" imgH="495000" progId="Equation.3">
                  <p:embed/>
                  <p:pic>
                    <p:nvPicPr>
                      <p:cNvPr id="0" name=""/>
                      <p:cNvPicPr>
                        <a:picLocks noChangeAspect="1" noChangeArrowheads="1"/>
                      </p:cNvPicPr>
                      <p:nvPr/>
                    </p:nvPicPr>
                    <p:blipFill>
                      <a:blip r:embed="rId4"/>
                      <a:srcRect/>
                      <a:stretch>
                        <a:fillRect/>
                      </a:stretch>
                    </p:blipFill>
                    <p:spPr bwMode="auto">
                      <a:xfrm>
                        <a:off x="1489075" y="2779712"/>
                        <a:ext cx="5514975" cy="1011238"/>
                      </a:xfrm>
                      <a:prstGeom prst="rect">
                        <a:avLst/>
                      </a:prstGeom>
                      <a:solidFill>
                        <a:schemeClr val="bg1"/>
                      </a:solidFill>
                      <a:ln w="9525">
                        <a:solidFill>
                          <a:schemeClr val="bg1"/>
                        </a:solidFill>
                        <a:miter lim="800000"/>
                        <a:headEnd/>
                        <a:tailEnd/>
                      </a:ln>
                    </p:spPr>
                  </p:pic>
                </p:oleObj>
              </mc:Fallback>
            </mc:AlternateContent>
          </a:graphicData>
        </a:graphic>
      </p:graphicFrame>
      <p:graphicFrame>
        <p:nvGraphicFramePr>
          <p:cNvPr id="3" name="Object 1"/>
          <p:cNvGraphicFramePr>
            <a:graphicFrameLocks noChangeAspect="1"/>
          </p:cNvGraphicFramePr>
          <p:nvPr>
            <p:extLst>
              <p:ext uri="{D42A27DB-BD31-4B8C-83A1-F6EECF244321}">
                <p14:modId xmlns:p14="http://schemas.microsoft.com/office/powerpoint/2010/main" val="993844016"/>
              </p:ext>
            </p:extLst>
          </p:nvPr>
        </p:nvGraphicFramePr>
        <p:xfrm>
          <a:off x="2574428" y="3943350"/>
          <a:ext cx="5087897" cy="914400"/>
        </p:xfrm>
        <a:graphic>
          <a:graphicData uri="http://schemas.openxmlformats.org/presentationml/2006/ole">
            <mc:AlternateContent xmlns:mc="http://schemas.openxmlformats.org/markup-compatibility/2006">
              <mc:Choice xmlns:v="urn:schemas-microsoft-com:vml" Requires="v">
                <p:oleObj spid="_x0000_s218167" name="Equation" r:id="rId5" imgW="2070100" imgH="495300" progId="Equation.3">
                  <p:embed/>
                </p:oleObj>
              </mc:Choice>
              <mc:Fallback>
                <p:oleObj name="Equation" r:id="rId5" imgW="2070100" imgH="495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74428" y="3943350"/>
                        <a:ext cx="5087897" cy="914400"/>
                      </a:xfrm>
                      <a:prstGeom prst="rect">
                        <a:avLst/>
                      </a:prstGeom>
                      <a:solidFill>
                        <a:schemeClr val="bg1"/>
                      </a:solidFill>
                    </p:spPr>
                  </p:pic>
                </p:oleObj>
              </mc:Fallback>
            </mc:AlternateContent>
          </a:graphicData>
        </a:graphic>
      </p:graphicFrame>
      <p:sp>
        <p:nvSpPr>
          <p:cNvPr id="4" name="Rectangle 5"/>
          <p:cNvSpPr>
            <a:spLocks noChangeArrowheads="1"/>
          </p:cNvSpPr>
          <p:nvPr/>
        </p:nvSpPr>
        <p:spPr bwMode="auto">
          <a:xfrm>
            <a:off x="914400" y="2876550"/>
            <a:ext cx="762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n-US" sz="2400" dirty="0" smtClean="0">
                <a:latin typeface="Arial" pitchFamily="34" charset="0"/>
                <a:cs typeface="Arial" pitchFamily="34" charset="0"/>
              </a:rPr>
              <a:t>o</a:t>
            </a:r>
            <a:r>
              <a:rPr kumimoji="0" lang="en-US" sz="2400" b="0" i="0" u="none" strike="noStrike" cap="none" normalizeH="0" baseline="0" dirty="0" smtClean="0">
                <a:ln>
                  <a:noFill/>
                </a:ln>
                <a:solidFill>
                  <a:schemeClr val="tx1"/>
                </a:solidFill>
                <a:effectLst/>
                <a:latin typeface="Arial" pitchFamily="34" charset="0"/>
                <a:cs typeface="Arial" pitchFamily="34" charset="0"/>
              </a:rPr>
              <a:t>r,</a:t>
            </a:r>
          </a:p>
        </p:txBody>
      </p:sp>
      <p:sp>
        <p:nvSpPr>
          <p:cNvPr id="5" name="Rectangle 6"/>
          <p:cNvSpPr>
            <a:spLocks noChangeArrowheads="1"/>
          </p:cNvSpPr>
          <p:nvPr/>
        </p:nvSpPr>
        <p:spPr bwMode="auto">
          <a:xfrm>
            <a:off x="1371600" y="4152341"/>
            <a:ext cx="1371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lang="en-US" sz="2400" dirty="0" smtClean="0">
                <a:latin typeface="Arial" pitchFamily="34" charset="0"/>
                <a:ea typeface="Calibri" pitchFamily="34" charset="0"/>
                <a:cs typeface="Arial" pitchFamily="34" charset="0"/>
              </a:rPr>
              <a:t>w</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here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a:off x="588967" y="902553"/>
            <a:ext cx="6878633"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It can be expressed in terms of </a:t>
            </a:r>
            <a:r>
              <a:rPr lang="en-US" sz="2400" b="1" i="1" dirty="0" smtClean="0">
                <a:latin typeface="Arial" pitchFamily="34" charset="0"/>
                <a:cs typeface="Arial" pitchFamily="34" charset="0"/>
              </a:rPr>
              <a:t>entropy generation </a:t>
            </a:r>
            <a:r>
              <a:rPr lang="en-US" sz="2400" dirty="0" smtClean="0">
                <a:latin typeface="Arial" pitchFamily="34" charset="0"/>
                <a:cs typeface="Arial" pitchFamily="34" charset="0"/>
              </a:rPr>
              <a:t>as: </a:t>
            </a:r>
            <a:endParaRPr lang="en-US" sz="2400" dirty="0"/>
          </a:p>
        </p:txBody>
      </p:sp>
      <p:pic>
        <p:nvPicPr>
          <p:cNvPr id="7" name="Picture 10"/>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600199" y="1872473"/>
            <a:ext cx="4189701" cy="699277"/>
          </a:xfrm>
          <a:prstGeom prst="rect">
            <a:avLst/>
          </a:prstGeom>
          <a:solidFill>
            <a:schemeClr val="bg1"/>
          </a:solidFill>
        </p:spPr>
      </p:pic>
      <p:sp>
        <p:nvSpPr>
          <p:cNvPr id="8" name="Rectangle 7"/>
          <p:cNvSpPr/>
          <p:nvPr/>
        </p:nvSpPr>
        <p:spPr>
          <a:xfrm>
            <a:off x="838200" y="57150"/>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Tree>
    <p:extLst>
      <p:ext uri="{BB962C8B-B14F-4D97-AF65-F5344CB8AC3E}">
        <p14:creationId xmlns:p14="http://schemas.microsoft.com/office/powerpoint/2010/main" val="3983230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88672" y="1162091"/>
            <a:ext cx="2646878"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On rate basis:</a:t>
            </a:r>
            <a:endParaRPr lang="en-US" sz="2400" dirty="0">
              <a:latin typeface="Arial" pitchFamily="34" charset="0"/>
              <a:cs typeface="Arial" pitchFamily="34" charset="0"/>
            </a:endParaRPr>
          </a:p>
        </p:txBody>
      </p:sp>
      <p:graphicFrame>
        <p:nvGraphicFramePr>
          <p:cNvPr id="7" name="Object 9"/>
          <p:cNvGraphicFramePr>
            <a:graphicFrameLocks noChangeAspect="1"/>
          </p:cNvGraphicFramePr>
          <p:nvPr>
            <p:extLst>
              <p:ext uri="{D42A27DB-BD31-4B8C-83A1-F6EECF244321}">
                <p14:modId xmlns:p14="http://schemas.microsoft.com/office/powerpoint/2010/main" val="185743281"/>
              </p:ext>
            </p:extLst>
          </p:nvPr>
        </p:nvGraphicFramePr>
        <p:xfrm>
          <a:off x="3177533" y="1668347"/>
          <a:ext cx="3451867" cy="903403"/>
        </p:xfrm>
        <a:graphic>
          <a:graphicData uri="http://schemas.openxmlformats.org/presentationml/2006/ole">
            <mc:AlternateContent xmlns:mc="http://schemas.openxmlformats.org/markup-compatibility/2006">
              <mc:Choice xmlns:v="urn:schemas-microsoft-com:vml" Requires="v">
                <p:oleObj spid="_x0000_s209027" name="Equation" r:id="rId3" imgW="1434477" imgH="495085" progId="Equation.3">
                  <p:embed/>
                </p:oleObj>
              </mc:Choice>
              <mc:Fallback>
                <p:oleObj name="Equation" r:id="rId3" imgW="1434477" imgH="495085"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7533" y="1668347"/>
                        <a:ext cx="3451867" cy="903403"/>
                      </a:xfrm>
                      <a:prstGeom prst="rect">
                        <a:avLst/>
                      </a:prstGeom>
                      <a:solidFill>
                        <a:schemeClr val="bg1"/>
                      </a:solidFill>
                    </p:spPr>
                  </p:pic>
                </p:oleObj>
              </mc:Fallback>
            </mc:AlternateContent>
          </a:graphicData>
        </a:graphic>
      </p:graphicFrame>
      <p:graphicFrame>
        <p:nvGraphicFramePr>
          <p:cNvPr id="8" name="Object 8"/>
          <p:cNvGraphicFramePr>
            <a:graphicFrameLocks noChangeAspect="1"/>
          </p:cNvGraphicFramePr>
          <p:nvPr>
            <p:extLst>
              <p:ext uri="{D42A27DB-BD31-4B8C-83A1-F6EECF244321}">
                <p14:modId xmlns:p14="http://schemas.microsoft.com/office/powerpoint/2010/main" val="1511750342"/>
              </p:ext>
            </p:extLst>
          </p:nvPr>
        </p:nvGraphicFramePr>
        <p:xfrm>
          <a:off x="1818336" y="2724150"/>
          <a:ext cx="5322568" cy="952541"/>
        </p:xfrm>
        <a:graphic>
          <a:graphicData uri="http://schemas.openxmlformats.org/presentationml/2006/ole">
            <mc:AlternateContent xmlns:mc="http://schemas.openxmlformats.org/markup-compatibility/2006">
              <mc:Choice xmlns:v="urn:schemas-microsoft-com:vml" Requires="v">
                <p:oleObj spid="_x0000_s209028" name="Equation" r:id="rId5" imgW="2057400" imgH="495300" progId="Equation.3">
                  <p:embed/>
                </p:oleObj>
              </mc:Choice>
              <mc:Fallback>
                <p:oleObj name="Equation" r:id="rId5" imgW="2057400" imgH="495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18336" y="2724150"/>
                        <a:ext cx="5322568" cy="952541"/>
                      </a:xfrm>
                      <a:prstGeom prst="rect">
                        <a:avLst/>
                      </a:prstGeom>
                      <a:solidFill>
                        <a:schemeClr val="bg1"/>
                      </a:solidFill>
                    </p:spPr>
                  </p:pic>
                </p:oleObj>
              </mc:Fallback>
            </mc:AlternateContent>
          </a:graphicData>
        </a:graphic>
      </p:graphicFrame>
      <p:graphicFrame>
        <p:nvGraphicFramePr>
          <p:cNvPr id="9" name="Object 7"/>
          <p:cNvGraphicFramePr>
            <a:graphicFrameLocks noChangeAspect="1"/>
          </p:cNvGraphicFramePr>
          <p:nvPr>
            <p:extLst>
              <p:ext uri="{D42A27DB-BD31-4B8C-83A1-F6EECF244321}">
                <p14:modId xmlns:p14="http://schemas.microsoft.com/office/powerpoint/2010/main" val="362800246"/>
              </p:ext>
            </p:extLst>
          </p:nvPr>
        </p:nvGraphicFramePr>
        <p:xfrm>
          <a:off x="2819401" y="3867151"/>
          <a:ext cx="5373010" cy="990600"/>
        </p:xfrm>
        <a:graphic>
          <a:graphicData uri="http://schemas.openxmlformats.org/presentationml/2006/ole">
            <mc:AlternateContent xmlns:mc="http://schemas.openxmlformats.org/markup-compatibility/2006">
              <mc:Choice xmlns:v="urn:schemas-microsoft-com:vml" Requires="v">
                <p:oleObj spid="_x0000_s209029" name="Equation" r:id="rId7" imgW="2031840" imgH="495000" progId="Equation.3">
                  <p:embed/>
                </p:oleObj>
              </mc:Choice>
              <mc:Fallback>
                <p:oleObj name="Equation" r:id="rId7" imgW="2031840" imgH="495000" progId="Equation.3">
                  <p:embed/>
                  <p:pic>
                    <p:nvPicPr>
                      <p:cNvPr id="0" name=""/>
                      <p:cNvPicPr>
                        <a:picLocks noChangeAspect="1" noChangeArrowheads="1"/>
                      </p:cNvPicPr>
                      <p:nvPr/>
                    </p:nvPicPr>
                    <p:blipFill>
                      <a:blip r:embed="rId8"/>
                      <a:srcRect/>
                      <a:stretch>
                        <a:fillRect/>
                      </a:stretch>
                    </p:blipFill>
                    <p:spPr bwMode="auto">
                      <a:xfrm>
                        <a:off x="2819401" y="3867151"/>
                        <a:ext cx="5373010" cy="990600"/>
                      </a:xfrm>
                      <a:prstGeom prst="rect">
                        <a:avLst/>
                      </a:prstGeom>
                      <a:solidFill>
                        <a:schemeClr val="bg1"/>
                      </a:solidFill>
                    </p:spPr>
                  </p:pic>
                </p:oleObj>
              </mc:Fallback>
            </mc:AlternateContent>
          </a:graphicData>
        </a:graphic>
      </p:graphicFrame>
      <p:sp>
        <p:nvSpPr>
          <p:cNvPr id="10" name="Rectangle 11"/>
          <p:cNvSpPr>
            <a:spLocks noChangeArrowheads="1"/>
          </p:cNvSpPr>
          <p:nvPr/>
        </p:nvSpPr>
        <p:spPr bwMode="auto">
          <a:xfrm>
            <a:off x="807983" y="2933183"/>
            <a:ext cx="914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or,</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12"/>
          <p:cNvSpPr>
            <a:spLocks noChangeArrowheads="1"/>
          </p:cNvSpPr>
          <p:nvPr/>
        </p:nvSpPr>
        <p:spPr bwMode="auto">
          <a:xfrm>
            <a:off x="990600" y="4269014"/>
            <a:ext cx="1295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where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Rectangle 11"/>
          <p:cNvSpPr/>
          <p:nvPr/>
        </p:nvSpPr>
        <p:spPr>
          <a:xfrm>
            <a:off x="838200" y="176853"/>
            <a:ext cx="6477000" cy="830997"/>
          </a:xfrm>
          <a:prstGeom prst="rect">
            <a:avLst/>
          </a:prstGeom>
        </p:spPr>
        <p:txBody>
          <a:bodyPr wrap="square">
            <a:spAutoFit/>
          </a:bodyPr>
          <a:lstStyle/>
          <a:p>
            <a:pPr lvl="0" algn="just"/>
            <a:r>
              <a:rPr lang="en-US" sz="2400" b="1" dirty="0">
                <a:solidFill>
                  <a:srgbClr val="FF0000"/>
                </a:solidFill>
                <a:latin typeface="Arial" pitchFamily="34" charset="0"/>
                <a:cs typeface="Arial" pitchFamily="34" charset="0"/>
              </a:rPr>
              <a:t>Control </a:t>
            </a:r>
            <a:r>
              <a:rPr lang="en-US" sz="2400" b="1" dirty="0" smtClean="0">
                <a:solidFill>
                  <a:srgbClr val="FF0000"/>
                </a:solidFill>
                <a:latin typeface="Arial" pitchFamily="34" charset="0"/>
                <a:cs typeface="Arial" pitchFamily="34" charset="0"/>
              </a:rPr>
              <a:t>Mass Formulation of Second Law of Thermodynamics:</a:t>
            </a:r>
          </a:p>
        </p:txBody>
      </p:sp>
    </p:spTree>
    <p:extLst>
      <p:ext uri="{BB962C8B-B14F-4D97-AF65-F5344CB8AC3E}">
        <p14:creationId xmlns:p14="http://schemas.microsoft.com/office/powerpoint/2010/main" val="1080695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914400" y="67576"/>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lvl="1" algn="just" fontAlgn="base">
              <a:spcBef>
                <a:spcPct val="0"/>
              </a:spcBef>
              <a:spcAft>
                <a:spcPct val="0"/>
              </a:spcAft>
            </a:pPr>
            <a:r>
              <a:rPr lang="en-US" sz="2400" b="1" dirty="0">
                <a:solidFill>
                  <a:srgbClr val="FF0000"/>
                </a:solidFill>
                <a:latin typeface="Arial" pitchFamily="34" charset="0"/>
                <a:ea typeface="Calibri" pitchFamily="34" charset="0"/>
                <a:cs typeface="Arial" pitchFamily="34" charset="0"/>
              </a:rPr>
              <a:t>Control </a:t>
            </a:r>
            <a:r>
              <a:rPr lang="en-US" sz="2400" b="1" dirty="0" smtClean="0">
                <a:solidFill>
                  <a:srgbClr val="FF0000"/>
                </a:solidFill>
                <a:latin typeface="Arial" pitchFamily="34" charset="0"/>
                <a:ea typeface="Calibri" pitchFamily="34" charset="0"/>
                <a:cs typeface="Arial" pitchFamily="34" charset="0"/>
              </a:rPr>
              <a:t>Volume Formulation of Second </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Law of Thermodynamics: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0723" name="Rectangle 3"/>
          <p:cNvSpPr>
            <a:spLocks noChangeArrowheads="1"/>
          </p:cNvSpPr>
          <p:nvPr/>
        </p:nvSpPr>
        <p:spPr bwMode="auto">
          <a:xfrm>
            <a:off x="533400" y="914221"/>
            <a:ext cx="6858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indent="-457200" algn="just" fontAlgn="base">
              <a:spcBef>
                <a:spcPct val="0"/>
              </a:spcBef>
              <a:spcAft>
                <a:spcPct val="0"/>
              </a:spcAft>
              <a:buFont typeface="Wingdings" pitchFamily="2" charset="2"/>
              <a:buChar char="v"/>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 control volume is an open system which interacts with its surroundings in terms of mass transfer </a:t>
            </a:r>
            <a:r>
              <a:rPr lang="en-US" sz="2400" dirty="0" smtClean="0">
                <a:latin typeface="Arial" pitchFamily="34" charset="0"/>
                <a:ea typeface="Calibri" pitchFamily="34" charset="0"/>
                <a:cs typeface="Arial" pitchFamily="34" charset="0"/>
              </a:rPr>
              <a:t>and</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energy transfer. </a:t>
            </a:r>
          </a:p>
        </p:txBody>
      </p:sp>
      <p:sp>
        <p:nvSpPr>
          <p:cNvPr id="30727"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0732"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3505021"/>
            <a:ext cx="7772400" cy="1200329"/>
          </a:xfrm>
          <a:prstGeom prst="rect">
            <a:avLst/>
          </a:prstGeom>
        </p:spPr>
        <p:txBody>
          <a:bodyPr wrap="square">
            <a:spAutoFit/>
          </a:bodyPr>
          <a:lstStyle/>
          <a:p>
            <a:pPr marL="457200" indent="-457200" algn="just" fontAlgn="base">
              <a:spcBef>
                <a:spcPct val="0"/>
              </a:spcBef>
              <a:spcAft>
                <a:spcPct val="0"/>
              </a:spcAft>
              <a:buFont typeface="Wingdings" pitchFamily="2" charset="2"/>
              <a:buChar char="v"/>
            </a:pPr>
            <a:r>
              <a:rPr lang="en-US" sz="2400" dirty="0">
                <a:latin typeface="Arial" pitchFamily="34" charset="0"/>
                <a:cs typeface="Arial" pitchFamily="34" charset="0"/>
              </a:rPr>
              <a:t>Second </a:t>
            </a:r>
            <a:r>
              <a:rPr lang="en-US" sz="2400" dirty="0" smtClean="0">
                <a:latin typeface="Arial" pitchFamily="34" charset="0"/>
                <a:cs typeface="Arial" pitchFamily="34" charset="0"/>
              </a:rPr>
              <a:t>law for control </a:t>
            </a:r>
            <a:r>
              <a:rPr lang="en-US" sz="2400" dirty="0">
                <a:latin typeface="Arial" pitchFamily="34" charset="0"/>
                <a:cs typeface="Arial" pitchFamily="34" charset="0"/>
              </a:rPr>
              <a:t>volume gives the expression for the change of entropy </a:t>
            </a:r>
            <a:r>
              <a:rPr lang="en-US" sz="2400" dirty="0" smtClean="0">
                <a:latin typeface="Arial" pitchFamily="34" charset="0"/>
                <a:cs typeface="Arial" pitchFamily="34" charset="0"/>
              </a:rPr>
              <a:t>of a control </a:t>
            </a:r>
            <a:r>
              <a:rPr lang="en-US" sz="2400" dirty="0">
                <a:latin typeface="Arial" pitchFamily="34" charset="0"/>
                <a:cs typeface="Arial" pitchFamily="34" charset="0"/>
              </a:rPr>
              <a:t>volume due to mass transfer as well as energy transfer. </a:t>
            </a:r>
          </a:p>
        </p:txBody>
      </p:sp>
      <p:sp>
        <p:nvSpPr>
          <p:cNvPr id="3" name="Rectangle 2"/>
          <p:cNvSpPr/>
          <p:nvPr/>
        </p:nvSpPr>
        <p:spPr>
          <a:xfrm>
            <a:off x="533400" y="2209621"/>
            <a:ext cx="7772400" cy="1200329"/>
          </a:xfrm>
          <a:prstGeom prst="rect">
            <a:avLst/>
          </a:prstGeom>
        </p:spPr>
        <p:txBody>
          <a:bodyPr wrap="square">
            <a:spAutoFit/>
          </a:bodyPr>
          <a:lstStyle/>
          <a:p>
            <a:pPr marL="457200" indent="-457200" algn="just" fontAlgn="base">
              <a:spcBef>
                <a:spcPct val="0"/>
              </a:spcBef>
              <a:spcAft>
                <a:spcPct val="0"/>
              </a:spcAft>
              <a:buFont typeface="Wingdings" pitchFamily="2" charset="2"/>
              <a:buChar char="v"/>
            </a:pPr>
            <a:r>
              <a:rPr lang="en-US" sz="2400" dirty="0">
                <a:latin typeface="Arial" pitchFamily="34" charset="0"/>
                <a:ea typeface="Calibri" pitchFamily="34" charset="0"/>
                <a:cs typeface="Arial" pitchFamily="34" charset="0"/>
              </a:rPr>
              <a:t>Hence, there may be the contributions of mass transfer and energy transfer on the entropy of the control volume.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056652" y="2343150"/>
            <a:ext cx="71628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1" u="none" strike="noStrike" cap="none" normalizeH="0" baseline="0" dirty="0" smtClean="0">
                <a:ln>
                  <a:noFill/>
                </a:ln>
                <a:solidFill>
                  <a:srgbClr val="0070C0"/>
                </a:solidFill>
                <a:effectLst/>
                <a:latin typeface="Arial" pitchFamily="34" charset="0"/>
                <a:ea typeface="Calibri" pitchFamily="34" charset="0"/>
                <a:cs typeface="Arial" pitchFamily="34" charset="0"/>
              </a:rPr>
              <a:t>The change in entropy within a control volume is greater than or equal to the net entropy transported into the control volume due to the mass transfer plus the sum of the heat transfers divided by the corresponding boundary absolute temperatures [2]. </a:t>
            </a:r>
            <a:endParaRPr kumimoji="0" lang="en-US" sz="2400" b="0" u="none" strike="noStrike" cap="none" normalizeH="0" baseline="0" dirty="0" smtClean="0">
              <a:ln>
                <a:noFill/>
              </a:ln>
              <a:solidFill>
                <a:srgbClr val="0070C0"/>
              </a:solidFill>
              <a:effectLst/>
              <a:latin typeface="Arial" pitchFamily="34" charset="0"/>
              <a:cs typeface="Arial" pitchFamily="34" charset="0"/>
            </a:endParaRPr>
          </a:p>
        </p:txBody>
      </p:sp>
      <p:sp>
        <p:nvSpPr>
          <p:cNvPr id="7" name="Rectangle 6"/>
          <p:cNvSpPr/>
          <p:nvPr/>
        </p:nvSpPr>
        <p:spPr>
          <a:xfrm>
            <a:off x="533400" y="1271885"/>
            <a:ext cx="4733988" cy="461665"/>
          </a:xfrm>
          <a:prstGeom prst="rect">
            <a:avLst/>
          </a:prstGeom>
        </p:spPr>
        <p:txBody>
          <a:bodyPr wrap="none">
            <a:spAutoFit/>
          </a:bodyPr>
          <a:lstStyle/>
          <a:p>
            <a:pPr marL="457200" indent="-457200" algn="just" fontAlgn="base">
              <a:spcBef>
                <a:spcPct val="0"/>
              </a:spcBef>
              <a:spcAft>
                <a:spcPct val="0"/>
              </a:spcAft>
              <a:buFont typeface="Wingdings" pitchFamily="2" charset="2"/>
              <a:buChar char="v"/>
            </a:pPr>
            <a:r>
              <a:rPr lang="en-US" sz="2400" dirty="0">
                <a:latin typeface="Arial" pitchFamily="34" charset="0"/>
                <a:cs typeface="Arial" pitchFamily="34" charset="0"/>
              </a:rPr>
              <a:t>Therefore, it can be stated as</a:t>
            </a:r>
            <a:r>
              <a:rPr lang="en-US" sz="2400" dirty="0">
                <a:latin typeface="Arial" pitchFamily="34" charset="0"/>
                <a:ea typeface="Calibri" pitchFamily="34" charset="0"/>
                <a:cs typeface="Arial" pitchFamily="34" charset="0"/>
              </a:rPr>
              <a:t> </a:t>
            </a:r>
            <a:endParaRPr lang="en-US" sz="2400" dirty="0">
              <a:latin typeface="Arial" pitchFamily="34" charset="0"/>
              <a:cs typeface="Arial" pitchFamily="34" charset="0"/>
            </a:endParaRPr>
          </a:p>
        </p:txBody>
      </p:sp>
      <p:sp>
        <p:nvSpPr>
          <p:cNvPr id="5" name="Rectangle 1"/>
          <p:cNvSpPr>
            <a:spLocks noChangeArrowheads="1"/>
          </p:cNvSpPr>
          <p:nvPr/>
        </p:nvSpPr>
        <p:spPr bwMode="auto">
          <a:xfrm>
            <a:off x="914400" y="67576"/>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lvl="1" algn="just" fontAlgn="base">
              <a:spcBef>
                <a:spcPct val="0"/>
              </a:spcBef>
              <a:spcAft>
                <a:spcPct val="0"/>
              </a:spcAft>
            </a:pPr>
            <a:r>
              <a:rPr lang="en-US" sz="2400" b="1" dirty="0">
                <a:solidFill>
                  <a:srgbClr val="FF0000"/>
                </a:solidFill>
                <a:latin typeface="Arial" pitchFamily="34" charset="0"/>
                <a:ea typeface="Calibri" pitchFamily="34" charset="0"/>
                <a:cs typeface="Arial" pitchFamily="34" charset="0"/>
              </a:rPr>
              <a:t>Control </a:t>
            </a:r>
            <a:r>
              <a:rPr lang="en-US" sz="2400" b="1" dirty="0" smtClean="0">
                <a:solidFill>
                  <a:srgbClr val="FF0000"/>
                </a:solidFill>
                <a:latin typeface="Arial" pitchFamily="34" charset="0"/>
                <a:ea typeface="Calibri" pitchFamily="34" charset="0"/>
                <a:cs typeface="Arial" pitchFamily="34" charset="0"/>
              </a:rPr>
              <a:t>Volume Formulation of Second </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Law of Thermodynamics: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38561554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200401" y="2110811"/>
            <a:ext cx="4724400" cy="841939"/>
          </a:xfrm>
          <a:prstGeom prst="rect">
            <a:avLst/>
          </a:prstGeom>
          <a:solidFill>
            <a:schemeClr val="bg1"/>
          </a:solidFill>
        </p:spPr>
      </p:pic>
      <p:sp>
        <p:nvSpPr>
          <p:cNvPr id="3" name="Rectangle 9"/>
          <p:cNvSpPr>
            <a:spLocks noChangeArrowheads="1"/>
          </p:cNvSpPr>
          <p:nvPr/>
        </p:nvSpPr>
        <p:spPr bwMode="auto">
          <a:xfrm>
            <a:off x="838200" y="3100685"/>
            <a:ext cx="12192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where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4" name="Object 11"/>
          <p:cNvGraphicFramePr>
            <a:graphicFrameLocks noChangeAspect="1"/>
          </p:cNvGraphicFramePr>
          <p:nvPr>
            <p:extLst>
              <p:ext uri="{D42A27DB-BD31-4B8C-83A1-F6EECF244321}">
                <p14:modId xmlns:p14="http://schemas.microsoft.com/office/powerpoint/2010/main" val="1177453266"/>
              </p:ext>
            </p:extLst>
          </p:nvPr>
        </p:nvGraphicFramePr>
        <p:xfrm>
          <a:off x="2068513" y="3763963"/>
          <a:ext cx="6383337" cy="560387"/>
        </p:xfrm>
        <a:graphic>
          <a:graphicData uri="http://schemas.openxmlformats.org/presentationml/2006/ole">
            <mc:AlternateContent xmlns:mc="http://schemas.openxmlformats.org/markup-compatibility/2006">
              <mc:Choice xmlns:v="urn:schemas-microsoft-com:vml" Requires="v">
                <p:oleObj spid="_x0000_s219163" name="Equation" r:id="rId4" imgW="1981080" imgH="228600" progId="Equation.3">
                  <p:embed/>
                </p:oleObj>
              </mc:Choice>
              <mc:Fallback>
                <p:oleObj name="Equation" r:id="rId4" imgW="1981080" imgH="228600" progId="Equation.3">
                  <p:embed/>
                  <p:pic>
                    <p:nvPicPr>
                      <p:cNvPr id="0" name=""/>
                      <p:cNvPicPr>
                        <a:picLocks noChangeAspect="1" noChangeArrowheads="1"/>
                      </p:cNvPicPr>
                      <p:nvPr/>
                    </p:nvPicPr>
                    <p:blipFill>
                      <a:blip r:embed="rId5"/>
                      <a:srcRect/>
                      <a:stretch>
                        <a:fillRect/>
                      </a:stretch>
                    </p:blipFill>
                    <p:spPr bwMode="auto">
                      <a:xfrm>
                        <a:off x="2068513" y="3763963"/>
                        <a:ext cx="6383337" cy="560387"/>
                      </a:xfrm>
                      <a:prstGeom prst="rect">
                        <a:avLst/>
                      </a:prstGeom>
                      <a:solidFill>
                        <a:schemeClr val="bg1"/>
                      </a:solidFill>
                    </p:spPr>
                  </p:pic>
                </p:oleObj>
              </mc:Fallback>
            </mc:AlternateContent>
          </a:graphicData>
        </a:graphic>
      </p:graphicFrame>
      <p:sp>
        <p:nvSpPr>
          <p:cNvPr id="5" name="TextBox 4"/>
          <p:cNvSpPr txBox="1"/>
          <p:nvPr/>
        </p:nvSpPr>
        <p:spPr>
          <a:xfrm>
            <a:off x="539480" y="1271885"/>
            <a:ext cx="2660921" cy="461665"/>
          </a:xfrm>
          <a:prstGeom prst="rect">
            <a:avLst/>
          </a:prstGeom>
          <a:noFill/>
        </p:spPr>
        <p:txBody>
          <a:bodyPr wrap="none" rtlCol="0">
            <a:spAutoFit/>
          </a:bodyPr>
          <a:lstStyle/>
          <a:p>
            <a:pPr>
              <a:buFont typeface="Wingdings" pitchFamily="2" charset="2"/>
              <a:buChar char="v"/>
            </a:pPr>
            <a:r>
              <a:rPr lang="en-US" sz="2400" dirty="0" smtClean="0">
                <a:latin typeface="Arial" pitchFamily="34" charset="0"/>
                <a:cs typeface="Arial" pitchFamily="34" charset="0"/>
              </a:rPr>
              <a:t> Mathematically,</a:t>
            </a:r>
            <a:endParaRPr lang="en-US" sz="2400" dirty="0">
              <a:latin typeface="Arial" pitchFamily="34" charset="0"/>
              <a:cs typeface="Arial" pitchFamily="34" charset="0"/>
            </a:endParaRPr>
          </a:p>
        </p:txBody>
      </p:sp>
      <p:sp>
        <p:nvSpPr>
          <p:cNvPr id="7" name="Rectangle 1"/>
          <p:cNvSpPr>
            <a:spLocks noChangeArrowheads="1"/>
          </p:cNvSpPr>
          <p:nvPr/>
        </p:nvSpPr>
        <p:spPr bwMode="auto">
          <a:xfrm>
            <a:off x="914400" y="67576"/>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lvl="1" algn="just" fontAlgn="base">
              <a:spcBef>
                <a:spcPct val="0"/>
              </a:spcBef>
              <a:spcAft>
                <a:spcPct val="0"/>
              </a:spcAft>
            </a:pPr>
            <a:r>
              <a:rPr lang="en-US" sz="2400" b="1" dirty="0">
                <a:solidFill>
                  <a:srgbClr val="FF0000"/>
                </a:solidFill>
                <a:latin typeface="Arial" pitchFamily="34" charset="0"/>
                <a:ea typeface="Calibri" pitchFamily="34" charset="0"/>
                <a:cs typeface="Arial" pitchFamily="34" charset="0"/>
              </a:rPr>
              <a:t>Control </a:t>
            </a:r>
            <a:r>
              <a:rPr lang="en-US" sz="2400" b="1" dirty="0" smtClean="0">
                <a:solidFill>
                  <a:srgbClr val="FF0000"/>
                </a:solidFill>
                <a:latin typeface="Arial" pitchFamily="34" charset="0"/>
                <a:ea typeface="Calibri" pitchFamily="34" charset="0"/>
                <a:cs typeface="Arial" pitchFamily="34" charset="0"/>
              </a:rPr>
              <a:t>Volume Formulation of Second </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Law of Thermodynamics: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82491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954" name="Object 2"/>
          <p:cNvGraphicFramePr>
            <a:graphicFrameLocks noChangeAspect="1"/>
          </p:cNvGraphicFramePr>
          <p:nvPr>
            <p:extLst>
              <p:ext uri="{D42A27DB-BD31-4B8C-83A1-F6EECF244321}">
                <p14:modId xmlns:p14="http://schemas.microsoft.com/office/powerpoint/2010/main" val="3916274803"/>
              </p:ext>
            </p:extLst>
          </p:nvPr>
        </p:nvGraphicFramePr>
        <p:xfrm>
          <a:off x="1371600" y="685800"/>
          <a:ext cx="5486400" cy="2457450"/>
        </p:xfrm>
        <a:graphic>
          <a:graphicData uri="http://schemas.openxmlformats.org/presentationml/2006/ole">
            <mc:AlternateContent xmlns:mc="http://schemas.openxmlformats.org/markup-compatibility/2006">
              <mc:Choice xmlns:v="urn:schemas-microsoft-com:vml" Requires="v">
                <p:oleObj spid="_x0000_s125998" name="Visio" r:id="rId3" imgW="4625010" imgH="2070694" progId="Visio.Drawing.11">
                  <p:embed/>
                </p:oleObj>
              </mc:Choice>
              <mc:Fallback>
                <p:oleObj name="Visio" r:id="rId3" imgW="4625010" imgH="2070694"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685800"/>
                        <a:ext cx="5486400" cy="2457450"/>
                      </a:xfrm>
                      <a:prstGeom prst="rect">
                        <a:avLst/>
                      </a:prstGeom>
                      <a:solidFill>
                        <a:schemeClr val="bg1"/>
                      </a:solidFill>
                    </p:spPr>
                  </p:pic>
                </p:oleObj>
              </mc:Fallback>
            </mc:AlternateContent>
          </a:graphicData>
        </a:graphic>
      </p:graphicFrame>
      <p:pic>
        <p:nvPicPr>
          <p:cNvPr id="3" name="Picture 1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063760" y="3371851"/>
            <a:ext cx="2545715" cy="307949"/>
          </a:xfrm>
          <a:prstGeom prst="rect">
            <a:avLst/>
          </a:prstGeom>
          <a:solidFill>
            <a:schemeClr val="bg1"/>
          </a:solidFill>
        </p:spPr>
      </p:pic>
      <p:pic>
        <p:nvPicPr>
          <p:cNvPr id="4" name="Picture 1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5998365" y="3344435"/>
            <a:ext cx="2057399" cy="313165"/>
          </a:xfrm>
          <a:prstGeom prst="rect">
            <a:avLst/>
          </a:prstGeom>
          <a:solidFill>
            <a:schemeClr val="bg1"/>
          </a:solidFill>
        </p:spPr>
      </p:pic>
      <p:sp>
        <p:nvSpPr>
          <p:cNvPr id="5" name="Rectangle 4"/>
          <p:cNvSpPr/>
          <p:nvPr/>
        </p:nvSpPr>
        <p:spPr>
          <a:xfrm>
            <a:off x="4953000" y="3368502"/>
            <a:ext cx="699230" cy="461665"/>
          </a:xfrm>
          <a:prstGeom prst="rect">
            <a:avLst/>
          </a:prstGeom>
        </p:spPr>
        <p:txBody>
          <a:bodyPr wrap="none">
            <a:spAutoFit/>
          </a:bodyPr>
          <a:lstStyle/>
          <a:p>
            <a:r>
              <a:rPr lang="en-US" sz="2400" dirty="0" smtClean="0">
                <a:latin typeface="Arial" pitchFamily="34" charset="0"/>
                <a:cs typeface="Arial" pitchFamily="34" charset="0"/>
              </a:rPr>
              <a:t>and</a:t>
            </a:r>
            <a:endParaRPr lang="en-US" sz="2400" dirty="0">
              <a:latin typeface="Arial" pitchFamily="34" charset="0"/>
              <a:cs typeface="Arial" pitchFamily="34" charset="0"/>
            </a:endParaRPr>
          </a:p>
        </p:txBody>
      </p:sp>
      <p:sp>
        <p:nvSpPr>
          <p:cNvPr id="12595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25955" name="Picture 3"/>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990600" y="3943350"/>
            <a:ext cx="2362200" cy="305457"/>
          </a:xfrm>
          <a:prstGeom prst="rect">
            <a:avLst/>
          </a:prstGeom>
          <a:solidFill>
            <a:schemeClr val="bg1"/>
          </a:solidFill>
        </p:spPr>
      </p:pic>
      <p:sp>
        <p:nvSpPr>
          <p:cNvPr id="10" name="TextBox 9"/>
          <p:cNvSpPr txBox="1"/>
          <p:nvPr/>
        </p:nvSpPr>
        <p:spPr>
          <a:xfrm>
            <a:off x="908132" y="133350"/>
            <a:ext cx="4883068" cy="461665"/>
          </a:xfrm>
          <a:prstGeom prst="rect">
            <a:avLst/>
          </a:prstGeom>
          <a:noFill/>
        </p:spPr>
        <p:txBody>
          <a:bodyPr wrap="none" rtlCol="0">
            <a:spAutoFit/>
          </a:bodyPr>
          <a:lstStyle/>
          <a:p>
            <a:r>
              <a:rPr lang="en-US" sz="2400" b="1" dirty="0" smtClean="0">
                <a:latin typeface="Arial" pitchFamily="34" charset="0"/>
                <a:cs typeface="Arial" pitchFamily="34" charset="0"/>
              </a:rPr>
              <a:t>Effect of mass Flow on Entropy:</a:t>
            </a:r>
            <a:endParaRPr lang="en-US" sz="2400" b="1" dirty="0">
              <a:latin typeface="Arial" pitchFamily="34" charset="0"/>
              <a:cs typeface="Arial" pitchFamily="34" charset="0"/>
            </a:endParaRPr>
          </a:p>
        </p:txBody>
      </p:sp>
      <p:sp>
        <p:nvSpPr>
          <p:cNvPr id="11" name="Rectangle 10"/>
          <p:cNvSpPr>
            <a:spLocks noChangeArrowheads="1"/>
          </p:cNvSpPr>
          <p:nvPr/>
        </p:nvSpPr>
        <p:spPr bwMode="auto">
          <a:xfrm>
            <a:off x="3633536" y="3886021"/>
            <a:ext cx="5129464"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is the net entropy transported into the control volume due to mass transfer.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595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1054953"/>
            <a:ext cx="7162800" cy="830997"/>
          </a:xfrm>
          <a:prstGeom prst="rect">
            <a:avLst/>
          </a:prstGeom>
          <a:noFill/>
        </p:spPr>
        <p:txBody>
          <a:bodyPr wrap="square" rtlCol="0">
            <a:spAutoFit/>
          </a:bodyPr>
          <a:lstStyle/>
          <a:p>
            <a:pPr marL="457200" indent="-457200">
              <a:buFont typeface="Wingdings" pitchFamily="2" charset="2"/>
              <a:buChar char="v"/>
            </a:pPr>
            <a:r>
              <a:rPr lang="en-US" sz="2400" dirty="0" smtClean="0">
                <a:latin typeface="Arial" pitchFamily="34" charset="0"/>
                <a:cs typeface="Arial" pitchFamily="34" charset="0"/>
              </a:rPr>
              <a:t> Following three conditions can take place due to mass flow,</a:t>
            </a:r>
            <a:endParaRPr lang="en-US" sz="2400" dirty="0">
              <a:latin typeface="Arial" pitchFamily="34" charset="0"/>
              <a:cs typeface="Arial" pitchFamily="34" charset="0"/>
            </a:endParaRPr>
          </a:p>
        </p:txBody>
      </p:sp>
      <p:sp>
        <p:nvSpPr>
          <p:cNvPr id="3" name="TextBox 2"/>
          <p:cNvSpPr txBox="1"/>
          <p:nvPr/>
        </p:nvSpPr>
        <p:spPr>
          <a:xfrm>
            <a:off x="717331" y="2033885"/>
            <a:ext cx="7284366" cy="461665"/>
          </a:xfrm>
          <a:prstGeom prst="rect">
            <a:avLst/>
          </a:prstGeom>
          <a:noFill/>
        </p:spPr>
        <p:txBody>
          <a:bodyPr wrap="none" rtlCol="0">
            <a:spAutoFit/>
          </a:bodyPr>
          <a:lstStyle/>
          <a:p>
            <a:pPr marL="457200" indent="-457200">
              <a:buAutoNum type="romanUcPeriod"/>
            </a:pPr>
            <a:r>
              <a:rPr lang="en-US" sz="2400" i="1" dirty="0" smtClean="0">
                <a:latin typeface="Arial" pitchFamily="34" charset="0"/>
                <a:cs typeface="Arial" pitchFamily="34" charset="0"/>
              </a:rPr>
              <a:t>S</a:t>
            </a:r>
            <a:r>
              <a:rPr lang="en-US" sz="1600" i="1" dirty="0" smtClean="0">
                <a:latin typeface="Arial" pitchFamily="34" charset="0"/>
                <a:cs typeface="Arial" pitchFamily="34" charset="0"/>
              </a:rPr>
              <a:t>in</a:t>
            </a:r>
            <a:r>
              <a:rPr lang="en-US" sz="2400" i="1" dirty="0" smtClean="0">
                <a:latin typeface="Arial" pitchFamily="34" charset="0"/>
                <a:cs typeface="Arial" pitchFamily="34" charset="0"/>
              </a:rPr>
              <a:t> &lt; </a:t>
            </a:r>
            <a:r>
              <a:rPr lang="en-US" sz="2400" i="1" dirty="0" err="1" smtClean="0">
                <a:latin typeface="Arial" pitchFamily="34" charset="0"/>
                <a:cs typeface="Arial" pitchFamily="34" charset="0"/>
              </a:rPr>
              <a:t>S</a:t>
            </a:r>
            <a:r>
              <a:rPr lang="en-US" sz="1600" i="1" dirty="0" err="1" smtClean="0">
                <a:latin typeface="Arial" pitchFamily="34" charset="0"/>
                <a:cs typeface="Arial" pitchFamily="34" charset="0"/>
              </a:rPr>
              <a:t>out</a:t>
            </a:r>
            <a:r>
              <a:rPr lang="en-US" sz="2400" dirty="0" smtClean="0">
                <a:latin typeface="Arial" pitchFamily="34" charset="0"/>
                <a:cs typeface="Arial" pitchFamily="34" charset="0"/>
              </a:rPr>
              <a:t>       </a:t>
            </a:r>
            <a:r>
              <a:rPr lang="en-US" sz="2400" dirty="0" smtClean="0">
                <a:latin typeface="Arial" pitchFamily="34" charset="0"/>
                <a:cs typeface="Arial" pitchFamily="34" charset="0"/>
                <a:sym typeface="Symbol"/>
              </a:rPr>
              <a:t>      Entropy of system decreases</a:t>
            </a:r>
          </a:p>
        </p:txBody>
      </p:sp>
      <p:sp>
        <p:nvSpPr>
          <p:cNvPr id="7" name="Rectangle 6"/>
          <p:cNvSpPr/>
          <p:nvPr/>
        </p:nvSpPr>
        <p:spPr>
          <a:xfrm>
            <a:off x="381000" y="3938885"/>
            <a:ext cx="8077200" cy="461665"/>
          </a:xfrm>
          <a:prstGeom prst="rect">
            <a:avLst/>
          </a:prstGeom>
        </p:spPr>
        <p:txBody>
          <a:bodyPr wrap="square">
            <a:spAutoFit/>
          </a:bodyPr>
          <a:lstStyle/>
          <a:p>
            <a:pPr marL="457200" indent="-457200"/>
            <a:r>
              <a:rPr lang="en-US" sz="2400" dirty="0">
                <a:latin typeface="Arial" pitchFamily="34" charset="0"/>
                <a:cs typeface="Arial" pitchFamily="34" charset="0"/>
                <a:sym typeface="Symbol"/>
              </a:rPr>
              <a:t> </a:t>
            </a:r>
            <a:r>
              <a:rPr lang="en-US" sz="2400" dirty="0" smtClean="0">
                <a:latin typeface="Arial" pitchFamily="34" charset="0"/>
                <a:cs typeface="Arial" pitchFamily="34" charset="0"/>
                <a:sym typeface="Symbol"/>
              </a:rPr>
              <a:t>III.  </a:t>
            </a:r>
            <a:r>
              <a:rPr lang="en-US" sz="2400" i="1" dirty="0" smtClean="0">
                <a:latin typeface="Arial" pitchFamily="34" charset="0"/>
                <a:cs typeface="Arial" pitchFamily="34" charset="0"/>
                <a:sym typeface="Symbol"/>
              </a:rPr>
              <a:t>Sin </a:t>
            </a:r>
            <a:r>
              <a:rPr lang="en-US" sz="2400" i="1" dirty="0">
                <a:latin typeface="Arial" pitchFamily="34" charset="0"/>
                <a:cs typeface="Arial" pitchFamily="34" charset="0"/>
                <a:sym typeface="Symbol"/>
              </a:rPr>
              <a:t>= </a:t>
            </a:r>
            <a:r>
              <a:rPr lang="en-US" sz="2400" i="1" dirty="0" err="1">
                <a:latin typeface="Arial" pitchFamily="34" charset="0"/>
                <a:cs typeface="Arial" pitchFamily="34" charset="0"/>
                <a:sym typeface="Symbol"/>
              </a:rPr>
              <a:t>Sout</a:t>
            </a:r>
            <a:r>
              <a:rPr lang="en-US" sz="2400" i="1" dirty="0">
                <a:latin typeface="Arial" pitchFamily="34" charset="0"/>
                <a:cs typeface="Arial" pitchFamily="34" charset="0"/>
                <a:sym typeface="Symbol"/>
              </a:rPr>
              <a:t>      </a:t>
            </a:r>
            <a:r>
              <a:rPr lang="en-US" sz="2400" dirty="0">
                <a:latin typeface="Arial" pitchFamily="34" charset="0"/>
                <a:cs typeface="Arial" pitchFamily="34" charset="0"/>
                <a:sym typeface="Symbol"/>
              </a:rPr>
              <a:t>      Entropy of system remains same</a:t>
            </a:r>
            <a:endParaRPr lang="en-US" sz="2400" dirty="0"/>
          </a:p>
        </p:txBody>
      </p:sp>
      <p:sp>
        <p:nvSpPr>
          <p:cNvPr id="8" name="Rectangle 7"/>
          <p:cNvSpPr/>
          <p:nvPr/>
        </p:nvSpPr>
        <p:spPr>
          <a:xfrm>
            <a:off x="488731" y="2948285"/>
            <a:ext cx="7588469" cy="461665"/>
          </a:xfrm>
          <a:prstGeom prst="rect">
            <a:avLst/>
          </a:prstGeom>
        </p:spPr>
        <p:txBody>
          <a:bodyPr wrap="square">
            <a:spAutoFit/>
          </a:bodyPr>
          <a:lstStyle/>
          <a:p>
            <a:pPr marL="457200" indent="-457200"/>
            <a:r>
              <a:rPr lang="en-US" sz="2400" dirty="0">
                <a:latin typeface="Arial" pitchFamily="34" charset="0"/>
                <a:cs typeface="Arial" pitchFamily="34" charset="0"/>
                <a:sym typeface="Symbol"/>
              </a:rPr>
              <a:t> </a:t>
            </a:r>
            <a:r>
              <a:rPr lang="en-US" sz="2400" dirty="0" smtClean="0">
                <a:latin typeface="Arial" pitchFamily="34" charset="0"/>
                <a:cs typeface="Arial" pitchFamily="34" charset="0"/>
                <a:sym typeface="Symbol"/>
              </a:rPr>
              <a:t>II.  </a:t>
            </a:r>
            <a:r>
              <a:rPr lang="en-US" sz="2400" i="1" dirty="0" smtClean="0">
                <a:latin typeface="Arial" pitchFamily="34" charset="0"/>
                <a:cs typeface="Arial" pitchFamily="34" charset="0"/>
                <a:sym typeface="Symbol"/>
              </a:rPr>
              <a:t>Sin </a:t>
            </a:r>
            <a:r>
              <a:rPr lang="en-US" sz="2400" i="1" dirty="0">
                <a:latin typeface="Arial" pitchFamily="34" charset="0"/>
                <a:cs typeface="Arial" pitchFamily="34" charset="0"/>
                <a:sym typeface="Symbol"/>
              </a:rPr>
              <a:t>&gt; </a:t>
            </a:r>
            <a:r>
              <a:rPr lang="en-US" sz="2400" i="1" dirty="0" err="1">
                <a:latin typeface="Arial" pitchFamily="34" charset="0"/>
                <a:cs typeface="Arial" pitchFamily="34" charset="0"/>
                <a:sym typeface="Symbol"/>
              </a:rPr>
              <a:t>Sout</a:t>
            </a:r>
            <a:r>
              <a:rPr lang="en-US" sz="2400" i="1" dirty="0">
                <a:latin typeface="Arial" pitchFamily="34" charset="0"/>
                <a:cs typeface="Arial" pitchFamily="34" charset="0"/>
                <a:sym typeface="Symbol"/>
              </a:rPr>
              <a:t>      </a:t>
            </a:r>
            <a:r>
              <a:rPr lang="en-US" sz="2400" dirty="0">
                <a:latin typeface="Arial" pitchFamily="34" charset="0"/>
                <a:cs typeface="Arial" pitchFamily="34" charset="0"/>
                <a:sym typeface="Symbol"/>
              </a:rPr>
              <a:t>      Entropy of system increases</a:t>
            </a:r>
            <a:endParaRPr lang="en-US" sz="2400" dirty="0"/>
          </a:p>
        </p:txBody>
      </p:sp>
      <p:sp>
        <p:nvSpPr>
          <p:cNvPr id="6" name="Rectangle 1"/>
          <p:cNvSpPr>
            <a:spLocks noChangeArrowheads="1"/>
          </p:cNvSpPr>
          <p:nvPr/>
        </p:nvSpPr>
        <p:spPr bwMode="auto">
          <a:xfrm>
            <a:off x="914400" y="67576"/>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lvl="1" algn="just" fontAlgn="base">
              <a:spcBef>
                <a:spcPct val="0"/>
              </a:spcBef>
              <a:spcAft>
                <a:spcPct val="0"/>
              </a:spcAft>
            </a:pPr>
            <a:r>
              <a:rPr lang="en-US" sz="2400" b="1" dirty="0">
                <a:solidFill>
                  <a:srgbClr val="FF0000"/>
                </a:solidFill>
                <a:latin typeface="Arial" pitchFamily="34" charset="0"/>
                <a:ea typeface="Calibri" pitchFamily="34" charset="0"/>
                <a:cs typeface="Arial" pitchFamily="34" charset="0"/>
              </a:rPr>
              <a:t>Control </a:t>
            </a:r>
            <a:r>
              <a:rPr lang="en-US" sz="2400" b="1" dirty="0" smtClean="0">
                <a:solidFill>
                  <a:srgbClr val="FF0000"/>
                </a:solidFill>
                <a:latin typeface="Arial" pitchFamily="34" charset="0"/>
                <a:ea typeface="Calibri" pitchFamily="34" charset="0"/>
                <a:cs typeface="Arial" pitchFamily="34" charset="0"/>
              </a:rPr>
              <a:t>Volume Formulation of Second </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Law of Thermodynamics: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58792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043285"/>
            <a:ext cx="2459328" cy="461665"/>
          </a:xfrm>
          <a:prstGeom prst="rect">
            <a:avLst/>
          </a:prstGeom>
        </p:spPr>
        <p:txBody>
          <a:bodyPr wrap="none">
            <a:spAutoFit/>
          </a:bodyPr>
          <a:lstStyle/>
          <a:p>
            <a:pPr>
              <a:buFont typeface="Wingdings" pitchFamily="2" charset="2"/>
              <a:buChar char="v"/>
            </a:pPr>
            <a:r>
              <a:rPr lang="en-US" sz="2400" dirty="0" smtClean="0">
                <a:latin typeface="Arial" pitchFamily="34" charset="0"/>
                <a:cs typeface="Arial" pitchFamily="34" charset="0"/>
              </a:rPr>
              <a:t> On rate basis,</a:t>
            </a:r>
            <a:endParaRPr lang="en-US" sz="2400" dirty="0">
              <a:latin typeface="Arial" pitchFamily="34" charset="0"/>
              <a:cs typeface="Arial" pitchFamily="34" charset="0"/>
            </a:endParaRPr>
          </a:p>
        </p:txBody>
      </p:sp>
      <p:graphicFrame>
        <p:nvGraphicFramePr>
          <p:cNvPr id="3" name="Object 1"/>
          <p:cNvGraphicFramePr>
            <a:graphicFrameLocks noChangeAspect="1"/>
          </p:cNvGraphicFramePr>
          <p:nvPr>
            <p:extLst>
              <p:ext uri="{D42A27DB-BD31-4B8C-83A1-F6EECF244321}">
                <p14:modId xmlns:p14="http://schemas.microsoft.com/office/powerpoint/2010/main" val="528524753"/>
              </p:ext>
            </p:extLst>
          </p:nvPr>
        </p:nvGraphicFramePr>
        <p:xfrm>
          <a:off x="2939224" y="1657350"/>
          <a:ext cx="4071176" cy="1143000"/>
        </p:xfrm>
        <a:graphic>
          <a:graphicData uri="http://schemas.openxmlformats.org/presentationml/2006/ole">
            <mc:AlternateContent xmlns:mc="http://schemas.openxmlformats.org/markup-compatibility/2006">
              <mc:Choice xmlns:v="urn:schemas-microsoft-com:vml" Requires="v">
                <p:oleObj spid="_x0000_s220186" name="Equation" r:id="rId3" imgW="1764534" imgH="495085" progId="Equation.3">
                  <p:embed/>
                </p:oleObj>
              </mc:Choice>
              <mc:Fallback>
                <p:oleObj name="Equation" r:id="rId3" imgW="1764534" imgH="495085"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9224" y="1657350"/>
                        <a:ext cx="4071176" cy="1143000"/>
                      </a:xfrm>
                      <a:prstGeom prst="rect">
                        <a:avLst/>
                      </a:prstGeom>
                      <a:solidFill>
                        <a:schemeClr val="bg1"/>
                      </a:solidFill>
                    </p:spPr>
                  </p:pic>
                </p:oleObj>
              </mc:Fallback>
            </mc:AlternateContent>
          </a:graphicData>
        </a:graphic>
      </p:graphicFrame>
      <p:sp>
        <p:nvSpPr>
          <p:cNvPr id="4" name="TextBox 3"/>
          <p:cNvSpPr txBox="1"/>
          <p:nvPr/>
        </p:nvSpPr>
        <p:spPr>
          <a:xfrm>
            <a:off x="2895600" y="3181350"/>
            <a:ext cx="5562600" cy="461665"/>
          </a:xfrm>
          <a:prstGeom prst="rect">
            <a:avLst/>
          </a:prstGeom>
          <a:noFill/>
        </p:spPr>
        <p:txBody>
          <a:bodyPr wrap="square" rtlCol="0">
            <a:spAutoFit/>
          </a:bodyPr>
          <a:lstStyle/>
          <a:p>
            <a:pPr algn="just"/>
            <a:r>
              <a:rPr lang="en-US" sz="2400" dirty="0" smtClean="0">
                <a:latin typeface="Arial" pitchFamily="34" charset="0"/>
                <a:cs typeface="Arial" pitchFamily="34" charset="0"/>
              </a:rPr>
              <a:t>= sign is for reversible process</a:t>
            </a:r>
          </a:p>
        </p:txBody>
      </p:sp>
      <p:sp>
        <p:nvSpPr>
          <p:cNvPr id="5" name="Rectangle 4"/>
          <p:cNvSpPr/>
          <p:nvPr/>
        </p:nvSpPr>
        <p:spPr>
          <a:xfrm>
            <a:off x="2883550" y="3867150"/>
            <a:ext cx="4660250" cy="461665"/>
          </a:xfrm>
          <a:prstGeom prst="rect">
            <a:avLst/>
          </a:prstGeom>
        </p:spPr>
        <p:txBody>
          <a:bodyPr wrap="none">
            <a:spAutoFit/>
          </a:bodyPr>
          <a:lstStyle/>
          <a:p>
            <a:pPr algn="just"/>
            <a:r>
              <a:rPr lang="en-US" sz="2400" dirty="0">
                <a:latin typeface="Arial" pitchFamily="34" charset="0"/>
                <a:cs typeface="Arial" pitchFamily="34" charset="0"/>
              </a:rPr>
              <a:t>&gt; Sign is for irreversible process </a:t>
            </a:r>
          </a:p>
        </p:txBody>
      </p:sp>
      <p:sp>
        <p:nvSpPr>
          <p:cNvPr id="6" name="Rectangle 1"/>
          <p:cNvSpPr>
            <a:spLocks noChangeArrowheads="1"/>
          </p:cNvSpPr>
          <p:nvPr/>
        </p:nvSpPr>
        <p:spPr bwMode="auto">
          <a:xfrm>
            <a:off x="914400" y="67576"/>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lvl="1" algn="just" fontAlgn="base">
              <a:spcBef>
                <a:spcPct val="0"/>
              </a:spcBef>
              <a:spcAft>
                <a:spcPct val="0"/>
              </a:spcAft>
            </a:pPr>
            <a:r>
              <a:rPr lang="en-US" sz="2400" b="1" dirty="0">
                <a:solidFill>
                  <a:srgbClr val="FF0000"/>
                </a:solidFill>
                <a:latin typeface="Arial" pitchFamily="34" charset="0"/>
                <a:ea typeface="Calibri" pitchFamily="34" charset="0"/>
                <a:cs typeface="Arial" pitchFamily="34" charset="0"/>
              </a:rPr>
              <a:t>Control </a:t>
            </a:r>
            <a:r>
              <a:rPr lang="en-US" sz="2400" b="1" dirty="0" smtClean="0">
                <a:solidFill>
                  <a:srgbClr val="FF0000"/>
                </a:solidFill>
                <a:latin typeface="Arial" pitchFamily="34" charset="0"/>
                <a:ea typeface="Calibri" pitchFamily="34" charset="0"/>
                <a:cs typeface="Arial" pitchFamily="34" charset="0"/>
              </a:rPr>
              <a:t>Volume Formulation of Second </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Law of Thermodynamics: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2677957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17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1747" name="Object 3"/>
          <p:cNvGraphicFramePr>
            <a:graphicFrameLocks noChangeAspect="1"/>
          </p:cNvGraphicFramePr>
          <p:nvPr>
            <p:extLst>
              <p:ext uri="{D42A27DB-BD31-4B8C-83A1-F6EECF244321}">
                <p14:modId xmlns:p14="http://schemas.microsoft.com/office/powerpoint/2010/main" val="3241963311"/>
              </p:ext>
            </p:extLst>
          </p:nvPr>
        </p:nvGraphicFramePr>
        <p:xfrm>
          <a:off x="2362200" y="1609902"/>
          <a:ext cx="5729065" cy="885648"/>
        </p:xfrm>
        <a:graphic>
          <a:graphicData uri="http://schemas.openxmlformats.org/presentationml/2006/ole">
            <mc:AlternateContent xmlns:mc="http://schemas.openxmlformats.org/markup-compatibility/2006">
              <mc:Choice xmlns:v="urn:schemas-microsoft-com:vml" Requires="v">
                <p:oleObj spid="_x0000_s31881" name="Equation" r:id="rId4" imgW="2362200" imgH="495300" progId="Equation.3">
                  <p:embed/>
                </p:oleObj>
              </mc:Choice>
              <mc:Fallback>
                <p:oleObj name="Equation" r:id="rId4" imgW="2362200" imgH="495300" progId="Equation.3">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1609902"/>
                        <a:ext cx="5729065" cy="885648"/>
                      </a:xfrm>
                      <a:prstGeom prst="rect">
                        <a:avLst/>
                      </a:prstGeom>
                      <a:solidFill>
                        <a:schemeClr val="bg1"/>
                      </a:solidFill>
                    </p:spPr>
                  </p:pic>
                </p:oleObj>
              </mc:Fallback>
            </mc:AlternateContent>
          </a:graphicData>
        </a:graphic>
      </p:graphicFrame>
      <p:sp>
        <p:nvSpPr>
          <p:cNvPr id="8" name="Right Arrow 7"/>
          <p:cNvSpPr/>
          <p:nvPr/>
        </p:nvSpPr>
        <p:spPr>
          <a:xfrm>
            <a:off x="1143000" y="1851198"/>
            <a:ext cx="6858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1749" name="Object 5"/>
          <p:cNvGraphicFramePr>
            <a:graphicFrameLocks noChangeAspect="1"/>
          </p:cNvGraphicFramePr>
          <p:nvPr>
            <p:extLst>
              <p:ext uri="{D42A27DB-BD31-4B8C-83A1-F6EECF244321}">
                <p14:modId xmlns:p14="http://schemas.microsoft.com/office/powerpoint/2010/main" val="3681319938"/>
              </p:ext>
            </p:extLst>
          </p:nvPr>
        </p:nvGraphicFramePr>
        <p:xfrm>
          <a:off x="3085543" y="2868732"/>
          <a:ext cx="5101557" cy="461665"/>
        </p:xfrm>
        <a:graphic>
          <a:graphicData uri="http://schemas.openxmlformats.org/presentationml/2006/ole">
            <mc:AlternateContent xmlns:mc="http://schemas.openxmlformats.org/markup-compatibility/2006">
              <mc:Choice xmlns:v="urn:schemas-microsoft-com:vml" Requires="v">
                <p:oleObj spid="_x0000_s31882" name="Equation" r:id="rId6" imgW="2019300" imgH="241300" progId="Equation.3">
                  <p:embed/>
                </p:oleObj>
              </mc:Choice>
              <mc:Fallback>
                <p:oleObj name="Equation" r:id="rId6" imgW="2019300" imgH="241300"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5543" y="2868732"/>
                        <a:ext cx="5101557" cy="461665"/>
                      </a:xfrm>
                      <a:prstGeom prst="rect">
                        <a:avLst/>
                      </a:prstGeom>
                      <a:solidFill>
                        <a:schemeClr val="bg1"/>
                      </a:solidFill>
                      <a:ln w="9525">
                        <a:solidFill>
                          <a:schemeClr val="bg1"/>
                        </a:solidFill>
                        <a:miter lim="800000"/>
                        <a:headEnd/>
                        <a:tailEnd/>
                      </a:ln>
                    </p:spPr>
                  </p:pic>
                </p:oleObj>
              </mc:Fallback>
            </mc:AlternateContent>
          </a:graphicData>
        </a:graphic>
      </p:graphicFrame>
      <p:sp>
        <p:nvSpPr>
          <p:cNvPr id="11" name="Rectangle 10"/>
          <p:cNvSpPr/>
          <p:nvPr/>
        </p:nvSpPr>
        <p:spPr>
          <a:xfrm>
            <a:off x="1981200" y="2868732"/>
            <a:ext cx="1109599" cy="461665"/>
          </a:xfrm>
          <a:prstGeom prst="rect">
            <a:avLst/>
          </a:prstGeom>
        </p:spPr>
        <p:txBody>
          <a:bodyPr wrap="none">
            <a:spAutoFit/>
          </a:bodyPr>
          <a:lstStyle/>
          <a:p>
            <a:r>
              <a:rPr lang="en-US" sz="2400" dirty="0" smtClean="0">
                <a:latin typeface="Arial" pitchFamily="34" charset="0"/>
                <a:cs typeface="Arial" pitchFamily="34" charset="0"/>
              </a:rPr>
              <a:t>where </a:t>
            </a:r>
            <a:endParaRPr lang="en-US" sz="2400" dirty="0">
              <a:latin typeface="Arial" pitchFamily="34" charset="0"/>
              <a:cs typeface="Arial" pitchFamily="34" charset="0"/>
            </a:endParaRPr>
          </a:p>
        </p:txBody>
      </p:sp>
      <p:sp>
        <p:nvSpPr>
          <p:cNvPr id="31752"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1751" name="Object 7"/>
          <p:cNvGraphicFramePr>
            <a:graphicFrameLocks noChangeAspect="1"/>
          </p:cNvGraphicFramePr>
          <p:nvPr>
            <p:extLst>
              <p:ext uri="{D42A27DB-BD31-4B8C-83A1-F6EECF244321}">
                <p14:modId xmlns:p14="http://schemas.microsoft.com/office/powerpoint/2010/main" val="505798362"/>
              </p:ext>
            </p:extLst>
          </p:nvPr>
        </p:nvGraphicFramePr>
        <p:xfrm>
          <a:off x="2362200" y="3752726"/>
          <a:ext cx="5747837" cy="876423"/>
        </p:xfrm>
        <a:graphic>
          <a:graphicData uri="http://schemas.openxmlformats.org/presentationml/2006/ole">
            <mc:AlternateContent xmlns:mc="http://schemas.openxmlformats.org/markup-compatibility/2006">
              <mc:Choice xmlns:v="urn:schemas-microsoft-com:vml" Requires="v">
                <p:oleObj spid="_x0000_s31883" name="Equation" r:id="rId8" imgW="2400300" imgH="495300" progId="Equation.3">
                  <p:embed/>
                </p:oleObj>
              </mc:Choice>
              <mc:Fallback>
                <p:oleObj name="Equation" r:id="rId8" imgW="2400300" imgH="495300" progId="Equation.3">
                  <p:embed/>
                  <p:pic>
                    <p:nvPicPr>
                      <p:cNvPr id="0"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62200" y="3752726"/>
                        <a:ext cx="5747837" cy="876423"/>
                      </a:xfrm>
                      <a:prstGeom prst="rect">
                        <a:avLst/>
                      </a:prstGeom>
                      <a:solidFill>
                        <a:schemeClr val="bg1"/>
                      </a:solidFill>
                    </p:spPr>
                  </p:pic>
                </p:oleObj>
              </mc:Fallback>
            </mc:AlternateContent>
          </a:graphicData>
        </a:graphic>
      </p:graphicFrame>
      <p:sp>
        <p:nvSpPr>
          <p:cNvPr id="14" name="Right Arrow 13"/>
          <p:cNvSpPr/>
          <p:nvPr/>
        </p:nvSpPr>
        <p:spPr>
          <a:xfrm>
            <a:off x="1219200" y="3981326"/>
            <a:ext cx="6858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54"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1756"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1758" name="Rectangle 1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1" name="TextBox 20"/>
          <p:cNvSpPr txBox="1"/>
          <p:nvPr/>
        </p:nvSpPr>
        <p:spPr>
          <a:xfrm>
            <a:off x="533400" y="967085"/>
            <a:ext cx="5139548" cy="461665"/>
          </a:xfrm>
          <a:prstGeom prst="rect">
            <a:avLst/>
          </a:prstGeom>
          <a:noFill/>
        </p:spPr>
        <p:txBody>
          <a:bodyPr wrap="none" rtlCol="0">
            <a:spAutoFit/>
          </a:bodyPr>
          <a:lstStyle/>
          <a:p>
            <a:pPr marL="457200" indent="-457200">
              <a:buFont typeface="Wingdings" pitchFamily="2" charset="2"/>
              <a:buChar char="v"/>
            </a:pPr>
            <a:r>
              <a:rPr lang="en-US" sz="2400" dirty="0" smtClean="0">
                <a:latin typeface="Arial" pitchFamily="34" charset="0"/>
                <a:cs typeface="Arial" pitchFamily="34" charset="0"/>
              </a:rPr>
              <a:t> In terms of </a:t>
            </a:r>
            <a:r>
              <a:rPr lang="en-US" sz="2400" b="1" i="1" dirty="0" smtClean="0">
                <a:latin typeface="Arial" pitchFamily="34" charset="0"/>
                <a:cs typeface="Arial" pitchFamily="34" charset="0"/>
              </a:rPr>
              <a:t>entropy generation</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16" name="Rectangle 1"/>
          <p:cNvSpPr>
            <a:spLocks noChangeArrowheads="1"/>
          </p:cNvSpPr>
          <p:nvPr/>
        </p:nvSpPr>
        <p:spPr bwMode="auto">
          <a:xfrm>
            <a:off x="914400" y="67576"/>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lvl="1" algn="just" fontAlgn="base">
              <a:spcBef>
                <a:spcPct val="0"/>
              </a:spcBef>
              <a:spcAft>
                <a:spcPct val="0"/>
              </a:spcAft>
            </a:pPr>
            <a:r>
              <a:rPr lang="en-US" sz="2400" b="1" dirty="0">
                <a:solidFill>
                  <a:srgbClr val="FF0000"/>
                </a:solidFill>
                <a:latin typeface="Arial" pitchFamily="34" charset="0"/>
                <a:ea typeface="Calibri" pitchFamily="34" charset="0"/>
                <a:cs typeface="Arial" pitchFamily="34" charset="0"/>
              </a:rPr>
              <a:t>Control </a:t>
            </a:r>
            <a:r>
              <a:rPr lang="en-US" sz="2400" b="1" dirty="0" smtClean="0">
                <a:solidFill>
                  <a:srgbClr val="FF0000"/>
                </a:solidFill>
                <a:latin typeface="Arial" pitchFamily="34" charset="0"/>
                <a:ea typeface="Calibri" pitchFamily="34" charset="0"/>
                <a:cs typeface="Arial" pitchFamily="34" charset="0"/>
              </a:rPr>
              <a:t>Volume Formulation of Second </a:t>
            </a: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Law of Thermodynamics: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174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17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990600" y="110394"/>
            <a:ext cx="3200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Isentropic Process :</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3794" name="Rectangle 2"/>
          <p:cNvSpPr>
            <a:spLocks noChangeArrowheads="1"/>
          </p:cNvSpPr>
          <p:nvPr/>
        </p:nvSpPr>
        <p:spPr bwMode="auto">
          <a:xfrm>
            <a:off x="533400" y="697290"/>
            <a:ext cx="69342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 thermodynamic process during which the entropy within any system remains constant or the change in entropy within the system is zero. </a:t>
            </a:r>
          </a:p>
        </p:txBody>
      </p:sp>
      <p:sp>
        <p:nvSpPr>
          <p:cNvPr id="33797" name="Rectangle 5"/>
          <p:cNvSpPr>
            <a:spLocks noChangeArrowheads="1"/>
          </p:cNvSpPr>
          <p:nvPr/>
        </p:nvSpPr>
        <p:spPr bwMode="auto">
          <a:xfrm>
            <a:off x="68580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533400" y="3543300"/>
            <a:ext cx="7696200" cy="1200329"/>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a:latin typeface="Arial" pitchFamily="34" charset="0"/>
                <a:ea typeface="Calibri" pitchFamily="34" charset="0"/>
                <a:cs typeface="Arial" pitchFamily="34" charset="0"/>
              </a:rPr>
              <a:t>There are different conditions for different systems where a thermodynamic process can be considered as to be an isentropic process.</a:t>
            </a:r>
            <a:endParaRPr lang="en-US" sz="2400" dirty="0">
              <a:latin typeface="Arial" pitchFamily="34" charset="0"/>
              <a:cs typeface="Arial" pitchFamily="34"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3648162953"/>
              </p:ext>
            </p:extLst>
          </p:nvPr>
        </p:nvGraphicFramePr>
        <p:xfrm>
          <a:off x="3313112" y="2870073"/>
          <a:ext cx="1068387" cy="387478"/>
        </p:xfrm>
        <a:graphic>
          <a:graphicData uri="http://schemas.openxmlformats.org/presentationml/2006/ole">
            <mc:AlternateContent xmlns:mc="http://schemas.openxmlformats.org/markup-compatibility/2006">
              <mc:Choice xmlns:v="urn:schemas-microsoft-com:vml" Requires="v">
                <p:oleObj spid="_x0000_s33841" name="Equation" r:id="rId3" imgW="444240" imgH="177480" progId="Equation.3">
                  <p:embed/>
                </p:oleObj>
              </mc:Choice>
              <mc:Fallback>
                <p:oleObj name="Equation" r:id="rId3" imgW="444240" imgH="177480" progId="Equation.3">
                  <p:embed/>
                  <p:pic>
                    <p:nvPicPr>
                      <p:cNvPr id="0" name="Object 3"/>
                      <p:cNvPicPr>
                        <a:picLocks noChangeAspect="1" noChangeArrowheads="1"/>
                      </p:cNvPicPr>
                      <p:nvPr/>
                    </p:nvPicPr>
                    <p:blipFill>
                      <a:blip r:embed="rId4"/>
                      <a:srcRect/>
                      <a:stretch>
                        <a:fillRect/>
                      </a:stretch>
                    </p:blipFill>
                    <p:spPr bwMode="auto">
                      <a:xfrm>
                        <a:off x="3313112" y="2870073"/>
                        <a:ext cx="1068387" cy="387478"/>
                      </a:xfrm>
                      <a:prstGeom prst="rect">
                        <a:avLst/>
                      </a:prstGeom>
                      <a:solidFill>
                        <a:schemeClr val="bg1"/>
                      </a:solidFill>
                      <a:ln>
                        <a:noFill/>
                      </a:ln>
                      <a:extLst/>
                    </p:spPr>
                  </p:pic>
                </p:oleObj>
              </mc:Fallback>
            </mc:AlternateContent>
          </a:graphicData>
        </a:graphic>
      </p:graphicFrame>
      <p:sp>
        <p:nvSpPr>
          <p:cNvPr id="7" name="Rectangle 6"/>
          <p:cNvSpPr/>
          <p:nvPr/>
        </p:nvSpPr>
        <p:spPr>
          <a:xfrm>
            <a:off x="3209585" y="2186285"/>
            <a:ext cx="1972015" cy="461665"/>
          </a:xfrm>
          <a:prstGeom prst="rect">
            <a:avLst/>
          </a:prstGeom>
          <a:solidFill>
            <a:schemeClr val="bg1"/>
          </a:solidFill>
        </p:spPr>
        <p:txBody>
          <a:bodyPr wrap="none">
            <a:spAutoFit/>
          </a:bodyPr>
          <a:lstStyle/>
          <a:p>
            <a:r>
              <a:rPr lang="en-US" sz="2400" i="1" dirty="0" smtClean="0">
                <a:solidFill>
                  <a:prstClr val="black"/>
                </a:solidFill>
                <a:latin typeface="Arial" pitchFamily="34" charset="0"/>
                <a:cs typeface="Arial" pitchFamily="34" charset="0"/>
              </a:rPr>
              <a:t>S = Constant</a:t>
            </a:r>
            <a:endParaRPr lang="en-US" sz="2400" dirty="0"/>
          </a:p>
        </p:txBody>
      </p:sp>
      <p:sp>
        <p:nvSpPr>
          <p:cNvPr id="8" name="Right Arrow 7"/>
          <p:cNvSpPr/>
          <p:nvPr/>
        </p:nvSpPr>
        <p:spPr>
          <a:xfrm>
            <a:off x="2324100" y="2952750"/>
            <a:ext cx="533400"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038350"/>
            <a:ext cx="76962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Since an isolated system does not interact with the surroundings, the change in entropy of the isolated system is equal to zero when the process within the system is </a:t>
            </a:r>
            <a:r>
              <a:rPr lang="en-US" sz="2400" b="1" dirty="0" smtClean="0">
                <a:latin typeface="Arial" pitchFamily="34" charset="0"/>
                <a:cs typeface="Arial" pitchFamily="34" charset="0"/>
              </a:rPr>
              <a:t>reversible</a:t>
            </a:r>
            <a:r>
              <a:rPr lang="en-US" sz="2400" dirty="0" smtClean="0">
                <a:latin typeface="Arial" pitchFamily="34" charset="0"/>
                <a:cs typeface="Arial" pitchFamily="34" charset="0"/>
              </a:rPr>
              <a:t>, i.e. </a:t>
            </a:r>
          </a:p>
        </p:txBody>
      </p:sp>
      <p:sp>
        <p:nvSpPr>
          <p:cNvPr id="3" name="Rectangle 2"/>
          <p:cNvSpPr/>
          <p:nvPr/>
        </p:nvSpPr>
        <p:spPr>
          <a:xfrm>
            <a:off x="952500" y="171450"/>
            <a:ext cx="2705100" cy="461665"/>
          </a:xfrm>
          <a:prstGeom prst="rect">
            <a:avLst/>
          </a:prstGeom>
        </p:spPr>
        <p:txBody>
          <a:bodyPr wrap="square">
            <a:spAutoFit/>
          </a:bodyPr>
          <a:lstStyle/>
          <a:p>
            <a:r>
              <a:rPr lang="en-US" sz="2400" b="1" dirty="0" smtClean="0">
                <a:latin typeface="Arial" pitchFamily="34" charset="0"/>
                <a:cs typeface="Arial" pitchFamily="34" charset="0"/>
              </a:rPr>
              <a:t>Isolated System :</a:t>
            </a:r>
            <a:endParaRPr lang="en-US" sz="2400" b="1" dirty="0">
              <a:latin typeface="Arial" pitchFamily="34" charset="0"/>
              <a:cs typeface="Arial"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510826395"/>
              </p:ext>
            </p:extLst>
          </p:nvPr>
        </p:nvGraphicFramePr>
        <p:xfrm>
          <a:off x="4268392" y="1504950"/>
          <a:ext cx="1751408" cy="419648"/>
        </p:xfrm>
        <a:graphic>
          <a:graphicData uri="http://schemas.openxmlformats.org/presentationml/2006/ole">
            <mc:AlternateContent xmlns:mc="http://schemas.openxmlformats.org/markup-compatibility/2006">
              <mc:Choice xmlns:v="urn:schemas-microsoft-com:vml" Requires="v">
                <p:oleObj spid="_x0000_s212046" name="Equation" r:id="rId3" imgW="863225" imgH="228501" progId="Equation.3">
                  <p:embed/>
                </p:oleObj>
              </mc:Choice>
              <mc:Fallback>
                <p:oleObj name="Equation" r:id="rId3" imgW="863225" imgH="228501"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8392" y="1504950"/>
                        <a:ext cx="1751408" cy="419648"/>
                      </a:xfrm>
                      <a:prstGeom prst="rect">
                        <a:avLst/>
                      </a:prstGeom>
                      <a:solidFill>
                        <a:schemeClr val="bg1"/>
                      </a:solidFill>
                    </p:spPr>
                  </p:pic>
                </p:oleObj>
              </mc:Fallback>
            </mc:AlternateContent>
          </a:graphicData>
        </a:graphic>
      </p:graphicFrame>
      <p:sp>
        <p:nvSpPr>
          <p:cNvPr id="5" name="Rectangle 4"/>
          <p:cNvSpPr/>
          <p:nvPr/>
        </p:nvSpPr>
        <p:spPr>
          <a:xfrm>
            <a:off x="944617" y="3600450"/>
            <a:ext cx="7315200" cy="830997"/>
          </a:xfrm>
          <a:prstGeom prst="rect">
            <a:avLst/>
          </a:prstGeom>
        </p:spPr>
        <p:txBody>
          <a:bodyPr wrap="square">
            <a:spAutoFit/>
          </a:bodyPr>
          <a:lstStyle/>
          <a:p>
            <a:pPr algn="just"/>
            <a:r>
              <a:rPr lang="en-US" sz="2400" dirty="0" smtClean="0">
                <a:latin typeface="Arial" pitchFamily="34" charset="0"/>
                <a:cs typeface="Arial" pitchFamily="34" charset="0"/>
              </a:rPr>
              <a:t>there </a:t>
            </a:r>
            <a:r>
              <a:rPr lang="en-US" sz="2400" dirty="0">
                <a:latin typeface="Arial" pitchFamily="34" charset="0"/>
                <a:cs typeface="Arial" pitchFamily="34" charset="0"/>
              </a:rPr>
              <a:t>is no entropy generation within the system and therefore, the process is an </a:t>
            </a:r>
            <a:r>
              <a:rPr lang="en-US" sz="2400" dirty="0" smtClean="0">
                <a:latin typeface="Arial" pitchFamily="34" charset="0"/>
                <a:cs typeface="Arial" pitchFamily="34" charset="0"/>
              </a:rPr>
              <a:t>isentropic:</a:t>
            </a:r>
            <a:endParaRPr lang="en-US" sz="2400" dirty="0"/>
          </a:p>
        </p:txBody>
      </p:sp>
      <p:sp>
        <p:nvSpPr>
          <p:cNvPr id="6" name="Rectangle 5"/>
          <p:cNvSpPr/>
          <p:nvPr/>
        </p:nvSpPr>
        <p:spPr>
          <a:xfrm>
            <a:off x="533400" y="685800"/>
            <a:ext cx="6858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We know from the second of thermodynamics for an isolated system</a:t>
            </a:r>
            <a:endParaRPr lang="en-US" sz="2400" dirty="0"/>
          </a:p>
        </p:txBody>
      </p:sp>
      <p:graphicFrame>
        <p:nvGraphicFramePr>
          <p:cNvPr id="7" name="Object 6"/>
          <p:cNvGraphicFramePr>
            <a:graphicFrameLocks noChangeAspect="1"/>
          </p:cNvGraphicFramePr>
          <p:nvPr>
            <p:extLst>
              <p:ext uri="{D42A27DB-BD31-4B8C-83A1-F6EECF244321}">
                <p14:modId xmlns:p14="http://schemas.microsoft.com/office/powerpoint/2010/main" val="598678395"/>
              </p:ext>
            </p:extLst>
          </p:nvPr>
        </p:nvGraphicFramePr>
        <p:xfrm>
          <a:off x="6038850" y="4476750"/>
          <a:ext cx="2114550" cy="372244"/>
        </p:xfrm>
        <a:graphic>
          <a:graphicData uri="http://schemas.openxmlformats.org/presentationml/2006/ole">
            <mc:AlternateContent xmlns:mc="http://schemas.openxmlformats.org/markup-compatibility/2006">
              <mc:Choice xmlns:v="urn:schemas-microsoft-com:vml" Requires="v">
                <p:oleObj spid="_x0000_s212047" name="Equation" r:id="rId5" imgW="838080" imgH="203040" progId="Equation.3">
                  <p:embed/>
                </p:oleObj>
              </mc:Choice>
              <mc:Fallback>
                <p:oleObj name="Equation" r:id="rId5" imgW="838080" imgH="203040" progId="Equation.3">
                  <p:embed/>
                  <p:pic>
                    <p:nvPicPr>
                      <p:cNvPr id="0" name="Object 5"/>
                      <p:cNvPicPr>
                        <a:picLocks noChangeAspect="1" noChangeArrowheads="1"/>
                      </p:cNvPicPr>
                      <p:nvPr/>
                    </p:nvPicPr>
                    <p:blipFill>
                      <a:blip r:embed="rId6"/>
                      <a:srcRect/>
                      <a:stretch>
                        <a:fillRect/>
                      </a:stretch>
                    </p:blipFill>
                    <p:spPr bwMode="auto">
                      <a:xfrm>
                        <a:off x="6038850" y="4476750"/>
                        <a:ext cx="2114550" cy="372244"/>
                      </a:xfrm>
                      <a:prstGeom prst="rect">
                        <a:avLst/>
                      </a:prstGeom>
                      <a:solidFill>
                        <a:schemeClr val="bg1"/>
                      </a:solidFill>
                      <a:ln>
                        <a:noFill/>
                      </a:ln>
                    </p:spPr>
                  </p:pic>
                </p:oleObj>
              </mc:Fallback>
            </mc:AlternateContent>
          </a:graphicData>
        </a:graphic>
      </p:graphicFrame>
    </p:spTree>
    <p:extLst>
      <p:ext uri="{BB962C8B-B14F-4D97-AF65-F5344CB8AC3E}">
        <p14:creationId xmlns:p14="http://schemas.microsoft.com/office/powerpoint/2010/main" val="168498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657601" y="1352550"/>
            <a:ext cx="3124200" cy="655525"/>
          </a:xfrm>
          <a:prstGeom prst="rect">
            <a:avLst/>
          </a:prstGeom>
          <a:solidFill>
            <a:schemeClr val="bg1"/>
          </a:solidFill>
        </p:spPr>
      </p:pic>
      <p:sp>
        <p:nvSpPr>
          <p:cNvPr id="3" name="Rectangle 2"/>
          <p:cNvSpPr/>
          <p:nvPr/>
        </p:nvSpPr>
        <p:spPr>
          <a:xfrm>
            <a:off x="533401" y="2971621"/>
            <a:ext cx="7696201"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change in entropy of the control mass undergoing a </a:t>
            </a:r>
            <a:r>
              <a:rPr lang="en-US" sz="2400" b="1" dirty="0" smtClean="0">
                <a:latin typeface="Arial" pitchFamily="34" charset="0"/>
                <a:cs typeface="Arial" pitchFamily="34" charset="0"/>
              </a:rPr>
              <a:t>reversible and adiabatic process </a:t>
            </a:r>
            <a:r>
              <a:rPr lang="en-US" sz="2400" dirty="0" smtClean="0">
                <a:latin typeface="Arial" pitchFamily="34" charset="0"/>
                <a:cs typeface="Arial" pitchFamily="34" charset="0"/>
              </a:rPr>
              <a:t>is equal to zero i.e.,       </a:t>
            </a:r>
            <a:endParaRPr lang="en-US" sz="2400" dirty="0">
              <a:latin typeface="Arial" pitchFamily="34" charset="0"/>
              <a:cs typeface="Arial" pitchFamily="34" charset="0"/>
            </a:endParaRPr>
          </a:p>
        </p:txBody>
      </p:sp>
      <p:sp>
        <p:nvSpPr>
          <p:cNvPr id="4" name="Rectangle 3"/>
          <p:cNvSpPr/>
          <p:nvPr/>
        </p:nvSpPr>
        <p:spPr>
          <a:xfrm>
            <a:off x="955132" y="168102"/>
            <a:ext cx="2321469" cy="461665"/>
          </a:xfrm>
          <a:prstGeom prst="rect">
            <a:avLst/>
          </a:prstGeom>
        </p:spPr>
        <p:txBody>
          <a:bodyPr wrap="none">
            <a:spAutoFit/>
          </a:bodyPr>
          <a:lstStyle/>
          <a:p>
            <a:r>
              <a:rPr lang="en-US" sz="2400" b="1" dirty="0" smtClean="0">
                <a:latin typeface="Arial" pitchFamily="34" charset="0"/>
                <a:cs typeface="Arial" pitchFamily="34" charset="0"/>
              </a:rPr>
              <a:t>Control Mass: </a:t>
            </a:r>
            <a:endParaRPr lang="en-US" sz="2400" b="1" dirty="0">
              <a:latin typeface="Arial" pitchFamily="34" charset="0"/>
              <a:cs typeface="Arial" pitchFamily="34" charset="0"/>
            </a:endParaRPr>
          </a:p>
        </p:txBody>
      </p:sp>
      <p:sp>
        <p:nvSpPr>
          <p:cNvPr id="6" name="TextBox 5"/>
          <p:cNvSpPr txBox="1"/>
          <p:nvPr/>
        </p:nvSpPr>
        <p:spPr>
          <a:xfrm>
            <a:off x="533401" y="2114550"/>
            <a:ext cx="7696200"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For single thermal reservoir summation sign will be removed.</a:t>
            </a:r>
            <a:endParaRPr lang="en-US" sz="2400" dirty="0">
              <a:latin typeface="Arial" pitchFamily="34" charset="0"/>
              <a:cs typeface="Arial" pitchFamily="34" charset="0"/>
            </a:endParaRPr>
          </a:p>
        </p:txBody>
      </p:sp>
      <p:sp>
        <p:nvSpPr>
          <p:cNvPr id="11" name="Rectangle 10"/>
          <p:cNvSpPr/>
          <p:nvPr/>
        </p:nvSpPr>
        <p:spPr>
          <a:xfrm>
            <a:off x="533400" y="685800"/>
            <a:ext cx="6858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We know from the second law for a control mass</a:t>
            </a:r>
            <a:endParaRPr lang="en-US" sz="2400" dirty="0"/>
          </a:p>
        </p:txBody>
      </p:sp>
      <p:sp>
        <p:nvSpPr>
          <p:cNvPr id="5" name="Rectangle 4"/>
          <p:cNvSpPr/>
          <p:nvPr/>
        </p:nvSpPr>
        <p:spPr>
          <a:xfrm>
            <a:off x="990600" y="4057650"/>
            <a:ext cx="7162800" cy="830997"/>
          </a:xfrm>
          <a:prstGeom prst="rect">
            <a:avLst/>
          </a:prstGeom>
        </p:spPr>
        <p:txBody>
          <a:bodyPr wrap="square">
            <a:spAutoFit/>
          </a:bodyPr>
          <a:lstStyle/>
          <a:p>
            <a:pPr algn="just"/>
            <a:r>
              <a:rPr lang="en-US" sz="2400" dirty="0">
                <a:latin typeface="Arial" pitchFamily="34" charset="0"/>
                <a:cs typeface="Arial" pitchFamily="34" charset="0"/>
              </a:rPr>
              <a:t>the entropy of the control mass remains </a:t>
            </a:r>
            <a:r>
              <a:rPr lang="en-US" sz="2400" dirty="0" smtClean="0">
                <a:latin typeface="Arial" pitchFamily="34" charset="0"/>
                <a:cs typeface="Arial" pitchFamily="34" charset="0"/>
              </a:rPr>
              <a:t>constant and </a:t>
            </a:r>
            <a:r>
              <a:rPr lang="en-US" sz="2400" dirty="0">
                <a:latin typeface="Arial" pitchFamily="34" charset="0"/>
                <a:cs typeface="Arial" pitchFamily="34" charset="0"/>
              </a:rPr>
              <a:t>the process is an </a:t>
            </a:r>
            <a:r>
              <a:rPr lang="en-US" sz="2400" dirty="0" smtClean="0">
                <a:latin typeface="Arial" pitchFamily="34" charset="0"/>
                <a:cs typeface="Arial" pitchFamily="34" charset="0"/>
              </a:rPr>
              <a:t>isentropic: </a:t>
            </a:r>
            <a:endParaRPr lang="en-US" sz="2400" dirty="0">
              <a:latin typeface="Arial" pitchFamily="34" charset="0"/>
              <a:cs typeface="Arial" pitchFamily="34"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1832079799"/>
              </p:ext>
            </p:extLst>
          </p:nvPr>
        </p:nvGraphicFramePr>
        <p:xfrm>
          <a:off x="5753100" y="4566047"/>
          <a:ext cx="2165350" cy="457200"/>
        </p:xfrm>
        <a:graphic>
          <a:graphicData uri="http://schemas.openxmlformats.org/presentationml/2006/ole">
            <mc:AlternateContent xmlns:mc="http://schemas.openxmlformats.org/markup-compatibility/2006">
              <mc:Choice xmlns:v="urn:schemas-microsoft-com:vml" Requires="v">
                <p:oleObj spid="_x0000_s213030" name="Equation" r:id="rId4" imgW="698400" imgH="203040" progId="Equation.3">
                  <p:embed/>
                </p:oleObj>
              </mc:Choice>
              <mc:Fallback>
                <p:oleObj name="Equation" r:id="rId4" imgW="698400" imgH="203040" progId="Equation.3">
                  <p:embed/>
                  <p:pic>
                    <p:nvPicPr>
                      <p:cNvPr id="0" name="Object 6"/>
                      <p:cNvPicPr>
                        <a:picLocks noChangeAspect="1" noChangeArrowheads="1"/>
                      </p:cNvPicPr>
                      <p:nvPr/>
                    </p:nvPicPr>
                    <p:blipFill>
                      <a:blip r:embed="rId5"/>
                      <a:srcRect/>
                      <a:stretch>
                        <a:fillRect/>
                      </a:stretch>
                    </p:blipFill>
                    <p:spPr bwMode="auto">
                      <a:xfrm>
                        <a:off x="5753100" y="4566047"/>
                        <a:ext cx="2165350" cy="45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33400" y="2532482"/>
            <a:ext cx="78486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ea typeface="Calibri" pitchFamily="34" charset="0"/>
                <a:cs typeface="Arial" pitchFamily="34" charset="0"/>
              </a:rPr>
              <a:t>T</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he control volume undergoing a </a:t>
            </a:r>
            <a:r>
              <a:rPr kumimoji="0" lang="en-US"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reversible process</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which has a </a:t>
            </a:r>
            <a:r>
              <a:rPr kumimoji="0" lang="en-US"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steady flow of fluid </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r>
              <a:rPr kumimoji="0" lang="en-US" sz="2400" b="1" i="1" u="none" strike="noStrike" cap="none" normalizeH="0" dirty="0" err="1" smtClean="0">
                <a:ln>
                  <a:noFill/>
                </a:ln>
                <a:solidFill>
                  <a:schemeClr val="tx1"/>
                </a:solidFill>
                <a:effectLst/>
                <a:latin typeface="Arial" pitchFamily="34" charset="0"/>
                <a:ea typeface="Calibri" pitchFamily="34" charset="0"/>
                <a:cs typeface="Arial" pitchFamily="34" charset="0"/>
              </a:rPr>
              <a:t>S</a:t>
            </a:r>
            <a:r>
              <a:rPr kumimoji="0" lang="en-US" b="1" i="1" u="none" strike="noStrike" cap="none" normalizeH="0" dirty="0" err="1" smtClean="0">
                <a:ln>
                  <a:noFill/>
                </a:ln>
                <a:solidFill>
                  <a:schemeClr val="tx1"/>
                </a:solidFill>
                <a:effectLst/>
                <a:latin typeface="Arial" pitchFamily="34" charset="0"/>
                <a:ea typeface="Calibri" pitchFamily="34" charset="0"/>
                <a:cs typeface="Arial" pitchFamily="34" charset="0"/>
              </a:rPr>
              <a:t>net</a:t>
            </a:r>
            <a:r>
              <a:rPr kumimoji="0" lang="en-US" sz="2400" b="1" i="1" u="none" strike="noStrike" cap="none" normalizeH="0" dirty="0" smtClean="0">
                <a:ln>
                  <a:noFill/>
                </a:ln>
                <a:solidFill>
                  <a:schemeClr val="tx1"/>
                </a:solidFill>
                <a:effectLst/>
                <a:latin typeface="Arial" pitchFamily="34" charset="0"/>
                <a:ea typeface="Calibri" pitchFamily="34" charset="0"/>
                <a:cs typeface="Arial" pitchFamily="34" charset="0"/>
              </a:rPr>
              <a:t> = 0</a:t>
            </a:r>
            <a:r>
              <a:rPr kumimoji="0" lang="en-US" sz="2400" b="0" i="0" u="none" strike="noStrike" cap="none" normalizeH="0" dirty="0" smtClean="0">
                <a:ln>
                  <a:noFill/>
                </a:ln>
                <a:solidFill>
                  <a:schemeClr val="tx1"/>
                </a:solidFill>
                <a:effectLst/>
                <a:latin typeface="Arial" pitchFamily="34" charset="0"/>
                <a:ea typeface="Calibri" pitchFamily="34" charset="0"/>
                <a:cs typeface="Arial" pitchFamily="34" charset="0"/>
              </a:rPr>
              <a:t>) and has an </a:t>
            </a:r>
            <a:r>
              <a:rPr kumimoji="0" lang="en-US" sz="2400" b="1" i="0" u="none" strike="noStrike" cap="none" normalizeH="0" dirty="0" smtClean="0">
                <a:ln>
                  <a:noFill/>
                </a:ln>
                <a:solidFill>
                  <a:schemeClr val="tx1"/>
                </a:solidFill>
                <a:effectLst/>
                <a:latin typeface="Arial" pitchFamily="34" charset="0"/>
                <a:ea typeface="Calibri" pitchFamily="34" charset="0"/>
                <a:cs typeface="Arial" pitchFamily="34" charset="0"/>
              </a:rPr>
              <a:t>adiabatic  boundary (</a:t>
            </a:r>
            <a:r>
              <a:rPr kumimoji="0" lang="en-US" sz="2400" b="1" i="1" u="none" strike="noStrike" cap="none" normalizeH="0" dirty="0" smtClean="0">
                <a:ln>
                  <a:noFill/>
                </a:ln>
                <a:solidFill>
                  <a:schemeClr val="tx1"/>
                </a:solidFill>
                <a:effectLst/>
                <a:latin typeface="Arial" pitchFamily="34" charset="0"/>
                <a:ea typeface="Calibri" pitchFamily="34" charset="0"/>
                <a:cs typeface="Arial" pitchFamily="34" charset="0"/>
                <a:sym typeface="Symbol"/>
              </a:rPr>
              <a:t>Q = 0)</a:t>
            </a:r>
            <a:r>
              <a:rPr kumimoji="0" lang="en-US" sz="2400" b="1" i="1" u="none" strike="noStrike" cap="none" normalizeH="0" dirty="0" smtClean="0">
                <a:ln>
                  <a:noFill/>
                </a:ln>
                <a:solidFill>
                  <a:schemeClr val="tx1"/>
                </a:solidFill>
                <a:effectLst/>
                <a:latin typeface="Arial" pitchFamily="34" charset="0"/>
                <a:ea typeface="Calibri" pitchFamily="34" charset="0"/>
                <a:cs typeface="Arial" pitchFamily="34" charset="0"/>
              </a:rPr>
              <a:t> </a:t>
            </a:r>
            <a:r>
              <a:rPr kumimoji="0" lang="en-US" sz="2400" b="0" i="0" u="none" strike="noStrike" cap="none" normalizeH="0" dirty="0" smtClean="0">
                <a:ln>
                  <a:noFill/>
                </a:ln>
                <a:solidFill>
                  <a:schemeClr val="tx1"/>
                </a:solidFill>
                <a:effectLst/>
                <a:latin typeface="Arial" pitchFamily="34" charset="0"/>
                <a:ea typeface="Calibri" pitchFamily="34" charset="0"/>
                <a:cs typeface="Arial" pitchFamily="34" charset="0"/>
              </a:rPr>
              <a:t>then it has no entropy change and the process is an isentropic, i.e.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914400" y="171450"/>
            <a:ext cx="2553520" cy="461665"/>
          </a:xfrm>
          <a:prstGeom prst="rect">
            <a:avLst/>
          </a:prstGeom>
        </p:spPr>
        <p:txBody>
          <a:bodyPr wrap="none">
            <a:spAutoFit/>
          </a:bodyPr>
          <a:lstStyle/>
          <a:p>
            <a:r>
              <a:rPr lang="en-US" sz="2400" b="1" dirty="0" smtClean="0">
                <a:latin typeface="Arial" pitchFamily="34" charset="0"/>
                <a:ea typeface="Calibri" pitchFamily="34" charset="0"/>
                <a:cs typeface="Arial" pitchFamily="34" charset="0"/>
              </a:rPr>
              <a:t>Control Volume:</a:t>
            </a:r>
            <a:endParaRPr lang="en-US" sz="2400" b="1" dirty="0">
              <a:latin typeface="Arial" pitchFamily="34" charset="0"/>
              <a:cs typeface="Arial" pitchFamily="34" charset="0"/>
            </a:endParaRPr>
          </a:p>
        </p:txBody>
      </p:sp>
      <p:pic>
        <p:nvPicPr>
          <p:cNvPr id="5"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255857" y="1606153"/>
            <a:ext cx="4135544" cy="736997"/>
          </a:xfrm>
          <a:prstGeom prst="rect">
            <a:avLst/>
          </a:prstGeom>
          <a:solidFill>
            <a:schemeClr val="bg1"/>
          </a:solidFill>
        </p:spPr>
      </p:pic>
      <p:sp>
        <p:nvSpPr>
          <p:cNvPr id="6" name="Rectangle 5"/>
          <p:cNvSpPr/>
          <p:nvPr/>
        </p:nvSpPr>
        <p:spPr>
          <a:xfrm>
            <a:off x="533400" y="685800"/>
            <a:ext cx="6858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We know from the second of thermodynamics for a </a:t>
            </a:r>
            <a:r>
              <a:rPr lang="en-US" sz="2400" dirty="0">
                <a:latin typeface="Arial" pitchFamily="34" charset="0"/>
                <a:cs typeface="Arial" pitchFamily="34" charset="0"/>
              </a:rPr>
              <a:t>c</a:t>
            </a:r>
            <a:r>
              <a:rPr lang="en-US" sz="2400" dirty="0" smtClean="0">
                <a:latin typeface="Arial" pitchFamily="34" charset="0"/>
                <a:cs typeface="Arial" pitchFamily="34" charset="0"/>
              </a:rPr>
              <a:t>ontrol volume</a:t>
            </a:r>
            <a:endParaRPr lang="en-US" sz="2400" dirty="0"/>
          </a:p>
        </p:txBody>
      </p:sp>
      <p:graphicFrame>
        <p:nvGraphicFramePr>
          <p:cNvPr id="7" name="Object 6"/>
          <p:cNvGraphicFramePr>
            <a:graphicFrameLocks noChangeAspect="1"/>
          </p:cNvGraphicFramePr>
          <p:nvPr>
            <p:extLst>
              <p:ext uri="{D42A27DB-BD31-4B8C-83A1-F6EECF244321}">
                <p14:modId xmlns:p14="http://schemas.microsoft.com/office/powerpoint/2010/main" val="2969407309"/>
              </p:ext>
            </p:extLst>
          </p:nvPr>
        </p:nvGraphicFramePr>
        <p:xfrm>
          <a:off x="3084514" y="4400550"/>
          <a:ext cx="2085975" cy="457200"/>
        </p:xfrm>
        <a:graphic>
          <a:graphicData uri="http://schemas.openxmlformats.org/presentationml/2006/ole">
            <mc:AlternateContent xmlns:mc="http://schemas.openxmlformats.org/markup-compatibility/2006">
              <mc:Choice xmlns:v="urn:schemas-microsoft-com:vml" Requires="v">
                <p:oleObj spid="_x0000_s214054" name="Equation" r:id="rId4" imgW="672840" imgH="203040" progId="Equation.3">
                  <p:embed/>
                </p:oleObj>
              </mc:Choice>
              <mc:Fallback>
                <p:oleObj name="Equation" r:id="rId4" imgW="672840" imgH="203040" progId="Equation.3">
                  <p:embed/>
                  <p:pic>
                    <p:nvPicPr>
                      <p:cNvPr id="0" name="Object 6"/>
                      <p:cNvPicPr>
                        <a:picLocks noChangeAspect="1" noChangeArrowheads="1"/>
                      </p:cNvPicPr>
                      <p:nvPr/>
                    </p:nvPicPr>
                    <p:blipFill>
                      <a:blip r:embed="rId5"/>
                      <a:srcRect/>
                      <a:stretch>
                        <a:fillRect/>
                      </a:stretch>
                    </p:blipFill>
                    <p:spPr bwMode="auto">
                      <a:xfrm>
                        <a:off x="3084514" y="4400550"/>
                        <a:ext cx="2085975" cy="45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952360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9" name="Rectangle 9"/>
          <p:cNvSpPr>
            <a:spLocks noChangeArrowheads="1"/>
          </p:cNvSpPr>
          <p:nvPr/>
        </p:nvSpPr>
        <p:spPr bwMode="auto">
          <a:xfrm>
            <a:off x="914400" y="167544"/>
            <a:ext cx="571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Isentropic Relations for an Ideal Gas: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15" name="Rectangle 14"/>
          <p:cNvSpPr/>
          <p:nvPr/>
        </p:nvSpPr>
        <p:spPr>
          <a:xfrm>
            <a:off x="519070" y="800100"/>
            <a:ext cx="6872331"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an isentropic process, putting  </a:t>
            </a:r>
            <a:r>
              <a:rPr lang="en-US" sz="2400" i="1" dirty="0" smtClean="0">
                <a:latin typeface="Arial" pitchFamily="34" charset="0"/>
                <a:cs typeface="Arial" pitchFamily="34" charset="0"/>
              </a:rPr>
              <a:t>S</a:t>
            </a:r>
            <a:r>
              <a:rPr lang="en-US" i="1" dirty="0" smtClean="0">
                <a:latin typeface="Arial" pitchFamily="34" charset="0"/>
                <a:cs typeface="Arial" pitchFamily="34" charset="0"/>
              </a:rPr>
              <a:t>2</a:t>
            </a:r>
            <a:r>
              <a:rPr lang="en-US" sz="2400" i="1" dirty="0" smtClean="0">
                <a:latin typeface="Arial" pitchFamily="34" charset="0"/>
                <a:cs typeface="Arial" pitchFamily="34" charset="0"/>
              </a:rPr>
              <a:t> – S</a:t>
            </a:r>
            <a:r>
              <a:rPr lang="en-US" i="1" dirty="0" smtClean="0">
                <a:latin typeface="Arial" pitchFamily="34" charset="0"/>
                <a:cs typeface="Arial" pitchFamily="34" charset="0"/>
              </a:rPr>
              <a:t>1</a:t>
            </a:r>
            <a:r>
              <a:rPr lang="en-US" sz="2400" i="1" dirty="0" smtClean="0">
                <a:latin typeface="Arial" pitchFamily="34" charset="0"/>
                <a:cs typeface="Arial" pitchFamily="34" charset="0"/>
              </a:rPr>
              <a:t> = </a:t>
            </a:r>
            <a:r>
              <a:rPr lang="en-US" sz="2400" dirty="0" smtClean="0">
                <a:latin typeface="Arial" pitchFamily="34" charset="0"/>
                <a:cs typeface="Arial" pitchFamily="34" charset="0"/>
              </a:rPr>
              <a:t>0</a:t>
            </a:r>
            <a:r>
              <a:rPr lang="en-US" sz="2400" i="1" dirty="0" smtClean="0">
                <a:latin typeface="Arial" pitchFamily="34" charset="0"/>
                <a:cs typeface="Arial" pitchFamily="34" charset="0"/>
              </a:rPr>
              <a:t> </a:t>
            </a:r>
            <a:r>
              <a:rPr lang="en-US" sz="2400" dirty="0" smtClean="0">
                <a:latin typeface="Arial" pitchFamily="34" charset="0"/>
                <a:cs typeface="Arial" pitchFamily="34" charset="0"/>
              </a:rPr>
              <a:t>in entropy relations of an ideal gas, we get</a:t>
            </a:r>
            <a:endParaRPr lang="en-US" sz="2400" dirty="0">
              <a:latin typeface="Arial" pitchFamily="34" charset="0"/>
              <a:cs typeface="Arial" pitchFamily="34" charset="0"/>
            </a:endParaRPr>
          </a:p>
        </p:txBody>
      </p:sp>
      <p:sp>
        <p:nvSpPr>
          <p:cNvPr id="35853"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5852" name="Picture 1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746583" y="2603733"/>
            <a:ext cx="4018139" cy="597191"/>
          </a:xfrm>
          <a:prstGeom prst="rect">
            <a:avLst/>
          </a:prstGeom>
          <a:solidFill>
            <a:schemeClr val="bg1"/>
          </a:solidFill>
        </p:spPr>
      </p:pic>
      <p:sp>
        <p:nvSpPr>
          <p:cNvPr id="35855" name="Rectangle 1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5854" name="Picture 14"/>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743200" y="4236982"/>
            <a:ext cx="4176769" cy="620768"/>
          </a:xfrm>
          <a:prstGeom prst="rect">
            <a:avLst/>
          </a:prstGeom>
          <a:solidFill>
            <a:schemeClr val="bg1"/>
          </a:solidFill>
        </p:spPr>
      </p:pic>
      <p:sp>
        <p:nvSpPr>
          <p:cNvPr id="35857" name="Rectangle 1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34145" name="Picture 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062193" y="1885135"/>
            <a:ext cx="4473928" cy="553265"/>
          </a:xfrm>
          <a:prstGeom prst="rect">
            <a:avLst/>
          </a:prstGeom>
          <a:solidFill>
            <a:schemeClr val="bg1"/>
          </a:solidFill>
        </p:spPr>
      </p:pic>
      <p:sp>
        <p:nvSpPr>
          <p:cNvPr id="18" name="Right Arrow 17"/>
          <p:cNvSpPr/>
          <p:nvPr/>
        </p:nvSpPr>
        <p:spPr>
          <a:xfrm>
            <a:off x="1049721" y="2844917"/>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147"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34146" name="Picture 2"/>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2192721" y="3432897"/>
            <a:ext cx="4572000" cy="565393"/>
          </a:xfrm>
          <a:prstGeom prst="rect">
            <a:avLst/>
          </a:prstGeom>
          <a:solidFill>
            <a:schemeClr val="bg1"/>
          </a:solidFill>
        </p:spPr>
      </p:pic>
      <p:sp>
        <p:nvSpPr>
          <p:cNvPr id="30" name="Right Arrow 29"/>
          <p:cNvSpPr/>
          <p:nvPr/>
        </p:nvSpPr>
        <p:spPr>
          <a:xfrm>
            <a:off x="1066800" y="4572000"/>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049722" y="3543300"/>
            <a:ext cx="869149" cy="461665"/>
          </a:xfrm>
          <a:prstGeom prst="rect">
            <a:avLst/>
          </a:prstGeom>
        </p:spPr>
        <p:txBody>
          <a:bodyPr wrap="none">
            <a:spAutoFit/>
          </a:bodyPr>
          <a:lstStyle/>
          <a:p>
            <a:r>
              <a:rPr lang="en-US" sz="2400" dirty="0" smtClean="0">
                <a:latin typeface="Arial" pitchFamily="34" charset="0"/>
                <a:cs typeface="Arial" pitchFamily="34" charset="0"/>
              </a:rPr>
              <a:t>Also,</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585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41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58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0" grpId="0" animBg="1"/>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6"/>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515185" y="1153069"/>
            <a:ext cx="3199815" cy="580481"/>
          </a:xfrm>
          <a:prstGeom prst="rect">
            <a:avLst/>
          </a:prstGeom>
          <a:solidFill>
            <a:schemeClr val="bg1"/>
          </a:solidFill>
        </p:spPr>
      </p:pic>
      <p:pic>
        <p:nvPicPr>
          <p:cNvPr id="3" name="Picture 1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589166" y="1871659"/>
            <a:ext cx="2973434" cy="623891"/>
          </a:xfrm>
          <a:prstGeom prst="rect">
            <a:avLst/>
          </a:prstGeom>
          <a:solidFill>
            <a:schemeClr val="bg1"/>
          </a:solidFill>
        </p:spPr>
      </p:pic>
      <p:sp>
        <p:nvSpPr>
          <p:cNvPr id="4" name="Right Arrow 3"/>
          <p:cNvSpPr/>
          <p:nvPr/>
        </p:nvSpPr>
        <p:spPr>
          <a:xfrm>
            <a:off x="1295400" y="2114550"/>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06884" y="571500"/>
            <a:ext cx="5524269"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First equation can be expressed as</a:t>
            </a:r>
            <a:endParaRPr lang="en-US" sz="2400" dirty="0">
              <a:latin typeface="Arial" pitchFamily="34" charset="0"/>
              <a:cs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761952407"/>
              </p:ext>
            </p:extLst>
          </p:nvPr>
        </p:nvGraphicFramePr>
        <p:xfrm>
          <a:off x="2878138" y="670655"/>
          <a:ext cx="3387725" cy="144590"/>
        </p:xfrm>
        <a:graphic>
          <a:graphicData uri="http://schemas.openxmlformats.org/drawingml/2006/table">
            <a:tbl>
              <a:tblPr/>
              <a:tblGrid>
                <a:gridCol w="3387725"/>
              </a:tblGrid>
              <a:tr h="144590">
                <a:tc>
                  <a:txBody>
                    <a:bodyPr/>
                    <a:lstStyle/>
                    <a:p>
                      <a:pPr marL="0" marR="0" algn="just">
                        <a:lnSpc>
                          <a:spcPct val="115000"/>
                        </a:lnSpc>
                        <a:spcBef>
                          <a:spcPts val="0"/>
                        </a:spcBef>
                        <a:spcAft>
                          <a:spcPts val="0"/>
                        </a:spcAft>
                      </a:pPr>
                      <a:endParaRPr lang="en-US" sz="800" dirty="0">
                        <a:latin typeface="Times New Roman"/>
                        <a:ea typeface="Calibri"/>
                        <a:cs typeface="Times New Roman"/>
                      </a:endParaRPr>
                    </a:p>
                  </a:txBody>
                  <a:tcPr marL="68580" marR="68580" marT="0" marB="0" anchor="ctr">
                    <a:lnL>
                      <a:noFill/>
                    </a:lnL>
                    <a:lnR>
                      <a:noFill/>
                    </a:lnR>
                    <a:lnT>
                      <a:noFill/>
                    </a:lnT>
                    <a:lnB>
                      <a:noFill/>
                    </a:lnB>
                  </a:tcPr>
                </a:tc>
              </a:tr>
            </a:tbl>
          </a:graphicData>
        </a:graphic>
      </p:graphicFrame>
      <p:sp>
        <p:nvSpPr>
          <p:cNvPr id="8" name="Rectangle 7"/>
          <p:cNvSpPr/>
          <p:nvPr/>
        </p:nvSpPr>
        <p:spPr>
          <a:xfrm>
            <a:off x="538654" y="2571750"/>
            <a:ext cx="7690946" cy="461665"/>
          </a:xfrm>
          <a:prstGeom prst="rect">
            <a:avLst/>
          </a:prstGeom>
        </p:spPr>
        <p:txBody>
          <a:bodyPr wrap="square">
            <a:spAutoFit/>
          </a:bodyPr>
          <a:lstStyle/>
          <a:p>
            <a:pPr marL="457200" indent="-457200">
              <a:buFont typeface="Wingdings" pitchFamily="2" charset="2"/>
              <a:buChar char="v"/>
            </a:pPr>
            <a:r>
              <a:rPr lang="en-US" sz="2400" dirty="0" smtClean="0">
                <a:latin typeface="Arial" pitchFamily="34" charset="0"/>
                <a:cs typeface="Arial" pitchFamily="34" charset="0"/>
              </a:rPr>
              <a:t> Taking antilog on both sides of above equation,</a:t>
            </a:r>
            <a:endParaRPr lang="en-US" sz="2400" dirty="0">
              <a:latin typeface="Arial" pitchFamily="34" charset="0"/>
              <a:cs typeface="Arial" pitchFamily="34" charset="0"/>
            </a:endParaRPr>
          </a:p>
        </p:txBody>
      </p:sp>
      <p:pic>
        <p:nvPicPr>
          <p:cNvPr id="9"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126208" y="3200401"/>
            <a:ext cx="3565827" cy="651272"/>
          </a:xfrm>
          <a:prstGeom prst="rect">
            <a:avLst/>
          </a:prstGeom>
          <a:solidFill>
            <a:schemeClr val="bg1"/>
          </a:solidFill>
        </p:spPr>
      </p:pic>
      <p:pic>
        <p:nvPicPr>
          <p:cNvPr id="10" name="Picture 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096000" y="3176568"/>
            <a:ext cx="1828800" cy="652483"/>
          </a:xfrm>
          <a:prstGeom prst="rect">
            <a:avLst/>
          </a:prstGeom>
          <a:solidFill>
            <a:schemeClr val="bg1"/>
          </a:solidFill>
        </p:spPr>
      </p:pic>
      <p:sp>
        <p:nvSpPr>
          <p:cNvPr id="11" name="Right Arrow 10"/>
          <p:cNvSpPr/>
          <p:nvPr/>
        </p:nvSpPr>
        <p:spPr>
          <a:xfrm>
            <a:off x="5091458" y="3429000"/>
            <a:ext cx="5334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5225251" y="3997152"/>
            <a:ext cx="3004349" cy="461665"/>
          </a:xfrm>
          <a:prstGeom prst="rect">
            <a:avLst/>
          </a:prstGeom>
          <a:solidFill>
            <a:schemeClr val="bg1"/>
          </a:solidFill>
        </p:spPr>
        <p:txBody>
          <a:bodyPr wrap="none">
            <a:spAutoFit/>
          </a:bodyPr>
          <a:lstStyle/>
          <a:p>
            <a:r>
              <a:rPr lang="en-US" sz="2400" dirty="0" smtClean="0">
                <a:latin typeface="Arial" pitchFamily="34" charset="0"/>
                <a:cs typeface="Arial" pitchFamily="34" charset="0"/>
              </a:rPr>
              <a:t>As  </a:t>
            </a:r>
            <a:r>
              <a:rPr lang="en-US" sz="2400" i="1" dirty="0" smtClean="0">
                <a:latin typeface="Arial" pitchFamily="34" charset="0"/>
                <a:cs typeface="Arial" pitchFamily="34" charset="0"/>
              </a:rPr>
              <a:t>R/</a:t>
            </a:r>
            <a:r>
              <a:rPr lang="en-US" sz="2400" i="1" dirty="0" err="1" smtClean="0">
                <a:latin typeface="Arial" pitchFamily="34" charset="0"/>
                <a:cs typeface="Arial" pitchFamily="34" charset="0"/>
              </a:rPr>
              <a:t>C</a:t>
            </a:r>
            <a:r>
              <a:rPr lang="en-US" sz="1400" i="1" dirty="0" err="1" smtClean="0">
                <a:latin typeface="Arial" pitchFamily="34" charset="0"/>
                <a:cs typeface="Arial" pitchFamily="34" charset="0"/>
              </a:rPr>
              <a:t>v</a:t>
            </a:r>
            <a:r>
              <a:rPr lang="en-US" sz="2400" i="1" dirty="0" smtClean="0">
                <a:latin typeface="Arial" pitchFamily="34" charset="0"/>
                <a:cs typeface="Arial" pitchFamily="34" charset="0"/>
              </a:rPr>
              <a:t> = </a:t>
            </a:r>
            <a:r>
              <a:rPr lang="en-US" sz="2400" i="1" dirty="0" smtClean="0">
                <a:latin typeface="Arial" pitchFamily="34" charset="0"/>
                <a:cs typeface="Arial" pitchFamily="34" charset="0"/>
                <a:sym typeface="Symbol"/>
              </a:rPr>
              <a:t>  1  </a:t>
            </a:r>
            <a:r>
              <a:rPr lang="en-US" sz="2400" dirty="0" smtClean="0">
                <a:latin typeface="Arial" pitchFamily="34" charset="0"/>
                <a:cs typeface="Arial" pitchFamily="34" charset="0"/>
                <a:sym typeface="Symbol"/>
              </a:rPr>
              <a:t>and</a:t>
            </a:r>
            <a:endParaRPr lang="en-US" sz="2400" dirty="0">
              <a:latin typeface="Arial" pitchFamily="34" charset="0"/>
              <a:cs typeface="Arial" pitchFamily="34" charset="0"/>
            </a:endParaRPr>
          </a:p>
        </p:txBody>
      </p:sp>
      <p:sp>
        <p:nvSpPr>
          <p:cNvPr id="13" name="Rectangle 12"/>
          <p:cNvSpPr/>
          <p:nvPr/>
        </p:nvSpPr>
        <p:spPr>
          <a:xfrm>
            <a:off x="3352801" y="4511502"/>
            <a:ext cx="5575565" cy="461665"/>
          </a:xfrm>
          <a:prstGeom prst="rect">
            <a:avLst/>
          </a:prstGeom>
        </p:spPr>
        <p:txBody>
          <a:bodyPr wrap="none">
            <a:spAutoFit/>
          </a:bodyPr>
          <a:lstStyle/>
          <a:p>
            <a:pPr algn="just"/>
            <a:r>
              <a:rPr lang="en-US" sz="2400" dirty="0" smtClean="0">
                <a:latin typeface="Arial" pitchFamily="34" charset="0"/>
                <a:cs typeface="Arial" pitchFamily="34" charset="0"/>
              </a:rPr>
              <a:t>is the specific heat ratio of an ideal gas.</a:t>
            </a:r>
            <a:endParaRPr lang="en-US" sz="2400" dirty="0">
              <a:latin typeface="Arial" pitchFamily="34" charset="0"/>
              <a:cs typeface="Arial" pitchFamily="34" charset="0"/>
            </a:endParaRPr>
          </a:p>
        </p:txBody>
      </p:sp>
      <p:pic>
        <p:nvPicPr>
          <p:cNvPr id="14" name="Picture 5"/>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2231184" y="4365823"/>
            <a:ext cx="969216" cy="606227"/>
          </a:xfrm>
          <a:prstGeom prst="rect">
            <a:avLst/>
          </a:prstGeom>
          <a:solidFill>
            <a:schemeClr val="bg1"/>
          </a:solidFill>
        </p:spPr>
      </p:pic>
      <p:sp>
        <p:nvSpPr>
          <p:cNvPr id="15" name="Rectangle 9"/>
          <p:cNvSpPr>
            <a:spLocks noChangeArrowheads="1"/>
          </p:cNvSpPr>
          <p:nvPr/>
        </p:nvSpPr>
        <p:spPr bwMode="auto">
          <a:xfrm>
            <a:off x="914400" y="56592"/>
            <a:ext cx="571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Isentropic Relations for an Ideal Gas: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68623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11" grpId="0" animBg="1"/>
      <p:bldP spid="12" grpId="0" animBg="1"/>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301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3014"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10"/>
          <p:cNvSpPr/>
          <p:nvPr/>
        </p:nvSpPr>
        <p:spPr>
          <a:xfrm>
            <a:off x="530956" y="568152"/>
            <a:ext cx="6784244" cy="830997"/>
          </a:xfrm>
          <a:prstGeom prst="rect">
            <a:avLst/>
          </a:prstGeom>
        </p:spPr>
        <p:txBody>
          <a:bodyPr wrap="square">
            <a:spAutoFit/>
          </a:bodyPr>
          <a:lstStyle/>
          <a:p>
            <a:pPr marL="393700" indent="-393700" algn="just">
              <a:buFont typeface="Wingdings" pitchFamily="2" charset="2"/>
              <a:buChar char="v"/>
            </a:pPr>
            <a:r>
              <a:rPr lang="en-US" sz="2400" dirty="0" smtClean="0">
                <a:latin typeface="Arial" pitchFamily="34" charset="0"/>
                <a:cs typeface="Arial" pitchFamily="34" charset="0"/>
              </a:rPr>
              <a:t>Similarly</a:t>
            </a:r>
            <a:r>
              <a:rPr lang="en-US" sz="2400" dirty="0" smtClean="0">
                <a:latin typeface="Arial" pitchFamily="34" charset="0"/>
                <a:cs typeface="Arial" pitchFamily="34" charset="0"/>
              </a:rPr>
              <a:t>, second equation can be expressed as,</a:t>
            </a:r>
            <a:endParaRPr lang="en-US" sz="2400" dirty="0">
              <a:latin typeface="Arial" pitchFamily="34" charset="0"/>
              <a:cs typeface="Arial" pitchFamily="34" charset="0"/>
            </a:endParaRPr>
          </a:p>
        </p:txBody>
      </p:sp>
      <p:sp>
        <p:nvSpPr>
          <p:cNvPr id="43016"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3015" name="Picture 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552348" y="1495425"/>
            <a:ext cx="2781653" cy="542925"/>
          </a:xfrm>
          <a:prstGeom prst="rect">
            <a:avLst/>
          </a:prstGeom>
          <a:solidFill>
            <a:schemeClr val="bg1"/>
          </a:solidFill>
        </p:spPr>
      </p:pic>
      <p:sp>
        <p:nvSpPr>
          <p:cNvPr id="43018"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3017" name="Picture 9"/>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567458" y="2247900"/>
            <a:ext cx="2842743" cy="628650"/>
          </a:xfrm>
          <a:prstGeom prst="rect">
            <a:avLst/>
          </a:prstGeom>
          <a:solidFill>
            <a:schemeClr val="bg1"/>
          </a:solidFill>
        </p:spPr>
      </p:pic>
      <p:sp>
        <p:nvSpPr>
          <p:cNvPr id="16" name="Right Arrow 15"/>
          <p:cNvSpPr/>
          <p:nvPr/>
        </p:nvSpPr>
        <p:spPr>
          <a:xfrm>
            <a:off x="952501" y="2419350"/>
            <a:ext cx="838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20"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3019" name="Picture 1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048001" y="3122908"/>
            <a:ext cx="1981199" cy="591842"/>
          </a:xfrm>
          <a:prstGeom prst="rect">
            <a:avLst/>
          </a:prstGeom>
          <a:solidFill>
            <a:schemeClr val="bg1"/>
          </a:solidFill>
        </p:spPr>
      </p:pic>
      <p:sp>
        <p:nvSpPr>
          <p:cNvPr id="19" name="Right Arrow 18"/>
          <p:cNvSpPr/>
          <p:nvPr/>
        </p:nvSpPr>
        <p:spPr>
          <a:xfrm>
            <a:off x="914400" y="3333750"/>
            <a:ext cx="876301"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22" name="Rectangle 1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3021" name="Picture 1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3475038" y="3894967"/>
            <a:ext cx="1782763" cy="734183"/>
          </a:xfrm>
          <a:prstGeom prst="rect">
            <a:avLst/>
          </a:prstGeom>
          <a:solidFill>
            <a:schemeClr val="bg1"/>
          </a:solidFill>
        </p:spPr>
      </p:pic>
      <p:sp>
        <p:nvSpPr>
          <p:cNvPr id="22" name="Right Arrow 21"/>
          <p:cNvSpPr/>
          <p:nvPr/>
        </p:nvSpPr>
        <p:spPr>
          <a:xfrm>
            <a:off x="952501" y="4324350"/>
            <a:ext cx="838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5181600" y="4548485"/>
            <a:ext cx="2953053" cy="461665"/>
          </a:xfrm>
          <a:prstGeom prst="rect">
            <a:avLst/>
          </a:prstGeom>
          <a:solidFill>
            <a:schemeClr val="bg1"/>
          </a:solidFill>
        </p:spPr>
        <p:txBody>
          <a:bodyPr wrap="none">
            <a:spAutoFit/>
          </a:bodyPr>
          <a:lstStyle/>
          <a:p>
            <a:pPr algn="just"/>
            <a:r>
              <a:rPr lang="en-US" sz="2400" dirty="0" smtClean="0">
                <a:latin typeface="Arial" pitchFamily="34" charset="0"/>
                <a:cs typeface="Arial" pitchFamily="34" charset="0"/>
              </a:rPr>
              <a:t>As  </a:t>
            </a:r>
            <a:r>
              <a:rPr lang="en-US" sz="2400" i="1" dirty="0" smtClean="0">
                <a:latin typeface="Arial" pitchFamily="34" charset="0"/>
                <a:cs typeface="Arial" pitchFamily="34" charset="0"/>
              </a:rPr>
              <a:t>R/C</a:t>
            </a:r>
            <a:r>
              <a:rPr lang="en-US" sz="1600" i="1" dirty="0" smtClean="0">
                <a:latin typeface="Arial" pitchFamily="34" charset="0"/>
                <a:cs typeface="Arial" pitchFamily="34" charset="0"/>
              </a:rPr>
              <a:t>P</a:t>
            </a:r>
            <a:r>
              <a:rPr lang="en-US" sz="2400" i="1" dirty="0" smtClean="0">
                <a:latin typeface="Arial" pitchFamily="34" charset="0"/>
                <a:cs typeface="Arial" pitchFamily="34" charset="0"/>
              </a:rPr>
              <a:t> = (</a:t>
            </a:r>
            <a:r>
              <a:rPr lang="en-US" sz="2400" i="1" dirty="0" smtClean="0">
                <a:latin typeface="Arial" pitchFamily="34" charset="0"/>
                <a:cs typeface="Arial" pitchFamily="34" charset="0"/>
                <a:sym typeface="Symbol"/>
              </a:rPr>
              <a:t>  1)/  </a:t>
            </a:r>
            <a:endParaRPr lang="en-US" sz="2400" dirty="0">
              <a:latin typeface="Arial" pitchFamily="34" charset="0"/>
              <a:cs typeface="Arial" pitchFamily="34" charset="0"/>
            </a:endParaRPr>
          </a:p>
        </p:txBody>
      </p:sp>
      <p:sp>
        <p:nvSpPr>
          <p:cNvPr id="43024" name="Rectangle 1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3122"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3124"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6" name="Rectangle 9"/>
          <p:cNvSpPr>
            <a:spLocks noChangeArrowheads="1"/>
          </p:cNvSpPr>
          <p:nvPr/>
        </p:nvSpPr>
        <p:spPr bwMode="auto">
          <a:xfrm>
            <a:off x="914400" y="56592"/>
            <a:ext cx="571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Isentropic Relations for an Ideal Gas: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30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30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302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22" grpId="0" animBg="1"/>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985704"/>
            <a:ext cx="69342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Equating above equations of temperature ratio, the pressure – volume relationship can be obtained as</a:t>
            </a:r>
            <a:endParaRPr lang="en-US" sz="2400" dirty="0">
              <a:latin typeface="Arial" pitchFamily="34" charset="0"/>
              <a:cs typeface="Arial" pitchFamily="34" charset="0"/>
            </a:endParaRPr>
          </a:p>
        </p:txBody>
      </p:sp>
      <p:pic>
        <p:nvPicPr>
          <p:cNvPr id="3" name="Picture 1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878261" y="3600450"/>
            <a:ext cx="1763839" cy="723900"/>
          </a:xfrm>
          <a:prstGeom prst="rect">
            <a:avLst/>
          </a:prstGeom>
          <a:solidFill>
            <a:schemeClr val="bg1"/>
          </a:solidFill>
        </p:spPr>
      </p:pic>
      <p:pic>
        <p:nvPicPr>
          <p:cNvPr id="4"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359274" y="2425939"/>
            <a:ext cx="1447800" cy="717311"/>
          </a:xfrm>
          <a:prstGeom prst="rect">
            <a:avLst/>
          </a:prstGeom>
          <a:solidFill>
            <a:schemeClr val="bg1"/>
          </a:solidFill>
        </p:spPr>
      </p:pic>
      <p:pic>
        <p:nvPicPr>
          <p:cNvPr id="5"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276600" y="2423937"/>
            <a:ext cx="1082675" cy="711789"/>
          </a:xfrm>
          <a:prstGeom prst="rect">
            <a:avLst/>
          </a:prstGeom>
          <a:solidFill>
            <a:schemeClr val="bg1"/>
          </a:solidFill>
        </p:spPr>
      </p:pic>
      <p:sp>
        <p:nvSpPr>
          <p:cNvPr id="6" name="Right Arrow 5"/>
          <p:cNvSpPr/>
          <p:nvPr/>
        </p:nvSpPr>
        <p:spPr>
          <a:xfrm>
            <a:off x="1752600" y="3867150"/>
            <a:ext cx="838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9"/>
          <p:cNvSpPr>
            <a:spLocks noChangeArrowheads="1"/>
          </p:cNvSpPr>
          <p:nvPr/>
        </p:nvSpPr>
        <p:spPr bwMode="auto">
          <a:xfrm>
            <a:off x="914400" y="56592"/>
            <a:ext cx="571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Isentropic Relations for an Ideal Gas: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68822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19703"/>
            <a:ext cx="6629400" cy="830997"/>
          </a:xfrm>
          <a:prstGeom prst="rect">
            <a:avLst/>
          </a:prstGeom>
        </p:spPr>
        <p:txBody>
          <a:bodyPr wrap="square">
            <a:spAutoFit/>
          </a:bodyPr>
          <a:lstStyle/>
          <a:p>
            <a:pPr marL="457200" indent="-457200" algn="just"/>
            <a:r>
              <a:rPr lang="en-US" sz="2400" b="1" dirty="0" smtClean="0">
                <a:solidFill>
                  <a:srgbClr val="FF0000"/>
                </a:solidFill>
                <a:latin typeface="Arial" pitchFamily="34" charset="0"/>
                <a:cs typeface="Arial" pitchFamily="34" charset="0"/>
              </a:rPr>
              <a:t> Isentropic Relations for an Incompressible </a:t>
            </a:r>
          </a:p>
          <a:p>
            <a:pPr marL="457200" indent="-457200" algn="just"/>
            <a:r>
              <a:rPr lang="en-US" sz="2400" b="1" dirty="0">
                <a:solidFill>
                  <a:srgbClr val="FF0000"/>
                </a:solidFill>
                <a:latin typeface="Arial" pitchFamily="34" charset="0"/>
                <a:cs typeface="Arial" pitchFamily="34" charset="0"/>
              </a:rPr>
              <a:t> </a:t>
            </a:r>
            <a:r>
              <a:rPr lang="en-US" sz="2400" b="1" dirty="0" smtClean="0">
                <a:solidFill>
                  <a:srgbClr val="FF0000"/>
                </a:solidFill>
                <a:latin typeface="Arial" pitchFamily="34" charset="0"/>
                <a:cs typeface="Arial" pitchFamily="34" charset="0"/>
              </a:rPr>
              <a:t>Substance:</a:t>
            </a:r>
            <a:endParaRPr lang="en-US" sz="2400" dirty="0">
              <a:solidFill>
                <a:srgbClr val="FF0000"/>
              </a:solidFill>
              <a:latin typeface="Arial" pitchFamily="34" charset="0"/>
              <a:cs typeface="Arial" pitchFamily="34" charset="0"/>
            </a:endParaRPr>
          </a:p>
        </p:txBody>
      </p:sp>
      <p:sp>
        <p:nvSpPr>
          <p:cNvPr id="3" name="Rectangle 2"/>
          <p:cNvSpPr/>
          <p:nvPr/>
        </p:nvSpPr>
        <p:spPr>
          <a:xfrm>
            <a:off x="533400" y="928554"/>
            <a:ext cx="6781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An incompressible substance has a constant volume and the change in entropy of an incompressible substance is given by </a:t>
            </a:r>
            <a:endParaRPr lang="en-US" sz="2400" dirty="0">
              <a:latin typeface="Arial" pitchFamily="34" charset="0"/>
              <a:cs typeface="Arial" pitchFamily="34" charset="0"/>
            </a:endParaRPr>
          </a:p>
        </p:txBody>
      </p:sp>
      <p:sp>
        <p:nvSpPr>
          <p:cNvPr id="4403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403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267201" y="2178985"/>
            <a:ext cx="2895600" cy="621365"/>
          </a:xfrm>
          <a:prstGeom prst="rect">
            <a:avLst/>
          </a:prstGeom>
          <a:solidFill>
            <a:schemeClr val="bg1"/>
          </a:solidFill>
        </p:spPr>
      </p:pic>
      <p:sp>
        <p:nvSpPr>
          <p:cNvPr id="6" name="Rectangle 5"/>
          <p:cNvSpPr/>
          <p:nvPr/>
        </p:nvSpPr>
        <p:spPr>
          <a:xfrm>
            <a:off x="533400" y="2814384"/>
            <a:ext cx="77724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We get the relation for an incompressible substance undergoing an isentropic process (</a:t>
            </a:r>
            <a:r>
              <a:rPr lang="en-US" sz="2400" i="1" dirty="0" err="1" smtClean="0">
                <a:latin typeface="Arial" pitchFamily="34" charset="0"/>
                <a:cs typeface="Arial" pitchFamily="34" charset="0"/>
              </a:rPr>
              <a:t>dS</a:t>
            </a:r>
            <a:r>
              <a:rPr lang="en-US" sz="2400" i="1" dirty="0" smtClean="0">
                <a:latin typeface="Arial" pitchFamily="34" charset="0"/>
                <a:cs typeface="Arial" pitchFamily="34" charset="0"/>
              </a:rPr>
              <a:t> = 0</a:t>
            </a:r>
            <a:r>
              <a:rPr lang="en-US" sz="2400" dirty="0" smtClean="0">
                <a:latin typeface="Arial" pitchFamily="34" charset="0"/>
                <a:cs typeface="Arial" pitchFamily="34" charset="0"/>
              </a:rPr>
              <a:t>) as</a:t>
            </a:r>
            <a:endParaRPr lang="en-US" sz="2400" dirty="0">
              <a:latin typeface="Arial" pitchFamily="34" charset="0"/>
              <a:cs typeface="Arial" pitchFamily="34" charset="0"/>
            </a:endParaRPr>
          </a:p>
        </p:txBody>
      </p:sp>
      <p:sp>
        <p:nvSpPr>
          <p:cNvPr id="4403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4035"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285999" y="3773275"/>
            <a:ext cx="3429001" cy="597806"/>
          </a:xfrm>
          <a:prstGeom prst="rect">
            <a:avLst/>
          </a:prstGeom>
          <a:solidFill>
            <a:schemeClr val="bg1"/>
          </a:solidFill>
        </p:spPr>
      </p:pic>
      <p:sp>
        <p:nvSpPr>
          <p:cNvPr id="4403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4037" name="Picture 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981200" y="4595939"/>
            <a:ext cx="1368576" cy="308542"/>
          </a:xfrm>
          <a:prstGeom prst="rect">
            <a:avLst/>
          </a:prstGeom>
          <a:solidFill>
            <a:schemeClr val="bg1"/>
          </a:solidFill>
        </p:spPr>
      </p:pic>
      <p:sp>
        <p:nvSpPr>
          <p:cNvPr id="4404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4039" name="Picture 7"/>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983918" y="4523481"/>
            <a:ext cx="1035882" cy="291704"/>
          </a:xfrm>
          <a:prstGeom prst="rect">
            <a:avLst/>
          </a:prstGeom>
          <a:solidFill>
            <a:schemeClr val="bg1"/>
          </a:solidFill>
        </p:spPr>
      </p:pic>
      <p:sp>
        <p:nvSpPr>
          <p:cNvPr id="13" name="Right Arrow 12"/>
          <p:cNvSpPr/>
          <p:nvPr/>
        </p:nvSpPr>
        <p:spPr>
          <a:xfrm>
            <a:off x="1066800" y="4656831"/>
            <a:ext cx="685800" cy="171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04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p:nvPr/>
        </p:nvSpPr>
        <p:spPr>
          <a:xfrm>
            <a:off x="3709175" y="4472285"/>
            <a:ext cx="869149" cy="461665"/>
          </a:xfrm>
          <a:prstGeom prst="rect">
            <a:avLst/>
          </a:prstGeom>
        </p:spPr>
        <p:txBody>
          <a:bodyPr wrap="none">
            <a:spAutoFit/>
          </a:bodyPr>
          <a:lstStyle/>
          <a:p>
            <a:r>
              <a:rPr lang="en-US" sz="2400" dirty="0" smtClean="0">
                <a:latin typeface="Arial" pitchFamily="34" charset="0"/>
                <a:cs typeface="Arial" pitchFamily="34" charset="0"/>
              </a:rPr>
              <a:t>Also,</a:t>
            </a:r>
            <a:endParaRPr lang="en-US" sz="2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403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40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40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928554"/>
            <a:ext cx="69342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Thus, during an isentropic process there is no change in the internal energy of the incompressible substance.</a:t>
            </a:r>
          </a:p>
        </p:txBody>
      </p:sp>
      <p:sp>
        <p:nvSpPr>
          <p:cNvPr id="3" name="Rectangle 2"/>
          <p:cNvSpPr/>
          <p:nvPr/>
        </p:nvSpPr>
        <p:spPr>
          <a:xfrm>
            <a:off x="533400" y="2057221"/>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Moreover, an isentropic process is also an isothermal process for an incompressible substance.</a:t>
            </a:r>
          </a:p>
        </p:txBody>
      </p:sp>
      <p:sp>
        <p:nvSpPr>
          <p:cNvPr id="4" name="Rectangle 3"/>
          <p:cNvSpPr/>
          <p:nvPr/>
        </p:nvSpPr>
        <p:spPr>
          <a:xfrm>
            <a:off x="533400" y="3188553"/>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Isentropic relation for an incompressible substance can also be expressed in terms of specific enthalpy. </a:t>
            </a:r>
            <a:endParaRPr lang="en-US" sz="2400" dirty="0">
              <a:latin typeface="Arial" pitchFamily="34" charset="0"/>
              <a:cs typeface="Arial" pitchFamily="34" charset="0"/>
            </a:endParaRPr>
          </a:p>
        </p:txBody>
      </p:sp>
      <p:sp>
        <p:nvSpPr>
          <p:cNvPr id="5" name="Rectangle 4"/>
          <p:cNvSpPr/>
          <p:nvPr/>
        </p:nvSpPr>
        <p:spPr>
          <a:xfrm>
            <a:off x="562998" y="3950553"/>
            <a:ext cx="7666603"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this let us start with the definition of the enthalpy as</a:t>
            </a:r>
            <a:endParaRPr lang="en-US" sz="2400" dirty="0">
              <a:latin typeface="Arial" pitchFamily="34" charset="0"/>
              <a:cs typeface="Arial" pitchFamily="34" charset="0"/>
            </a:endParaRPr>
          </a:p>
        </p:txBody>
      </p:sp>
      <p:pic>
        <p:nvPicPr>
          <p:cNvPr id="6"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172362" y="4621546"/>
            <a:ext cx="1901222" cy="312404"/>
          </a:xfrm>
          <a:prstGeom prst="rect">
            <a:avLst/>
          </a:prstGeom>
          <a:solidFill>
            <a:schemeClr val="bg1"/>
          </a:solidFill>
        </p:spPr>
      </p:pic>
      <p:sp>
        <p:nvSpPr>
          <p:cNvPr id="7" name="Rectangle 6"/>
          <p:cNvSpPr/>
          <p:nvPr/>
        </p:nvSpPr>
        <p:spPr>
          <a:xfrm>
            <a:off x="838200" y="119703"/>
            <a:ext cx="6629400" cy="830997"/>
          </a:xfrm>
          <a:prstGeom prst="rect">
            <a:avLst/>
          </a:prstGeom>
        </p:spPr>
        <p:txBody>
          <a:bodyPr wrap="square">
            <a:spAutoFit/>
          </a:bodyPr>
          <a:lstStyle/>
          <a:p>
            <a:pPr marL="457200" indent="-457200" algn="just"/>
            <a:r>
              <a:rPr lang="en-US" sz="2400" b="1" dirty="0" smtClean="0">
                <a:solidFill>
                  <a:srgbClr val="FF0000"/>
                </a:solidFill>
                <a:latin typeface="Arial" pitchFamily="34" charset="0"/>
                <a:cs typeface="Arial" pitchFamily="34" charset="0"/>
              </a:rPr>
              <a:t> Isentropic Relations for an Incompressible </a:t>
            </a:r>
          </a:p>
          <a:p>
            <a:pPr marL="457200" indent="-457200" algn="just"/>
            <a:r>
              <a:rPr lang="en-US" sz="2400" b="1" dirty="0">
                <a:solidFill>
                  <a:srgbClr val="FF0000"/>
                </a:solidFill>
                <a:latin typeface="Arial" pitchFamily="34" charset="0"/>
                <a:cs typeface="Arial" pitchFamily="34" charset="0"/>
              </a:rPr>
              <a:t> </a:t>
            </a:r>
            <a:r>
              <a:rPr lang="en-US" sz="2400" b="1" dirty="0" smtClean="0">
                <a:solidFill>
                  <a:srgbClr val="FF0000"/>
                </a:solidFill>
                <a:latin typeface="Arial" pitchFamily="34" charset="0"/>
                <a:cs typeface="Arial" pitchFamily="34" charset="0"/>
              </a:rPr>
              <a:t>Substance:</a:t>
            </a:r>
            <a:endParaRPr lang="en-US" sz="240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452875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536723" y="862653"/>
            <a:ext cx="6778478" cy="830997"/>
          </a:xfrm>
          <a:prstGeom prst="rect">
            <a:avLst/>
          </a:prstGeom>
        </p:spPr>
        <p:txBody>
          <a:bodyPr wrap="square">
            <a:spAutoFit/>
          </a:bodyPr>
          <a:lstStyle/>
          <a:p>
            <a:pPr marL="568325" indent="-568325" algn="just">
              <a:buFont typeface="Wingdings" pitchFamily="2" charset="2"/>
              <a:buChar char="v"/>
            </a:pPr>
            <a:r>
              <a:rPr lang="en-US" sz="2400" dirty="0" smtClean="0">
                <a:latin typeface="Arial" pitchFamily="34" charset="0"/>
                <a:cs typeface="Arial" pitchFamily="34" charset="0"/>
              </a:rPr>
              <a:t>The </a:t>
            </a:r>
            <a:r>
              <a:rPr lang="en-US" sz="2400" dirty="0" smtClean="0">
                <a:latin typeface="Arial" pitchFamily="34" charset="0"/>
                <a:cs typeface="Arial" pitchFamily="34" charset="0"/>
              </a:rPr>
              <a:t>change in enthalpy during any process is given by</a:t>
            </a:r>
            <a:endParaRPr lang="en-US" sz="2400" dirty="0">
              <a:latin typeface="Arial" pitchFamily="34" charset="0"/>
              <a:cs typeface="Arial" pitchFamily="34" charset="0"/>
            </a:endParaRPr>
          </a:p>
        </p:txBody>
      </p:sp>
      <p:sp>
        <p:nvSpPr>
          <p:cNvPr id="45060"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5059"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841287" y="1611590"/>
            <a:ext cx="3864313" cy="331509"/>
          </a:xfrm>
          <a:prstGeom prst="rect">
            <a:avLst/>
          </a:prstGeom>
          <a:solidFill>
            <a:schemeClr val="bg1"/>
          </a:solidFill>
        </p:spPr>
      </p:pic>
      <p:sp>
        <p:nvSpPr>
          <p:cNvPr id="45062"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5061" name="Picture 5"/>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133601" y="2203894"/>
            <a:ext cx="1616075" cy="310706"/>
          </a:xfrm>
          <a:prstGeom prst="rect">
            <a:avLst/>
          </a:prstGeom>
          <a:solidFill>
            <a:schemeClr val="bg1"/>
          </a:solidFill>
        </p:spPr>
      </p:pic>
      <p:sp>
        <p:nvSpPr>
          <p:cNvPr id="10" name="Right Arrow 9"/>
          <p:cNvSpPr/>
          <p:nvPr/>
        </p:nvSpPr>
        <p:spPr>
          <a:xfrm>
            <a:off x="990600" y="2318195"/>
            <a:ext cx="533400"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4724400" y="2146745"/>
            <a:ext cx="3583032" cy="461665"/>
          </a:xfrm>
          <a:prstGeom prst="rect">
            <a:avLst/>
          </a:prstGeom>
          <a:solidFill>
            <a:schemeClr val="bg1"/>
          </a:solidFill>
        </p:spPr>
        <p:txBody>
          <a:bodyPr wrap="none">
            <a:spAutoFit/>
          </a:bodyPr>
          <a:lstStyle/>
          <a:p>
            <a:pPr algn="just"/>
            <a:r>
              <a:rPr lang="en-US" sz="2400" dirty="0" smtClean="0">
                <a:latin typeface="Arial" pitchFamily="34" charset="0"/>
                <a:cs typeface="Arial" pitchFamily="34" charset="0"/>
              </a:rPr>
              <a:t>As  </a:t>
            </a:r>
            <a:r>
              <a:rPr lang="en-US" sz="2400" b="1" i="1" dirty="0" err="1" smtClean="0">
                <a:latin typeface="Arial" pitchFamily="34" charset="0"/>
                <a:cs typeface="Arial" pitchFamily="34" charset="0"/>
              </a:rPr>
              <a:t>dV</a:t>
            </a:r>
            <a:r>
              <a:rPr lang="en-US" sz="2400" b="1" i="1" dirty="0" smtClean="0">
                <a:latin typeface="Arial" pitchFamily="34" charset="0"/>
                <a:cs typeface="Arial" pitchFamily="34" charset="0"/>
              </a:rPr>
              <a:t> = 0   </a:t>
            </a:r>
            <a:r>
              <a:rPr lang="en-US" sz="2400" dirty="0" smtClean="0">
                <a:latin typeface="Arial" pitchFamily="34" charset="0"/>
                <a:cs typeface="Arial" pitchFamily="34" charset="0"/>
              </a:rPr>
              <a:t>and   </a:t>
            </a:r>
            <a:r>
              <a:rPr lang="en-US" sz="2400" b="1" i="1" dirty="0" err="1" smtClean="0">
                <a:latin typeface="Arial" pitchFamily="34" charset="0"/>
                <a:cs typeface="Arial" pitchFamily="34" charset="0"/>
              </a:rPr>
              <a:t>dU</a:t>
            </a:r>
            <a:r>
              <a:rPr lang="en-US" sz="2400" b="1" i="1" dirty="0" smtClean="0">
                <a:latin typeface="Arial" pitchFamily="34" charset="0"/>
                <a:cs typeface="Arial" pitchFamily="34" charset="0"/>
              </a:rPr>
              <a:t> = 0</a:t>
            </a:r>
            <a:endParaRPr lang="en-US" sz="2400" b="1" i="1" dirty="0">
              <a:latin typeface="Arial" pitchFamily="34" charset="0"/>
              <a:cs typeface="Arial" pitchFamily="34" charset="0"/>
            </a:endParaRPr>
          </a:p>
        </p:txBody>
      </p:sp>
      <p:sp>
        <p:nvSpPr>
          <p:cNvPr id="12" name="Rectangle 11"/>
          <p:cNvSpPr/>
          <p:nvPr/>
        </p:nvSpPr>
        <p:spPr>
          <a:xfrm>
            <a:off x="533400" y="2643054"/>
            <a:ext cx="77724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Integrating this equation for any process 1 - 2 between state 1 and state 2, isentropic relation for an incompressible substance can be derived as</a:t>
            </a:r>
            <a:endParaRPr lang="en-US" sz="2400" dirty="0">
              <a:latin typeface="Arial" pitchFamily="34" charset="0"/>
              <a:cs typeface="Arial" pitchFamily="34" charset="0"/>
            </a:endParaRPr>
          </a:p>
        </p:txBody>
      </p:sp>
      <p:sp>
        <p:nvSpPr>
          <p:cNvPr id="45064"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5063" name="Picture 7"/>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195783" y="3945100"/>
            <a:ext cx="3284538" cy="303050"/>
          </a:xfrm>
          <a:prstGeom prst="rect">
            <a:avLst/>
          </a:prstGeom>
          <a:solidFill>
            <a:schemeClr val="bg1"/>
          </a:solidFill>
        </p:spPr>
      </p:pic>
      <p:sp>
        <p:nvSpPr>
          <p:cNvPr id="45066"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5065" name="Picture 9"/>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203722" y="4438650"/>
            <a:ext cx="3585161" cy="342900"/>
          </a:xfrm>
          <a:prstGeom prst="rect">
            <a:avLst/>
          </a:prstGeom>
          <a:solidFill>
            <a:schemeClr val="bg1"/>
          </a:solidFill>
        </p:spPr>
      </p:pic>
      <p:sp>
        <p:nvSpPr>
          <p:cNvPr id="17" name="Right Arrow 16"/>
          <p:cNvSpPr/>
          <p:nvPr/>
        </p:nvSpPr>
        <p:spPr>
          <a:xfrm>
            <a:off x="1984521" y="4610100"/>
            <a:ext cx="533400"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38200" y="57150"/>
            <a:ext cx="6629400" cy="830997"/>
          </a:xfrm>
          <a:prstGeom prst="rect">
            <a:avLst/>
          </a:prstGeom>
        </p:spPr>
        <p:txBody>
          <a:bodyPr wrap="square">
            <a:spAutoFit/>
          </a:bodyPr>
          <a:lstStyle/>
          <a:p>
            <a:pPr marL="457200" indent="-457200" algn="just"/>
            <a:r>
              <a:rPr lang="en-US" sz="2400" b="1" dirty="0" smtClean="0">
                <a:solidFill>
                  <a:srgbClr val="FF0000"/>
                </a:solidFill>
                <a:latin typeface="Arial" pitchFamily="34" charset="0"/>
                <a:cs typeface="Arial" pitchFamily="34" charset="0"/>
              </a:rPr>
              <a:t> Isentropic Relations for an Incompressible </a:t>
            </a:r>
          </a:p>
          <a:p>
            <a:pPr marL="457200" indent="-457200" algn="just"/>
            <a:r>
              <a:rPr lang="en-US" sz="2400" b="1" dirty="0">
                <a:solidFill>
                  <a:srgbClr val="FF0000"/>
                </a:solidFill>
                <a:latin typeface="Arial" pitchFamily="34" charset="0"/>
                <a:cs typeface="Arial" pitchFamily="34" charset="0"/>
              </a:rPr>
              <a:t> </a:t>
            </a:r>
            <a:r>
              <a:rPr lang="en-US" sz="2400" b="1" dirty="0" smtClean="0">
                <a:solidFill>
                  <a:srgbClr val="FF0000"/>
                </a:solidFill>
                <a:latin typeface="Arial" pitchFamily="34" charset="0"/>
                <a:cs typeface="Arial" pitchFamily="34" charset="0"/>
              </a:rPr>
              <a:t>Substance:</a:t>
            </a:r>
            <a:endParaRPr lang="en-US" sz="24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06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506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50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914400" y="72979"/>
            <a:ext cx="6477001"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Isentropic Efficiency of  Thermodynamic Devices with Steady - Flow of Fluid</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 name="Rectangle 2"/>
          <p:cNvSpPr/>
          <p:nvPr/>
        </p:nvSpPr>
        <p:spPr>
          <a:xfrm>
            <a:off x="533400" y="1047750"/>
            <a:ext cx="6934200" cy="1200329"/>
          </a:xfrm>
          <a:prstGeom prst="rect">
            <a:avLst/>
          </a:prstGeom>
        </p:spPr>
        <p:txBody>
          <a:bodyPr wrap="square">
            <a:spAutoFit/>
          </a:bodyPr>
          <a:lstStyle/>
          <a:p>
            <a:pPr marL="457200" indent="-457200" algn="just">
              <a:buFont typeface="Wingdings" pitchFamily="2" charset="2"/>
              <a:buChar char="v"/>
              <a:tabLst>
                <a:tab pos="346075" algn="l"/>
              </a:tabLst>
            </a:pPr>
            <a:r>
              <a:rPr lang="en-US" sz="2400" dirty="0" smtClean="0">
                <a:latin typeface="Arial" pitchFamily="34" charset="0"/>
                <a:cs typeface="Arial" pitchFamily="34" charset="0"/>
              </a:rPr>
              <a:t>The more closely the actual process approximates the idealized isentropic process, the better the device performs. </a:t>
            </a:r>
          </a:p>
        </p:txBody>
      </p:sp>
      <p:sp>
        <p:nvSpPr>
          <p:cNvPr id="41987"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989"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3714750"/>
            <a:ext cx="77724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This parameter is the isentropic efficiency</a:t>
            </a:r>
            <a:r>
              <a:rPr lang="en-US" sz="2400" b="1" dirty="0">
                <a:latin typeface="Arial" pitchFamily="34" charset="0"/>
                <a:cs typeface="Arial" pitchFamily="34" charset="0"/>
              </a:rPr>
              <a:t>, </a:t>
            </a:r>
            <a:r>
              <a:rPr lang="en-US" sz="2400" dirty="0">
                <a:latin typeface="Arial" pitchFamily="34" charset="0"/>
                <a:cs typeface="Arial" pitchFamily="34" charset="0"/>
              </a:rPr>
              <a:t>which is a measure of the deviation of actual processes from the corresponding idealized ones. </a:t>
            </a:r>
          </a:p>
        </p:txBody>
      </p:sp>
      <p:sp>
        <p:nvSpPr>
          <p:cNvPr id="4" name="Rectangle 3"/>
          <p:cNvSpPr/>
          <p:nvPr/>
        </p:nvSpPr>
        <p:spPr>
          <a:xfrm>
            <a:off x="533400" y="2343150"/>
            <a:ext cx="77724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Thus, it would be desirable to have a parameter that expresses quantitatively how efficiently an actual device approximates an idealized one.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838200" y="281285"/>
            <a:ext cx="5105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effectLst/>
                <a:latin typeface="Arial" pitchFamily="34" charset="0"/>
                <a:ea typeface="Calibri" pitchFamily="34" charset="0"/>
                <a:cs typeface="Arial" pitchFamily="34" charset="0"/>
              </a:rPr>
              <a:t>Isentropic Efficiency of a Turbine:</a:t>
            </a:r>
            <a:endParaRPr kumimoji="0" lang="en-US" sz="2400" b="0" i="0" u="none" strike="noStrike" cap="none" normalizeH="0" baseline="0" dirty="0" smtClean="0">
              <a:ln>
                <a:noFill/>
              </a:ln>
              <a:effectLst/>
              <a:latin typeface="Arial" pitchFamily="34" charset="0"/>
              <a:cs typeface="Arial" pitchFamily="34" charset="0"/>
            </a:endParaRPr>
          </a:p>
        </p:txBody>
      </p:sp>
      <p:sp>
        <p:nvSpPr>
          <p:cNvPr id="3" name="Rectangle 1"/>
          <p:cNvSpPr>
            <a:spLocks noChangeArrowheads="1"/>
          </p:cNvSpPr>
          <p:nvPr/>
        </p:nvSpPr>
        <p:spPr bwMode="auto">
          <a:xfrm>
            <a:off x="533400" y="1318558"/>
            <a:ext cx="6934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It is defined as the ratio of the actual work output of the turbine to the work output that would be achieved if the process between the inlet state and the exit pressure were isentropic:</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563512" y="3638550"/>
            <a:ext cx="5578122" cy="638175"/>
          </a:xfrm>
          <a:prstGeom prst="rect">
            <a:avLst/>
          </a:prstGeom>
          <a:solidFill>
            <a:schemeClr val="bg1"/>
          </a:solidFill>
        </p:spPr>
      </p:pic>
    </p:spTree>
    <p:extLst>
      <p:ext uri="{BB962C8B-B14F-4D97-AF65-F5344CB8AC3E}">
        <p14:creationId xmlns:p14="http://schemas.microsoft.com/office/powerpoint/2010/main" val="18171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33400" y="1123950"/>
            <a:ext cx="67818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rgbClr val="000000"/>
                </a:solidFill>
                <a:effectLst/>
                <a:latin typeface="Arial" pitchFamily="34" charset="0"/>
                <a:ea typeface="Calibri" pitchFamily="34" charset="0"/>
                <a:cs typeface="Arial" pitchFamily="34" charset="0"/>
              </a:rPr>
              <a:t>Usually, the changes in kinetic and potential energies are small relative to the change in enthalpy and can be neglected. </a:t>
            </a:r>
          </a:p>
        </p:txBody>
      </p:sp>
      <p:sp>
        <p:nvSpPr>
          <p:cNvPr id="3" name="Rectangle 2"/>
          <p:cNvSpPr/>
          <p:nvPr/>
        </p:nvSpPr>
        <p:spPr>
          <a:xfrm>
            <a:off x="609600" y="2655153"/>
            <a:ext cx="7696200" cy="830997"/>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a:solidFill>
                  <a:srgbClr val="000000"/>
                </a:solidFill>
                <a:latin typeface="Arial" pitchFamily="34" charset="0"/>
                <a:ea typeface="Calibri" pitchFamily="34" charset="0"/>
                <a:cs typeface="Arial" pitchFamily="34" charset="0"/>
              </a:rPr>
              <a:t>Then, the work output of an adiabatic turbine simply becomes the change in specific enthalpy, i.e.</a:t>
            </a:r>
            <a:endParaRPr lang="en-US" sz="2400" dirty="0">
              <a:latin typeface="Arial" pitchFamily="34" charset="0"/>
              <a:cs typeface="Arial" pitchFamily="34" charset="0"/>
            </a:endParaRPr>
          </a:p>
        </p:txBody>
      </p:sp>
      <p:pic>
        <p:nvPicPr>
          <p:cNvPr id="4"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733800" y="3790950"/>
            <a:ext cx="2619966" cy="762000"/>
          </a:xfrm>
          <a:prstGeom prst="rect">
            <a:avLst/>
          </a:prstGeom>
          <a:solidFill>
            <a:schemeClr val="bg1"/>
          </a:solidFill>
        </p:spPr>
      </p:pic>
      <p:sp>
        <p:nvSpPr>
          <p:cNvPr id="5" name="Rectangle 2"/>
          <p:cNvSpPr>
            <a:spLocks noChangeArrowheads="1"/>
          </p:cNvSpPr>
          <p:nvPr/>
        </p:nvSpPr>
        <p:spPr bwMode="auto">
          <a:xfrm>
            <a:off x="838200" y="281285"/>
            <a:ext cx="5105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effectLst/>
                <a:latin typeface="Arial" pitchFamily="34" charset="0"/>
                <a:ea typeface="Calibri" pitchFamily="34" charset="0"/>
                <a:cs typeface="Arial" pitchFamily="34" charset="0"/>
              </a:rPr>
              <a:t>Isentropic Efficiency of a Turbine:</a:t>
            </a:r>
            <a:endParaRPr kumimoji="0" lang="en-US" sz="24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754754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978174287"/>
              </p:ext>
            </p:extLst>
          </p:nvPr>
        </p:nvGraphicFramePr>
        <p:xfrm>
          <a:off x="1066800" y="742950"/>
          <a:ext cx="6587158" cy="3809999"/>
        </p:xfrm>
        <a:graphic>
          <a:graphicData uri="http://schemas.openxmlformats.org/presentationml/2006/ole">
            <mc:AlternateContent xmlns:mc="http://schemas.openxmlformats.org/markup-compatibility/2006">
              <mc:Choice xmlns:v="urn:schemas-microsoft-com:vml" Requires="v">
                <p:oleObj spid="_x0000_s216095" name="Visio" r:id="rId3" imgW="3240382" imgH="2704729" progId="Visio.Drawing.11">
                  <p:embed/>
                </p:oleObj>
              </mc:Choice>
              <mc:Fallback>
                <p:oleObj name="Visio" r:id="rId3" imgW="3240382" imgH="2704729"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742950"/>
                        <a:ext cx="6587158" cy="3809999"/>
                      </a:xfrm>
                      <a:prstGeom prst="rect">
                        <a:avLst/>
                      </a:prstGeom>
                      <a:solidFill>
                        <a:schemeClr val="bg1"/>
                      </a:solidFill>
                      <a:ln>
                        <a:noFill/>
                      </a:ln>
                    </p:spPr>
                  </p:pic>
                </p:oleObj>
              </mc:Fallback>
            </mc:AlternateContent>
          </a:graphicData>
        </a:graphic>
      </p:graphicFrame>
      <p:sp>
        <p:nvSpPr>
          <p:cNvPr id="4" name="Rectangle 1"/>
          <p:cNvSpPr>
            <a:spLocks noChangeArrowheads="1"/>
          </p:cNvSpPr>
          <p:nvPr/>
        </p:nvSpPr>
        <p:spPr bwMode="auto">
          <a:xfrm>
            <a:off x="6858000" y="4548485"/>
            <a:ext cx="190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tabLst/>
            </a:pPr>
            <a:r>
              <a:rPr kumimoji="0" lang="en-US" sz="2400" b="0" i="0" u="none" strike="noStrike" cap="none" normalizeH="0" baseline="0" dirty="0" smtClean="0">
                <a:ln>
                  <a:noFill/>
                </a:ln>
                <a:effectLst/>
                <a:latin typeface="Arial" pitchFamily="34" charset="0"/>
                <a:cs typeface="Arial" pitchFamily="34" charset="0"/>
              </a:rPr>
              <a:t>Source: [3]</a:t>
            </a:r>
          </a:p>
        </p:txBody>
      </p:sp>
    </p:spTree>
    <p:extLst>
      <p:ext uri="{BB962C8B-B14F-4D97-AF65-F5344CB8AC3E}">
        <p14:creationId xmlns:p14="http://schemas.microsoft.com/office/powerpoint/2010/main" val="602431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813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8134" name="Rectangle 6"/>
          <p:cNvSpPr>
            <a:spLocks noChangeArrowheads="1"/>
          </p:cNvSpPr>
          <p:nvPr/>
        </p:nvSpPr>
        <p:spPr bwMode="auto">
          <a:xfrm>
            <a:off x="762000" y="216753"/>
            <a:ext cx="6477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11125" marR="0" lvl="2" indent="-111125"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effectLst/>
                <a:latin typeface="Arial" pitchFamily="34" charset="0"/>
                <a:ea typeface="Calibri" pitchFamily="34" charset="0"/>
                <a:cs typeface="Arial" pitchFamily="34" charset="0"/>
              </a:rPr>
              <a:t>  Isentropic Efficiency of a Compressor and Pump:</a:t>
            </a:r>
            <a:endParaRPr kumimoji="0" lang="en-US" sz="2400" b="0" i="0" u="none" strike="noStrike" cap="none" normalizeH="0" baseline="0" dirty="0" smtClean="0">
              <a:ln>
                <a:noFill/>
              </a:ln>
              <a:effectLst/>
              <a:latin typeface="Arial" pitchFamily="34" charset="0"/>
              <a:cs typeface="Arial" pitchFamily="34" charset="0"/>
            </a:endParaRPr>
          </a:p>
        </p:txBody>
      </p:sp>
      <p:sp>
        <p:nvSpPr>
          <p:cNvPr id="8" name="Rectangle 7"/>
          <p:cNvSpPr/>
          <p:nvPr/>
        </p:nvSpPr>
        <p:spPr>
          <a:xfrm>
            <a:off x="533400" y="1535490"/>
            <a:ext cx="68580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It is defined as the ratio of the work input that would be required when the compressor or pump operates under isentropic condition to work input required for the actual compressor or pump, i.e.</a:t>
            </a:r>
            <a:endParaRPr lang="en-US" sz="2400" dirty="0">
              <a:latin typeface="Arial" pitchFamily="34" charset="0"/>
              <a:cs typeface="Arial" pitchFamily="34" charset="0"/>
            </a:endParaRPr>
          </a:p>
        </p:txBody>
      </p:sp>
      <p:sp>
        <p:nvSpPr>
          <p:cNvPr id="48136"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8135" name="Picture 7"/>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143000" y="3790950"/>
            <a:ext cx="7010400" cy="566144"/>
          </a:xfrm>
          <a:prstGeom prst="rect">
            <a:avLst/>
          </a:prstGeom>
          <a:solidFill>
            <a:schemeClr val="bg1"/>
          </a:solid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1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3400" y="1318558"/>
            <a:ext cx="6858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When the changes in kinetic and potential energies of the gas being compressed are negligible, the work input to an adiabatic compressor becomes equal to the change in specific enthalpy, i.e.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000499" y="3639740"/>
            <a:ext cx="2705101" cy="760810"/>
          </a:xfrm>
          <a:prstGeom prst="rect">
            <a:avLst/>
          </a:prstGeom>
          <a:solidFill>
            <a:schemeClr val="bg1"/>
          </a:solidFill>
        </p:spPr>
      </p:pic>
      <p:sp>
        <p:nvSpPr>
          <p:cNvPr id="4" name="Rectangle 6"/>
          <p:cNvSpPr>
            <a:spLocks noChangeArrowheads="1"/>
          </p:cNvSpPr>
          <p:nvPr/>
        </p:nvSpPr>
        <p:spPr bwMode="auto">
          <a:xfrm>
            <a:off x="762000" y="401419"/>
            <a:ext cx="7010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11125" marR="0" lvl="2" indent="-111125"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effectLst/>
                <a:latin typeface="Arial" pitchFamily="34" charset="0"/>
                <a:ea typeface="Calibri" pitchFamily="34" charset="0"/>
                <a:cs typeface="Arial" pitchFamily="34" charset="0"/>
              </a:rPr>
              <a:t>  Isentropic Efficiency of a Compressor:</a:t>
            </a:r>
            <a:endParaRPr kumimoji="0" lang="en-US" sz="24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460410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863758944"/>
              </p:ext>
            </p:extLst>
          </p:nvPr>
        </p:nvGraphicFramePr>
        <p:xfrm>
          <a:off x="956735" y="666750"/>
          <a:ext cx="6815665" cy="3886200"/>
        </p:xfrm>
        <a:graphic>
          <a:graphicData uri="http://schemas.openxmlformats.org/presentationml/2006/ole">
            <mc:AlternateContent xmlns:mc="http://schemas.openxmlformats.org/markup-compatibility/2006">
              <mc:Choice xmlns:v="urn:schemas-microsoft-com:vml" Requires="v">
                <p:oleObj spid="_x0000_s217120" name="Visio" r:id="rId3" imgW="3240382" imgH="2704729" progId="Visio.Drawing.11">
                  <p:embed/>
                </p:oleObj>
              </mc:Choice>
              <mc:Fallback>
                <p:oleObj name="Visio" r:id="rId3" imgW="3240382" imgH="270472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6735" y="666750"/>
                        <a:ext cx="6815665" cy="3886200"/>
                      </a:xfrm>
                      <a:prstGeom prst="rect">
                        <a:avLst/>
                      </a:prstGeom>
                      <a:solidFill>
                        <a:schemeClr val="bg1"/>
                      </a:solidFill>
                      <a:ln>
                        <a:noFill/>
                      </a:ln>
                    </p:spPr>
                  </p:pic>
                </p:oleObj>
              </mc:Fallback>
            </mc:AlternateContent>
          </a:graphicData>
        </a:graphic>
      </p:graphicFrame>
      <p:sp>
        <p:nvSpPr>
          <p:cNvPr id="3" name="Rectangle 1"/>
          <p:cNvSpPr>
            <a:spLocks noChangeArrowheads="1"/>
          </p:cNvSpPr>
          <p:nvPr/>
        </p:nvSpPr>
        <p:spPr bwMode="auto">
          <a:xfrm>
            <a:off x="7162800" y="4624685"/>
            <a:ext cx="190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tabLst/>
            </a:pPr>
            <a:r>
              <a:rPr kumimoji="0" lang="en-US" sz="2400" b="0" i="0" u="none" strike="noStrike" cap="none" normalizeH="0" baseline="0" dirty="0" smtClean="0">
                <a:ln>
                  <a:noFill/>
                </a:ln>
                <a:effectLst/>
                <a:latin typeface="Arial" pitchFamily="34" charset="0"/>
                <a:cs typeface="Arial" pitchFamily="34" charset="0"/>
              </a:rPr>
              <a:t>Source: [3]</a:t>
            </a:r>
          </a:p>
        </p:txBody>
      </p:sp>
    </p:spTree>
    <p:extLst>
      <p:ext uri="{BB962C8B-B14F-4D97-AF65-F5344CB8AC3E}">
        <p14:creationId xmlns:p14="http://schemas.microsoft.com/office/powerpoint/2010/main" val="20978337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91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9158" name="Rectangle 6"/>
          <p:cNvSpPr>
            <a:spLocks noChangeArrowheads="1"/>
          </p:cNvSpPr>
          <p:nvPr/>
        </p:nvSpPr>
        <p:spPr bwMode="auto">
          <a:xfrm>
            <a:off x="585952" y="1466594"/>
            <a:ext cx="6957848"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rgbClr val="000000"/>
                </a:solidFill>
                <a:effectLst/>
                <a:latin typeface="Arial" pitchFamily="34" charset="0"/>
                <a:ea typeface="Calibri" pitchFamily="34" charset="0"/>
                <a:cs typeface="Arial" pitchFamily="34" charset="0"/>
              </a:rPr>
              <a:t>When the changes in potential and kinetic energies of a liquid are negligible, the isentropic efficiency of a pump is defined similarly as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4916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9159" name="Picture 7"/>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981200" y="3486150"/>
            <a:ext cx="4673134" cy="723900"/>
          </a:xfrm>
          <a:prstGeom prst="rect">
            <a:avLst/>
          </a:prstGeom>
          <a:solidFill>
            <a:schemeClr val="bg1"/>
          </a:solidFill>
        </p:spPr>
      </p:pic>
      <p:sp>
        <p:nvSpPr>
          <p:cNvPr id="15" name="Rectangle 6"/>
          <p:cNvSpPr>
            <a:spLocks noChangeArrowheads="1"/>
          </p:cNvSpPr>
          <p:nvPr/>
        </p:nvSpPr>
        <p:spPr bwMode="auto">
          <a:xfrm>
            <a:off x="762000" y="401419"/>
            <a:ext cx="5105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11125" marR="0" lvl="2" indent="-111125"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effectLst/>
                <a:latin typeface="Arial" pitchFamily="34" charset="0"/>
                <a:ea typeface="Calibri" pitchFamily="34" charset="0"/>
                <a:cs typeface="Arial" pitchFamily="34" charset="0"/>
              </a:rPr>
              <a:t>  Isentropic Efficiency of a </a:t>
            </a:r>
            <a:r>
              <a:rPr lang="en-US" sz="2400" b="1" dirty="0" smtClean="0">
                <a:latin typeface="Arial" pitchFamily="34" charset="0"/>
                <a:ea typeface="Calibri" pitchFamily="34" charset="0"/>
                <a:cs typeface="Arial" pitchFamily="34" charset="0"/>
              </a:rPr>
              <a:t>Pump</a:t>
            </a:r>
            <a:r>
              <a:rPr kumimoji="0" lang="en-US" sz="2400" b="1" i="0" u="none" strike="noStrike" cap="none" normalizeH="0" baseline="0" dirty="0" smtClean="0">
                <a:ln>
                  <a:noFill/>
                </a:ln>
                <a:effectLst/>
                <a:latin typeface="Arial" pitchFamily="34" charset="0"/>
                <a:ea typeface="Calibri" pitchFamily="34" charset="0"/>
                <a:cs typeface="Arial" pitchFamily="34" charset="0"/>
              </a:rPr>
              <a:t>:</a:t>
            </a:r>
            <a:endParaRPr kumimoji="0" lang="en-US" sz="2400" b="0" i="0" u="none" strike="noStrike" cap="none" normalizeH="0" baseline="0" dirty="0" smtClean="0">
              <a:ln>
                <a:noFill/>
              </a:ln>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1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40246" y="3486150"/>
            <a:ext cx="7965554" cy="963488"/>
          </a:xfrm>
          <a:prstGeom prst="rect">
            <a:avLst/>
          </a:prstGeom>
          <a:solidFill>
            <a:schemeClr val="bg1"/>
          </a:solidFill>
        </p:spPr>
      </p:pic>
      <p:sp>
        <p:nvSpPr>
          <p:cNvPr id="3" name="Rectangle 2"/>
          <p:cNvSpPr/>
          <p:nvPr/>
        </p:nvSpPr>
        <p:spPr>
          <a:xfrm>
            <a:off x="838201" y="361950"/>
            <a:ext cx="4987263" cy="461665"/>
          </a:xfrm>
          <a:prstGeom prst="rect">
            <a:avLst/>
          </a:prstGeom>
        </p:spPr>
        <p:txBody>
          <a:bodyPr wrap="none">
            <a:spAutoFit/>
          </a:bodyPr>
          <a:lstStyle/>
          <a:p>
            <a:pPr algn="just"/>
            <a:r>
              <a:rPr lang="en-US" sz="2400" b="1" dirty="0" smtClean="0">
                <a:latin typeface="Arial" pitchFamily="34" charset="0"/>
                <a:cs typeface="Arial" pitchFamily="34" charset="0"/>
              </a:rPr>
              <a:t>Isentropic Efficiency of a Nozzle:</a:t>
            </a:r>
            <a:endParaRPr lang="en-US" sz="2400" dirty="0">
              <a:latin typeface="Arial" pitchFamily="34" charset="0"/>
              <a:cs typeface="Arial" pitchFamily="34" charset="0"/>
            </a:endParaRPr>
          </a:p>
        </p:txBody>
      </p:sp>
      <p:sp>
        <p:nvSpPr>
          <p:cNvPr id="4" name="Rectangle 3"/>
          <p:cNvSpPr/>
          <p:nvPr/>
        </p:nvSpPr>
        <p:spPr>
          <a:xfrm>
            <a:off x="533400" y="1200150"/>
            <a:ext cx="6939456" cy="1938992"/>
          </a:xfrm>
          <a:prstGeom prst="rect">
            <a:avLst/>
          </a:prstGeom>
        </p:spPr>
        <p:txBody>
          <a:bodyPr wrap="square">
            <a:spAutoFit/>
          </a:bodyPr>
          <a:lstStyle/>
          <a:p>
            <a:pPr marL="457200" indent="-457200" algn="just">
              <a:buFont typeface="Wingdings" pitchFamily="2" charset="2"/>
              <a:buChar char="v"/>
              <a:tabLst>
                <a:tab pos="457200" algn="l"/>
              </a:tabLst>
            </a:pPr>
            <a:r>
              <a:rPr lang="en-US" sz="2400" dirty="0" smtClean="0">
                <a:latin typeface="Arial" pitchFamily="34" charset="0"/>
                <a:cs typeface="Arial" pitchFamily="34" charset="0"/>
              </a:rPr>
              <a:t>It</a:t>
            </a:r>
            <a:r>
              <a:rPr lang="en-US" sz="2400" b="1" dirty="0" smtClean="0">
                <a:latin typeface="Arial" pitchFamily="34" charset="0"/>
                <a:cs typeface="Arial" pitchFamily="34" charset="0"/>
              </a:rPr>
              <a:t> </a:t>
            </a:r>
            <a:r>
              <a:rPr lang="en-US" sz="2400" dirty="0" smtClean="0">
                <a:latin typeface="Arial" pitchFamily="34" charset="0"/>
                <a:cs typeface="Arial" pitchFamily="34" charset="0"/>
              </a:rPr>
              <a:t>is defined as the ratio of the actual kinetic energy of the fluid at the nozzle exit to the kinetic energy value at the exit of an isentropic nozzle for the same inlet state and exit pressure. i.e.</a:t>
            </a:r>
            <a:endParaRPr lang="en-US" sz="2400" dirty="0">
              <a:latin typeface="Arial" pitchFamily="34" charset="0"/>
              <a:cs typeface="Arial" pitchFamily="34" charset="0"/>
            </a:endParaRPr>
          </a:p>
        </p:txBody>
      </p:sp>
      <p:sp>
        <p:nvSpPr>
          <p:cNvPr id="5" name="Rectangle 2"/>
          <p:cNvSpPr>
            <a:spLocks noChangeArrowheads="1"/>
          </p:cNvSpPr>
          <p:nvPr/>
        </p:nvSpPr>
        <p:spPr bwMode="auto">
          <a:xfrm>
            <a:off x="152400" y="68064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 name="Rectangle 4"/>
          <p:cNvSpPr>
            <a:spLocks noChangeArrowheads="1"/>
          </p:cNvSpPr>
          <p:nvPr/>
        </p:nvSpPr>
        <p:spPr bwMode="auto">
          <a:xfrm>
            <a:off x="152400" y="68064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7222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9" name="Object 3"/>
          <p:cNvGraphicFramePr>
            <a:graphicFrameLocks noChangeAspect="1"/>
          </p:cNvGraphicFramePr>
          <p:nvPr>
            <p:extLst>
              <p:ext uri="{D42A27DB-BD31-4B8C-83A1-F6EECF244321}">
                <p14:modId xmlns:p14="http://schemas.microsoft.com/office/powerpoint/2010/main" val="2080145682"/>
              </p:ext>
            </p:extLst>
          </p:nvPr>
        </p:nvGraphicFramePr>
        <p:xfrm>
          <a:off x="1068386" y="819150"/>
          <a:ext cx="7085014" cy="3733800"/>
        </p:xfrm>
        <a:graphic>
          <a:graphicData uri="http://schemas.openxmlformats.org/presentationml/2006/ole">
            <mc:AlternateContent xmlns:mc="http://schemas.openxmlformats.org/markup-compatibility/2006">
              <mc:Choice xmlns:v="urn:schemas-microsoft-com:vml" Requires="v">
                <p:oleObj spid="_x0000_s50222" name="Visio" r:id="rId3" imgW="3405593" imgH="2704729" progId="Visio.Drawing.11">
                  <p:embed/>
                </p:oleObj>
              </mc:Choice>
              <mc:Fallback>
                <p:oleObj name="Visio" r:id="rId3" imgW="3405593" imgH="2704729" progId="Visio.Drawing.11">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8386" y="819150"/>
                        <a:ext cx="7085014" cy="3733800"/>
                      </a:xfrm>
                      <a:prstGeom prst="rect">
                        <a:avLst/>
                      </a:prstGeom>
                      <a:solidFill>
                        <a:schemeClr val="bg1"/>
                      </a:solidFill>
                    </p:spPr>
                  </p:pic>
                </p:oleObj>
              </mc:Fallback>
            </mc:AlternateContent>
          </a:graphicData>
        </a:graphic>
      </p:graphicFrame>
      <p:sp>
        <p:nvSpPr>
          <p:cNvPr id="3" name="Rectangle 1"/>
          <p:cNvSpPr>
            <a:spLocks noChangeArrowheads="1"/>
          </p:cNvSpPr>
          <p:nvPr/>
        </p:nvSpPr>
        <p:spPr bwMode="auto">
          <a:xfrm>
            <a:off x="7010400" y="4548485"/>
            <a:ext cx="190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tabLst/>
            </a:pPr>
            <a:r>
              <a:rPr kumimoji="0" lang="en-US" sz="2400" b="0" i="0" u="none" strike="noStrike" cap="none" normalizeH="0" baseline="0" dirty="0" smtClean="0">
                <a:ln>
                  <a:noFill/>
                </a:ln>
                <a:effectLst/>
                <a:latin typeface="Arial" pitchFamily="34" charset="0"/>
                <a:cs typeface="Arial" pitchFamily="34" charset="0"/>
              </a:rPr>
              <a:t>Source: [3]</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2455" y="2266950"/>
            <a:ext cx="7848600" cy="1200329"/>
          </a:xfrm>
          <a:prstGeom prst="rect">
            <a:avLst/>
          </a:prstGeom>
        </p:spPr>
        <p:txBody>
          <a:bodyPr wrap="square">
            <a:spAutoFit/>
          </a:bodyPr>
          <a:lstStyle/>
          <a:p>
            <a:pPr marL="457200" lvl="0" indent="-457200" algn="just" eaLnBrk="0" hangingPunct="0"/>
            <a:r>
              <a:rPr lang="en-US" sz="2400" dirty="0" smtClean="0">
                <a:latin typeface="Arial" pitchFamily="34" charset="0"/>
                <a:ea typeface="Calibri" pitchFamily="34" charset="0"/>
                <a:cs typeface="Arial" pitchFamily="34" charset="0"/>
              </a:rPr>
              <a:t>[2] </a:t>
            </a:r>
            <a:r>
              <a:rPr lang="en-US" sz="2400" i="1" dirty="0" smtClean="0">
                <a:latin typeface="Arial" pitchFamily="34" charset="0"/>
                <a:ea typeface="Calibri" pitchFamily="34" charset="0"/>
                <a:cs typeface="Arial" pitchFamily="34" charset="0"/>
              </a:rPr>
              <a:t>Fundamentals of Thermodynamics &amp; Heat Transfer</a:t>
            </a:r>
            <a:r>
              <a:rPr lang="en-US" sz="2400" dirty="0" smtClean="0">
                <a:latin typeface="Arial" pitchFamily="34" charset="0"/>
                <a:ea typeface="Calibri" pitchFamily="34" charset="0"/>
                <a:cs typeface="Arial" pitchFamily="34" charset="0"/>
              </a:rPr>
              <a:t>: </a:t>
            </a:r>
            <a:r>
              <a:rPr lang="en-US" sz="2400" dirty="0" err="1" smtClean="0">
                <a:latin typeface="Arial" pitchFamily="34" charset="0"/>
                <a:ea typeface="Calibri" pitchFamily="34" charset="0"/>
                <a:cs typeface="Arial" pitchFamily="34" charset="0"/>
              </a:rPr>
              <a:t>Luintel</a:t>
            </a:r>
            <a:r>
              <a:rPr lang="en-US" sz="2400" dirty="0" smtClean="0">
                <a:latin typeface="Arial" pitchFamily="34" charset="0"/>
                <a:ea typeface="Calibri" pitchFamily="34" charset="0"/>
                <a:cs typeface="Arial" pitchFamily="34" charset="0"/>
              </a:rPr>
              <a:t> M.C., Heritage Publishers &amp; Distributors Pvt. Ltd., Kathmandu, Nepal, 2016.</a:t>
            </a:r>
            <a:endParaRPr lang="en-US" sz="2400" dirty="0" smtClean="0">
              <a:latin typeface="Arial" pitchFamily="34" charset="0"/>
              <a:cs typeface="Arial" pitchFamily="34" charset="0"/>
            </a:endParaRPr>
          </a:p>
        </p:txBody>
      </p:sp>
      <p:sp>
        <p:nvSpPr>
          <p:cNvPr id="6" name="Rectangle 5"/>
          <p:cNvSpPr/>
          <p:nvPr/>
        </p:nvSpPr>
        <p:spPr>
          <a:xfrm>
            <a:off x="838202" y="133350"/>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
        <p:nvSpPr>
          <p:cNvPr id="7" name="Rectangle 6"/>
          <p:cNvSpPr/>
          <p:nvPr/>
        </p:nvSpPr>
        <p:spPr>
          <a:xfrm>
            <a:off x="457199" y="742950"/>
            <a:ext cx="6858001" cy="1200329"/>
          </a:xfrm>
          <a:prstGeom prst="rect">
            <a:avLst/>
          </a:prstGeom>
        </p:spPr>
        <p:txBody>
          <a:bodyPr wrap="square">
            <a:spAutoFit/>
          </a:bodyPr>
          <a:lstStyle/>
          <a:p>
            <a:pPr marL="457200" indent="-457200" algn="just"/>
            <a:r>
              <a:rPr lang="en-US" sz="2400" dirty="0" smtClean="0">
                <a:latin typeface="Arial" pitchFamily="34" charset="0"/>
                <a:cs typeface="Arial" pitchFamily="34" charset="0"/>
              </a:rPr>
              <a:t>[1] </a:t>
            </a:r>
            <a:r>
              <a:rPr lang="en-US" sz="2400" i="1" dirty="0" smtClean="0">
                <a:latin typeface="Arial" pitchFamily="34" charset="0"/>
                <a:cs typeface="Arial" pitchFamily="34" charset="0"/>
              </a:rPr>
              <a:t>Fundamentals  of  Engineering  Thermo-  dynamics</a:t>
            </a:r>
            <a:r>
              <a:rPr lang="en-US" sz="2400" dirty="0">
                <a:latin typeface="Arial" pitchFamily="34" charset="0"/>
                <a:cs typeface="Arial" pitchFamily="34" charset="0"/>
              </a:rPr>
              <a:t>: Howell J. R. and </a:t>
            </a:r>
            <a:r>
              <a:rPr lang="en-US" sz="2400" dirty="0" err="1">
                <a:latin typeface="Arial" pitchFamily="34" charset="0"/>
                <a:cs typeface="Arial" pitchFamily="34" charset="0"/>
              </a:rPr>
              <a:t>Buckius</a:t>
            </a:r>
            <a:r>
              <a:rPr lang="en-US" sz="2400" dirty="0">
                <a:latin typeface="Arial" pitchFamily="34" charset="0"/>
                <a:cs typeface="Arial" pitchFamily="34" charset="0"/>
              </a:rPr>
              <a:t> R. O., McGraw-Hill, New York, 1992.</a:t>
            </a:r>
          </a:p>
        </p:txBody>
      </p:sp>
      <p:sp>
        <p:nvSpPr>
          <p:cNvPr id="2" name="Rectangle 1"/>
          <p:cNvSpPr/>
          <p:nvPr/>
        </p:nvSpPr>
        <p:spPr>
          <a:xfrm>
            <a:off x="457200" y="3790950"/>
            <a:ext cx="7853854" cy="1200329"/>
          </a:xfrm>
          <a:prstGeom prst="rect">
            <a:avLst/>
          </a:prstGeom>
        </p:spPr>
        <p:txBody>
          <a:bodyPr wrap="square">
            <a:spAutoFit/>
          </a:bodyPr>
          <a:lstStyle/>
          <a:p>
            <a:pPr marL="520700" indent="-520700" algn="just"/>
            <a:r>
              <a:rPr lang="en-US" sz="2400" dirty="0" smtClean="0">
                <a:latin typeface="Arial" pitchFamily="34" charset="0"/>
                <a:cs typeface="Arial" pitchFamily="34" charset="0"/>
              </a:rPr>
              <a:t>[3] </a:t>
            </a:r>
            <a:r>
              <a:rPr lang="en-US" sz="2400" i="1" dirty="0" smtClean="0">
                <a:latin typeface="Arial" pitchFamily="34" charset="0"/>
                <a:cs typeface="Arial" pitchFamily="34" charset="0"/>
              </a:rPr>
              <a:t>Thermodynamics</a:t>
            </a:r>
            <a:r>
              <a:rPr lang="en-US" sz="2400" i="1" dirty="0">
                <a:latin typeface="Arial" pitchFamily="34" charset="0"/>
                <a:cs typeface="Arial" pitchFamily="34" charset="0"/>
              </a:rPr>
              <a:t>: An Engineering Approach:</a:t>
            </a:r>
            <a:r>
              <a:rPr lang="en-US" sz="2400" dirty="0">
                <a:latin typeface="Arial" pitchFamily="34" charset="0"/>
                <a:cs typeface="Arial" pitchFamily="34" charset="0"/>
              </a:rPr>
              <a:t> </a:t>
            </a:r>
            <a:r>
              <a:rPr lang="en-US" sz="2400" dirty="0" err="1">
                <a:latin typeface="Arial" pitchFamily="34" charset="0"/>
                <a:cs typeface="Arial" pitchFamily="34" charset="0"/>
              </a:rPr>
              <a:t>Cengel</a:t>
            </a:r>
            <a:r>
              <a:rPr lang="en-US" sz="2400" dirty="0">
                <a:latin typeface="Arial" pitchFamily="34" charset="0"/>
                <a:cs typeface="Arial" pitchFamily="34" charset="0"/>
              </a:rPr>
              <a:t> Y. A. and Boles M. A., McGraw-Hill Education, New York, 2018.</a:t>
            </a:r>
          </a:p>
        </p:txBody>
      </p:sp>
    </p:spTree>
    <p:extLst>
      <p:ext uri="{BB962C8B-B14F-4D97-AF65-F5344CB8AC3E}">
        <p14:creationId xmlns:p14="http://schemas.microsoft.com/office/powerpoint/2010/main" val="3773837494"/>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67000" y="1771650"/>
            <a:ext cx="3787832"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Thank you </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5116</TotalTime>
  <Words>1849</Words>
  <Application>Microsoft Office PowerPoint</Application>
  <PresentationFormat>On-screen Show (16:9)</PresentationFormat>
  <Paragraphs>167</Paragraphs>
  <Slides>45</Slides>
  <Notes>8</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45</vt:i4>
      </vt:variant>
    </vt:vector>
  </HeadingPairs>
  <TitlesOfParts>
    <vt:vector size="48" baseType="lpstr">
      <vt:lpstr>Office Theme</vt:lpstr>
      <vt:lpstr>Visio</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User</cp:lastModifiedBy>
  <cp:revision>232</cp:revision>
  <dcterms:created xsi:type="dcterms:W3CDTF">2020-05-08T11:46:10Z</dcterms:created>
  <dcterms:modified xsi:type="dcterms:W3CDTF">2022-05-21T15:49:27Z</dcterms:modified>
</cp:coreProperties>
</file>