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21" r:id="rId2"/>
    <p:sldId id="322" r:id="rId3"/>
    <p:sldId id="286" r:id="rId4"/>
    <p:sldId id="325" r:id="rId5"/>
    <p:sldId id="326" r:id="rId6"/>
    <p:sldId id="305" r:id="rId7"/>
    <p:sldId id="289" r:id="rId8"/>
    <p:sldId id="287" r:id="rId9"/>
    <p:sldId id="307" r:id="rId10"/>
    <p:sldId id="288" r:id="rId11"/>
    <p:sldId id="308" r:id="rId12"/>
    <p:sldId id="306" r:id="rId13"/>
    <p:sldId id="257" r:id="rId14"/>
    <p:sldId id="309" r:id="rId15"/>
    <p:sldId id="290" r:id="rId16"/>
    <p:sldId id="310" r:id="rId17"/>
    <p:sldId id="258" r:id="rId18"/>
    <p:sldId id="311" r:id="rId19"/>
    <p:sldId id="291" r:id="rId20"/>
    <p:sldId id="312" r:id="rId21"/>
    <p:sldId id="259" r:id="rId22"/>
    <p:sldId id="313" r:id="rId23"/>
    <p:sldId id="292" r:id="rId24"/>
    <p:sldId id="314" r:id="rId25"/>
    <p:sldId id="293" r:id="rId26"/>
    <p:sldId id="315" r:id="rId27"/>
    <p:sldId id="294" r:id="rId28"/>
    <p:sldId id="316" r:id="rId29"/>
    <p:sldId id="317" r:id="rId30"/>
    <p:sldId id="295" r:id="rId31"/>
    <p:sldId id="296" r:id="rId32"/>
    <p:sldId id="320" r:id="rId33"/>
    <p:sldId id="297" r:id="rId34"/>
    <p:sldId id="327" r:id="rId35"/>
    <p:sldId id="331" r:id="rId36"/>
    <p:sldId id="328" r:id="rId37"/>
    <p:sldId id="329" r:id="rId38"/>
    <p:sldId id="330" r:id="rId39"/>
    <p:sldId id="332" r:id="rId40"/>
    <p:sldId id="324" r:id="rId41"/>
    <p:sldId id="304" r:id="rId4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618" autoAdjust="0"/>
    <p:restoredTop sz="94660"/>
  </p:normalViewPr>
  <p:slideViewPr>
    <p:cSldViewPr>
      <p:cViewPr>
        <p:scale>
          <a:sx n="70" d="100"/>
          <a:sy n="70" d="100"/>
        </p:scale>
        <p:origin x="-1668" y="-360"/>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4.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5.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66D21F-D39D-4191-B503-3CC32A2BEECB}" type="datetimeFigureOut">
              <a:rPr lang="en-US" smtClean="0"/>
              <a:pPr/>
              <a:t>5/25/2022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31AF16-A664-4210-B29E-1C4FECABFDC5}" type="slidenum">
              <a:rPr lang="en-US" smtClean="0"/>
              <a:pPr/>
              <a:t>‹#›</a:t>
            </a:fld>
            <a:endParaRPr lang="en-US"/>
          </a:p>
        </p:txBody>
      </p:sp>
    </p:spTree>
    <p:extLst>
      <p:ext uri="{BB962C8B-B14F-4D97-AF65-F5344CB8AC3E}">
        <p14:creationId xmlns:p14="http://schemas.microsoft.com/office/powerpoint/2010/main" val="3362481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25 May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8</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15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19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23</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25</a:t>
            </a:fld>
            <a:endParaRPr lang="en-US"/>
          </a:p>
        </p:txBody>
      </p:sp>
    </p:spTree>
    <p:extLst>
      <p:ext uri="{BB962C8B-B14F-4D97-AF65-F5344CB8AC3E}">
        <p14:creationId xmlns:p14="http://schemas.microsoft.com/office/powerpoint/2010/main" val="27694764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31AF16-A664-4210-B29E-1C4FECABFDC5}" type="slidenum">
              <a:rPr lang="en-US" smtClean="0"/>
              <a:pPr/>
              <a:t>27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C72A11A-E276-436B-A543-0AC0703227B7}" type="datetimeFigureOut">
              <a:rPr lang="en-US" smtClean="0"/>
              <a:pPr/>
              <a:t>5/25/2022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72A11A-E276-436B-A543-0AC0703227B7}" type="datetimeFigureOut">
              <a:rPr lang="en-US" smtClean="0"/>
              <a:pPr/>
              <a:t>5/25/2022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72A11A-E276-436B-A543-0AC0703227B7}" type="datetimeFigureOut">
              <a:rPr lang="en-US" smtClean="0"/>
              <a:pPr/>
              <a:t>5/25/2022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C72A11A-E276-436B-A543-0AC0703227B7}" type="datetimeFigureOut">
              <a:rPr lang="en-US" smtClean="0"/>
              <a:pPr/>
              <a:t>5/25/2022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C72A11A-E276-436B-A543-0AC0703227B7}" type="datetimeFigureOut">
              <a:rPr lang="en-US" smtClean="0"/>
              <a:pPr/>
              <a:t>5/25/2022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C72A11A-E276-436B-A543-0AC0703227B7}" type="datetimeFigureOut">
              <a:rPr lang="en-US" smtClean="0"/>
              <a:pPr/>
              <a:t>5/25/2022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72A11A-E276-436B-A543-0AC0703227B7}" type="datetimeFigureOut">
              <a:rPr lang="en-US" smtClean="0"/>
              <a:pPr/>
              <a:t>5/25/2022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72A11A-E276-436B-A543-0AC0703227B7}" type="datetimeFigureOut">
              <a:rPr lang="en-US" smtClean="0"/>
              <a:pPr/>
              <a:t>5/25/2022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72A11A-E276-436B-A543-0AC0703227B7}" type="datetimeFigureOut">
              <a:rPr lang="en-US" smtClean="0"/>
              <a:pPr/>
              <a:t>5/25/2022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72A11A-E276-436B-A543-0AC0703227B7}" type="datetimeFigureOut">
              <a:rPr lang="en-US" smtClean="0"/>
              <a:pPr/>
              <a:t>5/25/2022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C72A11A-E276-436B-A543-0AC0703227B7}" type="datetimeFigureOut">
              <a:rPr lang="en-US" smtClean="0"/>
              <a:pPr/>
              <a:t>5/25/2022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B654FC0-AA86-4972-B6A8-3E85735F9FF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C72A11A-E276-436B-A543-0AC0703227B7}" type="datetimeFigureOut">
              <a:rPr lang="en-US" smtClean="0"/>
              <a:pPr/>
              <a:t>5/25/2022</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B654FC0-AA86-4972-B6A8-3E85735F9FF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15.emf"/></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24.emf"/></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34.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7.vml"/><Relationship Id="rId4" Type="http://schemas.openxmlformats.org/officeDocument/2006/relationships/image" Target="../media/image35.e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36.emf"/></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37.e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image" Target="../media/image40.wmf"/><Relationship Id="rId5" Type="http://schemas.openxmlformats.org/officeDocument/2006/relationships/oleObject" Target="../embeddings/oleObject11.bin"/><Relationship Id="rId4" Type="http://schemas.openxmlformats.org/officeDocument/2006/relationships/image" Target="../media/image39.wmf"/></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image" Target="../media/image42.wmf"/><Relationship Id="rId5" Type="http://schemas.openxmlformats.org/officeDocument/2006/relationships/oleObject" Target="../embeddings/oleObject13.bin"/><Relationship Id="rId4" Type="http://schemas.openxmlformats.org/officeDocument/2006/relationships/image" Target="../media/image41.w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extBox 4"/>
          <p:cNvSpPr txBox="1"/>
          <p:nvPr/>
        </p:nvSpPr>
        <p:spPr>
          <a:xfrm>
            <a:off x="3048000" y="2495550"/>
            <a:ext cx="3657600" cy="738664"/>
          </a:xfrm>
          <a:prstGeom prst="rect">
            <a:avLst/>
          </a:prstGeom>
          <a:noFill/>
        </p:spPr>
        <p:txBody>
          <a:bodyPr wrap="square" rtlCol="0">
            <a:spAutoFit/>
          </a:bodyPr>
          <a:lstStyle/>
          <a:p>
            <a:pPr algn="ctr">
              <a:lnSpc>
                <a:spcPct val="150000"/>
              </a:lnSpc>
            </a:pPr>
            <a:r>
              <a:rPr lang="en-US" sz="2800" b="1" dirty="0" smtClean="0">
                <a:solidFill>
                  <a:srgbClr val="FF0000"/>
                </a:solidFill>
              </a:rPr>
              <a:t>Lecture – 12 (Week 12)</a:t>
            </a:r>
            <a:endParaRPr lang="en-US" sz="2800" b="1" dirty="0">
              <a:solidFill>
                <a:srgbClr val="FF0000"/>
              </a:solidFill>
            </a:endParaRPr>
          </a:p>
        </p:txBody>
      </p:sp>
      <p:sp>
        <p:nvSpPr>
          <p:cNvPr id="3" name="Rectangle 2"/>
          <p:cNvSpPr/>
          <p:nvPr/>
        </p:nvSpPr>
        <p:spPr>
          <a:xfrm>
            <a:off x="1143000" y="1066621"/>
            <a:ext cx="68580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a:t>
            </a:r>
          </a:p>
          <a:p>
            <a:pPr algn="ctr">
              <a:lnSpc>
                <a:spcPct val="150000"/>
              </a:lnSpc>
            </a:pPr>
            <a:r>
              <a:rPr lang="en-US" sz="2400" b="1" dirty="0" smtClean="0">
                <a:solidFill>
                  <a:srgbClr val="002060"/>
                </a:solidFill>
              </a:rPr>
              <a:t> HEAT  TRANSFER</a:t>
            </a:r>
          </a:p>
        </p:txBody>
      </p:sp>
      <p:sp>
        <p:nvSpPr>
          <p:cNvPr id="6" name="TextBox 5"/>
          <p:cNvSpPr txBox="1"/>
          <p:nvPr/>
        </p:nvSpPr>
        <p:spPr>
          <a:xfrm>
            <a:off x="5782841" y="4548489"/>
            <a:ext cx="2446759" cy="400110"/>
          </a:xfrm>
          <a:prstGeom prst="rect">
            <a:avLst/>
          </a:prstGeom>
          <a:noFill/>
        </p:spPr>
        <p:txBody>
          <a:bodyPr wrap="none" rtlCol="0">
            <a:spAutoFit/>
          </a:bodyPr>
          <a:lstStyle/>
          <a:p>
            <a:pPr algn="ctr"/>
            <a:r>
              <a:rPr lang="en-US" sz="2000" b="1" dirty="0" smtClean="0">
                <a:latin typeface="Arial" pitchFamily="34" charset="0"/>
                <a:cs typeface="Arial" pitchFamily="34" charset="0"/>
              </a:rPr>
              <a:t>Dr. Lila Raj Koirala</a:t>
            </a:r>
            <a:endParaRPr lang="en-US" sz="2000" b="1" dirty="0">
              <a:latin typeface="Arial" pitchFamily="34" charset="0"/>
              <a:cs typeface="Arial" pitchFamily="34" charset="0"/>
            </a:endParaRPr>
          </a:p>
        </p:txBody>
      </p:sp>
      <p:sp>
        <p:nvSpPr>
          <p:cNvPr id="7" name="Rectangle 6"/>
          <p:cNvSpPr/>
          <p:nvPr/>
        </p:nvSpPr>
        <p:spPr>
          <a:xfrm>
            <a:off x="500913" y="4548489"/>
            <a:ext cx="4147289" cy="400110"/>
          </a:xfrm>
          <a:prstGeom prst="rect">
            <a:avLst/>
          </a:prstGeom>
        </p:spPr>
        <p:txBody>
          <a:bodyPr wrap="none">
            <a:spAutoFit/>
          </a:bodyPr>
          <a:lstStyle/>
          <a:p>
            <a:pPr lvl="0" algn="ctr"/>
            <a:r>
              <a:rPr lang="en-US" sz="2000" b="1" dirty="0" smtClean="0">
                <a:solidFill>
                  <a:srgbClr val="00B050"/>
                </a:solidFill>
                <a:latin typeface="Arial" pitchFamily="34" charset="0"/>
                <a:cs typeface="Arial" pitchFamily="34" charset="0"/>
              </a:rPr>
              <a:t>Kathmandu Engineering College</a:t>
            </a:r>
          </a:p>
        </p:txBody>
      </p:sp>
      <p:sp>
        <p:nvSpPr>
          <p:cNvPr id="8" name="TextBox 7"/>
          <p:cNvSpPr txBox="1"/>
          <p:nvPr/>
        </p:nvSpPr>
        <p:spPr>
          <a:xfrm>
            <a:off x="3048000" y="80487"/>
            <a:ext cx="2590800" cy="738664"/>
          </a:xfrm>
          <a:prstGeom prst="rect">
            <a:avLst/>
          </a:prstGeom>
          <a:noFill/>
        </p:spPr>
        <p:txBody>
          <a:bodyPr wrap="square" rtlCol="0">
            <a:spAutoFit/>
          </a:bodyPr>
          <a:lstStyle/>
          <a:p>
            <a:pPr algn="ctr">
              <a:lnSpc>
                <a:spcPct val="150000"/>
              </a:lnSpc>
            </a:pPr>
            <a:r>
              <a:rPr lang="en-US" sz="2800" b="1" dirty="0" smtClean="0">
                <a:solidFill>
                  <a:srgbClr val="FF0000"/>
                </a:solidFill>
              </a:rPr>
              <a:t> Course Title:</a:t>
            </a:r>
            <a:endParaRPr lang="en-US" sz="2800" b="1" dirty="0">
              <a:solidFill>
                <a:srgbClr val="FF0000"/>
              </a:solidFill>
            </a:endParaRPr>
          </a:p>
        </p:txBody>
      </p:sp>
      <p:sp>
        <p:nvSpPr>
          <p:cNvPr id="9" name="Rectangle 8"/>
          <p:cNvSpPr/>
          <p:nvPr/>
        </p:nvSpPr>
        <p:spPr>
          <a:xfrm>
            <a:off x="1752600" y="3486150"/>
            <a:ext cx="5867400" cy="523220"/>
          </a:xfrm>
          <a:prstGeom prst="rect">
            <a:avLst/>
          </a:prstGeom>
        </p:spPr>
        <p:txBody>
          <a:bodyPr wrap="square">
            <a:spAutoFit/>
          </a:bodyPr>
          <a:lstStyle/>
          <a:p>
            <a:pPr lvl="0" algn="ctr"/>
            <a:r>
              <a:rPr lang="en-US" sz="2800" b="1" dirty="0" smtClean="0">
                <a:solidFill>
                  <a:srgbClr val="002060"/>
                </a:solidFill>
              </a:rPr>
              <a:t>Second Law of Thermodynamics </a:t>
            </a:r>
          </a:p>
        </p:txBody>
      </p:sp>
    </p:spTree>
    <p:extLst>
      <p:ext uri="{BB962C8B-B14F-4D97-AF65-F5344CB8AC3E}">
        <p14:creationId xmlns:p14="http://schemas.microsoft.com/office/powerpoint/2010/main" val="1176225855"/>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58210" y="133351"/>
            <a:ext cx="4628190"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
        <p:nvSpPr>
          <p:cNvPr id="4" name="Rectangle 3"/>
          <p:cNvSpPr/>
          <p:nvPr/>
        </p:nvSpPr>
        <p:spPr>
          <a:xfrm>
            <a:off x="762000" y="590550"/>
            <a:ext cx="6629400" cy="830997"/>
          </a:xfrm>
          <a:prstGeom prst="rect">
            <a:avLst/>
          </a:prstGeom>
        </p:spPr>
        <p:txBody>
          <a:bodyPr wrap="square">
            <a:spAutoFit/>
          </a:bodyPr>
          <a:lstStyle/>
          <a:p>
            <a:pPr lvl="0"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To impart a great deal of knowledge to undergraduate students on the following topics:  </a:t>
            </a:r>
            <a:endParaRPr lang="en-US" sz="2400" dirty="0" smtClean="0">
              <a:latin typeface="Arial" pitchFamily="34" charset="0"/>
              <a:cs typeface="Arial" pitchFamily="34" charset="0"/>
            </a:endParaRPr>
          </a:p>
        </p:txBody>
      </p:sp>
      <p:sp>
        <p:nvSpPr>
          <p:cNvPr id="220161" name="Rectangle 1"/>
          <p:cNvSpPr>
            <a:spLocks noChangeArrowheads="1"/>
          </p:cNvSpPr>
          <p:nvPr/>
        </p:nvSpPr>
        <p:spPr bwMode="auto">
          <a:xfrm>
            <a:off x="533400" y="1588353"/>
            <a:ext cx="4953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cs typeface="Arial" pitchFamily="34" charset="0"/>
              </a:rPr>
              <a:t>Carnot cycle and Heat engine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5" name="TextBox 14"/>
          <p:cNvSpPr txBox="1"/>
          <p:nvPr/>
        </p:nvSpPr>
        <p:spPr>
          <a:xfrm>
            <a:off x="533400" y="2110085"/>
            <a:ext cx="48006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Heat pump and Refrigerator</a:t>
            </a:r>
            <a:endParaRPr lang="en-US" sz="2400" dirty="0">
              <a:latin typeface="Arial" pitchFamily="34" charset="0"/>
              <a:cs typeface="Arial" pitchFamily="34" charset="0"/>
            </a:endParaRPr>
          </a:p>
        </p:txBody>
      </p:sp>
      <p:sp>
        <p:nvSpPr>
          <p:cNvPr id="8" name="TextBox 7"/>
          <p:cNvSpPr txBox="1"/>
          <p:nvPr/>
        </p:nvSpPr>
        <p:spPr>
          <a:xfrm>
            <a:off x="533400" y="3188553"/>
            <a:ext cx="7862648" cy="830997"/>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Kelvin – Planck and </a:t>
            </a:r>
            <a:r>
              <a:rPr lang="en-US" sz="2400" dirty="0" err="1" smtClean="0">
                <a:latin typeface="Arial" pitchFamily="34" charset="0"/>
                <a:cs typeface="Arial" pitchFamily="34" charset="0"/>
              </a:rPr>
              <a:t>Clausius</a:t>
            </a:r>
            <a:r>
              <a:rPr lang="en-US" sz="2400" dirty="0" smtClean="0">
                <a:latin typeface="Arial" pitchFamily="34" charset="0"/>
                <a:cs typeface="Arial" pitchFamily="34" charset="0"/>
              </a:rPr>
              <a:t> statements and their equivalence</a:t>
            </a:r>
            <a:endParaRPr lang="en-US" sz="2400" dirty="0">
              <a:latin typeface="Arial" pitchFamily="34" charset="0"/>
              <a:cs typeface="Arial" pitchFamily="34" charset="0"/>
            </a:endParaRPr>
          </a:p>
        </p:txBody>
      </p:sp>
      <p:sp>
        <p:nvSpPr>
          <p:cNvPr id="9" name="TextBox 8"/>
          <p:cNvSpPr txBox="1"/>
          <p:nvPr/>
        </p:nvSpPr>
        <p:spPr>
          <a:xfrm>
            <a:off x="533400" y="2643485"/>
            <a:ext cx="4191000" cy="461665"/>
          </a:xfrm>
          <a:prstGeom prst="rect">
            <a:avLst/>
          </a:prstGeom>
          <a:noFill/>
        </p:spPr>
        <p:txBody>
          <a:bodyPr wrap="square" rtlCol="0">
            <a:spAutoFit/>
          </a:bodyPr>
          <a:lstStyle/>
          <a:p>
            <a:pPr marL="457200" indent="-457200" algn="just">
              <a:buFont typeface="Wingdings" pitchFamily="2" charset="2"/>
              <a:buChar char="v"/>
            </a:pPr>
            <a:r>
              <a:rPr lang="en-US" sz="2400" dirty="0" err="1" smtClean="0">
                <a:latin typeface="Arial" pitchFamily="34" charset="0"/>
                <a:cs typeface="Arial" pitchFamily="34" charset="0"/>
              </a:rPr>
              <a:t>Clausius</a:t>
            </a:r>
            <a:r>
              <a:rPr lang="en-US" sz="2400" dirty="0" smtClean="0">
                <a:latin typeface="Arial" pitchFamily="34" charset="0"/>
                <a:cs typeface="Arial" pitchFamily="34" charset="0"/>
              </a:rPr>
              <a:t> inequality</a:t>
            </a:r>
            <a:endParaRPr lang="en-US" sz="2400" dirty="0">
              <a:latin typeface="Arial" pitchFamily="34" charset="0"/>
              <a:cs typeface="Arial" pitchFamily="34" charset="0"/>
            </a:endParaRPr>
          </a:p>
        </p:txBody>
      </p:sp>
      <p:sp>
        <p:nvSpPr>
          <p:cNvPr id="10" name="Rectangle 9"/>
          <p:cNvSpPr/>
          <p:nvPr/>
        </p:nvSpPr>
        <p:spPr>
          <a:xfrm>
            <a:off x="533400" y="4102953"/>
            <a:ext cx="7696200" cy="830997"/>
          </a:xfrm>
          <a:prstGeom prst="rect">
            <a:avLst/>
          </a:prstGeom>
        </p:spPr>
        <p:txBody>
          <a:bodyPr wrap="square">
            <a:spAutoFit/>
          </a:bodyPr>
          <a:lstStyle/>
          <a:p>
            <a:pPr marL="463550" indent="-463550" algn="just">
              <a:buFont typeface="Wingdings" pitchFamily="2" charset="2"/>
              <a:buChar char="v"/>
            </a:pPr>
            <a:r>
              <a:rPr lang="en-US" sz="2400" dirty="0" smtClean="0">
                <a:latin typeface="Arial" pitchFamily="34" charset="0"/>
                <a:cs typeface="Arial" pitchFamily="34" charset="0"/>
              </a:rPr>
              <a:t>Example illustrating the use </a:t>
            </a:r>
            <a:r>
              <a:rPr lang="en-US" sz="2400" dirty="0">
                <a:latin typeface="Arial" pitchFamily="34" charset="0"/>
                <a:cs typeface="Arial" pitchFamily="34" charset="0"/>
              </a:rPr>
              <a:t>of  a </a:t>
            </a:r>
            <a:r>
              <a:rPr lang="en-US" sz="2400" dirty="0" smtClean="0">
                <a:latin typeface="Arial" pitchFamily="34" charset="0"/>
                <a:cs typeface="Arial" pitchFamily="34" charset="0"/>
              </a:rPr>
              <a:t>heat pump  for heating </a:t>
            </a:r>
            <a:r>
              <a:rPr lang="en-US" sz="2400" dirty="0">
                <a:latin typeface="Arial" pitchFamily="34" charset="0"/>
                <a:cs typeface="Arial" pitchFamily="34" charset="0"/>
              </a:rPr>
              <a:t>a h</a:t>
            </a:r>
            <a:r>
              <a:rPr lang="en-US" sz="2400" dirty="0" smtClean="0">
                <a:latin typeface="Arial" pitchFamily="34" charset="0"/>
                <a:cs typeface="Arial" pitchFamily="34" charset="0"/>
              </a:rPr>
              <a:t>ouse</a:t>
            </a:r>
            <a:endParaRPr lang="en-US" sz="2400" dirty="0"/>
          </a:p>
        </p:txBody>
      </p:sp>
    </p:spTree>
    <p:extLst>
      <p:ext uri="{BB962C8B-B14F-4D97-AF65-F5344CB8AC3E}">
        <p14:creationId xmlns:p14="http://schemas.microsoft.com/office/powerpoint/2010/main" val="42960525"/>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81580" y="281285"/>
            <a:ext cx="2186817" cy="461665"/>
          </a:xfrm>
          <a:prstGeom prst="rect">
            <a:avLst/>
          </a:prstGeom>
        </p:spPr>
        <p:txBody>
          <a:bodyPr wrap="none">
            <a:spAutoFit/>
          </a:bodyPr>
          <a:lstStyle/>
          <a:p>
            <a:pPr algn="just"/>
            <a:r>
              <a:rPr lang="en-US" sz="2400" b="1" dirty="0" smtClean="0">
                <a:solidFill>
                  <a:srgbClr val="FF0000"/>
                </a:solidFill>
                <a:latin typeface="Arial" pitchFamily="34" charset="0"/>
                <a:cs typeface="Arial" pitchFamily="34" charset="0"/>
              </a:rPr>
              <a:t>Carnot Cycle:</a:t>
            </a:r>
            <a:endParaRPr lang="en-US" sz="2400" dirty="0">
              <a:solidFill>
                <a:srgbClr val="FF0000"/>
              </a:solidFill>
              <a:latin typeface="Arial" pitchFamily="34" charset="0"/>
              <a:cs typeface="Arial" pitchFamily="34" charset="0"/>
            </a:endParaRPr>
          </a:p>
        </p:txBody>
      </p:sp>
      <p:sp>
        <p:nvSpPr>
          <p:cNvPr id="51202"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1204"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 name="Rectangle 8"/>
          <p:cNvSpPr/>
          <p:nvPr/>
        </p:nvSpPr>
        <p:spPr>
          <a:xfrm>
            <a:off x="533400" y="1131153"/>
            <a:ext cx="6781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It is an ideal cycle devised by Carnot which will have efficiency equal to that of a reversible cycle (theoretical maximum).</a:t>
            </a:r>
          </a:p>
        </p:txBody>
      </p:sp>
      <p:sp>
        <p:nvSpPr>
          <p:cNvPr id="51206"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1208"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533400" y="3569553"/>
            <a:ext cx="76962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However, it is used as a reference standard for the comparison of different practical cycles. </a:t>
            </a:r>
          </a:p>
        </p:txBody>
      </p:sp>
      <p:sp>
        <p:nvSpPr>
          <p:cNvPr id="4" name="Rectangle 3"/>
          <p:cNvSpPr/>
          <p:nvPr/>
        </p:nvSpPr>
        <p:spPr>
          <a:xfrm>
            <a:off x="533400" y="2699087"/>
            <a:ext cx="5564665" cy="461665"/>
          </a:xfrm>
          <a:prstGeom prst="rect">
            <a:avLst/>
          </a:prstGeom>
        </p:spPr>
        <p:txBody>
          <a:bodyPr wrap="none">
            <a:spAutoFit/>
          </a:bodyPr>
          <a:lstStyle/>
          <a:p>
            <a:pPr marL="344488" indent="-344488" algn="just">
              <a:buFont typeface="Wingdings" pitchFamily="2" charset="2"/>
              <a:buChar char="v"/>
            </a:pPr>
            <a:r>
              <a:rPr lang="en-US" sz="2400" dirty="0">
                <a:latin typeface="Arial" pitchFamily="34" charset="0"/>
                <a:cs typeface="Arial" pitchFamily="34" charset="0"/>
              </a:rPr>
              <a:t>This cycle is not practically possible.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089958"/>
            <a:ext cx="68580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All </a:t>
            </a:r>
            <a:r>
              <a:rPr lang="en-US" sz="2400" dirty="0">
                <a:latin typeface="Arial" pitchFamily="34" charset="0"/>
                <a:cs typeface="Arial" pitchFamily="34" charset="0"/>
              </a:rPr>
              <a:t>the four processes have to be reversible. This needs that there should not involve any kind of frictions within the system (between working fluid particles) as well as between the piston and cylinder walls</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3" name="Rectangle 2"/>
          <p:cNvSpPr/>
          <p:nvPr/>
        </p:nvSpPr>
        <p:spPr>
          <a:xfrm>
            <a:off x="609600" y="3147358"/>
            <a:ext cx="7620000" cy="1938992"/>
          </a:xfrm>
          <a:prstGeom prst="rect">
            <a:avLst/>
          </a:prstGeom>
        </p:spPr>
        <p:txBody>
          <a:bodyPr wrap="square">
            <a:spAutoFit/>
          </a:bodyPr>
          <a:lstStyle/>
          <a:p>
            <a:pPr marL="457200" lvl="0" indent="-457200" algn="just">
              <a:buFont typeface="Wingdings" pitchFamily="2" charset="2"/>
              <a:buChar char="v"/>
            </a:pPr>
            <a:r>
              <a:rPr lang="en-US" sz="2400" dirty="0">
                <a:latin typeface="Arial" pitchFamily="34" charset="0"/>
                <a:cs typeface="Arial" pitchFamily="34" charset="0"/>
              </a:rPr>
              <a:t>The reversible heat addition and rejection have to take place with infinitesimal temperature differences. However, the smaller the temperature difference between two systems, the smaller the heat transfer rate will be. </a:t>
            </a:r>
          </a:p>
        </p:txBody>
      </p:sp>
      <p:sp>
        <p:nvSpPr>
          <p:cNvPr id="4" name="Rectangle 3"/>
          <p:cNvSpPr/>
          <p:nvPr/>
        </p:nvSpPr>
        <p:spPr>
          <a:xfrm>
            <a:off x="933441" y="133350"/>
            <a:ext cx="6457959" cy="830997"/>
          </a:xfrm>
          <a:prstGeom prst="rect">
            <a:avLst/>
          </a:prstGeom>
        </p:spPr>
        <p:txBody>
          <a:bodyPr wrap="square">
            <a:spAutoFit/>
          </a:bodyPr>
          <a:lstStyle/>
          <a:p>
            <a:pPr algn="just"/>
            <a:r>
              <a:rPr lang="en-US" sz="2400" b="1" dirty="0" smtClean="0">
                <a:latin typeface="Arial" pitchFamily="34" charset="0"/>
                <a:cs typeface="Arial" pitchFamily="34" charset="0"/>
              </a:rPr>
              <a:t>Carnot </a:t>
            </a:r>
            <a:r>
              <a:rPr lang="en-US" sz="2400" b="1" dirty="0">
                <a:latin typeface="Arial" pitchFamily="34" charset="0"/>
                <a:cs typeface="Arial" pitchFamily="34" charset="0"/>
              </a:rPr>
              <a:t>cycle is </a:t>
            </a:r>
            <a:r>
              <a:rPr lang="en-US" sz="2400" b="1" dirty="0" smtClean="0">
                <a:latin typeface="Arial" pitchFamily="34" charset="0"/>
                <a:cs typeface="Arial" pitchFamily="34" charset="0"/>
              </a:rPr>
              <a:t>practically impossible, because…….</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368154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701826"/>
            <a:ext cx="7696200" cy="2308324"/>
          </a:xfrm>
          <a:prstGeom prst="rect">
            <a:avLst/>
          </a:prstGeom>
        </p:spPr>
        <p:txBody>
          <a:bodyPr wrap="square">
            <a:spAutoFit/>
          </a:bodyPr>
          <a:lstStyle/>
          <a:p>
            <a:pPr marL="457200" lvl="0" indent="-457200" algn="just">
              <a:buFont typeface="Wingdings" pitchFamily="2" charset="2"/>
              <a:buChar char="v"/>
            </a:pPr>
            <a:r>
              <a:rPr lang="en-US" sz="2400" dirty="0">
                <a:latin typeface="Arial" pitchFamily="34" charset="0"/>
                <a:cs typeface="Arial" pitchFamily="34" charset="0"/>
              </a:rPr>
              <a:t>For achieving isothermal heat transfer, the piston movement is required to be very slow. However, the piston must move fast for the adiabatic process so that there is less time available for the heat transfer. A variation in the speed of the piston during different processes of a cycle is rather impossible </a:t>
            </a:r>
            <a:r>
              <a:rPr lang="en-US" sz="2400" dirty="0" smtClean="0">
                <a:latin typeface="Arial" pitchFamily="34" charset="0"/>
                <a:cs typeface="Arial" pitchFamily="34" charset="0"/>
              </a:rPr>
              <a:t>[1].</a:t>
            </a:r>
            <a:endParaRPr lang="en-US" sz="2400" dirty="0">
              <a:latin typeface="Arial" pitchFamily="34" charset="0"/>
              <a:cs typeface="Arial" pitchFamily="34" charset="0"/>
            </a:endParaRPr>
          </a:p>
        </p:txBody>
      </p:sp>
      <p:sp>
        <p:nvSpPr>
          <p:cNvPr id="3" name="Rectangle 2"/>
          <p:cNvSpPr/>
          <p:nvPr/>
        </p:nvSpPr>
        <p:spPr>
          <a:xfrm>
            <a:off x="533400" y="708958"/>
            <a:ext cx="6858000" cy="1938992"/>
          </a:xfrm>
          <a:prstGeom prst="rect">
            <a:avLst/>
          </a:prstGeom>
        </p:spPr>
        <p:txBody>
          <a:bodyPr wrap="square">
            <a:spAutoFit/>
          </a:bodyPr>
          <a:lstStyle/>
          <a:p>
            <a:pPr marL="457200" lvl="0" indent="-457200" algn="just">
              <a:buFont typeface="Wingdings" pitchFamily="2" charset="2"/>
              <a:buChar char="v"/>
            </a:pPr>
            <a:r>
              <a:rPr lang="en-US" sz="2400" dirty="0">
                <a:latin typeface="Arial" pitchFamily="34" charset="0"/>
                <a:cs typeface="Arial" pitchFamily="34" charset="0"/>
              </a:rPr>
              <a:t>Hence, any significant heat transfer through a small temperature difference requires a very large surface area of the cylinder and a very long time which is impractical and not economically feasible.</a:t>
            </a:r>
          </a:p>
        </p:txBody>
      </p:sp>
      <p:sp>
        <p:nvSpPr>
          <p:cNvPr id="4" name="Rectangle 3"/>
          <p:cNvSpPr/>
          <p:nvPr/>
        </p:nvSpPr>
        <p:spPr>
          <a:xfrm>
            <a:off x="990600" y="133350"/>
            <a:ext cx="2202847" cy="461665"/>
          </a:xfrm>
          <a:prstGeom prst="rect">
            <a:avLst/>
          </a:prstGeom>
        </p:spPr>
        <p:txBody>
          <a:bodyPr wrap="none">
            <a:spAutoFit/>
          </a:bodyPr>
          <a:lstStyle/>
          <a:p>
            <a:pPr algn="just"/>
            <a:r>
              <a:rPr lang="en-US" sz="2400" b="1" dirty="0" smtClean="0">
                <a:latin typeface="Arial" pitchFamily="34" charset="0"/>
                <a:cs typeface="Arial" pitchFamily="34" charset="0"/>
              </a:rPr>
              <a:t> because…….</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213140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3486150"/>
            <a:ext cx="7848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Carnot cycle consists of the following processes in series as shown in </a:t>
            </a:r>
            <a:r>
              <a:rPr lang="en-US" sz="2400" b="1" dirty="0" smtClean="0">
                <a:latin typeface="Arial" pitchFamily="34" charset="0"/>
                <a:cs typeface="Arial" pitchFamily="34" charset="0"/>
              </a:rPr>
              <a:t>Cycle Diagram </a:t>
            </a:r>
            <a:r>
              <a:rPr lang="en-US" sz="2400" dirty="0" smtClean="0">
                <a:latin typeface="Arial" pitchFamily="34" charset="0"/>
                <a:cs typeface="Arial" pitchFamily="34" charset="0"/>
              </a:rPr>
              <a:t>below</a:t>
            </a:r>
            <a:r>
              <a:rPr lang="en-US" sz="2400" b="1" dirty="0" smtClean="0">
                <a:latin typeface="Arial" pitchFamily="34" charset="0"/>
                <a:cs typeface="Arial" pitchFamily="34" charset="0"/>
              </a:rPr>
              <a:t>. </a:t>
            </a:r>
            <a:endParaRPr lang="en-US" sz="2400" dirty="0">
              <a:latin typeface="Arial" pitchFamily="34" charset="0"/>
              <a:cs typeface="Arial" pitchFamily="34" charset="0"/>
            </a:endParaRPr>
          </a:p>
        </p:txBody>
      </p:sp>
      <p:sp>
        <p:nvSpPr>
          <p:cNvPr id="3" name="Rectangle 2"/>
          <p:cNvSpPr/>
          <p:nvPr/>
        </p:nvSpPr>
        <p:spPr>
          <a:xfrm>
            <a:off x="533400" y="742950"/>
            <a:ext cx="6781800" cy="830997"/>
          </a:xfrm>
          <a:prstGeom prst="rect">
            <a:avLst/>
          </a:prstGeom>
        </p:spPr>
        <p:txBody>
          <a:bodyPr wrap="square">
            <a:spAutoFit/>
          </a:bodyPr>
          <a:lstStyle/>
          <a:p>
            <a:pPr marL="344488" indent="-344488" algn="just">
              <a:buFont typeface="Wingdings" pitchFamily="2" charset="2"/>
              <a:buChar char="v"/>
            </a:pPr>
            <a:r>
              <a:rPr lang="en-US" sz="2400" dirty="0" smtClean="0">
                <a:latin typeface="Arial" pitchFamily="34" charset="0"/>
                <a:cs typeface="Arial" pitchFamily="34" charset="0"/>
              </a:rPr>
              <a:t>Thermal efficiency of a Carton cycle or Carnot engine is given by</a:t>
            </a:r>
            <a:endParaRPr lang="en-US" sz="2400" dirty="0">
              <a:latin typeface="Arial" pitchFamily="34" charset="0"/>
              <a:cs typeface="Arial" pitchFamily="34" charset="0"/>
            </a:endParaRPr>
          </a:p>
        </p:txBody>
      </p:sp>
      <p:graphicFrame>
        <p:nvGraphicFramePr>
          <p:cNvPr id="4" name="Object 1"/>
          <p:cNvGraphicFramePr>
            <a:graphicFrameLocks noChangeAspect="1"/>
          </p:cNvGraphicFramePr>
          <p:nvPr>
            <p:extLst>
              <p:ext uri="{D42A27DB-BD31-4B8C-83A1-F6EECF244321}">
                <p14:modId xmlns:p14="http://schemas.microsoft.com/office/powerpoint/2010/main" val="372293882"/>
              </p:ext>
            </p:extLst>
          </p:nvPr>
        </p:nvGraphicFramePr>
        <p:xfrm>
          <a:off x="2362199" y="2038350"/>
          <a:ext cx="2692695" cy="914400"/>
        </p:xfrm>
        <a:graphic>
          <a:graphicData uri="http://schemas.openxmlformats.org/presentationml/2006/ole">
            <mc:AlternateContent xmlns:mc="http://schemas.openxmlformats.org/markup-compatibility/2006">
              <mc:Choice xmlns:v="urn:schemas-microsoft-com:vml" Requires="v">
                <p:oleObj spid="_x0000_s206929" name="Equation" r:id="rId3" imgW="952087" imgH="431613" progId="Equation.3">
                  <p:embed/>
                </p:oleObj>
              </mc:Choice>
              <mc:Fallback>
                <p:oleObj name="Equation" r:id="rId3" imgW="952087" imgH="431613"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62199" y="2038350"/>
                        <a:ext cx="2692695" cy="914400"/>
                      </a:xfrm>
                      <a:prstGeom prst="rect">
                        <a:avLst/>
                      </a:prstGeom>
                      <a:solidFill>
                        <a:schemeClr val="bg1"/>
                      </a:solidFill>
                    </p:spPr>
                  </p:pic>
                </p:oleObj>
              </mc:Fallback>
            </mc:AlternateContent>
          </a:graphicData>
        </a:graphic>
      </p:graphicFrame>
    </p:spTree>
    <p:extLst>
      <p:ext uri="{BB962C8B-B14F-4D97-AF65-F5344CB8AC3E}">
        <p14:creationId xmlns:p14="http://schemas.microsoft.com/office/powerpoint/2010/main" val="367160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7458" name="Object 2"/>
          <p:cNvGraphicFramePr>
            <a:graphicFrameLocks noChangeAspect="1"/>
          </p:cNvGraphicFramePr>
          <p:nvPr>
            <p:extLst>
              <p:ext uri="{D42A27DB-BD31-4B8C-83A1-F6EECF244321}">
                <p14:modId xmlns:p14="http://schemas.microsoft.com/office/powerpoint/2010/main" val="655024241"/>
              </p:ext>
            </p:extLst>
          </p:nvPr>
        </p:nvGraphicFramePr>
        <p:xfrm>
          <a:off x="2209800" y="742950"/>
          <a:ext cx="4387269" cy="3530084"/>
        </p:xfrm>
        <a:graphic>
          <a:graphicData uri="http://schemas.openxmlformats.org/presentationml/2006/ole">
            <mc:AlternateContent xmlns:mc="http://schemas.openxmlformats.org/markup-compatibility/2006">
              <mc:Choice xmlns:v="urn:schemas-microsoft-com:vml" Requires="v">
                <p:oleObj spid="_x0000_s147618" name="Visio" r:id="rId3" imgW="4289746" imgH="3533734" progId="Visio.Drawing.11">
                  <p:embed/>
                </p:oleObj>
              </mc:Choice>
              <mc:Fallback>
                <p:oleObj name="Visio" r:id="rId3" imgW="4289746" imgH="3533734"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742950"/>
                        <a:ext cx="4387269" cy="3530084"/>
                      </a:xfrm>
                      <a:prstGeom prst="rect">
                        <a:avLst/>
                      </a:prstGeom>
                      <a:solidFill>
                        <a:schemeClr val="bg1"/>
                      </a:solidFill>
                    </p:spPr>
                  </p:pic>
                </p:oleObj>
              </mc:Fallback>
            </mc:AlternateContent>
          </a:graphicData>
        </a:graphic>
      </p:graphicFrame>
      <p:sp>
        <p:nvSpPr>
          <p:cNvPr id="147460"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TextBox 1"/>
          <p:cNvSpPr txBox="1"/>
          <p:nvPr/>
        </p:nvSpPr>
        <p:spPr>
          <a:xfrm>
            <a:off x="3505200" y="4552950"/>
            <a:ext cx="1676400" cy="461665"/>
          </a:xfrm>
          <a:prstGeom prst="rect">
            <a:avLst/>
          </a:prstGeom>
          <a:noFill/>
        </p:spPr>
        <p:txBody>
          <a:bodyPr wrap="square" rtlCol="0">
            <a:spAutoFit/>
          </a:bodyPr>
          <a:lstStyle/>
          <a:p>
            <a:r>
              <a:rPr lang="en-US" sz="2400" dirty="0" smtClean="0">
                <a:latin typeface="Arial" pitchFamily="34" charset="0"/>
                <a:cs typeface="Arial" pitchFamily="34" charset="0"/>
              </a:rPr>
              <a:t>Source: [2]</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914400" y="57150"/>
            <a:ext cx="64008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Arial" pitchFamily="34" charset="0"/>
                <a:ea typeface="Calibri" charset="0"/>
                <a:cs typeface="Arial" pitchFamily="34" charset="0"/>
              </a:rPr>
              <a:t>Reversible Isothermal Heat Addition (Process 1 – 2) </a:t>
            </a:r>
            <a:endParaRPr kumimoji="0" lang="en-US" sz="2400" b="0" i="0" u="none" strike="noStrike" cap="none" normalizeH="0" baseline="0" dirty="0" smtClean="0">
              <a:ln>
                <a:noFill/>
              </a:ln>
              <a:effectLst/>
              <a:latin typeface="Arial" pitchFamily="34" charset="0"/>
              <a:cs typeface="Arial" pitchFamily="34" charset="0"/>
            </a:endParaRPr>
          </a:p>
        </p:txBody>
      </p:sp>
      <p:sp>
        <p:nvSpPr>
          <p:cNvPr id="5" name="Rectangle 4"/>
          <p:cNvSpPr/>
          <p:nvPr/>
        </p:nvSpPr>
        <p:spPr>
          <a:xfrm>
            <a:off x="578136" y="971550"/>
            <a:ext cx="6737064" cy="2308324"/>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During process 1 – 2, heat is added to the working substance inside the cylinder from a high temperature source having a temperature of T</a:t>
            </a:r>
            <a:r>
              <a:rPr lang="en-US" dirty="0" smtClean="0">
                <a:latin typeface="Arial" pitchFamily="34" charset="0"/>
                <a:cs typeface="Arial" pitchFamily="34" charset="0"/>
              </a:rPr>
              <a:t>H </a:t>
            </a:r>
            <a:r>
              <a:rPr lang="en-US" sz="2400" dirty="0" smtClean="0">
                <a:latin typeface="Arial" pitchFamily="34" charset="0"/>
                <a:cs typeface="Arial" pitchFamily="34" charset="0"/>
              </a:rPr>
              <a:t>and the working substance undergoes an isothermal expansion. </a:t>
            </a:r>
          </a:p>
        </p:txBody>
      </p:sp>
      <p:sp>
        <p:nvSpPr>
          <p:cNvPr id="2" name="Rectangle 1"/>
          <p:cNvSpPr/>
          <p:nvPr/>
        </p:nvSpPr>
        <p:spPr>
          <a:xfrm>
            <a:off x="533400" y="3346231"/>
            <a:ext cx="7696200" cy="1569660"/>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During the isothermal expansion, pressure of the substance decreases, its volume increases, its temperature remains constant and the entropy increases.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57150"/>
            <a:ext cx="6629400" cy="830997"/>
          </a:xfrm>
          <a:prstGeom prst="rect">
            <a:avLst/>
          </a:prstGeom>
        </p:spPr>
        <p:txBody>
          <a:bodyPr wrap="square">
            <a:spAutoFit/>
          </a:bodyPr>
          <a:lstStyle/>
          <a:p>
            <a:pPr algn="just"/>
            <a:r>
              <a:rPr lang="en-US" sz="2400" b="1" dirty="0" smtClean="0">
                <a:latin typeface="Arial" pitchFamily="34" charset="0"/>
                <a:cs typeface="Arial" pitchFamily="34" charset="0"/>
              </a:rPr>
              <a:t>Reversible Adiabatic (Isentropic) Expansion (Process 2 – 3)</a:t>
            </a:r>
            <a:endParaRPr lang="en-US" sz="2400" dirty="0">
              <a:latin typeface="Arial" pitchFamily="34" charset="0"/>
              <a:cs typeface="Arial" pitchFamily="34" charset="0"/>
            </a:endParaRPr>
          </a:p>
        </p:txBody>
      </p:sp>
      <p:sp>
        <p:nvSpPr>
          <p:cNvPr id="3" name="Rectangle 2"/>
          <p:cNvSpPr/>
          <p:nvPr/>
        </p:nvSpPr>
        <p:spPr>
          <a:xfrm>
            <a:off x="533400" y="925890"/>
            <a:ext cx="67818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During process 2 – 3, working substance undergoes an isentropic expansion during which its pressure further decreases and its volume further increases. </a:t>
            </a:r>
          </a:p>
        </p:txBody>
      </p:sp>
      <p:sp>
        <p:nvSpPr>
          <p:cNvPr id="4" name="Rectangle 3"/>
          <p:cNvSpPr/>
          <p:nvPr/>
        </p:nvSpPr>
        <p:spPr>
          <a:xfrm>
            <a:off x="533400" y="3809821"/>
            <a:ext cx="76962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Hence, during the isentropic expansion process, entropy of the system remains constant and its temperature decreases.</a:t>
            </a:r>
            <a:r>
              <a:rPr lang="en-US" sz="2400" b="1" dirty="0">
                <a:latin typeface="Arial" pitchFamily="34" charset="0"/>
                <a:cs typeface="Arial" pitchFamily="34" charset="0"/>
              </a:rPr>
              <a:t> </a:t>
            </a:r>
            <a:endParaRPr lang="en-US" sz="2400" dirty="0">
              <a:latin typeface="Arial" pitchFamily="34" charset="0"/>
              <a:cs typeface="Arial" pitchFamily="34" charset="0"/>
            </a:endParaRPr>
          </a:p>
        </p:txBody>
      </p:sp>
      <p:sp>
        <p:nvSpPr>
          <p:cNvPr id="5" name="Rectangle 4"/>
          <p:cNvSpPr/>
          <p:nvPr/>
        </p:nvSpPr>
        <p:spPr>
          <a:xfrm>
            <a:off x="533400" y="2590621"/>
            <a:ext cx="7848599"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During </a:t>
            </a:r>
            <a:r>
              <a:rPr lang="en-US" sz="2400" dirty="0" smtClean="0">
                <a:latin typeface="Arial" pitchFamily="34" charset="0"/>
                <a:cs typeface="Arial" pitchFamily="34" charset="0"/>
              </a:rPr>
              <a:t>isentropic expansion </a:t>
            </a:r>
            <a:r>
              <a:rPr lang="en-US" sz="2400" dirty="0">
                <a:latin typeface="Arial" pitchFamily="34" charset="0"/>
                <a:cs typeface="Arial" pitchFamily="34" charset="0"/>
              </a:rPr>
              <a:t>process no heat is supplied to the system and hence, it produces work due to expense of its internal energy.</a:t>
            </a:r>
          </a:p>
        </p:txBody>
      </p:sp>
    </p:spTree>
    <p:extLst>
      <p:ext uri="{BB962C8B-B14F-4D97-AF65-F5344CB8AC3E}">
        <p14:creationId xmlns:p14="http://schemas.microsoft.com/office/powerpoint/2010/main" val="1347441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1200150"/>
            <a:ext cx="68580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During process 3 – 4, heat is transferred from the working substance inside the cylinder to a low temperature sink having a temperature of T</a:t>
            </a:r>
            <a:r>
              <a:rPr lang="en-US" sz="1600" dirty="0" smtClean="0">
                <a:latin typeface="Arial" pitchFamily="34" charset="0"/>
                <a:cs typeface="Arial" pitchFamily="34" charset="0"/>
              </a:rPr>
              <a:t>L </a:t>
            </a:r>
            <a:r>
              <a:rPr lang="en-US" sz="2400" dirty="0" smtClean="0">
                <a:latin typeface="Arial" pitchFamily="34" charset="0"/>
                <a:cs typeface="Arial" pitchFamily="34" charset="0"/>
              </a:rPr>
              <a:t>and the working substance undergoes an isothermal compression. </a:t>
            </a:r>
          </a:p>
        </p:txBody>
      </p:sp>
      <p:sp>
        <p:nvSpPr>
          <p:cNvPr id="4" name="Rectangle 3"/>
          <p:cNvSpPr/>
          <p:nvPr/>
        </p:nvSpPr>
        <p:spPr>
          <a:xfrm>
            <a:off x="838200" y="133350"/>
            <a:ext cx="6553200" cy="830997"/>
          </a:xfrm>
          <a:prstGeom prst="rect">
            <a:avLst/>
          </a:prstGeom>
        </p:spPr>
        <p:txBody>
          <a:bodyPr wrap="square">
            <a:spAutoFit/>
          </a:bodyPr>
          <a:lstStyle/>
          <a:p>
            <a:pPr algn="just"/>
            <a:r>
              <a:rPr lang="en-US" sz="2400" dirty="0" smtClean="0">
                <a:latin typeface="Arial" pitchFamily="34" charset="0"/>
                <a:cs typeface="Arial" pitchFamily="34" charset="0"/>
              </a:rPr>
              <a:t> </a:t>
            </a:r>
            <a:r>
              <a:rPr lang="en-US" sz="2400" b="1" dirty="0" smtClean="0">
                <a:latin typeface="Arial" pitchFamily="34" charset="0"/>
                <a:cs typeface="Arial" pitchFamily="34" charset="0"/>
              </a:rPr>
              <a:t>Reversible Isothermal Heat Rejection (Process 3 – 4)  </a:t>
            </a:r>
            <a:endParaRPr lang="en-US" sz="2400" dirty="0">
              <a:latin typeface="Arial" pitchFamily="34" charset="0"/>
              <a:cs typeface="Arial" pitchFamily="34" charset="0"/>
            </a:endParaRPr>
          </a:p>
        </p:txBody>
      </p:sp>
      <p:sp>
        <p:nvSpPr>
          <p:cNvPr id="2" name="Rectangle 1"/>
          <p:cNvSpPr/>
          <p:nvPr/>
        </p:nvSpPr>
        <p:spPr>
          <a:xfrm>
            <a:off x="533400" y="3288090"/>
            <a:ext cx="7696200" cy="1569660"/>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During the isothermal compression, pressure of the substance increases, its volume decreases, its temperature remains constant and the entropy decreases.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57150"/>
            <a:ext cx="6477000" cy="769441"/>
          </a:xfrm>
          <a:prstGeom prst="rect">
            <a:avLst/>
          </a:prstGeom>
        </p:spPr>
        <p:txBody>
          <a:bodyPr wrap="square">
            <a:spAutoFit/>
          </a:bodyPr>
          <a:lstStyle/>
          <a:p>
            <a:pPr algn="just"/>
            <a:r>
              <a:rPr lang="en-US" sz="2200" b="1" dirty="0" smtClean="0">
                <a:latin typeface="Arial" pitchFamily="34" charset="0"/>
                <a:cs typeface="Arial" pitchFamily="34" charset="0"/>
              </a:rPr>
              <a:t>Reversible Adiabatic (Isentropic) Compression (Process 4 – 1)</a:t>
            </a:r>
            <a:endParaRPr lang="en-US" sz="2200" dirty="0">
              <a:latin typeface="Arial" pitchFamily="34" charset="0"/>
              <a:cs typeface="Arial" pitchFamily="34" charset="0"/>
            </a:endParaRPr>
          </a:p>
        </p:txBody>
      </p:sp>
      <p:sp>
        <p:nvSpPr>
          <p:cNvPr id="3" name="Rectangle 2"/>
          <p:cNvSpPr/>
          <p:nvPr/>
        </p:nvSpPr>
        <p:spPr>
          <a:xfrm>
            <a:off x="533400" y="819150"/>
            <a:ext cx="68580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During process 4 – 1, working substance is further compressed under isentropic condition such that its initial state is restored during which its pressure further increases and its volume further decreases. </a:t>
            </a:r>
          </a:p>
        </p:txBody>
      </p:sp>
      <p:sp>
        <p:nvSpPr>
          <p:cNvPr id="4" name="Rectangle 3"/>
          <p:cNvSpPr/>
          <p:nvPr/>
        </p:nvSpPr>
        <p:spPr>
          <a:xfrm>
            <a:off x="533400" y="4102953"/>
            <a:ext cx="78486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Hence, during </a:t>
            </a:r>
            <a:r>
              <a:rPr lang="en-US" sz="2400" dirty="0" smtClean="0">
                <a:latin typeface="Arial" pitchFamily="34" charset="0"/>
                <a:cs typeface="Arial" pitchFamily="34" charset="0"/>
              </a:rPr>
              <a:t>this </a:t>
            </a:r>
            <a:r>
              <a:rPr lang="en-US" sz="2400" dirty="0">
                <a:latin typeface="Arial" pitchFamily="34" charset="0"/>
                <a:cs typeface="Arial" pitchFamily="34" charset="0"/>
              </a:rPr>
              <a:t>process entropy of the system remains constant and its temperature increases. </a:t>
            </a:r>
          </a:p>
        </p:txBody>
      </p:sp>
      <p:sp>
        <p:nvSpPr>
          <p:cNvPr id="5" name="Rectangle 4"/>
          <p:cNvSpPr/>
          <p:nvPr/>
        </p:nvSpPr>
        <p:spPr>
          <a:xfrm>
            <a:off x="533400" y="2800350"/>
            <a:ext cx="7848600" cy="1200329"/>
          </a:xfrm>
          <a:prstGeom prst="rect">
            <a:avLst/>
          </a:prstGeom>
        </p:spPr>
        <p:txBody>
          <a:bodyPr wrap="square">
            <a:spAutoFit/>
          </a:bodyPr>
          <a:lstStyle/>
          <a:p>
            <a:pPr marL="457200" indent="-457200" algn="just">
              <a:buFont typeface="Wingdings" pitchFamily="2" charset="2"/>
              <a:buChar char="v"/>
              <a:tabLst>
                <a:tab pos="393700" algn="l"/>
              </a:tabLst>
            </a:pPr>
            <a:r>
              <a:rPr lang="en-US" sz="2400" dirty="0">
                <a:latin typeface="Arial" pitchFamily="34" charset="0"/>
                <a:cs typeface="Arial" pitchFamily="34" charset="0"/>
              </a:rPr>
              <a:t>During isentropic compression process work supplied to the system increases its internal energy because there is no heat loss from the system. </a:t>
            </a:r>
          </a:p>
        </p:txBody>
      </p:sp>
    </p:spTree>
    <p:extLst>
      <p:ext uri="{BB962C8B-B14F-4D97-AF65-F5344CB8AC3E}">
        <p14:creationId xmlns:p14="http://schemas.microsoft.com/office/powerpoint/2010/main" val="199689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a:stretch>
            <a:fillRect/>
          </a:stretch>
        </p:blipFill>
        <p:spPr bwMode="auto">
          <a:xfrm>
            <a:off x="152400" y="819150"/>
            <a:ext cx="4267200" cy="3810000"/>
          </a:xfrm>
          <a:prstGeom prst="rect">
            <a:avLst/>
          </a:prstGeom>
          <a:noFill/>
          <a:ln w="9525">
            <a:noFill/>
            <a:miter lim="800000"/>
            <a:headEnd/>
            <a:tailEnd/>
          </a:ln>
        </p:spPr>
      </p:pic>
      <p:pic>
        <p:nvPicPr>
          <p:cNvPr id="3" name="Picture 2"/>
          <p:cNvPicPr/>
          <p:nvPr/>
        </p:nvPicPr>
        <p:blipFill>
          <a:blip r:embed="rId3" cstate="print"/>
          <a:srcRect/>
          <a:stretch>
            <a:fillRect/>
          </a:stretch>
        </p:blipFill>
        <p:spPr bwMode="auto">
          <a:xfrm>
            <a:off x="4495800" y="1200150"/>
            <a:ext cx="4495800" cy="3810000"/>
          </a:xfrm>
          <a:prstGeom prst="rect">
            <a:avLst/>
          </a:prstGeom>
          <a:noFill/>
          <a:ln w="9525">
            <a:noFill/>
            <a:miter lim="800000"/>
            <a:headEnd/>
            <a:tailEnd/>
          </a:ln>
        </p:spPr>
      </p:pic>
    </p:spTree>
    <p:extLst>
      <p:ext uri="{BB962C8B-B14F-4D97-AF65-F5344CB8AC3E}">
        <p14:creationId xmlns:p14="http://schemas.microsoft.com/office/powerpoint/2010/main" val="198764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3" name="Rectangle 22"/>
          <p:cNvSpPr/>
          <p:nvPr/>
        </p:nvSpPr>
        <p:spPr>
          <a:xfrm>
            <a:off x="914400" y="57150"/>
            <a:ext cx="2064989"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Heat Engine:</a:t>
            </a:r>
          </a:p>
        </p:txBody>
      </p:sp>
      <p:sp>
        <p:nvSpPr>
          <p:cNvPr id="26" name="Rectangle 25"/>
          <p:cNvSpPr/>
          <p:nvPr/>
        </p:nvSpPr>
        <p:spPr>
          <a:xfrm>
            <a:off x="609600" y="597753"/>
            <a:ext cx="67056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Device which operates on a cyclic process and converts heat energy into mechanical work is called a heat engine. </a:t>
            </a:r>
            <a:endParaRPr lang="en-US" sz="2400" dirty="0">
              <a:latin typeface="Arial" pitchFamily="34" charset="0"/>
              <a:cs typeface="Arial" pitchFamily="34" charset="0"/>
            </a:endParaRPr>
          </a:p>
        </p:txBody>
      </p:sp>
      <p:sp>
        <p:nvSpPr>
          <p:cNvPr id="14541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5409" name="Object 1"/>
          <p:cNvGraphicFramePr>
            <a:graphicFrameLocks noChangeAspect="1"/>
          </p:cNvGraphicFramePr>
          <p:nvPr>
            <p:extLst>
              <p:ext uri="{D42A27DB-BD31-4B8C-83A1-F6EECF244321}">
                <p14:modId xmlns:p14="http://schemas.microsoft.com/office/powerpoint/2010/main" val="400890594"/>
              </p:ext>
            </p:extLst>
          </p:nvPr>
        </p:nvGraphicFramePr>
        <p:xfrm>
          <a:off x="2133601" y="1809750"/>
          <a:ext cx="3581400" cy="3161108"/>
        </p:xfrm>
        <a:graphic>
          <a:graphicData uri="http://schemas.openxmlformats.org/presentationml/2006/ole">
            <mc:AlternateContent xmlns:mc="http://schemas.openxmlformats.org/markup-compatibility/2006">
              <mc:Choice xmlns:v="urn:schemas-microsoft-com:vml" Requires="v">
                <p:oleObj spid="_x0000_s145491" name="Visio" r:id="rId3" imgW="2069681" imgH="3168050" progId="Visio.Drawing.11">
                  <p:embed/>
                </p:oleObj>
              </mc:Choice>
              <mc:Fallback>
                <p:oleObj name="Visio" r:id="rId3" imgW="2069681" imgH="3168050" progId="Visio.Drawing.11">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1" y="1809750"/>
                        <a:ext cx="3581400" cy="3161108"/>
                      </a:xfrm>
                      <a:prstGeom prst="rect">
                        <a:avLst/>
                      </a:prstGeom>
                      <a:solidFill>
                        <a:schemeClr val="bg1"/>
                      </a:solidFill>
                    </p:spPr>
                  </p:pic>
                </p:oleObj>
              </mc:Fallback>
            </mc:AlternateContent>
          </a:graphicData>
        </a:graphic>
      </p:graphicFrame>
      <p:sp>
        <p:nvSpPr>
          <p:cNvPr id="145412" name="Rectangle 4"/>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45413" name="Rectangle 5"/>
          <p:cNvSpPr>
            <a:spLocks noChangeArrowheads="1"/>
          </p:cNvSpPr>
          <p:nvPr/>
        </p:nvSpPr>
        <p:spPr bwMode="auto">
          <a:xfrm>
            <a:off x="0" y="41540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TextBox 3"/>
          <p:cNvSpPr txBox="1"/>
          <p:nvPr/>
        </p:nvSpPr>
        <p:spPr>
          <a:xfrm>
            <a:off x="5642947" y="4487338"/>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[3]</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540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533400" y="2819221"/>
            <a:ext cx="76962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cs typeface="Arial" pitchFamily="34" charset="0"/>
              </a:rPr>
              <a:t>Performance of a heat engine is measured by its efficiency, which is defined as the ratio of net work output and the heat supplied, i.e.</a:t>
            </a:r>
          </a:p>
        </p:txBody>
      </p:sp>
      <p:pic>
        <p:nvPicPr>
          <p:cNvPr id="3" name="Picture 3"/>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572000" y="4095750"/>
            <a:ext cx="3632199" cy="681038"/>
          </a:xfrm>
          <a:prstGeom prst="rect">
            <a:avLst/>
          </a:prstGeom>
          <a:solidFill>
            <a:schemeClr val="bg1"/>
          </a:solidFill>
        </p:spPr>
      </p:pic>
      <p:sp>
        <p:nvSpPr>
          <p:cNvPr id="4" name="Rectangle 3"/>
          <p:cNvSpPr/>
          <p:nvPr/>
        </p:nvSpPr>
        <p:spPr>
          <a:xfrm>
            <a:off x="533400" y="480358"/>
            <a:ext cx="6781800" cy="2308324"/>
          </a:xfrm>
          <a:prstGeom prst="rect">
            <a:avLst/>
          </a:prstGeom>
        </p:spPr>
        <p:txBody>
          <a:bodyPr wrap="square">
            <a:spAutoFit/>
          </a:bodyPr>
          <a:lstStyle/>
          <a:p>
            <a:pPr marL="457200" indent="-457200" algn="just">
              <a:buFont typeface="Wingdings" pitchFamily="2" charset="2"/>
              <a:buChar char="v"/>
            </a:pPr>
            <a:r>
              <a:rPr lang="en-US" sz="2400" b="1" dirty="0" smtClean="0">
                <a:latin typeface="Arial" pitchFamily="34" charset="0"/>
                <a:cs typeface="Arial" pitchFamily="34" charset="0"/>
              </a:rPr>
              <a:t>Figure </a:t>
            </a:r>
            <a:r>
              <a:rPr lang="en-US" sz="2400" dirty="0" smtClean="0">
                <a:latin typeface="Arial" pitchFamily="34" charset="0"/>
                <a:cs typeface="Arial" pitchFamily="34" charset="0"/>
              </a:rPr>
              <a:t>shows a schematic representation of a heat engine which takes </a:t>
            </a:r>
            <a:r>
              <a:rPr lang="en-US" sz="2400" i="1" dirty="0" smtClean="0">
                <a:latin typeface="Arial" pitchFamily="34" charset="0"/>
                <a:cs typeface="Arial" pitchFamily="34" charset="0"/>
              </a:rPr>
              <a:t>Q</a:t>
            </a:r>
            <a:r>
              <a:rPr lang="en-US" sz="2400" i="1" baseline="-25000" dirty="0" smtClean="0">
                <a:latin typeface="Arial" pitchFamily="34" charset="0"/>
                <a:cs typeface="Arial" pitchFamily="34" charset="0"/>
              </a:rPr>
              <a:t>H</a:t>
            </a:r>
            <a:r>
              <a:rPr lang="en-US" sz="2400" dirty="0" smtClean="0">
                <a:latin typeface="Arial" pitchFamily="34" charset="0"/>
                <a:cs typeface="Arial" pitchFamily="34" charset="0"/>
              </a:rPr>
              <a:t> amount of heat from a high temperature reservoir at </a:t>
            </a:r>
            <a:r>
              <a:rPr lang="en-US" sz="2400" i="1" dirty="0" smtClean="0">
                <a:latin typeface="Arial" pitchFamily="34" charset="0"/>
                <a:cs typeface="Arial" pitchFamily="34" charset="0"/>
              </a:rPr>
              <a:t>T</a:t>
            </a:r>
            <a:r>
              <a:rPr lang="en-US" sz="2400" i="1" baseline="-25000" dirty="0" smtClean="0">
                <a:latin typeface="Arial" pitchFamily="34" charset="0"/>
                <a:cs typeface="Arial" pitchFamily="34" charset="0"/>
              </a:rPr>
              <a:t>H</a:t>
            </a:r>
            <a:r>
              <a:rPr lang="en-US" sz="2400" dirty="0" smtClean="0">
                <a:latin typeface="Arial" pitchFamily="34" charset="0"/>
                <a:cs typeface="Arial" pitchFamily="34" charset="0"/>
              </a:rPr>
              <a:t> (source) converts some part of it into work (</a:t>
            </a:r>
            <a:r>
              <a:rPr lang="en-US" sz="2400" i="1" dirty="0" smtClean="0">
                <a:latin typeface="Arial" pitchFamily="34" charset="0"/>
                <a:cs typeface="Arial" pitchFamily="34" charset="0"/>
              </a:rPr>
              <a:t>W</a:t>
            </a:r>
            <a:r>
              <a:rPr lang="en-US" sz="2400" dirty="0" smtClean="0">
                <a:latin typeface="Arial" pitchFamily="34" charset="0"/>
                <a:cs typeface="Arial" pitchFamily="34" charset="0"/>
              </a:rPr>
              <a:t>) and rejects remaining part </a:t>
            </a:r>
            <a:r>
              <a:rPr lang="en-US" sz="2400" i="1" dirty="0" smtClean="0">
                <a:latin typeface="Arial" pitchFamily="34" charset="0"/>
                <a:cs typeface="Arial" pitchFamily="34" charset="0"/>
              </a:rPr>
              <a:t>Q</a:t>
            </a:r>
            <a:r>
              <a:rPr lang="en-US" sz="2400" i="1" baseline="-25000" dirty="0" smtClean="0">
                <a:latin typeface="Arial" pitchFamily="34" charset="0"/>
                <a:cs typeface="Arial" pitchFamily="34" charset="0"/>
              </a:rPr>
              <a:t>L</a:t>
            </a:r>
            <a:r>
              <a:rPr lang="en-US" sz="2400" dirty="0" smtClean="0">
                <a:latin typeface="Arial" pitchFamily="34" charset="0"/>
                <a:cs typeface="Arial" pitchFamily="34" charset="0"/>
              </a:rPr>
              <a:t> to a low temperature reservoir at </a:t>
            </a:r>
            <a:r>
              <a:rPr lang="en-US" sz="2400" i="1" dirty="0" smtClean="0">
                <a:latin typeface="Arial" pitchFamily="34" charset="0"/>
                <a:cs typeface="Arial" pitchFamily="34" charset="0"/>
              </a:rPr>
              <a:t>T</a:t>
            </a:r>
            <a:r>
              <a:rPr lang="en-US" sz="2400" i="1" baseline="-25000" dirty="0" smtClean="0">
                <a:latin typeface="Arial" pitchFamily="34" charset="0"/>
                <a:cs typeface="Arial" pitchFamily="34" charset="0"/>
              </a:rPr>
              <a:t>L</a:t>
            </a:r>
            <a:r>
              <a:rPr lang="en-US" sz="2400" dirty="0" smtClean="0">
                <a:latin typeface="Arial" pitchFamily="34" charset="0"/>
                <a:cs typeface="Arial" pitchFamily="34" charset="0"/>
              </a:rPr>
              <a:t> (sink).</a:t>
            </a:r>
          </a:p>
        </p:txBody>
      </p:sp>
    </p:spTree>
    <p:extLst>
      <p:ext uri="{BB962C8B-B14F-4D97-AF65-F5344CB8AC3E}">
        <p14:creationId xmlns:p14="http://schemas.microsoft.com/office/powerpoint/2010/main" val="359123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85750"/>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Applying first law of thermodynamics for a cyclic process,</a:t>
            </a:r>
            <a:endParaRPr lang="en-US" sz="2400" dirty="0">
              <a:latin typeface="Arial" pitchFamily="34" charset="0"/>
              <a:cs typeface="Arial" pitchFamily="34" charset="0"/>
            </a:endParaRPr>
          </a:p>
        </p:txBody>
      </p:sp>
      <p:sp>
        <p:nvSpPr>
          <p:cNvPr id="56322" name="Rectangle 2"/>
          <p:cNvSpPr>
            <a:spLocks noChangeArrowheads="1"/>
          </p:cNvSpPr>
          <p:nvPr/>
        </p:nvSpPr>
        <p:spPr bwMode="auto">
          <a:xfrm>
            <a:off x="0" y="348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6321"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066800" y="1200150"/>
            <a:ext cx="2254392" cy="646856"/>
          </a:xfrm>
          <a:prstGeom prst="rect">
            <a:avLst/>
          </a:prstGeom>
          <a:solidFill>
            <a:schemeClr val="bg1"/>
          </a:solidFill>
        </p:spPr>
      </p:pic>
      <p:sp>
        <p:nvSpPr>
          <p:cNvPr id="56324" name="Rectangle 4"/>
          <p:cNvSpPr>
            <a:spLocks noChangeArrowheads="1"/>
          </p:cNvSpPr>
          <p:nvPr/>
        </p:nvSpPr>
        <p:spPr bwMode="auto">
          <a:xfrm>
            <a:off x="0" y="348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6323"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197492" y="1343677"/>
            <a:ext cx="3124200" cy="353078"/>
          </a:xfrm>
          <a:prstGeom prst="rect">
            <a:avLst/>
          </a:prstGeom>
          <a:solidFill>
            <a:schemeClr val="bg1"/>
          </a:solidFill>
        </p:spPr>
      </p:pic>
      <p:sp>
        <p:nvSpPr>
          <p:cNvPr id="9" name="Right Arrow 8"/>
          <p:cNvSpPr/>
          <p:nvPr/>
        </p:nvSpPr>
        <p:spPr>
          <a:xfrm>
            <a:off x="3530742" y="1444311"/>
            <a:ext cx="342900" cy="1585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3400" y="1969353"/>
            <a:ext cx="77724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thermal efficiency of heat engine can be expressed as</a:t>
            </a:r>
            <a:endParaRPr lang="en-US" sz="2400" dirty="0">
              <a:latin typeface="Arial" pitchFamily="34" charset="0"/>
              <a:cs typeface="Arial" pitchFamily="34" charset="0"/>
            </a:endParaRPr>
          </a:p>
        </p:txBody>
      </p:sp>
      <p:sp>
        <p:nvSpPr>
          <p:cNvPr id="56326" name="Rectangle 6"/>
          <p:cNvSpPr>
            <a:spLocks noChangeArrowheads="1"/>
          </p:cNvSpPr>
          <p:nvPr/>
        </p:nvSpPr>
        <p:spPr bwMode="auto">
          <a:xfrm>
            <a:off x="0" y="348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6325" name="Picture 5"/>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181876" y="2614975"/>
            <a:ext cx="3752324" cy="642575"/>
          </a:xfrm>
          <a:prstGeom prst="rect">
            <a:avLst/>
          </a:prstGeom>
          <a:solidFill>
            <a:schemeClr val="bg1"/>
          </a:solidFill>
        </p:spPr>
      </p:pic>
      <p:sp>
        <p:nvSpPr>
          <p:cNvPr id="13" name="Rectangle 12"/>
          <p:cNvSpPr/>
          <p:nvPr/>
        </p:nvSpPr>
        <p:spPr>
          <a:xfrm>
            <a:off x="533400" y="3329285"/>
            <a:ext cx="6019800" cy="461665"/>
          </a:xfrm>
          <a:prstGeom prst="rect">
            <a:avLst/>
          </a:prstGeom>
        </p:spPr>
        <p:txBody>
          <a:bodyPr wrap="square">
            <a:spAutoFit/>
          </a:bodyPr>
          <a:lstStyle/>
          <a:p>
            <a:pPr marL="393700" indent="-393700" algn="just">
              <a:buFont typeface="Wingdings" pitchFamily="2" charset="2"/>
              <a:buChar char="v"/>
              <a:tabLst>
                <a:tab pos="457200" algn="l"/>
                <a:tab pos="520700" algn="l"/>
              </a:tabLst>
            </a:pPr>
            <a:r>
              <a:rPr lang="en-US" sz="2400" dirty="0" smtClean="0">
                <a:latin typeface="Arial" pitchFamily="34" charset="0"/>
                <a:cs typeface="Arial" pitchFamily="34" charset="0"/>
              </a:rPr>
              <a:t> Applying second law for cyclic process,</a:t>
            </a:r>
            <a:endParaRPr lang="en-US" sz="2400" dirty="0">
              <a:latin typeface="Arial" pitchFamily="34" charset="0"/>
              <a:cs typeface="Arial" pitchFamily="34" charset="0"/>
            </a:endParaRPr>
          </a:p>
        </p:txBody>
      </p:sp>
      <p:sp>
        <p:nvSpPr>
          <p:cNvPr id="56328" name="Rectangle 8"/>
          <p:cNvSpPr>
            <a:spLocks noChangeArrowheads="1"/>
          </p:cNvSpPr>
          <p:nvPr/>
        </p:nvSpPr>
        <p:spPr bwMode="auto">
          <a:xfrm>
            <a:off x="0" y="348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6327" name="Picture 7"/>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982498" y="4019550"/>
            <a:ext cx="4046702" cy="762000"/>
          </a:xfrm>
          <a:prstGeom prst="rect">
            <a:avLst/>
          </a:prstGeom>
          <a:solidFill>
            <a:schemeClr val="bg1"/>
          </a:solidFill>
        </p:spPr>
      </p:pic>
      <p:sp>
        <p:nvSpPr>
          <p:cNvPr id="56330" name="Rectangle 10"/>
          <p:cNvSpPr>
            <a:spLocks noChangeArrowheads="1"/>
          </p:cNvSpPr>
          <p:nvPr/>
        </p:nvSpPr>
        <p:spPr bwMode="auto">
          <a:xfrm>
            <a:off x="0" y="348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6329" name="Picture 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5919141" y="4019550"/>
            <a:ext cx="2234259" cy="762000"/>
          </a:xfrm>
          <a:prstGeom prst="rect">
            <a:avLst/>
          </a:prstGeom>
          <a:solidFill>
            <a:schemeClr val="bg1"/>
          </a:solidFill>
        </p:spPr>
      </p:pic>
      <p:sp>
        <p:nvSpPr>
          <p:cNvPr id="18" name="Right Arrow 17"/>
          <p:cNvSpPr/>
          <p:nvPr/>
        </p:nvSpPr>
        <p:spPr>
          <a:xfrm>
            <a:off x="5295900" y="4257675"/>
            <a:ext cx="342900" cy="2190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332" name="Rectangle 12"/>
          <p:cNvSpPr>
            <a:spLocks noChangeArrowheads="1"/>
          </p:cNvSpPr>
          <p:nvPr/>
        </p:nvSpPr>
        <p:spPr bwMode="auto">
          <a:xfrm>
            <a:off x="0" y="348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6334" name="Rectangle 14"/>
          <p:cNvSpPr>
            <a:spLocks noChangeArrowheads="1"/>
          </p:cNvSpPr>
          <p:nvPr/>
        </p:nvSpPr>
        <p:spPr bwMode="auto">
          <a:xfrm>
            <a:off x="0" y="348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6336" name="Rectangle 16"/>
          <p:cNvSpPr>
            <a:spLocks noChangeArrowheads="1"/>
          </p:cNvSpPr>
          <p:nvPr/>
        </p:nvSpPr>
        <p:spPr bwMode="auto">
          <a:xfrm>
            <a:off x="0" y="34873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632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632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632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63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3" grpId="0"/>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1444" y="666750"/>
            <a:ext cx="4716356" cy="461665"/>
          </a:xfrm>
          <a:prstGeom prst="rect">
            <a:avLst/>
          </a:prstGeom>
        </p:spPr>
        <p:txBody>
          <a:bodyPr wrap="none">
            <a:spAutoFit/>
          </a:bodyPr>
          <a:lstStyle/>
          <a:p>
            <a:pPr marL="457200" indent="-457200" algn="just">
              <a:buFont typeface="Wingdings" pitchFamily="2" charset="2"/>
              <a:buChar char="v"/>
            </a:pPr>
            <a:r>
              <a:rPr lang="en-US" sz="2400" dirty="0" smtClean="0">
                <a:latin typeface="Arial" pitchFamily="34" charset="0"/>
                <a:cs typeface="Arial" pitchFamily="34" charset="0"/>
              </a:rPr>
              <a:t> For a reversible heat engine,</a:t>
            </a:r>
            <a:endParaRPr lang="en-US" sz="2400" dirty="0">
              <a:latin typeface="Arial" pitchFamily="34" charset="0"/>
              <a:cs typeface="Arial" pitchFamily="34" charset="0"/>
            </a:endParaRPr>
          </a:p>
        </p:txBody>
      </p:sp>
      <p:pic>
        <p:nvPicPr>
          <p:cNvPr id="3" name="Picture 1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575740" y="1524947"/>
            <a:ext cx="2234260" cy="762000"/>
          </a:xfrm>
          <a:prstGeom prst="rect">
            <a:avLst/>
          </a:prstGeom>
          <a:solidFill>
            <a:schemeClr val="bg1"/>
          </a:solidFill>
        </p:spPr>
      </p:pic>
      <p:pic>
        <p:nvPicPr>
          <p:cNvPr id="4" name="Picture 1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813425" y="1504950"/>
            <a:ext cx="1501775" cy="755552"/>
          </a:xfrm>
          <a:prstGeom prst="rect">
            <a:avLst/>
          </a:prstGeom>
          <a:solidFill>
            <a:schemeClr val="bg1"/>
          </a:solidFill>
        </p:spPr>
      </p:pic>
      <p:sp>
        <p:nvSpPr>
          <p:cNvPr id="5" name="Right Arrow 4"/>
          <p:cNvSpPr/>
          <p:nvPr/>
        </p:nvSpPr>
        <p:spPr>
          <a:xfrm>
            <a:off x="4648200" y="1753547"/>
            <a:ext cx="533400" cy="2518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33400" y="2647950"/>
            <a:ext cx="77724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Now, thermal efficiency of a reversible heat engine which is also called the </a:t>
            </a:r>
            <a:r>
              <a:rPr lang="en-US" sz="2400" i="1" dirty="0" smtClean="0">
                <a:latin typeface="Arial" pitchFamily="34" charset="0"/>
                <a:cs typeface="Arial" pitchFamily="34" charset="0"/>
              </a:rPr>
              <a:t>Carnot efficiency</a:t>
            </a:r>
            <a:r>
              <a:rPr lang="en-US" sz="2400" dirty="0" smtClean="0">
                <a:latin typeface="Arial" pitchFamily="34" charset="0"/>
                <a:cs typeface="Arial" pitchFamily="34" charset="0"/>
              </a:rPr>
              <a:t> can be expressed as</a:t>
            </a:r>
            <a:endParaRPr lang="en-US" sz="2400" dirty="0">
              <a:latin typeface="Arial" pitchFamily="34" charset="0"/>
              <a:cs typeface="Arial" pitchFamily="34" charset="0"/>
            </a:endParaRPr>
          </a:p>
        </p:txBody>
      </p:sp>
      <p:pic>
        <p:nvPicPr>
          <p:cNvPr id="7" name="Picture 15"/>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010786" y="4007883"/>
            <a:ext cx="4837814" cy="773668"/>
          </a:xfrm>
          <a:prstGeom prst="rect">
            <a:avLst/>
          </a:prstGeom>
          <a:solidFill>
            <a:schemeClr val="bg1"/>
          </a:solidFill>
        </p:spPr>
      </p:pic>
    </p:spTree>
    <p:extLst>
      <p:ext uri="{BB962C8B-B14F-4D97-AF65-F5344CB8AC3E}">
        <p14:creationId xmlns:p14="http://schemas.microsoft.com/office/powerpoint/2010/main" val="122376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3" name="Rectangle 22"/>
          <p:cNvSpPr/>
          <p:nvPr/>
        </p:nvSpPr>
        <p:spPr>
          <a:xfrm>
            <a:off x="874522" y="52685"/>
            <a:ext cx="1895071"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Heat Pump:</a:t>
            </a:r>
          </a:p>
        </p:txBody>
      </p:sp>
      <p:sp>
        <p:nvSpPr>
          <p:cNvPr id="26" name="Rectangle 25"/>
          <p:cNvSpPr/>
          <p:nvPr/>
        </p:nvSpPr>
        <p:spPr>
          <a:xfrm>
            <a:off x="533400" y="556558"/>
            <a:ext cx="68580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Device which is operating on a cyclic process, and takes heat from a low temperature reservoir at </a:t>
            </a:r>
            <a:r>
              <a:rPr lang="en-US" sz="2400" i="1" dirty="0" smtClean="0">
                <a:latin typeface="Arial" pitchFamily="34" charset="0"/>
                <a:cs typeface="Arial" pitchFamily="34" charset="0"/>
              </a:rPr>
              <a:t>T</a:t>
            </a:r>
            <a:r>
              <a:rPr lang="en-US" sz="2400" i="1" baseline="-25000" dirty="0" smtClean="0">
                <a:latin typeface="Arial" pitchFamily="34" charset="0"/>
                <a:cs typeface="Arial" pitchFamily="34" charset="0"/>
              </a:rPr>
              <a:t>L</a:t>
            </a:r>
            <a:r>
              <a:rPr lang="en-US" sz="2400" dirty="0" smtClean="0">
                <a:latin typeface="Arial" pitchFamily="34" charset="0"/>
                <a:cs typeface="Arial" pitchFamily="34" charset="0"/>
              </a:rPr>
              <a:t> (surroundings) and delivers it to a high temperature </a:t>
            </a:r>
            <a:r>
              <a:rPr lang="en-US" sz="2400" i="1" dirty="0" smtClean="0">
                <a:latin typeface="Arial" pitchFamily="34" charset="0"/>
                <a:cs typeface="Arial" pitchFamily="34" charset="0"/>
              </a:rPr>
              <a:t>T</a:t>
            </a:r>
            <a:r>
              <a:rPr lang="en-US" sz="2400" i="1" baseline="-25000" dirty="0" smtClean="0">
                <a:latin typeface="Arial" pitchFamily="34" charset="0"/>
                <a:cs typeface="Arial" pitchFamily="34" charset="0"/>
              </a:rPr>
              <a:t>H</a:t>
            </a:r>
            <a:r>
              <a:rPr lang="en-US" sz="2400" dirty="0" smtClean="0">
                <a:latin typeface="Arial" pitchFamily="34" charset="0"/>
                <a:cs typeface="Arial" pitchFamily="34" charset="0"/>
              </a:rPr>
              <a:t> (desired space) with the help of external work. </a:t>
            </a:r>
          </a:p>
        </p:txBody>
      </p:sp>
      <p:sp>
        <p:nvSpPr>
          <p:cNvPr id="142338"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42337" name="Object 1"/>
          <p:cNvGraphicFramePr>
            <a:graphicFrameLocks noChangeAspect="1"/>
          </p:cNvGraphicFramePr>
          <p:nvPr>
            <p:extLst>
              <p:ext uri="{D42A27DB-BD31-4B8C-83A1-F6EECF244321}">
                <p14:modId xmlns:p14="http://schemas.microsoft.com/office/powerpoint/2010/main" val="2438679924"/>
              </p:ext>
            </p:extLst>
          </p:nvPr>
        </p:nvGraphicFramePr>
        <p:xfrm>
          <a:off x="3505200" y="2495550"/>
          <a:ext cx="2514600" cy="2495550"/>
        </p:xfrm>
        <a:graphic>
          <a:graphicData uri="http://schemas.openxmlformats.org/presentationml/2006/ole">
            <mc:AlternateContent xmlns:mc="http://schemas.openxmlformats.org/markup-compatibility/2006">
              <mc:Choice xmlns:v="urn:schemas-microsoft-com:vml" Requires="v">
                <p:oleObj spid="_x0000_s142418" name="Visio" r:id="rId3" imgW="2151984" imgH="3542528" progId="Visio.Drawing.11">
                  <p:embed/>
                </p:oleObj>
              </mc:Choice>
              <mc:Fallback>
                <p:oleObj name="Visio" r:id="rId3" imgW="2151984" imgH="3542528" progId="Visio.Drawing.11">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2495550"/>
                        <a:ext cx="2514600" cy="2495550"/>
                      </a:xfrm>
                      <a:prstGeom prst="rect">
                        <a:avLst/>
                      </a:prstGeom>
                      <a:solidFill>
                        <a:schemeClr val="bg1"/>
                      </a:solidFill>
                    </p:spPr>
                  </p:pic>
                </p:oleObj>
              </mc:Fallback>
            </mc:AlternateContent>
          </a:graphicData>
        </a:graphic>
      </p:graphicFrame>
      <p:sp>
        <p:nvSpPr>
          <p:cNvPr id="142340"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4" name="TextBox 23"/>
          <p:cNvSpPr txBox="1"/>
          <p:nvPr/>
        </p:nvSpPr>
        <p:spPr>
          <a:xfrm>
            <a:off x="5943600" y="44767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[3]</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233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2814" y="1495514"/>
            <a:ext cx="7656786" cy="1200329"/>
          </a:xfrm>
          <a:prstGeom prst="rect">
            <a:avLst/>
          </a:prstGeom>
        </p:spPr>
        <p:txBody>
          <a:bodyPr wrap="square">
            <a:spAutoFit/>
          </a:bodyPr>
          <a:lstStyle/>
          <a:p>
            <a:pPr marL="344488" indent="-344488" algn="just">
              <a:buFont typeface="Wingdings" pitchFamily="2" charset="2"/>
              <a:buChar char="v"/>
            </a:pPr>
            <a:r>
              <a:rPr lang="en-US" sz="2400" dirty="0" smtClean="0">
                <a:latin typeface="Arial" pitchFamily="34" charset="0"/>
                <a:cs typeface="Arial" pitchFamily="34" charset="0"/>
              </a:rPr>
              <a:t>Performance of a heat pump is measured by its coefficient of performance, which is defined as the ratio of desired effect and the work supplied,</a:t>
            </a:r>
          </a:p>
        </p:txBody>
      </p:sp>
      <p:pic>
        <p:nvPicPr>
          <p:cNvPr id="3" name="Picture 2"/>
          <p:cNvPicPr>
            <a:picLocks noChangeAspect="1" noChangeArrowheads="1"/>
          </p:cNvPicPr>
          <p:nvPr/>
        </p:nvPicPr>
        <p:blipFill>
          <a:blip r:embed="rId2" cstate="print"/>
          <a:srcRect/>
          <a:stretch>
            <a:fillRect/>
          </a:stretch>
        </p:blipFill>
        <p:spPr bwMode="auto">
          <a:xfrm>
            <a:off x="5265420" y="2758912"/>
            <a:ext cx="2811780" cy="514350"/>
          </a:xfrm>
          <a:prstGeom prst="rect">
            <a:avLst/>
          </a:prstGeom>
          <a:noFill/>
          <a:ln w="9525">
            <a:noFill/>
            <a:miter lim="800000"/>
            <a:headEnd/>
            <a:tailEnd/>
          </a:ln>
          <a:effectLst/>
        </p:spPr>
      </p:pic>
      <p:sp>
        <p:nvSpPr>
          <p:cNvPr id="4" name="Rectangle 3"/>
          <p:cNvSpPr/>
          <p:nvPr/>
        </p:nvSpPr>
        <p:spPr>
          <a:xfrm>
            <a:off x="609600" y="3340953"/>
            <a:ext cx="76200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In case of heat pump, desired effect is the amount of heat supplied to the desired space (</a:t>
            </a:r>
            <a:r>
              <a:rPr lang="en-US" sz="2400" i="1" dirty="0" smtClean="0">
                <a:latin typeface="Arial" pitchFamily="34" charset="0"/>
                <a:cs typeface="Arial" pitchFamily="34" charset="0"/>
              </a:rPr>
              <a:t>Q</a:t>
            </a:r>
            <a:r>
              <a:rPr lang="en-US" sz="2400" i="1" baseline="-25000" dirty="0" smtClean="0">
                <a:latin typeface="Arial" pitchFamily="34" charset="0"/>
                <a:cs typeface="Arial" pitchFamily="34" charset="0"/>
              </a:rPr>
              <a:t>H</a:t>
            </a:r>
            <a:r>
              <a:rPr lang="en-US" sz="2400" dirty="0" smtClean="0">
                <a:latin typeface="Arial" pitchFamily="34" charset="0"/>
                <a:cs typeface="Arial" pitchFamily="34" charset="0"/>
              </a:rPr>
              <a:t>), hence</a:t>
            </a:r>
          </a:p>
        </p:txBody>
      </p:sp>
      <p:pic>
        <p:nvPicPr>
          <p:cNvPr id="5"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943600" y="4324350"/>
            <a:ext cx="2081389" cy="571500"/>
          </a:xfrm>
          <a:prstGeom prst="rect">
            <a:avLst/>
          </a:prstGeom>
          <a:solidFill>
            <a:schemeClr val="bg1"/>
          </a:solidFill>
        </p:spPr>
      </p:pic>
      <p:sp>
        <p:nvSpPr>
          <p:cNvPr id="6" name="Rectangle 5"/>
          <p:cNvSpPr/>
          <p:nvPr/>
        </p:nvSpPr>
        <p:spPr>
          <a:xfrm>
            <a:off x="533400" y="304621"/>
            <a:ext cx="68580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Heat pump maintains the temperature of a desired space higher than that of the surroundings. </a:t>
            </a:r>
          </a:p>
        </p:txBody>
      </p:sp>
    </p:spTree>
    <p:extLst>
      <p:ext uri="{BB962C8B-B14F-4D97-AF65-F5344CB8AC3E}">
        <p14:creationId xmlns:p14="http://schemas.microsoft.com/office/powerpoint/2010/main" val="2560606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6700"/>
            <a:ext cx="6781801"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Using first law of thermodynamics for the heat pump,</a:t>
            </a:r>
            <a:endParaRPr lang="en-US" sz="2400" dirty="0">
              <a:latin typeface="Arial" pitchFamily="34" charset="0"/>
              <a:cs typeface="Arial" pitchFamily="34" charset="0"/>
            </a:endParaRPr>
          </a:p>
        </p:txBody>
      </p:sp>
      <p:sp>
        <p:nvSpPr>
          <p:cNvPr id="57346" name="Rectangle 2"/>
          <p:cNvSpPr>
            <a:spLocks noChangeArrowheads="1"/>
          </p:cNvSpPr>
          <p:nvPr/>
        </p:nvSpPr>
        <p:spPr bwMode="auto">
          <a:xfrm>
            <a:off x="5111169" y="128029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7345"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219200" y="1162050"/>
            <a:ext cx="1991762" cy="571500"/>
          </a:xfrm>
          <a:prstGeom prst="rect">
            <a:avLst/>
          </a:prstGeom>
          <a:solidFill>
            <a:schemeClr val="bg1"/>
          </a:solidFill>
        </p:spPr>
      </p:pic>
      <p:sp>
        <p:nvSpPr>
          <p:cNvPr id="57348" name="Rectangle 4"/>
          <p:cNvSpPr>
            <a:spLocks noChangeArrowheads="1"/>
          </p:cNvSpPr>
          <p:nvPr/>
        </p:nvSpPr>
        <p:spPr bwMode="auto">
          <a:xfrm>
            <a:off x="0" y="-322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50" name="Rectangle 6"/>
          <p:cNvSpPr>
            <a:spLocks noChangeArrowheads="1"/>
          </p:cNvSpPr>
          <p:nvPr/>
        </p:nvSpPr>
        <p:spPr bwMode="auto">
          <a:xfrm>
            <a:off x="0" y="-322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 name="Right Arrow 10"/>
          <p:cNvSpPr/>
          <p:nvPr/>
        </p:nvSpPr>
        <p:spPr>
          <a:xfrm>
            <a:off x="3657600" y="1276350"/>
            <a:ext cx="5334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352" name="Rectangle 8"/>
          <p:cNvSpPr>
            <a:spLocks noChangeArrowheads="1"/>
          </p:cNvSpPr>
          <p:nvPr/>
        </p:nvSpPr>
        <p:spPr bwMode="auto">
          <a:xfrm>
            <a:off x="0" y="-322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7351" name="Picture 7"/>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648200" y="1276350"/>
            <a:ext cx="2667001" cy="288197"/>
          </a:xfrm>
          <a:prstGeom prst="rect">
            <a:avLst/>
          </a:prstGeom>
          <a:solidFill>
            <a:schemeClr val="bg1"/>
          </a:solidFill>
        </p:spPr>
      </p:pic>
      <p:sp>
        <p:nvSpPr>
          <p:cNvPr id="57354" name="Rectangle 10"/>
          <p:cNvSpPr>
            <a:spLocks noChangeArrowheads="1"/>
          </p:cNvSpPr>
          <p:nvPr/>
        </p:nvSpPr>
        <p:spPr bwMode="auto">
          <a:xfrm>
            <a:off x="0" y="-322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7353" name="Picture 9"/>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149476" y="2419350"/>
            <a:ext cx="4610353" cy="914400"/>
          </a:xfrm>
          <a:prstGeom prst="rect">
            <a:avLst/>
          </a:prstGeom>
          <a:solidFill>
            <a:schemeClr val="bg1"/>
          </a:solidFill>
        </p:spPr>
      </p:pic>
      <p:sp>
        <p:nvSpPr>
          <p:cNvPr id="16" name="Rectangle 15"/>
          <p:cNvSpPr/>
          <p:nvPr/>
        </p:nvSpPr>
        <p:spPr>
          <a:xfrm>
            <a:off x="533399" y="1805285"/>
            <a:ext cx="7696201" cy="461665"/>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Now, the COP of a heat pump can be expressed as</a:t>
            </a:r>
            <a:endParaRPr lang="en-US" sz="2400" dirty="0">
              <a:latin typeface="Arial" pitchFamily="34" charset="0"/>
              <a:cs typeface="Arial" pitchFamily="34" charset="0"/>
            </a:endParaRPr>
          </a:p>
        </p:txBody>
      </p:sp>
      <p:sp>
        <p:nvSpPr>
          <p:cNvPr id="17" name="Rectangle 16"/>
          <p:cNvSpPr/>
          <p:nvPr/>
        </p:nvSpPr>
        <p:spPr>
          <a:xfrm>
            <a:off x="533400" y="3390706"/>
            <a:ext cx="6248400" cy="461665"/>
          </a:xfrm>
          <a:prstGeom prst="rect">
            <a:avLst/>
          </a:prstGeom>
        </p:spPr>
        <p:txBody>
          <a:bodyPr wrap="square">
            <a:spAutoFit/>
          </a:bodyPr>
          <a:lstStyle/>
          <a:p>
            <a:pPr marL="393700" indent="-393700" algn="just">
              <a:buFont typeface="Wingdings" pitchFamily="2" charset="2"/>
              <a:buChar char="v"/>
            </a:pPr>
            <a:r>
              <a:rPr lang="en-US" sz="2400" dirty="0" smtClean="0">
                <a:latin typeface="Arial" pitchFamily="34" charset="0"/>
                <a:cs typeface="Arial" pitchFamily="34" charset="0"/>
              </a:rPr>
              <a:t> Applying second law for cyclic process,</a:t>
            </a:r>
            <a:endParaRPr lang="en-US" sz="2400" dirty="0">
              <a:latin typeface="Arial" pitchFamily="34" charset="0"/>
              <a:cs typeface="Arial" pitchFamily="34" charset="0"/>
            </a:endParaRPr>
          </a:p>
        </p:txBody>
      </p:sp>
      <p:sp>
        <p:nvSpPr>
          <p:cNvPr id="57356" name="Rectangle 12"/>
          <p:cNvSpPr>
            <a:spLocks noChangeArrowheads="1"/>
          </p:cNvSpPr>
          <p:nvPr/>
        </p:nvSpPr>
        <p:spPr bwMode="auto">
          <a:xfrm>
            <a:off x="0" y="-322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7355"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042697" y="4122141"/>
            <a:ext cx="4291302" cy="659410"/>
          </a:xfrm>
          <a:prstGeom prst="rect">
            <a:avLst/>
          </a:prstGeom>
          <a:solidFill>
            <a:schemeClr val="bg1"/>
          </a:solidFill>
        </p:spPr>
      </p:pic>
      <p:sp>
        <p:nvSpPr>
          <p:cNvPr id="57358" name="Rectangle 14"/>
          <p:cNvSpPr>
            <a:spLocks noChangeArrowheads="1"/>
          </p:cNvSpPr>
          <p:nvPr/>
        </p:nvSpPr>
        <p:spPr bwMode="auto">
          <a:xfrm>
            <a:off x="0" y="-322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7357" name="Picture 13"/>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6248399" y="4116681"/>
            <a:ext cx="2286001" cy="664869"/>
          </a:xfrm>
          <a:prstGeom prst="rect">
            <a:avLst/>
          </a:prstGeom>
          <a:solidFill>
            <a:schemeClr val="bg1"/>
          </a:solidFill>
        </p:spPr>
      </p:pic>
      <p:sp>
        <p:nvSpPr>
          <p:cNvPr id="22" name="Right Arrow 21"/>
          <p:cNvSpPr/>
          <p:nvPr/>
        </p:nvSpPr>
        <p:spPr>
          <a:xfrm>
            <a:off x="5410199" y="4324350"/>
            <a:ext cx="5334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360" name="Rectangle 16"/>
          <p:cNvSpPr>
            <a:spLocks noChangeArrowheads="1"/>
          </p:cNvSpPr>
          <p:nvPr/>
        </p:nvSpPr>
        <p:spPr bwMode="auto">
          <a:xfrm>
            <a:off x="0" y="-322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62" name="Rectangle 18"/>
          <p:cNvSpPr>
            <a:spLocks noChangeArrowheads="1"/>
          </p:cNvSpPr>
          <p:nvPr/>
        </p:nvSpPr>
        <p:spPr bwMode="auto">
          <a:xfrm>
            <a:off x="0" y="-322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64" name="Rectangle 20"/>
          <p:cNvSpPr>
            <a:spLocks noChangeArrowheads="1"/>
          </p:cNvSpPr>
          <p:nvPr/>
        </p:nvSpPr>
        <p:spPr bwMode="auto">
          <a:xfrm>
            <a:off x="0" y="-322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735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73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735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73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p:bldP spid="17" grpId="0"/>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524000" y="1591675"/>
            <a:ext cx="2438400" cy="709193"/>
          </a:xfrm>
          <a:prstGeom prst="rect">
            <a:avLst/>
          </a:prstGeom>
          <a:solidFill>
            <a:schemeClr val="bg1"/>
          </a:solidFill>
        </p:spPr>
      </p:pic>
      <p:sp>
        <p:nvSpPr>
          <p:cNvPr id="3" name="Rectangle 2"/>
          <p:cNvSpPr/>
          <p:nvPr/>
        </p:nvSpPr>
        <p:spPr>
          <a:xfrm>
            <a:off x="609600" y="662285"/>
            <a:ext cx="4581703"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 For a reversible heat pump, </a:t>
            </a:r>
            <a:endParaRPr lang="en-US" sz="2400" dirty="0">
              <a:latin typeface="Arial" pitchFamily="34" charset="0"/>
              <a:cs typeface="Arial" pitchFamily="34" charset="0"/>
            </a:endParaRPr>
          </a:p>
        </p:txBody>
      </p:sp>
      <p:pic>
        <p:nvPicPr>
          <p:cNvPr id="4" name="Picture 17"/>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807508" y="1581150"/>
            <a:ext cx="1279092" cy="643518"/>
          </a:xfrm>
          <a:prstGeom prst="rect">
            <a:avLst/>
          </a:prstGeom>
          <a:solidFill>
            <a:schemeClr val="bg1"/>
          </a:solidFill>
        </p:spPr>
      </p:pic>
      <p:sp>
        <p:nvSpPr>
          <p:cNvPr id="5" name="Right Arrow 4"/>
          <p:cNvSpPr/>
          <p:nvPr/>
        </p:nvSpPr>
        <p:spPr>
          <a:xfrm>
            <a:off x="4724400" y="1724801"/>
            <a:ext cx="533400" cy="27126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33400" y="2719685"/>
            <a:ext cx="7848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COP for a reversible heat pump can be expressed as:</a:t>
            </a:r>
            <a:endParaRPr lang="en-US" sz="2400" dirty="0">
              <a:latin typeface="Arial" pitchFamily="34" charset="0"/>
              <a:cs typeface="Arial" pitchFamily="34" charset="0"/>
            </a:endParaRPr>
          </a:p>
        </p:txBody>
      </p:sp>
      <p:pic>
        <p:nvPicPr>
          <p:cNvPr id="7" name="Picture 19"/>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828759" y="3756718"/>
            <a:ext cx="5105442" cy="948632"/>
          </a:xfrm>
          <a:prstGeom prst="rect">
            <a:avLst/>
          </a:prstGeom>
          <a:solidFill>
            <a:schemeClr val="bg1"/>
          </a:solidFill>
        </p:spPr>
      </p:pic>
    </p:spTree>
    <p:extLst>
      <p:ext uri="{BB962C8B-B14F-4D97-AF65-F5344CB8AC3E}">
        <p14:creationId xmlns:p14="http://schemas.microsoft.com/office/powerpoint/2010/main" val="14330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3" name="Rectangle 22"/>
          <p:cNvSpPr/>
          <p:nvPr/>
        </p:nvSpPr>
        <p:spPr>
          <a:xfrm>
            <a:off x="947631" y="52685"/>
            <a:ext cx="2050561"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Refrigerator:</a:t>
            </a:r>
          </a:p>
        </p:txBody>
      </p:sp>
      <p:sp>
        <p:nvSpPr>
          <p:cNvPr id="26" name="Rectangle 25"/>
          <p:cNvSpPr/>
          <p:nvPr/>
        </p:nvSpPr>
        <p:spPr>
          <a:xfrm>
            <a:off x="533400" y="556558"/>
            <a:ext cx="67818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Device which is operating on a cyclic process, and takes heat from a low temperature reservoir at </a:t>
            </a:r>
            <a:r>
              <a:rPr lang="en-US" sz="2400" i="1" dirty="0" smtClean="0">
                <a:latin typeface="Arial" pitchFamily="34" charset="0"/>
                <a:cs typeface="Arial" pitchFamily="34" charset="0"/>
              </a:rPr>
              <a:t>T</a:t>
            </a:r>
            <a:r>
              <a:rPr lang="en-US" sz="2400" i="1" baseline="-25000" dirty="0" smtClean="0">
                <a:latin typeface="Arial" pitchFamily="34" charset="0"/>
                <a:cs typeface="Arial" pitchFamily="34" charset="0"/>
              </a:rPr>
              <a:t>L</a:t>
            </a:r>
            <a:r>
              <a:rPr lang="en-US" sz="2400" dirty="0" smtClean="0">
                <a:latin typeface="Arial" pitchFamily="34" charset="0"/>
                <a:cs typeface="Arial" pitchFamily="34" charset="0"/>
              </a:rPr>
              <a:t> (desired space) and delivers it to a high temperature </a:t>
            </a:r>
            <a:r>
              <a:rPr lang="en-US" sz="2400" i="1" dirty="0" smtClean="0">
                <a:latin typeface="Arial" pitchFamily="34" charset="0"/>
                <a:cs typeface="Arial" pitchFamily="34" charset="0"/>
              </a:rPr>
              <a:t>T</a:t>
            </a:r>
            <a:r>
              <a:rPr lang="en-US" sz="2400" i="1" baseline="-25000" dirty="0" smtClean="0">
                <a:latin typeface="Arial" pitchFamily="34" charset="0"/>
                <a:cs typeface="Arial" pitchFamily="34" charset="0"/>
              </a:rPr>
              <a:t>H</a:t>
            </a:r>
            <a:r>
              <a:rPr lang="en-US" sz="2400" dirty="0" smtClean="0">
                <a:latin typeface="Arial" pitchFamily="34" charset="0"/>
                <a:cs typeface="Arial" pitchFamily="34" charset="0"/>
              </a:rPr>
              <a:t> (surroundings) with the help of external work. </a:t>
            </a:r>
          </a:p>
        </p:txBody>
      </p:sp>
      <p:sp>
        <p:nvSpPr>
          <p:cNvPr id="13926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926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9267" name="Object 3"/>
          <p:cNvGraphicFramePr>
            <a:graphicFrameLocks noChangeAspect="1"/>
          </p:cNvGraphicFramePr>
          <p:nvPr>
            <p:extLst>
              <p:ext uri="{D42A27DB-BD31-4B8C-83A1-F6EECF244321}">
                <p14:modId xmlns:p14="http://schemas.microsoft.com/office/powerpoint/2010/main" val="2137904525"/>
              </p:ext>
            </p:extLst>
          </p:nvPr>
        </p:nvGraphicFramePr>
        <p:xfrm>
          <a:off x="3048000" y="2571750"/>
          <a:ext cx="2743200" cy="2438400"/>
        </p:xfrm>
        <a:graphic>
          <a:graphicData uri="http://schemas.openxmlformats.org/presentationml/2006/ole">
            <mc:AlternateContent xmlns:mc="http://schemas.openxmlformats.org/markup-compatibility/2006">
              <mc:Choice xmlns:v="urn:schemas-microsoft-com:vml" Requires="v">
                <p:oleObj spid="_x0000_s139348" name="Visio" r:id="rId3" imgW="2114463" imgH="3168050" progId="Visio.Drawing.11">
                  <p:embed/>
                </p:oleObj>
              </mc:Choice>
              <mc:Fallback>
                <p:oleObj name="Visio" r:id="rId3" imgW="2114463" imgH="3168050" progId="Visio.Drawing.11">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2571750"/>
                        <a:ext cx="2743200" cy="2438400"/>
                      </a:xfrm>
                      <a:prstGeom prst="rect">
                        <a:avLst/>
                      </a:prstGeom>
                      <a:solidFill>
                        <a:schemeClr val="bg1"/>
                      </a:solidFill>
                    </p:spPr>
                  </p:pic>
                </p:oleObj>
              </mc:Fallback>
            </mc:AlternateContent>
          </a:graphicData>
        </a:graphic>
      </p:graphicFrame>
      <p:sp>
        <p:nvSpPr>
          <p:cNvPr id="24" name="TextBox 23"/>
          <p:cNvSpPr txBox="1"/>
          <p:nvPr/>
        </p:nvSpPr>
        <p:spPr>
          <a:xfrm>
            <a:off x="5867400" y="44005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[3]</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926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962150"/>
            <a:ext cx="77724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Performance of a refrigerator is also measured by its coefficient of performance, and in case of refrigerator, desired effect is the amount of heat taken out from the desired space (</a:t>
            </a:r>
            <a:r>
              <a:rPr lang="en-US" sz="2400" i="1" dirty="0" smtClean="0">
                <a:latin typeface="Arial" pitchFamily="34" charset="0"/>
                <a:cs typeface="Arial" pitchFamily="34" charset="0"/>
              </a:rPr>
              <a:t>Q</a:t>
            </a:r>
            <a:r>
              <a:rPr lang="en-US" sz="2400" i="1" baseline="-25000" dirty="0" smtClean="0">
                <a:latin typeface="Arial" pitchFamily="34" charset="0"/>
                <a:cs typeface="Arial" pitchFamily="34" charset="0"/>
              </a:rPr>
              <a:t>L</a:t>
            </a:r>
            <a:r>
              <a:rPr lang="en-US" sz="2400" dirty="0" smtClean="0">
                <a:latin typeface="Arial" pitchFamily="34" charset="0"/>
                <a:cs typeface="Arial" pitchFamily="34" charset="0"/>
              </a:rPr>
              <a:t>), i.e.</a:t>
            </a:r>
            <a:endParaRPr lang="en-US" sz="2400" dirty="0">
              <a:latin typeface="Arial" pitchFamily="34" charset="0"/>
              <a:cs typeface="Arial" pitchFamily="34" charset="0"/>
            </a:endParaRPr>
          </a:p>
        </p:txBody>
      </p:sp>
      <p:pic>
        <p:nvPicPr>
          <p:cNvPr id="3"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4944652" y="3838574"/>
            <a:ext cx="2645010" cy="790575"/>
          </a:xfrm>
          <a:prstGeom prst="rect">
            <a:avLst/>
          </a:prstGeom>
          <a:solidFill>
            <a:schemeClr val="bg1"/>
          </a:solidFill>
        </p:spPr>
      </p:pic>
      <p:sp>
        <p:nvSpPr>
          <p:cNvPr id="4" name="Rectangle 3"/>
          <p:cNvSpPr/>
          <p:nvPr/>
        </p:nvSpPr>
        <p:spPr>
          <a:xfrm>
            <a:off x="533400" y="673953"/>
            <a:ext cx="68580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It maintains the temperature of a desired space lower than that of the surroundings. </a:t>
            </a:r>
          </a:p>
        </p:txBody>
      </p:sp>
    </p:spTree>
    <p:extLst>
      <p:ext uri="{BB962C8B-B14F-4D97-AF65-F5344CB8AC3E}">
        <p14:creationId xmlns:p14="http://schemas.microsoft.com/office/powerpoint/2010/main" val="2423851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357485"/>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Using first law of thermodynamics for the refrigerator,</a:t>
            </a:r>
            <a:endParaRPr lang="en-US" sz="2400" dirty="0">
              <a:latin typeface="Arial" pitchFamily="34" charset="0"/>
              <a:cs typeface="Arial" pitchFamily="34" charset="0"/>
            </a:endParaRPr>
          </a:p>
        </p:txBody>
      </p:sp>
      <p:sp>
        <p:nvSpPr>
          <p:cNvPr id="5734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7345"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371600" y="1215169"/>
            <a:ext cx="2072204" cy="594581"/>
          </a:xfrm>
          <a:prstGeom prst="rect">
            <a:avLst/>
          </a:prstGeom>
          <a:solidFill>
            <a:schemeClr val="bg1"/>
          </a:solidFill>
        </p:spPr>
      </p:pic>
      <p:sp>
        <p:nvSpPr>
          <p:cNvPr id="57348"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50"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 name="Right Arrow 10"/>
          <p:cNvSpPr/>
          <p:nvPr/>
        </p:nvSpPr>
        <p:spPr>
          <a:xfrm>
            <a:off x="3812980" y="1378663"/>
            <a:ext cx="469024" cy="18729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352"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7351" name="Picture 7"/>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490025" y="1255783"/>
            <a:ext cx="2839979" cy="306889"/>
          </a:xfrm>
          <a:prstGeom prst="rect">
            <a:avLst/>
          </a:prstGeom>
          <a:solidFill>
            <a:schemeClr val="bg1"/>
          </a:solidFill>
        </p:spPr>
      </p:pic>
      <p:sp>
        <p:nvSpPr>
          <p:cNvPr id="57354"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p:nvPr/>
        </p:nvSpPr>
        <p:spPr>
          <a:xfrm>
            <a:off x="533400" y="1881485"/>
            <a:ext cx="7696200" cy="461665"/>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COP of a refrigerator can be expressed as</a:t>
            </a:r>
            <a:endParaRPr lang="en-US" sz="2400" dirty="0">
              <a:latin typeface="Arial" pitchFamily="34" charset="0"/>
              <a:cs typeface="Arial" pitchFamily="34" charset="0"/>
            </a:endParaRPr>
          </a:p>
        </p:txBody>
      </p:sp>
      <p:sp>
        <p:nvSpPr>
          <p:cNvPr id="17" name="Rectangle 16"/>
          <p:cNvSpPr/>
          <p:nvPr/>
        </p:nvSpPr>
        <p:spPr>
          <a:xfrm>
            <a:off x="525284" y="3405485"/>
            <a:ext cx="6419659" cy="461665"/>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Applying second law for cyclic process,</a:t>
            </a:r>
            <a:endParaRPr lang="en-US" sz="2400" dirty="0">
              <a:latin typeface="Arial" pitchFamily="34" charset="0"/>
              <a:cs typeface="Arial" pitchFamily="34" charset="0"/>
            </a:endParaRPr>
          </a:p>
        </p:txBody>
      </p:sp>
      <p:sp>
        <p:nvSpPr>
          <p:cNvPr id="57356"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7355" name="Picture 1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990600" y="4068256"/>
            <a:ext cx="4641972" cy="713294"/>
          </a:xfrm>
          <a:prstGeom prst="rect">
            <a:avLst/>
          </a:prstGeom>
          <a:solidFill>
            <a:schemeClr val="bg1"/>
          </a:solidFill>
        </p:spPr>
      </p:pic>
      <p:sp>
        <p:nvSpPr>
          <p:cNvPr id="57358" name="Rectangle 1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7357" name="Picture 1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304022" y="4109329"/>
            <a:ext cx="2306578" cy="670853"/>
          </a:xfrm>
          <a:prstGeom prst="rect">
            <a:avLst/>
          </a:prstGeom>
          <a:solidFill>
            <a:schemeClr val="bg1"/>
          </a:solidFill>
        </p:spPr>
      </p:pic>
      <p:sp>
        <p:nvSpPr>
          <p:cNvPr id="22" name="Right Arrow 21"/>
          <p:cNvSpPr/>
          <p:nvPr/>
        </p:nvSpPr>
        <p:spPr>
          <a:xfrm>
            <a:off x="5715000" y="4306618"/>
            <a:ext cx="533400" cy="27259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360" name="Rectangle 1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62" name="Rectangle 1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7364" name="Rectangle 2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0418"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0417" name="Picture 1"/>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831827" y="2419350"/>
            <a:ext cx="4416573" cy="914400"/>
          </a:xfrm>
          <a:prstGeom prst="rect">
            <a:avLst/>
          </a:prstGeom>
          <a:solidFill>
            <a:schemeClr val="bg1"/>
          </a:solidFill>
        </p:spPr>
      </p:pic>
      <p:sp>
        <p:nvSpPr>
          <p:cNvPr id="60420"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735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04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735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73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p:bldP spid="17" grpId="0"/>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744" y="742950"/>
            <a:ext cx="4616007"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For a reversible refrigerator, </a:t>
            </a:r>
            <a:endParaRPr lang="en-US" sz="2400" dirty="0">
              <a:latin typeface="Arial" pitchFamily="34" charset="0"/>
              <a:cs typeface="Arial" pitchFamily="34" charset="0"/>
            </a:endParaRPr>
          </a:p>
        </p:txBody>
      </p:sp>
      <p:pic>
        <p:nvPicPr>
          <p:cNvPr id="3" name="Picture 1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365484" y="1673222"/>
            <a:ext cx="2374799" cy="690695"/>
          </a:xfrm>
          <a:prstGeom prst="rect">
            <a:avLst/>
          </a:prstGeom>
          <a:solidFill>
            <a:schemeClr val="bg1"/>
          </a:solidFill>
        </p:spPr>
      </p:pic>
      <p:pic>
        <p:nvPicPr>
          <p:cNvPr id="4" name="Picture 17"/>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216652" y="1736617"/>
            <a:ext cx="1196974" cy="602205"/>
          </a:xfrm>
          <a:prstGeom prst="rect">
            <a:avLst/>
          </a:prstGeom>
          <a:solidFill>
            <a:schemeClr val="bg1"/>
          </a:solidFill>
        </p:spPr>
      </p:pic>
      <p:sp>
        <p:nvSpPr>
          <p:cNvPr id="5" name="Right Arrow 4"/>
          <p:cNvSpPr/>
          <p:nvPr/>
        </p:nvSpPr>
        <p:spPr>
          <a:xfrm>
            <a:off x="5334000" y="1885950"/>
            <a:ext cx="533400" cy="2469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33400" y="2731353"/>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COP for a reversible refrigerator can be expressed as</a:t>
            </a:r>
            <a:endParaRPr lang="en-US" sz="2400" dirty="0">
              <a:latin typeface="Arial" pitchFamily="34" charset="0"/>
              <a:cs typeface="Arial" pitchFamily="34" charset="0"/>
            </a:endParaRPr>
          </a:p>
        </p:txBody>
      </p:sp>
      <p:pic>
        <p:nvPicPr>
          <p:cNvPr id="7"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025869" y="3739968"/>
            <a:ext cx="4794031" cy="927282"/>
          </a:xfrm>
          <a:prstGeom prst="rect">
            <a:avLst/>
          </a:prstGeom>
          <a:solidFill>
            <a:schemeClr val="bg1"/>
          </a:solidFill>
        </p:spPr>
      </p:pic>
    </p:spTree>
    <p:extLst>
      <p:ext uri="{BB962C8B-B14F-4D97-AF65-F5344CB8AC3E}">
        <p14:creationId xmlns:p14="http://schemas.microsoft.com/office/powerpoint/2010/main" val="412658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ChangeArrowheads="1"/>
          </p:cNvSpPr>
          <p:nvPr/>
        </p:nvSpPr>
        <p:spPr bwMode="auto">
          <a:xfrm>
            <a:off x="873093" y="133350"/>
            <a:ext cx="3089307"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err="1" smtClean="0">
                <a:ln>
                  <a:noFill/>
                </a:ln>
                <a:solidFill>
                  <a:srgbClr val="FF0000"/>
                </a:solidFill>
                <a:effectLst/>
                <a:latin typeface="Arial" pitchFamily="34" charset="0"/>
                <a:ea typeface="Calibri" charset="0"/>
                <a:cs typeface="Arial" pitchFamily="34" charset="0"/>
              </a:rPr>
              <a:t>Clausius</a:t>
            </a:r>
            <a:r>
              <a:rPr kumimoji="0" lang="en-US" sz="2400" b="1" i="0" u="none" strike="noStrike" cap="none" normalizeH="0" baseline="0" dirty="0" smtClean="0">
                <a:ln>
                  <a:noFill/>
                </a:ln>
                <a:solidFill>
                  <a:srgbClr val="FF0000"/>
                </a:solidFill>
                <a:effectLst/>
                <a:latin typeface="Arial" pitchFamily="34" charset="0"/>
                <a:ea typeface="Calibri" charset="0"/>
                <a:cs typeface="Arial" pitchFamily="34" charset="0"/>
              </a:rPr>
              <a:t> Inequality:</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3" name="Rectangle 2"/>
          <p:cNvSpPr/>
          <p:nvPr/>
        </p:nvSpPr>
        <p:spPr>
          <a:xfrm>
            <a:off x="533400" y="838021"/>
            <a:ext cx="68580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From the second of thermodynamics the change in entropy for a control mass with a single heat transfer reservoir as its surroundings is given by </a:t>
            </a:r>
            <a:endParaRPr lang="en-US" sz="2400" dirty="0">
              <a:latin typeface="Arial" pitchFamily="34" charset="0"/>
              <a:cs typeface="Arial" pitchFamily="34" charset="0"/>
            </a:endParaRPr>
          </a:p>
        </p:txBody>
      </p:sp>
      <p:sp>
        <p:nvSpPr>
          <p:cNvPr id="62467"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2466" name="Picture 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860026" y="2147155"/>
            <a:ext cx="1540774" cy="724930"/>
          </a:xfrm>
          <a:prstGeom prst="rect">
            <a:avLst/>
          </a:prstGeom>
          <a:solidFill>
            <a:schemeClr val="bg1"/>
          </a:solidFill>
        </p:spPr>
      </p:pic>
      <p:sp>
        <p:nvSpPr>
          <p:cNvPr id="6" name="Rectangle 5"/>
          <p:cNvSpPr/>
          <p:nvPr/>
        </p:nvSpPr>
        <p:spPr>
          <a:xfrm>
            <a:off x="4953000" y="3557885"/>
            <a:ext cx="914400" cy="461665"/>
          </a:xfrm>
          <a:prstGeom prst="rect">
            <a:avLst/>
          </a:prstGeom>
        </p:spPr>
        <p:txBody>
          <a:bodyPr wrap="square">
            <a:spAutoFit/>
          </a:bodyPr>
          <a:lstStyle/>
          <a:p>
            <a:pPr algn="just"/>
            <a:r>
              <a:rPr lang="en-US" sz="2400" dirty="0" smtClean="0">
                <a:latin typeface="Arial" pitchFamily="34" charset="0"/>
                <a:cs typeface="Arial" pitchFamily="34" charset="0"/>
              </a:rPr>
              <a:t>As               </a:t>
            </a:r>
            <a:endParaRPr lang="en-US" sz="2400" dirty="0">
              <a:latin typeface="Arial" pitchFamily="34" charset="0"/>
              <a:cs typeface="Arial" pitchFamily="34" charset="0"/>
            </a:endParaRPr>
          </a:p>
        </p:txBody>
      </p:sp>
      <p:sp>
        <p:nvSpPr>
          <p:cNvPr id="62469"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2468" name="Picture 4"/>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339976" y="3443880"/>
            <a:ext cx="2051934" cy="728070"/>
          </a:xfrm>
          <a:prstGeom prst="rect">
            <a:avLst/>
          </a:prstGeom>
          <a:solidFill>
            <a:schemeClr val="bg1"/>
          </a:solidFill>
        </p:spPr>
      </p:pic>
      <p:sp>
        <p:nvSpPr>
          <p:cNvPr id="10" name="Rectangle 9"/>
          <p:cNvSpPr/>
          <p:nvPr/>
        </p:nvSpPr>
        <p:spPr>
          <a:xfrm>
            <a:off x="533402" y="4319885"/>
            <a:ext cx="7566024" cy="461665"/>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This equation is known as </a:t>
            </a:r>
            <a:r>
              <a:rPr lang="en-US" sz="2400" b="1" dirty="0" err="1" smtClean="0">
                <a:latin typeface="Arial" pitchFamily="34" charset="0"/>
                <a:cs typeface="Arial" pitchFamily="34" charset="0"/>
              </a:rPr>
              <a:t>Clausius</a:t>
            </a:r>
            <a:r>
              <a:rPr lang="en-US" sz="2400" b="1" dirty="0" smtClean="0">
                <a:latin typeface="Arial" pitchFamily="34" charset="0"/>
                <a:cs typeface="Arial" pitchFamily="34" charset="0"/>
              </a:rPr>
              <a:t> inequality</a:t>
            </a:r>
            <a:r>
              <a:rPr lang="en-US" sz="2400" i="1" dirty="0" smtClean="0">
                <a:latin typeface="Arial" pitchFamily="34" charset="0"/>
                <a:cs typeface="Arial" pitchFamily="34" charset="0"/>
              </a:rPr>
              <a:t>. </a:t>
            </a:r>
          </a:p>
        </p:txBody>
      </p:sp>
      <p:sp>
        <p:nvSpPr>
          <p:cNvPr id="62472"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2474"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2476"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2478" name="Rectangle 1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2477" name="Picture 1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5903918" y="3498631"/>
            <a:ext cx="2195507" cy="673319"/>
          </a:xfrm>
          <a:prstGeom prst="rect">
            <a:avLst/>
          </a:prstGeom>
          <a:solidFill>
            <a:schemeClr val="bg1"/>
          </a:solidFill>
        </p:spPr>
      </p:pic>
      <p:sp>
        <p:nvSpPr>
          <p:cNvPr id="25" name="Rectangle 24"/>
          <p:cNvSpPr/>
          <p:nvPr/>
        </p:nvSpPr>
        <p:spPr>
          <a:xfrm>
            <a:off x="533400" y="2872085"/>
            <a:ext cx="6400801" cy="461665"/>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Taking cyclic integral for a complete cycle,</a:t>
            </a:r>
            <a:endParaRPr lang="en-US" sz="2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246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247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P spid="2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990600" y="1428750"/>
            <a:ext cx="2184478" cy="741833"/>
          </a:xfrm>
          <a:prstGeom prst="rect">
            <a:avLst/>
          </a:prstGeom>
          <a:solidFill>
            <a:schemeClr val="bg1"/>
          </a:solidFill>
        </p:spPr>
      </p:pic>
      <p:pic>
        <p:nvPicPr>
          <p:cNvPr id="3" name="Picture 9"/>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990601" y="2609195"/>
            <a:ext cx="2133600" cy="724555"/>
          </a:xfrm>
          <a:prstGeom prst="rect">
            <a:avLst/>
          </a:prstGeom>
          <a:solidFill>
            <a:schemeClr val="bg1"/>
          </a:solidFill>
        </p:spPr>
      </p:pic>
      <p:pic>
        <p:nvPicPr>
          <p:cNvPr id="4" name="Picture 1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990600" y="3726249"/>
            <a:ext cx="2057400" cy="698678"/>
          </a:xfrm>
          <a:prstGeom prst="rect">
            <a:avLst/>
          </a:prstGeom>
          <a:solidFill>
            <a:schemeClr val="bg1"/>
          </a:solidFill>
        </p:spPr>
      </p:pic>
      <p:sp>
        <p:nvSpPr>
          <p:cNvPr id="5" name="Right Arrow 4"/>
          <p:cNvSpPr/>
          <p:nvPr/>
        </p:nvSpPr>
        <p:spPr>
          <a:xfrm>
            <a:off x="3429000" y="1674166"/>
            <a:ext cx="5334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4313253" y="1556517"/>
            <a:ext cx="3300904" cy="461665"/>
          </a:xfrm>
          <a:prstGeom prst="rect">
            <a:avLst/>
          </a:prstGeom>
        </p:spPr>
        <p:txBody>
          <a:bodyPr wrap="none">
            <a:spAutoFit/>
          </a:bodyPr>
          <a:lstStyle/>
          <a:p>
            <a:r>
              <a:rPr lang="en-US" sz="2400" dirty="0" smtClean="0">
                <a:latin typeface="Arial" pitchFamily="34" charset="0"/>
                <a:cs typeface="Arial" pitchFamily="34" charset="0"/>
              </a:rPr>
              <a:t>the cycle is irreversible</a:t>
            </a:r>
            <a:endParaRPr lang="en-US" sz="2400" dirty="0">
              <a:latin typeface="Arial" pitchFamily="34" charset="0"/>
              <a:cs typeface="Arial" pitchFamily="34" charset="0"/>
            </a:endParaRPr>
          </a:p>
        </p:txBody>
      </p:sp>
      <p:sp>
        <p:nvSpPr>
          <p:cNvPr id="7" name="Rectangle 6"/>
          <p:cNvSpPr/>
          <p:nvPr/>
        </p:nvSpPr>
        <p:spPr>
          <a:xfrm>
            <a:off x="4393414" y="2816052"/>
            <a:ext cx="3129383" cy="461665"/>
          </a:xfrm>
          <a:prstGeom prst="rect">
            <a:avLst/>
          </a:prstGeom>
        </p:spPr>
        <p:txBody>
          <a:bodyPr wrap="none">
            <a:spAutoFit/>
          </a:bodyPr>
          <a:lstStyle/>
          <a:p>
            <a:r>
              <a:rPr lang="en-US" sz="2400" dirty="0" smtClean="0">
                <a:latin typeface="Arial" pitchFamily="34" charset="0"/>
                <a:cs typeface="Arial" pitchFamily="34" charset="0"/>
              </a:rPr>
              <a:t>the cycle is reversible</a:t>
            </a:r>
            <a:endParaRPr lang="en-US" sz="2400" dirty="0">
              <a:latin typeface="Arial" pitchFamily="34" charset="0"/>
              <a:cs typeface="Arial" pitchFamily="34" charset="0"/>
            </a:endParaRPr>
          </a:p>
        </p:txBody>
      </p:sp>
      <p:sp>
        <p:nvSpPr>
          <p:cNvPr id="8" name="Right Arrow 7"/>
          <p:cNvSpPr/>
          <p:nvPr/>
        </p:nvSpPr>
        <p:spPr>
          <a:xfrm>
            <a:off x="3429000" y="2933700"/>
            <a:ext cx="5334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4434244" y="4015085"/>
            <a:ext cx="3249608" cy="461665"/>
          </a:xfrm>
          <a:prstGeom prst="rect">
            <a:avLst/>
          </a:prstGeom>
        </p:spPr>
        <p:txBody>
          <a:bodyPr wrap="none">
            <a:spAutoFit/>
          </a:bodyPr>
          <a:lstStyle/>
          <a:p>
            <a:r>
              <a:rPr lang="en-US" sz="2400" dirty="0" smtClean="0">
                <a:latin typeface="Arial" pitchFamily="34" charset="0"/>
                <a:cs typeface="Arial" pitchFamily="34" charset="0"/>
              </a:rPr>
              <a:t>the cycle is impossible</a:t>
            </a:r>
            <a:endParaRPr lang="en-US" sz="2400" dirty="0">
              <a:latin typeface="Arial" pitchFamily="34" charset="0"/>
              <a:cs typeface="Arial" pitchFamily="34" charset="0"/>
            </a:endParaRPr>
          </a:p>
        </p:txBody>
      </p:sp>
      <p:sp>
        <p:nvSpPr>
          <p:cNvPr id="10" name="Right Arrow 9"/>
          <p:cNvSpPr/>
          <p:nvPr/>
        </p:nvSpPr>
        <p:spPr>
          <a:xfrm>
            <a:off x="3429000" y="4075583"/>
            <a:ext cx="5334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533400" y="590550"/>
            <a:ext cx="2698175" cy="461665"/>
          </a:xfrm>
          <a:prstGeom prst="rect">
            <a:avLst/>
          </a:prstGeom>
        </p:spPr>
        <p:txBody>
          <a:bodyPr wrap="none">
            <a:spAutoFit/>
          </a:bodyPr>
          <a:lstStyle/>
          <a:p>
            <a:pPr algn="just">
              <a:buFont typeface="Wingdings" pitchFamily="2" charset="2"/>
              <a:buChar char="v"/>
            </a:pPr>
            <a:r>
              <a:rPr lang="en-US" sz="2400" i="1" dirty="0" smtClean="0">
                <a:latin typeface="Arial" pitchFamily="34" charset="0"/>
                <a:cs typeface="Arial" pitchFamily="34" charset="0"/>
              </a:rPr>
              <a:t> </a:t>
            </a:r>
            <a:r>
              <a:rPr lang="en-US" sz="2400" dirty="0" smtClean="0">
                <a:latin typeface="Arial" pitchFamily="34" charset="0"/>
                <a:cs typeface="Arial" pitchFamily="34" charset="0"/>
              </a:rPr>
              <a:t>For any cycle if </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324813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animBg="1"/>
      <p:bldP spid="9" grpId="0"/>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216753"/>
            <a:ext cx="6324600" cy="830997"/>
          </a:xfrm>
          <a:prstGeom prst="rect">
            <a:avLst/>
          </a:prstGeom>
        </p:spPr>
        <p:txBody>
          <a:bodyPr wrap="square">
            <a:spAutoFit/>
          </a:bodyPr>
          <a:lstStyle/>
          <a:p>
            <a:pPr algn="just"/>
            <a:r>
              <a:rPr lang="en-US" sz="2400" b="1" dirty="0" smtClean="0">
                <a:solidFill>
                  <a:srgbClr val="FF0000"/>
                </a:solidFill>
                <a:latin typeface="Arial" pitchFamily="34" charset="0"/>
                <a:cs typeface="Arial" pitchFamily="34" charset="0"/>
              </a:rPr>
              <a:t>Kelvin – Planck and </a:t>
            </a:r>
            <a:r>
              <a:rPr lang="en-US" sz="2400" b="1" dirty="0" err="1" smtClean="0">
                <a:solidFill>
                  <a:srgbClr val="FF0000"/>
                </a:solidFill>
                <a:latin typeface="Arial" pitchFamily="34" charset="0"/>
                <a:cs typeface="Arial" pitchFamily="34" charset="0"/>
              </a:rPr>
              <a:t>Clausius</a:t>
            </a:r>
            <a:r>
              <a:rPr lang="en-US" sz="2400" b="1" dirty="0" smtClean="0">
                <a:solidFill>
                  <a:srgbClr val="FF0000"/>
                </a:solidFill>
                <a:latin typeface="Arial" pitchFamily="34" charset="0"/>
                <a:cs typeface="Arial" pitchFamily="34" charset="0"/>
              </a:rPr>
              <a:t> Statements of Second Law of Thermodynamics :</a:t>
            </a:r>
            <a:endParaRPr lang="en-US" sz="2400" dirty="0">
              <a:solidFill>
                <a:srgbClr val="FF0000"/>
              </a:solidFill>
              <a:latin typeface="Arial" pitchFamily="34" charset="0"/>
              <a:cs typeface="Arial" pitchFamily="34" charset="0"/>
            </a:endParaRPr>
          </a:p>
        </p:txBody>
      </p:sp>
      <p:sp>
        <p:nvSpPr>
          <p:cNvPr id="3" name="Rectangle 2"/>
          <p:cNvSpPr/>
          <p:nvPr/>
        </p:nvSpPr>
        <p:spPr>
          <a:xfrm>
            <a:off x="533400" y="1276350"/>
            <a:ext cx="68580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possible direction of a process can also be defined by some popular statements without using the system property entropy. </a:t>
            </a:r>
            <a:endParaRPr lang="en-US" sz="2400" dirty="0">
              <a:latin typeface="Arial" pitchFamily="34" charset="0"/>
              <a:cs typeface="Arial" pitchFamily="34" charset="0"/>
            </a:endParaRPr>
          </a:p>
        </p:txBody>
      </p:sp>
      <p:sp>
        <p:nvSpPr>
          <p:cNvPr id="6349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9"/>
          <p:cNvSpPr>
            <a:spLocks noChangeArrowheads="1"/>
          </p:cNvSpPr>
          <p:nvPr/>
        </p:nvSpPr>
        <p:spPr bwMode="auto">
          <a:xfrm>
            <a:off x="685800" y="2724150"/>
            <a:ext cx="4304383"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I. Kelvin - Planck Statement:</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11" name="Rectangle 10"/>
          <p:cNvSpPr>
            <a:spLocks noChangeArrowheads="1"/>
          </p:cNvSpPr>
          <p:nvPr/>
        </p:nvSpPr>
        <p:spPr bwMode="auto">
          <a:xfrm>
            <a:off x="914400" y="3333750"/>
            <a:ext cx="7200561"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i="1" u="none" strike="noStrike" cap="none" normalizeH="0" baseline="0" dirty="0" smtClean="0">
                <a:ln>
                  <a:noFill/>
                </a:ln>
                <a:solidFill>
                  <a:srgbClr val="0070C0"/>
                </a:solidFill>
                <a:effectLst/>
                <a:latin typeface="Arial" pitchFamily="34" charset="0"/>
                <a:ea typeface="Calibri" charset="0"/>
                <a:cs typeface="Arial" pitchFamily="34" charset="0"/>
              </a:rPr>
              <a:t>It is impossible to construct a device that operates on a cycle to convert all the heat supplied to it into an equivalent amount of work [2].</a:t>
            </a:r>
            <a:endParaRPr kumimoji="0" lang="en-US" sz="2400" b="0" i="0" u="none" strike="noStrike" cap="none" normalizeH="0" baseline="0" dirty="0" smtClean="0">
              <a:ln>
                <a:noFill/>
              </a:ln>
              <a:solidFill>
                <a:srgbClr val="0070C0"/>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ext uri="{D42A27DB-BD31-4B8C-83A1-F6EECF244321}">
                <p14:modId xmlns:p14="http://schemas.microsoft.com/office/powerpoint/2010/main" val="3482406772"/>
              </p:ext>
            </p:extLst>
          </p:nvPr>
        </p:nvGraphicFramePr>
        <p:xfrm>
          <a:off x="1905000" y="514350"/>
          <a:ext cx="4495800" cy="3505200"/>
        </p:xfrm>
        <a:graphic>
          <a:graphicData uri="http://schemas.openxmlformats.org/presentationml/2006/ole">
            <mc:AlternateContent xmlns:mc="http://schemas.openxmlformats.org/markup-compatibility/2006">
              <mc:Choice xmlns:v="urn:schemas-microsoft-com:vml" Requires="v">
                <p:oleObj spid="_x0000_s207944" name="Visio" r:id="rId3" imgW="2161061" imgH="2207750" progId="Visio.Drawing.11">
                  <p:embed/>
                </p:oleObj>
              </mc:Choice>
              <mc:Fallback>
                <p:oleObj name="Visio" r:id="rId3" imgW="2161061" imgH="2207750"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514350"/>
                        <a:ext cx="4495800" cy="3505200"/>
                      </a:xfrm>
                      <a:prstGeom prst="rect">
                        <a:avLst/>
                      </a:prstGeom>
                      <a:solidFill>
                        <a:schemeClr val="bg1"/>
                      </a:solidFill>
                    </p:spPr>
                  </p:pic>
                </p:oleObj>
              </mc:Fallback>
            </mc:AlternateContent>
          </a:graphicData>
        </a:graphic>
      </p:graphicFrame>
      <p:sp>
        <p:nvSpPr>
          <p:cNvPr id="5" name="Rectangle 4"/>
          <p:cNvSpPr/>
          <p:nvPr/>
        </p:nvSpPr>
        <p:spPr>
          <a:xfrm>
            <a:off x="838200" y="4324350"/>
            <a:ext cx="7848600" cy="446276"/>
          </a:xfrm>
          <a:prstGeom prst="rect">
            <a:avLst/>
          </a:prstGeom>
        </p:spPr>
        <p:txBody>
          <a:bodyPr wrap="square">
            <a:spAutoFit/>
          </a:bodyPr>
          <a:lstStyle/>
          <a:p>
            <a:r>
              <a:rPr lang="en-US" sz="2200" dirty="0" smtClean="0">
                <a:latin typeface="Arial" pitchFamily="34" charset="0"/>
                <a:cs typeface="Arial" pitchFamily="34" charset="0"/>
              </a:rPr>
              <a:t>Impossible device (heat engine) as defined by Kelvin Planck </a:t>
            </a:r>
            <a:endParaRPr lang="en-US" sz="2200" dirty="0">
              <a:latin typeface="Arial" pitchFamily="34" charset="0"/>
              <a:cs typeface="Arial" pitchFamily="34" charset="0"/>
            </a:endParaRPr>
          </a:p>
        </p:txBody>
      </p:sp>
      <p:sp>
        <p:nvSpPr>
          <p:cNvPr id="6" name="TextBox 5"/>
          <p:cNvSpPr txBox="1"/>
          <p:nvPr/>
        </p:nvSpPr>
        <p:spPr>
          <a:xfrm>
            <a:off x="6400800" y="34861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[3]</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17322916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742950"/>
            <a:ext cx="6477000" cy="461665"/>
          </a:xfrm>
          <a:prstGeom prst="rect">
            <a:avLst/>
          </a:prstGeom>
        </p:spPr>
        <p:txBody>
          <a:bodyPr wrap="square">
            <a:spAutoFit/>
          </a:bodyPr>
          <a:lstStyle/>
          <a:p>
            <a:pPr marL="344488" indent="-344488" algn="just">
              <a:buFont typeface="Wingdings" pitchFamily="2" charset="2"/>
              <a:buChar char="v"/>
            </a:pPr>
            <a:r>
              <a:rPr lang="en-US" sz="2400" dirty="0" smtClean="0">
                <a:latin typeface="Arial" pitchFamily="34" charset="0"/>
                <a:cs typeface="Arial" pitchFamily="34" charset="0"/>
              </a:rPr>
              <a:t>This statement can also be expressed as:</a:t>
            </a:r>
          </a:p>
        </p:txBody>
      </p:sp>
      <p:sp>
        <p:nvSpPr>
          <p:cNvPr id="3" name="Rectangle 2"/>
          <p:cNvSpPr/>
          <p:nvPr/>
        </p:nvSpPr>
        <p:spPr>
          <a:xfrm>
            <a:off x="990600" y="1435953"/>
            <a:ext cx="6400800" cy="830997"/>
          </a:xfrm>
          <a:prstGeom prst="rect">
            <a:avLst/>
          </a:prstGeom>
        </p:spPr>
        <p:txBody>
          <a:bodyPr wrap="square">
            <a:spAutoFit/>
          </a:bodyPr>
          <a:lstStyle/>
          <a:p>
            <a:pPr algn="just"/>
            <a:r>
              <a:rPr lang="en-US" sz="2400" dirty="0" smtClean="0">
                <a:solidFill>
                  <a:srgbClr val="0070C0"/>
                </a:solidFill>
                <a:latin typeface="Arial" pitchFamily="34" charset="0"/>
                <a:cs typeface="Arial" pitchFamily="34" charset="0"/>
              </a:rPr>
              <a:t>“</a:t>
            </a:r>
            <a:r>
              <a:rPr lang="en-US" sz="2400" i="1" dirty="0">
                <a:solidFill>
                  <a:srgbClr val="0070C0"/>
                </a:solidFill>
                <a:latin typeface="Arial" pitchFamily="34" charset="0"/>
                <a:cs typeface="Arial" pitchFamily="34" charset="0"/>
              </a:rPr>
              <a:t>no heat engine can have a thermal efficiency of 100 percent”.</a:t>
            </a:r>
            <a:r>
              <a:rPr lang="en-US" sz="2400" dirty="0">
                <a:solidFill>
                  <a:srgbClr val="0070C0"/>
                </a:solidFill>
                <a:latin typeface="Arial" pitchFamily="34" charset="0"/>
                <a:cs typeface="Arial" pitchFamily="34" charset="0"/>
              </a:rPr>
              <a:t> </a:t>
            </a:r>
            <a:endParaRPr lang="en-US" sz="2400" dirty="0"/>
          </a:p>
        </p:txBody>
      </p:sp>
      <p:sp>
        <p:nvSpPr>
          <p:cNvPr id="4" name="Rectangle 3"/>
          <p:cNvSpPr/>
          <p:nvPr/>
        </p:nvSpPr>
        <p:spPr>
          <a:xfrm>
            <a:off x="533400" y="2491085"/>
            <a:ext cx="3568606"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 II. </a:t>
            </a:r>
            <a:r>
              <a:rPr lang="en-US" sz="2400" b="1" dirty="0" err="1" smtClean="0">
                <a:solidFill>
                  <a:srgbClr val="FF0000"/>
                </a:solidFill>
                <a:latin typeface="Arial" pitchFamily="34" charset="0"/>
                <a:cs typeface="Arial" pitchFamily="34" charset="0"/>
              </a:rPr>
              <a:t>Clausius</a:t>
            </a:r>
            <a:r>
              <a:rPr lang="en-US" sz="2400" b="1" dirty="0" smtClean="0">
                <a:solidFill>
                  <a:srgbClr val="FF0000"/>
                </a:solidFill>
                <a:latin typeface="Arial" pitchFamily="34" charset="0"/>
                <a:cs typeface="Arial" pitchFamily="34" charset="0"/>
              </a:rPr>
              <a:t> Statement:</a:t>
            </a:r>
            <a:endParaRPr lang="en-US" sz="2400" dirty="0">
              <a:solidFill>
                <a:srgbClr val="FF0000"/>
              </a:solidFill>
              <a:latin typeface="Arial" pitchFamily="34" charset="0"/>
              <a:cs typeface="Arial" pitchFamily="34" charset="0"/>
            </a:endParaRPr>
          </a:p>
        </p:txBody>
      </p:sp>
      <p:sp>
        <p:nvSpPr>
          <p:cNvPr id="5" name="Rectangle 1"/>
          <p:cNvSpPr>
            <a:spLocks noChangeArrowheads="1"/>
          </p:cNvSpPr>
          <p:nvPr/>
        </p:nvSpPr>
        <p:spPr bwMode="auto">
          <a:xfrm>
            <a:off x="1066800" y="3135690"/>
            <a:ext cx="71628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0" u="none" strike="noStrike" cap="none" normalizeH="0" baseline="0" dirty="0" smtClean="0">
                <a:ln>
                  <a:noFill/>
                </a:ln>
                <a:solidFill>
                  <a:srgbClr val="0070C0"/>
                </a:solidFill>
                <a:effectLst/>
                <a:latin typeface="Arial" pitchFamily="34" charset="0"/>
                <a:ea typeface="Calibri" charset="0"/>
                <a:cs typeface="Arial" pitchFamily="34" charset="0"/>
              </a:rPr>
              <a:t>It is impossible to construct a device that operates in a cycle and produces no effect other than the transfer of heat from a lower-temperature system to a higher-temperature system [2].</a:t>
            </a:r>
            <a:endParaRPr kumimoji="0" lang="en-US" sz="2400" b="0" u="none" strike="noStrike" cap="none" normalizeH="0" baseline="0" dirty="0" smtClean="0">
              <a:ln>
                <a:noFill/>
              </a:ln>
              <a:solidFill>
                <a:srgbClr val="0070C0"/>
              </a:solidFill>
              <a:effectLst/>
              <a:latin typeface="Arial" pitchFamily="34" charset="0"/>
              <a:cs typeface="Arial" pitchFamily="34" charset="0"/>
            </a:endParaRPr>
          </a:p>
        </p:txBody>
      </p:sp>
      <p:sp>
        <p:nvSpPr>
          <p:cNvPr id="6" name="Rectangle 3"/>
          <p:cNvSpPr>
            <a:spLocks noChangeArrowheads="1"/>
          </p:cNvSpPr>
          <p:nvPr/>
        </p:nvSpPr>
        <p:spPr bwMode="auto">
          <a:xfrm>
            <a:off x="0" y="268934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49280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4514" name="Object 2"/>
          <p:cNvGraphicFramePr>
            <a:graphicFrameLocks noChangeAspect="1"/>
          </p:cNvGraphicFramePr>
          <p:nvPr>
            <p:extLst>
              <p:ext uri="{D42A27DB-BD31-4B8C-83A1-F6EECF244321}">
                <p14:modId xmlns:p14="http://schemas.microsoft.com/office/powerpoint/2010/main" val="841195111"/>
              </p:ext>
            </p:extLst>
          </p:nvPr>
        </p:nvGraphicFramePr>
        <p:xfrm>
          <a:off x="2590800" y="546350"/>
          <a:ext cx="3048000" cy="3835000"/>
        </p:xfrm>
        <a:graphic>
          <a:graphicData uri="http://schemas.openxmlformats.org/presentationml/2006/ole">
            <mc:AlternateContent xmlns:mc="http://schemas.openxmlformats.org/markup-compatibility/2006">
              <mc:Choice xmlns:v="urn:schemas-microsoft-com:vml" Requires="v">
                <p:oleObj spid="_x0000_s64597" name="Visio" r:id="rId3" imgW="1306562" imgH="3168050" progId="Visio.Drawing.11">
                  <p:embed/>
                </p:oleObj>
              </mc:Choice>
              <mc:Fallback>
                <p:oleObj name="Visio" r:id="rId3" imgW="1306562" imgH="3168050"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546350"/>
                        <a:ext cx="3048000" cy="3835000"/>
                      </a:xfrm>
                      <a:prstGeom prst="rect">
                        <a:avLst/>
                      </a:prstGeom>
                      <a:solidFill>
                        <a:schemeClr val="bg1"/>
                      </a:solidFill>
                    </p:spPr>
                  </p:pic>
                </p:oleObj>
              </mc:Fallback>
            </mc:AlternateContent>
          </a:graphicData>
        </a:graphic>
      </p:graphicFrame>
      <p:sp>
        <p:nvSpPr>
          <p:cNvPr id="64516" name="Rectangle 4"/>
          <p:cNvSpPr>
            <a:spLocks noChangeArrowheads="1"/>
          </p:cNvSpPr>
          <p:nvPr/>
        </p:nvSpPr>
        <p:spPr bwMode="auto">
          <a:xfrm>
            <a:off x="228600" y="4537874"/>
            <a:ext cx="8763000" cy="4308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smtClean="0">
                <a:ln>
                  <a:noFill/>
                </a:ln>
                <a:solidFill>
                  <a:schemeClr val="tx1"/>
                </a:solidFill>
                <a:effectLst/>
                <a:latin typeface="Arial" pitchFamily="34" charset="0"/>
                <a:ea typeface="Calibri" charset="0"/>
                <a:cs typeface="Arial" pitchFamily="34" charset="0"/>
              </a:rPr>
              <a:t>Impossible device (heat pump or refrigerator) as defined by </a:t>
            </a:r>
            <a:r>
              <a:rPr kumimoji="0" lang="en-US" sz="2200" b="0" i="0" u="none" strike="noStrike" cap="none" normalizeH="0" baseline="0" dirty="0" err="1" smtClean="0">
                <a:ln>
                  <a:noFill/>
                </a:ln>
                <a:solidFill>
                  <a:schemeClr val="tx1"/>
                </a:solidFill>
                <a:effectLst/>
                <a:latin typeface="Arial" pitchFamily="34" charset="0"/>
                <a:ea typeface="Calibri" charset="0"/>
                <a:cs typeface="Arial" pitchFamily="34" charset="0"/>
              </a:rPr>
              <a:t>Clausius</a:t>
            </a:r>
            <a:r>
              <a:rPr kumimoji="0" lang="en-US" sz="2200" b="0" i="0" u="none" strike="noStrike" cap="none" normalizeH="0" baseline="0" dirty="0" smtClean="0">
                <a:ln>
                  <a:noFill/>
                </a:ln>
                <a:solidFill>
                  <a:schemeClr val="tx1"/>
                </a:solidFill>
                <a:effectLst/>
                <a:latin typeface="Arial" pitchFamily="34" charset="0"/>
                <a:ea typeface="Calibri" charset="0"/>
                <a:cs typeface="Arial" pitchFamily="34" charset="0"/>
              </a:rPr>
              <a:t> </a:t>
            </a:r>
            <a:endParaRPr kumimoji="0" lang="en-US" sz="22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TextBox 3"/>
          <p:cNvSpPr txBox="1"/>
          <p:nvPr/>
        </p:nvSpPr>
        <p:spPr>
          <a:xfrm>
            <a:off x="5638800" y="38671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[3]</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927776" y="157430"/>
            <a:ext cx="5930224"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Calibri" charset="0"/>
                <a:cs typeface="Arial" pitchFamily="34" charset="0"/>
              </a:rPr>
              <a:t>Equivalence of Kelvin-Planck and </a:t>
            </a:r>
            <a:r>
              <a:rPr kumimoji="0" lang="en-US" sz="2400" b="1" i="0" u="none" strike="noStrike" cap="none" normalizeH="0" baseline="0" dirty="0" err="1" smtClean="0">
                <a:ln>
                  <a:noFill/>
                </a:ln>
                <a:solidFill>
                  <a:srgbClr val="FF0000"/>
                </a:solidFill>
                <a:effectLst/>
                <a:latin typeface="Arial" pitchFamily="34" charset="0"/>
                <a:ea typeface="Calibri" charset="0"/>
                <a:cs typeface="Arial" pitchFamily="34" charset="0"/>
              </a:rPr>
              <a:t>Clausius</a:t>
            </a:r>
            <a:r>
              <a:rPr kumimoji="0" lang="en-US" sz="2400" b="1" i="0" u="none" strike="noStrike" cap="none" normalizeH="0" baseline="0" dirty="0" smtClean="0">
                <a:ln>
                  <a:noFill/>
                </a:ln>
                <a:solidFill>
                  <a:srgbClr val="FF0000"/>
                </a:solidFill>
                <a:effectLst/>
                <a:latin typeface="Arial" pitchFamily="34" charset="0"/>
                <a:ea typeface="Calibri" charset="0"/>
                <a:cs typeface="Arial" pitchFamily="34" charset="0"/>
              </a:rPr>
              <a:t> Statements: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3" name="Rectangle 2"/>
          <p:cNvSpPr/>
          <p:nvPr/>
        </p:nvSpPr>
        <p:spPr>
          <a:xfrm>
            <a:off x="581096" y="1535490"/>
            <a:ext cx="7648504"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These two statements are equivalent in their consequences, and either statement can be used as the expression of the second law of thermodynamics. </a:t>
            </a:r>
          </a:p>
        </p:txBody>
      </p:sp>
      <p:sp>
        <p:nvSpPr>
          <p:cNvPr id="65540"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33400" y="3340953"/>
            <a:ext cx="76962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Any device that violates the Kelvin–Planck statement also violates the </a:t>
            </a:r>
            <a:r>
              <a:rPr lang="en-US" sz="2400" dirty="0" err="1">
                <a:latin typeface="Arial" pitchFamily="34" charset="0"/>
                <a:cs typeface="Arial" pitchFamily="34" charset="0"/>
              </a:rPr>
              <a:t>Clausius</a:t>
            </a:r>
            <a:r>
              <a:rPr lang="en-US" sz="2400" dirty="0">
                <a:latin typeface="Arial" pitchFamily="34" charset="0"/>
                <a:cs typeface="Arial" pitchFamily="34" charset="0"/>
              </a:rPr>
              <a:t> statement, and vice versa.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685800" y="209550"/>
            <a:ext cx="67056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Calibri" charset="0"/>
                <a:cs typeface="Arial" pitchFamily="34" charset="0"/>
              </a:rPr>
              <a:t>Violation of Kelvin-Planck Statement Resulting in Violation of </a:t>
            </a:r>
            <a:r>
              <a:rPr kumimoji="0" lang="en-US" sz="2400" b="1" i="0" u="none" strike="noStrike" cap="none" normalizeH="0" baseline="0" dirty="0" err="1" smtClean="0">
                <a:ln>
                  <a:noFill/>
                </a:ln>
                <a:solidFill>
                  <a:srgbClr val="FF0000"/>
                </a:solidFill>
                <a:effectLst/>
                <a:latin typeface="Arial" pitchFamily="34" charset="0"/>
                <a:ea typeface="Calibri" charset="0"/>
                <a:cs typeface="Arial" pitchFamily="34" charset="0"/>
              </a:rPr>
              <a:t>Clausius</a:t>
            </a:r>
            <a:r>
              <a:rPr kumimoji="0" lang="en-US" sz="2400" b="1" i="0" u="none" strike="noStrike" cap="none" normalizeH="0" baseline="0" dirty="0" smtClean="0">
                <a:ln>
                  <a:noFill/>
                </a:ln>
                <a:solidFill>
                  <a:srgbClr val="FF0000"/>
                </a:solidFill>
                <a:effectLst/>
                <a:latin typeface="Arial" pitchFamily="34" charset="0"/>
                <a:ea typeface="Calibri" charset="0"/>
                <a:cs typeface="Arial" pitchFamily="34" charset="0"/>
              </a:rPr>
              <a:t> Statement:</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graphicFrame>
        <p:nvGraphicFramePr>
          <p:cNvPr id="3" name="Object 3"/>
          <p:cNvGraphicFramePr>
            <a:graphicFrameLocks noChangeAspect="1"/>
          </p:cNvGraphicFramePr>
          <p:nvPr>
            <p:extLst>
              <p:ext uri="{D42A27DB-BD31-4B8C-83A1-F6EECF244321}">
                <p14:modId xmlns:p14="http://schemas.microsoft.com/office/powerpoint/2010/main" val="1454827877"/>
              </p:ext>
            </p:extLst>
          </p:nvPr>
        </p:nvGraphicFramePr>
        <p:xfrm>
          <a:off x="990600" y="1352550"/>
          <a:ext cx="6992257" cy="3581400"/>
        </p:xfrm>
        <a:graphic>
          <a:graphicData uri="http://schemas.openxmlformats.org/presentationml/2006/ole">
            <mc:AlternateContent xmlns:mc="http://schemas.openxmlformats.org/markup-compatibility/2006">
              <mc:Choice xmlns:v="urn:schemas-microsoft-com:vml" Requires="v">
                <p:oleObj spid="_x0000_s209992" name="Visio" r:id="rId3" imgW="5498573" imgH="3305106" progId="Visio.Drawing.11">
                  <p:embed/>
                </p:oleObj>
              </mc:Choice>
              <mc:Fallback>
                <p:oleObj name="Visio" r:id="rId3" imgW="5498573" imgH="3305106"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1352550"/>
                        <a:ext cx="6992257" cy="3581400"/>
                      </a:xfrm>
                      <a:prstGeom prst="rect">
                        <a:avLst/>
                      </a:prstGeom>
                      <a:noFill/>
                      <a:extLst/>
                    </p:spPr>
                  </p:pic>
                </p:oleObj>
              </mc:Fallback>
            </mc:AlternateContent>
          </a:graphicData>
        </a:graphic>
      </p:graphicFrame>
      <p:sp>
        <p:nvSpPr>
          <p:cNvPr id="4" name="TextBox 3"/>
          <p:cNvSpPr txBox="1"/>
          <p:nvPr/>
        </p:nvSpPr>
        <p:spPr>
          <a:xfrm>
            <a:off x="6781800" y="470088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[3]</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0947976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838200" y="140553"/>
            <a:ext cx="65532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Calibri" charset="0"/>
                <a:cs typeface="Arial" pitchFamily="34" charset="0"/>
              </a:rPr>
              <a:t>Violation of </a:t>
            </a:r>
            <a:r>
              <a:rPr kumimoji="0" lang="en-US" sz="2400" b="1" i="0" u="none" strike="noStrike" cap="none" normalizeH="0" baseline="0" dirty="0" err="1" smtClean="0">
                <a:ln>
                  <a:noFill/>
                </a:ln>
                <a:solidFill>
                  <a:srgbClr val="FF0000"/>
                </a:solidFill>
                <a:effectLst/>
                <a:latin typeface="Arial" pitchFamily="34" charset="0"/>
                <a:ea typeface="Calibri" charset="0"/>
                <a:cs typeface="Arial" pitchFamily="34" charset="0"/>
              </a:rPr>
              <a:t>Clausius</a:t>
            </a:r>
            <a:r>
              <a:rPr kumimoji="0" lang="en-US" sz="2400" b="1" i="0" u="none" strike="noStrike" cap="none" normalizeH="0" baseline="0" dirty="0" smtClean="0">
                <a:ln>
                  <a:noFill/>
                </a:ln>
                <a:solidFill>
                  <a:srgbClr val="FF0000"/>
                </a:solidFill>
                <a:effectLst/>
                <a:latin typeface="Arial" pitchFamily="34" charset="0"/>
                <a:ea typeface="Calibri" charset="0"/>
                <a:cs typeface="Arial" pitchFamily="34" charset="0"/>
              </a:rPr>
              <a:t> Statement Resulting in Violation of Kelvin-Planck Statement:</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66563"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6562" name="Object 2"/>
          <p:cNvGraphicFramePr>
            <a:graphicFrameLocks noChangeAspect="1"/>
          </p:cNvGraphicFramePr>
          <p:nvPr>
            <p:extLst>
              <p:ext uri="{D42A27DB-BD31-4B8C-83A1-F6EECF244321}">
                <p14:modId xmlns:p14="http://schemas.microsoft.com/office/powerpoint/2010/main" val="1519379926"/>
              </p:ext>
            </p:extLst>
          </p:nvPr>
        </p:nvGraphicFramePr>
        <p:xfrm>
          <a:off x="914400" y="1352550"/>
          <a:ext cx="7081935" cy="3505199"/>
        </p:xfrm>
        <a:graphic>
          <a:graphicData uri="http://schemas.openxmlformats.org/presentationml/2006/ole">
            <mc:AlternateContent xmlns:mc="http://schemas.openxmlformats.org/markup-compatibility/2006">
              <mc:Choice xmlns:v="urn:schemas-microsoft-com:vml" Requires="v">
                <p:oleObj spid="_x0000_s66645" name="Visio" r:id="rId3" imgW="5859254" imgH="3305106" progId="Visio.Drawing.11">
                  <p:embed/>
                </p:oleObj>
              </mc:Choice>
              <mc:Fallback>
                <p:oleObj name="Visio" r:id="rId3" imgW="5859254" imgH="3305106"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400" y="1352550"/>
                        <a:ext cx="7081935" cy="3505199"/>
                      </a:xfrm>
                      <a:prstGeom prst="rect">
                        <a:avLst/>
                      </a:prstGeom>
                      <a:noFill/>
                      <a:extLst/>
                    </p:spPr>
                  </p:pic>
                </p:oleObj>
              </mc:Fallback>
            </mc:AlternateContent>
          </a:graphicData>
        </a:graphic>
      </p:graphicFrame>
      <p:sp>
        <p:nvSpPr>
          <p:cNvPr id="5" name="TextBox 4"/>
          <p:cNvSpPr txBox="1"/>
          <p:nvPr/>
        </p:nvSpPr>
        <p:spPr>
          <a:xfrm>
            <a:off x="6324600" y="470088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[3]</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742950"/>
            <a:ext cx="6553200" cy="2677656"/>
          </a:xfrm>
          <a:prstGeom prst="rect">
            <a:avLst/>
          </a:prstGeom>
        </p:spPr>
        <p:txBody>
          <a:bodyPr wrap="square">
            <a:spAutoFit/>
          </a:bodyPr>
          <a:lstStyle/>
          <a:p>
            <a:pPr algn="just"/>
            <a:r>
              <a:rPr lang="en-US" sz="2400" dirty="0" smtClean="0">
                <a:latin typeface="Arial" pitchFamily="34" charset="0"/>
                <a:cs typeface="Arial" pitchFamily="34" charset="0"/>
              </a:rPr>
              <a:t>A </a:t>
            </a:r>
            <a:r>
              <a:rPr lang="en-US" sz="2400" dirty="0">
                <a:latin typeface="Arial" pitchFamily="34" charset="0"/>
                <a:cs typeface="Arial" pitchFamily="34" charset="0"/>
              </a:rPr>
              <a:t>heat pump is used to meet the heating requirements of a house and maintain it at </a:t>
            </a:r>
            <a:r>
              <a:rPr lang="en-US" sz="2400" dirty="0" smtClean="0">
                <a:latin typeface="Arial" pitchFamily="34" charset="0"/>
                <a:cs typeface="Arial" pitchFamily="34" charset="0"/>
              </a:rPr>
              <a:t>20ºC</a:t>
            </a:r>
            <a:r>
              <a:rPr lang="en-US" sz="2400" dirty="0">
                <a:latin typeface="Arial" pitchFamily="34" charset="0"/>
                <a:cs typeface="Arial" pitchFamily="34" charset="0"/>
              </a:rPr>
              <a:t>. On a day when the outdoor air temperature drops to −</a:t>
            </a:r>
            <a:r>
              <a:rPr lang="en-US" sz="2400" dirty="0" smtClean="0">
                <a:latin typeface="Arial" pitchFamily="34" charset="0"/>
                <a:cs typeface="Arial" pitchFamily="34" charset="0"/>
              </a:rPr>
              <a:t>2ºC</a:t>
            </a:r>
            <a:r>
              <a:rPr lang="en-US" sz="2400" dirty="0">
                <a:latin typeface="Arial" pitchFamily="34" charset="0"/>
                <a:cs typeface="Arial" pitchFamily="34" charset="0"/>
              </a:rPr>
              <a:t>, the house is estimated to lose heat at a rate of </a:t>
            </a:r>
            <a:r>
              <a:rPr lang="en-US" sz="2400" dirty="0" smtClean="0">
                <a:latin typeface="Arial" pitchFamily="34" charset="0"/>
                <a:cs typeface="Arial" pitchFamily="34" charset="0"/>
              </a:rPr>
              <a:t>          80,000 </a:t>
            </a:r>
            <a:r>
              <a:rPr lang="en-US" sz="2400" dirty="0">
                <a:latin typeface="Arial" pitchFamily="34" charset="0"/>
                <a:cs typeface="Arial" pitchFamily="34" charset="0"/>
              </a:rPr>
              <a:t>kJ/h. If the heat pump under these conditions has a COP of 2.5, </a:t>
            </a:r>
            <a:r>
              <a:rPr lang="en-US" sz="2400" dirty="0" smtClean="0">
                <a:latin typeface="Arial" pitchFamily="34" charset="0"/>
                <a:cs typeface="Arial" pitchFamily="34" charset="0"/>
              </a:rPr>
              <a:t>determine</a:t>
            </a:r>
          </a:p>
        </p:txBody>
      </p:sp>
      <p:sp>
        <p:nvSpPr>
          <p:cNvPr id="3" name="Rectangle 2"/>
          <p:cNvSpPr/>
          <p:nvPr/>
        </p:nvSpPr>
        <p:spPr>
          <a:xfrm>
            <a:off x="762000" y="96619"/>
            <a:ext cx="6956962" cy="461665"/>
          </a:xfrm>
          <a:prstGeom prst="rect">
            <a:avLst/>
          </a:prstGeom>
        </p:spPr>
        <p:txBody>
          <a:bodyPr wrap="square">
            <a:spAutoFit/>
          </a:bodyPr>
          <a:lstStyle/>
          <a:p>
            <a:r>
              <a:rPr lang="en-US" sz="2400" b="1" dirty="0" smtClean="0">
                <a:latin typeface="Arial" pitchFamily="34" charset="0"/>
                <a:cs typeface="Arial" pitchFamily="34" charset="0"/>
              </a:rPr>
              <a:t>EXAMPLE: </a:t>
            </a:r>
            <a:r>
              <a:rPr lang="en-US" sz="2400" b="1" dirty="0">
                <a:latin typeface="Arial" pitchFamily="34" charset="0"/>
                <a:cs typeface="Arial" pitchFamily="34" charset="0"/>
              </a:rPr>
              <a:t>Heating a House by a Heat Pump </a:t>
            </a:r>
            <a:endParaRPr lang="en-US" sz="2400" b="1" dirty="0"/>
          </a:p>
        </p:txBody>
      </p:sp>
      <p:sp>
        <p:nvSpPr>
          <p:cNvPr id="4" name="Rectangle 3"/>
          <p:cNvSpPr/>
          <p:nvPr/>
        </p:nvSpPr>
        <p:spPr>
          <a:xfrm>
            <a:off x="914400" y="4021687"/>
            <a:ext cx="7239000" cy="830997"/>
          </a:xfrm>
          <a:prstGeom prst="rect">
            <a:avLst/>
          </a:prstGeom>
        </p:spPr>
        <p:txBody>
          <a:bodyPr wrap="square">
            <a:spAutoFit/>
          </a:bodyPr>
          <a:lstStyle/>
          <a:p>
            <a:pPr marL="573088" indent="-463550" algn="just"/>
            <a:r>
              <a:rPr lang="en-US" sz="2400" dirty="0" smtClean="0">
                <a:latin typeface="Arial" pitchFamily="34" charset="0"/>
                <a:cs typeface="Arial" pitchFamily="34" charset="0"/>
              </a:rPr>
              <a:t>(ii) </a:t>
            </a:r>
            <a:r>
              <a:rPr lang="en-US" sz="2400" dirty="0">
                <a:latin typeface="Arial" pitchFamily="34" charset="0"/>
                <a:cs typeface="Arial" pitchFamily="34" charset="0"/>
              </a:rPr>
              <a:t>the rate at which heat is absorbed from the cold outdoor </a:t>
            </a:r>
            <a:r>
              <a:rPr lang="en-US" sz="2400" dirty="0" smtClean="0">
                <a:latin typeface="Arial" pitchFamily="34" charset="0"/>
                <a:cs typeface="Arial" pitchFamily="34" charset="0"/>
              </a:rPr>
              <a:t>air [3]. </a:t>
            </a:r>
            <a:endParaRPr lang="en-US" sz="2400" dirty="0">
              <a:latin typeface="Arial" pitchFamily="34" charset="0"/>
              <a:cs typeface="Arial" pitchFamily="34" charset="0"/>
            </a:endParaRPr>
          </a:p>
        </p:txBody>
      </p:sp>
      <p:sp>
        <p:nvSpPr>
          <p:cNvPr id="5" name="Rectangle 4"/>
          <p:cNvSpPr/>
          <p:nvPr/>
        </p:nvSpPr>
        <p:spPr>
          <a:xfrm>
            <a:off x="990600" y="3486150"/>
            <a:ext cx="6324600" cy="461665"/>
          </a:xfrm>
          <a:prstGeom prst="rect">
            <a:avLst/>
          </a:prstGeom>
        </p:spPr>
        <p:txBody>
          <a:bodyPr wrap="square">
            <a:spAutoFit/>
          </a:bodyPr>
          <a:lstStyle/>
          <a:p>
            <a:pPr algn="just"/>
            <a:r>
              <a:rPr lang="en-US" sz="2400" dirty="0" smtClean="0">
                <a:latin typeface="Arial" pitchFamily="34" charset="0"/>
                <a:cs typeface="Arial" pitchFamily="34" charset="0"/>
              </a:rPr>
              <a:t> (i) </a:t>
            </a:r>
            <a:r>
              <a:rPr lang="en-US" sz="2400" dirty="0">
                <a:latin typeface="Arial" pitchFamily="34" charset="0"/>
                <a:cs typeface="Arial" pitchFamily="34" charset="0"/>
              </a:rPr>
              <a:t>the power consumed by the heat pump </a:t>
            </a:r>
          </a:p>
        </p:txBody>
      </p:sp>
    </p:spTree>
    <p:extLst>
      <p:ext uri="{BB962C8B-B14F-4D97-AF65-F5344CB8AC3E}">
        <p14:creationId xmlns:p14="http://schemas.microsoft.com/office/powerpoint/2010/main" val="216314140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4" name="Picture 2" descr="C:\Users\User\Pictures\Heat Pump (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1" y="361950"/>
            <a:ext cx="4724400" cy="444409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557347" y="44005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[3]</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4873966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957685"/>
            <a:ext cx="6009979" cy="461665"/>
          </a:xfrm>
          <a:prstGeom prst="rect">
            <a:avLst/>
          </a:prstGeom>
        </p:spPr>
        <p:txBody>
          <a:bodyPr wrap="none">
            <a:spAutoFit/>
          </a:bodyPr>
          <a:lstStyle/>
          <a:p>
            <a:pPr marL="463550" indent="-463550">
              <a:buFont typeface="Wingdings" pitchFamily="2" charset="2"/>
              <a:buChar char="v"/>
            </a:pPr>
            <a:r>
              <a:rPr lang="en-US" sz="2400" dirty="0" smtClean="0">
                <a:latin typeface="Arial" pitchFamily="34" charset="0"/>
                <a:cs typeface="Arial" pitchFamily="34" charset="0"/>
              </a:rPr>
              <a:t>Steady state operating </a:t>
            </a:r>
            <a:r>
              <a:rPr lang="en-US" sz="2400" dirty="0">
                <a:latin typeface="Arial" pitchFamily="34" charset="0"/>
                <a:cs typeface="Arial" pitchFamily="34" charset="0"/>
              </a:rPr>
              <a:t>conditions </a:t>
            </a:r>
            <a:r>
              <a:rPr lang="en-US" sz="2400" dirty="0" smtClean="0">
                <a:latin typeface="Arial" pitchFamily="34" charset="0"/>
                <a:cs typeface="Arial" pitchFamily="34" charset="0"/>
              </a:rPr>
              <a:t>exist.</a:t>
            </a:r>
            <a:endParaRPr lang="en-US" sz="2400" dirty="0">
              <a:latin typeface="Arial" pitchFamily="34" charset="0"/>
              <a:cs typeface="Arial" pitchFamily="34" charset="0"/>
            </a:endParaRPr>
          </a:p>
        </p:txBody>
      </p:sp>
      <p:sp>
        <p:nvSpPr>
          <p:cNvPr id="3" name="Rectangle 2"/>
          <p:cNvSpPr/>
          <p:nvPr/>
        </p:nvSpPr>
        <p:spPr>
          <a:xfrm>
            <a:off x="914400" y="1500485"/>
            <a:ext cx="2236510" cy="461665"/>
          </a:xfrm>
          <a:prstGeom prst="rect">
            <a:avLst/>
          </a:prstGeom>
        </p:spPr>
        <p:txBody>
          <a:bodyPr wrap="none">
            <a:spAutoFit/>
          </a:bodyPr>
          <a:lstStyle/>
          <a:p>
            <a:r>
              <a:rPr lang="en-US" sz="2400" b="1" dirty="0" smtClean="0">
                <a:latin typeface="Arial" pitchFamily="34" charset="0"/>
                <a:cs typeface="Arial" pitchFamily="34" charset="0"/>
              </a:rPr>
              <a:t>Assumptions:</a:t>
            </a:r>
            <a:endParaRPr lang="en-US" sz="2400" b="1" dirty="0"/>
          </a:p>
        </p:txBody>
      </p:sp>
      <p:sp>
        <p:nvSpPr>
          <p:cNvPr id="4" name="Rectangle 3"/>
          <p:cNvSpPr/>
          <p:nvPr/>
        </p:nvSpPr>
        <p:spPr>
          <a:xfrm>
            <a:off x="457200" y="2895421"/>
            <a:ext cx="7696200" cy="1200329"/>
          </a:xfrm>
          <a:prstGeom prst="rect">
            <a:avLst/>
          </a:prstGeom>
        </p:spPr>
        <p:txBody>
          <a:bodyPr wrap="square">
            <a:spAutoFit/>
          </a:bodyPr>
          <a:lstStyle/>
          <a:p>
            <a:pPr marL="682625" indent="-682625" algn="just">
              <a:tabLst>
                <a:tab pos="682625" algn="l"/>
              </a:tabLst>
            </a:pPr>
            <a:r>
              <a:rPr lang="en-US" sz="2400" dirty="0" smtClean="0">
                <a:latin typeface="Arial" pitchFamily="34" charset="0"/>
                <a:cs typeface="Arial" pitchFamily="34" charset="0"/>
              </a:rPr>
              <a:t> (i) </a:t>
            </a:r>
            <a:r>
              <a:rPr lang="en-US" sz="2400" dirty="0">
                <a:latin typeface="Arial" pitchFamily="34" charset="0"/>
                <a:cs typeface="Arial" pitchFamily="34" charset="0"/>
              </a:rPr>
              <a:t>The power consumed by this heat </a:t>
            </a:r>
            <a:r>
              <a:rPr lang="en-US" sz="2400" dirty="0" smtClean="0">
                <a:latin typeface="Arial" pitchFamily="34" charset="0"/>
                <a:cs typeface="Arial" pitchFamily="34" charset="0"/>
              </a:rPr>
              <a:t>pump </a:t>
            </a:r>
            <a:r>
              <a:rPr lang="en-US" sz="2400" dirty="0">
                <a:latin typeface="Arial" pitchFamily="34" charset="0"/>
                <a:cs typeface="Arial" pitchFamily="34" charset="0"/>
              </a:rPr>
              <a:t>is determined from the definition of the coefficient of performance to </a:t>
            </a:r>
            <a:r>
              <a:rPr lang="en-US" sz="2400" dirty="0" smtClean="0">
                <a:latin typeface="Arial" pitchFamily="34" charset="0"/>
                <a:cs typeface="Arial" pitchFamily="34" charset="0"/>
              </a:rPr>
              <a:t>be</a:t>
            </a:r>
          </a:p>
        </p:txBody>
      </p:sp>
      <p:sp>
        <p:nvSpPr>
          <p:cNvPr id="5" name="Rectangle 4"/>
          <p:cNvSpPr/>
          <p:nvPr/>
        </p:nvSpPr>
        <p:spPr>
          <a:xfrm>
            <a:off x="914400" y="57150"/>
            <a:ext cx="2539478" cy="461665"/>
          </a:xfrm>
          <a:prstGeom prst="rect">
            <a:avLst/>
          </a:prstGeom>
        </p:spPr>
        <p:txBody>
          <a:bodyPr wrap="none">
            <a:spAutoFit/>
          </a:bodyPr>
          <a:lstStyle/>
          <a:p>
            <a:r>
              <a:rPr lang="en-US" sz="2400" b="1" dirty="0" smtClean="0">
                <a:latin typeface="Arial" pitchFamily="34" charset="0"/>
                <a:cs typeface="Arial" pitchFamily="34" charset="0"/>
              </a:rPr>
              <a:t>Solution: </a:t>
            </a:r>
            <a:r>
              <a:rPr lang="en-US" sz="2400" dirty="0" smtClean="0">
                <a:latin typeface="Arial" pitchFamily="34" charset="0"/>
                <a:cs typeface="Arial" pitchFamily="34" charset="0"/>
              </a:rPr>
              <a:t>Given,</a:t>
            </a:r>
            <a:endParaRPr lang="en-US" sz="2400" dirty="0"/>
          </a:p>
        </p:txBody>
      </p:sp>
      <p:sp>
        <p:nvSpPr>
          <p:cNvPr id="6" name="Rectangle 5"/>
          <p:cNvSpPr/>
          <p:nvPr/>
        </p:nvSpPr>
        <p:spPr>
          <a:xfrm>
            <a:off x="898478" y="2414885"/>
            <a:ext cx="1553630" cy="461665"/>
          </a:xfrm>
          <a:prstGeom prst="rect">
            <a:avLst/>
          </a:prstGeom>
        </p:spPr>
        <p:txBody>
          <a:bodyPr wrap="none">
            <a:spAutoFit/>
          </a:bodyPr>
          <a:lstStyle/>
          <a:p>
            <a:r>
              <a:rPr lang="en-US" sz="2400" b="1" dirty="0" smtClean="0">
                <a:latin typeface="Arial" pitchFamily="34" charset="0"/>
                <a:cs typeface="Arial" pitchFamily="34" charset="0"/>
              </a:rPr>
              <a:t>Analysis:</a:t>
            </a:r>
            <a:endParaRPr lang="en-US" sz="2400" b="1" dirty="0"/>
          </a:p>
        </p:txBody>
      </p:sp>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793223772"/>
              </p:ext>
            </p:extLst>
          </p:nvPr>
        </p:nvGraphicFramePr>
        <p:xfrm>
          <a:off x="1765300" y="4019550"/>
          <a:ext cx="4022725" cy="838200"/>
        </p:xfrm>
        <a:graphic>
          <a:graphicData uri="http://schemas.openxmlformats.org/presentationml/2006/ole">
            <mc:AlternateContent xmlns:mc="http://schemas.openxmlformats.org/markup-compatibility/2006">
              <mc:Choice xmlns:v="urn:schemas-microsoft-com:vml" Requires="v">
                <p:oleObj spid="_x0000_s210985" name="Equation" r:id="rId3" imgW="2197080" imgH="457200" progId="Equation.3">
                  <p:embed/>
                </p:oleObj>
              </mc:Choice>
              <mc:Fallback>
                <p:oleObj name="Equation" r:id="rId3" imgW="2197080" imgH="457200" progId="Equation.3">
                  <p:embed/>
                  <p:pic>
                    <p:nvPicPr>
                      <p:cNvPr id="0" name="Object 1"/>
                      <p:cNvPicPr>
                        <a:picLocks noChangeAspect="1" noChangeArrowheads="1"/>
                      </p:cNvPicPr>
                      <p:nvPr/>
                    </p:nvPicPr>
                    <p:blipFill>
                      <a:blip r:embed="rId4"/>
                      <a:srcRect/>
                      <a:stretch>
                        <a:fillRect/>
                      </a:stretch>
                    </p:blipFill>
                    <p:spPr bwMode="auto">
                      <a:xfrm>
                        <a:off x="1765300" y="4019550"/>
                        <a:ext cx="4022725" cy="838200"/>
                      </a:xfrm>
                      <a:prstGeom prst="rect">
                        <a:avLst/>
                      </a:prstGeom>
                      <a:solidFill>
                        <a:schemeClr val="bg1"/>
                      </a:solidFill>
                    </p:spPr>
                  </p:pic>
                </p:oleObj>
              </mc:Fallback>
            </mc:AlternateContent>
          </a:graphicData>
        </a:graphic>
      </p:graphicFrame>
      <p:sp>
        <p:nvSpPr>
          <p:cNvPr id="9" name="TextBox 8"/>
          <p:cNvSpPr txBox="1"/>
          <p:nvPr/>
        </p:nvSpPr>
        <p:spPr>
          <a:xfrm>
            <a:off x="5715000" y="4167485"/>
            <a:ext cx="748923" cy="461665"/>
          </a:xfrm>
          <a:prstGeom prst="rect">
            <a:avLst/>
          </a:prstGeom>
          <a:solidFill>
            <a:schemeClr val="bg1"/>
          </a:solidFill>
        </p:spPr>
        <p:txBody>
          <a:bodyPr wrap="none" rtlCol="0">
            <a:spAutoFit/>
          </a:bodyPr>
          <a:lstStyle/>
          <a:p>
            <a:r>
              <a:rPr lang="en-US" sz="2400" dirty="0" smtClean="0">
                <a:latin typeface="Arial" pitchFamily="34" charset="0"/>
                <a:cs typeface="Arial" pitchFamily="34" charset="0"/>
              </a:rPr>
              <a:t>kJ/h</a:t>
            </a:r>
            <a:endParaRPr lang="en-US" sz="2400" dirty="0">
              <a:latin typeface="Arial" pitchFamily="34" charset="0"/>
              <a:cs typeface="Arial" pitchFamily="34" charset="0"/>
            </a:endParaRPr>
          </a:p>
        </p:txBody>
      </p:sp>
      <p:sp>
        <p:nvSpPr>
          <p:cNvPr id="10" name="TextBox 9"/>
          <p:cNvSpPr txBox="1"/>
          <p:nvPr/>
        </p:nvSpPr>
        <p:spPr>
          <a:xfrm>
            <a:off x="6400800" y="4167485"/>
            <a:ext cx="1423788" cy="461665"/>
          </a:xfrm>
          <a:prstGeom prst="rect">
            <a:avLst/>
          </a:prstGeom>
          <a:solidFill>
            <a:schemeClr val="bg1"/>
          </a:solidFill>
        </p:spPr>
        <p:txBody>
          <a:bodyPr wrap="none" rtlCol="0">
            <a:spAutoFit/>
          </a:bodyPr>
          <a:lstStyle/>
          <a:p>
            <a:r>
              <a:rPr lang="en-US" sz="2400" dirty="0" smtClean="0">
                <a:latin typeface="Arial" pitchFamily="34" charset="0"/>
                <a:cs typeface="Arial" pitchFamily="34" charset="0"/>
              </a:rPr>
              <a:t>= </a:t>
            </a:r>
            <a:r>
              <a:rPr lang="en-US" sz="2400" b="1" dirty="0" smtClean="0">
                <a:latin typeface="Arial" pitchFamily="34" charset="0"/>
                <a:cs typeface="Arial" pitchFamily="34" charset="0"/>
              </a:rPr>
              <a:t>8.9 kW</a:t>
            </a:r>
            <a:endParaRPr lang="en-US" sz="2400" b="1" dirty="0">
              <a:latin typeface="Arial" pitchFamily="34" charset="0"/>
              <a:cs typeface="Arial" pitchFamily="34" charset="0"/>
            </a:endParaRPr>
          </a:p>
        </p:txBody>
      </p:sp>
      <p:sp>
        <p:nvSpPr>
          <p:cNvPr id="11" name="TextBox 10"/>
          <p:cNvSpPr txBox="1"/>
          <p:nvPr/>
        </p:nvSpPr>
        <p:spPr>
          <a:xfrm>
            <a:off x="4516973" y="967085"/>
            <a:ext cx="2722027" cy="461665"/>
          </a:xfrm>
          <a:prstGeom prst="rect">
            <a:avLst/>
          </a:prstGeom>
          <a:noFill/>
        </p:spPr>
        <p:txBody>
          <a:bodyPr wrap="none" rtlCol="0">
            <a:spAutoFit/>
          </a:bodyPr>
          <a:lstStyle/>
          <a:p>
            <a:r>
              <a:rPr lang="en-US" sz="2400" dirty="0" smtClean="0">
                <a:latin typeface="Arial" pitchFamily="34" charset="0"/>
                <a:cs typeface="Arial" pitchFamily="34" charset="0"/>
              </a:rPr>
              <a:t>T</a:t>
            </a:r>
            <a:r>
              <a:rPr lang="en-US" sz="2400" baseline="-25000" dirty="0" smtClean="0">
                <a:latin typeface="Arial" pitchFamily="34" charset="0"/>
                <a:cs typeface="Arial" pitchFamily="34" charset="0"/>
              </a:rPr>
              <a:t>L</a:t>
            </a:r>
            <a:r>
              <a:rPr lang="en-US" sz="2400" dirty="0" smtClean="0">
                <a:latin typeface="Arial" pitchFamily="34" charset="0"/>
                <a:cs typeface="Arial" pitchFamily="34" charset="0"/>
              </a:rPr>
              <a:t> = </a:t>
            </a:r>
            <a:r>
              <a:rPr lang="en-US" sz="2400" dirty="0">
                <a:latin typeface="Arial" pitchFamily="34" charset="0"/>
                <a:cs typeface="Arial" pitchFamily="34" charset="0"/>
              </a:rPr>
              <a:t>−</a:t>
            </a:r>
            <a:r>
              <a:rPr lang="en-US" sz="2400" dirty="0" smtClean="0">
                <a:latin typeface="Arial" pitchFamily="34" charset="0"/>
                <a:cs typeface="Arial" pitchFamily="34" charset="0"/>
              </a:rPr>
              <a:t>2ºC = 271 K</a:t>
            </a:r>
            <a:endParaRPr lang="en-US" sz="2400" dirty="0">
              <a:latin typeface="Arial" pitchFamily="34" charset="0"/>
              <a:cs typeface="Arial" pitchFamily="34" charset="0"/>
            </a:endParaRPr>
          </a:p>
        </p:txBody>
      </p:sp>
      <p:sp>
        <p:nvSpPr>
          <p:cNvPr id="12" name="TextBox 11"/>
          <p:cNvSpPr txBox="1"/>
          <p:nvPr/>
        </p:nvSpPr>
        <p:spPr>
          <a:xfrm>
            <a:off x="4461419" y="509885"/>
            <a:ext cx="2701381" cy="461665"/>
          </a:xfrm>
          <a:prstGeom prst="rect">
            <a:avLst/>
          </a:prstGeom>
          <a:noFill/>
        </p:spPr>
        <p:txBody>
          <a:bodyPr wrap="none" rtlCol="0">
            <a:spAutoFit/>
          </a:bodyPr>
          <a:lstStyle/>
          <a:p>
            <a:r>
              <a:rPr lang="en-US" sz="2400" dirty="0" smtClean="0">
                <a:latin typeface="Arial" pitchFamily="34" charset="0"/>
                <a:cs typeface="Arial" pitchFamily="34" charset="0"/>
              </a:rPr>
              <a:t>T</a:t>
            </a:r>
            <a:r>
              <a:rPr lang="en-US" sz="2400" baseline="-25000" dirty="0" smtClean="0">
                <a:latin typeface="Arial" pitchFamily="34" charset="0"/>
                <a:cs typeface="Arial" pitchFamily="34" charset="0"/>
              </a:rPr>
              <a:t>H</a:t>
            </a:r>
            <a:r>
              <a:rPr lang="en-US" sz="2400" dirty="0" smtClean="0">
                <a:latin typeface="Arial" pitchFamily="34" charset="0"/>
                <a:cs typeface="Arial" pitchFamily="34" charset="0"/>
              </a:rPr>
              <a:t> = 20ºC = 293 K</a:t>
            </a:r>
            <a:endParaRPr lang="en-US" sz="2400" dirty="0">
              <a:latin typeface="Arial" pitchFamily="34" charset="0"/>
              <a:cs typeface="Arial" pitchFamily="34" charset="0"/>
            </a:endParaRPr>
          </a:p>
        </p:txBody>
      </p:sp>
      <p:sp>
        <p:nvSpPr>
          <p:cNvPr id="14" name="Rectangle 1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5" name="Object 14"/>
          <p:cNvGraphicFramePr>
            <a:graphicFrameLocks noChangeAspect="1"/>
          </p:cNvGraphicFramePr>
          <p:nvPr>
            <p:extLst>
              <p:ext uri="{D42A27DB-BD31-4B8C-83A1-F6EECF244321}">
                <p14:modId xmlns:p14="http://schemas.microsoft.com/office/powerpoint/2010/main" val="1627300103"/>
              </p:ext>
            </p:extLst>
          </p:nvPr>
        </p:nvGraphicFramePr>
        <p:xfrm>
          <a:off x="986064" y="518815"/>
          <a:ext cx="1431925" cy="428625"/>
        </p:xfrm>
        <a:graphic>
          <a:graphicData uri="http://schemas.openxmlformats.org/presentationml/2006/ole">
            <mc:AlternateContent xmlns:mc="http://schemas.openxmlformats.org/markup-compatibility/2006">
              <mc:Choice xmlns:v="urn:schemas-microsoft-com:vml" Requires="v">
                <p:oleObj spid="_x0000_s210986" name="Equation" r:id="rId5" imgW="774360" imgH="228600" progId="Equation.3">
                  <p:embed/>
                </p:oleObj>
              </mc:Choice>
              <mc:Fallback>
                <p:oleObj name="Equation" r:id="rId5" imgW="774360" imgH="228600" progId="Equation.3">
                  <p:embed/>
                  <p:pic>
                    <p:nvPicPr>
                      <p:cNvPr id="0" name="Object 13"/>
                      <p:cNvPicPr>
                        <a:picLocks noChangeAspect="1" noChangeArrowheads="1"/>
                      </p:cNvPicPr>
                      <p:nvPr/>
                    </p:nvPicPr>
                    <p:blipFill>
                      <a:blip r:embed="rId6"/>
                      <a:srcRect/>
                      <a:stretch>
                        <a:fillRect/>
                      </a:stretch>
                    </p:blipFill>
                    <p:spPr bwMode="auto">
                      <a:xfrm>
                        <a:off x="986064" y="518815"/>
                        <a:ext cx="1431925" cy="428625"/>
                      </a:xfrm>
                      <a:prstGeom prst="rect">
                        <a:avLst/>
                      </a:prstGeom>
                      <a:noFill/>
                    </p:spPr>
                  </p:pic>
                </p:oleObj>
              </mc:Fallback>
            </mc:AlternateContent>
          </a:graphicData>
        </a:graphic>
      </p:graphicFrame>
      <p:sp>
        <p:nvSpPr>
          <p:cNvPr id="16" name="TextBox 15"/>
          <p:cNvSpPr txBox="1"/>
          <p:nvPr/>
        </p:nvSpPr>
        <p:spPr>
          <a:xfrm>
            <a:off x="2465756" y="518815"/>
            <a:ext cx="702436" cy="461665"/>
          </a:xfrm>
          <a:prstGeom prst="rect">
            <a:avLst/>
          </a:prstGeom>
          <a:noFill/>
        </p:spPr>
        <p:txBody>
          <a:bodyPr wrap="none" rtlCol="0">
            <a:spAutoFit/>
          </a:bodyPr>
          <a:lstStyle/>
          <a:p>
            <a:r>
              <a:rPr lang="en-US" sz="2400" dirty="0" smtClean="0"/>
              <a:t>kJ/h</a:t>
            </a:r>
            <a:endParaRPr lang="en-US" sz="2400" dirty="0"/>
          </a:p>
        </p:txBody>
      </p:sp>
      <p:sp>
        <p:nvSpPr>
          <p:cNvPr id="17" name="TextBox 16"/>
          <p:cNvSpPr txBox="1"/>
          <p:nvPr/>
        </p:nvSpPr>
        <p:spPr>
          <a:xfrm>
            <a:off x="914400" y="980480"/>
            <a:ext cx="1720392" cy="461665"/>
          </a:xfrm>
          <a:prstGeom prst="rect">
            <a:avLst/>
          </a:prstGeom>
          <a:noFill/>
        </p:spPr>
        <p:txBody>
          <a:bodyPr wrap="square" rtlCol="0">
            <a:spAutoFit/>
          </a:bodyPr>
          <a:lstStyle/>
          <a:p>
            <a:r>
              <a:rPr lang="en-US" sz="2400" dirty="0" smtClean="0"/>
              <a:t>COP</a:t>
            </a:r>
            <a:r>
              <a:rPr lang="en-US" sz="2400" baseline="-25000" dirty="0" smtClean="0"/>
              <a:t>HP</a:t>
            </a:r>
            <a:r>
              <a:rPr lang="en-US" sz="2400" dirty="0" smtClean="0"/>
              <a:t> = 2.5</a:t>
            </a:r>
            <a:endParaRPr lang="en-US" sz="2400" baseline="-25000" dirty="0"/>
          </a:p>
        </p:txBody>
      </p:sp>
    </p:spTree>
    <p:extLst>
      <p:ext uri="{BB962C8B-B14F-4D97-AF65-F5344CB8AC3E}">
        <p14:creationId xmlns:p14="http://schemas.microsoft.com/office/powerpoint/2010/main" val="199303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90550"/>
            <a:ext cx="6858000" cy="2677656"/>
          </a:xfrm>
          <a:prstGeom prst="rect">
            <a:avLst/>
          </a:prstGeom>
        </p:spPr>
        <p:txBody>
          <a:bodyPr wrap="square">
            <a:spAutoFit/>
          </a:bodyPr>
          <a:lstStyle/>
          <a:p>
            <a:pPr marL="519113" indent="-519113" algn="just"/>
            <a:r>
              <a:rPr lang="en-US" sz="2400" dirty="0" smtClean="0">
                <a:latin typeface="Arial" pitchFamily="34" charset="0"/>
                <a:cs typeface="Arial" pitchFamily="34" charset="0"/>
              </a:rPr>
              <a:t>(ii) </a:t>
            </a:r>
            <a:r>
              <a:rPr lang="en-US" sz="2400" dirty="0">
                <a:latin typeface="Arial" pitchFamily="34" charset="0"/>
                <a:cs typeface="Arial" pitchFamily="34" charset="0"/>
              </a:rPr>
              <a:t>The house is losing heat at a rate </a:t>
            </a:r>
            <a:r>
              <a:rPr lang="en-US" sz="2400" dirty="0" smtClean="0">
                <a:latin typeface="Arial" pitchFamily="34" charset="0"/>
                <a:cs typeface="Arial" pitchFamily="34" charset="0"/>
              </a:rPr>
              <a:t>of       </a:t>
            </a:r>
            <a:r>
              <a:rPr lang="en-US" sz="2400" dirty="0">
                <a:latin typeface="Arial" pitchFamily="34" charset="0"/>
                <a:cs typeface="Arial" pitchFamily="34" charset="0"/>
              </a:rPr>
              <a:t>80,000 kJ/h. If the house is to be maintained at a constant temperature of </a:t>
            </a:r>
            <a:r>
              <a:rPr lang="en-US" sz="2400" dirty="0" smtClean="0">
                <a:latin typeface="Arial" pitchFamily="34" charset="0"/>
                <a:cs typeface="Arial" pitchFamily="34" charset="0"/>
              </a:rPr>
              <a:t>20ºC</a:t>
            </a:r>
            <a:r>
              <a:rPr lang="en-US" sz="2400" dirty="0">
                <a:latin typeface="Arial" pitchFamily="34" charset="0"/>
                <a:cs typeface="Arial" pitchFamily="34" charset="0"/>
              </a:rPr>
              <a:t>, the heat pump must deliver heat to the house at the same rate, that is, at a rate of 80,000 kJ/h. Then the rate of heat transfer from the outdoor becomes </a:t>
            </a: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2517968165"/>
              </p:ext>
            </p:extLst>
          </p:nvPr>
        </p:nvGraphicFramePr>
        <p:xfrm>
          <a:off x="1806575" y="3386138"/>
          <a:ext cx="2019300" cy="493712"/>
        </p:xfrm>
        <a:graphic>
          <a:graphicData uri="http://schemas.openxmlformats.org/presentationml/2006/ole">
            <mc:AlternateContent xmlns:mc="http://schemas.openxmlformats.org/markup-compatibility/2006">
              <mc:Choice xmlns:v="urn:schemas-microsoft-com:vml" Requires="v">
                <p:oleObj spid="_x0000_s212015" name="Equation" r:id="rId3" imgW="1028520" imgH="253800" progId="Equation.3">
                  <p:embed/>
                </p:oleObj>
              </mc:Choice>
              <mc:Fallback>
                <p:oleObj name="Equation" r:id="rId3" imgW="1028520" imgH="253800" progId="Equation.3">
                  <p:embed/>
                  <p:pic>
                    <p:nvPicPr>
                      <p:cNvPr id="0" name="Object 1"/>
                      <p:cNvPicPr>
                        <a:picLocks noChangeAspect="1" noChangeArrowheads="1"/>
                      </p:cNvPicPr>
                      <p:nvPr/>
                    </p:nvPicPr>
                    <p:blipFill>
                      <a:blip r:embed="rId4"/>
                      <a:srcRect/>
                      <a:stretch>
                        <a:fillRect/>
                      </a:stretch>
                    </p:blipFill>
                    <p:spPr bwMode="auto">
                      <a:xfrm>
                        <a:off x="1806575" y="3386138"/>
                        <a:ext cx="2019300" cy="493712"/>
                      </a:xfrm>
                      <a:prstGeom prst="rect">
                        <a:avLst/>
                      </a:prstGeom>
                      <a:solidFill>
                        <a:schemeClr val="bg1"/>
                      </a:solidFill>
                    </p:spPr>
                  </p:pic>
                </p:oleObj>
              </mc:Fallback>
            </mc:AlternateContent>
          </a:graphicData>
        </a:graphic>
      </p:graphicFrame>
      <p:sp>
        <p:nvSpPr>
          <p:cNvPr id="5" name="Right Arrow 4"/>
          <p:cNvSpPr/>
          <p:nvPr/>
        </p:nvSpPr>
        <p:spPr>
          <a:xfrm>
            <a:off x="990600" y="4171950"/>
            <a:ext cx="4572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322461714"/>
              </p:ext>
            </p:extLst>
          </p:nvPr>
        </p:nvGraphicFramePr>
        <p:xfrm>
          <a:off x="1676400" y="4084638"/>
          <a:ext cx="1828800" cy="447675"/>
        </p:xfrm>
        <a:graphic>
          <a:graphicData uri="http://schemas.openxmlformats.org/presentationml/2006/ole">
            <mc:AlternateContent xmlns:mc="http://schemas.openxmlformats.org/markup-compatibility/2006">
              <mc:Choice xmlns:v="urn:schemas-microsoft-com:vml" Requires="v">
                <p:oleObj spid="_x0000_s212016" name="Equation" r:id="rId5" imgW="1028520" imgH="253800" progId="Equation.3">
                  <p:embed/>
                </p:oleObj>
              </mc:Choice>
              <mc:Fallback>
                <p:oleObj name="Equation" r:id="rId5" imgW="1028520" imgH="253800" progId="Equation.3">
                  <p:embed/>
                  <p:pic>
                    <p:nvPicPr>
                      <p:cNvPr id="0" name="Object 3"/>
                      <p:cNvPicPr>
                        <a:picLocks noChangeAspect="1" noChangeArrowheads="1"/>
                      </p:cNvPicPr>
                      <p:nvPr/>
                    </p:nvPicPr>
                    <p:blipFill>
                      <a:blip r:embed="rId6"/>
                      <a:srcRect/>
                      <a:stretch>
                        <a:fillRect/>
                      </a:stretch>
                    </p:blipFill>
                    <p:spPr bwMode="auto">
                      <a:xfrm>
                        <a:off x="1676400" y="4084638"/>
                        <a:ext cx="1828800" cy="447675"/>
                      </a:xfrm>
                      <a:prstGeom prst="rect">
                        <a:avLst/>
                      </a:prstGeom>
                      <a:solidFill>
                        <a:schemeClr val="bg1"/>
                      </a:solidFill>
                    </p:spPr>
                  </p:pic>
                </p:oleObj>
              </mc:Fallback>
            </mc:AlternateContent>
          </a:graphicData>
        </a:graphic>
      </p:graphicFrame>
      <p:sp>
        <p:nvSpPr>
          <p:cNvPr id="8" name="TextBox 7"/>
          <p:cNvSpPr txBox="1"/>
          <p:nvPr/>
        </p:nvSpPr>
        <p:spPr>
          <a:xfrm>
            <a:off x="3505200" y="4095750"/>
            <a:ext cx="4591321" cy="830997"/>
          </a:xfrm>
          <a:prstGeom prst="rect">
            <a:avLst/>
          </a:prstGeom>
          <a:solidFill>
            <a:schemeClr val="bg1"/>
          </a:solidFill>
        </p:spPr>
        <p:txBody>
          <a:bodyPr wrap="none" rtlCol="0">
            <a:spAutoFit/>
          </a:bodyPr>
          <a:lstStyle/>
          <a:p>
            <a:r>
              <a:rPr lang="en-US" sz="2400" dirty="0" smtClean="0">
                <a:latin typeface="Arial" pitchFamily="34" charset="0"/>
                <a:cs typeface="Arial" pitchFamily="34" charset="0"/>
              </a:rPr>
              <a:t>= 80000 −  32000 = </a:t>
            </a:r>
            <a:r>
              <a:rPr lang="en-US" sz="2400" b="1" dirty="0" smtClean="0">
                <a:latin typeface="Arial" pitchFamily="34" charset="0"/>
                <a:cs typeface="Arial" pitchFamily="34" charset="0"/>
              </a:rPr>
              <a:t>48000 kJ/h </a:t>
            </a:r>
          </a:p>
          <a:p>
            <a:r>
              <a:rPr lang="en-US" sz="2400" b="1" dirty="0" smtClean="0">
                <a:latin typeface="Arial" pitchFamily="34" charset="0"/>
                <a:cs typeface="Arial" pitchFamily="34" charset="0"/>
              </a:rPr>
              <a:t>= 13.3 kW</a:t>
            </a:r>
            <a:endParaRPr lang="en-US" sz="2400" b="1" dirty="0">
              <a:latin typeface="Arial" pitchFamily="34" charset="0"/>
              <a:cs typeface="Arial" pitchFamily="34" charset="0"/>
            </a:endParaRPr>
          </a:p>
        </p:txBody>
      </p:sp>
    </p:spTree>
    <p:extLst>
      <p:ext uri="{BB962C8B-B14F-4D97-AF65-F5344CB8AC3E}">
        <p14:creationId xmlns:p14="http://schemas.microsoft.com/office/powerpoint/2010/main" val="238854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66750"/>
            <a:ext cx="6781800" cy="1200329"/>
          </a:xfrm>
          <a:prstGeom prst="rect">
            <a:avLst/>
          </a:prstGeom>
        </p:spPr>
        <p:txBody>
          <a:bodyPr wrap="square">
            <a:spAutoFit/>
          </a:bodyPr>
          <a:lstStyle/>
          <a:p>
            <a:pPr marL="463550" indent="-463550" algn="just">
              <a:buFont typeface="Wingdings" pitchFamily="2" charset="2"/>
              <a:buChar char="v"/>
            </a:pPr>
            <a:r>
              <a:rPr lang="en-US" sz="2400" dirty="0" smtClean="0">
                <a:latin typeface="Arial" pitchFamily="34" charset="0"/>
                <a:cs typeface="Arial" pitchFamily="34" charset="0"/>
              </a:rPr>
              <a:t>Note </a:t>
            </a:r>
            <a:r>
              <a:rPr lang="en-US" sz="2400" dirty="0">
                <a:latin typeface="Arial" pitchFamily="34" charset="0"/>
                <a:cs typeface="Arial" pitchFamily="34" charset="0"/>
              </a:rPr>
              <a:t>that 48,000 of the 80,000 kJ/h heat delivered to the house is actually extracted from the cold outdoor air. </a:t>
            </a:r>
          </a:p>
        </p:txBody>
      </p:sp>
      <p:sp>
        <p:nvSpPr>
          <p:cNvPr id="3" name="Rectangle 2"/>
          <p:cNvSpPr/>
          <p:nvPr/>
        </p:nvSpPr>
        <p:spPr>
          <a:xfrm>
            <a:off x="838200" y="57150"/>
            <a:ext cx="1928733" cy="461665"/>
          </a:xfrm>
          <a:prstGeom prst="rect">
            <a:avLst/>
          </a:prstGeom>
        </p:spPr>
        <p:txBody>
          <a:bodyPr wrap="none">
            <a:spAutoFit/>
          </a:bodyPr>
          <a:lstStyle/>
          <a:p>
            <a:r>
              <a:rPr lang="en-US" sz="2400" b="1" dirty="0" smtClean="0">
                <a:latin typeface="Arial" pitchFamily="34" charset="0"/>
                <a:cs typeface="Arial" pitchFamily="34" charset="0"/>
              </a:rPr>
              <a:t>Discussion:</a:t>
            </a:r>
            <a:endParaRPr lang="en-US" sz="2400" b="1" dirty="0">
              <a:latin typeface="Arial" pitchFamily="34" charset="0"/>
              <a:cs typeface="Arial" pitchFamily="34" charset="0"/>
            </a:endParaRPr>
          </a:p>
        </p:txBody>
      </p:sp>
      <p:sp>
        <p:nvSpPr>
          <p:cNvPr id="4" name="Rectangle 3"/>
          <p:cNvSpPr/>
          <p:nvPr/>
        </p:nvSpPr>
        <p:spPr>
          <a:xfrm>
            <a:off x="533400" y="1885950"/>
            <a:ext cx="7848600" cy="1200329"/>
          </a:xfrm>
          <a:prstGeom prst="rect">
            <a:avLst/>
          </a:prstGeom>
        </p:spPr>
        <p:txBody>
          <a:bodyPr wrap="square">
            <a:spAutoFit/>
          </a:bodyPr>
          <a:lstStyle/>
          <a:p>
            <a:pPr marL="463550" indent="-463550" algn="just">
              <a:buFont typeface="Wingdings" pitchFamily="2" charset="2"/>
              <a:buChar char="v"/>
            </a:pPr>
            <a:r>
              <a:rPr lang="en-US" sz="2400" dirty="0">
                <a:latin typeface="Arial" pitchFamily="34" charset="0"/>
                <a:cs typeface="Arial" pitchFamily="34" charset="0"/>
              </a:rPr>
              <a:t>Therefore, we are paying only for the </a:t>
            </a:r>
            <a:r>
              <a:rPr lang="en-US" sz="2400" dirty="0" smtClean="0">
                <a:latin typeface="Arial" pitchFamily="34" charset="0"/>
                <a:cs typeface="Arial" pitchFamily="34" charset="0"/>
              </a:rPr>
              <a:t>32,000 kJ/h </a:t>
            </a:r>
            <a:r>
              <a:rPr lang="en-US" sz="2400" dirty="0">
                <a:latin typeface="Arial" pitchFamily="34" charset="0"/>
                <a:cs typeface="Arial" pitchFamily="34" charset="0"/>
              </a:rPr>
              <a:t>energy that is supplied as electrical work to the heat pump. </a:t>
            </a:r>
          </a:p>
        </p:txBody>
      </p:sp>
      <p:sp>
        <p:nvSpPr>
          <p:cNvPr id="5" name="Rectangle 4"/>
          <p:cNvSpPr/>
          <p:nvPr/>
        </p:nvSpPr>
        <p:spPr>
          <a:xfrm>
            <a:off x="533400" y="3181350"/>
            <a:ext cx="7848600" cy="1569660"/>
          </a:xfrm>
          <a:prstGeom prst="rect">
            <a:avLst/>
          </a:prstGeom>
        </p:spPr>
        <p:txBody>
          <a:bodyPr wrap="square">
            <a:spAutoFit/>
          </a:bodyPr>
          <a:lstStyle/>
          <a:p>
            <a:pPr marL="463550" indent="-463550" algn="just">
              <a:buFont typeface="Wingdings" pitchFamily="2" charset="2"/>
              <a:buChar char="v"/>
            </a:pPr>
            <a:r>
              <a:rPr lang="en-US" sz="2400" dirty="0">
                <a:latin typeface="Arial" pitchFamily="34" charset="0"/>
                <a:cs typeface="Arial" pitchFamily="34" charset="0"/>
              </a:rPr>
              <a:t>If we were to use an electric resistance heater instead, we would have to supply the entire </a:t>
            </a:r>
            <a:r>
              <a:rPr lang="en-US" sz="2400" dirty="0" smtClean="0">
                <a:latin typeface="Arial" pitchFamily="34" charset="0"/>
                <a:cs typeface="Arial" pitchFamily="34" charset="0"/>
              </a:rPr>
              <a:t>      80,000 </a:t>
            </a:r>
            <a:r>
              <a:rPr lang="en-US" sz="2400" dirty="0">
                <a:latin typeface="Arial" pitchFamily="34" charset="0"/>
                <a:cs typeface="Arial" pitchFamily="34" charset="0"/>
              </a:rPr>
              <a:t>kJ/h to the resistance heater as electric energy. </a:t>
            </a:r>
          </a:p>
        </p:txBody>
      </p:sp>
    </p:spTree>
    <p:extLst>
      <p:ext uri="{BB962C8B-B14F-4D97-AF65-F5344CB8AC3E}">
        <p14:creationId xmlns:p14="http://schemas.microsoft.com/office/powerpoint/2010/main" val="945571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1131153"/>
            <a:ext cx="6781800" cy="830997"/>
          </a:xfrm>
          <a:prstGeom prst="rect">
            <a:avLst/>
          </a:prstGeom>
        </p:spPr>
        <p:txBody>
          <a:bodyPr wrap="square">
            <a:spAutoFit/>
          </a:bodyPr>
          <a:lstStyle/>
          <a:p>
            <a:pPr marL="463550" indent="-463550" algn="just">
              <a:buFont typeface="Wingdings" pitchFamily="2" charset="2"/>
              <a:buChar char="v"/>
            </a:pPr>
            <a:r>
              <a:rPr lang="en-US" sz="2400" dirty="0">
                <a:latin typeface="Arial" pitchFamily="34" charset="0"/>
                <a:cs typeface="Arial" pitchFamily="34" charset="0"/>
              </a:rPr>
              <a:t>This would mean a heating bill that is 2.5 times higher. </a:t>
            </a:r>
          </a:p>
        </p:txBody>
      </p:sp>
      <p:sp>
        <p:nvSpPr>
          <p:cNvPr id="4" name="Rectangle 3"/>
          <p:cNvSpPr/>
          <p:nvPr/>
        </p:nvSpPr>
        <p:spPr>
          <a:xfrm>
            <a:off x="533400" y="2526090"/>
            <a:ext cx="7696200" cy="1569660"/>
          </a:xfrm>
          <a:prstGeom prst="rect">
            <a:avLst/>
          </a:prstGeom>
        </p:spPr>
        <p:txBody>
          <a:bodyPr wrap="square">
            <a:spAutoFit/>
          </a:bodyPr>
          <a:lstStyle/>
          <a:p>
            <a:pPr marL="463550" indent="-463550" algn="just">
              <a:buFont typeface="Wingdings" pitchFamily="2" charset="2"/>
              <a:buChar char="v"/>
            </a:pPr>
            <a:r>
              <a:rPr lang="en-US" sz="2400" dirty="0">
                <a:latin typeface="Arial" pitchFamily="34" charset="0"/>
                <a:cs typeface="Arial" pitchFamily="34" charset="0"/>
              </a:rPr>
              <a:t>This explains the popularity of heat pumps as heating systems and why they are preferred to simple electric resistance heaters despite their considerably higher initial cost.</a:t>
            </a:r>
          </a:p>
        </p:txBody>
      </p:sp>
    </p:spTree>
    <p:extLst>
      <p:ext uri="{BB962C8B-B14F-4D97-AF65-F5344CB8AC3E}">
        <p14:creationId xmlns:p14="http://schemas.microsoft.com/office/powerpoint/2010/main" val="3151104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2455" y="1962150"/>
            <a:ext cx="7848600" cy="1200329"/>
          </a:xfrm>
          <a:prstGeom prst="rect">
            <a:avLst/>
          </a:prstGeom>
        </p:spPr>
        <p:txBody>
          <a:bodyPr wrap="square">
            <a:spAutoFit/>
          </a:bodyPr>
          <a:lstStyle/>
          <a:p>
            <a:pPr marL="457200" lvl="0" indent="-457200" algn="just" eaLnBrk="0" hangingPunct="0"/>
            <a:r>
              <a:rPr lang="en-US" sz="2400" dirty="0" smtClean="0">
                <a:latin typeface="Arial" pitchFamily="34" charset="0"/>
                <a:ea typeface="Calibri" pitchFamily="34" charset="0"/>
                <a:cs typeface="Arial" pitchFamily="34" charset="0"/>
              </a:rPr>
              <a:t>[2] </a:t>
            </a:r>
            <a:r>
              <a:rPr lang="en-US" sz="2400" i="1" dirty="0" smtClean="0">
                <a:latin typeface="Arial" pitchFamily="34" charset="0"/>
                <a:ea typeface="Calibri" pitchFamily="34" charset="0"/>
                <a:cs typeface="Arial" pitchFamily="34" charset="0"/>
              </a:rPr>
              <a:t>Fundamentals of Thermodynamics &amp; Heat Transfer</a:t>
            </a:r>
            <a:r>
              <a:rPr lang="en-US" sz="2400" dirty="0" smtClean="0">
                <a:latin typeface="Arial" pitchFamily="34" charset="0"/>
                <a:ea typeface="Calibri" pitchFamily="34" charset="0"/>
                <a:cs typeface="Arial" pitchFamily="34" charset="0"/>
              </a:rPr>
              <a:t>: </a:t>
            </a:r>
            <a:r>
              <a:rPr lang="en-US" sz="2400" dirty="0" err="1" smtClean="0">
                <a:latin typeface="Arial" pitchFamily="34" charset="0"/>
                <a:ea typeface="Calibri" pitchFamily="34" charset="0"/>
                <a:cs typeface="Arial" pitchFamily="34" charset="0"/>
              </a:rPr>
              <a:t>Luintel</a:t>
            </a:r>
            <a:r>
              <a:rPr lang="en-US" sz="2400" dirty="0" smtClean="0">
                <a:latin typeface="Arial" pitchFamily="34" charset="0"/>
                <a:ea typeface="Calibri" pitchFamily="34" charset="0"/>
                <a:cs typeface="Arial" pitchFamily="34" charset="0"/>
              </a:rPr>
              <a:t> M.C., Heritage Publishers &amp; Distributors Pvt. Ltd., Kathmandu, Nepal, 2016.</a:t>
            </a:r>
            <a:endParaRPr lang="en-US" sz="2400" dirty="0" smtClean="0">
              <a:latin typeface="Arial" pitchFamily="34" charset="0"/>
              <a:cs typeface="Arial" pitchFamily="34" charset="0"/>
            </a:endParaRPr>
          </a:p>
        </p:txBody>
      </p:sp>
      <p:sp>
        <p:nvSpPr>
          <p:cNvPr id="6" name="Rectangle 5"/>
          <p:cNvSpPr/>
          <p:nvPr/>
        </p:nvSpPr>
        <p:spPr>
          <a:xfrm>
            <a:off x="838202" y="133350"/>
            <a:ext cx="1949573" cy="461665"/>
          </a:xfrm>
          <a:prstGeom prst="rect">
            <a:avLst/>
          </a:prstGeom>
        </p:spPr>
        <p:txBody>
          <a:bodyPr wrap="none">
            <a:spAutoFit/>
          </a:bodyPr>
          <a:lstStyle/>
          <a:p>
            <a:pPr lvl="0"/>
            <a:r>
              <a:rPr lang="en-US" sz="2400" b="1" dirty="0" smtClean="0">
                <a:solidFill>
                  <a:srgbClr val="FF0000"/>
                </a:solidFill>
                <a:latin typeface="Arial" pitchFamily="34" charset="0"/>
                <a:ea typeface="Calibri" pitchFamily="34" charset="0"/>
                <a:cs typeface="Arial" pitchFamily="34" charset="0"/>
              </a:rPr>
              <a:t>References:</a:t>
            </a:r>
            <a:endParaRPr lang="en-US" sz="2400" dirty="0" smtClean="0">
              <a:solidFill>
                <a:srgbClr val="FF0000"/>
              </a:solidFill>
              <a:latin typeface="Arial" pitchFamily="34" charset="0"/>
              <a:cs typeface="Arial" pitchFamily="34" charset="0"/>
            </a:endParaRPr>
          </a:p>
        </p:txBody>
      </p:sp>
      <p:sp>
        <p:nvSpPr>
          <p:cNvPr id="7" name="Rectangle 6"/>
          <p:cNvSpPr/>
          <p:nvPr/>
        </p:nvSpPr>
        <p:spPr>
          <a:xfrm>
            <a:off x="457199" y="742950"/>
            <a:ext cx="6858001" cy="1200329"/>
          </a:xfrm>
          <a:prstGeom prst="rect">
            <a:avLst/>
          </a:prstGeom>
        </p:spPr>
        <p:txBody>
          <a:bodyPr wrap="square">
            <a:spAutoFit/>
          </a:bodyPr>
          <a:lstStyle/>
          <a:p>
            <a:pPr marL="457200" indent="-457200" algn="just"/>
            <a:r>
              <a:rPr lang="en-US" sz="2400" dirty="0" smtClean="0">
                <a:latin typeface="Arial" pitchFamily="34" charset="0"/>
                <a:cs typeface="Arial" pitchFamily="34" charset="0"/>
              </a:rPr>
              <a:t>[1] Thermal Science and </a:t>
            </a:r>
            <a:r>
              <a:rPr lang="en-US" sz="2400" i="1" dirty="0" smtClean="0">
                <a:latin typeface="Arial" pitchFamily="34" charset="0"/>
                <a:cs typeface="Arial" pitchFamily="34" charset="0"/>
              </a:rPr>
              <a:t>Engineering</a:t>
            </a:r>
            <a:r>
              <a:rPr lang="en-US" sz="2400" dirty="0" smtClean="0">
                <a:latin typeface="Arial" pitchFamily="34" charset="0"/>
                <a:cs typeface="Arial" pitchFamily="34" charset="0"/>
              </a:rPr>
              <a:t>: Dr. Kumar D.S.,</a:t>
            </a:r>
            <a:r>
              <a:rPr lang="en-US" sz="2400" dirty="0" smtClean="0"/>
              <a:t> </a:t>
            </a:r>
            <a:r>
              <a:rPr lang="en-US" sz="2400" dirty="0">
                <a:latin typeface="Arial" pitchFamily="34" charset="0"/>
                <a:cs typeface="Arial" pitchFamily="34" charset="0"/>
              </a:rPr>
              <a:t>S. K. </a:t>
            </a:r>
            <a:r>
              <a:rPr lang="en-US" sz="2400" dirty="0" err="1">
                <a:latin typeface="Arial" pitchFamily="34" charset="0"/>
                <a:cs typeface="Arial" pitchFamily="34" charset="0"/>
              </a:rPr>
              <a:t>Kataria</a:t>
            </a:r>
            <a:r>
              <a:rPr lang="en-US" sz="2400" dirty="0">
                <a:latin typeface="Arial" pitchFamily="34" charset="0"/>
                <a:cs typeface="Arial" pitchFamily="34" charset="0"/>
              </a:rPr>
              <a:t> &amp; Sons, India, 2009.</a:t>
            </a:r>
          </a:p>
          <a:p>
            <a:pPr marL="457200" indent="-457200" algn="just"/>
            <a:endParaRPr lang="en-US" sz="2400" dirty="0">
              <a:latin typeface="Arial" pitchFamily="34" charset="0"/>
              <a:cs typeface="Arial" pitchFamily="34" charset="0"/>
            </a:endParaRPr>
          </a:p>
        </p:txBody>
      </p:sp>
      <p:sp>
        <p:nvSpPr>
          <p:cNvPr id="2" name="Rectangle 1"/>
          <p:cNvSpPr/>
          <p:nvPr/>
        </p:nvSpPr>
        <p:spPr>
          <a:xfrm>
            <a:off x="457200" y="3562350"/>
            <a:ext cx="7853854" cy="1200329"/>
          </a:xfrm>
          <a:prstGeom prst="rect">
            <a:avLst/>
          </a:prstGeom>
        </p:spPr>
        <p:txBody>
          <a:bodyPr wrap="square">
            <a:spAutoFit/>
          </a:bodyPr>
          <a:lstStyle/>
          <a:p>
            <a:pPr marL="457200" indent="-457200" algn="just"/>
            <a:r>
              <a:rPr lang="en-US" sz="2400" dirty="0" smtClean="0">
                <a:latin typeface="Arial" pitchFamily="34" charset="0"/>
                <a:cs typeface="Arial" pitchFamily="34" charset="0"/>
              </a:rPr>
              <a:t>[3] </a:t>
            </a:r>
            <a:r>
              <a:rPr lang="en-US" sz="2400" i="1" dirty="0" smtClean="0">
                <a:latin typeface="Arial" pitchFamily="34" charset="0"/>
                <a:cs typeface="Arial" pitchFamily="34" charset="0"/>
              </a:rPr>
              <a:t>Thermodynamics</a:t>
            </a:r>
            <a:r>
              <a:rPr lang="en-US" sz="2400" i="1" dirty="0">
                <a:latin typeface="Arial" pitchFamily="34" charset="0"/>
                <a:cs typeface="Arial" pitchFamily="34" charset="0"/>
              </a:rPr>
              <a:t>: An Engineering Approach:</a:t>
            </a:r>
            <a:r>
              <a:rPr lang="en-US" sz="2400" dirty="0">
                <a:latin typeface="Arial" pitchFamily="34" charset="0"/>
                <a:cs typeface="Arial" pitchFamily="34" charset="0"/>
              </a:rPr>
              <a:t> </a:t>
            </a:r>
            <a:r>
              <a:rPr lang="en-US" sz="2400" dirty="0" err="1">
                <a:latin typeface="Arial" pitchFamily="34" charset="0"/>
                <a:cs typeface="Arial" pitchFamily="34" charset="0"/>
              </a:rPr>
              <a:t>Cengel</a:t>
            </a:r>
            <a:r>
              <a:rPr lang="en-US" sz="2400" dirty="0">
                <a:latin typeface="Arial" pitchFamily="34" charset="0"/>
                <a:cs typeface="Arial" pitchFamily="34" charset="0"/>
              </a:rPr>
              <a:t> Y. A. and Boles M. A., McGraw-Hill Education, New York, 2018.</a:t>
            </a:r>
          </a:p>
        </p:txBody>
      </p:sp>
    </p:spTree>
    <p:extLst>
      <p:ext uri="{BB962C8B-B14F-4D97-AF65-F5344CB8AC3E}">
        <p14:creationId xmlns:p14="http://schemas.microsoft.com/office/powerpoint/2010/main" val="1549249029"/>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67000" y="1771650"/>
            <a:ext cx="3787832"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Thank you </a:t>
            </a:r>
            <a:endParaRPr lang="en-US"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4945</TotalTime>
  <Words>1858</Words>
  <Application>Microsoft Office PowerPoint</Application>
  <PresentationFormat>On-screen Show (16:9)</PresentationFormat>
  <Paragraphs>139</Paragraphs>
  <Slides>41</Slides>
  <Notes>7</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41</vt:i4>
      </vt:variant>
    </vt:vector>
  </HeadingPairs>
  <TitlesOfParts>
    <vt:vector size="44" baseType="lpstr">
      <vt:lpstr>Office Theme</vt:lpstr>
      <vt:lpstr>Equation</vt:lpstr>
      <vt:lpstr>Visio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Lila Raj Koirala</dc:creator>
  <cp:lastModifiedBy>User</cp:lastModifiedBy>
  <cp:revision>245</cp:revision>
  <dcterms:created xsi:type="dcterms:W3CDTF">2020-05-08T11:46:10Z</dcterms:created>
  <dcterms:modified xsi:type="dcterms:W3CDTF">2022-05-25T17:03:57Z</dcterms:modified>
</cp:coreProperties>
</file>