
<file path=[Content_Types].xml><?xml version="1.0" encoding="utf-8"?>
<Types xmlns="http://schemas.openxmlformats.org/package/2006/content-types">
  <Default Extension="png" ContentType="image/png"/>
  <Default Extension="bin" ContentType="application/vnd.openxmlformats-officedocument.oleObject"/>
  <Default Extension="emf" ContentType="image/x-emf"/>
  <Default Extension="jpeg" ContentType="image/jpeg"/>
  <Default Extension="rels" ContentType="application/vnd.openxmlformats-package.relationships+xml"/>
  <Default Extension="xml" ContentType="application/xml"/>
  <Default Extension="vml" ContentType="application/vnd.openxmlformats-officedocument.vmlDrawing"/>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50"/>
  </p:notesMasterIdLst>
  <p:sldIdLst>
    <p:sldId id="328" r:id="rId2"/>
    <p:sldId id="329" r:id="rId3"/>
    <p:sldId id="307" r:id="rId4"/>
    <p:sldId id="311" r:id="rId5"/>
    <p:sldId id="258" r:id="rId6"/>
    <p:sldId id="259" r:id="rId7"/>
    <p:sldId id="312" r:id="rId8"/>
    <p:sldId id="308" r:id="rId9"/>
    <p:sldId id="260" r:id="rId10"/>
    <p:sldId id="313" r:id="rId11"/>
    <p:sldId id="261" r:id="rId12"/>
    <p:sldId id="314" r:id="rId13"/>
    <p:sldId id="262" r:id="rId14"/>
    <p:sldId id="263" r:id="rId15"/>
    <p:sldId id="315" r:id="rId16"/>
    <p:sldId id="264" r:id="rId17"/>
    <p:sldId id="316" r:id="rId18"/>
    <p:sldId id="265" r:id="rId19"/>
    <p:sldId id="317" r:id="rId20"/>
    <p:sldId id="266" r:id="rId21"/>
    <p:sldId id="318" r:id="rId22"/>
    <p:sldId id="267" r:id="rId23"/>
    <p:sldId id="319" r:id="rId24"/>
    <p:sldId id="320" r:id="rId25"/>
    <p:sldId id="268" r:id="rId26"/>
    <p:sldId id="269" r:id="rId27"/>
    <p:sldId id="321" r:id="rId28"/>
    <p:sldId id="270" r:id="rId29"/>
    <p:sldId id="271" r:id="rId30"/>
    <p:sldId id="322" r:id="rId31"/>
    <p:sldId id="272" r:id="rId32"/>
    <p:sldId id="323" r:id="rId33"/>
    <p:sldId id="273" r:id="rId34"/>
    <p:sldId id="324" r:id="rId35"/>
    <p:sldId id="274" r:id="rId36"/>
    <p:sldId id="325" r:id="rId37"/>
    <p:sldId id="275" r:id="rId38"/>
    <p:sldId id="276" r:id="rId39"/>
    <p:sldId id="327" r:id="rId40"/>
    <p:sldId id="332" r:id="rId41"/>
    <p:sldId id="333" r:id="rId42"/>
    <p:sldId id="334" r:id="rId43"/>
    <p:sldId id="277" r:id="rId44"/>
    <p:sldId id="326" r:id="rId45"/>
    <p:sldId id="278" r:id="rId46"/>
    <p:sldId id="279" r:id="rId47"/>
    <p:sldId id="330" r:id="rId48"/>
    <p:sldId id="310" r:id="rId49"/>
  </p:sldIdLst>
  <p:sldSz cx="9144000" cy="5143500" type="screen16x9"/>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presentation>
</file>

<file path=ppt/presProps.xml><?xml version="1.0" encoding="utf-8"?>
<p:presentationPr xmlns:a="http://schemas.openxmlformats.org/drawingml/2006/main" xmlns:r="http://schemas.openxmlformats.org/officeDocument/2006/relationships" xmlns:p="http://schemas.openxmlformats.org/presentationml/2006/main">
  <p:extLst>
    <p:ext uri="{E76CE94A-603C-4142-B9EB-6D1370010A27}">
      <p14:discardImageEditData xmlns:p14="http://schemas.microsoft.com/office/powerpoint/2010/main" val="0"/>
    </p:ext>
    <p:ext uri="{D31A062A-798A-4329-ABDD-BBA856620510}">
      <p14:defaultImageDpi xmlns:p14="http://schemas.microsoft.com/office/powerpoint/2010/main" val="220"/>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5588" autoAdjust="0"/>
    <p:restoredTop sz="94662" autoAdjust="0"/>
  </p:normalViewPr>
  <p:slideViewPr>
    <p:cSldViewPr>
      <p:cViewPr>
        <p:scale>
          <a:sx n="60" d="100"/>
          <a:sy n="60" d="100"/>
        </p:scale>
        <p:origin x="-1572" y="-534"/>
      </p:cViewPr>
      <p:guideLst>
        <p:guide orient="horz" pos="1620"/>
        <p:guide pos="2880"/>
      </p:guideLst>
    </p:cSldViewPr>
  </p:slideViewPr>
  <p:notesTextViewPr>
    <p:cViewPr>
      <p:scale>
        <a:sx n="100" d="100"/>
        <a:sy n="100" d="100"/>
      </p:scale>
      <p:origin x="0" y="0"/>
    </p:cViewPr>
  </p:notesTextViewPr>
  <p:gridSpacing cx="76200" cy="76200"/>
</p:viewPr>
</file>

<file path=ppt/_rels/presentation.xml.rels><?xml version="1.0" encoding="UTF-8" standalone="yes"?>
<Relationships xmlns="http://schemas.openxmlformats.org/package/2006/relationships"><Relationship Id="rId13" Type="http://schemas.openxmlformats.org/officeDocument/2006/relationships/slide" Target="slides/slide12.xml"/><Relationship Id="rId18" Type="http://schemas.openxmlformats.org/officeDocument/2006/relationships/slide" Target="slides/slide17.xml"/><Relationship Id="rId26" Type="http://schemas.openxmlformats.org/officeDocument/2006/relationships/slide" Target="slides/slide25.xml"/><Relationship Id="rId39" Type="http://schemas.openxmlformats.org/officeDocument/2006/relationships/slide" Target="slides/slide38.xml"/><Relationship Id="rId3" Type="http://schemas.openxmlformats.org/officeDocument/2006/relationships/slide" Target="slides/slide2.xml"/><Relationship Id="rId21" Type="http://schemas.openxmlformats.org/officeDocument/2006/relationships/slide" Target="slides/slide20.xml"/><Relationship Id="rId34" Type="http://schemas.openxmlformats.org/officeDocument/2006/relationships/slide" Target="slides/slide33.xml"/><Relationship Id="rId42" Type="http://schemas.openxmlformats.org/officeDocument/2006/relationships/slide" Target="slides/slide41.xml"/><Relationship Id="rId47" Type="http://schemas.openxmlformats.org/officeDocument/2006/relationships/slide" Target="slides/slide46.xml"/><Relationship Id="rId50" Type="http://schemas.openxmlformats.org/officeDocument/2006/relationships/notesMaster" Target="notesMasters/notesMaster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slide" Target="slides/slide16.xml"/><Relationship Id="rId25" Type="http://schemas.openxmlformats.org/officeDocument/2006/relationships/slide" Target="slides/slide24.xml"/><Relationship Id="rId33" Type="http://schemas.openxmlformats.org/officeDocument/2006/relationships/slide" Target="slides/slide32.xml"/><Relationship Id="rId38" Type="http://schemas.openxmlformats.org/officeDocument/2006/relationships/slide" Target="slides/slide37.xml"/><Relationship Id="rId46" Type="http://schemas.openxmlformats.org/officeDocument/2006/relationships/slide" Target="slides/slide45.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slide" Target="slides/slide19.xml"/><Relationship Id="rId29" Type="http://schemas.openxmlformats.org/officeDocument/2006/relationships/slide" Target="slides/slide28.xml"/><Relationship Id="rId41" Type="http://schemas.openxmlformats.org/officeDocument/2006/relationships/slide" Target="slides/slide40.xml"/><Relationship Id="rId54" Type="http://schemas.openxmlformats.org/officeDocument/2006/relationships/tableStyles" Target="tableStyle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24" Type="http://schemas.openxmlformats.org/officeDocument/2006/relationships/slide" Target="slides/slide23.xml"/><Relationship Id="rId32" Type="http://schemas.openxmlformats.org/officeDocument/2006/relationships/slide" Target="slides/slide31.xml"/><Relationship Id="rId37" Type="http://schemas.openxmlformats.org/officeDocument/2006/relationships/slide" Target="slides/slide36.xml"/><Relationship Id="rId40" Type="http://schemas.openxmlformats.org/officeDocument/2006/relationships/slide" Target="slides/slide39.xml"/><Relationship Id="rId45" Type="http://schemas.openxmlformats.org/officeDocument/2006/relationships/slide" Target="slides/slide44.xml"/><Relationship Id="rId53" Type="http://schemas.openxmlformats.org/officeDocument/2006/relationships/theme" Target="theme/theme1.xml"/><Relationship Id="rId5" Type="http://schemas.openxmlformats.org/officeDocument/2006/relationships/slide" Target="slides/slide4.xml"/><Relationship Id="rId15" Type="http://schemas.openxmlformats.org/officeDocument/2006/relationships/slide" Target="slides/slide14.xml"/><Relationship Id="rId23" Type="http://schemas.openxmlformats.org/officeDocument/2006/relationships/slide" Target="slides/slide22.xml"/><Relationship Id="rId28" Type="http://schemas.openxmlformats.org/officeDocument/2006/relationships/slide" Target="slides/slide27.xml"/><Relationship Id="rId36" Type="http://schemas.openxmlformats.org/officeDocument/2006/relationships/slide" Target="slides/slide35.xml"/><Relationship Id="rId49" Type="http://schemas.openxmlformats.org/officeDocument/2006/relationships/slide" Target="slides/slide48.xml"/><Relationship Id="rId10" Type="http://schemas.openxmlformats.org/officeDocument/2006/relationships/slide" Target="slides/slide9.xml"/><Relationship Id="rId19" Type="http://schemas.openxmlformats.org/officeDocument/2006/relationships/slide" Target="slides/slide18.xml"/><Relationship Id="rId31" Type="http://schemas.openxmlformats.org/officeDocument/2006/relationships/slide" Target="slides/slide30.xml"/><Relationship Id="rId44" Type="http://schemas.openxmlformats.org/officeDocument/2006/relationships/slide" Target="slides/slide43.xml"/><Relationship Id="rId52" Type="http://schemas.openxmlformats.org/officeDocument/2006/relationships/viewProps" Target="view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slide" Target="slides/slide21.xml"/><Relationship Id="rId27" Type="http://schemas.openxmlformats.org/officeDocument/2006/relationships/slide" Target="slides/slide26.xml"/><Relationship Id="rId30" Type="http://schemas.openxmlformats.org/officeDocument/2006/relationships/slide" Target="slides/slide29.xml"/><Relationship Id="rId35" Type="http://schemas.openxmlformats.org/officeDocument/2006/relationships/slide" Target="slides/slide34.xml"/><Relationship Id="rId43" Type="http://schemas.openxmlformats.org/officeDocument/2006/relationships/slide" Target="slides/slide42.xml"/><Relationship Id="rId48" Type="http://schemas.openxmlformats.org/officeDocument/2006/relationships/slide" Target="slides/slide47.xml"/><Relationship Id="rId8" Type="http://schemas.openxmlformats.org/officeDocument/2006/relationships/slide" Target="slides/slide7.xml"/><Relationship Id="rId51" Type="http://schemas.openxmlformats.org/officeDocument/2006/relationships/presProps" Target="presProps.xml"/></Relationships>
</file>

<file path=ppt/drawings/_rels/vmlDrawing1.vml.rels><?xml version="1.0" encoding="UTF-8" standalone="yes"?>
<Relationships xmlns="http://schemas.openxmlformats.org/package/2006/relationships"><Relationship Id="rId1" Type="http://schemas.openxmlformats.org/officeDocument/2006/relationships/image" Target="../media/image30.emf"/></Relationships>
</file>

<file path=ppt/drawings/_rels/vmlDrawing2.vml.rels><?xml version="1.0" encoding="UTF-8" standalone="yes"?>
<Relationships xmlns="http://schemas.openxmlformats.org/package/2006/relationships"><Relationship Id="rId1" Type="http://schemas.openxmlformats.org/officeDocument/2006/relationships/image" Target="../media/image33.emf"/></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1974C4D6-316B-459C-B52D-FBAA0CCF434B}" type="datetimeFigureOut">
              <a:rPr lang="en-US" smtClean="0"/>
              <a:pPr/>
              <a:t>6/1/2022</a:t>
            </a:fld>
            <a:endParaRPr lang="en-US"/>
          </a:p>
        </p:txBody>
      </p:sp>
      <p:sp>
        <p:nvSpPr>
          <p:cNvPr id="4" name="Slide Image Placeholder 3"/>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6" name="Footer Placeholder 5"/>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5934C9A2-5B00-41A6-ADAB-238A48D2C9B1}" type="slidenum">
              <a:rPr lang="en-US" smtClean="0"/>
              <a:pPr/>
              <a:t>‹#›</a:t>
            </a:fld>
            <a:endParaRPr lang="en-US"/>
          </a:p>
        </p:txBody>
      </p:sp>
    </p:spTree>
    <p:extLst>
      <p:ext uri="{BB962C8B-B14F-4D97-AF65-F5344CB8AC3E}">
        <p14:creationId xmlns:p14="http://schemas.microsoft.com/office/powerpoint/2010/main" val="30803824"/>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6.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33.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0482" name="Rectangle 3"/>
          <p:cNvSpPr>
            <a:spLocks noGrp="1" noChangeArrowheads="1"/>
          </p:cNvSpPr>
          <p:nvPr>
            <p:ph type="dt" sz="quarter" idx="1"/>
          </p:nvPr>
        </p:nvSpPr>
        <p:spPr>
          <a:noFill/>
        </p:spPr>
        <p:txBody>
          <a:bodyPr/>
          <a:lstStyle/>
          <a:p>
            <a:fld id="{434B2537-4AA3-4550-9DBB-9713032A8EE6}" type="datetime3">
              <a:rPr lang="en-US" smtClean="0">
                <a:latin typeface="Arial" charset="0"/>
              </a:rPr>
              <a:pPr/>
              <a:t>1 June 2022</a:t>
            </a:fld>
            <a:endParaRPr lang="en-US" dirty="0" smtClean="0">
              <a:latin typeface="Arial" charset="0"/>
            </a:endParaRPr>
          </a:p>
        </p:txBody>
      </p:sp>
      <p:sp>
        <p:nvSpPr>
          <p:cNvPr id="20483" name="Rectangle 7"/>
          <p:cNvSpPr>
            <a:spLocks noGrp="1" noChangeArrowheads="1"/>
          </p:cNvSpPr>
          <p:nvPr>
            <p:ph type="sldNum" sz="quarter" idx="5"/>
          </p:nvPr>
        </p:nvSpPr>
        <p:spPr>
          <a:noFill/>
        </p:spPr>
        <p:txBody>
          <a:bodyPr/>
          <a:lstStyle/>
          <a:p>
            <a:fld id="{94F8351F-4D0A-4330-B8CB-1F50CEDB2225}" type="slidenum">
              <a:rPr lang="en-US" smtClean="0">
                <a:latin typeface="Arial" charset="0"/>
              </a:rPr>
              <a:pPr/>
              <a:t>1</a:t>
            </a:fld>
            <a:endParaRPr lang="en-US" dirty="0" smtClean="0">
              <a:latin typeface="Arial" charset="0"/>
            </a:endParaRPr>
          </a:p>
        </p:txBody>
      </p:sp>
      <p:sp>
        <p:nvSpPr>
          <p:cNvPr id="20484" name="Rectangle 2"/>
          <p:cNvSpPr>
            <a:spLocks noGrp="1" noRot="1" noChangeAspect="1" noChangeArrowheads="1" noTextEdit="1"/>
          </p:cNvSpPr>
          <p:nvPr>
            <p:ph type="sldImg"/>
          </p:nvPr>
        </p:nvSpPr>
        <p:spPr>
          <a:xfrm>
            <a:off x="381000" y="685800"/>
            <a:ext cx="6096000" cy="3429000"/>
          </a:xfrm>
          <a:ln/>
        </p:spPr>
      </p:sp>
      <p:sp>
        <p:nvSpPr>
          <p:cNvPr id="20485" name="Rectangle 3"/>
          <p:cNvSpPr>
            <a:spLocks noGrp="1" noChangeArrowheads="1"/>
          </p:cNvSpPr>
          <p:nvPr>
            <p:ph type="body" idx="1"/>
          </p:nvPr>
        </p:nvSpPr>
        <p:spPr>
          <a:noFill/>
          <a:ln/>
        </p:spPr>
        <p:txBody>
          <a:bodyPr/>
          <a:lstStyle/>
          <a:p>
            <a:pPr eaLnBrk="1" hangingPunct="1"/>
            <a:endParaRPr lang="en-US" dirty="0" smtClean="0">
              <a:latin typeface="Arial" charset="0"/>
            </a:endParaRPr>
          </a:p>
        </p:txBody>
      </p:sp>
      <p:sp>
        <p:nvSpPr>
          <p:cNvPr id="6" name="Footer Placeholder 5"/>
          <p:cNvSpPr>
            <a:spLocks noGrp="1"/>
          </p:cNvSpPr>
          <p:nvPr>
            <p:ph type="ftr" sz="quarter" idx="10"/>
          </p:nvPr>
        </p:nvSpPr>
        <p:spPr/>
        <p:txBody>
          <a:bodyPr/>
          <a:lstStyle/>
          <a:p>
            <a:pPr>
              <a:defRPr/>
            </a:pPr>
            <a:r>
              <a:rPr lang="en-US" dirty="0" smtClean="0"/>
              <a:t>MSREE 2013</a:t>
            </a:r>
            <a:endParaRPr lang="en-US" dirty="0"/>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934C9A2-5B00-41A6-ADAB-238A48D2C9B1}" type="slidenum">
              <a:rPr lang="en-US" smtClean="0"/>
              <a:pPr/>
              <a:t>5</a:t>
            </a:fld>
            <a:endParaRPr lang="en-US"/>
          </a:p>
        </p:txBody>
      </p:sp>
    </p:spTree>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934C9A2-5B00-41A6-ADAB-238A48D2C9B1}" type="slidenum">
              <a:rPr lang="en-US" smtClean="0"/>
              <a:pPr/>
              <a:t>6</a:t>
            </a:fld>
            <a:endParaRPr lang="en-US" dirty="0"/>
          </a:p>
        </p:txBody>
      </p:sp>
    </p:spTree>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934C9A2-5B00-41A6-ADAB-238A48D2C9B1}" type="slidenum">
              <a:rPr lang="en-US" smtClean="0"/>
              <a:pPr/>
              <a:t>8</a:t>
            </a:fld>
            <a:endParaRPr lang="en-US"/>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381000" y="685800"/>
            <a:ext cx="6096000" cy="3429000"/>
          </a:xfrm>
        </p:spPr>
      </p:sp>
      <p:sp>
        <p:nvSpPr>
          <p:cNvPr id="3" name="Notes Placeholder 2"/>
          <p:cNvSpPr>
            <a:spLocks noGrp="1"/>
          </p:cNvSpPr>
          <p:nvPr>
            <p:ph type="body" idx="1"/>
          </p:nvPr>
        </p:nvSpPr>
        <p:spPr/>
        <p:txBody>
          <a:bodyPr>
            <a:normAutofit/>
          </a:bodyPr>
          <a:lstStyle/>
          <a:p>
            <a:endParaRPr lang="en-US" dirty="0"/>
          </a:p>
        </p:txBody>
      </p:sp>
      <p:sp>
        <p:nvSpPr>
          <p:cNvPr id="4" name="Slide Number Placeholder 3"/>
          <p:cNvSpPr>
            <a:spLocks noGrp="1"/>
          </p:cNvSpPr>
          <p:nvPr>
            <p:ph type="sldNum" sz="quarter" idx="10"/>
          </p:nvPr>
        </p:nvSpPr>
        <p:spPr/>
        <p:txBody>
          <a:bodyPr/>
          <a:lstStyle/>
          <a:p>
            <a:fld id="{5934C9A2-5B00-41A6-ADAB-238A48D2C9B1}" type="slidenum">
              <a:rPr lang="en-US" smtClean="0"/>
              <a:pPr/>
              <a:t>33</a:t>
            </a:fld>
            <a:endParaRPr lang="en-US"/>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685800" y="1597819"/>
            <a:ext cx="7772400" cy="1102519"/>
          </a:xfrm>
        </p:spPr>
        <p:txBody>
          <a:bodyPr/>
          <a:lstStyle/>
          <a:p>
            <a:r>
              <a:rPr lang="en-US" smtClean="0"/>
              <a:t>Click to edit Master title style</a:t>
            </a:r>
            <a:endParaRPr lang="en-US"/>
          </a:p>
        </p:txBody>
      </p:sp>
      <p:sp>
        <p:nvSpPr>
          <p:cNvPr id="3" name="Subtitle 2"/>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smtClean="0"/>
              <a:t>Click to edit Master subtitle style</a:t>
            </a:r>
            <a:endParaRPr lang="en-US"/>
          </a:p>
        </p:txBody>
      </p:sp>
      <p:sp>
        <p:nvSpPr>
          <p:cNvPr id="4" name="Date Placeholder 3"/>
          <p:cNvSpPr>
            <a:spLocks noGrp="1"/>
          </p:cNvSpPr>
          <p:nvPr>
            <p:ph type="dt" sz="half" idx="10"/>
          </p:nvPr>
        </p:nvSpPr>
        <p:spPr/>
        <p:txBody>
          <a:bodyPr/>
          <a:lstStyle/>
          <a:p>
            <a:fld id="{D62E7379-AB75-41B5-9CC9-897F8EFA3CA7}" type="datetimeFigureOut">
              <a:rPr lang="en-US" smtClean="0"/>
              <a:pPr/>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idx="1"/>
          </p:nvPr>
        </p:nvSpPr>
        <p:spPr/>
        <p:txBody>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2E7379-AB75-41B5-9CC9-897F8EFA3CA7}" type="datetimeFigureOut">
              <a:rPr lang="en-US" smtClean="0"/>
              <a:pPr/>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722313" y="3305176"/>
            <a:ext cx="7772400" cy="1021556"/>
          </a:xfrm>
        </p:spPr>
        <p:txBody>
          <a:bodyPr anchor="t"/>
          <a:lstStyle>
            <a:lvl1pPr algn="l">
              <a:defRPr sz="4000" b="1" cap="all"/>
            </a:lvl1pPr>
          </a:lstStyle>
          <a:p>
            <a:r>
              <a:rPr lang="en-US" smtClean="0"/>
              <a:t>Click to edit Master title style</a:t>
            </a:r>
            <a:endParaRPr lang="en-US"/>
          </a:p>
        </p:txBody>
      </p:sp>
      <p:sp>
        <p:nvSpPr>
          <p:cNvPr id="3" name="Text Placeholder 2"/>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smtClean="0"/>
              <a:t>Click to edit Master text styles</a:t>
            </a:r>
          </a:p>
        </p:txBody>
      </p:sp>
      <p:sp>
        <p:nvSpPr>
          <p:cNvPr id="4" name="Date Placeholder 3"/>
          <p:cNvSpPr>
            <a:spLocks noGrp="1"/>
          </p:cNvSpPr>
          <p:nvPr>
            <p:ph type="dt" sz="half" idx="10"/>
          </p:nvPr>
        </p:nvSpPr>
        <p:spPr/>
        <p:txBody>
          <a:bodyPr/>
          <a:lstStyle/>
          <a:p>
            <a:fld id="{D62E7379-AB75-41B5-9CC9-897F8EFA3CA7}" type="datetimeFigureOut">
              <a:rPr lang="en-US" smtClean="0"/>
              <a:pPr/>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Content Placeholder 2"/>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Content Placeholder 3"/>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Date Placeholder 4"/>
          <p:cNvSpPr>
            <a:spLocks noGrp="1"/>
          </p:cNvSpPr>
          <p:nvPr>
            <p:ph type="dt" sz="half" idx="10"/>
          </p:nvPr>
        </p:nvSpPr>
        <p:spPr/>
        <p:txBody>
          <a:bodyPr/>
          <a:lstStyle/>
          <a:p>
            <a:fld id="{D62E7379-AB75-41B5-9CC9-897F8EFA3CA7}" type="datetimeFigureOut">
              <a:rPr lang="en-US" smtClean="0"/>
              <a:pPr/>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smtClean="0"/>
              <a:t>Click to edit Master title style</a:t>
            </a:r>
            <a:endParaRPr lang="en-US"/>
          </a:p>
        </p:txBody>
      </p:sp>
      <p:sp>
        <p:nvSpPr>
          <p:cNvPr id="3" name="Text Placeholder 2"/>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4" name="Content Placeholder 3"/>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5" name="Text Placeholder 4"/>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smtClean="0"/>
              <a:t>Click to edit Master text styles</a:t>
            </a:r>
          </a:p>
        </p:txBody>
      </p:sp>
      <p:sp>
        <p:nvSpPr>
          <p:cNvPr id="6" name="Content Placeholder 5"/>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7" name="Date Placeholder 6"/>
          <p:cNvSpPr>
            <a:spLocks noGrp="1"/>
          </p:cNvSpPr>
          <p:nvPr>
            <p:ph type="dt" sz="half" idx="10"/>
          </p:nvPr>
        </p:nvSpPr>
        <p:spPr/>
        <p:txBody>
          <a:bodyPr/>
          <a:lstStyle/>
          <a:p>
            <a:fld id="{D62E7379-AB75-41B5-9CC9-897F8EFA3CA7}" type="datetimeFigureOut">
              <a:rPr lang="en-US" smtClean="0"/>
              <a:pPr/>
              <a:t>6/1/2022</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Date Placeholder 2"/>
          <p:cNvSpPr>
            <a:spLocks noGrp="1"/>
          </p:cNvSpPr>
          <p:nvPr>
            <p:ph type="dt" sz="half" idx="10"/>
          </p:nvPr>
        </p:nvSpPr>
        <p:spPr/>
        <p:txBody>
          <a:bodyPr/>
          <a:lstStyle/>
          <a:p>
            <a:fld id="{D62E7379-AB75-41B5-9CC9-897F8EFA3CA7}" type="datetimeFigureOut">
              <a:rPr lang="en-US" smtClean="0"/>
              <a:pPr/>
              <a:t>6/1/2022</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D62E7379-AB75-41B5-9CC9-897F8EFA3CA7}" type="datetimeFigureOut">
              <a:rPr lang="en-US" smtClean="0"/>
              <a:pPr/>
              <a:t>6/1/2022</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457201" y="204787"/>
            <a:ext cx="3008313" cy="871538"/>
          </a:xfrm>
        </p:spPr>
        <p:txBody>
          <a:bodyPr anchor="b"/>
          <a:lstStyle>
            <a:lvl1pPr algn="l">
              <a:defRPr sz="2000" b="1"/>
            </a:lvl1pPr>
          </a:lstStyle>
          <a:p>
            <a:r>
              <a:rPr lang="en-US" smtClean="0"/>
              <a:t>Click to edit Master title style</a:t>
            </a:r>
            <a:endParaRPr lang="en-US"/>
          </a:p>
        </p:txBody>
      </p:sp>
      <p:sp>
        <p:nvSpPr>
          <p:cNvPr id="3" name="Content Placeholder 2"/>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Text Placeholder 3"/>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2E7379-AB75-41B5-9CC9-897F8EFA3CA7}" type="datetimeFigureOut">
              <a:rPr lang="en-US" smtClean="0"/>
              <a:pPr/>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1792288" y="3600450"/>
            <a:ext cx="5486400" cy="425054"/>
          </a:xfrm>
        </p:spPr>
        <p:txBody>
          <a:bodyPr anchor="b"/>
          <a:lstStyle>
            <a:lvl1pPr algn="l">
              <a:defRPr sz="2000" b="1"/>
            </a:lvl1pPr>
          </a:lstStyle>
          <a:p>
            <a:r>
              <a:rPr lang="en-US" smtClean="0"/>
              <a:t>Click to edit Master title style</a:t>
            </a:r>
            <a:endParaRPr lang="en-US"/>
          </a:p>
        </p:txBody>
      </p:sp>
      <p:sp>
        <p:nvSpPr>
          <p:cNvPr id="3" name="Picture Placeholder 2"/>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smtClean="0"/>
              <a:t>Click to edit Master text styles</a:t>
            </a:r>
          </a:p>
        </p:txBody>
      </p:sp>
      <p:sp>
        <p:nvSpPr>
          <p:cNvPr id="5" name="Date Placeholder 4"/>
          <p:cNvSpPr>
            <a:spLocks noGrp="1"/>
          </p:cNvSpPr>
          <p:nvPr>
            <p:ph type="dt" sz="half" idx="10"/>
          </p:nvPr>
        </p:nvSpPr>
        <p:spPr/>
        <p:txBody>
          <a:bodyPr/>
          <a:lstStyle/>
          <a:p>
            <a:fld id="{D62E7379-AB75-41B5-9CC9-897F8EFA3CA7}" type="datetimeFigureOut">
              <a:rPr lang="en-US" smtClean="0"/>
              <a:pPr/>
              <a:t>6/1/2022</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smtClean="0"/>
              <a:t>Click to edit Master title style</a:t>
            </a:r>
            <a:endParaRPr lang="en-US"/>
          </a:p>
        </p:txBody>
      </p:sp>
      <p:sp>
        <p:nvSpPr>
          <p:cNvPr id="3" name="Vertical Text Placeholder 2"/>
          <p:cNvSpPr>
            <a:spLocks noGrp="1"/>
          </p:cNvSpPr>
          <p:nvPr>
            <p:ph type="body" orient="vert" idx="1"/>
          </p:nvPr>
        </p:nvSpPr>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2E7379-AB75-41B5-9CC9-897F8EFA3CA7}" type="datetimeFigureOut">
              <a:rPr lang="en-US" smtClean="0"/>
              <a:pPr/>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6629400" y="205979"/>
            <a:ext cx="2057400" cy="4388644"/>
          </a:xfrm>
        </p:spPr>
        <p:txBody>
          <a:bodyPr vert="eaVert"/>
          <a:lstStyle/>
          <a:p>
            <a:r>
              <a:rPr lang="en-US" smtClean="0"/>
              <a:t>Click to edit Master title style</a:t>
            </a:r>
            <a:endParaRPr lang="en-US"/>
          </a:p>
        </p:txBody>
      </p:sp>
      <p:sp>
        <p:nvSpPr>
          <p:cNvPr id="3" name="Vertical Text Placeholder 2"/>
          <p:cNvSpPr>
            <a:spLocks noGrp="1"/>
          </p:cNvSpPr>
          <p:nvPr>
            <p:ph type="body" orient="vert" idx="1"/>
          </p:nvPr>
        </p:nvSpPr>
        <p:spPr>
          <a:xfrm>
            <a:off x="457200" y="205979"/>
            <a:ext cx="6019800" cy="4388644"/>
          </a:xfrm>
        </p:spPr>
        <p:txBody>
          <a:bodyPr vert="eaVert"/>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10"/>
          </p:nvPr>
        </p:nvSpPr>
        <p:spPr/>
        <p:txBody>
          <a:bodyPr/>
          <a:lstStyle/>
          <a:p>
            <a:fld id="{D62E7379-AB75-41B5-9CC9-897F8EFA3CA7}" type="datetimeFigureOut">
              <a:rPr lang="en-US" smtClean="0"/>
              <a:pPr/>
              <a:t>6/1/2022</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4514ADA9-8912-4B5F-B3EA-C3D0781C57E2}" type="slidenum">
              <a:rPr lang="en-US" smtClean="0"/>
              <a:pPr/>
              <a:t>‹#›</a:t>
            </a:fld>
            <a:endParaRPr lang="en-U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2"/>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n-US" smtClean="0"/>
              <a:t>Click to edit Master title style</a:t>
            </a:r>
            <a:endParaRPr lang="en-US"/>
          </a:p>
        </p:txBody>
      </p:sp>
      <p:sp>
        <p:nvSpPr>
          <p:cNvPr id="3" name="Text Placeholder 2"/>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n-US" smtClean="0"/>
              <a:t>Click to edit Master text styles</a:t>
            </a:r>
          </a:p>
          <a:p>
            <a:pPr lvl="1"/>
            <a:r>
              <a:rPr lang="en-US" smtClean="0"/>
              <a:t>Second level</a:t>
            </a:r>
          </a:p>
          <a:p>
            <a:pPr lvl="2"/>
            <a:r>
              <a:rPr lang="en-US" smtClean="0"/>
              <a:t>Third level</a:t>
            </a:r>
          </a:p>
          <a:p>
            <a:pPr lvl="3"/>
            <a:r>
              <a:rPr lang="en-US" smtClean="0"/>
              <a:t>Fourth level</a:t>
            </a:r>
          </a:p>
          <a:p>
            <a:pPr lvl="4"/>
            <a:r>
              <a:rPr lang="en-US" smtClean="0"/>
              <a:t>Fifth level</a:t>
            </a:r>
            <a:endParaRPr lang="en-US"/>
          </a:p>
        </p:txBody>
      </p:sp>
      <p:sp>
        <p:nvSpPr>
          <p:cNvPr id="4" name="Date Placeholder 3"/>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D62E7379-AB75-41B5-9CC9-897F8EFA3CA7}" type="datetimeFigureOut">
              <a:rPr lang="en-US" smtClean="0"/>
              <a:pPr/>
              <a:t>6/1/2022</a:t>
            </a:fld>
            <a:endParaRPr lang="en-US"/>
          </a:p>
        </p:txBody>
      </p:sp>
      <p:sp>
        <p:nvSpPr>
          <p:cNvPr id="5" name="Footer Placeholder 4"/>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4514ADA9-8912-4B5F-B3EA-C3D0781C57E2}" type="slidenum">
              <a:rPr lang="en-US" smtClean="0"/>
              <a:pPr/>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notesSlide" Target="../notesSlides/notesSlide3.xml"/><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0.xml.rels><?xml version="1.0" encoding="UTF-8" standalone="yes"?>
<Relationships xmlns="http://schemas.openxmlformats.org/package/2006/relationships"><Relationship Id="rId2" Type="http://schemas.openxmlformats.org/officeDocument/2006/relationships/image" Target="../media/image1.pn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2" Type="http://schemas.openxmlformats.org/officeDocument/2006/relationships/image" Target="../media/image2.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7.xml.rels><?xml version="1.0" encoding="UTF-8" standalone="yes"?>
<Relationships xmlns="http://schemas.openxmlformats.org/package/2006/relationships"><Relationship Id="rId3" Type="http://schemas.openxmlformats.org/officeDocument/2006/relationships/image" Target="../media/image3.png"/><Relationship Id="rId2" Type="http://schemas.openxmlformats.org/officeDocument/2006/relationships/image" Target="../media/image4.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9.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5.png"/><Relationship Id="rId1" Type="http://schemas.openxmlformats.org/officeDocument/2006/relationships/slideLayout" Target="../slideLayouts/slideLayout2.xml"/></Relationships>
</file>

<file path=ppt/slides/_rels/slide21.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pn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0.png"/><Relationship Id="rId2" Type="http://schemas.openxmlformats.org/officeDocument/2006/relationships/image" Target="../media/image9.png"/><Relationship Id="rId1" Type="http://schemas.openxmlformats.org/officeDocument/2006/relationships/slideLayout" Target="../slideLayouts/slideLayout2.xml"/></Relationships>
</file>

<file path=ppt/slides/_rels/slide23.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png"/><Relationship Id="rId1" Type="http://schemas.openxmlformats.org/officeDocument/2006/relationships/slideLayout" Target="../slideLayouts/slideLayout7.xml"/><Relationship Id="rId4" Type="http://schemas.openxmlformats.org/officeDocument/2006/relationships/image" Target="../media/image15.png"/></Relationships>
</file>

<file path=ppt/slides/_rels/slide25.xml.rels><?xml version="1.0" encoding="UTF-8" standalone="yes"?>
<Relationships xmlns="http://schemas.openxmlformats.org/package/2006/relationships"><Relationship Id="rId3" Type="http://schemas.openxmlformats.org/officeDocument/2006/relationships/image" Target="../media/image17.png"/><Relationship Id="rId2" Type="http://schemas.openxmlformats.org/officeDocument/2006/relationships/image" Target="../media/image16.png"/><Relationship Id="rId1" Type="http://schemas.openxmlformats.org/officeDocument/2006/relationships/slideLayout" Target="../slideLayouts/slideLayout2.xml"/><Relationship Id="rId4" Type="http://schemas.openxmlformats.org/officeDocument/2006/relationships/image" Target="../media/image18.png"/></Relationships>
</file>

<file path=ppt/slides/_rels/slide26.xml.rels><?xml version="1.0" encoding="UTF-8" standalone="yes"?>
<Relationships xmlns="http://schemas.openxmlformats.org/package/2006/relationships"><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2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2" Type="http://schemas.openxmlformats.org/officeDocument/2006/relationships/image" Target="../media/image20.emf"/><Relationship Id="rId1" Type="http://schemas.openxmlformats.org/officeDocument/2006/relationships/slideLayout" Target="../slideLayouts/slideLayout2.xml"/></Relationships>
</file>

<file path=ppt/slides/_rels/slide2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0.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2.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34.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36.xml.rels><?xml version="1.0" encoding="UTF-8" standalone="yes"?>
<Relationships xmlns="http://schemas.openxmlformats.org/package/2006/relationships"><Relationship Id="rId3" Type="http://schemas.openxmlformats.org/officeDocument/2006/relationships/image" Target="../media/image22.emf"/><Relationship Id="rId2" Type="http://schemas.openxmlformats.org/officeDocument/2006/relationships/image" Target="../media/image21.emf"/><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4.emf"/><Relationship Id="rId2" Type="http://schemas.openxmlformats.org/officeDocument/2006/relationships/image" Target="../media/image23.emf"/><Relationship Id="rId1" Type="http://schemas.openxmlformats.org/officeDocument/2006/relationships/slideLayout" Target="../slideLayouts/slideLayout2.xml"/></Relationships>
</file>

<file path=ppt/slides/_rels/slide38.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png"/><Relationship Id="rId1" Type="http://schemas.openxmlformats.org/officeDocument/2006/relationships/slideLayout" Target="../slideLayouts/slideLayout2.xml"/><Relationship Id="rId4" Type="http://schemas.openxmlformats.org/officeDocument/2006/relationships/image" Target="../media/image27.png"/></Relationships>
</file>

<file path=ppt/slides/_rels/slide39.xml.rels><?xml version="1.0" encoding="UTF-8" standalone="yes"?>
<Relationships xmlns="http://schemas.openxmlformats.org/package/2006/relationships"><Relationship Id="rId3" Type="http://schemas.openxmlformats.org/officeDocument/2006/relationships/image" Target="../media/image29.png"/><Relationship Id="rId2" Type="http://schemas.openxmlformats.org/officeDocument/2006/relationships/image" Target="../media/image28.png"/><Relationship Id="rId1" Type="http://schemas.openxmlformats.org/officeDocument/2006/relationships/slideLayout" Target="../slideLayouts/slideLayout7.xml"/></Relationships>
</file>

<file path=ppt/slides/_rels/slide40.xml.rels><?xml version="1.0" encoding="UTF-8" standalone="yes"?>
<Relationships xmlns="http://schemas.openxmlformats.org/package/2006/relationships"><Relationship Id="rId3" Type="http://schemas.openxmlformats.org/officeDocument/2006/relationships/oleObject" Target="../embeddings/oleObject1.bin"/><Relationship Id="rId2" Type="http://schemas.openxmlformats.org/officeDocument/2006/relationships/slideLayout" Target="../slideLayouts/slideLayout7.xml"/><Relationship Id="rId1" Type="http://schemas.openxmlformats.org/officeDocument/2006/relationships/vmlDrawing" Target="../drawings/vmlDrawing1.vml"/><Relationship Id="rId4" Type="http://schemas.openxmlformats.org/officeDocument/2006/relationships/image" Target="../media/image30.emf"/></Relationships>
</file>

<file path=ppt/slides/_rels/slide41.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image" Target="../media/image31.png"/><Relationship Id="rId1" Type="http://schemas.openxmlformats.org/officeDocument/2006/relationships/slideLayout" Target="../slideLayouts/slideLayout7.xml"/></Relationships>
</file>

<file path=ppt/slides/_rels/slide42.xml.rels><?xml version="1.0" encoding="UTF-8" standalone="yes"?>
<Relationships xmlns="http://schemas.openxmlformats.org/package/2006/relationships"><Relationship Id="rId3" Type="http://schemas.openxmlformats.org/officeDocument/2006/relationships/oleObject" Target="../embeddings/oleObject2.bin"/><Relationship Id="rId2" Type="http://schemas.openxmlformats.org/officeDocument/2006/relationships/slideLayout" Target="../slideLayouts/slideLayout7.xml"/><Relationship Id="rId1" Type="http://schemas.openxmlformats.org/officeDocument/2006/relationships/vmlDrawing" Target="../drawings/vmlDrawing2.vml"/><Relationship Id="rId4" Type="http://schemas.openxmlformats.org/officeDocument/2006/relationships/image" Target="../media/image33.emf"/></Relationships>
</file>

<file path=ppt/slides/_rels/slide4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5.xml.rels><?xml version="1.0" encoding="UTF-8" standalone="yes"?>
<Relationships xmlns="http://schemas.openxmlformats.org/package/2006/relationships"><Relationship Id="rId3" Type="http://schemas.openxmlformats.org/officeDocument/2006/relationships/image" Target="../media/image35.emf"/><Relationship Id="rId2" Type="http://schemas.openxmlformats.org/officeDocument/2006/relationships/image" Target="../media/image34.emf"/><Relationship Id="rId1" Type="http://schemas.openxmlformats.org/officeDocument/2006/relationships/slideLayout" Target="../slideLayouts/slideLayout2.xml"/></Relationships>
</file>

<file path=ppt/slides/_rels/slide46.xml.rels><?xml version="1.0" encoding="UTF-8" standalone="yes"?>
<Relationships xmlns="http://schemas.openxmlformats.org/package/2006/relationships"><Relationship Id="rId3" Type="http://schemas.openxmlformats.org/officeDocument/2006/relationships/image" Target="../media/image37.emf"/><Relationship Id="rId2" Type="http://schemas.openxmlformats.org/officeDocument/2006/relationships/image" Target="../media/image36.emf"/><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_rels/slide48.xml.rels><?xml version="1.0" encoding="UTF-8" standalone="yes"?>
<Relationships xmlns="http://schemas.openxmlformats.org/package/2006/relationships"><Relationship Id="rId1" Type="http://schemas.openxmlformats.org/officeDocument/2006/relationships/slideLayout" Target="../slideLayouts/slideLayout7.xml"/></Relationships>
</file>

<file path=ppt/slides/slide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5" name="TextBox 4"/>
          <p:cNvSpPr txBox="1"/>
          <p:nvPr/>
        </p:nvSpPr>
        <p:spPr>
          <a:xfrm>
            <a:off x="3048000" y="2658130"/>
            <a:ext cx="3657600" cy="738664"/>
          </a:xfrm>
          <a:prstGeom prst="rect">
            <a:avLst/>
          </a:prstGeom>
          <a:noFill/>
        </p:spPr>
        <p:txBody>
          <a:bodyPr wrap="square" rtlCol="0">
            <a:spAutoFit/>
          </a:bodyPr>
          <a:lstStyle/>
          <a:p>
            <a:pPr algn="ctr">
              <a:lnSpc>
                <a:spcPct val="150000"/>
              </a:lnSpc>
            </a:pPr>
            <a:r>
              <a:rPr lang="en-US" sz="2800" b="1" dirty="0" smtClean="0">
                <a:solidFill>
                  <a:srgbClr val="FF0000"/>
                </a:solidFill>
              </a:rPr>
              <a:t>Lecture – 13 (Week 13)</a:t>
            </a:r>
            <a:endParaRPr lang="en-US" sz="2800" b="1" dirty="0">
              <a:solidFill>
                <a:srgbClr val="FF0000"/>
              </a:solidFill>
            </a:endParaRPr>
          </a:p>
        </p:txBody>
      </p:sp>
      <p:sp>
        <p:nvSpPr>
          <p:cNvPr id="3" name="Rectangle 2"/>
          <p:cNvSpPr/>
          <p:nvPr/>
        </p:nvSpPr>
        <p:spPr>
          <a:xfrm>
            <a:off x="1143000" y="1371421"/>
            <a:ext cx="6858000" cy="1200329"/>
          </a:xfrm>
          <a:prstGeom prst="rect">
            <a:avLst/>
          </a:prstGeom>
        </p:spPr>
        <p:txBody>
          <a:bodyPr wrap="square">
            <a:spAutoFit/>
          </a:bodyPr>
          <a:lstStyle/>
          <a:p>
            <a:pPr algn="ctr">
              <a:lnSpc>
                <a:spcPct val="150000"/>
              </a:lnSpc>
            </a:pPr>
            <a:r>
              <a:rPr lang="en-US" sz="2400" b="1" dirty="0" smtClean="0">
                <a:solidFill>
                  <a:srgbClr val="002060"/>
                </a:solidFill>
              </a:rPr>
              <a:t>FUNDAMENTAL  OF THERMODYNAMICS AND</a:t>
            </a:r>
          </a:p>
          <a:p>
            <a:pPr algn="ctr">
              <a:lnSpc>
                <a:spcPct val="150000"/>
              </a:lnSpc>
            </a:pPr>
            <a:r>
              <a:rPr lang="en-US" sz="2400" b="1" dirty="0" smtClean="0">
                <a:solidFill>
                  <a:srgbClr val="002060"/>
                </a:solidFill>
              </a:rPr>
              <a:t> HEAT  TRANSFER</a:t>
            </a:r>
          </a:p>
        </p:txBody>
      </p:sp>
      <p:sp>
        <p:nvSpPr>
          <p:cNvPr id="6" name="TextBox 5"/>
          <p:cNvSpPr txBox="1"/>
          <p:nvPr/>
        </p:nvSpPr>
        <p:spPr>
          <a:xfrm>
            <a:off x="5782841" y="4548489"/>
            <a:ext cx="2446759" cy="400110"/>
          </a:xfrm>
          <a:prstGeom prst="rect">
            <a:avLst/>
          </a:prstGeom>
          <a:noFill/>
        </p:spPr>
        <p:txBody>
          <a:bodyPr wrap="none" rtlCol="0">
            <a:spAutoFit/>
          </a:bodyPr>
          <a:lstStyle/>
          <a:p>
            <a:pPr algn="ctr"/>
            <a:r>
              <a:rPr lang="en-US" sz="2000" b="1" dirty="0" smtClean="0">
                <a:latin typeface="Arial" pitchFamily="34" charset="0"/>
                <a:cs typeface="Arial" pitchFamily="34" charset="0"/>
              </a:rPr>
              <a:t>Dr. Lila Raj Koirala</a:t>
            </a:r>
            <a:endParaRPr lang="en-US" sz="2000" b="1" dirty="0">
              <a:latin typeface="Arial" pitchFamily="34" charset="0"/>
              <a:cs typeface="Arial" pitchFamily="34" charset="0"/>
            </a:endParaRPr>
          </a:p>
        </p:txBody>
      </p:sp>
      <p:sp>
        <p:nvSpPr>
          <p:cNvPr id="7" name="Rectangle 6"/>
          <p:cNvSpPr/>
          <p:nvPr/>
        </p:nvSpPr>
        <p:spPr>
          <a:xfrm>
            <a:off x="500913" y="4548489"/>
            <a:ext cx="4147289" cy="400110"/>
          </a:xfrm>
          <a:prstGeom prst="rect">
            <a:avLst/>
          </a:prstGeom>
        </p:spPr>
        <p:txBody>
          <a:bodyPr wrap="none">
            <a:spAutoFit/>
          </a:bodyPr>
          <a:lstStyle/>
          <a:p>
            <a:pPr lvl="0" algn="ctr"/>
            <a:r>
              <a:rPr lang="en-US" sz="2000" b="1" dirty="0" smtClean="0">
                <a:solidFill>
                  <a:srgbClr val="00B050"/>
                </a:solidFill>
                <a:latin typeface="Arial" pitchFamily="34" charset="0"/>
                <a:cs typeface="Arial" pitchFamily="34" charset="0"/>
              </a:rPr>
              <a:t>Kathmandu Engineering College</a:t>
            </a:r>
          </a:p>
        </p:txBody>
      </p:sp>
      <p:sp>
        <p:nvSpPr>
          <p:cNvPr id="8" name="TextBox 7"/>
          <p:cNvSpPr txBox="1"/>
          <p:nvPr/>
        </p:nvSpPr>
        <p:spPr>
          <a:xfrm>
            <a:off x="3048000" y="232886"/>
            <a:ext cx="2590800" cy="738664"/>
          </a:xfrm>
          <a:prstGeom prst="rect">
            <a:avLst/>
          </a:prstGeom>
          <a:noFill/>
        </p:spPr>
        <p:txBody>
          <a:bodyPr wrap="square" rtlCol="0">
            <a:spAutoFit/>
          </a:bodyPr>
          <a:lstStyle/>
          <a:p>
            <a:pPr algn="ctr">
              <a:lnSpc>
                <a:spcPct val="150000"/>
              </a:lnSpc>
            </a:pPr>
            <a:r>
              <a:rPr lang="en-US" sz="2800" b="1" dirty="0" smtClean="0">
                <a:solidFill>
                  <a:srgbClr val="FF0000"/>
                </a:solidFill>
              </a:rPr>
              <a:t> Course Title:</a:t>
            </a:r>
            <a:endParaRPr lang="en-US" sz="2800" b="1" dirty="0">
              <a:solidFill>
                <a:srgbClr val="FF0000"/>
              </a:solidFill>
            </a:endParaRPr>
          </a:p>
        </p:txBody>
      </p:sp>
      <p:sp>
        <p:nvSpPr>
          <p:cNvPr id="9" name="Rectangle 8"/>
          <p:cNvSpPr/>
          <p:nvPr/>
        </p:nvSpPr>
        <p:spPr>
          <a:xfrm>
            <a:off x="1752600" y="3648730"/>
            <a:ext cx="5867400" cy="523220"/>
          </a:xfrm>
          <a:prstGeom prst="rect">
            <a:avLst/>
          </a:prstGeom>
        </p:spPr>
        <p:txBody>
          <a:bodyPr wrap="square">
            <a:spAutoFit/>
          </a:bodyPr>
          <a:lstStyle/>
          <a:p>
            <a:pPr lvl="0" algn="ctr"/>
            <a:r>
              <a:rPr lang="en-US" sz="2800" b="1" dirty="0" smtClean="0">
                <a:solidFill>
                  <a:srgbClr val="002060"/>
                </a:solidFill>
              </a:rPr>
              <a:t>Thermodynamic Cycles </a:t>
            </a:r>
          </a:p>
        </p:txBody>
      </p:sp>
    </p:spTree>
    <p:extLst>
      <p:ext uri="{BB962C8B-B14F-4D97-AF65-F5344CB8AC3E}">
        <p14:creationId xmlns:p14="http://schemas.microsoft.com/office/powerpoint/2010/main" val="1618882555"/>
      </p:ext>
    </p:extLst>
  </p:cSld>
  <p:clrMapOvr>
    <a:masterClrMapping/>
  </p:clrMapOvr>
  <p:transition/>
  <p:timing>
    <p:tnLst>
      <p:par>
        <p:cTn id="1" dur="indefinite" restart="never" nodeType="tmRoot"/>
      </p:par>
    </p:tnLst>
  </p:timing>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858210" y="133351"/>
            <a:ext cx="4628190" cy="461665"/>
          </a:xfrm>
          <a:prstGeom prst="rect">
            <a:avLst/>
          </a:prstGeom>
        </p:spPr>
        <p:txBody>
          <a:bodyPr wrap="none">
            <a:spAutoFit/>
          </a:bodyPr>
          <a:lstStyle/>
          <a:p>
            <a:pPr lvl="0" fontAlgn="base">
              <a:spcBef>
                <a:spcPct val="0"/>
              </a:spcBef>
              <a:spcAft>
                <a:spcPct val="0"/>
              </a:spcAft>
            </a:pPr>
            <a:r>
              <a:rPr lang="en-US" sz="2400" b="1" dirty="0" smtClean="0">
                <a:solidFill>
                  <a:srgbClr val="FF0000"/>
                </a:solidFill>
                <a:latin typeface="Arial" pitchFamily="34" charset="0"/>
                <a:ea typeface="Times New Roman" pitchFamily="18" charset="0"/>
                <a:cs typeface="Arial" pitchFamily="34" charset="0"/>
              </a:rPr>
              <a:t>Learning Objective of Lecture:</a:t>
            </a:r>
          </a:p>
        </p:txBody>
      </p:sp>
      <p:sp>
        <p:nvSpPr>
          <p:cNvPr id="4" name="Rectangle 3"/>
          <p:cNvSpPr/>
          <p:nvPr/>
        </p:nvSpPr>
        <p:spPr>
          <a:xfrm>
            <a:off x="762000" y="742950"/>
            <a:ext cx="6629400" cy="830997"/>
          </a:xfrm>
          <a:prstGeom prst="rect">
            <a:avLst/>
          </a:prstGeom>
        </p:spPr>
        <p:txBody>
          <a:bodyPr wrap="square">
            <a:spAutoFit/>
          </a:bodyPr>
          <a:lstStyle/>
          <a:p>
            <a:pPr lvl="0" algn="just" eaLnBrk="0" fontAlgn="base" hangingPunct="0">
              <a:spcBef>
                <a:spcPct val="0"/>
              </a:spcBef>
              <a:spcAft>
                <a:spcPct val="0"/>
              </a:spcAft>
            </a:pPr>
            <a:r>
              <a:rPr lang="en-US" sz="2400" dirty="0" smtClean="0">
                <a:latin typeface="Arial" pitchFamily="34" charset="0"/>
                <a:ea typeface="Times New Roman" pitchFamily="18" charset="0"/>
                <a:cs typeface="Arial" pitchFamily="34" charset="0"/>
              </a:rPr>
              <a:t>To impart a great deal of knowledge to undergraduate students on the following topics:  </a:t>
            </a:r>
            <a:endParaRPr lang="en-US" sz="2400" dirty="0" smtClean="0">
              <a:latin typeface="Arial" pitchFamily="34" charset="0"/>
              <a:cs typeface="Arial" pitchFamily="34" charset="0"/>
            </a:endParaRPr>
          </a:p>
        </p:txBody>
      </p:sp>
      <p:sp>
        <p:nvSpPr>
          <p:cNvPr id="220161" name="Rectangle 1"/>
          <p:cNvSpPr>
            <a:spLocks noChangeArrowheads="1"/>
          </p:cNvSpPr>
          <p:nvPr/>
        </p:nvSpPr>
        <p:spPr bwMode="auto">
          <a:xfrm>
            <a:off x="533400" y="1733550"/>
            <a:ext cx="7696200" cy="461665"/>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cs typeface="Arial" pitchFamily="34" charset="0"/>
              </a:rPr>
              <a:t>Classification of Practical  </a:t>
            </a:r>
            <a:r>
              <a:rPr lang="en-US" sz="2400" dirty="0" smtClean="0">
                <a:latin typeface="Arial" pitchFamily="34" charset="0"/>
                <a:cs typeface="Arial" pitchFamily="34" charset="0"/>
              </a:rPr>
              <a:t>Thermodynamic Cycles</a:t>
            </a:r>
            <a:endParaRPr kumimoji="0" lang="en-US" sz="2400" b="0" i="0" u="none" strike="noStrike" cap="none" normalizeH="0" baseline="0" dirty="0" smtClean="0">
              <a:ln>
                <a:noFill/>
              </a:ln>
              <a:solidFill>
                <a:schemeClr val="tx1"/>
              </a:solidFill>
              <a:effectLst/>
              <a:latin typeface="Arial" pitchFamily="34" charset="0"/>
              <a:cs typeface="Arial" pitchFamily="34" charset="0"/>
            </a:endParaRPr>
          </a:p>
        </p:txBody>
      </p:sp>
      <p:sp>
        <p:nvSpPr>
          <p:cNvPr id="15" name="TextBox 14"/>
          <p:cNvSpPr txBox="1"/>
          <p:nvPr/>
        </p:nvSpPr>
        <p:spPr>
          <a:xfrm>
            <a:off x="533400" y="3486150"/>
            <a:ext cx="68580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Air Standard Internal Combustion Cycles</a:t>
            </a:r>
            <a:endParaRPr lang="en-US" sz="2400" dirty="0">
              <a:latin typeface="Arial" pitchFamily="34" charset="0"/>
              <a:cs typeface="Arial" pitchFamily="34" charset="0"/>
            </a:endParaRPr>
          </a:p>
        </p:txBody>
      </p:sp>
      <p:sp>
        <p:nvSpPr>
          <p:cNvPr id="7" name="TextBox 6"/>
          <p:cNvSpPr txBox="1"/>
          <p:nvPr/>
        </p:nvSpPr>
        <p:spPr>
          <a:xfrm>
            <a:off x="533400" y="4092466"/>
            <a:ext cx="59436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Operation of Four Stroke Engines</a:t>
            </a:r>
            <a:endParaRPr lang="en-US" sz="2400" dirty="0">
              <a:latin typeface="Arial" pitchFamily="34" charset="0"/>
              <a:cs typeface="Arial" pitchFamily="34" charset="0"/>
            </a:endParaRPr>
          </a:p>
        </p:txBody>
      </p:sp>
      <p:sp>
        <p:nvSpPr>
          <p:cNvPr id="8" name="TextBox 7"/>
          <p:cNvSpPr txBox="1"/>
          <p:nvPr/>
        </p:nvSpPr>
        <p:spPr>
          <a:xfrm>
            <a:off x="533400" y="2952750"/>
            <a:ext cx="2856186"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Rankin Cycle</a:t>
            </a:r>
            <a:endParaRPr lang="en-US" sz="2400" dirty="0">
              <a:latin typeface="Arial" pitchFamily="34" charset="0"/>
              <a:cs typeface="Arial" pitchFamily="34" charset="0"/>
            </a:endParaRPr>
          </a:p>
        </p:txBody>
      </p:sp>
      <p:sp>
        <p:nvSpPr>
          <p:cNvPr id="9" name="TextBox 8"/>
          <p:cNvSpPr txBox="1"/>
          <p:nvPr/>
        </p:nvSpPr>
        <p:spPr>
          <a:xfrm>
            <a:off x="533400" y="2343150"/>
            <a:ext cx="5410200" cy="461665"/>
          </a:xfrm>
          <a:prstGeom prst="rect">
            <a:avLst/>
          </a:prstGeom>
          <a:noFill/>
        </p:spPr>
        <p:txBody>
          <a:bodyPr wrap="square" rtlCol="0">
            <a:spAutoFit/>
          </a:bodyPr>
          <a:lstStyle/>
          <a:p>
            <a:pPr marL="457200" indent="-457200" algn="just">
              <a:buFont typeface="Wingdings" pitchFamily="2" charset="2"/>
              <a:buChar char="v"/>
            </a:pPr>
            <a:r>
              <a:rPr lang="en-US" sz="2400" dirty="0" smtClean="0">
                <a:latin typeface="Arial" pitchFamily="34" charset="0"/>
                <a:cs typeface="Arial" pitchFamily="34" charset="0"/>
              </a:rPr>
              <a:t>Air Standard </a:t>
            </a:r>
            <a:r>
              <a:rPr lang="en-US" sz="2400" dirty="0" err="1" smtClean="0">
                <a:latin typeface="Arial" pitchFamily="34" charset="0"/>
                <a:cs typeface="Arial" pitchFamily="34" charset="0"/>
              </a:rPr>
              <a:t>Brayton</a:t>
            </a:r>
            <a:r>
              <a:rPr lang="en-US" sz="2400" dirty="0" smtClean="0">
                <a:latin typeface="Arial" pitchFamily="34" charset="0"/>
                <a:cs typeface="Arial" pitchFamily="34" charset="0"/>
              </a:rPr>
              <a:t> Cycle</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236932286"/>
      </p:ext>
    </p:extLst>
  </p:cSld>
  <p:clrMapOvr>
    <a:masterClrMapping/>
  </p:clrMapOvr>
  <p:transition/>
  <p:timing>
    <p:tnLst>
      <p:par>
        <p:cTn id="1" dur="indefinite" restart="never" nodeType="tmRoot"/>
      </p:par>
    </p:tnLst>
  </p:timing>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859298" y="128885"/>
            <a:ext cx="6203942"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Classification of </a:t>
            </a:r>
            <a:r>
              <a:rPr lang="en-US" sz="2400" b="1" dirty="0" smtClean="0">
                <a:solidFill>
                  <a:srgbClr val="FF0000"/>
                </a:solidFill>
                <a:latin typeface="Arial" pitchFamily="34" charset="0"/>
                <a:cs typeface="Arial" pitchFamily="34" charset="0"/>
              </a:rPr>
              <a:t>Thermodynamic Cycles</a:t>
            </a:r>
            <a:r>
              <a:rPr lang="en-US" sz="2400" b="1" dirty="0" smtClean="0">
                <a:solidFill>
                  <a:srgbClr val="FF0000"/>
                </a:solidFill>
                <a:latin typeface="Arial" pitchFamily="34" charset="0"/>
                <a:cs typeface="Arial" pitchFamily="34" charset="0"/>
              </a:rPr>
              <a:t>:</a:t>
            </a:r>
            <a:endParaRPr lang="en-US" sz="2400" dirty="0">
              <a:solidFill>
                <a:srgbClr val="FF0000"/>
              </a:solidFill>
              <a:latin typeface="Arial" pitchFamily="34" charset="0"/>
              <a:cs typeface="Arial" pitchFamily="34" charset="0"/>
            </a:endParaRPr>
          </a:p>
        </p:txBody>
      </p:sp>
      <p:sp>
        <p:nvSpPr>
          <p:cNvPr id="5" name="Rectangle 5"/>
          <p:cNvSpPr>
            <a:spLocks noChangeArrowheads="1"/>
          </p:cNvSpPr>
          <p:nvPr/>
        </p:nvSpPr>
        <p:spPr bwMode="auto">
          <a:xfrm>
            <a:off x="538946" y="814685"/>
            <a:ext cx="4604979"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mj-lt"/>
              <a:buAutoNum type="arabicPeriod"/>
              <a:tabLst/>
            </a:pPr>
            <a:r>
              <a:rPr kumimoji="0" lang="en-US" sz="2400" b="1" i="0" u="none" strike="noStrike" cap="none" normalizeH="0" baseline="0" dirty="0" smtClean="0">
                <a:ln>
                  <a:noFill/>
                </a:ln>
                <a:solidFill>
                  <a:srgbClr val="0000FF"/>
                </a:solidFill>
                <a:effectLst/>
                <a:latin typeface="Arial" pitchFamily="34" charset="0"/>
                <a:ea typeface="Calibri" pitchFamily="34" charset="0"/>
                <a:cs typeface="Arial" pitchFamily="34" charset="0"/>
              </a:rPr>
              <a:t>According to Power (Work)</a:t>
            </a:r>
            <a:endParaRPr kumimoji="0" lang="en-US" sz="2400" b="0" i="0" u="none" strike="noStrike" cap="none" normalizeH="0" baseline="0" dirty="0" smtClean="0">
              <a:ln>
                <a:noFill/>
              </a:ln>
              <a:solidFill>
                <a:srgbClr val="0000FF"/>
              </a:solidFill>
              <a:effectLst/>
              <a:latin typeface="Arial" pitchFamily="34" charset="0"/>
              <a:cs typeface="Arial" pitchFamily="34" charset="0"/>
            </a:endParaRPr>
          </a:p>
        </p:txBody>
      </p:sp>
      <p:sp>
        <p:nvSpPr>
          <p:cNvPr id="6" name="Rectangle 5"/>
          <p:cNvSpPr/>
          <p:nvPr/>
        </p:nvSpPr>
        <p:spPr>
          <a:xfrm>
            <a:off x="571440" y="1969353"/>
            <a:ext cx="7734360"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Produces power or delivers work to the surroundings when the cycle is executed. </a:t>
            </a:r>
          </a:p>
        </p:txBody>
      </p:sp>
      <p:sp>
        <p:nvSpPr>
          <p:cNvPr id="7" name="Rectangle 6"/>
          <p:cNvSpPr/>
          <p:nvPr/>
        </p:nvSpPr>
        <p:spPr>
          <a:xfrm>
            <a:off x="914400" y="1424285"/>
            <a:ext cx="2202847" cy="461665"/>
          </a:xfrm>
          <a:prstGeom prst="rect">
            <a:avLst/>
          </a:prstGeom>
        </p:spPr>
        <p:txBody>
          <a:bodyPr wrap="none">
            <a:spAutoFit/>
          </a:bodyPr>
          <a:lstStyle/>
          <a:p>
            <a:pPr algn="just"/>
            <a:r>
              <a:rPr lang="en-US" sz="2400" b="1" dirty="0" smtClean="0">
                <a:latin typeface="Arial" pitchFamily="34" charset="0"/>
                <a:cs typeface="Arial" pitchFamily="34" charset="0"/>
              </a:rPr>
              <a:t>Power Cycle:</a:t>
            </a:r>
            <a:r>
              <a:rPr lang="en-US" sz="2400" dirty="0" smtClean="0">
                <a:latin typeface="Arial" pitchFamily="34" charset="0"/>
                <a:cs typeface="Arial" pitchFamily="34" charset="0"/>
              </a:rPr>
              <a:t> </a:t>
            </a:r>
          </a:p>
        </p:txBody>
      </p:sp>
      <p:sp>
        <p:nvSpPr>
          <p:cNvPr id="3" name="Rectangle 2"/>
          <p:cNvSpPr/>
          <p:nvPr/>
        </p:nvSpPr>
        <p:spPr>
          <a:xfrm>
            <a:off x="533400" y="3874353"/>
            <a:ext cx="7772400" cy="830997"/>
          </a:xfrm>
          <a:prstGeom prst="rect">
            <a:avLst/>
          </a:prstGeom>
        </p:spPr>
        <p:txBody>
          <a:bodyPr wrap="square">
            <a:spAutoFit/>
          </a:bodyPr>
          <a:lstStyle/>
          <a:p>
            <a:pPr marL="344488" indent="-344488" algn="just">
              <a:buFont typeface="Wingdings" pitchFamily="2" charset="2"/>
              <a:buChar char="v"/>
            </a:pPr>
            <a:r>
              <a:rPr lang="en-US" sz="2400" dirty="0">
                <a:latin typeface="Arial" pitchFamily="34" charset="0"/>
                <a:cs typeface="Arial" pitchFamily="34" charset="0"/>
              </a:rPr>
              <a:t>Common examples: </a:t>
            </a:r>
            <a:r>
              <a:rPr lang="en-US" sz="2400" dirty="0" err="1">
                <a:latin typeface="Arial" pitchFamily="34" charset="0"/>
                <a:cs typeface="Arial" pitchFamily="34" charset="0"/>
              </a:rPr>
              <a:t>Brayton</a:t>
            </a:r>
            <a:r>
              <a:rPr lang="en-US" sz="2400" dirty="0">
                <a:latin typeface="Arial" pitchFamily="34" charset="0"/>
                <a:cs typeface="Arial" pitchFamily="34" charset="0"/>
              </a:rPr>
              <a:t> cycle, Otto cycle, Diesel cycle, </a:t>
            </a:r>
            <a:r>
              <a:rPr lang="en-US" sz="2400" dirty="0" err="1">
                <a:latin typeface="Arial" pitchFamily="34" charset="0"/>
                <a:cs typeface="Arial" pitchFamily="34" charset="0"/>
              </a:rPr>
              <a:t>Rankine</a:t>
            </a:r>
            <a:r>
              <a:rPr lang="en-US" sz="2400" dirty="0">
                <a:latin typeface="Arial" pitchFamily="34" charset="0"/>
                <a:cs typeface="Arial" pitchFamily="34" charset="0"/>
              </a:rPr>
              <a:t> cycle, etc.</a:t>
            </a:r>
          </a:p>
        </p:txBody>
      </p:sp>
      <p:sp>
        <p:nvSpPr>
          <p:cNvPr id="10" name="Rectangle 9"/>
          <p:cNvSpPr/>
          <p:nvPr/>
        </p:nvSpPr>
        <p:spPr>
          <a:xfrm>
            <a:off x="533400" y="3329285"/>
            <a:ext cx="4298293" cy="461665"/>
          </a:xfrm>
          <a:prstGeom prst="rect">
            <a:avLst/>
          </a:prstGeom>
        </p:spPr>
        <p:txBody>
          <a:bodyPr wrap="none">
            <a:spAutoFit/>
          </a:bodyPr>
          <a:lstStyle/>
          <a:p>
            <a:pPr marL="344488" indent="-344488" algn="just">
              <a:buFont typeface="Wingdings" pitchFamily="2" charset="2"/>
              <a:buChar char="v"/>
            </a:pPr>
            <a:r>
              <a:rPr lang="en-US" sz="2400" dirty="0">
                <a:latin typeface="Arial" pitchFamily="34" charset="0"/>
                <a:cs typeface="Arial" pitchFamily="34" charset="0"/>
              </a:rPr>
              <a:t>Network is always positive. </a:t>
            </a:r>
          </a:p>
        </p:txBody>
      </p:sp>
      <p:sp>
        <p:nvSpPr>
          <p:cNvPr id="11" name="Rectangle 10"/>
          <p:cNvSpPr/>
          <p:nvPr/>
        </p:nvSpPr>
        <p:spPr>
          <a:xfrm>
            <a:off x="546333" y="2795885"/>
            <a:ext cx="4178067" cy="461665"/>
          </a:xfrm>
          <a:prstGeom prst="rect">
            <a:avLst/>
          </a:prstGeom>
        </p:spPr>
        <p:txBody>
          <a:bodyPr wrap="none">
            <a:spAutoFit/>
          </a:bodyPr>
          <a:lstStyle/>
          <a:p>
            <a:pPr marL="344488" indent="-344488" algn="just">
              <a:buFont typeface="Wingdings" pitchFamily="2" charset="2"/>
              <a:buChar char="v"/>
            </a:pPr>
            <a:r>
              <a:rPr lang="en-US" sz="2400" dirty="0">
                <a:latin typeface="Arial" pitchFamily="34" charset="0"/>
                <a:cs typeface="Arial" pitchFamily="34" charset="0"/>
              </a:rPr>
              <a:t>Operates the heat engine. </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7"/>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6"/>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1"/>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0"/>
                                        </p:tgtEl>
                                        <p:attrNameLst>
                                          <p:attrName>style.visibility</p:attrName>
                                        </p:attrNameLst>
                                      </p:cBhvr>
                                      <p:to>
                                        <p:strVal val="visible"/>
                                      </p:to>
                                    </p:set>
                                  </p:childTnLst>
                                </p:cTn>
                              </p:par>
                            </p:childTnLst>
                          </p:cTn>
                        </p:par>
                      </p:childTnLst>
                    </p:cTn>
                  </p:par>
                  <p:par>
                    <p:cTn id="19" fill="hold">
                      <p:stCondLst>
                        <p:cond delay="indefinite"/>
                      </p:stCondLst>
                      <p:childTnLst>
                        <p:par>
                          <p:cTn id="20" fill="hold">
                            <p:stCondLst>
                              <p:cond delay="0"/>
                            </p:stCondLst>
                            <p:childTnLst>
                              <p:par>
                                <p:cTn id="21" presetID="1" presetClass="entr" presetSubtype="0" fill="hold" grpId="0" nodeType="clickEffect">
                                  <p:stCondLst>
                                    <p:cond delay="0"/>
                                  </p:stCondLst>
                                  <p:childTnLst>
                                    <p:set>
                                      <p:cBhvr>
                                        <p:cTn id="22"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3" grpId="0"/>
      <p:bldP spid="10" grpId="0"/>
      <p:bldP spid="11" grpId="0"/>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1" y="971550"/>
            <a:ext cx="6781799"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Power should be supplied to execute the cycle. </a:t>
            </a:r>
          </a:p>
        </p:txBody>
      </p:sp>
      <p:sp>
        <p:nvSpPr>
          <p:cNvPr id="3" name="Rectangle 2"/>
          <p:cNvSpPr/>
          <p:nvPr/>
        </p:nvSpPr>
        <p:spPr>
          <a:xfrm>
            <a:off x="843495" y="209550"/>
            <a:ext cx="3195105" cy="461665"/>
          </a:xfrm>
          <a:prstGeom prst="rect">
            <a:avLst/>
          </a:prstGeom>
        </p:spPr>
        <p:txBody>
          <a:bodyPr wrap="none">
            <a:spAutoFit/>
          </a:bodyPr>
          <a:lstStyle/>
          <a:p>
            <a:pPr algn="just"/>
            <a:r>
              <a:rPr lang="en-US" sz="2400" b="1" dirty="0" smtClean="0">
                <a:latin typeface="Arial" pitchFamily="34" charset="0"/>
                <a:cs typeface="Arial" pitchFamily="34" charset="0"/>
              </a:rPr>
              <a:t>Refrigeration Cycle:</a:t>
            </a:r>
            <a:r>
              <a:rPr lang="en-US" sz="2400" dirty="0" smtClean="0">
                <a:latin typeface="Arial" pitchFamily="34" charset="0"/>
                <a:cs typeface="Arial" pitchFamily="34" charset="0"/>
              </a:rPr>
              <a:t> </a:t>
            </a:r>
          </a:p>
        </p:txBody>
      </p:sp>
      <p:sp>
        <p:nvSpPr>
          <p:cNvPr id="6" name="Rectangle 5"/>
          <p:cNvSpPr/>
          <p:nvPr/>
        </p:nvSpPr>
        <p:spPr>
          <a:xfrm>
            <a:off x="533400" y="3645753"/>
            <a:ext cx="76962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Most common example: Vapor compression refrigeration cycle.</a:t>
            </a:r>
          </a:p>
        </p:txBody>
      </p:sp>
      <p:sp>
        <p:nvSpPr>
          <p:cNvPr id="7" name="Rectangle 6"/>
          <p:cNvSpPr/>
          <p:nvPr/>
        </p:nvSpPr>
        <p:spPr>
          <a:xfrm>
            <a:off x="573390" y="2872085"/>
            <a:ext cx="4532010" cy="461665"/>
          </a:xfrm>
          <a:prstGeom prst="rect">
            <a:avLst/>
          </a:prstGeom>
        </p:spPr>
        <p:txBody>
          <a:bodyPr wrap="none">
            <a:spAutoFit/>
          </a:bodyPr>
          <a:lstStyle/>
          <a:p>
            <a:pPr marL="457200" indent="-457200" algn="just">
              <a:buFont typeface="Wingdings" pitchFamily="2" charset="2"/>
              <a:buChar char="v"/>
            </a:pPr>
            <a:r>
              <a:rPr lang="en-US" sz="2400" dirty="0">
                <a:latin typeface="Arial" pitchFamily="34" charset="0"/>
                <a:cs typeface="Arial" pitchFamily="34" charset="0"/>
              </a:rPr>
              <a:t>Network is always negative. </a:t>
            </a:r>
          </a:p>
        </p:txBody>
      </p:sp>
      <p:sp>
        <p:nvSpPr>
          <p:cNvPr id="8" name="Rectangle 7"/>
          <p:cNvSpPr/>
          <p:nvPr/>
        </p:nvSpPr>
        <p:spPr>
          <a:xfrm>
            <a:off x="534945" y="2110085"/>
            <a:ext cx="6399256" cy="461665"/>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Operates the heat pump and refrigerator. </a:t>
            </a:r>
          </a:p>
        </p:txBody>
      </p:sp>
    </p:spTree>
    <p:extLst>
      <p:ext uri="{BB962C8B-B14F-4D97-AF65-F5344CB8AC3E}">
        <p14:creationId xmlns:p14="http://schemas.microsoft.com/office/powerpoint/2010/main" val="1037853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6" grpId="0"/>
      <p:bldP spid="7" grpId="0"/>
      <p:bldP spid="8" grpId="0"/>
    </p:bldLst>
  </p:timing>
</p:sld>
</file>

<file path=ppt/slides/slide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57708"/>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23559" name="Rectangle 7"/>
          <p:cNvSpPr>
            <a:spLocks noChangeArrowheads="1"/>
          </p:cNvSpPr>
          <p:nvPr/>
        </p:nvSpPr>
        <p:spPr bwMode="auto">
          <a:xfrm>
            <a:off x="1" y="-57708"/>
            <a:ext cx="184731" cy="461665"/>
          </a:xfrm>
          <a:prstGeom prst="rect">
            <a:avLst/>
          </a:prstGeom>
          <a:noFill/>
          <a:ln w="9525">
            <a:noFill/>
            <a:miter lim="800000"/>
            <a:headEnd/>
            <a:tailEnd/>
          </a:ln>
          <a:effectLst/>
        </p:spPr>
        <p:txBody>
          <a:bodyPr wrap="none" anchor="ctr">
            <a:spAutoFit/>
          </a:bodyPr>
          <a:lstStyle/>
          <a:p>
            <a:endParaRPr lang="en-US" sz="2400">
              <a:latin typeface="Arial" pitchFamily="34" charset="0"/>
              <a:cs typeface="Arial" pitchFamily="34" charset="0"/>
            </a:endParaRPr>
          </a:p>
        </p:txBody>
      </p:sp>
      <p:sp>
        <p:nvSpPr>
          <p:cNvPr id="15" name="Rectangle 14"/>
          <p:cNvSpPr/>
          <p:nvPr/>
        </p:nvSpPr>
        <p:spPr>
          <a:xfrm>
            <a:off x="609600" y="133350"/>
            <a:ext cx="5531322" cy="461665"/>
          </a:xfrm>
          <a:prstGeom prst="rect">
            <a:avLst/>
          </a:prstGeom>
        </p:spPr>
        <p:txBody>
          <a:bodyPr wrap="none">
            <a:spAutoFit/>
          </a:bodyPr>
          <a:lstStyle/>
          <a:p>
            <a:pPr marL="457200" indent="-457200"/>
            <a:r>
              <a:rPr lang="en-US" sz="2400" b="1" dirty="0" smtClean="0">
                <a:solidFill>
                  <a:srgbClr val="0000FF"/>
                </a:solidFill>
                <a:latin typeface="Arial" pitchFamily="34" charset="0"/>
                <a:cs typeface="Arial" pitchFamily="34" charset="0"/>
              </a:rPr>
              <a:t>2.   According to Working Substance</a:t>
            </a:r>
          </a:p>
        </p:txBody>
      </p:sp>
      <p:sp>
        <p:nvSpPr>
          <p:cNvPr id="17" name="Rectangle 16"/>
          <p:cNvSpPr/>
          <p:nvPr/>
        </p:nvSpPr>
        <p:spPr>
          <a:xfrm>
            <a:off x="533401" y="1200150"/>
            <a:ext cx="6858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working substance remains in gaseous state throughout the cycle. </a:t>
            </a:r>
          </a:p>
        </p:txBody>
      </p:sp>
      <p:sp>
        <p:nvSpPr>
          <p:cNvPr id="18" name="Rectangle 17"/>
          <p:cNvSpPr/>
          <p:nvPr/>
        </p:nvSpPr>
        <p:spPr>
          <a:xfrm>
            <a:off x="533401" y="3333750"/>
            <a:ext cx="7772400"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working substance can undergoes phase change    (from liquid to vapor or vapor to liquid) throughout the cycle. </a:t>
            </a:r>
          </a:p>
        </p:txBody>
      </p:sp>
      <p:sp>
        <p:nvSpPr>
          <p:cNvPr id="8" name="Rectangle 7"/>
          <p:cNvSpPr/>
          <p:nvPr/>
        </p:nvSpPr>
        <p:spPr>
          <a:xfrm>
            <a:off x="881793" y="742950"/>
            <a:ext cx="1861407" cy="461665"/>
          </a:xfrm>
          <a:prstGeom prst="rect">
            <a:avLst/>
          </a:prstGeom>
        </p:spPr>
        <p:txBody>
          <a:bodyPr wrap="none">
            <a:spAutoFit/>
          </a:bodyPr>
          <a:lstStyle/>
          <a:p>
            <a:pPr algn="just"/>
            <a:r>
              <a:rPr lang="en-US" sz="2400" b="1" dirty="0" smtClean="0">
                <a:latin typeface="Arial" pitchFamily="34" charset="0"/>
                <a:cs typeface="Arial" pitchFamily="34" charset="0"/>
              </a:rPr>
              <a:t>Gas Cycle: </a:t>
            </a:r>
          </a:p>
        </p:txBody>
      </p:sp>
      <p:sp>
        <p:nvSpPr>
          <p:cNvPr id="9" name="Rectangle 8"/>
          <p:cNvSpPr/>
          <p:nvPr/>
        </p:nvSpPr>
        <p:spPr>
          <a:xfrm>
            <a:off x="829970" y="2872085"/>
            <a:ext cx="2065630" cy="461665"/>
          </a:xfrm>
          <a:prstGeom prst="rect">
            <a:avLst/>
          </a:prstGeom>
        </p:spPr>
        <p:txBody>
          <a:bodyPr wrap="none">
            <a:spAutoFit/>
          </a:bodyPr>
          <a:lstStyle/>
          <a:p>
            <a:pPr algn="just"/>
            <a:r>
              <a:rPr lang="en-US" sz="2400" b="1" dirty="0" smtClean="0">
                <a:latin typeface="Arial" pitchFamily="34" charset="0"/>
                <a:cs typeface="Arial" pitchFamily="34" charset="0"/>
              </a:rPr>
              <a:t>Vapor cycle</a:t>
            </a:r>
            <a:r>
              <a:rPr lang="en-US" sz="2400" dirty="0" smtClean="0">
                <a:latin typeface="Arial" pitchFamily="34" charset="0"/>
                <a:cs typeface="Arial" pitchFamily="34" charset="0"/>
              </a:rPr>
              <a:t>:</a:t>
            </a:r>
            <a:r>
              <a:rPr lang="en-US" sz="2400" b="1" dirty="0" smtClean="0">
                <a:latin typeface="Arial" pitchFamily="34" charset="0"/>
                <a:cs typeface="Arial" pitchFamily="34" charset="0"/>
              </a:rPr>
              <a:t> </a:t>
            </a:r>
          </a:p>
        </p:txBody>
      </p:sp>
      <p:sp>
        <p:nvSpPr>
          <p:cNvPr id="2" name="Rectangle 1"/>
          <p:cNvSpPr/>
          <p:nvPr/>
        </p:nvSpPr>
        <p:spPr>
          <a:xfrm>
            <a:off x="484437" y="4472285"/>
            <a:ext cx="6003567" cy="461665"/>
          </a:xfrm>
          <a:prstGeom prst="rect">
            <a:avLst/>
          </a:prstGeom>
        </p:spPr>
        <p:txBody>
          <a:bodyPr wrap="none">
            <a:spAutoFit/>
          </a:bodyPr>
          <a:lstStyle/>
          <a:p>
            <a:pPr marL="457200" indent="-457200" algn="just">
              <a:buFont typeface="Wingdings" pitchFamily="2" charset="2"/>
              <a:buChar char="v"/>
            </a:pPr>
            <a:r>
              <a:rPr lang="en-US" sz="2400" dirty="0">
                <a:latin typeface="Arial" pitchFamily="34" charset="0"/>
                <a:cs typeface="Arial" pitchFamily="34" charset="0"/>
              </a:rPr>
              <a:t>Most common example: </a:t>
            </a:r>
            <a:r>
              <a:rPr lang="en-US" sz="2400" dirty="0" err="1">
                <a:latin typeface="Arial" pitchFamily="34" charset="0"/>
                <a:cs typeface="Arial" pitchFamily="34" charset="0"/>
              </a:rPr>
              <a:t>Rankine</a:t>
            </a:r>
            <a:r>
              <a:rPr lang="en-US" sz="2400" dirty="0">
                <a:latin typeface="Arial" pitchFamily="34" charset="0"/>
                <a:cs typeface="Arial" pitchFamily="34" charset="0"/>
              </a:rPr>
              <a:t> cycle.</a:t>
            </a:r>
          </a:p>
        </p:txBody>
      </p:sp>
      <p:sp>
        <p:nvSpPr>
          <p:cNvPr id="3" name="Rectangle 2"/>
          <p:cNvSpPr/>
          <p:nvPr/>
        </p:nvSpPr>
        <p:spPr>
          <a:xfrm>
            <a:off x="533400" y="2038350"/>
            <a:ext cx="747583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Common examples: </a:t>
            </a:r>
            <a:r>
              <a:rPr lang="en-US" sz="2400" dirty="0" err="1">
                <a:latin typeface="Arial" pitchFamily="34" charset="0"/>
                <a:cs typeface="Arial" pitchFamily="34" charset="0"/>
              </a:rPr>
              <a:t>Brayton</a:t>
            </a:r>
            <a:r>
              <a:rPr lang="en-US" sz="2400" dirty="0">
                <a:latin typeface="Arial" pitchFamily="34" charset="0"/>
                <a:cs typeface="Arial" pitchFamily="34" charset="0"/>
              </a:rPr>
              <a:t> cycle, Otto cycle, Diesel cycle, etc.</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9"/>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8"/>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8" grpId="0"/>
      <p:bldP spid="9" grpId="0"/>
      <p:bldP spid="2" grpId="0"/>
      <p:bldP spid="3" grpId="0"/>
    </p:bldLst>
  </p:timing>
</p:sld>
</file>

<file path=ppt/slides/slide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12"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13"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14" name="Rectangle 13"/>
          <p:cNvSpPr/>
          <p:nvPr/>
        </p:nvSpPr>
        <p:spPr>
          <a:xfrm>
            <a:off x="571440" y="295930"/>
            <a:ext cx="5524560" cy="461665"/>
          </a:xfrm>
          <a:prstGeom prst="rect">
            <a:avLst/>
          </a:prstGeom>
        </p:spPr>
        <p:txBody>
          <a:bodyPr wrap="square">
            <a:spAutoFit/>
          </a:bodyPr>
          <a:lstStyle/>
          <a:p>
            <a:r>
              <a:rPr lang="en-US" sz="2400" b="1" dirty="0" smtClean="0">
                <a:solidFill>
                  <a:srgbClr val="0000FF"/>
                </a:solidFill>
                <a:latin typeface="Arial" pitchFamily="34" charset="0"/>
                <a:cs typeface="Arial" pitchFamily="34" charset="0"/>
              </a:rPr>
              <a:t>3.    According to Working Principle:</a:t>
            </a:r>
            <a:endParaRPr lang="en-US" sz="2400" b="1" dirty="0">
              <a:solidFill>
                <a:srgbClr val="0000FF"/>
              </a:solidFill>
              <a:latin typeface="Arial" pitchFamily="34" charset="0"/>
              <a:cs typeface="Arial" pitchFamily="34" charset="0"/>
            </a:endParaRPr>
          </a:p>
        </p:txBody>
      </p:sp>
      <p:sp>
        <p:nvSpPr>
          <p:cNvPr id="15" name="Rectangle 1"/>
          <p:cNvSpPr>
            <a:spLocks noChangeArrowheads="1"/>
          </p:cNvSpPr>
          <p:nvPr/>
        </p:nvSpPr>
        <p:spPr bwMode="auto">
          <a:xfrm>
            <a:off x="533400" y="2121753"/>
            <a:ext cx="7772400" cy="83099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The working substance is continuously circulated in the cycle and does not need replenishment. </a:t>
            </a:r>
          </a:p>
        </p:txBody>
      </p:sp>
      <p:sp>
        <p:nvSpPr>
          <p:cNvPr id="16" name="Rectangle 15"/>
          <p:cNvSpPr/>
          <p:nvPr/>
        </p:nvSpPr>
        <p:spPr>
          <a:xfrm>
            <a:off x="1036999" y="1057930"/>
            <a:ext cx="2220480" cy="461665"/>
          </a:xfrm>
          <a:prstGeom prst="rect">
            <a:avLst/>
          </a:prstGeom>
        </p:spPr>
        <p:txBody>
          <a:bodyPr wrap="none">
            <a:spAutoFit/>
          </a:bodyPr>
          <a:lstStyle/>
          <a:p>
            <a:pPr lvl="0" algn="just" fontAlgn="base">
              <a:spcBef>
                <a:spcPct val="0"/>
              </a:spcBef>
              <a:spcAft>
                <a:spcPct val="0"/>
              </a:spcAft>
            </a:pPr>
            <a:r>
              <a:rPr lang="en-US" sz="2400" b="1" dirty="0" smtClean="0">
                <a:latin typeface="Arial" pitchFamily="34" charset="0"/>
                <a:ea typeface="Times New Roman" pitchFamily="18" charset="0"/>
                <a:cs typeface="Arial" pitchFamily="34" charset="0"/>
              </a:rPr>
              <a:t>Closed Cycle:</a:t>
            </a:r>
          </a:p>
        </p:txBody>
      </p:sp>
      <p:sp>
        <p:nvSpPr>
          <p:cNvPr id="2" name="Rectangle 1"/>
          <p:cNvSpPr/>
          <p:nvPr/>
        </p:nvSpPr>
        <p:spPr>
          <a:xfrm>
            <a:off x="533400" y="3569553"/>
            <a:ext cx="77724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ea typeface="Times New Roman" pitchFamily="18" charset="0"/>
                <a:cs typeface="Arial" pitchFamily="34" charset="0"/>
              </a:rPr>
              <a:t>Most of the steam power cycles and refrigeration cycles are closed type.</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533400" y="1047750"/>
            <a:ext cx="6858000" cy="1569660"/>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457200" marR="0" lvl="0" indent="-457200" algn="just" defTabSz="914400" rtl="0" eaLnBrk="1" fontAlgn="base" latinLnBrk="0" hangingPunct="1">
              <a:lnSpc>
                <a:spcPct val="100000"/>
              </a:lnSpc>
              <a:spcBef>
                <a:spcPct val="0"/>
              </a:spcBef>
              <a:spcAft>
                <a:spcPct val="0"/>
              </a:spcAft>
              <a:buClrTx/>
              <a:buSzTx/>
              <a:buFont typeface="Wingdings" pitchFamily="2" charset="2"/>
              <a:buChar char="v"/>
              <a:tabLst/>
            </a:pPr>
            <a:r>
              <a:rPr lang="en-US" sz="2400" dirty="0" smtClean="0">
                <a:latin typeface="Arial" pitchFamily="34" charset="0"/>
                <a:ea typeface="Times New Roman" pitchFamily="18" charset="0"/>
                <a:cs typeface="Arial" pitchFamily="34" charset="0"/>
              </a:rPr>
              <a:t>T</a:t>
            </a:r>
            <a:r>
              <a:rPr kumimoji="0" lang="en-US" sz="2400" b="0" i="0" u="none" strike="noStrike" cap="none" normalizeH="0" baseline="0" dirty="0" smtClean="0">
                <a:ln>
                  <a:noFill/>
                </a:ln>
                <a:solidFill>
                  <a:schemeClr val="tx1"/>
                </a:solidFill>
                <a:effectLst/>
                <a:latin typeface="Arial" pitchFamily="34" charset="0"/>
                <a:ea typeface="Times New Roman" pitchFamily="18" charset="0"/>
                <a:cs typeface="Arial" pitchFamily="34" charset="0"/>
              </a:rPr>
              <a:t>he working substance may be thrown into environment after completion of each cycle and a fresh charge of the working substance enters the cycle again for next cycle, i.e.</a:t>
            </a:r>
          </a:p>
        </p:txBody>
      </p:sp>
      <p:sp>
        <p:nvSpPr>
          <p:cNvPr id="3" name="Rectangle 2"/>
          <p:cNvSpPr/>
          <p:nvPr/>
        </p:nvSpPr>
        <p:spPr>
          <a:xfrm>
            <a:off x="976714" y="219730"/>
            <a:ext cx="2064989" cy="461665"/>
          </a:xfrm>
          <a:prstGeom prst="rect">
            <a:avLst/>
          </a:prstGeom>
        </p:spPr>
        <p:txBody>
          <a:bodyPr wrap="none">
            <a:spAutoFit/>
          </a:bodyPr>
          <a:lstStyle/>
          <a:p>
            <a:pPr lvl="0" algn="just" fontAlgn="base">
              <a:spcBef>
                <a:spcPct val="0"/>
              </a:spcBef>
              <a:spcAft>
                <a:spcPct val="0"/>
              </a:spcAft>
            </a:pPr>
            <a:r>
              <a:rPr lang="en-US" sz="2400" b="1" dirty="0" smtClean="0">
                <a:latin typeface="Arial" pitchFamily="34" charset="0"/>
                <a:ea typeface="Times New Roman" pitchFamily="18" charset="0"/>
                <a:cs typeface="Arial" pitchFamily="34" charset="0"/>
              </a:rPr>
              <a:t>Open Cycle:</a:t>
            </a:r>
            <a:r>
              <a:rPr lang="en-US" sz="2400" dirty="0" smtClean="0">
                <a:latin typeface="Arial" pitchFamily="34" charset="0"/>
                <a:ea typeface="Times New Roman" pitchFamily="18" charset="0"/>
                <a:cs typeface="Arial" pitchFamily="34" charset="0"/>
              </a:rPr>
              <a:t> </a:t>
            </a:r>
          </a:p>
        </p:txBody>
      </p:sp>
      <p:sp>
        <p:nvSpPr>
          <p:cNvPr id="4" name="Rectangle 3"/>
          <p:cNvSpPr/>
          <p:nvPr/>
        </p:nvSpPr>
        <p:spPr>
          <a:xfrm>
            <a:off x="533400" y="3867150"/>
            <a:ext cx="7620000" cy="830997"/>
          </a:xfrm>
          <a:prstGeom prst="rect">
            <a:avLst/>
          </a:prstGeom>
        </p:spPr>
        <p:txBody>
          <a:bodyPr wrap="square">
            <a:spAutoFit/>
          </a:bodyPr>
          <a:lstStyle/>
          <a:p>
            <a:pPr marL="457200" lvl="0" indent="-457200" algn="just" fontAlgn="base">
              <a:spcBef>
                <a:spcPct val="0"/>
              </a:spcBef>
              <a:spcAft>
                <a:spcPct val="0"/>
              </a:spcAft>
              <a:buFont typeface="Wingdings" pitchFamily="2" charset="2"/>
              <a:buChar char="v"/>
            </a:pPr>
            <a:r>
              <a:rPr lang="en-US" sz="2400" dirty="0">
                <a:latin typeface="Arial" pitchFamily="34" charset="0"/>
                <a:ea typeface="Times New Roman" pitchFamily="18" charset="0"/>
                <a:cs typeface="Arial" pitchFamily="34" charset="0"/>
              </a:rPr>
              <a:t>Most of the internal combustion engines and </a:t>
            </a:r>
            <a:r>
              <a:rPr lang="en-US" sz="2400" dirty="0" smtClean="0">
                <a:latin typeface="Arial" pitchFamily="34" charset="0"/>
                <a:ea typeface="Times New Roman" pitchFamily="18" charset="0"/>
                <a:cs typeface="Arial" pitchFamily="34" charset="0"/>
              </a:rPr>
              <a:t>gas turbines work </a:t>
            </a:r>
            <a:r>
              <a:rPr lang="en-US" sz="2400" dirty="0">
                <a:latin typeface="Arial" pitchFamily="34" charset="0"/>
                <a:ea typeface="Times New Roman" pitchFamily="18" charset="0"/>
                <a:cs typeface="Arial" pitchFamily="34" charset="0"/>
              </a:rPr>
              <a:t>on open cycle.</a:t>
            </a:r>
            <a:endParaRPr lang="en-US" sz="2400" dirty="0">
              <a:latin typeface="Arial" pitchFamily="34" charset="0"/>
              <a:cs typeface="Arial" pitchFamily="34" charset="0"/>
            </a:endParaRPr>
          </a:p>
        </p:txBody>
      </p:sp>
      <p:sp>
        <p:nvSpPr>
          <p:cNvPr id="5" name="Rectangle 4"/>
          <p:cNvSpPr/>
          <p:nvPr/>
        </p:nvSpPr>
        <p:spPr>
          <a:xfrm>
            <a:off x="818017" y="2731353"/>
            <a:ext cx="7487783" cy="830997"/>
          </a:xfrm>
          <a:prstGeom prst="rect">
            <a:avLst/>
          </a:prstGeom>
        </p:spPr>
        <p:txBody>
          <a:bodyPr wrap="square">
            <a:spAutoFit/>
          </a:bodyPr>
          <a:lstStyle/>
          <a:p>
            <a:pPr marL="236538" algn="just"/>
            <a:r>
              <a:rPr lang="en-US" sz="2400" dirty="0" smtClean="0">
                <a:latin typeface="Arial" pitchFamily="34" charset="0"/>
                <a:ea typeface="Times New Roman" pitchFamily="18" charset="0"/>
                <a:cs typeface="Arial" pitchFamily="34" charset="0"/>
              </a:rPr>
              <a:t>cycle </a:t>
            </a:r>
            <a:r>
              <a:rPr lang="en-US" sz="2400" dirty="0">
                <a:latin typeface="Arial" pitchFamily="34" charset="0"/>
                <a:ea typeface="Times New Roman" pitchFamily="18" charset="0"/>
                <a:cs typeface="Arial" pitchFamily="34" charset="0"/>
              </a:rPr>
              <a:t>exhausts are emitted into atmosphere and cycle starts again with a fresh charge of air.</a:t>
            </a:r>
            <a:endParaRPr lang="en-US" sz="2400" dirty="0"/>
          </a:p>
        </p:txBody>
      </p:sp>
    </p:spTree>
    <p:extLst>
      <p:ext uri="{BB962C8B-B14F-4D97-AF65-F5344CB8AC3E}">
        <p14:creationId xmlns:p14="http://schemas.microsoft.com/office/powerpoint/2010/main" val="381090002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Rectangle 3"/>
          <p:cNvSpPr/>
          <p:nvPr/>
        </p:nvSpPr>
        <p:spPr>
          <a:xfrm>
            <a:off x="533400" y="133350"/>
            <a:ext cx="5943600" cy="461665"/>
          </a:xfrm>
          <a:prstGeom prst="rect">
            <a:avLst/>
          </a:prstGeom>
        </p:spPr>
        <p:txBody>
          <a:bodyPr wrap="square">
            <a:spAutoFit/>
          </a:bodyPr>
          <a:lstStyle/>
          <a:p>
            <a:r>
              <a:rPr lang="en-US" sz="2400" b="1" dirty="0">
                <a:solidFill>
                  <a:srgbClr val="0000FF"/>
                </a:solidFill>
                <a:latin typeface="Arial" pitchFamily="34" charset="0"/>
                <a:cs typeface="Arial" pitchFamily="34" charset="0"/>
              </a:rPr>
              <a:t>4</a:t>
            </a:r>
            <a:r>
              <a:rPr lang="en-US" sz="2400" b="1" dirty="0" smtClean="0">
                <a:solidFill>
                  <a:srgbClr val="0000FF"/>
                </a:solidFill>
                <a:latin typeface="Arial" pitchFamily="34" charset="0"/>
                <a:cs typeface="Arial" pitchFamily="34" charset="0"/>
              </a:rPr>
              <a:t>.    According to Combustion Location</a:t>
            </a:r>
            <a:endParaRPr lang="en-US" sz="2400" b="1" dirty="0">
              <a:solidFill>
                <a:srgbClr val="0000FF"/>
              </a:solidFill>
              <a:latin typeface="Arial" pitchFamily="34" charset="0"/>
              <a:cs typeface="Arial" pitchFamily="34" charset="0"/>
            </a:endParaRPr>
          </a:p>
        </p:txBody>
      </p:sp>
      <p:sp>
        <p:nvSpPr>
          <p:cNvPr id="5" name="Rectangle 4"/>
          <p:cNvSpPr/>
          <p:nvPr/>
        </p:nvSpPr>
        <p:spPr>
          <a:xfrm>
            <a:off x="447558" y="1328604"/>
            <a:ext cx="6943842"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combustion takes place inside the power producing unit.</a:t>
            </a:r>
          </a:p>
        </p:txBody>
      </p:sp>
      <p:sp>
        <p:nvSpPr>
          <p:cNvPr id="6" name="Rectangle 5"/>
          <p:cNvSpPr/>
          <p:nvPr/>
        </p:nvSpPr>
        <p:spPr>
          <a:xfrm>
            <a:off x="912483" y="742950"/>
            <a:ext cx="4269117" cy="461665"/>
          </a:xfrm>
          <a:prstGeom prst="rect">
            <a:avLst/>
          </a:prstGeom>
        </p:spPr>
        <p:txBody>
          <a:bodyPr wrap="none">
            <a:spAutoFit/>
          </a:bodyPr>
          <a:lstStyle/>
          <a:p>
            <a:pPr algn="just"/>
            <a:r>
              <a:rPr lang="en-US" sz="2400" b="1" dirty="0" smtClean="0">
                <a:latin typeface="Arial" pitchFamily="34" charset="0"/>
                <a:cs typeface="Arial" pitchFamily="34" charset="0"/>
              </a:rPr>
              <a:t>Internal Combustion Cycle: </a:t>
            </a:r>
          </a:p>
        </p:txBody>
      </p:sp>
      <p:sp>
        <p:nvSpPr>
          <p:cNvPr id="7" name="Rectangle 6"/>
          <p:cNvSpPr/>
          <p:nvPr/>
        </p:nvSpPr>
        <p:spPr>
          <a:xfrm>
            <a:off x="563445" y="3409950"/>
            <a:ext cx="7742355"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combustion takes place outside the power producing unit.</a:t>
            </a:r>
          </a:p>
        </p:txBody>
      </p:sp>
      <p:sp>
        <p:nvSpPr>
          <p:cNvPr id="8" name="Rectangle 7"/>
          <p:cNvSpPr/>
          <p:nvPr/>
        </p:nvSpPr>
        <p:spPr>
          <a:xfrm>
            <a:off x="884487" y="2872085"/>
            <a:ext cx="4373313" cy="461665"/>
          </a:xfrm>
          <a:prstGeom prst="rect">
            <a:avLst/>
          </a:prstGeom>
        </p:spPr>
        <p:txBody>
          <a:bodyPr wrap="none">
            <a:spAutoFit/>
          </a:bodyPr>
          <a:lstStyle/>
          <a:p>
            <a:pPr algn="just"/>
            <a:r>
              <a:rPr lang="en-US" sz="2400" b="1" dirty="0" smtClean="0">
                <a:latin typeface="Arial" pitchFamily="34" charset="0"/>
                <a:cs typeface="Arial" pitchFamily="34" charset="0"/>
              </a:rPr>
              <a:t>External Combustion Cycle: </a:t>
            </a:r>
          </a:p>
        </p:txBody>
      </p:sp>
      <p:sp>
        <p:nvSpPr>
          <p:cNvPr id="2" name="Rectangle 1"/>
          <p:cNvSpPr/>
          <p:nvPr/>
        </p:nvSpPr>
        <p:spPr>
          <a:xfrm>
            <a:off x="533400" y="4336084"/>
            <a:ext cx="7696200" cy="461665"/>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Examples: </a:t>
            </a:r>
            <a:r>
              <a:rPr lang="en-US" sz="2400" dirty="0" err="1">
                <a:latin typeface="Arial" pitchFamily="34" charset="0"/>
                <a:cs typeface="Arial" pitchFamily="34" charset="0"/>
              </a:rPr>
              <a:t>Brayton</a:t>
            </a:r>
            <a:r>
              <a:rPr lang="en-US" sz="2400" dirty="0">
                <a:latin typeface="Arial" pitchFamily="34" charset="0"/>
                <a:cs typeface="Arial" pitchFamily="34" charset="0"/>
              </a:rPr>
              <a:t> cycle and </a:t>
            </a:r>
            <a:r>
              <a:rPr lang="en-US" sz="2400" dirty="0" err="1">
                <a:latin typeface="Arial" pitchFamily="34" charset="0"/>
                <a:cs typeface="Arial" pitchFamily="34" charset="0"/>
              </a:rPr>
              <a:t>Rankine</a:t>
            </a:r>
            <a:r>
              <a:rPr lang="en-US" sz="2400" dirty="0">
                <a:latin typeface="Arial" pitchFamily="34" charset="0"/>
                <a:cs typeface="Arial" pitchFamily="34" charset="0"/>
              </a:rPr>
              <a:t> cycle.</a:t>
            </a:r>
          </a:p>
        </p:txBody>
      </p:sp>
      <p:sp>
        <p:nvSpPr>
          <p:cNvPr id="3" name="Rectangle 2"/>
          <p:cNvSpPr/>
          <p:nvPr/>
        </p:nvSpPr>
        <p:spPr>
          <a:xfrm>
            <a:off x="476654" y="2190750"/>
            <a:ext cx="5950668" cy="461665"/>
          </a:xfrm>
          <a:prstGeom prst="rect">
            <a:avLst/>
          </a:prstGeom>
        </p:spPr>
        <p:txBody>
          <a:bodyPr wrap="none">
            <a:spAutoFit/>
          </a:bodyPr>
          <a:lstStyle/>
          <a:p>
            <a:pPr marL="457200" indent="-457200" algn="just">
              <a:buFont typeface="Wingdings" pitchFamily="2" charset="2"/>
              <a:buChar char="v"/>
            </a:pPr>
            <a:r>
              <a:rPr lang="en-US" sz="2400" dirty="0">
                <a:latin typeface="Arial" pitchFamily="34" charset="0"/>
                <a:cs typeface="Arial" pitchFamily="34" charset="0"/>
              </a:rPr>
              <a:t>Examples: Otto cycle and Diesel cycle.</a:t>
            </a:r>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8"/>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7"/>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p:bldP spid="8" grpId="0"/>
      <p:bldP spid="2" grpId="0"/>
      <p:bldP spid="3" grpId="0"/>
    </p:bldLst>
  </p:timing>
</p:sld>
</file>

<file path=ppt/slides/slide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8" name="Rectangle 7"/>
          <p:cNvSpPr/>
          <p:nvPr/>
        </p:nvSpPr>
        <p:spPr>
          <a:xfrm>
            <a:off x="990600" y="205085"/>
            <a:ext cx="5562600" cy="461665"/>
          </a:xfrm>
          <a:prstGeom prst="rect">
            <a:avLst/>
          </a:prstGeom>
        </p:spPr>
        <p:txBody>
          <a:bodyPr wrap="square">
            <a:spAutoFit/>
          </a:bodyPr>
          <a:lstStyle/>
          <a:p>
            <a:r>
              <a:rPr lang="en-US" sz="2400" b="1" dirty="0" smtClean="0">
                <a:latin typeface="Arial" pitchFamily="34" charset="0"/>
                <a:cs typeface="Arial" pitchFamily="34" charset="0"/>
              </a:rPr>
              <a:t>Common Features of Power Cycles:</a:t>
            </a:r>
            <a:endParaRPr lang="en-US" sz="2400" b="1" dirty="0">
              <a:latin typeface="Arial" pitchFamily="34" charset="0"/>
              <a:cs typeface="Arial" pitchFamily="34" charset="0"/>
            </a:endParaRPr>
          </a:p>
        </p:txBody>
      </p:sp>
      <p:sp>
        <p:nvSpPr>
          <p:cNvPr id="13" name="Rectangle 12"/>
          <p:cNvSpPr/>
          <p:nvPr/>
        </p:nvSpPr>
        <p:spPr>
          <a:xfrm>
            <a:off x="533400" y="826353"/>
            <a:ext cx="6705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All practical cycles undergo the following processes in series:</a:t>
            </a:r>
            <a:endParaRPr lang="en-US" sz="2400" b="1" dirty="0">
              <a:latin typeface="Arial" pitchFamily="34" charset="0"/>
              <a:cs typeface="Arial" pitchFamily="34" charset="0"/>
            </a:endParaRPr>
          </a:p>
        </p:txBody>
      </p:sp>
      <p:sp>
        <p:nvSpPr>
          <p:cNvPr id="14" name="Rectangle 13"/>
          <p:cNvSpPr/>
          <p:nvPr/>
        </p:nvSpPr>
        <p:spPr>
          <a:xfrm>
            <a:off x="568267" y="3200221"/>
            <a:ext cx="7737533"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For ideal analysis of all power cycles, expansion and compression processes are assumed to be </a:t>
            </a:r>
            <a:r>
              <a:rPr lang="en-US" sz="2400" b="1" dirty="0" smtClean="0">
                <a:latin typeface="Arial" pitchFamily="34" charset="0"/>
                <a:cs typeface="Arial" pitchFamily="34" charset="0"/>
              </a:rPr>
              <a:t>isentropic processes</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2" name="Rectangle 1"/>
          <p:cNvSpPr/>
          <p:nvPr/>
        </p:nvSpPr>
        <p:spPr>
          <a:xfrm>
            <a:off x="762000" y="1969353"/>
            <a:ext cx="7467600" cy="830997"/>
          </a:xfrm>
          <a:prstGeom prst="rect">
            <a:avLst/>
          </a:prstGeom>
        </p:spPr>
        <p:txBody>
          <a:bodyPr wrap="square">
            <a:spAutoFit/>
          </a:bodyPr>
          <a:lstStyle/>
          <a:p>
            <a:pPr marL="236538" algn="just"/>
            <a:r>
              <a:rPr lang="en-US" sz="2400" b="1" dirty="0" smtClean="0">
                <a:latin typeface="Arial" pitchFamily="34" charset="0"/>
                <a:cs typeface="Arial" pitchFamily="34" charset="0"/>
              </a:rPr>
              <a:t>compression</a:t>
            </a:r>
            <a:r>
              <a:rPr lang="en-US" sz="2400" b="1" dirty="0">
                <a:latin typeface="Arial" pitchFamily="34" charset="0"/>
                <a:cs typeface="Arial" pitchFamily="34" charset="0"/>
              </a:rPr>
              <a:t>, heat addition, expansion and heat rejection.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p:bldLst>
  </p:timing>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2"/>
          <p:cNvPicPr>
            <a:picLocks noChangeAspect="1" noChangeArrowheads="1"/>
          </p:cNvPicPr>
          <p:nvPr/>
        </p:nvPicPr>
        <p:blipFill>
          <a:blip r:embed="rId2" cstate="print"/>
          <a:srcRect/>
          <a:stretch>
            <a:fillRect/>
          </a:stretch>
        </p:blipFill>
        <p:spPr bwMode="auto">
          <a:xfrm>
            <a:off x="84199" y="2266950"/>
            <a:ext cx="8905875" cy="2773740"/>
          </a:xfrm>
          <a:prstGeom prst="rect">
            <a:avLst/>
          </a:prstGeom>
          <a:noFill/>
          <a:ln w="9525">
            <a:noFill/>
            <a:miter lim="800000"/>
            <a:headEnd/>
            <a:tailEnd/>
          </a:ln>
          <a:effectLst/>
        </p:spPr>
      </p:pic>
      <p:sp>
        <p:nvSpPr>
          <p:cNvPr id="3" name="Rectangle 2"/>
          <p:cNvSpPr/>
          <p:nvPr/>
        </p:nvSpPr>
        <p:spPr>
          <a:xfrm>
            <a:off x="531754" y="697290"/>
            <a:ext cx="6783446"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Hence, the practical power cycles can be differentiated only with reference to the conditions at which heat is supplied to the system and heat is rejected by the system.</a:t>
            </a:r>
            <a:endParaRPr lang="en-US" sz="2400" dirty="0">
              <a:latin typeface="Arial" pitchFamily="34" charset="0"/>
              <a:cs typeface="Arial" pitchFamily="34" charset="0"/>
            </a:endParaRPr>
          </a:p>
        </p:txBody>
      </p:sp>
      <p:sp>
        <p:nvSpPr>
          <p:cNvPr id="4" name="Rectangle 3"/>
          <p:cNvSpPr/>
          <p:nvPr/>
        </p:nvSpPr>
        <p:spPr>
          <a:xfrm>
            <a:off x="914400" y="133350"/>
            <a:ext cx="5562600" cy="461665"/>
          </a:xfrm>
          <a:prstGeom prst="rect">
            <a:avLst/>
          </a:prstGeom>
        </p:spPr>
        <p:txBody>
          <a:bodyPr wrap="square">
            <a:spAutoFit/>
          </a:bodyPr>
          <a:lstStyle/>
          <a:p>
            <a:r>
              <a:rPr lang="en-US" sz="2400" b="1" dirty="0" smtClean="0">
                <a:latin typeface="Arial" pitchFamily="34" charset="0"/>
                <a:cs typeface="Arial" pitchFamily="34" charset="0"/>
              </a:rPr>
              <a:t>Common Features of Power Cycles:</a:t>
            </a:r>
            <a:endParaRPr lang="en-US" sz="2400" b="1" dirty="0">
              <a:latin typeface="Arial" pitchFamily="34" charset="0"/>
              <a:cs typeface="Arial" pitchFamily="34" charset="0"/>
            </a:endParaRPr>
          </a:p>
        </p:txBody>
      </p:sp>
      <p:sp>
        <p:nvSpPr>
          <p:cNvPr id="5" name="TextBox 4"/>
          <p:cNvSpPr txBox="1"/>
          <p:nvPr/>
        </p:nvSpPr>
        <p:spPr>
          <a:xfrm>
            <a:off x="7086600" y="2262485"/>
            <a:ext cx="762000" cy="461665"/>
          </a:xfrm>
          <a:prstGeom prst="rect">
            <a:avLst/>
          </a:prstGeom>
          <a:noFill/>
        </p:spPr>
        <p:txBody>
          <a:bodyPr wrap="square" rtlCol="0">
            <a:spAutoFit/>
          </a:bodyPr>
          <a:lstStyle/>
          <a:p>
            <a:r>
              <a:rPr lang="en-US" sz="2400" dirty="0" smtClean="0">
                <a:latin typeface="Arial" pitchFamily="34" charset="0"/>
                <a:cs typeface="Arial" pitchFamily="34" charset="0"/>
              </a:rPr>
              <a:t> [1]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6653781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Lst>
  </p:timing>
</p:sld>
</file>

<file path=ppt/slides/slide1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23559" name="Rectangle 7"/>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11" name="Rectangle 10"/>
          <p:cNvSpPr/>
          <p:nvPr/>
        </p:nvSpPr>
        <p:spPr>
          <a:xfrm>
            <a:off x="868454" y="79738"/>
            <a:ext cx="4289957" cy="461665"/>
          </a:xfrm>
          <a:prstGeom prst="rect">
            <a:avLst/>
          </a:prstGeom>
        </p:spPr>
        <p:txBody>
          <a:bodyPr wrap="none">
            <a:spAutoFit/>
          </a:bodyPr>
          <a:lstStyle/>
          <a:p>
            <a:r>
              <a:rPr lang="en-US" sz="2400" b="1" dirty="0" smtClean="0">
                <a:solidFill>
                  <a:srgbClr val="FF0000"/>
                </a:solidFill>
                <a:latin typeface="Arial" pitchFamily="34" charset="0"/>
                <a:cs typeface="Arial" pitchFamily="34" charset="0"/>
              </a:rPr>
              <a:t>Air Standard </a:t>
            </a:r>
            <a:r>
              <a:rPr lang="en-US" sz="2400" b="1" dirty="0" err="1" smtClean="0">
                <a:solidFill>
                  <a:srgbClr val="FF0000"/>
                </a:solidFill>
                <a:latin typeface="Arial" pitchFamily="34" charset="0"/>
                <a:cs typeface="Arial" pitchFamily="34" charset="0"/>
              </a:rPr>
              <a:t>Brayton</a:t>
            </a:r>
            <a:r>
              <a:rPr lang="en-US" sz="2400" b="1" dirty="0" smtClean="0">
                <a:solidFill>
                  <a:srgbClr val="FF0000"/>
                </a:solidFill>
                <a:latin typeface="Arial" pitchFamily="34" charset="0"/>
                <a:cs typeface="Arial" pitchFamily="34" charset="0"/>
              </a:rPr>
              <a:t> Cycle:</a:t>
            </a:r>
          </a:p>
        </p:txBody>
      </p:sp>
      <p:sp>
        <p:nvSpPr>
          <p:cNvPr id="12" name="Rectangle 11"/>
          <p:cNvSpPr/>
          <p:nvPr/>
        </p:nvSpPr>
        <p:spPr>
          <a:xfrm>
            <a:off x="533400" y="590550"/>
            <a:ext cx="6823134" cy="830997"/>
          </a:xfrm>
          <a:prstGeom prst="rect">
            <a:avLst/>
          </a:prstGeom>
        </p:spPr>
        <p:txBody>
          <a:bodyPr wrap="square">
            <a:spAutoFit/>
          </a:bodyPr>
          <a:lstStyle/>
          <a:p>
            <a:pPr marL="344488" indent="-344488" algn="just">
              <a:buFont typeface="Wingdings" pitchFamily="2" charset="2"/>
              <a:buChar char="v"/>
            </a:pPr>
            <a:r>
              <a:rPr lang="en-US" sz="2400" dirty="0" smtClean="0">
                <a:latin typeface="Arial" pitchFamily="34" charset="0"/>
                <a:cs typeface="Arial" pitchFamily="34" charset="0"/>
              </a:rPr>
              <a:t>An ideal model for the power cycle consisting of a gas turbine. </a:t>
            </a:r>
          </a:p>
        </p:txBody>
      </p:sp>
      <p:pic>
        <p:nvPicPr>
          <p:cNvPr id="57346" name="Picture 2"/>
          <p:cNvPicPr>
            <a:picLocks noChangeAspect="1" noChangeArrowheads="1"/>
          </p:cNvPicPr>
          <p:nvPr/>
        </p:nvPicPr>
        <p:blipFill>
          <a:blip r:embed="rId2" cstate="print"/>
          <a:srcRect/>
          <a:stretch>
            <a:fillRect/>
          </a:stretch>
        </p:blipFill>
        <p:spPr bwMode="auto">
          <a:xfrm>
            <a:off x="2793398" y="2038349"/>
            <a:ext cx="4563136" cy="3016917"/>
          </a:xfrm>
          <a:prstGeom prst="rect">
            <a:avLst/>
          </a:prstGeom>
          <a:noFill/>
          <a:ln w="9525">
            <a:noFill/>
            <a:miter lim="800000"/>
            <a:headEnd/>
            <a:tailEnd/>
          </a:ln>
          <a:effectLst/>
        </p:spPr>
      </p:pic>
      <p:sp>
        <p:nvSpPr>
          <p:cNvPr id="2" name="Rectangle 1"/>
          <p:cNvSpPr/>
          <p:nvPr/>
        </p:nvSpPr>
        <p:spPr>
          <a:xfrm>
            <a:off x="533400" y="1435953"/>
            <a:ext cx="7608849" cy="830997"/>
          </a:xfrm>
          <a:prstGeom prst="rect">
            <a:avLst/>
          </a:prstGeom>
        </p:spPr>
        <p:txBody>
          <a:bodyPr wrap="square">
            <a:spAutoFit/>
          </a:bodyPr>
          <a:lstStyle/>
          <a:p>
            <a:pPr marL="344488" indent="-344488" algn="just">
              <a:buFont typeface="Wingdings" pitchFamily="2" charset="2"/>
              <a:buChar char="v"/>
            </a:pPr>
            <a:r>
              <a:rPr lang="en-US" sz="2400" dirty="0">
                <a:latin typeface="Arial" pitchFamily="34" charset="0"/>
                <a:cs typeface="Arial" pitchFamily="34" charset="0"/>
              </a:rPr>
              <a:t>Consists of two isentropic and two isobaric processes.</a:t>
            </a:r>
          </a:p>
        </p:txBody>
      </p:sp>
      <p:sp>
        <p:nvSpPr>
          <p:cNvPr id="4" name="TextBox 3"/>
          <p:cNvSpPr txBox="1"/>
          <p:nvPr/>
        </p:nvSpPr>
        <p:spPr>
          <a:xfrm>
            <a:off x="6400800" y="4552950"/>
            <a:ext cx="1587294" cy="461665"/>
          </a:xfrm>
          <a:prstGeom prst="rect">
            <a:avLst/>
          </a:prstGeom>
          <a:noFill/>
        </p:spPr>
        <p:txBody>
          <a:bodyPr wrap="none" rtlCol="0">
            <a:spAutoFit/>
          </a:bodyPr>
          <a:lstStyle/>
          <a:p>
            <a:r>
              <a:rPr lang="en-US" sz="2400" dirty="0" smtClean="0">
                <a:latin typeface="Arial" pitchFamily="34" charset="0"/>
                <a:cs typeface="Arial" pitchFamily="34" charset="0"/>
              </a:rPr>
              <a:t>Source:[1]</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556558"/>
            <a:ext cx="67056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Low pressure and low temperature air at exit of low temperature heat exchanger is supplied to the compressor where it is compressed and delivered to the high temperature heat exchanger.</a:t>
            </a:r>
            <a:endParaRPr lang="en-US" sz="2400" dirty="0">
              <a:latin typeface="Arial" pitchFamily="34" charset="0"/>
              <a:cs typeface="Arial" pitchFamily="34" charset="0"/>
            </a:endParaRPr>
          </a:p>
        </p:txBody>
      </p:sp>
      <p:sp>
        <p:nvSpPr>
          <p:cNvPr id="3" name="Rectangle 2"/>
          <p:cNvSpPr/>
          <p:nvPr/>
        </p:nvSpPr>
        <p:spPr>
          <a:xfrm>
            <a:off x="533400" y="3440490"/>
            <a:ext cx="7696200" cy="1569660"/>
          </a:xfrm>
          <a:prstGeom prst="rect">
            <a:avLst/>
          </a:prstGeom>
        </p:spPr>
        <p:txBody>
          <a:bodyPr wrap="square">
            <a:spAutoFit/>
          </a:bodyPr>
          <a:lstStyle/>
          <a:p>
            <a:pPr marL="346075" indent="-346075" algn="just">
              <a:buFont typeface="Wingdings" pitchFamily="2" charset="2"/>
              <a:buChar char="v"/>
            </a:pPr>
            <a:r>
              <a:rPr lang="en-US" sz="2400" dirty="0" smtClean="0">
                <a:latin typeface="Arial" pitchFamily="34" charset="0"/>
                <a:cs typeface="Arial" pitchFamily="34" charset="0"/>
              </a:rPr>
              <a:t>During isentropic compression</a:t>
            </a:r>
          </a:p>
          <a:p>
            <a:pPr marL="625475" indent="-274638" algn="just">
              <a:buFont typeface="Arial" pitchFamily="34" charset="0"/>
              <a:buChar char="•"/>
            </a:pPr>
            <a:r>
              <a:rPr lang="en-US" sz="2400" dirty="0" smtClean="0">
                <a:latin typeface="Arial" pitchFamily="34" charset="0"/>
                <a:cs typeface="Arial" pitchFamily="34" charset="0"/>
              </a:rPr>
              <a:t> pressure increases, temperature increases. </a:t>
            </a:r>
          </a:p>
          <a:p>
            <a:pPr marL="457200" indent="-111125" algn="just">
              <a:buFont typeface="Arial" pitchFamily="34" charset="0"/>
              <a:buChar char="•"/>
            </a:pPr>
            <a:r>
              <a:rPr lang="en-US" sz="2400" dirty="0" smtClean="0">
                <a:latin typeface="Arial" pitchFamily="34" charset="0"/>
                <a:cs typeface="Arial" pitchFamily="34" charset="0"/>
              </a:rPr>
              <a:t>   specific volume decreases and entropy remains</a:t>
            </a:r>
          </a:p>
          <a:p>
            <a:pPr marL="346075" algn="just"/>
            <a:r>
              <a:rPr lang="en-US" sz="2400" dirty="0">
                <a:latin typeface="Arial" pitchFamily="34" charset="0"/>
                <a:cs typeface="Arial" pitchFamily="34" charset="0"/>
              </a:rPr>
              <a:t> </a:t>
            </a:r>
            <a:r>
              <a:rPr lang="en-US" sz="2400" dirty="0" smtClean="0">
                <a:latin typeface="Arial" pitchFamily="34" charset="0"/>
                <a:cs typeface="Arial" pitchFamily="34" charset="0"/>
              </a:rPr>
              <a:t>   constant. </a:t>
            </a:r>
            <a:endParaRPr lang="en-US" sz="2400" dirty="0">
              <a:latin typeface="Arial" pitchFamily="34" charset="0"/>
              <a:cs typeface="Arial" pitchFamily="34" charset="0"/>
            </a:endParaRPr>
          </a:p>
        </p:txBody>
      </p:sp>
      <p:sp>
        <p:nvSpPr>
          <p:cNvPr id="4" name="Rectangle 3"/>
          <p:cNvSpPr/>
          <p:nvPr/>
        </p:nvSpPr>
        <p:spPr>
          <a:xfrm>
            <a:off x="553972" y="2578953"/>
            <a:ext cx="7675628"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Compression in the compressor is assumed to an isentropic process. </a:t>
            </a:r>
            <a:endParaRPr lang="en-US" sz="2400" dirty="0">
              <a:latin typeface="Arial" pitchFamily="34" charset="0"/>
              <a:cs typeface="Arial" pitchFamily="34" charset="0"/>
            </a:endParaRPr>
          </a:p>
        </p:txBody>
      </p:sp>
      <p:sp>
        <p:nvSpPr>
          <p:cNvPr id="5" name="Rectangle 4"/>
          <p:cNvSpPr/>
          <p:nvPr/>
        </p:nvSpPr>
        <p:spPr>
          <a:xfrm>
            <a:off x="876875" y="52685"/>
            <a:ext cx="5981125" cy="461665"/>
          </a:xfrm>
          <a:prstGeom prst="rect">
            <a:avLst/>
          </a:prstGeom>
        </p:spPr>
        <p:txBody>
          <a:bodyPr wrap="none">
            <a:spAutoFit/>
          </a:bodyPr>
          <a:lstStyle/>
          <a:p>
            <a:r>
              <a:rPr lang="en-US" sz="2400" b="1" dirty="0" smtClean="0">
                <a:latin typeface="Arial" pitchFamily="34" charset="0"/>
                <a:cs typeface="Arial" pitchFamily="34" charset="0"/>
              </a:rPr>
              <a:t>Process 1 - 2 (Isentropic Compression) </a:t>
            </a:r>
          </a:p>
        </p:txBody>
      </p:sp>
    </p:spTree>
    <p:extLst>
      <p:ext uri="{BB962C8B-B14F-4D97-AF65-F5344CB8AC3E}">
        <p14:creationId xmlns:p14="http://schemas.microsoft.com/office/powerpoint/2010/main" val="165863743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1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17" name="Rectangle 16"/>
          <p:cNvSpPr/>
          <p:nvPr/>
        </p:nvSpPr>
        <p:spPr>
          <a:xfrm>
            <a:off x="876875" y="128885"/>
            <a:ext cx="5981125" cy="461665"/>
          </a:xfrm>
          <a:prstGeom prst="rect">
            <a:avLst/>
          </a:prstGeom>
        </p:spPr>
        <p:txBody>
          <a:bodyPr wrap="none">
            <a:spAutoFit/>
          </a:bodyPr>
          <a:lstStyle/>
          <a:p>
            <a:r>
              <a:rPr lang="en-US" sz="2400" b="1" dirty="0" smtClean="0">
                <a:latin typeface="Arial" pitchFamily="34" charset="0"/>
                <a:cs typeface="Arial" pitchFamily="34" charset="0"/>
              </a:rPr>
              <a:t>Process 1 - 2 (Isentropic Compression) </a:t>
            </a:r>
          </a:p>
        </p:txBody>
      </p:sp>
      <p:pic>
        <p:nvPicPr>
          <p:cNvPr id="58379" name="Picture 11"/>
          <p:cNvPicPr>
            <a:picLocks noChangeAspect="1" noChangeArrowheads="1"/>
          </p:cNvPicPr>
          <p:nvPr/>
        </p:nvPicPr>
        <p:blipFill>
          <a:blip r:embed="rId2" cstate="print"/>
          <a:srcRect/>
          <a:stretch>
            <a:fillRect/>
          </a:stretch>
        </p:blipFill>
        <p:spPr bwMode="auto">
          <a:xfrm>
            <a:off x="4572000" y="1276350"/>
            <a:ext cx="4114800" cy="3657600"/>
          </a:xfrm>
          <a:prstGeom prst="rect">
            <a:avLst/>
          </a:prstGeom>
          <a:noFill/>
          <a:ln w="9525">
            <a:noFill/>
            <a:miter lim="800000"/>
            <a:headEnd/>
            <a:tailEnd/>
          </a:ln>
          <a:effectLst/>
        </p:spPr>
      </p:pic>
      <p:cxnSp>
        <p:nvCxnSpPr>
          <p:cNvPr id="27" name="Straight Arrow Connector 26"/>
          <p:cNvCxnSpPr/>
          <p:nvPr/>
        </p:nvCxnSpPr>
        <p:spPr>
          <a:xfrm flipV="1">
            <a:off x="5334000" y="3876672"/>
            <a:ext cx="328617" cy="21907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pic>
        <p:nvPicPr>
          <p:cNvPr id="12" name="Picture 10"/>
          <p:cNvPicPr>
            <a:picLocks noChangeAspect="1" noChangeArrowheads="1"/>
          </p:cNvPicPr>
          <p:nvPr/>
        </p:nvPicPr>
        <p:blipFill>
          <a:blip r:embed="rId3" cstate="print"/>
          <a:srcRect/>
          <a:stretch>
            <a:fillRect/>
          </a:stretch>
        </p:blipFill>
        <p:spPr bwMode="auto">
          <a:xfrm>
            <a:off x="381000" y="742950"/>
            <a:ext cx="3881499" cy="3886200"/>
          </a:xfrm>
          <a:prstGeom prst="rect">
            <a:avLst/>
          </a:prstGeom>
          <a:noFill/>
          <a:ln w="9525">
            <a:solidFill>
              <a:schemeClr val="tx1"/>
            </a:solidFill>
            <a:prstDash val="solid"/>
            <a:miter lim="800000"/>
            <a:headEnd/>
            <a:tailEnd/>
          </a:ln>
          <a:effectLst/>
        </p:spPr>
      </p:pic>
      <p:cxnSp>
        <p:nvCxnSpPr>
          <p:cNvPr id="13" name="Straight Arrow Connector 12"/>
          <p:cNvCxnSpPr/>
          <p:nvPr/>
        </p:nvCxnSpPr>
        <p:spPr>
          <a:xfrm flipV="1">
            <a:off x="1181100" y="2647950"/>
            <a:ext cx="266700" cy="4572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4" name="TextBox 13"/>
          <p:cNvSpPr txBox="1"/>
          <p:nvPr/>
        </p:nvSpPr>
        <p:spPr>
          <a:xfrm>
            <a:off x="495234" y="3181350"/>
            <a:ext cx="495366" cy="369332"/>
          </a:xfrm>
          <a:prstGeom prst="rect">
            <a:avLst/>
          </a:prstGeom>
          <a:noFill/>
        </p:spPr>
        <p:txBody>
          <a:bodyPr wrap="square" rtlCol="0">
            <a:spAutoFit/>
          </a:bodyPr>
          <a:lstStyle/>
          <a:p>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5837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4.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17" name="Rectangle 16"/>
          <p:cNvSpPr/>
          <p:nvPr/>
        </p:nvSpPr>
        <p:spPr>
          <a:xfrm>
            <a:off x="859090" y="205085"/>
            <a:ext cx="5541710" cy="461665"/>
          </a:xfrm>
          <a:prstGeom prst="rect">
            <a:avLst/>
          </a:prstGeom>
        </p:spPr>
        <p:txBody>
          <a:bodyPr wrap="none">
            <a:spAutoFit/>
          </a:bodyPr>
          <a:lstStyle/>
          <a:p>
            <a:r>
              <a:rPr lang="en-US" sz="2400" b="1" dirty="0" smtClean="0">
                <a:latin typeface="Arial" pitchFamily="34" charset="0"/>
                <a:cs typeface="Arial" pitchFamily="34" charset="0"/>
              </a:rPr>
              <a:t>Process 2-3</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Addition) </a:t>
            </a:r>
          </a:p>
        </p:txBody>
      </p:sp>
      <p:sp>
        <p:nvSpPr>
          <p:cNvPr id="18" name="Rectangle 17"/>
          <p:cNvSpPr/>
          <p:nvPr/>
        </p:nvSpPr>
        <p:spPr>
          <a:xfrm>
            <a:off x="526932" y="1447621"/>
            <a:ext cx="7702668"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is supplied to the high temperature heat exchanger from an external source and the working substance is heated under constant pressure.</a:t>
            </a:r>
            <a:endParaRPr lang="en-US" sz="2400" dirty="0">
              <a:latin typeface="Arial" pitchFamily="34" charset="0"/>
              <a:cs typeface="Arial" pitchFamily="34" charset="0"/>
            </a:endParaRPr>
          </a:p>
        </p:txBody>
      </p:sp>
      <p:sp>
        <p:nvSpPr>
          <p:cNvPr id="19" name="Rectangle 18"/>
          <p:cNvSpPr/>
          <p:nvPr/>
        </p:nvSpPr>
        <p:spPr>
          <a:xfrm>
            <a:off x="531754" y="3200221"/>
            <a:ext cx="7697846"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the constant pressure heating: </a:t>
            </a:r>
          </a:p>
          <a:p>
            <a:pPr marL="457200" indent="-457200" algn="just"/>
            <a:r>
              <a:rPr lang="en-US" sz="2400" dirty="0" smtClean="0">
                <a:latin typeface="Arial" pitchFamily="34" charset="0"/>
                <a:cs typeface="Arial" pitchFamily="34" charset="0"/>
              </a:rPr>
              <a:t>      specific volume, temperature and entropy of the air increases.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1"/>
          <p:cNvPicPr>
            <a:picLocks noChangeAspect="1" noChangeArrowheads="1"/>
          </p:cNvPicPr>
          <p:nvPr/>
        </p:nvPicPr>
        <p:blipFill>
          <a:blip r:embed="rId2" cstate="print"/>
          <a:srcRect/>
          <a:stretch>
            <a:fillRect/>
          </a:stretch>
        </p:blipFill>
        <p:spPr bwMode="auto">
          <a:xfrm>
            <a:off x="4648200" y="1123950"/>
            <a:ext cx="4043740" cy="3886200"/>
          </a:xfrm>
          <a:prstGeom prst="rect">
            <a:avLst/>
          </a:prstGeom>
          <a:noFill/>
          <a:ln w="9525">
            <a:noFill/>
            <a:miter lim="800000"/>
            <a:headEnd/>
            <a:tailEnd/>
          </a:ln>
          <a:effectLst/>
        </p:spPr>
      </p:pic>
      <p:cxnSp>
        <p:nvCxnSpPr>
          <p:cNvPr id="4" name="Straight Arrow Connector 3"/>
          <p:cNvCxnSpPr/>
          <p:nvPr/>
        </p:nvCxnSpPr>
        <p:spPr>
          <a:xfrm flipH="1">
            <a:off x="2179635" y="1283485"/>
            <a:ext cx="182565" cy="602465"/>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6248400" y="2416963"/>
            <a:ext cx="547695" cy="38338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Slide Number Placeholder 11"/>
          <p:cNvSpPr>
            <a:spLocks noGrp="1"/>
          </p:cNvSpPr>
          <p:nvPr>
            <p:ph type="sldNum" sz="quarter" idx="12"/>
          </p:nvPr>
        </p:nvSpPr>
        <p:spPr>
          <a:xfrm>
            <a:off x="6553200" y="3608822"/>
            <a:ext cx="2133600" cy="273844"/>
          </a:xfrm>
        </p:spPr>
        <p:txBody>
          <a:bodyPr/>
          <a:lstStyle/>
          <a:p>
            <a:pPr>
              <a:defRPr/>
            </a:pPr>
            <a:fld id="{61E827DE-D712-4456-A5DF-284A9F2486B3}" type="slidenum">
              <a:rPr lang="en-US" smtClean="0"/>
              <a:pPr>
                <a:defRPr/>
              </a:pPr>
              <a:t>15</a:t>
            </a:fld>
            <a:endParaRPr lang="en-US"/>
          </a:p>
        </p:txBody>
      </p:sp>
      <p:sp>
        <p:nvSpPr>
          <p:cNvPr id="9" name="Rectangle 8"/>
          <p:cNvSpPr/>
          <p:nvPr/>
        </p:nvSpPr>
        <p:spPr>
          <a:xfrm>
            <a:off x="859090" y="133350"/>
            <a:ext cx="5541710" cy="461665"/>
          </a:xfrm>
          <a:prstGeom prst="rect">
            <a:avLst/>
          </a:prstGeom>
        </p:spPr>
        <p:txBody>
          <a:bodyPr wrap="none">
            <a:spAutoFit/>
          </a:bodyPr>
          <a:lstStyle/>
          <a:p>
            <a:r>
              <a:rPr lang="en-US" sz="2400" b="1" dirty="0" smtClean="0">
                <a:latin typeface="Arial" pitchFamily="34" charset="0"/>
                <a:cs typeface="Arial" pitchFamily="34" charset="0"/>
              </a:rPr>
              <a:t>Process 2-3</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Addition) </a:t>
            </a:r>
          </a:p>
        </p:txBody>
      </p:sp>
      <p:pic>
        <p:nvPicPr>
          <p:cNvPr id="8" name="Picture 10"/>
          <p:cNvPicPr>
            <a:picLocks noChangeAspect="1" noChangeArrowheads="1"/>
          </p:cNvPicPr>
          <p:nvPr/>
        </p:nvPicPr>
        <p:blipFill>
          <a:blip r:embed="rId3" cstate="print"/>
          <a:srcRect/>
          <a:stretch>
            <a:fillRect/>
          </a:stretch>
        </p:blipFill>
        <p:spPr bwMode="auto">
          <a:xfrm>
            <a:off x="381000" y="742950"/>
            <a:ext cx="3881499" cy="3886200"/>
          </a:xfrm>
          <a:prstGeom prst="rect">
            <a:avLst/>
          </a:prstGeom>
          <a:noFill/>
          <a:ln w="9525">
            <a:noFill/>
            <a:miter lim="800000"/>
            <a:headEnd/>
            <a:tailEnd/>
          </a:ln>
          <a:effectLst/>
        </p:spPr>
      </p:pic>
      <p:cxnSp>
        <p:nvCxnSpPr>
          <p:cNvPr id="10" name="Straight Arrow Connector 9"/>
          <p:cNvCxnSpPr/>
          <p:nvPr/>
        </p:nvCxnSpPr>
        <p:spPr>
          <a:xfrm rot="5400000">
            <a:off x="1796248" y="1559720"/>
            <a:ext cx="438156" cy="3286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1" name="TextBox 10"/>
          <p:cNvSpPr txBox="1"/>
          <p:nvPr/>
        </p:nvSpPr>
        <p:spPr>
          <a:xfrm>
            <a:off x="495234" y="3181350"/>
            <a:ext cx="495366" cy="369332"/>
          </a:xfrm>
          <a:prstGeom prst="rect">
            <a:avLst/>
          </a:prstGeom>
          <a:noFill/>
        </p:spPr>
        <p:txBody>
          <a:bodyPr wrap="square" rtlCol="0">
            <a:spAutoFit/>
          </a:bodyPr>
          <a:lstStyle/>
          <a:p>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3830260501"/>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17" name="Rectangle 16"/>
          <p:cNvSpPr/>
          <p:nvPr/>
        </p:nvSpPr>
        <p:spPr>
          <a:xfrm>
            <a:off x="907847" y="52685"/>
            <a:ext cx="5569153" cy="461665"/>
          </a:xfrm>
          <a:prstGeom prst="rect">
            <a:avLst/>
          </a:prstGeom>
        </p:spPr>
        <p:txBody>
          <a:bodyPr wrap="none">
            <a:spAutoFit/>
          </a:bodyPr>
          <a:lstStyle/>
          <a:p>
            <a:r>
              <a:rPr lang="en-US" sz="2400" b="1" dirty="0" smtClean="0">
                <a:latin typeface="Arial" pitchFamily="34" charset="0"/>
                <a:cs typeface="Arial" pitchFamily="34" charset="0"/>
              </a:rPr>
              <a:t>Process 3 - 4</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(Isentropic Expansion) </a:t>
            </a:r>
            <a:endParaRPr lang="en-US" b="1" dirty="0" smtClean="0">
              <a:latin typeface="Arial" pitchFamily="34" charset="0"/>
              <a:cs typeface="Arial" pitchFamily="34" charset="0"/>
            </a:endParaRPr>
          </a:p>
        </p:txBody>
      </p:sp>
      <p:sp>
        <p:nvSpPr>
          <p:cNvPr id="18" name="Rectangle 17"/>
          <p:cNvSpPr/>
          <p:nvPr/>
        </p:nvSpPr>
        <p:spPr>
          <a:xfrm>
            <a:off x="226954" y="533221"/>
            <a:ext cx="7164446"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High temperature and high pressure air leaving the high temperature heat exchanger is supplied to the turbine.</a:t>
            </a:r>
            <a:endParaRPr lang="en-US" sz="2400" dirty="0">
              <a:latin typeface="Arial" pitchFamily="34" charset="0"/>
              <a:cs typeface="Arial" pitchFamily="34" charset="0"/>
            </a:endParaRPr>
          </a:p>
        </p:txBody>
      </p:sp>
      <p:sp>
        <p:nvSpPr>
          <p:cNvPr id="19" name="Rectangle 18"/>
          <p:cNvSpPr/>
          <p:nvPr/>
        </p:nvSpPr>
        <p:spPr>
          <a:xfrm>
            <a:off x="226953" y="1740753"/>
            <a:ext cx="8002647"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The turbine produces work by consuming energy carried by the air at the turbine inlet. </a:t>
            </a:r>
            <a:endParaRPr lang="en-US" dirty="0">
              <a:latin typeface="Arial" pitchFamily="34" charset="0"/>
              <a:cs typeface="Arial" pitchFamily="34" charset="0"/>
            </a:endParaRPr>
          </a:p>
        </p:txBody>
      </p:sp>
      <p:sp>
        <p:nvSpPr>
          <p:cNvPr id="12" name="Rectangle 11"/>
          <p:cNvSpPr/>
          <p:nvPr/>
        </p:nvSpPr>
        <p:spPr>
          <a:xfrm>
            <a:off x="226954" y="2578953"/>
            <a:ext cx="8002646"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Expansion in the turbine is assumed to be an isentropic.</a:t>
            </a:r>
            <a:endParaRPr lang="en-US" sz="2400" dirty="0">
              <a:latin typeface="Arial" pitchFamily="34" charset="0"/>
              <a:cs typeface="Arial" pitchFamily="34" charset="0"/>
            </a:endParaRPr>
          </a:p>
        </p:txBody>
      </p:sp>
      <p:sp>
        <p:nvSpPr>
          <p:cNvPr id="13" name="Rectangle 12"/>
          <p:cNvSpPr/>
          <p:nvPr/>
        </p:nvSpPr>
        <p:spPr>
          <a:xfrm>
            <a:off x="190441" y="3440490"/>
            <a:ext cx="8039159"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an isentropic expansion</a:t>
            </a:r>
          </a:p>
          <a:p>
            <a:pPr marL="346075" indent="-57150" algn="just">
              <a:buFont typeface="Arial" pitchFamily="34" charset="0"/>
              <a:buChar char="•"/>
            </a:pPr>
            <a:r>
              <a:rPr lang="en-US" sz="2400" dirty="0" smtClean="0">
                <a:latin typeface="Arial" pitchFamily="34" charset="0"/>
                <a:cs typeface="Arial" pitchFamily="34" charset="0"/>
              </a:rPr>
              <a:t>  pressure further decreases, temperature decreases</a:t>
            </a:r>
          </a:p>
          <a:p>
            <a:pPr marL="346075" indent="-57150" algn="just">
              <a:buFont typeface="Arial" pitchFamily="34" charset="0"/>
              <a:buChar char="•"/>
            </a:pPr>
            <a:r>
              <a:rPr lang="en-US" sz="2400" dirty="0" smtClean="0">
                <a:latin typeface="Arial" pitchFamily="34" charset="0"/>
                <a:cs typeface="Arial" pitchFamily="34" charset="0"/>
              </a:rPr>
              <a:t>  specific volume further increases and entropy</a:t>
            </a:r>
          </a:p>
          <a:p>
            <a:pPr marL="288925" algn="just"/>
            <a:r>
              <a:rPr lang="en-US" sz="2400" dirty="0">
                <a:latin typeface="Arial" pitchFamily="34" charset="0"/>
                <a:cs typeface="Arial" pitchFamily="34" charset="0"/>
              </a:rPr>
              <a:t> </a:t>
            </a:r>
            <a:r>
              <a:rPr lang="en-US" sz="2400" dirty="0" smtClean="0">
                <a:latin typeface="Arial" pitchFamily="34" charset="0"/>
                <a:cs typeface="Arial" pitchFamily="34" charset="0"/>
              </a:rPr>
              <a:t>  remains constant.</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p:bldP spid="13" grpId="0"/>
    </p:bldLst>
  </p:timing>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0"/>
          <p:cNvPicPr>
            <a:picLocks noChangeAspect="1" noChangeArrowheads="1"/>
          </p:cNvPicPr>
          <p:nvPr/>
        </p:nvPicPr>
        <p:blipFill>
          <a:blip r:embed="rId2" cstate="print"/>
          <a:srcRect/>
          <a:stretch>
            <a:fillRect/>
          </a:stretch>
        </p:blipFill>
        <p:spPr bwMode="auto">
          <a:xfrm>
            <a:off x="381000" y="742950"/>
            <a:ext cx="3881499" cy="3886200"/>
          </a:xfrm>
          <a:prstGeom prst="rect">
            <a:avLst/>
          </a:prstGeom>
          <a:noFill/>
          <a:ln w="9525">
            <a:noFill/>
            <a:miter lim="800000"/>
            <a:headEnd/>
            <a:tailEnd/>
          </a:ln>
          <a:effectLst/>
        </p:spPr>
      </p:pic>
      <p:pic>
        <p:nvPicPr>
          <p:cNvPr id="3" name="Picture 11"/>
          <p:cNvPicPr>
            <a:picLocks noChangeAspect="1" noChangeArrowheads="1"/>
          </p:cNvPicPr>
          <p:nvPr/>
        </p:nvPicPr>
        <p:blipFill>
          <a:blip r:embed="rId3" cstate="print"/>
          <a:srcRect/>
          <a:stretch>
            <a:fillRect/>
          </a:stretch>
        </p:blipFill>
        <p:spPr bwMode="auto">
          <a:xfrm>
            <a:off x="4414899" y="1047750"/>
            <a:ext cx="4271901" cy="3886200"/>
          </a:xfrm>
          <a:prstGeom prst="rect">
            <a:avLst/>
          </a:prstGeom>
          <a:noFill/>
          <a:ln w="9525">
            <a:noFill/>
            <a:miter lim="800000"/>
            <a:headEnd/>
            <a:tailEnd/>
          </a:ln>
          <a:effectLst/>
        </p:spPr>
      </p:pic>
      <p:cxnSp>
        <p:nvCxnSpPr>
          <p:cNvPr id="4" name="Straight Arrow Connector 3"/>
          <p:cNvCxnSpPr/>
          <p:nvPr/>
        </p:nvCxnSpPr>
        <p:spPr>
          <a:xfrm rot="10800000" flipV="1">
            <a:off x="7864470" y="2096687"/>
            <a:ext cx="365130" cy="24646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a:off x="2840830" y="2310878"/>
            <a:ext cx="438156" cy="3286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6" name="Rectangle 5"/>
          <p:cNvSpPr/>
          <p:nvPr/>
        </p:nvSpPr>
        <p:spPr>
          <a:xfrm>
            <a:off x="907847" y="52685"/>
            <a:ext cx="5569153" cy="461665"/>
          </a:xfrm>
          <a:prstGeom prst="rect">
            <a:avLst/>
          </a:prstGeom>
        </p:spPr>
        <p:txBody>
          <a:bodyPr wrap="none">
            <a:spAutoFit/>
          </a:bodyPr>
          <a:lstStyle/>
          <a:p>
            <a:r>
              <a:rPr lang="en-US" sz="2400" b="1" dirty="0" smtClean="0">
                <a:latin typeface="Arial" pitchFamily="34" charset="0"/>
                <a:cs typeface="Arial" pitchFamily="34" charset="0"/>
              </a:rPr>
              <a:t>Process 3 - 4</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(Isentropic Expansion) </a:t>
            </a:r>
            <a:endParaRPr lang="en-US" b="1" dirty="0" smtClean="0">
              <a:latin typeface="Arial" pitchFamily="34" charset="0"/>
              <a:cs typeface="Arial" pitchFamily="34" charset="0"/>
            </a:endParaRPr>
          </a:p>
        </p:txBody>
      </p:sp>
      <p:sp>
        <p:nvSpPr>
          <p:cNvPr id="7" name="TextBox 6"/>
          <p:cNvSpPr txBox="1"/>
          <p:nvPr/>
        </p:nvSpPr>
        <p:spPr>
          <a:xfrm>
            <a:off x="495234" y="3181350"/>
            <a:ext cx="495366" cy="369332"/>
          </a:xfrm>
          <a:prstGeom prst="rect">
            <a:avLst/>
          </a:prstGeom>
          <a:noFill/>
        </p:spPr>
        <p:txBody>
          <a:bodyPr wrap="square" rtlCol="0">
            <a:spAutoFit/>
          </a:bodyPr>
          <a:lstStyle/>
          <a:p>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2107941136"/>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23559" name="Rectangle 7"/>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17" name="Rectangle 16"/>
          <p:cNvSpPr/>
          <p:nvPr/>
        </p:nvSpPr>
        <p:spPr>
          <a:xfrm>
            <a:off x="910538" y="205085"/>
            <a:ext cx="5947462" cy="461665"/>
          </a:xfrm>
          <a:prstGeom prst="rect">
            <a:avLst/>
          </a:prstGeom>
        </p:spPr>
        <p:txBody>
          <a:bodyPr wrap="none">
            <a:spAutoFit/>
          </a:bodyPr>
          <a:lstStyle/>
          <a:p>
            <a:r>
              <a:rPr lang="en-US" sz="2400" b="1" dirty="0" smtClean="0">
                <a:latin typeface="Arial" pitchFamily="34" charset="0"/>
                <a:cs typeface="Arial" pitchFamily="34" charset="0"/>
              </a:rPr>
              <a:t>Process 4 - 1 </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Rejection) </a:t>
            </a:r>
            <a:endParaRPr lang="en-US" b="1" dirty="0" smtClean="0">
              <a:latin typeface="Arial" pitchFamily="34" charset="0"/>
              <a:cs typeface="Arial" pitchFamily="34" charset="0"/>
            </a:endParaRPr>
          </a:p>
        </p:txBody>
      </p:sp>
      <p:sp>
        <p:nvSpPr>
          <p:cNvPr id="18" name="Rectangle 17"/>
          <p:cNvSpPr/>
          <p:nvPr/>
        </p:nvSpPr>
        <p:spPr>
          <a:xfrm>
            <a:off x="531753" y="1123950"/>
            <a:ext cx="6783447"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Exit air from the turbine is delivered to the low temperature heat exchanger where it rejects heat to the low temperature sink such that its initial state is restored.</a:t>
            </a:r>
            <a:endParaRPr lang="en-US" sz="2400" dirty="0">
              <a:latin typeface="Arial" pitchFamily="34" charset="0"/>
              <a:cs typeface="Arial" pitchFamily="34" charset="0"/>
            </a:endParaRPr>
          </a:p>
        </p:txBody>
      </p:sp>
      <p:sp>
        <p:nvSpPr>
          <p:cNvPr id="19" name="Rectangle 18"/>
          <p:cNvSpPr/>
          <p:nvPr/>
        </p:nvSpPr>
        <p:spPr>
          <a:xfrm>
            <a:off x="566619" y="3200221"/>
            <a:ext cx="7662981" cy="1200329"/>
          </a:xfrm>
          <a:prstGeom prst="rect">
            <a:avLst/>
          </a:prstGeom>
        </p:spPr>
        <p:txBody>
          <a:bodyPr wrap="square">
            <a:spAutoFit/>
          </a:bodyPr>
          <a:lstStyle/>
          <a:p>
            <a:pPr marL="393700" indent="-393700" algn="just">
              <a:buFont typeface="Wingdings" pitchFamily="2" charset="2"/>
              <a:buChar char="v"/>
            </a:pPr>
            <a:r>
              <a:rPr lang="en-US" sz="2400" dirty="0" smtClean="0">
                <a:latin typeface="Arial" pitchFamily="34" charset="0"/>
                <a:cs typeface="Arial" pitchFamily="34" charset="0"/>
              </a:rPr>
              <a:t>Heat rejection process occurs at constant pressure during which specific volume, temperature and entropy of the air decreases. </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19">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11"/>
          <p:cNvPicPr>
            <a:picLocks noChangeAspect="1" noChangeArrowheads="1"/>
          </p:cNvPicPr>
          <p:nvPr/>
        </p:nvPicPr>
        <p:blipFill>
          <a:blip r:embed="rId2" cstate="print"/>
          <a:srcRect/>
          <a:stretch>
            <a:fillRect/>
          </a:stretch>
        </p:blipFill>
        <p:spPr bwMode="auto">
          <a:xfrm>
            <a:off x="4495800" y="1104901"/>
            <a:ext cx="4267200" cy="3981449"/>
          </a:xfrm>
          <a:prstGeom prst="rect">
            <a:avLst/>
          </a:prstGeom>
          <a:noFill/>
          <a:ln w="9525">
            <a:noFill/>
            <a:miter lim="800000"/>
            <a:headEnd/>
            <a:tailEnd/>
          </a:ln>
          <a:effectLst/>
        </p:spPr>
      </p:pic>
      <p:cxnSp>
        <p:nvCxnSpPr>
          <p:cNvPr id="5" name="Straight Arrow Connector 4"/>
          <p:cNvCxnSpPr/>
          <p:nvPr/>
        </p:nvCxnSpPr>
        <p:spPr>
          <a:xfrm>
            <a:off x="7142157" y="3696887"/>
            <a:ext cx="401643" cy="246463"/>
          </a:xfrm>
          <a:prstGeom prst="straightConnector1">
            <a:avLst/>
          </a:prstGeom>
          <a:ln w="38100">
            <a:solidFill>
              <a:srgbClr val="FF0000"/>
            </a:solidFill>
            <a:headEnd type="arrow"/>
            <a:tailEnd type="none"/>
          </a:ln>
        </p:spPr>
        <p:style>
          <a:lnRef idx="1">
            <a:schemeClr val="accent1"/>
          </a:lnRef>
          <a:fillRef idx="0">
            <a:schemeClr val="accent1"/>
          </a:fillRef>
          <a:effectRef idx="0">
            <a:schemeClr val="accent1"/>
          </a:effectRef>
          <a:fontRef idx="minor">
            <a:schemeClr val="tx1"/>
          </a:fontRef>
        </p:style>
      </p:cxnSp>
      <p:sp>
        <p:nvSpPr>
          <p:cNvPr id="7" name="Rectangle 6"/>
          <p:cNvSpPr/>
          <p:nvPr/>
        </p:nvSpPr>
        <p:spPr>
          <a:xfrm>
            <a:off x="910538" y="205085"/>
            <a:ext cx="5947462" cy="461665"/>
          </a:xfrm>
          <a:prstGeom prst="rect">
            <a:avLst/>
          </a:prstGeom>
        </p:spPr>
        <p:txBody>
          <a:bodyPr wrap="none">
            <a:spAutoFit/>
          </a:bodyPr>
          <a:lstStyle/>
          <a:p>
            <a:r>
              <a:rPr lang="en-US" sz="2400" b="1" dirty="0" smtClean="0">
                <a:latin typeface="Arial" pitchFamily="34" charset="0"/>
                <a:cs typeface="Arial" pitchFamily="34" charset="0"/>
              </a:rPr>
              <a:t>Process 4 - 1 </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Rejection) </a:t>
            </a:r>
            <a:endParaRPr lang="en-US" b="1" dirty="0" smtClean="0">
              <a:latin typeface="Arial" pitchFamily="34" charset="0"/>
              <a:cs typeface="Arial" pitchFamily="34" charset="0"/>
            </a:endParaRPr>
          </a:p>
        </p:txBody>
      </p:sp>
      <p:pic>
        <p:nvPicPr>
          <p:cNvPr id="8" name="Picture 10"/>
          <p:cNvPicPr>
            <a:picLocks noChangeAspect="1" noChangeArrowheads="1"/>
          </p:cNvPicPr>
          <p:nvPr/>
        </p:nvPicPr>
        <p:blipFill>
          <a:blip r:embed="rId3" cstate="print"/>
          <a:srcRect/>
          <a:stretch>
            <a:fillRect/>
          </a:stretch>
        </p:blipFill>
        <p:spPr bwMode="auto">
          <a:xfrm>
            <a:off x="381000" y="742950"/>
            <a:ext cx="3881499" cy="3886200"/>
          </a:xfrm>
          <a:prstGeom prst="rect">
            <a:avLst/>
          </a:prstGeom>
          <a:noFill/>
          <a:ln w="9525">
            <a:noFill/>
            <a:miter lim="800000"/>
            <a:headEnd/>
            <a:tailEnd/>
          </a:ln>
          <a:effectLst/>
        </p:spPr>
      </p:pic>
      <p:cxnSp>
        <p:nvCxnSpPr>
          <p:cNvPr id="9" name="Straight Arrow Connector 8"/>
          <p:cNvCxnSpPr/>
          <p:nvPr/>
        </p:nvCxnSpPr>
        <p:spPr>
          <a:xfrm flipH="1" flipV="1">
            <a:off x="3100383" y="3409950"/>
            <a:ext cx="328617" cy="50187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
        <p:nvSpPr>
          <p:cNvPr id="10" name="TextBox 9"/>
          <p:cNvSpPr txBox="1"/>
          <p:nvPr/>
        </p:nvSpPr>
        <p:spPr>
          <a:xfrm>
            <a:off x="495234" y="3181350"/>
            <a:ext cx="495366" cy="369332"/>
          </a:xfrm>
          <a:prstGeom prst="rect">
            <a:avLst/>
          </a:prstGeom>
          <a:noFill/>
        </p:spPr>
        <p:txBody>
          <a:bodyPr wrap="square" rtlCol="0">
            <a:spAutoFit/>
          </a:bodyPr>
          <a:lstStyle/>
          <a:p>
            <a:r>
              <a:rPr lang="en-US" dirty="0" smtClean="0">
                <a:latin typeface="Arial" pitchFamily="34" charset="0"/>
                <a:cs typeface="Arial" pitchFamily="34" charset="0"/>
              </a:rPr>
              <a:t>=</a:t>
            </a:r>
            <a:endParaRPr lang="en-US" dirty="0">
              <a:latin typeface="Arial" pitchFamily="34" charset="0"/>
              <a:cs typeface="Arial" pitchFamily="34" charset="0"/>
            </a:endParaRPr>
          </a:p>
        </p:txBody>
      </p:sp>
    </p:spTree>
    <p:extLst>
      <p:ext uri="{BB962C8B-B14F-4D97-AF65-F5344CB8AC3E}">
        <p14:creationId xmlns:p14="http://schemas.microsoft.com/office/powerpoint/2010/main" val="218607160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0.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23559" name="Rectangle 7"/>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14" name="Rectangle 13"/>
          <p:cNvSpPr/>
          <p:nvPr/>
        </p:nvSpPr>
        <p:spPr>
          <a:xfrm>
            <a:off x="533401" y="773879"/>
            <a:ext cx="68580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Work produced by the turbine per kg of air is given by</a:t>
            </a:r>
            <a:endParaRPr lang="en-US" sz="2400" dirty="0">
              <a:latin typeface="Arial" pitchFamily="34" charset="0"/>
              <a:cs typeface="Arial" pitchFamily="34" charset="0"/>
            </a:endParaRPr>
          </a:p>
        </p:txBody>
      </p:sp>
      <p:sp>
        <p:nvSpPr>
          <p:cNvPr id="2051" name="Rectangle 3"/>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pic>
        <p:nvPicPr>
          <p:cNvPr id="2050" name="Picture 2"/>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362199" y="1675581"/>
            <a:ext cx="5334001" cy="515168"/>
          </a:xfrm>
          <a:prstGeom prst="rect">
            <a:avLst/>
          </a:prstGeom>
          <a:solidFill>
            <a:schemeClr val="bg1"/>
          </a:solidFill>
        </p:spPr>
      </p:pic>
      <p:sp>
        <p:nvSpPr>
          <p:cNvPr id="16" name="Rectangle 15"/>
          <p:cNvSpPr/>
          <p:nvPr/>
        </p:nvSpPr>
        <p:spPr>
          <a:xfrm>
            <a:off x="568266" y="2274153"/>
            <a:ext cx="7737534"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Work consumed by the compressor per kg of air is given by</a:t>
            </a:r>
            <a:endParaRPr lang="en-US" sz="2400" dirty="0">
              <a:latin typeface="Arial" pitchFamily="34" charset="0"/>
              <a:cs typeface="Arial" pitchFamily="34" charset="0"/>
            </a:endParaRPr>
          </a:p>
        </p:txBody>
      </p:sp>
      <p:sp>
        <p:nvSpPr>
          <p:cNvPr id="2053" name="Rectangle 5"/>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pic>
        <p:nvPicPr>
          <p:cNvPr id="2052"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422242" y="3105150"/>
            <a:ext cx="5426358" cy="533400"/>
          </a:xfrm>
          <a:prstGeom prst="rect">
            <a:avLst/>
          </a:prstGeom>
          <a:solidFill>
            <a:schemeClr val="bg1"/>
          </a:solidFill>
        </p:spPr>
      </p:pic>
      <p:sp>
        <p:nvSpPr>
          <p:cNvPr id="20" name="Rectangle 19"/>
          <p:cNvSpPr/>
          <p:nvPr/>
        </p:nvSpPr>
        <p:spPr>
          <a:xfrm>
            <a:off x="533400" y="3721953"/>
            <a:ext cx="7777221"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the cycle some part of the work produced by the turbine is utilized to run the compressor. </a:t>
            </a:r>
          </a:p>
        </p:txBody>
      </p:sp>
      <p:sp>
        <p:nvSpPr>
          <p:cNvPr id="2055" name="Rectangle 7"/>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057" name="Rectangle 9"/>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17" name="Rectangle 1"/>
          <p:cNvSpPr>
            <a:spLocks noChangeArrowheads="1"/>
          </p:cNvSpPr>
          <p:nvPr/>
        </p:nvSpPr>
        <p:spPr bwMode="auto">
          <a:xfrm>
            <a:off x="935669" y="104184"/>
            <a:ext cx="4169731" cy="461665"/>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Efficiency of </a:t>
            </a:r>
            <a:r>
              <a:rPr kumimoji="0" lang="en-US" sz="2400" b="1" i="0" u="none" strike="noStrike" cap="none" normalizeH="0" baseline="0" dirty="0" err="1" smtClean="0">
                <a:ln>
                  <a:noFill/>
                </a:ln>
                <a:solidFill>
                  <a:schemeClr val="tx1"/>
                </a:solidFill>
                <a:effectLst/>
                <a:latin typeface="Arial" pitchFamily="34" charset="0"/>
                <a:ea typeface="Calibri" pitchFamily="34" charset="0"/>
                <a:cs typeface="Arial" pitchFamily="34" charset="0"/>
              </a:rPr>
              <a:t>Brayton</a:t>
            </a:r>
            <a:r>
              <a:rPr kumimoji="0" lang="en-US" sz="2400" b="1" i="0" u="none" strike="noStrike" cap="none" normalizeH="0" baseline="0" dirty="0" smtClean="0">
                <a:ln>
                  <a:noFill/>
                </a:ln>
                <a:solidFill>
                  <a:schemeClr val="tx1"/>
                </a:solidFill>
                <a:effectLst/>
                <a:latin typeface="Arial" pitchFamily="34" charset="0"/>
                <a:ea typeface="Calibri" pitchFamily="34" charset="0"/>
                <a:cs typeface="Arial" pitchFamily="34" charset="0"/>
              </a:rPr>
              <a:t> Cycle</a:t>
            </a:r>
            <a:endParaRPr kumimoji="0" lang="en-US" sz="4000" b="0" i="0" u="none" strike="noStrike" cap="none" normalizeH="0" baseline="0" dirty="0" smtClean="0">
              <a:ln>
                <a:noFill/>
              </a:ln>
              <a:solidFill>
                <a:schemeClr val="tx1"/>
              </a:solidFill>
              <a:effectLst/>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6"/>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052"/>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6" grpId="0"/>
      <p:bldP spid="20" grpId="0"/>
    </p:bldLst>
  </p:timing>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381000" y="666750"/>
            <a:ext cx="7086600" cy="830997"/>
          </a:xfrm>
          <a:prstGeom prst="rect">
            <a:avLst/>
          </a:prstGeom>
        </p:spPr>
        <p:txBody>
          <a:bodyPr wrap="square">
            <a:spAutoFit/>
          </a:bodyPr>
          <a:lstStyle/>
          <a:p>
            <a:pPr marL="457200" indent="-284163" algn="just">
              <a:buFont typeface="Wingdings" pitchFamily="2" charset="2"/>
              <a:buChar char="v"/>
            </a:pPr>
            <a:r>
              <a:rPr lang="en-US" sz="2400" dirty="0">
                <a:latin typeface="Arial" pitchFamily="34" charset="0"/>
                <a:cs typeface="Arial" pitchFamily="34" charset="0"/>
              </a:rPr>
              <a:t>The ratio of the compressor work to the turbine work is known as </a:t>
            </a:r>
            <a:r>
              <a:rPr lang="en-US" sz="2400" b="1" i="1" dirty="0">
                <a:latin typeface="Arial" pitchFamily="34" charset="0"/>
                <a:cs typeface="Arial" pitchFamily="34" charset="0"/>
              </a:rPr>
              <a:t>back work ratio </a:t>
            </a:r>
            <a:r>
              <a:rPr lang="en-US" sz="2400" i="1" dirty="0">
                <a:latin typeface="Arial" pitchFamily="34" charset="0"/>
                <a:cs typeface="Arial" pitchFamily="34" charset="0"/>
              </a:rPr>
              <a:t>(</a:t>
            </a:r>
            <a:r>
              <a:rPr lang="en-US" sz="2400" b="1" i="1" dirty="0" err="1">
                <a:latin typeface="Times New Roman" pitchFamily="18" charset="0"/>
                <a:cs typeface="Times New Roman" pitchFamily="18" charset="0"/>
              </a:rPr>
              <a:t>w</a:t>
            </a:r>
            <a:r>
              <a:rPr lang="en-US" sz="2400" b="1" i="1" baseline="-25000" dirty="0" err="1">
                <a:latin typeface="Times New Roman" pitchFamily="18" charset="0"/>
                <a:cs typeface="Times New Roman" pitchFamily="18" charset="0"/>
              </a:rPr>
              <a:t>C</a:t>
            </a:r>
            <a:r>
              <a:rPr lang="en-US" sz="2400" b="1" i="1" dirty="0">
                <a:latin typeface="Times New Roman" pitchFamily="18" charset="0"/>
                <a:cs typeface="Times New Roman" pitchFamily="18" charset="0"/>
              </a:rPr>
              <a:t> / </a:t>
            </a:r>
            <a:r>
              <a:rPr lang="en-US" sz="2400" b="1" i="1" dirty="0" err="1">
                <a:latin typeface="Times New Roman" pitchFamily="18" charset="0"/>
                <a:cs typeface="Times New Roman" pitchFamily="18" charset="0"/>
              </a:rPr>
              <a:t>w</a:t>
            </a:r>
            <a:r>
              <a:rPr lang="en-US" sz="2400" b="1" i="1" baseline="-25000" dirty="0" err="1">
                <a:latin typeface="Times New Roman" pitchFamily="18" charset="0"/>
                <a:cs typeface="Times New Roman" pitchFamily="18" charset="0"/>
              </a:rPr>
              <a:t>T</a:t>
            </a:r>
            <a:r>
              <a:rPr lang="en-US" sz="2400" i="1" dirty="0">
                <a:latin typeface="Arial" pitchFamily="34" charset="0"/>
                <a:cs typeface="Arial" pitchFamily="34" charset="0"/>
              </a:rPr>
              <a:t>)</a:t>
            </a:r>
            <a:r>
              <a:rPr lang="en-US" sz="2400" dirty="0">
                <a:latin typeface="Arial" pitchFamily="34" charset="0"/>
                <a:cs typeface="Arial" pitchFamily="34" charset="0"/>
              </a:rPr>
              <a:t>. </a:t>
            </a:r>
          </a:p>
        </p:txBody>
      </p:sp>
      <p:sp>
        <p:nvSpPr>
          <p:cNvPr id="3" name="Rectangle 2"/>
          <p:cNvSpPr/>
          <p:nvPr/>
        </p:nvSpPr>
        <p:spPr>
          <a:xfrm>
            <a:off x="533400" y="1581150"/>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Hence, the net work delivered to surroundings is given by</a:t>
            </a:r>
          </a:p>
        </p:txBody>
      </p:sp>
      <p:sp>
        <p:nvSpPr>
          <p:cNvPr id="4" name="Rectangle 3"/>
          <p:cNvSpPr/>
          <p:nvPr/>
        </p:nvSpPr>
        <p:spPr>
          <a:xfrm>
            <a:off x="533401" y="3257550"/>
            <a:ext cx="7619999"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supplied to the air in the high temperature heat exchanger is given by</a:t>
            </a:r>
            <a:endParaRPr lang="en-US" sz="2400" dirty="0">
              <a:latin typeface="Arial" pitchFamily="34" charset="0"/>
              <a:cs typeface="Arial" pitchFamily="34" charset="0"/>
            </a:endParaRPr>
          </a:p>
        </p:txBody>
      </p:sp>
      <p:pic>
        <p:nvPicPr>
          <p:cNvPr id="5" name="Picture 8"/>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752600" y="4248150"/>
            <a:ext cx="6400800" cy="457201"/>
          </a:xfrm>
          <a:prstGeom prst="rect">
            <a:avLst/>
          </a:prstGeom>
          <a:solidFill>
            <a:schemeClr val="bg1"/>
          </a:solidFill>
        </p:spPr>
      </p:pic>
      <p:pic>
        <p:nvPicPr>
          <p:cNvPr id="6" name="Picture 6"/>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1371600" y="2571750"/>
            <a:ext cx="6705600" cy="533400"/>
          </a:xfrm>
          <a:prstGeom prst="rect">
            <a:avLst/>
          </a:prstGeom>
          <a:solidFill>
            <a:schemeClr val="bg1"/>
          </a:solidFill>
        </p:spPr>
      </p:pic>
    </p:spTree>
    <p:extLst>
      <p:ext uri="{BB962C8B-B14F-4D97-AF65-F5344CB8AC3E}">
        <p14:creationId xmlns:p14="http://schemas.microsoft.com/office/powerpoint/2010/main" val="2372631853"/>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4"/>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p:bldP spid="4" grpId="0"/>
    </p:bldLst>
  </p:timing>
</p:sld>
</file>

<file path=ppt/slides/slide22.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23559" name="Rectangle 7"/>
          <p:cNvSpPr>
            <a:spLocks noChangeArrowheads="1"/>
          </p:cNvSpPr>
          <p:nvPr/>
        </p:nvSpPr>
        <p:spPr bwMode="auto">
          <a:xfrm>
            <a:off x="1" y="-46166"/>
            <a:ext cx="184731" cy="369332"/>
          </a:xfrm>
          <a:prstGeom prst="rect">
            <a:avLst/>
          </a:prstGeom>
          <a:noFill/>
          <a:ln w="9525">
            <a:noFill/>
            <a:miter lim="800000"/>
            <a:headEnd/>
            <a:tailEnd/>
          </a:ln>
          <a:effectLst/>
        </p:spPr>
        <p:txBody>
          <a:bodyPr wrap="none" anchor="ctr">
            <a:spAutoFit/>
          </a:bodyPr>
          <a:lstStyle/>
          <a:p>
            <a:endParaRPr lang="en-US">
              <a:latin typeface="Arial" pitchFamily="34" charset="0"/>
              <a:cs typeface="Arial" pitchFamily="34" charset="0"/>
            </a:endParaRPr>
          </a:p>
        </p:txBody>
      </p:sp>
      <p:sp>
        <p:nvSpPr>
          <p:cNvPr id="2051" name="Rectangle 3"/>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053" name="Rectangle 5"/>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055" name="Rectangle 7"/>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057" name="Rectangle 9"/>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18" name="Rectangle 17"/>
          <p:cNvSpPr/>
          <p:nvPr/>
        </p:nvSpPr>
        <p:spPr>
          <a:xfrm>
            <a:off x="604779" y="738485"/>
            <a:ext cx="6786621"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Efficiency of the </a:t>
            </a:r>
            <a:r>
              <a:rPr lang="en-US" sz="2400" dirty="0" err="1" smtClean="0">
                <a:latin typeface="Arial" pitchFamily="34" charset="0"/>
                <a:cs typeface="Arial" pitchFamily="34" charset="0"/>
              </a:rPr>
              <a:t>Brayton</a:t>
            </a:r>
            <a:r>
              <a:rPr lang="en-US" sz="2400" dirty="0" smtClean="0">
                <a:latin typeface="Arial" pitchFamily="34" charset="0"/>
                <a:cs typeface="Arial" pitchFamily="34" charset="0"/>
              </a:rPr>
              <a:t> cycle is then given by</a:t>
            </a:r>
            <a:endParaRPr lang="en-US" sz="2400" dirty="0">
              <a:latin typeface="Arial" pitchFamily="34" charset="0"/>
              <a:cs typeface="Arial" pitchFamily="34" charset="0"/>
            </a:endParaRPr>
          </a:p>
        </p:txBody>
      </p:sp>
      <p:sp>
        <p:nvSpPr>
          <p:cNvPr id="27650" name="Rectangle 2"/>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pic>
        <p:nvPicPr>
          <p:cNvPr id="27649"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801114" y="1957464"/>
            <a:ext cx="8114286" cy="614286"/>
          </a:xfrm>
          <a:prstGeom prst="rect">
            <a:avLst/>
          </a:prstGeom>
          <a:solidFill>
            <a:schemeClr val="bg1"/>
          </a:solidFill>
        </p:spPr>
      </p:pic>
      <p:sp>
        <p:nvSpPr>
          <p:cNvPr id="27652" name="Rectangle 4"/>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pic>
        <p:nvPicPr>
          <p:cNvPr id="27651"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067304" y="2962349"/>
            <a:ext cx="2190496" cy="644865"/>
          </a:xfrm>
          <a:prstGeom prst="rect">
            <a:avLst/>
          </a:prstGeom>
          <a:solidFill>
            <a:schemeClr val="bg1"/>
          </a:solidFill>
        </p:spPr>
      </p:pic>
      <p:sp>
        <p:nvSpPr>
          <p:cNvPr id="27659" name="Rectangle 11"/>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7661" name="Rectangle 13"/>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7663" name="Rectangle 15"/>
          <p:cNvSpPr>
            <a:spLocks noChangeArrowheads="1"/>
          </p:cNvSpPr>
          <p:nvPr/>
        </p:nvSpPr>
        <p:spPr bwMode="auto">
          <a:xfrm>
            <a:off x="1" y="-461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20" name="Rectangle 19"/>
          <p:cNvSpPr/>
          <p:nvPr/>
        </p:nvSpPr>
        <p:spPr>
          <a:xfrm>
            <a:off x="568266" y="3874353"/>
            <a:ext cx="7737534"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This equation requires temperatures of each state to determine the efficiency of the cycle.</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27649"/>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7651"/>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p:bldLst>
  </p:timing>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Rectangle 2"/>
          <p:cNvSpPr/>
          <p:nvPr/>
        </p:nvSpPr>
        <p:spPr>
          <a:xfrm>
            <a:off x="533400" y="819150"/>
            <a:ext cx="6858000"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We can further simplify it to reduce the number of required variables. To do this, applying pressure – temperature relationship for isentropic compression process 1 - 2  and isentropic expansion process 3 - 4, </a:t>
            </a:r>
            <a:endParaRPr lang="en-US" sz="2400" dirty="0">
              <a:latin typeface="Arial" pitchFamily="34" charset="0"/>
              <a:cs typeface="Arial" pitchFamily="34" charset="0"/>
            </a:endParaRPr>
          </a:p>
        </p:txBody>
      </p:sp>
      <p:pic>
        <p:nvPicPr>
          <p:cNvPr id="4" name="Picture 10"/>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1409913" y="3409950"/>
            <a:ext cx="2022231" cy="876300"/>
          </a:xfrm>
          <a:prstGeom prst="rect">
            <a:avLst/>
          </a:prstGeom>
          <a:solidFill>
            <a:schemeClr val="bg1"/>
          </a:solidFill>
        </p:spPr>
      </p:pic>
      <p:pic>
        <p:nvPicPr>
          <p:cNvPr id="5" name="Picture 1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4648590" y="3469052"/>
            <a:ext cx="3276210" cy="779098"/>
          </a:xfrm>
          <a:prstGeom prst="rect">
            <a:avLst/>
          </a:prstGeom>
          <a:solidFill>
            <a:schemeClr val="bg1"/>
          </a:solidFill>
        </p:spPr>
      </p:pic>
    </p:spTree>
    <p:extLst>
      <p:ext uri="{BB962C8B-B14F-4D97-AF65-F5344CB8AC3E}">
        <p14:creationId xmlns:p14="http://schemas.microsoft.com/office/powerpoint/2010/main" val="30460913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9"/>
          <p:cNvSpPr>
            <a:spLocks noChangeArrowheads="1"/>
          </p:cNvSpPr>
          <p:nvPr/>
        </p:nvSpPr>
        <p:spPr bwMode="auto">
          <a:xfrm>
            <a:off x="2934891" y="1359753"/>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latin typeface="Arial" pitchFamily="34" charset="0"/>
              <a:cs typeface="Arial" pitchFamily="34" charset="0"/>
            </a:endParaRPr>
          </a:p>
        </p:txBody>
      </p:sp>
      <p:sp>
        <p:nvSpPr>
          <p:cNvPr id="6" name="Rectangle 5"/>
          <p:cNvSpPr/>
          <p:nvPr/>
        </p:nvSpPr>
        <p:spPr>
          <a:xfrm>
            <a:off x="533400" y="357485"/>
            <a:ext cx="4669868" cy="461665"/>
          </a:xfrm>
          <a:prstGeom prst="rect">
            <a:avLst/>
          </a:prstGeom>
        </p:spPr>
        <p:txBody>
          <a:bodyPr wrap="none">
            <a:spAutoFit/>
          </a:bodyPr>
          <a:lstStyle/>
          <a:p>
            <a:pPr>
              <a:buFont typeface="Wingdings" pitchFamily="2" charset="2"/>
              <a:buChar char="v"/>
            </a:pPr>
            <a:r>
              <a:rPr lang="en-US" sz="2400" dirty="0" smtClean="0">
                <a:latin typeface="Arial" pitchFamily="34" charset="0"/>
                <a:cs typeface="Arial" pitchFamily="34" charset="0"/>
              </a:rPr>
              <a:t> Equating these two equations,</a:t>
            </a:r>
            <a:endParaRPr lang="en-US" sz="2400" dirty="0">
              <a:latin typeface="Arial" pitchFamily="34" charset="0"/>
              <a:cs typeface="Arial" pitchFamily="34" charset="0"/>
            </a:endParaRPr>
          </a:p>
        </p:txBody>
      </p:sp>
      <p:pic>
        <p:nvPicPr>
          <p:cNvPr id="7"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365766" y="1111788"/>
            <a:ext cx="1130034" cy="697962"/>
          </a:xfrm>
          <a:prstGeom prst="rect">
            <a:avLst/>
          </a:prstGeom>
          <a:solidFill>
            <a:schemeClr val="bg1"/>
          </a:solidFill>
        </p:spPr>
      </p:pic>
      <p:pic>
        <p:nvPicPr>
          <p:cNvPr id="8" name="Picture 3"/>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373242" y="2179931"/>
            <a:ext cx="1127859" cy="696619"/>
          </a:xfrm>
          <a:prstGeom prst="rect">
            <a:avLst/>
          </a:prstGeom>
          <a:solidFill>
            <a:schemeClr val="bg1"/>
          </a:solidFill>
        </p:spPr>
      </p:pic>
      <p:sp>
        <p:nvSpPr>
          <p:cNvPr id="9" name="Rectangle 8"/>
          <p:cNvSpPr/>
          <p:nvPr/>
        </p:nvSpPr>
        <p:spPr>
          <a:xfrm>
            <a:off x="526931" y="3024485"/>
            <a:ext cx="6021447" cy="461665"/>
          </a:xfrm>
          <a:prstGeom prst="rect">
            <a:avLst/>
          </a:prstGeom>
        </p:spPr>
        <p:txBody>
          <a:bodyPr wrap="square">
            <a:spAutoFit/>
          </a:bodyPr>
          <a:lstStyle/>
          <a:p>
            <a:pPr algn="just">
              <a:buFont typeface="Wingdings" pitchFamily="2" charset="2"/>
              <a:buChar char="v"/>
            </a:pPr>
            <a:r>
              <a:rPr lang="en-US" sz="2400" dirty="0" smtClean="0">
                <a:latin typeface="Arial" pitchFamily="34" charset="0"/>
                <a:cs typeface="Arial" pitchFamily="34" charset="0"/>
              </a:rPr>
              <a:t> Now using </a:t>
            </a:r>
            <a:r>
              <a:rPr lang="en-US" sz="2400" dirty="0" err="1" smtClean="0">
                <a:latin typeface="Arial" pitchFamily="34" charset="0"/>
                <a:cs typeface="Arial" pitchFamily="34" charset="0"/>
              </a:rPr>
              <a:t>componendo</a:t>
            </a:r>
            <a:r>
              <a:rPr lang="en-US" sz="2400" dirty="0" smtClean="0">
                <a:latin typeface="Arial" pitchFamily="34" charset="0"/>
                <a:cs typeface="Arial" pitchFamily="34" charset="0"/>
              </a:rPr>
              <a:t> and </a:t>
            </a:r>
            <a:r>
              <a:rPr lang="en-US" sz="2400" dirty="0" err="1" smtClean="0">
                <a:latin typeface="Arial" pitchFamily="34" charset="0"/>
                <a:cs typeface="Arial" pitchFamily="34" charset="0"/>
              </a:rPr>
              <a:t>dividendo</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pic>
        <p:nvPicPr>
          <p:cNvPr id="10" name="Picture 5"/>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934891" y="3790950"/>
            <a:ext cx="2927048" cy="762000"/>
          </a:xfrm>
          <a:prstGeom prst="rect">
            <a:avLst/>
          </a:prstGeom>
          <a:solidFill>
            <a:schemeClr val="bg1"/>
          </a:solidFill>
        </p:spPr>
      </p:pic>
      <p:sp>
        <p:nvSpPr>
          <p:cNvPr id="13" name="Right Arrow 12"/>
          <p:cNvSpPr/>
          <p:nvPr/>
        </p:nvSpPr>
        <p:spPr>
          <a:xfrm>
            <a:off x="2022344" y="2364904"/>
            <a:ext cx="720855" cy="359246"/>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262491278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8"/>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p:bldP spid="13" grpId="0" animBg="1"/>
    </p:bldLst>
  </p:timing>
</p:sld>
</file>

<file path=ppt/slides/slide2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32" name="Rectangle 31"/>
          <p:cNvSpPr/>
          <p:nvPr/>
        </p:nvSpPr>
        <p:spPr>
          <a:xfrm>
            <a:off x="557097" y="2095500"/>
            <a:ext cx="6910503" cy="830997"/>
          </a:xfrm>
          <a:prstGeom prst="rect">
            <a:avLst/>
          </a:prstGeom>
        </p:spPr>
        <p:txBody>
          <a:bodyPr wrap="square">
            <a:spAutoFit/>
          </a:bodyPr>
          <a:lstStyle/>
          <a:p>
            <a:pPr marL="393700" indent="-393700">
              <a:buFont typeface="Wingdings" pitchFamily="2" charset="2"/>
              <a:buChar char="v"/>
            </a:pPr>
            <a:r>
              <a:rPr lang="en-US" sz="2400" dirty="0" smtClean="0">
                <a:latin typeface="Arial" pitchFamily="34" charset="0"/>
                <a:cs typeface="Arial" pitchFamily="34" charset="0"/>
              </a:rPr>
              <a:t>We can express efficiency in terms of pressure ratio as</a:t>
            </a:r>
            <a:endParaRPr lang="en-US" sz="2400" dirty="0">
              <a:latin typeface="Arial" pitchFamily="34" charset="0"/>
              <a:cs typeface="Arial" pitchFamily="34" charset="0"/>
            </a:endParaRPr>
          </a:p>
        </p:txBody>
      </p:sp>
      <p:pic>
        <p:nvPicPr>
          <p:cNvPr id="28681" name="Picture 9"/>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209800" y="2926497"/>
            <a:ext cx="4057144" cy="742857"/>
          </a:xfrm>
          <a:prstGeom prst="rect">
            <a:avLst/>
          </a:prstGeom>
          <a:solidFill>
            <a:schemeClr val="bg1"/>
          </a:solidFill>
        </p:spPr>
      </p:pic>
      <p:pic>
        <p:nvPicPr>
          <p:cNvPr id="28683" name="Picture 11"/>
          <p:cNvPicPr>
            <a:picLocks noChangeAspect="1" noChangeArrowheads="1"/>
          </p:cNvPicPr>
          <p:nvPr/>
        </p:nvPicPr>
        <p:blipFill>
          <a:blip r:embed="rId3" cstate="print"/>
          <a:srcRect/>
          <a:stretch>
            <a:fillRect/>
          </a:stretch>
        </p:blipFill>
        <p:spPr bwMode="auto">
          <a:xfrm>
            <a:off x="1570223" y="3924300"/>
            <a:ext cx="5881611" cy="628650"/>
          </a:xfrm>
          <a:prstGeom prst="rect">
            <a:avLst/>
          </a:prstGeom>
          <a:solidFill>
            <a:schemeClr val="bg2">
              <a:lumMod val="90000"/>
            </a:schemeClr>
          </a:solidFill>
          <a:ln w="9525">
            <a:noFill/>
            <a:miter lim="800000"/>
            <a:headEnd/>
            <a:tailEnd/>
          </a:ln>
          <a:effectLst/>
        </p:spPr>
      </p:pic>
      <p:sp>
        <p:nvSpPr>
          <p:cNvPr id="29" name="Rectangle 28"/>
          <p:cNvSpPr/>
          <p:nvPr/>
        </p:nvSpPr>
        <p:spPr>
          <a:xfrm>
            <a:off x="533400" y="590550"/>
            <a:ext cx="5467394" cy="461665"/>
          </a:xfrm>
          <a:prstGeom prst="rect">
            <a:avLst/>
          </a:prstGeom>
        </p:spPr>
        <p:txBody>
          <a:bodyPr wrap="none">
            <a:spAutoFit/>
          </a:bodyPr>
          <a:lstStyle/>
          <a:p>
            <a:pPr algn="just">
              <a:buFont typeface="Wingdings" pitchFamily="2" charset="2"/>
              <a:buChar char="v"/>
            </a:pPr>
            <a:r>
              <a:rPr lang="en-US" sz="2400" dirty="0" smtClean="0">
                <a:latin typeface="Arial" pitchFamily="34" charset="0"/>
                <a:cs typeface="Arial" pitchFamily="34" charset="0"/>
              </a:rPr>
              <a:t> Efficiency can then be expressed as</a:t>
            </a:r>
            <a:endParaRPr lang="en-US" sz="2400" dirty="0">
              <a:latin typeface="Arial" pitchFamily="34" charset="0"/>
              <a:cs typeface="Arial" pitchFamily="34" charset="0"/>
            </a:endParaRPr>
          </a:p>
        </p:txBody>
      </p:sp>
      <p:pic>
        <p:nvPicPr>
          <p:cNvPr id="31" name="Picture 7"/>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4191000" y="1275355"/>
            <a:ext cx="2984486" cy="691260"/>
          </a:xfrm>
          <a:prstGeom prst="rect">
            <a:avLst/>
          </a:prstGeom>
          <a:solidFill>
            <a:schemeClr val="bg1"/>
          </a:solidFill>
        </p:spPr>
      </p:pic>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2"/>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28681"/>
                                        </p:tgtEl>
                                        <p:attrNameLst>
                                          <p:attrName>style.visibility</p:attrName>
                                        </p:attrNameLst>
                                      </p:cBhvr>
                                      <p:to>
                                        <p:strVal val="visible"/>
                                      </p:to>
                                    </p:set>
                                  </p:childTnLst>
                                </p:cTn>
                              </p:par>
                              <p:par>
                                <p:cTn id="9" presetID="1" presetClass="entr" presetSubtype="0" fill="hold" nodeType="withEffect">
                                  <p:stCondLst>
                                    <p:cond delay="0"/>
                                  </p:stCondLst>
                                  <p:childTnLst>
                                    <p:set>
                                      <p:cBhvr>
                                        <p:cTn id="10" dur="1" fill="hold">
                                          <p:stCondLst>
                                            <p:cond delay="0"/>
                                          </p:stCondLst>
                                        </p:cTn>
                                        <p:tgtEl>
                                          <p:spTgt spid="2868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2" grpId="0"/>
    </p:bldLst>
  </p:timing>
</p:sld>
</file>

<file path=ppt/slides/slide2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3284741"/>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3284741"/>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345619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pic>
        <p:nvPicPr>
          <p:cNvPr id="29" name="Picture 28" descr="Figure 63.bmp"/>
          <p:cNvPicPr/>
          <p:nvPr/>
        </p:nvPicPr>
        <p:blipFill>
          <a:blip r:embed="rId2" cstate="print"/>
          <a:stretch>
            <a:fillRect/>
          </a:stretch>
        </p:blipFill>
        <p:spPr>
          <a:xfrm>
            <a:off x="990600" y="819150"/>
            <a:ext cx="6324600" cy="3886200"/>
          </a:xfrm>
          <a:prstGeom prst="rect">
            <a:avLst/>
          </a:prstGeom>
        </p:spPr>
      </p:pic>
      <p:sp>
        <p:nvSpPr>
          <p:cNvPr id="2" name="TextBox 1"/>
          <p:cNvSpPr txBox="1"/>
          <p:nvPr/>
        </p:nvSpPr>
        <p:spPr>
          <a:xfrm>
            <a:off x="5715000" y="45529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[2]</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par>
    </p:tnLst>
  </p:timing>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5"/>
          <p:cNvSpPr>
            <a:spLocks noChangeArrowheads="1"/>
          </p:cNvSpPr>
          <p:nvPr/>
        </p:nvSpPr>
        <p:spPr bwMode="auto">
          <a:xfrm>
            <a:off x="0" y="3284741"/>
            <a:ext cx="184731" cy="369332"/>
          </a:xfrm>
          <a:prstGeom prst="rect">
            <a:avLst/>
          </a:prstGeom>
          <a:noFill/>
          <a:ln w="9525">
            <a:noFill/>
            <a:miter lim="800000"/>
            <a:headEnd/>
            <a:tailEnd/>
          </a:ln>
          <a:effectLst/>
        </p:spPr>
        <p:txBody>
          <a:bodyPr wrap="none" anchor="ctr">
            <a:spAutoFit/>
          </a:bodyPr>
          <a:lstStyle/>
          <a:p>
            <a:endParaRPr lang="en-US" dirty="0"/>
          </a:p>
        </p:txBody>
      </p:sp>
      <p:sp>
        <p:nvSpPr>
          <p:cNvPr id="3" name="Rectangle 7"/>
          <p:cNvSpPr>
            <a:spLocks noChangeArrowheads="1"/>
          </p:cNvSpPr>
          <p:nvPr/>
        </p:nvSpPr>
        <p:spPr bwMode="auto">
          <a:xfrm>
            <a:off x="0" y="3284741"/>
            <a:ext cx="184731" cy="369332"/>
          </a:xfrm>
          <a:prstGeom prst="rect">
            <a:avLst/>
          </a:prstGeom>
          <a:noFill/>
          <a:ln w="9525">
            <a:noFill/>
            <a:miter lim="800000"/>
            <a:headEnd/>
            <a:tailEnd/>
          </a:ln>
          <a:effectLst/>
        </p:spPr>
        <p:txBody>
          <a:bodyPr wrap="none" anchor="ctr">
            <a:spAutoFit/>
          </a:bodyPr>
          <a:lstStyle/>
          <a:p>
            <a:endParaRPr lang="en-US" dirty="0"/>
          </a:p>
        </p:txBody>
      </p:sp>
      <p:sp>
        <p:nvSpPr>
          <p:cNvPr id="4" name="Rectangle 3"/>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5" name="Rectangle 5"/>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6" name="Rectangle 7"/>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7" name="Rectangle 9"/>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8" name="Rectangle 2"/>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9" name="Rectangle 4"/>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0" name="Rectangle 11"/>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1" name="Rectangle 13"/>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2" name="Rectangle 15"/>
          <p:cNvSpPr>
            <a:spLocks noChangeArrowheads="1"/>
          </p:cNvSpPr>
          <p:nvPr/>
        </p:nvSpPr>
        <p:spPr bwMode="auto">
          <a:xfrm>
            <a:off x="0" y="345619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3" name="Rectangle 2"/>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4" name="Rectangle 4"/>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5" name="Rectangle 6"/>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6" name="Rectangle 8"/>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7" name="Rectangle 10"/>
          <p:cNvSpPr>
            <a:spLocks noChangeArrowheads="1"/>
          </p:cNvSpPr>
          <p:nvPr/>
        </p:nvSpPr>
        <p:spPr bwMode="auto">
          <a:xfrm>
            <a:off x="0" y="3284741"/>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18" name="Rectangle 17"/>
          <p:cNvSpPr/>
          <p:nvPr/>
        </p:nvSpPr>
        <p:spPr>
          <a:xfrm>
            <a:off x="571441" y="742950"/>
            <a:ext cx="6743759" cy="2308324"/>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Although high pressure ratio is desirable for high efficiency but in reality high pressure ratio causes high temperature and there is a limitation to which a real turbine blade can withstand maximum temperature or pressure. </a:t>
            </a:r>
          </a:p>
        </p:txBody>
      </p:sp>
      <p:sp>
        <p:nvSpPr>
          <p:cNvPr id="19" name="Rectangle 18"/>
          <p:cNvSpPr/>
          <p:nvPr/>
        </p:nvSpPr>
        <p:spPr>
          <a:xfrm>
            <a:off x="571441" y="3679665"/>
            <a:ext cx="7810559"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In real gas turbine cycle pressure ratio is usually between  to </a:t>
            </a:r>
            <a:r>
              <a:rPr lang="en-US" sz="2400" b="1" dirty="0">
                <a:latin typeface="Arial" pitchFamily="34" charset="0"/>
                <a:cs typeface="Arial" pitchFamily="34" charset="0"/>
              </a:rPr>
              <a:t>10</a:t>
            </a:r>
            <a:r>
              <a:rPr lang="en-US" sz="2400" dirty="0">
                <a:latin typeface="Arial" pitchFamily="34" charset="0"/>
                <a:cs typeface="Arial" pitchFamily="34" charset="0"/>
              </a:rPr>
              <a:t> to </a:t>
            </a:r>
            <a:r>
              <a:rPr lang="en-US" sz="2400" b="1" dirty="0" smtClean="0">
                <a:latin typeface="Arial" pitchFamily="34" charset="0"/>
                <a:cs typeface="Arial" pitchFamily="34" charset="0"/>
              </a:rPr>
              <a:t>16</a:t>
            </a:r>
            <a:r>
              <a:rPr lang="en-US" sz="2400" b="1" dirty="0" smtClean="0">
                <a:solidFill>
                  <a:srgbClr val="0000FF"/>
                </a:solidFill>
                <a:latin typeface="Arial" pitchFamily="34" charset="0"/>
                <a:cs typeface="Arial" pitchFamily="34" charset="0"/>
              </a:rPr>
              <a:t> </a:t>
            </a:r>
            <a:r>
              <a:rPr lang="en-US" sz="2400" dirty="0" smtClean="0">
                <a:latin typeface="Arial" pitchFamily="34" charset="0"/>
                <a:cs typeface="Arial" pitchFamily="34" charset="0"/>
              </a:rPr>
              <a:t>[1].</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359610665"/>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9"/>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9" grpId="0"/>
    </p:bldLst>
  </p:timing>
</p:sld>
</file>

<file path=ppt/slides/slide2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dirty="0"/>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dirty="0"/>
          </a:p>
        </p:txBody>
      </p:sp>
      <p:sp>
        <p:nvSpPr>
          <p:cNvPr id="21" name="Rectangle 20"/>
          <p:cNvSpPr/>
          <p:nvPr/>
        </p:nvSpPr>
        <p:spPr>
          <a:xfrm>
            <a:off x="910991" y="57150"/>
            <a:ext cx="2289409" cy="461665"/>
          </a:xfrm>
          <a:prstGeom prst="rect">
            <a:avLst/>
          </a:prstGeom>
        </p:spPr>
        <p:txBody>
          <a:bodyPr wrap="none">
            <a:spAutoFit/>
          </a:bodyPr>
          <a:lstStyle/>
          <a:p>
            <a:r>
              <a:rPr lang="en-US" sz="2400" b="1" dirty="0" err="1" smtClean="0">
                <a:solidFill>
                  <a:srgbClr val="FF0000"/>
                </a:solidFill>
                <a:latin typeface="Arial" pitchFamily="34" charset="0"/>
                <a:cs typeface="Arial" pitchFamily="34" charset="0"/>
              </a:rPr>
              <a:t>Rankine</a:t>
            </a:r>
            <a:r>
              <a:rPr lang="en-US" sz="2400" b="1" dirty="0" smtClean="0">
                <a:solidFill>
                  <a:srgbClr val="FF0000"/>
                </a:solidFill>
                <a:latin typeface="Arial" pitchFamily="34" charset="0"/>
                <a:cs typeface="Arial" pitchFamily="34" charset="0"/>
              </a:rPr>
              <a:t> Cycle</a:t>
            </a:r>
          </a:p>
        </p:txBody>
      </p:sp>
      <p:sp>
        <p:nvSpPr>
          <p:cNvPr id="22" name="Rectangle 21"/>
          <p:cNvSpPr/>
          <p:nvPr/>
        </p:nvSpPr>
        <p:spPr>
          <a:xfrm>
            <a:off x="530106" y="517894"/>
            <a:ext cx="6861294"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An ideal model for the power cycle consisting of a steam turbine.</a:t>
            </a:r>
          </a:p>
        </p:txBody>
      </p:sp>
      <p:pic>
        <p:nvPicPr>
          <p:cNvPr id="23" name="Picture 22"/>
          <p:cNvPicPr/>
          <p:nvPr/>
        </p:nvPicPr>
        <p:blipFill>
          <a:blip r:embed="rId2" cstate="print"/>
          <a:srcRect/>
          <a:stretch>
            <a:fillRect/>
          </a:stretch>
        </p:blipFill>
        <p:spPr bwMode="auto">
          <a:xfrm>
            <a:off x="2971800" y="1885951"/>
            <a:ext cx="5181600" cy="3124200"/>
          </a:xfrm>
          <a:prstGeom prst="rect">
            <a:avLst/>
          </a:prstGeom>
          <a:noFill/>
          <a:ln w="9525">
            <a:noFill/>
            <a:miter lim="800000"/>
            <a:headEnd/>
            <a:tailEnd/>
          </a:ln>
        </p:spPr>
      </p:pic>
      <p:sp>
        <p:nvSpPr>
          <p:cNvPr id="2" name="Rectangle 1"/>
          <p:cNvSpPr/>
          <p:nvPr/>
        </p:nvSpPr>
        <p:spPr>
          <a:xfrm>
            <a:off x="533400" y="1352550"/>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Consists of two isentropic and two isobaric processes.</a:t>
            </a:r>
          </a:p>
        </p:txBody>
      </p:sp>
      <p:sp>
        <p:nvSpPr>
          <p:cNvPr id="24" name="TextBox 23"/>
          <p:cNvSpPr txBox="1"/>
          <p:nvPr/>
        </p:nvSpPr>
        <p:spPr>
          <a:xfrm>
            <a:off x="7319347" y="44005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[1]</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Lst>
  </p:timing>
</p:sld>
</file>

<file path=ppt/slides/slide29.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7"/>
          <p:cNvSpPr/>
          <p:nvPr/>
        </p:nvSpPr>
        <p:spPr>
          <a:xfrm>
            <a:off x="876239" y="128885"/>
            <a:ext cx="5981761" cy="461665"/>
          </a:xfrm>
          <a:prstGeom prst="rect">
            <a:avLst/>
          </a:prstGeom>
        </p:spPr>
        <p:txBody>
          <a:bodyPr wrap="square">
            <a:spAutoFit/>
          </a:bodyPr>
          <a:lstStyle/>
          <a:p>
            <a:r>
              <a:rPr lang="en-US" sz="2400" b="1" dirty="0" smtClean="0">
                <a:latin typeface="Arial" pitchFamily="34" charset="0"/>
                <a:cs typeface="Arial" pitchFamily="34" charset="0"/>
              </a:rPr>
              <a:t>Process 1 - 2 (Isentropic Pumping)</a:t>
            </a:r>
            <a:endParaRPr lang="en-US" sz="2400" dirty="0">
              <a:latin typeface="Arial" pitchFamily="34" charset="0"/>
              <a:cs typeface="Arial" pitchFamily="34" charset="0"/>
            </a:endParaRPr>
          </a:p>
        </p:txBody>
      </p:sp>
      <p:sp>
        <p:nvSpPr>
          <p:cNvPr id="29" name="Rectangle 28"/>
          <p:cNvSpPr/>
          <p:nvPr/>
        </p:nvSpPr>
        <p:spPr>
          <a:xfrm>
            <a:off x="533401" y="838021"/>
            <a:ext cx="6857999"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Low pressure saturated liquid from the low pressure condenser is supplied to the high pressure boiler with the help of a pump.</a:t>
            </a:r>
            <a:endParaRPr lang="en-US" sz="2400" dirty="0">
              <a:latin typeface="Arial" pitchFamily="34" charset="0"/>
              <a:cs typeface="Arial" pitchFamily="34" charset="0"/>
            </a:endParaRPr>
          </a:p>
        </p:txBody>
      </p:sp>
      <p:sp>
        <p:nvSpPr>
          <p:cNvPr id="30" name="Rectangle 29"/>
          <p:cNvSpPr/>
          <p:nvPr/>
        </p:nvSpPr>
        <p:spPr>
          <a:xfrm>
            <a:off x="533401" y="2121753"/>
            <a:ext cx="78486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Pumping process is assumed to an isentropic process.</a:t>
            </a:r>
          </a:p>
        </p:txBody>
      </p:sp>
      <p:sp>
        <p:nvSpPr>
          <p:cNvPr id="2" name="Rectangle 1"/>
          <p:cNvSpPr/>
          <p:nvPr/>
        </p:nvSpPr>
        <p:spPr>
          <a:xfrm>
            <a:off x="533401" y="3028950"/>
            <a:ext cx="7696199"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During the pumping process, working substance remains in liquid state, its specific volume remains almost constant, pressure increases and entropy remains constant.</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Lst>
  </p:timing>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rcRect/>
          <a:stretch>
            <a:fillRect/>
          </a:stretch>
        </p:blipFill>
        <p:spPr bwMode="auto">
          <a:xfrm>
            <a:off x="489000" y="819150"/>
            <a:ext cx="4692601" cy="3657600"/>
          </a:xfrm>
          <a:prstGeom prst="rect">
            <a:avLst/>
          </a:prstGeom>
          <a:noFill/>
          <a:ln w="9525">
            <a:noFill/>
            <a:miter lim="800000"/>
            <a:headEnd/>
            <a:tailEnd/>
          </a:ln>
        </p:spPr>
      </p:pic>
      <p:pic>
        <p:nvPicPr>
          <p:cNvPr id="3" name="Picture 2"/>
          <p:cNvPicPr>
            <a:picLocks noChangeAspect="1"/>
          </p:cNvPicPr>
          <p:nvPr/>
        </p:nvPicPr>
        <p:blipFill>
          <a:blip r:embed="rId3" cstate="print"/>
          <a:srcRect/>
          <a:stretch>
            <a:fillRect/>
          </a:stretch>
        </p:blipFill>
        <p:spPr bwMode="auto">
          <a:xfrm>
            <a:off x="5292000" y="819150"/>
            <a:ext cx="3623400" cy="3657600"/>
          </a:xfrm>
          <a:prstGeom prst="rect">
            <a:avLst/>
          </a:prstGeom>
          <a:noFill/>
          <a:ln w="9525">
            <a:noFill/>
            <a:miter lim="800000"/>
            <a:headEnd/>
            <a:tailEnd/>
          </a:ln>
        </p:spPr>
      </p:pic>
      <p:cxnSp>
        <p:nvCxnSpPr>
          <p:cNvPr id="4" name="Straight Arrow Connector 3"/>
          <p:cNvCxnSpPr/>
          <p:nvPr/>
        </p:nvCxnSpPr>
        <p:spPr>
          <a:xfrm rot="10800000">
            <a:off x="1371601" y="2983702"/>
            <a:ext cx="474669" cy="273848"/>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a:off x="5276844" y="2940841"/>
            <a:ext cx="438156" cy="164309"/>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13200833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1.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7"/>
          <p:cNvSpPr/>
          <p:nvPr/>
        </p:nvSpPr>
        <p:spPr>
          <a:xfrm>
            <a:off x="1028639" y="79738"/>
            <a:ext cx="5905561" cy="461665"/>
          </a:xfrm>
          <a:prstGeom prst="rect">
            <a:avLst/>
          </a:prstGeom>
        </p:spPr>
        <p:txBody>
          <a:bodyPr wrap="square">
            <a:spAutoFit/>
          </a:bodyPr>
          <a:lstStyle/>
          <a:p>
            <a:r>
              <a:rPr lang="en-US" sz="2400" b="1" dirty="0" smtClean="0">
                <a:latin typeface="Arial" pitchFamily="34" charset="0"/>
                <a:cs typeface="Arial" pitchFamily="34" charset="0"/>
              </a:rPr>
              <a:t>Process 2 - 3 </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Addition)</a:t>
            </a:r>
            <a:endParaRPr lang="en-US" sz="2400" dirty="0">
              <a:latin typeface="Arial" pitchFamily="34" charset="0"/>
              <a:cs typeface="Arial" pitchFamily="34" charset="0"/>
            </a:endParaRPr>
          </a:p>
        </p:txBody>
      </p:sp>
      <p:sp>
        <p:nvSpPr>
          <p:cNvPr id="29" name="Rectangle 28"/>
          <p:cNvSpPr/>
          <p:nvPr/>
        </p:nvSpPr>
        <p:spPr>
          <a:xfrm>
            <a:off x="533400" y="621090"/>
            <a:ext cx="6786621" cy="1569660"/>
          </a:xfrm>
          <a:prstGeom prst="rect">
            <a:avLst/>
          </a:prstGeom>
        </p:spPr>
        <p:txBody>
          <a:bodyPr wrap="square">
            <a:spAutoFit/>
          </a:bodyPr>
          <a:lstStyle/>
          <a:p>
            <a:pPr marL="457200" indent="-393700" algn="just">
              <a:buFont typeface="Wingdings" pitchFamily="2" charset="2"/>
              <a:buChar char="v"/>
            </a:pPr>
            <a:r>
              <a:rPr lang="en-US" sz="2400" dirty="0" smtClean="0">
                <a:latin typeface="Arial" pitchFamily="34" charset="0"/>
                <a:cs typeface="Arial" pitchFamily="34" charset="0"/>
              </a:rPr>
              <a:t>Heat is supplied to the boiler from an external source and the boiler produces steam by heating the liquid water. Heat addition in the boiler occurs at constant pressure.</a:t>
            </a:r>
            <a:endParaRPr lang="en-US" dirty="0">
              <a:latin typeface="Arial" pitchFamily="34" charset="0"/>
              <a:cs typeface="Arial" pitchFamily="34" charset="0"/>
            </a:endParaRPr>
          </a:p>
        </p:txBody>
      </p:sp>
      <p:sp>
        <p:nvSpPr>
          <p:cNvPr id="30" name="Rectangle 29"/>
          <p:cNvSpPr/>
          <p:nvPr/>
        </p:nvSpPr>
        <p:spPr>
          <a:xfrm>
            <a:off x="609601" y="2190750"/>
            <a:ext cx="7619999"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Hence, during the constant pressure heating, specific volume, temperature and entropy of the steam increases.</a:t>
            </a:r>
          </a:p>
        </p:txBody>
      </p:sp>
      <p:sp>
        <p:nvSpPr>
          <p:cNvPr id="2" name="Rectangle 1"/>
          <p:cNvSpPr/>
          <p:nvPr/>
        </p:nvSpPr>
        <p:spPr>
          <a:xfrm>
            <a:off x="533400" y="3409950"/>
            <a:ext cx="7696200" cy="1569660"/>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state of the steam is generally assumed as saturated vapor, but if the rate of heat supply to the boiler is increased, the steam at the boiler outlet may be superheated.</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Lst>
  </p:timing>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rcRect/>
          <a:stretch>
            <a:fillRect/>
          </a:stretch>
        </p:blipFill>
        <p:spPr bwMode="auto">
          <a:xfrm>
            <a:off x="381000" y="742950"/>
            <a:ext cx="4191000" cy="3733800"/>
          </a:xfrm>
          <a:prstGeom prst="rect">
            <a:avLst/>
          </a:prstGeom>
          <a:noFill/>
          <a:ln w="9525">
            <a:noFill/>
            <a:miter lim="800000"/>
            <a:headEnd/>
            <a:tailEnd/>
          </a:ln>
        </p:spPr>
      </p:pic>
      <p:pic>
        <p:nvPicPr>
          <p:cNvPr id="3" name="Picture 2"/>
          <p:cNvPicPr>
            <a:picLocks noChangeAspect="1"/>
          </p:cNvPicPr>
          <p:nvPr/>
        </p:nvPicPr>
        <p:blipFill>
          <a:blip r:embed="rId3" cstate="print"/>
          <a:srcRect/>
          <a:stretch>
            <a:fillRect/>
          </a:stretch>
        </p:blipFill>
        <p:spPr bwMode="auto">
          <a:xfrm>
            <a:off x="4754517" y="742950"/>
            <a:ext cx="4084683" cy="3733800"/>
          </a:xfrm>
          <a:prstGeom prst="rect">
            <a:avLst/>
          </a:prstGeom>
          <a:noFill/>
          <a:ln w="9525">
            <a:noFill/>
            <a:miter lim="800000"/>
            <a:headEnd/>
            <a:tailEnd/>
          </a:ln>
        </p:spPr>
      </p:pic>
      <p:cxnSp>
        <p:nvCxnSpPr>
          <p:cNvPr id="4" name="Straight Arrow Connector 3"/>
          <p:cNvCxnSpPr/>
          <p:nvPr/>
        </p:nvCxnSpPr>
        <p:spPr>
          <a:xfrm rot="16200000" flipH="1">
            <a:off x="1562690" y="2000840"/>
            <a:ext cx="356002" cy="3286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flipH="1">
            <a:off x="6477001" y="1733550"/>
            <a:ext cx="255590" cy="533400"/>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44445276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7"/>
          <p:cNvSpPr/>
          <p:nvPr/>
        </p:nvSpPr>
        <p:spPr>
          <a:xfrm>
            <a:off x="952439" y="128885"/>
            <a:ext cx="6286561" cy="461665"/>
          </a:xfrm>
          <a:prstGeom prst="rect">
            <a:avLst/>
          </a:prstGeom>
        </p:spPr>
        <p:txBody>
          <a:bodyPr wrap="square">
            <a:spAutoFit/>
          </a:bodyPr>
          <a:lstStyle/>
          <a:p>
            <a:r>
              <a:rPr lang="en-US" sz="2400" b="1" dirty="0" smtClean="0">
                <a:latin typeface="Arial" pitchFamily="34" charset="0"/>
                <a:cs typeface="Arial" pitchFamily="34" charset="0"/>
              </a:rPr>
              <a:t>Process 3 - 4 </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(Isentropic Expansion)</a:t>
            </a:r>
            <a:endParaRPr lang="en-US" sz="2400" dirty="0">
              <a:latin typeface="Arial" pitchFamily="34" charset="0"/>
              <a:cs typeface="Arial" pitchFamily="34" charset="0"/>
            </a:endParaRPr>
          </a:p>
        </p:txBody>
      </p:sp>
      <p:sp>
        <p:nvSpPr>
          <p:cNvPr id="29" name="Rectangle 28"/>
          <p:cNvSpPr/>
          <p:nvPr/>
        </p:nvSpPr>
        <p:spPr>
          <a:xfrm>
            <a:off x="599958" y="666750"/>
            <a:ext cx="6791442"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High temperature and high pressure steam produced by the boiler is supplied to the steam turbine which produces work by consuming energy carried by the steam. </a:t>
            </a:r>
          </a:p>
        </p:txBody>
      </p:sp>
      <p:sp>
        <p:nvSpPr>
          <p:cNvPr id="30" name="Rectangle 29"/>
          <p:cNvSpPr/>
          <p:nvPr/>
        </p:nvSpPr>
        <p:spPr>
          <a:xfrm>
            <a:off x="563445" y="3181350"/>
            <a:ext cx="7666155"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the isentropic expansion           </a:t>
            </a:r>
          </a:p>
          <a:p>
            <a:pPr marL="630238" indent="-341313" algn="just"/>
            <a:r>
              <a:rPr lang="en-US" sz="2400" dirty="0" smtClean="0">
                <a:latin typeface="Arial" pitchFamily="34" charset="0"/>
                <a:cs typeface="Arial" pitchFamily="34" charset="0"/>
                <a:sym typeface="Symbol"/>
              </a:rPr>
              <a:t>  </a:t>
            </a:r>
            <a:r>
              <a:rPr lang="en-US" sz="2400" dirty="0" smtClean="0">
                <a:latin typeface="Arial" pitchFamily="34" charset="0"/>
                <a:cs typeface="Arial" pitchFamily="34" charset="0"/>
              </a:rPr>
              <a:t>pressure and temperature of the steam further decrease, </a:t>
            </a:r>
          </a:p>
          <a:p>
            <a:pPr marL="350838" indent="-350838" algn="just"/>
            <a:r>
              <a:rPr lang="en-US" sz="2400" dirty="0" smtClean="0">
                <a:latin typeface="Arial" pitchFamily="34" charset="0"/>
                <a:cs typeface="Arial" pitchFamily="34" charset="0"/>
              </a:rPr>
              <a:t>    </a:t>
            </a:r>
            <a:r>
              <a:rPr lang="en-US" sz="2400" dirty="0" smtClean="0">
                <a:latin typeface="Arial" pitchFamily="34" charset="0"/>
                <a:cs typeface="Arial" pitchFamily="34" charset="0"/>
                <a:sym typeface="Symbol"/>
              </a:rPr>
              <a:t> </a:t>
            </a:r>
            <a:r>
              <a:rPr lang="en-US" sz="2400" dirty="0" smtClean="0">
                <a:latin typeface="Arial" pitchFamily="34" charset="0"/>
                <a:cs typeface="Arial" pitchFamily="34" charset="0"/>
              </a:rPr>
              <a:t>its specific volume further increases, </a:t>
            </a:r>
          </a:p>
          <a:p>
            <a:pPr marL="350838" indent="-350838" algn="just"/>
            <a:r>
              <a:rPr lang="en-US" sz="2400" dirty="0" smtClean="0">
                <a:latin typeface="Arial" pitchFamily="34" charset="0"/>
                <a:cs typeface="Arial" pitchFamily="34" charset="0"/>
              </a:rPr>
              <a:t>    </a:t>
            </a:r>
            <a:r>
              <a:rPr lang="en-US" sz="2400" dirty="0" smtClean="0">
                <a:latin typeface="Arial" pitchFamily="34" charset="0"/>
                <a:cs typeface="Arial" pitchFamily="34" charset="0"/>
                <a:sym typeface="Symbol"/>
              </a:rPr>
              <a:t> </a:t>
            </a:r>
            <a:r>
              <a:rPr lang="en-US" sz="2400" dirty="0" smtClean="0">
                <a:latin typeface="Arial" pitchFamily="34" charset="0"/>
                <a:cs typeface="Arial" pitchFamily="34" charset="0"/>
              </a:rPr>
              <a:t>entropy of the system remains constant.</a:t>
            </a:r>
            <a:endParaRPr lang="en-US" sz="2400" dirty="0">
              <a:latin typeface="Arial" pitchFamily="34" charset="0"/>
              <a:cs typeface="Arial" pitchFamily="34" charset="0"/>
            </a:endParaRPr>
          </a:p>
        </p:txBody>
      </p:sp>
      <p:sp>
        <p:nvSpPr>
          <p:cNvPr id="2" name="Rectangle 1"/>
          <p:cNvSpPr/>
          <p:nvPr/>
        </p:nvSpPr>
        <p:spPr>
          <a:xfrm>
            <a:off x="609600" y="2266950"/>
            <a:ext cx="76200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 process occurring in the turbine is assumed to be an isentropic expansion.</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P spid="2" grpId="0"/>
    </p:bldLst>
  </p:timing>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rcRect/>
          <a:stretch>
            <a:fillRect/>
          </a:stretch>
        </p:blipFill>
        <p:spPr bwMode="auto">
          <a:xfrm>
            <a:off x="533400" y="971550"/>
            <a:ext cx="4041338" cy="3657600"/>
          </a:xfrm>
          <a:prstGeom prst="rect">
            <a:avLst/>
          </a:prstGeom>
          <a:noFill/>
          <a:ln w="9525">
            <a:noFill/>
            <a:miter lim="800000"/>
            <a:headEnd/>
            <a:tailEnd/>
          </a:ln>
        </p:spPr>
      </p:pic>
      <p:pic>
        <p:nvPicPr>
          <p:cNvPr id="3" name="Picture 2"/>
          <p:cNvPicPr>
            <a:picLocks noChangeAspect="1"/>
          </p:cNvPicPr>
          <p:nvPr/>
        </p:nvPicPr>
        <p:blipFill>
          <a:blip r:embed="rId3" cstate="print"/>
          <a:srcRect/>
          <a:stretch>
            <a:fillRect/>
          </a:stretch>
        </p:blipFill>
        <p:spPr bwMode="auto">
          <a:xfrm>
            <a:off x="4800600" y="971550"/>
            <a:ext cx="3962401" cy="3657600"/>
          </a:xfrm>
          <a:prstGeom prst="rect">
            <a:avLst/>
          </a:prstGeom>
          <a:noFill/>
          <a:ln w="9525">
            <a:noFill/>
            <a:miter lim="800000"/>
            <a:headEnd/>
            <a:tailEnd/>
          </a:ln>
        </p:spPr>
      </p:pic>
      <p:cxnSp>
        <p:nvCxnSpPr>
          <p:cNvPr id="4" name="Straight Arrow Connector 3"/>
          <p:cNvCxnSpPr/>
          <p:nvPr/>
        </p:nvCxnSpPr>
        <p:spPr>
          <a:xfrm rot="5400000">
            <a:off x="2664613" y="2797963"/>
            <a:ext cx="438156" cy="328617"/>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10800000" flipV="1">
            <a:off x="7239000" y="2858687"/>
            <a:ext cx="474669" cy="24646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2821749970"/>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 name="Rectangle 27"/>
          <p:cNvSpPr/>
          <p:nvPr/>
        </p:nvSpPr>
        <p:spPr>
          <a:xfrm>
            <a:off x="952439" y="128885"/>
            <a:ext cx="7048561" cy="461665"/>
          </a:xfrm>
          <a:prstGeom prst="rect">
            <a:avLst/>
          </a:prstGeom>
        </p:spPr>
        <p:txBody>
          <a:bodyPr wrap="square">
            <a:spAutoFit/>
          </a:bodyPr>
          <a:lstStyle/>
          <a:p>
            <a:r>
              <a:rPr lang="en-US" sz="2400" b="1" dirty="0" smtClean="0">
                <a:latin typeface="Arial" pitchFamily="34" charset="0"/>
                <a:cs typeface="Arial" pitchFamily="34" charset="0"/>
              </a:rPr>
              <a:t>Process 4 - 1 </a:t>
            </a:r>
            <a:r>
              <a:rPr lang="en-US" sz="2400" dirty="0" smtClean="0">
                <a:latin typeface="Arial" pitchFamily="34" charset="0"/>
                <a:cs typeface="Arial" pitchFamily="34" charset="0"/>
              </a:rPr>
              <a:t> </a:t>
            </a:r>
            <a:r>
              <a:rPr lang="en-US" sz="2400" b="1" dirty="0" smtClean="0">
                <a:latin typeface="Arial" pitchFamily="34" charset="0"/>
                <a:cs typeface="Arial" pitchFamily="34" charset="0"/>
              </a:rPr>
              <a:t>(Isobaric Heat Rejection)</a:t>
            </a:r>
            <a:endParaRPr lang="en-US" sz="2400" dirty="0">
              <a:latin typeface="Arial" pitchFamily="34" charset="0"/>
              <a:cs typeface="Arial" pitchFamily="34" charset="0"/>
            </a:endParaRPr>
          </a:p>
        </p:txBody>
      </p:sp>
      <p:sp>
        <p:nvSpPr>
          <p:cNvPr id="29" name="Rectangle 28"/>
          <p:cNvSpPr/>
          <p:nvPr/>
        </p:nvSpPr>
        <p:spPr>
          <a:xfrm>
            <a:off x="604779" y="838021"/>
            <a:ext cx="6862821" cy="1569660"/>
          </a:xfrm>
          <a:prstGeom prst="rect">
            <a:avLst/>
          </a:prstGeom>
        </p:spPr>
        <p:txBody>
          <a:bodyPr wrap="square">
            <a:spAutoFit/>
          </a:bodyPr>
          <a:lstStyle/>
          <a:p>
            <a:pPr marL="393700" indent="-393700" algn="just">
              <a:buFont typeface="Wingdings" pitchFamily="2" charset="2"/>
              <a:buChar char="v"/>
            </a:pPr>
            <a:r>
              <a:rPr lang="en-US" sz="2400" dirty="0" smtClean="0">
                <a:latin typeface="Arial" pitchFamily="34" charset="0"/>
                <a:cs typeface="Arial" pitchFamily="34" charset="0"/>
              </a:rPr>
              <a:t>The steam from the turbine exit is delivered to the condenser where it rejects heat to its surroundings (cooling water) and gets condensed back into the saturated liquid.</a:t>
            </a:r>
            <a:endParaRPr lang="en-US" sz="2400" dirty="0">
              <a:latin typeface="Arial" pitchFamily="34" charset="0"/>
              <a:cs typeface="Arial" pitchFamily="34" charset="0"/>
            </a:endParaRPr>
          </a:p>
        </p:txBody>
      </p:sp>
      <p:sp>
        <p:nvSpPr>
          <p:cNvPr id="30" name="Rectangle 29"/>
          <p:cNvSpPr/>
          <p:nvPr/>
        </p:nvSpPr>
        <p:spPr>
          <a:xfrm>
            <a:off x="568267" y="2690158"/>
            <a:ext cx="7677099" cy="1938992"/>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rejection in the condenser occurs at constant pressure during which </a:t>
            </a:r>
          </a:p>
          <a:p>
            <a:pPr marL="693738" indent="-693738" algn="just"/>
            <a:r>
              <a:rPr lang="en-US" sz="2400" dirty="0" smtClean="0">
                <a:latin typeface="Arial" pitchFamily="34" charset="0"/>
                <a:cs typeface="Arial" pitchFamily="34" charset="0"/>
              </a:rPr>
              <a:t>    </a:t>
            </a:r>
            <a:r>
              <a:rPr lang="en-US" sz="2400" dirty="0" smtClean="0">
                <a:latin typeface="Arial" pitchFamily="34" charset="0"/>
                <a:cs typeface="Arial" pitchFamily="34" charset="0"/>
                <a:sym typeface="Symbol"/>
              </a:rPr>
              <a:t> </a:t>
            </a:r>
            <a:r>
              <a:rPr lang="en-US" sz="2400" dirty="0" smtClean="0">
                <a:latin typeface="Arial" pitchFamily="34" charset="0"/>
                <a:cs typeface="Arial" pitchFamily="34" charset="0"/>
              </a:rPr>
              <a:t>specific volume, and entropy of the steam decreases,</a:t>
            </a:r>
          </a:p>
          <a:p>
            <a:pPr marL="457200" indent="-457200" algn="just"/>
            <a:r>
              <a:rPr lang="en-US" sz="2400" dirty="0" smtClean="0">
                <a:latin typeface="Arial" pitchFamily="34" charset="0"/>
                <a:cs typeface="Arial" pitchFamily="34" charset="0"/>
              </a:rPr>
              <a:t>    </a:t>
            </a:r>
            <a:r>
              <a:rPr lang="en-US" sz="2400" dirty="0" smtClean="0">
                <a:latin typeface="Arial" pitchFamily="34" charset="0"/>
                <a:cs typeface="Arial" pitchFamily="34" charset="0"/>
                <a:sym typeface="Symbol"/>
              </a:rPr>
              <a:t> </a:t>
            </a:r>
            <a:r>
              <a:rPr lang="en-US" sz="2400" dirty="0" smtClean="0">
                <a:latin typeface="Arial" pitchFamily="34" charset="0"/>
                <a:cs typeface="Arial" pitchFamily="34" charset="0"/>
              </a:rPr>
              <a:t> temperature remains constants.</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0" grpId="0"/>
    </p:bldLst>
  </p:timing>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cstate="print"/>
          <a:srcRect/>
          <a:stretch>
            <a:fillRect/>
          </a:stretch>
        </p:blipFill>
        <p:spPr bwMode="auto">
          <a:xfrm>
            <a:off x="533400" y="742950"/>
            <a:ext cx="4399313" cy="3756404"/>
          </a:xfrm>
          <a:prstGeom prst="rect">
            <a:avLst/>
          </a:prstGeom>
          <a:noFill/>
          <a:ln w="9525">
            <a:noFill/>
            <a:miter lim="800000"/>
            <a:headEnd/>
            <a:tailEnd/>
          </a:ln>
        </p:spPr>
      </p:pic>
      <p:pic>
        <p:nvPicPr>
          <p:cNvPr id="3" name="Picture 2"/>
          <p:cNvPicPr>
            <a:picLocks noChangeAspect="1"/>
          </p:cNvPicPr>
          <p:nvPr/>
        </p:nvPicPr>
        <p:blipFill>
          <a:blip r:embed="rId3" cstate="print"/>
          <a:srcRect/>
          <a:stretch>
            <a:fillRect/>
          </a:stretch>
        </p:blipFill>
        <p:spPr bwMode="auto">
          <a:xfrm>
            <a:off x="5105400" y="742950"/>
            <a:ext cx="3810000" cy="3601643"/>
          </a:xfrm>
          <a:prstGeom prst="rect">
            <a:avLst/>
          </a:prstGeom>
          <a:noFill/>
          <a:ln w="9525">
            <a:noFill/>
            <a:miter lim="800000"/>
            <a:headEnd/>
            <a:tailEnd/>
          </a:ln>
        </p:spPr>
      </p:pic>
      <p:cxnSp>
        <p:nvCxnSpPr>
          <p:cNvPr id="4" name="Straight Arrow Connector 3"/>
          <p:cNvCxnSpPr/>
          <p:nvPr/>
        </p:nvCxnSpPr>
        <p:spPr>
          <a:xfrm rot="16200000" flipH="1">
            <a:off x="1990328" y="3246035"/>
            <a:ext cx="383387" cy="401643"/>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cxnSp>
        <p:nvCxnSpPr>
          <p:cNvPr id="5" name="Straight Arrow Connector 4"/>
          <p:cNvCxnSpPr/>
          <p:nvPr/>
        </p:nvCxnSpPr>
        <p:spPr>
          <a:xfrm rot="5400000">
            <a:off x="6507559" y="2998392"/>
            <a:ext cx="383387" cy="292104"/>
          </a:xfrm>
          <a:prstGeom prst="straightConnector1">
            <a:avLst/>
          </a:prstGeom>
          <a:ln w="38100">
            <a:solidFill>
              <a:srgbClr val="FF0000"/>
            </a:solidFill>
            <a:tailEnd type="arrow"/>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317764514"/>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7.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6" name="Picture 25"/>
          <p:cNvPicPr>
            <a:picLocks noChangeAspect="1"/>
          </p:cNvPicPr>
          <p:nvPr/>
        </p:nvPicPr>
        <p:blipFill>
          <a:blip r:embed="rId2" cstate="print"/>
          <a:srcRect/>
          <a:stretch>
            <a:fillRect/>
          </a:stretch>
        </p:blipFill>
        <p:spPr bwMode="auto">
          <a:xfrm>
            <a:off x="193612" y="971550"/>
            <a:ext cx="4835588" cy="3505200"/>
          </a:xfrm>
          <a:prstGeom prst="rect">
            <a:avLst/>
          </a:prstGeom>
          <a:noFill/>
          <a:ln w="9525">
            <a:noFill/>
            <a:miter lim="800000"/>
            <a:headEnd/>
            <a:tailEnd/>
          </a:ln>
        </p:spPr>
      </p:pic>
      <p:pic>
        <p:nvPicPr>
          <p:cNvPr id="33" name="Picture 32"/>
          <p:cNvPicPr>
            <a:picLocks noChangeAspect="1"/>
          </p:cNvPicPr>
          <p:nvPr/>
        </p:nvPicPr>
        <p:blipFill>
          <a:blip r:embed="rId3" cstate="print"/>
          <a:srcRect/>
          <a:stretch>
            <a:fillRect/>
          </a:stretch>
        </p:blipFill>
        <p:spPr bwMode="auto">
          <a:xfrm>
            <a:off x="5181600" y="971550"/>
            <a:ext cx="3719885" cy="3505200"/>
          </a:xfrm>
          <a:prstGeom prst="rect">
            <a:avLst/>
          </a:prstGeom>
          <a:noFill/>
          <a:ln w="9525">
            <a:noFill/>
            <a:miter lim="800000"/>
            <a:headEnd/>
            <a:tailEnd/>
          </a:ln>
        </p:spPr>
      </p:pic>
      <p:sp>
        <p:nvSpPr>
          <p:cNvPr id="23" name="Rectangle 22"/>
          <p:cNvSpPr/>
          <p:nvPr/>
        </p:nvSpPr>
        <p:spPr>
          <a:xfrm>
            <a:off x="773171" y="57150"/>
            <a:ext cx="6618229" cy="830997"/>
          </a:xfrm>
          <a:prstGeom prst="rect">
            <a:avLst/>
          </a:prstGeom>
        </p:spPr>
        <p:txBody>
          <a:bodyPr wrap="square">
            <a:spAutoFit/>
          </a:bodyPr>
          <a:lstStyle/>
          <a:p>
            <a:r>
              <a:rPr lang="en-US" sz="2400" b="1" dirty="0" err="1" smtClean="0">
                <a:latin typeface="Arial" pitchFamily="34" charset="0"/>
                <a:cs typeface="Arial" pitchFamily="34" charset="0"/>
              </a:rPr>
              <a:t>Rankine</a:t>
            </a:r>
            <a:r>
              <a:rPr lang="en-US" sz="2400" b="1" dirty="0" smtClean="0">
                <a:latin typeface="Arial" pitchFamily="34" charset="0"/>
                <a:cs typeface="Arial" pitchFamily="34" charset="0"/>
              </a:rPr>
              <a:t> Cycle with Superheated Vapor at Turbine Inlet</a:t>
            </a:r>
            <a:endParaRPr lang="en-US" sz="2400"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8.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1" name="Rectangle 20"/>
          <p:cNvSpPr/>
          <p:nvPr/>
        </p:nvSpPr>
        <p:spPr>
          <a:xfrm>
            <a:off x="902005" y="128885"/>
            <a:ext cx="4203395" cy="461665"/>
          </a:xfrm>
          <a:prstGeom prst="rect">
            <a:avLst/>
          </a:prstGeom>
        </p:spPr>
        <p:txBody>
          <a:bodyPr wrap="none">
            <a:spAutoFit/>
          </a:bodyPr>
          <a:lstStyle/>
          <a:p>
            <a:r>
              <a:rPr lang="en-US" sz="2400" b="1" dirty="0" smtClean="0">
                <a:solidFill>
                  <a:srgbClr val="0070C0"/>
                </a:solidFill>
                <a:latin typeface="Arial" pitchFamily="34" charset="0"/>
                <a:cs typeface="Arial" pitchFamily="34" charset="0"/>
              </a:rPr>
              <a:t>Efficiency of </a:t>
            </a:r>
            <a:r>
              <a:rPr lang="en-US" sz="2400" b="1" dirty="0" err="1" smtClean="0">
                <a:solidFill>
                  <a:srgbClr val="0070C0"/>
                </a:solidFill>
                <a:latin typeface="Arial" pitchFamily="34" charset="0"/>
                <a:cs typeface="Arial" pitchFamily="34" charset="0"/>
              </a:rPr>
              <a:t>Rankine</a:t>
            </a:r>
            <a:r>
              <a:rPr lang="en-US" sz="2400" b="1" dirty="0" smtClean="0">
                <a:solidFill>
                  <a:srgbClr val="0070C0"/>
                </a:solidFill>
                <a:latin typeface="Arial" pitchFamily="34" charset="0"/>
                <a:cs typeface="Arial" pitchFamily="34" charset="0"/>
              </a:rPr>
              <a:t> Cycle</a:t>
            </a:r>
            <a:endParaRPr lang="en-US" sz="2400" dirty="0">
              <a:solidFill>
                <a:srgbClr val="0070C0"/>
              </a:solidFill>
              <a:latin typeface="Arial" pitchFamily="34" charset="0"/>
              <a:cs typeface="Arial" pitchFamily="34" charset="0"/>
            </a:endParaRPr>
          </a:p>
        </p:txBody>
      </p:sp>
      <p:sp>
        <p:nvSpPr>
          <p:cNvPr id="22" name="Rectangle 21"/>
          <p:cNvSpPr/>
          <p:nvPr/>
        </p:nvSpPr>
        <p:spPr>
          <a:xfrm>
            <a:off x="568266" y="750153"/>
            <a:ext cx="6899334"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Work produced by the turbine per kg of steam is given by</a:t>
            </a:r>
            <a:endParaRPr lang="en-US" sz="2400" dirty="0">
              <a:latin typeface="Arial" pitchFamily="34" charset="0"/>
              <a:cs typeface="Arial" pitchFamily="34" charset="0"/>
            </a:endParaRPr>
          </a:p>
        </p:txBody>
      </p:sp>
      <p:sp>
        <p:nvSpPr>
          <p:cNvPr id="3379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3793" name="Picture 1"/>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3716811" y="1464818"/>
            <a:ext cx="3522189" cy="421132"/>
          </a:xfrm>
          <a:prstGeom prst="rect">
            <a:avLst/>
          </a:prstGeom>
          <a:solidFill>
            <a:schemeClr val="bg1"/>
          </a:solidFill>
        </p:spPr>
      </p:pic>
      <p:sp>
        <p:nvSpPr>
          <p:cNvPr id="27" name="Rectangle 26"/>
          <p:cNvSpPr/>
          <p:nvPr/>
        </p:nvSpPr>
        <p:spPr>
          <a:xfrm>
            <a:off x="531753" y="1903678"/>
            <a:ext cx="6935847"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Work consumed by the pump per kg of steam is given by</a:t>
            </a:r>
            <a:endParaRPr lang="en-US" sz="2400" dirty="0">
              <a:latin typeface="Arial" pitchFamily="34" charset="0"/>
              <a:cs typeface="Arial" pitchFamily="34" charset="0"/>
            </a:endParaRPr>
          </a:p>
        </p:txBody>
      </p:sp>
      <p:sp>
        <p:nvSpPr>
          <p:cNvPr id="3379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3796" name="Picture 4"/>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3791275" y="2537513"/>
            <a:ext cx="3447725" cy="415237"/>
          </a:xfrm>
          <a:prstGeom prst="rect">
            <a:avLst/>
          </a:prstGeom>
          <a:solidFill>
            <a:schemeClr val="bg1"/>
          </a:solidFill>
        </p:spPr>
      </p:pic>
      <p:sp>
        <p:nvSpPr>
          <p:cNvPr id="29" name="Rectangle 28"/>
          <p:cNvSpPr/>
          <p:nvPr/>
        </p:nvSpPr>
        <p:spPr>
          <a:xfrm>
            <a:off x="568266" y="2983290"/>
            <a:ext cx="7661334" cy="1569660"/>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During steady state operation of the cycle, some part of the work produced by the turbine is utilized to run the pump. Hence, the work delivered to the surroundings is given by</a:t>
            </a:r>
            <a:endParaRPr lang="en-US" sz="2400" dirty="0">
              <a:latin typeface="Arial" pitchFamily="34" charset="0"/>
              <a:cs typeface="Arial" pitchFamily="34" charset="0"/>
            </a:endParaRPr>
          </a:p>
        </p:txBody>
      </p:sp>
      <p:sp>
        <p:nvSpPr>
          <p:cNvPr id="3379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33798" name="Picture 6"/>
          <p:cNvPicPr>
            <a:picLocks noChangeAspect="1" noChangeArrowheads="1"/>
          </p:cNvPicPr>
          <p:nvPr/>
        </p:nvPicPr>
        <p:blipFill>
          <a:blip r:embed="rId4" cstate="print">
            <a:clrChange>
              <a:clrFrom>
                <a:srgbClr val="FFFFFF"/>
              </a:clrFrom>
              <a:clrTo>
                <a:srgbClr val="FFFFFF">
                  <a:alpha val="0"/>
                </a:srgbClr>
              </a:clrTo>
            </a:clrChange>
          </a:blip>
          <a:srcRect/>
          <a:stretch>
            <a:fillRect/>
          </a:stretch>
        </p:blipFill>
        <p:spPr bwMode="auto">
          <a:xfrm>
            <a:off x="2553390" y="4552950"/>
            <a:ext cx="5676210" cy="457200"/>
          </a:xfrm>
          <a:prstGeom prst="rect">
            <a:avLst/>
          </a:prstGeom>
          <a:solidFill>
            <a:schemeClr val="bg1"/>
          </a:solidFill>
        </p:spPr>
      </p:pic>
      <p:sp>
        <p:nvSpPr>
          <p:cNvPr id="33801"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27"/>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33796"/>
                                        </p:tgtEl>
                                        <p:attrNameLst>
                                          <p:attrName>style.visibility</p:attrName>
                                        </p:attrNameLst>
                                      </p:cBhvr>
                                      <p:to>
                                        <p:strVal val="visible"/>
                                      </p:to>
                                    </p:set>
                                  </p:childTnLst>
                                </p:cTn>
                              </p:par>
                            </p:childTnLst>
                          </p:cTn>
                        </p:par>
                      </p:childTnLst>
                    </p:cTn>
                  </p:par>
                  <p:par>
                    <p:cTn id="9" fill="hold">
                      <p:stCondLst>
                        <p:cond delay="indefinite"/>
                      </p:stCondLst>
                      <p:childTnLst>
                        <p:par>
                          <p:cTn id="10" fill="hold">
                            <p:stCondLst>
                              <p:cond delay="0"/>
                            </p:stCondLst>
                            <p:childTnLst>
                              <p:par>
                                <p:cTn id="11" presetID="1" presetClass="entr" presetSubtype="0" fill="hold" grpId="0" nodeType="clickEffect">
                                  <p:stCondLst>
                                    <p:cond delay="0"/>
                                  </p:stCondLst>
                                  <p:childTnLst>
                                    <p:set>
                                      <p:cBhvr>
                                        <p:cTn id="12" dur="1" fill="hold">
                                          <p:stCondLst>
                                            <p:cond delay="0"/>
                                          </p:stCondLst>
                                        </p:cTn>
                                        <p:tgtEl>
                                          <p:spTgt spid="29"/>
                                        </p:tgtEl>
                                        <p:attrNameLst>
                                          <p:attrName>style.visibility</p:attrName>
                                        </p:attrNameLst>
                                      </p:cBhvr>
                                      <p:to>
                                        <p:strVal val="visible"/>
                                      </p:to>
                                    </p:set>
                                  </p:childTnLst>
                                </p:cTn>
                              </p:par>
                              <p:par>
                                <p:cTn id="13" presetID="1" presetClass="entr" presetSubtype="0" fill="hold" nodeType="withEffect">
                                  <p:stCondLst>
                                    <p:cond delay="0"/>
                                  </p:stCondLst>
                                  <p:childTnLst>
                                    <p:set>
                                      <p:cBhvr>
                                        <p:cTn id="14" dur="1" fill="hold">
                                          <p:stCondLst>
                                            <p:cond delay="0"/>
                                          </p:stCondLst>
                                        </p:cTn>
                                        <p:tgtEl>
                                          <p:spTgt spid="33798"/>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7" grpId="0"/>
      <p:bldP spid="29" grpId="0"/>
    </p:bldLst>
  </p:timing>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533400" y="742950"/>
            <a:ext cx="6781800" cy="830997"/>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Heat supplied to the steam in the boiler is given by</a:t>
            </a:r>
            <a:endParaRPr lang="en-US" sz="2400" dirty="0">
              <a:latin typeface="Arial" pitchFamily="34" charset="0"/>
              <a:cs typeface="Arial" pitchFamily="34" charset="0"/>
            </a:endParaRPr>
          </a:p>
        </p:txBody>
      </p:sp>
      <p:pic>
        <p:nvPicPr>
          <p:cNvPr id="3" name="Picture 8"/>
          <p:cNvPicPr>
            <a:picLocks noChangeAspect="1" noChangeArrowheads="1"/>
          </p:cNvPicPr>
          <p:nvPr/>
        </p:nvPicPr>
        <p:blipFill>
          <a:blip r:embed="rId2" cstate="print">
            <a:clrChange>
              <a:clrFrom>
                <a:srgbClr val="FFFFFF"/>
              </a:clrFrom>
              <a:clrTo>
                <a:srgbClr val="FFFFFF">
                  <a:alpha val="0"/>
                </a:srgbClr>
              </a:clrTo>
            </a:clrChange>
          </a:blip>
          <a:srcRect/>
          <a:stretch>
            <a:fillRect/>
          </a:stretch>
        </p:blipFill>
        <p:spPr bwMode="auto">
          <a:xfrm>
            <a:off x="2724466" y="1744117"/>
            <a:ext cx="3600134" cy="446633"/>
          </a:xfrm>
          <a:prstGeom prst="rect">
            <a:avLst/>
          </a:prstGeom>
          <a:solidFill>
            <a:schemeClr val="bg1"/>
          </a:solidFill>
        </p:spPr>
      </p:pic>
      <p:sp>
        <p:nvSpPr>
          <p:cNvPr id="4" name="Rectangle 3"/>
          <p:cNvSpPr/>
          <p:nvPr/>
        </p:nvSpPr>
        <p:spPr>
          <a:xfrm>
            <a:off x="563445" y="2643485"/>
            <a:ext cx="7208955" cy="461665"/>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 Efficiency of the </a:t>
            </a:r>
            <a:r>
              <a:rPr lang="en-US" sz="2400" dirty="0" err="1" smtClean="0">
                <a:latin typeface="Arial" pitchFamily="34" charset="0"/>
                <a:cs typeface="Arial" pitchFamily="34" charset="0"/>
              </a:rPr>
              <a:t>Rankine</a:t>
            </a:r>
            <a:r>
              <a:rPr lang="en-US" sz="2400" dirty="0" smtClean="0">
                <a:latin typeface="Arial" pitchFamily="34" charset="0"/>
                <a:cs typeface="Arial" pitchFamily="34" charset="0"/>
              </a:rPr>
              <a:t> cycle is then given by</a:t>
            </a:r>
            <a:endParaRPr lang="en-US" sz="2400" dirty="0">
              <a:latin typeface="Arial" pitchFamily="34" charset="0"/>
              <a:cs typeface="Arial" pitchFamily="34" charset="0"/>
            </a:endParaRPr>
          </a:p>
        </p:txBody>
      </p:sp>
      <p:pic>
        <p:nvPicPr>
          <p:cNvPr id="5" name="Picture 10"/>
          <p:cNvPicPr>
            <a:picLocks noChangeAspect="1" noChangeArrowheads="1"/>
          </p:cNvPicPr>
          <p:nvPr/>
        </p:nvPicPr>
        <p:blipFill>
          <a:blip r:embed="rId3" cstate="print">
            <a:clrChange>
              <a:clrFrom>
                <a:srgbClr val="FFFFFF"/>
              </a:clrFrom>
              <a:clrTo>
                <a:srgbClr val="FFFFFF">
                  <a:alpha val="0"/>
                </a:srgbClr>
              </a:clrTo>
            </a:clrChange>
          </a:blip>
          <a:srcRect/>
          <a:stretch>
            <a:fillRect/>
          </a:stretch>
        </p:blipFill>
        <p:spPr bwMode="auto">
          <a:xfrm>
            <a:off x="2191293" y="3656262"/>
            <a:ext cx="5285021" cy="744288"/>
          </a:xfrm>
          <a:prstGeom prst="rect">
            <a:avLst/>
          </a:prstGeom>
          <a:solidFill>
            <a:schemeClr val="bg1"/>
          </a:solidFill>
        </p:spPr>
      </p:pic>
      <p:sp>
        <p:nvSpPr>
          <p:cNvPr id="6"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spTree>
    <p:extLst>
      <p:ext uri="{BB962C8B-B14F-4D97-AF65-F5344CB8AC3E}">
        <p14:creationId xmlns:p14="http://schemas.microsoft.com/office/powerpoint/2010/main" val="3172539762"/>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par>
                                <p:cTn id="7" presetID="1" presetClass="entr" presetSubtype="0" fill="hold" nodeType="withEffect">
                                  <p:stCondLst>
                                    <p:cond delay="0"/>
                                  </p:stCondLst>
                                  <p:childTnLst>
                                    <p:set>
                                      <p:cBhvr>
                                        <p:cTn id="8" dur="1" fill="hold">
                                          <p:stCondLst>
                                            <p:cond delay="0"/>
                                          </p:stCondLst>
                                        </p:cTn>
                                        <p:tgtEl>
                                          <p:spTgt spid="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Lst>
  </p:timing>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2"/>
          <p:cNvSpPr>
            <a:spLocks noChangeArrowheads="1"/>
          </p:cNvSpPr>
          <p:nvPr/>
        </p:nvSpPr>
        <p:spPr bwMode="auto">
          <a:xfrm>
            <a:off x="0" y="0"/>
            <a:ext cx="9144000" cy="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3" name="Object 2"/>
          <p:cNvGraphicFramePr>
            <a:graphicFrameLocks noChangeAspect="1"/>
          </p:cNvGraphicFramePr>
          <p:nvPr>
            <p:extLst>
              <p:ext uri="{D42A27DB-BD31-4B8C-83A1-F6EECF244321}">
                <p14:modId xmlns:p14="http://schemas.microsoft.com/office/powerpoint/2010/main" val="1421024065"/>
              </p:ext>
            </p:extLst>
          </p:nvPr>
        </p:nvGraphicFramePr>
        <p:xfrm>
          <a:off x="914399" y="1047750"/>
          <a:ext cx="6463863" cy="3657600"/>
        </p:xfrm>
        <a:graphic>
          <a:graphicData uri="http://schemas.openxmlformats.org/presentationml/2006/ole">
            <mc:AlternateContent xmlns:mc="http://schemas.openxmlformats.org/markup-compatibility/2006">
              <mc:Choice xmlns:v="urn:schemas-microsoft-com:vml" Requires="v">
                <p:oleObj spid="_x0000_s3106" r:id="rId3" imgW="3901529" imgH="2211086" progId="Visio.Drawing.11">
                  <p:embed/>
                </p:oleObj>
              </mc:Choice>
              <mc:Fallback>
                <p:oleObj r:id="rId3" imgW="3901529" imgH="2211086" progId="Visio.Drawing.11">
                  <p:embed/>
                  <p:pic>
                    <p:nvPicPr>
                      <p:cNvPr id="0" name="Object 1"/>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914399" y="1047750"/>
                        <a:ext cx="6463863" cy="3657600"/>
                      </a:xfrm>
                      <a:prstGeom prst="rect">
                        <a:avLst/>
                      </a:prstGeom>
                      <a:solidFill>
                        <a:schemeClr val="bg1"/>
                      </a:solidFill>
                    </p:spPr>
                  </p:pic>
                </p:oleObj>
              </mc:Fallback>
            </mc:AlternateContent>
          </a:graphicData>
        </a:graphic>
      </p:graphicFrame>
      <p:sp>
        <p:nvSpPr>
          <p:cNvPr id="4" name="Rectangle 3"/>
          <p:cNvSpPr/>
          <p:nvPr/>
        </p:nvSpPr>
        <p:spPr>
          <a:xfrm>
            <a:off x="990600" y="133350"/>
            <a:ext cx="605796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Air Standard Internal Combustion Cycle:</a:t>
            </a:r>
          </a:p>
        </p:txBody>
      </p:sp>
      <p:sp>
        <p:nvSpPr>
          <p:cNvPr id="5" name="TextBox 4"/>
          <p:cNvSpPr txBox="1"/>
          <p:nvPr/>
        </p:nvSpPr>
        <p:spPr>
          <a:xfrm>
            <a:off x="7166947" y="45529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[4]</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828635730"/>
      </p:ext>
    </p:extLst>
  </p:cSld>
  <p:clrMapOvr>
    <a:masterClrMapping/>
  </p:clrMapOvr>
  <p:timing>
    <p:tnLst>
      <p:par>
        <p:cTn id="1" dur="indefinite" restart="never" nodeType="tmRoot"/>
      </p:par>
    </p:tnLst>
  </p:timing>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90602" y="133350"/>
            <a:ext cx="4876798" cy="461665"/>
          </a:xfrm>
          <a:prstGeom prst="rect">
            <a:avLst/>
          </a:prstGeom>
        </p:spPr>
        <p:txBody>
          <a:bodyPr wrap="square">
            <a:spAutoFit/>
          </a:bodyPr>
          <a:lstStyle/>
          <a:p>
            <a:r>
              <a:rPr lang="en-US" sz="2400" b="1" dirty="0" smtClean="0">
                <a:latin typeface="Arial" pitchFamily="34" charset="0"/>
                <a:cs typeface="Arial" pitchFamily="34" charset="0"/>
              </a:rPr>
              <a:t>Mean Effective Pressure (MEP): </a:t>
            </a:r>
            <a:endParaRPr lang="en-US" sz="2400" dirty="0">
              <a:latin typeface="Arial" pitchFamily="34" charset="0"/>
              <a:cs typeface="Arial" pitchFamily="34" charset="0"/>
            </a:endParaRPr>
          </a:p>
        </p:txBody>
      </p:sp>
      <p:sp>
        <p:nvSpPr>
          <p:cNvPr id="3" name="Rectangle 2"/>
          <p:cNvSpPr/>
          <p:nvPr/>
        </p:nvSpPr>
        <p:spPr>
          <a:xfrm>
            <a:off x="560272" y="895350"/>
            <a:ext cx="6754928" cy="1200329"/>
          </a:xfrm>
          <a:prstGeom prst="rect">
            <a:avLst/>
          </a:prstGeom>
        </p:spPr>
        <p:txBody>
          <a:bodyPr wrap="square">
            <a:spAutoFit/>
          </a:bodyPr>
          <a:lstStyle/>
          <a:p>
            <a:pPr marL="457200" indent="-457200" algn="just">
              <a:buFont typeface="Wingdings" pitchFamily="2" charset="2"/>
              <a:buChar char="v"/>
            </a:pPr>
            <a:r>
              <a:rPr lang="en-US" sz="2400" dirty="0" smtClean="0">
                <a:latin typeface="Arial" pitchFamily="34" charset="0"/>
                <a:cs typeface="Arial" pitchFamily="34" charset="0"/>
              </a:rPr>
              <a:t>It is one of the parameter used for the comparison of different internal combustion cycles. </a:t>
            </a:r>
          </a:p>
        </p:txBody>
      </p:sp>
      <p:pic>
        <p:nvPicPr>
          <p:cNvPr id="4" name="Picture 1"/>
          <p:cNvPicPr>
            <a:picLocks noChangeAspect="1" noChangeArrowheads="1"/>
          </p:cNvPicPr>
          <p:nvPr/>
        </p:nvPicPr>
        <p:blipFill>
          <a:blip r:embed="rId2">
            <a:clrChange>
              <a:clrFrom>
                <a:srgbClr val="FFFFFF"/>
              </a:clrFrom>
              <a:clrTo>
                <a:srgbClr val="FFFFFF">
                  <a:alpha val="0"/>
                </a:srgbClr>
              </a:clrTo>
            </a:clrChange>
          </a:blip>
          <a:srcRect/>
          <a:stretch>
            <a:fillRect/>
          </a:stretch>
        </p:blipFill>
        <p:spPr bwMode="auto">
          <a:xfrm>
            <a:off x="762000" y="3463186"/>
            <a:ext cx="609600" cy="301451"/>
          </a:xfrm>
          <a:prstGeom prst="rect">
            <a:avLst/>
          </a:prstGeom>
          <a:noFill/>
        </p:spPr>
      </p:pic>
      <p:sp>
        <p:nvSpPr>
          <p:cNvPr id="5" name="Rectangle 3"/>
          <p:cNvSpPr>
            <a:spLocks noChangeArrowheads="1"/>
          </p:cNvSpPr>
          <p:nvPr/>
        </p:nvSpPr>
        <p:spPr bwMode="auto">
          <a:xfrm>
            <a:off x="1143000" y="3409950"/>
            <a:ext cx="8229600" cy="430887"/>
          </a:xfrm>
          <a:prstGeom prst="rect">
            <a:avLst/>
          </a:prstGeom>
          <a:noFill/>
          <a:ln w="9525">
            <a:noFill/>
            <a:miter lim="800000"/>
            <a:headEnd/>
            <a:tailEnd/>
          </a:ln>
          <a:effectLst/>
        </p:spPr>
        <p:txBody>
          <a:bodyPr vert="horz" wrap="square" lIns="91440" tIns="45720" rIns="91440" bIns="45720" numCol="1" anchor="ctr" anchorCtr="0" compatLnSpc="1">
            <a:prstTxWarp prst="textNoShape">
              <a:avLst/>
            </a:prstTxWarp>
            <a:spAutoFit/>
          </a:bodyPr>
          <a:lstStyle/>
          <a:p>
            <a:pPr marL="0" marR="0" lvl="0" indent="0" algn="just" defTabSz="914400" rtl="0" eaLnBrk="1" fontAlgn="base" latinLnBrk="0" hangingPunct="1">
              <a:lnSpc>
                <a:spcPct val="100000"/>
              </a:lnSpc>
              <a:spcBef>
                <a:spcPct val="0"/>
              </a:spcBef>
              <a:spcAft>
                <a:spcPct val="0"/>
              </a:spcAft>
              <a:buClrTx/>
              <a:buSzTx/>
              <a:buFontTx/>
              <a:buNone/>
              <a:tabLst/>
            </a:pPr>
            <a:r>
              <a:rPr kumimoji="0" lang="en-US" sz="2200" b="0" i="1" u="none" strike="noStrike" cap="none" normalizeH="0" baseline="0" dirty="0" smtClean="0">
                <a:ln>
                  <a:noFill/>
                </a:ln>
                <a:solidFill>
                  <a:schemeClr val="tx1"/>
                </a:solidFill>
                <a:effectLst/>
                <a:latin typeface="Arial" pitchFamily="34" charset="0"/>
                <a:ea typeface="Calibri" pitchFamily="34" charset="0"/>
                <a:cs typeface="Arial" pitchFamily="34" charset="0"/>
              </a:rPr>
              <a:t> </a:t>
            </a:r>
            <a:r>
              <a:rPr kumimoji="0" lang="en-US" sz="2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 </a:t>
            </a:r>
            <a:r>
              <a:rPr kumimoji="0" lang="en-US" sz="2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MEP</a:t>
            </a:r>
            <a:r>
              <a:rPr kumimoji="0" lang="en-US" sz="2200" b="0" i="0"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 </a:t>
            </a:r>
            <a:r>
              <a:rPr kumimoji="0" lang="en-US" sz="2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x Piston area x Stroke = </a:t>
            </a:r>
            <a:r>
              <a:rPr kumimoji="0" lang="en-US" sz="2200" b="0" i="1" u="none" strike="noStrike" cap="none" normalizeH="0" baseline="0" dirty="0" smtClean="0">
                <a:ln>
                  <a:noFill/>
                </a:ln>
                <a:solidFill>
                  <a:schemeClr val="tx1"/>
                </a:solidFill>
                <a:effectLst/>
                <a:latin typeface="Times New Roman" pitchFamily="18" charset="0"/>
                <a:ea typeface="Calibri" pitchFamily="34" charset="0"/>
                <a:cs typeface="Times New Roman" pitchFamily="18" charset="0"/>
              </a:rPr>
              <a:t>MEP</a:t>
            </a:r>
            <a:r>
              <a:rPr kumimoji="0" lang="en-US" sz="2200" b="0" i="0" u="none" strike="noStrike" cap="none" normalizeH="0" baseline="0" dirty="0" smtClean="0">
                <a:ln>
                  <a:noFill/>
                </a:ln>
                <a:solidFill>
                  <a:schemeClr val="tx1"/>
                </a:solidFill>
                <a:effectLst/>
                <a:latin typeface="Arial" pitchFamily="34" charset="0"/>
                <a:ea typeface="Calibri" pitchFamily="34" charset="0"/>
                <a:cs typeface="Arial" pitchFamily="34" charset="0"/>
              </a:rPr>
              <a:t> x Displacement volume</a:t>
            </a:r>
            <a:endParaRPr kumimoji="0" lang="en-US" sz="2200" b="0" i="0" u="none" strike="noStrike" cap="none" normalizeH="0" baseline="0" dirty="0" smtClean="0">
              <a:ln>
                <a:noFill/>
              </a:ln>
              <a:solidFill>
                <a:schemeClr val="tx1"/>
              </a:solidFill>
              <a:effectLst/>
              <a:latin typeface="Arial" pitchFamily="34" charset="0"/>
              <a:cs typeface="Arial" pitchFamily="34" charset="0"/>
            </a:endParaRPr>
          </a:p>
        </p:txBody>
      </p:sp>
      <p:pic>
        <p:nvPicPr>
          <p:cNvPr id="6" name="Picture 4"/>
          <p:cNvPicPr>
            <a:picLocks noChangeAspect="1" noChangeArrowheads="1"/>
          </p:cNvPicPr>
          <p:nvPr/>
        </p:nvPicPr>
        <p:blipFill>
          <a:blip r:embed="rId3">
            <a:clrChange>
              <a:clrFrom>
                <a:srgbClr val="FFFFFF"/>
              </a:clrFrom>
              <a:clrTo>
                <a:srgbClr val="FFFFFF">
                  <a:alpha val="0"/>
                </a:srgbClr>
              </a:clrTo>
            </a:clrChange>
          </a:blip>
          <a:srcRect/>
          <a:stretch>
            <a:fillRect/>
          </a:stretch>
        </p:blipFill>
        <p:spPr bwMode="auto">
          <a:xfrm>
            <a:off x="2072640" y="4038600"/>
            <a:ext cx="5745480" cy="742950"/>
          </a:xfrm>
          <a:prstGeom prst="rect">
            <a:avLst/>
          </a:prstGeom>
          <a:solidFill>
            <a:schemeClr val="bg1"/>
          </a:solidFill>
        </p:spPr>
      </p:pic>
      <p:sp>
        <p:nvSpPr>
          <p:cNvPr id="7" name="Right Arrow 6"/>
          <p:cNvSpPr/>
          <p:nvPr/>
        </p:nvSpPr>
        <p:spPr>
          <a:xfrm>
            <a:off x="1143000" y="4171950"/>
            <a:ext cx="609600" cy="381000"/>
          </a:xfrm>
          <a:prstGeom prst="right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8" name="Rectangle 7"/>
          <p:cNvSpPr/>
          <p:nvPr/>
        </p:nvSpPr>
        <p:spPr>
          <a:xfrm>
            <a:off x="533400" y="2133421"/>
            <a:ext cx="7696200" cy="1200329"/>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It is defined as the magnitude of the constant pressure that would produce same work as that produced by the actual pressure varying cycle.</a:t>
            </a:r>
          </a:p>
        </p:txBody>
      </p:sp>
    </p:spTree>
    <p:extLst>
      <p:ext uri="{BB962C8B-B14F-4D97-AF65-F5344CB8AC3E}">
        <p14:creationId xmlns:p14="http://schemas.microsoft.com/office/powerpoint/2010/main" val="4177293278"/>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par>
                                <p:cTn id="11" presetID="1" presetClass="entr" presetSubtype="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childTnLst>
                                </p:cTn>
                              </p:par>
                            </p:childTnLst>
                          </p:cTn>
                        </p:par>
                      </p:childTnLst>
                    </p:cTn>
                  </p:par>
                  <p:par>
                    <p:cTn id="13" fill="hold">
                      <p:stCondLst>
                        <p:cond delay="indefinite"/>
                      </p:stCondLst>
                      <p:childTnLst>
                        <p:par>
                          <p:cTn id="14" fill="hold">
                            <p:stCondLst>
                              <p:cond delay="0"/>
                            </p:stCondLst>
                            <p:childTnLst>
                              <p:par>
                                <p:cTn id="15" presetID="1" presetClass="entr" presetSubtype="0" fill="hold" grpId="0" nodeType="clickEffect">
                                  <p:stCondLst>
                                    <p:cond delay="0"/>
                                  </p:stCondLst>
                                  <p:childTnLst>
                                    <p:set>
                                      <p:cBhvr>
                                        <p:cTn id="16" dur="1" fill="hold">
                                          <p:stCondLst>
                                            <p:cond delay="0"/>
                                          </p:stCondLst>
                                        </p:cTn>
                                        <p:tgtEl>
                                          <p:spTgt spid="7"/>
                                        </p:tgtEl>
                                        <p:attrNameLst>
                                          <p:attrName>style.visibility</p:attrName>
                                        </p:attrNameLst>
                                      </p:cBhvr>
                                      <p:to>
                                        <p:strVal val="visible"/>
                                      </p:to>
                                    </p:set>
                                  </p:childTnLst>
                                </p:cTn>
                              </p:par>
                              <p:par>
                                <p:cTn id="17" presetID="1" presetClass="entr" presetSubtype="0" fill="hold" nodeType="withEffect">
                                  <p:stCondLst>
                                    <p:cond delay="0"/>
                                  </p:stCondLst>
                                  <p:childTnLst>
                                    <p:set>
                                      <p:cBhvr>
                                        <p:cTn id="18" dur="1" fill="hold">
                                          <p:stCondLst>
                                            <p:cond delay="0"/>
                                          </p:stCondLst>
                                        </p:cTn>
                                        <p:tgtEl>
                                          <p:spTgt spid="6"/>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5" grpId="0"/>
      <p:bldP spid="7" grpId="0" animBg="1"/>
      <p:bldP spid="8" grpId="0"/>
    </p:bldLst>
  </p:timing>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6562"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graphicFrame>
        <p:nvGraphicFramePr>
          <p:cNvPr id="66561" name="Object 1"/>
          <p:cNvGraphicFramePr>
            <a:graphicFrameLocks noChangeAspect="1"/>
          </p:cNvGraphicFramePr>
          <p:nvPr/>
        </p:nvGraphicFramePr>
        <p:xfrm>
          <a:off x="1295401" y="571500"/>
          <a:ext cx="6421969" cy="4343400"/>
        </p:xfrm>
        <a:graphic>
          <a:graphicData uri="http://schemas.openxmlformats.org/presentationml/2006/ole">
            <mc:AlternateContent xmlns:mc="http://schemas.openxmlformats.org/markup-compatibility/2006">
              <mc:Choice xmlns:v="urn:schemas-microsoft-com:vml" Requires="v">
                <p:oleObj spid="_x0000_s4119" name="Visio" r:id="rId3" imgW="3157171" imgH="4306038" progId="Visio.Drawing.11">
                  <p:embed/>
                </p:oleObj>
              </mc:Choice>
              <mc:Fallback>
                <p:oleObj name="Visio" r:id="rId3" imgW="3157171" imgH="4306038" progId="Visio.Drawing.11">
                  <p:embed/>
                  <p:pic>
                    <p:nvPicPr>
                      <p:cNvPr id="0" name=""/>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295401" y="571500"/>
                        <a:ext cx="6421969" cy="4343400"/>
                      </a:xfrm>
                      <a:prstGeom prst="rect">
                        <a:avLst/>
                      </a:prstGeom>
                      <a:noFill/>
                      <a:extLst>
                        <a:ext uri="{909E8E84-426E-40DD-AFC4-6F175D3DCCD1}">
                          <a14:hiddenFill xmlns:a14="http://schemas.microsoft.com/office/drawing/2010/main">
                            <a:solidFill>
                              <a:srgbClr val="FFFFFF"/>
                            </a:solidFill>
                          </a14:hiddenFill>
                        </a:ext>
                      </a:extLst>
                    </p:spPr>
                  </p:pic>
                </p:oleObj>
              </mc:Fallback>
            </mc:AlternateContent>
          </a:graphicData>
        </a:graphic>
      </p:graphicFrame>
      <p:sp>
        <p:nvSpPr>
          <p:cNvPr id="6" name="Rectangle 5"/>
          <p:cNvSpPr/>
          <p:nvPr/>
        </p:nvSpPr>
        <p:spPr>
          <a:xfrm>
            <a:off x="609600" y="53801"/>
            <a:ext cx="6936515" cy="461665"/>
          </a:xfrm>
          <a:prstGeom prst="rect">
            <a:avLst/>
          </a:prstGeom>
        </p:spPr>
        <p:txBody>
          <a:bodyPr wrap="none">
            <a:spAutoFit/>
          </a:bodyPr>
          <a:lstStyle/>
          <a:p>
            <a:pPr algn="ctr"/>
            <a:r>
              <a:rPr lang="en-US" sz="2400" b="1" dirty="0" smtClean="0">
                <a:latin typeface="Arial" pitchFamily="34" charset="0"/>
                <a:cs typeface="Arial" pitchFamily="34" charset="0"/>
              </a:rPr>
              <a:t>Illustration of Mean </a:t>
            </a:r>
            <a:r>
              <a:rPr lang="en-US" sz="2400" b="1" dirty="0">
                <a:latin typeface="Arial" pitchFamily="34" charset="0"/>
                <a:cs typeface="Arial" pitchFamily="34" charset="0"/>
              </a:rPr>
              <a:t>E</a:t>
            </a:r>
            <a:r>
              <a:rPr lang="en-US" sz="2400" b="1" dirty="0" smtClean="0">
                <a:latin typeface="Arial" pitchFamily="34" charset="0"/>
                <a:cs typeface="Arial" pitchFamily="34" charset="0"/>
              </a:rPr>
              <a:t>ffective Pressure (</a:t>
            </a:r>
            <a:r>
              <a:rPr lang="en-US" sz="2400" b="1" dirty="0" smtClean="0">
                <a:latin typeface="Times New Roman" pitchFamily="18" charset="0"/>
                <a:cs typeface="Times New Roman" pitchFamily="18" charset="0"/>
              </a:rPr>
              <a:t>MEP</a:t>
            </a:r>
            <a:r>
              <a:rPr lang="en-US" sz="2400" b="1" dirty="0" smtClean="0">
                <a:latin typeface="Arial" pitchFamily="34" charset="0"/>
                <a:cs typeface="Arial" pitchFamily="34" charset="0"/>
              </a:rPr>
              <a:t>): </a:t>
            </a:r>
            <a:endParaRPr lang="en-US" sz="2400" b="1" dirty="0">
              <a:latin typeface="Arial" pitchFamily="34" charset="0"/>
              <a:cs typeface="Arial" pitchFamily="34" charset="0"/>
            </a:endParaRPr>
          </a:p>
        </p:txBody>
      </p:sp>
      <p:sp>
        <p:nvSpPr>
          <p:cNvPr id="2" name="TextBox 1"/>
          <p:cNvSpPr txBox="1"/>
          <p:nvPr/>
        </p:nvSpPr>
        <p:spPr>
          <a:xfrm>
            <a:off x="7315200" y="4400550"/>
            <a:ext cx="1672253" cy="461665"/>
          </a:xfrm>
          <a:prstGeom prst="rect">
            <a:avLst/>
          </a:prstGeom>
          <a:noFill/>
        </p:spPr>
        <p:txBody>
          <a:bodyPr wrap="none" rtlCol="0">
            <a:spAutoFit/>
          </a:bodyPr>
          <a:lstStyle/>
          <a:p>
            <a:r>
              <a:rPr lang="en-US" sz="2400" dirty="0" smtClean="0">
                <a:latin typeface="Arial" pitchFamily="34" charset="0"/>
                <a:cs typeface="Arial" pitchFamily="34" charset="0"/>
              </a:rPr>
              <a:t>Source: [4]</a:t>
            </a:r>
            <a:endParaRPr lang="en-US" sz="2400" dirty="0">
              <a:latin typeface="Arial" pitchFamily="34" charset="0"/>
              <a:cs typeface="Arial" pitchFamily="34" charset="0"/>
            </a:endParaRPr>
          </a:p>
        </p:txBody>
      </p:sp>
    </p:spTree>
    <p:extLst>
      <p:ext uri="{BB962C8B-B14F-4D97-AF65-F5344CB8AC3E}">
        <p14:creationId xmlns:p14="http://schemas.microsoft.com/office/powerpoint/2010/main" val="2479873562"/>
      </p:ext>
    </p:extLst>
  </p:cSld>
  <p:clrMapOvr>
    <a:masterClrMapping/>
  </p:clrMapOvr>
  <p:timing>
    <p:tnLst>
      <p:par>
        <p:cTn id="1" dur="indefinite" restart="never" nodeType="tmRoot"/>
      </p:par>
    </p:tnLst>
  </p:timing>
</p:sld>
</file>

<file path=ppt/slides/slide43.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1"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4" name="Rectangle 33"/>
          <p:cNvSpPr/>
          <p:nvPr/>
        </p:nvSpPr>
        <p:spPr>
          <a:xfrm>
            <a:off x="990600" y="205085"/>
            <a:ext cx="6057960" cy="461665"/>
          </a:xfrm>
          <a:prstGeom prst="rect">
            <a:avLst/>
          </a:prstGeom>
        </p:spPr>
        <p:txBody>
          <a:bodyPr wrap="square">
            <a:spAutoFit/>
          </a:bodyPr>
          <a:lstStyle/>
          <a:p>
            <a:r>
              <a:rPr lang="en-US" sz="2400" b="1" dirty="0" smtClean="0">
                <a:solidFill>
                  <a:srgbClr val="FF0000"/>
                </a:solidFill>
                <a:latin typeface="Arial" pitchFamily="34" charset="0"/>
                <a:cs typeface="Arial" pitchFamily="34" charset="0"/>
              </a:rPr>
              <a:t>Air Standard Internal Combustion Cycle</a:t>
            </a:r>
          </a:p>
        </p:txBody>
      </p:sp>
      <p:sp>
        <p:nvSpPr>
          <p:cNvPr id="36" name="Rectangle 35"/>
          <p:cNvSpPr/>
          <p:nvPr/>
        </p:nvSpPr>
        <p:spPr>
          <a:xfrm>
            <a:off x="912752" y="814685"/>
            <a:ext cx="6250048" cy="461665"/>
          </a:xfrm>
          <a:prstGeom prst="rect">
            <a:avLst/>
          </a:prstGeom>
        </p:spPr>
        <p:txBody>
          <a:bodyPr wrap="square">
            <a:spAutoFit/>
          </a:bodyPr>
          <a:lstStyle/>
          <a:p>
            <a:r>
              <a:rPr lang="en-US" sz="2400" b="1" dirty="0" smtClean="0">
                <a:latin typeface="Arial" pitchFamily="34" charset="0"/>
                <a:cs typeface="Arial" pitchFamily="34" charset="0"/>
              </a:rPr>
              <a:t>Operation of Four Stroke Petrol Engines</a:t>
            </a:r>
            <a:endParaRPr lang="en-US" sz="2400" dirty="0">
              <a:latin typeface="Arial" pitchFamily="34" charset="0"/>
              <a:cs typeface="Arial" pitchFamily="34" charset="0"/>
            </a:endParaRPr>
          </a:p>
        </p:txBody>
      </p:sp>
      <p:sp>
        <p:nvSpPr>
          <p:cNvPr id="37" name="Rectangle 36"/>
          <p:cNvSpPr/>
          <p:nvPr/>
        </p:nvSpPr>
        <p:spPr>
          <a:xfrm>
            <a:off x="533400" y="1428750"/>
            <a:ext cx="7772400" cy="1200329"/>
          </a:xfrm>
          <a:prstGeom prst="rect">
            <a:avLst/>
          </a:prstGeom>
        </p:spPr>
        <p:txBody>
          <a:bodyPr wrap="square">
            <a:spAutoFit/>
          </a:bodyPr>
          <a:lstStyle/>
          <a:p>
            <a:pPr marL="457200" indent="-457200" algn="just">
              <a:buFont typeface="Wingdings" pitchFamily="2" charset="2"/>
              <a:buChar char="v"/>
              <a:tabLst>
                <a:tab pos="457200" algn="l"/>
              </a:tabLst>
            </a:pPr>
            <a:r>
              <a:rPr lang="en-US" sz="2400" dirty="0" smtClean="0">
                <a:latin typeface="Arial" pitchFamily="34" charset="0"/>
                <a:cs typeface="Arial" pitchFamily="34" charset="0"/>
              </a:rPr>
              <a:t>In case of petrol engines, a mixture of fuel and air is compressed within the cylinder during compression stroke.</a:t>
            </a:r>
          </a:p>
        </p:txBody>
      </p:sp>
      <p:sp>
        <p:nvSpPr>
          <p:cNvPr id="2" name="Rectangle 1"/>
          <p:cNvSpPr/>
          <p:nvPr/>
        </p:nvSpPr>
        <p:spPr>
          <a:xfrm>
            <a:off x="533400" y="3638550"/>
            <a:ext cx="7772400" cy="830997"/>
          </a:xfrm>
          <a:prstGeom prst="rect">
            <a:avLst/>
          </a:prstGeom>
        </p:spPr>
        <p:txBody>
          <a:bodyPr wrap="square">
            <a:spAutoFit/>
          </a:bodyPr>
          <a:lstStyle/>
          <a:p>
            <a:pPr marL="457200" indent="-457200" algn="just">
              <a:buFont typeface="Wingdings" pitchFamily="2" charset="2"/>
              <a:buChar char="v"/>
            </a:pPr>
            <a:r>
              <a:rPr lang="en-US" sz="2400" dirty="0">
                <a:latin typeface="Arial" pitchFamily="34" charset="0"/>
                <a:cs typeface="Arial" pitchFamily="34" charset="0"/>
              </a:rPr>
              <a:t>Therefore, petrol engine is also called </a:t>
            </a:r>
            <a:r>
              <a:rPr lang="en-US" sz="2400" b="1" i="1" dirty="0">
                <a:latin typeface="Arial" pitchFamily="34" charset="0"/>
                <a:cs typeface="Arial" pitchFamily="34" charset="0"/>
              </a:rPr>
              <a:t>spark ignition (SI)</a:t>
            </a:r>
            <a:r>
              <a:rPr lang="en-US" sz="2400" i="1" dirty="0">
                <a:latin typeface="Arial" pitchFamily="34" charset="0"/>
                <a:cs typeface="Arial" pitchFamily="34" charset="0"/>
              </a:rPr>
              <a:t> </a:t>
            </a:r>
            <a:r>
              <a:rPr lang="en-US" sz="2400" dirty="0">
                <a:latin typeface="Arial" pitchFamily="34" charset="0"/>
                <a:cs typeface="Arial" pitchFamily="34" charset="0"/>
              </a:rPr>
              <a:t>engine.</a:t>
            </a:r>
          </a:p>
        </p:txBody>
      </p:sp>
      <p:sp>
        <p:nvSpPr>
          <p:cNvPr id="3" name="Rectangle 2"/>
          <p:cNvSpPr/>
          <p:nvPr/>
        </p:nvSpPr>
        <p:spPr>
          <a:xfrm>
            <a:off x="533400" y="2731353"/>
            <a:ext cx="7772400" cy="830997"/>
          </a:xfrm>
          <a:prstGeom prst="rect">
            <a:avLst/>
          </a:prstGeom>
        </p:spPr>
        <p:txBody>
          <a:bodyPr wrap="square">
            <a:spAutoFit/>
          </a:bodyPr>
          <a:lstStyle/>
          <a:p>
            <a:pPr marL="457200" indent="-457200" algn="just">
              <a:buFont typeface="Wingdings" pitchFamily="2" charset="2"/>
              <a:buChar char="v"/>
              <a:tabLst>
                <a:tab pos="393700" algn="l"/>
              </a:tabLst>
            </a:pPr>
            <a:r>
              <a:rPr lang="en-US" sz="2400" dirty="0">
                <a:latin typeface="Arial" pitchFamily="34" charset="0"/>
                <a:cs typeface="Arial" pitchFamily="34" charset="0"/>
              </a:rPr>
              <a:t> After compression fuel is ignited by the electric spark produced by the spark plug. </a:t>
            </a: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3"/>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2"/>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p:bldLst>
  </p:timing>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ectangle 1"/>
          <p:cNvSpPr/>
          <p:nvPr/>
        </p:nvSpPr>
        <p:spPr>
          <a:xfrm>
            <a:off x="942942" y="205085"/>
            <a:ext cx="6677058" cy="461665"/>
          </a:xfrm>
          <a:prstGeom prst="rect">
            <a:avLst/>
          </a:prstGeom>
        </p:spPr>
        <p:txBody>
          <a:bodyPr wrap="square">
            <a:spAutoFit/>
          </a:bodyPr>
          <a:lstStyle/>
          <a:p>
            <a:r>
              <a:rPr lang="en-US" sz="2400" b="1" dirty="0" smtClean="0">
                <a:latin typeface="Arial" pitchFamily="34" charset="0"/>
                <a:cs typeface="Arial" pitchFamily="34" charset="0"/>
              </a:rPr>
              <a:t>Operation of Four Stroke Diesel Engine</a:t>
            </a:r>
            <a:endParaRPr lang="en-US" sz="2400" dirty="0">
              <a:latin typeface="Arial" pitchFamily="34" charset="0"/>
              <a:cs typeface="Arial" pitchFamily="34" charset="0"/>
            </a:endParaRPr>
          </a:p>
        </p:txBody>
      </p:sp>
      <p:sp>
        <p:nvSpPr>
          <p:cNvPr id="3" name="Rectangle 2"/>
          <p:cNvSpPr/>
          <p:nvPr/>
        </p:nvSpPr>
        <p:spPr>
          <a:xfrm>
            <a:off x="533400" y="895350"/>
            <a:ext cx="6781800" cy="1200329"/>
          </a:xfrm>
          <a:prstGeom prst="rect">
            <a:avLst/>
          </a:prstGeom>
        </p:spPr>
        <p:txBody>
          <a:bodyPr wrap="square">
            <a:spAutoFit/>
          </a:bodyPr>
          <a:lstStyle/>
          <a:p>
            <a:pPr marL="350838" indent="-350838" algn="just">
              <a:buFont typeface="Wingdings" pitchFamily="2" charset="2"/>
              <a:buChar char="v"/>
            </a:pPr>
            <a:r>
              <a:rPr lang="en-US" sz="2400" dirty="0" smtClean="0">
                <a:latin typeface="Arial" pitchFamily="34" charset="0"/>
                <a:cs typeface="Arial" pitchFamily="34" charset="0"/>
              </a:rPr>
              <a:t>In case of diesel engines, only air is compressed within the cylinder during the compression stroke.</a:t>
            </a:r>
          </a:p>
        </p:txBody>
      </p:sp>
      <p:sp>
        <p:nvSpPr>
          <p:cNvPr id="4" name="Rectangle 3"/>
          <p:cNvSpPr/>
          <p:nvPr/>
        </p:nvSpPr>
        <p:spPr>
          <a:xfrm>
            <a:off x="533400" y="3798153"/>
            <a:ext cx="7696200" cy="830997"/>
          </a:xfrm>
          <a:prstGeom prst="rect">
            <a:avLst/>
          </a:prstGeom>
        </p:spPr>
        <p:txBody>
          <a:bodyPr wrap="square">
            <a:spAutoFit/>
          </a:bodyPr>
          <a:lstStyle/>
          <a:p>
            <a:pPr marL="350838" indent="-350838" algn="just">
              <a:buFont typeface="Wingdings" pitchFamily="2" charset="2"/>
              <a:buChar char="v"/>
            </a:pPr>
            <a:r>
              <a:rPr lang="en-US" sz="2400" dirty="0">
                <a:latin typeface="Arial" pitchFamily="34" charset="0"/>
                <a:cs typeface="Arial" pitchFamily="34" charset="0"/>
              </a:rPr>
              <a:t>Therefore, diesel engine is also called </a:t>
            </a:r>
            <a:r>
              <a:rPr lang="en-US" sz="2400" b="1" i="1" dirty="0">
                <a:latin typeface="Arial" pitchFamily="34" charset="0"/>
                <a:cs typeface="Arial" pitchFamily="34" charset="0"/>
              </a:rPr>
              <a:t>compression</a:t>
            </a:r>
            <a:r>
              <a:rPr lang="en-US" sz="2400" b="1" dirty="0">
                <a:latin typeface="Arial" pitchFamily="34" charset="0"/>
                <a:cs typeface="Arial" pitchFamily="34" charset="0"/>
              </a:rPr>
              <a:t> </a:t>
            </a:r>
            <a:r>
              <a:rPr lang="en-US" sz="2400" b="1" i="1" dirty="0">
                <a:latin typeface="Arial" pitchFamily="34" charset="0"/>
                <a:cs typeface="Arial" pitchFamily="34" charset="0"/>
              </a:rPr>
              <a:t>ignition (CI) </a:t>
            </a:r>
            <a:r>
              <a:rPr lang="en-US" sz="2400" dirty="0">
                <a:latin typeface="Arial" pitchFamily="34" charset="0"/>
                <a:cs typeface="Arial" pitchFamily="34" charset="0"/>
              </a:rPr>
              <a:t>engine.</a:t>
            </a:r>
          </a:p>
        </p:txBody>
      </p:sp>
      <p:sp>
        <p:nvSpPr>
          <p:cNvPr id="5" name="Rectangle 4"/>
          <p:cNvSpPr/>
          <p:nvPr/>
        </p:nvSpPr>
        <p:spPr>
          <a:xfrm>
            <a:off x="533400" y="2362021"/>
            <a:ext cx="7696200" cy="1200329"/>
          </a:xfrm>
          <a:prstGeom prst="rect">
            <a:avLst/>
          </a:prstGeom>
        </p:spPr>
        <p:txBody>
          <a:bodyPr wrap="square">
            <a:spAutoFit/>
          </a:bodyPr>
          <a:lstStyle/>
          <a:p>
            <a:pPr marL="350838" indent="-350838" algn="just">
              <a:buFont typeface="Wingdings" pitchFamily="2" charset="2"/>
              <a:buChar char="v"/>
            </a:pPr>
            <a:r>
              <a:rPr lang="en-US" sz="2400" dirty="0">
                <a:latin typeface="Arial" pitchFamily="34" charset="0"/>
                <a:cs typeface="Arial" pitchFamily="34" charset="0"/>
              </a:rPr>
              <a:t> At the end of the compression stroke, diesel is injected into high temperature air, and it gets self burnt. </a:t>
            </a:r>
          </a:p>
        </p:txBody>
      </p:sp>
    </p:spTree>
    <p:extLst>
      <p:ext uri="{BB962C8B-B14F-4D97-AF65-F5344CB8AC3E}">
        <p14:creationId xmlns:p14="http://schemas.microsoft.com/office/powerpoint/2010/main" val="131152219"/>
      </p:ext>
    </p:extLst>
  </p:cSld>
  <p:clrMapOvr>
    <a:masterClrMapping/>
  </p:clrMapOvr>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5"/>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p:bldP spid="5" grpId="0"/>
    </p:bldLst>
  </p:timing>
</p:sld>
</file>

<file path=ppt/slides/slide45.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1"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8" name="Picture 27"/>
          <p:cNvPicPr>
            <a:picLocks noChangeAspect="1"/>
          </p:cNvPicPr>
          <p:nvPr/>
        </p:nvPicPr>
        <p:blipFill>
          <a:blip r:embed="rId2" cstate="print"/>
          <a:srcRect/>
          <a:stretch>
            <a:fillRect/>
          </a:stretch>
        </p:blipFill>
        <p:spPr bwMode="auto">
          <a:xfrm>
            <a:off x="609600" y="895350"/>
            <a:ext cx="3775050" cy="3632404"/>
          </a:xfrm>
          <a:prstGeom prst="rect">
            <a:avLst/>
          </a:prstGeom>
          <a:noFill/>
          <a:ln w="9525">
            <a:noFill/>
            <a:miter lim="800000"/>
            <a:headEnd/>
            <a:tailEnd/>
          </a:ln>
        </p:spPr>
      </p:pic>
      <p:sp>
        <p:nvSpPr>
          <p:cNvPr id="29" name="Rectangle 28"/>
          <p:cNvSpPr/>
          <p:nvPr/>
        </p:nvSpPr>
        <p:spPr>
          <a:xfrm>
            <a:off x="1295400" y="4552950"/>
            <a:ext cx="2355132" cy="461665"/>
          </a:xfrm>
          <a:prstGeom prst="rect">
            <a:avLst/>
          </a:prstGeom>
        </p:spPr>
        <p:txBody>
          <a:bodyPr wrap="none">
            <a:spAutoFit/>
          </a:bodyPr>
          <a:lstStyle/>
          <a:p>
            <a:r>
              <a:rPr lang="en-US" sz="2400" b="1" dirty="0" smtClean="0">
                <a:latin typeface="Arial" pitchFamily="34" charset="0"/>
                <a:cs typeface="Arial" pitchFamily="34" charset="0"/>
              </a:rPr>
              <a:t>Suction Stroke</a:t>
            </a:r>
            <a:endParaRPr lang="en-US" sz="2400" dirty="0">
              <a:latin typeface="Arial" pitchFamily="34" charset="0"/>
              <a:cs typeface="Arial" pitchFamily="34" charset="0"/>
            </a:endParaRPr>
          </a:p>
        </p:txBody>
      </p:sp>
      <p:pic>
        <p:nvPicPr>
          <p:cNvPr id="30" name="Picture 29"/>
          <p:cNvPicPr>
            <a:picLocks noChangeAspect="1"/>
          </p:cNvPicPr>
          <p:nvPr/>
        </p:nvPicPr>
        <p:blipFill>
          <a:blip r:embed="rId3" cstate="print"/>
          <a:srcRect/>
          <a:stretch>
            <a:fillRect/>
          </a:stretch>
        </p:blipFill>
        <p:spPr bwMode="auto">
          <a:xfrm>
            <a:off x="4885462" y="895350"/>
            <a:ext cx="2734538" cy="3657600"/>
          </a:xfrm>
          <a:prstGeom prst="rect">
            <a:avLst/>
          </a:prstGeom>
          <a:noFill/>
          <a:ln w="9525">
            <a:noFill/>
            <a:miter lim="800000"/>
            <a:headEnd/>
            <a:tailEnd/>
          </a:ln>
        </p:spPr>
      </p:pic>
      <p:sp>
        <p:nvSpPr>
          <p:cNvPr id="31" name="Rectangle 30"/>
          <p:cNvSpPr/>
          <p:nvPr/>
        </p:nvSpPr>
        <p:spPr>
          <a:xfrm>
            <a:off x="4648200" y="4552950"/>
            <a:ext cx="3195105" cy="461665"/>
          </a:xfrm>
          <a:prstGeom prst="rect">
            <a:avLst/>
          </a:prstGeom>
        </p:spPr>
        <p:txBody>
          <a:bodyPr wrap="none">
            <a:spAutoFit/>
          </a:bodyPr>
          <a:lstStyle/>
          <a:p>
            <a:r>
              <a:rPr lang="en-US" sz="2400" b="1" dirty="0" smtClean="0">
                <a:latin typeface="Arial" pitchFamily="34" charset="0"/>
                <a:cs typeface="Arial" pitchFamily="34" charset="0"/>
              </a:rPr>
              <a:t>Compression Stroke</a:t>
            </a:r>
            <a:endParaRPr lang="en-US" sz="2400" dirty="0">
              <a:latin typeface="Arial" pitchFamily="34" charset="0"/>
              <a:cs typeface="Arial" pitchFamily="34" charset="0"/>
            </a:endParaRPr>
          </a:p>
        </p:txBody>
      </p:sp>
      <p:sp>
        <p:nvSpPr>
          <p:cNvPr id="27" name="TextBox 26"/>
          <p:cNvSpPr txBox="1"/>
          <p:nvPr/>
        </p:nvSpPr>
        <p:spPr>
          <a:xfrm>
            <a:off x="906759" y="128885"/>
            <a:ext cx="5189241" cy="461665"/>
          </a:xfrm>
          <a:prstGeom prst="rect">
            <a:avLst/>
          </a:prstGeom>
          <a:noFill/>
        </p:spPr>
        <p:txBody>
          <a:bodyPr wrap="none" rtlCol="0">
            <a:spAutoFit/>
          </a:bodyPr>
          <a:lstStyle/>
          <a:p>
            <a:r>
              <a:rPr lang="en-US" sz="2400" b="1" dirty="0" smtClean="0">
                <a:latin typeface="Arial" pitchFamily="34" charset="0"/>
                <a:cs typeface="Arial" pitchFamily="34" charset="0"/>
              </a:rPr>
              <a:t>Operation of a Four Stroke Engine</a:t>
            </a:r>
            <a:endParaRPr lang="en-US" sz="2400" b="1"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0"/>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1" grpId="0"/>
    </p:bldLst>
  </p:timing>
</p:sld>
</file>

<file path=ppt/slides/slide46.xml><?xml version="1.0" encoding="utf-8"?>
<p:sld xmlns:a="http://schemas.openxmlformats.org/drawingml/2006/main" xmlns:r="http://schemas.openxmlformats.org/officeDocument/2006/relationships" xmlns:p="http://schemas.openxmlformats.org/presentationml/2006/main" showMasterPhAnim="0">
  <p:cSld>
    <p:spTree>
      <p:nvGrpSpPr>
        <p:cNvPr id="1" name=""/>
        <p:cNvGrpSpPr/>
        <p:nvPr/>
      </p:nvGrpSpPr>
      <p:grpSpPr>
        <a:xfrm>
          <a:off x="0" y="0"/>
          <a:ext cx="0" cy="0"/>
          <a:chOff x="0" y="0"/>
          <a:chExt cx="0" cy="0"/>
        </a:xfrm>
      </p:grpSpPr>
      <p:sp>
        <p:nvSpPr>
          <p:cNvPr id="2355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355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wrap="none" anchor="ctr">
            <a:spAutoFit/>
          </a:bodyPr>
          <a:lstStyle/>
          <a:p>
            <a:endParaRPr lang="en-US"/>
          </a:p>
        </p:txBody>
      </p:sp>
      <p:sp>
        <p:nvSpPr>
          <p:cNvPr id="2051" name="Rectangle 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3"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5"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057"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0"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2"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59"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1" name="Rectangle 13"/>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7663" name="Rectangle 15"/>
          <p:cNvSpPr>
            <a:spLocks noChangeArrowheads="1"/>
          </p:cNvSpPr>
          <p:nvPr/>
        </p:nvSpPr>
        <p:spPr bwMode="auto">
          <a:xfrm>
            <a:off x="0" y="-1321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6" name="Rectangle 4"/>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78" name="Rectangle 6"/>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0" name="Rectangle 8"/>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28682" name="Rectangle 10"/>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4" name="Rectangle 2"/>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7" name="Rectangle 5"/>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799" name="Rectangle 7"/>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1" name="Rectangle 9"/>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sp>
        <p:nvSpPr>
          <p:cNvPr id="33803" name="Rectangle 11"/>
          <p:cNvSpPr>
            <a:spLocks noChangeArrowheads="1"/>
          </p:cNvSpPr>
          <p:nvPr/>
        </p:nvSpPr>
        <p:spPr bwMode="auto">
          <a:xfrm>
            <a:off x="0" y="-184666"/>
            <a:ext cx="184731" cy="369332"/>
          </a:xfrm>
          <a:prstGeom prst="rect">
            <a:avLst/>
          </a:prstGeom>
          <a:noFill/>
          <a:ln w="9525">
            <a:noFill/>
            <a:miter lim="800000"/>
            <a:headEnd/>
            <a:tailEnd/>
          </a:ln>
          <a:effectLst/>
        </p:spPr>
        <p:txBody>
          <a:bodyPr vert="horz" wrap="none" lIns="91440" tIns="45720" rIns="91440" bIns="45720" numCol="1" anchor="ctr" anchorCtr="0" compatLnSpc="1">
            <a:prstTxWarp prst="textNoShape">
              <a:avLst/>
            </a:prstTxWarp>
            <a:spAutoFit/>
          </a:bodyPr>
          <a:lstStyle/>
          <a:p>
            <a:endParaRPr lang="en-US"/>
          </a:p>
        </p:txBody>
      </p:sp>
      <p:pic>
        <p:nvPicPr>
          <p:cNvPr id="27" name="Picture 26"/>
          <p:cNvPicPr>
            <a:picLocks noChangeAspect="1"/>
          </p:cNvPicPr>
          <p:nvPr/>
        </p:nvPicPr>
        <p:blipFill>
          <a:blip r:embed="rId2" cstate="print"/>
          <a:srcRect/>
          <a:stretch>
            <a:fillRect/>
          </a:stretch>
        </p:blipFill>
        <p:spPr bwMode="auto">
          <a:xfrm>
            <a:off x="990600" y="776586"/>
            <a:ext cx="2664188" cy="3676673"/>
          </a:xfrm>
          <a:prstGeom prst="rect">
            <a:avLst/>
          </a:prstGeom>
          <a:noFill/>
          <a:ln w="9525">
            <a:noFill/>
            <a:miter lim="800000"/>
            <a:headEnd/>
            <a:tailEnd/>
          </a:ln>
        </p:spPr>
      </p:pic>
      <p:sp>
        <p:nvSpPr>
          <p:cNvPr id="32" name="Rectangle 31"/>
          <p:cNvSpPr/>
          <p:nvPr/>
        </p:nvSpPr>
        <p:spPr>
          <a:xfrm>
            <a:off x="1277450" y="4548485"/>
            <a:ext cx="2151551" cy="461665"/>
          </a:xfrm>
          <a:prstGeom prst="rect">
            <a:avLst/>
          </a:prstGeom>
        </p:spPr>
        <p:txBody>
          <a:bodyPr wrap="none">
            <a:spAutoFit/>
          </a:bodyPr>
          <a:lstStyle/>
          <a:p>
            <a:r>
              <a:rPr lang="en-US" sz="2400" b="1" dirty="0" smtClean="0">
                <a:latin typeface="Arial" pitchFamily="34" charset="0"/>
                <a:cs typeface="Arial" pitchFamily="34" charset="0"/>
              </a:rPr>
              <a:t>Power Stroke</a:t>
            </a:r>
            <a:endParaRPr lang="en-US" sz="2400" dirty="0">
              <a:latin typeface="Arial" pitchFamily="34" charset="0"/>
              <a:cs typeface="Arial" pitchFamily="34" charset="0"/>
            </a:endParaRPr>
          </a:p>
        </p:txBody>
      </p:sp>
      <p:pic>
        <p:nvPicPr>
          <p:cNvPr id="33" name="Picture 32"/>
          <p:cNvPicPr>
            <a:picLocks noChangeAspect="1"/>
          </p:cNvPicPr>
          <p:nvPr/>
        </p:nvPicPr>
        <p:blipFill>
          <a:blip r:embed="rId3" cstate="print"/>
          <a:srcRect/>
          <a:stretch>
            <a:fillRect/>
          </a:stretch>
        </p:blipFill>
        <p:spPr bwMode="auto">
          <a:xfrm>
            <a:off x="4648200" y="776587"/>
            <a:ext cx="2587988" cy="3702726"/>
          </a:xfrm>
          <a:prstGeom prst="rect">
            <a:avLst/>
          </a:prstGeom>
          <a:noFill/>
          <a:ln w="9525">
            <a:noFill/>
            <a:miter lim="800000"/>
            <a:headEnd/>
            <a:tailEnd/>
          </a:ln>
        </p:spPr>
      </p:pic>
      <p:sp>
        <p:nvSpPr>
          <p:cNvPr id="34" name="Rectangle 33"/>
          <p:cNvSpPr/>
          <p:nvPr/>
        </p:nvSpPr>
        <p:spPr>
          <a:xfrm>
            <a:off x="4737136" y="4624685"/>
            <a:ext cx="2425664" cy="461665"/>
          </a:xfrm>
          <a:prstGeom prst="rect">
            <a:avLst/>
          </a:prstGeom>
        </p:spPr>
        <p:txBody>
          <a:bodyPr wrap="none">
            <a:spAutoFit/>
          </a:bodyPr>
          <a:lstStyle/>
          <a:p>
            <a:r>
              <a:rPr lang="en-US" sz="2400" b="1" dirty="0" smtClean="0">
                <a:latin typeface="Arial" pitchFamily="34" charset="0"/>
                <a:cs typeface="Arial" pitchFamily="34" charset="0"/>
              </a:rPr>
              <a:t>Exhaust Stroke</a:t>
            </a:r>
            <a:endParaRPr lang="en-US" sz="2400" dirty="0">
              <a:latin typeface="Arial" pitchFamily="34" charset="0"/>
              <a:cs typeface="Arial" pitchFamily="34" charset="0"/>
            </a:endParaRPr>
          </a:p>
        </p:txBody>
      </p:sp>
      <p:sp>
        <p:nvSpPr>
          <p:cNvPr id="28" name="TextBox 27"/>
          <p:cNvSpPr txBox="1"/>
          <p:nvPr/>
        </p:nvSpPr>
        <p:spPr>
          <a:xfrm>
            <a:off x="906759" y="128885"/>
            <a:ext cx="5189241" cy="461665"/>
          </a:xfrm>
          <a:prstGeom prst="rect">
            <a:avLst/>
          </a:prstGeom>
          <a:noFill/>
        </p:spPr>
        <p:txBody>
          <a:bodyPr wrap="none" rtlCol="0">
            <a:spAutoFit/>
          </a:bodyPr>
          <a:lstStyle/>
          <a:p>
            <a:r>
              <a:rPr lang="en-US" sz="2400" b="1" dirty="0" smtClean="0">
                <a:latin typeface="Arial" pitchFamily="34" charset="0"/>
                <a:cs typeface="Arial" pitchFamily="34" charset="0"/>
              </a:rPr>
              <a:t>Operation of a Four Stroke Engine</a:t>
            </a:r>
            <a:endParaRPr lang="en-US" sz="2400" b="1" dirty="0">
              <a:latin typeface="Arial" pitchFamily="34" charset="0"/>
              <a:cs typeface="Arial" pitchFamily="34" charset="0"/>
            </a:endParaRPr>
          </a:p>
        </p:txBody>
      </p:sp>
    </p:spTree>
  </p:cSld>
  <p:clrMapOvr>
    <a:masterClrMapping/>
  </p:clrMapOvr>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nodeType="clickEffect">
                                  <p:stCondLst>
                                    <p:cond delay="0"/>
                                  </p:stCondLst>
                                  <p:childTnLst>
                                    <p:set>
                                      <p:cBhvr>
                                        <p:cTn id="6" dur="1" fill="hold">
                                          <p:stCondLst>
                                            <p:cond delay="0"/>
                                          </p:stCondLst>
                                        </p:cTn>
                                        <p:tgtEl>
                                          <p:spTgt spid="33"/>
                                        </p:tgtEl>
                                        <p:attrNameLst>
                                          <p:attrName>style.visibility</p:attrName>
                                        </p:attrNameLst>
                                      </p:cBhvr>
                                      <p:to>
                                        <p:strVal val="visible"/>
                                      </p:to>
                                    </p:set>
                                  </p:childTnLst>
                                </p:cTn>
                              </p:par>
                              <p:par>
                                <p:cTn id="7" presetID="1" presetClass="entr" presetSubtype="0" fill="hold" grpId="0" nodeType="withEffect">
                                  <p:stCondLst>
                                    <p:cond delay="0"/>
                                  </p:stCondLst>
                                  <p:childTnLst>
                                    <p:set>
                                      <p:cBhvr>
                                        <p:cTn id="8" dur="1" fill="hold">
                                          <p:stCondLst>
                                            <p:cond delay="0"/>
                                          </p:stCondLst>
                                        </p:cTn>
                                        <p:tgtEl>
                                          <p:spTgt spid="3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4" grpId="0"/>
    </p:bldLst>
  </p:timing>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381000" y="590550"/>
            <a:ext cx="7010400" cy="1200329"/>
          </a:xfrm>
          <a:prstGeom prst="rect">
            <a:avLst/>
          </a:prstGeom>
        </p:spPr>
        <p:txBody>
          <a:bodyPr wrap="square">
            <a:spAutoFit/>
          </a:bodyPr>
          <a:lstStyle/>
          <a:p>
            <a:pPr marL="393700" lvl="0" indent="-393700" algn="just" eaLnBrk="0" hangingPunct="0"/>
            <a:r>
              <a:rPr lang="en-US" sz="2400" dirty="0" smtClean="0">
                <a:latin typeface="Arial" pitchFamily="34" charset="0"/>
                <a:ea typeface="Calibri" pitchFamily="34" charset="0"/>
                <a:cs typeface="Arial" pitchFamily="34" charset="0"/>
              </a:rPr>
              <a:t>[1]</a:t>
            </a:r>
            <a:r>
              <a:rPr lang="en-US" sz="2400" dirty="0">
                <a:latin typeface="Arial" pitchFamily="34" charset="0"/>
                <a:ea typeface="Calibri" pitchFamily="34" charset="0"/>
                <a:cs typeface="Arial" pitchFamily="34" charset="0"/>
              </a:rPr>
              <a:t> </a:t>
            </a:r>
            <a:r>
              <a:rPr lang="en-US" sz="2400" i="1" dirty="0" smtClean="0">
                <a:latin typeface="Arial" pitchFamily="34" charset="0"/>
                <a:ea typeface="Calibri" pitchFamily="34" charset="0"/>
                <a:cs typeface="Arial" pitchFamily="34" charset="0"/>
              </a:rPr>
              <a:t>Fundamentals of Thermodynamics &amp; Heat Transfer</a:t>
            </a:r>
            <a:r>
              <a:rPr lang="en-US" sz="2400" dirty="0" smtClean="0">
                <a:latin typeface="Arial" pitchFamily="34" charset="0"/>
                <a:ea typeface="Calibri" pitchFamily="34" charset="0"/>
                <a:cs typeface="Arial" pitchFamily="34" charset="0"/>
              </a:rPr>
              <a:t>: </a:t>
            </a:r>
            <a:r>
              <a:rPr lang="en-US" sz="2400" dirty="0" err="1" smtClean="0">
                <a:latin typeface="Arial" pitchFamily="34" charset="0"/>
                <a:ea typeface="Calibri" pitchFamily="34" charset="0"/>
                <a:cs typeface="Arial" pitchFamily="34" charset="0"/>
              </a:rPr>
              <a:t>Luintel</a:t>
            </a:r>
            <a:r>
              <a:rPr lang="en-US" sz="2400" dirty="0" smtClean="0">
                <a:latin typeface="Arial" pitchFamily="34" charset="0"/>
                <a:ea typeface="Calibri" pitchFamily="34" charset="0"/>
                <a:cs typeface="Arial" pitchFamily="34" charset="0"/>
              </a:rPr>
              <a:t> M.C., Heritage Publishers &amp; Distributors Pvt. Ltd., Kathmandu, Nepal, 2016.</a:t>
            </a:r>
            <a:endParaRPr lang="en-US" sz="2400" dirty="0" smtClean="0">
              <a:latin typeface="Arial" pitchFamily="34" charset="0"/>
              <a:cs typeface="Arial" pitchFamily="34" charset="0"/>
            </a:endParaRPr>
          </a:p>
        </p:txBody>
      </p:sp>
      <p:sp>
        <p:nvSpPr>
          <p:cNvPr id="6" name="Rectangle 5"/>
          <p:cNvSpPr/>
          <p:nvPr/>
        </p:nvSpPr>
        <p:spPr>
          <a:xfrm>
            <a:off x="838202" y="57150"/>
            <a:ext cx="1949573" cy="461665"/>
          </a:xfrm>
          <a:prstGeom prst="rect">
            <a:avLst/>
          </a:prstGeom>
        </p:spPr>
        <p:txBody>
          <a:bodyPr wrap="none">
            <a:spAutoFit/>
          </a:bodyPr>
          <a:lstStyle/>
          <a:p>
            <a:pPr lvl="0"/>
            <a:r>
              <a:rPr lang="en-US" sz="2400" b="1" dirty="0" smtClean="0">
                <a:solidFill>
                  <a:srgbClr val="FF0000"/>
                </a:solidFill>
                <a:latin typeface="Arial" pitchFamily="34" charset="0"/>
                <a:ea typeface="Calibri" pitchFamily="34" charset="0"/>
                <a:cs typeface="Arial" pitchFamily="34" charset="0"/>
              </a:rPr>
              <a:t>References:</a:t>
            </a:r>
            <a:endParaRPr lang="en-US" sz="2400" dirty="0" smtClean="0">
              <a:solidFill>
                <a:srgbClr val="FF0000"/>
              </a:solidFill>
              <a:latin typeface="Arial" pitchFamily="34" charset="0"/>
              <a:cs typeface="Arial" pitchFamily="34" charset="0"/>
            </a:endParaRPr>
          </a:p>
        </p:txBody>
      </p:sp>
      <p:sp>
        <p:nvSpPr>
          <p:cNvPr id="7" name="Rectangle 6"/>
          <p:cNvSpPr/>
          <p:nvPr/>
        </p:nvSpPr>
        <p:spPr>
          <a:xfrm>
            <a:off x="433551" y="1790879"/>
            <a:ext cx="7877502" cy="830997"/>
          </a:xfrm>
          <a:prstGeom prst="rect">
            <a:avLst/>
          </a:prstGeom>
        </p:spPr>
        <p:txBody>
          <a:bodyPr wrap="square">
            <a:spAutoFit/>
          </a:bodyPr>
          <a:lstStyle/>
          <a:p>
            <a:pPr marL="457200" indent="-457200" algn="just"/>
            <a:r>
              <a:rPr lang="en-US" sz="2400" dirty="0" smtClean="0">
                <a:latin typeface="Arial" pitchFamily="34" charset="0"/>
                <a:cs typeface="Arial" pitchFamily="34" charset="0"/>
              </a:rPr>
              <a:t>[2] </a:t>
            </a:r>
            <a:r>
              <a:rPr lang="en-US" sz="2400" i="1" dirty="0" smtClean="0">
                <a:latin typeface="Arial" pitchFamily="34" charset="0"/>
                <a:cs typeface="Arial" pitchFamily="34" charset="0"/>
              </a:rPr>
              <a:t>Thermal Science and Engineering</a:t>
            </a:r>
            <a:r>
              <a:rPr lang="en-US" sz="2400" dirty="0" smtClean="0">
                <a:latin typeface="Arial" pitchFamily="34" charset="0"/>
                <a:cs typeface="Arial" pitchFamily="34" charset="0"/>
              </a:rPr>
              <a:t>: Dr. Kumar D.S.,</a:t>
            </a:r>
            <a:r>
              <a:rPr lang="en-US" sz="2400" dirty="0" smtClean="0"/>
              <a:t> </a:t>
            </a:r>
            <a:r>
              <a:rPr lang="en-US" sz="2400" dirty="0">
                <a:latin typeface="Arial" pitchFamily="34" charset="0"/>
                <a:cs typeface="Arial" pitchFamily="34" charset="0"/>
              </a:rPr>
              <a:t>S. K. </a:t>
            </a:r>
            <a:r>
              <a:rPr lang="en-US" sz="2400" dirty="0" err="1">
                <a:latin typeface="Arial" pitchFamily="34" charset="0"/>
                <a:cs typeface="Arial" pitchFamily="34" charset="0"/>
              </a:rPr>
              <a:t>Kataria</a:t>
            </a:r>
            <a:r>
              <a:rPr lang="en-US" sz="2400" dirty="0">
                <a:latin typeface="Arial" pitchFamily="34" charset="0"/>
                <a:cs typeface="Arial" pitchFamily="34" charset="0"/>
              </a:rPr>
              <a:t> &amp; Sons, India, 2009</a:t>
            </a:r>
            <a:r>
              <a:rPr lang="en-US" sz="2400" dirty="0" smtClean="0">
                <a:latin typeface="Arial" pitchFamily="34" charset="0"/>
                <a:cs typeface="Arial" pitchFamily="34" charset="0"/>
              </a:rPr>
              <a:t>.</a:t>
            </a:r>
            <a:endParaRPr lang="en-US" sz="2400" dirty="0">
              <a:latin typeface="Arial" pitchFamily="34" charset="0"/>
              <a:cs typeface="Arial" pitchFamily="34" charset="0"/>
            </a:endParaRPr>
          </a:p>
        </p:txBody>
      </p:sp>
      <p:sp>
        <p:nvSpPr>
          <p:cNvPr id="2" name="Rectangle 1"/>
          <p:cNvSpPr/>
          <p:nvPr/>
        </p:nvSpPr>
        <p:spPr>
          <a:xfrm>
            <a:off x="457199" y="3867150"/>
            <a:ext cx="7853854" cy="1200329"/>
          </a:xfrm>
          <a:prstGeom prst="rect">
            <a:avLst/>
          </a:prstGeom>
        </p:spPr>
        <p:txBody>
          <a:bodyPr wrap="square">
            <a:spAutoFit/>
          </a:bodyPr>
          <a:lstStyle/>
          <a:p>
            <a:pPr marL="457200" indent="-457200" algn="just"/>
            <a:r>
              <a:rPr lang="en-US" sz="2400" dirty="0" smtClean="0">
                <a:latin typeface="Arial" pitchFamily="34" charset="0"/>
                <a:cs typeface="Arial" pitchFamily="34" charset="0"/>
              </a:rPr>
              <a:t>[4] </a:t>
            </a:r>
            <a:r>
              <a:rPr lang="en-US" sz="2400" i="1" dirty="0" smtClean="0">
                <a:latin typeface="Arial" pitchFamily="34" charset="0"/>
                <a:cs typeface="Arial" pitchFamily="34" charset="0"/>
              </a:rPr>
              <a:t>Thermodynamics</a:t>
            </a:r>
            <a:r>
              <a:rPr lang="en-US" sz="2400" i="1" dirty="0">
                <a:latin typeface="Arial" pitchFamily="34" charset="0"/>
                <a:cs typeface="Arial" pitchFamily="34" charset="0"/>
              </a:rPr>
              <a:t>: An Engineering Approach:</a:t>
            </a:r>
            <a:r>
              <a:rPr lang="en-US" sz="2400" dirty="0">
                <a:latin typeface="Arial" pitchFamily="34" charset="0"/>
                <a:cs typeface="Arial" pitchFamily="34" charset="0"/>
              </a:rPr>
              <a:t> </a:t>
            </a:r>
            <a:r>
              <a:rPr lang="en-US" sz="2400" dirty="0" err="1">
                <a:latin typeface="Arial" pitchFamily="34" charset="0"/>
                <a:cs typeface="Arial" pitchFamily="34" charset="0"/>
              </a:rPr>
              <a:t>Cengel</a:t>
            </a:r>
            <a:r>
              <a:rPr lang="en-US" sz="2400" dirty="0">
                <a:latin typeface="Arial" pitchFamily="34" charset="0"/>
                <a:cs typeface="Arial" pitchFamily="34" charset="0"/>
              </a:rPr>
              <a:t> Y. A. and Boles M. A., McGraw-Hill Education, New York, 2018.</a:t>
            </a:r>
          </a:p>
        </p:txBody>
      </p:sp>
      <p:sp>
        <p:nvSpPr>
          <p:cNvPr id="3" name="Rectangle 2"/>
          <p:cNvSpPr/>
          <p:nvPr/>
        </p:nvSpPr>
        <p:spPr>
          <a:xfrm>
            <a:off x="462455" y="2666821"/>
            <a:ext cx="7995745" cy="1200329"/>
          </a:xfrm>
          <a:prstGeom prst="rect">
            <a:avLst/>
          </a:prstGeom>
        </p:spPr>
        <p:txBody>
          <a:bodyPr wrap="square">
            <a:spAutoFit/>
          </a:bodyPr>
          <a:lstStyle/>
          <a:p>
            <a:pPr marL="457200" indent="-457200"/>
            <a:r>
              <a:rPr lang="en-US" sz="2400" dirty="0">
                <a:latin typeface="Arial" pitchFamily="34" charset="0"/>
                <a:cs typeface="Arial" pitchFamily="34" charset="0"/>
              </a:rPr>
              <a:t>[3]</a:t>
            </a:r>
            <a:r>
              <a:rPr lang="en-US" sz="2400" b="1" dirty="0">
                <a:latin typeface="Arial" pitchFamily="34" charset="0"/>
                <a:cs typeface="Arial" pitchFamily="34" charset="0"/>
              </a:rPr>
              <a:t>  </a:t>
            </a:r>
            <a:r>
              <a:rPr lang="en-US" sz="2400" i="1" dirty="0" smtClean="0">
                <a:latin typeface="Arial" pitchFamily="34" charset="0"/>
                <a:cs typeface="Arial" pitchFamily="34" charset="0"/>
              </a:rPr>
              <a:t>A </a:t>
            </a:r>
            <a:r>
              <a:rPr lang="en-US" sz="2400" i="1" dirty="0">
                <a:latin typeface="Arial" pitchFamily="34" charset="0"/>
                <a:cs typeface="Arial" pitchFamily="34" charset="0"/>
              </a:rPr>
              <a:t>Textbook of Engineering</a:t>
            </a:r>
            <a:r>
              <a:rPr lang="en-US" sz="2400" b="1" dirty="0">
                <a:latin typeface="Arial" pitchFamily="34" charset="0"/>
                <a:cs typeface="Arial" pitchFamily="34" charset="0"/>
              </a:rPr>
              <a:t> </a:t>
            </a:r>
            <a:r>
              <a:rPr lang="en-US" sz="2400" i="1" dirty="0">
                <a:latin typeface="Arial" pitchFamily="34" charset="0"/>
                <a:cs typeface="Arial" pitchFamily="34" charset="0"/>
              </a:rPr>
              <a:t>Thermodynamics: </a:t>
            </a:r>
            <a:r>
              <a:rPr lang="en-US" sz="2400" dirty="0">
                <a:latin typeface="Arial" pitchFamily="34" charset="0"/>
                <a:cs typeface="Arial" pitchFamily="34" charset="0"/>
              </a:rPr>
              <a:t>Rajput R. K., </a:t>
            </a:r>
            <a:r>
              <a:rPr lang="en-US" sz="2400" dirty="0" err="1">
                <a:latin typeface="Arial" pitchFamily="34" charset="0"/>
                <a:cs typeface="Arial" pitchFamily="34" charset="0"/>
              </a:rPr>
              <a:t>Laxmi</a:t>
            </a:r>
            <a:r>
              <a:rPr lang="en-US" sz="2400" dirty="0">
                <a:latin typeface="Arial" pitchFamily="34" charset="0"/>
                <a:cs typeface="Arial" pitchFamily="34" charset="0"/>
              </a:rPr>
              <a:t> Publications Pvt. Ltd.  113, Golden House, </a:t>
            </a:r>
            <a:r>
              <a:rPr lang="en-US" sz="2400" dirty="0" err="1">
                <a:latin typeface="Arial" pitchFamily="34" charset="0"/>
                <a:cs typeface="Arial" pitchFamily="34" charset="0"/>
              </a:rPr>
              <a:t>Daryaganj</a:t>
            </a:r>
            <a:r>
              <a:rPr lang="en-US" sz="2400" dirty="0">
                <a:latin typeface="Arial" pitchFamily="34" charset="0"/>
                <a:cs typeface="Arial" pitchFamily="34" charset="0"/>
              </a:rPr>
              <a:t>, New Delhi – 110002, India, 2010.</a:t>
            </a:r>
          </a:p>
        </p:txBody>
      </p:sp>
    </p:spTree>
    <p:extLst>
      <p:ext uri="{BB962C8B-B14F-4D97-AF65-F5344CB8AC3E}">
        <p14:creationId xmlns:p14="http://schemas.microsoft.com/office/powerpoint/2010/main" val="1117447016"/>
      </p:ext>
    </p:extLst>
  </p:cSld>
  <p:clrMapOvr>
    <a:masterClrMapping/>
  </p:clrMapOvr>
  <p:transition/>
  <p:timing>
    <p:tnLst>
      <p:par>
        <p:cTn id="1" dur="indefinite" restart="never" nodeType="tmRoot"/>
      </p:par>
    </p:tnLst>
  </p:timing>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5" name="Rectangle 4"/>
          <p:cNvSpPr/>
          <p:nvPr/>
        </p:nvSpPr>
        <p:spPr>
          <a:xfrm>
            <a:off x="2905612" y="2057400"/>
            <a:ext cx="3630738" cy="923330"/>
          </a:xfrm>
          <a:prstGeom prst="rect">
            <a:avLst/>
          </a:prstGeom>
          <a:noFill/>
        </p:spPr>
        <p:txBody>
          <a:bodyPr wrap="none" lIns="91440" tIns="45720" rIns="91440" bIns="45720">
            <a:spAutoFit/>
            <a:scene3d>
              <a:camera prst="orthographicFront">
                <a:rot lat="0" lon="0" rev="0"/>
              </a:camera>
              <a:lightRig rig="contrasting" dir="t">
                <a:rot lat="0" lon="0" rev="4500000"/>
              </a:lightRig>
            </a:scene3d>
            <a:sp3d contourW="6350" prstMaterial="metal">
              <a:bevelT w="127000" h="31750" prst="relaxedInset"/>
              <a:contourClr>
                <a:schemeClr val="accent1">
                  <a:shade val="75000"/>
                </a:schemeClr>
              </a:contourClr>
            </a:sp3d>
          </a:bodyPr>
          <a:lstStyle/>
          <a:p>
            <a:pPr algn="ctr"/>
            <a:r>
              <a:rPr lang="en-US" sz="5400" b="1" cap="all" dirty="0" smtClean="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rPr>
              <a:t>Thank You</a:t>
            </a:r>
            <a:endParaRPr lang="en-US" sz="5400" b="1" cap="all" dirty="0">
              <a:ln w="0"/>
              <a:gradFill flip="none">
                <a:gsLst>
                  <a:gs pos="0">
                    <a:schemeClr val="accent1">
                      <a:tint val="75000"/>
                      <a:shade val="75000"/>
                      <a:satMod val="170000"/>
                    </a:schemeClr>
                  </a:gs>
                  <a:gs pos="49000">
                    <a:schemeClr val="accent1">
                      <a:tint val="88000"/>
                      <a:shade val="65000"/>
                      <a:satMod val="172000"/>
                    </a:schemeClr>
                  </a:gs>
                  <a:gs pos="50000">
                    <a:schemeClr val="accent1">
                      <a:shade val="65000"/>
                      <a:satMod val="130000"/>
                    </a:schemeClr>
                  </a:gs>
                  <a:gs pos="92000">
                    <a:schemeClr val="accent1">
                      <a:shade val="50000"/>
                      <a:satMod val="120000"/>
                    </a:schemeClr>
                  </a:gs>
                  <a:gs pos="100000">
                    <a:schemeClr val="accent1">
                      <a:shade val="48000"/>
                      <a:satMod val="120000"/>
                    </a:schemeClr>
                  </a:gs>
                </a:gsLst>
                <a:lin ang="5400000"/>
              </a:gradFill>
              <a:effectLst>
                <a:reflection blurRad="12700" stA="50000" endPos="50000" dist="5000" dir="5400000" sy="-100000" rotWithShape="0"/>
              </a:effectLst>
            </a:endParaRPr>
          </a:p>
        </p:txBody>
      </p:sp>
    </p:spTree>
  </p:cSld>
  <p:clrMapOvr>
    <a:masterClrMapping/>
  </p:clrMapOvr>
  <p:timing>
    <p:tnLst>
      <p:par>
        <p:cTn id="1" dur="indefinite" restart="never" nodeType="tmRoot"/>
      </p:par>
    </p:tnLst>
  </p:timing>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1845</TotalTime>
  <Words>1811</Words>
  <Application>Microsoft Office PowerPoint</Application>
  <PresentationFormat>On-screen Show (16:9)</PresentationFormat>
  <Paragraphs>174</Paragraphs>
  <Slides>48</Slides>
  <Notes>5</Notes>
  <HiddenSlides>0</HiddenSlides>
  <MMClips>0</MMClips>
  <ScaleCrop>false</ScaleCrop>
  <HeadingPairs>
    <vt:vector size="6" baseType="variant">
      <vt:variant>
        <vt:lpstr>Theme</vt:lpstr>
      </vt:variant>
      <vt:variant>
        <vt:i4>1</vt:i4>
      </vt:variant>
      <vt:variant>
        <vt:lpstr>Embedded OLE Servers</vt:lpstr>
      </vt:variant>
      <vt:variant>
        <vt:i4>2</vt:i4>
      </vt:variant>
      <vt:variant>
        <vt:lpstr>Slide Titles</vt:lpstr>
      </vt:variant>
      <vt:variant>
        <vt:i4>48</vt:i4>
      </vt:variant>
    </vt:vector>
  </HeadingPairs>
  <TitlesOfParts>
    <vt:vector size="51" baseType="lpstr">
      <vt:lpstr>Office Theme</vt:lpstr>
      <vt:lpstr>Microsoft Office Visio Drawing</vt:lpstr>
      <vt:lpstr>Visio</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14.0000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Slide 1</dc:title>
  <dc:creator>Lila Raj Koirala</dc:creator>
  <cp:lastModifiedBy>User</cp:lastModifiedBy>
  <cp:revision>149</cp:revision>
  <dcterms:created xsi:type="dcterms:W3CDTF">2020-05-13T07:37:54Z</dcterms:created>
  <dcterms:modified xsi:type="dcterms:W3CDTF">2022-06-01T02:41:41Z</dcterms:modified>
</cp:coreProperties>
</file>