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334" r:id="rId2"/>
    <p:sldId id="335" r:id="rId3"/>
    <p:sldId id="280" r:id="rId4"/>
    <p:sldId id="311" r:id="rId5"/>
    <p:sldId id="281" r:id="rId6"/>
    <p:sldId id="282" r:id="rId7"/>
    <p:sldId id="314" r:id="rId8"/>
    <p:sldId id="313" r:id="rId9"/>
    <p:sldId id="283" r:id="rId10"/>
    <p:sldId id="315" r:id="rId11"/>
    <p:sldId id="284" r:id="rId12"/>
    <p:sldId id="316" r:id="rId13"/>
    <p:sldId id="285" r:id="rId14"/>
    <p:sldId id="317" r:id="rId15"/>
    <p:sldId id="286" r:id="rId16"/>
    <p:sldId id="318" r:id="rId17"/>
    <p:sldId id="287" r:id="rId18"/>
    <p:sldId id="319" r:id="rId19"/>
    <p:sldId id="320" r:id="rId20"/>
    <p:sldId id="288" r:id="rId21"/>
    <p:sldId id="338" r:id="rId22"/>
    <p:sldId id="289" r:id="rId23"/>
    <p:sldId id="321" r:id="rId24"/>
    <p:sldId id="290" r:id="rId25"/>
    <p:sldId id="323" r:id="rId26"/>
    <p:sldId id="322" r:id="rId27"/>
    <p:sldId id="291" r:id="rId28"/>
    <p:sldId id="325" r:id="rId29"/>
    <p:sldId id="340" r:id="rId30"/>
    <p:sldId id="292" r:id="rId31"/>
    <p:sldId id="341" r:id="rId32"/>
    <p:sldId id="293" r:id="rId33"/>
    <p:sldId id="342" r:id="rId34"/>
    <p:sldId id="294" r:id="rId35"/>
    <p:sldId id="326" r:id="rId36"/>
    <p:sldId id="295" r:id="rId37"/>
    <p:sldId id="327" r:id="rId38"/>
    <p:sldId id="296" r:id="rId39"/>
    <p:sldId id="337" r:id="rId40"/>
    <p:sldId id="299" r:id="rId41"/>
    <p:sldId id="329" r:id="rId42"/>
    <p:sldId id="300" r:id="rId43"/>
    <p:sldId id="330" r:id="rId44"/>
    <p:sldId id="301" r:id="rId45"/>
    <p:sldId id="331" r:id="rId46"/>
    <p:sldId id="302" r:id="rId47"/>
    <p:sldId id="332" r:id="rId48"/>
    <p:sldId id="303" r:id="rId49"/>
    <p:sldId id="333" r:id="rId50"/>
    <p:sldId id="304" r:id="rId51"/>
    <p:sldId id="336" r:id="rId52"/>
    <p:sldId id="310" r:id="rId5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9" autoAdjust="0"/>
    <p:restoredTop sz="89680" autoAdjust="0"/>
  </p:normalViewPr>
  <p:slideViewPr>
    <p:cSldViewPr>
      <p:cViewPr>
        <p:scale>
          <a:sx n="60" d="100"/>
          <a:sy n="60" d="100"/>
        </p:scale>
        <p:origin x="-1572" y="-4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74C4D6-316B-459C-B52D-FBAA0CCF434B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34C9A2-5B00-41A6-ADAB-238A48D2C9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709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434B2537-4AA3-4550-9DBB-9713032A8EE6}" type="datetime3">
              <a:rPr lang="en-US" smtClean="0">
                <a:latin typeface="Arial" charset="0"/>
              </a:rPr>
              <a:pPr/>
              <a:t>1 June 2022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F8351F-4D0A-4330-B8CB-1F50CEDB2225}" type="slidenum">
              <a:rPr lang="en-US" smtClean="0">
                <a:latin typeface="Arial" charset="0"/>
              </a:rPr>
              <a:pPr/>
              <a:t>1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MSREE 2013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34C9A2-5B00-41A6-ADAB-238A48D2C9B1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34C9A2-5B00-41A6-ADAB-238A48D2C9B1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34C9A2-5B00-41A6-ADAB-238A48D2C9B1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34C9A2-5B00-41A6-ADAB-238A48D2C9B1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34C9A2-5B00-41A6-ADAB-238A48D2C9B1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3971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34C9A2-5B00-41A6-ADAB-238A48D2C9B1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8571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34C9A2-5B00-41A6-ADAB-238A48D2C9B1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34C9A2-5B00-41A6-ADAB-238A48D2C9B1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54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34C9A2-5B00-41A6-ADAB-238A48D2C9B1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712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E7379-AB75-41B5-9CC9-897F8EFA3CA7}" type="datetimeFigureOut">
              <a:rPr lang="en-US" smtClean="0"/>
              <a:pPr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4ADA9-8912-4B5F-B3EA-C3D0781C5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5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0.e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e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8000" y="2495550"/>
            <a:ext cx="3657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Lecture – 14 (Week 14)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6800" y="1066621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</a:rPr>
              <a:t>FUNDAMENTAL  OF THERMODYNAMICS AND</a:t>
            </a:r>
          </a:p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</a:rPr>
              <a:t> HEAT  TRANSFER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82841" y="4548489"/>
            <a:ext cx="24467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Dr. Lila Raj Koirala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913" y="4548489"/>
            <a:ext cx="41472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Kathmandu Engineering College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0" y="80487"/>
            <a:ext cx="2590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 Course Title: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52600" y="3486150"/>
            <a:ext cx="5867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 smtClean="0">
                <a:solidFill>
                  <a:srgbClr val="002060"/>
                </a:solidFill>
              </a:rPr>
              <a:t>Thermodynamic Cycles </a:t>
            </a:r>
          </a:p>
        </p:txBody>
      </p:sp>
    </p:spTree>
    <p:extLst>
      <p:ext uri="{BB962C8B-B14F-4D97-AF65-F5344CB8AC3E}">
        <p14:creationId xmlns:p14="http://schemas.microsoft.com/office/powerpoint/2010/main" val="17198299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58210" y="133351"/>
            <a:ext cx="4628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Learning Objective of Lecture:</a:t>
            </a:r>
          </a:p>
        </p:txBody>
      </p:sp>
      <p:sp>
        <p:nvSpPr>
          <p:cNvPr id="4" name="Rectangle 3"/>
          <p:cNvSpPr/>
          <p:nvPr/>
        </p:nvSpPr>
        <p:spPr>
          <a:xfrm>
            <a:off x="762000" y="742950"/>
            <a:ext cx="6629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To impart a great deal of knowledge to undergraduate students on the following topics: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0161" name="Rectangle 1"/>
          <p:cNvSpPr>
            <a:spLocks noChangeArrowheads="1"/>
          </p:cNvSpPr>
          <p:nvPr/>
        </p:nvSpPr>
        <p:spPr bwMode="auto">
          <a:xfrm>
            <a:off x="533400" y="1729085"/>
            <a:ext cx="5105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Air Standard Analysis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2491085"/>
            <a:ext cx="411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Air Standard Otto Cycle</a:t>
            </a:r>
            <a:endParaRPr lang="en-US" sz="2400" dirty="0"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3938885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Vapor Compression Refrigeration Cycle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400" y="3176885"/>
            <a:ext cx="541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Air Standard Diesel Cycle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0376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935290" y="205085"/>
            <a:ext cx="34738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Air Standard Analysis: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68266" y="1047750"/>
            <a:ext cx="67469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During the normal operation of the petrol and diesel engines, the mass of the fuel per unit mass of air i.e. fuel-air ratio, is very small (0.08 to 0.025) and therefore the properties of the fuel air mixture before combustion approximates closely to those of air [1].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03132" y="3645753"/>
            <a:ext cx="77026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properties of the products of combustion also do not differ much from those of pure air.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8266" y="1200150"/>
            <a:ext cx="67469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Therefore, simplified analysis of such cycles can be carried out by considering only air as its working substance.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8580" y="2907090"/>
            <a:ext cx="77772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idealized analysis of the cycle considering only air as the working substance is called an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air standard analysis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Efficiency resulting from such analysis is called an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air standard efficiency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35290" y="205085"/>
            <a:ext cx="34738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Air Standard Analysis: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58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917502" y="116876"/>
            <a:ext cx="63976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Assumptions of Air Standard Analysis: 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607953" y="666750"/>
            <a:ext cx="59452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cycle consists of fixed mass of air.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09600" y="1200150"/>
            <a:ext cx="6705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 startAt="2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expansion and compression processes are isentropic.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09600" y="2038350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 startAt="3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combustion process is replaced by an equivalent heat addition process from an external source.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09600" y="33409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 startAt="4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exhaust process is replaced by an equivalent heat rejection process to an external sink.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09600" y="4243685"/>
            <a:ext cx="792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 startAt="5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properties of air (c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R, etc.) remains constant.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213205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19606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993032" y="2414885"/>
            <a:ext cx="37577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Air Standard Otto Cycle: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33400" y="30361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An idealized model for the operation of petrol engines.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" y="3950553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Consists of two isentropic and two isochoric processes.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60271" y="666750"/>
            <a:ext cx="68311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Although the air standard analysis differs from the actual operation, it gives basic idea about the variation of efficiency of the cycle with different parameters.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819150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At the beginning of compression, piston will be at the BDC and the cylinder contains the mixture of air and petrol. </a:t>
            </a:r>
          </a:p>
        </p:txBody>
      </p:sp>
      <p:sp>
        <p:nvSpPr>
          <p:cNvPr id="3" name="Rectangle 2"/>
          <p:cNvSpPr/>
          <p:nvPr/>
        </p:nvSpPr>
        <p:spPr>
          <a:xfrm>
            <a:off x="912752" y="285750"/>
            <a:ext cx="6021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Process 1 - 2 (Isentropic Compression)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3428821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During the isentropic compression: </a:t>
            </a:r>
          </a:p>
          <a:p>
            <a:pPr marL="350838" indent="-350838" algn="just"/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     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pressure and temperature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system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increase,</a:t>
            </a:r>
          </a:p>
          <a:p>
            <a:pPr marL="350838" indent="-350838" algn="just"/>
            <a:r>
              <a:rPr lang="en-US" sz="2400" dirty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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volume decreases and entropy remains constant.</a:t>
            </a:r>
          </a:p>
        </p:txBody>
      </p:sp>
      <p:sp>
        <p:nvSpPr>
          <p:cNvPr id="5" name="Rectangle 4"/>
          <p:cNvSpPr/>
          <p:nvPr/>
        </p:nvSpPr>
        <p:spPr>
          <a:xfrm>
            <a:off x="531752" y="2110085"/>
            <a:ext cx="7697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When the piston travels from BDC to TDC, the mixture inside the cylinder is compressed under isentropic condition. </a:t>
            </a:r>
          </a:p>
        </p:txBody>
      </p:sp>
    </p:spTree>
    <p:extLst>
      <p:ext uri="{BB962C8B-B14F-4D97-AF65-F5344CB8AC3E}">
        <p14:creationId xmlns:p14="http://schemas.microsoft.com/office/powerpoint/2010/main" val="17106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819150"/>
            <a:ext cx="3505200" cy="3810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Straight Arrow Connector 2"/>
          <p:cNvCxnSpPr/>
          <p:nvPr/>
        </p:nvCxnSpPr>
        <p:spPr>
          <a:xfrm flipV="1">
            <a:off x="1524000" y="2556866"/>
            <a:ext cx="331791" cy="33457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047749"/>
            <a:ext cx="4191000" cy="3581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 rot="16200000" flipH="1">
            <a:off x="5033764" y="3252986"/>
            <a:ext cx="356002" cy="3651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0001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876240" y="114300"/>
            <a:ext cx="6286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Process 2 - 3 (Isochoric Heat Addition)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33401" y="819150"/>
            <a:ext cx="6781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At the end of the compression stroke, spark plug provides an electric spark and petrol gets burn instantaneously.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" y="3553420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During the heat addition process: </a:t>
            </a:r>
          </a:p>
          <a:p>
            <a:pPr marL="457200" indent="-457200" algn="just"/>
            <a:r>
              <a:rPr lang="en-US" sz="240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pressure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temperature and entropy of the system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increases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24265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Therefore, heat addition for an ideal Otto cycle is considered as an isochoric process.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590550"/>
            <a:ext cx="4027230" cy="39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9112" y="1123950"/>
            <a:ext cx="3780088" cy="3505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>
            <a:off x="914400" y="1352550"/>
            <a:ext cx="457200" cy="30037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6649813" y="1953920"/>
            <a:ext cx="574312" cy="4654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946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884163" y="205085"/>
            <a:ext cx="54404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Process 3 - 4 (Isentropic Expansion)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33400" y="990421"/>
            <a:ext cx="678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Due to the impact of burning, piston gets expanded from TDC to BDC and the process is assumed to be an isentropic expansion. 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" y="2571750"/>
            <a:ext cx="769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During the expansion process: </a:t>
            </a:r>
          </a:p>
        </p:txBody>
      </p:sp>
      <p:sp>
        <p:nvSpPr>
          <p:cNvPr id="3" name="Rectangle 2"/>
          <p:cNvSpPr/>
          <p:nvPr/>
        </p:nvSpPr>
        <p:spPr>
          <a:xfrm>
            <a:off x="609601" y="3938885"/>
            <a:ext cx="76961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indent="-568325" algn="just"/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   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volume increases and entropy remains constant.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609601" y="3105150"/>
            <a:ext cx="7467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3275" indent="-452438" algn="just">
              <a:tabLst>
                <a:tab pos="914400" algn="l"/>
              </a:tabLst>
            </a:pPr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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pressure and temperature of the system decreases,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456" y="895350"/>
            <a:ext cx="3748144" cy="361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23950"/>
            <a:ext cx="3733800" cy="3410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 flipH="1">
            <a:off x="2524123" y="1809750"/>
            <a:ext cx="219078" cy="32861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>
            <a:off x="7900984" y="1885950"/>
            <a:ext cx="328617" cy="32861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8624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028640" y="128885"/>
            <a:ext cx="61341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Process 4 - 1 (Isochoric Heat Rejection)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33401" y="971550"/>
            <a:ext cx="66293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Heat is rejected by the system to the surroundings through the exhaust gas and this process is replaced by an equivalent constant volume heat rejection process to complete the cycle.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3400" y="3333750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During isochoric heat rejection process:</a:t>
            </a:r>
          </a:p>
          <a:p>
            <a:pPr marL="457200" indent="-457200" algn="just"/>
            <a:r>
              <a:rPr lang="en-US" sz="240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temperature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pressure and entropy of the system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decrease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931" y="742950"/>
            <a:ext cx="4170069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1123950"/>
            <a:ext cx="3810001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 flipH="1">
            <a:off x="3749670" y="2718196"/>
            <a:ext cx="365130" cy="8215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 flipV="1">
            <a:off x="6910383" y="3565918"/>
            <a:ext cx="328617" cy="3012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261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873041" y="205085"/>
            <a:ext cx="60611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Efficiency of an Air Standard Otto Cycle: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71440" y="814685"/>
            <a:ext cx="6743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Efficiency of internal combustion cycle can be determined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14800" y="1570481"/>
            <a:ext cx="1981200" cy="77266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7" name="Rectangle 36"/>
          <p:cNvSpPr/>
          <p:nvPr/>
        </p:nvSpPr>
        <p:spPr>
          <a:xfrm>
            <a:off x="569793" y="2613714"/>
            <a:ext cx="76598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Heat rejected and heat added during the cycle are given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3661035"/>
            <a:ext cx="4110024" cy="43471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9" name="Rectangle 38"/>
          <p:cNvSpPr/>
          <p:nvPr/>
        </p:nvSpPr>
        <p:spPr>
          <a:xfrm>
            <a:off x="6923690" y="3409950"/>
            <a:ext cx="6992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and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5000" y="4446557"/>
            <a:ext cx="3962400" cy="41119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7795" y="662285"/>
            <a:ext cx="37645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Substituting </a:t>
            </a:r>
            <a:r>
              <a:rPr lang="en-US" sz="2400" i="1" dirty="0" err="1" smtClean="0">
                <a:latin typeface="Arial" pitchFamily="34" charset="0"/>
                <a:cs typeface="Arial" pitchFamily="34" charset="0"/>
              </a:rPr>
              <a:t>q</a:t>
            </a:r>
            <a:r>
              <a:rPr lang="en-US" sz="2400" i="1" baseline="-25000" dirty="0" err="1" smtClean="0">
                <a:latin typeface="Arial" pitchFamily="34" charset="0"/>
                <a:cs typeface="Arial" pitchFamily="34" charset="0"/>
              </a:rPr>
              <a:t>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400" i="1" dirty="0" err="1" smtClean="0">
                <a:latin typeface="Arial" pitchFamily="34" charset="0"/>
                <a:cs typeface="Arial" pitchFamily="34" charset="0"/>
              </a:rPr>
              <a:t>q</a:t>
            </a:r>
            <a:r>
              <a:rPr lang="en-US" sz="2400" i="1" baseline="-25000" dirty="0" err="1" smtClean="0">
                <a:latin typeface="Arial" pitchFamily="34" charset="0"/>
                <a:cs typeface="Arial" pitchFamily="34" charset="0"/>
              </a:rPr>
              <a:t>H</a:t>
            </a:r>
            <a:r>
              <a:rPr lang="en-US" sz="2400" baseline="-25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baseline="-25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74715" y="1428750"/>
            <a:ext cx="2607085" cy="76750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Rectangle 3"/>
          <p:cNvSpPr/>
          <p:nvPr/>
        </p:nvSpPr>
        <p:spPr>
          <a:xfrm>
            <a:off x="558995" y="2647950"/>
            <a:ext cx="77468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This equation requires temperatures of each state to determine the efficiency of the cycle.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533400" y="3767613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3700" indent="-393700" algn="just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We can further simplify it to reduce the number of required variables.</a:t>
            </a:r>
          </a:p>
        </p:txBody>
      </p:sp>
    </p:spTree>
    <p:extLst>
      <p:ext uri="{BB962C8B-B14F-4D97-AF65-F5344CB8AC3E}">
        <p14:creationId xmlns:p14="http://schemas.microsoft.com/office/powerpoint/2010/main" val="1490352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568266" y="666750"/>
            <a:ext cx="68231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Applying temperature – volume relationship for isentropic compression process 1 - 2  and isentropic expansion 3 - 4 process,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8138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2125253"/>
            <a:ext cx="1981200" cy="75129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8140" name="Picture 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2133600"/>
            <a:ext cx="3531707" cy="74295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1" name="Rectangle 50"/>
          <p:cNvSpPr/>
          <p:nvPr/>
        </p:nvSpPr>
        <p:spPr>
          <a:xfrm>
            <a:off x="526216" y="3100685"/>
            <a:ext cx="47933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93700" indent="-3937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Equating these two equations,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8142" name="Picture 1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3876114"/>
            <a:ext cx="1219200" cy="75303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4" name="Rectangle 53"/>
          <p:cNvSpPr/>
          <p:nvPr/>
        </p:nvSpPr>
        <p:spPr>
          <a:xfrm>
            <a:off x="5638800" y="3938885"/>
            <a:ext cx="5267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or,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8144" name="Picture 1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3876114"/>
            <a:ext cx="1219200" cy="75303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3429000" y="2262485"/>
            <a:ext cx="699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and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7953" y="514350"/>
            <a:ext cx="61738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Now, using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componendo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dividendo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1143000"/>
            <a:ext cx="2549072" cy="66360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Rectangle 3"/>
          <p:cNvSpPr/>
          <p:nvPr/>
        </p:nvSpPr>
        <p:spPr>
          <a:xfrm>
            <a:off x="567403" y="1885950"/>
            <a:ext cx="42683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Efficiency is then given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45743" y="2419350"/>
            <a:ext cx="2750457" cy="63705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5113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Rectangle 5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5" name="Rectangle 9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" name="Rectangle 8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1" name="Rectangle 11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0" y="5113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Rectangle 15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4" name="Rectangle 17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6" name="Rectangle 21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533400" y="3105150"/>
            <a:ext cx="807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 can express efficiency in terms of volume ratio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ectangle 2"/>
          <p:cNvSpPr>
            <a:spLocks noChangeArrowheads="1"/>
          </p:cNvSpPr>
          <p:nvPr/>
        </p:nvSpPr>
        <p:spPr bwMode="auto">
          <a:xfrm>
            <a:off x="0" y="-1203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86542" y="3638550"/>
            <a:ext cx="4628658" cy="77144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0" name="Rectangle 39"/>
          <p:cNvSpPr/>
          <p:nvPr/>
        </p:nvSpPr>
        <p:spPr>
          <a:xfrm>
            <a:off x="1600200" y="4548485"/>
            <a:ext cx="6553200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where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r = V</a:t>
            </a:r>
            <a:r>
              <a:rPr lang="en-US" sz="2400" i="1" baseline="-25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/V</a:t>
            </a:r>
            <a:r>
              <a:rPr lang="en-US" sz="2400" i="1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is called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compression ratio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11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7" grpId="0"/>
      <p:bldP spid="4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399" y="895350"/>
            <a:ext cx="68921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Although high compression ratio is desirable for high efficiency but in reality high pressure ratio causes high temperature and there is a limitation to which a real engine cylinder can withstand maximum temperature or pressure [1].</a:t>
            </a:r>
          </a:p>
        </p:txBody>
      </p:sp>
      <p:sp>
        <p:nvSpPr>
          <p:cNvPr id="3" name="Rectangle 2"/>
          <p:cNvSpPr/>
          <p:nvPr/>
        </p:nvSpPr>
        <p:spPr>
          <a:xfrm>
            <a:off x="533400" y="3638550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In real petrol engine cycle compression ratio is usually between 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to </a:t>
            </a:r>
            <a:r>
              <a:rPr lang="en-US" sz="2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12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[1].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06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 descr="Figure 69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" y="666750"/>
            <a:ext cx="6858000" cy="40386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086600" y="4548485"/>
            <a:ext cx="1672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[2]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0288999"/>
              </p:ext>
            </p:extLst>
          </p:nvPr>
        </p:nvGraphicFramePr>
        <p:xfrm>
          <a:off x="990600" y="742950"/>
          <a:ext cx="6477000" cy="39815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12" r:id="rId3" imgW="3581092" imgH="2844514" progId="Visio.Drawing.11">
                  <p:embed/>
                </p:oleObj>
              </mc:Choice>
              <mc:Fallback>
                <p:oleObj r:id="rId3" imgW="3581092" imgH="2844514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742950"/>
                        <a:ext cx="6477000" cy="398156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934200" y="4476750"/>
            <a:ext cx="1672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[3]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27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998451" y="114300"/>
            <a:ext cx="5554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Expression for Compression Ratio: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75114" y="895350"/>
            <a:ext cx="3897086" cy="6858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3" name="Rectangle 42"/>
          <p:cNvSpPr/>
          <p:nvPr/>
        </p:nvSpPr>
        <p:spPr>
          <a:xfrm>
            <a:off x="570209" y="1729085"/>
            <a:ext cx="46113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The stroke volume is given by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15162" y="2241702"/>
            <a:ext cx="2152438" cy="63484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6" name="Rectangle 45"/>
          <p:cNvSpPr/>
          <p:nvPr/>
        </p:nvSpPr>
        <p:spPr>
          <a:xfrm>
            <a:off x="534928" y="2895421"/>
            <a:ext cx="7694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Substituting expression for stroke volume, we get an expression for compression ratio in terms of engine dimensions as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10162" y="4114363"/>
            <a:ext cx="2552438" cy="80053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1022823"/>
              </p:ext>
            </p:extLst>
          </p:nvPr>
        </p:nvGraphicFramePr>
        <p:xfrm>
          <a:off x="1878723" y="347917"/>
          <a:ext cx="5442179" cy="31382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71" name="Visio" r:id="rId3" imgW="2612820" imgH="2476100" progId="Visio.Drawing.11">
                  <p:embed/>
                </p:oleObj>
              </mc:Choice>
              <mc:Fallback>
                <p:oleObj name="Visio" r:id="rId3" imgW="2612820" imgH="2476100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8723" y="347917"/>
                        <a:ext cx="5442179" cy="313823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1258" y="3558758"/>
            <a:ext cx="4957742" cy="1451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3885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850939" y="128885"/>
            <a:ext cx="4033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Air Standard Diesel Cycle:</a:t>
            </a:r>
          </a:p>
        </p:txBody>
      </p:sp>
      <p:sp>
        <p:nvSpPr>
          <p:cNvPr id="45" name="Rectangle 44"/>
          <p:cNvSpPr/>
          <p:nvPr/>
        </p:nvSpPr>
        <p:spPr>
          <a:xfrm>
            <a:off x="533401" y="742950"/>
            <a:ext cx="6858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An idealized model for the operation of diesel engines.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" y="1657350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Consists of 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isentropic compression, isobaric heat addition, isentropic expansion and isochoric heat rejection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43056" y="3028950"/>
            <a:ext cx="58293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Process 1-2 (Isentropic Compression)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9600" y="36457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At the beginning of compression, piston will be at the BDC and the cylinder contains air.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6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742950"/>
            <a:ext cx="678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When the piston travels from BDC to TDC, the air inside the cylinder is compressed under isentropic condition. </a:t>
            </a:r>
          </a:p>
        </p:txBody>
      </p:sp>
      <p:sp>
        <p:nvSpPr>
          <p:cNvPr id="3" name="Rectangle 2"/>
          <p:cNvSpPr/>
          <p:nvPr/>
        </p:nvSpPr>
        <p:spPr>
          <a:xfrm>
            <a:off x="533400" y="2114550"/>
            <a:ext cx="541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During the isentropic compression: </a:t>
            </a:r>
          </a:p>
        </p:txBody>
      </p:sp>
      <p:sp>
        <p:nvSpPr>
          <p:cNvPr id="4" name="Rectangle 3"/>
          <p:cNvSpPr/>
          <p:nvPr/>
        </p:nvSpPr>
        <p:spPr>
          <a:xfrm>
            <a:off x="581943" y="3862685"/>
            <a:ext cx="4599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93738" indent="-342900" algn="just">
              <a:buFont typeface="Symbol"/>
              <a:buChar char="·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entropy remains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constant.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7534" y="3257550"/>
            <a:ext cx="40706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93738" indent="-342900" algn="just">
              <a:buFont typeface="Symbol"/>
              <a:buChar char="·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volume decreases and 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200" y="2668397"/>
            <a:ext cx="7543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   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pressure and temperature of the system increase,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19579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819149"/>
            <a:ext cx="4267200" cy="3733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1047750"/>
            <a:ext cx="4103678" cy="3733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Arrow Connector 5"/>
          <p:cNvCxnSpPr/>
          <p:nvPr/>
        </p:nvCxnSpPr>
        <p:spPr>
          <a:xfrm flipV="1">
            <a:off x="1828800" y="2876551"/>
            <a:ext cx="533400" cy="4774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5181600" y="3409950"/>
            <a:ext cx="533400" cy="34527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4559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990600" y="281285"/>
            <a:ext cx="56404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Process 2 - 3 (Isobaric Heat Addition)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33401" y="1295221"/>
            <a:ext cx="6857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At the end of compression stroke, the temperature of the air reaches greater than the self ignition temperature of diesel. </a:t>
            </a:r>
          </a:p>
        </p:txBody>
      </p:sp>
      <p:sp>
        <p:nvSpPr>
          <p:cNvPr id="5" name="Rectangle 4"/>
          <p:cNvSpPr/>
          <p:nvPr/>
        </p:nvSpPr>
        <p:spPr>
          <a:xfrm>
            <a:off x="533400" y="3188553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At this state, fuel injector nozzle supplies diesel into the cylinder and the diesel get self burnt.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3505021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During the constant pressure heat addition process:</a:t>
            </a:r>
          </a:p>
          <a:p>
            <a:pPr marL="457200" indent="-457200" algn="just"/>
            <a:r>
              <a:rPr lang="en-US" sz="240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volume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temperature and entropy of the system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increase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571500" y="2426553"/>
            <a:ext cx="7658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Therefore, heat addition is modeled as an isobaric process. 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500" y="590550"/>
            <a:ext cx="67437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combustion of the diesel cannot complete instantaneously and the piston move from TDC to towards the BDC simultaneously with heat addition.</a:t>
            </a:r>
          </a:p>
        </p:txBody>
      </p:sp>
    </p:spTree>
    <p:extLst>
      <p:ext uri="{BB962C8B-B14F-4D97-AF65-F5344CB8AC3E}">
        <p14:creationId xmlns:p14="http://schemas.microsoft.com/office/powerpoint/2010/main" val="2731079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742950"/>
            <a:ext cx="3810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1200150"/>
            <a:ext cx="35052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>
            <a:off x="2295522" y="1660918"/>
            <a:ext cx="219078" cy="3012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6324600" y="2340763"/>
            <a:ext cx="365130" cy="38338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9973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912753" y="281285"/>
            <a:ext cx="55642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Process 3 - 4 (Isentropic Expansion)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68265" y="1123950"/>
            <a:ext cx="6746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Due to the impact of burning, piston gets further expansion in isentropic condition. </a:t>
            </a:r>
          </a:p>
        </p:txBody>
      </p:sp>
      <p:sp>
        <p:nvSpPr>
          <p:cNvPr id="2" name="Rectangle 1"/>
          <p:cNvSpPr/>
          <p:nvPr/>
        </p:nvSpPr>
        <p:spPr>
          <a:xfrm>
            <a:off x="596904" y="2259747"/>
            <a:ext cx="6413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During the isentropic expansion process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4400" y="4088547"/>
            <a:ext cx="40382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Symbol"/>
              </a:rPr>
              <a:t>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remains constant.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914400" y="3478947"/>
            <a:ext cx="36631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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volume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increases and 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914400" y="2869347"/>
            <a:ext cx="7543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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pressure and temperature of the system decrease, </a:t>
            </a:r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742950"/>
            <a:ext cx="3810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1123950"/>
            <a:ext cx="3429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 flipH="1">
            <a:off x="3352800" y="2114550"/>
            <a:ext cx="5334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7924800" y="1980691"/>
            <a:ext cx="533400" cy="21005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189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914401" y="357485"/>
            <a:ext cx="6172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Process 4 - 1 (Isochoric Heat Rejection)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68262" y="978753"/>
            <a:ext cx="68231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Heat is rejected by the system to the surroundings through the exhaust gas. 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" y="3276421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During isochoric heat rejection process:</a:t>
            </a:r>
          </a:p>
          <a:p>
            <a:pPr marL="457200" indent="-457200" algn="just"/>
            <a:r>
              <a:rPr lang="en-US" sz="240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temperature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pressure and entropy of the system decrease.</a:t>
            </a:r>
          </a:p>
        </p:txBody>
      </p:sp>
      <p:sp>
        <p:nvSpPr>
          <p:cNvPr id="3" name="Rectangle 2"/>
          <p:cNvSpPr/>
          <p:nvPr/>
        </p:nvSpPr>
        <p:spPr>
          <a:xfrm>
            <a:off x="533400" y="2121753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This process is replaced by an equivalent constant volume heat rejection process to complete the cycle.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1" y="742950"/>
            <a:ext cx="3810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1428750"/>
            <a:ext cx="3331778" cy="3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 flipH="1">
            <a:off x="4076700" y="3181350"/>
            <a:ext cx="495300" cy="304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 flipV="1">
            <a:off x="6770168" y="3562350"/>
            <a:ext cx="401643" cy="38338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575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912753" y="205085"/>
            <a:ext cx="64024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Efficiency of an Air Standard Diesel Cycle: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33400" y="967085"/>
            <a:ext cx="6705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Efficiency of an ideal diesel cycle is given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26877" y="1809750"/>
            <a:ext cx="1953845" cy="762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3" name="Rectangle 52"/>
          <p:cNvSpPr/>
          <p:nvPr/>
        </p:nvSpPr>
        <p:spPr>
          <a:xfrm>
            <a:off x="566619" y="2800350"/>
            <a:ext cx="76629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Heat rejected by the system during constant volume process 4 - 1 is given by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2233" name="Picture 9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86200" y="3913308"/>
            <a:ext cx="3886200" cy="41104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6619" y="819150"/>
            <a:ext cx="67485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Heat added to the system during constant pressure process 2 - 3 is given by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1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95639" y="1939864"/>
            <a:ext cx="3886200" cy="40328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Picture 1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7000" y="3305307"/>
            <a:ext cx="5466734" cy="117144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Rectangle 4"/>
          <p:cNvSpPr/>
          <p:nvPr/>
        </p:nvSpPr>
        <p:spPr>
          <a:xfrm>
            <a:off x="575835" y="2567285"/>
            <a:ext cx="37645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Substituting </a:t>
            </a:r>
            <a:r>
              <a:rPr lang="en-US" sz="2400" i="1" dirty="0" err="1" smtClean="0">
                <a:latin typeface="Arial" pitchFamily="34" charset="0"/>
                <a:cs typeface="Arial" pitchFamily="34" charset="0"/>
              </a:rPr>
              <a:t>q</a:t>
            </a:r>
            <a:r>
              <a:rPr lang="en-US" sz="2400" i="1" baseline="-25000" dirty="0" err="1" smtClean="0">
                <a:latin typeface="Arial" pitchFamily="34" charset="0"/>
                <a:cs typeface="Arial" pitchFamily="34" charset="0"/>
              </a:rPr>
              <a:t>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400" i="1" dirty="0" err="1" smtClean="0">
                <a:latin typeface="Arial" pitchFamily="34" charset="0"/>
                <a:cs typeface="Arial" pitchFamily="34" charset="0"/>
              </a:rPr>
              <a:t>q</a:t>
            </a:r>
            <a:r>
              <a:rPr lang="en-US" sz="2400" i="1" baseline="-25000" dirty="0" err="1" smtClean="0">
                <a:latin typeface="Arial" pitchFamily="34" charset="0"/>
                <a:cs typeface="Arial" pitchFamily="34" charset="0"/>
              </a:rPr>
              <a:t>H</a:t>
            </a:r>
            <a:r>
              <a:rPr lang="en-US" sz="2400" i="1" baseline="-25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i="1" baseline="-25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44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1" y="44398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1" y="44398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" name="Rectangle 51"/>
          <p:cNvSpPr/>
          <p:nvPr/>
        </p:nvSpPr>
        <p:spPr>
          <a:xfrm>
            <a:off x="571392" y="571500"/>
            <a:ext cx="6820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Applying temperature – volume relationship for isentropic compression process 1 - 2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01755" y="1533558"/>
            <a:ext cx="2980173" cy="73339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7" name="Rectangle 56"/>
          <p:cNvSpPr/>
          <p:nvPr/>
        </p:nvSpPr>
        <p:spPr>
          <a:xfrm>
            <a:off x="2072181" y="2491085"/>
            <a:ext cx="64622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where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r = V</a:t>
            </a:r>
            <a:r>
              <a:rPr lang="en-US" sz="24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en-US" sz="2400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is called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compression ratio.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68266" y="3105150"/>
            <a:ext cx="6822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Applying temperature – volume relationship for isobaric heat addition process 2 - 3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6328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1" y="4102902"/>
            <a:ext cx="1573278" cy="67864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3" name="Rectangle 62"/>
          <p:cNvSpPr/>
          <p:nvPr/>
        </p:nvSpPr>
        <p:spPr>
          <a:xfrm>
            <a:off x="3228894" y="4171950"/>
            <a:ext cx="48605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where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= V</a:t>
            </a:r>
            <a:r>
              <a:rPr lang="en-US" sz="2400" i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en-US" sz="2400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is called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cut off ratio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1" y="272534"/>
            <a:ext cx="1645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280" y="826353"/>
            <a:ext cx="6858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Applying temperature – volume relationship for isentropic expansion process 3 - 4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43780" y="2018744"/>
            <a:ext cx="4100602" cy="78160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Rectangle 3"/>
          <p:cNvSpPr/>
          <p:nvPr/>
        </p:nvSpPr>
        <p:spPr>
          <a:xfrm>
            <a:off x="562969" y="3024485"/>
            <a:ext cx="3475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93700" indent="-3937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Substituting 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2400" b="1" i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 = V</a:t>
            </a:r>
            <a:r>
              <a:rPr lang="en-US" sz="2400" b="1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86200" y="3700030"/>
            <a:ext cx="3962400" cy="77672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97574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5" name="Rectangle 54"/>
          <p:cNvSpPr/>
          <p:nvPr/>
        </p:nvSpPr>
        <p:spPr>
          <a:xfrm>
            <a:off x="552780" y="666750"/>
            <a:ext cx="48574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Multiplying temperature ratios,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86572" y="1581150"/>
            <a:ext cx="6394685" cy="7143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8" name="Rectangle 57"/>
          <p:cNvSpPr/>
          <p:nvPr/>
        </p:nvSpPr>
        <p:spPr>
          <a:xfrm>
            <a:off x="566619" y="2655153"/>
            <a:ext cx="76629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Expression for the efficiency of diesel cycle can be given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372" y="3655986"/>
            <a:ext cx="3904828" cy="74456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808473"/>
              </p:ext>
            </p:extLst>
          </p:nvPr>
        </p:nvGraphicFramePr>
        <p:xfrm>
          <a:off x="1143000" y="742950"/>
          <a:ext cx="6477000" cy="419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64" r:id="rId3" imgW="3793809" imgH="2810553" progId="Visio.Drawing.11">
                  <p:embed/>
                </p:oleObj>
              </mc:Choice>
              <mc:Fallback>
                <p:oleObj r:id="rId3" imgW="3793809" imgH="2810553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742950"/>
                        <a:ext cx="6477000" cy="4191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086600" y="4552950"/>
            <a:ext cx="1672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[3]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952439" y="205085"/>
            <a:ext cx="62103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Vapor Compression Refrigeration Cycle:</a:t>
            </a:r>
          </a:p>
        </p:txBody>
      </p:sp>
      <p:sp>
        <p:nvSpPr>
          <p:cNvPr id="59" name="Rectangle 58"/>
          <p:cNvSpPr/>
          <p:nvPr/>
        </p:nvSpPr>
        <p:spPr>
          <a:xfrm>
            <a:off x="533280" y="1054953"/>
            <a:ext cx="6781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most widely used cycle for heating and cooling of the desired space.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71440" y="2121753"/>
            <a:ext cx="75819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Working substance used to run the cycle is called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refrigerant.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" y="3171915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Consists of 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isentropic compression, isobaric heat rejection, isenthalpic expansion (throttling) and isobaric heat addition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047750"/>
            <a:ext cx="6019801" cy="3656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553200" y="4476750"/>
            <a:ext cx="1672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[1]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5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" name="Rectangle 52"/>
          <p:cNvSpPr/>
          <p:nvPr/>
        </p:nvSpPr>
        <p:spPr>
          <a:xfrm>
            <a:off x="533400" y="697290"/>
            <a:ext cx="6781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Exit saturated vapor from the evaporator is supplied to the compressor, where it is compressed with the help of work input usually provided by the electricity.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60730" y="128885"/>
            <a:ext cx="5844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Isentropic Compression Process 1 – 2 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3288090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During compression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process: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914400" indent="-568325" algn="just"/>
            <a:r>
              <a:rPr lang="en-US" sz="2400" dirty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Symbol"/>
              </a:rPr>
              <a:t>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pressure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temperature and enthalpy of the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refrigerant increases, 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0" y="23503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compression process is assumed to be an isentropic process, </a:t>
            </a:r>
          </a:p>
        </p:txBody>
      </p:sp>
      <p:sp>
        <p:nvSpPr>
          <p:cNvPr id="4" name="Rectangle 3"/>
          <p:cNvSpPr/>
          <p:nvPr/>
        </p:nvSpPr>
        <p:spPr>
          <a:xfrm>
            <a:off x="1143315" y="4521241"/>
            <a:ext cx="41232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 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remains constant.</a:t>
            </a:r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399" y="819150"/>
            <a:ext cx="367733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4104" y="819150"/>
            <a:ext cx="3611566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 rot="10800000">
            <a:off x="3457566" y="2800350"/>
            <a:ext cx="657234" cy="8215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rot="10800000" flipV="1">
            <a:off x="7696200" y="2733672"/>
            <a:ext cx="474669" cy="21907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2967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" name="Rectangle 52"/>
          <p:cNvSpPr/>
          <p:nvPr/>
        </p:nvSpPr>
        <p:spPr>
          <a:xfrm>
            <a:off x="533400" y="438150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high pressure and temperature superheated refrigerant from the compressor outlet is delivered to the condenser.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904641" y="53802"/>
            <a:ext cx="55723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Isobaric Heat Rejection Process 2 - 3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3400" y="3886021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Condensation process occurs at constant pressure, during which entropy and enthalpy of the refrigerant decrease.</a:t>
            </a:r>
          </a:p>
        </p:txBody>
      </p:sp>
      <p:sp>
        <p:nvSpPr>
          <p:cNvPr id="3" name="Rectangle 2"/>
          <p:cNvSpPr/>
          <p:nvPr/>
        </p:nvSpPr>
        <p:spPr>
          <a:xfrm>
            <a:off x="533400" y="2743021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While rejecting heat, superheated vapor at the condenser inlet gets condensed into saturated liquid. 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1581150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Condenser can interact with its surroundings and the high temperature refrigerant rejects heat to the surroundings.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742950"/>
            <a:ext cx="3810001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8904" y="895350"/>
            <a:ext cx="3441696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 flipH="1">
            <a:off x="2971800" y="1504950"/>
            <a:ext cx="254767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>
            <a:off x="6767505" y="2151426"/>
            <a:ext cx="365130" cy="35600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5593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" name="Rectangle 52"/>
          <p:cNvSpPr/>
          <p:nvPr/>
        </p:nvSpPr>
        <p:spPr>
          <a:xfrm>
            <a:off x="533400" y="1219021"/>
            <a:ext cx="678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high pressure saturated liquid at the exit of the condenser is delivered to the expansion (throttling) valve.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091107" y="205085"/>
            <a:ext cx="6224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Isenthalpic Expansion (Throttling) Process 3 - 4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3400" y="2571750"/>
            <a:ext cx="7543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During the throttling process (isenthalpic process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0" y="4141410"/>
            <a:ext cx="3624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14400" indent="-457200" algn="just">
              <a:buFont typeface="Symbol"/>
              <a:buChar char="·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entropy increases.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3679745"/>
            <a:ext cx="708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indent="-457200" algn="just">
              <a:buFont typeface="Symbol"/>
              <a:buChar char="·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pressure and temperature decreases and </a:t>
            </a:r>
          </a:p>
        </p:txBody>
      </p:sp>
      <p:sp>
        <p:nvSpPr>
          <p:cNvPr id="5" name="Rectangle 4"/>
          <p:cNvSpPr/>
          <p:nvPr/>
        </p:nvSpPr>
        <p:spPr>
          <a:xfrm>
            <a:off x="533400" y="3109615"/>
            <a:ext cx="7315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indent="-457200" algn="just">
              <a:buFont typeface="Symbol"/>
              <a:buChar char="·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enthalpy of the refrigerant remains constant,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4697" y="742950"/>
            <a:ext cx="36970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4104" y="895350"/>
            <a:ext cx="3670296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>
            <a:off x="1250940" y="2547933"/>
            <a:ext cx="730260" cy="32861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rot="5400000">
            <a:off x="5859662" y="2820020"/>
            <a:ext cx="410771" cy="54769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81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" name="Rectangle 52"/>
          <p:cNvSpPr/>
          <p:nvPr/>
        </p:nvSpPr>
        <p:spPr>
          <a:xfrm>
            <a:off x="533400" y="609421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low pressure and low temperature refrigerant (two phase mixture) from the  throttling valve enters into the evaporator.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914400" y="128885"/>
            <a:ext cx="5421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Isobaric Heat Addition Process 4 - 1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3400" y="3733621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Evaporation takes place at constant pressure during which entropy and enthalpy of the refrigerant increase.</a:t>
            </a:r>
          </a:p>
        </p:txBody>
      </p:sp>
      <p:sp>
        <p:nvSpPr>
          <p:cNvPr id="3" name="Rectangle 2"/>
          <p:cNvSpPr/>
          <p:nvPr/>
        </p:nvSpPr>
        <p:spPr>
          <a:xfrm>
            <a:off x="533400" y="2807553"/>
            <a:ext cx="7620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During the absorption of heat refrigerant gets evaporated.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1885950"/>
            <a:ext cx="7620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low temperature refrigerant inside the evaporator can take heat from its surroundings.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199" y="666751"/>
            <a:ext cx="375353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4104" y="819150"/>
            <a:ext cx="3746496" cy="3679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 flipV="1">
            <a:off x="2209800" y="3581394"/>
            <a:ext cx="146052" cy="4381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 flipV="1">
            <a:off x="7086600" y="3790950"/>
            <a:ext cx="219078" cy="45118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46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" name="Rectangle 55"/>
          <p:cNvSpPr/>
          <p:nvPr/>
        </p:nvSpPr>
        <p:spPr>
          <a:xfrm>
            <a:off x="533400" y="1131153"/>
            <a:ext cx="6781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the cycle is used for the heating of a desired space then its COP is given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2083054"/>
            <a:ext cx="4307549" cy="79349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8" name="Rectangle 57"/>
          <p:cNvSpPr/>
          <p:nvPr/>
        </p:nvSpPr>
        <p:spPr>
          <a:xfrm>
            <a:off x="533400" y="30361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the cycle is used for the cooling of a desired space then its COP is given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0400" y="3943350"/>
            <a:ext cx="4111174" cy="80938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7" name="TextBox 56"/>
          <p:cNvSpPr txBox="1"/>
          <p:nvPr/>
        </p:nvSpPr>
        <p:spPr>
          <a:xfrm>
            <a:off x="869308" y="180146"/>
            <a:ext cx="64100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Coefficient of Performance (COP) of the Cycle: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2455" y="685621"/>
            <a:ext cx="68527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eaLnBrk="0" hangingPunct="0"/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[1] </a:t>
            </a:r>
            <a:r>
              <a:rPr lang="en-US" sz="2400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Fundamentals of Thermodynamics &amp; Heat Transfer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Luintel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M.C., Heritage Publishers &amp; Distributors Pvt. Ltd., Kathmandu, Nepal, 2016.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8202" y="57150"/>
            <a:ext cx="1949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References: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3551" y="2426553"/>
            <a:ext cx="78775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[2]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Thermal Science and Engineering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Dr. Kumar D.S.,</a:t>
            </a:r>
            <a:r>
              <a:rPr lang="en-US" sz="2400" dirty="0" smtClean="0"/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S. K.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Kataria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&amp; Sons, India, 2009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199" y="3428821"/>
            <a:ext cx="78538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[3]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Thermodynamics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: An Engineering Approach: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Y. A. and Boles M. A., McGraw-Hill Education, New York, 2018.</a:t>
            </a:r>
          </a:p>
        </p:txBody>
      </p:sp>
    </p:spTree>
    <p:extLst>
      <p:ext uri="{BB962C8B-B14F-4D97-AF65-F5344CB8AC3E}">
        <p14:creationId xmlns:p14="http://schemas.microsoft.com/office/powerpoint/2010/main" val="19743392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05612" y="2057400"/>
            <a:ext cx="36307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Thank You</a:t>
            </a:r>
            <a:endParaRPr lang="en-US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1794</TotalTime>
  <Words>1689</Words>
  <Application>Microsoft Office PowerPoint</Application>
  <PresentationFormat>On-screen Show (16:9)</PresentationFormat>
  <Paragraphs>160</Paragraphs>
  <Slides>52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52</vt:i4>
      </vt:variant>
    </vt:vector>
  </HeadingPairs>
  <TitlesOfParts>
    <vt:vector size="55" baseType="lpstr">
      <vt:lpstr>Office Theme</vt:lpstr>
      <vt:lpstr>Microsoft Office Visio Drawing</vt:lpstr>
      <vt:lpstr>Visio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Lila Raj Koirala</dc:creator>
  <cp:lastModifiedBy>User</cp:lastModifiedBy>
  <cp:revision>153</cp:revision>
  <dcterms:created xsi:type="dcterms:W3CDTF">2020-05-13T07:37:54Z</dcterms:created>
  <dcterms:modified xsi:type="dcterms:W3CDTF">2022-06-01T02:53:55Z</dcterms:modified>
</cp:coreProperties>
</file>