
<file path=[Content_Types].xml><?xml version="1.0" encoding="utf-8"?>
<Types xmlns="http://schemas.openxmlformats.org/package/2006/content-types">
  <Default Extension="bin" ContentType="application/vnd.openxmlformats-officedocument.oleObject"/>
  <Default Extension="png" ContentType="image/png"/>
  <Default Extension="jpeg" ContentType="image/jpeg"/>
  <Default Extension="emf" ContentType="image/x-emf"/>
  <Default Extension="wmf" ContentType="image/x-wmf"/>
  <Default Extension="rels" ContentType="application/vnd.openxmlformats-package.relationships+xml"/>
  <Default Extension="xml" ContentType="application/xml"/>
  <Default Extension="vml" ContentType="application/vnd.openxmlformats-officedocument.vmlDrawin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792" r:id="rId1"/>
  </p:sldMasterIdLst>
  <p:notesMasterIdLst>
    <p:notesMasterId r:id="rId46"/>
  </p:notesMasterIdLst>
  <p:sldIdLst>
    <p:sldId id="328" r:id="rId2"/>
    <p:sldId id="329" r:id="rId3"/>
    <p:sldId id="344" r:id="rId4"/>
    <p:sldId id="257" r:id="rId5"/>
    <p:sldId id="318" r:id="rId6"/>
    <p:sldId id="302" r:id="rId7"/>
    <p:sldId id="345" r:id="rId8"/>
    <p:sldId id="319" r:id="rId9"/>
    <p:sldId id="334" r:id="rId10"/>
    <p:sldId id="333" r:id="rId11"/>
    <p:sldId id="313" r:id="rId12"/>
    <p:sldId id="346" r:id="rId13"/>
    <p:sldId id="332" r:id="rId14"/>
    <p:sldId id="342" r:id="rId15"/>
    <p:sldId id="343" r:id="rId16"/>
    <p:sldId id="258" r:id="rId17"/>
    <p:sldId id="259" r:id="rId18"/>
    <p:sldId id="320" r:id="rId19"/>
    <p:sldId id="260" r:id="rId20"/>
    <p:sldId id="321" r:id="rId21"/>
    <p:sldId id="331" r:id="rId22"/>
    <p:sldId id="271" r:id="rId23"/>
    <p:sldId id="322" r:id="rId24"/>
    <p:sldId id="305" r:id="rId25"/>
    <p:sldId id="323" r:id="rId26"/>
    <p:sldId id="274" r:id="rId27"/>
    <p:sldId id="324" r:id="rId28"/>
    <p:sldId id="275" r:id="rId29"/>
    <p:sldId id="281" r:id="rId30"/>
    <p:sldId id="325" r:id="rId31"/>
    <p:sldId id="282" r:id="rId32"/>
    <p:sldId id="326" r:id="rId33"/>
    <p:sldId id="283" r:id="rId34"/>
    <p:sldId id="327" r:id="rId35"/>
    <p:sldId id="284" r:id="rId36"/>
    <p:sldId id="335" r:id="rId37"/>
    <p:sldId id="336" r:id="rId38"/>
    <p:sldId id="341" r:id="rId39"/>
    <p:sldId id="337" r:id="rId40"/>
    <p:sldId id="338" r:id="rId41"/>
    <p:sldId id="339" r:id="rId42"/>
    <p:sldId id="340" r:id="rId43"/>
    <p:sldId id="330" r:id="rId44"/>
    <p:sldId id="317" r:id="rId45"/>
  </p:sldIdLst>
  <p:sldSz cx="9144000" cy="5143500" type="screen16x9"/>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588" autoAdjust="0"/>
    <p:restoredTop sz="94662" autoAdjust="0"/>
  </p:normalViewPr>
  <p:slideViewPr>
    <p:cSldViewPr>
      <p:cViewPr>
        <p:scale>
          <a:sx n="60" d="100"/>
          <a:sy n="60" d="100"/>
        </p:scale>
        <p:origin x="-1572" y="-534"/>
      </p:cViewPr>
      <p:guideLst>
        <p:guide orient="horz" pos="1620"/>
        <p:guide pos="2880"/>
      </p:guideLst>
    </p:cSldViewPr>
  </p:slideViewPr>
  <p:notesTextViewPr>
    <p:cViewPr>
      <p:scale>
        <a:sx n="100" d="100"/>
        <a:sy n="100" d="100"/>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presProps" Target="presProps.xml"/><Relationship Id="rId50" Type="http://schemas.openxmlformats.org/officeDocument/2006/relationships/tableStyles" Target="tableStyle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notesMaster" Target="notesMasters/notesMaster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slide" Target="slides/slide40.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theme" Target="theme/theme1.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viewProps" Target="viewProps.xml"/><Relationship Id="rId8" Type="http://schemas.openxmlformats.org/officeDocument/2006/relationships/slide" Target="slides/slide7.xml"/></Relationships>
</file>

<file path=ppt/drawings/_rels/vmlDrawing1.vml.rels><?xml version="1.0" encoding="UTF-8" standalone="yes"?>
<Relationships xmlns="http://schemas.openxmlformats.org/package/2006/relationships"><Relationship Id="rId1" Type="http://schemas.openxmlformats.org/officeDocument/2006/relationships/image" Target="../media/image2.emf"/></Relationships>
</file>

<file path=ppt/drawings/_rels/vmlDrawing2.vml.rels><?xml version="1.0" encoding="UTF-8" standalone="yes"?>
<Relationships xmlns="http://schemas.openxmlformats.org/package/2006/relationships"><Relationship Id="rId1" Type="http://schemas.openxmlformats.org/officeDocument/2006/relationships/image" Target="../media/image10.wmf"/></Relationships>
</file>

<file path=ppt/drawings/_rels/vmlDrawing3.vml.rels><?xml version="1.0" encoding="UTF-8" standalone="yes"?>
<Relationships xmlns="http://schemas.openxmlformats.org/package/2006/relationships"><Relationship Id="rId1" Type="http://schemas.openxmlformats.org/officeDocument/2006/relationships/image" Target="../media/image12.emf"/></Relationships>
</file>

<file path=ppt/drawings/_rels/vmlDrawing4.vml.rels><?xml version="1.0" encoding="UTF-8" standalone="yes"?>
<Relationships xmlns="http://schemas.openxmlformats.org/package/2006/relationships"><Relationship Id="rId1" Type="http://schemas.openxmlformats.org/officeDocument/2006/relationships/image" Target="../media/image27.emf"/></Relationships>
</file>

<file path=ppt/drawings/_rels/vmlDrawing5.vml.rels><?xml version="1.0" encoding="UTF-8" standalone="yes"?>
<Relationships xmlns="http://schemas.openxmlformats.org/package/2006/relationships"><Relationship Id="rId1" Type="http://schemas.openxmlformats.org/officeDocument/2006/relationships/image" Target="../media/image32.emf"/></Relationships>
</file>

<file path=ppt/drawings/_rels/vmlDrawing6.vml.rels><?xml version="1.0" encoding="UTF-8" standalone="yes"?>
<Relationships xmlns="http://schemas.openxmlformats.org/package/2006/relationships"><Relationship Id="rId1" Type="http://schemas.openxmlformats.org/officeDocument/2006/relationships/image" Target="../media/image39.wmf"/></Relationships>
</file>

<file path=ppt/drawings/_rels/vmlDrawing7.vml.rels><?xml version="1.0" encoding="UTF-8" standalone="yes"?>
<Relationships xmlns="http://schemas.openxmlformats.org/package/2006/relationships"><Relationship Id="rId1" Type="http://schemas.openxmlformats.org/officeDocument/2006/relationships/image" Target="../media/image40.wmf"/></Relationships>
</file>

<file path=ppt/drawings/_rels/vmlDrawing8.vml.rels><?xml version="1.0" encoding="UTF-8" standalone="yes"?>
<Relationships xmlns="http://schemas.openxmlformats.org/package/2006/relationships"><Relationship Id="rId2" Type="http://schemas.openxmlformats.org/officeDocument/2006/relationships/image" Target="../media/image42.wmf"/><Relationship Id="rId1" Type="http://schemas.openxmlformats.org/officeDocument/2006/relationships/image" Target="../media/image41.wmf"/></Relationships>
</file>

<file path=ppt/drawings/_rels/vmlDrawing9.vml.rels><?xml version="1.0" encoding="UTF-8" standalone="yes"?>
<Relationships xmlns="http://schemas.openxmlformats.org/package/2006/relationships"><Relationship Id="rId1" Type="http://schemas.openxmlformats.org/officeDocument/2006/relationships/image" Target="../media/image43.wmf"/></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dirty="0"/>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04A10273-1258-4A25-A656-E5B5F7F0B868}" type="datetimeFigureOut">
              <a:rPr lang="en-US" smtClean="0"/>
              <a:pPr/>
              <a:t>6/3/2022</a:t>
            </a:fld>
            <a:endParaRPr lang="en-US" dirty="0"/>
          </a:p>
        </p:txBody>
      </p:sp>
      <p:sp>
        <p:nvSpPr>
          <p:cNvPr id="4" name="Slide Image Placeholder 3"/>
          <p:cNvSpPr>
            <a:spLocks noGrp="1" noRot="1" noChangeAspect="1"/>
          </p:cNvSpPr>
          <p:nvPr>
            <p:ph type="sldImg" idx="2"/>
          </p:nvPr>
        </p:nvSpPr>
        <p:spPr>
          <a:xfrm>
            <a:off x="381000" y="685800"/>
            <a:ext cx="6096000" cy="3429000"/>
          </a:xfrm>
          <a:prstGeom prst="rect">
            <a:avLst/>
          </a:prstGeom>
          <a:noFill/>
          <a:ln w="12700">
            <a:solidFill>
              <a:prstClr val="black"/>
            </a:solidFill>
          </a:ln>
        </p:spPr>
        <p:txBody>
          <a:bodyPr vert="horz" lIns="91440" tIns="45720" rIns="91440" bIns="45720" rtlCol="0" anchor="ctr"/>
          <a:lstStyle/>
          <a:p>
            <a:endParaRPr lang="en-US" dirty="0"/>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dirty="0"/>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7AD51AF7-8C9D-4AD9-A3CB-2C5CB13EBD80}" type="slidenum">
              <a:rPr lang="en-US" smtClean="0"/>
              <a:pPr/>
              <a:t>‹#›</a:t>
            </a:fld>
            <a:endParaRPr lang="en-US" dirty="0"/>
          </a:p>
        </p:txBody>
      </p:sp>
    </p:spTree>
    <p:extLst>
      <p:ext uri="{BB962C8B-B14F-4D97-AF65-F5344CB8AC3E}">
        <p14:creationId xmlns:p14="http://schemas.microsoft.com/office/powerpoint/2010/main" val="3035518788"/>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482" name="Rectangle 3"/>
          <p:cNvSpPr>
            <a:spLocks noGrp="1" noChangeArrowheads="1"/>
          </p:cNvSpPr>
          <p:nvPr>
            <p:ph type="dt" sz="quarter" idx="1"/>
          </p:nvPr>
        </p:nvSpPr>
        <p:spPr>
          <a:noFill/>
        </p:spPr>
        <p:txBody>
          <a:bodyPr/>
          <a:lstStyle/>
          <a:p>
            <a:fld id="{434B2537-4AA3-4550-9DBB-9713032A8EE6}" type="datetime3">
              <a:rPr lang="en-US" smtClean="0">
                <a:latin typeface="Arial" charset="0"/>
              </a:rPr>
              <a:pPr/>
              <a:t>3 June 2022</a:t>
            </a:fld>
            <a:endParaRPr lang="en-US" dirty="0" smtClean="0">
              <a:latin typeface="Arial" charset="0"/>
            </a:endParaRPr>
          </a:p>
        </p:txBody>
      </p:sp>
      <p:sp>
        <p:nvSpPr>
          <p:cNvPr id="20483" name="Rectangle 7"/>
          <p:cNvSpPr>
            <a:spLocks noGrp="1" noChangeArrowheads="1"/>
          </p:cNvSpPr>
          <p:nvPr>
            <p:ph type="sldNum" sz="quarter" idx="5"/>
          </p:nvPr>
        </p:nvSpPr>
        <p:spPr>
          <a:noFill/>
        </p:spPr>
        <p:txBody>
          <a:bodyPr/>
          <a:lstStyle/>
          <a:p>
            <a:fld id="{94F8351F-4D0A-4330-B8CB-1F50CEDB2225}" type="slidenum">
              <a:rPr lang="en-US" smtClean="0">
                <a:latin typeface="Arial" charset="0"/>
              </a:rPr>
              <a:pPr/>
              <a:t>1</a:t>
            </a:fld>
            <a:endParaRPr lang="en-US" dirty="0" smtClean="0">
              <a:latin typeface="Arial" charset="0"/>
            </a:endParaRPr>
          </a:p>
        </p:txBody>
      </p:sp>
      <p:sp>
        <p:nvSpPr>
          <p:cNvPr id="20484" name="Rectangle 2"/>
          <p:cNvSpPr>
            <a:spLocks noGrp="1" noRot="1" noChangeAspect="1" noChangeArrowheads="1" noTextEdit="1"/>
          </p:cNvSpPr>
          <p:nvPr>
            <p:ph type="sldImg"/>
          </p:nvPr>
        </p:nvSpPr>
        <p:spPr>
          <a:xfrm>
            <a:off x="381000" y="685800"/>
            <a:ext cx="6096000" cy="3429000"/>
          </a:xfrm>
          <a:ln/>
        </p:spPr>
      </p:sp>
      <p:sp>
        <p:nvSpPr>
          <p:cNvPr id="20485" name="Rectangle 3"/>
          <p:cNvSpPr>
            <a:spLocks noGrp="1" noChangeArrowheads="1"/>
          </p:cNvSpPr>
          <p:nvPr>
            <p:ph type="body" idx="1"/>
          </p:nvPr>
        </p:nvSpPr>
        <p:spPr>
          <a:noFill/>
          <a:ln/>
        </p:spPr>
        <p:txBody>
          <a:bodyPr/>
          <a:lstStyle/>
          <a:p>
            <a:pPr eaLnBrk="1" hangingPunct="1"/>
            <a:endParaRPr lang="en-US" dirty="0" smtClean="0">
              <a:latin typeface="Arial" charset="0"/>
            </a:endParaRPr>
          </a:p>
        </p:txBody>
      </p:sp>
      <p:sp>
        <p:nvSpPr>
          <p:cNvPr id="6" name="Footer Placeholder 5"/>
          <p:cNvSpPr>
            <a:spLocks noGrp="1"/>
          </p:cNvSpPr>
          <p:nvPr>
            <p:ph type="ftr" sz="quarter" idx="10"/>
          </p:nvPr>
        </p:nvSpPr>
        <p:spPr/>
        <p:txBody>
          <a:bodyPr/>
          <a:lstStyle/>
          <a:p>
            <a:pPr>
              <a:defRPr/>
            </a:pPr>
            <a:r>
              <a:rPr lang="en-US" dirty="0" smtClean="0"/>
              <a:t>MSREE 2013</a:t>
            </a:r>
            <a:endParaRPr lang="en-US" dirty="0"/>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7AD51AF7-8C9D-4AD9-A3CB-2C5CB13EBD80}" type="slidenum">
              <a:rPr lang="en-US" smtClean="0"/>
              <a:pPr/>
              <a:t>9</a:t>
            </a:fld>
            <a:endParaRPr lang="en-US" dirty="0"/>
          </a:p>
        </p:txBody>
      </p:sp>
    </p:spTree>
    <p:extLst>
      <p:ext uri="{BB962C8B-B14F-4D97-AF65-F5344CB8AC3E}">
        <p14:creationId xmlns:p14="http://schemas.microsoft.com/office/powerpoint/2010/main" val="2451647395"/>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7AD51AF7-8C9D-4AD9-A3CB-2C5CB13EBD80}" type="slidenum">
              <a:rPr lang="en-US" smtClean="0"/>
              <a:pPr/>
              <a:t>14</a:t>
            </a:fld>
            <a:endParaRPr lang="en-US" dirty="0"/>
          </a:p>
        </p:txBody>
      </p:sp>
    </p:spTree>
    <p:extLst>
      <p:ext uri="{BB962C8B-B14F-4D97-AF65-F5344CB8AC3E}">
        <p14:creationId xmlns:p14="http://schemas.microsoft.com/office/powerpoint/2010/main" val="1884362242"/>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7AD51AF7-8C9D-4AD9-A3CB-2C5CB13EBD80}" type="slidenum">
              <a:rPr lang="en-US" smtClean="0"/>
              <a:pPr/>
              <a:t>16</a:t>
            </a:fld>
            <a:endParaRPr lang="en-US" dirty="0"/>
          </a:p>
        </p:txBody>
      </p:sp>
    </p:spTree>
    <p:extLst>
      <p:ext uri="{BB962C8B-B14F-4D97-AF65-F5344CB8AC3E}">
        <p14:creationId xmlns:p14="http://schemas.microsoft.com/office/powerpoint/2010/main" val="2448502160"/>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1000" y="685800"/>
            <a:ext cx="6096000" cy="3429000"/>
          </a:xfrm>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7AD51AF7-8C9D-4AD9-A3CB-2C5CB13EBD80}" type="slidenum">
              <a:rPr lang="en-US" smtClean="0"/>
              <a:pPr/>
              <a:t>17</a:t>
            </a:fld>
            <a:endParaRPr lang="en-US" dirty="0"/>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1000" y="685800"/>
            <a:ext cx="6096000" cy="3429000"/>
          </a:xfrm>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7AD51AF7-8C9D-4AD9-A3CB-2C5CB13EBD80}" type="slidenum">
              <a:rPr lang="en-US" smtClean="0"/>
              <a:pPr/>
              <a:t>19</a:t>
            </a:fld>
            <a:endParaRPr lang="en-US" dirty="0"/>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1000" y="685800"/>
            <a:ext cx="6096000" cy="3429000"/>
          </a:xfrm>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7AD51AF7-8C9D-4AD9-A3CB-2C5CB13EBD80}" type="slidenum">
              <a:rPr lang="en-US" smtClean="0"/>
              <a:pPr/>
              <a:t>22</a:t>
            </a:fld>
            <a:endParaRPr lang="en-US" dirty="0"/>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7AD51AF7-8C9D-4AD9-A3CB-2C5CB13EBD80}" type="slidenum">
              <a:rPr lang="en-US" smtClean="0"/>
              <a:pPr/>
              <a:t>40</a:t>
            </a:fld>
            <a:endParaRPr lang="en-US" dirty="0"/>
          </a:p>
        </p:txBody>
      </p:sp>
    </p:spTree>
    <p:extLst>
      <p:ext uri="{BB962C8B-B14F-4D97-AF65-F5344CB8AC3E}">
        <p14:creationId xmlns:p14="http://schemas.microsoft.com/office/powerpoint/2010/main" val="3337688897"/>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1597819"/>
            <a:ext cx="7772400" cy="1102519"/>
          </a:xfrm>
        </p:spPr>
        <p:txBody>
          <a:bodyPr/>
          <a:lstStyle/>
          <a:p>
            <a:r>
              <a:rPr lang="en-US" smtClean="0"/>
              <a:t>Click to edit Master title style</a:t>
            </a:r>
            <a:endParaRPr lang="en-US"/>
          </a:p>
        </p:txBody>
      </p:sp>
      <p:sp>
        <p:nvSpPr>
          <p:cNvPr id="3" name="Subtitle 2"/>
          <p:cNvSpPr>
            <a:spLocks noGrp="1"/>
          </p:cNvSpPr>
          <p:nvPr>
            <p:ph type="subTitle" idx="1"/>
          </p:nvPr>
        </p:nvSpPr>
        <p:spPr>
          <a:xfrm>
            <a:off x="1371600" y="2914650"/>
            <a:ext cx="6400800" cy="131445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a:p>
        </p:txBody>
      </p:sp>
      <p:sp>
        <p:nvSpPr>
          <p:cNvPr id="4" name="Date Placeholder 3"/>
          <p:cNvSpPr>
            <a:spLocks noGrp="1"/>
          </p:cNvSpPr>
          <p:nvPr>
            <p:ph type="dt" sz="half" idx="10"/>
          </p:nvPr>
        </p:nvSpPr>
        <p:spPr/>
        <p:txBody>
          <a:bodyPr/>
          <a:lstStyle/>
          <a:p>
            <a:fld id="{62E751BC-4781-4BB5-ACC1-493C007B31BB}" type="datetimeFigureOut">
              <a:rPr lang="en-US" smtClean="0"/>
              <a:pPr/>
              <a:t>6/3/2022</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5CD23785-7F63-4C6C-8C82-E532D7A0D62F}" type="slidenum">
              <a:rPr lang="en-US" smtClean="0"/>
              <a:pPr/>
              <a:t>‹#›</a:t>
            </a:fld>
            <a:endParaRPr lang="en-US" dirty="0"/>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62E751BC-4781-4BB5-ACC1-493C007B31BB}" type="datetimeFigureOut">
              <a:rPr lang="en-US" smtClean="0"/>
              <a:pPr/>
              <a:t>6/3/2022</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5CD23785-7F63-4C6C-8C82-E532D7A0D62F}" type="slidenum">
              <a:rPr lang="en-US" smtClean="0"/>
              <a:pPr/>
              <a:t>‹#›</a:t>
            </a:fld>
            <a:endParaRPr lang="en-US" dirty="0"/>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3305176"/>
            <a:ext cx="7772400" cy="1021556"/>
          </a:xfr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722313" y="2180035"/>
            <a:ext cx="7772400" cy="1125140"/>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62E751BC-4781-4BB5-ACC1-493C007B31BB}" type="datetimeFigureOut">
              <a:rPr lang="en-US" smtClean="0"/>
              <a:pPr/>
              <a:t>6/3/2022</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5CD23785-7F63-4C6C-8C82-E532D7A0D62F}" type="slidenum">
              <a:rPr lang="en-US" smtClean="0"/>
              <a:pPr/>
              <a:t>‹#›</a:t>
            </a:fld>
            <a:endParaRPr lang="en-US" dirty="0"/>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457200" y="1200151"/>
            <a:ext cx="4038600" cy="3394472"/>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48200" y="1200151"/>
            <a:ext cx="4038600" cy="3394472"/>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p:txBody>
          <a:bodyPr/>
          <a:lstStyle/>
          <a:p>
            <a:fld id="{62E751BC-4781-4BB5-ACC1-493C007B31BB}" type="datetimeFigureOut">
              <a:rPr lang="en-US" smtClean="0"/>
              <a:pPr/>
              <a:t>6/3/2022</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5CD23785-7F63-4C6C-8C82-E532D7A0D62F}" type="slidenum">
              <a:rPr lang="en-US" smtClean="0"/>
              <a:pPr/>
              <a:t>‹#›</a:t>
            </a:fld>
            <a:endParaRPr lang="en-US" dirty="0"/>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457200" y="1151335"/>
            <a:ext cx="4040188" cy="47982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1631156"/>
            <a:ext cx="4040188" cy="2963466"/>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4645026" y="1151335"/>
            <a:ext cx="4041775" cy="47982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6" y="1631156"/>
            <a:ext cx="4041775" cy="2963466"/>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p:txBody>
          <a:bodyPr/>
          <a:lstStyle/>
          <a:p>
            <a:fld id="{62E751BC-4781-4BB5-ACC1-493C007B31BB}" type="datetimeFigureOut">
              <a:rPr lang="en-US" smtClean="0"/>
              <a:pPr/>
              <a:t>6/3/2022</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5CD23785-7F63-4C6C-8C82-E532D7A0D62F}" type="slidenum">
              <a:rPr lang="en-US" smtClean="0"/>
              <a:pPr/>
              <a:t>‹#›</a:t>
            </a:fld>
            <a:endParaRPr lang="en-US" dirty="0"/>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p>
            <a:fld id="{62E751BC-4781-4BB5-ACC1-493C007B31BB}" type="datetimeFigureOut">
              <a:rPr lang="en-US" smtClean="0"/>
              <a:pPr/>
              <a:t>6/3/2022</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5CD23785-7F63-4C6C-8C82-E532D7A0D62F}" type="slidenum">
              <a:rPr lang="en-US" smtClean="0"/>
              <a:pPr/>
              <a:t>‹#›</a:t>
            </a:fld>
            <a:endParaRPr lang="en-US" dirty="0"/>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62E751BC-4781-4BB5-ACC1-493C007B31BB}" type="datetimeFigureOut">
              <a:rPr lang="en-US" smtClean="0"/>
              <a:pPr/>
              <a:t>6/3/2022</a:t>
            </a:fld>
            <a:endParaRPr lang="en-US" dirty="0"/>
          </a:p>
        </p:txBody>
      </p:sp>
      <p:sp>
        <p:nvSpPr>
          <p:cNvPr id="3" name="Footer Placeholder 2"/>
          <p:cNvSpPr>
            <a:spLocks noGrp="1"/>
          </p:cNvSpPr>
          <p:nvPr>
            <p:ph type="ftr" sz="quarter" idx="11"/>
          </p:nvPr>
        </p:nvSpPr>
        <p:spPr/>
        <p:txBody>
          <a:bodyPr/>
          <a:lstStyle/>
          <a:p>
            <a:endParaRPr lang="en-US" dirty="0"/>
          </a:p>
        </p:txBody>
      </p:sp>
      <p:sp>
        <p:nvSpPr>
          <p:cNvPr id="4" name="Slide Number Placeholder 3"/>
          <p:cNvSpPr>
            <a:spLocks noGrp="1"/>
          </p:cNvSpPr>
          <p:nvPr>
            <p:ph type="sldNum" sz="quarter" idx="12"/>
          </p:nvPr>
        </p:nvSpPr>
        <p:spPr/>
        <p:txBody>
          <a:bodyPr/>
          <a:lstStyle/>
          <a:p>
            <a:fld id="{5CD23785-7F63-4C6C-8C82-E532D7A0D62F}" type="slidenum">
              <a:rPr lang="en-US" smtClean="0"/>
              <a:pPr/>
              <a:t>‹#›</a:t>
            </a:fld>
            <a:endParaRPr lang="en-US" dirty="0"/>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1" y="204787"/>
            <a:ext cx="3008313" cy="871538"/>
          </a:xfr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3575050" y="204788"/>
            <a:ext cx="5111750" cy="438983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457201" y="1076326"/>
            <a:ext cx="3008313" cy="3518297"/>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62E751BC-4781-4BB5-ACC1-493C007B31BB}" type="datetimeFigureOut">
              <a:rPr lang="en-US" smtClean="0"/>
              <a:pPr/>
              <a:t>6/3/2022</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5CD23785-7F63-4C6C-8C82-E532D7A0D62F}" type="slidenum">
              <a:rPr lang="en-US" smtClean="0"/>
              <a:pPr/>
              <a:t>‹#›</a:t>
            </a:fld>
            <a:endParaRPr lang="en-US" dirty="0"/>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3600450"/>
            <a:ext cx="5486400" cy="425054"/>
          </a:xfr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1792288" y="459581"/>
            <a:ext cx="5486400" cy="30861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dirty="0"/>
          </a:p>
        </p:txBody>
      </p:sp>
      <p:sp>
        <p:nvSpPr>
          <p:cNvPr id="4" name="Text Placeholder 3"/>
          <p:cNvSpPr>
            <a:spLocks noGrp="1"/>
          </p:cNvSpPr>
          <p:nvPr>
            <p:ph type="body" sz="half" idx="2"/>
          </p:nvPr>
        </p:nvSpPr>
        <p:spPr>
          <a:xfrm>
            <a:off x="1792288" y="4025503"/>
            <a:ext cx="5486400" cy="603647"/>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62E751BC-4781-4BB5-ACC1-493C007B31BB}" type="datetimeFigureOut">
              <a:rPr lang="en-US" smtClean="0"/>
              <a:pPr/>
              <a:t>6/3/2022</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5CD23785-7F63-4C6C-8C82-E532D7A0D62F}" type="slidenum">
              <a:rPr lang="en-US" smtClean="0"/>
              <a:pPr/>
              <a:t>‹#›</a:t>
            </a:fld>
            <a:endParaRPr lang="en-US" dirty="0"/>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62E751BC-4781-4BB5-ACC1-493C007B31BB}" type="datetimeFigureOut">
              <a:rPr lang="en-US" smtClean="0"/>
              <a:pPr/>
              <a:t>6/3/2022</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5CD23785-7F63-4C6C-8C82-E532D7A0D62F}" type="slidenum">
              <a:rPr lang="en-US" smtClean="0"/>
              <a:pPr/>
              <a:t>‹#›</a:t>
            </a:fld>
            <a:endParaRPr lang="en-US" dirty="0"/>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05979"/>
            <a:ext cx="2057400" cy="4388644"/>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457200" y="205979"/>
            <a:ext cx="6019800" cy="4388644"/>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62E751BC-4781-4BB5-ACC1-493C007B31BB}" type="datetimeFigureOut">
              <a:rPr lang="en-US" smtClean="0"/>
              <a:pPr/>
              <a:t>6/3/2022</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5CD23785-7F63-4C6C-8C82-E532D7A0D62F}" type="slidenum">
              <a:rPr lang="en-US" smtClean="0"/>
              <a:pPr/>
              <a:t>‹#›</a:t>
            </a:fld>
            <a:endParaRPr lang="en-US" dirty="0"/>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jpe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3"/>
          <a:srcRect/>
          <a:tile tx="0" ty="0" sx="100000" sy="100000" flip="none" algn="tl"/>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05979"/>
            <a:ext cx="8229600" cy="857250"/>
          </a:xfrm>
          <a:prstGeom prst="rect">
            <a:avLst/>
          </a:prstGeom>
        </p:spPr>
        <p:txBody>
          <a:bodyPr vert="horz" lIns="91440" tIns="45720" rIns="91440" bIns="45720" rtlCol="0" anchor="ctr">
            <a:normAutofit/>
          </a:bodyPr>
          <a:lstStyle/>
          <a:p>
            <a:r>
              <a:rPr lang="en-US" smtClean="0"/>
              <a:t>Click to edit Master title style</a:t>
            </a:r>
            <a:endParaRPr lang="en-US"/>
          </a:p>
        </p:txBody>
      </p:sp>
      <p:sp>
        <p:nvSpPr>
          <p:cNvPr id="3" name="Text Placeholder 2"/>
          <p:cNvSpPr>
            <a:spLocks noGrp="1"/>
          </p:cNvSpPr>
          <p:nvPr>
            <p:ph type="body" idx="1"/>
          </p:nvPr>
        </p:nvSpPr>
        <p:spPr>
          <a:xfrm>
            <a:off x="457200" y="1200151"/>
            <a:ext cx="8229600" cy="3394472"/>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2"/>
          </p:nvPr>
        </p:nvSpPr>
        <p:spPr>
          <a:xfrm>
            <a:off x="457200" y="4767263"/>
            <a:ext cx="2133600" cy="273844"/>
          </a:xfrm>
          <a:prstGeom prst="rect">
            <a:avLst/>
          </a:prstGeom>
        </p:spPr>
        <p:txBody>
          <a:bodyPr vert="horz" lIns="91440" tIns="45720" rIns="91440" bIns="45720" rtlCol="0" anchor="ctr"/>
          <a:lstStyle>
            <a:lvl1pPr algn="l">
              <a:defRPr sz="1200">
                <a:solidFill>
                  <a:schemeClr val="tx1">
                    <a:tint val="75000"/>
                  </a:schemeClr>
                </a:solidFill>
              </a:defRPr>
            </a:lvl1pPr>
          </a:lstStyle>
          <a:p>
            <a:fld id="{62E751BC-4781-4BB5-ACC1-493C007B31BB}" type="datetimeFigureOut">
              <a:rPr lang="en-US" smtClean="0"/>
              <a:pPr/>
              <a:t>6/3/2022</a:t>
            </a:fld>
            <a:endParaRPr lang="en-US" dirty="0"/>
          </a:p>
        </p:txBody>
      </p:sp>
      <p:sp>
        <p:nvSpPr>
          <p:cNvPr id="5" name="Footer Placeholder 4"/>
          <p:cNvSpPr>
            <a:spLocks noGrp="1"/>
          </p:cNvSpPr>
          <p:nvPr>
            <p:ph type="ftr" sz="quarter" idx="3"/>
          </p:nvPr>
        </p:nvSpPr>
        <p:spPr>
          <a:xfrm>
            <a:off x="3124200" y="4767263"/>
            <a:ext cx="2895600" cy="273844"/>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dirty="0"/>
          </a:p>
        </p:txBody>
      </p:sp>
      <p:sp>
        <p:nvSpPr>
          <p:cNvPr id="6" name="Slide Number Placeholder 5"/>
          <p:cNvSpPr>
            <a:spLocks noGrp="1"/>
          </p:cNvSpPr>
          <p:nvPr>
            <p:ph type="sldNum" sz="quarter" idx="4"/>
          </p:nvPr>
        </p:nvSpPr>
        <p:spPr>
          <a:xfrm>
            <a:off x="6553200" y="4767263"/>
            <a:ext cx="2133600" cy="273844"/>
          </a:xfrm>
          <a:prstGeom prst="rect">
            <a:avLst/>
          </a:prstGeom>
        </p:spPr>
        <p:txBody>
          <a:bodyPr vert="horz" lIns="91440" tIns="45720" rIns="91440" bIns="45720" rtlCol="0" anchor="ctr"/>
          <a:lstStyle>
            <a:lvl1pPr algn="r">
              <a:defRPr sz="1200">
                <a:solidFill>
                  <a:schemeClr val="tx1">
                    <a:tint val="75000"/>
                  </a:schemeClr>
                </a:solidFill>
              </a:defRPr>
            </a:lvl1pPr>
          </a:lstStyle>
          <a:p>
            <a:fld id="{5CD23785-7F63-4C6C-8C82-E532D7A0D62F}" type="slidenum">
              <a:rPr lang="en-US" smtClean="0"/>
              <a:pPr/>
              <a:t>‹#›</a:t>
            </a:fld>
            <a:endParaRPr lang="en-US" dirty="0"/>
          </a:p>
        </p:txBody>
      </p:sp>
    </p:spTree>
  </p:cSld>
  <p:clrMap bg1="lt1" tx1="dk1" bg2="lt2" tx2="dk2" accent1="accent1" accent2="accent2" accent3="accent3" accent4="accent4" accent5="accent5" accent6="accent6" hlink="hlink" folHlink="folHlink"/>
  <p:sldLayoutIdLst>
    <p:sldLayoutId id="2147483793" r:id="rId1"/>
    <p:sldLayoutId id="2147483794" r:id="rId2"/>
    <p:sldLayoutId id="2147483795" r:id="rId3"/>
    <p:sldLayoutId id="2147483796" r:id="rId4"/>
    <p:sldLayoutId id="2147483797" r:id="rId5"/>
    <p:sldLayoutId id="2147483798" r:id="rId6"/>
    <p:sldLayoutId id="2147483799" r:id="rId7"/>
    <p:sldLayoutId id="2147483800" r:id="rId8"/>
    <p:sldLayoutId id="2147483801" r:id="rId9"/>
    <p:sldLayoutId id="2147483802" r:id="rId10"/>
    <p:sldLayoutId id="2147483803"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3" Type="http://schemas.openxmlformats.org/officeDocument/2006/relationships/oleObject" Target="../embeddings/oleObject1.bin"/><Relationship Id="rId2" Type="http://schemas.openxmlformats.org/officeDocument/2006/relationships/slideLayout" Target="../slideLayouts/slideLayout7.xml"/><Relationship Id="rId1" Type="http://schemas.openxmlformats.org/officeDocument/2006/relationships/vmlDrawing" Target="../drawings/vmlDrawing1.vml"/><Relationship Id="rId4" Type="http://schemas.openxmlformats.org/officeDocument/2006/relationships/image" Target="../media/image2.emf"/></Relationships>
</file>

<file path=ppt/slides/_rels/slide14.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3.xml"/><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4.xml"/><Relationship Id="rId1" Type="http://schemas.openxmlformats.org/officeDocument/2006/relationships/slideLayout" Target="../slideLayouts/slideLayout2.xml"/><Relationship Id="rId4" Type="http://schemas.openxmlformats.org/officeDocument/2006/relationships/image" Target="../media/image5.png"/></Relationships>
</file>

<file path=ppt/slides/_rels/slide17.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5.xml"/><Relationship Id="rId1" Type="http://schemas.openxmlformats.org/officeDocument/2006/relationships/slideLayout" Target="../slideLayouts/slideLayout2.xml"/><Relationship Id="rId4" Type="http://schemas.openxmlformats.org/officeDocument/2006/relationships/image" Target="../media/image7.png"/></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6.xml"/><Relationship Id="rId1" Type="http://schemas.openxmlformats.org/officeDocument/2006/relationships/slideLayout" Target="../slideLayouts/slideLayout2.xml"/><Relationship Id="rId4" Type="http://schemas.openxmlformats.org/officeDocument/2006/relationships/image" Target="../media/image9.png"/></Relationships>
</file>

<file path=ppt/slides/_rels/slide20.xml.rels><?xml version="1.0" encoding="UTF-8" standalone="yes"?>
<Relationships xmlns="http://schemas.openxmlformats.org/package/2006/relationships"><Relationship Id="rId3" Type="http://schemas.openxmlformats.org/officeDocument/2006/relationships/oleObject" Target="../embeddings/oleObject2.bin"/><Relationship Id="rId2" Type="http://schemas.openxmlformats.org/officeDocument/2006/relationships/slideLayout" Target="../slideLayouts/slideLayout7.xml"/><Relationship Id="rId1" Type="http://schemas.openxmlformats.org/officeDocument/2006/relationships/vmlDrawing" Target="../drawings/vmlDrawing2.vml"/><Relationship Id="rId4" Type="http://schemas.openxmlformats.org/officeDocument/2006/relationships/image" Target="../media/image10.wmf"/></Relationships>
</file>

<file path=ppt/slides/_rels/slide21.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3" Type="http://schemas.openxmlformats.org/officeDocument/2006/relationships/notesSlide" Target="../notesSlides/notesSlide7.xml"/><Relationship Id="rId2" Type="http://schemas.openxmlformats.org/officeDocument/2006/relationships/slideLayout" Target="../slideLayouts/slideLayout2.xml"/><Relationship Id="rId1" Type="http://schemas.openxmlformats.org/officeDocument/2006/relationships/vmlDrawing" Target="../drawings/vmlDrawing3.vml"/><Relationship Id="rId5" Type="http://schemas.openxmlformats.org/officeDocument/2006/relationships/image" Target="../media/image12.emf"/><Relationship Id="rId4" Type="http://schemas.openxmlformats.org/officeDocument/2006/relationships/oleObject" Target="../embeddings/oleObject3.bin"/></Relationships>
</file>

<file path=ppt/slides/_rels/slide23.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13.png"/><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image" Target="../media/image14.png"/><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2" Type="http://schemas.openxmlformats.org/officeDocument/2006/relationships/image" Target="../media/image16.png"/><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image" Target="../media/image17.png"/><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image" Target="../media/image19.png"/><Relationship Id="rId1" Type="http://schemas.openxmlformats.org/officeDocument/2006/relationships/slideLayout" Target="../slideLayouts/slideLayout7.xml"/><Relationship Id="rId5" Type="http://schemas.openxmlformats.org/officeDocument/2006/relationships/image" Target="../media/image22.png"/><Relationship Id="rId4" Type="http://schemas.openxmlformats.org/officeDocument/2006/relationships/image" Target="../media/image21.png"/></Relationships>
</file>

<file path=ppt/slides/_rels/slide28.xml.rels><?xml version="1.0" encoding="UTF-8" standalone="yes"?>
<Relationships xmlns="http://schemas.openxmlformats.org/package/2006/relationships"><Relationship Id="rId3" Type="http://schemas.openxmlformats.org/officeDocument/2006/relationships/image" Target="../media/image24.png"/><Relationship Id="rId2" Type="http://schemas.openxmlformats.org/officeDocument/2006/relationships/image" Target="../media/image23.png"/><Relationship Id="rId1" Type="http://schemas.openxmlformats.org/officeDocument/2006/relationships/slideLayout" Target="../slideLayouts/slideLayout2.xml"/><Relationship Id="rId5" Type="http://schemas.openxmlformats.org/officeDocument/2006/relationships/image" Target="../media/image26.png"/><Relationship Id="rId4" Type="http://schemas.openxmlformats.org/officeDocument/2006/relationships/image" Target="../media/image25.png"/></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3" Type="http://schemas.openxmlformats.org/officeDocument/2006/relationships/image" Target="../media/image28.png"/><Relationship Id="rId2" Type="http://schemas.openxmlformats.org/officeDocument/2006/relationships/slideLayout" Target="../slideLayouts/slideLayout7.xml"/><Relationship Id="rId1" Type="http://schemas.openxmlformats.org/officeDocument/2006/relationships/vmlDrawing" Target="../drawings/vmlDrawing4.vml"/><Relationship Id="rId5" Type="http://schemas.openxmlformats.org/officeDocument/2006/relationships/image" Target="../media/image27.emf"/><Relationship Id="rId4" Type="http://schemas.openxmlformats.org/officeDocument/2006/relationships/oleObject" Target="../embeddings/oleObject4.bin"/></Relationships>
</file>

<file path=ppt/slides/_rels/slide31.xml.rels><?xml version="1.0" encoding="UTF-8" standalone="yes"?>
<Relationships xmlns="http://schemas.openxmlformats.org/package/2006/relationships"><Relationship Id="rId2" Type="http://schemas.openxmlformats.org/officeDocument/2006/relationships/image" Target="../media/image29.png"/><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3" Type="http://schemas.openxmlformats.org/officeDocument/2006/relationships/image" Target="../media/image31.png"/><Relationship Id="rId2" Type="http://schemas.openxmlformats.org/officeDocument/2006/relationships/image" Target="../media/image30.png"/><Relationship Id="rId1" Type="http://schemas.openxmlformats.org/officeDocument/2006/relationships/slideLayout" Target="../slideLayouts/slideLayout7.xml"/></Relationships>
</file>

<file path=ppt/slides/_rels/slide33.xml.rels><?xml version="1.0" encoding="UTF-8" standalone="yes"?>
<Relationships xmlns="http://schemas.openxmlformats.org/package/2006/relationships"><Relationship Id="rId3" Type="http://schemas.openxmlformats.org/officeDocument/2006/relationships/image" Target="../media/image33.png"/><Relationship Id="rId2" Type="http://schemas.openxmlformats.org/officeDocument/2006/relationships/slideLayout" Target="../slideLayouts/slideLayout2.xml"/><Relationship Id="rId1" Type="http://schemas.openxmlformats.org/officeDocument/2006/relationships/vmlDrawing" Target="../drawings/vmlDrawing5.vml"/><Relationship Id="rId6" Type="http://schemas.openxmlformats.org/officeDocument/2006/relationships/image" Target="../media/image32.emf"/><Relationship Id="rId5" Type="http://schemas.openxmlformats.org/officeDocument/2006/relationships/oleObject" Target="../embeddings/oleObject5.bin"/><Relationship Id="rId4" Type="http://schemas.openxmlformats.org/officeDocument/2006/relationships/image" Target="../media/image34.png"/></Relationships>
</file>

<file path=ppt/slides/_rels/slide34.xml.rels><?xml version="1.0" encoding="UTF-8" standalone="yes"?>
<Relationships xmlns="http://schemas.openxmlformats.org/package/2006/relationships"><Relationship Id="rId2" Type="http://schemas.openxmlformats.org/officeDocument/2006/relationships/image" Target="../media/image35.png"/><Relationship Id="rId1" Type="http://schemas.openxmlformats.org/officeDocument/2006/relationships/slideLayout" Target="../slideLayouts/slideLayout7.xml"/></Relationships>
</file>

<file path=ppt/slides/_rels/slide35.xml.rels><?xml version="1.0" encoding="UTF-8" standalone="yes"?>
<Relationships xmlns="http://schemas.openxmlformats.org/package/2006/relationships"><Relationship Id="rId3" Type="http://schemas.openxmlformats.org/officeDocument/2006/relationships/image" Target="../media/image37.png"/><Relationship Id="rId2" Type="http://schemas.openxmlformats.org/officeDocument/2006/relationships/image" Target="../media/image36.png"/><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2" Type="http://schemas.openxmlformats.org/officeDocument/2006/relationships/image" Target="../media/image38.png"/><Relationship Id="rId1" Type="http://schemas.openxmlformats.org/officeDocument/2006/relationships/slideLayout" Target="../slideLayouts/slideLayout7.xml"/></Relationships>
</file>

<file path=ppt/slides/_rels/slide37.xml.rels><?xml version="1.0" encoding="UTF-8" standalone="yes"?>
<Relationships xmlns="http://schemas.openxmlformats.org/package/2006/relationships"><Relationship Id="rId3" Type="http://schemas.openxmlformats.org/officeDocument/2006/relationships/oleObject" Target="../embeddings/oleObject6.bin"/><Relationship Id="rId2" Type="http://schemas.openxmlformats.org/officeDocument/2006/relationships/slideLayout" Target="../slideLayouts/slideLayout7.xml"/><Relationship Id="rId1" Type="http://schemas.openxmlformats.org/officeDocument/2006/relationships/vmlDrawing" Target="../drawings/vmlDrawing6.vml"/><Relationship Id="rId4" Type="http://schemas.openxmlformats.org/officeDocument/2006/relationships/image" Target="../media/image39.wmf"/></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9.xml.rels><?xml version="1.0" encoding="UTF-8" standalone="yes"?>
<Relationships xmlns="http://schemas.openxmlformats.org/package/2006/relationships"><Relationship Id="rId3" Type="http://schemas.openxmlformats.org/officeDocument/2006/relationships/oleObject" Target="../embeddings/oleObject7.bin"/><Relationship Id="rId2" Type="http://schemas.openxmlformats.org/officeDocument/2006/relationships/slideLayout" Target="../slideLayouts/slideLayout7.xml"/><Relationship Id="rId1" Type="http://schemas.openxmlformats.org/officeDocument/2006/relationships/vmlDrawing" Target="../drawings/vmlDrawing7.vml"/><Relationship Id="rId4" Type="http://schemas.openxmlformats.org/officeDocument/2006/relationships/image" Target="../media/image40.wmf"/></Relationships>
</file>

<file path=ppt/slides/_rels/slide40.xml.rels><?xml version="1.0" encoding="UTF-8" standalone="yes"?>
<Relationships xmlns="http://schemas.openxmlformats.org/package/2006/relationships"><Relationship Id="rId3" Type="http://schemas.openxmlformats.org/officeDocument/2006/relationships/notesSlide" Target="../notesSlides/notesSlide8.xml"/><Relationship Id="rId7" Type="http://schemas.openxmlformats.org/officeDocument/2006/relationships/image" Target="../media/image42.wmf"/><Relationship Id="rId2" Type="http://schemas.openxmlformats.org/officeDocument/2006/relationships/slideLayout" Target="../slideLayouts/slideLayout7.xml"/><Relationship Id="rId1" Type="http://schemas.openxmlformats.org/officeDocument/2006/relationships/vmlDrawing" Target="../drawings/vmlDrawing8.vml"/><Relationship Id="rId6" Type="http://schemas.openxmlformats.org/officeDocument/2006/relationships/oleObject" Target="../embeddings/oleObject9.bin"/><Relationship Id="rId5" Type="http://schemas.openxmlformats.org/officeDocument/2006/relationships/image" Target="../media/image41.wmf"/><Relationship Id="rId4" Type="http://schemas.openxmlformats.org/officeDocument/2006/relationships/oleObject" Target="../embeddings/oleObject8.bin"/></Relationships>
</file>

<file path=ppt/slides/_rels/slide41.xml.rels><?xml version="1.0" encoding="UTF-8" standalone="yes"?>
<Relationships xmlns="http://schemas.openxmlformats.org/package/2006/relationships"><Relationship Id="rId3" Type="http://schemas.openxmlformats.org/officeDocument/2006/relationships/oleObject" Target="../embeddings/oleObject10.bin"/><Relationship Id="rId2" Type="http://schemas.openxmlformats.org/officeDocument/2006/relationships/slideLayout" Target="../slideLayouts/slideLayout7.xml"/><Relationship Id="rId1" Type="http://schemas.openxmlformats.org/officeDocument/2006/relationships/vmlDrawing" Target="../drawings/vmlDrawing9.vml"/><Relationship Id="rId4" Type="http://schemas.openxmlformats.org/officeDocument/2006/relationships/image" Target="../media/image43.wmf"/></Relationships>
</file>

<file path=ppt/slides/_rels/slide4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5" name="TextBox 4"/>
          <p:cNvSpPr txBox="1"/>
          <p:nvPr/>
        </p:nvSpPr>
        <p:spPr>
          <a:xfrm>
            <a:off x="3048000" y="2495550"/>
            <a:ext cx="3657600" cy="671851"/>
          </a:xfrm>
          <a:prstGeom prst="rect">
            <a:avLst/>
          </a:prstGeom>
          <a:noFill/>
        </p:spPr>
        <p:txBody>
          <a:bodyPr wrap="square" rtlCol="0">
            <a:spAutoFit/>
          </a:bodyPr>
          <a:lstStyle/>
          <a:p>
            <a:pPr algn="ctr">
              <a:lnSpc>
                <a:spcPct val="150000"/>
              </a:lnSpc>
            </a:pPr>
            <a:r>
              <a:rPr lang="en-US" sz="2800" b="1" dirty="0" smtClean="0">
                <a:solidFill>
                  <a:srgbClr val="FF0000"/>
                </a:solidFill>
              </a:rPr>
              <a:t>Lecture – 15 (Week 15)</a:t>
            </a:r>
            <a:endParaRPr lang="en-US" sz="2800" b="1" dirty="0">
              <a:solidFill>
                <a:srgbClr val="FF0000"/>
              </a:solidFill>
            </a:endParaRPr>
          </a:p>
        </p:txBody>
      </p:sp>
      <p:sp>
        <p:nvSpPr>
          <p:cNvPr id="3" name="Rectangle 2"/>
          <p:cNvSpPr/>
          <p:nvPr/>
        </p:nvSpPr>
        <p:spPr>
          <a:xfrm>
            <a:off x="1066800" y="1066621"/>
            <a:ext cx="6858000" cy="1200329"/>
          </a:xfrm>
          <a:prstGeom prst="rect">
            <a:avLst/>
          </a:prstGeom>
        </p:spPr>
        <p:txBody>
          <a:bodyPr wrap="square">
            <a:spAutoFit/>
          </a:bodyPr>
          <a:lstStyle/>
          <a:p>
            <a:pPr algn="ctr">
              <a:lnSpc>
                <a:spcPct val="150000"/>
              </a:lnSpc>
            </a:pPr>
            <a:r>
              <a:rPr lang="en-US" sz="2400" b="1" dirty="0" smtClean="0">
                <a:solidFill>
                  <a:srgbClr val="002060"/>
                </a:solidFill>
              </a:rPr>
              <a:t>FUNDAMENTAL  OF THERMODYNAMICS AND</a:t>
            </a:r>
          </a:p>
          <a:p>
            <a:pPr algn="ctr">
              <a:lnSpc>
                <a:spcPct val="150000"/>
              </a:lnSpc>
            </a:pPr>
            <a:r>
              <a:rPr lang="en-US" sz="2400" b="1" dirty="0" smtClean="0">
                <a:solidFill>
                  <a:srgbClr val="002060"/>
                </a:solidFill>
              </a:rPr>
              <a:t> HEAT  TRANSFER</a:t>
            </a:r>
          </a:p>
        </p:txBody>
      </p:sp>
      <p:sp>
        <p:nvSpPr>
          <p:cNvPr id="6" name="TextBox 5"/>
          <p:cNvSpPr txBox="1"/>
          <p:nvPr/>
        </p:nvSpPr>
        <p:spPr>
          <a:xfrm>
            <a:off x="5782841" y="4548489"/>
            <a:ext cx="2446759" cy="400110"/>
          </a:xfrm>
          <a:prstGeom prst="rect">
            <a:avLst/>
          </a:prstGeom>
          <a:noFill/>
        </p:spPr>
        <p:txBody>
          <a:bodyPr wrap="none" rtlCol="0">
            <a:spAutoFit/>
          </a:bodyPr>
          <a:lstStyle/>
          <a:p>
            <a:pPr algn="ctr"/>
            <a:r>
              <a:rPr lang="en-US" sz="2000" b="1" dirty="0" smtClean="0">
                <a:latin typeface="Arial" pitchFamily="34" charset="0"/>
                <a:cs typeface="Arial" pitchFamily="34" charset="0"/>
              </a:rPr>
              <a:t>Dr. Lila Raj Koirala</a:t>
            </a:r>
            <a:endParaRPr lang="en-US" sz="2000" b="1" dirty="0">
              <a:latin typeface="Arial" pitchFamily="34" charset="0"/>
              <a:cs typeface="Arial" pitchFamily="34" charset="0"/>
            </a:endParaRPr>
          </a:p>
        </p:txBody>
      </p:sp>
      <p:sp>
        <p:nvSpPr>
          <p:cNvPr id="7" name="Rectangle 6"/>
          <p:cNvSpPr/>
          <p:nvPr/>
        </p:nvSpPr>
        <p:spPr>
          <a:xfrm>
            <a:off x="500913" y="4548489"/>
            <a:ext cx="4147289" cy="400110"/>
          </a:xfrm>
          <a:prstGeom prst="rect">
            <a:avLst/>
          </a:prstGeom>
        </p:spPr>
        <p:txBody>
          <a:bodyPr wrap="none">
            <a:spAutoFit/>
          </a:bodyPr>
          <a:lstStyle/>
          <a:p>
            <a:pPr lvl="0" algn="ctr"/>
            <a:r>
              <a:rPr lang="en-US" sz="2000" b="1" dirty="0" smtClean="0">
                <a:solidFill>
                  <a:srgbClr val="00B050"/>
                </a:solidFill>
                <a:latin typeface="Arial" pitchFamily="34" charset="0"/>
                <a:cs typeface="Arial" pitchFamily="34" charset="0"/>
              </a:rPr>
              <a:t>Kathmandu Engineering College</a:t>
            </a:r>
          </a:p>
        </p:txBody>
      </p:sp>
      <p:sp>
        <p:nvSpPr>
          <p:cNvPr id="8" name="TextBox 7"/>
          <p:cNvSpPr txBox="1"/>
          <p:nvPr/>
        </p:nvSpPr>
        <p:spPr>
          <a:xfrm>
            <a:off x="3048000" y="80487"/>
            <a:ext cx="2590800" cy="738664"/>
          </a:xfrm>
          <a:prstGeom prst="rect">
            <a:avLst/>
          </a:prstGeom>
          <a:noFill/>
        </p:spPr>
        <p:txBody>
          <a:bodyPr wrap="square" rtlCol="0">
            <a:spAutoFit/>
          </a:bodyPr>
          <a:lstStyle/>
          <a:p>
            <a:pPr algn="ctr">
              <a:lnSpc>
                <a:spcPct val="150000"/>
              </a:lnSpc>
            </a:pPr>
            <a:r>
              <a:rPr lang="en-US" sz="2800" b="1" dirty="0" smtClean="0">
                <a:solidFill>
                  <a:srgbClr val="FF0000"/>
                </a:solidFill>
              </a:rPr>
              <a:t> Course Title:</a:t>
            </a:r>
            <a:endParaRPr lang="en-US" sz="2800" b="1" dirty="0">
              <a:solidFill>
                <a:srgbClr val="FF0000"/>
              </a:solidFill>
            </a:endParaRPr>
          </a:p>
        </p:txBody>
      </p:sp>
      <p:sp>
        <p:nvSpPr>
          <p:cNvPr id="9" name="Rectangle 8"/>
          <p:cNvSpPr/>
          <p:nvPr/>
        </p:nvSpPr>
        <p:spPr>
          <a:xfrm>
            <a:off x="3276600" y="3486150"/>
            <a:ext cx="2971800" cy="523220"/>
          </a:xfrm>
          <a:prstGeom prst="rect">
            <a:avLst/>
          </a:prstGeom>
        </p:spPr>
        <p:txBody>
          <a:bodyPr wrap="square">
            <a:spAutoFit/>
          </a:bodyPr>
          <a:lstStyle/>
          <a:p>
            <a:pPr lvl="0" algn="ctr"/>
            <a:r>
              <a:rPr lang="en-US" sz="2800" b="1" dirty="0" smtClean="0">
                <a:solidFill>
                  <a:srgbClr val="002060"/>
                </a:solidFill>
              </a:rPr>
              <a:t>Heat Transfer </a:t>
            </a:r>
          </a:p>
        </p:txBody>
      </p:sp>
    </p:spTree>
    <p:extLst>
      <p:ext uri="{BB962C8B-B14F-4D97-AF65-F5344CB8AC3E}">
        <p14:creationId xmlns:p14="http://schemas.microsoft.com/office/powerpoint/2010/main" val="2152009623"/>
      </p:ext>
    </p:extLst>
  </p:cSld>
  <p:clrMapOvr>
    <a:masterClrMapping/>
  </p:clrMapOvr>
  <p:transition/>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a:off x="858210" y="357485"/>
            <a:ext cx="4628190" cy="461665"/>
          </a:xfrm>
          <a:prstGeom prst="rect">
            <a:avLst/>
          </a:prstGeom>
        </p:spPr>
        <p:txBody>
          <a:bodyPr wrap="none">
            <a:spAutoFit/>
          </a:bodyPr>
          <a:lstStyle/>
          <a:p>
            <a:pPr lvl="0" fontAlgn="base">
              <a:spcBef>
                <a:spcPct val="0"/>
              </a:spcBef>
              <a:spcAft>
                <a:spcPct val="0"/>
              </a:spcAft>
            </a:pPr>
            <a:r>
              <a:rPr lang="en-US" sz="2400" b="1" dirty="0" smtClean="0">
                <a:solidFill>
                  <a:srgbClr val="FF0000"/>
                </a:solidFill>
                <a:latin typeface="Arial" pitchFamily="34" charset="0"/>
                <a:ea typeface="Times New Roman" pitchFamily="18" charset="0"/>
                <a:cs typeface="Arial" pitchFamily="34" charset="0"/>
              </a:rPr>
              <a:t>Learning Objective of Lecture:</a:t>
            </a:r>
          </a:p>
        </p:txBody>
      </p:sp>
      <p:sp>
        <p:nvSpPr>
          <p:cNvPr id="4" name="Rectangle 3"/>
          <p:cNvSpPr/>
          <p:nvPr/>
        </p:nvSpPr>
        <p:spPr>
          <a:xfrm>
            <a:off x="762000" y="1207353"/>
            <a:ext cx="6629400" cy="830997"/>
          </a:xfrm>
          <a:prstGeom prst="rect">
            <a:avLst/>
          </a:prstGeom>
        </p:spPr>
        <p:txBody>
          <a:bodyPr wrap="square">
            <a:spAutoFit/>
          </a:bodyPr>
          <a:lstStyle/>
          <a:p>
            <a:pPr lvl="0" algn="just" eaLnBrk="0" fontAlgn="base" hangingPunct="0">
              <a:spcBef>
                <a:spcPct val="0"/>
              </a:spcBef>
              <a:spcAft>
                <a:spcPct val="0"/>
              </a:spcAft>
            </a:pPr>
            <a:r>
              <a:rPr lang="en-US" sz="2400" dirty="0" smtClean="0">
                <a:latin typeface="Arial" pitchFamily="34" charset="0"/>
                <a:ea typeface="Times New Roman" pitchFamily="18" charset="0"/>
                <a:cs typeface="Arial" pitchFamily="34" charset="0"/>
              </a:rPr>
              <a:t>To impart a great deal of knowledge to undergraduate students on the following topics:  </a:t>
            </a:r>
            <a:endParaRPr lang="en-US" sz="2400" dirty="0" smtClean="0">
              <a:latin typeface="Arial" pitchFamily="34" charset="0"/>
              <a:cs typeface="Arial" pitchFamily="34" charset="0"/>
            </a:endParaRPr>
          </a:p>
        </p:txBody>
      </p:sp>
      <p:sp>
        <p:nvSpPr>
          <p:cNvPr id="220161" name="Rectangle 1"/>
          <p:cNvSpPr>
            <a:spLocks noChangeArrowheads="1"/>
          </p:cNvSpPr>
          <p:nvPr/>
        </p:nvSpPr>
        <p:spPr bwMode="auto">
          <a:xfrm>
            <a:off x="533400" y="2567285"/>
            <a:ext cx="5105400" cy="461665"/>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457200" marR="0" lvl="0" indent="-457200" algn="just" defTabSz="914400" rtl="0" eaLnBrk="1" fontAlgn="base" latinLnBrk="0" hangingPunct="1">
              <a:lnSpc>
                <a:spcPct val="100000"/>
              </a:lnSpc>
              <a:spcBef>
                <a:spcPct val="0"/>
              </a:spcBef>
              <a:spcAft>
                <a:spcPct val="0"/>
              </a:spcAft>
              <a:buClrTx/>
              <a:buSzTx/>
              <a:buFont typeface="Wingdings" pitchFamily="2" charset="2"/>
              <a:buChar char="v"/>
              <a:tabLst/>
            </a:pPr>
            <a:r>
              <a:rPr kumimoji="0" lang="en-US" sz="2400" b="0" i="0" u="none" strike="noStrike" cap="none" normalizeH="0" baseline="0" dirty="0" smtClean="0">
                <a:ln>
                  <a:noFill/>
                </a:ln>
                <a:solidFill>
                  <a:schemeClr val="tx1"/>
                </a:solidFill>
                <a:effectLst/>
                <a:latin typeface="Arial" pitchFamily="34" charset="0"/>
                <a:cs typeface="Arial" pitchFamily="34" charset="0"/>
              </a:rPr>
              <a:t>Introduction to Heat Transfer</a:t>
            </a:r>
          </a:p>
        </p:txBody>
      </p:sp>
      <p:sp>
        <p:nvSpPr>
          <p:cNvPr id="5" name="Rectangle 4"/>
          <p:cNvSpPr/>
          <p:nvPr/>
        </p:nvSpPr>
        <p:spPr>
          <a:xfrm>
            <a:off x="533400" y="3569553"/>
            <a:ext cx="7848600" cy="830997"/>
          </a:xfrm>
          <a:prstGeom prst="rect">
            <a:avLst/>
          </a:prstGeom>
        </p:spPr>
        <p:txBody>
          <a:bodyPr wrap="square">
            <a:spAutoFit/>
          </a:bodyPr>
          <a:lstStyle/>
          <a:p>
            <a:pPr marL="457200" lvl="0" indent="-457200" algn="just" fontAlgn="base">
              <a:spcBef>
                <a:spcPct val="0"/>
              </a:spcBef>
              <a:spcAft>
                <a:spcPct val="0"/>
              </a:spcAft>
              <a:buFont typeface="Wingdings" pitchFamily="2" charset="2"/>
              <a:buChar char="v"/>
            </a:pPr>
            <a:r>
              <a:rPr lang="en-US" sz="2400" dirty="0" smtClean="0">
                <a:latin typeface="Arial" pitchFamily="34" charset="0"/>
                <a:ea typeface="Calibri" pitchFamily="34" charset="0"/>
                <a:cs typeface="Arial" pitchFamily="34" charset="0"/>
              </a:rPr>
              <a:t>Basic Concepts and Modes of Heat Transfer, Governing Laws of Heat Transfer</a:t>
            </a:r>
            <a:endParaRPr lang="en-US" sz="2400" dirty="0">
              <a:latin typeface="Arial" pitchFamily="34" charset="0"/>
              <a:ea typeface="Calibri" pitchFamily="34" charset="0"/>
              <a:cs typeface="Arial" pitchFamily="34" charset="0"/>
            </a:endParaRPr>
          </a:p>
        </p:txBody>
      </p:sp>
    </p:spTree>
    <p:extLst>
      <p:ext uri="{BB962C8B-B14F-4D97-AF65-F5344CB8AC3E}">
        <p14:creationId xmlns:p14="http://schemas.microsoft.com/office/powerpoint/2010/main" val="3067898610"/>
      </p:ext>
    </p:extLst>
  </p:cSld>
  <p:clrMapOvr>
    <a:masterClrMapping/>
  </p:clrMapOvr>
  <p:transition/>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533400" y="2731353"/>
            <a:ext cx="7696200" cy="830997"/>
          </a:xfrm>
          <a:prstGeom prst="rect">
            <a:avLst/>
          </a:prstGeom>
          <a:noFill/>
        </p:spPr>
        <p:txBody>
          <a:bodyPr wrap="square" rtlCol="0">
            <a:spAutoFit/>
          </a:bodyPr>
          <a:lstStyle/>
          <a:p>
            <a:pPr marL="457200" indent="-457200" algn="just">
              <a:buFont typeface="Wingdings" pitchFamily="2" charset="2"/>
              <a:buChar char="v"/>
            </a:pPr>
            <a:r>
              <a:rPr lang="en-US" sz="2400" dirty="0" smtClean="0">
                <a:latin typeface="Arial" pitchFamily="34" charset="0"/>
                <a:cs typeface="Arial" pitchFamily="34" charset="0"/>
              </a:rPr>
              <a:t>Heat Flow through Composite Structures; Composite Plane Walls and Multilayered Tubes</a:t>
            </a:r>
            <a:endParaRPr lang="en-US" sz="2400" dirty="0">
              <a:latin typeface="Arial" pitchFamily="34" charset="0"/>
              <a:cs typeface="Arial" pitchFamily="34" charset="0"/>
            </a:endParaRPr>
          </a:p>
        </p:txBody>
      </p:sp>
      <p:sp>
        <p:nvSpPr>
          <p:cNvPr id="3" name="TextBox 2"/>
          <p:cNvSpPr txBox="1"/>
          <p:nvPr/>
        </p:nvSpPr>
        <p:spPr>
          <a:xfrm>
            <a:off x="533400" y="3938885"/>
            <a:ext cx="7696200" cy="461665"/>
          </a:xfrm>
          <a:prstGeom prst="rect">
            <a:avLst/>
          </a:prstGeom>
          <a:noFill/>
        </p:spPr>
        <p:txBody>
          <a:bodyPr wrap="square" rtlCol="0">
            <a:spAutoFit/>
          </a:bodyPr>
          <a:lstStyle/>
          <a:p>
            <a:pPr marL="457200" indent="-457200" algn="just">
              <a:buFont typeface="Wingdings" pitchFamily="2" charset="2"/>
              <a:buChar char="v"/>
            </a:pPr>
            <a:r>
              <a:rPr lang="en-US" sz="2400" dirty="0" smtClean="0">
                <a:latin typeface="Arial" pitchFamily="34" charset="0"/>
                <a:cs typeface="Arial" pitchFamily="34" charset="0"/>
              </a:rPr>
              <a:t>Example Illustrating Heat Loss from a Person</a:t>
            </a:r>
            <a:endParaRPr lang="en-US" sz="2400" dirty="0">
              <a:latin typeface="Arial" pitchFamily="34" charset="0"/>
              <a:cs typeface="Arial" pitchFamily="34" charset="0"/>
            </a:endParaRPr>
          </a:p>
        </p:txBody>
      </p:sp>
      <p:sp>
        <p:nvSpPr>
          <p:cNvPr id="4" name="TextBox 3"/>
          <p:cNvSpPr txBox="1"/>
          <p:nvPr/>
        </p:nvSpPr>
        <p:spPr>
          <a:xfrm>
            <a:off x="533400" y="666750"/>
            <a:ext cx="6781800" cy="1569660"/>
          </a:xfrm>
          <a:prstGeom prst="rect">
            <a:avLst/>
          </a:prstGeom>
          <a:noFill/>
        </p:spPr>
        <p:txBody>
          <a:bodyPr wrap="square" rtlCol="0">
            <a:spAutoFit/>
          </a:bodyPr>
          <a:lstStyle/>
          <a:p>
            <a:pPr marL="457200" indent="-457200" algn="just">
              <a:buFont typeface="Wingdings" pitchFamily="2" charset="2"/>
              <a:buChar char="v"/>
            </a:pPr>
            <a:r>
              <a:rPr lang="en-US" sz="2400" dirty="0" smtClean="0">
                <a:latin typeface="Arial" pitchFamily="34" charset="0"/>
                <a:cs typeface="Arial" pitchFamily="34" charset="0"/>
              </a:rPr>
              <a:t>One Dimensional Steady State Heat Conduction through a Plane Wall and Radial Steady State Heat Conduction through a Hollow Cylinder</a:t>
            </a:r>
            <a:endParaRPr lang="en-US" sz="2400" dirty="0">
              <a:latin typeface="Arial" pitchFamily="34" charset="0"/>
              <a:cs typeface="Arial" pitchFamily="34" charset="0"/>
            </a:endParaRPr>
          </a:p>
        </p:txBody>
      </p:sp>
    </p:spTree>
    <p:extLst>
      <p:ext uri="{BB962C8B-B14F-4D97-AF65-F5344CB8AC3E}">
        <p14:creationId xmlns:p14="http://schemas.microsoft.com/office/powerpoint/2010/main" val="4278487277"/>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23557" name="Rectangle 5"/>
          <p:cNvSpPr>
            <a:spLocks noChangeArrowheads="1"/>
          </p:cNvSpPr>
          <p:nvPr/>
        </p:nvSpPr>
        <p:spPr bwMode="auto">
          <a:xfrm>
            <a:off x="0" y="-184666"/>
            <a:ext cx="184731" cy="369332"/>
          </a:xfrm>
          <a:prstGeom prst="rect">
            <a:avLst/>
          </a:prstGeom>
          <a:noFill/>
          <a:ln w="9525">
            <a:noFill/>
            <a:miter lim="800000"/>
            <a:headEnd/>
            <a:tailEnd/>
          </a:ln>
          <a:effectLst/>
        </p:spPr>
        <p:txBody>
          <a:bodyPr wrap="none" anchor="ctr">
            <a:spAutoFit/>
          </a:bodyPr>
          <a:lstStyle/>
          <a:p>
            <a:endParaRPr lang="en-US" dirty="0"/>
          </a:p>
        </p:txBody>
      </p:sp>
      <p:sp>
        <p:nvSpPr>
          <p:cNvPr id="23559" name="Rectangle 7"/>
          <p:cNvSpPr>
            <a:spLocks noChangeArrowheads="1"/>
          </p:cNvSpPr>
          <p:nvPr/>
        </p:nvSpPr>
        <p:spPr bwMode="auto">
          <a:xfrm>
            <a:off x="0" y="-184666"/>
            <a:ext cx="184731" cy="369332"/>
          </a:xfrm>
          <a:prstGeom prst="rect">
            <a:avLst/>
          </a:prstGeom>
          <a:noFill/>
          <a:ln w="9525">
            <a:noFill/>
            <a:miter lim="800000"/>
            <a:headEnd/>
            <a:tailEnd/>
          </a:ln>
          <a:effectLst/>
        </p:spPr>
        <p:txBody>
          <a:bodyPr wrap="none" anchor="ctr">
            <a:spAutoFit/>
          </a:bodyPr>
          <a:lstStyle/>
          <a:p>
            <a:endParaRPr lang="en-US" dirty="0"/>
          </a:p>
        </p:txBody>
      </p:sp>
      <p:sp>
        <p:nvSpPr>
          <p:cNvPr id="2051" name="Rectangle 3"/>
          <p:cNvSpPr>
            <a:spLocks noChangeArrowheads="1"/>
          </p:cNvSpPr>
          <p:nvPr/>
        </p:nvSpPr>
        <p:spPr bwMode="auto">
          <a:xfrm>
            <a:off x="0" y="-184666"/>
            <a:ext cx="184731" cy="369332"/>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en-US" dirty="0"/>
          </a:p>
        </p:txBody>
      </p:sp>
      <p:sp>
        <p:nvSpPr>
          <p:cNvPr id="2053" name="Rectangle 5"/>
          <p:cNvSpPr>
            <a:spLocks noChangeArrowheads="1"/>
          </p:cNvSpPr>
          <p:nvPr/>
        </p:nvSpPr>
        <p:spPr bwMode="auto">
          <a:xfrm>
            <a:off x="0" y="-184666"/>
            <a:ext cx="184731" cy="369332"/>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en-US" dirty="0"/>
          </a:p>
        </p:txBody>
      </p:sp>
      <p:sp>
        <p:nvSpPr>
          <p:cNvPr id="2055" name="Rectangle 7"/>
          <p:cNvSpPr>
            <a:spLocks noChangeArrowheads="1"/>
          </p:cNvSpPr>
          <p:nvPr/>
        </p:nvSpPr>
        <p:spPr bwMode="auto">
          <a:xfrm>
            <a:off x="0" y="-184666"/>
            <a:ext cx="184731" cy="369332"/>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en-US" dirty="0"/>
          </a:p>
        </p:txBody>
      </p:sp>
      <p:sp>
        <p:nvSpPr>
          <p:cNvPr id="2057" name="Rectangle 9"/>
          <p:cNvSpPr>
            <a:spLocks noChangeArrowheads="1"/>
          </p:cNvSpPr>
          <p:nvPr/>
        </p:nvSpPr>
        <p:spPr bwMode="auto">
          <a:xfrm>
            <a:off x="0" y="-184666"/>
            <a:ext cx="184731" cy="369332"/>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en-US" dirty="0"/>
          </a:p>
        </p:txBody>
      </p:sp>
      <p:sp>
        <p:nvSpPr>
          <p:cNvPr id="27650" name="Rectangle 2"/>
          <p:cNvSpPr>
            <a:spLocks noChangeArrowheads="1"/>
          </p:cNvSpPr>
          <p:nvPr/>
        </p:nvSpPr>
        <p:spPr bwMode="auto">
          <a:xfrm>
            <a:off x="0" y="-184666"/>
            <a:ext cx="184731" cy="369332"/>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en-US" dirty="0"/>
          </a:p>
        </p:txBody>
      </p:sp>
      <p:sp>
        <p:nvSpPr>
          <p:cNvPr id="27652" name="Rectangle 4"/>
          <p:cNvSpPr>
            <a:spLocks noChangeArrowheads="1"/>
          </p:cNvSpPr>
          <p:nvPr/>
        </p:nvSpPr>
        <p:spPr bwMode="auto">
          <a:xfrm>
            <a:off x="0" y="-184666"/>
            <a:ext cx="184731" cy="369332"/>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en-US" dirty="0"/>
          </a:p>
        </p:txBody>
      </p:sp>
      <p:sp>
        <p:nvSpPr>
          <p:cNvPr id="27659" name="Rectangle 11"/>
          <p:cNvSpPr>
            <a:spLocks noChangeArrowheads="1"/>
          </p:cNvSpPr>
          <p:nvPr/>
        </p:nvSpPr>
        <p:spPr bwMode="auto">
          <a:xfrm>
            <a:off x="0" y="-184666"/>
            <a:ext cx="184731" cy="369332"/>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en-US" dirty="0"/>
          </a:p>
        </p:txBody>
      </p:sp>
      <p:sp>
        <p:nvSpPr>
          <p:cNvPr id="27661" name="Rectangle 13"/>
          <p:cNvSpPr>
            <a:spLocks noChangeArrowheads="1"/>
          </p:cNvSpPr>
          <p:nvPr/>
        </p:nvSpPr>
        <p:spPr bwMode="auto">
          <a:xfrm>
            <a:off x="0" y="-184666"/>
            <a:ext cx="184731" cy="369332"/>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en-US" dirty="0"/>
          </a:p>
        </p:txBody>
      </p:sp>
      <p:sp>
        <p:nvSpPr>
          <p:cNvPr id="27663" name="Rectangle 15"/>
          <p:cNvSpPr>
            <a:spLocks noChangeArrowheads="1"/>
          </p:cNvSpPr>
          <p:nvPr/>
        </p:nvSpPr>
        <p:spPr bwMode="auto">
          <a:xfrm>
            <a:off x="838200" y="11727"/>
            <a:ext cx="2188420" cy="461665"/>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r>
              <a:rPr lang="en-US" sz="2400" b="1" dirty="0" smtClean="0">
                <a:solidFill>
                  <a:srgbClr val="FF0000"/>
                </a:solidFill>
                <a:latin typeface="Arial" pitchFamily="34" charset="0"/>
                <a:cs typeface="Arial" pitchFamily="34" charset="0"/>
              </a:rPr>
              <a:t>Heat transfer:</a:t>
            </a:r>
            <a:endParaRPr lang="en-US" sz="2400" b="1" dirty="0">
              <a:solidFill>
                <a:srgbClr val="FF0000"/>
              </a:solidFill>
              <a:latin typeface="Arial" pitchFamily="34" charset="0"/>
              <a:cs typeface="Arial" pitchFamily="34" charset="0"/>
            </a:endParaRPr>
          </a:p>
        </p:txBody>
      </p:sp>
      <p:sp>
        <p:nvSpPr>
          <p:cNvPr id="28674" name="Rectangle 2"/>
          <p:cNvSpPr>
            <a:spLocks noChangeArrowheads="1"/>
          </p:cNvSpPr>
          <p:nvPr/>
        </p:nvSpPr>
        <p:spPr bwMode="auto">
          <a:xfrm>
            <a:off x="0" y="-184666"/>
            <a:ext cx="184731" cy="369332"/>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en-US" dirty="0"/>
          </a:p>
        </p:txBody>
      </p:sp>
      <p:sp>
        <p:nvSpPr>
          <p:cNvPr id="28676" name="Rectangle 4"/>
          <p:cNvSpPr>
            <a:spLocks noChangeArrowheads="1"/>
          </p:cNvSpPr>
          <p:nvPr/>
        </p:nvSpPr>
        <p:spPr bwMode="auto">
          <a:xfrm>
            <a:off x="0" y="-184666"/>
            <a:ext cx="184731" cy="369332"/>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en-US" dirty="0"/>
          </a:p>
        </p:txBody>
      </p:sp>
      <p:sp>
        <p:nvSpPr>
          <p:cNvPr id="28678" name="Rectangle 6"/>
          <p:cNvSpPr>
            <a:spLocks noChangeArrowheads="1"/>
          </p:cNvSpPr>
          <p:nvPr/>
        </p:nvSpPr>
        <p:spPr bwMode="auto">
          <a:xfrm>
            <a:off x="0" y="-184666"/>
            <a:ext cx="184731" cy="369332"/>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en-US" dirty="0"/>
          </a:p>
        </p:txBody>
      </p:sp>
      <p:sp>
        <p:nvSpPr>
          <p:cNvPr id="28680" name="Rectangle 8"/>
          <p:cNvSpPr>
            <a:spLocks noChangeArrowheads="1"/>
          </p:cNvSpPr>
          <p:nvPr/>
        </p:nvSpPr>
        <p:spPr bwMode="auto">
          <a:xfrm>
            <a:off x="0" y="-184666"/>
            <a:ext cx="184731" cy="369332"/>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en-US" dirty="0"/>
          </a:p>
        </p:txBody>
      </p:sp>
      <p:sp>
        <p:nvSpPr>
          <p:cNvPr id="28682" name="Rectangle 10"/>
          <p:cNvSpPr>
            <a:spLocks noChangeArrowheads="1"/>
          </p:cNvSpPr>
          <p:nvPr/>
        </p:nvSpPr>
        <p:spPr bwMode="auto">
          <a:xfrm>
            <a:off x="0" y="-184666"/>
            <a:ext cx="184731" cy="369332"/>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en-US" dirty="0"/>
          </a:p>
        </p:txBody>
      </p:sp>
      <p:sp>
        <p:nvSpPr>
          <p:cNvPr id="30" name="Rectangle 29"/>
          <p:cNvSpPr/>
          <p:nvPr/>
        </p:nvSpPr>
        <p:spPr>
          <a:xfrm>
            <a:off x="533401" y="666750"/>
            <a:ext cx="6934199" cy="1200329"/>
          </a:xfrm>
          <a:prstGeom prst="rect">
            <a:avLst/>
          </a:prstGeom>
        </p:spPr>
        <p:txBody>
          <a:bodyPr wrap="square">
            <a:spAutoFit/>
          </a:bodyPr>
          <a:lstStyle/>
          <a:p>
            <a:pPr marL="457200" indent="-457200" algn="just">
              <a:buFont typeface="Wingdings" pitchFamily="2" charset="2"/>
              <a:buChar char="v"/>
            </a:pPr>
            <a:r>
              <a:rPr lang="en-US" sz="2400" dirty="0" smtClean="0">
                <a:latin typeface="Arial" pitchFamily="34" charset="0"/>
                <a:cs typeface="Arial" pitchFamily="34" charset="0"/>
              </a:rPr>
              <a:t>Heat transfer is the transfer of energy because of temperature difference and it always flows from high temperature to low temperature. </a:t>
            </a:r>
          </a:p>
        </p:txBody>
      </p:sp>
      <p:sp>
        <p:nvSpPr>
          <p:cNvPr id="28" name="Rectangle 27"/>
          <p:cNvSpPr/>
          <p:nvPr/>
        </p:nvSpPr>
        <p:spPr>
          <a:xfrm>
            <a:off x="533400" y="3352621"/>
            <a:ext cx="7696200" cy="1569660"/>
          </a:xfrm>
          <a:prstGeom prst="rect">
            <a:avLst/>
          </a:prstGeom>
        </p:spPr>
        <p:txBody>
          <a:bodyPr wrap="square">
            <a:spAutoFit/>
          </a:bodyPr>
          <a:lstStyle/>
          <a:p>
            <a:pPr marL="457200" indent="-457200" algn="just">
              <a:buFont typeface="Wingdings" pitchFamily="2" charset="2"/>
              <a:buChar char="v"/>
            </a:pPr>
            <a:r>
              <a:rPr lang="en-US" sz="2400" dirty="0" smtClean="0">
                <a:latin typeface="Arial" pitchFamily="34" charset="0"/>
                <a:cs typeface="Arial" pitchFamily="34" charset="0"/>
              </a:rPr>
              <a:t>Heat transfer in a medium is said to be </a:t>
            </a:r>
            <a:r>
              <a:rPr lang="en-US" sz="2400" b="1" i="1" dirty="0" smtClean="0">
                <a:latin typeface="Arial" pitchFamily="34" charset="0"/>
                <a:cs typeface="Arial" pitchFamily="34" charset="0"/>
              </a:rPr>
              <a:t>steady </a:t>
            </a:r>
            <a:r>
              <a:rPr lang="en-US" sz="2400" dirty="0" smtClean="0">
                <a:latin typeface="Arial" pitchFamily="34" charset="0"/>
                <a:cs typeface="Arial" pitchFamily="34" charset="0"/>
              </a:rPr>
              <a:t>if the temperature at any particular point does not vary with time, and </a:t>
            </a:r>
            <a:r>
              <a:rPr lang="en-US" sz="2400" b="1" i="1" dirty="0" smtClean="0">
                <a:latin typeface="Arial" pitchFamily="34" charset="0"/>
                <a:cs typeface="Arial" pitchFamily="34" charset="0"/>
              </a:rPr>
              <a:t>unsteady or transient</a:t>
            </a:r>
            <a:r>
              <a:rPr lang="en-US" sz="2400" b="1" dirty="0" smtClean="0">
                <a:latin typeface="Arial" pitchFamily="34" charset="0"/>
                <a:cs typeface="Arial" pitchFamily="34" charset="0"/>
              </a:rPr>
              <a:t> </a:t>
            </a:r>
            <a:r>
              <a:rPr lang="en-US" sz="2400" dirty="0" smtClean="0">
                <a:latin typeface="Arial" pitchFamily="34" charset="0"/>
                <a:cs typeface="Arial" pitchFamily="34" charset="0"/>
              </a:rPr>
              <a:t>when it varies with time.</a:t>
            </a:r>
          </a:p>
        </p:txBody>
      </p:sp>
      <p:sp>
        <p:nvSpPr>
          <p:cNvPr id="2" name="Rectangle 1"/>
          <p:cNvSpPr/>
          <p:nvPr/>
        </p:nvSpPr>
        <p:spPr>
          <a:xfrm>
            <a:off x="533400" y="2038350"/>
            <a:ext cx="7696200" cy="1200329"/>
          </a:xfrm>
          <a:prstGeom prst="rect">
            <a:avLst/>
          </a:prstGeom>
        </p:spPr>
        <p:txBody>
          <a:bodyPr wrap="square">
            <a:spAutoFit/>
          </a:bodyPr>
          <a:lstStyle/>
          <a:p>
            <a:pPr marL="457200" indent="-457200" algn="just">
              <a:buFont typeface="Wingdings" pitchFamily="2" charset="2"/>
              <a:buChar char="v"/>
            </a:pPr>
            <a:r>
              <a:rPr lang="en-US" sz="2400" dirty="0">
                <a:latin typeface="Arial" pitchFamily="34" charset="0"/>
                <a:cs typeface="Arial" pitchFamily="34" charset="0"/>
              </a:rPr>
              <a:t>It is three dimensional and time dependent i.e., temperature in a medium varies with position as well as </a:t>
            </a:r>
            <a:r>
              <a:rPr lang="en-US" sz="2400" dirty="0" smtClean="0">
                <a:latin typeface="Arial" pitchFamily="34" charset="0"/>
                <a:cs typeface="Arial" pitchFamily="34" charset="0"/>
              </a:rPr>
              <a:t>time.</a:t>
            </a:r>
            <a:endParaRPr lang="en-US" sz="2400" dirty="0"/>
          </a:p>
        </p:txBody>
      </p:sp>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28"/>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8" grpId="0"/>
      <p:bldP spid="2" grpId="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533400" y="697290"/>
            <a:ext cx="6858000" cy="1569660"/>
          </a:xfrm>
          <a:prstGeom prst="rect">
            <a:avLst/>
          </a:prstGeom>
        </p:spPr>
        <p:txBody>
          <a:bodyPr wrap="square">
            <a:spAutoFit/>
          </a:bodyPr>
          <a:lstStyle/>
          <a:p>
            <a:pPr marL="457200" indent="-457200" algn="just">
              <a:buFont typeface="Wingdings" pitchFamily="2" charset="2"/>
              <a:buChar char="v"/>
            </a:pPr>
            <a:r>
              <a:rPr lang="en-US" sz="2400" dirty="0" smtClean="0">
                <a:latin typeface="Arial" pitchFamily="34" charset="0"/>
                <a:cs typeface="Arial" pitchFamily="34" charset="0"/>
              </a:rPr>
              <a:t>Most of the engineering disciplines have application of heat transfer to design appropriate cooling systems such as in transformer, integrated circuits etc. </a:t>
            </a:r>
          </a:p>
        </p:txBody>
      </p:sp>
      <p:sp>
        <p:nvSpPr>
          <p:cNvPr id="3" name="Rectangle 2"/>
          <p:cNvSpPr/>
          <p:nvPr/>
        </p:nvSpPr>
        <p:spPr>
          <a:xfrm>
            <a:off x="533400" y="2571750"/>
            <a:ext cx="7696200" cy="1938992"/>
          </a:xfrm>
          <a:prstGeom prst="rect">
            <a:avLst/>
          </a:prstGeom>
        </p:spPr>
        <p:txBody>
          <a:bodyPr wrap="square">
            <a:spAutoFit/>
          </a:bodyPr>
          <a:lstStyle/>
          <a:p>
            <a:pPr marL="457200" indent="-457200" algn="just">
              <a:buFont typeface="Wingdings" pitchFamily="2" charset="2"/>
              <a:buChar char="v"/>
            </a:pPr>
            <a:r>
              <a:rPr lang="en-US" sz="2400" dirty="0">
                <a:latin typeface="Arial" pitchFamily="34" charset="0"/>
                <a:cs typeface="Arial" pitchFamily="34" charset="0"/>
              </a:rPr>
              <a:t>Mechanical engineers/energy experts may find its application for the design of boilers, refrigerators, heat exchangers etc., for the storage, transfer and use of cryogenic substances, for designing different types of collectors for solar thermal applications.</a:t>
            </a:r>
          </a:p>
        </p:txBody>
      </p:sp>
      <p:sp>
        <p:nvSpPr>
          <p:cNvPr id="4" name="Rectangle 15"/>
          <p:cNvSpPr>
            <a:spLocks noChangeArrowheads="1"/>
          </p:cNvSpPr>
          <p:nvPr/>
        </p:nvSpPr>
        <p:spPr bwMode="auto">
          <a:xfrm>
            <a:off x="838200" y="11727"/>
            <a:ext cx="2188420" cy="461665"/>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r>
              <a:rPr lang="en-US" sz="2400" b="1" dirty="0" smtClean="0">
                <a:solidFill>
                  <a:srgbClr val="FF0000"/>
                </a:solidFill>
                <a:latin typeface="Arial" pitchFamily="34" charset="0"/>
                <a:cs typeface="Arial" pitchFamily="34" charset="0"/>
              </a:rPr>
              <a:t>Heat transfer:</a:t>
            </a:r>
            <a:endParaRPr lang="en-US" sz="2400" b="1" dirty="0">
              <a:solidFill>
                <a:srgbClr val="FF0000"/>
              </a:solidFill>
              <a:latin typeface="Arial" pitchFamily="34" charset="0"/>
              <a:cs typeface="Arial" pitchFamily="34" charset="0"/>
            </a:endParaRPr>
          </a:p>
        </p:txBody>
      </p:sp>
    </p:spTree>
    <p:extLst>
      <p:ext uri="{BB962C8B-B14F-4D97-AF65-F5344CB8AC3E}">
        <p14:creationId xmlns:p14="http://schemas.microsoft.com/office/powerpoint/2010/main" val="137797386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6.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23557" name="Rectangle 5"/>
          <p:cNvSpPr>
            <a:spLocks noChangeArrowheads="1"/>
          </p:cNvSpPr>
          <p:nvPr/>
        </p:nvSpPr>
        <p:spPr bwMode="auto">
          <a:xfrm>
            <a:off x="0" y="-184666"/>
            <a:ext cx="184731" cy="369332"/>
          </a:xfrm>
          <a:prstGeom prst="rect">
            <a:avLst/>
          </a:prstGeom>
          <a:noFill/>
          <a:ln w="9525">
            <a:noFill/>
            <a:miter lim="800000"/>
            <a:headEnd/>
            <a:tailEnd/>
          </a:ln>
          <a:effectLst/>
        </p:spPr>
        <p:txBody>
          <a:bodyPr wrap="none" anchor="ctr">
            <a:spAutoFit/>
          </a:bodyPr>
          <a:lstStyle/>
          <a:p>
            <a:endParaRPr lang="en-US" dirty="0"/>
          </a:p>
        </p:txBody>
      </p:sp>
      <p:sp>
        <p:nvSpPr>
          <p:cNvPr id="23559" name="Rectangle 7"/>
          <p:cNvSpPr>
            <a:spLocks noChangeArrowheads="1"/>
          </p:cNvSpPr>
          <p:nvPr/>
        </p:nvSpPr>
        <p:spPr bwMode="auto">
          <a:xfrm>
            <a:off x="0" y="-184666"/>
            <a:ext cx="184731" cy="369332"/>
          </a:xfrm>
          <a:prstGeom prst="rect">
            <a:avLst/>
          </a:prstGeom>
          <a:noFill/>
          <a:ln w="9525">
            <a:noFill/>
            <a:miter lim="800000"/>
            <a:headEnd/>
            <a:tailEnd/>
          </a:ln>
          <a:effectLst/>
        </p:spPr>
        <p:txBody>
          <a:bodyPr wrap="none" anchor="ctr">
            <a:spAutoFit/>
          </a:bodyPr>
          <a:lstStyle/>
          <a:p>
            <a:endParaRPr lang="en-US" dirty="0"/>
          </a:p>
        </p:txBody>
      </p:sp>
      <p:sp>
        <p:nvSpPr>
          <p:cNvPr id="2051" name="Rectangle 3"/>
          <p:cNvSpPr>
            <a:spLocks noChangeArrowheads="1"/>
          </p:cNvSpPr>
          <p:nvPr/>
        </p:nvSpPr>
        <p:spPr bwMode="auto">
          <a:xfrm>
            <a:off x="0" y="-184666"/>
            <a:ext cx="184731" cy="369332"/>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en-US" dirty="0"/>
          </a:p>
        </p:txBody>
      </p:sp>
      <p:sp>
        <p:nvSpPr>
          <p:cNvPr id="2053" name="Rectangle 5"/>
          <p:cNvSpPr>
            <a:spLocks noChangeArrowheads="1"/>
          </p:cNvSpPr>
          <p:nvPr/>
        </p:nvSpPr>
        <p:spPr bwMode="auto">
          <a:xfrm>
            <a:off x="0" y="-184666"/>
            <a:ext cx="184731" cy="369332"/>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en-US" dirty="0"/>
          </a:p>
        </p:txBody>
      </p:sp>
      <p:sp>
        <p:nvSpPr>
          <p:cNvPr id="2055" name="Rectangle 7"/>
          <p:cNvSpPr>
            <a:spLocks noChangeArrowheads="1"/>
          </p:cNvSpPr>
          <p:nvPr/>
        </p:nvSpPr>
        <p:spPr bwMode="auto">
          <a:xfrm>
            <a:off x="0" y="-184666"/>
            <a:ext cx="184731" cy="369332"/>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en-US" dirty="0"/>
          </a:p>
        </p:txBody>
      </p:sp>
      <p:sp>
        <p:nvSpPr>
          <p:cNvPr id="2057" name="Rectangle 9"/>
          <p:cNvSpPr>
            <a:spLocks noChangeArrowheads="1"/>
          </p:cNvSpPr>
          <p:nvPr/>
        </p:nvSpPr>
        <p:spPr bwMode="auto">
          <a:xfrm>
            <a:off x="0" y="-184666"/>
            <a:ext cx="184731" cy="369332"/>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en-US" dirty="0"/>
          </a:p>
        </p:txBody>
      </p:sp>
      <p:sp>
        <p:nvSpPr>
          <p:cNvPr id="27650" name="Rectangle 2"/>
          <p:cNvSpPr>
            <a:spLocks noChangeArrowheads="1"/>
          </p:cNvSpPr>
          <p:nvPr/>
        </p:nvSpPr>
        <p:spPr bwMode="auto">
          <a:xfrm>
            <a:off x="0" y="-184666"/>
            <a:ext cx="184731" cy="369332"/>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en-US" dirty="0"/>
          </a:p>
        </p:txBody>
      </p:sp>
      <p:sp>
        <p:nvSpPr>
          <p:cNvPr id="27652" name="Rectangle 4"/>
          <p:cNvSpPr>
            <a:spLocks noChangeArrowheads="1"/>
          </p:cNvSpPr>
          <p:nvPr/>
        </p:nvSpPr>
        <p:spPr bwMode="auto">
          <a:xfrm>
            <a:off x="0" y="-184666"/>
            <a:ext cx="184731" cy="369332"/>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en-US" dirty="0"/>
          </a:p>
        </p:txBody>
      </p:sp>
      <p:sp>
        <p:nvSpPr>
          <p:cNvPr id="27659" name="Rectangle 11"/>
          <p:cNvSpPr>
            <a:spLocks noChangeArrowheads="1"/>
          </p:cNvSpPr>
          <p:nvPr/>
        </p:nvSpPr>
        <p:spPr bwMode="auto">
          <a:xfrm>
            <a:off x="0" y="-184666"/>
            <a:ext cx="184731" cy="369332"/>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en-US" dirty="0"/>
          </a:p>
        </p:txBody>
      </p:sp>
      <p:sp>
        <p:nvSpPr>
          <p:cNvPr id="27661" name="Rectangle 13"/>
          <p:cNvSpPr>
            <a:spLocks noChangeArrowheads="1"/>
          </p:cNvSpPr>
          <p:nvPr/>
        </p:nvSpPr>
        <p:spPr bwMode="auto">
          <a:xfrm>
            <a:off x="0" y="-184666"/>
            <a:ext cx="184731" cy="369332"/>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en-US" dirty="0"/>
          </a:p>
        </p:txBody>
      </p:sp>
      <p:sp>
        <p:nvSpPr>
          <p:cNvPr id="27663" name="Rectangle 15"/>
          <p:cNvSpPr>
            <a:spLocks noChangeArrowheads="1"/>
          </p:cNvSpPr>
          <p:nvPr/>
        </p:nvSpPr>
        <p:spPr bwMode="auto">
          <a:xfrm>
            <a:off x="0" y="-13216"/>
            <a:ext cx="184731" cy="369332"/>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en-US" dirty="0"/>
          </a:p>
        </p:txBody>
      </p:sp>
      <p:sp>
        <p:nvSpPr>
          <p:cNvPr id="28674" name="Rectangle 2"/>
          <p:cNvSpPr>
            <a:spLocks noChangeArrowheads="1"/>
          </p:cNvSpPr>
          <p:nvPr/>
        </p:nvSpPr>
        <p:spPr bwMode="auto">
          <a:xfrm>
            <a:off x="0" y="-184666"/>
            <a:ext cx="184731" cy="369332"/>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en-US" dirty="0"/>
          </a:p>
        </p:txBody>
      </p:sp>
      <p:sp>
        <p:nvSpPr>
          <p:cNvPr id="28676" name="Rectangle 4"/>
          <p:cNvSpPr>
            <a:spLocks noChangeArrowheads="1"/>
          </p:cNvSpPr>
          <p:nvPr/>
        </p:nvSpPr>
        <p:spPr bwMode="auto">
          <a:xfrm>
            <a:off x="0" y="-184666"/>
            <a:ext cx="184731" cy="369332"/>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en-US" dirty="0"/>
          </a:p>
        </p:txBody>
      </p:sp>
      <p:sp>
        <p:nvSpPr>
          <p:cNvPr id="28678" name="Rectangle 6"/>
          <p:cNvSpPr>
            <a:spLocks noChangeArrowheads="1"/>
          </p:cNvSpPr>
          <p:nvPr/>
        </p:nvSpPr>
        <p:spPr bwMode="auto">
          <a:xfrm>
            <a:off x="0" y="-184666"/>
            <a:ext cx="184731" cy="369332"/>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en-US" dirty="0"/>
          </a:p>
        </p:txBody>
      </p:sp>
      <p:sp>
        <p:nvSpPr>
          <p:cNvPr id="28680" name="Rectangle 8"/>
          <p:cNvSpPr>
            <a:spLocks noChangeArrowheads="1"/>
          </p:cNvSpPr>
          <p:nvPr/>
        </p:nvSpPr>
        <p:spPr bwMode="auto">
          <a:xfrm>
            <a:off x="0" y="-184666"/>
            <a:ext cx="184731" cy="369332"/>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en-US" dirty="0"/>
          </a:p>
        </p:txBody>
      </p:sp>
      <p:sp>
        <p:nvSpPr>
          <p:cNvPr id="28682" name="Rectangle 10"/>
          <p:cNvSpPr>
            <a:spLocks noChangeArrowheads="1"/>
          </p:cNvSpPr>
          <p:nvPr/>
        </p:nvSpPr>
        <p:spPr bwMode="auto">
          <a:xfrm>
            <a:off x="0" y="-184666"/>
            <a:ext cx="184731" cy="369332"/>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en-US" dirty="0"/>
          </a:p>
        </p:txBody>
      </p:sp>
      <p:sp>
        <p:nvSpPr>
          <p:cNvPr id="29" name="Rectangle 28"/>
          <p:cNvSpPr/>
          <p:nvPr/>
        </p:nvSpPr>
        <p:spPr>
          <a:xfrm>
            <a:off x="838200" y="64353"/>
            <a:ext cx="5486400" cy="461665"/>
          </a:xfrm>
          <a:prstGeom prst="rect">
            <a:avLst/>
          </a:prstGeom>
        </p:spPr>
        <p:txBody>
          <a:bodyPr wrap="square">
            <a:spAutoFit/>
          </a:bodyPr>
          <a:lstStyle/>
          <a:p>
            <a:r>
              <a:rPr lang="en-US" sz="2400" b="1" dirty="0" smtClean="0">
                <a:latin typeface="Arial" pitchFamily="34" charset="0"/>
                <a:cs typeface="Arial" pitchFamily="34" charset="0"/>
              </a:rPr>
              <a:t>Thermodynamics VS Heat Transfer:</a:t>
            </a:r>
          </a:p>
        </p:txBody>
      </p:sp>
      <p:sp>
        <p:nvSpPr>
          <p:cNvPr id="31" name="Rectangle 30"/>
          <p:cNvSpPr/>
          <p:nvPr/>
        </p:nvSpPr>
        <p:spPr>
          <a:xfrm>
            <a:off x="533400" y="1154490"/>
            <a:ext cx="3810000" cy="3785652"/>
          </a:xfrm>
          <a:prstGeom prst="rect">
            <a:avLst/>
          </a:prstGeom>
        </p:spPr>
        <p:txBody>
          <a:bodyPr wrap="square">
            <a:spAutoFit/>
          </a:bodyPr>
          <a:lstStyle/>
          <a:p>
            <a:pPr marL="236538" indent="-236538" algn="just"/>
            <a:r>
              <a:rPr lang="en-US" sz="2400" dirty="0" smtClean="0">
                <a:latin typeface="Arial" pitchFamily="34" charset="0"/>
                <a:cs typeface="Arial" pitchFamily="34" charset="0"/>
              </a:rPr>
              <a:t>1. The </a:t>
            </a:r>
            <a:r>
              <a:rPr lang="en-US" sz="2400" dirty="0" smtClean="0">
                <a:latin typeface="Arial" pitchFamily="34" charset="0"/>
                <a:cs typeface="Arial" pitchFamily="34" charset="0"/>
              </a:rPr>
              <a:t>science of thermodynamics deals with the amount of heat transfer as a system undergoes a process from one equilibrium state to another, and makes no reference to how long the process will take.</a:t>
            </a:r>
          </a:p>
        </p:txBody>
      </p:sp>
      <p:sp>
        <p:nvSpPr>
          <p:cNvPr id="32" name="Rectangle 31"/>
          <p:cNvSpPr/>
          <p:nvPr/>
        </p:nvSpPr>
        <p:spPr>
          <a:xfrm>
            <a:off x="4572000" y="1276350"/>
            <a:ext cx="3657600" cy="2677656"/>
          </a:xfrm>
          <a:prstGeom prst="rect">
            <a:avLst/>
          </a:prstGeom>
        </p:spPr>
        <p:txBody>
          <a:bodyPr wrap="square">
            <a:spAutoFit/>
          </a:bodyPr>
          <a:lstStyle/>
          <a:p>
            <a:pPr marL="236538" indent="-236538" algn="just"/>
            <a:r>
              <a:rPr lang="en-US" sz="2400" dirty="0" smtClean="0">
                <a:latin typeface="Arial" pitchFamily="34" charset="0"/>
                <a:cs typeface="Arial" pitchFamily="34" charset="0"/>
              </a:rPr>
              <a:t>1. But in engineering, we are often interested in the rate of heat transfer and spatial variation of temperature, which is the topic of the science of heat transfer.</a:t>
            </a:r>
          </a:p>
        </p:txBody>
      </p:sp>
      <p:sp>
        <p:nvSpPr>
          <p:cNvPr id="21" name="Rectangle 20"/>
          <p:cNvSpPr/>
          <p:nvPr/>
        </p:nvSpPr>
        <p:spPr>
          <a:xfrm>
            <a:off x="1152759" y="692825"/>
            <a:ext cx="2733441" cy="461665"/>
          </a:xfrm>
          <a:prstGeom prst="rect">
            <a:avLst/>
          </a:prstGeom>
        </p:spPr>
        <p:txBody>
          <a:bodyPr wrap="none">
            <a:spAutoFit/>
          </a:bodyPr>
          <a:lstStyle/>
          <a:p>
            <a:r>
              <a:rPr lang="en-US" sz="2400" b="1" dirty="0">
                <a:latin typeface="Arial" pitchFamily="34" charset="0"/>
                <a:cs typeface="Arial" pitchFamily="34" charset="0"/>
              </a:rPr>
              <a:t>Thermodynamics</a:t>
            </a:r>
            <a:endParaRPr lang="en-US" sz="2400" dirty="0">
              <a:latin typeface="Arial" pitchFamily="34" charset="0"/>
              <a:cs typeface="Arial" pitchFamily="34" charset="0"/>
            </a:endParaRPr>
          </a:p>
        </p:txBody>
      </p:sp>
      <p:sp>
        <p:nvSpPr>
          <p:cNvPr id="22" name="Rectangle 21"/>
          <p:cNvSpPr/>
          <p:nvPr/>
        </p:nvSpPr>
        <p:spPr>
          <a:xfrm>
            <a:off x="5257800" y="692824"/>
            <a:ext cx="2085827" cy="461665"/>
          </a:xfrm>
          <a:prstGeom prst="rect">
            <a:avLst/>
          </a:prstGeom>
        </p:spPr>
        <p:txBody>
          <a:bodyPr wrap="none">
            <a:spAutoFit/>
          </a:bodyPr>
          <a:lstStyle/>
          <a:p>
            <a:r>
              <a:rPr lang="en-US" sz="2400" b="1" dirty="0">
                <a:latin typeface="Arial" pitchFamily="34" charset="0"/>
                <a:cs typeface="Arial" pitchFamily="34" charset="0"/>
              </a:rPr>
              <a:t>Heat transfer</a:t>
            </a:r>
            <a:endParaRPr lang="en-US" sz="2400" dirty="0">
              <a:latin typeface="Arial" pitchFamily="34" charset="0"/>
              <a:cs typeface="Arial" pitchFamily="34" charset="0"/>
            </a:endParaRPr>
          </a:p>
        </p:txBody>
      </p:sp>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2">
                                            <p:txEl>
                                              <p:pRg st="0" end="0"/>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a:off x="1219200" y="591055"/>
            <a:ext cx="2733441" cy="461665"/>
          </a:xfrm>
          <a:prstGeom prst="rect">
            <a:avLst/>
          </a:prstGeom>
        </p:spPr>
        <p:txBody>
          <a:bodyPr wrap="none">
            <a:spAutoFit/>
          </a:bodyPr>
          <a:lstStyle/>
          <a:p>
            <a:r>
              <a:rPr lang="en-US" sz="2400" b="1" dirty="0">
                <a:latin typeface="Arial" pitchFamily="34" charset="0"/>
                <a:cs typeface="Arial" pitchFamily="34" charset="0"/>
              </a:rPr>
              <a:t>Thermodynamics</a:t>
            </a:r>
            <a:endParaRPr lang="en-US" sz="2400" dirty="0">
              <a:latin typeface="Arial" pitchFamily="34" charset="0"/>
              <a:cs typeface="Arial" pitchFamily="34" charset="0"/>
            </a:endParaRPr>
          </a:p>
        </p:txBody>
      </p:sp>
      <p:sp>
        <p:nvSpPr>
          <p:cNvPr id="4" name="Rectangle 3"/>
          <p:cNvSpPr/>
          <p:nvPr/>
        </p:nvSpPr>
        <p:spPr>
          <a:xfrm>
            <a:off x="5257800" y="644842"/>
            <a:ext cx="2085827" cy="461665"/>
          </a:xfrm>
          <a:prstGeom prst="rect">
            <a:avLst/>
          </a:prstGeom>
        </p:spPr>
        <p:txBody>
          <a:bodyPr wrap="none">
            <a:spAutoFit/>
          </a:bodyPr>
          <a:lstStyle/>
          <a:p>
            <a:r>
              <a:rPr lang="en-US" sz="2400" b="1" dirty="0">
                <a:latin typeface="Arial" pitchFamily="34" charset="0"/>
                <a:cs typeface="Arial" pitchFamily="34" charset="0"/>
              </a:rPr>
              <a:t>Heat transfer</a:t>
            </a:r>
            <a:endParaRPr lang="en-US" sz="2400" dirty="0">
              <a:latin typeface="Arial" pitchFamily="34" charset="0"/>
              <a:cs typeface="Arial" pitchFamily="34" charset="0"/>
            </a:endParaRPr>
          </a:p>
        </p:txBody>
      </p:sp>
      <p:sp>
        <p:nvSpPr>
          <p:cNvPr id="5" name="Rectangle 4"/>
          <p:cNvSpPr/>
          <p:nvPr/>
        </p:nvSpPr>
        <p:spPr>
          <a:xfrm>
            <a:off x="609600" y="1523821"/>
            <a:ext cx="3733800" cy="1200329"/>
          </a:xfrm>
          <a:prstGeom prst="rect">
            <a:avLst/>
          </a:prstGeom>
        </p:spPr>
        <p:txBody>
          <a:bodyPr wrap="square">
            <a:spAutoFit/>
          </a:bodyPr>
          <a:lstStyle/>
          <a:p>
            <a:pPr marL="236538" lvl="0" indent="-236538" algn="just"/>
            <a:r>
              <a:rPr lang="en-US" sz="2400" dirty="0" smtClean="0">
                <a:latin typeface="Arial" pitchFamily="34" charset="0"/>
                <a:cs typeface="Arial" pitchFamily="34" charset="0"/>
              </a:rPr>
              <a:t>2. It </a:t>
            </a:r>
            <a:r>
              <a:rPr lang="en-US" sz="2400" dirty="0">
                <a:latin typeface="Arial" pitchFamily="34" charset="0"/>
                <a:cs typeface="Arial" pitchFamily="34" charset="0"/>
              </a:rPr>
              <a:t>deals with the equilibrium states of a system.</a:t>
            </a:r>
          </a:p>
        </p:txBody>
      </p:sp>
      <p:sp>
        <p:nvSpPr>
          <p:cNvPr id="6" name="Rectangle 5"/>
          <p:cNvSpPr/>
          <p:nvPr/>
        </p:nvSpPr>
        <p:spPr>
          <a:xfrm>
            <a:off x="4572000" y="1523821"/>
            <a:ext cx="3657600" cy="1200329"/>
          </a:xfrm>
          <a:prstGeom prst="rect">
            <a:avLst/>
          </a:prstGeom>
        </p:spPr>
        <p:txBody>
          <a:bodyPr wrap="square">
            <a:spAutoFit/>
          </a:bodyPr>
          <a:lstStyle/>
          <a:p>
            <a:pPr marL="236538" indent="-236538" algn="just"/>
            <a:r>
              <a:rPr lang="en-US" sz="2400" dirty="0" smtClean="0">
                <a:latin typeface="Arial" pitchFamily="34" charset="0"/>
                <a:cs typeface="Arial" pitchFamily="34" charset="0"/>
              </a:rPr>
              <a:t>2. It </a:t>
            </a:r>
            <a:r>
              <a:rPr lang="en-US" sz="2400" dirty="0">
                <a:latin typeface="Arial" pitchFamily="34" charset="0"/>
                <a:cs typeface="Arial" pitchFamily="34" charset="0"/>
              </a:rPr>
              <a:t>occurs only when a system is in a non-equilibrium state.</a:t>
            </a:r>
          </a:p>
        </p:txBody>
      </p:sp>
      <p:sp>
        <p:nvSpPr>
          <p:cNvPr id="7" name="Rectangle 6"/>
          <p:cNvSpPr/>
          <p:nvPr/>
        </p:nvSpPr>
        <p:spPr>
          <a:xfrm>
            <a:off x="609600" y="3188553"/>
            <a:ext cx="3733800" cy="830997"/>
          </a:xfrm>
          <a:prstGeom prst="rect">
            <a:avLst/>
          </a:prstGeom>
        </p:spPr>
        <p:txBody>
          <a:bodyPr wrap="square">
            <a:spAutoFit/>
          </a:bodyPr>
          <a:lstStyle/>
          <a:p>
            <a:pPr marL="236538" lvl="0" indent="-236538" algn="just"/>
            <a:r>
              <a:rPr lang="en-US" sz="2400" dirty="0">
                <a:latin typeface="Arial" pitchFamily="34" charset="0"/>
                <a:cs typeface="Arial" pitchFamily="34" charset="0"/>
              </a:rPr>
              <a:t>3</a:t>
            </a:r>
            <a:r>
              <a:rPr lang="en-US" sz="2400" dirty="0" smtClean="0">
                <a:latin typeface="Arial" pitchFamily="34" charset="0"/>
                <a:cs typeface="Arial" pitchFamily="34" charset="0"/>
              </a:rPr>
              <a:t>. There </a:t>
            </a:r>
            <a:r>
              <a:rPr lang="en-US" sz="2400" dirty="0">
                <a:latin typeface="Arial" pitchFamily="34" charset="0"/>
                <a:cs typeface="Arial" pitchFamily="34" charset="0"/>
              </a:rPr>
              <a:t>should not be a temperature gradient.</a:t>
            </a:r>
          </a:p>
        </p:txBody>
      </p:sp>
      <p:sp>
        <p:nvSpPr>
          <p:cNvPr id="8" name="Rectangle 7"/>
          <p:cNvSpPr/>
          <p:nvPr/>
        </p:nvSpPr>
        <p:spPr>
          <a:xfrm>
            <a:off x="4572000" y="3200221"/>
            <a:ext cx="3657600" cy="1200329"/>
          </a:xfrm>
          <a:prstGeom prst="rect">
            <a:avLst/>
          </a:prstGeom>
        </p:spPr>
        <p:txBody>
          <a:bodyPr wrap="square">
            <a:spAutoFit/>
          </a:bodyPr>
          <a:lstStyle/>
          <a:p>
            <a:pPr marL="236538" lvl="0" indent="-236538" algn="just">
              <a:tabLst>
                <a:tab pos="236538" algn="l"/>
                <a:tab pos="520700" algn="l"/>
              </a:tabLst>
            </a:pPr>
            <a:r>
              <a:rPr lang="en-US" sz="2400" dirty="0">
                <a:latin typeface="Arial" pitchFamily="34" charset="0"/>
                <a:cs typeface="Arial" pitchFamily="34" charset="0"/>
              </a:rPr>
              <a:t>3</a:t>
            </a:r>
            <a:r>
              <a:rPr lang="en-US" sz="2400" dirty="0" smtClean="0">
                <a:latin typeface="Arial" pitchFamily="34" charset="0"/>
                <a:cs typeface="Arial" pitchFamily="34" charset="0"/>
              </a:rPr>
              <a:t>. Heat </a:t>
            </a:r>
            <a:r>
              <a:rPr lang="en-US" sz="2400" dirty="0">
                <a:latin typeface="Arial" pitchFamily="34" charset="0"/>
                <a:cs typeface="Arial" pitchFamily="34" charset="0"/>
              </a:rPr>
              <a:t>transfer takes place only when there is temperature gradient.</a:t>
            </a:r>
          </a:p>
        </p:txBody>
      </p:sp>
    </p:spTree>
    <p:extLst>
      <p:ext uri="{BB962C8B-B14F-4D97-AF65-F5344CB8AC3E}">
        <p14:creationId xmlns:p14="http://schemas.microsoft.com/office/powerpoint/2010/main" val="112930017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7"/>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8"/>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P spid="7" grpId="0"/>
      <p:bldP spid="8" grpId="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914401" y="57150"/>
            <a:ext cx="4267199" cy="461665"/>
          </a:xfrm>
          <a:prstGeom prst="rect">
            <a:avLst/>
          </a:prstGeom>
        </p:spPr>
        <p:txBody>
          <a:bodyPr wrap="square">
            <a:spAutoFit/>
          </a:bodyPr>
          <a:lstStyle/>
          <a:p>
            <a:pPr marL="457200" lvl="0" indent="-457200"/>
            <a:r>
              <a:rPr lang="en-US" sz="2400" b="1" dirty="0" smtClean="0">
                <a:solidFill>
                  <a:srgbClr val="FF0000"/>
                </a:solidFill>
                <a:latin typeface="Arial" pitchFamily="34" charset="0"/>
                <a:cs typeface="Arial" pitchFamily="34" charset="0"/>
              </a:rPr>
              <a:t>Modes of Heat Transfer:</a:t>
            </a:r>
          </a:p>
        </p:txBody>
      </p:sp>
      <p:sp>
        <p:nvSpPr>
          <p:cNvPr id="3" name="Rectangle 2"/>
          <p:cNvSpPr/>
          <p:nvPr/>
        </p:nvSpPr>
        <p:spPr>
          <a:xfrm>
            <a:off x="533400" y="666750"/>
            <a:ext cx="6858000" cy="1200329"/>
          </a:xfrm>
          <a:prstGeom prst="rect">
            <a:avLst/>
          </a:prstGeom>
        </p:spPr>
        <p:txBody>
          <a:bodyPr wrap="square">
            <a:spAutoFit/>
          </a:bodyPr>
          <a:lstStyle/>
          <a:p>
            <a:pPr marL="457200" indent="-457200" algn="just">
              <a:buFont typeface="Wingdings" pitchFamily="2" charset="2"/>
              <a:buChar char="v"/>
            </a:pPr>
            <a:r>
              <a:rPr lang="en-US" sz="2400" dirty="0" smtClean="0">
                <a:latin typeface="Arial" pitchFamily="34" charset="0"/>
                <a:cs typeface="Arial" pitchFamily="34" charset="0"/>
              </a:rPr>
              <a:t>According to the physical mechanism and the governing law associated with them, heat transfer is classified into three modes: </a:t>
            </a:r>
          </a:p>
        </p:txBody>
      </p:sp>
      <p:sp>
        <p:nvSpPr>
          <p:cNvPr id="7" name="Rectangle 6"/>
          <p:cNvSpPr/>
          <p:nvPr/>
        </p:nvSpPr>
        <p:spPr>
          <a:xfrm>
            <a:off x="1394583" y="2198043"/>
            <a:ext cx="2206053" cy="461665"/>
          </a:xfrm>
          <a:prstGeom prst="rect">
            <a:avLst/>
          </a:prstGeom>
        </p:spPr>
        <p:txBody>
          <a:bodyPr wrap="none">
            <a:spAutoFit/>
          </a:bodyPr>
          <a:lstStyle/>
          <a:p>
            <a:pPr marL="457200" indent="-457200">
              <a:buFont typeface="Arial" pitchFamily="34" charset="0"/>
              <a:buChar char="•"/>
            </a:pPr>
            <a:r>
              <a:rPr lang="en-US" sz="2400" dirty="0" smtClean="0">
                <a:solidFill>
                  <a:prstClr val="black"/>
                </a:solidFill>
                <a:latin typeface="Arial" pitchFamily="34" charset="0"/>
                <a:cs typeface="Arial" pitchFamily="34" charset="0"/>
              </a:rPr>
              <a:t>Conduction</a:t>
            </a:r>
            <a:endParaRPr lang="en-US" dirty="0"/>
          </a:p>
        </p:txBody>
      </p:sp>
      <p:sp>
        <p:nvSpPr>
          <p:cNvPr id="8" name="Rectangle 7"/>
          <p:cNvSpPr/>
          <p:nvPr/>
        </p:nvSpPr>
        <p:spPr>
          <a:xfrm>
            <a:off x="1392612" y="2948285"/>
            <a:ext cx="2188420" cy="461665"/>
          </a:xfrm>
          <a:prstGeom prst="rect">
            <a:avLst/>
          </a:prstGeom>
        </p:spPr>
        <p:txBody>
          <a:bodyPr wrap="none">
            <a:spAutoFit/>
          </a:bodyPr>
          <a:lstStyle/>
          <a:p>
            <a:pPr marL="457200" indent="-457200">
              <a:buFont typeface="Arial" pitchFamily="34" charset="0"/>
              <a:buChar char="•"/>
            </a:pPr>
            <a:r>
              <a:rPr lang="en-US" sz="2400" dirty="0" smtClean="0">
                <a:latin typeface="Arial" pitchFamily="34" charset="0"/>
                <a:cs typeface="Arial" pitchFamily="34" charset="0"/>
              </a:rPr>
              <a:t>Convection</a:t>
            </a:r>
            <a:endParaRPr lang="en-US" sz="2400" dirty="0"/>
          </a:p>
        </p:txBody>
      </p:sp>
      <p:sp>
        <p:nvSpPr>
          <p:cNvPr id="9" name="Rectangle 8"/>
          <p:cNvSpPr/>
          <p:nvPr/>
        </p:nvSpPr>
        <p:spPr>
          <a:xfrm>
            <a:off x="1295400" y="3867150"/>
            <a:ext cx="2034531" cy="461665"/>
          </a:xfrm>
          <a:prstGeom prst="rect">
            <a:avLst/>
          </a:prstGeom>
        </p:spPr>
        <p:txBody>
          <a:bodyPr wrap="none">
            <a:spAutoFit/>
          </a:bodyPr>
          <a:lstStyle/>
          <a:p>
            <a:pPr marL="457200" indent="-346075">
              <a:buFont typeface="Arial" pitchFamily="34" charset="0"/>
              <a:buChar char="•"/>
            </a:pPr>
            <a:r>
              <a:rPr lang="en-US" sz="2400" dirty="0">
                <a:latin typeface="Arial" pitchFamily="34" charset="0"/>
                <a:cs typeface="Arial" pitchFamily="34" charset="0"/>
              </a:rPr>
              <a:t> </a:t>
            </a:r>
            <a:r>
              <a:rPr lang="en-US" sz="2400" dirty="0" smtClean="0">
                <a:latin typeface="Arial" pitchFamily="34" charset="0"/>
                <a:cs typeface="Arial" pitchFamily="34" charset="0"/>
              </a:rPr>
              <a:t>Radiation</a:t>
            </a:r>
            <a:endParaRPr lang="en-US" sz="2400" dirty="0"/>
          </a:p>
        </p:txBody>
      </p:sp>
    </p:spTree>
    <p:extLst>
      <p:ext uri="{BB962C8B-B14F-4D97-AF65-F5344CB8AC3E}">
        <p14:creationId xmlns:p14="http://schemas.microsoft.com/office/powerpoint/2010/main" val="4191780612"/>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533401" y="514350"/>
            <a:ext cx="6858000" cy="1200329"/>
          </a:xfrm>
          <a:prstGeom prst="rect">
            <a:avLst/>
          </a:prstGeom>
        </p:spPr>
        <p:txBody>
          <a:bodyPr wrap="square">
            <a:spAutoFit/>
          </a:bodyPr>
          <a:lstStyle/>
          <a:p>
            <a:pPr marL="457200" indent="-457200" algn="just">
              <a:buFont typeface="Wingdings" pitchFamily="2" charset="2"/>
              <a:buChar char="v"/>
            </a:pPr>
            <a:r>
              <a:rPr lang="en-US" sz="2400" dirty="0" smtClean="0">
                <a:latin typeface="Arial" pitchFamily="34" charset="0"/>
                <a:cs typeface="Arial" pitchFamily="34" charset="0"/>
              </a:rPr>
              <a:t>The heat is conducted in solids by two mechanisms namely by lattice (crystal) vibration and free electrons movement.</a:t>
            </a:r>
          </a:p>
        </p:txBody>
      </p:sp>
      <p:sp>
        <p:nvSpPr>
          <p:cNvPr id="3" name="Rectangle 2"/>
          <p:cNvSpPr/>
          <p:nvPr/>
        </p:nvSpPr>
        <p:spPr>
          <a:xfrm>
            <a:off x="838200" y="57150"/>
            <a:ext cx="2133600" cy="461665"/>
          </a:xfrm>
          <a:prstGeom prst="rect">
            <a:avLst/>
          </a:prstGeom>
        </p:spPr>
        <p:txBody>
          <a:bodyPr wrap="square">
            <a:spAutoFit/>
          </a:bodyPr>
          <a:lstStyle/>
          <a:p>
            <a:r>
              <a:rPr lang="en-US" sz="2400" b="1" dirty="0" smtClean="0">
                <a:latin typeface="Arial" pitchFamily="34" charset="0"/>
                <a:cs typeface="Arial" pitchFamily="34" charset="0"/>
              </a:rPr>
              <a:t>Conduction:</a:t>
            </a:r>
          </a:p>
        </p:txBody>
      </p:sp>
      <p:sp>
        <p:nvSpPr>
          <p:cNvPr id="4" name="Rectangle 3"/>
          <p:cNvSpPr/>
          <p:nvPr/>
        </p:nvSpPr>
        <p:spPr>
          <a:xfrm>
            <a:off x="533400" y="1740753"/>
            <a:ext cx="7772400" cy="830997"/>
          </a:xfrm>
          <a:prstGeom prst="rect">
            <a:avLst/>
          </a:prstGeom>
        </p:spPr>
        <p:txBody>
          <a:bodyPr wrap="square">
            <a:spAutoFit/>
          </a:bodyPr>
          <a:lstStyle/>
          <a:p>
            <a:pPr marL="457200" indent="-457200" algn="just">
              <a:buFont typeface="Wingdings" pitchFamily="2" charset="2"/>
              <a:buChar char="v"/>
            </a:pPr>
            <a:r>
              <a:rPr lang="en-US" sz="2400" dirty="0">
                <a:latin typeface="Arial" pitchFamily="34" charset="0"/>
                <a:cs typeface="Arial" pitchFamily="34" charset="0"/>
              </a:rPr>
              <a:t>However, there is no actual movement of molecules or atoms themselves in the heat conduction. </a:t>
            </a:r>
          </a:p>
        </p:txBody>
      </p:sp>
      <p:sp>
        <p:nvSpPr>
          <p:cNvPr id="5" name="Rectangle 4"/>
          <p:cNvSpPr/>
          <p:nvPr/>
        </p:nvSpPr>
        <p:spPr>
          <a:xfrm>
            <a:off x="533400" y="2590621"/>
            <a:ext cx="7772400" cy="1200329"/>
          </a:xfrm>
          <a:prstGeom prst="rect">
            <a:avLst/>
          </a:prstGeom>
        </p:spPr>
        <p:txBody>
          <a:bodyPr wrap="square">
            <a:spAutoFit/>
          </a:bodyPr>
          <a:lstStyle/>
          <a:p>
            <a:pPr marL="457200" indent="-457200" algn="just">
              <a:buFont typeface="Wingdings" pitchFamily="2" charset="2"/>
              <a:buChar char="v"/>
            </a:pPr>
            <a:r>
              <a:rPr lang="en-US" sz="2400" dirty="0">
                <a:latin typeface="Arial" pitchFamily="34" charset="0"/>
                <a:cs typeface="Arial" pitchFamily="34" charset="0"/>
              </a:rPr>
              <a:t>During the lattice vibration, the faster </a:t>
            </a:r>
            <a:r>
              <a:rPr lang="en-US" sz="2400" dirty="0" smtClean="0">
                <a:latin typeface="Arial" pitchFamily="34" charset="0"/>
                <a:cs typeface="Arial" pitchFamily="34" charset="0"/>
              </a:rPr>
              <a:t>vibrating lattices </a:t>
            </a:r>
            <a:r>
              <a:rPr lang="en-US" sz="2400" dirty="0">
                <a:latin typeface="Arial" pitchFamily="34" charset="0"/>
                <a:cs typeface="Arial" pitchFamily="34" charset="0"/>
              </a:rPr>
              <a:t>in the hottest part of a body transfer heat by impacting some of their energy to adjacent </a:t>
            </a:r>
            <a:r>
              <a:rPr lang="en-US" sz="2400" dirty="0" smtClean="0">
                <a:latin typeface="Arial" pitchFamily="34" charset="0"/>
                <a:cs typeface="Arial" pitchFamily="34" charset="0"/>
              </a:rPr>
              <a:t>lattices. </a:t>
            </a:r>
            <a:endParaRPr lang="en-US" sz="2400" dirty="0">
              <a:latin typeface="Arial" pitchFamily="34" charset="0"/>
              <a:cs typeface="Arial" pitchFamily="34" charset="0"/>
            </a:endParaRPr>
          </a:p>
        </p:txBody>
      </p:sp>
      <p:sp>
        <p:nvSpPr>
          <p:cNvPr id="6" name="Rectangle 5"/>
          <p:cNvSpPr/>
          <p:nvPr/>
        </p:nvSpPr>
        <p:spPr>
          <a:xfrm>
            <a:off x="533402" y="3809821"/>
            <a:ext cx="7772398" cy="1200329"/>
          </a:xfrm>
          <a:prstGeom prst="rect">
            <a:avLst/>
          </a:prstGeom>
        </p:spPr>
        <p:txBody>
          <a:bodyPr wrap="square">
            <a:spAutoFit/>
          </a:bodyPr>
          <a:lstStyle/>
          <a:p>
            <a:pPr marL="457200" indent="-457200" algn="just">
              <a:buFont typeface="Wingdings" pitchFamily="2" charset="2"/>
              <a:buChar char="v"/>
            </a:pPr>
            <a:r>
              <a:rPr lang="en-US" sz="2400" dirty="0" smtClean="0">
                <a:latin typeface="Arial" pitchFamily="34" charset="0"/>
                <a:cs typeface="Arial" pitchFamily="34" charset="0"/>
              </a:rPr>
              <a:t>Free </a:t>
            </a:r>
            <a:r>
              <a:rPr lang="en-US" sz="2400" dirty="0">
                <a:latin typeface="Arial" pitchFamily="34" charset="0"/>
                <a:cs typeface="Arial" pitchFamily="34" charset="0"/>
              </a:rPr>
              <a:t>electrons move about in the lattice structure of the material which transports heat from high temperature region to the low temperature region. </a:t>
            </a:r>
          </a:p>
        </p:txBody>
      </p:sp>
    </p:spTree>
    <p:extLst>
      <p:ext uri="{BB962C8B-B14F-4D97-AF65-F5344CB8AC3E}">
        <p14:creationId xmlns:p14="http://schemas.microsoft.com/office/powerpoint/2010/main" val="136262048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5"/>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6"/>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5" grpId="0"/>
      <p:bldP spid="6" grpId="0"/>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533400" y="666750"/>
            <a:ext cx="6858000" cy="1200329"/>
          </a:xfrm>
          <a:prstGeom prst="rect">
            <a:avLst/>
          </a:prstGeom>
        </p:spPr>
        <p:txBody>
          <a:bodyPr wrap="square">
            <a:spAutoFit/>
          </a:bodyPr>
          <a:lstStyle/>
          <a:p>
            <a:pPr marL="457200" indent="-457200" algn="just">
              <a:buFont typeface="Wingdings" pitchFamily="2" charset="2"/>
              <a:buChar char="v"/>
            </a:pPr>
            <a:r>
              <a:rPr lang="en-US" sz="2400" dirty="0" smtClean="0">
                <a:latin typeface="Arial" pitchFamily="34" charset="0"/>
                <a:cs typeface="Arial" pitchFamily="34" charset="0"/>
              </a:rPr>
              <a:t>Convection heat transfer occurs in fluid medium and heat is transferred by the actual movement of the molecules.</a:t>
            </a:r>
          </a:p>
        </p:txBody>
      </p:sp>
      <p:sp>
        <p:nvSpPr>
          <p:cNvPr id="3" name="Rectangle 2"/>
          <p:cNvSpPr/>
          <p:nvPr/>
        </p:nvSpPr>
        <p:spPr>
          <a:xfrm>
            <a:off x="914400" y="128885"/>
            <a:ext cx="2057400" cy="461665"/>
          </a:xfrm>
          <a:prstGeom prst="rect">
            <a:avLst/>
          </a:prstGeom>
        </p:spPr>
        <p:txBody>
          <a:bodyPr wrap="square">
            <a:spAutoFit/>
          </a:bodyPr>
          <a:lstStyle/>
          <a:p>
            <a:r>
              <a:rPr lang="en-US" sz="2400" b="1" dirty="0" smtClean="0">
                <a:latin typeface="Arial" pitchFamily="34" charset="0"/>
                <a:cs typeface="Arial" pitchFamily="34" charset="0"/>
              </a:rPr>
              <a:t>Convection:</a:t>
            </a:r>
          </a:p>
        </p:txBody>
      </p:sp>
      <p:sp>
        <p:nvSpPr>
          <p:cNvPr id="4" name="Rectangle 3"/>
          <p:cNvSpPr/>
          <p:nvPr/>
        </p:nvSpPr>
        <p:spPr>
          <a:xfrm>
            <a:off x="533400" y="2038350"/>
            <a:ext cx="7620000" cy="1200329"/>
          </a:xfrm>
          <a:prstGeom prst="rect">
            <a:avLst/>
          </a:prstGeom>
        </p:spPr>
        <p:txBody>
          <a:bodyPr wrap="square">
            <a:spAutoFit/>
          </a:bodyPr>
          <a:lstStyle/>
          <a:p>
            <a:pPr marL="457200" indent="-457200" algn="just">
              <a:buFont typeface="Wingdings" pitchFamily="2" charset="2"/>
              <a:buChar char="v"/>
            </a:pPr>
            <a:r>
              <a:rPr lang="en-US" sz="2400" dirty="0">
                <a:latin typeface="Arial" pitchFamily="34" charset="0"/>
                <a:cs typeface="Arial" pitchFamily="34" charset="0"/>
              </a:rPr>
              <a:t>It is the mode of energy transfer between a solid surface and the adjacent liquid or gas that is in </a:t>
            </a:r>
            <a:r>
              <a:rPr lang="en-US" sz="2400" dirty="0" smtClean="0">
                <a:latin typeface="Arial" pitchFamily="34" charset="0"/>
                <a:cs typeface="Arial" pitchFamily="34" charset="0"/>
              </a:rPr>
              <a:t>motion.</a:t>
            </a:r>
            <a:endParaRPr lang="en-US" sz="2400" dirty="0">
              <a:latin typeface="Arial" pitchFamily="34" charset="0"/>
              <a:cs typeface="Arial" pitchFamily="34" charset="0"/>
            </a:endParaRPr>
          </a:p>
        </p:txBody>
      </p:sp>
      <p:sp>
        <p:nvSpPr>
          <p:cNvPr id="5" name="Rectangle 4"/>
          <p:cNvSpPr/>
          <p:nvPr/>
        </p:nvSpPr>
        <p:spPr>
          <a:xfrm>
            <a:off x="533400" y="3333750"/>
            <a:ext cx="7696200" cy="1569660"/>
          </a:xfrm>
          <a:prstGeom prst="rect">
            <a:avLst/>
          </a:prstGeom>
        </p:spPr>
        <p:txBody>
          <a:bodyPr wrap="square">
            <a:spAutoFit/>
          </a:bodyPr>
          <a:lstStyle/>
          <a:p>
            <a:pPr marL="457200" indent="-457200" algn="just">
              <a:buFont typeface="Wingdings" pitchFamily="2" charset="2"/>
              <a:buChar char="v"/>
              <a:tabLst>
                <a:tab pos="457200" algn="l"/>
              </a:tabLst>
            </a:pPr>
            <a:r>
              <a:rPr lang="en-US" sz="2400" dirty="0">
                <a:latin typeface="Arial" pitchFamily="34" charset="0"/>
                <a:cs typeface="Arial" pitchFamily="34" charset="0"/>
              </a:rPr>
              <a:t>C</a:t>
            </a:r>
            <a:r>
              <a:rPr lang="en-US" sz="2400" dirty="0" smtClean="0">
                <a:latin typeface="Arial" pitchFamily="34" charset="0"/>
                <a:cs typeface="Arial" pitchFamily="34" charset="0"/>
              </a:rPr>
              <a:t>onvection </a:t>
            </a:r>
            <a:r>
              <a:rPr lang="en-US" sz="2400" dirty="0">
                <a:latin typeface="Arial" pitchFamily="34" charset="0"/>
                <a:cs typeface="Arial" pitchFamily="34" charset="0"/>
              </a:rPr>
              <a:t>depends on the properties of fluid and is independent of the properties of the material of the solid surface. However, the geometry of the solid surface influences the flow of </a:t>
            </a:r>
            <a:r>
              <a:rPr lang="en-US" sz="2400" dirty="0" smtClean="0">
                <a:latin typeface="Arial" pitchFamily="34" charset="0"/>
                <a:cs typeface="Arial" pitchFamily="34" charset="0"/>
              </a:rPr>
              <a:t>fluid.</a:t>
            </a:r>
            <a:endParaRPr lang="en-US" sz="2400" dirty="0">
              <a:latin typeface="Arial" pitchFamily="34" charset="0"/>
              <a:cs typeface="Arial" pitchFamily="34" charset="0"/>
            </a:endParaRPr>
          </a:p>
        </p:txBody>
      </p:sp>
    </p:spTree>
    <p:extLst>
      <p:ext uri="{BB962C8B-B14F-4D97-AF65-F5344CB8AC3E}">
        <p14:creationId xmlns:p14="http://schemas.microsoft.com/office/powerpoint/2010/main" val="135639205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5"/>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5" grpId="0"/>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5"/>
          <p:cNvSpPr>
            <a:spLocks noChangeArrowheads="1"/>
          </p:cNvSpPr>
          <p:nvPr/>
        </p:nvSpPr>
        <p:spPr bwMode="auto">
          <a:xfrm>
            <a:off x="0" y="1618640"/>
            <a:ext cx="184731" cy="369332"/>
          </a:xfrm>
          <a:prstGeom prst="rect">
            <a:avLst/>
          </a:prstGeom>
          <a:noFill/>
          <a:ln w="9525">
            <a:noFill/>
            <a:miter lim="800000"/>
            <a:headEnd/>
            <a:tailEnd/>
          </a:ln>
          <a:effectLst/>
        </p:spPr>
        <p:txBody>
          <a:bodyPr wrap="none" anchor="ctr">
            <a:spAutoFit/>
          </a:bodyPr>
          <a:lstStyle/>
          <a:p>
            <a:endParaRPr lang="en-US" dirty="0"/>
          </a:p>
        </p:txBody>
      </p:sp>
      <p:sp>
        <p:nvSpPr>
          <p:cNvPr id="6" name="Rectangle 7"/>
          <p:cNvSpPr>
            <a:spLocks noChangeArrowheads="1"/>
          </p:cNvSpPr>
          <p:nvPr/>
        </p:nvSpPr>
        <p:spPr bwMode="auto">
          <a:xfrm>
            <a:off x="0" y="1618640"/>
            <a:ext cx="184731" cy="369332"/>
          </a:xfrm>
          <a:prstGeom prst="rect">
            <a:avLst/>
          </a:prstGeom>
          <a:noFill/>
          <a:ln w="9525">
            <a:noFill/>
            <a:miter lim="800000"/>
            <a:headEnd/>
            <a:tailEnd/>
          </a:ln>
          <a:effectLst/>
        </p:spPr>
        <p:txBody>
          <a:bodyPr wrap="none" anchor="ctr">
            <a:spAutoFit/>
          </a:bodyPr>
          <a:lstStyle/>
          <a:p>
            <a:endParaRPr lang="en-US" dirty="0"/>
          </a:p>
        </p:txBody>
      </p:sp>
      <p:sp>
        <p:nvSpPr>
          <p:cNvPr id="7" name="Rectangle 3"/>
          <p:cNvSpPr>
            <a:spLocks noChangeArrowheads="1"/>
          </p:cNvSpPr>
          <p:nvPr/>
        </p:nvSpPr>
        <p:spPr bwMode="auto">
          <a:xfrm>
            <a:off x="0" y="1618640"/>
            <a:ext cx="184731" cy="369332"/>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en-US" dirty="0"/>
          </a:p>
        </p:txBody>
      </p:sp>
      <p:sp>
        <p:nvSpPr>
          <p:cNvPr id="8" name="Rectangle 5"/>
          <p:cNvSpPr>
            <a:spLocks noChangeArrowheads="1"/>
          </p:cNvSpPr>
          <p:nvPr/>
        </p:nvSpPr>
        <p:spPr bwMode="auto">
          <a:xfrm>
            <a:off x="0" y="1618640"/>
            <a:ext cx="184731" cy="369332"/>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en-US" dirty="0"/>
          </a:p>
        </p:txBody>
      </p:sp>
      <p:sp>
        <p:nvSpPr>
          <p:cNvPr id="9" name="Rectangle 7"/>
          <p:cNvSpPr>
            <a:spLocks noChangeArrowheads="1"/>
          </p:cNvSpPr>
          <p:nvPr/>
        </p:nvSpPr>
        <p:spPr bwMode="auto">
          <a:xfrm>
            <a:off x="0" y="1618640"/>
            <a:ext cx="184731" cy="369332"/>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en-US" dirty="0"/>
          </a:p>
        </p:txBody>
      </p:sp>
      <p:sp>
        <p:nvSpPr>
          <p:cNvPr id="10" name="Rectangle 9"/>
          <p:cNvSpPr>
            <a:spLocks noChangeArrowheads="1"/>
          </p:cNvSpPr>
          <p:nvPr/>
        </p:nvSpPr>
        <p:spPr bwMode="auto">
          <a:xfrm>
            <a:off x="0" y="1618640"/>
            <a:ext cx="184731" cy="369332"/>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en-US" dirty="0"/>
          </a:p>
        </p:txBody>
      </p:sp>
      <p:sp>
        <p:nvSpPr>
          <p:cNvPr id="11" name="Rectangle 2"/>
          <p:cNvSpPr>
            <a:spLocks noChangeArrowheads="1"/>
          </p:cNvSpPr>
          <p:nvPr/>
        </p:nvSpPr>
        <p:spPr bwMode="auto">
          <a:xfrm>
            <a:off x="0" y="1618640"/>
            <a:ext cx="184731" cy="369332"/>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en-US" dirty="0"/>
          </a:p>
        </p:txBody>
      </p:sp>
      <p:sp>
        <p:nvSpPr>
          <p:cNvPr id="12" name="Rectangle 4"/>
          <p:cNvSpPr>
            <a:spLocks noChangeArrowheads="1"/>
          </p:cNvSpPr>
          <p:nvPr/>
        </p:nvSpPr>
        <p:spPr bwMode="auto">
          <a:xfrm>
            <a:off x="0" y="1618640"/>
            <a:ext cx="184731" cy="369332"/>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en-US" dirty="0"/>
          </a:p>
        </p:txBody>
      </p:sp>
      <p:sp>
        <p:nvSpPr>
          <p:cNvPr id="13" name="Rectangle 11"/>
          <p:cNvSpPr>
            <a:spLocks noChangeArrowheads="1"/>
          </p:cNvSpPr>
          <p:nvPr/>
        </p:nvSpPr>
        <p:spPr bwMode="auto">
          <a:xfrm>
            <a:off x="0" y="1618640"/>
            <a:ext cx="184731" cy="369332"/>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en-US" dirty="0"/>
          </a:p>
        </p:txBody>
      </p:sp>
      <p:sp>
        <p:nvSpPr>
          <p:cNvPr id="14" name="Rectangle 13"/>
          <p:cNvSpPr>
            <a:spLocks noChangeArrowheads="1"/>
          </p:cNvSpPr>
          <p:nvPr/>
        </p:nvSpPr>
        <p:spPr bwMode="auto">
          <a:xfrm>
            <a:off x="0" y="1618640"/>
            <a:ext cx="184731" cy="369332"/>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en-US" dirty="0"/>
          </a:p>
        </p:txBody>
      </p:sp>
      <p:sp>
        <p:nvSpPr>
          <p:cNvPr id="15" name="Rectangle 2"/>
          <p:cNvSpPr>
            <a:spLocks noChangeArrowheads="1"/>
          </p:cNvSpPr>
          <p:nvPr/>
        </p:nvSpPr>
        <p:spPr bwMode="auto">
          <a:xfrm>
            <a:off x="0" y="1618640"/>
            <a:ext cx="184731" cy="369332"/>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en-US" dirty="0"/>
          </a:p>
        </p:txBody>
      </p:sp>
      <p:sp>
        <p:nvSpPr>
          <p:cNvPr id="16" name="Rectangle 4"/>
          <p:cNvSpPr>
            <a:spLocks noChangeArrowheads="1"/>
          </p:cNvSpPr>
          <p:nvPr/>
        </p:nvSpPr>
        <p:spPr bwMode="auto">
          <a:xfrm>
            <a:off x="0" y="1618640"/>
            <a:ext cx="184731" cy="369332"/>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en-US" dirty="0"/>
          </a:p>
        </p:txBody>
      </p:sp>
      <p:sp>
        <p:nvSpPr>
          <p:cNvPr id="17" name="Rectangle 6"/>
          <p:cNvSpPr>
            <a:spLocks noChangeArrowheads="1"/>
          </p:cNvSpPr>
          <p:nvPr/>
        </p:nvSpPr>
        <p:spPr bwMode="auto">
          <a:xfrm>
            <a:off x="0" y="1618640"/>
            <a:ext cx="184731" cy="369332"/>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en-US" dirty="0"/>
          </a:p>
        </p:txBody>
      </p:sp>
      <p:sp>
        <p:nvSpPr>
          <p:cNvPr id="18" name="Rectangle 8"/>
          <p:cNvSpPr>
            <a:spLocks noChangeArrowheads="1"/>
          </p:cNvSpPr>
          <p:nvPr/>
        </p:nvSpPr>
        <p:spPr bwMode="auto">
          <a:xfrm>
            <a:off x="0" y="1618640"/>
            <a:ext cx="184731" cy="369332"/>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en-US" dirty="0"/>
          </a:p>
        </p:txBody>
      </p:sp>
      <p:sp>
        <p:nvSpPr>
          <p:cNvPr id="19" name="Rectangle 10"/>
          <p:cNvSpPr>
            <a:spLocks noChangeArrowheads="1"/>
          </p:cNvSpPr>
          <p:nvPr/>
        </p:nvSpPr>
        <p:spPr bwMode="auto">
          <a:xfrm>
            <a:off x="0" y="1618640"/>
            <a:ext cx="184731" cy="369332"/>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en-US" dirty="0"/>
          </a:p>
        </p:txBody>
      </p:sp>
      <p:sp>
        <p:nvSpPr>
          <p:cNvPr id="20" name="Rectangle 19"/>
          <p:cNvSpPr/>
          <p:nvPr/>
        </p:nvSpPr>
        <p:spPr>
          <a:xfrm>
            <a:off x="533400" y="1962150"/>
            <a:ext cx="7696200" cy="1569660"/>
          </a:xfrm>
          <a:prstGeom prst="rect">
            <a:avLst/>
          </a:prstGeom>
        </p:spPr>
        <p:txBody>
          <a:bodyPr wrap="square">
            <a:spAutoFit/>
          </a:bodyPr>
          <a:lstStyle/>
          <a:p>
            <a:pPr marL="457200" indent="-457200" algn="just">
              <a:buFont typeface="Wingdings" pitchFamily="2" charset="2"/>
              <a:buChar char="v"/>
            </a:pPr>
            <a:r>
              <a:rPr lang="en-US" sz="2400" dirty="0" smtClean="0">
                <a:latin typeface="Arial" pitchFamily="34" charset="0"/>
                <a:cs typeface="Arial" pitchFamily="34" charset="0"/>
              </a:rPr>
              <a:t>In fact, the heat transfer by radiation or radiation exchange between two bodies occurs most effectively in vacuum where no conduction and convection heat transfer take place. </a:t>
            </a:r>
          </a:p>
        </p:txBody>
      </p:sp>
      <p:sp>
        <p:nvSpPr>
          <p:cNvPr id="21" name="Rectangle 20"/>
          <p:cNvSpPr/>
          <p:nvPr/>
        </p:nvSpPr>
        <p:spPr>
          <a:xfrm>
            <a:off x="1018048" y="133350"/>
            <a:ext cx="1801352" cy="461665"/>
          </a:xfrm>
          <a:prstGeom prst="rect">
            <a:avLst/>
          </a:prstGeom>
        </p:spPr>
        <p:txBody>
          <a:bodyPr wrap="square">
            <a:spAutoFit/>
          </a:bodyPr>
          <a:lstStyle/>
          <a:p>
            <a:r>
              <a:rPr lang="en-US" sz="2400" b="1" dirty="0" smtClean="0">
                <a:latin typeface="Arial" pitchFamily="34" charset="0"/>
                <a:cs typeface="Arial" pitchFamily="34" charset="0"/>
              </a:rPr>
              <a:t>Radiation:</a:t>
            </a:r>
          </a:p>
        </p:txBody>
      </p:sp>
      <p:sp>
        <p:nvSpPr>
          <p:cNvPr id="22" name="Rectangle 6"/>
          <p:cNvSpPr>
            <a:spLocks noChangeArrowheads="1"/>
          </p:cNvSpPr>
          <p:nvPr/>
        </p:nvSpPr>
        <p:spPr bwMode="auto">
          <a:xfrm>
            <a:off x="0" y="1618640"/>
            <a:ext cx="184731" cy="369332"/>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en-US" dirty="0"/>
          </a:p>
        </p:txBody>
      </p:sp>
      <p:sp>
        <p:nvSpPr>
          <p:cNvPr id="2" name="Rectangle 1"/>
          <p:cNvSpPr/>
          <p:nvPr/>
        </p:nvSpPr>
        <p:spPr>
          <a:xfrm>
            <a:off x="533400" y="590550"/>
            <a:ext cx="6858000" cy="1200329"/>
          </a:xfrm>
          <a:prstGeom prst="rect">
            <a:avLst/>
          </a:prstGeom>
        </p:spPr>
        <p:txBody>
          <a:bodyPr wrap="square">
            <a:spAutoFit/>
          </a:bodyPr>
          <a:lstStyle/>
          <a:p>
            <a:pPr marL="457200" indent="-457200" algn="just">
              <a:buFont typeface="Wingdings" pitchFamily="2" charset="2"/>
              <a:buChar char="v"/>
            </a:pPr>
            <a:r>
              <a:rPr lang="en-US" sz="2400" dirty="0">
                <a:latin typeface="Arial" pitchFamily="34" charset="0"/>
                <a:cs typeface="Arial" pitchFamily="34" charset="0"/>
              </a:rPr>
              <a:t>Radiation heat transfer can occur without any medium and heat is transferred in the form of electromagnetic wave (EMW). </a:t>
            </a:r>
          </a:p>
        </p:txBody>
      </p:sp>
      <p:sp>
        <p:nvSpPr>
          <p:cNvPr id="3" name="Rectangle 2"/>
          <p:cNvSpPr/>
          <p:nvPr/>
        </p:nvSpPr>
        <p:spPr>
          <a:xfrm>
            <a:off x="533400" y="3715762"/>
            <a:ext cx="7696200" cy="1200329"/>
          </a:xfrm>
          <a:prstGeom prst="rect">
            <a:avLst/>
          </a:prstGeom>
        </p:spPr>
        <p:txBody>
          <a:bodyPr wrap="square">
            <a:spAutoFit/>
          </a:bodyPr>
          <a:lstStyle/>
          <a:p>
            <a:pPr marL="457200" indent="-457200" algn="just">
              <a:buFont typeface="Wingdings" pitchFamily="2" charset="2"/>
              <a:buChar char="v"/>
            </a:pPr>
            <a:r>
              <a:rPr lang="en-US" sz="2400" dirty="0">
                <a:latin typeface="Arial" pitchFamily="34" charset="0"/>
                <a:cs typeface="Arial" pitchFamily="34" charset="0"/>
              </a:rPr>
              <a:t>All bodies having surface temperature above absolute zero temperature (above 0 Kelvin) are capable of emitting radiant heat energy.  </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20">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533400" y="666750"/>
            <a:ext cx="6858000" cy="1200329"/>
          </a:xfrm>
          <a:prstGeom prst="rect">
            <a:avLst/>
          </a:prstGeom>
        </p:spPr>
        <p:txBody>
          <a:bodyPr wrap="square">
            <a:spAutoFit/>
          </a:bodyPr>
          <a:lstStyle/>
          <a:p>
            <a:pPr marL="457200" indent="-457200" algn="just">
              <a:buFont typeface="Wingdings" pitchFamily="2" charset="2"/>
              <a:buChar char="v"/>
            </a:pPr>
            <a:r>
              <a:rPr lang="en-US" sz="2400" dirty="0">
                <a:latin typeface="Arial" pitchFamily="34" charset="0"/>
                <a:cs typeface="Arial" pitchFamily="34" charset="0"/>
              </a:rPr>
              <a:t>The mechanism of the heat transfer by radiation from a hot body to a cold body consists of following three phases:</a:t>
            </a:r>
          </a:p>
        </p:txBody>
      </p:sp>
      <p:sp>
        <p:nvSpPr>
          <p:cNvPr id="3" name="Rectangle 2"/>
          <p:cNvSpPr/>
          <p:nvPr/>
        </p:nvSpPr>
        <p:spPr>
          <a:xfrm>
            <a:off x="762000" y="1962150"/>
            <a:ext cx="7543800" cy="830997"/>
          </a:xfrm>
          <a:prstGeom prst="rect">
            <a:avLst/>
          </a:prstGeom>
        </p:spPr>
        <p:txBody>
          <a:bodyPr wrap="square">
            <a:spAutoFit/>
          </a:bodyPr>
          <a:lstStyle/>
          <a:p>
            <a:pPr marL="457200" indent="-457200" algn="just"/>
            <a:r>
              <a:rPr lang="en-US" sz="2400" dirty="0" smtClean="0">
                <a:latin typeface="Arial" pitchFamily="34" charset="0"/>
                <a:cs typeface="Arial" pitchFamily="34" charset="0"/>
              </a:rPr>
              <a:t>(i)  Conversion </a:t>
            </a:r>
            <a:r>
              <a:rPr lang="en-US" sz="2400" dirty="0">
                <a:latin typeface="Arial" pitchFamily="34" charset="0"/>
                <a:cs typeface="Arial" pitchFamily="34" charset="0"/>
              </a:rPr>
              <a:t>of heat energy of the hot body into electromagnetic </a:t>
            </a:r>
            <a:r>
              <a:rPr lang="en-US" sz="2400" dirty="0" smtClean="0">
                <a:latin typeface="Arial" pitchFamily="34" charset="0"/>
                <a:cs typeface="Arial" pitchFamily="34" charset="0"/>
              </a:rPr>
              <a:t>waves. </a:t>
            </a:r>
            <a:endParaRPr lang="en-US" sz="2400" dirty="0">
              <a:latin typeface="Arial" pitchFamily="34" charset="0"/>
              <a:cs typeface="Arial" pitchFamily="34" charset="0"/>
            </a:endParaRPr>
          </a:p>
        </p:txBody>
      </p:sp>
      <p:sp>
        <p:nvSpPr>
          <p:cNvPr id="4" name="Rectangle 3"/>
          <p:cNvSpPr/>
          <p:nvPr/>
        </p:nvSpPr>
        <p:spPr>
          <a:xfrm>
            <a:off x="762000" y="2876550"/>
            <a:ext cx="7543800" cy="830997"/>
          </a:xfrm>
          <a:prstGeom prst="rect">
            <a:avLst/>
          </a:prstGeom>
        </p:spPr>
        <p:txBody>
          <a:bodyPr wrap="square">
            <a:spAutoFit/>
          </a:bodyPr>
          <a:lstStyle/>
          <a:p>
            <a:pPr marL="457200" indent="-457200" algn="just"/>
            <a:r>
              <a:rPr lang="en-US" sz="2400" dirty="0">
                <a:latin typeface="Arial" pitchFamily="34" charset="0"/>
                <a:cs typeface="Arial" pitchFamily="34" charset="0"/>
              </a:rPr>
              <a:t>(ii)  Movement of photons from the hot body to the cold body through intervening </a:t>
            </a:r>
            <a:r>
              <a:rPr lang="en-US" sz="2400" dirty="0" smtClean="0">
                <a:latin typeface="Arial" pitchFamily="34" charset="0"/>
                <a:cs typeface="Arial" pitchFamily="34" charset="0"/>
              </a:rPr>
              <a:t>space. </a:t>
            </a:r>
            <a:endParaRPr lang="en-US" sz="2400" dirty="0">
              <a:latin typeface="Arial" pitchFamily="34" charset="0"/>
              <a:cs typeface="Arial" pitchFamily="34" charset="0"/>
            </a:endParaRPr>
          </a:p>
        </p:txBody>
      </p:sp>
      <p:sp>
        <p:nvSpPr>
          <p:cNvPr id="5" name="Rectangle 4"/>
          <p:cNvSpPr/>
          <p:nvPr/>
        </p:nvSpPr>
        <p:spPr>
          <a:xfrm>
            <a:off x="762000" y="3874353"/>
            <a:ext cx="7543800" cy="830997"/>
          </a:xfrm>
          <a:prstGeom prst="rect">
            <a:avLst/>
          </a:prstGeom>
        </p:spPr>
        <p:txBody>
          <a:bodyPr wrap="square">
            <a:spAutoFit/>
          </a:bodyPr>
          <a:lstStyle/>
          <a:p>
            <a:pPr marL="457200" indent="-457200" algn="just"/>
            <a:r>
              <a:rPr lang="en-US" sz="2400" dirty="0">
                <a:latin typeface="Arial" pitchFamily="34" charset="0"/>
                <a:cs typeface="Arial" pitchFamily="34" charset="0"/>
              </a:rPr>
              <a:t>(iii) </a:t>
            </a:r>
            <a:r>
              <a:rPr lang="en-US" sz="2400" dirty="0" smtClean="0">
                <a:latin typeface="Arial" pitchFamily="34" charset="0"/>
                <a:cs typeface="Arial" pitchFamily="34" charset="0"/>
              </a:rPr>
              <a:t>Reconversion </a:t>
            </a:r>
            <a:r>
              <a:rPr lang="en-US" sz="2400" dirty="0">
                <a:latin typeface="Arial" pitchFamily="34" charset="0"/>
                <a:cs typeface="Arial" pitchFamily="34" charset="0"/>
              </a:rPr>
              <a:t>of electromagnetic waves into heat energy of the cold </a:t>
            </a:r>
            <a:r>
              <a:rPr lang="en-US" sz="2400" dirty="0" smtClean="0">
                <a:latin typeface="Arial" pitchFamily="34" charset="0"/>
                <a:cs typeface="Arial" pitchFamily="34" charset="0"/>
              </a:rPr>
              <a:t>body.</a:t>
            </a:r>
            <a:endParaRPr lang="en-US" sz="2400" dirty="0">
              <a:latin typeface="Arial" pitchFamily="34" charset="0"/>
              <a:cs typeface="Arial" pitchFamily="34" charset="0"/>
            </a:endParaRPr>
          </a:p>
        </p:txBody>
      </p:sp>
    </p:spTree>
    <p:extLst>
      <p:ext uri="{BB962C8B-B14F-4D97-AF65-F5344CB8AC3E}">
        <p14:creationId xmlns:p14="http://schemas.microsoft.com/office/powerpoint/2010/main" val="128070606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4"/>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5"/>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4" grpId="0"/>
      <p:bldP spid="5" grpId="0"/>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2"/>
          <p:cNvSpPr>
            <a:spLocks noChangeArrowheads="1"/>
          </p:cNvSpPr>
          <p:nvPr/>
        </p:nvSpPr>
        <p:spPr bwMode="auto">
          <a:xfrm>
            <a:off x="0" y="0"/>
            <a:ext cx="9144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US"/>
          </a:p>
        </p:txBody>
      </p:sp>
      <p:graphicFrame>
        <p:nvGraphicFramePr>
          <p:cNvPr id="3" name="Object 2"/>
          <p:cNvGraphicFramePr>
            <a:graphicFrameLocks noChangeAspect="1"/>
          </p:cNvGraphicFramePr>
          <p:nvPr>
            <p:extLst>
              <p:ext uri="{D42A27DB-BD31-4B8C-83A1-F6EECF244321}">
                <p14:modId xmlns:p14="http://schemas.microsoft.com/office/powerpoint/2010/main" val="4221395351"/>
              </p:ext>
            </p:extLst>
          </p:nvPr>
        </p:nvGraphicFramePr>
        <p:xfrm>
          <a:off x="1205175" y="1200150"/>
          <a:ext cx="6567225" cy="3048000"/>
        </p:xfrm>
        <a:graphic>
          <a:graphicData uri="http://schemas.openxmlformats.org/presentationml/2006/ole">
            <mc:AlternateContent xmlns:mc="http://schemas.openxmlformats.org/markup-compatibility/2006">
              <mc:Choice xmlns:v="urn:schemas-microsoft-com:vml" Requires="v">
                <p:oleObj spid="_x0000_s106543" r:id="rId3" imgW="4556626" imgH="2310542" progId="Visio.Drawing.11">
                  <p:embed/>
                </p:oleObj>
              </mc:Choice>
              <mc:Fallback>
                <p:oleObj r:id="rId3" imgW="4556626" imgH="2310542" progId="Visio.Drawing.11">
                  <p:embed/>
                  <p:pic>
                    <p:nvPicPr>
                      <p:cNvPr id="0" name="Object 1"/>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205175" y="1200150"/>
                        <a:ext cx="6567225" cy="3048000"/>
                      </a:xfrm>
                      <a:prstGeom prst="rect">
                        <a:avLst/>
                      </a:prstGeom>
                      <a:solidFill>
                        <a:schemeClr val="bg1"/>
                      </a:solidFill>
                    </p:spPr>
                  </p:pic>
                </p:oleObj>
              </mc:Fallback>
            </mc:AlternateContent>
          </a:graphicData>
        </a:graphic>
      </p:graphicFrame>
      <p:sp>
        <p:nvSpPr>
          <p:cNvPr id="4" name="Rectangle 3"/>
          <p:cNvSpPr/>
          <p:nvPr/>
        </p:nvSpPr>
        <p:spPr>
          <a:xfrm>
            <a:off x="990600" y="285750"/>
            <a:ext cx="5997155" cy="461665"/>
          </a:xfrm>
          <a:prstGeom prst="rect">
            <a:avLst/>
          </a:prstGeom>
        </p:spPr>
        <p:txBody>
          <a:bodyPr wrap="none">
            <a:spAutoFit/>
          </a:bodyPr>
          <a:lstStyle/>
          <a:p>
            <a:r>
              <a:rPr lang="en-US" sz="2400" b="1" dirty="0">
                <a:latin typeface="Arial" pitchFamily="34" charset="0"/>
                <a:cs typeface="Arial" pitchFamily="34" charset="0"/>
              </a:rPr>
              <a:t>Spectrum of electromagnetic </a:t>
            </a:r>
            <a:r>
              <a:rPr lang="en-US" sz="2400" b="1" dirty="0" smtClean="0">
                <a:latin typeface="Arial" pitchFamily="34" charset="0"/>
                <a:cs typeface="Arial" pitchFamily="34" charset="0"/>
              </a:rPr>
              <a:t>radiation: </a:t>
            </a:r>
            <a:endParaRPr lang="en-US" sz="2400" b="1" dirty="0">
              <a:latin typeface="Arial" pitchFamily="34" charset="0"/>
              <a:cs typeface="Arial" pitchFamily="34" charset="0"/>
            </a:endParaRPr>
          </a:p>
        </p:txBody>
      </p:sp>
      <p:sp>
        <p:nvSpPr>
          <p:cNvPr id="5" name="TextBox 4"/>
          <p:cNvSpPr txBox="1"/>
          <p:nvPr/>
        </p:nvSpPr>
        <p:spPr>
          <a:xfrm>
            <a:off x="6019800" y="4324350"/>
            <a:ext cx="1672253" cy="461665"/>
          </a:xfrm>
          <a:prstGeom prst="rect">
            <a:avLst/>
          </a:prstGeom>
          <a:noFill/>
        </p:spPr>
        <p:txBody>
          <a:bodyPr wrap="none" rtlCol="0">
            <a:spAutoFit/>
          </a:bodyPr>
          <a:lstStyle/>
          <a:p>
            <a:r>
              <a:rPr lang="en-US" sz="2400" dirty="0" smtClean="0">
                <a:latin typeface="Arial" pitchFamily="34" charset="0"/>
                <a:cs typeface="Arial" pitchFamily="34" charset="0"/>
              </a:rPr>
              <a:t>Source: [1]</a:t>
            </a:r>
            <a:endParaRPr lang="en-US" sz="2400" dirty="0">
              <a:latin typeface="Arial" pitchFamily="34" charset="0"/>
              <a:cs typeface="Arial" pitchFamily="34" charset="0"/>
            </a:endParaRPr>
          </a:p>
        </p:txBody>
      </p:sp>
    </p:spTree>
    <p:extLst>
      <p:ext uri="{BB962C8B-B14F-4D97-AF65-F5344CB8AC3E}">
        <p14:creationId xmlns:p14="http://schemas.microsoft.com/office/powerpoint/2010/main" val="2323280855"/>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mc:AlternateContent xmlns:mc="http://schemas.openxmlformats.org/markup-compatibility/2006" xmlns:a14="http://schemas.microsoft.com/office/drawing/2010/main">
        <mc:Choice Requires="a14">
          <p:sp>
            <p:nvSpPr>
              <p:cNvPr id="2" name="Rectangle 1"/>
              <p:cNvSpPr/>
              <p:nvPr/>
            </p:nvSpPr>
            <p:spPr>
              <a:xfrm>
                <a:off x="533400" y="1130893"/>
                <a:ext cx="7696200" cy="1593257"/>
              </a:xfrm>
              <a:prstGeom prst="rect">
                <a:avLst/>
              </a:prstGeom>
            </p:spPr>
            <p:txBody>
              <a:bodyPr wrap="square">
                <a:spAutoFit/>
              </a:bodyPr>
              <a:lstStyle/>
              <a:p>
                <a:pPr marL="393700" indent="-393700" algn="just">
                  <a:buFont typeface="Wingdings" pitchFamily="2" charset="2"/>
                  <a:buChar char="v"/>
                </a:pPr>
                <a:r>
                  <a:rPr lang="en-US" sz="2400" dirty="0">
                    <a:latin typeface="Arial" pitchFamily="34" charset="0"/>
                    <a:cs typeface="Arial" pitchFamily="34" charset="0"/>
                  </a:rPr>
                  <a:t>The calculation of rate of heat transfer </a:t>
                </a:r>
                <a14:m>
                  <m:oMath xmlns:m="http://schemas.openxmlformats.org/officeDocument/2006/math">
                    <m:acc>
                      <m:accPr>
                        <m:chr m:val="̇"/>
                        <m:ctrlPr>
                          <a:rPr lang="en-US" sz="2400" i="1">
                            <a:latin typeface="Cambria Math"/>
                          </a:rPr>
                        </m:ctrlPr>
                      </m:accPr>
                      <m:e>
                        <m:r>
                          <a:rPr lang="en-US" sz="2400" i="1">
                            <a:latin typeface="Cambria Math"/>
                          </a:rPr>
                          <m:t>(</m:t>
                        </m:r>
                        <m:r>
                          <a:rPr lang="en-US" sz="2400" i="1">
                            <a:latin typeface="Cambria Math"/>
                          </a:rPr>
                          <m:t>𝑄</m:t>
                        </m:r>
                        <m:r>
                          <a:rPr lang="en-US" sz="2400" i="1">
                            <a:latin typeface="Cambria Math"/>
                          </a:rPr>
                          <m:t>)</m:t>
                        </m:r>
                      </m:e>
                    </m:acc>
                  </m:oMath>
                </a14:m>
                <a:r>
                  <a:rPr lang="en-US" sz="2400" dirty="0">
                    <a:latin typeface="Arial" pitchFamily="34" charset="0"/>
                    <a:cs typeface="Arial" pitchFamily="34" charset="0"/>
                  </a:rPr>
                  <a:t> by using different governing laws associated with the different modes of heat transfer are based on the following </a:t>
                </a:r>
                <a:r>
                  <a:rPr lang="en-US" sz="2400" b="1" dirty="0" smtClean="0">
                    <a:latin typeface="Arial" pitchFamily="34" charset="0"/>
                    <a:cs typeface="Arial" pitchFamily="34" charset="0"/>
                  </a:rPr>
                  <a:t>assumptions </a:t>
                </a:r>
                <a:r>
                  <a:rPr lang="en-US" sz="2400" dirty="0" smtClean="0">
                    <a:latin typeface="Arial" pitchFamily="34" charset="0"/>
                    <a:cs typeface="Arial" pitchFamily="34" charset="0"/>
                  </a:rPr>
                  <a:t>[1]:</a:t>
                </a:r>
                <a:r>
                  <a:rPr lang="en-US" sz="2400" dirty="0">
                    <a:latin typeface="Arial" pitchFamily="34" charset="0"/>
                    <a:cs typeface="Arial" pitchFamily="34" charset="0"/>
                  </a:rPr>
                  <a:t> </a:t>
                </a:r>
              </a:p>
            </p:txBody>
          </p:sp>
        </mc:Choice>
        <mc:Fallback xmlns="">
          <p:sp>
            <p:nvSpPr>
              <p:cNvPr id="2" name="Rectangle 1"/>
              <p:cNvSpPr>
                <a:spLocks noRot="1" noChangeAspect="1" noMove="1" noResize="1" noEditPoints="1" noAdjustHandles="1" noChangeArrowheads="1" noChangeShapeType="1" noTextEdit="1"/>
              </p:cNvSpPr>
              <p:nvPr/>
            </p:nvSpPr>
            <p:spPr>
              <a:xfrm>
                <a:off x="533400" y="1130893"/>
                <a:ext cx="7696200" cy="1593257"/>
              </a:xfrm>
              <a:prstGeom prst="rect">
                <a:avLst/>
              </a:prstGeom>
              <a:blipFill rotWithShape="1">
                <a:blip r:embed="rId3"/>
                <a:stretch>
                  <a:fillRect l="-1109" t="-1149" r="-2219" b="-8046"/>
                </a:stretch>
              </a:blipFill>
            </p:spPr>
            <p:txBody>
              <a:bodyPr/>
              <a:lstStyle/>
              <a:p>
                <a:r>
                  <a:rPr lang="en-US">
                    <a:noFill/>
                  </a:rPr>
                  <a:t> </a:t>
                </a:r>
              </a:p>
            </p:txBody>
          </p:sp>
        </mc:Fallback>
      </mc:AlternateContent>
      <p:sp>
        <p:nvSpPr>
          <p:cNvPr id="3" name="Rectangle 2"/>
          <p:cNvSpPr/>
          <p:nvPr/>
        </p:nvSpPr>
        <p:spPr>
          <a:xfrm>
            <a:off x="879189" y="4019550"/>
            <a:ext cx="4835811" cy="461665"/>
          </a:xfrm>
          <a:prstGeom prst="rect">
            <a:avLst/>
          </a:prstGeom>
        </p:spPr>
        <p:txBody>
          <a:bodyPr wrap="none">
            <a:spAutoFit/>
          </a:bodyPr>
          <a:lstStyle/>
          <a:p>
            <a:pPr marL="393700" indent="-393700" algn="just"/>
            <a:r>
              <a:rPr lang="en-US" sz="2400" dirty="0">
                <a:latin typeface="Arial" pitchFamily="34" charset="0"/>
                <a:cs typeface="Arial" pitchFamily="34" charset="0"/>
              </a:rPr>
              <a:t>(ii)  The heat flow is unidirectional.</a:t>
            </a:r>
          </a:p>
        </p:txBody>
      </p:sp>
      <p:sp>
        <p:nvSpPr>
          <p:cNvPr id="4" name="Rectangle 3"/>
          <p:cNvSpPr/>
          <p:nvPr/>
        </p:nvSpPr>
        <p:spPr>
          <a:xfrm>
            <a:off x="864476" y="2959953"/>
            <a:ext cx="7365124" cy="830997"/>
          </a:xfrm>
          <a:prstGeom prst="rect">
            <a:avLst/>
          </a:prstGeom>
        </p:spPr>
        <p:txBody>
          <a:bodyPr wrap="square">
            <a:spAutoFit/>
          </a:bodyPr>
          <a:lstStyle/>
          <a:p>
            <a:pPr marL="463550" indent="-463550" algn="just"/>
            <a:r>
              <a:rPr lang="en-US" sz="2400" dirty="0">
                <a:latin typeface="Arial" pitchFamily="34" charset="0"/>
                <a:cs typeface="Arial" pitchFamily="34" charset="0"/>
              </a:rPr>
              <a:t>(i)  </a:t>
            </a:r>
            <a:r>
              <a:rPr lang="en-US" sz="2400" dirty="0" smtClean="0">
                <a:latin typeface="Arial" pitchFamily="34" charset="0"/>
                <a:cs typeface="Arial" pitchFamily="34" charset="0"/>
              </a:rPr>
              <a:t>The </a:t>
            </a:r>
            <a:r>
              <a:rPr lang="en-US" sz="2400" dirty="0">
                <a:latin typeface="Arial" pitchFamily="34" charset="0"/>
                <a:cs typeface="Arial" pitchFamily="34" charset="0"/>
              </a:rPr>
              <a:t>heat transfer takes place under steady state conditions.</a:t>
            </a:r>
          </a:p>
        </p:txBody>
      </p:sp>
      <p:sp>
        <p:nvSpPr>
          <p:cNvPr id="5" name="Rectangle 4"/>
          <p:cNvSpPr/>
          <p:nvPr/>
        </p:nvSpPr>
        <p:spPr>
          <a:xfrm>
            <a:off x="914400" y="361950"/>
            <a:ext cx="5090496" cy="461665"/>
          </a:xfrm>
          <a:prstGeom prst="rect">
            <a:avLst/>
          </a:prstGeom>
        </p:spPr>
        <p:txBody>
          <a:bodyPr wrap="none">
            <a:spAutoFit/>
          </a:bodyPr>
          <a:lstStyle/>
          <a:p>
            <a:r>
              <a:rPr lang="en-US" sz="2400" b="1" dirty="0" smtClean="0">
                <a:solidFill>
                  <a:srgbClr val="FF0000"/>
                </a:solidFill>
                <a:latin typeface="Arial" pitchFamily="34" charset="0"/>
                <a:cs typeface="Arial" pitchFamily="34" charset="0"/>
              </a:rPr>
              <a:t>Governing </a:t>
            </a:r>
            <a:r>
              <a:rPr lang="en-US" sz="2400" b="1" dirty="0">
                <a:solidFill>
                  <a:srgbClr val="FF0000"/>
                </a:solidFill>
                <a:latin typeface="Arial" pitchFamily="34" charset="0"/>
                <a:cs typeface="Arial" pitchFamily="34" charset="0"/>
              </a:rPr>
              <a:t>L</a:t>
            </a:r>
            <a:r>
              <a:rPr lang="en-US" sz="2400" b="1" dirty="0" smtClean="0">
                <a:solidFill>
                  <a:srgbClr val="FF0000"/>
                </a:solidFill>
                <a:latin typeface="Arial" pitchFamily="34" charset="0"/>
                <a:cs typeface="Arial" pitchFamily="34" charset="0"/>
              </a:rPr>
              <a:t>aws of </a:t>
            </a:r>
            <a:r>
              <a:rPr lang="en-US" sz="2400" b="1" dirty="0">
                <a:solidFill>
                  <a:srgbClr val="FF0000"/>
                </a:solidFill>
                <a:latin typeface="Arial" pitchFamily="34" charset="0"/>
                <a:cs typeface="Arial" pitchFamily="34" charset="0"/>
              </a:rPr>
              <a:t>H</a:t>
            </a:r>
            <a:r>
              <a:rPr lang="en-US" sz="2400" b="1" dirty="0" smtClean="0">
                <a:solidFill>
                  <a:srgbClr val="FF0000"/>
                </a:solidFill>
                <a:latin typeface="Arial" pitchFamily="34" charset="0"/>
                <a:cs typeface="Arial" pitchFamily="34" charset="0"/>
              </a:rPr>
              <a:t>eat Transfer </a:t>
            </a:r>
            <a:endParaRPr lang="en-US" sz="2400" b="1" dirty="0">
              <a:solidFill>
                <a:srgbClr val="FF0000"/>
              </a:solidFill>
            </a:endParaRPr>
          </a:p>
        </p:txBody>
      </p:sp>
    </p:spTree>
    <p:extLst>
      <p:ext uri="{BB962C8B-B14F-4D97-AF65-F5344CB8AC3E}">
        <p14:creationId xmlns:p14="http://schemas.microsoft.com/office/powerpoint/2010/main" val="215703685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4" grpId="0"/>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1143000" y="1119485"/>
            <a:ext cx="6324600" cy="461665"/>
          </a:xfrm>
          <a:prstGeom prst="rect">
            <a:avLst/>
          </a:prstGeom>
        </p:spPr>
        <p:txBody>
          <a:bodyPr wrap="square">
            <a:spAutoFit/>
          </a:bodyPr>
          <a:lstStyle/>
          <a:p>
            <a:pPr marL="630238" indent="-630238" algn="just"/>
            <a:r>
              <a:rPr lang="en-US" sz="2400" dirty="0">
                <a:latin typeface="Arial" pitchFamily="34" charset="0"/>
                <a:cs typeface="Arial" pitchFamily="34" charset="0"/>
              </a:rPr>
              <a:t>(iii) </a:t>
            </a:r>
            <a:r>
              <a:rPr lang="en-US" sz="2400" dirty="0" smtClean="0">
                <a:latin typeface="Arial" pitchFamily="34" charset="0"/>
                <a:cs typeface="Arial" pitchFamily="34" charset="0"/>
              </a:rPr>
              <a:t> There </a:t>
            </a:r>
            <a:r>
              <a:rPr lang="en-US" sz="2400" dirty="0">
                <a:latin typeface="Arial" pitchFamily="34" charset="0"/>
                <a:cs typeface="Arial" pitchFamily="34" charset="0"/>
              </a:rPr>
              <a:t>is no internal heat generation</a:t>
            </a:r>
            <a:r>
              <a:rPr lang="en-US" sz="2400" dirty="0" smtClean="0">
                <a:latin typeface="Arial" pitchFamily="34" charset="0"/>
                <a:cs typeface="Arial" pitchFamily="34" charset="0"/>
              </a:rPr>
              <a:t>.</a:t>
            </a:r>
            <a:endParaRPr lang="en-US" sz="2400" dirty="0">
              <a:latin typeface="Arial" pitchFamily="34" charset="0"/>
              <a:cs typeface="Arial" pitchFamily="34" charset="0"/>
            </a:endParaRPr>
          </a:p>
        </p:txBody>
      </p:sp>
      <p:sp>
        <p:nvSpPr>
          <p:cNvPr id="3" name="Rectangle 2"/>
          <p:cNvSpPr/>
          <p:nvPr/>
        </p:nvSpPr>
        <p:spPr>
          <a:xfrm>
            <a:off x="990600" y="3200221"/>
            <a:ext cx="7239000" cy="1200329"/>
          </a:xfrm>
          <a:prstGeom prst="rect">
            <a:avLst/>
          </a:prstGeom>
        </p:spPr>
        <p:txBody>
          <a:bodyPr wrap="square">
            <a:spAutoFit/>
          </a:bodyPr>
          <a:lstStyle/>
          <a:p>
            <a:pPr marL="693738" indent="-520700" algn="just"/>
            <a:r>
              <a:rPr lang="en-US" sz="2400" dirty="0">
                <a:latin typeface="Arial" pitchFamily="34" charset="0"/>
                <a:cs typeface="Arial" pitchFamily="34" charset="0"/>
              </a:rPr>
              <a:t>(v) </a:t>
            </a:r>
            <a:r>
              <a:rPr lang="en-US" sz="2400" dirty="0" smtClean="0">
                <a:latin typeface="Arial" pitchFamily="34" charset="0"/>
                <a:cs typeface="Arial" pitchFamily="34" charset="0"/>
              </a:rPr>
              <a:t>The </a:t>
            </a:r>
            <a:r>
              <a:rPr lang="en-US" sz="2400" dirty="0">
                <a:latin typeface="Arial" pitchFamily="34" charset="0"/>
                <a:cs typeface="Arial" pitchFamily="34" charset="0"/>
              </a:rPr>
              <a:t>material is homogeneous and isotropic, i.e., the value of thermal conductivity is constant in all directions.</a:t>
            </a:r>
          </a:p>
        </p:txBody>
      </p:sp>
      <p:sp>
        <p:nvSpPr>
          <p:cNvPr id="4" name="Rectangle 3"/>
          <p:cNvSpPr/>
          <p:nvPr/>
        </p:nvSpPr>
        <p:spPr>
          <a:xfrm>
            <a:off x="1066800" y="1969353"/>
            <a:ext cx="7162800" cy="830997"/>
          </a:xfrm>
          <a:prstGeom prst="rect">
            <a:avLst/>
          </a:prstGeom>
        </p:spPr>
        <p:txBody>
          <a:bodyPr wrap="square">
            <a:spAutoFit/>
          </a:bodyPr>
          <a:lstStyle/>
          <a:p>
            <a:pPr marL="630238" indent="-566738" algn="just"/>
            <a:r>
              <a:rPr lang="en-US" sz="2400" dirty="0">
                <a:latin typeface="Arial" pitchFamily="34" charset="0"/>
                <a:cs typeface="Arial" pitchFamily="34" charset="0"/>
              </a:rPr>
              <a:t>(</a:t>
            </a:r>
            <a:r>
              <a:rPr lang="en-US" sz="2400" dirty="0" smtClean="0">
                <a:latin typeface="Arial" pitchFamily="34" charset="0"/>
                <a:cs typeface="Arial" pitchFamily="34" charset="0"/>
              </a:rPr>
              <a:t>iv) The </a:t>
            </a:r>
            <a:r>
              <a:rPr lang="en-US" sz="2400" dirty="0">
                <a:latin typeface="Arial" pitchFamily="34" charset="0"/>
                <a:cs typeface="Arial" pitchFamily="34" charset="0"/>
              </a:rPr>
              <a:t>bounding surfaces are isothermal in character.</a:t>
            </a:r>
          </a:p>
        </p:txBody>
      </p:sp>
      <p:sp>
        <p:nvSpPr>
          <p:cNvPr id="5" name="Rectangle 4"/>
          <p:cNvSpPr/>
          <p:nvPr/>
        </p:nvSpPr>
        <p:spPr>
          <a:xfrm>
            <a:off x="990600" y="205085"/>
            <a:ext cx="2236510" cy="461665"/>
          </a:xfrm>
          <a:prstGeom prst="rect">
            <a:avLst/>
          </a:prstGeom>
        </p:spPr>
        <p:txBody>
          <a:bodyPr wrap="none">
            <a:spAutoFit/>
          </a:bodyPr>
          <a:lstStyle/>
          <a:p>
            <a:r>
              <a:rPr lang="en-US" sz="2400" b="1" dirty="0" smtClean="0">
                <a:latin typeface="Arial" pitchFamily="34" charset="0"/>
                <a:cs typeface="Arial" pitchFamily="34" charset="0"/>
              </a:rPr>
              <a:t>Assumptions:</a:t>
            </a:r>
            <a:endParaRPr lang="en-US" sz="2400" dirty="0"/>
          </a:p>
        </p:txBody>
      </p:sp>
    </p:spTree>
    <p:extLst>
      <p:ext uri="{BB962C8B-B14F-4D97-AF65-F5344CB8AC3E}">
        <p14:creationId xmlns:p14="http://schemas.microsoft.com/office/powerpoint/2010/main" val="291542243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4" grpId="0"/>
    </p:bldLst>
  </p:timing>
</p:sld>
</file>

<file path=ppt/slides/slide16.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23557" name="Rectangle 5"/>
          <p:cNvSpPr>
            <a:spLocks noChangeArrowheads="1"/>
          </p:cNvSpPr>
          <p:nvPr/>
        </p:nvSpPr>
        <p:spPr bwMode="auto">
          <a:xfrm>
            <a:off x="0" y="-184666"/>
            <a:ext cx="184731" cy="369332"/>
          </a:xfrm>
          <a:prstGeom prst="rect">
            <a:avLst/>
          </a:prstGeom>
          <a:noFill/>
          <a:ln w="9525">
            <a:noFill/>
            <a:miter lim="800000"/>
            <a:headEnd/>
            <a:tailEnd/>
          </a:ln>
          <a:effectLst/>
        </p:spPr>
        <p:txBody>
          <a:bodyPr wrap="none" anchor="ctr">
            <a:spAutoFit/>
          </a:bodyPr>
          <a:lstStyle/>
          <a:p>
            <a:endParaRPr lang="en-US" dirty="0"/>
          </a:p>
        </p:txBody>
      </p:sp>
      <p:sp>
        <p:nvSpPr>
          <p:cNvPr id="23559" name="Rectangle 7"/>
          <p:cNvSpPr>
            <a:spLocks noChangeArrowheads="1"/>
          </p:cNvSpPr>
          <p:nvPr/>
        </p:nvSpPr>
        <p:spPr bwMode="auto">
          <a:xfrm>
            <a:off x="0" y="-184666"/>
            <a:ext cx="184731" cy="369332"/>
          </a:xfrm>
          <a:prstGeom prst="rect">
            <a:avLst/>
          </a:prstGeom>
          <a:noFill/>
          <a:ln w="9525">
            <a:noFill/>
            <a:miter lim="800000"/>
            <a:headEnd/>
            <a:tailEnd/>
          </a:ln>
          <a:effectLst/>
        </p:spPr>
        <p:txBody>
          <a:bodyPr wrap="none" anchor="ctr">
            <a:spAutoFit/>
          </a:bodyPr>
          <a:lstStyle/>
          <a:p>
            <a:endParaRPr lang="en-US" dirty="0"/>
          </a:p>
        </p:txBody>
      </p:sp>
      <p:sp>
        <p:nvSpPr>
          <p:cNvPr id="2051" name="Rectangle 3"/>
          <p:cNvSpPr>
            <a:spLocks noChangeArrowheads="1"/>
          </p:cNvSpPr>
          <p:nvPr/>
        </p:nvSpPr>
        <p:spPr bwMode="auto">
          <a:xfrm>
            <a:off x="0" y="-184666"/>
            <a:ext cx="184731" cy="369332"/>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en-US" dirty="0"/>
          </a:p>
        </p:txBody>
      </p:sp>
      <p:sp>
        <p:nvSpPr>
          <p:cNvPr id="2053" name="Rectangle 5"/>
          <p:cNvSpPr>
            <a:spLocks noChangeArrowheads="1"/>
          </p:cNvSpPr>
          <p:nvPr/>
        </p:nvSpPr>
        <p:spPr bwMode="auto">
          <a:xfrm>
            <a:off x="0" y="-184666"/>
            <a:ext cx="184731" cy="369332"/>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en-US" dirty="0"/>
          </a:p>
        </p:txBody>
      </p:sp>
      <p:sp>
        <p:nvSpPr>
          <p:cNvPr id="2055" name="Rectangle 7"/>
          <p:cNvSpPr>
            <a:spLocks noChangeArrowheads="1"/>
          </p:cNvSpPr>
          <p:nvPr/>
        </p:nvSpPr>
        <p:spPr bwMode="auto">
          <a:xfrm>
            <a:off x="0" y="-184666"/>
            <a:ext cx="184731" cy="369332"/>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en-US" dirty="0"/>
          </a:p>
        </p:txBody>
      </p:sp>
      <p:sp>
        <p:nvSpPr>
          <p:cNvPr id="2057" name="Rectangle 9"/>
          <p:cNvSpPr>
            <a:spLocks noChangeArrowheads="1"/>
          </p:cNvSpPr>
          <p:nvPr/>
        </p:nvSpPr>
        <p:spPr bwMode="auto">
          <a:xfrm>
            <a:off x="0" y="-184666"/>
            <a:ext cx="184731" cy="369332"/>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en-US" dirty="0"/>
          </a:p>
        </p:txBody>
      </p:sp>
      <p:sp>
        <p:nvSpPr>
          <p:cNvPr id="27650" name="Rectangle 2"/>
          <p:cNvSpPr>
            <a:spLocks noChangeArrowheads="1"/>
          </p:cNvSpPr>
          <p:nvPr/>
        </p:nvSpPr>
        <p:spPr bwMode="auto">
          <a:xfrm>
            <a:off x="0" y="-184666"/>
            <a:ext cx="184731" cy="369332"/>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en-US" dirty="0"/>
          </a:p>
        </p:txBody>
      </p:sp>
      <p:sp>
        <p:nvSpPr>
          <p:cNvPr id="27652" name="Rectangle 4"/>
          <p:cNvSpPr>
            <a:spLocks noChangeArrowheads="1"/>
          </p:cNvSpPr>
          <p:nvPr/>
        </p:nvSpPr>
        <p:spPr bwMode="auto">
          <a:xfrm>
            <a:off x="0" y="-184666"/>
            <a:ext cx="184731" cy="369332"/>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en-US" dirty="0"/>
          </a:p>
        </p:txBody>
      </p:sp>
      <p:sp>
        <p:nvSpPr>
          <p:cNvPr id="27659" name="Rectangle 11"/>
          <p:cNvSpPr>
            <a:spLocks noChangeArrowheads="1"/>
          </p:cNvSpPr>
          <p:nvPr/>
        </p:nvSpPr>
        <p:spPr bwMode="auto">
          <a:xfrm>
            <a:off x="0" y="-184666"/>
            <a:ext cx="184731" cy="369332"/>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en-US" dirty="0"/>
          </a:p>
        </p:txBody>
      </p:sp>
      <p:sp>
        <p:nvSpPr>
          <p:cNvPr id="27661" name="Rectangle 13"/>
          <p:cNvSpPr>
            <a:spLocks noChangeArrowheads="1"/>
          </p:cNvSpPr>
          <p:nvPr/>
        </p:nvSpPr>
        <p:spPr bwMode="auto">
          <a:xfrm>
            <a:off x="0" y="-184666"/>
            <a:ext cx="184731" cy="369332"/>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en-US" dirty="0"/>
          </a:p>
        </p:txBody>
      </p:sp>
      <p:sp>
        <p:nvSpPr>
          <p:cNvPr id="27663" name="Rectangle 15"/>
          <p:cNvSpPr>
            <a:spLocks noChangeArrowheads="1"/>
          </p:cNvSpPr>
          <p:nvPr/>
        </p:nvSpPr>
        <p:spPr bwMode="auto">
          <a:xfrm>
            <a:off x="0" y="-13216"/>
            <a:ext cx="184731" cy="369332"/>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en-US" dirty="0"/>
          </a:p>
        </p:txBody>
      </p:sp>
      <p:sp>
        <p:nvSpPr>
          <p:cNvPr id="28674" name="Rectangle 2"/>
          <p:cNvSpPr>
            <a:spLocks noChangeArrowheads="1"/>
          </p:cNvSpPr>
          <p:nvPr/>
        </p:nvSpPr>
        <p:spPr bwMode="auto">
          <a:xfrm>
            <a:off x="0" y="-184666"/>
            <a:ext cx="184731" cy="369332"/>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en-US" dirty="0"/>
          </a:p>
        </p:txBody>
      </p:sp>
      <p:sp>
        <p:nvSpPr>
          <p:cNvPr id="28676" name="Rectangle 4"/>
          <p:cNvSpPr>
            <a:spLocks noChangeArrowheads="1"/>
          </p:cNvSpPr>
          <p:nvPr/>
        </p:nvSpPr>
        <p:spPr bwMode="auto">
          <a:xfrm>
            <a:off x="0" y="-184666"/>
            <a:ext cx="184731" cy="369332"/>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en-US" dirty="0"/>
          </a:p>
        </p:txBody>
      </p:sp>
      <p:sp>
        <p:nvSpPr>
          <p:cNvPr id="28678" name="Rectangle 6"/>
          <p:cNvSpPr>
            <a:spLocks noChangeArrowheads="1"/>
          </p:cNvSpPr>
          <p:nvPr/>
        </p:nvSpPr>
        <p:spPr bwMode="auto">
          <a:xfrm>
            <a:off x="0" y="-184666"/>
            <a:ext cx="184731" cy="369332"/>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en-US" dirty="0"/>
          </a:p>
        </p:txBody>
      </p:sp>
      <p:sp>
        <p:nvSpPr>
          <p:cNvPr id="28680" name="Rectangle 8"/>
          <p:cNvSpPr>
            <a:spLocks noChangeArrowheads="1"/>
          </p:cNvSpPr>
          <p:nvPr/>
        </p:nvSpPr>
        <p:spPr bwMode="auto">
          <a:xfrm>
            <a:off x="0" y="-184666"/>
            <a:ext cx="184731" cy="369332"/>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en-US" dirty="0"/>
          </a:p>
        </p:txBody>
      </p:sp>
      <p:sp>
        <p:nvSpPr>
          <p:cNvPr id="28682" name="Rectangle 10"/>
          <p:cNvSpPr>
            <a:spLocks noChangeArrowheads="1"/>
          </p:cNvSpPr>
          <p:nvPr/>
        </p:nvSpPr>
        <p:spPr bwMode="auto">
          <a:xfrm>
            <a:off x="0" y="-184666"/>
            <a:ext cx="184731" cy="369332"/>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en-US" dirty="0"/>
          </a:p>
        </p:txBody>
      </p:sp>
      <p:sp>
        <p:nvSpPr>
          <p:cNvPr id="25" name="Rectangle 24"/>
          <p:cNvSpPr/>
          <p:nvPr/>
        </p:nvSpPr>
        <p:spPr>
          <a:xfrm>
            <a:off x="990600" y="205085"/>
            <a:ext cx="4419600" cy="461665"/>
          </a:xfrm>
          <a:prstGeom prst="rect">
            <a:avLst/>
          </a:prstGeom>
        </p:spPr>
        <p:txBody>
          <a:bodyPr wrap="square">
            <a:spAutoFit/>
          </a:bodyPr>
          <a:lstStyle/>
          <a:p>
            <a:r>
              <a:rPr lang="en-US" sz="2400" b="1" dirty="0">
                <a:latin typeface="Arial" pitchFamily="34" charset="0"/>
                <a:cs typeface="Arial" pitchFamily="34" charset="0"/>
              </a:rPr>
              <a:t>Fourier’s L</a:t>
            </a:r>
            <a:r>
              <a:rPr lang="en-US" sz="2400" b="1" dirty="0" smtClean="0">
                <a:latin typeface="Arial" pitchFamily="34" charset="0"/>
                <a:cs typeface="Arial" pitchFamily="34" charset="0"/>
              </a:rPr>
              <a:t>aw of Conduction:</a:t>
            </a:r>
          </a:p>
        </p:txBody>
      </p:sp>
      <p:pic>
        <p:nvPicPr>
          <p:cNvPr id="1026" name="Picture 2"/>
          <p:cNvPicPr>
            <a:picLocks noChangeAspect="1" noChangeArrowheads="1"/>
          </p:cNvPicPr>
          <p:nvPr/>
        </p:nvPicPr>
        <p:blipFill>
          <a:blip r:embed="rId3" cstate="print"/>
          <a:srcRect/>
          <a:stretch>
            <a:fillRect/>
          </a:stretch>
        </p:blipFill>
        <p:spPr bwMode="auto">
          <a:xfrm>
            <a:off x="5219700" y="3638550"/>
            <a:ext cx="2179484" cy="762000"/>
          </a:xfrm>
          <a:prstGeom prst="rect">
            <a:avLst/>
          </a:prstGeom>
          <a:noFill/>
          <a:ln w="9525">
            <a:noFill/>
            <a:miter lim="800000"/>
            <a:headEnd/>
            <a:tailEnd/>
          </a:ln>
          <a:effectLst/>
        </p:spPr>
      </p:pic>
      <p:sp>
        <p:nvSpPr>
          <p:cNvPr id="28673" name="Rectangle 1"/>
          <p:cNvSpPr>
            <a:spLocks noChangeArrowheads="1"/>
          </p:cNvSpPr>
          <p:nvPr/>
        </p:nvSpPr>
        <p:spPr bwMode="auto">
          <a:xfrm>
            <a:off x="842010" y="2133421"/>
            <a:ext cx="7387590" cy="1200329"/>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0" algn="just" defTabSz="914400" rtl="0" eaLnBrk="1" fontAlgn="base" latinLnBrk="0" hangingPunct="1">
              <a:lnSpc>
                <a:spcPct val="100000"/>
              </a:lnSpc>
              <a:spcBef>
                <a:spcPct val="0"/>
              </a:spcBef>
              <a:spcAft>
                <a:spcPct val="0"/>
              </a:spcAft>
              <a:buClrTx/>
              <a:buSzTx/>
              <a:buFontTx/>
              <a:buNone/>
              <a:tabLst/>
            </a:pPr>
            <a:r>
              <a:rPr kumimoji="0" lang="en-US" sz="2400" b="0" i="1" u="none" strike="noStrike" cap="none" normalizeH="0" baseline="0" dirty="0" smtClean="0">
                <a:ln>
                  <a:noFill/>
                </a:ln>
                <a:solidFill>
                  <a:srgbClr val="0070C0"/>
                </a:solidFill>
                <a:effectLst/>
                <a:latin typeface="Arial" pitchFamily="34" charset="0"/>
                <a:ea typeface="Times New Roman" pitchFamily="18" charset="0"/>
                <a:cs typeface="Arial" pitchFamily="34" charset="0"/>
              </a:rPr>
              <a:t>The rate of flow of heat per unit area (heat flux) through a homogeneous solid is directly proportional to the temperature gradient within the solid material.</a:t>
            </a:r>
            <a:endParaRPr kumimoji="0" lang="en-US" sz="2400" b="0" i="0" u="none" strike="noStrike" cap="none" normalizeH="0" baseline="0" dirty="0" smtClean="0">
              <a:ln>
                <a:noFill/>
              </a:ln>
              <a:solidFill>
                <a:srgbClr val="0070C0"/>
              </a:solidFill>
              <a:effectLst/>
              <a:latin typeface="Arial" pitchFamily="34" charset="0"/>
              <a:cs typeface="Arial" pitchFamily="34" charset="0"/>
            </a:endParaRPr>
          </a:p>
        </p:txBody>
      </p:sp>
      <p:sp>
        <p:nvSpPr>
          <p:cNvPr id="28675" name="Rectangle 3"/>
          <p:cNvSpPr>
            <a:spLocks noChangeArrowheads="1"/>
          </p:cNvSpPr>
          <p:nvPr/>
        </p:nvSpPr>
        <p:spPr bwMode="auto">
          <a:xfrm>
            <a:off x="0" y="-13216"/>
            <a:ext cx="184731" cy="369332"/>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en-US" dirty="0"/>
          </a:p>
        </p:txBody>
      </p:sp>
      <p:sp>
        <p:nvSpPr>
          <p:cNvPr id="3" name="Rectangle 4"/>
          <p:cNvSpPr>
            <a:spLocks noChangeArrowheads="1"/>
          </p:cNvSpPr>
          <p:nvPr/>
        </p:nvSpPr>
        <p:spPr bwMode="auto">
          <a:xfrm>
            <a:off x="0" y="432078"/>
            <a:ext cx="184731" cy="369332"/>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endParaRPr kumimoji="0" lang="en-US" sz="1800" b="0" i="0" u="none" strike="noStrike" cap="none" normalizeH="0" baseline="0" dirty="0" smtClean="0">
              <a:ln>
                <a:noFill/>
              </a:ln>
              <a:solidFill>
                <a:schemeClr val="tx1"/>
              </a:solidFill>
              <a:effectLst/>
              <a:latin typeface="Arial" pitchFamily="34" charset="0"/>
              <a:cs typeface="Arial" pitchFamily="34" charset="0"/>
            </a:endParaRPr>
          </a:p>
        </p:txBody>
      </p:sp>
      <p:sp>
        <p:nvSpPr>
          <p:cNvPr id="4" name="Rectangle 6"/>
          <p:cNvSpPr>
            <a:spLocks noChangeArrowheads="1"/>
          </p:cNvSpPr>
          <p:nvPr/>
        </p:nvSpPr>
        <p:spPr bwMode="auto">
          <a:xfrm>
            <a:off x="0" y="-184666"/>
            <a:ext cx="184731" cy="369332"/>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en-US" dirty="0"/>
          </a:p>
        </p:txBody>
      </p:sp>
      <p:pic>
        <p:nvPicPr>
          <p:cNvPr id="28677" name="Picture 5"/>
          <p:cNvPicPr>
            <a:picLocks noChangeAspect="1" noChangeArrowheads="1"/>
          </p:cNvPicPr>
          <p:nvPr/>
        </p:nvPicPr>
        <p:blipFill>
          <a:blip r:embed="rId4">
            <a:clrChange>
              <a:clrFrom>
                <a:srgbClr val="FFFFFF"/>
              </a:clrFrom>
              <a:clrTo>
                <a:srgbClr val="FFFFFF">
                  <a:alpha val="0"/>
                </a:srgbClr>
              </a:clrTo>
            </a:clrChange>
          </a:blip>
          <a:srcRect/>
          <a:stretch>
            <a:fillRect/>
          </a:stretch>
        </p:blipFill>
        <p:spPr bwMode="auto">
          <a:xfrm>
            <a:off x="1828800" y="3562350"/>
            <a:ext cx="1219201" cy="756518"/>
          </a:xfrm>
          <a:prstGeom prst="rect">
            <a:avLst/>
          </a:prstGeom>
          <a:solidFill>
            <a:schemeClr val="bg1"/>
          </a:solidFill>
        </p:spPr>
      </p:pic>
      <p:sp>
        <p:nvSpPr>
          <p:cNvPr id="33" name="Right Arrow 32"/>
          <p:cNvSpPr/>
          <p:nvPr/>
        </p:nvSpPr>
        <p:spPr>
          <a:xfrm>
            <a:off x="3962400" y="3908602"/>
            <a:ext cx="571500" cy="187148"/>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Rectangle 1"/>
          <p:cNvSpPr/>
          <p:nvPr/>
        </p:nvSpPr>
        <p:spPr>
          <a:xfrm>
            <a:off x="533400" y="914221"/>
            <a:ext cx="6858000" cy="1200329"/>
          </a:xfrm>
          <a:prstGeom prst="rect">
            <a:avLst/>
          </a:prstGeom>
        </p:spPr>
        <p:txBody>
          <a:bodyPr wrap="square">
            <a:spAutoFit/>
          </a:bodyPr>
          <a:lstStyle/>
          <a:p>
            <a:pPr marL="457200" indent="-457200" algn="just">
              <a:buFont typeface="Wingdings" pitchFamily="2" charset="2"/>
              <a:buChar char="v"/>
            </a:pPr>
            <a:r>
              <a:rPr lang="en-US" sz="2400" dirty="0">
                <a:latin typeface="Arial" pitchFamily="34" charset="0"/>
                <a:cs typeface="Arial" pitchFamily="34" charset="0"/>
              </a:rPr>
              <a:t>Magnitude of conduction heat transfer is given by </a:t>
            </a:r>
            <a:r>
              <a:rPr lang="en-US" sz="2400" b="1" dirty="0">
                <a:latin typeface="Arial" pitchFamily="34" charset="0"/>
                <a:cs typeface="Arial" pitchFamily="34" charset="0"/>
              </a:rPr>
              <a:t>Fourier’s law of heat conduction </a:t>
            </a:r>
            <a:r>
              <a:rPr lang="en-US" sz="2400" dirty="0">
                <a:latin typeface="Arial" pitchFamily="34" charset="0"/>
                <a:cs typeface="Arial" pitchFamily="34" charset="0"/>
              </a:rPr>
              <a:t>which states as:</a:t>
            </a:r>
          </a:p>
        </p:txBody>
      </p:sp>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28673"/>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28677"/>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33"/>
                                        </p:tgtEl>
                                        <p:attrNameLst>
                                          <p:attrName>style.visibility</p:attrName>
                                        </p:attrNameLst>
                                      </p:cBhvr>
                                      <p:to>
                                        <p:strVal val="visible"/>
                                      </p:to>
                                    </p:set>
                                  </p:childTnLst>
                                </p:cTn>
                              </p:par>
                              <p:par>
                                <p:cTn id="15" presetID="1" presetClass="entr" presetSubtype="0" fill="hold" nodeType="withEffect">
                                  <p:stCondLst>
                                    <p:cond delay="0"/>
                                  </p:stCondLst>
                                  <p:childTnLst>
                                    <p:set>
                                      <p:cBhvr>
                                        <p:cTn id="16" dur="1" fill="hold">
                                          <p:stCondLst>
                                            <p:cond delay="0"/>
                                          </p:stCondLst>
                                        </p:cTn>
                                        <p:tgtEl>
                                          <p:spTgt spid="1026"/>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8673" grpId="0"/>
      <p:bldP spid="33" grpId="0" animBg="1"/>
    </p:bldLst>
  </p:timing>
</p:sld>
</file>

<file path=ppt/slides/slide17.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23557" name="Rectangle 5"/>
          <p:cNvSpPr>
            <a:spLocks noChangeArrowheads="1"/>
          </p:cNvSpPr>
          <p:nvPr/>
        </p:nvSpPr>
        <p:spPr bwMode="auto">
          <a:xfrm>
            <a:off x="0" y="-184666"/>
            <a:ext cx="184731" cy="369332"/>
          </a:xfrm>
          <a:prstGeom prst="rect">
            <a:avLst/>
          </a:prstGeom>
          <a:noFill/>
          <a:ln w="9525">
            <a:noFill/>
            <a:miter lim="800000"/>
            <a:headEnd/>
            <a:tailEnd/>
          </a:ln>
          <a:effectLst/>
        </p:spPr>
        <p:txBody>
          <a:bodyPr wrap="none" anchor="ctr">
            <a:spAutoFit/>
          </a:bodyPr>
          <a:lstStyle/>
          <a:p>
            <a:endParaRPr lang="en-US" dirty="0"/>
          </a:p>
        </p:txBody>
      </p:sp>
      <p:sp>
        <p:nvSpPr>
          <p:cNvPr id="23559" name="Rectangle 7"/>
          <p:cNvSpPr>
            <a:spLocks noChangeArrowheads="1"/>
          </p:cNvSpPr>
          <p:nvPr/>
        </p:nvSpPr>
        <p:spPr bwMode="auto">
          <a:xfrm>
            <a:off x="0" y="-184666"/>
            <a:ext cx="184731" cy="369332"/>
          </a:xfrm>
          <a:prstGeom prst="rect">
            <a:avLst/>
          </a:prstGeom>
          <a:noFill/>
          <a:ln w="9525">
            <a:noFill/>
            <a:miter lim="800000"/>
            <a:headEnd/>
            <a:tailEnd/>
          </a:ln>
          <a:effectLst/>
        </p:spPr>
        <p:txBody>
          <a:bodyPr wrap="none" anchor="ctr">
            <a:spAutoFit/>
          </a:bodyPr>
          <a:lstStyle/>
          <a:p>
            <a:endParaRPr lang="en-US" dirty="0"/>
          </a:p>
        </p:txBody>
      </p:sp>
      <p:sp>
        <p:nvSpPr>
          <p:cNvPr id="2051" name="Rectangle 3"/>
          <p:cNvSpPr>
            <a:spLocks noChangeArrowheads="1"/>
          </p:cNvSpPr>
          <p:nvPr/>
        </p:nvSpPr>
        <p:spPr bwMode="auto">
          <a:xfrm>
            <a:off x="0" y="-184666"/>
            <a:ext cx="184731" cy="369332"/>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en-US" dirty="0"/>
          </a:p>
        </p:txBody>
      </p:sp>
      <p:sp>
        <p:nvSpPr>
          <p:cNvPr id="2053" name="Rectangle 5"/>
          <p:cNvSpPr>
            <a:spLocks noChangeArrowheads="1"/>
          </p:cNvSpPr>
          <p:nvPr/>
        </p:nvSpPr>
        <p:spPr bwMode="auto">
          <a:xfrm>
            <a:off x="0" y="-184666"/>
            <a:ext cx="184731" cy="369332"/>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en-US" dirty="0"/>
          </a:p>
        </p:txBody>
      </p:sp>
      <p:sp>
        <p:nvSpPr>
          <p:cNvPr id="2055" name="Rectangle 7"/>
          <p:cNvSpPr>
            <a:spLocks noChangeArrowheads="1"/>
          </p:cNvSpPr>
          <p:nvPr/>
        </p:nvSpPr>
        <p:spPr bwMode="auto">
          <a:xfrm>
            <a:off x="0" y="-184666"/>
            <a:ext cx="184731" cy="369332"/>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en-US" dirty="0"/>
          </a:p>
        </p:txBody>
      </p:sp>
      <p:sp>
        <p:nvSpPr>
          <p:cNvPr id="2057" name="Rectangle 9"/>
          <p:cNvSpPr>
            <a:spLocks noChangeArrowheads="1"/>
          </p:cNvSpPr>
          <p:nvPr/>
        </p:nvSpPr>
        <p:spPr bwMode="auto">
          <a:xfrm>
            <a:off x="0" y="-184666"/>
            <a:ext cx="184731" cy="369332"/>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en-US" dirty="0"/>
          </a:p>
        </p:txBody>
      </p:sp>
      <p:sp>
        <p:nvSpPr>
          <p:cNvPr id="27650" name="Rectangle 2"/>
          <p:cNvSpPr>
            <a:spLocks noChangeArrowheads="1"/>
          </p:cNvSpPr>
          <p:nvPr/>
        </p:nvSpPr>
        <p:spPr bwMode="auto">
          <a:xfrm>
            <a:off x="0" y="-184666"/>
            <a:ext cx="184731" cy="369332"/>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en-US" dirty="0"/>
          </a:p>
        </p:txBody>
      </p:sp>
      <p:sp>
        <p:nvSpPr>
          <p:cNvPr id="27652" name="Rectangle 4"/>
          <p:cNvSpPr>
            <a:spLocks noChangeArrowheads="1"/>
          </p:cNvSpPr>
          <p:nvPr/>
        </p:nvSpPr>
        <p:spPr bwMode="auto">
          <a:xfrm>
            <a:off x="0" y="-184666"/>
            <a:ext cx="184731" cy="369332"/>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en-US" dirty="0"/>
          </a:p>
        </p:txBody>
      </p:sp>
      <p:sp>
        <p:nvSpPr>
          <p:cNvPr id="27659" name="Rectangle 11"/>
          <p:cNvSpPr>
            <a:spLocks noChangeArrowheads="1"/>
          </p:cNvSpPr>
          <p:nvPr/>
        </p:nvSpPr>
        <p:spPr bwMode="auto">
          <a:xfrm>
            <a:off x="0" y="-184666"/>
            <a:ext cx="184731" cy="369332"/>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en-US" dirty="0"/>
          </a:p>
        </p:txBody>
      </p:sp>
      <p:sp>
        <p:nvSpPr>
          <p:cNvPr id="27661" name="Rectangle 13"/>
          <p:cNvSpPr>
            <a:spLocks noChangeArrowheads="1"/>
          </p:cNvSpPr>
          <p:nvPr/>
        </p:nvSpPr>
        <p:spPr bwMode="auto">
          <a:xfrm>
            <a:off x="0" y="-184666"/>
            <a:ext cx="184731" cy="369332"/>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en-US" dirty="0"/>
          </a:p>
        </p:txBody>
      </p:sp>
      <p:sp>
        <p:nvSpPr>
          <p:cNvPr id="27663" name="Rectangle 15"/>
          <p:cNvSpPr>
            <a:spLocks noChangeArrowheads="1"/>
          </p:cNvSpPr>
          <p:nvPr/>
        </p:nvSpPr>
        <p:spPr bwMode="auto">
          <a:xfrm>
            <a:off x="0" y="-13216"/>
            <a:ext cx="184731" cy="369332"/>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en-US" dirty="0"/>
          </a:p>
        </p:txBody>
      </p:sp>
      <p:sp>
        <p:nvSpPr>
          <p:cNvPr id="28674" name="Rectangle 2"/>
          <p:cNvSpPr>
            <a:spLocks noChangeArrowheads="1"/>
          </p:cNvSpPr>
          <p:nvPr/>
        </p:nvSpPr>
        <p:spPr bwMode="auto">
          <a:xfrm>
            <a:off x="0" y="-184666"/>
            <a:ext cx="184731" cy="369332"/>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en-US" dirty="0"/>
          </a:p>
        </p:txBody>
      </p:sp>
      <p:sp>
        <p:nvSpPr>
          <p:cNvPr id="28676" name="Rectangle 4"/>
          <p:cNvSpPr>
            <a:spLocks noChangeArrowheads="1"/>
          </p:cNvSpPr>
          <p:nvPr/>
        </p:nvSpPr>
        <p:spPr bwMode="auto">
          <a:xfrm>
            <a:off x="0" y="-184666"/>
            <a:ext cx="184731" cy="369332"/>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en-US" dirty="0"/>
          </a:p>
        </p:txBody>
      </p:sp>
      <p:sp>
        <p:nvSpPr>
          <p:cNvPr id="28678" name="Rectangle 6"/>
          <p:cNvSpPr>
            <a:spLocks noChangeArrowheads="1"/>
          </p:cNvSpPr>
          <p:nvPr/>
        </p:nvSpPr>
        <p:spPr bwMode="auto">
          <a:xfrm>
            <a:off x="0" y="-184666"/>
            <a:ext cx="184731" cy="369332"/>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en-US" dirty="0"/>
          </a:p>
        </p:txBody>
      </p:sp>
      <p:sp>
        <p:nvSpPr>
          <p:cNvPr id="28680" name="Rectangle 8"/>
          <p:cNvSpPr>
            <a:spLocks noChangeArrowheads="1"/>
          </p:cNvSpPr>
          <p:nvPr/>
        </p:nvSpPr>
        <p:spPr bwMode="auto">
          <a:xfrm>
            <a:off x="0" y="-184666"/>
            <a:ext cx="184731" cy="369332"/>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en-US" dirty="0"/>
          </a:p>
        </p:txBody>
      </p:sp>
      <p:sp>
        <p:nvSpPr>
          <p:cNvPr id="28682" name="Rectangle 10"/>
          <p:cNvSpPr>
            <a:spLocks noChangeArrowheads="1"/>
          </p:cNvSpPr>
          <p:nvPr/>
        </p:nvSpPr>
        <p:spPr bwMode="auto">
          <a:xfrm>
            <a:off x="0" y="-184666"/>
            <a:ext cx="184731" cy="369332"/>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en-US" dirty="0"/>
          </a:p>
        </p:txBody>
      </p:sp>
      <p:sp>
        <p:nvSpPr>
          <p:cNvPr id="26" name="Rectangle 25"/>
          <p:cNvSpPr/>
          <p:nvPr/>
        </p:nvSpPr>
        <p:spPr>
          <a:xfrm>
            <a:off x="533400" y="1054953"/>
            <a:ext cx="6934200" cy="830997"/>
          </a:xfrm>
          <a:prstGeom prst="rect">
            <a:avLst/>
          </a:prstGeom>
        </p:spPr>
        <p:txBody>
          <a:bodyPr wrap="square">
            <a:spAutoFit/>
          </a:bodyPr>
          <a:lstStyle/>
          <a:p>
            <a:pPr marL="457200" indent="-457200" algn="just">
              <a:buFont typeface="Wingdings" pitchFamily="2" charset="2"/>
              <a:buChar char="v"/>
            </a:pPr>
            <a:r>
              <a:rPr lang="en-US" sz="2400" dirty="0" smtClean="0">
                <a:latin typeface="Arial" pitchFamily="34" charset="0"/>
                <a:cs typeface="Arial" pitchFamily="34" charset="0"/>
              </a:rPr>
              <a:t>Magnitude of convection heat transfer is given by </a:t>
            </a:r>
            <a:r>
              <a:rPr lang="en-US" sz="2400" b="1" dirty="0" smtClean="0">
                <a:latin typeface="Arial" pitchFamily="34" charset="0"/>
                <a:cs typeface="Arial" pitchFamily="34" charset="0"/>
              </a:rPr>
              <a:t>Newton's law of cooling </a:t>
            </a:r>
            <a:r>
              <a:rPr lang="en-US" sz="2400" dirty="0" smtClean="0">
                <a:latin typeface="Arial" pitchFamily="34" charset="0"/>
                <a:cs typeface="Arial" pitchFamily="34" charset="0"/>
              </a:rPr>
              <a:t>which states as:</a:t>
            </a:r>
          </a:p>
        </p:txBody>
      </p:sp>
      <p:sp>
        <p:nvSpPr>
          <p:cNvPr id="3" name="Rectangle 2"/>
          <p:cNvSpPr>
            <a:spLocks noChangeArrowheads="1"/>
          </p:cNvSpPr>
          <p:nvPr/>
        </p:nvSpPr>
        <p:spPr bwMode="auto">
          <a:xfrm>
            <a:off x="0" y="-184666"/>
            <a:ext cx="184731" cy="369332"/>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en-US" dirty="0"/>
          </a:p>
        </p:txBody>
      </p:sp>
      <p:sp>
        <p:nvSpPr>
          <p:cNvPr id="27" name="Rectangle 26"/>
          <p:cNvSpPr/>
          <p:nvPr/>
        </p:nvSpPr>
        <p:spPr>
          <a:xfrm>
            <a:off x="914400" y="2057221"/>
            <a:ext cx="7391400" cy="1200329"/>
          </a:xfrm>
          <a:prstGeom prst="rect">
            <a:avLst/>
          </a:prstGeom>
        </p:spPr>
        <p:txBody>
          <a:bodyPr wrap="square">
            <a:spAutoFit/>
          </a:bodyPr>
          <a:lstStyle/>
          <a:p>
            <a:pPr algn="just"/>
            <a:r>
              <a:rPr lang="en-US" sz="2400" i="1" dirty="0" smtClean="0">
                <a:solidFill>
                  <a:srgbClr val="0070C0"/>
                </a:solidFill>
                <a:latin typeface="Arial" pitchFamily="34" charset="0"/>
                <a:cs typeface="Arial" pitchFamily="34" charset="0"/>
              </a:rPr>
              <a:t>The rate of heat flow per unit area (heat flux) is directly proportional to the temperature difference between a solid surface and an adjacent fluid.</a:t>
            </a:r>
            <a:endParaRPr lang="en-US" sz="2400" dirty="0"/>
          </a:p>
        </p:txBody>
      </p:sp>
      <p:sp>
        <p:nvSpPr>
          <p:cNvPr id="2" name="Rectangle 1"/>
          <p:cNvSpPr/>
          <p:nvPr/>
        </p:nvSpPr>
        <p:spPr>
          <a:xfrm>
            <a:off x="914400" y="205085"/>
            <a:ext cx="6115777" cy="461665"/>
          </a:xfrm>
          <a:prstGeom prst="rect">
            <a:avLst/>
          </a:prstGeom>
        </p:spPr>
        <p:txBody>
          <a:bodyPr wrap="none">
            <a:spAutoFit/>
          </a:bodyPr>
          <a:lstStyle/>
          <a:p>
            <a:r>
              <a:rPr lang="en-US" sz="2400" b="1" dirty="0">
                <a:latin typeface="Arial" pitchFamily="34" charset="0"/>
                <a:cs typeface="Arial" pitchFamily="34" charset="0"/>
              </a:rPr>
              <a:t>Newton's law of </a:t>
            </a:r>
            <a:r>
              <a:rPr lang="en-US" sz="2400" b="1" dirty="0" smtClean="0">
                <a:latin typeface="Arial" pitchFamily="34" charset="0"/>
                <a:cs typeface="Arial" pitchFamily="34" charset="0"/>
              </a:rPr>
              <a:t>cooling for Convection: </a:t>
            </a:r>
            <a:endParaRPr lang="en-US" sz="2400" dirty="0"/>
          </a:p>
        </p:txBody>
      </p:sp>
      <p:pic>
        <p:nvPicPr>
          <p:cNvPr id="24" name="Picture 2"/>
          <p:cNvPicPr>
            <a:picLocks noChangeAspect="1" noChangeArrowheads="1"/>
          </p:cNvPicPr>
          <p:nvPr/>
        </p:nvPicPr>
        <p:blipFill>
          <a:blip r:embed="rId3" cstate="print"/>
          <a:srcRect/>
          <a:stretch>
            <a:fillRect/>
          </a:stretch>
        </p:blipFill>
        <p:spPr bwMode="auto">
          <a:xfrm>
            <a:off x="4572000" y="3645355"/>
            <a:ext cx="2747440" cy="416747"/>
          </a:xfrm>
          <a:prstGeom prst="rect">
            <a:avLst/>
          </a:prstGeom>
          <a:noFill/>
          <a:ln w="9525">
            <a:noFill/>
            <a:miter lim="800000"/>
            <a:headEnd/>
            <a:tailEnd/>
          </a:ln>
          <a:effectLst/>
        </p:spPr>
      </p:pic>
      <p:pic>
        <p:nvPicPr>
          <p:cNvPr id="29" name="Picture 1"/>
          <p:cNvPicPr>
            <a:picLocks noChangeAspect="1" noChangeArrowheads="1"/>
          </p:cNvPicPr>
          <p:nvPr/>
        </p:nvPicPr>
        <p:blipFill>
          <a:blip r:embed="rId4">
            <a:clrChange>
              <a:clrFrom>
                <a:srgbClr val="FFFFFF"/>
              </a:clrFrom>
              <a:clrTo>
                <a:srgbClr val="FFFFFF">
                  <a:alpha val="0"/>
                </a:srgbClr>
              </a:clrTo>
            </a:clrChange>
          </a:blip>
          <a:srcRect/>
          <a:stretch>
            <a:fillRect/>
          </a:stretch>
        </p:blipFill>
        <p:spPr bwMode="auto">
          <a:xfrm>
            <a:off x="1165225" y="3569155"/>
            <a:ext cx="2035175" cy="678995"/>
          </a:xfrm>
          <a:prstGeom prst="rect">
            <a:avLst/>
          </a:prstGeom>
          <a:solidFill>
            <a:schemeClr val="bg1"/>
          </a:solidFill>
        </p:spPr>
      </p:pic>
      <p:sp>
        <p:nvSpPr>
          <p:cNvPr id="30" name="Right Arrow 29"/>
          <p:cNvSpPr/>
          <p:nvPr/>
        </p:nvSpPr>
        <p:spPr>
          <a:xfrm>
            <a:off x="3505200" y="3757301"/>
            <a:ext cx="685800" cy="285750"/>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27"/>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29"/>
                                        </p:tgtEl>
                                        <p:attrNameLst>
                                          <p:attrName>style.visibility</p:attrName>
                                        </p:attrNameLst>
                                      </p:cBhvr>
                                      <p:to>
                                        <p:strVal val="visible"/>
                                      </p:to>
                                    </p:set>
                                  </p:childTnLst>
                                </p:cTn>
                              </p:par>
                            </p:childTnLst>
                          </p:cTn>
                        </p:par>
                      </p:childTnLst>
                    </p:cTn>
                  </p:par>
                  <p:par>
                    <p:cTn id="9" fill="hold">
                      <p:stCondLst>
                        <p:cond delay="indefinite"/>
                      </p:stCondLst>
                      <p:childTnLst>
                        <p:par>
                          <p:cTn id="10" fill="hold">
                            <p:stCondLst>
                              <p:cond delay="0"/>
                            </p:stCondLst>
                            <p:childTnLst>
                              <p:par>
                                <p:cTn id="11" presetID="1" presetClass="entr" presetSubtype="0" fill="hold" grpId="0" nodeType="clickEffect">
                                  <p:stCondLst>
                                    <p:cond delay="0"/>
                                  </p:stCondLst>
                                  <p:childTnLst>
                                    <p:set>
                                      <p:cBhvr>
                                        <p:cTn id="12" dur="1" fill="hold">
                                          <p:stCondLst>
                                            <p:cond delay="0"/>
                                          </p:stCondLst>
                                        </p:cTn>
                                        <p:tgtEl>
                                          <p:spTgt spid="30"/>
                                        </p:tgtEl>
                                        <p:attrNameLst>
                                          <p:attrName>style.visibility</p:attrName>
                                        </p:attrNameLst>
                                      </p:cBhvr>
                                      <p:to>
                                        <p:strVal val="visible"/>
                                      </p:to>
                                    </p:set>
                                  </p:childTnLst>
                                </p:cTn>
                              </p:par>
                              <p:par>
                                <p:cTn id="13" presetID="1" presetClass="entr" presetSubtype="0" fill="hold" nodeType="withEffect">
                                  <p:stCondLst>
                                    <p:cond delay="0"/>
                                  </p:stCondLst>
                                  <p:childTnLst>
                                    <p:set>
                                      <p:cBhvr>
                                        <p:cTn id="14" dur="1" fill="hold">
                                          <p:stCondLst>
                                            <p:cond delay="0"/>
                                          </p:stCondLst>
                                        </p:cTn>
                                        <p:tgtEl>
                                          <p:spTgt spid="24"/>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7" grpId="0"/>
      <p:bldP spid="30" grpId="0" animBg="1"/>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p:cNvSpPr/>
          <p:nvPr/>
        </p:nvSpPr>
        <p:spPr>
          <a:xfrm>
            <a:off x="533400" y="666750"/>
            <a:ext cx="6781800" cy="461665"/>
          </a:xfrm>
          <a:prstGeom prst="rect">
            <a:avLst/>
          </a:prstGeom>
        </p:spPr>
        <p:txBody>
          <a:bodyPr wrap="square">
            <a:spAutoFit/>
          </a:bodyPr>
          <a:lstStyle/>
          <a:p>
            <a:pPr marL="342900" indent="-342900" algn="just">
              <a:buFont typeface="Wingdings" pitchFamily="2" charset="2"/>
              <a:buChar char="v"/>
            </a:pPr>
            <a:r>
              <a:rPr lang="en-US" sz="2400" dirty="0" smtClean="0">
                <a:latin typeface="Arial" pitchFamily="34" charset="0"/>
                <a:cs typeface="Arial" pitchFamily="34" charset="0"/>
              </a:rPr>
              <a:t>The heat transfer coefficient </a:t>
            </a:r>
            <a:r>
              <a:rPr lang="en-US" sz="2400" i="1" dirty="0" smtClean="0">
                <a:latin typeface="Arial" pitchFamily="34" charset="0"/>
                <a:cs typeface="Arial" pitchFamily="34" charset="0"/>
              </a:rPr>
              <a:t>h</a:t>
            </a:r>
            <a:r>
              <a:rPr lang="en-US" sz="2400" dirty="0" smtClean="0">
                <a:latin typeface="Arial" pitchFamily="34" charset="0"/>
                <a:cs typeface="Arial" pitchFamily="34" charset="0"/>
              </a:rPr>
              <a:t> depends </a:t>
            </a:r>
            <a:r>
              <a:rPr lang="en-US" sz="2400" dirty="0" smtClean="0">
                <a:latin typeface="Arial" pitchFamily="34" charset="0"/>
                <a:cs typeface="Arial" pitchFamily="34" charset="0"/>
              </a:rPr>
              <a:t>on [1]</a:t>
            </a:r>
            <a:endParaRPr lang="en-US" sz="2400" dirty="0" smtClean="0">
              <a:latin typeface="Arial" pitchFamily="34" charset="0"/>
              <a:cs typeface="Arial" pitchFamily="34" charset="0"/>
            </a:endParaRPr>
          </a:p>
        </p:txBody>
      </p:sp>
      <p:sp>
        <p:nvSpPr>
          <p:cNvPr id="8" name="Rectangle 7"/>
          <p:cNvSpPr/>
          <p:nvPr/>
        </p:nvSpPr>
        <p:spPr>
          <a:xfrm>
            <a:off x="914400" y="3943350"/>
            <a:ext cx="5150769" cy="461665"/>
          </a:xfrm>
          <a:prstGeom prst="rect">
            <a:avLst/>
          </a:prstGeom>
        </p:spPr>
        <p:txBody>
          <a:bodyPr wrap="none">
            <a:spAutoFit/>
          </a:bodyPr>
          <a:lstStyle/>
          <a:p>
            <a:pPr marL="457200" indent="-457200" algn="just">
              <a:buFont typeface="Arial" pitchFamily="34" charset="0"/>
              <a:buChar char="•"/>
            </a:pPr>
            <a:r>
              <a:rPr lang="en-US" sz="2400" dirty="0">
                <a:latin typeface="Arial" pitchFamily="34" charset="0"/>
                <a:cs typeface="Arial" pitchFamily="34" charset="0"/>
              </a:rPr>
              <a:t>the prevailing thermal conditions.</a:t>
            </a:r>
          </a:p>
        </p:txBody>
      </p:sp>
      <p:sp>
        <p:nvSpPr>
          <p:cNvPr id="9" name="Rectangle 8"/>
          <p:cNvSpPr/>
          <p:nvPr/>
        </p:nvSpPr>
        <p:spPr>
          <a:xfrm>
            <a:off x="914400" y="3333750"/>
            <a:ext cx="7373172" cy="461665"/>
          </a:xfrm>
          <a:prstGeom prst="rect">
            <a:avLst/>
          </a:prstGeom>
        </p:spPr>
        <p:txBody>
          <a:bodyPr wrap="none">
            <a:spAutoFit/>
          </a:bodyPr>
          <a:lstStyle/>
          <a:p>
            <a:pPr marL="457200" indent="-457200" algn="just">
              <a:buFont typeface="Arial" pitchFamily="34" charset="0"/>
              <a:buChar char="•"/>
            </a:pPr>
            <a:r>
              <a:rPr lang="en-US" sz="2400" dirty="0">
                <a:latin typeface="Arial" pitchFamily="34" charset="0"/>
                <a:cs typeface="Arial" pitchFamily="34" charset="0"/>
              </a:rPr>
              <a:t>the nature of fluid </a:t>
            </a:r>
            <a:r>
              <a:rPr lang="en-US" sz="2400" dirty="0" smtClean="0">
                <a:latin typeface="Arial" pitchFamily="34" charset="0"/>
                <a:cs typeface="Arial" pitchFamily="34" charset="0"/>
              </a:rPr>
              <a:t>flow (laminar or turbulent), </a:t>
            </a:r>
            <a:r>
              <a:rPr lang="en-US" sz="2400" dirty="0">
                <a:latin typeface="Arial" pitchFamily="34" charset="0"/>
                <a:cs typeface="Arial" pitchFamily="34" charset="0"/>
              </a:rPr>
              <a:t>and</a:t>
            </a:r>
          </a:p>
        </p:txBody>
      </p:sp>
      <p:sp>
        <p:nvSpPr>
          <p:cNvPr id="10" name="Rectangle 9"/>
          <p:cNvSpPr/>
          <p:nvPr/>
        </p:nvSpPr>
        <p:spPr>
          <a:xfrm>
            <a:off x="914400" y="2762907"/>
            <a:ext cx="5336717" cy="461665"/>
          </a:xfrm>
          <a:prstGeom prst="rect">
            <a:avLst/>
          </a:prstGeom>
        </p:spPr>
        <p:txBody>
          <a:bodyPr wrap="none">
            <a:spAutoFit/>
          </a:bodyPr>
          <a:lstStyle/>
          <a:p>
            <a:pPr marL="342900" indent="-342900">
              <a:buFont typeface="Arial" pitchFamily="34" charset="0"/>
              <a:buChar char="•"/>
            </a:pPr>
            <a:r>
              <a:rPr lang="en-US" sz="2400" dirty="0" smtClean="0">
                <a:latin typeface="Arial" pitchFamily="34" charset="0"/>
                <a:cs typeface="Arial" pitchFamily="34" charset="0"/>
              </a:rPr>
              <a:t>  the </a:t>
            </a:r>
            <a:r>
              <a:rPr lang="en-US" sz="2400" dirty="0">
                <a:latin typeface="Arial" pitchFamily="34" charset="0"/>
                <a:cs typeface="Arial" pitchFamily="34" charset="0"/>
              </a:rPr>
              <a:t>geometry of the </a:t>
            </a:r>
            <a:r>
              <a:rPr lang="en-US" sz="2400" dirty="0" smtClean="0">
                <a:latin typeface="Arial" pitchFamily="34" charset="0"/>
                <a:cs typeface="Arial" pitchFamily="34" charset="0"/>
              </a:rPr>
              <a:t>solid surface</a:t>
            </a:r>
            <a:r>
              <a:rPr lang="en-US" sz="2400" dirty="0">
                <a:latin typeface="Arial" pitchFamily="34" charset="0"/>
                <a:cs typeface="Arial" pitchFamily="34" charset="0"/>
              </a:rPr>
              <a:t>, </a:t>
            </a:r>
            <a:endParaRPr lang="en-US" sz="2400" dirty="0"/>
          </a:p>
        </p:txBody>
      </p:sp>
      <p:sp>
        <p:nvSpPr>
          <p:cNvPr id="11" name="Rectangle 10"/>
          <p:cNvSpPr/>
          <p:nvPr/>
        </p:nvSpPr>
        <p:spPr>
          <a:xfrm>
            <a:off x="914400" y="1447621"/>
            <a:ext cx="6400800" cy="1200329"/>
          </a:xfrm>
          <a:prstGeom prst="rect">
            <a:avLst/>
          </a:prstGeom>
        </p:spPr>
        <p:txBody>
          <a:bodyPr wrap="square">
            <a:spAutoFit/>
          </a:bodyPr>
          <a:lstStyle/>
          <a:p>
            <a:pPr marL="520700" indent="-520700" algn="just">
              <a:buFont typeface="Arial" pitchFamily="34" charset="0"/>
              <a:buChar char="•"/>
            </a:pPr>
            <a:r>
              <a:rPr lang="en-US" sz="2400" dirty="0" smtClean="0">
                <a:latin typeface="Arial" pitchFamily="34" charset="0"/>
                <a:cs typeface="Arial" pitchFamily="34" charset="0"/>
              </a:rPr>
              <a:t>the </a:t>
            </a:r>
            <a:r>
              <a:rPr lang="en-US" sz="2400" dirty="0">
                <a:latin typeface="Arial" pitchFamily="34" charset="0"/>
                <a:cs typeface="Arial" pitchFamily="34" charset="0"/>
              </a:rPr>
              <a:t>thermodynamic and transport properties (e.g. density, viscosity, specific heat and thermal conductivity of the fluid),</a:t>
            </a:r>
            <a:endParaRPr lang="en-US" sz="2400" dirty="0"/>
          </a:p>
        </p:txBody>
      </p:sp>
    </p:spTree>
    <p:extLst>
      <p:ext uri="{BB962C8B-B14F-4D97-AF65-F5344CB8AC3E}">
        <p14:creationId xmlns:p14="http://schemas.microsoft.com/office/powerpoint/2010/main" val="29851430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11"/>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10"/>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9"/>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8"/>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P spid="9" grpId="0"/>
      <p:bldP spid="10" grpId="0"/>
      <p:bldP spid="11" grpId="0"/>
    </p:bldLst>
  </p:timing>
</p:sld>
</file>

<file path=ppt/slides/slide19.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26625" name="Rectangle 1"/>
          <p:cNvSpPr>
            <a:spLocks noChangeArrowheads="1"/>
          </p:cNvSpPr>
          <p:nvPr/>
        </p:nvSpPr>
        <p:spPr bwMode="auto">
          <a:xfrm>
            <a:off x="533400" y="641687"/>
            <a:ext cx="6858000" cy="1200329"/>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457200" indent="-457200" algn="just" fontAlgn="base">
              <a:spcBef>
                <a:spcPct val="0"/>
              </a:spcBef>
              <a:spcAft>
                <a:spcPct val="0"/>
              </a:spcAft>
              <a:buFont typeface="Wingdings" pitchFamily="2" charset="2"/>
              <a:buChar char="v"/>
            </a:pPr>
            <a:r>
              <a:rPr kumimoji="0" lang="en-US" sz="2400" b="0"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Magnitude of the radiation heat transfer by a surface is given by </a:t>
            </a:r>
            <a:r>
              <a:rPr kumimoji="0" lang="en-US" sz="2400" b="1"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Stefan-Boltzmann law </a:t>
            </a:r>
            <a:r>
              <a:rPr kumimoji="0" lang="en-US" sz="2400" b="0"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which states as:</a:t>
            </a:r>
            <a:endParaRPr kumimoji="0" lang="en-US" sz="2400" b="0" i="0" u="none" strike="noStrike" cap="none" normalizeH="0" baseline="0" dirty="0" smtClean="0">
              <a:ln>
                <a:noFill/>
              </a:ln>
              <a:solidFill>
                <a:schemeClr val="tx1"/>
              </a:solidFill>
              <a:effectLst/>
              <a:latin typeface="Arial" pitchFamily="34" charset="0"/>
              <a:cs typeface="Arial" pitchFamily="34" charset="0"/>
            </a:endParaRPr>
          </a:p>
        </p:txBody>
      </p:sp>
      <p:pic>
        <p:nvPicPr>
          <p:cNvPr id="26626" name="Picture 2"/>
          <p:cNvPicPr>
            <a:picLocks noChangeAspect="1" noChangeArrowheads="1"/>
          </p:cNvPicPr>
          <p:nvPr/>
        </p:nvPicPr>
        <p:blipFill>
          <a:blip r:embed="rId3">
            <a:clrChange>
              <a:clrFrom>
                <a:srgbClr val="FFFFFF"/>
              </a:clrFrom>
              <a:clrTo>
                <a:srgbClr val="FFFFFF">
                  <a:alpha val="0"/>
                </a:srgbClr>
              </a:clrTo>
            </a:clrChange>
          </a:blip>
          <a:srcRect/>
          <a:stretch>
            <a:fillRect/>
          </a:stretch>
        </p:blipFill>
        <p:spPr bwMode="auto">
          <a:xfrm>
            <a:off x="1676400" y="3676270"/>
            <a:ext cx="1371600" cy="800480"/>
          </a:xfrm>
          <a:prstGeom prst="rect">
            <a:avLst/>
          </a:prstGeom>
          <a:solidFill>
            <a:schemeClr val="bg1"/>
          </a:solidFill>
        </p:spPr>
      </p:pic>
      <p:sp>
        <p:nvSpPr>
          <p:cNvPr id="26628" name="Rectangle 4"/>
          <p:cNvSpPr>
            <a:spLocks noChangeArrowheads="1"/>
          </p:cNvSpPr>
          <p:nvPr/>
        </p:nvSpPr>
        <p:spPr bwMode="auto">
          <a:xfrm>
            <a:off x="857250" y="438031"/>
            <a:ext cx="184731" cy="369332"/>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endParaRPr kumimoji="0" lang="en-US" sz="1800" b="0" i="0" u="none" strike="noStrike" cap="none" normalizeH="0" baseline="0" dirty="0" smtClean="0">
              <a:ln>
                <a:noFill/>
              </a:ln>
              <a:solidFill>
                <a:schemeClr val="tx1"/>
              </a:solidFill>
              <a:effectLst/>
              <a:latin typeface="Arial" pitchFamily="34" charset="0"/>
              <a:cs typeface="Arial" pitchFamily="34" charset="0"/>
            </a:endParaRPr>
          </a:p>
        </p:txBody>
      </p:sp>
      <p:pic>
        <p:nvPicPr>
          <p:cNvPr id="26629" name="Picture 5"/>
          <p:cNvPicPr>
            <a:picLocks noChangeAspect="1" noChangeArrowheads="1"/>
          </p:cNvPicPr>
          <p:nvPr/>
        </p:nvPicPr>
        <p:blipFill>
          <a:blip r:embed="rId4">
            <a:clrChange>
              <a:clrFrom>
                <a:srgbClr val="FFFFFF"/>
              </a:clrFrom>
              <a:clrTo>
                <a:srgbClr val="FFFFFF">
                  <a:alpha val="0"/>
                </a:srgbClr>
              </a:clrTo>
            </a:clrChange>
          </a:blip>
          <a:srcRect/>
          <a:stretch>
            <a:fillRect/>
          </a:stretch>
        </p:blipFill>
        <p:spPr bwMode="auto">
          <a:xfrm>
            <a:off x="4929186" y="3885654"/>
            <a:ext cx="1967171" cy="400049"/>
          </a:xfrm>
          <a:prstGeom prst="rect">
            <a:avLst/>
          </a:prstGeom>
          <a:solidFill>
            <a:schemeClr val="bg1"/>
          </a:solidFill>
        </p:spPr>
      </p:pic>
      <p:sp>
        <p:nvSpPr>
          <p:cNvPr id="32" name="Right Arrow 31"/>
          <p:cNvSpPr/>
          <p:nvPr/>
        </p:nvSpPr>
        <p:spPr>
          <a:xfrm>
            <a:off x="3657600" y="4114253"/>
            <a:ext cx="457200" cy="171450"/>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9" name="Rectangle 28"/>
          <p:cNvSpPr/>
          <p:nvPr/>
        </p:nvSpPr>
        <p:spPr>
          <a:xfrm>
            <a:off x="933450" y="2057221"/>
            <a:ext cx="7372350" cy="1200329"/>
          </a:xfrm>
          <a:prstGeom prst="rect">
            <a:avLst/>
          </a:prstGeom>
        </p:spPr>
        <p:txBody>
          <a:bodyPr wrap="square">
            <a:spAutoFit/>
          </a:bodyPr>
          <a:lstStyle/>
          <a:p>
            <a:pPr algn="just"/>
            <a:r>
              <a:rPr lang="en-US" sz="2400" i="1" dirty="0" smtClean="0">
                <a:solidFill>
                  <a:srgbClr val="0070C0"/>
                </a:solidFill>
                <a:latin typeface="Arial" pitchFamily="34" charset="0"/>
                <a:cs typeface="Arial" pitchFamily="34" charset="0"/>
              </a:rPr>
              <a:t>The maximum rate of heat radiated per unit area (heat flux) by a surface is directly proportional to the fourth power of the absolute surface temperature.</a:t>
            </a:r>
            <a:endParaRPr lang="en-US" sz="2400" dirty="0">
              <a:solidFill>
                <a:srgbClr val="0070C0"/>
              </a:solidFill>
              <a:latin typeface="Arial" pitchFamily="34" charset="0"/>
              <a:cs typeface="Arial" pitchFamily="34" charset="0"/>
            </a:endParaRPr>
          </a:p>
        </p:txBody>
      </p:sp>
      <p:sp>
        <p:nvSpPr>
          <p:cNvPr id="14" name="Rectangle 13"/>
          <p:cNvSpPr/>
          <p:nvPr/>
        </p:nvSpPr>
        <p:spPr>
          <a:xfrm>
            <a:off x="1018048" y="133350"/>
            <a:ext cx="5535152" cy="461665"/>
          </a:xfrm>
          <a:prstGeom prst="rect">
            <a:avLst/>
          </a:prstGeom>
        </p:spPr>
        <p:txBody>
          <a:bodyPr wrap="square">
            <a:spAutoFit/>
          </a:bodyPr>
          <a:lstStyle/>
          <a:p>
            <a:r>
              <a:rPr lang="en-US" sz="2400" b="1" dirty="0">
                <a:latin typeface="Arial" pitchFamily="34" charset="0"/>
                <a:ea typeface="Times New Roman" pitchFamily="18" charset="0"/>
                <a:cs typeface="Arial" pitchFamily="34" charset="0"/>
              </a:rPr>
              <a:t>Stefan-Boltzmann law </a:t>
            </a:r>
            <a:r>
              <a:rPr lang="en-US" sz="2400" b="1" dirty="0" smtClean="0">
                <a:latin typeface="Arial" pitchFamily="34" charset="0"/>
                <a:ea typeface="Times New Roman" pitchFamily="18" charset="0"/>
                <a:cs typeface="Arial" pitchFamily="34" charset="0"/>
              </a:rPr>
              <a:t> of Radiation</a:t>
            </a:r>
            <a:r>
              <a:rPr lang="en-US" sz="2400" b="1" dirty="0" smtClean="0">
                <a:latin typeface="Arial" pitchFamily="34" charset="0"/>
                <a:cs typeface="Arial" pitchFamily="34" charset="0"/>
              </a:rPr>
              <a:t>:</a:t>
            </a:r>
          </a:p>
        </p:txBody>
      </p:sp>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29"/>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26626"/>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32"/>
                                        </p:tgtEl>
                                        <p:attrNameLst>
                                          <p:attrName>style.visibility</p:attrName>
                                        </p:attrNameLst>
                                      </p:cBhvr>
                                      <p:to>
                                        <p:strVal val="visible"/>
                                      </p:to>
                                    </p:set>
                                  </p:childTnLst>
                                </p:cTn>
                              </p:par>
                              <p:par>
                                <p:cTn id="15" presetID="1" presetClass="entr" presetSubtype="0" fill="hold" nodeType="withEffect">
                                  <p:stCondLst>
                                    <p:cond delay="0"/>
                                  </p:stCondLst>
                                  <p:childTnLst>
                                    <p:set>
                                      <p:cBhvr>
                                        <p:cTn id="16" dur="1" fill="hold">
                                          <p:stCondLst>
                                            <p:cond delay="0"/>
                                          </p:stCondLst>
                                        </p:cTn>
                                        <p:tgtEl>
                                          <p:spTgt spid="26629"/>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2" grpId="0" animBg="1"/>
      <p:bldP spid="29" grpId="0"/>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533399" y="742950"/>
            <a:ext cx="6705601" cy="3046988"/>
          </a:xfrm>
          <a:prstGeom prst="rect">
            <a:avLst/>
          </a:prstGeom>
        </p:spPr>
        <p:txBody>
          <a:bodyPr wrap="square">
            <a:spAutoFit/>
          </a:bodyPr>
          <a:lstStyle/>
          <a:p>
            <a:pPr marL="457200" indent="-457200" algn="just">
              <a:buFont typeface="Wingdings" pitchFamily="2" charset="2"/>
              <a:buChar char="v"/>
            </a:pPr>
            <a:r>
              <a:rPr lang="en-US" sz="2400" dirty="0">
                <a:latin typeface="Arial" pitchFamily="34" charset="0"/>
                <a:cs typeface="Arial" pitchFamily="34" charset="0"/>
              </a:rPr>
              <a:t>When a surface of emissivity Ɛ and surface area </a:t>
            </a:r>
            <a:r>
              <a:rPr lang="en-US" sz="2400" i="1" dirty="0">
                <a:latin typeface="Arial" pitchFamily="34" charset="0"/>
                <a:cs typeface="Arial" pitchFamily="34" charset="0"/>
              </a:rPr>
              <a:t>A</a:t>
            </a:r>
            <a:r>
              <a:rPr lang="en-US" sz="2400" i="1" baseline="-25000" dirty="0">
                <a:latin typeface="Arial" pitchFamily="34" charset="0"/>
                <a:cs typeface="Arial" pitchFamily="34" charset="0"/>
              </a:rPr>
              <a:t>s</a:t>
            </a:r>
            <a:r>
              <a:rPr lang="en-US" sz="2400" dirty="0">
                <a:latin typeface="Arial" pitchFamily="34" charset="0"/>
                <a:cs typeface="Arial" pitchFamily="34" charset="0"/>
              </a:rPr>
              <a:t> at a thermodynamic temperature </a:t>
            </a:r>
            <a:r>
              <a:rPr lang="en-US" sz="2400" i="1" dirty="0" err="1">
                <a:latin typeface="Arial" pitchFamily="34" charset="0"/>
                <a:cs typeface="Arial" pitchFamily="34" charset="0"/>
              </a:rPr>
              <a:t>T</a:t>
            </a:r>
            <a:r>
              <a:rPr lang="en-US" sz="2400" i="1" baseline="-25000" dirty="0" err="1">
                <a:latin typeface="Arial" pitchFamily="34" charset="0"/>
                <a:cs typeface="Arial" pitchFamily="34" charset="0"/>
              </a:rPr>
              <a:t>s</a:t>
            </a:r>
            <a:r>
              <a:rPr lang="en-US" sz="2400" dirty="0">
                <a:latin typeface="Arial" pitchFamily="34" charset="0"/>
                <a:cs typeface="Arial" pitchFamily="34" charset="0"/>
              </a:rPr>
              <a:t> is completely enclosed by a much larger surface or a black body at thermodynamic temperature </a:t>
            </a:r>
            <a:r>
              <a:rPr lang="en-US" sz="2400" i="1" dirty="0" err="1">
                <a:latin typeface="Arial" pitchFamily="34" charset="0"/>
                <a:cs typeface="Arial" pitchFamily="34" charset="0"/>
              </a:rPr>
              <a:t>T</a:t>
            </a:r>
            <a:r>
              <a:rPr lang="en-US" sz="2400" i="1" baseline="-25000" dirty="0" err="1">
                <a:latin typeface="Arial" pitchFamily="34" charset="0"/>
                <a:cs typeface="Arial" pitchFamily="34" charset="0"/>
              </a:rPr>
              <a:t>surr</a:t>
            </a:r>
            <a:r>
              <a:rPr lang="en-US" sz="2400" dirty="0">
                <a:latin typeface="Arial" pitchFamily="34" charset="0"/>
                <a:cs typeface="Arial" pitchFamily="34" charset="0"/>
              </a:rPr>
              <a:t> separated by a gas such as air that does not intervene with radiation, the net rate of radiation heat transfer between these two surfaces is given by </a:t>
            </a:r>
            <a:endParaRPr lang="en-US" sz="2400" dirty="0" smtClean="0">
              <a:latin typeface="Arial" pitchFamily="34" charset="0"/>
              <a:cs typeface="Arial" pitchFamily="34" charset="0"/>
            </a:endParaRPr>
          </a:p>
        </p:txBody>
      </p:sp>
      <p:sp>
        <p:nvSpPr>
          <p:cNvPr id="6" name="Rectangle 5"/>
          <p:cNvSpPr/>
          <p:nvPr/>
        </p:nvSpPr>
        <p:spPr>
          <a:xfrm>
            <a:off x="1018048" y="133350"/>
            <a:ext cx="1801352" cy="461665"/>
          </a:xfrm>
          <a:prstGeom prst="rect">
            <a:avLst/>
          </a:prstGeom>
        </p:spPr>
        <p:txBody>
          <a:bodyPr wrap="square">
            <a:spAutoFit/>
          </a:bodyPr>
          <a:lstStyle/>
          <a:p>
            <a:r>
              <a:rPr lang="en-US" sz="2400" b="1" dirty="0" smtClean="0">
                <a:latin typeface="Arial" pitchFamily="34" charset="0"/>
                <a:cs typeface="Arial" pitchFamily="34" charset="0"/>
              </a:rPr>
              <a:t>Radiation:</a:t>
            </a:r>
          </a:p>
        </p:txBody>
      </p:sp>
      <p:sp>
        <p:nvSpPr>
          <p:cNvPr id="5" name="Rectangle 2"/>
          <p:cNvSpPr>
            <a:spLocks noChangeArrowheads="1"/>
          </p:cNvSpPr>
          <p:nvPr/>
        </p:nvSpPr>
        <p:spPr bwMode="auto">
          <a:xfrm>
            <a:off x="0" y="0"/>
            <a:ext cx="9144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US"/>
          </a:p>
        </p:txBody>
      </p:sp>
      <p:graphicFrame>
        <p:nvGraphicFramePr>
          <p:cNvPr id="7" name="Object 6"/>
          <p:cNvGraphicFramePr>
            <a:graphicFrameLocks noChangeAspect="1"/>
          </p:cNvGraphicFramePr>
          <p:nvPr>
            <p:extLst>
              <p:ext uri="{D42A27DB-BD31-4B8C-83A1-F6EECF244321}">
                <p14:modId xmlns:p14="http://schemas.microsoft.com/office/powerpoint/2010/main" val="703194521"/>
              </p:ext>
            </p:extLst>
          </p:nvPr>
        </p:nvGraphicFramePr>
        <p:xfrm>
          <a:off x="2667000" y="4110783"/>
          <a:ext cx="3048000" cy="518367"/>
        </p:xfrm>
        <a:graphic>
          <a:graphicData uri="http://schemas.openxmlformats.org/presentationml/2006/ole">
            <mc:AlternateContent xmlns:mc="http://schemas.openxmlformats.org/markup-compatibility/2006">
              <mc:Choice xmlns:v="urn:schemas-microsoft-com:vml" Requires="v">
                <p:oleObj spid="_x0000_s105521" name="Equation" r:id="rId3" imgW="1397000" imgH="241300" progId="Equation.3">
                  <p:embed/>
                </p:oleObj>
              </mc:Choice>
              <mc:Fallback>
                <p:oleObj name="Equation" r:id="rId3" imgW="1397000" imgH="241300" progId="Equation.3">
                  <p:embed/>
                  <p:pic>
                    <p:nvPicPr>
                      <p:cNvPr id="0" name="Object 1"/>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2667000" y="4110783"/>
                        <a:ext cx="3048000" cy="518367"/>
                      </a:xfrm>
                      <a:prstGeom prst="rect">
                        <a:avLst/>
                      </a:prstGeom>
                      <a:solidFill>
                        <a:schemeClr val="bg1"/>
                      </a:solidFill>
                    </p:spPr>
                  </p:pic>
                </p:oleObj>
              </mc:Fallback>
            </mc:AlternateContent>
          </a:graphicData>
        </a:graphic>
      </p:graphicFrame>
    </p:spTree>
    <p:extLst>
      <p:ext uri="{BB962C8B-B14F-4D97-AF65-F5344CB8AC3E}">
        <p14:creationId xmlns:p14="http://schemas.microsoft.com/office/powerpoint/2010/main" val="2906363696"/>
      </p:ext>
    </p:extLst>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4450" name="Picture 2" descr="C:\Users\User\Pictures\Radiation (2).PN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143000" y="742950"/>
            <a:ext cx="6096000" cy="3657600"/>
          </a:xfrm>
          <a:prstGeom prst="rect">
            <a:avLst/>
          </a:prstGeom>
          <a:noFill/>
          <a:extLst>
            <a:ext uri="{909E8E84-426E-40DD-AFC4-6F175D3DCCD1}">
              <a14:hiddenFill xmlns:a14="http://schemas.microsoft.com/office/drawing/2010/main">
                <a:solidFill>
                  <a:srgbClr val="FFFFFF"/>
                </a:solidFill>
              </a14:hiddenFill>
            </a:ext>
          </a:extLst>
        </p:spPr>
      </p:pic>
      <p:sp>
        <p:nvSpPr>
          <p:cNvPr id="3" name="TextBox 2"/>
          <p:cNvSpPr txBox="1"/>
          <p:nvPr/>
        </p:nvSpPr>
        <p:spPr>
          <a:xfrm>
            <a:off x="6938347" y="4476750"/>
            <a:ext cx="1672253" cy="461665"/>
          </a:xfrm>
          <a:prstGeom prst="rect">
            <a:avLst/>
          </a:prstGeom>
          <a:noFill/>
        </p:spPr>
        <p:txBody>
          <a:bodyPr wrap="none" rtlCol="0">
            <a:spAutoFit/>
          </a:bodyPr>
          <a:lstStyle/>
          <a:p>
            <a:r>
              <a:rPr lang="en-US" sz="2400" dirty="0" smtClean="0">
                <a:latin typeface="Arial" pitchFamily="34" charset="0"/>
                <a:cs typeface="Arial" pitchFamily="34" charset="0"/>
              </a:rPr>
              <a:t>Source: [2]</a:t>
            </a:r>
            <a:endParaRPr lang="en-US" sz="2400" dirty="0">
              <a:latin typeface="Arial" pitchFamily="34" charset="0"/>
              <a:cs typeface="Arial" pitchFamily="34" charset="0"/>
            </a:endParaRPr>
          </a:p>
        </p:txBody>
      </p:sp>
    </p:spTree>
    <p:extLst>
      <p:ext uri="{BB962C8B-B14F-4D97-AF65-F5344CB8AC3E}">
        <p14:creationId xmlns:p14="http://schemas.microsoft.com/office/powerpoint/2010/main" val="463077835"/>
      </p:ext>
    </p:extLst>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23557" name="Rectangle 5"/>
          <p:cNvSpPr>
            <a:spLocks noChangeArrowheads="1"/>
          </p:cNvSpPr>
          <p:nvPr/>
        </p:nvSpPr>
        <p:spPr bwMode="auto">
          <a:xfrm>
            <a:off x="0" y="-184666"/>
            <a:ext cx="184731" cy="369332"/>
          </a:xfrm>
          <a:prstGeom prst="rect">
            <a:avLst/>
          </a:prstGeom>
          <a:noFill/>
          <a:ln w="9525">
            <a:noFill/>
            <a:miter lim="800000"/>
            <a:headEnd/>
            <a:tailEnd/>
          </a:ln>
          <a:effectLst/>
        </p:spPr>
        <p:txBody>
          <a:bodyPr wrap="none" anchor="ctr">
            <a:spAutoFit/>
          </a:bodyPr>
          <a:lstStyle/>
          <a:p>
            <a:endParaRPr lang="en-US" dirty="0"/>
          </a:p>
        </p:txBody>
      </p:sp>
      <p:sp>
        <p:nvSpPr>
          <p:cNvPr id="23559" name="Rectangle 7"/>
          <p:cNvSpPr>
            <a:spLocks noChangeArrowheads="1"/>
          </p:cNvSpPr>
          <p:nvPr/>
        </p:nvSpPr>
        <p:spPr bwMode="auto">
          <a:xfrm>
            <a:off x="0" y="-184666"/>
            <a:ext cx="184731" cy="369332"/>
          </a:xfrm>
          <a:prstGeom prst="rect">
            <a:avLst/>
          </a:prstGeom>
          <a:noFill/>
          <a:ln w="9525">
            <a:noFill/>
            <a:miter lim="800000"/>
            <a:headEnd/>
            <a:tailEnd/>
          </a:ln>
          <a:effectLst/>
        </p:spPr>
        <p:txBody>
          <a:bodyPr wrap="none" anchor="ctr">
            <a:spAutoFit/>
          </a:bodyPr>
          <a:lstStyle/>
          <a:p>
            <a:endParaRPr lang="en-US" dirty="0"/>
          </a:p>
        </p:txBody>
      </p:sp>
      <p:sp>
        <p:nvSpPr>
          <p:cNvPr id="2051" name="Rectangle 3"/>
          <p:cNvSpPr>
            <a:spLocks noChangeArrowheads="1"/>
          </p:cNvSpPr>
          <p:nvPr/>
        </p:nvSpPr>
        <p:spPr bwMode="auto">
          <a:xfrm>
            <a:off x="0" y="-184666"/>
            <a:ext cx="184731" cy="369332"/>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en-US" dirty="0"/>
          </a:p>
        </p:txBody>
      </p:sp>
      <p:sp>
        <p:nvSpPr>
          <p:cNvPr id="2053" name="Rectangle 5"/>
          <p:cNvSpPr>
            <a:spLocks noChangeArrowheads="1"/>
          </p:cNvSpPr>
          <p:nvPr/>
        </p:nvSpPr>
        <p:spPr bwMode="auto">
          <a:xfrm>
            <a:off x="0" y="-184666"/>
            <a:ext cx="184731" cy="369332"/>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en-US" dirty="0"/>
          </a:p>
        </p:txBody>
      </p:sp>
      <p:sp>
        <p:nvSpPr>
          <p:cNvPr id="2055" name="Rectangle 7"/>
          <p:cNvSpPr>
            <a:spLocks noChangeArrowheads="1"/>
          </p:cNvSpPr>
          <p:nvPr/>
        </p:nvSpPr>
        <p:spPr bwMode="auto">
          <a:xfrm>
            <a:off x="0" y="-184666"/>
            <a:ext cx="184731" cy="369332"/>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en-US" dirty="0"/>
          </a:p>
        </p:txBody>
      </p:sp>
      <p:sp>
        <p:nvSpPr>
          <p:cNvPr id="2057" name="Rectangle 9"/>
          <p:cNvSpPr>
            <a:spLocks noChangeArrowheads="1"/>
          </p:cNvSpPr>
          <p:nvPr/>
        </p:nvSpPr>
        <p:spPr bwMode="auto">
          <a:xfrm>
            <a:off x="0" y="-184666"/>
            <a:ext cx="184731" cy="369332"/>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en-US" dirty="0"/>
          </a:p>
        </p:txBody>
      </p:sp>
      <p:sp>
        <p:nvSpPr>
          <p:cNvPr id="27650" name="Rectangle 2"/>
          <p:cNvSpPr>
            <a:spLocks noChangeArrowheads="1"/>
          </p:cNvSpPr>
          <p:nvPr/>
        </p:nvSpPr>
        <p:spPr bwMode="auto">
          <a:xfrm>
            <a:off x="0" y="-184666"/>
            <a:ext cx="184731" cy="369332"/>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en-US" dirty="0"/>
          </a:p>
        </p:txBody>
      </p:sp>
      <p:sp>
        <p:nvSpPr>
          <p:cNvPr id="27652" name="Rectangle 4"/>
          <p:cNvSpPr>
            <a:spLocks noChangeArrowheads="1"/>
          </p:cNvSpPr>
          <p:nvPr/>
        </p:nvSpPr>
        <p:spPr bwMode="auto">
          <a:xfrm>
            <a:off x="0" y="-184666"/>
            <a:ext cx="184731" cy="369332"/>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en-US" dirty="0"/>
          </a:p>
        </p:txBody>
      </p:sp>
      <p:sp>
        <p:nvSpPr>
          <p:cNvPr id="27659" name="Rectangle 11"/>
          <p:cNvSpPr>
            <a:spLocks noChangeArrowheads="1"/>
          </p:cNvSpPr>
          <p:nvPr/>
        </p:nvSpPr>
        <p:spPr bwMode="auto">
          <a:xfrm>
            <a:off x="0" y="-184666"/>
            <a:ext cx="184731" cy="369332"/>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en-US" dirty="0"/>
          </a:p>
        </p:txBody>
      </p:sp>
      <p:sp>
        <p:nvSpPr>
          <p:cNvPr id="27661" name="Rectangle 13"/>
          <p:cNvSpPr>
            <a:spLocks noChangeArrowheads="1"/>
          </p:cNvSpPr>
          <p:nvPr/>
        </p:nvSpPr>
        <p:spPr bwMode="auto">
          <a:xfrm>
            <a:off x="0" y="-184666"/>
            <a:ext cx="184731" cy="369332"/>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en-US" dirty="0"/>
          </a:p>
        </p:txBody>
      </p:sp>
      <p:sp>
        <p:nvSpPr>
          <p:cNvPr id="28674" name="Rectangle 2"/>
          <p:cNvSpPr>
            <a:spLocks noChangeArrowheads="1"/>
          </p:cNvSpPr>
          <p:nvPr/>
        </p:nvSpPr>
        <p:spPr bwMode="auto">
          <a:xfrm>
            <a:off x="0" y="-184666"/>
            <a:ext cx="184731" cy="369332"/>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en-US" dirty="0"/>
          </a:p>
        </p:txBody>
      </p:sp>
      <p:sp>
        <p:nvSpPr>
          <p:cNvPr id="28676" name="Rectangle 4"/>
          <p:cNvSpPr>
            <a:spLocks noChangeArrowheads="1"/>
          </p:cNvSpPr>
          <p:nvPr/>
        </p:nvSpPr>
        <p:spPr bwMode="auto">
          <a:xfrm>
            <a:off x="0" y="-184666"/>
            <a:ext cx="184731" cy="369332"/>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en-US" dirty="0"/>
          </a:p>
        </p:txBody>
      </p:sp>
      <p:sp>
        <p:nvSpPr>
          <p:cNvPr id="28678" name="Rectangle 6"/>
          <p:cNvSpPr>
            <a:spLocks noChangeArrowheads="1"/>
          </p:cNvSpPr>
          <p:nvPr/>
        </p:nvSpPr>
        <p:spPr bwMode="auto">
          <a:xfrm>
            <a:off x="0" y="-184666"/>
            <a:ext cx="184731" cy="369332"/>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en-US" dirty="0"/>
          </a:p>
        </p:txBody>
      </p:sp>
      <p:sp>
        <p:nvSpPr>
          <p:cNvPr id="28680" name="Rectangle 8"/>
          <p:cNvSpPr>
            <a:spLocks noChangeArrowheads="1"/>
          </p:cNvSpPr>
          <p:nvPr/>
        </p:nvSpPr>
        <p:spPr bwMode="auto">
          <a:xfrm>
            <a:off x="0" y="-184666"/>
            <a:ext cx="184731" cy="369332"/>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en-US" dirty="0"/>
          </a:p>
        </p:txBody>
      </p:sp>
      <p:sp>
        <p:nvSpPr>
          <p:cNvPr id="28682" name="Rectangle 10"/>
          <p:cNvSpPr>
            <a:spLocks noChangeArrowheads="1"/>
          </p:cNvSpPr>
          <p:nvPr/>
        </p:nvSpPr>
        <p:spPr bwMode="auto">
          <a:xfrm>
            <a:off x="0" y="-184666"/>
            <a:ext cx="184731" cy="369332"/>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en-US" dirty="0"/>
          </a:p>
        </p:txBody>
      </p:sp>
      <p:sp>
        <p:nvSpPr>
          <p:cNvPr id="32774" name="Rectangle 6"/>
          <p:cNvSpPr>
            <a:spLocks noChangeArrowheads="1"/>
          </p:cNvSpPr>
          <p:nvPr/>
        </p:nvSpPr>
        <p:spPr bwMode="auto">
          <a:xfrm>
            <a:off x="0" y="-13216"/>
            <a:ext cx="184731" cy="369332"/>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en-US" dirty="0"/>
          </a:p>
        </p:txBody>
      </p:sp>
      <p:sp>
        <p:nvSpPr>
          <p:cNvPr id="32775" name="Rectangle 7"/>
          <p:cNvSpPr>
            <a:spLocks noChangeArrowheads="1"/>
          </p:cNvSpPr>
          <p:nvPr/>
        </p:nvSpPr>
        <p:spPr bwMode="auto">
          <a:xfrm>
            <a:off x="274638" y="393978"/>
            <a:ext cx="184731" cy="369332"/>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endParaRPr kumimoji="0" lang="en-US" sz="1800" b="0" i="0" u="none" strike="noStrike" cap="none" normalizeH="0" baseline="0" dirty="0" smtClean="0">
              <a:ln>
                <a:noFill/>
              </a:ln>
              <a:solidFill>
                <a:schemeClr val="tx1"/>
              </a:solidFill>
              <a:effectLst/>
              <a:latin typeface="Arial" pitchFamily="34" charset="0"/>
              <a:cs typeface="Arial" pitchFamily="34" charset="0"/>
            </a:endParaRPr>
          </a:p>
        </p:txBody>
      </p:sp>
      <p:sp>
        <p:nvSpPr>
          <p:cNvPr id="33" name="Rectangle 32"/>
          <p:cNvSpPr/>
          <p:nvPr/>
        </p:nvSpPr>
        <p:spPr>
          <a:xfrm>
            <a:off x="533400" y="826353"/>
            <a:ext cx="6781800" cy="830997"/>
          </a:xfrm>
          <a:prstGeom prst="rect">
            <a:avLst/>
          </a:prstGeom>
        </p:spPr>
        <p:txBody>
          <a:bodyPr wrap="square">
            <a:spAutoFit/>
          </a:bodyPr>
          <a:lstStyle/>
          <a:p>
            <a:pPr marL="457200" indent="-457200" algn="just">
              <a:buFont typeface="Wingdings" pitchFamily="2" charset="2"/>
              <a:buChar char="v"/>
            </a:pPr>
            <a:r>
              <a:rPr lang="en-US" sz="2400" dirty="0" smtClean="0">
                <a:latin typeface="Arial" pitchFamily="34" charset="0"/>
                <a:cs typeface="Arial" pitchFamily="34" charset="0"/>
              </a:rPr>
              <a:t>Let us consider steady heat conduction through the plane walls of a building. </a:t>
            </a:r>
          </a:p>
        </p:txBody>
      </p:sp>
      <p:sp>
        <p:nvSpPr>
          <p:cNvPr id="25601" name="Rectangle 1"/>
          <p:cNvSpPr>
            <a:spLocks noChangeArrowheads="1"/>
          </p:cNvSpPr>
          <p:nvPr/>
        </p:nvSpPr>
        <p:spPr bwMode="auto">
          <a:xfrm>
            <a:off x="901921" y="-11847"/>
            <a:ext cx="6489479" cy="830997"/>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6350" marR="0" lvl="1" algn="just" defTabSz="914400" rtl="0" eaLnBrk="1" fontAlgn="base" latinLnBrk="0" hangingPunct="1">
              <a:lnSpc>
                <a:spcPct val="100000"/>
              </a:lnSpc>
              <a:spcBef>
                <a:spcPct val="0"/>
              </a:spcBef>
              <a:spcAft>
                <a:spcPct val="0"/>
              </a:spcAft>
              <a:buClrTx/>
              <a:buSzTx/>
              <a:tabLst/>
            </a:pPr>
            <a:r>
              <a:rPr kumimoji="0" lang="en-US" sz="2400" b="1" i="0" u="none" strike="noStrike" cap="none" normalizeH="0" baseline="0" dirty="0" smtClean="0">
                <a:ln>
                  <a:noFill/>
                </a:ln>
                <a:solidFill>
                  <a:srgbClr val="FF0000"/>
                </a:solidFill>
                <a:effectLst/>
                <a:latin typeface="Arial" pitchFamily="34" charset="0"/>
                <a:ea typeface="Calibri" pitchFamily="34" charset="0"/>
                <a:cs typeface="Arial" pitchFamily="34" charset="0"/>
              </a:rPr>
              <a:t>One Dimensional Steady State Heat Conduction through a Plane Wall</a:t>
            </a:r>
            <a:endParaRPr kumimoji="0" lang="en-US" sz="2400" b="0" i="0" u="none" strike="noStrike" cap="none" normalizeH="0" baseline="0" dirty="0" smtClean="0">
              <a:ln>
                <a:noFill/>
              </a:ln>
              <a:solidFill>
                <a:srgbClr val="FF0000"/>
              </a:solidFill>
              <a:effectLst/>
              <a:latin typeface="Arial" pitchFamily="34" charset="0"/>
              <a:cs typeface="Arial" pitchFamily="34" charset="0"/>
            </a:endParaRPr>
          </a:p>
        </p:txBody>
      </p:sp>
      <p:sp>
        <p:nvSpPr>
          <p:cNvPr id="25603" name="Rectangle 3"/>
          <p:cNvSpPr>
            <a:spLocks noChangeArrowheads="1"/>
          </p:cNvSpPr>
          <p:nvPr/>
        </p:nvSpPr>
        <p:spPr bwMode="auto">
          <a:xfrm>
            <a:off x="0" y="-184666"/>
            <a:ext cx="184731" cy="369332"/>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en-US" dirty="0"/>
          </a:p>
        </p:txBody>
      </p:sp>
      <p:graphicFrame>
        <p:nvGraphicFramePr>
          <p:cNvPr id="25602" name="Object 2"/>
          <p:cNvGraphicFramePr>
            <a:graphicFrameLocks noChangeAspect="1"/>
          </p:cNvGraphicFramePr>
          <p:nvPr>
            <p:extLst>
              <p:ext uri="{D42A27DB-BD31-4B8C-83A1-F6EECF244321}">
                <p14:modId xmlns:p14="http://schemas.microsoft.com/office/powerpoint/2010/main" val="29288354"/>
              </p:ext>
            </p:extLst>
          </p:nvPr>
        </p:nvGraphicFramePr>
        <p:xfrm>
          <a:off x="2971800" y="2460878"/>
          <a:ext cx="3733800" cy="2549272"/>
        </p:xfrm>
        <a:graphic>
          <a:graphicData uri="http://schemas.openxmlformats.org/presentationml/2006/ole">
            <mc:AlternateContent xmlns:mc="http://schemas.openxmlformats.org/markup-compatibility/2006">
              <mc:Choice xmlns:v="urn:schemas-microsoft-com:vml" Requires="v">
                <p:oleObj spid="_x0000_s25681" name="Visio" r:id="rId4" imgW="3443416" imgH="2686536" progId="Visio.Drawing.11">
                  <p:embed/>
                </p:oleObj>
              </mc:Choice>
              <mc:Fallback>
                <p:oleObj name="Visio" r:id="rId4" imgW="3443416" imgH="2686536" progId="Visio.Drawing.11">
                  <p:embed/>
                  <p:pic>
                    <p:nvPicPr>
                      <p:cNvPr id="0" name="Picture 2"/>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2971800" y="2460878"/>
                        <a:ext cx="3733800" cy="2549272"/>
                      </a:xfrm>
                      <a:prstGeom prst="rect">
                        <a:avLst/>
                      </a:prstGeom>
                      <a:solidFill>
                        <a:schemeClr val="bg1"/>
                      </a:solidFill>
                    </p:spPr>
                  </p:pic>
                </p:oleObj>
              </mc:Fallback>
            </mc:AlternateContent>
          </a:graphicData>
        </a:graphic>
      </p:graphicFrame>
      <p:sp>
        <p:nvSpPr>
          <p:cNvPr id="25606" name="Rectangle 6"/>
          <p:cNvSpPr>
            <a:spLocks noChangeArrowheads="1"/>
          </p:cNvSpPr>
          <p:nvPr/>
        </p:nvSpPr>
        <p:spPr bwMode="auto">
          <a:xfrm>
            <a:off x="0" y="-184666"/>
            <a:ext cx="184731" cy="369332"/>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en-US" dirty="0"/>
          </a:p>
        </p:txBody>
      </p:sp>
      <p:sp>
        <p:nvSpPr>
          <p:cNvPr id="2" name="Rectangle 1"/>
          <p:cNvSpPr/>
          <p:nvPr/>
        </p:nvSpPr>
        <p:spPr>
          <a:xfrm>
            <a:off x="533400" y="1657350"/>
            <a:ext cx="7696200" cy="830997"/>
          </a:xfrm>
          <a:prstGeom prst="rect">
            <a:avLst/>
          </a:prstGeom>
        </p:spPr>
        <p:txBody>
          <a:bodyPr wrap="square">
            <a:spAutoFit/>
          </a:bodyPr>
          <a:lstStyle/>
          <a:p>
            <a:pPr marL="457200" indent="-457200" algn="just">
              <a:buFont typeface="Wingdings" pitchFamily="2" charset="2"/>
              <a:buChar char="v"/>
            </a:pPr>
            <a:r>
              <a:rPr lang="en-US" sz="2400" dirty="0">
                <a:latin typeface="Arial" pitchFamily="34" charset="0"/>
                <a:cs typeface="Arial" pitchFamily="34" charset="0"/>
              </a:rPr>
              <a:t>Heat is continuously lost to the surroundings through the wall during a winter day. </a:t>
            </a:r>
          </a:p>
        </p:txBody>
      </p:sp>
      <p:sp>
        <p:nvSpPr>
          <p:cNvPr id="25" name="TextBox 24"/>
          <p:cNvSpPr txBox="1"/>
          <p:nvPr/>
        </p:nvSpPr>
        <p:spPr>
          <a:xfrm>
            <a:off x="6705600" y="4624685"/>
            <a:ext cx="1672253" cy="461665"/>
          </a:xfrm>
          <a:prstGeom prst="rect">
            <a:avLst/>
          </a:prstGeom>
          <a:noFill/>
        </p:spPr>
        <p:txBody>
          <a:bodyPr wrap="none" rtlCol="0">
            <a:spAutoFit/>
          </a:bodyPr>
          <a:lstStyle/>
          <a:p>
            <a:r>
              <a:rPr lang="en-US" sz="2400" dirty="0" smtClean="0">
                <a:latin typeface="Arial" pitchFamily="34" charset="0"/>
                <a:cs typeface="Arial" pitchFamily="34" charset="0"/>
              </a:rPr>
              <a:t>Source: [2]</a:t>
            </a:r>
            <a:endParaRPr lang="en-US" sz="2400" dirty="0">
              <a:latin typeface="Arial" pitchFamily="34" charset="0"/>
              <a:cs typeface="Arial" pitchFamily="34" charset="0"/>
            </a:endParaRPr>
          </a:p>
        </p:txBody>
      </p:sp>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4"/>
          <p:cNvSpPr>
            <a:spLocks noChangeArrowheads="1"/>
          </p:cNvSpPr>
          <p:nvPr/>
        </p:nvSpPr>
        <p:spPr bwMode="auto">
          <a:xfrm>
            <a:off x="533400" y="2666821"/>
            <a:ext cx="7696200" cy="1200329"/>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457200" marR="0" lvl="0" indent="-457200" algn="just" defTabSz="914400" rtl="0" eaLnBrk="1" fontAlgn="base" latinLnBrk="0" hangingPunct="1">
              <a:lnSpc>
                <a:spcPct val="100000"/>
              </a:lnSpc>
              <a:spcBef>
                <a:spcPct val="0"/>
              </a:spcBef>
              <a:spcAft>
                <a:spcPct val="0"/>
              </a:spcAft>
              <a:buClrTx/>
              <a:buSzTx/>
              <a:buFont typeface="Wingdings" pitchFamily="2" charset="2"/>
              <a:buChar char="v"/>
              <a:tabLst/>
            </a:pPr>
            <a:r>
              <a:rPr lang="en-US" sz="2400" dirty="0" smtClean="0">
                <a:latin typeface="Arial" pitchFamily="34" charset="0"/>
                <a:ea typeface="Times New Roman" pitchFamily="18" charset="0"/>
                <a:cs typeface="Arial" pitchFamily="34" charset="0"/>
              </a:rPr>
              <a:t>T</a:t>
            </a:r>
            <a:r>
              <a:rPr kumimoji="0" lang="en-US" sz="2400" b="0"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he heat conduction through the wall can be modeled as one dimensional and steady state. By using </a:t>
            </a:r>
            <a:r>
              <a:rPr kumimoji="0" lang="en-US" sz="2400" b="1"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Fourier’s law</a:t>
            </a:r>
            <a:r>
              <a:rPr kumimoji="0" lang="en-US" sz="2400" b="0"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a:t>
            </a:r>
            <a:endParaRPr kumimoji="0" lang="en-US" sz="2400" b="0" i="0" u="none" strike="noStrike" cap="none" normalizeH="0" baseline="0" dirty="0" smtClean="0">
              <a:ln>
                <a:noFill/>
              </a:ln>
              <a:solidFill>
                <a:schemeClr val="tx1"/>
              </a:solidFill>
              <a:effectLst/>
              <a:latin typeface="Arial" pitchFamily="34" charset="0"/>
              <a:cs typeface="Arial" pitchFamily="34" charset="0"/>
            </a:endParaRPr>
          </a:p>
        </p:txBody>
      </p:sp>
      <p:pic>
        <p:nvPicPr>
          <p:cNvPr id="3" name="Picture 5"/>
          <p:cNvPicPr>
            <a:picLocks noChangeAspect="1" noChangeArrowheads="1"/>
          </p:cNvPicPr>
          <p:nvPr/>
        </p:nvPicPr>
        <p:blipFill>
          <a:blip r:embed="rId2">
            <a:clrChange>
              <a:clrFrom>
                <a:srgbClr val="FFFFFF"/>
              </a:clrFrom>
              <a:clrTo>
                <a:srgbClr val="FFFFFF">
                  <a:alpha val="0"/>
                </a:srgbClr>
              </a:clrTo>
            </a:clrChange>
          </a:blip>
          <a:srcRect/>
          <a:stretch>
            <a:fillRect/>
          </a:stretch>
        </p:blipFill>
        <p:spPr bwMode="auto">
          <a:xfrm>
            <a:off x="4686300" y="4120855"/>
            <a:ext cx="2095500" cy="355895"/>
          </a:xfrm>
          <a:prstGeom prst="rect">
            <a:avLst/>
          </a:prstGeom>
          <a:solidFill>
            <a:schemeClr val="bg1"/>
          </a:solidFill>
        </p:spPr>
      </p:pic>
      <p:pic>
        <p:nvPicPr>
          <p:cNvPr id="4" name="Picture 2"/>
          <p:cNvPicPr>
            <a:picLocks noChangeAspect="1" noChangeArrowheads="1"/>
          </p:cNvPicPr>
          <p:nvPr/>
        </p:nvPicPr>
        <p:blipFill>
          <a:blip r:embed="rId3" cstate="print"/>
          <a:srcRect/>
          <a:stretch>
            <a:fillRect/>
          </a:stretch>
        </p:blipFill>
        <p:spPr bwMode="auto">
          <a:xfrm>
            <a:off x="1143000" y="4043040"/>
            <a:ext cx="1676400" cy="586110"/>
          </a:xfrm>
          <a:prstGeom prst="rect">
            <a:avLst/>
          </a:prstGeom>
          <a:noFill/>
          <a:ln w="9525">
            <a:noFill/>
            <a:miter lim="800000"/>
            <a:headEnd/>
            <a:tailEnd/>
          </a:ln>
          <a:effectLst/>
        </p:spPr>
      </p:pic>
      <p:sp>
        <p:nvSpPr>
          <p:cNvPr id="5" name="Right Arrow 4"/>
          <p:cNvSpPr/>
          <p:nvPr/>
        </p:nvSpPr>
        <p:spPr>
          <a:xfrm>
            <a:off x="3429000" y="4286250"/>
            <a:ext cx="533400" cy="114300"/>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6" name="Rectangle 5"/>
          <p:cNvSpPr/>
          <p:nvPr/>
        </p:nvSpPr>
        <p:spPr>
          <a:xfrm>
            <a:off x="533400" y="590550"/>
            <a:ext cx="6781800" cy="1938992"/>
          </a:xfrm>
          <a:prstGeom prst="rect">
            <a:avLst/>
          </a:prstGeom>
        </p:spPr>
        <p:txBody>
          <a:bodyPr wrap="square">
            <a:spAutoFit/>
          </a:bodyPr>
          <a:lstStyle/>
          <a:p>
            <a:pPr marL="457200" indent="-457200" algn="just">
              <a:buFont typeface="Wingdings" pitchFamily="2" charset="2"/>
              <a:buChar char="v"/>
            </a:pPr>
            <a:r>
              <a:rPr lang="en-US" sz="2400" dirty="0">
                <a:latin typeface="Arial" pitchFamily="34" charset="0"/>
                <a:cs typeface="Arial" pitchFamily="34" charset="0"/>
              </a:rPr>
              <a:t>It can be observed that heat transfer through the wall is in the perpendicular direction</a:t>
            </a:r>
            <a:r>
              <a:rPr lang="en-US" sz="2400" i="1" dirty="0">
                <a:latin typeface="Arial" pitchFamily="34" charset="0"/>
                <a:cs typeface="Arial" pitchFamily="34" charset="0"/>
              </a:rPr>
              <a:t> </a:t>
            </a:r>
            <a:r>
              <a:rPr lang="en-US" sz="2400" dirty="0">
                <a:latin typeface="Arial" pitchFamily="34" charset="0"/>
                <a:cs typeface="Arial" pitchFamily="34" charset="0"/>
              </a:rPr>
              <a:t>to the wall surface, and no significant heat transfer takes place in the wall in other </a:t>
            </a:r>
            <a:r>
              <a:rPr lang="en-US" sz="2400" dirty="0" smtClean="0">
                <a:latin typeface="Arial" pitchFamily="34" charset="0"/>
                <a:cs typeface="Arial" pitchFamily="34" charset="0"/>
              </a:rPr>
              <a:t>directions.  </a:t>
            </a:r>
            <a:endParaRPr lang="en-US" sz="2400" dirty="0">
              <a:latin typeface="Arial" pitchFamily="34" charset="0"/>
              <a:cs typeface="Arial" pitchFamily="34" charset="0"/>
            </a:endParaRPr>
          </a:p>
        </p:txBody>
      </p:sp>
    </p:spTree>
    <p:extLst>
      <p:ext uri="{BB962C8B-B14F-4D97-AF65-F5344CB8AC3E}">
        <p14:creationId xmlns:p14="http://schemas.microsoft.com/office/powerpoint/2010/main" val="401276686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4"/>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5"/>
                                        </p:tgtEl>
                                        <p:attrNameLst>
                                          <p:attrName>style.visibility</p:attrName>
                                        </p:attrNameLst>
                                      </p:cBhvr>
                                      <p:to>
                                        <p:strVal val="visible"/>
                                      </p:to>
                                    </p:set>
                                  </p:childTnLst>
                                </p:cTn>
                              </p:par>
                              <p:par>
                                <p:cTn id="15" presetID="1" presetClass="entr" presetSubtype="0" fill="hold" nodeType="withEffect">
                                  <p:stCondLst>
                                    <p:cond delay="0"/>
                                  </p:stCondLst>
                                  <p:childTnLst>
                                    <p:set>
                                      <p:cBhvr>
                                        <p:cTn id="16" dur="1" fill="hold">
                                          <p:stCondLst>
                                            <p:cond delay="0"/>
                                          </p:stCondLst>
                                        </p:cTn>
                                        <p:tgtEl>
                                          <p:spTgt spid="3"/>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5" grpId="0" animBg="1"/>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533400" y="666750"/>
            <a:ext cx="6858000" cy="1200329"/>
          </a:xfrm>
          <a:prstGeom prst="rect">
            <a:avLst/>
          </a:prstGeom>
        </p:spPr>
        <p:txBody>
          <a:bodyPr wrap="square">
            <a:spAutoFit/>
          </a:bodyPr>
          <a:lstStyle/>
          <a:p>
            <a:pPr marL="457200" indent="-457200" algn="just">
              <a:buFont typeface="Wingdings" pitchFamily="2" charset="2"/>
              <a:buChar char="v"/>
            </a:pPr>
            <a:r>
              <a:rPr lang="en-US" sz="2400" dirty="0" smtClean="0">
                <a:latin typeface="Arial" pitchFamily="34" charset="0"/>
                <a:cs typeface="Arial" pitchFamily="34" charset="0"/>
              </a:rPr>
              <a:t>Integrating above equation with boundary conditions, from   </a:t>
            </a:r>
            <a:r>
              <a:rPr lang="en-US" sz="2400" i="1" dirty="0" smtClean="0">
                <a:latin typeface="Arial" pitchFamily="34" charset="0"/>
                <a:cs typeface="Arial" pitchFamily="34" charset="0"/>
              </a:rPr>
              <a:t>x</a:t>
            </a:r>
            <a:r>
              <a:rPr lang="en-US" sz="2400" dirty="0" smtClean="0">
                <a:latin typeface="Arial" pitchFamily="34" charset="0"/>
                <a:cs typeface="Arial" pitchFamily="34" charset="0"/>
              </a:rPr>
              <a:t> = 0 where </a:t>
            </a:r>
            <a:r>
              <a:rPr lang="en-US" sz="2400" i="1" dirty="0" smtClean="0">
                <a:latin typeface="Arial" pitchFamily="34" charset="0"/>
                <a:cs typeface="Arial" pitchFamily="34" charset="0"/>
              </a:rPr>
              <a:t>T (0) = T</a:t>
            </a:r>
            <a:r>
              <a:rPr lang="en-US" i="1" dirty="0" smtClean="0">
                <a:latin typeface="Arial" pitchFamily="34" charset="0"/>
                <a:cs typeface="Arial" pitchFamily="34" charset="0"/>
              </a:rPr>
              <a:t>1 </a:t>
            </a:r>
            <a:r>
              <a:rPr lang="en-US" sz="2000" i="1" dirty="0" smtClean="0">
                <a:latin typeface="Arial" pitchFamily="34" charset="0"/>
                <a:cs typeface="Arial" pitchFamily="34" charset="0"/>
              </a:rPr>
              <a:t> </a:t>
            </a:r>
            <a:r>
              <a:rPr lang="en-US" sz="2400" i="1" dirty="0" smtClean="0">
                <a:latin typeface="Arial" pitchFamily="34" charset="0"/>
                <a:cs typeface="Arial" pitchFamily="34" charset="0"/>
              </a:rPr>
              <a:t>to   X = L </a:t>
            </a:r>
            <a:r>
              <a:rPr lang="en-US" sz="2400" dirty="0" smtClean="0">
                <a:latin typeface="Arial" pitchFamily="34" charset="0"/>
                <a:cs typeface="Arial" pitchFamily="34" charset="0"/>
              </a:rPr>
              <a:t>where</a:t>
            </a:r>
            <a:r>
              <a:rPr lang="en-US" sz="2400" i="1" dirty="0" smtClean="0">
                <a:latin typeface="Arial" pitchFamily="34" charset="0"/>
                <a:cs typeface="Arial" pitchFamily="34" charset="0"/>
              </a:rPr>
              <a:t> T (L) = T</a:t>
            </a:r>
            <a:r>
              <a:rPr lang="en-US" i="1" dirty="0" smtClean="0">
                <a:latin typeface="Arial" pitchFamily="34" charset="0"/>
                <a:cs typeface="Arial" pitchFamily="34" charset="0"/>
              </a:rPr>
              <a:t>2, </a:t>
            </a:r>
            <a:r>
              <a:rPr lang="en-US" sz="2400" dirty="0" smtClean="0">
                <a:latin typeface="Arial" pitchFamily="34" charset="0"/>
                <a:cs typeface="Arial" pitchFamily="34" charset="0"/>
              </a:rPr>
              <a:t>we get</a:t>
            </a:r>
            <a:endParaRPr lang="en-US" sz="2400" dirty="0">
              <a:latin typeface="Arial" pitchFamily="34" charset="0"/>
              <a:cs typeface="Arial" pitchFamily="34" charset="0"/>
            </a:endParaRPr>
          </a:p>
        </p:txBody>
      </p:sp>
      <p:sp>
        <p:nvSpPr>
          <p:cNvPr id="49154" name="Rectangle 2"/>
          <p:cNvSpPr>
            <a:spLocks noChangeArrowheads="1"/>
          </p:cNvSpPr>
          <p:nvPr/>
        </p:nvSpPr>
        <p:spPr bwMode="auto">
          <a:xfrm>
            <a:off x="0" y="1625084"/>
            <a:ext cx="184731" cy="369332"/>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en-US" dirty="0"/>
          </a:p>
        </p:txBody>
      </p:sp>
      <p:sp>
        <p:nvSpPr>
          <p:cNvPr id="49155" name="Rectangle 3"/>
          <p:cNvSpPr>
            <a:spLocks noChangeArrowheads="1"/>
          </p:cNvSpPr>
          <p:nvPr/>
        </p:nvSpPr>
        <p:spPr bwMode="auto">
          <a:xfrm>
            <a:off x="0" y="1821820"/>
            <a:ext cx="251992" cy="26161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sz="1100" b="0"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a:t>
            </a:r>
            <a:r>
              <a:rPr kumimoji="0" lang="en-US" sz="800" b="0" i="0" u="none" strike="noStrike" cap="none" normalizeH="0" baseline="0" dirty="0" smtClean="0">
                <a:ln>
                  <a:noFill/>
                </a:ln>
                <a:solidFill>
                  <a:schemeClr val="tx1"/>
                </a:solidFill>
                <a:effectLst/>
                <a:latin typeface="Arial" pitchFamily="34" charset="0"/>
                <a:cs typeface="Arial" pitchFamily="34" charset="0"/>
              </a:rPr>
              <a:t> </a:t>
            </a:r>
            <a:endParaRPr kumimoji="0" lang="en-US" sz="1800" b="0" i="0" u="none" strike="noStrike" cap="none" normalizeH="0" baseline="0" dirty="0" smtClean="0">
              <a:ln>
                <a:noFill/>
              </a:ln>
              <a:solidFill>
                <a:schemeClr val="tx1"/>
              </a:solidFill>
              <a:effectLst/>
              <a:latin typeface="Arial" pitchFamily="34" charset="0"/>
              <a:cs typeface="Arial" pitchFamily="34" charset="0"/>
            </a:endParaRPr>
          </a:p>
        </p:txBody>
      </p:sp>
      <p:sp>
        <p:nvSpPr>
          <p:cNvPr id="49157" name="Rectangle 5"/>
          <p:cNvSpPr>
            <a:spLocks noChangeArrowheads="1"/>
          </p:cNvSpPr>
          <p:nvPr/>
        </p:nvSpPr>
        <p:spPr bwMode="auto">
          <a:xfrm>
            <a:off x="0" y="1625084"/>
            <a:ext cx="184731" cy="369332"/>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en-US" dirty="0"/>
          </a:p>
        </p:txBody>
      </p:sp>
      <p:pic>
        <p:nvPicPr>
          <p:cNvPr id="49156" name="Picture 4"/>
          <p:cNvPicPr>
            <a:picLocks noChangeAspect="1" noChangeArrowheads="1"/>
          </p:cNvPicPr>
          <p:nvPr/>
        </p:nvPicPr>
        <p:blipFill>
          <a:blip r:embed="rId2">
            <a:clrChange>
              <a:clrFrom>
                <a:srgbClr val="FFFFFF"/>
              </a:clrFrom>
              <a:clrTo>
                <a:srgbClr val="FFFFFF">
                  <a:alpha val="0"/>
                </a:srgbClr>
              </a:clrTo>
            </a:clrChange>
          </a:blip>
          <a:srcRect/>
          <a:stretch>
            <a:fillRect/>
          </a:stretch>
        </p:blipFill>
        <p:spPr bwMode="auto">
          <a:xfrm>
            <a:off x="1980143" y="2266950"/>
            <a:ext cx="3073964" cy="1066800"/>
          </a:xfrm>
          <a:prstGeom prst="rect">
            <a:avLst/>
          </a:prstGeom>
          <a:solidFill>
            <a:schemeClr val="bg1"/>
          </a:solidFill>
        </p:spPr>
      </p:pic>
      <p:sp>
        <p:nvSpPr>
          <p:cNvPr id="49159" name="Rectangle 7"/>
          <p:cNvSpPr>
            <a:spLocks noChangeArrowheads="1"/>
          </p:cNvSpPr>
          <p:nvPr/>
        </p:nvSpPr>
        <p:spPr bwMode="auto">
          <a:xfrm>
            <a:off x="0" y="1625084"/>
            <a:ext cx="184731" cy="369332"/>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en-US" dirty="0"/>
          </a:p>
        </p:txBody>
      </p:sp>
      <p:pic>
        <p:nvPicPr>
          <p:cNvPr id="49158" name="Picture 6"/>
          <p:cNvPicPr>
            <a:picLocks noChangeAspect="1" noChangeArrowheads="1"/>
          </p:cNvPicPr>
          <p:nvPr/>
        </p:nvPicPr>
        <p:blipFill>
          <a:blip r:embed="rId3">
            <a:clrChange>
              <a:clrFrom>
                <a:srgbClr val="FFFFFF"/>
              </a:clrFrom>
              <a:clrTo>
                <a:srgbClr val="FFFFFF">
                  <a:alpha val="0"/>
                </a:srgbClr>
              </a:clrTo>
            </a:clrChange>
          </a:blip>
          <a:srcRect/>
          <a:stretch>
            <a:fillRect/>
          </a:stretch>
        </p:blipFill>
        <p:spPr bwMode="auto">
          <a:xfrm>
            <a:off x="1905000" y="3863782"/>
            <a:ext cx="5334000" cy="384368"/>
          </a:xfrm>
          <a:prstGeom prst="rect">
            <a:avLst/>
          </a:prstGeom>
          <a:solidFill>
            <a:schemeClr val="bg1"/>
          </a:solidFill>
        </p:spPr>
      </p:pic>
      <p:sp>
        <p:nvSpPr>
          <p:cNvPr id="12" name="Right Arrow 11"/>
          <p:cNvSpPr/>
          <p:nvPr/>
        </p:nvSpPr>
        <p:spPr>
          <a:xfrm>
            <a:off x="990600" y="4000500"/>
            <a:ext cx="609600" cy="171450"/>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9162" name="Rectangle 10"/>
          <p:cNvSpPr>
            <a:spLocks noChangeArrowheads="1"/>
          </p:cNvSpPr>
          <p:nvPr/>
        </p:nvSpPr>
        <p:spPr bwMode="auto">
          <a:xfrm>
            <a:off x="0" y="1625084"/>
            <a:ext cx="184731" cy="369332"/>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en-US"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49156"/>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12"/>
                                        </p:tgtEl>
                                        <p:attrNameLst>
                                          <p:attrName>style.visibility</p:attrName>
                                        </p:attrNameLst>
                                      </p:cBhvr>
                                      <p:to>
                                        <p:strVal val="visible"/>
                                      </p:to>
                                    </p:set>
                                  </p:childTnLst>
                                </p:cTn>
                              </p:par>
                              <p:par>
                                <p:cTn id="11" presetID="1" presetClass="entr" presetSubtype="0" fill="hold" nodeType="withEffect">
                                  <p:stCondLst>
                                    <p:cond delay="0"/>
                                  </p:stCondLst>
                                  <p:childTnLst>
                                    <p:set>
                                      <p:cBhvr>
                                        <p:cTn id="12" dur="1" fill="hold">
                                          <p:stCondLst>
                                            <p:cond delay="0"/>
                                          </p:stCondLst>
                                        </p:cTn>
                                        <p:tgtEl>
                                          <p:spTgt spid="49158"/>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animBg="1"/>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8"/>
          <p:cNvSpPr>
            <a:spLocks noChangeArrowheads="1"/>
          </p:cNvSpPr>
          <p:nvPr/>
        </p:nvSpPr>
        <p:spPr bwMode="auto">
          <a:xfrm>
            <a:off x="533400" y="609421"/>
            <a:ext cx="6781800" cy="1200329"/>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457200" marR="0" lvl="0" indent="-457200" algn="just" defTabSz="914400" rtl="0" eaLnBrk="1" fontAlgn="base" latinLnBrk="0" hangingPunct="1">
              <a:lnSpc>
                <a:spcPct val="100000"/>
              </a:lnSpc>
              <a:spcBef>
                <a:spcPct val="0"/>
              </a:spcBef>
              <a:spcAft>
                <a:spcPct val="0"/>
              </a:spcAft>
              <a:buClrTx/>
              <a:buSzTx/>
              <a:buFont typeface="Wingdings" pitchFamily="2" charset="2"/>
              <a:buChar char="v"/>
              <a:tabLst/>
            </a:pPr>
            <a:r>
              <a:rPr kumimoji="0" lang="en-US" sz="2400" b="0"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Hence, the magnitude of the rate of heat transfer by conduction through a plane wall is given by</a:t>
            </a:r>
            <a:endParaRPr kumimoji="0" lang="en-US" sz="2400" b="0" i="0" u="none" strike="noStrike" cap="none" normalizeH="0" baseline="0" dirty="0" smtClean="0">
              <a:ln>
                <a:noFill/>
              </a:ln>
              <a:solidFill>
                <a:schemeClr val="tx1"/>
              </a:solidFill>
              <a:effectLst/>
              <a:latin typeface="Arial" pitchFamily="34" charset="0"/>
              <a:cs typeface="Arial" pitchFamily="34" charset="0"/>
            </a:endParaRPr>
          </a:p>
        </p:txBody>
      </p:sp>
      <p:pic>
        <p:nvPicPr>
          <p:cNvPr id="3" name="Picture 9"/>
          <p:cNvPicPr>
            <a:picLocks noChangeAspect="1" noChangeArrowheads="1"/>
          </p:cNvPicPr>
          <p:nvPr/>
        </p:nvPicPr>
        <p:blipFill>
          <a:blip r:embed="rId2">
            <a:clrChange>
              <a:clrFrom>
                <a:srgbClr val="FFFFFF"/>
              </a:clrFrom>
              <a:clrTo>
                <a:srgbClr val="FFFFFF">
                  <a:alpha val="0"/>
                </a:srgbClr>
              </a:clrTo>
            </a:clrChange>
          </a:blip>
          <a:srcRect/>
          <a:stretch>
            <a:fillRect/>
          </a:stretch>
        </p:blipFill>
        <p:spPr bwMode="auto">
          <a:xfrm>
            <a:off x="2777067" y="1809750"/>
            <a:ext cx="2785533" cy="685800"/>
          </a:xfrm>
          <a:prstGeom prst="rect">
            <a:avLst/>
          </a:prstGeom>
          <a:solidFill>
            <a:schemeClr val="bg1"/>
          </a:solidFill>
        </p:spPr>
      </p:pic>
      <p:sp>
        <p:nvSpPr>
          <p:cNvPr id="4" name="Rectangle 11"/>
          <p:cNvSpPr>
            <a:spLocks noChangeArrowheads="1"/>
          </p:cNvSpPr>
          <p:nvPr/>
        </p:nvSpPr>
        <p:spPr bwMode="auto">
          <a:xfrm>
            <a:off x="533400" y="2724150"/>
            <a:ext cx="7924800" cy="1938992"/>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344488" marR="0" lvl="0" indent="-344488" algn="just" defTabSz="914400" rtl="0" eaLnBrk="1" fontAlgn="base" latinLnBrk="0" hangingPunct="1">
              <a:lnSpc>
                <a:spcPct val="100000"/>
              </a:lnSpc>
              <a:spcBef>
                <a:spcPct val="0"/>
              </a:spcBef>
              <a:spcAft>
                <a:spcPct val="0"/>
              </a:spcAft>
              <a:buClrTx/>
              <a:buSzTx/>
              <a:buFont typeface="Wingdings" pitchFamily="2" charset="2"/>
              <a:buChar char="v"/>
              <a:tabLst/>
            </a:pPr>
            <a:r>
              <a:rPr kumimoji="0" lang="en-US" sz="2400" b="0" i="0" u="none" strike="noStrike" cap="none" normalizeH="0" baseline="0" dirty="0" smtClean="0">
                <a:ln>
                  <a:noFill/>
                </a:ln>
                <a:solidFill>
                  <a:schemeClr val="tx1"/>
                </a:solidFill>
                <a:effectLst/>
                <a:latin typeface="Arial" pitchFamily="34" charset="0"/>
                <a:ea typeface="Calibri" pitchFamily="34" charset="0"/>
                <a:cs typeface="Arial" pitchFamily="34" charset="0"/>
              </a:rPr>
              <a:t>This equation indicates that </a:t>
            </a:r>
            <a:r>
              <a:rPr kumimoji="0" lang="en-US" sz="2400" b="0" i="0" u="none" strike="noStrike" cap="none" normalizeH="0" baseline="0" dirty="0" smtClean="0">
                <a:ln>
                  <a:noFill/>
                </a:ln>
                <a:solidFill>
                  <a:schemeClr val="tx1"/>
                </a:solidFill>
                <a:effectLst/>
                <a:latin typeface="Arial" pitchFamily="34" charset="0"/>
                <a:ea typeface="Times-Italic"/>
                <a:cs typeface="Arial" pitchFamily="34" charset="0"/>
              </a:rPr>
              <a:t>the rate of heat transfer by conduction through a plane wall is proportional to the average thermal conductivity, the wall area, and the temperature difference, but is inversely proportional to the wall thickness.</a:t>
            </a:r>
            <a:endParaRPr kumimoji="0" lang="en-US" sz="2400" b="0" i="0" u="none" strike="noStrike" cap="none" normalizeH="0" baseline="0" dirty="0" smtClean="0">
              <a:ln>
                <a:noFill/>
              </a:ln>
              <a:solidFill>
                <a:schemeClr val="tx1"/>
              </a:solidFill>
              <a:effectLst/>
              <a:latin typeface="Arial" pitchFamily="34" charset="0"/>
              <a:cs typeface="Arial" pitchFamily="34" charset="0"/>
            </a:endParaRPr>
          </a:p>
        </p:txBody>
      </p:sp>
    </p:spTree>
    <p:extLst>
      <p:ext uri="{BB962C8B-B14F-4D97-AF65-F5344CB8AC3E}">
        <p14:creationId xmlns:p14="http://schemas.microsoft.com/office/powerpoint/2010/main" val="19452167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26.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23557" name="Rectangle 5"/>
          <p:cNvSpPr>
            <a:spLocks noChangeArrowheads="1"/>
          </p:cNvSpPr>
          <p:nvPr/>
        </p:nvSpPr>
        <p:spPr bwMode="auto">
          <a:xfrm>
            <a:off x="0" y="-184666"/>
            <a:ext cx="184731" cy="369332"/>
          </a:xfrm>
          <a:prstGeom prst="rect">
            <a:avLst/>
          </a:prstGeom>
          <a:noFill/>
          <a:ln w="9525">
            <a:noFill/>
            <a:miter lim="800000"/>
            <a:headEnd/>
            <a:tailEnd/>
          </a:ln>
          <a:effectLst/>
        </p:spPr>
        <p:txBody>
          <a:bodyPr wrap="none" anchor="ctr">
            <a:spAutoFit/>
          </a:bodyPr>
          <a:lstStyle/>
          <a:p>
            <a:endParaRPr lang="en-US" dirty="0"/>
          </a:p>
        </p:txBody>
      </p:sp>
      <p:sp>
        <p:nvSpPr>
          <p:cNvPr id="23559" name="Rectangle 7"/>
          <p:cNvSpPr>
            <a:spLocks noChangeArrowheads="1"/>
          </p:cNvSpPr>
          <p:nvPr/>
        </p:nvSpPr>
        <p:spPr bwMode="auto">
          <a:xfrm>
            <a:off x="0" y="-184666"/>
            <a:ext cx="184731" cy="369332"/>
          </a:xfrm>
          <a:prstGeom prst="rect">
            <a:avLst/>
          </a:prstGeom>
          <a:noFill/>
          <a:ln w="9525">
            <a:noFill/>
            <a:miter lim="800000"/>
            <a:headEnd/>
            <a:tailEnd/>
          </a:ln>
          <a:effectLst/>
        </p:spPr>
        <p:txBody>
          <a:bodyPr wrap="none" anchor="ctr">
            <a:spAutoFit/>
          </a:bodyPr>
          <a:lstStyle/>
          <a:p>
            <a:endParaRPr lang="en-US" dirty="0"/>
          </a:p>
        </p:txBody>
      </p:sp>
      <p:sp>
        <p:nvSpPr>
          <p:cNvPr id="2051" name="Rectangle 3"/>
          <p:cNvSpPr>
            <a:spLocks noChangeArrowheads="1"/>
          </p:cNvSpPr>
          <p:nvPr/>
        </p:nvSpPr>
        <p:spPr bwMode="auto">
          <a:xfrm>
            <a:off x="0" y="-184666"/>
            <a:ext cx="184731" cy="369332"/>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en-US" dirty="0"/>
          </a:p>
        </p:txBody>
      </p:sp>
      <p:sp>
        <p:nvSpPr>
          <p:cNvPr id="2053" name="Rectangle 5"/>
          <p:cNvSpPr>
            <a:spLocks noChangeArrowheads="1"/>
          </p:cNvSpPr>
          <p:nvPr/>
        </p:nvSpPr>
        <p:spPr bwMode="auto">
          <a:xfrm>
            <a:off x="0" y="-184666"/>
            <a:ext cx="184731" cy="369332"/>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en-US" dirty="0"/>
          </a:p>
        </p:txBody>
      </p:sp>
      <p:sp>
        <p:nvSpPr>
          <p:cNvPr id="2055" name="Rectangle 7"/>
          <p:cNvSpPr>
            <a:spLocks noChangeArrowheads="1"/>
          </p:cNvSpPr>
          <p:nvPr/>
        </p:nvSpPr>
        <p:spPr bwMode="auto">
          <a:xfrm>
            <a:off x="0" y="-184666"/>
            <a:ext cx="184731" cy="369332"/>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en-US" dirty="0"/>
          </a:p>
        </p:txBody>
      </p:sp>
      <p:sp>
        <p:nvSpPr>
          <p:cNvPr id="2057" name="Rectangle 9"/>
          <p:cNvSpPr>
            <a:spLocks noChangeArrowheads="1"/>
          </p:cNvSpPr>
          <p:nvPr/>
        </p:nvSpPr>
        <p:spPr bwMode="auto">
          <a:xfrm>
            <a:off x="0" y="-184666"/>
            <a:ext cx="184731" cy="369332"/>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en-US" dirty="0"/>
          </a:p>
        </p:txBody>
      </p:sp>
      <p:sp>
        <p:nvSpPr>
          <p:cNvPr id="27650" name="Rectangle 2"/>
          <p:cNvSpPr>
            <a:spLocks noChangeArrowheads="1"/>
          </p:cNvSpPr>
          <p:nvPr/>
        </p:nvSpPr>
        <p:spPr bwMode="auto">
          <a:xfrm>
            <a:off x="0" y="-184666"/>
            <a:ext cx="184731" cy="369332"/>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en-US" dirty="0"/>
          </a:p>
        </p:txBody>
      </p:sp>
      <p:sp>
        <p:nvSpPr>
          <p:cNvPr id="27652" name="Rectangle 4"/>
          <p:cNvSpPr>
            <a:spLocks noChangeArrowheads="1"/>
          </p:cNvSpPr>
          <p:nvPr/>
        </p:nvSpPr>
        <p:spPr bwMode="auto">
          <a:xfrm>
            <a:off x="0" y="-184666"/>
            <a:ext cx="184731" cy="369332"/>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en-US" dirty="0"/>
          </a:p>
        </p:txBody>
      </p:sp>
      <p:sp>
        <p:nvSpPr>
          <p:cNvPr id="27659" name="Rectangle 11"/>
          <p:cNvSpPr>
            <a:spLocks noChangeArrowheads="1"/>
          </p:cNvSpPr>
          <p:nvPr/>
        </p:nvSpPr>
        <p:spPr bwMode="auto">
          <a:xfrm>
            <a:off x="0" y="-184666"/>
            <a:ext cx="184731" cy="369332"/>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en-US" dirty="0"/>
          </a:p>
        </p:txBody>
      </p:sp>
      <p:sp>
        <p:nvSpPr>
          <p:cNvPr id="27661" name="Rectangle 13"/>
          <p:cNvSpPr>
            <a:spLocks noChangeArrowheads="1"/>
          </p:cNvSpPr>
          <p:nvPr/>
        </p:nvSpPr>
        <p:spPr bwMode="auto">
          <a:xfrm>
            <a:off x="0" y="-184666"/>
            <a:ext cx="184731" cy="369332"/>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en-US" dirty="0"/>
          </a:p>
        </p:txBody>
      </p:sp>
      <p:sp>
        <p:nvSpPr>
          <p:cNvPr id="28674" name="Rectangle 2"/>
          <p:cNvSpPr>
            <a:spLocks noChangeArrowheads="1"/>
          </p:cNvSpPr>
          <p:nvPr/>
        </p:nvSpPr>
        <p:spPr bwMode="auto">
          <a:xfrm>
            <a:off x="0" y="-184666"/>
            <a:ext cx="184731" cy="369332"/>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en-US" dirty="0"/>
          </a:p>
        </p:txBody>
      </p:sp>
      <p:sp>
        <p:nvSpPr>
          <p:cNvPr id="28676" name="Rectangle 4"/>
          <p:cNvSpPr>
            <a:spLocks noChangeArrowheads="1"/>
          </p:cNvSpPr>
          <p:nvPr/>
        </p:nvSpPr>
        <p:spPr bwMode="auto">
          <a:xfrm>
            <a:off x="0" y="-184666"/>
            <a:ext cx="184731" cy="369332"/>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en-US" dirty="0"/>
          </a:p>
        </p:txBody>
      </p:sp>
      <p:sp>
        <p:nvSpPr>
          <p:cNvPr id="28678" name="Rectangle 6"/>
          <p:cNvSpPr>
            <a:spLocks noChangeArrowheads="1"/>
          </p:cNvSpPr>
          <p:nvPr/>
        </p:nvSpPr>
        <p:spPr bwMode="auto">
          <a:xfrm>
            <a:off x="0" y="-184666"/>
            <a:ext cx="184731" cy="369332"/>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en-US" dirty="0"/>
          </a:p>
        </p:txBody>
      </p:sp>
      <p:sp>
        <p:nvSpPr>
          <p:cNvPr id="28680" name="Rectangle 8"/>
          <p:cNvSpPr>
            <a:spLocks noChangeArrowheads="1"/>
          </p:cNvSpPr>
          <p:nvPr/>
        </p:nvSpPr>
        <p:spPr bwMode="auto">
          <a:xfrm>
            <a:off x="0" y="-184666"/>
            <a:ext cx="184731" cy="369332"/>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en-US" dirty="0"/>
          </a:p>
        </p:txBody>
      </p:sp>
      <p:sp>
        <p:nvSpPr>
          <p:cNvPr id="28682" name="Rectangle 10"/>
          <p:cNvSpPr>
            <a:spLocks noChangeArrowheads="1"/>
          </p:cNvSpPr>
          <p:nvPr/>
        </p:nvSpPr>
        <p:spPr bwMode="auto">
          <a:xfrm>
            <a:off x="0" y="-184666"/>
            <a:ext cx="184731" cy="369332"/>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en-US" dirty="0"/>
          </a:p>
        </p:txBody>
      </p:sp>
      <p:sp>
        <p:nvSpPr>
          <p:cNvPr id="32774" name="Rectangle 6"/>
          <p:cNvSpPr>
            <a:spLocks noChangeArrowheads="1"/>
          </p:cNvSpPr>
          <p:nvPr/>
        </p:nvSpPr>
        <p:spPr bwMode="auto">
          <a:xfrm>
            <a:off x="0" y="-13216"/>
            <a:ext cx="184731" cy="369332"/>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en-US" dirty="0"/>
          </a:p>
        </p:txBody>
      </p:sp>
      <p:sp>
        <p:nvSpPr>
          <p:cNvPr id="32775" name="Rectangle 7"/>
          <p:cNvSpPr>
            <a:spLocks noChangeArrowheads="1"/>
          </p:cNvSpPr>
          <p:nvPr/>
        </p:nvSpPr>
        <p:spPr bwMode="auto">
          <a:xfrm>
            <a:off x="274638" y="393978"/>
            <a:ext cx="184731" cy="369332"/>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endParaRPr kumimoji="0" lang="en-US" sz="1800" b="0" i="0" u="none" strike="noStrike" cap="none" normalizeH="0" baseline="0" dirty="0" smtClean="0">
              <a:ln>
                <a:noFill/>
              </a:ln>
              <a:solidFill>
                <a:schemeClr val="tx1"/>
              </a:solidFill>
              <a:effectLst/>
              <a:latin typeface="Arial" pitchFamily="34" charset="0"/>
              <a:cs typeface="Arial" pitchFamily="34" charset="0"/>
            </a:endParaRPr>
          </a:p>
        </p:txBody>
      </p:sp>
      <p:pic>
        <p:nvPicPr>
          <p:cNvPr id="4098" name="Picture 2"/>
          <p:cNvPicPr>
            <a:picLocks noChangeAspect="1" noChangeArrowheads="1"/>
          </p:cNvPicPr>
          <p:nvPr/>
        </p:nvPicPr>
        <p:blipFill>
          <a:blip r:embed="rId2" cstate="print"/>
          <a:srcRect/>
          <a:stretch>
            <a:fillRect/>
          </a:stretch>
        </p:blipFill>
        <p:spPr bwMode="auto">
          <a:xfrm>
            <a:off x="5400675" y="1564229"/>
            <a:ext cx="3140903" cy="2836322"/>
          </a:xfrm>
          <a:prstGeom prst="rect">
            <a:avLst/>
          </a:prstGeom>
          <a:noFill/>
          <a:ln w="9525">
            <a:noFill/>
            <a:miter lim="800000"/>
            <a:headEnd/>
            <a:tailEnd/>
          </a:ln>
          <a:effectLst/>
        </p:spPr>
      </p:pic>
      <p:pic>
        <p:nvPicPr>
          <p:cNvPr id="4105" name="Picture 9"/>
          <p:cNvPicPr>
            <a:picLocks noChangeAspect="1" noChangeArrowheads="1"/>
          </p:cNvPicPr>
          <p:nvPr/>
        </p:nvPicPr>
        <p:blipFill>
          <a:blip r:embed="rId3" cstate="print"/>
          <a:srcRect/>
          <a:stretch>
            <a:fillRect/>
          </a:stretch>
        </p:blipFill>
        <p:spPr bwMode="auto">
          <a:xfrm>
            <a:off x="914400" y="1564229"/>
            <a:ext cx="4239592" cy="2836321"/>
          </a:xfrm>
          <a:prstGeom prst="rect">
            <a:avLst/>
          </a:prstGeom>
          <a:noFill/>
          <a:ln w="9525">
            <a:noFill/>
            <a:miter lim="800000"/>
            <a:headEnd/>
            <a:tailEnd/>
          </a:ln>
          <a:effectLst/>
        </p:spPr>
      </p:pic>
      <p:sp>
        <p:nvSpPr>
          <p:cNvPr id="32" name="Rectangle 31"/>
          <p:cNvSpPr/>
          <p:nvPr/>
        </p:nvSpPr>
        <p:spPr>
          <a:xfrm>
            <a:off x="914400" y="292953"/>
            <a:ext cx="6334125" cy="830997"/>
          </a:xfrm>
          <a:prstGeom prst="rect">
            <a:avLst/>
          </a:prstGeom>
        </p:spPr>
        <p:txBody>
          <a:bodyPr wrap="square">
            <a:spAutoFit/>
          </a:bodyPr>
          <a:lstStyle/>
          <a:p>
            <a:pPr algn="just"/>
            <a:r>
              <a:rPr lang="en-US" sz="2400" b="1" dirty="0" smtClean="0">
                <a:solidFill>
                  <a:srgbClr val="FF0000"/>
                </a:solidFill>
                <a:latin typeface="Arial" pitchFamily="34" charset="0"/>
                <a:cs typeface="Arial" pitchFamily="34" charset="0"/>
              </a:rPr>
              <a:t>Radial Steady State Heat Conduction through a Hollow Cylinder</a:t>
            </a:r>
            <a:endParaRPr lang="en-US" sz="2400" dirty="0">
              <a:solidFill>
                <a:srgbClr val="FF0000"/>
              </a:solidFill>
              <a:latin typeface="Arial" pitchFamily="34" charset="0"/>
              <a:cs typeface="Arial" pitchFamily="34" charset="0"/>
            </a:endParaRPr>
          </a:p>
        </p:txBody>
      </p:sp>
      <p:sp>
        <p:nvSpPr>
          <p:cNvPr id="22531" name="Rectangle 3"/>
          <p:cNvSpPr>
            <a:spLocks noChangeArrowheads="1"/>
          </p:cNvSpPr>
          <p:nvPr/>
        </p:nvSpPr>
        <p:spPr bwMode="auto">
          <a:xfrm>
            <a:off x="0" y="-184666"/>
            <a:ext cx="184731" cy="369332"/>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en-US" dirty="0"/>
          </a:p>
        </p:txBody>
      </p:sp>
      <p:sp>
        <p:nvSpPr>
          <p:cNvPr id="2" name="TextBox 1"/>
          <p:cNvSpPr txBox="1"/>
          <p:nvPr/>
        </p:nvSpPr>
        <p:spPr>
          <a:xfrm>
            <a:off x="5562600" y="4476750"/>
            <a:ext cx="1672253" cy="461665"/>
          </a:xfrm>
          <a:prstGeom prst="rect">
            <a:avLst/>
          </a:prstGeom>
          <a:noFill/>
        </p:spPr>
        <p:txBody>
          <a:bodyPr wrap="none" rtlCol="0">
            <a:spAutoFit/>
          </a:bodyPr>
          <a:lstStyle/>
          <a:p>
            <a:r>
              <a:rPr lang="en-US" sz="2400" dirty="0" smtClean="0">
                <a:latin typeface="Arial" pitchFamily="34" charset="0"/>
                <a:cs typeface="Arial" pitchFamily="34" charset="0"/>
              </a:rPr>
              <a:t>Source: [2]</a:t>
            </a:r>
            <a:endParaRPr lang="en-US" sz="2400" dirty="0">
              <a:latin typeface="Arial" pitchFamily="34" charset="0"/>
              <a:cs typeface="Arial" pitchFamily="34" charset="0"/>
            </a:endParaRPr>
          </a:p>
        </p:txBody>
      </p:sp>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4098"/>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1"/>
          <p:cNvSpPr>
            <a:spLocks noChangeArrowheads="1"/>
          </p:cNvSpPr>
          <p:nvPr/>
        </p:nvSpPr>
        <p:spPr bwMode="auto">
          <a:xfrm>
            <a:off x="533400" y="544890"/>
            <a:ext cx="6781800" cy="1569660"/>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457200" marR="0" lvl="0" indent="-457200" algn="just" defTabSz="914400" rtl="0" eaLnBrk="1" fontAlgn="base" latinLnBrk="0" hangingPunct="1">
              <a:lnSpc>
                <a:spcPct val="100000"/>
              </a:lnSpc>
              <a:spcBef>
                <a:spcPct val="0"/>
              </a:spcBef>
              <a:spcAft>
                <a:spcPct val="0"/>
              </a:spcAft>
              <a:buClrTx/>
              <a:buSzTx/>
              <a:buFont typeface="Wingdings" pitchFamily="2" charset="2"/>
              <a:buChar char="v"/>
              <a:tabLst/>
            </a:pPr>
            <a:r>
              <a:rPr lang="en-US" sz="2400" dirty="0" smtClean="0">
                <a:latin typeface="Arial" pitchFamily="34" charset="0"/>
                <a:ea typeface="Times New Roman" pitchFamily="18" charset="0"/>
                <a:cs typeface="Arial" pitchFamily="34" charset="0"/>
              </a:rPr>
              <a:t>T</a:t>
            </a:r>
            <a:r>
              <a:rPr kumimoji="0" lang="en-US" sz="2400" b="0"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he heat conduction through the pipe can be modeled as the steady one dimensional and </a:t>
            </a:r>
            <a:r>
              <a:rPr kumimoji="0" lang="en-US" sz="2400" i="1" u="none" strike="noStrike" cap="none" normalizeH="0" baseline="0" dirty="0" smtClean="0">
                <a:ln>
                  <a:noFill/>
                </a:ln>
                <a:solidFill>
                  <a:schemeClr val="tx1"/>
                </a:solidFill>
                <a:effectLst/>
                <a:latin typeface="Arial" pitchFamily="34" charset="0"/>
                <a:ea typeface="Times New Roman" pitchFamily="18" charset="0"/>
                <a:cs typeface="Arial" pitchFamily="34" charset="0"/>
              </a:rPr>
              <a:t>Fourier’s law of heat conduction</a:t>
            </a:r>
            <a:r>
              <a:rPr kumimoji="0" lang="en-US" sz="2400"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 </a:t>
            </a:r>
            <a:r>
              <a:rPr kumimoji="0" lang="en-US" sz="2400" b="0"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can be applied as</a:t>
            </a:r>
            <a:endParaRPr kumimoji="0" lang="en-US" sz="2400" b="0" i="0" u="none" strike="noStrike" cap="none" normalizeH="0" baseline="0" dirty="0" smtClean="0">
              <a:ln>
                <a:noFill/>
              </a:ln>
              <a:solidFill>
                <a:schemeClr val="tx1"/>
              </a:solidFill>
              <a:effectLst/>
              <a:latin typeface="Arial" pitchFamily="34" charset="0"/>
              <a:cs typeface="Arial" pitchFamily="34" charset="0"/>
            </a:endParaRPr>
          </a:p>
        </p:txBody>
      </p:sp>
      <p:pic>
        <p:nvPicPr>
          <p:cNvPr id="4" name="Picture 2"/>
          <p:cNvPicPr>
            <a:picLocks noChangeAspect="1" noChangeArrowheads="1"/>
          </p:cNvPicPr>
          <p:nvPr/>
        </p:nvPicPr>
        <p:blipFill>
          <a:blip r:embed="rId2">
            <a:clrChange>
              <a:clrFrom>
                <a:srgbClr val="FFFFFF"/>
              </a:clrFrom>
              <a:clrTo>
                <a:srgbClr val="FFFFFF">
                  <a:alpha val="0"/>
                </a:srgbClr>
              </a:clrTo>
            </a:clrChange>
          </a:blip>
          <a:srcRect/>
          <a:stretch>
            <a:fillRect/>
          </a:stretch>
        </p:blipFill>
        <p:spPr bwMode="auto">
          <a:xfrm>
            <a:off x="3934810" y="1894003"/>
            <a:ext cx="1730375" cy="601547"/>
          </a:xfrm>
          <a:prstGeom prst="rect">
            <a:avLst/>
          </a:prstGeom>
          <a:solidFill>
            <a:schemeClr val="bg1"/>
          </a:solidFill>
        </p:spPr>
      </p:pic>
      <p:sp>
        <p:nvSpPr>
          <p:cNvPr id="5" name="Rectangle 5"/>
          <p:cNvSpPr>
            <a:spLocks noChangeArrowheads="1"/>
          </p:cNvSpPr>
          <p:nvPr/>
        </p:nvSpPr>
        <p:spPr bwMode="auto">
          <a:xfrm>
            <a:off x="1" y="2334535"/>
            <a:ext cx="184731" cy="369332"/>
          </a:xfrm>
          <a:prstGeom prst="rect">
            <a:avLst/>
          </a:prstGeom>
          <a:noFill/>
          <a:ln w="9525">
            <a:noFill/>
            <a:miter lim="800000"/>
            <a:headEnd/>
            <a:tailEnd/>
          </a:ln>
          <a:effectLst/>
        </p:spPr>
        <p:txBody>
          <a:bodyPr wrap="none" anchor="ctr">
            <a:spAutoFit/>
          </a:bodyPr>
          <a:lstStyle/>
          <a:p>
            <a:endParaRPr lang="en-US" dirty="0">
              <a:latin typeface="Arial" pitchFamily="34" charset="0"/>
              <a:cs typeface="Arial" pitchFamily="34" charset="0"/>
            </a:endParaRPr>
          </a:p>
        </p:txBody>
      </p:sp>
      <p:sp>
        <p:nvSpPr>
          <p:cNvPr id="6" name="Rectangle 7"/>
          <p:cNvSpPr>
            <a:spLocks noChangeArrowheads="1"/>
          </p:cNvSpPr>
          <p:nvPr/>
        </p:nvSpPr>
        <p:spPr bwMode="auto">
          <a:xfrm>
            <a:off x="1" y="2334535"/>
            <a:ext cx="184731" cy="369332"/>
          </a:xfrm>
          <a:prstGeom prst="rect">
            <a:avLst/>
          </a:prstGeom>
          <a:noFill/>
          <a:ln w="9525">
            <a:noFill/>
            <a:miter lim="800000"/>
            <a:headEnd/>
            <a:tailEnd/>
          </a:ln>
          <a:effectLst/>
        </p:spPr>
        <p:txBody>
          <a:bodyPr wrap="none" anchor="ctr">
            <a:spAutoFit/>
          </a:bodyPr>
          <a:lstStyle/>
          <a:p>
            <a:endParaRPr lang="en-US" dirty="0">
              <a:latin typeface="Arial" pitchFamily="34" charset="0"/>
              <a:cs typeface="Arial" pitchFamily="34" charset="0"/>
            </a:endParaRPr>
          </a:p>
        </p:txBody>
      </p:sp>
      <p:sp>
        <p:nvSpPr>
          <p:cNvPr id="7" name="Rectangle 3"/>
          <p:cNvSpPr>
            <a:spLocks noChangeArrowheads="1"/>
          </p:cNvSpPr>
          <p:nvPr/>
        </p:nvSpPr>
        <p:spPr bwMode="auto">
          <a:xfrm>
            <a:off x="1" y="2334535"/>
            <a:ext cx="184731" cy="369332"/>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en-US" dirty="0">
              <a:latin typeface="Arial" pitchFamily="34" charset="0"/>
              <a:cs typeface="Arial" pitchFamily="34" charset="0"/>
            </a:endParaRPr>
          </a:p>
        </p:txBody>
      </p:sp>
      <p:sp>
        <p:nvSpPr>
          <p:cNvPr id="8" name="Rectangle 5"/>
          <p:cNvSpPr>
            <a:spLocks noChangeArrowheads="1"/>
          </p:cNvSpPr>
          <p:nvPr/>
        </p:nvSpPr>
        <p:spPr bwMode="auto">
          <a:xfrm>
            <a:off x="1" y="2334535"/>
            <a:ext cx="184731" cy="369332"/>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en-US" dirty="0">
              <a:latin typeface="Arial" pitchFamily="34" charset="0"/>
              <a:cs typeface="Arial" pitchFamily="34" charset="0"/>
            </a:endParaRPr>
          </a:p>
        </p:txBody>
      </p:sp>
      <p:sp>
        <p:nvSpPr>
          <p:cNvPr id="9" name="Rectangle 7"/>
          <p:cNvSpPr>
            <a:spLocks noChangeArrowheads="1"/>
          </p:cNvSpPr>
          <p:nvPr/>
        </p:nvSpPr>
        <p:spPr bwMode="auto">
          <a:xfrm>
            <a:off x="1" y="2334535"/>
            <a:ext cx="184731" cy="369332"/>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en-US" dirty="0">
              <a:latin typeface="Arial" pitchFamily="34" charset="0"/>
              <a:cs typeface="Arial" pitchFamily="34" charset="0"/>
            </a:endParaRPr>
          </a:p>
        </p:txBody>
      </p:sp>
      <p:sp>
        <p:nvSpPr>
          <p:cNvPr id="10" name="Rectangle 9"/>
          <p:cNvSpPr>
            <a:spLocks noChangeArrowheads="1"/>
          </p:cNvSpPr>
          <p:nvPr/>
        </p:nvSpPr>
        <p:spPr bwMode="auto">
          <a:xfrm>
            <a:off x="1" y="2334535"/>
            <a:ext cx="184731" cy="369332"/>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en-US" dirty="0">
              <a:latin typeface="Arial" pitchFamily="34" charset="0"/>
              <a:cs typeface="Arial" pitchFamily="34" charset="0"/>
            </a:endParaRPr>
          </a:p>
        </p:txBody>
      </p:sp>
      <p:sp>
        <p:nvSpPr>
          <p:cNvPr id="11" name="Rectangle 2"/>
          <p:cNvSpPr>
            <a:spLocks noChangeArrowheads="1"/>
          </p:cNvSpPr>
          <p:nvPr/>
        </p:nvSpPr>
        <p:spPr bwMode="auto">
          <a:xfrm>
            <a:off x="1" y="2334535"/>
            <a:ext cx="184731" cy="369332"/>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en-US" dirty="0">
              <a:latin typeface="Arial" pitchFamily="34" charset="0"/>
              <a:cs typeface="Arial" pitchFamily="34" charset="0"/>
            </a:endParaRPr>
          </a:p>
        </p:txBody>
      </p:sp>
      <p:sp>
        <p:nvSpPr>
          <p:cNvPr id="12" name="Rectangle 4"/>
          <p:cNvSpPr>
            <a:spLocks noChangeArrowheads="1"/>
          </p:cNvSpPr>
          <p:nvPr/>
        </p:nvSpPr>
        <p:spPr bwMode="auto">
          <a:xfrm>
            <a:off x="1" y="2334535"/>
            <a:ext cx="184731" cy="369332"/>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en-US" dirty="0">
              <a:latin typeface="Arial" pitchFamily="34" charset="0"/>
              <a:cs typeface="Arial" pitchFamily="34" charset="0"/>
            </a:endParaRPr>
          </a:p>
        </p:txBody>
      </p:sp>
      <p:sp>
        <p:nvSpPr>
          <p:cNvPr id="13" name="Rectangle 11"/>
          <p:cNvSpPr>
            <a:spLocks noChangeArrowheads="1"/>
          </p:cNvSpPr>
          <p:nvPr/>
        </p:nvSpPr>
        <p:spPr bwMode="auto">
          <a:xfrm>
            <a:off x="1" y="2334535"/>
            <a:ext cx="184731" cy="369332"/>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en-US" dirty="0">
              <a:latin typeface="Arial" pitchFamily="34" charset="0"/>
              <a:cs typeface="Arial" pitchFamily="34" charset="0"/>
            </a:endParaRPr>
          </a:p>
        </p:txBody>
      </p:sp>
      <p:sp>
        <p:nvSpPr>
          <p:cNvPr id="14" name="Rectangle 13"/>
          <p:cNvSpPr>
            <a:spLocks noChangeArrowheads="1"/>
          </p:cNvSpPr>
          <p:nvPr/>
        </p:nvSpPr>
        <p:spPr bwMode="auto">
          <a:xfrm>
            <a:off x="1" y="2334535"/>
            <a:ext cx="184731" cy="369332"/>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en-US" dirty="0">
              <a:latin typeface="Arial" pitchFamily="34" charset="0"/>
              <a:cs typeface="Arial" pitchFamily="34" charset="0"/>
            </a:endParaRPr>
          </a:p>
        </p:txBody>
      </p:sp>
      <p:sp>
        <p:nvSpPr>
          <p:cNvPr id="15" name="Rectangle 2"/>
          <p:cNvSpPr>
            <a:spLocks noChangeArrowheads="1"/>
          </p:cNvSpPr>
          <p:nvPr/>
        </p:nvSpPr>
        <p:spPr bwMode="auto">
          <a:xfrm>
            <a:off x="1" y="2334535"/>
            <a:ext cx="184731" cy="369332"/>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en-US" dirty="0">
              <a:latin typeface="Arial" pitchFamily="34" charset="0"/>
              <a:cs typeface="Arial" pitchFamily="34" charset="0"/>
            </a:endParaRPr>
          </a:p>
        </p:txBody>
      </p:sp>
      <p:sp>
        <p:nvSpPr>
          <p:cNvPr id="16" name="Rectangle 4"/>
          <p:cNvSpPr>
            <a:spLocks noChangeArrowheads="1"/>
          </p:cNvSpPr>
          <p:nvPr/>
        </p:nvSpPr>
        <p:spPr bwMode="auto">
          <a:xfrm>
            <a:off x="1" y="2334535"/>
            <a:ext cx="184731" cy="369332"/>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en-US" dirty="0">
              <a:latin typeface="Arial" pitchFamily="34" charset="0"/>
              <a:cs typeface="Arial" pitchFamily="34" charset="0"/>
            </a:endParaRPr>
          </a:p>
        </p:txBody>
      </p:sp>
      <p:sp>
        <p:nvSpPr>
          <p:cNvPr id="17" name="Rectangle 6"/>
          <p:cNvSpPr>
            <a:spLocks noChangeArrowheads="1"/>
          </p:cNvSpPr>
          <p:nvPr/>
        </p:nvSpPr>
        <p:spPr bwMode="auto">
          <a:xfrm>
            <a:off x="1" y="2334535"/>
            <a:ext cx="184731" cy="369332"/>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en-US" dirty="0">
              <a:latin typeface="Arial" pitchFamily="34" charset="0"/>
              <a:cs typeface="Arial" pitchFamily="34" charset="0"/>
            </a:endParaRPr>
          </a:p>
        </p:txBody>
      </p:sp>
      <p:sp>
        <p:nvSpPr>
          <p:cNvPr id="18" name="Rectangle 8"/>
          <p:cNvSpPr>
            <a:spLocks noChangeArrowheads="1"/>
          </p:cNvSpPr>
          <p:nvPr/>
        </p:nvSpPr>
        <p:spPr bwMode="auto">
          <a:xfrm>
            <a:off x="1" y="2334535"/>
            <a:ext cx="184731" cy="369332"/>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en-US" dirty="0">
              <a:latin typeface="Arial" pitchFamily="34" charset="0"/>
              <a:cs typeface="Arial" pitchFamily="34" charset="0"/>
            </a:endParaRPr>
          </a:p>
        </p:txBody>
      </p:sp>
      <p:sp>
        <p:nvSpPr>
          <p:cNvPr id="19" name="Rectangle 10"/>
          <p:cNvSpPr>
            <a:spLocks noChangeArrowheads="1"/>
          </p:cNvSpPr>
          <p:nvPr/>
        </p:nvSpPr>
        <p:spPr bwMode="auto">
          <a:xfrm>
            <a:off x="1" y="2334535"/>
            <a:ext cx="184731" cy="369332"/>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en-US" dirty="0">
              <a:latin typeface="Arial" pitchFamily="34" charset="0"/>
              <a:cs typeface="Arial" pitchFamily="34" charset="0"/>
            </a:endParaRPr>
          </a:p>
        </p:txBody>
      </p:sp>
      <p:sp>
        <p:nvSpPr>
          <p:cNvPr id="20" name="Rectangle 6"/>
          <p:cNvSpPr>
            <a:spLocks noChangeArrowheads="1"/>
          </p:cNvSpPr>
          <p:nvPr/>
        </p:nvSpPr>
        <p:spPr bwMode="auto">
          <a:xfrm>
            <a:off x="1" y="2334535"/>
            <a:ext cx="184731" cy="369332"/>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en-US" dirty="0">
              <a:latin typeface="Arial" pitchFamily="34" charset="0"/>
              <a:cs typeface="Arial" pitchFamily="34" charset="0"/>
            </a:endParaRPr>
          </a:p>
        </p:txBody>
      </p:sp>
      <p:sp>
        <p:nvSpPr>
          <p:cNvPr id="21" name="Rectangle 7"/>
          <p:cNvSpPr>
            <a:spLocks noChangeArrowheads="1"/>
          </p:cNvSpPr>
          <p:nvPr/>
        </p:nvSpPr>
        <p:spPr bwMode="auto">
          <a:xfrm>
            <a:off x="274639" y="2913179"/>
            <a:ext cx="184731" cy="369332"/>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endParaRPr kumimoji="0" lang="en-US" sz="1800" b="0" i="0" u="none" strike="noStrike" cap="none" normalizeH="0" baseline="0" dirty="0" smtClean="0">
              <a:ln>
                <a:noFill/>
              </a:ln>
              <a:solidFill>
                <a:schemeClr val="tx1"/>
              </a:solidFill>
              <a:effectLst/>
              <a:latin typeface="Arial" pitchFamily="34" charset="0"/>
              <a:cs typeface="Arial" pitchFamily="34" charset="0"/>
            </a:endParaRPr>
          </a:p>
        </p:txBody>
      </p:sp>
      <p:sp>
        <p:nvSpPr>
          <p:cNvPr id="22" name="Rectangle 2"/>
          <p:cNvSpPr>
            <a:spLocks noChangeArrowheads="1"/>
          </p:cNvSpPr>
          <p:nvPr/>
        </p:nvSpPr>
        <p:spPr bwMode="auto">
          <a:xfrm>
            <a:off x="1" y="2334535"/>
            <a:ext cx="184731" cy="369332"/>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en-US" dirty="0">
              <a:latin typeface="Arial" pitchFamily="34" charset="0"/>
              <a:cs typeface="Arial" pitchFamily="34" charset="0"/>
            </a:endParaRPr>
          </a:p>
        </p:txBody>
      </p:sp>
      <p:pic>
        <p:nvPicPr>
          <p:cNvPr id="23" name="Picture 1"/>
          <p:cNvPicPr>
            <a:picLocks noChangeAspect="1" noChangeArrowheads="1"/>
          </p:cNvPicPr>
          <p:nvPr/>
        </p:nvPicPr>
        <p:blipFill>
          <a:blip r:embed="rId3">
            <a:clrChange>
              <a:clrFrom>
                <a:srgbClr val="FFFFFF"/>
              </a:clrFrom>
              <a:clrTo>
                <a:srgbClr val="FFFFFF">
                  <a:alpha val="0"/>
                </a:srgbClr>
              </a:clrTo>
            </a:clrChange>
          </a:blip>
          <a:srcRect/>
          <a:stretch>
            <a:fillRect/>
          </a:stretch>
        </p:blipFill>
        <p:spPr bwMode="auto">
          <a:xfrm>
            <a:off x="1308452" y="4057102"/>
            <a:ext cx="2217738" cy="530684"/>
          </a:xfrm>
          <a:prstGeom prst="rect">
            <a:avLst/>
          </a:prstGeom>
          <a:solidFill>
            <a:schemeClr val="bg1"/>
          </a:solidFill>
        </p:spPr>
      </p:pic>
      <p:sp>
        <p:nvSpPr>
          <p:cNvPr id="24" name="Rectangle 4"/>
          <p:cNvSpPr>
            <a:spLocks noChangeArrowheads="1"/>
          </p:cNvSpPr>
          <p:nvPr/>
        </p:nvSpPr>
        <p:spPr bwMode="auto">
          <a:xfrm>
            <a:off x="533400" y="2578953"/>
            <a:ext cx="7696200" cy="830997"/>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520700" marR="0" lvl="0" indent="-520700" algn="just" defTabSz="914400" rtl="0" eaLnBrk="1" fontAlgn="base" latinLnBrk="0" hangingPunct="1">
              <a:lnSpc>
                <a:spcPct val="100000"/>
              </a:lnSpc>
              <a:spcBef>
                <a:spcPct val="0"/>
              </a:spcBef>
              <a:spcAft>
                <a:spcPct val="0"/>
              </a:spcAft>
              <a:buClrTx/>
              <a:buSzTx/>
              <a:buFont typeface="Wingdings" pitchFamily="2" charset="2"/>
              <a:buChar char="v"/>
              <a:tabLst/>
            </a:pPr>
            <a:r>
              <a:rPr kumimoji="0" lang="en-US" sz="2400" b="0"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The heat transfer area </a:t>
            </a:r>
            <a:r>
              <a:rPr kumimoji="0" lang="en-US" sz="2400" b="0" i="1" u="none" strike="noStrike" cap="none" normalizeH="0" baseline="0" dirty="0" smtClean="0">
                <a:ln>
                  <a:noFill/>
                </a:ln>
                <a:solidFill>
                  <a:schemeClr val="tx1"/>
                </a:solidFill>
                <a:effectLst/>
                <a:latin typeface="Arial" pitchFamily="34" charset="0"/>
                <a:ea typeface="Times New Roman" pitchFamily="18" charset="0"/>
                <a:cs typeface="Arial" pitchFamily="34" charset="0"/>
              </a:rPr>
              <a:t>A</a:t>
            </a:r>
            <a:r>
              <a:rPr kumimoji="0" lang="en-US" sz="2400" b="0"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 depends on radius </a:t>
            </a:r>
            <a:r>
              <a:rPr kumimoji="0" lang="en-US" sz="2400" b="0" i="1" u="none" strike="noStrike" cap="none" normalizeH="0" baseline="0" dirty="0" smtClean="0">
                <a:ln>
                  <a:noFill/>
                </a:ln>
                <a:solidFill>
                  <a:schemeClr val="tx1"/>
                </a:solidFill>
                <a:effectLst/>
                <a:latin typeface="Arial" pitchFamily="34" charset="0"/>
                <a:ea typeface="Times New Roman" pitchFamily="18" charset="0"/>
                <a:cs typeface="Arial" pitchFamily="34" charset="0"/>
              </a:rPr>
              <a:t>r</a:t>
            </a:r>
            <a:r>
              <a:rPr kumimoji="0" lang="en-US" sz="2400" b="0"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 and it varies in the direction of heat transfer. Thus, putting</a:t>
            </a:r>
            <a:endParaRPr kumimoji="0" lang="en-US" sz="2400" b="0" i="0" u="none" strike="noStrike" cap="none" normalizeH="0" baseline="0" dirty="0" smtClean="0">
              <a:ln>
                <a:noFill/>
              </a:ln>
              <a:solidFill>
                <a:schemeClr val="tx1"/>
              </a:solidFill>
              <a:effectLst/>
              <a:latin typeface="Arial" pitchFamily="34" charset="0"/>
              <a:cs typeface="Arial" pitchFamily="34" charset="0"/>
            </a:endParaRPr>
          </a:p>
        </p:txBody>
      </p:sp>
      <p:pic>
        <p:nvPicPr>
          <p:cNvPr id="25" name="Picture 3"/>
          <p:cNvPicPr>
            <a:picLocks noChangeAspect="1" noChangeArrowheads="1"/>
          </p:cNvPicPr>
          <p:nvPr/>
        </p:nvPicPr>
        <p:blipFill>
          <a:blip r:embed="rId4">
            <a:clrChange>
              <a:clrFrom>
                <a:srgbClr val="FFFFFF"/>
              </a:clrFrom>
              <a:clrTo>
                <a:srgbClr val="FFFFFF">
                  <a:alpha val="0"/>
                </a:srgbClr>
              </a:clrTo>
            </a:clrChange>
          </a:blip>
          <a:srcRect/>
          <a:stretch>
            <a:fillRect/>
          </a:stretch>
        </p:blipFill>
        <p:spPr bwMode="auto">
          <a:xfrm>
            <a:off x="1280160" y="3562350"/>
            <a:ext cx="1463040" cy="342900"/>
          </a:xfrm>
          <a:prstGeom prst="rect">
            <a:avLst/>
          </a:prstGeom>
          <a:solidFill>
            <a:schemeClr val="bg1"/>
          </a:solidFill>
        </p:spPr>
      </p:pic>
      <p:sp>
        <p:nvSpPr>
          <p:cNvPr id="26" name="Rectangle 5"/>
          <p:cNvSpPr>
            <a:spLocks noChangeArrowheads="1"/>
          </p:cNvSpPr>
          <p:nvPr/>
        </p:nvSpPr>
        <p:spPr bwMode="auto">
          <a:xfrm>
            <a:off x="0" y="2496646"/>
            <a:ext cx="213520" cy="215444"/>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sz="800" b="0" i="0" u="none" strike="noStrike" cap="none" normalizeH="0" baseline="0" dirty="0" smtClean="0">
                <a:ln>
                  <a:noFill/>
                </a:ln>
                <a:solidFill>
                  <a:schemeClr val="tx1"/>
                </a:solidFill>
                <a:effectLst/>
                <a:latin typeface="Arial" pitchFamily="34" charset="0"/>
                <a:cs typeface="Arial" pitchFamily="34" charset="0"/>
              </a:rPr>
              <a:t> </a:t>
            </a:r>
            <a:endParaRPr kumimoji="0" lang="en-US" sz="1800" b="0" i="0" u="none" strike="noStrike" cap="none" normalizeH="0" baseline="0" dirty="0" smtClean="0">
              <a:ln>
                <a:noFill/>
              </a:ln>
              <a:solidFill>
                <a:schemeClr val="tx1"/>
              </a:solidFill>
              <a:effectLst/>
              <a:latin typeface="Arial" pitchFamily="34" charset="0"/>
              <a:cs typeface="Arial" pitchFamily="34" charset="0"/>
            </a:endParaRPr>
          </a:p>
        </p:txBody>
      </p:sp>
      <p:sp>
        <p:nvSpPr>
          <p:cNvPr id="27" name="Rectangle 7"/>
          <p:cNvSpPr>
            <a:spLocks noChangeArrowheads="1"/>
          </p:cNvSpPr>
          <p:nvPr/>
        </p:nvSpPr>
        <p:spPr bwMode="auto">
          <a:xfrm>
            <a:off x="1" y="2334535"/>
            <a:ext cx="184731" cy="369332"/>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en-US" dirty="0">
              <a:latin typeface="Arial" pitchFamily="34" charset="0"/>
              <a:cs typeface="Arial" pitchFamily="34" charset="0"/>
            </a:endParaRPr>
          </a:p>
        </p:txBody>
      </p:sp>
      <p:pic>
        <p:nvPicPr>
          <p:cNvPr id="28" name="Picture 6"/>
          <p:cNvPicPr>
            <a:picLocks noChangeAspect="1" noChangeArrowheads="1"/>
          </p:cNvPicPr>
          <p:nvPr/>
        </p:nvPicPr>
        <p:blipFill>
          <a:blip r:embed="rId5">
            <a:clrChange>
              <a:clrFrom>
                <a:srgbClr val="FFFFFF"/>
              </a:clrFrom>
              <a:clrTo>
                <a:srgbClr val="FFFFFF">
                  <a:alpha val="0"/>
                </a:srgbClr>
              </a:clrTo>
            </a:clrChange>
          </a:blip>
          <a:srcRect/>
          <a:stretch>
            <a:fillRect/>
          </a:stretch>
        </p:blipFill>
        <p:spPr bwMode="auto">
          <a:xfrm>
            <a:off x="5575653" y="4019550"/>
            <a:ext cx="2577747" cy="572048"/>
          </a:xfrm>
          <a:prstGeom prst="rect">
            <a:avLst/>
          </a:prstGeom>
          <a:solidFill>
            <a:schemeClr val="bg1"/>
          </a:solidFill>
        </p:spPr>
      </p:pic>
      <p:sp>
        <p:nvSpPr>
          <p:cNvPr id="29" name="Right Arrow 28"/>
          <p:cNvSpPr/>
          <p:nvPr/>
        </p:nvSpPr>
        <p:spPr>
          <a:xfrm flipV="1">
            <a:off x="4432652" y="4171950"/>
            <a:ext cx="596548" cy="228599"/>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rial" pitchFamily="34" charset="0"/>
              <a:cs typeface="Arial" pitchFamily="34" charset="0"/>
            </a:endParaRPr>
          </a:p>
        </p:txBody>
      </p:sp>
      <p:sp>
        <p:nvSpPr>
          <p:cNvPr id="30" name="Rectangle 9"/>
          <p:cNvSpPr>
            <a:spLocks noChangeArrowheads="1"/>
          </p:cNvSpPr>
          <p:nvPr/>
        </p:nvSpPr>
        <p:spPr bwMode="auto">
          <a:xfrm>
            <a:off x="1" y="2334535"/>
            <a:ext cx="184731" cy="369332"/>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en-US" dirty="0">
              <a:latin typeface="Arial" pitchFamily="34" charset="0"/>
              <a:cs typeface="Arial" pitchFamily="34" charset="0"/>
            </a:endParaRPr>
          </a:p>
        </p:txBody>
      </p:sp>
      <p:sp>
        <p:nvSpPr>
          <p:cNvPr id="31" name="Rectangle 11"/>
          <p:cNvSpPr>
            <a:spLocks noChangeArrowheads="1"/>
          </p:cNvSpPr>
          <p:nvPr/>
        </p:nvSpPr>
        <p:spPr bwMode="auto">
          <a:xfrm>
            <a:off x="1" y="2334535"/>
            <a:ext cx="184731" cy="369332"/>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en-US" dirty="0">
              <a:latin typeface="Arial" pitchFamily="34" charset="0"/>
              <a:cs typeface="Arial" pitchFamily="34" charset="0"/>
            </a:endParaRPr>
          </a:p>
        </p:txBody>
      </p:sp>
      <p:sp>
        <p:nvSpPr>
          <p:cNvPr id="32" name="Rectangle 13"/>
          <p:cNvSpPr>
            <a:spLocks noChangeArrowheads="1"/>
          </p:cNvSpPr>
          <p:nvPr/>
        </p:nvSpPr>
        <p:spPr bwMode="auto">
          <a:xfrm>
            <a:off x="1" y="2334535"/>
            <a:ext cx="184731" cy="369332"/>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en-US" dirty="0">
              <a:latin typeface="Arial" pitchFamily="34" charset="0"/>
              <a:cs typeface="Arial" pitchFamily="34" charset="0"/>
            </a:endParaRPr>
          </a:p>
        </p:txBody>
      </p:sp>
    </p:spTree>
    <p:extLst>
      <p:ext uri="{BB962C8B-B14F-4D97-AF65-F5344CB8AC3E}">
        <p14:creationId xmlns:p14="http://schemas.microsoft.com/office/powerpoint/2010/main" val="103879917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24"/>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25"/>
                                        </p:tgtEl>
                                        <p:attrNameLst>
                                          <p:attrName>style.visibility</p:attrName>
                                        </p:attrNameLst>
                                      </p:cBhvr>
                                      <p:to>
                                        <p:strVal val="visible"/>
                                      </p:to>
                                    </p:set>
                                  </p:childTnLst>
                                </p:cTn>
                              </p:par>
                            </p:childTnLst>
                          </p:cTn>
                        </p:par>
                      </p:childTnLst>
                    </p:cTn>
                  </p:par>
                  <p:par>
                    <p:cTn id="9" fill="hold">
                      <p:stCondLst>
                        <p:cond delay="indefinite"/>
                      </p:stCondLst>
                      <p:childTnLst>
                        <p:par>
                          <p:cTn id="10" fill="hold">
                            <p:stCondLst>
                              <p:cond delay="0"/>
                            </p:stCondLst>
                            <p:childTnLst>
                              <p:par>
                                <p:cTn id="11" presetID="1" presetClass="entr" presetSubtype="0" fill="hold" nodeType="clickEffect">
                                  <p:stCondLst>
                                    <p:cond delay="0"/>
                                  </p:stCondLst>
                                  <p:childTnLst>
                                    <p:set>
                                      <p:cBhvr>
                                        <p:cTn id="12" dur="1" fill="hold">
                                          <p:stCondLst>
                                            <p:cond delay="0"/>
                                          </p:stCondLst>
                                        </p:cTn>
                                        <p:tgtEl>
                                          <p:spTgt spid="23"/>
                                        </p:tgtEl>
                                        <p:attrNameLst>
                                          <p:attrName>style.visibility</p:attrName>
                                        </p:attrNameLst>
                                      </p:cBhvr>
                                      <p:to>
                                        <p:strVal val="visible"/>
                                      </p:to>
                                    </p:set>
                                  </p:childTnLst>
                                </p:cTn>
                              </p:par>
                            </p:childTnLst>
                          </p:cTn>
                        </p:par>
                      </p:childTnLst>
                    </p:cTn>
                  </p:par>
                  <p:par>
                    <p:cTn id="13" fill="hold">
                      <p:stCondLst>
                        <p:cond delay="indefinite"/>
                      </p:stCondLst>
                      <p:childTnLst>
                        <p:par>
                          <p:cTn id="14" fill="hold">
                            <p:stCondLst>
                              <p:cond delay="0"/>
                            </p:stCondLst>
                            <p:childTnLst>
                              <p:par>
                                <p:cTn id="15" presetID="1" presetClass="entr" presetSubtype="0" fill="hold" grpId="0" nodeType="clickEffect">
                                  <p:stCondLst>
                                    <p:cond delay="0"/>
                                  </p:stCondLst>
                                  <p:childTnLst>
                                    <p:set>
                                      <p:cBhvr>
                                        <p:cTn id="16" dur="1" fill="hold">
                                          <p:stCondLst>
                                            <p:cond delay="0"/>
                                          </p:stCondLst>
                                        </p:cTn>
                                        <p:tgtEl>
                                          <p:spTgt spid="29"/>
                                        </p:tgtEl>
                                        <p:attrNameLst>
                                          <p:attrName>style.visibility</p:attrName>
                                        </p:attrNameLst>
                                      </p:cBhvr>
                                      <p:to>
                                        <p:strVal val="visible"/>
                                      </p:to>
                                    </p:set>
                                  </p:childTnLst>
                                </p:cTn>
                              </p:par>
                              <p:par>
                                <p:cTn id="17" presetID="1" presetClass="entr" presetSubtype="0" fill="hold" nodeType="withEffect">
                                  <p:stCondLst>
                                    <p:cond delay="0"/>
                                  </p:stCondLst>
                                  <p:childTnLst>
                                    <p:set>
                                      <p:cBhvr>
                                        <p:cTn id="18" dur="1" fill="hold">
                                          <p:stCondLst>
                                            <p:cond delay="0"/>
                                          </p:stCondLst>
                                        </p:cTn>
                                        <p:tgtEl>
                                          <p:spTgt spid="28"/>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4" grpId="0"/>
      <p:bldP spid="29" grpId="0" animBg="1"/>
    </p:bldLst>
  </p:timing>
</p:sld>
</file>

<file path=ppt/slides/slide28.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33" name="Rectangle 32"/>
          <p:cNvSpPr/>
          <p:nvPr/>
        </p:nvSpPr>
        <p:spPr>
          <a:xfrm>
            <a:off x="533400" y="361950"/>
            <a:ext cx="6781800" cy="1200329"/>
          </a:xfrm>
          <a:prstGeom prst="rect">
            <a:avLst/>
          </a:prstGeom>
        </p:spPr>
        <p:txBody>
          <a:bodyPr wrap="square">
            <a:spAutoFit/>
          </a:bodyPr>
          <a:lstStyle/>
          <a:p>
            <a:pPr marL="457200" indent="-457200" algn="just">
              <a:buFont typeface="Wingdings" pitchFamily="2" charset="2"/>
              <a:buChar char="v"/>
            </a:pPr>
            <a:r>
              <a:rPr lang="en-US" sz="2400" dirty="0" smtClean="0">
                <a:latin typeface="Arial" pitchFamily="34" charset="0"/>
                <a:cs typeface="Arial" pitchFamily="34" charset="0"/>
              </a:rPr>
              <a:t>Integrating this equation with applying the boundary conditions:</a:t>
            </a:r>
          </a:p>
          <a:p>
            <a:pPr algn="just"/>
            <a:r>
              <a:rPr lang="en-US" sz="2400" dirty="0" smtClean="0">
                <a:latin typeface="Arial" pitchFamily="34" charset="0"/>
                <a:cs typeface="Arial" pitchFamily="34" charset="0"/>
              </a:rPr>
              <a:t> </a:t>
            </a:r>
            <a:endParaRPr lang="en-US" sz="2400" dirty="0">
              <a:latin typeface="Arial" pitchFamily="34" charset="0"/>
              <a:cs typeface="Arial" pitchFamily="34" charset="0"/>
            </a:endParaRPr>
          </a:p>
        </p:txBody>
      </p:sp>
      <p:pic>
        <p:nvPicPr>
          <p:cNvPr id="5124" name="Picture 4"/>
          <p:cNvPicPr>
            <a:picLocks noChangeAspect="1" noChangeArrowheads="1"/>
          </p:cNvPicPr>
          <p:nvPr/>
        </p:nvPicPr>
        <p:blipFill>
          <a:blip r:embed="rId2" cstate="print"/>
          <a:srcRect/>
          <a:stretch>
            <a:fillRect/>
          </a:stretch>
        </p:blipFill>
        <p:spPr bwMode="auto">
          <a:xfrm>
            <a:off x="2743200" y="1240869"/>
            <a:ext cx="4484370" cy="416481"/>
          </a:xfrm>
          <a:prstGeom prst="rect">
            <a:avLst/>
          </a:prstGeom>
          <a:noFill/>
          <a:ln w="9525">
            <a:noFill/>
            <a:miter lim="800000"/>
            <a:headEnd/>
            <a:tailEnd/>
          </a:ln>
          <a:effectLst/>
        </p:spPr>
      </p:pic>
      <p:pic>
        <p:nvPicPr>
          <p:cNvPr id="21512" name="Picture 8"/>
          <p:cNvPicPr>
            <a:picLocks noChangeAspect="1" noChangeArrowheads="1"/>
          </p:cNvPicPr>
          <p:nvPr/>
        </p:nvPicPr>
        <p:blipFill>
          <a:blip r:embed="rId3">
            <a:clrChange>
              <a:clrFrom>
                <a:srgbClr val="FFFFFF"/>
              </a:clrFrom>
              <a:clrTo>
                <a:srgbClr val="FFFFFF">
                  <a:alpha val="0"/>
                </a:srgbClr>
              </a:clrTo>
            </a:clrChange>
          </a:blip>
          <a:srcRect/>
          <a:stretch>
            <a:fillRect/>
          </a:stretch>
        </p:blipFill>
        <p:spPr bwMode="auto">
          <a:xfrm>
            <a:off x="1905000" y="1764741"/>
            <a:ext cx="3429000" cy="959409"/>
          </a:xfrm>
          <a:prstGeom prst="rect">
            <a:avLst/>
          </a:prstGeom>
          <a:solidFill>
            <a:schemeClr val="bg1"/>
          </a:solidFill>
        </p:spPr>
      </p:pic>
      <p:pic>
        <p:nvPicPr>
          <p:cNvPr id="21514" name="Picture 10"/>
          <p:cNvPicPr>
            <a:picLocks noChangeAspect="1" noChangeArrowheads="1"/>
          </p:cNvPicPr>
          <p:nvPr/>
        </p:nvPicPr>
        <p:blipFill>
          <a:blip r:embed="rId4">
            <a:clrChange>
              <a:clrFrom>
                <a:srgbClr val="FFFFFF"/>
              </a:clrFrom>
              <a:clrTo>
                <a:srgbClr val="FFFFFF">
                  <a:alpha val="0"/>
                </a:srgbClr>
              </a:clrTo>
            </a:clrChange>
          </a:blip>
          <a:srcRect/>
          <a:stretch>
            <a:fillRect/>
          </a:stretch>
        </p:blipFill>
        <p:spPr bwMode="auto">
          <a:xfrm>
            <a:off x="1905000" y="2819400"/>
            <a:ext cx="5441950" cy="514350"/>
          </a:xfrm>
          <a:prstGeom prst="rect">
            <a:avLst/>
          </a:prstGeom>
          <a:solidFill>
            <a:schemeClr val="bg1"/>
          </a:solidFill>
        </p:spPr>
      </p:pic>
      <p:sp>
        <p:nvSpPr>
          <p:cNvPr id="44" name="Right Arrow 43"/>
          <p:cNvSpPr/>
          <p:nvPr/>
        </p:nvSpPr>
        <p:spPr>
          <a:xfrm flipV="1">
            <a:off x="1066800" y="2952750"/>
            <a:ext cx="457200" cy="152400"/>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rial" pitchFamily="34" charset="0"/>
              <a:cs typeface="Arial" pitchFamily="34" charset="0"/>
            </a:endParaRPr>
          </a:p>
        </p:txBody>
      </p:sp>
      <p:sp>
        <p:nvSpPr>
          <p:cNvPr id="45" name="Rectangle 44"/>
          <p:cNvSpPr/>
          <p:nvPr/>
        </p:nvSpPr>
        <p:spPr>
          <a:xfrm>
            <a:off x="533400" y="3340953"/>
            <a:ext cx="7696200" cy="830997"/>
          </a:xfrm>
          <a:prstGeom prst="rect">
            <a:avLst/>
          </a:prstGeom>
        </p:spPr>
        <p:txBody>
          <a:bodyPr wrap="square">
            <a:spAutoFit/>
          </a:bodyPr>
          <a:lstStyle/>
          <a:p>
            <a:pPr marL="457200" indent="-457200" algn="just">
              <a:buFont typeface="Wingdings" pitchFamily="2" charset="2"/>
              <a:buChar char="v"/>
            </a:pPr>
            <a:r>
              <a:rPr lang="en-US" sz="2400" dirty="0" smtClean="0">
                <a:latin typeface="Arial" pitchFamily="34" charset="0"/>
                <a:cs typeface="Arial" pitchFamily="34" charset="0"/>
              </a:rPr>
              <a:t>Hence, the magnitude of rate of radial heat conduction through a hollow cylinder is given by</a:t>
            </a:r>
            <a:endParaRPr lang="en-US" sz="2400" dirty="0">
              <a:latin typeface="Arial" pitchFamily="34" charset="0"/>
              <a:cs typeface="Arial" pitchFamily="34" charset="0"/>
            </a:endParaRPr>
          </a:p>
        </p:txBody>
      </p:sp>
      <p:pic>
        <p:nvPicPr>
          <p:cNvPr id="21516" name="Picture 12"/>
          <p:cNvPicPr>
            <a:picLocks noChangeAspect="1" noChangeArrowheads="1"/>
          </p:cNvPicPr>
          <p:nvPr/>
        </p:nvPicPr>
        <p:blipFill>
          <a:blip r:embed="rId5">
            <a:clrChange>
              <a:clrFrom>
                <a:srgbClr val="FFFFFF"/>
              </a:clrFrom>
              <a:clrTo>
                <a:srgbClr val="FFFFFF">
                  <a:alpha val="0"/>
                </a:srgbClr>
              </a:clrTo>
            </a:clrChange>
          </a:blip>
          <a:srcRect/>
          <a:stretch>
            <a:fillRect/>
          </a:stretch>
        </p:blipFill>
        <p:spPr bwMode="auto">
          <a:xfrm>
            <a:off x="5334000" y="4269105"/>
            <a:ext cx="2514600" cy="817245"/>
          </a:xfrm>
          <a:prstGeom prst="rect">
            <a:avLst/>
          </a:prstGeom>
          <a:solidFill>
            <a:schemeClr val="bg1"/>
          </a:solidFill>
        </p:spPr>
      </p:pic>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21512"/>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44"/>
                                        </p:tgtEl>
                                        <p:attrNameLst>
                                          <p:attrName>style.visibility</p:attrName>
                                        </p:attrNameLst>
                                      </p:cBhvr>
                                      <p:to>
                                        <p:strVal val="visible"/>
                                      </p:to>
                                    </p:set>
                                  </p:childTnLst>
                                </p:cTn>
                              </p:par>
                              <p:par>
                                <p:cTn id="11" presetID="1" presetClass="entr" presetSubtype="0" fill="hold" nodeType="withEffect">
                                  <p:stCondLst>
                                    <p:cond delay="0"/>
                                  </p:stCondLst>
                                  <p:childTnLst>
                                    <p:set>
                                      <p:cBhvr>
                                        <p:cTn id="12" dur="1" fill="hold">
                                          <p:stCondLst>
                                            <p:cond delay="0"/>
                                          </p:stCondLst>
                                        </p:cTn>
                                        <p:tgtEl>
                                          <p:spTgt spid="21514"/>
                                        </p:tgtEl>
                                        <p:attrNameLst>
                                          <p:attrName>style.visibility</p:attrName>
                                        </p:attrNameLst>
                                      </p:cBhvr>
                                      <p:to>
                                        <p:strVal val="visible"/>
                                      </p:to>
                                    </p:set>
                                  </p:childTnLst>
                                </p:cTn>
                              </p:par>
                            </p:childTnLst>
                          </p:cTn>
                        </p:par>
                      </p:childTnLst>
                    </p:cTn>
                  </p:par>
                  <p:par>
                    <p:cTn id="13" fill="hold">
                      <p:stCondLst>
                        <p:cond delay="indefinite"/>
                      </p:stCondLst>
                      <p:childTnLst>
                        <p:par>
                          <p:cTn id="14" fill="hold">
                            <p:stCondLst>
                              <p:cond delay="0"/>
                            </p:stCondLst>
                            <p:childTnLst>
                              <p:par>
                                <p:cTn id="15" presetID="1" presetClass="entr" presetSubtype="0" fill="hold" grpId="0" nodeType="clickEffect">
                                  <p:stCondLst>
                                    <p:cond delay="0"/>
                                  </p:stCondLst>
                                  <p:childTnLst>
                                    <p:set>
                                      <p:cBhvr>
                                        <p:cTn id="16" dur="1" fill="hold">
                                          <p:stCondLst>
                                            <p:cond delay="0"/>
                                          </p:stCondLst>
                                        </p:cTn>
                                        <p:tgtEl>
                                          <p:spTgt spid="45"/>
                                        </p:tgtEl>
                                        <p:attrNameLst>
                                          <p:attrName>style.visibility</p:attrName>
                                        </p:attrNameLst>
                                      </p:cBhvr>
                                      <p:to>
                                        <p:strVal val="visible"/>
                                      </p:to>
                                    </p:set>
                                  </p:childTnLst>
                                </p:cTn>
                              </p:par>
                              <p:par>
                                <p:cTn id="17" presetID="1" presetClass="entr" presetSubtype="0" fill="hold" nodeType="withEffect">
                                  <p:stCondLst>
                                    <p:cond delay="0"/>
                                  </p:stCondLst>
                                  <p:childTnLst>
                                    <p:set>
                                      <p:cBhvr>
                                        <p:cTn id="18" dur="1" fill="hold">
                                          <p:stCondLst>
                                            <p:cond delay="0"/>
                                          </p:stCondLst>
                                        </p:cTn>
                                        <p:tgtEl>
                                          <p:spTgt spid="21516"/>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4" grpId="0" animBg="1"/>
      <p:bldP spid="45" grpId="0"/>
    </p:bldLst>
  </p:timing>
</p:sld>
</file>

<file path=ppt/slides/slide29.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23557" name="Rectangle 5"/>
          <p:cNvSpPr>
            <a:spLocks noChangeArrowheads="1"/>
          </p:cNvSpPr>
          <p:nvPr/>
        </p:nvSpPr>
        <p:spPr bwMode="auto">
          <a:xfrm>
            <a:off x="0" y="-184666"/>
            <a:ext cx="184731" cy="369332"/>
          </a:xfrm>
          <a:prstGeom prst="rect">
            <a:avLst/>
          </a:prstGeom>
          <a:noFill/>
          <a:ln w="9525">
            <a:noFill/>
            <a:miter lim="800000"/>
            <a:headEnd/>
            <a:tailEnd/>
          </a:ln>
          <a:effectLst/>
        </p:spPr>
        <p:txBody>
          <a:bodyPr wrap="none" anchor="ctr">
            <a:spAutoFit/>
          </a:bodyPr>
          <a:lstStyle/>
          <a:p>
            <a:endParaRPr lang="en-US" dirty="0"/>
          </a:p>
        </p:txBody>
      </p:sp>
      <p:sp>
        <p:nvSpPr>
          <p:cNvPr id="23559" name="Rectangle 7"/>
          <p:cNvSpPr>
            <a:spLocks noChangeArrowheads="1"/>
          </p:cNvSpPr>
          <p:nvPr/>
        </p:nvSpPr>
        <p:spPr bwMode="auto">
          <a:xfrm>
            <a:off x="0" y="-184666"/>
            <a:ext cx="184731" cy="369332"/>
          </a:xfrm>
          <a:prstGeom prst="rect">
            <a:avLst/>
          </a:prstGeom>
          <a:noFill/>
          <a:ln w="9525">
            <a:noFill/>
            <a:miter lim="800000"/>
            <a:headEnd/>
            <a:tailEnd/>
          </a:ln>
          <a:effectLst/>
        </p:spPr>
        <p:txBody>
          <a:bodyPr wrap="none" anchor="ctr">
            <a:spAutoFit/>
          </a:bodyPr>
          <a:lstStyle/>
          <a:p>
            <a:endParaRPr lang="en-US" dirty="0"/>
          </a:p>
        </p:txBody>
      </p:sp>
      <p:sp>
        <p:nvSpPr>
          <p:cNvPr id="2051" name="Rectangle 3"/>
          <p:cNvSpPr>
            <a:spLocks noChangeArrowheads="1"/>
          </p:cNvSpPr>
          <p:nvPr/>
        </p:nvSpPr>
        <p:spPr bwMode="auto">
          <a:xfrm>
            <a:off x="0" y="-184666"/>
            <a:ext cx="184731" cy="369332"/>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en-US" dirty="0"/>
          </a:p>
        </p:txBody>
      </p:sp>
      <p:sp>
        <p:nvSpPr>
          <p:cNvPr id="2053" name="Rectangle 5"/>
          <p:cNvSpPr>
            <a:spLocks noChangeArrowheads="1"/>
          </p:cNvSpPr>
          <p:nvPr/>
        </p:nvSpPr>
        <p:spPr bwMode="auto">
          <a:xfrm>
            <a:off x="0" y="-184666"/>
            <a:ext cx="184731" cy="369332"/>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en-US" dirty="0"/>
          </a:p>
        </p:txBody>
      </p:sp>
      <p:sp>
        <p:nvSpPr>
          <p:cNvPr id="2055" name="Rectangle 7"/>
          <p:cNvSpPr>
            <a:spLocks noChangeArrowheads="1"/>
          </p:cNvSpPr>
          <p:nvPr/>
        </p:nvSpPr>
        <p:spPr bwMode="auto">
          <a:xfrm>
            <a:off x="0" y="-184666"/>
            <a:ext cx="184731" cy="369332"/>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en-US" dirty="0"/>
          </a:p>
        </p:txBody>
      </p:sp>
      <p:sp>
        <p:nvSpPr>
          <p:cNvPr id="2057" name="Rectangle 9"/>
          <p:cNvSpPr>
            <a:spLocks noChangeArrowheads="1"/>
          </p:cNvSpPr>
          <p:nvPr/>
        </p:nvSpPr>
        <p:spPr bwMode="auto">
          <a:xfrm>
            <a:off x="0" y="-184666"/>
            <a:ext cx="184731" cy="369332"/>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en-US" dirty="0"/>
          </a:p>
        </p:txBody>
      </p:sp>
      <p:sp>
        <p:nvSpPr>
          <p:cNvPr id="27650" name="Rectangle 2"/>
          <p:cNvSpPr>
            <a:spLocks noChangeArrowheads="1"/>
          </p:cNvSpPr>
          <p:nvPr/>
        </p:nvSpPr>
        <p:spPr bwMode="auto">
          <a:xfrm>
            <a:off x="0" y="-184666"/>
            <a:ext cx="184731" cy="369332"/>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en-US" dirty="0"/>
          </a:p>
        </p:txBody>
      </p:sp>
      <p:sp>
        <p:nvSpPr>
          <p:cNvPr id="27652" name="Rectangle 4"/>
          <p:cNvSpPr>
            <a:spLocks noChangeArrowheads="1"/>
          </p:cNvSpPr>
          <p:nvPr/>
        </p:nvSpPr>
        <p:spPr bwMode="auto">
          <a:xfrm>
            <a:off x="0" y="-184666"/>
            <a:ext cx="184731" cy="369332"/>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en-US" dirty="0"/>
          </a:p>
        </p:txBody>
      </p:sp>
      <p:sp>
        <p:nvSpPr>
          <p:cNvPr id="27659" name="Rectangle 11"/>
          <p:cNvSpPr>
            <a:spLocks noChangeArrowheads="1"/>
          </p:cNvSpPr>
          <p:nvPr/>
        </p:nvSpPr>
        <p:spPr bwMode="auto">
          <a:xfrm>
            <a:off x="0" y="-184666"/>
            <a:ext cx="184731" cy="369332"/>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en-US" dirty="0"/>
          </a:p>
        </p:txBody>
      </p:sp>
      <p:sp>
        <p:nvSpPr>
          <p:cNvPr id="27661" name="Rectangle 13"/>
          <p:cNvSpPr>
            <a:spLocks noChangeArrowheads="1"/>
          </p:cNvSpPr>
          <p:nvPr/>
        </p:nvSpPr>
        <p:spPr bwMode="auto">
          <a:xfrm>
            <a:off x="0" y="-184666"/>
            <a:ext cx="184731" cy="369332"/>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en-US" dirty="0"/>
          </a:p>
        </p:txBody>
      </p:sp>
      <p:sp>
        <p:nvSpPr>
          <p:cNvPr id="28674" name="Rectangle 2"/>
          <p:cNvSpPr>
            <a:spLocks noChangeArrowheads="1"/>
          </p:cNvSpPr>
          <p:nvPr/>
        </p:nvSpPr>
        <p:spPr bwMode="auto">
          <a:xfrm>
            <a:off x="0" y="-184666"/>
            <a:ext cx="184731" cy="369332"/>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en-US" dirty="0"/>
          </a:p>
        </p:txBody>
      </p:sp>
      <p:sp>
        <p:nvSpPr>
          <p:cNvPr id="28676" name="Rectangle 4"/>
          <p:cNvSpPr>
            <a:spLocks noChangeArrowheads="1"/>
          </p:cNvSpPr>
          <p:nvPr/>
        </p:nvSpPr>
        <p:spPr bwMode="auto">
          <a:xfrm>
            <a:off x="0" y="-184666"/>
            <a:ext cx="184731" cy="369332"/>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en-US" dirty="0"/>
          </a:p>
        </p:txBody>
      </p:sp>
      <p:sp>
        <p:nvSpPr>
          <p:cNvPr id="28678" name="Rectangle 6"/>
          <p:cNvSpPr>
            <a:spLocks noChangeArrowheads="1"/>
          </p:cNvSpPr>
          <p:nvPr/>
        </p:nvSpPr>
        <p:spPr bwMode="auto">
          <a:xfrm>
            <a:off x="0" y="-184666"/>
            <a:ext cx="184731" cy="369332"/>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en-US" dirty="0"/>
          </a:p>
        </p:txBody>
      </p:sp>
      <p:sp>
        <p:nvSpPr>
          <p:cNvPr id="28680" name="Rectangle 8"/>
          <p:cNvSpPr>
            <a:spLocks noChangeArrowheads="1"/>
          </p:cNvSpPr>
          <p:nvPr/>
        </p:nvSpPr>
        <p:spPr bwMode="auto">
          <a:xfrm>
            <a:off x="0" y="-184666"/>
            <a:ext cx="184731" cy="369332"/>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en-US" dirty="0"/>
          </a:p>
        </p:txBody>
      </p:sp>
      <p:sp>
        <p:nvSpPr>
          <p:cNvPr id="28682" name="Rectangle 10"/>
          <p:cNvSpPr>
            <a:spLocks noChangeArrowheads="1"/>
          </p:cNvSpPr>
          <p:nvPr/>
        </p:nvSpPr>
        <p:spPr bwMode="auto">
          <a:xfrm>
            <a:off x="0" y="-184666"/>
            <a:ext cx="184731" cy="369332"/>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en-US" dirty="0"/>
          </a:p>
        </p:txBody>
      </p:sp>
      <p:sp>
        <p:nvSpPr>
          <p:cNvPr id="32774" name="Rectangle 6"/>
          <p:cNvSpPr>
            <a:spLocks noChangeArrowheads="1"/>
          </p:cNvSpPr>
          <p:nvPr/>
        </p:nvSpPr>
        <p:spPr bwMode="auto">
          <a:xfrm>
            <a:off x="0" y="-13216"/>
            <a:ext cx="184731" cy="369332"/>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en-US" dirty="0"/>
          </a:p>
        </p:txBody>
      </p:sp>
      <p:sp>
        <p:nvSpPr>
          <p:cNvPr id="32775" name="Rectangle 7"/>
          <p:cNvSpPr>
            <a:spLocks noChangeArrowheads="1"/>
          </p:cNvSpPr>
          <p:nvPr/>
        </p:nvSpPr>
        <p:spPr bwMode="auto">
          <a:xfrm>
            <a:off x="274638" y="393978"/>
            <a:ext cx="184731" cy="369332"/>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endParaRPr kumimoji="0" lang="en-US" sz="1800" b="0" i="0" u="none" strike="noStrike" cap="none" normalizeH="0" baseline="0" dirty="0" smtClean="0">
              <a:ln>
                <a:noFill/>
              </a:ln>
              <a:solidFill>
                <a:schemeClr val="tx1"/>
              </a:solidFill>
              <a:effectLst/>
              <a:latin typeface="Arial" pitchFamily="34" charset="0"/>
              <a:cs typeface="Arial" pitchFamily="34" charset="0"/>
            </a:endParaRPr>
          </a:p>
        </p:txBody>
      </p:sp>
      <p:sp>
        <p:nvSpPr>
          <p:cNvPr id="25" name="Rectangle 24"/>
          <p:cNvSpPr/>
          <p:nvPr/>
        </p:nvSpPr>
        <p:spPr>
          <a:xfrm>
            <a:off x="838200" y="128885"/>
            <a:ext cx="6477000" cy="830997"/>
          </a:xfrm>
          <a:prstGeom prst="rect">
            <a:avLst/>
          </a:prstGeom>
        </p:spPr>
        <p:txBody>
          <a:bodyPr wrap="square">
            <a:spAutoFit/>
          </a:bodyPr>
          <a:lstStyle/>
          <a:p>
            <a:pPr algn="just"/>
            <a:r>
              <a:rPr lang="en-US" sz="2400" b="1" dirty="0" smtClean="0">
                <a:solidFill>
                  <a:srgbClr val="FF0000"/>
                </a:solidFill>
                <a:latin typeface="Arial" pitchFamily="34" charset="0"/>
                <a:cs typeface="Arial" pitchFamily="34" charset="0"/>
              </a:rPr>
              <a:t>Heat Conduction through Composite Structures</a:t>
            </a:r>
          </a:p>
        </p:txBody>
      </p:sp>
      <p:sp>
        <p:nvSpPr>
          <p:cNvPr id="27" name="Rectangle 26"/>
          <p:cNvSpPr/>
          <p:nvPr/>
        </p:nvSpPr>
        <p:spPr>
          <a:xfrm>
            <a:off x="549565" y="1123950"/>
            <a:ext cx="6765635" cy="1569660"/>
          </a:xfrm>
          <a:prstGeom prst="rect">
            <a:avLst/>
          </a:prstGeom>
        </p:spPr>
        <p:txBody>
          <a:bodyPr wrap="square">
            <a:spAutoFit/>
          </a:bodyPr>
          <a:lstStyle/>
          <a:p>
            <a:pPr marL="457200" indent="-457200" algn="just">
              <a:buFont typeface="Wingdings" pitchFamily="2" charset="2"/>
              <a:buChar char="v"/>
            </a:pPr>
            <a:r>
              <a:rPr lang="en-US" sz="2400" dirty="0" smtClean="0">
                <a:latin typeface="Arial" pitchFamily="34" charset="0"/>
                <a:cs typeface="Arial" pitchFamily="34" charset="0"/>
              </a:rPr>
              <a:t>Different arrangements of different materials with different thermal properties designed for a particular application is known as a </a:t>
            </a:r>
            <a:r>
              <a:rPr lang="en-US" sz="2400" b="1" dirty="0" smtClean="0">
                <a:latin typeface="Arial" pitchFamily="34" charset="0"/>
                <a:cs typeface="Arial" pitchFamily="34" charset="0"/>
              </a:rPr>
              <a:t>composite structure</a:t>
            </a:r>
            <a:r>
              <a:rPr lang="en-US" sz="2400" dirty="0" smtClean="0">
                <a:latin typeface="Arial" pitchFamily="34" charset="0"/>
                <a:cs typeface="Arial" pitchFamily="34" charset="0"/>
              </a:rPr>
              <a:t>.</a:t>
            </a:r>
          </a:p>
        </p:txBody>
      </p:sp>
      <p:sp>
        <p:nvSpPr>
          <p:cNvPr id="18434" name="Rectangle 2"/>
          <p:cNvSpPr>
            <a:spLocks noChangeArrowheads="1"/>
          </p:cNvSpPr>
          <p:nvPr/>
        </p:nvSpPr>
        <p:spPr bwMode="auto">
          <a:xfrm>
            <a:off x="0" y="-184666"/>
            <a:ext cx="184731" cy="369332"/>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en-US" dirty="0"/>
          </a:p>
        </p:txBody>
      </p:sp>
    </p:spTree>
  </p:cSld>
  <p:clrMapOvr>
    <a:masterClrMapping/>
  </p:clrMapOvr>
  <p:transition/>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855137" y="133350"/>
            <a:ext cx="3488263" cy="461665"/>
          </a:xfrm>
          <a:prstGeom prst="rect">
            <a:avLst/>
          </a:prstGeom>
        </p:spPr>
        <p:txBody>
          <a:bodyPr wrap="none">
            <a:spAutoFit/>
          </a:bodyPr>
          <a:lstStyle/>
          <a:p>
            <a:r>
              <a:rPr lang="en-US" sz="2400" b="1" dirty="0" smtClean="0">
                <a:solidFill>
                  <a:srgbClr val="FF0000"/>
                </a:solidFill>
                <a:latin typeface="Arial" pitchFamily="34" charset="0"/>
                <a:cs typeface="Arial" pitchFamily="34" charset="0"/>
              </a:rPr>
              <a:t>Composite Plane Wall:</a:t>
            </a:r>
          </a:p>
        </p:txBody>
      </p:sp>
      <p:sp>
        <p:nvSpPr>
          <p:cNvPr id="3" name="Rectangle 2"/>
          <p:cNvSpPr/>
          <p:nvPr/>
        </p:nvSpPr>
        <p:spPr>
          <a:xfrm>
            <a:off x="533400" y="644237"/>
            <a:ext cx="6934200" cy="830997"/>
          </a:xfrm>
          <a:prstGeom prst="rect">
            <a:avLst/>
          </a:prstGeom>
        </p:spPr>
        <p:txBody>
          <a:bodyPr wrap="square">
            <a:spAutoFit/>
          </a:bodyPr>
          <a:lstStyle/>
          <a:p>
            <a:pPr marL="457200" indent="-457200" algn="just">
              <a:buFont typeface="Wingdings" pitchFamily="2" charset="2"/>
              <a:buChar char="v"/>
            </a:pPr>
            <a:r>
              <a:rPr lang="en-US" sz="2400" dirty="0" smtClean="0">
                <a:latin typeface="Arial" pitchFamily="34" charset="0"/>
                <a:cs typeface="Arial" pitchFamily="34" charset="0"/>
              </a:rPr>
              <a:t>For steady state heat transfer, heat flowing through each layer should be same, i.e.;</a:t>
            </a:r>
          </a:p>
        </p:txBody>
      </p:sp>
      <p:pic>
        <p:nvPicPr>
          <p:cNvPr id="4" name="Picture 2"/>
          <p:cNvPicPr>
            <a:picLocks noChangeAspect="1" noChangeArrowheads="1"/>
          </p:cNvPicPr>
          <p:nvPr/>
        </p:nvPicPr>
        <p:blipFill>
          <a:blip r:embed="rId3" cstate="print"/>
          <a:srcRect/>
          <a:stretch>
            <a:fillRect/>
          </a:stretch>
        </p:blipFill>
        <p:spPr bwMode="auto">
          <a:xfrm>
            <a:off x="990600" y="1657350"/>
            <a:ext cx="2148840" cy="1808798"/>
          </a:xfrm>
          <a:prstGeom prst="rect">
            <a:avLst/>
          </a:prstGeom>
          <a:noFill/>
          <a:ln w="9525">
            <a:noFill/>
            <a:miter lim="800000"/>
            <a:headEnd/>
            <a:tailEnd/>
          </a:ln>
          <a:effectLst/>
        </p:spPr>
      </p:pic>
      <p:graphicFrame>
        <p:nvGraphicFramePr>
          <p:cNvPr id="5" name="Object 1"/>
          <p:cNvGraphicFramePr>
            <a:graphicFrameLocks noChangeAspect="1"/>
          </p:cNvGraphicFramePr>
          <p:nvPr>
            <p:extLst>
              <p:ext uri="{D42A27DB-BD31-4B8C-83A1-F6EECF244321}">
                <p14:modId xmlns:p14="http://schemas.microsoft.com/office/powerpoint/2010/main" val="3593234919"/>
              </p:ext>
            </p:extLst>
          </p:nvPr>
        </p:nvGraphicFramePr>
        <p:xfrm>
          <a:off x="4191000" y="1600200"/>
          <a:ext cx="3962400" cy="3257551"/>
        </p:xfrm>
        <a:graphic>
          <a:graphicData uri="http://schemas.openxmlformats.org/presentationml/2006/ole">
            <mc:AlternateContent xmlns:mc="http://schemas.openxmlformats.org/markup-compatibility/2006">
              <mc:Choice xmlns:v="urn:schemas-microsoft-com:vml" Requires="v">
                <p:oleObj spid="_x0000_s103491" name="Visio" r:id="rId4" imgW="3719979" imgH="2721406" progId="Visio.Drawing.11">
                  <p:embed/>
                </p:oleObj>
              </mc:Choice>
              <mc:Fallback>
                <p:oleObj name="Visio" r:id="rId4" imgW="3719979" imgH="2721406" progId="Visio.Drawing.11">
                  <p:embed/>
                  <p:pic>
                    <p:nvPicPr>
                      <p:cNvPr id="0" name=""/>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4191000" y="1600200"/>
                        <a:ext cx="3962400" cy="3257551"/>
                      </a:xfrm>
                      <a:prstGeom prst="rect">
                        <a:avLst/>
                      </a:prstGeom>
                      <a:solidFill>
                        <a:schemeClr val="bg1"/>
                      </a:solidFill>
                    </p:spPr>
                  </p:pic>
                </p:oleObj>
              </mc:Fallback>
            </mc:AlternateContent>
          </a:graphicData>
        </a:graphic>
      </p:graphicFrame>
    </p:spTree>
    <p:extLst>
      <p:ext uri="{BB962C8B-B14F-4D97-AF65-F5344CB8AC3E}">
        <p14:creationId xmlns:p14="http://schemas.microsoft.com/office/powerpoint/2010/main" val="163873728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4"/>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1.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23557" name="Rectangle 5"/>
          <p:cNvSpPr>
            <a:spLocks noChangeArrowheads="1"/>
          </p:cNvSpPr>
          <p:nvPr/>
        </p:nvSpPr>
        <p:spPr bwMode="auto">
          <a:xfrm>
            <a:off x="0" y="-184666"/>
            <a:ext cx="184731" cy="369332"/>
          </a:xfrm>
          <a:prstGeom prst="rect">
            <a:avLst/>
          </a:prstGeom>
          <a:noFill/>
          <a:ln w="9525">
            <a:noFill/>
            <a:miter lim="800000"/>
            <a:headEnd/>
            <a:tailEnd/>
          </a:ln>
          <a:effectLst/>
        </p:spPr>
        <p:txBody>
          <a:bodyPr wrap="none" anchor="ctr">
            <a:spAutoFit/>
          </a:bodyPr>
          <a:lstStyle/>
          <a:p>
            <a:endParaRPr lang="en-US" dirty="0"/>
          </a:p>
        </p:txBody>
      </p:sp>
      <p:sp>
        <p:nvSpPr>
          <p:cNvPr id="23559" name="Rectangle 7"/>
          <p:cNvSpPr>
            <a:spLocks noChangeArrowheads="1"/>
          </p:cNvSpPr>
          <p:nvPr/>
        </p:nvSpPr>
        <p:spPr bwMode="auto">
          <a:xfrm>
            <a:off x="0" y="-184666"/>
            <a:ext cx="184731" cy="369332"/>
          </a:xfrm>
          <a:prstGeom prst="rect">
            <a:avLst/>
          </a:prstGeom>
          <a:noFill/>
          <a:ln w="9525">
            <a:noFill/>
            <a:miter lim="800000"/>
            <a:headEnd/>
            <a:tailEnd/>
          </a:ln>
          <a:effectLst/>
        </p:spPr>
        <p:txBody>
          <a:bodyPr wrap="none" anchor="ctr">
            <a:spAutoFit/>
          </a:bodyPr>
          <a:lstStyle/>
          <a:p>
            <a:endParaRPr lang="en-US" dirty="0"/>
          </a:p>
        </p:txBody>
      </p:sp>
      <p:sp>
        <p:nvSpPr>
          <p:cNvPr id="2051" name="Rectangle 3"/>
          <p:cNvSpPr>
            <a:spLocks noChangeArrowheads="1"/>
          </p:cNvSpPr>
          <p:nvPr/>
        </p:nvSpPr>
        <p:spPr bwMode="auto">
          <a:xfrm>
            <a:off x="0" y="-184666"/>
            <a:ext cx="184731" cy="369332"/>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en-US" dirty="0"/>
          </a:p>
        </p:txBody>
      </p:sp>
      <p:sp>
        <p:nvSpPr>
          <p:cNvPr id="2053" name="Rectangle 5"/>
          <p:cNvSpPr>
            <a:spLocks noChangeArrowheads="1"/>
          </p:cNvSpPr>
          <p:nvPr/>
        </p:nvSpPr>
        <p:spPr bwMode="auto">
          <a:xfrm>
            <a:off x="0" y="-184666"/>
            <a:ext cx="184731" cy="369332"/>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en-US" dirty="0"/>
          </a:p>
        </p:txBody>
      </p:sp>
      <p:sp>
        <p:nvSpPr>
          <p:cNvPr id="2055" name="Rectangle 7"/>
          <p:cNvSpPr>
            <a:spLocks noChangeArrowheads="1"/>
          </p:cNvSpPr>
          <p:nvPr/>
        </p:nvSpPr>
        <p:spPr bwMode="auto">
          <a:xfrm>
            <a:off x="0" y="-184666"/>
            <a:ext cx="184731" cy="369332"/>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en-US" dirty="0"/>
          </a:p>
        </p:txBody>
      </p:sp>
      <p:sp>
        <p:nvSpPr>
          <p:cNvPr id="2057" name="Rectangle 9"/>
          <p:cNvSpPr>
            <a:spLocks noChangeArrowheads="1"/>
          </p:cNvSpPr>
          <p:nvPr/>
        </p:nvSpPr>
        <p:spPr bwMode="auto">
          <a:xfrm>
            <a:off x="0" y="-184666"/>
            <a:ext cx="184731" cy="369332"/>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en-US" dirty="0"/>
          </a:p>
        </p:txBody>
      </p:sp>
      <p:sp>
        <p:nvSpPr>
          <p:cNvPr id="27650" name="Rectangle 2"/>
          <p:cNvSpPr>
            <a:spLocks noChangeArrowheads="1"/>
          </p:cNvSpPr>
          <p:nvPr/>
        </p:nvSpPr>
        <p:spPr bwMode="auto">
          <a:xfrm>
            <a:off x="0" y="-184666"/>
            <a:ext cx="184731" cy="369332"/>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en-US" dirty="0"/>
          </a:p>
        </p:txBody>
      </p:sp>
      <p:sp>
        <p:nvSpPr>
          <p:cNvPr id="27652" name="Rectangle 4"/>
          <p:cNvSpPr>
            <a:spLocks noChangeArrowheads="1"/>
          </p:cNvSpPr>
          <p:nvPr/>
        </p:nvSpPr>
        <p:spPr bwMode="auto">
          <a:xfrm>
            <a:off x="0" y="-184666"/>
            <a:ext cx="184731" cy="369332"/>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en-US" dirty="0"/>
          </a:p>
        </p:txBody>
      </p:sp>
      <p:sp>
        <p:nvSpPr>
          <p:cNvPr id="27659" name="Rectangle 11"/>
          <p:cNvSpPr>
            <a:spLocks noChangeArrowheads="1"/>
          </p:cNvSpPr>
          <p:nvPr/>
        </p:nvSpPr>
        <p:spPr bwMode="auto">
          <a:xfrm>
            <a:off x="0" y="-184666"/>
            <a:ext cx="184731" cy="369332"/>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en-US" dirty="0"/>
          </a:p>
        </p:txBody>
      </p:sp>
      <p:sp>
        <p:nvSpPr>
          <p:cNvPr id="27661" name="Rectangle 13"/>
          <p:cNvSpPr>
            <a:spLocks noChangeArrowheads="1"/>
          </p:cNvSpPr>
          <p:nvPr/>
        </p:nvSpPr>
        <p:spPr bwMode="auto">
          <a:xfrm>
            <a:off x="0" y="-184666"/>
            <a:ext cx="184731" cy="369332"/>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en-US" dirty="0"/>
          </a:p>
        </p:txBody>
      </p:sp>
      <p:sp>
        <p:nvSpPr>
          <p:cNvPr id="28674" name="Rectangle 2"/>
          <p:cNvSpPr>
            <a:spLocks noChangeArrowheads="1"/>
          </p:cNvSpPr>
          <p:nvPr/>
        </p:nvSpPr>
        <p:spPr bwMode="auto">
          <a:xfrm>
            <a:off x="0" y="-184666"/>
            <a:ext cx="184731" cy="369332"/>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en-US" dirty="0"/>
          </a:p>
        </p:txBody>
      </p:sp>
      <p:sp>
        <p:nvSpPr>
          <p:cNvPr id="28676" name="Rectangle 4"/>
          <p:cNvSpPr>
            <a:spLocks noChangeArrowheads="1"/>
          </p:cNvSpPr>
          <p:nvPr/>
        </p:nvSpPr>
        <p:spPr bwMode="auto">
          <a:xfrm>
            <a:off x="0" y="-184666"/>
            <a:ext cx="184731" cy="369332"/>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en-US" dirty="0"/>
          </a:p>
        </p:txBody>
      </p:sp>
      <p:sp>
        <p:nvSpPr>
          <p:cNvPr id="28678" name="Rectangle 6"/>
          <p:cNvSpPr>
            <a:spLocks noChangeArrowheads="1"/>
          </p:cNvSpPr>
          <p:nvPr/>
        </p:nvSpPr>
        <p:spPr bwMode="auto">
          <a:xfrm>
            <a:off x="0" y="-184666"/>
            <a:ext cx="184731" cy="369332"/>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en-US" dirty="0"/>
          </a:p>
        </p:txBody>
      </p:sp>
      <p:sp>
        <p:nvSpPr>
          <p:cNvPr id="28680" name="Rectangle 8"/>
          <p:cNvSpPr>
            <a:spLocks noChangeArrowheads="1"/>
          </p:cNvSpPr>
          <p:nvPr/>
        </p:nvSpPr>
        <p:spPr bwMode="auto">
          <a:xfrm>
            <a:off x="0" y="-184666"/>
            <a:ext cx="184731" cy="369332"/>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en-US" dirty="0"/>
          </a:p>
        </p:txBody>
      </p:sp>
      <p:sp>
        <p:nvSpPr>
          <p:cNvPr id="28682" name="Rectangle 10"/>
          <p:cNvSpPr>
            <a:spLocks noChangeArrowheads="1"/>
          </p:cNvSpPr>
          <p:nvPr/>
        </p:nvSpPr>
        <p:spPr bwMode="auto">
          <a:xfrm>
            <a:off x="0" y="-184666"/>
            <a:ext cx="184731" cy="369332"/>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en-US" dirty="0"/>
          </a:p>
        </p:txBody>
      </p:sp>
      <p:sp>
        <p:nvSpPr>
          <p:cNvPr id="32774" name="Rectangle 6"/>
          <p:cNvSpPr>
            <a:spLocks noChangeArrowheads="1"/>
          </p:cNvSpPr>
          <p:nvPr/>
        </p:nvSpPr>
        <p:spPr bwMode="auto">
          <a:xfrm>
            <a:off x="0" y="-13216"/>
            <a:ext cx="184731" cy="369332"/>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en-US" dirty="0"/>
          </a:p>
        </p:txBody>
      </p:sp>
      <p:sp>
        <p:nvSpPr>
          <p:cNvPr id="32775" name="Rectangle 7"/>
          <p:cNvSpPr>
            <a:spLocks noChangeArrowheads="1"/>
          </p:cNvSpPr>
          <p:nvPr/>
        </p:nvSpPr>
        <p:spPr bwMode="auto">
          <a:xfrm>
            <a:off x="274638" y="393978"/>
            <a:ext cx="184731" cy="369332"/>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endParaRPr kumimoji="0" lang="en-US" sz="1800" b="0" i="0" u="none" strike="noStrike" cap="none" normalizeH="0" baseline="0" dirty="0" smtClean="0">
              <a:ln>
                <a:noFill/>
              </a:ln>
              <a:solidFill>
                <a:schemeClr val="tx1"/>
              </a:solidFill>
              <a:effectLst/>
              <a:latin typeface="Arial" pitchFamily="34" charset="0"/>
              <a:cs typeface="Arial" pitchFamily="34" charset="0"/>
            </a:endParaRPr>
          </a:p>
        </p:txBody>
      </p:sp>
      <p:sp>
        <p:nvSpPr>
          <p:cNvPr id="36" name="Rectangle 35"/>
          <p:cNvSpPr/>
          <p:nvPr/>
        </p:nvSpPr>
        <p:spPr>
          <a:xfrm>
            <a:off x="533400" y="819150"/>
            <a:ext cx="6781800" cy="830997"/>
          </a:xfrm>
          <a:prstGeom prst="rect">
            <a:avLst/>
          </a:prstGeom>
        </p:spPr>
        <p:txBody>
          <a:bodyPr wrap="square">
            <a:spAutoFit/>
          </a:bodyPr>
          <a:lstStyle/>
          <a:p>
            <a:pPr marL="457200" indent="-457200" algn="just">
              <a:buFont typeface="Wingdings" pitchFamily="2" charset="2"/>
              <a:buChar char="v"/>
            </a:pPr>
            <a:r>
              <a:rPr lang="en-US" sz="2400" dirty="0" smtClean="0">
                <a:latin typeface="Arial" pitchFamily="34" charset="0"/>
                <a:cs typeface="Arial" pitchFamily="34" charset="0"/>
              </a:rPr>
              <a:t>Rearranging the above equations for the temperature differences,</a:t>
            </a:r>
          </a:p>
        </p:txBody>
      </p:sp>
      <p:pic>
        <p:nvPicPr>
          <p:cNvPr id="2050" name="Picture 2"/>
          <p:cNvPicPr>
            <a:picLocks noChangeAspect="1" noChangeArrowheads="1"/>
          </p:cNvPicPr>
          <p:nvPr/>
        </p:nvPicPr>
        <p:blipFill>
          <a:blip r:embed="rId2" cstate="print"/>
          <a:srcRect/>
          <a:stretch>
            <a:fillRect/>
          </a:stretch>
        </p:blipFill>
        <p:spPr bwMode="auto">
          <a:xfrm>
            <a:off x="2895600" y="2016369"/>
            <a:ext cx="2398222" cy="2536581"/>
          </a:xfrm>
          <a:prstGeom prst="rect">
            <a:avLst/>
          </a:prstGeom>
          <a:noFill/>
          <a:ln w="9525">
            <a:noFill/>
            <a:miter lim="800000"/>
            <a:headEnd/>
            <a:tailEnd/>
          </a:ln>
          <a:effectLst/>
        </p:spPr>
      </p:pic>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2050"/>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575310" y="742950"/>
            <a:ext cx="4191212" cy="461665"/>
          </a:xfrm>
          <a:prstGeom prst="rect">
            <a:avLst/>
          </a:prstGeom>
        </p:spPr>
        <p:txBody>
          <a:bodyPr wrap="none">
            <a:spAutoFit/>
          </a:bodyPr>
          <a:lstStyle/>
          <a:p>
            <a:pPr marL="457200" indent="-457200">
              <a:buFont typeface="Wingdings" pitchFamily="2" charset="2"/>
              <a:buChar char="v"/>
            </a:pPr>
            <a:r>
              <a:rPr lang="en-US" sz="2400" dirty="0" smtClean="0">
                <a:latin typeface="Arial" pitchFamily="34" charset="0"/>
                <a:cs typeface="Arial" pitchFamily="34" charset="0"/>
              </a:rPr>
              <a:t> Adding above equations, </a:t>
            </a:r>
          </a:p>
        </p:txBody>
      </p:sp>
      <p:pic>
        <p:nvPicPr>
          <p:cNvPr id="3" name="Picture 3"/>
          <p:cNvPicPr>
            <a:picLocks noChangeAspect="1" noChangeArrowheads="1"/>
          </p:cNvPicPr>
          <p:nvPr/>
        </p:nvPicPr>
        <p:blipFill>
          <a:blip r:embed="rId2" cstate="print"/>
          <a:srcRect/>
          <a:stretch>
            <a:fillRect/>
          </a:stretch>
        </p:blipFill>
        <p:spPr bwMode="auto">
          <a:xfrm>
            <a:off x="3962400" y="1455420"/>
            <a:ext cx="3234690" cy="582930"/>
          </a:xfrm>
          <a:prstGeom prst="rect">
            <a:avLst/>
          </a:prstGeom>
          <a:noFill/>
          <a:ln w="9525">
            <a:noFill/>
            <a:miter lim="800000"/>
            <a:headEnd/>
            <a:tailEnd/>
          </a:ln>
          <a:effectLst/>
        </p:spPr>
      </p:pic>
      <p:sp>
        <p:nvSpPr>
          <p:cNvPr id="4" name="Rectangle 3"/>
          <p:cNvSpPr/>
          <p:nvPr/>
        </p:nvSpPr>
        <p:spPr>
          <a:xfrm>
            <a:off x="533400" y="2350353"/>
            <a:ext cx="7696200" cy="1200329"/>
          </a:xfrm>
          <a:prstGeom prst="rect">
            <a:avLst/>
          </a:prstGeom>
        </p:spPr>
        <p:txBody>
          <a:bodyPr wrap="square">
            <a:spAutoFit/>
          </a:bodyPr>
          <a:lstStyle/>
          <a:p>
            <a:pPr marL="457200" indent="-457200" algn="just">
              <a:buFont typeface="Wingdings" pitchFamily="2" charset="2"/>
              <a:buChar char="v"/>
            </a:pPr>
            <a:r>
              <a:rPr lang="en-US" sz="2400" dirty="0" smtClean="0">
                <a:latin typeface="Arial" pitchFamily="34" charset="0"/>
                <a:cs typeface="Arial" pitchFamily="34" charset="0"/>
              </a:rPr>
              <a:t>Rearranging  the above equation, we get an expression for conduction heat transfer through a composite plane wall as,</a:t>
            </a:r>
          </a:p>
        </p:txBody>
      </p:sp>
      <p:pic>
        <p:nvPicPr>
          <p:cNvPr id="5" name="Picture 4"/>
          <p:cNvPicPr>
            <a:picLocks noChangeAspect="1" noChangeArrowheads="1"/>
          </p:cNvPicPr>
          <p:nvPr/>
        </p:nvPicPr>
        <p:blipFill>
          <a:blip r:embed="rId3" cstate="print"/>
          <a:srcRect/>
          <a:stretch>
            <a:fillRect/>
          </a:stretch>
        </p:blipFill>
        <p:spPr bwMode="auto">
          <a:xfrm>
            <a:off x="4591050" y="3680460"/>
            <a:ext cx="2343150" cy="720090"/>
          </a:xfrm>
          <a:prstGeom prst="rect">
            <a:avLst/>
          </a:prstGeom>
          <a:noFill/>
          <a:ln w="9525">
            <a:noFill/>
            <a:miter lim="800000"/>
            <a:headEnd/>
            <a:tailEnd/>
          </a:ln>
          <a:effectLst/>
        </p:spPr>
      </p:pic>
    </p:spTree>
    <p:extLst>
      <p:ext uri="{BB962C8B-B14F-4D97-AF65-F5344CB8AC3E}">
        <p14:creationId xmlns:p14="http://schemas.microsoft.com/office/powerpoint/2010/main" val="161492198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4">
                                            <p:txEl>
                                              <p:pRg st="0" end="0"/>
                                            </p:txEl>
                                          </p:spTgt>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5"/>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3.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23557" name="Rectangle 5"/>
          <p:cNvSpPr>
            <a:spLocks noChangeArrowheads="1"/>
          </p:cNvSpPr>
          <p:nvPr/>
        </p:nvSpPr>
        <p:spPr bwMode="auto">
          <a:xfrm>
            <a:off x="0" y="-184666"/>
            <a:ext cx="184731" cy="369332"/>
          </a:xfrm>
          <a:prstGeom prst="rect">
            <a:avLst/>
          </a:prstGeom>
          <a:noFill/>
          <a:ln w="9525">
            <a:noFill/>
            <a:miter lim="800000"/>
            <a:headEnd/>
            <a:tailEnd/>
          </a:ln>
          <a:effectLst/>
        </p:spPr>
        <p:txBody>
          <a:bodyPr wrap="none" anchor="ctr">
            <a:spAutoFit/>
          </a:bodyPr>
          <a:lstStyle/>
          <a:p>
            <a:endParaRPr lang="en-US" dirty="0"/>
          </a:p>
        </p:txBody>
      </p:sp>
      <p:sp>
        <p:nvSpPr>
          <p:cNvPr id="23559" name="Rectangle 7"/>
          <p:cNvSpPr>
            <a:spLocks noChangeArrowheads="1"/>
          </p:cNvSpPr>
          <p:nvPr/>
        </p:nvSpPr>
        <p:spPr bwMode="auto">
          <a:xfrm>
            <a:off x="0" y="-184666"/>
            <a:ext cx="184731" cy="369332"/>
          </a:xfrm>
          <a:prstGeom prst="rect">
            <a:avLst/>
          </a:prstGeom>
          <a:noFill/>
          <a:ln w="9525">
            <a:noFill/>
            <a:miter lim="800000"/>
            <a:headEnd/>
            <a:tailEnd/>
          </a:ln>
          <a:effectLst/>
        </p:spPr>
        <p:txBody>
          <a:bodyPr wrap="none" anchor="ctr">
            <a:spAutoFit/>
          </a:bodyPr>
          <a:lstStyle/>
          <a:p>
            <a:endParaRPr lang="en-US" dirty="0"/>
          </a:p>
        </p:txBody>
      </p:sp>
      <p:sp>
        <p:nvSpPr>
          <p:cNvPr id="2051" name="Rectangle 3"/>
          <p:cNvSpPr>
            <a:spLocks noChangeArrowheads="1"/>
          </p:cNvSpPr>
          <p:nvPr/>
        </p:nvSpPr>
        <p:spPr bwMode="auto">
          <a:xfrm>
            <a:off x="0" y="-184666"/>
            <a:ext cx="184731" cy="369332"/>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en-US" dirty="0"/>
          </a:p>
        </p:txBody>
      </p:sp>
      <p:sp>
        <p:nvSpPr>
          <p:cNvPr id="2053" name="Rectangle 5"/>
          <p:cNvSpPr>
            <a:spLocks noChangeArrowheads="1"/>
          </p:cNvSpPr>
          <p:nvPr/>
        </p:nvSpPr>
        <p:spPr bwMode="auto">
          <a:xfrm>
            <a:off x="0" y="-184666"/>
            <a:ext cx="184731" cy="369332"/>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en-US" dirty="0"/>
          </a:p>
        </p:txBody>
      </p:sp>
      <p:sp>
        <p:nvSpPr>
          <p:cNvPr id="2055" name="Rectangle 7"/>
          <p:cNvSpPr>
            <a:spLocks noChangeArrowheads="1"/>
          </p:cNvSpPr>
          <p:nvPr/>
        </p:nvSpPr>
        <p:spPr bwMode="auto">
          <a:xfrm>
            <a:off x="0" y="-184666"/>
            <a:ext cx="184731" cy="369332"/>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en-US" dirty="0"/>
          </a:p>
        </p:txBody>
      </p:sp>
      <p:sp>
        <p:nvSpPr>
          <p:cNvPr id="2057" name="Rectangle 9"/>
          <p:cNvSpPr>
            <a:spLocks noChangeArrowheads="1"/>
          </p:cNvSpPr>
          <p:nvPr/>
        </p:nvSpPr>
        <p:spPr bwMode="auto">
          <a:xfrm>
            <a:off x="0" y="-184666"/>
            <a:ext cx="184731" cy="369332"/>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en-US" dirty="0"/>
          </a:p>
        </p:txBody>
      </p:sp>
      <p:sp>
        <p:nvSpPr>
          <p:cNvPr id="27650" name="Rectangle 2"/>
          <p:cNvSpPr>
            <a:spLocks noChangeArrowheads="1"/>
          </p:cNvSpPr>
          <p:nvPr/>
        </p:nvSpPr>
        <p:spPr bwMode="auto">
          <a:xfrm>
            <a:off x="0" y="-184666"/>
            <a:ext cx="184731" cy="369332"/>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en-US" dirty="0"/>
          </a:p>
        </p:txBody>
      </p:sp>
      <p:sp>
        <p:nvSpPr>
          <p:cNvPr id="27652" name="Rectangle 4"/>
          <p:cNvSpPr>
            <a:spLocks noChangeArrowheads="1"/>
          </p:cNvSpPr>
          <p:nvPr/>
        </p:nvSpPr>
        <p:spPr bwMode="auto">
          <a:xfrm>
            <a:off x="0" y="-184666"/>
            <a:ext cx="184731" cy="369332"/>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en-US" dirty="0"/>
          </a:p>
        </p:txBody>
      </p:sp>
      <p:sp>
        <p:nvSpPr>
          <p:cNvPr id="27659" name="Rectangle 11"/>
          <p:cNvSpPr>
            <a:spLocks noChangeArrowheads="1"/>
          </p:cNvSpPr>
          <p:nvPr/>
        </p:nvSpPr>
        <p:spPr bwMode="auto">
          <a:xfrm>
            <a:off x="0" y="-184666"/>
            <a:ext cx="184731" cy="369332"/>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en-US" dirty="0"/>
          </a:p>
        </p:txBody>
      </p:sp>
      <p:sp>
        <p:nvSpPr>
          <p:cNvPr id="27661" name="Rectangle 13"/>
          <p:cNvSpPr>
            <a:spLocks noChangeArrowheads="1"/>
          </p:cNvSpPr>
          <p:nvPr/>
        </p:nvSpPr>
        <p:spPr bwMode="auto">
          <a:xfrm>
            <a:off x="0" y="-184666"/>
            <a:ext cx="184731" cy="369332"/>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en-US" dirty="0"/>
          </a:p>
        </p:txBody>
      </p:sp>
      <p:sp>
        <p:nvSpPr>
          <p:cNvPr id="28674" name="Rectangle 2"/>
          <p:cNvSpPr>
            <a:spLocks noChangeArrowheads="1"/>
          </p:cNvSpPr>
          <p:nvPr/>
        </p:nvSpPr>
        <p:spPr bwMode="auto">
          <a:xfrm>
            <a:off x="0" y="-184666"/>
            <a:ext cx="184731" cy="369332"/>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en-US" dirty="0"/>
          </a:p>
        </p:txBody>
      </p:sp>
      <p:sp>
        <p:nvSpPr>
          <p:cNvPr id="28676" name="Rectangle 4"/>
          <p:cNvSpPr>
            <a:spLocks noChangeArrowheads="1"/>
          </p:cNvSpPr>
          <p:nvPr/>
        </p:nvSpPr>
        <p:spPr bwMode="auto">
          <a:xfrm>
            <a:off x="0" y="-184666"/>
            <a:ext cx="184731" cy="369332"/>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en-US" dirty="0"/>
          </a:p>
        </p:txBody>
      </p:sp>
      <p:sp>
        <p:nvSpPr>
          <p:cNvPr id="28678" name="Rectangle 6"/>
          <p:cNvSpPr>
            <a:spLocks noChangeArrowheads="1"/>
          </p:cNvSpPr>
          <p:nvPr/>
        </p:nvSpPr>
        <p:spPr bwMode="auto">
          <a:xfrm>
            <a:off x="0" y="-184666"/>
            <a:ext cx="184731" cy="369332"/>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en-US" dirty="0"/>
          </a:p>
        </p:txBody>
      </p:sp>
      <p:sp>
        <p:nvSpPr>
          <p:cNvPr id="28680" name="Rectangle 8"/>
          <p:cNvSpPr>
            <a:spLocks noChangeArrowheads="1"/>
          </p:cNvSpPr>
          <p:nvPr/>
        </p:nvSpPr>
        <p:spPr bwMode="auto">
          <a:xfrm>
            <a:off x="0" y="-184666"/>
            <a:ext cx="184731" cy="369332"/>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en-US" dirty="0"/>
          </a:p>
        </p:txBody>
      </p:sp>
      <p:sp>
        <p:nvSpPr>
          <p:cNvPr id="28682" name="Rectangle 10"/>
          <p:cNvSpPr>
            <a:spLocks noChangeArrowheads="1"/>
          </p:cNvSpPr>
          <p:nvPr/>
        </p:nvSpPr>
        <p:spPr bwMode="auto">
          <a:xfrm>
            <a:off x="0" y="-184666"/>
            <a:ext cx="184731" cy="369332"/>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en-US" dirty="0"/>
          </a:p>
        </p:txBody>
      </p:sp>
      <p:sp>
        <p:nvSpPr>
          <p:cNvPr id="32774" name="Rectangle 6"/>
          <p:cNvSpPr>
            <a:spLocks noChangeArrowheads="1"/>
          </p:cNvSpPr>
          <p:nvPr/>
        </p:nvSpPr>
        <p:spPr bwMode="auto">
          <a:xfrm>
            <a:off x="0" y="-13216"/>
            <a:ext cx="184731" cy="369332"/>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en-US" dirty="0"/>
          </a:p>
        </p:txBody>
      </p:sp>
      <p:sp>
        <p:nvSpPr>
          <p:cNvPr id="32775" name="Rectangle 7"/>
          <p:cNvSpPr>
            <a:spLocks noChangeArrowheads="1"/>
          </p:cNvSpPr>
          <p:nvPr/>
        </p:nvSpPr>
        <p:spPr bwMode="auto">
          <a:xfrm>
            <a:off x="274638" y="393978"/>
            <a:ext cx="184731" cy="369332"/>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endParaRPr kumimoji="0" lang="en-US" sz="1800" b="0" i="0" u="none" strike="noStrike" cap="none" normalizeH="0" baseline="0" dirty="0" smtClean="0">
              <a:ln>
                <a:noFill/>
              </a:ln>
              <a:solidFill>
                <a:schemeClr val="tx1"/>
              </a:solidFill>
              <a:effectLst/>
              <a:latin typeface="Arial" pitchFamily="34" charset="0"/>
              <a:cs typeface="Arial" pitchFamily="34" charset="0"/>
            </a:endParaRPr>
          </a:p>
        </p:txBody>
      </p:sp>
      <p:sp>
        <p:nvSpPr>
          <p:cNvPr id="32" name="Rectangle 31"/>
          <p:cNvSpPr/>
          <p:nvPr/>
        </p:nvSpPr>
        <p:spPr>
          <a:xfrm>
            <a:off x="914400" y="52685"/>
            <a:ext cx="4419600" cy="461665"/>
          </a:xfrm>
          <a:prstGeom prst="rect">
            <a:avLst/>
          </a:prstGeom>
        </p:spPr>
        <p:txBody>
          <a:bodyPr wrap="square">
            <a:spAutoFit/>
          </a:bodyPr>
          <a:lstStyle/>
          <a:p>
            <a:r>
              <a:rPr lang="en-US" sz="2400" b="1" dirty="0" smtClean="0">
                <a:solidFill>
                  <a:srgbClr val="FF0000"/>
                </a:solidFill>
                <a:latin typeface="Arial" pitchFamily="34" charset="0"/>
                <a:cs typeface="Arial" pitchFamily="34" charset="0"/>
              </a:rPr>
              <a:t>Composite Hollow Cylinder:</a:t>
            </a:r>
          </a:p>
        </p:txBody>
      </p:sp>
      <p:sp>
        <p:nvSpPr>
          <p:cNvPr id="1025" name="Rectangle 1"/>
          <p:cNvSpPr>
            <a:spLocks noChangeArrowheads="1"/>
          </p:cNvSpPr>
          <p:nvPr/>
        </p:nvSpPr>
        <p:spPr bwMode="auto">
          <a:xfrm>
            <a:off x="609600" y="742950"/>
            <a:ext cx="6781800" cy="830997"/>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457200" marR="0" lvl="0" indent="-457200" algn="just" defTabSz="914400" rtl="0" eaLnBrk="1" fontAlgn="base" latinLnBrk="0" hangingPunct="1">
              <a:lnSpc>
                <a:spcPct val="100000"/>
              </a:lnSpc>
              <a:spcBef>
                <a:spcPct val="0"/>
              </a:spcBef>
              <a:spcAft>
                <a:spcPct val="0"/>
              </a:spcAft>
              <a:buClrTx/>
              <a:buSzTx/>
              <a:buFont typeface="Wingdings" pitchFamily="2" charset="2"/>
              <a:buChar char="v"/>
              <a:tabLst/>
            </a:pPr>
            <a:r>
              <a:rPr lang="en-US" sz="2400" dirty="0" smtClean="0">
                <a:latin typeface="Arial" pitchFamily="34" charset="0"/>
                <a:cs typeface="Arial" pitchFamily="34" charset="0"/>
              </a:rPr>
              <a:t>For steady state heat transfer, heat flowing through each layer should be same, i.e.;</a:t>
            </a:r>
          </a:p>
        </p:txBody>
      </p:sp>
      <p:grpSp>
        <p:nvGrpSpPr>
          <p:cNvPr id="2" name="Group 25"/>
          <p:cNvGrpSpPr>
            <a:grpSpLocks noChangeAspect="1"/>
          </p:cNvGrpSpPr>
          <p:nvPr/>
        </p:nvGrpSpPr>
        <p:grpSpPr>
          <a:xfrm>
            <a:off x="1146810" y="2190750"/>
            <a:ext cx="2434590" cy="2177415"/>
            <a:chOff x="914400" y="1905000"/>
            <a:chExt cx="2028825" cy="2419350"/>
          </a:xfrm>
        </p:grpSpPr>
        <p:pic>
          <p:nvPicPr>
            <p:cNvPr id="1026" name="Picture 2"/>
            <p:cNvPicPr>
              <a:picLocks noChangeAspect="1" noChangeArrowheads="1"/>
            </p:cNvPicPr>
            <p:nvPr/>
          </p:nvPicPr>
          <p:blipFill>
            <a:blip r:embed="rId3" cstate="print"/>
            <a:srcRect/>
            <a:stretch>
              <a:fillRect/>
            </a:stretch>
          </p:blipFill>
          <p:spPr bwMode="auto">
            <a:xfrm>
              <a:off x="914400" y="1905000"/>
              <a:ext cx="2028825" cy="1666875"/>
            </a:xfrm>
            <a:prstGeom prst="rect">
              <a:avLst/>
            </a:prstGeom>
            <a:noFill/>
            <a:ln w="9525">
              <a:noFill/>
              <a:miter lim="800000"/>
              <a:headEnd/>
              <a:tailEnd/>
            </a:ln>
            <a:effectLst/>
          </p:spPr>
        </p:pic>
        <p:pic>
          <p:nvPicPr>
            <p:cNvPr id="1027" name="Picture 3"/>
            <p:cNvPicPr>
              <a:picLocks noChangeAspect="1" noChangeArrowheads="1"/>
            </p:cNvPicPr>
            <p:nvPr/>
          </p:nvPicPr>
          <p:blipFill>
            <a:blip r:embed="rId4" cstate="print"/>
            <a:srcRect/>
            <a:stretch>
              <a:fillRect/>
            </a:stretch>
          </p:blipFill>
          <p:spPr bwMode="auto">
            <a:xfrm>
              <a:off x="914400" y="3581400"/>
              <a:ext cx="1990725" cy="742950"/>
            </a:xfrm>
            <a:prstGeom prst="rect">
              <a:avLst/>
            </a:prstGeom>
            <a:noFill/>
            <a:ln w="9525">
              <a:noFill/>
              <a:miter lim="800000"/>
              <a:headEnd/>
              <a:tailEnd/>
            </a:ln>
            <a:effectLst/>
          </p:spPr>
        </p:pic>
      </p:grpSp>
      <p:sp>
        <p:nvSpPr>
          <p:cNvPr id="16386" name="Rectangle 2"/>
          <p:cNvSpPr>
            <a:spLocks noChangeArrowheads="1"/>
          </p:cNvSpPr>
          <p:nvPr/>
        </p:nvSpPr>
        <p:spPr bwMode="auto">
          <a:xfrm>
            <a:off x="0" y="-184666"/>
            <a:ext cx="184731" cy="369332"/>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en-US" dirty="0"/>
          </a:p>
        </p:txBody>
      </p:sp>
      <p:graphicFrame>
        <p:nvGraphicFramePr>
          <p:cNvPr id="16385" name="Object 1"/>
          <p:cNvGraphicFramePr>
            <a:graphicFrameLocks noChangeAspect="1"/>
          </p:cNvGraphicFramePr>
          <p:nvPr>
            <p:extLst>
              <p:ext uri="{D42A27DB-BD31-4B8C-83A1-F6EECF244321}">
                <p14:modId xmlns:p14="http://schemas.microsoft.com/office/powerpoint/2010/main" val="2467117392"/>
              </p:ext>
            </p:extLst>
          </p:nvPr>
        </p:nvGraphicFramePr>
        <p:xfrm>
          <a:off x="4635048" y="1573947"/>
          <a:ext cx="3471568" cy="3207603"/>
        </p:xfrm>
        <a:graphic>
          <a:graphicData uri="http://schemas.openxmlformats.org/presentationml/2006/ole">
            <mc:AlternateContent xmlns:mc="http://schemas.openxmlformats.org/markup-compatibility/2006">
              <mc:Choice xmlns:v="urn:schemas-microsoft-com:vml" Requires="v">
                <p:oleObj spid="_x0000_s16462" name="Visio" r:id="rId5" imgW="2158338" imgH="2127397" progId="Visio.Drawing.11">
                  <p:embed/>
                </p:oleObj>
              </mc:Choice>
              <mc:Fallback>
                <p:oleObj name="Visio" r:id="rId5" imgW="2158338" imgH="2127397" progId="Visio.Drawing.11">
                  <p:embed/>
                  <p:pic>
                    <p:nvPicPr>
                      <p:cNvPr id="0" name="Picture 1"/>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4635048" y="1573947"/>
                        <a:ext cx="3471568" cy="3207603"/>
                      </a:xfrm>
                      <a:prstGeom prst="rect">
                        <a:avLst/>
                      </a:prstGeom>
                      <a:noFill/>
                    </p:spPr>
                  </p:pic>
                </p:oleObj>
              </mc:Fallback>
            </mc:AlternateContent>
          </a:graphicData>
        </a:graphic>
      </p:graphicFrame>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2"/>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533400" y="742950"/>
            <a:ext cx="6934200" cy="830997"/>
          </a:xfrm>
          <a:prstGeom prst="rect">
            <a:avLst/>
          </a:prstGeom>
        </p:spPr>
        <p:txBody>
          <a:bodyPr wrap="square">
            <a:spAutoFit/>
          </a:bodyPr>
          <a:lstStyle/>
          <a:p>
            <a:pPr marL="457200" indent="-457200" algn="just">
              <a:buFont typeface="Wingdings" pitchFamily="2" charset="2"/>
              <a:buChar char="v"/>
            </a:pPr>
            <a:r>
              <a:rPr lang="en-US" sz="2400" dirty="0" smtClean="0">
                <a:latin typeface="Arial" pitchFamily="34" charset="0"/>
                <a:cs typeface="Arial" pitchFamily="34" charset="0"/>
              </a:rPr>
              <a:t>Rearranging the above equations for the temperature differences,</a:t>
            </a:r>
          </a:p>
        </p:txBody>
      </p:sp>
      <p:pic>
        <p:nvPicPr>
          <p:cNvPr id="3" name="Picture 4"/>
          <p:cNvPicPr>
            <a:picLocks noChangeAspect="1" noChangeArrowheads="1"/>
          </p:cNvPicPr>
          <p:nvPr/>
        </p:nvPicPr>
        <p:blipFill>
          <a:blip r:embed="rId2" cstate="print"/>
          <a:srcRect/>
          <a:stretch>
            <a:fillRect/>
          </a:stretch>
        </p:blipFill>
        <p:spPr bwMode="auto">
          <a:xfrm>
            <a:off x="2743200" y="1976437"/>
            <a:ext cx="2877916" cy="2576513"/>
          </a:xfrm>
          <a:prstGeom prst="rect">
            <a:avLst/>
          </a:prstGeom>
          <a:noFill/>
          <a:ln w="9525">
            <a:noFill/>
            <a:miter lim="800000"/>
            <a:headEnd/>
            <a:tailEnd/>
          </a:ln>
          <a:effectLst/>
        </p:spPr>
      </p:pic>
    </p:spTree>
    <p:extLst>
      <p:ext uri="{BB962C8B-B14F-4D97-AF65-F5344CB8AC3E}">
        <p14:creationId xmlns:p14="http://schemas.microsoft.com/office/powerpoint/2010/main" val="401024457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5.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23559" name="Rectangle 7"/>
          <p:cNvSpPr>
            <a:spLocks noChangeArrowheads="1"/>
          </p:cNvSpPr>
          <p:nvPr/>
        </p:nvSpPr>
        <p:spPr bwMode="auto">
          <a:xfrm>
            <a:off x="3794760" y="1398984"/>
            <a:ext cx="184731" cy="369332"/>
          </a:xfrm>
          <a:prstGeom prst="rect">
            <a:avLst/>
          </a:prstGeom>
          <a:noFill/>
          <a:ln w="9525">
            <a:noFill/>
            <a:miter lim="800000"/>
            <a:headEnd/>
            <a:tailEnd/>
          </a:ln>
          <a:effectLst/>
        </p:spPr>
        <p:txBody>
          <a:bodyPr wrap="none" anchor="ctr">
            <a:spAutoFit/>
          </a:bodyPr>
          <a:lstStyle/>
          <a:p>
            <a:endParaRPr lang="en-US" dirty="0"/>
          </a:p>
        </p:txBody>
      </p:sp>
      <p:sp>
        <p:nvSpPr>
          <p:cNvPr id="2051" name="Rectangle 3"/>
          <p:cNvSpPr>
            <a:spLocks noChangeArrowheads="1"/>
          </p:cNvSpPr>
          <p:nvPr/>
        </p:nvSpPr>
        <p:spPr bwMode="auto">
          <a:xfrm>
            <a:off x="0" y="-184666"/>
            <a:ext cx="184731" cy="369332"/>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en-US" dirty="0"/>
          </a:p>
        </p:txBody>
      </p:sp>
      <p:sp>
        <p:nvSpPr>
          <p:cNvPr id="2053" name="Rectangle 5"/>
          <p:cNvSpPr>
            <a:spLocks noChangeArrowheads="1"/>
          </p:cNvSpPr>
          <p:nvPr/>
        </p:nvSpPr>
        <p:spPr bwMode="auto">
          <a:xfrm>
            <a:off x="0" y="-184666"/>
            <a:ext cx="184731" cy="369332"/>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en-US" dirty="0"/>
          </a:p>
        </p:txBody>
      </p:sp>
      <p:sp>
        <p:nvSpPr>
          <p:cNvPr id="2055" name="Rectangle 7"/>
          <p:cNvSpPr>
            <a:spLocks noChangeArrowheads="1"/>
          </p:cNvSpPr>
          <p:nvPr/>
        </p:nvSpPr>
        <p:spPr bwMode="auto">
          <a:xfrm>
            <a:off x="0" y="-184666"/>
            <a:ext cx="184731" cy="369332"/>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en-US" dirty="0"/>
          </a:p>
        </p:txBody>
      </p:sp>
      <p:sp>
        <p:nvSpPr>
          <p:cNvPr id="2057" name="Rectangle 9"/>
          <p:cNvSpPr>
            <a:spLocks noChangeArrowheads="1"/>
          </p:cNvSpPr>
          <p:nvPr/>
        </p:nvSpPr>
        <p:spPr bwMode="auto">
          <a:xfrm>
            <a:off x="0" y="-184666"/>
            <a:ext cx="184731" cy="369332"/>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en-US" dirty="0"/>
          </a:p>
        </p:txBody>
      </p:sp>
      <p:sp>
        <p:nvSpPr>
          <p:cNvPr id="27650" name="Rectangle 2"/>
          <p:cNvSpPr>
            <a:spLocks noChangeArrowheads="1"/>
          </p:cNvSpPr>
          <p:nvPr/>
        </p:nvSpPr>
        <p:spPr bwMode="auto">
          <a:xfrm>
            <a:off x="0" y="-184666"/>
            <a:ext cx="184731" cy="369332"/>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en-US" dirty="0"/>
          </a:p>
        </p:txBody>
      </p:sp>
      <p:sp>
        <p:nvSpPr>
          <p:cNvPr id="27652" name="Rectangle 4"/>
          <p:cNvSpPr>
            <a:spLocks noChangeArrowheads="1"/>
          </p:cNvSpPr>
          <p:nvPr/>
        </p:nvSpPr>
        <p:spPr bwMode="auto">
          <a:xfrm>
            <a:off x="0" y="-184666"/>
            <a:ext cx="184731" cy="369332"/>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en-US" dirty="0"/>
          </a:p>
        </p:txBody>
      </p:sp>
      <p:sp>
        <p:nvSpPr>
          <p:cNvPr id="27659" name="Rectangle 11"/>
          <p:cNvSpPr>
            <a:spLocks noChangeArrowheads="1"/>
          </p:cNvSpPr>
          <p:nvPr/>
        </p:nvSpPr>
        <p:spPr bwMode="auto">
          <a:xfrm>
            <a:off x="0" y="-184666"/>
            <a:ext cx="184731" cy="369332"/>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en-US" dirty="0"/>
          </a:p>
        </p:txBody>
      </p:sp>
      <p:sp>
        <p:nvSpPr>
          <p:cNvPr id="27661" name="Rectangle 13"/>
          <p:cNvSpPr>
            <a:spLocks noChangeArrowheads="1"/>
          </p:cNvSpPr>
          <p:nvPr/>
        </p:nvSpPr>
        <p:spPr bwMode="auto">
          <a:xfrm>
            <a:off x="0" y="-184666"/>
            <a:ext cx="184731" cy="369332"/>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en-US" dirty="0"/>
          </a:p>
        </p:txBody>
      </p:sp>
      <p:sp>
        <p:nvSpPr>
          <p:cNvPr id="28674" name="Rectangle 2"/>
          <p:cNvSpPr>
            <a:spLocks noChangeArrowheads="1"/>
          </p:cNvSpPr>
          <p:nvPr/>
        </p:nvSpPr>
        <p:spPr bwMode="auto">
          <a:xfrm>
            <a:off x="0" y="-184666"/>
            <a:ext cx="184731" cy="369332"/>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en-US" dirty="0"/>
          </a:p>
        </p:txBody>
      </p:sp>
      <p:sp>
        <p:nvSpPr>
          <p:cNvPr id="28676" name="Rectangle 4"/>
          <p:cNvSpPr>
            <a:spLocks noChangeArrowheads="1"/>
          </p:cNvSpPr>
          <p:nvPr/>
        </p:nvSpPr>
        <p:spPr bwMode="auto">
          <a:xfrm>
            <a:off x="0" y="-184666"/>
            <a:ext cx="184731" cy="369332"/>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en-US" dirty="0"/>
          </a:p>
        </p:txBody>
      </p:sp>
      <p:sp>
        <p:nvSpPr>
          <p:cNvPr id="28678" name="Rectangle 6"/>
          <p:cNvSpPr>
            <a:spLocks noChangeArrowheads="1"/>
          </p:cNvSpPr>
          <p:nvPr/>
        </p:nvSpPr>
        <p:spPr bwMode="auto">
          <a:xfrm>
            <a:off x="0" y="-184666"/>
            <a:ext cx="184731" cy="369332"/>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en-US" dirty="0"/>
          </a:p>
        </p:txBody>
      </p:sp>
      <p:sp>
        <p:nvSpPr>
          <p:cNvPr id="28680" name="Rectangle 8"/>
          <p:cNvSpPr>
            <a:spLocks noChangeArrowheads="1"/>
          </p:cNvSpPr>
          <p:nvPr/>
        </p:nvSpPr>
        <p:spPr bwMode="auto">
          <a:xfrm>
            <a:off x="0" y="-184666"/>
            <a:ext cx="184731" cy="369332"/>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en-US" dirty="0"/>
          </a:p>
        </p:txBody>
      </p:sp>
      <p:sp>
        <p:nvSpPr>
          <p:cNvPr id="28682" name="Rectangle 10"/>
          <p:cNvSpPr>
            <a:spLocks noChangeArrowheads="1"/>
          </p:cNvSpPr>
          <p:nvPr/>
        </p:nvSpPr>
        <p:spPr bwMode="auto">
          <a:xfrm>
            <a:off x="0" y="-184666"/>
            <a:ext cx="184731" cy="369332"/>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en-US" dirty="0"/>
          </a:p>
        </p:txBody>
      </p:sp>
      <p:sp>
        <p:nvSpPr>
          <p:cNvPr id="32774" name="Rectangle 6"/>
          <p:cNvSpPr>
            <a:spLocks noChangeArrowheads="1"/>
          </p:cNvSpPr>
          <p:nvPr/>
        </p:nvSpPr>
        <p:spPr bwMode="auto">
          <a:xfrm>
            <a:off x="0" y="-13216"/>
            <a:ext cx="184731" cy="369332"/>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en-US" dirty="0"/>
          </a:p>
        </p:txBody>
      </p:sp>
      <p:sp>
        <p:nvSpPr>
          <p:cNvPr id="32775" name="Rectangle 7"/>
          <p:cNvSpPr>
            <a:spLocks noChangeArrowheads="1"/>
          </p:cNvSpPr>
          <p:nvPr/>
        </p:nvSpPr>
        <p:spPr bwMode="auto">
          <a:xfrm>
            <a:off x="274638" y="393978"/>
            <a:ext cx="184731" cy="369332"/>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endParaRPr kumimoji="0" lang="en-US" sz="1800" b="0" i="0" u="none" strike="noStrike" cap="none" normalizeH="0" baseline="0" dirty="0" smtClean="0">
              <a:ln>
                <a:noFill/>
              </a:ln>
              <a:solidFill>
                <a:schemeClr val="tx1"/>
              </a:solidFill>
              <a:effectLst/>
              <a:latin typeface="Arial" pitchFamily="34" charset="0"/>
              <a:cs typeface="Arial" pitchFamily="34" charset="0"/>
            </a:endParaRPr>
          </a:p>
        </p:txBody>
      </p:sp>
      <p:sp>
        <p:nvSpPr>
          <p:cNvPr id="29" name="Rectangle 28"/>
          <p:cNvSpPr/>
          <p:nvPr/>
        </p:nvSpPr>
        <p:spPr>
          <a:xfrm>
            <a:off x="533400" y="586085"/>
            <a:ext cx="4106252" cy="461665"/>
          </a:xfrm>
          <a:prstGeom prst="rect">
            <a:avLst/>
          </a:prstGeom>
        </p:spPr>
        <p:txBody>
          <a:bodyPr wrap="none">
            <a:spAutoFit/>
          </a:bodyPr>
          <a:lstStyle/>
          <a:p>
            <a:pPr marL="457200" indent="-457200">
              <a:buFont typeface="Wingdings" pitchFamily="2" charset="2"/>
              <a:buChar char="v"/>
            </a:pPr>
            <a:r>
              <a:rPr lang="en-US" sz="2400" dirty="0" smtClean="0">
                <a:latin typeface="Arial" pitchFamily="34" charset="0"/>
                <a:cs typeface="Arial" pitchFamily="34" charset="0"/>
              </a:rPr>
              <a:t> Adding above equations,</a:t>
            </a:r>
          </a:p>
        </p:txBody>
      </p:sp>
      <p:pic>
        <p:nvPicPr>
          <p:cNvPr id="2050" name="Picture 2"/>
          <p:cNvPicPr>
            <a:picLocks noChangeAspect="1" noChangeArrowheads="1"/>
          </p:cNvPicPr>
          <p:nvPr/>
        </p:nvPicPr>
        <p:blipFill>
          <a:blip r:embed="rId2" cstate="print"/>
          <a:srcRect/>
          <a:stretch>
            <a:fillRect/>
          </a:stretch>
        </p:blipFill>
        <p:spPr bwMode="auto">
          <a:xfrm>
            <a:off x="2240280" y="1352550"/>
            <a:ext cx="5074920" cy="831533"/>
          </a:xfrm>
          <a:prstGeom prst="rect">
            <a:avLst/>
          </a:prstGeom>
          <a:noFill/>
          <a:ln w="9525">
            <a:noFill/>
            <a:miter lim="800000"/>
            <a:headEnd/>
            <a:tailEnd/>
          </a:ln>
          <a:effectLst/>
        </p:spPr>
      </p:pic>
      <p:sp>
        <p:nvSpPr>
          <p:cNvPr id="31" name="Rectangle 30"/>
          <p:cNvSpPr/>
          <p:nvPr/>
        </p:nvSpPr>
        <p:spPr>
          <a:xfrm>
            <a:off x="533400" y="2343686"/>
            <a:ext cx="7696200" cy="1200329"/>
          </a:xfrm>
          <a:prstGeom prst="rect">
            <a:avLst/>
          </a:prstGeom>
        </p:spPr>
        <p:txBody>
          <a:bodyPr wrap="square">
            <a:spAutoFit/>
          </a:bodyPr>
          <a:lstStyle/>
          <a:p>
            <a:pPr marL="457200" indent="-457200" algn="just">
              <a:buFont typeface="Wingdings" pitchFamily="2" charset="2"/>
              <a:buChar char="v"/>
              <a:tabLst>
                <a:tab pos="457200" algn="l"/>
              </a:tabLst>
            </a:pPr>
            <a:r>
              <a:rPr lang="en-US" sz="2400" dirty="0" smtClean="0">
                <a:latin typeface="Arial" pitchFamily="34" charset="0"/>
                <a:cs typeface="Arial" pitchFamily="34" charset="0"/>
              </a:rPr>
              <a:t>Rearranging the above Equation, we get an expression for conduction heat transfer through a composite cylinder as,</a:t>
            </a:r>
          </a:p>
        </p:txBody>
      </p:sp>
      <p:pic>
        <p:nvPicPr>
          <p:cNvPr id="3" name="Picture 3"/>
          <p:cNvPicPr>
            <a:picLocks noChangeAspect="1" noChangeArrowheads="1"/>
          </p:cNvPicPr>
          <p:nvPr/>
        </p:nvPicPr>
        <p:blipFill>
          <a:blip r:embed="rId3" cstate="print"/>
          <a:srcRect/>
          <a:stretch>
            <a:fillRect/>
          </a:stretch>
        </p:blipFill>
        <p:spPr bwMode="auto">
          <a:xfrm>
            <a:off x="3794760" y="3762375"/>
            <a:ext cx="3977640" cy="1088708"/>
          </a:xfrm>
          <a:prstGeom prst="rect">
            <a:avLst/>
          </a:prstGeom>
          <a:noFill/>
          <a:ln w="9525">
            <a:noFill/>
            <a:miter lim="800000"/>
            <a:headEnd/>
            <a:tailEnd/>
          </a:ln>
          <a:effectLst/>
        </p:spPr>
      </p:pic>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1"/>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3"/>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1" grpId="0"/>
    </p:bld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973796" y="133350"/>
            <a:ext cx="5349541" cy="461665"/>
          </a:xfrm>
          <a:prstGeom prst="rect">
            <a:avLst/>
          </a:prstGeom>
        </p:spPr>
        <p:txBody>
          <a:bodyPr wrap="none">
            <a:spAutoFit/>
          </a:bodyPr>
          <a:lstStyle/>
          <a:p>
            <a:r>
              <a:rPr lang="en-US" sz="2400" b="1" dirty="0" smtClean="0">
                <a:latin typeface="Arial" pitchFamily="34" charset="0"/>
                <a:cs typeface="Arial" pitchFamily="34" charset="0"/>
              </a:rPr>
              <a:t>Example: Heat </a:t>
            </a:r>
            <a:r>
              <a:rPr lang="en-US" sz="2400" b="1" dirty="0">
                <a:latin typeface="Arial" pitchFamily="34" charset="0"/>
                <a:cs typeface="Arial" pitchFamily="34" charset="0"/>
              </a:rPr>
              <a:t>Loss from a Person </a:t>
            </a:r>
          </a:p>
        </p:txBody>
      </p:sp>
      <p:sp>
        <p:nvSpPr>
          <p:cNvPr id="3" name="Rectangle 2"/>
          <p:cNvSpPr/>
          <p:nvPr/>
        </p:nvSpPr>
        <p:spPr>
          <a:xfrm>
            <a:off x="973796" y="666750"/>
            <a:ext cx="4665004" cy="4154984"/>
          </a:xfrm>
          <a:prstGeom prst="rect">
            <a:avLst/>
          </a:prstGeom>
        </p:spPr>
        <p:txBody>
          <a:bodyPr wrap="square">
            <a:spAutoFit/>
          </a:bodyPr>
          <a:lstStyle/>
          <a:p>
            <a:pPr algn="just"/>
            <a:r>
              <a:rPr lang="en-US" sz="2400" dirty="0">
                <a:latin typeface="Arial" pitchFamily="34" charset="0"/>
                <a:cs typeface="Arial" pitchFamily="34" charset="0"/>
              </a:rPr>
              <a:t>Consider a person standing in </a:t>
            </a:r>
            <a:r>
              <a:rPr lang="en-US" sz="2400" dirty="0" smtClean="0">
                <a:latin typeface="Arial" pitchFamily="34" charset="0"/>
                <a:cs typeface="Arial" pitchFamily="34" charset="0"/>
              </a:rPr>
              <a:t>a </a:t>
            </a:r>
            <a:r>
              <a:rPr lang="en-US" sz="2400" dirty="0">
                <a:latin typeface="Arial" pitchFamily="34" charset="0"/>
                <a:cs typeface="Arial" pitchFamily="34" charset="0"/>
              </a:rPr>
              <a:t>room at 20°C. Determine the total rate of heat transfer from this person if the exposed surface area and the average outer surface temperature of the person are 1.6 m</a:t>
            </a:r>
            <a:r>
              <a:rPr lang="en-US" sz="2400" baseline="30000" dirty="0">
                <a:latin typeface="Arial" pitchFamily="34" charset="0"/>
                <a:cs typeface="Arial" pitchFamily="34" charset="0"/>
              </a:rPr>
              <a:t>2</a:t>
            </a:r>
            <a:r>
              <a:rPr lang="en-US" sz="2400" dirty="0">
                <a:latin typeface="Arial" pitchFamily="34" charset="0"/>
                <a:cs typeface="Arial" pitchFamily="34" charset="0"/>
              </a:rPr>
              <a:t> and 29°C, respectively, and the convection heat transfer coefficient is </a:t>
            </a:r>
            <a:r>
              <a:rPr lang="en-US" sz="2400" dirty="0" smtClean="0">
                <a:latin typeface="Arial" pitchFamily="34" charset="0"/>
                <a:cs typeface="Arial" pitchFamily="34" charset="0"/>
              </a:rPr>
              <a:t>          6 W/m</a:t>
            </a:r>
            <a:r>
              <a:rPr lang="en-US" sz="2400" baseline="30000" dirty="0" smtClean="0">
                <a:latin typeface="Arial" pitchFamily="34" charset="0"/>
                <a:cs typeface="Arial" pitchFamily="34" charset="0"/>
              </a:rPr>
              <a:t>2 .</a:t>
            </a:r>
            <a:r>
              <a:rPr lang="en-US" sz="2400" dirty="0" smtClean="0">
                <a:latin typeface="Arial" pitchFamily="34" charset="0"/>
                <a:cs typeface="Arial" pitchFamily="34" charset="0"/>
              </a:rPr>
              <a:t>°C. The emissivity </a:t>
            </a:r>
            <a:r>
              <a:rPr lang="en-US" sz="2400" dirty="0">
                <a:latin typeface="Arial" pitchFamily="34" charset="0"/>
                <a:cs typeface="Arial" pitchFamily="34" charset="0"/>
              </a:rPr>
              <a:t>of </a:t>
            </a:r>
            <a:r>
              <a:rPr lang="en-US" sz="2400" dirty="0" smtClean="0">
                <a:latin typeface="Arial" pitchFamily="34" charset="0"/>
                <a:cs typeface="Arial" pitchFamily="34" charset="0"/>
              </a:rPr>
              <a:t>the </a:t>
            </a:r>
            <a:r>
              <a:rPr lang="en-US" sz="2400" dirty="0">
                <a:latin typeface="Arial" pitchFamily="34" charset="0"/>
                <a:cs typeface="Arial" pitchFamily="34" charset="0"/>
              </a:rPr>
              <a:t>person is </a:t>
            </a:r>
            <a:r>
              <a:rPr lang="en-US" sz="2400" dirty="0" smtClean="0">
                <a:latin typeface="Arial" pitchFamily="34" charset="0"/>
                <a:cs typeface="Arial" pitchFamily="34" charset="0"/>
              </a:rPr>
              <a:t>0.95 [2]. </a:t>
            </a:r>
            <a:endParaRPr lang="en-US" sz="2400" dirty="0">
              <a:latin typeface="Arial" pitchFamily="34" charset="0"/>
              <a:cs typeface="Arial" pitchFamily="34" charset="0"/>
            </a:endParaRPr>
          </a:p>
        </p:txBody>
      </p:sp>
      <p:pic>
        <p:nvPicPr>
          <p:cNvPr id="111618" name="Picture 2" descr="C:\Users\User\Pictures\Convection (2).PN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850147" y="1504950"/>
            <a:ext cx="2760453" cy="3048000"/>
          </a:xfrm>
          <a:prstGeom prst="rect">
            <a:avLst/>
          </a:prstGeom>
          <a:noFill/>
          <a:extLst>
            <a:ext uri="{909E8E84-426E-40DD-AFC4-6F175D3DCCD1}">
              <a14:hiddenFill xmlns:a14="http://schemas.microsoft.com/office/drawing/2010/main">
                <a:solidFill>
                  <a:srgbClr val="FFFFFF"/>
                </a:solidFill>
              </a14:hiddenFill>
            </a:ext>
          </a:extLst>
        </p:spPr>
      </p:pic>
      <p:sp>
        <p:nvSpPr>
          <p:cNvPr id="4" name="TextBox 3"/>
          <p:cNvSpPr txBox="1"/>
          <p:nvPr/>
        </p:nvSpPr>
        <p:spPr>
          <a:xfrm>
            <a:off x="6066960" y="4637068"/>
            <a:ext cx="1672253" cy="461665"/>
          </a:xfrm>
          <a:prstGeom prst="rect">
            <a:avLst/>
          </a:prstGeom>
          <a:noFill/>
        </p:spPr>
        <p:txBody>
          <a:bodyPr wrap="none" rtlCol="0">
            <a:spAutoFit/>
          </a:bodyPr>
          <a:lstStyle/>
          <a:p>
            <a:r>
              <a:rPr lang="en-US" sz="2400" dirty="0" smtClean="0">
                <a:latin typeface="Arial" pitchFamily="34" charset="0"/>
                <a:cs typeface="Arial" pitchFamily="34" charset="0"/>
              </a:rPr>
              <a:t>Source: [2]</a:t>
            </a:r>
            <a:endParaRPr lang="en-US" sz="2400" dirty="0">
              <a:latin typeface="Arial" pitchFamily="34" charset="0"/>
              <a:cs typeface="Arial" pitchFamily="34" charset="0"/>
            </a:endParaRPr>
          </a:p>
        </p:txBody>
      </p:sp>
    </p:spTree>
    <p:extLst>
      <p:ext uri="{BB962C8B-B14F-4D97-AF65-F5344CB8AC3E}">
        <p14:creationId xmlns:p14="http://schemas.microsoft.com/office/powerpoint/2010/main" val="2374164489"/>
      </p:ext>
    </p:extLst>
  </p:cSld>
  <p:clrMapOvr>
    <a:masterClrMapping/>
  </p:clrMapOvr>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a:off x="914400" y="281285"/>
            <a:ext cx="2539478" cy="461665"/>
          </a:xfrm>
          <a:prstGeom prst="rect">
            <a:avLst/>
          </a:prstGeom>
        </p:spPr>
        <p:txBody>
          <a:bodyPr wrap="none">
            <a:spAutoFit/>
          </a:bodyPr>
          <a:lstStyle/>
          <a:p>
            <a:r>
              <a:rPr lang="en-US" sz="2400" b="1" dirty="0" smtClean="0">
                <a:latin typeface="Arial" pitchFamily="34" charset="0"/>
                <a:cs typeface="Arial" pitchFamily="34" charset="0"/>
              </a:rPr>
              <a:t>Solution: </a:t>
            </a:r>
            <a:r>
              <a:rPr lang="en-US" sz="2400" dirty="0" smtClean="0">
                <a:latin typeface="Arial" pitchFamily="34" charset="0"/>
                <a:cs typeface="Arial" pitchFamily="34" charset="0"/>
              </a:rPr>
              <a:t>Given,</a:t>
            </a:r>
            <a:endParaRPr lang="en-US" sz="2400" dirty="0"/>
          </a:p>
        </p:txBody>
      </p:sp>
      <p:sp>
        <p:nvSpPr>
          <p:cNvPr id="9" name="TextBox 8"/>
          <p:cNvSpPr txBox="1"/>
          <p:nvPr/>
        </p:nvSpPr>
        <p:spPr>
          <a:xfrm>
            <a:off x="990600" y="819150"/>
            <a:ext cx="5105400" cy="461665"/>
          </a:xfrm>
          <a:prstGeom prst="rect">
            <a:avLst/>
          </a:prstGeom>
          <a:noFill/>
        </p:spPr>
        <p:txBody>
          <a:bodyPr wrap="square" rtlCol="0">
            <a:spAutoFit/>
          </a:bodyPr>
          <a:lstStyle/>
          <a:p>
            <a:r>
              <a:rPr lang="en-US" sz="2400" dirty="0" smtClean="0">
                <a:latin typeface="Arial" pitchFamily="34" charset="0"/>
                <a:cs typeface="Arial" pitchFamily="34" charset="0"/>
              </a:rPr>
              <a:t>Room Temperature, </a:t>
            </a:r>
            <a:r>
              <a:rPr lang="en-US" sz="2400" i="1" dirty="0" err="1" smtClean="0">
                <a:latin typeface="Arial" pitchFamily="34" charset="0"/>
                <a:cs typeface="Arial" pitchFamily="34" charset="0"/>
              </a:rPr>
              <a:t>T</a:t>
            </a:r>
            <a:r>
              <a:rPr lang="en-US" sz="2400" baseline="-25000" dirty="0" err="1" smtClean="0">
                <a:latin typeface="Arial" pitchFamily="34" charset="0"/>
                <a:cs typeface="Arial" pitchFamily="34" charset="0"/>
              </a:rPr>
              <a:t>surr</a:t>
            </a:r>
            <a:r>
              <a:rPr lang="en-US" sz="2400" dirty="0" smtClean="0">
                <a:latin typeface="Arial" pitchFamily="34" charset="0"/>
                <a:cs typeface="Arial" pitchFamily="34" charset="0"/>
              </a:rPr>
              <a:t> = 20ºC</a:t>
            </a:r>
            <a:endParaRPr lang="en-US" sz="2400" baseline="-25000" dirty="0">
              <a:latin typeface="Arial" pitchFamily="34" charset="0"/>
              <a:cs typeface="Arial" pitchFamily="34" charset="0"/>
            </a:endParaRPr>
          </a:p>
        </p:txBody>
      </p:sp>
      <p:sp>
        <p:nvSpPr>
          <p:cNvPr id="10" name="TextBox 9"/>
          <p:cNvSpPr txBox="1"/>
          <p:nvPr/>
        </p:nvSpPr>
        <p:spPr>
          <a:xfrm>
            <a:off x="914400" y="1424285"/>
            <a:ext cx="5105400" cy="461665"/>
          </a:xfrm>
          <a:prstGeom prst="rect">
            <a:avLst/>
          </a:prstGeom>
          <a:noFill/>
        </p:spPr>
        <p:txBody>
          <a:bodyPr wrap="square" rtlCol="0">
            <a:spAutoFit/>
          </a:bodyPr>
          <a:lstStyle/>
          <a:p>
            <a:r>
              <a:rPr lang="en-US" sz="2400" dirty="0" smtClean="0">
                <a:latin typeface="Arial" pitchFamily="34" charset="0"/>
                <a:cs typeface="Arial" pitchFamily="34" charset="0"/>
              </a:rPr>
              <a:t> Body Temperature, </a:t>
            </a:r>
            <a:r>
              <a:rPr lang="en-US" sz="2400" i="1" dirty="0" err="1" smtClean="0">
                <a:latin typeface="Arial" pitchFamily="34" charset="0"/>
                <a:cs typeface="Arial" pitchFamily="34" charset="0"/>
              </a:rPr>
              <a:t>T</a:t>
            </a:r>
            <a:r>
              <a:rPr lang="en-US" sz="2400" baseline="-25000" dirty="0" err="1" smtClean="0">
                <a:latin typeface="Arial" pitchFamily="34" charset="0"/>
                <a:cs typeface="Arial" pitchFamily="34" charset="0"/>
              </a:rPr>
              <a:t>s</a:t>
            </a:r>
            <a:r>
              <a:rPr lang="en-US" sz="2400" dirty="0" smtClean="0">
                <a:latin typeface="Arial" pitchFamily="34" charset="0"/>
                <a:cs typeface="Arial" pitchFamily="34" charset="0"/>
              </a:rPr>
              <a:t> = 29ºC</a:t>
            </a:r>
            <a:endParaRPr lang="en-US" sz="2400" baseline="-25000" dirty="0">
              <a:latin typeface="Arial" pitchFamily="34" charset="0"/>
              <a:cs typeface="Arial" pitchFamily="34" charset="0"/>
            </a:endParaRPr>
          </a:p>
        </p:txBody>
      </p:sp>
      <p:sp>
        <p:nvSpPr>
          <p:cNvPr id="11" name="TextBox 10"/>
          <p:cNvSpPr txBox="1"/>
          <p:nvPr/>
        </p:nvSpPr>
        <p:spPr>
          <a:xfrm>
            <a:off x="990600" y="2033885"/>
            <a:ext cx="7467600" cy="461665"/>
          </a:xfrm>
          <a:prstGeom prst="rect">
            <a:avLst/>
          </a:prstGeom>
          <a:noFill/>
        </p:spPr>
        <p:txBody>
          <a:bodyPr wrap="square" rtlCol="0">
            <a:spAutoFit/>
          </a:bodyPr>
          <a:lstStyle/>
          <a:p>
            <a:r>
              <a:rPr lang="en-US" sz="2400" dirty="0" smtClean="0">
                <a:latin typeface="Arial" pitchFamily="34" charset="0"/>
                <a:cs typeface="Arial" pitchFamily="34" charset="0"/>
              </a:rPr>
              <a:t>Convection Heat Transfer Coefficient, </a:t>
            </a:r>
            <a:r>
              <a:rPr lang="en-US" sz="2400" i="1" dirty="0" smtClean="0">
                <a:latin typeface="Arial" pitchFamily="34" charset="0"/>
                <a:cs typeface="Arial" pitchFamily="34" charset="0"/>
              </a:rPr>
              <a:t>h</a:t>
            </a:r>
            <a:r>
              <a:rPr lang="en-US" sz="2400" dirty="0" smtClean="0">
                <a:latin typeface="Arial" pitchFamily="34" charset="0"/>
                <a:cs typeface="Arial" pitchFamily="34" charset="0"/>
              </a:rPr>
              <a:t> = 6 W/m</a:t>
            </a:r>
            <a:r>
              <a:rPr lang="en-US" sz="2400" baseline="30000" dirty="0" smtClean="0">
                <a:latin typeface="Arial" pitchFamily="34" charset="0"/>
                <a:cs typeface="Arial" pitchFamily="34" charset="0"/>
              </a:rPr>
              <a:t>2</a:t>
            </a:r>
            <a:r>
              <a:rPr lang="en-US" sz="2400" dirty="0" smtClean="0">
                <a:latin typeface="Arial" pitchFamily="34" charset="0"/>
                <a:cs typeface="Arial" pitchFamily="34" charset="0"/>
              </a:rPr>
              <a:t>.ºC</a:t>
            </a:r>
            <a:endParaRPr lang="en-US" sz="2400" baseline="-25000" dirty="0">
              <a:latin typeface="Arial" pitchFamily="34" charset="0"/>
              <a:cs typeface="Arial" pitchFamily="34" charset="0"/>
            </a:endParaRPr>
          </a:p>
        </p:txBody>
      </p:sp>
      <p:sp>
        <p:nvSpPr>
          <p:cNvPr id="12" name="TextBox 11"/>
          <p:cNvSpPr txBox="1"/>
          <p:nvPr/>
        </p:nvSpPr>
        <p:spPr>
          <a:xfrm>
            <a:off x="990600" y="2647950"/>
            <a:ext cx="5029200" cy="461665"/>
          </a:xfrm>
          <a:prstGeom prst="rect">
            <a:avLst/>
          </a:prstGeom>
          <a:noFill/>
        </p:spPr>
        <p:txBody>
          <a:bodyPr wrap="square" rtlCol="0">
            <a:spAutoFit/>
          </a:bodyPr>
          <a:lstStyle/>
          <a:p>
            <a:r>
              <a:rPr lang="en-US" sz="2400" dirty="0" smtClean="0">
                <a:latin typeface="Arial" pitchFamily="34" charset="0"/>
                <a:cs typeface="Arial" pitchFamily="34" charset="0"/>
              </a:rPr>
              <a:t>Stefan Boltzmann Constant, </a:t>
            </a:r>
            <a:endParaRPr lang="en-US" sz="2400" baseline="-25000" dirty="0">
              <a:latin typeface="Arial" pitchFamily="34" charset="0"/>
              <a:cs typeface="Arial" pitchFamily="34" charset="0"/>
            </a:endParaRPr>
          </a:p>
        </p:txBody>
      </p:sp>
      <p:sp>
        <p:nvSpPr>
          <p:cNvPr id="13" name="Rectangle 2"/>
          <p:cNvSpPr>
            <a:spLocks noChangeArrowheads="1"/>
          </p:cNvSpPr>
          <p:nvPr/>
        </p:nvSpPr>
        <p:spPr bwMode="auto">
          <a:xfrm>
            <a:off x="0" y="0"/>
            <a:ext cx="9144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US"/>
          </a:p>
        </p:txBody>
      </p:sp>
      <p:graphicFrame>
        <p:nvGraphicFramePr>
          <p:cNvPr id="14" name="Object 13"/>
          <p:cNvGraphicFramePr>
            <a:graphicFrameLocks noChangeAspect="1"/>
          </p:cNvGraphicFramePr>
          <p:nvPr>
            <p:extLst>
              <p:ext uri="{D42A27DB-BD31-4B8C-83A1-F6EECF244321}">
                <p14:modId xmlns:p14="http://schemas.microsoft.com/office/powerpoint/2010/main" val="2623501472"/>
              </p:ext>
            </p:extLst>
          </p:nvPr>
        </p:nvGraphicFramePr>
        <p:xfrm>
          <a:off x="4876800" y="2724150"/>
          <a:ext cx="402981" cy="381000"/>
        </p:xfrm>
        <a:graphic>
          <a:graphicData uri="http://schemas.openxmlformats.org/presentationml/2006/ole">
            <mc:AlternateContent xmlns:mc="http://schemas.openxmlformats.org/markup-compatibility/2006">
              <mc:Choice xmlns:v="urn:schemas-microsoft-com:vml" Requires="v">
                <p:oleObj spid="_x0000_s110624" name="Equation" r:id="rId3" imgW="152334" imgH="139639" progId="Equation.3">
                  <p:embed/>
                </p:oleObj>
              </mc:Choice>
              <mc:Fallback>
                <p:oleObj name="Equation" r:id="rId3" imgW="152334" imgH="139639" progId="Equation.3">
                  <p:embed/>
                  <p:pic>
                    <p:nvPicPr>
                      <p:cNvPr id="0" name="Object 1"/>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4876800" y="2724150"/>
                        <a:ext cx="402981" cy="381000"/>
                      </a:xfrm>
                      <a:prstGeom prst="rect">
                        <a:avLst/>
                      </a:prstGeom>
                      <a:noFill/>
                    </p:spPr>
                  </p:pic>
                </p:oleObj>
              </mc:Fallback>
            </mc:AlternateContent>
          </a:graphicData>
        </a:graphic>
      </p:graphicFrame>
      <p:sp>
        <p:nvSpPr>
          <p:cNvPr id="15" name="TextBox 14"/>
          <p:cNvSpPr txBox="1"/>
          <p:nvPr/>
        </p:nvSpPr>
        <p:spPr>
          <a:xfrm>
            <a:off x="5181600" y="2647950"/>
            <a:ext cx="2971800" cy="461665"/>
          </a:xfrm>
          <a:prstGeom prst="rect">
            <a:avLst/>
          </a:prstGeom>
          <a:noFill/>
        </p:spPr>
        <p:txBody>
          <a:bodyPr wrap="square" rtlCol="0">
            <a:spAutoFit/>
          </a:bodyPr>
          <a:lstStyle/>
          <a:p>
            <a:r>
              <a:rPr lang="en-US" sz="2400" dirty="0" smtClean="0"/>
              <a:t>= 5.67 x  </a:t>
            </a:r>
            <a:r>
              <a:rPr lang="en-US" sz="2400" dirty="0"/>
              <a:t>10</a:t>
            </a:r>
            <a:r>
              <a:rPr lang="en-US" sz="2400" baseline="30000" dirty="0"/>
              <a:t> -</a:t>
            </a:r>
            <a:r>
              <a:rPr lang="en-US" sz="2400" baseline="30000" dirty="0" smtClean="0"/>
              <a:t>8  </a:t>
            </a:r>
            <a:r>
              <a:rPr lang="en-US" sz="2400" dirty="0" smtClean="0"/>
              <a:t>W/m</a:t>
            </a:r>
            <a:r>
              <a:rPr lang="en-US" sz="2400" baseline="30000" dirty="0" smtClean="0"/>
              <a:t>2</a:t>
            </a:r>
            <a:r>
              <a:rPr lang="en-US" sz="2400" dirty="0" smtClean="0"/>
              <a:t>K</a:t>
            </a:r>
            <a:r>
              <a:rPr lang="en-US" sz="2400" baseline="30000" dirty="0" smtClean="0"/>
              <a:t>4</a:t>
            </a:r>
            <a:endParaRPr lang="en-US" sz="2400" baseline="30000" dirty="0"/>
          </a:p>
        </p:txBody>
      </p:sp>
      <p:sp>
        <p:nvSpPr>
          <p:cNvPr id="16" name="TextBox 15"/>
          <p:cNvSpPr txBox="1"/>
          <p:nvPr/>
        </p:nvSpPr>
        <p:spPr>
          <a:xfrm>
            <a:off x="914400" y="3329285"/>
            <a:ext cx="5486400" cy="461665"/>
          </a:xfrm>
          <a:prstGeom prst="rect">
            <a:avLst/>
          </a:prstGeom>
          <a:noFill/>
        </p:spPr>
        <p:txBody>
          <a:bodyPr wrap="square" rtlCol="0">
            <a:spAutoFit/>
          </a:bodyPr>
          <a:lstStyle/>
          <a:p>
            <a:r>
              <a:rPr lang="en-US" sz="2400" dirty="0" smtClean="0">
                <a:latin typeface="Arial" pitchFamily="34" charset="0"/>
                <a:cs typeface="Arial" pitchFamily="34" charset="0"/>
              </a:rPr>
              <a:t> Emissivity of Person, Ɛ = 0.95</a:t>
            </a:r>
            <a:endParaRPr lang="en-US" sz="2400" baseline="-25000" dirty="0">
              <a:latin typeface="Arial" pitchFamily="34" charset="0"/>
              <a:cs typeface="Arial" pitchFamily="34" charset="0"/>
            </a:endParaRPr>
          </a:p>
        </p:txBody>
      </p:sp>
      <p:sp>
        <p:nvSpPr>
          <p:cNvPr id="17" name="TextBox 16"/>
          <p:cNvSpPr txBox="1"/>
          <p:nvPr/>
        </p:nvSpPr>
        <p:spPr>
          <a:xfrm>
            <a:off x="914400" y="3943350"/>
            <a:ext cx="4419600" cy="461665"/>
          </a:xfrm>
          <a:prstGeom prst="rect">
            <a:avLst/>
          </a:prstGeom>
          <a:noFill/>
        </p:spPr>
        <p:txBody>
          <a:bodyPr wrap="square" rtlCol="0">
            <a:spAutoFit/>
          </a:bodyPr>
          <a:lstStyle/>
          <a:p>
            <a:r>
              <a:rPr lang="en-US" sz="2400" dirty="0" smtClean="0">
                <a:latin typeface="Arial" pitchFamily="34" charset="0"/>
                <a:cs typeface="Arial" pitchFamily="34" charset="0"/>
              </a:rPr>
              <a:t> Surface Area, </a:t>
            </a:r>
            <a:r>
              <a:rPr lang="en-US" sz="2400" i="1" dirty="0" smtClean="0">
                <a:latin typeface="Arial" pitchFamily="34" charset="0"/>
                <a:cs typeface="Arial" pitchFamily="34" charset="0"/>
              </a:rPr>
              <a:t>A</a:t>
            </a:r>
            <a:r>
              <a:rPr lang="en-US" sz="2400" baseline="-25000" dirty="0" smtClean="0">
                <a:latin typeface="Arial" pitchFamily="34" charset="0"/>
                <a:cs typeface="Arial" pitchFamily="34" charset="0"/>
              </a:rPr>
              <a:t>s</a:t>
            </a:r>
            <a:r>
              <a:rPr lang="en-US" sz="2400" dirty="0" smtClean="0">
                <a:latin typeface="Arial" pitchFamily="34" charset="0"/>
                <a:cs typeface="Arial" pitchFamily="34" charset="0"/>
              </a:rPr>
              <a:t> = 1.6 m</a:t>
            </a:r>
            <a:r>
              <a:rPr lang="en-US" sz="2400" baseline="30000" dirty="0" smtClean="0">
                <a:latin typeface="Arial" pitchFamily="34" charset="0"/>
                <a:cs typeface="Arial" pitchFamily="34" charset="0"/>
              </a:rPr>
              <a:t>2</a:t>
            </a:r>
            <a:endParaRPr lang="en-US" sz="2400" baseline="30000" dirty="0">
              <a:latin typeface="Arial" pitchFamily="34" charset="0"/>
              <a:cs typeface="Arial" pitchFamily="34" charset="0"/>
            </a:endParaRPr>
          </a:p>
        </p:txBody>
      </p:sp>
    </p:spTree>
    <p:extLst>
      <p:ext uri="{BB962C8B-B14F-4D97-AF65-F5344CB8AC3E}">
        <p14:creationId xmlns:p14="http://schemas.microsoft.com/office/powerpoint/2010/main" val="565391105"/>
      </p:ext>
    </p:extLst>
  </p:cSld>
  <p:clrMapOvr>
    <a:masterClrMapping/>
  </p:clrMapOvr>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1066800" y="3569553"/>
            <a:ext cx="7241627" cy="830997"/>
          </a:xfrm>
          <a:prstGeom prst="rect">
            <a:avLst/>
          </a:prstGeom>
        </p:spPr>
        <p:txBody>
          <a:bodyPr wrap="square">
            <a:spAutoFit/>
          </a:bodyPr>
          <a:lstStyle/>
          <a:p>
            <a:pPr marL="457200" indent="-457200" algn="just"/>
            <a:r>
              <a:rPr lang="en-US" sz="2400" dirty="0" smtClean="0">
                <a:latin typeface="Arial" pitchFamily="34" charset="0"/>
                <a:cs typeface="Arial" pitchFamily="34" charset="0"/>
              </a:rPr>
              <a:t>4.  Heat </a:t>
            </a:r>
            <a:r>
              <a:rPr lang="en-US" sz="2400" dirty="0">
                <a:latin typeface="Arial" pitchFamily="34" charset="0"/>
                <a:cs typeface="Arial" pitchFamily="34" charset="0"/>
              </a:rPr>
              <a:t>conduction to the floor through the feet is negligible. </a:t>
            </a:r>
          </a:p>
        </p:txBody>
      </p:sp>
      <p:sp>
        <p:nvSpPr>
          <p:cNvPr id="3" name="Rectangle 2"/>
          <p:cNvSpPr/>
          <p:nvPr/>
        </p:nvSpPr>
        <p:spPr>
          <a:xfrm>
            <a:off x="914400" y="285750"/>
            <a:ext cx="2321469" cy="461665"/>
          </a:xfrm>
          <a:prstGeom prst="rect">
            <a:avLst/>
          </a:prstGeom>
        </p:spPr>
        <p:txBody>
          <a:bodyPr wrap="none">
            <a:spAutoFit/>
          </a:bodyPr>
          <a:lstStyle/>
          <a:p>
            <a:r>
              <a:rPr lang="en-US" sz="2400" b="1" dirty="0" smtClean="0">
                <a:latin typeface="Arial" pitchFamily="34" charset="0"/>
                <a:cs typeface="Arial" pitchFamily="34" charset="0"/>
              </a:rPr>
              <a:t>Assumptions: </a:t>
            </a:r>
            <a:endParaRPr lang="en-US" sz="2400" b="1" dirty="0">
              <a:latin typeface="Arial" pitchFamily="34" charset="0"/>
              <a:cs typeface="Arial" pitchFamily="34" charset="0"/>
            </a:endParaRPr>
          </a:p>
        </p:txBody>
      </p:sp>
      <p:sp>
        <p:nvSpPr>
          <p:cNvPr id="4" name="Rectangle 3"/>
          <p:cNvSpPr/>
          <p:nvPr/>
        </p:nvSpPr>
        <p:spPr>
          <a:xfrm>
            <a:off x="1059179" y="1047750"/>
            <a:ext cx="5968301" cy="461665"/>
          </a:xfrm>
          <a:prstGeom prst="rect">
            <a:avLst/>
          </a:prstGeom>
        </p:spPr>
        <p:txBody>
          <a:bodyPr wrap="none">
            <a:spAutoFit/>
          </a:bodyPr>
          <a:lstStyle/>
          <a:p>
            <a:r>
              <a:rPr lang="en-US" sz="2400" dirty="0" smtClean="0">
                <a:latin typeface="Arial" pitchFamily="34" charset="0"/>
                <a:cs typeface="Arial" pitchFamily="34" charset="0"/>
              </a:rPr>
              <a:t>1.  Steady state operating </a:t>
            </a:r>
            <a:r>
              <a:rPr lang="en-US" sz="2400" dirty="0">
                <a:latin typeface="Arial" pitchFamily="34" charset="0"/>
                <a:cs typeface="Arial" pitchFamily="34" charset="0"/>
              </a:rPr>
              <a:t>conditions exist.</a:t>
            </a:r>
          </a:p>
        </p:txBody>
      </p:sp>
      <p:sp>
        <p:nvSpPr>
          <p:cNvPr id="5" name="Rectangle 4"/>
          <p:cNvSpPr/>
          <p:nvPr/>
        </p:nvSpPr>
        <p:spPr>
          <a:xfrm>
            <a:off x="1059178" y="1657350"/>
            <a:ext cx="7249249" cy="830997"/>
          </a:xfrm>
          <a:prstGeom prst="rect">
            <a:avLst/>
          </a:prstGeom>
        </p:spPr>
        <p:txBody>
          <a:bodyPr wrap="square">
            <a:spAutoFit/>
          </a:bodyPr>
          <a:lstStyle/>
          <a:p>
            <a:pPr marL="457200" indent="-457200" algn="just"/>
            <a:r>
              <a:rPr lang="en-US" sz="2400" dirty="0" smtClean="0">
                <a:latin typeface="Arial" pitchFamily="34" charset="0"/>
                <a:cs typeface="Arial" pitchFamily="34" charset="0"/>
              </a:rPr>
              <a:t>2. The </a:t>
            </a:r>
            <a:r>
              <a:rPr lang="en-US" sz="2400" dirty="0">
                <a:latin typeface="Arial" pitchFamily="34" charset="0"/>
                <a:cs typeface="Arial" pitchFamily="34" charset="0"/>
              </a:rPr>
              <a:t>person is completely surrounded by the interior surfaces of the room. </a:t>
            </a:r>
          </a:p>
        </p:txBody>
      </p:sp>
      <p:sp>
        <p:nvSpPr>
          <p:cNvPr id="6" name="Rectangle 5"/>
          <p:cNvSpPr/>
          <p:nvPr/>
        </p:nvSpPr>
        <p:spPr>
          <a:xfrm>
            <a:off x="1066800" y="2571750"/>
            <a:ext cx="7241627" cy="830997"/>
          </a:xfrm>
          <a:prstGeom prst="rect">
            <a:avLst/>
          </a:prstGeom>
        </p:spPr>
        <p:txBody>
          <a:bodyPr wrap="square">
            <a:spAutoFit/>
          </a:bodyPr>
          <a:lstStyle/>
          <a:p>
            <a:pPr marL="457200" indent="-457200" algn="just"/>
            <a:r>
              <a:rPr lang="en-US" sz="2400" dirty="0" smtClean="0">
                <a:latin typeface="Arial" pitchFamily="34" charset="0"/>
                <a:cs typeface="Arial" pitchFamily="34" charset="0"/>
              </a:rPr>
              <a:t>3. The surrounding surfaces are at the same temperature as the air in the room. </a:t>
            </a:r>
            <a:endParaRPr lang="en-US" sz="2400" dirty="0">
              <a:latin typeface="Arial" pitchFamily="34" charset="0"/>
              <a:cs typeface="Arial" pitchFamily="34" charset="0"/>
            </a:endParaRPr>
          </a:p>
        </p:txBody>
      </p:sp>
    </p:spTree>
    <p:extLst>
      <p:ext uri="{BB962C8B-B14F-4D97-AF65-F5344CB8AC3E}">
        <p14:creationId xmlns:p14="http://schemas.microsoft.com/office/powerpoint/2010/main" val="310508682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6"/>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2"/>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5" grpId="0"/>
      <p:bldP spid="6" grpId="0"/>
    </p:bld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533400" y="3417153"/>
            <a:ext cx="7239000" cy="830997"/>
          </a:xfrm>
          <a:prstGeom prst="rect">
            <a:avLst/>
          </a:prstGeom>
        </p:spPr>
        <p:txBody>
          <a:bodyPr wrap="square">
            <a:spAutoFit/>
          </a:bodyPr>
          <a:lstStyle/>
          <a:p>
            <a:pPr marL="457200" indent="-457200" algn="just">
              <a:buFont typeface="Wingdings" pitchFamily="2" charset="2"/>
              <a:buChar char="v"/>
            </a:pPr>
            <a:r>
              <a:rPr lang="en-US" sz="2400" dirty="0" smtClean="0">
                <a:latin typeface="Arial" pitchFamily="34" charset="0"/>
                <a:cs typeface="Arial" pitchFamily="34" charset="0"/>
              </a:rPr>
              <a:t>Thus, </a:t>
            </a:r>
            <a:r>
              <a:rPr lang="en-US" sz="2400" dirty="0">
                <a:latin typeface="Arial" pitchFamily="34" charset="0"/>
                <a:cs typeface="Arial" pitchFamily="34" charset="0"/>
              </a:rPr>
              <a:t>the rate of convection heat transfer from the person to the air in the room is </a:t>
            </a:r>
          </a:p>
        </p:txBody>
      </p:sp>
      <p:sp>
        <p:nvSpPr>
          <p:cNvPr id="3" name="Rectangle 2"/>
          <p:cNvSpPr/>
          <p:nvPr/>
        </p:nvSpPr>
        <p:spPr>
          <a:xfrm>
            <a:off x="990600" y="205085"/>
            <a:ext cx="1638590" cy="461665"/>
          </a:xfrm>
          <a:prstGeom prst="rect">
            <a:avLst/>
          </a:prstGeom>
        </p:spPr>
        <p:txBody>
          <a:bodyPr wrap="none">
            <a:spAutoFit/>
          </a:bodyPr>
          <a:lstStyle/>
          <a:p>
            <a:pPr algn="just"/>
            <a:r>
              <a:rPr lang="en-US" sz="2400" b="1" dirty="0" smtClean="0">
                <a:latin typeface="Arial" pitchFamily="34" charset="0"/>
                <a:cs typeface="Arial" pitchFamily="34" charset="0"/>
              </a:rPr>
              <a:t>Analysis: </a:t>
            </a:r>
            <a:endParaRPr lang="en-US" sz="2400" b="1" dirty="0">
              <a:latin typeface="Arial" pitchFamily="34" charset="0"/>
              <a:cs typeface="Arial" pitchFamily="34" charset="0"/>
            </a:endParaRPr>
          </a:p>
        </p:txBody>
      </p:sp>
      <p:sp>
        <p:nvSpPr>
          <p:cNvPr id="4" name="Rectangle 3"/>
          <p:cNvSpPr/>
          <p:nvPr/>
        </p:nvSpPr>
        <p:spPr>
          <a:xfrm>
            <a:off x="533400" y="761821"/>
            <a:ext cx="6781800" cy="2677656"/>
          </a:xfrm>
          <a:prstGeom prst="rect">
            <a:avLst/>
          </a:prstGeom>
        </p:spPr>
        <p:txBody>
          <a:bodyPr wrap="square">
            <a:spAutoFit/>
          </a:bodyPr>
          <a:lstStyle/>
          <a:p>
            <a:pPr marL="457200" indent="-457200" algn="just">
              <a:buFont typeface="Wingdings" pitchFamily="2" charset="2"/>
              <a:buChar char="v"/>
            </a:pPr>
            <a:r>
              <a:rPr lang="en-US" sz="2400" dirty="0">
                <a:latin typeface="Arial" pitchFamily="34" charset="0"/>
                <a:cs typeface="Arial" pitchFamily="34" charset="0"/>
              </a:rPr>
              <a:t>The heat transfer between the person and the air in the room will be by convection (instead of conduction) since it is conceivable that the air in the vicinity of the skin or clothing will warm up </a:t>
            </a:r>
            <a:r>
              <a:rPr lang="en-US" sz="2400" dirty="0" smtClean="0">
                <a:latin typeface="Arial" pitchFamily="34" charset="0"/>
                <a:cs typeface="Arial" pitchFamily="34" charset="0"/>
              </a:rPr>
              <a:t>and </a:t>
            </a:r>
            <a:r>
              <a:rPr lang="en-US" sz="2400" dirty="0">
                <a:latin typeface="Arial" pitchFamily="34" charset="0"/>
                <a:cs typeface="Arial" pitchFamily="34" charset="0"/>
              </a:rPr>
              <a:t>rise as a result of heat transfer from the body, initiating natural convection currents. </a:t>
            </a:r>
          </a:p>
        </p:txBody>
      </p:sp>
      <p:sp>
        <p:nvSpPr>
          <p:cNvPr id="5" name="Rectangle 2"/>
          <p:cNvSpPr>
            <a:spLocks noChangeArrowheads="1"/>
          </p:cNvSpPr>
          <p:nvPr/>
        </p:nvSpPr>
        <p:spPr bwMode="auto">
          <a:xfrm>
            <a:off x="0" y="0"/>
            <a:ext cx="9144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US"/>
          </a:p>
        </p:txBody>
      </p:sp>
      <p:sp>
        <p:nvSpPr>
          <p:cNvPr id="7" name="Rectangle 5"/>
          <p:cNvSpPr>
            <a:spLocks noChangeArrowheads="1"/>
          </p:cNvSpPr>
          <p:nvPr/>
        </p:nvSpPr>
        <p:spPr bwMode="auto">
          <a:xfrm>
            <a:off x="0" y="0"/>
            <a:ext cx="9144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US"/>
          </a:p>
        </p:txBody>
      </p:sp>
      <p:sp>
        <p:nvSpPr>
          <p:cNvPr id="9" name="Rectangle 7"/>
          <p:cNvSpPr>
            <a:spLocks noChangeArrowheads="1"/>
          </p:cNvSpPr>
          <p:nvPr/>
        </p:nvSpPr>
        <p:spPr bwMode="auto">
          <a:xfrm>
            <a:off x="0" y="0"/>
            <a:ext cx="9144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US"/>
          </a:p>
        </p:txBody>
      </p:sp>
      <p:graphicFrame>
        <p:nvGraphicFramePr>
          <p:cNvPr id="10" name="Object 9"/>
          <p:cNvGraphicFramePr>
            <a:graphicFrameLocks noChangeAspect="1"/>
          </p:cNvGraphicFramePr>
          <p:nvPr>
            <p:extLst>
              <p:ext uri="{D42A27DB-BD31-4B8C-83A1-F6EECF244321}">
                <p14:modId xmlns:p14="http://schemas.microsoft.com/office/powerpoint/2010/main" val="1401690411"/>
              </p:ext>
            </p:extLst>
          </p:nvPr>
        </p:nvGraphicFramePr>
        <p:xfrm>
          <a:off x="1371600" y="4476750"/>
          <a:ext cx="4479925" cy="457200"/>
        </p:xfrm>
        <a:graphic>
          <a:graphicData uri="http://schemas.openxmlformats.org/presentationml/2006/ole">
            <mc:AlternateContent xmlns:mc="http://schemas.openxmlformats.org/markup-compatibility/2006">
              <mc:Choice xmlns:v="urn:schemas-microsoft-com:vml" Requires="v">
                <p:oleObj spid="_x0000_s107565" name="Equation" r:id="rId3" imgW="2336760" imgH="241200" progId="Equation.3">
                  <p:embed/>
                </p:oleObj>
              </mc:Choice>
              <mc:Fallback>
                <p:oleObj name="Equation" r:id="rId3" imgW="2336760" imgH="241200" progId="Equation.3">
                  <p:embed/>
                  <p:pic>
                    <p:nvPicPr>
                      <p:cNvPr id="0" name="Object 6"/>
                      <p:cNvPicPr>
                        <a:picLocks noChangeAspect="1" noChangeArrowheads="1"/>
                      </p:cNvPicPr>
                      <p:nvPr/>
                    </p:nvPicPr>
                    <p:blipFill>
                      <a:blip r:embed="rId4"/>
                      <a:srcRect/>
                      <a:stretch>
                        <a:fillRect/>
                      </a:stretch>
                    </p:blipFill>
                    <p:spPr bwMode="auto">
                      <a:xfrm>
                        <a:off x="1371600" y="4476750"/>
                        <a:ext cx="4479925" cy="457200"/>
                      </a:xfrm>
                      <a:prstGeom prst="rect">
                        <a:avLst/>
                      </a:prstGeom>
                      <a:solidFill>
                        <a:schemeClr val="bg1"/>
                      </a:solidFill>
                    </p:spPr>
                  </p:pic>
                </p:oleObj>
              </mc:Fallback>
            </mc:AlternateContent>
          </a:graphicData>
        </a:graphic>
      </p:graphicFrame>
      <p:sp>
        <p:nvSpPr>
          <p:cNvPr id="13" name="TextBox 12"/>
          <p:cNvSpPr txBox="1"/>
          <p:nvPr/>
        </p:nvSpPr>
        <p:spPr>
          <a:xfrm>
            <a:off x="5867400" y="4472285"/>
            <a:ext cx="1293944" cy="461665"/>
          </a:xfrm>
          <a:prstGeom prst="rect">
            <a:avLst/>
          </a:prstGeom>
          <a:solidFill>
            <a:schemeClr val="bg1"/>
          </a:solidFill>
        </p:spPr>
        <p:txBody>
          <a:bodyPr wrap="none" rtlCol="0">
            <a:spAutoFit/>
          </a:bodyPr>
          <a:lstStyle/>
          <a:p>
            <a:pPr algn="just"/>
            <a:r>
              <a:rPr lang="en-US" sz="2400" dirty="0" smtClean="0"/>
              <a:t>= 86.4 W</a:t>
            </a:r>
            <a:endParaRPr lang="en-US" sz="2400" dirty="0"/>
          </a:p>
        </p:txBody>
      </p:sp>
    </p:spTree>
    <p:extLst>
      <p:ext uri="{BB962C8B-B14F-4D97-AF65-F5344CB8AC3E}">
        <p14:creationId xmlns:p14="http://schemas.microsoft.com/office/powerpoint/2010/main" val="154302259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10"/>
                                        </p:tgtEl>
                                        <p:attrNameLst>
                                          <p:attrName>style.visibility</p:attrName>
                                        </p:attrNameLst>
                                      </p:cBhvr>
                                      <p:to>
                                        <p:strVal val="visible"/>
                                      </p:to>
                                    </p:set>
                                  </p:childTnLst>
                                </p:cTn>
                              </p:par>
                              <p:par>
                                <p:cTn id="9" presetID="1" presetClass="entr" presetSubtype="0" fill="hold" grpId="0" nodeType="withEffect">
                                  <p:stCondLst>
                                    <p:cond delay="0"/>
                                  </p:stCondLst>
                                  <p:childTnLst>
                                    <p:set>
                                      <p:cBhvr>
                                        <p:cTn id="10" dur="1" fill="hold">
                                          <p:stCondLst>
                                            <p:cond delay="0"/>
                                          </p:stCondLst>
                                        </p:cTn>
                                        <p:tgtEl>
                                          <p:spTgt spid="13"/>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13" grpId="0" animBg="1"/>
    </p:bld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533400" y="732294"/>
            <a:ext cx="6781800" cy="1938992"/>
          </a:xfrm>
          <a:prstGeom prst="rect">
            <a:avLst/>
          </a:prstGeom>
        </p:spPr>
        <p:txBody>
          <a:bodyPr wrap="square">
            <a:spAutoFit/>
          </a:bodyPr>
          <a:lstStyle/>
          <a:p>
            <a:pPr marL="457200" indent="-457200" algn="just">
              <a:buFont typeface="Wingdings" pitchFamily="2" charset="2"/>
              <a:buChar char="v"/>
            </a:pPr>
            <a:r>
              <a:rPr lang="en-US" sz="2400" dirty="0" smtClean="0">
                <a:latin typeface="Arial" pitchFamily="34" charset="0"/>
                <a:cs typeface="Arial" pitchFamily="34" charset="0"/>
              </a:rPr>
              <a:t>The person will also lose heat by radiation to the surrounding wall surfaces. Considering the assumptions given above, the </a:t>
            </a:r>
            <a:r>
              <a:rPr lang="en-US" sz="2400" dirty="0">
                <a:latin typeface="Arial" pitchFamily="34" charset="0"/>
                <a:cs typeface="Arial" pitchFamily="34" charset="0"/>
              </a:rPr>
              <a:t>net rate of radiation heat transfer from the person to the surrounding walls, ceiling, and floor is </a:t>
            </a:r>
          </a:p>
        </p:txBody>
      </p:sp>
      <p:sp>
        <p:nvSpPr>
          <p:cNvPr id="3" name="Rectangle 2"/>
          <p:cNvSpPr>
            <a:spLocks noChangeArrowheads="1"/>
          </p:cNvSpPr>
          <p:nvPr/>
        </p:nvSpPr>
        <p:spPr bwMode="auto">
          <a:xfrm>
            <a:off x="0" y="0"/>
            <a:ext cx="9144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US"/>
          </a:p>
        </p:txBody>
      </p:sp>
      <p:sp>
        <p:nvSpPr>
          <p:cNvPr id="5" name="Rectangle 4"/>
          <p:cNvSpPr>
            <a:spLocks noChangeArrowheads="1"/>
          </p:cNvSpPr>
          <p:nvPr/>
        </p:nvSpPr>
        <p:spPr bwMode="auto">
          <a:xfrm>
            <a:off x="0" y="0"/>
            <a:ext cx="9144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US"/>
          </a:p>
        </p:txBody>
      </p:sp>
      <p:sp>
        <p:nvSpPr>
          <p:cNvPr id="8" name="TextBox 7"/>
          <p:cNvSpPr txBox="1"/>
          <p:nvPr/>
        </p:nvSpPr>
        <p:spPr>
          <a:xfrm>
            <a:off x="2034411" y="4291372"/>
            <a:ext cx="1851789" cy="461665"/>
          </a:xfrm>
          <a:prstGeom prst="rect">
            <a:avLst/>
          </a:prstGeom>
          <a:solidFill>
            <a:schemeClr val="bg1"/>
          </a:solidFill>
        </p:spPr>
        <p:txBody>
          <a:bodyPr wrap="none" rtlCol="0">
            <a:spAutoFit/>
          </a:bodyPr>
          <a:lstStyle/>
          <a:p>
            <a:r>
              <a:rPr lang="en-US" sz="2400" dirty="0" smtClean="0">
                <a:latin typeface="Arial" pitchFamily="34" charset="0"/>
                <a:cs typeface="Arial" pitchFamily="34" charset="0"/>
              </a:rPr>
              <a:t>= 81.713 W </a:t>
            </a:r>
            <a:endParaRPr lang="en-US" sz="2400" dirty="0">
              <a:latin typeface="Arial" pitchFamily="34" charset="0"/>
              <a:cs typeface="Arial" pitchFamily="34" charset="0"/>
            </a:endParaRPr>
          </a:p>
        </p:txBody>
      </p:sp>
      <p:graphicFrame>
        <p:nvGraphicFramePr>
          <p:cNvPr id="9" name="Object 8"/>
          <p:cNvGraphicFramePr>
            <a:graphicFrameLocks noChangeAspect="1"/>
          </p:cNvGraphicFramePr>
          <p:nvPr>
            <p:extLst>
              <p:ext uri="{D42A27DB-BD31-4B8C-83A1-F6EECF244321}">
                <p14:modId xmlns:p14="http://schemas.microsoft.com/office/powerpoint/2010/main" val="3340864213"/>
              </p:ext>
            </p:extLst>
          </p:nvPr>
        </p:nvGraphicFramePr>
        <p:xfrm>
          <a:off x="1447800" y="2876550"/>
          <a:ext cx="2695074" cy="457200"/>
        </p:xfrm>
        <a:graphic>
          <a:graphicData uri="http://schemas.openxmlformats.org/presentationml/2006/ole">
            <mc:AlternateContent xmlns:mc="http://schemas.openxmlformats.org/markup-compatibility/2006">
              <mc:Choice xmlns:v="urn:schemas-microsoft-com:vml" Requires="v">
                <p:oleObj spid="_x0000_s108616" name="Equation" r:id="rId4" imgW="1422360" imgH="241200" progId="Equation.3">
                  <p:embed/>
                </p:oleObj>
              </mc:Choice>
              <mc:Fallback>
                <p:oleObj name="Equation" r:id="rId4" imgW="1422360" imgH="241200" progId="Equation.3">
                  <p:embed/>
                  <p:pic>
                    <p:nvPicPr>
                      <p:cNvPr id="0" name=""/>
                      <p:cNvPicPr/>
                      <p:nvPr/>
                    </p:nvPicPr>
                    <p:blipFill>
                      <a:blip r:embed="rId5"/>
                      <a:stretch>
                        <a:fillRect/>
                      </a:stretch>
                    </p:blipFill>
                    <p:spPr>
                      <a:xfrm>
                        <a:off x="1447800" y="2876550"/>
                        <a:ext cx="2695074" cy="457200"/>
                      </a:xfrm>
                      <a:prstGeom prst="rect">
                        <a:avLst/>
                      </a:prstGeom>
                      <a:solidFill>
                        <a:schemeClr val="bg1"/>
                      </a:solidFill>
                    </p:spPr>
                  </p:pic>
                </p:oleObj>
              </mc:Fallback>
            </mc:AlternateContent>
          </a:graphicData>
        </a:graphic>
      </p:graphicFrame>
      <p:sp>
        <p:nvSpPr>
          <p:cNvPr id="10" name="Rectangle 7"/>
          <p:cNvSpPr>
            <a:spLocks noChangeArrowheads="1"/>
          </p:cNvSpPr>
          <p:nvPr/>
        </p:nvSpPr>
        <p:spPr bwMode="auto">
          <a:xfrm>
            <a:off x="0" y="0"/>
            <a:ext cx="9144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US"/>
          </a:p>
        </p:txBody>
      </p:sp>
      <p:graphicFrame>
        <p:nvGraphicFramePr>
          <p:cNvPr id="11" name="Object 10"/>
          <p:cNvGraphicFramePr>
            <a:graphicFrameLocks noChangeAspect="1"/>
          </p:cNvGraphicFramePr>
          <p:nvPr>
            <p:extLst>
              <p:ext uri="{D42A27DB-BD31-4B8C-83A1-F6EECF244321}">
                <p14:modId xmlns:p14="http://schemas.microsoft.com/office/powerpoint/2010/main" val="3293151586"/>
              </p:ext>
            </p:extLst>
          </p:nvPr>
        </p:nvGraphicFramePr>
        <p:xfrm>
          <a:off x="2057400" y="3562350"/>
          <a:ext cx="5943600" cy="457200"/>
        </p:xfrm>
        <a:graphic>
          <a:graphicData uri="http://schemas.openxmlformats.org/presentationml/2006/ole">
            <mc:AlternateContent xmlns:mc="http://schemas.openxmlformats.org/markup-compatibility/2006">
              <mc:Choice xmlns:v="urn:schemas-microsoft-com:vml" Requires="v">
                <p:oleObj spid="_x0000_s108617" name="Equation" r:id="rId6" imgW="3098800" imgH="241300" progId="Equation.3">
                  <p:embed/>
                </p:oleObj>
              </mc:Choice>
              <mc:Fallback>
                <p:oleObj name="Equation" r:id="rId6" imgW="3098800" imgH="241300" progId="Equation.3">
                  <p:embed/>
                  <p:pic>
                    <p:nvPicPr>
                      <p:cNvPr id="0" name="Object 6"/>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2057400" y="3562350"/>
                        <a:ext cx="5943600" cy="457200"/>
                      </a:xfrm>
                      <a:prstGeom prst="rect">
                        <a:avLst/>
                      </a:prstGeom>
                      <a:solidFill>
                        <a:schemeClr val="bg1"/>
                      </a:solidFill>
                    </p:spPr>
                  </p:pic>
                </p:oleObj>
              </mc:Fallback>
            </mc:AlternateContent>
          </a:graphicData>
        </a:graphic>
      </p:graphicFrame>
    </p:spTree>
    <p:extLst>
      <p:ext uri="{BB962C8B-B14F-4D97-AF65-F5344CB8AC3E}">
        <p14:creationId xmlns:p14="http://schemas.microsoft.com/office/powerpoint/2010/main" val="194658273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11"/>
                                        </p:tgtEl>
                                        <p:attrNameLst>
                                          <p:attrName>style.visibility</p:attrName>
                                        </p:attrNameLst>
                                      </p:cBhvr>
                                      <p:to>
                                        <p:strVal val="visible"/>
                                      </p:to>
                                    </p:set>
                                  </p:childTnLst>
                                </p:cTn>
                              </p:par>
                              <p:par>
                                <p:cTn id="7" presetID="1" presetClass="entr" presetSubtype="0" fill="hold" grpId="0" nodeType="withEffect">
                                  <p:stCondLst>
                                    <p:cond delay="0"/>
                                  </p:stCondLst>
                                  <p:childTnLst>
                                    <p:set>
                                      <p:cBhvr>
                                        <p:cTn id="8" dur="1" fill="hold">
                                          <p:stCondLst>
                                            <p:cond delay="0"/>
                                          </p:stCondLst>
                                        </p:cTn>
                                        <p:tgtEl>
                                          <p:spTgt spid="8"/>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533400" y="742950"/>
            <a:ext cx="6781800" cy="830997"/>
          </a:xfrm>
          <a:prstGeom prst="rect">
            <a:avLst/>
          </a:prstGeom>
        </p:spPr>
        <p:txBody>
          <a:bodyPr wrap="square">
            <a:spAutoFit/>
          </a:bodyPr>
          <a:lstStyle/>
          <a:p>
            <a:pPr marL="457200" indent="-457200" algn="just">
              <a:buFont typeface="Wingdings" pitchFamily="2" charset="2"/>
              <a:buChar char="v"/>
            </a:pPr>
            <a:r>
              <a:rPr lang="en-US" sz="2400" dirty="0" smtClean="0">
                <a:latin typeface="Arial" pitchFamily="34" charset="0"/>
                <a:cs typeface="Arial" pitchFamily="34" charset="0"/>
              </a:rPr>
              <a:t>The rate of total heat transfer from the </a:t>
            </a:r>
            <a:r>
              <a:rPr lang="en-US" sz="2400" dirty="0">
                <a:latin typeface="Arial" pitchFamily="34" charset="0"/>
                <a:cs typeface="Arial" pitchFamily="34" charset="0"/>
              </a:rPr>
              <a:t>body is determined by adding these two quantities: </a:t>
            </a:r>
          </a:p>
        </p:txBody>
      </p:sp>
      <p:sp>
        <p:nvSpPr>
          <p:cNvPr id="4" name="Rectangle 3"/>
          <p:cNvSpPr/>
          <p:nvPr/>
        </p:nvSpPr>
        <p:spPr>
          <a:xfrm>
            <a:off x="945931" y="2338685"/>
            <a:ext cx="1928733" cy="461665"/>
          </a:xfrm>
          <a:prstGeom prst="rect">
            <a:avLst/>
          </a:prstGeom>
        </p:spPr>
        <p:txBody>
          <a:bodyPr wrap="none">
            <a:spAutoFit/>
          </a:bodyPr>
          <a:lstStyle/>
          <a:p>
            <a:r>
              <a:rPr lang="en-US" sz="2400" b="1" dirty="0" smtClean="0">
                <a:latin typeface="Arial" pitchFamily="34" charset="0"/>
                <a:cs typeface="Arial" pitchFamily="34" charset="0"/>
              </a:rPr>
              <a:t>Discussion:</a:t>
            </a:r>
            <a:endParaRPr lang="en-US" sz="2400" b="1" dirty="0">
              <a:latin typeface="Arial" pitchFamily="34" charset="0"/>
              <a:cs typeface="Arial" pitchFamily="34" charset="0"/>
            </a:endParaRPr>
          </a:p>
        </p:txBody>
      </p:sp>
      <p:sp>
        <p:nvSpPr>
          <p:cNvPr id="5" name="Rectangle 4"/>
          <p:cNvSpPr/>
          <p:nvPr/>
        </p:nvSpPr>
        <p:spPr>
          <a:xfrm>
            <a:off x="533400" y="2918758"/>
            <a:ext cx="7696200" cy="1938992"/>
          </a:xfrm>
          <a:prstGeom prst="rect">
            <a:avLst/>
          </a:prstGeom>
        </p:spPr>
        <p:txBody>
          <a:bodyPr wrap="square">
            <a:spAutoFit/>
          </a:bodyPr>
          <a:lstStyle/>
          <a:p>
            <a:pPr marL="457200" indent="-457200" algn="just">
              <a:buFont typeface="Wingdings" pitchFamily="2" charset="2"/>
              <a:buChar char="v"/>
            </a:pPr>
            <a:r>
              <a:rPr lang="en-US" sz="2400" dirty="0">
                <a:latin typeface="Arial" pitchFamily="34" charset="0"/>
                <a:cs typeface="Arial" pitchFamily="34" charset="0"/>
              </a:rPr>
              <a:t>The heat transfer would be much higher if the person were not dressed since the exposed surface temperature would be higher. Thus, an important function of the clothes is to serve as a barrier against heat transfer. </a:t>
            </a:r>
            <a:endParaRPr lang="en-US" sz="2400" dirty="0"/>
          </a:p>
        </p:txBody>
      </p:sp>
      <p:sp>
        <p:nvSpPr>
          <p:cNvPr id="6" name="Rectangle 2"/>
          <p:cNvSpPr>
            <a:spLocks noChangeArrowheads="1"/>
          </p:cNvSpPr>
          <p:nvPr/>
        </p:nvSpPr>
        <p:spPr bwMode="auto">
          <a:xfrm>
            <a:off x="0" y="0"/>
            <a:ext cx="9144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US"/>
          </a:p>
        </p:txBody>
      </p:sp>
      <p:graphicFrame>
        <p:nvGraphicFramePr>
          <p:cNvPr id="7" name="Object 6"/>
          <p:cNvGraphicFramePr>
            <a:graphicFrameLocks noChangeAspect="1"/>
          </p:cNvGraphicFramePr>
          <p:nvPr>
            <p:extLst>
              <p:ext uri="{D42A27DB-BD31-4B8C-83A1-F6EECF244321}">
                <p14:modId xmlns:p14="http://schemas.microsoft.com/office/powerpoint/2010/main" val="2142051194"/>
              </p:ext>
            </p:extLst>
          </p:nvPr>
        </p:nvGraphicFramePr>
        <p:xfrm>
          <a:off x="1314984" y="1733550"/>
          <a:ext cx="2263675" cy="452735"/>
        </p:xfrm>
        <a:graphic>
          <a:graphicData uri="http://schemas.openxmlformats.org/presentationml/2006/ole">
            <mc:AlternateContent xmlns:mc="http://schemas.openxmlformats.org/markup-compatibility/2006">
              <mc:Choice xmlns:v="urn:schemas-microsoft-com:vml" Requires="v">
                <p:oleObj spid="_x0000_s109601" name="Equation" r:id="rId3" imgW="1193800" imgH="241300" progId="Equation.3">
                  <p:embed/>
                </p:oleObj>
              </mc:Choice>
              <mc:Fallback>
                <p:oleObj name="Equation" r:id="rId3" imgW="1193800" imgH="241300" progId="Equation.3">
                  <p:embed/>
                  <p:pic>
                    <p:nvPicPr>
                      <p:cNvPr id="0" name="Object 1"/>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314984" y="1733550"/>
                        <a:ext cx="2263675" cy="452735"/>
                      </a:xfrm>
                      <a:prstGeom prst="rect">
                        <a:avLst/>
                      </a:prstGeom>
                      <a:solidFill>
                        <a:schemeClr val="bg1"/>
                      </a:solidFill>
                    </p:spPr>
                  </p:pic>
                </p:oleObj>
              </mc:Fallback>
            </mc:AlternateContent>
          </a:graphicData>
        </a:graphic>
      </p:graphicFrame>
      <p:sp>
        <p:nvSpPr>
          <p:cNvPr id="9" name="TextBox 8"/>
          <p:cNvSpPr txBox="1"/>
          <p:nvPr/>
        </p:nvSpPr>
        <p:spPr>
          <a:xfrm>
            <a:off x="3581400" y="1733550"/>
            <a:ext cx="4156522" cy="461665"/>
          </a:xfrm>
          <a:prstGeom prst="rect">
            <a:avLst/>
          </a:prstGeom>
          <a:solidFill>
            <a:schemeClr val="bg1"/>
          </a:solidFill>
        </p:spPr>
        <p:txBody>
          <a:bodyPr wrap="none" rtlCol="0">
            <a:spAutoFit/>
          </a:bodyPr>
          <a:lstStyle/>
          <a:p>
            <a:r>
              <a:rPr lang="en-US" sz="2400" dirty="0" smtClean="0">
                <a:latin typeface="Arial" pitchFamily="34" charset="0"/>
                <a:cs typeface="Arial" pitchFamily="34" charset="0"/>
              </a:rPr>
              <a:t>= 86.4 + 81.713 = </a:t>
            </a:r>
            <a:r>
              <a:rPr lang="en-US" sz="2400" b="1" dirty="0" smtClean="0">
                <a:latin typeface="Arial" pitchFamily="34" charset="0"/>
                <a:cs typeface="Arial" pitchFamily="34" charset="0"/>
              </a:rPr>
              <a:t>168.113 W</a:t>
            </a:r>
            <a:endParaRPr lang="en-US" sz="2400" b="1" dirty="0">
              <a:latin typeface="Arial" pitchFamily="34" charset="0"/>
              <a:cs typeface="Arial" pitchFamily="34" charset="0"/>
            </a:endParaRPr>
          </a:p>
        </p:txBody>
      </p:sp>
    </p:spTree>
    <p:extLst>
      <p:ext uri="{BB962C8B-B14F-4D97-AF65-F5344CB8AC3E}">
        <p14:creationId xmlns:p14="http://schemas.microsoft.com/office/powerpoint/2010/main" val="199961487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5"/>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5" grpId="0"/>
    </p:bld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533400" y="895350"/>
            <a:ext cx="6705600" cy="1200329"/>
          </a:xfrm>
          <a:prstGeom prst="rect">
            <a:avLst/>
          </a:prstGeom>
        </p:spPr>
        <p:txBody>
          <a:bodyPr wrap="square">
            <a:spAutoFit/>
          </a:bodyPr>
          <a:lstStyle/>
          <a:p>
            <a:pPr marL="457200" indent="-457200" algn="just">
              <a:buFont typeface="Wingdings" pitchFamily="2" charset="2"/>
              <a:buChar char="v"/>
            </a:pPr>
            <a:r>
              <a:rPr lang="en-US" sz="2400" dirty="0">
                <a:latin typeface="Arial" pitchFamily="34" charset="0"/>
                <a:cs typeface="Arial" pitchFamily="34" charset="0"/>
              </a:rPr>
              <a:t>H</a:t>
            </a:r>
            <a:r>
              <a:rPr lang="en-US" sz="2400" dirty="0" smtClean="0">
                <a:latin typeface="Arial" pitchFamily="34" charset="0"/>
                <a:cs typeface="Arial" pitchFamily="34" charset="0"/>
              </a:rPr>
              <a:t>eat </a:t>
            </a:r>
            <a:r>
              <a:rPr lang="en-US" sz="2400" dirty="0">
                <a:latin typeface="Arial" pitchFamily="34" charset="0"/>
                <a:cs typeface="Arial" pitchFamily="34" charset="0"/>
              </a:rPr>
              <a:t>transfer through the feet to the floor by conduction, which is usually very small, is neglected. </a:t>
            </a:r>
          </a:p>
        </p:txBody>
      </p:sp>
      <p:sp>
        <p:nvSpPr>
          <p:cNvPr id="4" name="Rectangle 3"/>
          <p:cNvSpPr/>
          <p:nvPr/>
        </p:nvSpPr>
        <p:spPr>
          <a:xfrm>
            <a:off x="533400" y="2571750"/>
            <a:ext cx="7315200" cy="1200329"/>
          </a:xfrm>
          <a:prstGeom prst="rect">
            <a:avLst/>
          </a:prstGeom>
        </p:spPr>
        <p:txBody>
          <a:bodyPr wrap="square">
            <a:spAutoFit/>
          </a:bodyPr>
          <a:lstStyle/>
          <a:p>
            <a:pPr marL="457200" indent="-457200" algn="just">
              <a:buFont typeface="Wingdings" pitchFamily="2" charset="2"/>
              <a:buChar char="v"/>
            </a:pPr>
            <a:r>
              <a:rPr lang="en-US" sz="2400" dirty="0">
                <a:latin typeface="Arial" pitchFamily="34" charset="0"/>
                <a:cs typeface="Arial" pitchFamily="34" charset="0"/>
              </a:rPr>
              <a:t>Heat transfer from the skin by perspiration, which is the dominant mode of heat transfer in hot environments, is not considered here.</a:t>
            </a:r>
          </a:p>
        </p:txBody>
      </p:sp>
    </p:spTree>
    <p:extLst>
      <p:ext uri="{BB962C8B-B14F-4D97-AF65-F5344CB8AC3E}">
        <p14:creationId xmlns:p14="http://schemas.microsoft.com/office/powerpoint/2010/main" val="341645384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p:cNvSpPr/>
          <p:nvPr/>
        </p:nvSpPr>
        <p:spPr>
          <a:xfrm>
            <a:off x="462455" y="1078290"/>
            <a:ext cx="6852745" cy="1569660"/>
          </a:xfrm>
          <a:prstGeom prst="rect">
            <a:avLst/>
          </a:prstGeom>
        </p:spPr>
        <p:txBody>
          <a:bodyPr wrap="square">
            <a:spAutoFit/>
          </a:bodyPr>
          <a:lstStyle/>
          <a:p>
            <a:pPr marL="568325" indent="-568325" algn="just" eaLnBrk="0" hangingPunct="0"/>
            <a:r>
              <a:rPr lang="en-US" sz="2400" dirty="0" smtClean="0">
                <a:latin typeface="Arial" pitchFamily="34" charset="0"/>
                <a:cs typeface="Arial" pitchFamily="34" charset="0"/>
              </a:rPr>
              <a:t>[1]   </a:t>
            </a:r>
            <a:r>
              <a:rPr lang="en-US" sz="2400" i="1" dirty="0" smtClean="0">
                <a:latin typeface="Arial" pitchFamily="34" charset="0"/>
                <a:cs typeface="Arial" pitchFamily="34" charset="0"/>
              </a:rPr>
              <a:t>A </a:t>
            </a:r>
            <a:r>
              <a:rPr lang="en-US" sz="2400" i="1" dirty="0">
                <a:latin typeface="Arial" pitchFamily="34" charset="0"/>
                <a:cs typeface="Arial" pitchFamily="34" charset="0"/>
              </a:rPr>
              <a:t>Textbook of Engineering</a:t>
            </a:r>
            <a:r>
              <a:rPr lang="en-US" sz="2400" b="1" dirty="0">
                <a:latin typeface="Arial" pitchFamily="34" charset="0"/>
                <a:cs typeface="Arial" pitchFamily="34" charset="0"/>
              </a:rPr>
              <a:t> </a:t>
            </a:r>
            <a:r>
              <a:rPr lang="en-US" sz="2400" i="1" dirty="0">
                <a:latin typeface="Arial" pitchFamily="34" charset="0"/>
                <a:cs typeface="Arial" pitchFamily="34" charset="0"/>
              </a:rPr>
              <a:t>Thermodynamics: </a:t>
            </a:r>
            <a:r>
              <a:rPr lang="en-US" sz="2400" dirty="0">
                <a:latin typeface="Arial" pitchFamily="34" charset="0"/>
                <a:cs typeface="Arial" pitchFamily="34" charset="0"/>
              </a:rPr>
              <a:t>Rajput R. K., </a:t>
            </a:r>
            <a:r>
              <a:rPr lang="en-US" sz="2400" dirty="0" err="1">
                <a:latin typeface="Arial" pitchFamily="34" charset="0"/>
                <a:cs typeface="Arial" pitchFamily="34" charset="0"/>
              </a:rPr>
              <a:t>Laxmi</a:t>
            </a:r>
            <a:r>
              <a:rPr lang="en-US" sz="2400" dirty="0">
                <a:latin typeface="Arial" pitchFamily="34" charset="0"/>
                <a:cs typeface="Arial" pitchFamily="34" charset="0"/>
              </a:rPr>
              <a:t> Publications Pvt. Ltd. 113, Golden House, </a:t>
            </a:r>
            <a:r>
              <a:rPr lang="en-US" sz="2400" dirty="0" err="1">
                <a:latin typeface="Arial" pitchFamily="34" charset="0"/>
                <a:cs typeface="Arial" pitchFamily="34" charset="0"/>
              </a:rPr>
              <a:t>Daryaganj</a:t>
            </a:r>
            <a:r>
              <a:rPr lang="en-US" sz="2400" dirty="0">
                <a:latin typeface="Arial" pitchFamily="34" charset="0"/>
                <a:cs typeface="Arial" pitchFamily="34" charset="0"/>
              </a:rPr>
              <a:t>, New Delhi – 110002, India, 2010</a:t>
            </a:r>
            <a:r>
              <a:rPr lang="en-US" sz="2400" dirty="0" smtClean="0">
                <a:latin typeface="Arial" pitchFamily="34" charset="0"/>
                <a:cs typeface="Arial" pitchFamily="34" charset="0"/>
              </a:rPr>
              <a:t>.</a:t>
            </a:r>
          </a:p>
        </p:txBody>
      </p:sp>
      <p:sp>
        <p:nvSpPr>
          <p:cNvPr id="6" name="Rectangle 5"/>
          <p:cNvSpPr/>
          <p:nvPr/>
        </p:nvSpPr>
        <p:spPr>
          <a:xfrm>
            <a:off x="838202" y="205085"/>
            <a:ext cx="1949573" cy="461665"/>
          </a:xfrm>
          <a:prstGeom prst="rect">
            <a:avLst/>
          </a:prstGeom>
        </p:spPr>
        <p:txBody>
          <a:bodyPr wrap="none">
            <a:spAutoFit/>
          </a:bodyPr>
          <a:lstStyle/>
          <a:p>
            <a:pPr lvl="0"/>
            <a:r>
              <a:rPr lang="en-US" sz="2400" b="1" dirty="0" smtClean="0">
                <a:solidFill>
                  <a:srgbClr val="FF0000"/>
                </a:solidFill>
                <a:latin typeface="Arial" pitchFamily="34" charset="0"/>
                <a:ea typeface="Calibri" pitchFamily="34" charset="0"/>
                <a:cs typeface="Arial" pitchFamily="34" charset="0"/>
              </a:rPr>
              <a:t>References:</a:t>
            </a:r>
            <a:endParaRPr lang="en-US" sz="2400" dirty="0" smtClean="0">
              <a:solidFill>
                <a:srgbClr val="FF0000"/>
              </a:solidFill>
              <a:latin typeface="Arial" pitchFamily="34" charset="0"/>
              <a:cs typeface="Arial" pitchFamily="34" charset="0"/>
            </a:endParaRPr>
          </a:p>
        </p:txBody>
      </p:sp>
      <p:sp>
        <p:nvSpPr>
          <p:cNvPr id="7" name="Rectangle 6"/>
          <p:cNvSpPr/>
          <p:nvPr/>
        </p:nvSpPr>
        <p:spPr>
          <a:xfrm>
            <a:off x="433551" y="2983290"/>
            <a:ext cx="7877502" cy="1569660"/>
          </a:xfrm>
          <a:prstGeom prst="rect">
            <a:avLst/>
          </a:prstGeom>
        </p:spPr>
        <p:txBody>
          <a:bodyPr wrap="square">
            <a:spAutoFit/>
          </a:bodyPr>
          <a:lstStyle/>
          <a:p>
            <a:pPr marL="630238" indent="-630238" algn="just"/>
            <a:r>
              <a:rPr lang="en-US" sz="2400" dirty="0" smtClean="0">
                <a:latin typeface="Arial" pitchFamily="34" charset="0"/>
                <a:cs typeface="Arial" pitchFamily="34" charset="0"/>
              </a:rPr>
              <a:t>[2]</a:t>
            </a:r>
            <a:r>
              <a:rPr lang="en-US" sz="2400" i="1" dirty="0">
                <a:latin typeface="Arial" pitchFamily="34" charset="0"/>
                <a:cs typeface="Arial" pitchFamily="34" charset="0"/>
              </a:rPr>
              <a:t> </a:t>
            </a:r>
            <a:r>
              <a:rPr lang="en-US" sz="2400" i="1" dirty="0" smtClean="0">
                <a:latin typeface="Arial" pitchFamily="34" charset="0"/>
                <a:cs typeface="Arial" pitchFamily="34" charset="0"/>
              </a:rPr>
              <a:t> Heat </a:t>
            </a:r>
            <a:r>
              <a:rPr lang="en-US" sz="2400" i="1" dirty="0">
                <a:latin typeface="Arial" pitchFamily="34" charset="0"/>
                <a:cs typeface="Arial" pitchFamily="34" charset="0"/>
              </a:rPr>
              <a:t>and Mass Transfer</a:t>
            </a:r>
            <a:r>
              <a:rPr lang="en-US" sz="2400" dirty="0">
                <a:latin typeface="Arial" pitchFamily="34" charset="0"/>
                <a:cs typeface="Arial" pitchFamily="34" charset="0"/>
              </a:rPr>
              <a:t>: </a:t>
            </a:r>
            <a:r>
              <a:rPr lang="en-US" sz="2400" i="1" dirty="0">
                <a:latin typeface="Arial" pitchFamily="34" charset="0"/>
                <a:cs typeface="Arial" pitchFamily="34" charset="0"/>
              </a:rPr>
              <a:t>A Practical Approach:</a:t>
            </a:r>
            <a:r>
              <a:rPr lang="en-US" sz="2400" dirty="0">
                <a:latin typeface="Arial" pitchFamily="34" charset="0"/>
                <a:cs typeface="Arial" pitchFamily="34" charset="0"/>
              </a:rPr>
              <a:t> </a:t>
            </a:r>
            <a:r>
              <a:rPr lang="en-US" sz="2400" dirty="0" err="1">
                <a:latin typeface="Arial" pitchFamily="34" charset="0"/>
                <a:cs typeface="Arial" pitchFamily="34" charset="0"/>
              </a:rPr>
              <a:t>Cengel</a:t>
            </a:r>
            <a:r>
              <a:rPr lang="en-US" sz="2400" dirty="0">
                <a:latin typeface="Arial" pitchFamily="34" charset="0"/>
                <a:cs typeface="Arial" pitchFamily="34" charset="0"/>
              </a:rPr>
              <a:t> Y. A., Tata McGraw-Hill Publishing Company Limited, New Delhi, India, 2007</a:t>
            </a:r>
          </a:p>
          <a:p>
            <a:pPr marL="457200" indent="-457200" algn="just"/>
            <a:endParaRPr lang="en-US" sz="2400" dirty="0">
              <a:latin typeface="Arial" pitchFamily="34" charset="0"/>
              <a:cs typeface="Arial" pitchFamily="34" charset="0"/>
            </a:endParaRPr>
          </a:p>
        </p:txBody>
      </p:sp>
    </p:spTree>
    <p:extLst>
      <p:ext uri="{BB962C8B-B14F-4D97-AF65-F5344CB8AC3E}">
        <p14:creationId xmlns:p14="http://schemas.microsoft.com/office/powerpoint/2010/main" val="664816300"/>
      </p:ext>
    </p:extLst>
  </p:cSld>
  <p:clrMapOvr>
    <a:masterClrMapping/>
  </p:clrMapOvr>
  <p:transition/>
  <p:timing>
    <p:tnLst>
      <p:par>
        <p:cTn id="1" dur="indefinite" restart="never" nodeType="tmRoot"/>
      </p:par>
    </p:tn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2576215" y="2225502"/>
            <a:ext cx="4360424" cy="1015663"/>
          </a:xfrm>
          <a:prstGeom prst="rect">
            <a:avLst/>
          </a:prstGeom>
          <a:noFill/>
        </p:spPr>
        <p:txBody>
          <a:bodyPr wrap="none" lIns="91440" tIns="45720" rIns="91440" bIns="45720">
            <a:spAutoFit/>
          </a:bodyPr>
          <a:lstStyle/>
          <a:p>
            <a:pPr algn="ctr"/>
            <a:r>
              <a:rPr lang="en-US" sz="6000" b="1" cap="none" spc="300" dirty="0" smtClean="0">
                <a:ln w="11430" cmpd="sng">
                  <a:solidFill>
                    <a:schemeClr val="accent1">
                      <a:tint val="10000"/>
                    </a:schemeClr>
                  </a:solidFill>
                  <a:prstDash val="solid"/>
                  <a:miter lim="800000"/>
                </a:ln>
                <a:gradFill>
                  <a:gsLst>
                    <a:gs pos="10000">
                      <a:schemeClr val="accent1">
                        <a:tint val="83000"/>
                        <a:shade val="100000"/>
                        <a:satMod val="200000"/>
                      </a:schemeClr>
                    </a:gs>
                    <a:gs pos="75000">
                      <a:schemeClr val="accent1">
                        <a:tint val="100000"/>
                        <a:shade val="50000"/>
                        <a:satMod val="150000"/>
                      </a:schemeClr>
                    </a:gs>
                  </a:gsLst>
                  <a:lin ang="5400000"/>
                </a:gradFill>
                <a:effectLst>
                  <a:glow rad="45500">
                    <a:schemeClr val="accent1">
                      <a:satMod val="220000"/>
                      <a:alpha val="35000"/>
                    </a:schemeClr>
                  </a:glow>
                </a:effectLst>
              </a:rPr>
              <a:t>THANK YOU</a:t>
            </a:r>
            <a:endParaRPr lang="en-US" sz="6000" b="1" cap="none" spc="300" dirty="0">
              <a:ln w="11430" cmpd="sng">
                <a:solidFill>
                  <a:schemeClr val="accent1">
                    <a:tint val="10000"/>
                  </a:schemeClr>
                </a:solidFill>
                <a:prstDash val="solid"/>
                <a:miter lim="800000"/>
              </a:ln>
              <a:gradFill>
                <a:gsLst>
                  <a:gs pos="10000">
                    <a:schemeClr val="accent1">
                      <a:tint val="83000"/>
                      <a:shade val="100000"/>
                      <a:satMod val="200000"/>
                    </a:schemeClr>
                  </a:gs>
                  <a:gs pos="75000">
                    <a:schemeClr val="accent1">
                      <a:tint val="100000"/>
                      <a:shade val="50000"/>
                      <a:satMod val="150000"/>
                    </a:schemeClr>
                  </a:gs>
                </a:gsLst>
                <a:lin ang="5400000"/>
              </a:gradFill>
              <a:effectLst>
                <a:glow rad="45500">
                  <a:schemeClr val="accent1">
                    <a:satMod val="220000"/>
                    <a:alpha val="35000"/>
                  </a:schemeClr>
                </a:glow>
              </a:effectLst>
            </a:endParaRPr>
          </a:p>
        </p:txBody>
      </p:sp>
    </p:spTree>
  </p:cSld>
  <p:clrMapOvr>
    <a:masterClrMapping/>
  </p:clrMapOvr>
  <p:timing>
    <p:tnLst>
      <p:par>
        <p:cTn id="1" dur="indefinite" restart="never" nodeType="tmRoot"/>
      </p:par>
    </p:tn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
  <TotalTime>3596</TotalTime>
  <Words>2028</Words>
  <Application>Microsoft Office PowerPoint</Application>
  <PresentationFormat>On-screen Show (16:9)</PresentationFormat>
  <Paragraphs>153</Paragraphs>
  <Slides>44</Slides>
  <Notes>8</Notes>
  <HiddenSlides>0</HiddenSlides>
  <MMClips>0</MMClips>
  <ScaleCrop>false</ScaleCrop>
  <HeadingPairs>
    <vt:vector size="6" baseType="variant">
      <vt:variant>
        <vt:lpstr>Theme</vt:lpstr>
      </vt:variant>
      <vt:variant>
        <vt:i4>1</vt:i4>
      </vt:variant>
      <vt:variant>
        <vt:lpstr>Embedded OLE Servers</vt:lpstr>
      </vt:variant>
      <vt:variant>
        <vt:i4>3</vt:i4>
      </vt:variant>
      <vt:variant>
        <vt:lpstr>Slide Titles</vt:lpstr>
      </vt:variant>
      <vt:variant>
        <vt:i4>44</vt:i4>
      </vt:variant>
    </vt:vector>
  </HeadingPairs>
  <TitlesOfParts>
    <vt:vector size="48" baseType="lpstr">
      <vt:lpstr>Office Theme</vt:lpstr>
      <vt:lpstr>Microsoft Office Visio Drawing</vt:lpstr>
      <vt:lpstr>Equation</vt:lpstr>
      <vt:lpstr>Visio</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Slide 1</dc:title>
  <dc:creator>Lila Raj Koirala</dc:creator>
  <cp:lastModifiedBy>User</cp:lastModifiedBy>
  <cp:revision>164</cp:revision>
  <dcterms:created xsi:type="dcterms:W3CDTF">2020-05-13T09:35:09Z</dcterms:created>
  <dcterms:modified xsi:type="dcterms:W3CDTF">2022-06-03T15:22:30Z</dcterms:modified>
</cp:coreProperties>
</file>