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53"/>
  </p:notesMasterIdLst>
  <p:sldIdLst>
    <p:sldId id="337" r:id="rId2"/>
    <p:sldId id="338" r:id="rId3"/>
    <p:sldId id="339" r:id="rId4"/>
    <p:sldId id="284" r:id="rId5"/>
    <p:sldId id="320" r:id="rId6"/>
    <p:sldId id="287" r:id="rId7"/>
    <p:sldId id="345" r:id="rId8"/>
    <p:sldId id="288" r:id="rId9"/>
    <p:sldId id="346" r:id="rId10"/>
    <p:sldId id="319" r:id="rId11"/>
    <p:sldId id="289" r:id="rId12"/>
    <p:sldId id="321" r:id="rId13"/>
    <p:sldId id="341" r:id="rId14"/>
    <p:sldId id="290" r:id="rId15"/>
    <p:sldId id="322" r:id="rId16"/>
    <p:sldId id="291" r:id="rId17"/>
    <p:sldId id="293" r:id="rId18"/>
    <p:sldId id="323" r:id="rId19"/>
    <p:sldId id="314" r:id="rId20"/>
    <p:sldId id="324" r:id="rId21"/>
    <p:sldId id="294" r:id="rId22"/>
    <p:sldId id="325" r:id="rId23"/>
    <p:sldId id="326" r:id="rId24"/>
    <p:sldId id="295" r:id="rId25"/>
    <p:sldId id="307" r:id="rId26"/>
    <p:sldId id="315" r:id="rId27"/>
    <p:sldId id="327" r:id="rId28"/>
    <p:sldId id="297" r:id="rId29"/>
    <p:sldId id="328" r:id="rId30"/>
    <p:sldId id="298" r:id="rId31"/>
    <p:sldId id="299" r:id="rId32"/>
    <p:sldId id="329" r:id="rId33"/>
    <p:sldId id="308" r:id="rId34"/>
    <p:sldId id="318" r:id="rId35"/>
    <p:sldId id="316" r:id="rId36"/>
    <p:sldId id="342" r:id="rId37"/>
    <p:sldId id="343" r:id="rId38"/>
    <p:sldId id="311" r:id="rId39"/>
    <p:sldId id="334" r:id="rId40"/>
    <p:sldId id="333" r:id="rId41"/>
    <p:sldId id="335" r:id="rId42"/>
    <p:sldId id="312" r:id="rId43"/>
    <p:sldId id="336" r:id="rId44"/>
    <p:sldId id="330" r:id="rId45"/>
    <p:sldId id="309" r:id="rId46"/>
    <p:sldId id="331" r:id="rId47"/>
    <p:sldId id="310" r:id="rId48"/>
    <p:sldId id="332" r:id="rId49"/>
    <p:sldId id="340" r:id="rId50"/>
    <p:sldId id="347" r:id="rId51"/>
    <p:sldId id="317" r:id="rId52"/>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62" autoAdjust="0"/>
  </p:normalViewPr>
  <p:slideViewPr>
    <p:cSldViewPr>
      <p:cViewPr>
        <p:scale>
          <a:sx n="60" d="100"/>
          <a:sy n="60" d="100"/>
        </p:scale>
        <p:origin x="-1572" y="-534"/>
      </p:cViewPr>
      <p:guideLst>
        <p:guide orient="horz" pos="162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1.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5.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32.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37.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48.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65.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69.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70.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7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4A10273-1258-4A25-A656-E5B5F7F0B868}" type="datetimeFigureOut">
              <a:rPr lang="en-US" smtClean="0"/>
              <a:pPr/>
              <a:t>6/5/2022</a:t>
            </a:fld>
            <a:endParaRPr lang="en-US"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D51AF7-8C9D-4AD9-A3CB-2C5CB13EBD80}" type="slidenum">
              <a:rPr lang="en-US" smtClean="0"/>
              <a:pPr/>
              <a:t>‹#›</a:t>
            </a:fld>
            <a:endParaRPr lang="en-US" dirty="0"/>
          </a:p>
        </p:txBody>
      </p:sp>
    </p:spTree>
    <p:extLst>
      <p:ext uri="{BB962C8B-B14F-4D97-AF65-F5344CB8AC3E}">
        <p14:creationId xmlns:p14="http://schemas.microsoft.com/office/powerpoint/2010/main" val="3123117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noChangeArrowheads="1"/>
          </p:cNvSpPr>
          <p:nvPr>
            <p:ph type="dt" sz="quarter" idx="1"/>
          </p:nvPr>
        </p:nvSpPr>
        <p:spPr>
          <a:noFill/>
        </p:spPr>
        <p:txBody>
          <a:bodyPr/>
          <a:lstStyle/>
          <a:p>
            <a:fld id="{434B2537-4AA3-4550-9DBB-9713032A8EE6}" type="datetime3">
              <a:rPr lang="en-US" smtClean="0">
                <a:latin typeface="Arial" charset="0"/>
              </a:rPr>
              <a:pPr/>
              <a:t>5 June 2022</a:t>
            </a:fld>
            <a:endParaRPr lang="en-US" dirty="0" smtClean="0">
              <a:latin typeface="Arial" charset="0"/>
            </a:endParaRPr>
          </a:p>
        </p:txBody>
      </p:sp>
      <p:sp>
        <p:nvSpPr>
          <p:cNvPr id="20483" name="Rectangle 7"/>
          <p:cNvSpPr>
            <a:spLocks noGrp="1" noChangeArrowheads="1"/>
          </p:cNvSpPr>
          <p:nvPr>
            <p:ph type="sldNum" sz="quarter" idx="5"/>
          </p:nvPr>
        </p:nvSpPr>
        <p:spPr>
          <a:noFill/>
        </p:spPr>
        <p:txBody>
          <a:bodyPr/>
          <a:lstStyle/>
          <a:p>
            <a:fld id="{94F8351F-4D0A-4330-B8CB-1F50CEDB2225}" type="slidenum">
              <a:rPr lang="en-US" smtClean="0">
                <a:latin typeface="Arial" charset="0"/>
              </a:rPr>
              <a:pPr/>
              <a:t>1</a:t>
            </a:fld>
            <a:endParaRPr lang="en-US" dirty="0" smtClean="0">
              <a:latin typeface="Arial" charset="0"/>
            </a:endParaRPr>
          </a:p>
        </p:txBody>
      </p:sp>
      <p:sp>
        <p:nvSpPr>
          <p:cNvPr id="20484" name="Rectangle 2"/>
          <p:cNvSpPr>
            <a:spLocks noGrp="1" noRot="1" noChangeAspect="1" noChangeArrowheads="1" noTextEdit="1"/>
          </p:cNvSpPr>
          <p:nvPr>
            <p:ph type="sldImg"/>
          </p:nvPr>
        </p:nvSpPr>
        <p:spPr>
          <a:xfrm>
            <a:off x="381000" y="685800"/>
            <a:ext cx="6096000" cy="3429000"/>
          </a:xfrm>
          <a:ln/>
        </p:spPr>
      </p:sp>
      <p:sp>
        <p:nvSpPr>
          <p:cNvPr id="20485" name="Rectangle 3"/>
          <p:cNvSpPr>
            <a:spLocks noGrp="1" noChangeArrowheads="1"/>
          </p:cNvSpPr>
          <p:nvPr>
            <p:ph type="body" idx="1"/>
          </p:nvPr>
        </p:nvSpPr>
        <p:spPr>
          <a:noFill/>
          <a:ln/>
        </p:spPr>
        <p:txBody>
          <a:bodyPr/>
          <a:lstStyle/>
          <a:p>
            <a:pPr eaLnBrk="1" hangingPunct="1"/>
            <a:endParaRPr lang="en-US" dirty="0" smtClean="0">
              <a:latin typeface="Arial" charset="0"/>
            </a:endParaRPr>
          </a:p>
        </p:txBody>
      </p:sp>
      <p:sp>
        <p:nvSpPr>
          <p:cNvPr id="6" name="Footer Placeholder 5"/>
          <p:cNvSpPr>
            <a:spLocks noGrp="1"/>
          </p:cNvSpPr>
          <p:nvPr>
            <p:ph type="ftr" sz="quarter" idx="10"/>
          </p:nvPr>
        </p:nvSpPr>
        <p:spPr/>
        <p:txBody>
          <a:bodyPr/>
          <a:lstStyle/>
          <a:p>
            <a:pPr>
              <a:defRPr/>
            </a:pPr>
            <a:r>
              <a:rPr lang="en-US" dirty="0" smtClean="0"/>
              <a:t>MSREE 2013</a:t>
            </a:r>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AD51AF7-8C9D-4AD9-A3CB-2C5CB13EBD80}" type="slidenum">
              <a:rPr lang="en-US" smtClean="0"/>
              <a:pPr/>
              <a:t>8</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AD51AF7-8C9D-4AD9-A3CB-2C5CB13EBD80}" type="slidenum">
              <a:rPr lang="en-US" smtClean="0"/>
              <a:pPr/>
              <a:t>11</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AD51AF7-8C9D-4AD9-A3CB-2C5CB13EBD80}" type="slidenum">
              <a:rPr lang="en-US" smtClean="0"/>
              <a:pPr/>
              <a:t>14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AD51AF7-8C9D-4AD9-A3CB-2C5CB13EBD80}" type="slidenum">
              <a:rPr lang="en-US" smtClean="0"/>
              <a:pPr/>
              <a:t>16</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AD51AF7-8C9D-4AD9-A3CB-2C5CB13EBD80}" type="slidenum">
              <a:rPr lang="en-US" smtClean="0"/>
              <a:pPr/>
              <a:t>21</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AD51AF7-8C9D-4AD9-A3CB-2C5CB13EBD80}" type="slidenum">
              <a:rPr lang="en-US" smtClean="0"/>
              <a:pPr/>
              <a:t>26</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AD51AF7-8C9D-4AD9-A3CB-2C5CB13EBD80}" type="slidenum">
              <a:rPr lang="en-US" smtClean="0"/>
              <a:pPr/>
              <a:t>28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AD51AF7-8C9D-4AD9-A3CB-2C5CB13EBD80}" type="slidenum">
              <a:rPr lang="en-US" smtClean="0"/>
              <a:pPr/>
              <a:t>31</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AD51AF7-8C9D-4AD9-A3CB-2C5CB13EBD80}" type="slidenum">
              <a:rPr lang="en-US" smtClean="0"/>
              <a:pPr/>
              <a:t>33</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AD51AF7-8C9D-4AD9-A3CB-2C5CB13EBD80}" type="slidenum">
              <a:rPr lang="en-US" smtClean="0"/>
              <a:pPr/>
              <a:t>45</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AD51AF7-8C9D-4AD9-A3CB-2C5CB13EBD80}" type="slidenum">
              <a:rPr lang="en-US" smtClean="0"/>
              <a:pPr/>
              <a:t>47</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AD51AF7-8C9D-4AD9-A3CB-2C5CB13EBD80}" type="slidenum">
              <a:rPr lang="en-US" smtClean="0"/>
              <a:pPr/>
              <a:t>49</a:t>
            </a:fld>
            <a:endParaRPr lang="en-US" dirty="0"/>
          </a:p>
        </p:txBody>
      </p:sp>
    </p:spTree>
    <p:extLst>
      <p:ext uri="{BB962C8B-B14F-4D97-AF65-F5344CB8AC3E}">
        <p14:creationId xmlns:p14="http://schemas.microsoft.com/office/powerpoint/2010/main" val="10006407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2E751BC-4781-4BB5-ACC1-493C007B31BB}" type="datetimeFigureOut">
              <a:rPr lang="en-US" smtClean="0"/>
              <a:pPr/>
              <a:t>6/5/2022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CD23785-7F63-4C6C-8C82-E532D7A0D62F}"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2E751BC-4781-4BB5-ACC1-493C007B31BB}" type="datetimeFigureOut">
              <a:rPr lang="en-US" smtClean="0"/>
              <a:pPr/>
              <a:t>6/5/2022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CD23785-7F63-4C6C-8C82-E532D7A0D62F}"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2E751BC-4781-4BB5-ACC1-493C007B31BB}" type="datetimeFigureOut">
              <a:rPr lang="en-US" smtClean="0"/>
              <a:pPr/>
              <a:t>6/5/2022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CD23785-7F63-4C6C-8C82-E532D7A0D62F}"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2E751BC-4781-4BB5-ACC1-493C007B31BB}" type="datetimeFigureOut">
              <a:rPr lang="en-US" smtClean="0"/>
              <a:pPr/>
              <a:t>6/5/2022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CD23785-7F63-4C6C-8C82-E532D7A0D62F}"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2E751BC-4781-4BB5-ACC1-493C007B31BB}" type="datetimeFigureOut">
              <a:rPr lang="en-US" smtClean="0"/>
              <a:pPr/>
              <a:t>6/5/2022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5CD23785-7F63-4C6C-8C82-E532D7A0D62F}"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2E751BC-4781-4BB5-ACC1-493C007B31BB}" type="datetimeFigureOut">
              <a:rPr lang="en-US" smtClean="0"/>
              <a:pPr/>
              <a:t>6/5/2022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5CD23785-7F63-4C6C-8C82-E532D7A0D62F}"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E751BC-4781-4BB5-ACC1-493C007B31BB}" type="datetimeFigureOut">
              <a:rPr lang="en-US" smtClean="0"/>
              <a:pPr/>
              <a:t>6/5/2022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5CD23785-7F63-4C6C-8C82-E532D7A0D62F}"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2E751BC-4781-4BB5-ACC1-493C007B31BB}" type="datetimeFigureOut">
              <a:rPr lang="en-US" smtClean="0"/>
              <a:pPr/>
              <a:t>6/5/2022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CD23785-7F63-4C6C-8C82-E532D7A0D62F}"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2E751BC-4781-4BB5-ACC1-493C007B31BB}" type="datetimeFigureOut">
              <a:rPr lang="en-US" smtClean="0"/>
              <a:pPr/>
              <a:t>6/5/2022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CD23785-7F63-4C6C-8C82-E532D7A0D62F}"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2E751BC-4781-4BB5-ACC1-493C007B31BB}" type="datetimeFigureOut">
              <a:rPr lang="en-US" smtClean="0"/>
              <a:pPr/>
              <a:t>6/5/2022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CD23785-7F63-4C6C-8C82-E532D7A0D62F}"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2E751BC-4781-4BB5-ACC1-493C007B31BB}" type="datetimeFigureOut">
              <a:rPr lang="en-US" smtClean="0"/>
              <a:pPr/>
              <a:t>6/5/2022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CD23785-7F63-4C6C-8C82-E532D7A0D62F}"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2E751BC-4781-4BB5-ACC1-493C007B31BB}" type="datetimeFigureOut">
              <a:rPr lang="en-US" smtClean="0"/>
              <a:pPr/>
              <a:t>6/5/2022</a:t>
            </a:fld>
            <a:endParaRPr lang="en-US" dirty="0"/>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5CD23785-7F63-4C6C-8C82-E532D7A0D62F}"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3.emf"/><Relationship Id="rId3" Type="http://schemas.openxmlformats.org/officeDocument/2006/relationships/image" Target="../media/image4.png"/><Relationship Id="rId7"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2.emf"/><Relationship Id="rId5" Type="http://schemas.openxmlformats.org/officeDocument/2006/relationships/oleObject" Target="../embeddings/oleObject1.bin"/><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oleObject" Target="../embeddings/oleObject3.bin"/><Relationship Id="rId7" Type="http://schemas.openxmlformats.org/officeDocument/2006/relationships/image" Target="../media/image9.png"/><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8" Type="http://schemas.openxmlformats.org/officeDocument/2006/relationships/oleObject" Target="../embeddings/oleObject4.bin"/><Relationship Id="rId3" Type="http://schemas.openxmlformats.org/officeDocument/2006/relationships/notesSlide" Target="../notesSlides/notesSlide2.xml"/><Relationship Id="rId7"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0.emf"/></Relationships>
</file>

<file path=ppt/slides/_rels/slide9.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15.png"/><Relationship Id="rId7"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image" Target="../media/image4.png"/><Relationship Id="rId5" Type="http://schemas.openxmlformats.org/officeDocument/2006/relationships/image" Target="../media/image17.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18.emf"/><Relationship Id="rId2" Type="http://schemas.openxmlformats.org/officeDocument/2006/relationships/slideLayout" Target="../slideLayouts/slideLayout7.xml"/><Relationship Id="rId1" Type="http://schemas.openxmlformats.org/officeDocument/2006/relationships/vmlDrawing" Target="../drawings/vmlDrawing5.vml"/><Relationship Id="rId6" Type="http://schemas.openxmlformats.org/officeDocument/2006/relationships/oleObject" Target="../embeddings/oleObject6.bin"/><Relationship Id="rId5" Type="http://schemas.openxmlformats.org/officeDocument/2006/relationships/image" Target="../media/image4.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mlDrawing" Target="../drawings/vmlDrawing6.vml"/><Relationship Id="rId5" Type="http://schemas.openxmlformats.org/officeDocument/2006/relationships/image" Target="../media/image21.emf"/><Relationship Id="rId4" Type="http://schemas.openxmlformats.org/officeDocument/2006/relationships/oleObject" Target="../embeddings/oleObject7.bin"/></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mlDrawing" Target="../drawings/vmlDrawing7.vml"/><Relationship Id="rId5" Type="http://schemas.openxmlformats.org/officeDocument/2006/relationships/image" Target="../media/image25.emf"/><Relationship Id="rId4" Type="http://schemas.openxmlformats.org/officeDocument/2006/relationships/oleObject" Target="../embeddings/oleObject8.bin"/></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8.png"/></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image" Target="../media/image32.wm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2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7.xml"/><Relationship Id="rId1" Type="http://schemas.openxmlformats.org/officeDocument/2006/relationships/vmlDrawing" Target="../drawings/vmlDrawing9.vml"/><Relationship Id="rId4" Type="http://schemas.openxmlformats.org/officeDocument/2006/relationships/image" Target="../media/image37.emf"/></Relationships>
</file>

<file path=ppt/slides/_rels/slide23.xml.rels><?xml version="1.0" encoding="UTF-8" standalone="yes"?>
<Relationships xmlns="http://schemas.openxmlformats.org/package/2006/relationships"><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image" Target="../media/image38.png"/><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2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vmlDrawing" Target="../drawings/vmlDrawing10.vml"/><Relationship Id="rId5" Type="http://schemas.openxmlformats.org/officeDocument/2006/relationships/image" Target="../media/image48.emf"/><Relationship Id="rId4" Type="http://schemas.openxmlformats.org/officeDocument/2006/relationships/oleObject" Target="../embeddings/oleObject11.bin"/></Relationships>
</file>

<file path=ppt/slides/_rels/slide27.xml.rels><?xml version="1.0" encoding="UTF-8" standalone="yes"?>
<Relationships xmlns="http://schemas.openxmlformats.org/package/2006/relationships"><Relationship Id="rId3" Type="http://schemas.openxmlformats.org/officeDocument/2006/relationships/image" Target="../media/image50.png"/><Relationship Id="rId7" Type="http://schemas.openxmlformats.org/officeDocument/2006/relationships/image" Target="../media/image54.png"/><Relationship Id="rId2" Type="http://schemas.openxmlformats.org/officeDocument/2006/relationships/image" Target="../media/image49.png"/><Relationship Id="rId1" Type="http://schemas.openxmlformats.org/officeDocument/2006/relationships/slideLayout" Target="../slideLayouts/slideLayout7.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2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2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7.xml"/><Relationship Id="rId5" Type="http://schemas.openxmlformats.org/officeDocument/2006/relationships/image" Target="../media/image60.png"/><Relationship Id="rId4" Type="http://schemas.openxmlformats.org/officeDocument/2006/relationships/image" Target="../media/image59.png"/></Relationships>
</file>

<file path=ppt/slides/_rels/slide3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2.xml"/><Relationship Id="rId5" Type="http://schemas.openxmlformats.org/officeDocument/2006/relationships/image" Target="../media/image64.png"/><Relationship Id="rId4" Type="http://schemas.openxmlformats.org/officeDocument/2006/relationships/image" Target="../media/image63.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7.xml"/><Relationship Id="rId1" Type="http://schemas.openxmlformats.org/officeDocument/2006/relationships/vmlDrawing" Target="../drawings/vmlDrawing11.vml"/><Relationship Id="rId4" Type="http://schemas.openxmlformats.org/officeDocument/2006/relationships/image" Target="../media/image65.emf"/></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6.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40.png"/><Relationship Id="rId2" Type="http://schemas.openxmlformats.org/officeDocument/2006/relationships/image" Target="../media/image67.png"/><Relationship Id="rId1" Type="http://schemas.openxmlformats.org/officeDocument/2006/relationships/slideLayout" Target="../slideLayouts/slideLayout7.xml"/><Relationship Id="rId4" Type="http://schemas.openxmlformats.org/officeDocument/2006/relationships/image" Target="../media/image68.png"/></Relationships>
</file>

<file path=ppt/slides/_rels/slide3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7.xml"/><Relationship Id="rId1" Type="http://schemas.openxmlformats.org/officeDocument/2006/relationships/vmlDrawing" Target="../drawings/vmlDrawing12.vml"/><Relationship Id="rId4" Type="http://schemas.openxmlformats.org/officeDocument/2006/relationships/image" Target="../media/image69.emf"/></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7.xml"/><Relationship Id="rId1" Type="http://schemas.openxmlformats.org/officeDocument/2006/relationships/vmlDrawing" Target="../drawings/vmlDrawing13.vml"/><Relationship Id="rId4" Type="http://schemas.openxmlformats.org/officeDocument/2006/relationships/image" Target="../media/image70.emf"/></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7.xml"/><Relationship Id="rId1" Type="http://schemas.openxmlformats.org/officeDocument/2006/relationships/vmlDrawing" Target="../drawings/vmlDrawing14.vml"/><Relationship Id="rId4" Type="http://schemas.openxmlformats.org/officeDocument/2006/relationships/image" Target="../media/image71.emf"/></Relationships>
</file>

<file path=ppt/slides/_rels/slide45.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74.png"/><Relationship Id="rId4" Type="http://schemas.openxmlformats.org/officeDocument/2006/relationships/image" Target="../media/image73.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75.png"/></Relationships>
</file>

<file path=ppt/slides/_rels/slide48.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hyperlink" Target="https://www.omega.de/literature/transactions/volume1/theoretical2.html" TargetMode="External"/><Relationship Id="rId2" Type="http://schemas.openxmlformats.org/officeDocument/2006/relationships/hyperlink" Target="https://topex.ucsd.edu/rs/Lec06.pdf" TargetMode="Externa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TextBox 4"/>
          <p:cNvSpPr txBox="1"/>
          <p:nvPr/>
        </p:nvSpPr>
        <p:spPr>
          <a:xfrm>
            <a:off x="3048000" y="2495550"/>
            <a:ext cx="3657600" cy="738664"/>
          </a:xfrm>
          <a:prstGeom prst="rect">
            <a:avLst/>
          </a:prstGeom>
          <a:noFill/>
        </p:spPr>
        <p:txBody>
          <a:bodyPr wrap="square" rtlCol="0">
            <a:spAutoFit/>
          </a:bodyPr>
          <a:lstStyle/>
          <a:p>
            <a:pPr algn="ctr">
              <a:lnSpc>
                <a:spcPct val="150000"/>
              </a:lnSpc>
            </a:pPr>
            <a:r>
              <a:rPr lang="en-US" sz="2800" b="1" dirty="0" smtClean="0">
                <a:solidFill>
                  <a:srgbClr val="FF0000"/>
                </a:solidFill>
              </a:rPr>
              <a:t>Lecture – 16 (Week 16)</a:t>
            </a:r>
            <a:endParaRPr lang="en-US" sz="2800" b="1" dirty="0">
              <a:solidFill>
                <a:srgbClr val="FF0000"/>
              </a:solidFill>
            </a:endParaRPr>
          </a:p>
        </p:txBody>
      </p:sp>
      <p:sp>
        <p:nvSpPr>
          <p:cNvPr id="3" name="Rectangle 2"/>
          <p:cNvSpPr/>
          <p:nvPr/>
        </p:nvSpPr>
        <p:spPr>
          <a:xfrm>
            <a:off x="1066800" y="1066621"/>
            <a:ext cx="6858000" cy="1200329"/>
          </a:xfrm>
          <a:prstGeom prst="rect">
            <a:avLst/>
          </a:prstGeom>
        </p:spPr>
        <p:txBody>
          <a:bodyPr wrap="square">
            <a:spAutoFit/>
          </a:bodyPr>
          <a:lstStyle/>
          <a:p>
            <a:pPr algn="ctr">
              <a:lnSpc>
                <a:spcPct val="150000"/>
              </a:lnSpc>
            </a:pPr>
            <a:r>
              <a:rPr lang="en-US" sz="2400" b="1" dirty="0" smtClean="0">
                <a:solidFill>
                  <a:srgbClr val="002060"/>
                </a:solidFill>
              </a:rPr>
              <a:t>FUNDAMENTAL  OF THERMODYNAMICS AND</a:t>
            </a:r>
          </a:p>
          <a:p>
            <a:pPr algn="ctr">
              <a:lnSpc>
                <a:spcPct val="150000"/>
              </a:lnSpc>
            </a:pPr>
            <a:r>
              <a:rPr lang="en-US" sz="2400" b="1" dirty="0" smtClean="0">
                <a:solidFill>
                  <a:srgbClr val="002060"/>
                </a:solidFill>
              </a:rPr>
              <a:t> HEAT  TRANSFER</a:t>
            </a:r>
          </a:p>
        </p:txBody>
      </p:sp>
      <p:sp>
        <p:nvSpPr>
          <p:cNvPr id="6" name="TextBox 5"/>
          <p:cNvSpPr txBox="1"/>
          <p:nvPr/>
        </p:nvSpPr>
        <p:spPr>
          <a:xfrm>
            <a:off x="5782841" y="4548489"/>
            <a:ext cx="2446759" cy="400110"/>
          </a:xfrm>
          <a:prstGeom prst="rect">
            <a:avLst/>
          </a:prstGeom>
          <a:noFill/>
        </p:spPr>
        <p:txBody>
          <a:bodyPr wrap="none" rtlCol="0">
            <a:spAutoFit/>
          </a:bodyPr>
          <a:lstStyle/>
          <a:p>
            <a:pPr algn="ctr"/>
            <a:r>
              <a:rPr lang="en-US" sz="2000" b="1" dirty="0" smtClean="0">
                <a:latin typeface="Arial" pitchFamily="34" charset="0"/>
                <a:cs typeface="Arial" pitchFamily="34" charset="0"/>
              </a:rPr>
              <a:t>Dr. Lila Raj Koirala</a:t>
            </a:r>
            <a:endParaRPr lang="en-US" sz="2000" b="1" dirty="0">
              <a:latin typeface="Arial" pitchFamily="34" charset="0"/>
              <a:cs typeface="Arial" pitchFamily="34" charset="0"/>
            </a:endParaRPr>
          </a:p>
        </p:txBody>
      </p:sp>
      <p:sp>
        <p:nvSpPr>
          <p:cNvPr id="7" name="Rectangle 6"/>
          <p:cNvSpPr/>
          <p:nvPr/>
        </p:nvSpPr>
        <p:spPr>
          <a:xfrm>
            <a:off x="500913" y="4548489"/>
            <a:ext cx="4147289" cy="400110"/>
          </a:xfrm>
          <a:prstGeom prst="rect">
            <a:avLst/>
          </a:prstGeom>
        </p:spPr>
        <p:txBody>
          <a:bodyPr wrap="none">
            <a:spAutoFit/>
          </a:bodyPr>
          <a:lstStyle/>
          <a:p>
            <a:pPr lvl="0" algn="ctr"/>
            <a:r>
              <a:rPr lang="en-US" sz="2000" b="1" dirty="0" smtClean="0">
                <a:solidFill>
                  <a:srgbClr val="00B050"/>
                </a:solidFill>
                <a:latin typeface="Arial" pitchFamily="34" charset="0"/>
                <a:cs typeface="Arial" pitchFamily="34" charset="0"/>
              </a:rPr>
              <a:t>Kathmandu Engineering College</a:t>
            </a:r>
          </a:p>
        </p:txBody>
      </p:sp>
      <p:sp>
        <p:nvSpPr>
          <p:cNvPr id="8" name="TextBox 7"/>
          <p:cNvSpPr txBox="1"/>
          <p:nvPr/>
        </p:nvSpPr>
        <p:spPr>
          <a:xfrm>
            <a:off x="3048000" y="80487"/>
            <a:ext cx="2590800" cy="738664"/>
          </a:xfrm>
          <a:prstGeom prst="rect">
            <a:avLst/>
          </a:prstGeom>
          <a:noFill/>
        </p:spPr>
        <p:txBody>
          <a:bodyPr wrap="square" rtlCol="0">
            <a:spAutoFit/>
          </a:bodyPr>
          <a:lstStyle/>
          <a:p>
            <a:pPr algn="ctr">
              <a:lnSpc>
                <a:spcPct val="150000"/>
              </a:lnSpc>
            </a:pPr>
            <a:r>
              <a:rPr lang="en-US" sz="2800" b="1" dirty="0" smtClean="0">
                <a:solidFill>
                  <a:srgbClr val="FF0000"/>
                </a:solidFill>
              </a:rPr>
              <a:t> Course Title:</a:t>
            </a:r>
            <a:endParaRPr lang="en-US" sz="2800" b="1" dirty="0">
              <a:solidFill>
                <a:srgbClr val="FF0000"/>
              </a:solidFill>
            </a:endParaRPr>
          </a:p>
        </p:txBody>
      </p:sp>
      <p:sp>
        <p:nvSpPr>
          <p:cNvPr id="9" name="Rectangle 8"/>
          <p:cNvSpPr/>
          <p:nvPr/>
        </p:nvSpPr>
        <p:spPr>
          <a:xfrm>
            <a:off x="1752600" y="3486150"/>
            <a:ext cx="5867400" cy="523220"/>
          </a:xfrm>
          <a:prstGeom prst="rect">
            <a:avLst/>
          </a:prstGeom>
        </p:spPr>
        <p:txBody>
          <a:bodyPr wrap="square">
            <a:spAutoFit/>
          </a:bodyPr>
          <a:lstStyle/>
          <a:p>
            <a:pPr lvl="0" algn="ctr"/>
            <a:r>
              <a:rPr lang="en-US" sz="2800" b="1" dirty="0" smtClean="0">
                <a:solidFill>
                  <a:srgbClr val="002060"/>
                </a:solidFill>
              </a:rPr>
              <a:t>Heat Transfer </a:t>
            </a:r>
          </a:p>
        </p:txBody>
      </p:sp>
    </p:spTree>
    <p:extLst>
      <p:ext uri="{BB962C8B-B14F-4D97-AF65-F5344CB8AC3E}">
        <p14:creationId xmlns:p14="http://schemas.microsoft.com/office/powerpoint/2010/main" val="558570755"/>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58210" y="357485"/>
            <a:ext cx="4628190" cy="461665"/>
          </a:xfrm>
          <a:prstGeom prst="rect">
            <a:avLst/>
          </a:prstGeom>
        </p:spPr>
        <p:txBody>
          <a:bodyPr wrap="none">
            <a:spAutoFit/>
          </a:bodyPr>
          <a:lstStyle/>
          <a:p>
            <a:pPr lvl="0" fontAlgn="base">
              <a:spcBef>
                <a:spcPct val="0"/>
              </a:spcBef>
              <a:spcAft>
                <a:spcPct val="0"/>
              </a:spcAft>
            </a:pPr>
            <a:r>
              <a:rPr lang="en-US" sz="2400" b="1" dirty="0" smtClean="0">
                <a:solidFill>
                  <a:srgbClr val="FF0000"/>
                </a:solidFill>
                <a:latin typeface="Arial" pitchFamily="34" charset="0"/>
                <a:ea typeface="Times New Roman" pitchFamily="18" charset="0"/>
                <a:cs typeface="Arial" pitchFamily="34" charset="0"/>
              </a:rPr>
              <a:t>Learning Objective of Lecture:</a:t>
            </a:r>
          </a:p>
        </p:txBody>
      </p:sp>
      <p:sp>
        <p:nvSpPr>
          <p:cNvPr id="4" name="Rectangle 3"/>
          <p:cNvSpPr/>
          <p:nvPr/>
        </p:nvSpPr>
        <p:spPr>
          <a:xfrm>
            <a:off x="762000" y="1207353"/>
            <a:ext cx="6629400" cy="830997"/>
          </a:xfrm>
          <a:prstGeom prst="rect">
            <a:avLst/>
          </a:prstGeom>
        </p:spPr>
        <p:txBody>
          <a:bodyPr wrap="square">
            <a:spAutoFit/>
          </a:bodyPr>
          <a:lstStyle/>
          <a:p>
            <a:pPr lvl="0" algn="just" eaLnBrk="0" fontAlgn="base" hangingPunct="0">
              <a:spcBef>
                <a:spcPct val="0"/>
              </a:spcBef>
              <a:spcAft>
                <a:spcPct val="0"/>
              </a:spcAft>
            </a:pPr>
            <a:r>
              <a:rPr lang="en-US" sz="2400" dirty="0" smtClean="0">
                <a:latin typeface="Arial" pitchFamily="34" charset="0"/>
                <a:ea typeface="Times New Roman" pitchFamily="18" charset="0"/>
                <a:cs typeface="Arial" pitchFamily="34" charset="0"/>
              </a:rPr>
              <a:t>To impart a great deal of knowledge to undergraduate students on the following topics:  </a:t>
            </a:r>
            <a:endParaRPr lang="en-US" sz="2400" dirty="0" smtClean="0">
              <a:latin typeface="Arial" pitchFamily="34" charset="0"/>
              <a:cs typeface="Arial" pitchFamily="34" charset="0"/>
            </a:endParaRPr>
          </a:p>
        </p:txBody>
      </p:sp>
      <p:sp>
        <p:nvSpPr>
          <p:cNvPr id="220161" name="Rectangle 1"/>
          <p:cNvSpPr>
            <a:spLocks noChangeArrowheads="1"/>
          </p:cNvSpPr>
          <p:nvPr/>
        </p:nvSpPr>
        <p:spPr bwMode="auto">
          <a:xfrm>
            <a:off x="533400" y="2567286"/>
            <a:ext cx="60960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indent="-457200" algn="just" fontAlgn="base">
              <a:spcBef>
                <a:spcPct val="0"/>
              </a:spcBef>
              <a:spcAft>
                <a:spcPct val="0"/>
              </a:spcAft>
              <a:buFont typeface="Wingdings" pitchFamily="2" charset="2"/>
              <a:buChar char="v"/>
            </a:pPr>
            <a:r>
              <a:rPr lang="en-US" sz="2400" dirty="0">
                <a:latin typeface="Arial" pitchFamily="34" charset="0"/>
                <a:cs typeface="Arial" pitchFamily="34" charset="0"/>
              </a:rPr>
              <a:t>Electrical analogy for thermal </a:t>
            </a:r>
            <a:r>
              <a:rPr lang="en-US" sz="2400" dirty="0" smtClean="0">
                <a:latin typeface="Arial" pitchFamily="34" charset="0"/>
                <a:cs typeface="Arial" pitchFamily="34" charset="0"/>
              </a:rPr>
              <a:t>resistance</a:t>
            </a:r>
            <a:endParaRPr lang="en-US" sz="2400" dirty="0">
              <a:latin typeface="Arial" pitchFamily="34" charset="0"/>
              <a:cs typeface="Arial" pitchFamily="34" charset="0"/>
            </a:endParaRPr>
          </a:p>
        </p:txBody>
      </p:sp>
      <p:sp>
        <p:nvSpPr>
          <p:cNvPr id="5" name="Rectangle 4"/>
          <p:cNvSpPr/>
          <p:nvPr/>
        </p:nvSpPr>
        <p:spPr>
          <a:xfrm>
            <a:off x="533400" y="3569553"/>
            <a:ext cx="7543800" cy="830997"/>
          </a:xfrm>
          <a:prstGeom prst="rect">
            <a:avLst/>
          </a:prstGeom>
        </p:spPr>
        <p:txBody>
          <a:bodyPr wrap="square">
            <a:spAutoFit/>
          </a:bodyPr>
          <a:lstStyle/>
          <a:p>
            <a:pPr marL="457200" indent="-457200" algn="just" fontAlgn="base">
              <a:spcBef>
                <a:spcPct val="0"/>
              </a:spcBef>
              <a:spcAft>
                <a:spcPct val="0"/>
              </a:spcAft>
              <a:buFont typeface="Wingdings" pitchFamily="2" charset="2"/>
              <a:buChar char="v"/>
            </a:pPr>
            <a:r>
              <a:rPr lang="en-US" sz="2400" dirty="0">
                <a:latin typeface="Arial" pitchFamily="34" charset="0"/>
                <a:cs typeface="Arial" pitchFamily="34" charset="0"/>
              </a:rPr>
              <a:t>Combined heat transfer and overall heat transfer coefficient for plane wall and </a:t>
            </a:r>
            <a:r>
              <a:rPr lang="en-US" sz="2400" dirty="0" smtClean="0">
                <a:latin typeface="Arial" pitchFamily="34" charset="0"/>
                <a:cs typeface="Arial" pitchFamily="34" charset="0"/>
              </a:rPr>
              <a:t>tube</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2226976290"/>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2266950"/>
            <a:ext cx="6400800" cy="1200329"/>
          </a:xfrm>
          <a:prstGeom prst="rect">
            <a:avLst/>
          </a:prstGeom>
          <a:noFill/>
        </p:spPr>
        <p:txBody>
          <a:bodyPr wrap="square" rtlCol="0">
            <a:spAutoFit/>
          </a:bodyPr>
          <a:lstStyle/>
          <a:p>
            <a:pPr marL="457200" lvl="0" indent="-457200" algn="just">
              <a:buFont typeface="Wingdings" pitchFamily="2" charset="2"/>
              <a:buChar char="v"/>
            </a:pPr>
            <a:r>
              <a:rPr lang="en-US" sz="2400" dirty="0">
                <a:latin typeface="Arial" pitchFamily="34" charset="0"/>
                <a:cs typeface="Arial" pitchFamily="34" charset="0"/>
              </a:rPr>
              <a:t>Heat Radiation: </a:t>
            </a:r>
            <a:endParaRPr lang="en-US" sz="2400" dirty="0" smtClean="0">
              <a:latin typeface="Arial" pitchFamily="34" charset="0"/>
              <a:cs typeface="Arial" pitchFamily="34" charset="0"/>
            </a:endParaRPr>
          </a:p>
          <a:p>
            <a:pPr marL="457200" lvl="0" indent="-457200" algn="just"/>
            <a:r>
              <a:rPr lang="en-US" sz="2400" dirty="0">
                <a:latin typeface="Arial" pitchFamily="34" charset="0"/>
                <a:cs typeface="Arial" pitchFamily="34" charset="0"/>
              </a:rPr>
              <a:t> </a:t>
            </a:r>
            <a:r>
              <a:rPr lang="en-US" sz="2400" dirty="0" smtClean="0">
                <a:latin typeface="Arial" pitchFamily="34" charset="0"/>
                <a:cs typeface="Arial" pitchFamily="34" charset="0"/>
              </a:rPr>
              <a:t>     Types </a:t>
            </a:r>
            <a:r>
              <a:rPr lang="en-US" sz="2400" dirty="0">
                <a:latin typeface="Arial" pitchFamily="34" charset="0"/>
                <a:cs typeface="Arial" pitchFamily="34" charset="0"/>
              </a:rPr>
              <a:t>of Bodies with respect to Radiation: </a:t>
            </a:r>
            <a:endParaRPr lang="en-US" sz="2400" dirty="0" smtClean="0">
              <a:latin typeface="Arial" pitchFamily="34" charset="0"/>
              <a:cs typeface="Arial" pitchFamily="34" charset="0"/>
            </a:endParaRPr>
          </a:p>
          <a:p>
            <a:pPr marL="457200" lvl="0" indent="-457200" algn="just"/>
            <a:r>
              <a:rPr lang="en-US" sz="2400" dirty="0">
                <a:latin typeface="Arial" pitchFamily="34" charset="0"/>
                <a:cs typeface="Arial" pitchFamily="34" charset="0"/>
              </a:rPr>
              <a:t> </a:t>
            </a:r>
            <a:r>
              <a:rPr lang="en-US" sz="2400" dirty="0" smtClean="0">
                <a:latin typeface="Arial" pitchFamily="34" charset="0"/>
                <a:cs typeface="Arial" pitchFamily="34" charset="0"/>
              </a:rPr>
              <a:t>     Black </a:t>
            </a:r>
            <a:r>
              <a:rPr lang="en-US" sz="2400" dirty="0">
                <a:latin typeface="Arial" pitchFamily="34" charset="0"/>
                <a:cs typeface="Arial" pitchFamily="34" charset="0"/>
              </a:rPr>
              <a:t>Body, White Body and Gray </a:t>
            </a:r>
            <a:r>
              <a:rPr lang="en-US" sz="2400" dirty="0" smtClean="0">
                <a:latin typeface="Arial" pitchFamily="34" charset="0"/>
                <a:cs typeface="Arial" pitchFamily="34" charset="0"/>
              </a:rPr>
              <a:t>Body</a:t>
            </a:r>
            <a:endParaRPr lang="en-US" sz="2400" dirty="0">
              <a:latin typeface="Arial" pitchFamily="34" charset="0"/>
              <a:cs typeface="Arial" pitchFamily="34" charset="0"/>
            </a:endParaRPr>
          </a:p>
        </p:txBody>
      </p:sp>
      <p:sp>
        <p:nvSpPr>
          <p:cNvPr id="4" name="TextBox 3"/>
          <p:cNvSpPr txBox="1"/>
          <p:nvPr/>
        </p:nvSpPr>
        <p:spPr>
          <a:xfrm>
            <a:off x="533400" y="902553"/>
            <a:ext cx="5029200" cy="830997"/>
          </a:xfrm>
          <a:prstGeom prst="rect">
            <a:avLst/>
          </a:prstGeom>
          <a:noFill/>
        </p:spPr>
        <p:txBody>
          <a:bodyPr wrap="square" rtlCol="0">
            <a:spAutoFit/>
          </a:bodyPr>
          <a:lstStyle/>
          <a:p>
            <a:pPr marL="457200" lvl="0" indent="-457200" algn="just">
              <a:buFont typeface="Wingdings" pitchFamily="2" charset="2"/>
              <a:buChar char="v"/>
            </a:pPr>
            <a:r>
              <a:rPr lang="en-US" sz="2400" dirty="0">
                <a:latin typeface="Arial" pitchFamily="34" charset="0"/>
                <a:cs typeface="Arial" pitchFamily="34" charset="0"/>
              </a:rPr>
              <a:t>Nature of Convection: </a:t>
            </a:r>
            <a:endParaRPr lang="en-US" sz="2400" dirty="0" smtClean="0">
              <a:latin typeface="Arial" pitchFamily="34" charset="0"/>
              <a:cs typeface="Arial" pitchFamily="34" charset="0"/>
            </a:endParaRPr>
          </a:p>
          <a:p>
            <a:pPr lvl="0" algn="just"/>
            <a:r>
              <a:rPr lang="en-US" sz="2400" dirty="0">
                <a:latin typeface="Arial" pitchFamily="34" charset="0"/>
                <a:cs typeface="Arial" pitchFamily="34" charset="0"/>
              </a:rPr>
              <a:t> </a:t>
            </a:r>
            <a:r>
              <a:rPr lang="en-US" sz="2400" dirty="0" smtClean="0">
                <a:latin typeface="Arial" pitchFamily="34" charset="0"/>
                <a:cs typeface="Arial" pitchFamily="34" charset="0"/>
              </a:rPr>
              <a:t>     Free </a:t>
            </a:r>
            <a:r>
              <a:rPr lang="en-US" sz="2400" dirty="0">
                <a:latin typeface="Arial" pitchFamily="34" charset="0"/>
                <a:cs typeface="Arial" pitchFamily="34" charset="0"/>
              </a:rPr>
              <a:t>and Forced </a:t>
            </a:r>
            <a:r>
              <a:rPr lang="en-US" sz="2400" dirty="0" smtClean="0">
                <a:latin typeface="Arial" pitchFamily="34" charset="0"/>
                <a:cs typeface="Arial" pitchFamily="34" charset="0"/>
              </a:rPr>
              <a:t>Convection</a:t>
            </a:r>
            <a:endParaRPr lang="en-US" sz="2400" dirty="0">
              <a:latin typeface="Arial" pitchFamily="34" charset="0"/>
              <a:cs typeface="Arial" pitchFamily="34" charset="0"/>
            </a:endParaRPr>
          </a:p>
        </p:txBody>
      </p:sp>
      <p:sp>
        <p:nvSpPr>
          <p:cNvPr id="5" name="Rectangle 4"/>
          <p:cNvSpPr/>
          <p:nvPr/>
        </p:nvSpPr>
        <p:spPr>
          <a:xfrm>
            <a:off x="529250" y="3913790"/>
            <a:ext cx="4499950" cy="461665"/>
          </a:xfrm>
          <a:prstGeom prst="rect">
            <a:avLst/>
          </a:prstGeom>
        </p:spPr>
        <p:txBody>
          <a:bodyPr wrap="none">
            <a:spAutoFit/>
          </a:bodyPr>
          <a:lstStyle/>
          <a:p>
            <a:pPr marL="457200" lvl="0" indent="-457200" algn="just">
              <a:buFont typeface="Wingdings" pitchFamily="2" charset="2"/>
              <a:buChar char="v"/>
            </a:pPr>
            <a:r>
              <a:rPr lang="en-US" sz="2400" dirty="0">
                <a:latin typeface="Arial" pitchFamily="34" charset="0"/>
                <a:cs typeface="Arial" pitchFamily="34" charset="0"/>
              </a:rPr>
              <a:t>Radiation surface properties</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374992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dirty="0"/>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dirty="0"/>
          </a:p>
        </p:txBody>
      </p:sp>
      <p:sp>
        <p:nvSpPr>
          <p:cNvPr id="205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1"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32774" name="Rectangle 6"/>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32775" name="Rectangle 7"/>
          <p:cNvSpPr>
            <a:spLocks noChangeArrowheads="1"/>
          </p:cNvSpPr>
          <p:nvPr/>
        </p:nvSpPr>
        <p:spPr bwMode="auto">
          <a:xfrm>
            <a:off x="274638" y="39397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1" name="Rectangle 40"/>
          <p:cNvSpPr/>
          <p:nvPr/>
        </p:nvSpPr>
        <p:spPr>
          <a:xfrm>
            <a:off x="914400" y="216753"/>
            <a:ext cx="6400800" cy="461665"/>
          </a:xfrm>
          <a:prstGeom prst="rect">
            <a:avLst/>
          </a:prstGeom>
        </p:spPr>
        <p:txBody>
          <a:bodyPr wrap="square">
            <a:spAutoFit/>
          </a:bodyPr>
          <a:lstStyle/>
          <a:p>
            <a:pPr algn="just"/>
            <a:r>
              <a:rPr lang="en-US" sz="2400" b="1" dirty="0" smtClean="0">
                <a:solidFill>
                  <a:srgbClr val="FF0000"/>
                </a:solidFill>
                <a:latin typeface="Arial" pitchFamily="34" charset="0"/>
                <a:cs typeface="Arial" pitchFamily="34" charset="0"/>
              </a:rPr>
              <a:t>Electric Analogy for </a:t>
            </a:r>
            <a:r>
              <a:rPr lang="en-US" sz="2400" b="1" dirty="0" smtClean="0">
                <a:solidFill>
                  <a:srgbClr val="FF0000"/>
                </a:solidFill>
                <a:latin typeface="Arial" pitchFamily="34" charset="0"/>
                <a:cs typeface="Arial" pitchFamily="34" charset="0"/>
              </a:rPr>
              <a:t>Thermal </a:t>
            </a:r>
            <a:r>
              <a:rPr lang="en-US" sz="2400" b="1" dirty="0" smtClean="0">
                <a:solidFill>
                  <a:srgbClr val="FF0000"/>
                </a:solidFill>
                <a:latin typeface="Arial" pitchFamily="34" charset="0"/>
                <a:cs typeface="Arial" pitchFamily="34" charset="0"/>
              </a:rPr>
              <a:t>Resistance</a:t>
            </a:r>
          </a:p>
        </p:txBody>
      </p:sp>
      <p:sp>
        <p:nvSpPr>
          <p:cNvPr id="42" name="Rectangle 1"/>
          <p:cNvSpPr>
            <a:spLocks noChangeArrowheads="1"/>
          </p:cNvSpPr>
          <p:nvPr/>
        </p:nvSpPr>
        <p:spPr bwMode="auto">
          <a:xfrm>
            <a:off x="533400" y="1306890"/>
            <a:ext cx="67818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More complex heat transfer problems involving both series and parallel arrangements can be solved by using an electric analogy, i.e., </a:t>
            </a:r>
          </a:p>
        </p:txBody>
      </p:sp>
      <p:sp>
        <p:nvSpPr>
          <p:cNvPr id="2" name="Rectangle 1"/>
          <p:cNvSpPr/>
          <p:nvPr/>
        </p:nvSpPr>
        <p:spPr>
          <a:xfrm>
            <a:off x="914400" y="3200221"/>
            <a:ext cx="7239000" cy="1200329"/>
          </a:xfrm>
          <a:prstGeom prst="rect">
            <a:avLst/>
          </a:prstGeom>
        </p:spPr>
        <p:txBody>
          <a:bodyPr wrap="square">
            <a:spAutoFit/>
          </a:bodyPr>
          <a:lstStyle/>
          <a:p>
            <a:pPr algn="just"/>
            <a:r>
              <a:rPr lang="en-US" sz="2400" dirty="0" smtClean="0">
                <a:latin typeface="Arial" pitchFamily="34" charset="0"/>
                <a:ea typeface="Times New Roman" pitchFamily="18" charset="0"/>
                <a:cs typeface="Arial" pitchFamily="34" charset="0"/>
              </a:rPr>
              <a:t>by </a:t>
            </a:r>
            <a:r>
              <a:rPr lang="en-US" sz="2400" dirty="0">
                <a:latin typeface="Arial" pitchFamily="34" charset="0"/>
                <a:ea typeface="Times New Roman" pitchFamily="18" charset="0"/>
                <a:cs typeface="Arial" pitchFamily="34" charset="0"/>
              </a:rPr>
              <a:t>converting the given problem into an equivalent electrical circuit and applying the appropriate network theorem. </a:t>
            </a:r>
            <a:endParaRPr lang="en-US" sz="2400" dirty="0"/>
          </a:p>
        </p:txBody>
      </p:sp>
      <p:sp>
        <p:nvSpPr>
          <p:cNvPr id="46" name="Rectangle 2"/>
          <p:cNvSpPr>
            <a:spLocks noChangeArrowheads="1"/>
          </p:cNvSpPr>
          <p:nvPr/>
        </p:nvSpPr>
        <p:spPr bwMode="auto">
          <a:xfrm>
            <a:off x="152400" y="2575679"/>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48" name="Rectangle 4"/>
          <p:cNvSpPr>
            <a:spLocks noChangeArrowheads="1"/>
          </p:cNvSpPr>
          <p:nvPr/>
        </p:nvSpPr>
        <p:spPr bwMode="auto">
          <a:xfrm>
            <a:off x="152400" y="2575679"/>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50" name="Rectangle 6"/>
          <p:cNvSpPr>
            <a:spLocks noChangeArrowheads="1"/>
          </p:cNvSpPr>
          <p:nvPr/>
        </p:nvSpPr>
        <p:spPr bwMode="auto">
          <a:xfrm>
            <a:off x="152400" y="2575679"/>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0" y="804386"/>
            <a:ext cx="184731" cy="369332"/>
          </a:xfrm>
          <a:prstGeom prst="rect">
            <a:avLst/>
          </a:prstGeom>
          <a:noFill/>
          <a:ln w="9525">
            <a:noFill/>
            <a:miter lim="800000"/>
            <a:headEnd/>
            <a:tailEnd/>
          </a:ln>
          <a:effectLst/>
        </p:spPr>
        <p:txBody>
          <a:bodyPr wrap="none" anchor="ctr">
            <a:spAutoFit/>
          </a:bodyPr>
          <a:lstStyle/>
          <a:p>
            <a:endParaRPr lang="en-US" dirty="0"/>
          </a:p>
        </p:txBody>
      </p:sp>
      <p:sp>
        <p:nvSpPr>
          <p:cNvPr id="3" name="Rectangle 7"/>
          <p:cNvSpPr>
            <a:spLocks noChangeArrowheads="1"/>
          </p:cNvSpPr>
          <p:nvPr/>
        </p:nvSpPr>
        <p:spPr bwMode="auto">
          <a:xfrm>
            <a:off x="0" y="804386"/>
            <a:ext cx="184731" cy="369332"/>
          </a:xfrm>
          <a:prstGeom prst="rect">
            <a:avLst/>
          </a:prstGeom>
          <a:noFill/>
          <a:ln w="9525">
            <a:noFill/>
            <a:miter lim="800000"/>
            <a:headEnd/>
            <a:tailEnd/>
          </a:ln>
          <a:effectLst/>
        </p:spPr>
        <p:txBody>
          <a:bodyPr wrap="none" anchor="ctr">
            <a:spAutoFit/>
          </a:bodyPr>
          <a:lstStyle/>
          <a:p>
            <a:endParaRPr lang="en-US" dirty="0"/>
          </a:p>
        </p:txBody>
      </p:sp>
      <p:sp>
        <p:nvSpPr>
          <p:cNvPr id="4" name="Rectangle 3"/>
          <p:cNvSpPr>
            <a:spLocks noChangeArrowheads="1"/>
          </p:cNvSpPr>
          <p:nvPr/>
        </p:nvSpPr>
        <p:spPr bwMode="auto">
          <a:xfrm>
            <a:off x="0" y="80438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5" name="Rectangle 5"/>
          <p:cNvSpPr>
            <a:spLocks noChangeArrowheads="1"/>
          </p:cNvSpPr>
          <p:nvPr/>
        </p:nvSpPr>
        <p:spPr bwMode="auto">
          <a:xfrm>
            <a:off x="0" y="80438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6" name="Rectangle 7"/>
          <p:cNvSpPr>
            <a:spLocks noChangeArrowheads="1"/>
          </p:cNvSpPr>
          <p:nvPr/>
        </p:nvSpPr>
        <p:spPr bwMode="auto">
          <a:xfrm>
            <a:off x="0" y="80438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7" name="Rectangle 9"/>
          <p:cNvSpPr>
            <a:spLocks noChangeArrowheads="1"/>
          </p:cNvSpPr>
          <p:nvPr/>
        </p:nvSpPr>
        <p:spPr bwMode="auto">
          <a:xfrm>
            <a:off x="0" y="80438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8" name="Rectangle 2"/>
          <p:cNvSpPr>
            <a:spLocks noChangeArrowheads="1"/>
          </p:cNvSpPr>
          <p:nvPr/>
        </p:nvSpPr>
        <p:spPr bwMode="auto">
          <a:xfrm>
            <a:off x="0" y="80438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9" name="Rectangle 4"/>
          <p:cNvSpPr>
            <a:spLocks noChangeArrowheads="1"/>
          </p:cNvSpPr>
          <p:nvPr/>
        </p:nvSpPr>
        <p:spPr bwMode="auto">
          <a:xfrm>
            <a:off x="0" y="80438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10" name="Rectangle 11"/>
          <p:cNvSpPr>
            <a:spLocks noChangeArrowheads="1"/>
          </p:cNvSpPr>
          <p:nvPr/>
        </p:nvSpPr>
        <p:spPr bwMode="auto">
          <a:xfrm>
            <a:off x="0" y="80438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11" name="Rectangle 13"/>
          <p:cNvSpPr>
            <a:spLocks noChangeArrowheads="1"/>
          </p:cNvSpPr>
          <p:nvPr/>
        </p:nvSpPr>
        <p:spPr bwMode="auto">
          <a:xfrm>
            <a:off x="0" y="80438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12" name="Rectangle 2"/>
          <p:cNvSpPr>
            <a:spLocks noChangeArrowheads="1"/>
          </p:cNvSpPr>
          <p:nvPr/>
        </p:nvSpPr>
        <p:spPr bwMode="auto">
          <a:xfrm>
            <a:off x="0" y="80438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13" name="Rectangle 4"/>
          <p:cNvSpPr>
            <a:spLocks noChangeArrowheads="1"/>
          </p:cNvSpPr>
          <p:nvPr/>
        </p:nvSpPr>
        <p:spPr bwMode="auto">
          <a:xfrm>
            <a:off x="0" y="80438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14" name="Rectangle 6"/>
          <p:cNvSpPr>
            <a:spLocks noChangeArrowheads="1"/>
          </p:cNvSpPr>
          <p:nvPr/>
        </p:nvSpPr>
        <p:spPr bwMode="auto">
          <a:xfrm>
            <a:off x="0" y="80438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15" name="Rectangle 8"/>
          <p:cNvSpPr>
            <a:spLocks noChangeArrowheads="1"/>
          </p:cNvSpPr>
          <p:nvPr/>
        </p:nvSpPr>
        <p:spPr bwMode="auto">
          <a:xfrm>
            <a:off x="0" y="80438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16" name="Rectangle 10"/>
          <p:cNvSpPr>
            <a:spLocks noChangeArrowheads="1"/>
          </p:cNvSpPr>
          <p:nvPr/>
        </p:nvSpPr>
        <p:spPr bwMode="auto">
          <a:xfrm>
            <a:off x="0" y="80438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17" name="Rectangle 6"/>
          <p:cNvSpPr>
            <a:spLocks noChangeArrowheads="1"/>
          </p:cNvSpPr>
          <p:nvPr/>
        </p:nvSpPr>
        <p:spPr bwMode="auto">
          <a:xfrm>
            <a:off x="0" y="97583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18" name="Rectangle 17"/>
          <p:cNvSpPr/>
          <p:nvPr/>
        </p:nvSpPr>
        <p:spPr>
          <a:xfrm>
            <a:off x="533400" y="514350"/>
            <a:ext cx="67818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We can express heat transfer equation as Ohm’s law in electricity:</a:t>
            </a:r>
          </a:p>
        </p:txBody>
      </p:sp>
      <p:pic>
        <p:nvPicPr>
          <p:cNvPr id="19" name="Picture 2"/>
          <p:cNvPicPr>
            <a:picLocks noChangeAspect="1" noChangeArrowheads="1"/>
          </p:cNvPicPr>
          <p:nvPr/>
        </p:nvPicPr>
        <p:blipFill>
          <a:blip r:embed="rId3" cstate="print"/>
          <a:srcRect/>
          <a:stretch>
            <a:fillRect/>
          </a:stretch>
        </p:blipFill>
        <p:spPr bwMode="auto">
          <a:xfrm>
            <a:off x="5395738" y="3483605"/>
            <a:ext cx="1424162" cy="688345"/>
          </a:xfrm>
          <a:prstGeom prst="rect">
            <a:avLst/>
          </a:prstGeom>
          <a:noFill/>
          <a:ln w="9525">
            <a:noFill/>
            <a:miter lim="800000"/>
            <a:headEnd/>
            <a:tailEnd/>
          </a:ln>
          <a:effectLst/>
        </p:spPr>
      </p:pic>
      <p:pic>
        <p:nvPicPr>
          <p:cNvPr id="20" name="Picture 3"/>
          <p:cNvPicPr>
            <a:picLocks noChangeAspect="1" noChangeArrowheads="1"/>
          </p:cNvPicPr>
          <p:nvPr/>
        </p:nvPicPr>
        <p:blipFill>
          <a:blip r:embed="rId4" cstate="print"/>
          <a:srcRect/>
          <a:stretch>
            <a:fillRect/>
          </a:stretch>
        </p:blipFill>
        <p:spPr bwMode="auto">
          <a:xfrm>
            <a:off x="1905000" y="3495473"/>
            <a:ext cx="1218449" cy="676477"/>
          </a:xfrm>
          <a:prstGeom prst="rect">
            <a:avLst/>
          </a:prstGeom>
          <a:noFill/>
          <a:ln w="9525">
            <a:noFill/>
            <a:miter lim="800000"/>
            <a:headEnd/>
            <a:tailEnd/>
          </a:ln>
          <a:effectLst/>
        </p:spPr>
      </p:pic>
      <p:graphicFrame>
        <p:nvGraphicFramePr>
          <p:cNvPr id="21" name="Object 1"/>
          <p:cNvGraphicFramePr>
            <a:graphicFrameLocks noChangeAspect="1"/>
          </p:cNvGraphicFramePr>
          <p:nvPr>
            <p:extLst>
              <p:ext uri="{D42A27DB-BD31-4B8C-83A1-F6EECF244321}">
                <p14:modId xmlns:p14="http://schemas.microsoft.com/office/powerpoint/2010/main" val="1171556494"/>
              </p:ext>
            </p:extLst>
          </p:nvPr>
        </p:nvGraphicFramePr>
        <p:xfrm>
          <a:off x="5016546" y="1885950"/>
          <a:ext cx="3060654" cy="1066800"/>
        </p:xfrm>
        <a:graphic>
          <a:graphicData uri="http://schemas.openxmlformats.org/presentationml/2006/ole">
            <mc:AlternateContent xmlns:mc="http://schemas.openxmlformats.org/markup-compatibility/2006">
              <mc:Choice xmlns:v="urn:schemas-microsoft-com:vml" Requires="v">
                <p:oleObj spid="_x0000_s103538" name="Visio" r:id="rId5" imgW="3168366" imgH="879643" progId="Visio.Drawing.11">
                  <p:embed/>
                </p:oleObj>
              </mc:Choice>
              <mc:Fallback>
                <p:oleObj name="Visio" r:id="rId5" imgW="3168366" imgH="879643" progId="Visio.Drawing.11">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16546" y="1885950"/>
                        <a:ext cx="3060654" cy="1066800"/>
                      </a:xfrm>
                      <a:prstGeom prst="rect">
                        <a:avLst/>
                      </a:prstGeom>
                      <a:solidFill>
                        <a:schemeClr val="bg1"/>
                      </a:solidFill>
                    </p:spPr>
                  </p:pic>
                </p:oleObj>
              </mc:Fallback>
            </mc:AlternateContent>
          </a:graphicData>
        </a:graphic>
      </p:graphicFrame>
      <p:graphicFrame>
        <p:nvGraphicFramePr>
          <p:cNvPr id="22" name="Object 3"/>
          <p:cNvGraphicFramePr>
            <a:graphicFrameLocks noChangeAspect="1"/>
          </p:cNvGraphicFramePr>
          <p:nvPr>
            <p:extLst>
              <p:ext uri="{D42A27DB-BD31-4B8C-83A1-F6EECF244321}">
                <p14:modId xmlns:p14="http://schemas.microsoft.com/office/powerpoint/2010/main" val="1601946500"/>
              </p:ext>
            </p:extLst>
          </p:nvPr>
        </p:nvGraphicFramePr>
        <p:xfrm>
          <a:off x="1219200" y="1885950"/>
          <a:ext cx="3276600" cy="1219200"/>
        </p:xfrm>
        <a:graphic>
          <a:graphicData uri="http://schemas.openxmlformats.org/presentationml/2006/ole">
            <mc:AlternateContent xmlns:mc="http://schemas.openxmlformats.org/markup-compatibility/2006">
              <mc:Choice xmlns:v="urn:schemas-microsoft-com:vml" Requires="v">
                <p:oleObj spid="_x0000_s103539" name="Visio" r:id="rId7" imgW="3155960" imgH="869940" progId="Visio.Drawing.11">
                  <p:embed/>
                </p:oleObj>
              </mc:Choice>
              <mc:Fallback>
                <p:oleObj name="Visio" r:id="rId7" imgW="3155960" imgH="869940" progId="Visio.Drawing.11">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19200" y="1885950"/>
                        <a:ext cx="3276600" cy="1219200"/>
                      </a:xfrm>
                      <a:prstGeom prst="rect">
                        <a:avLst/>
                      </a:prstGeom>
                      <a:solidFill>
                        <a:schemeClr val="bg1"/>
                      </a:solidFill>
                    </p:spPr>
                  </p:pic>
                </p:oleObj>
              </mc:Fallback>
            </mc:AlternateContent>
          </a:graphicData>
        </a:graphic>
      </p:graphicFrame>
      <p:sp>
        <p:nvSpPr>
          <p:cNvPr id="23" name="TextBox 22"/>
          <p:cNvSpPr txBox="1"/>
          <p:nvPr/>
        </p:nvSpPr>
        <p:spPr>
          <a:xfrm>
            <a:off x="2819400" y="3867150"/>
            <a:ext cx="356188" cy="461665"/>
          </a:xfrm>
          <a:prstGeom prst="rect">
            <a:avLst/>
          </a:prstGeom>
          <a:noFill/>
        </p:spPr>
        <p:txBody>
          <a:bodyPr wrap="none" rtlCol="0">
            <a:spAutoFit/>
          </a:bodyPr>
          <a:lstStyle/>
          <a:p>
            <a:r>
              <a:rPr lang="en-US" sz="2400" dirty="0" smtClean="0">
                <a:latin typeface="Arial" pitchFamily="34" charset="0"/>
                <a:cs typeface="Arial" pitchFamily="34" charset="0"/>
              </a:rPr>
              <a:t>e</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3403446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 name="Rectangle 29"/>
          <p:cNvSpPr/>
          <p:nvPr/>
        </p:nvSpPr>
        <p:spPr>
          <a:xfrm>
            <a:off x="533400" y="2830890"/>
            <a:ext cx="7772400" cy="1569660"/>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Similarly,</a:t>
            </a:r>
            <a:r>
              <a:rPr lang="en-US" sz="2400" dirty="0" smtClean="0">
                <a:latin typeface="Arial" pitchFamily="34" charset="0"/>
                <a:cs typeface="Arial" pitchFamily="34" charset="0"/>
              </a:rPr>
              <a:t> </a:t>
            </a:r>
            <a:r>
              <a:rPr lang="en-US" sz="2400" dirty="0" smtClean="0">
                <a:latin typeface="Arial" pitchFamily="34" charset="0"/>
                <a:cs typeface="Arial" pitchFamily="34" charset="0"/>
              </a:rPr>
              <a:t>heat (</a:t>
            </a:r>
            <a:r>
              <a:rPr lang="en-US" sz="2400" i="1" dirty="0" smtClean="0">
                <a:latin typeface="Arial" pitchFamily="34" charset="0"/>
                <a:cs typeface="Arial" pitchFamily="34" charset="0"/>
              </a:rPr>
              <a:t>Q</a:t>
            </a:r>
            <a:r>
              <a:rPr lang="en-US" sz="2400" dirty="0" smtClean="0">
                <a:latin typeface="Arial" pitchFamily="34" charset="0"/>
                <a:cs typeface="Arial" pitchFamily="34" charset="0"/>
              </a:rPr>
              <a:t>) flows due to the difference in temperature (</a:t>
            </a:r>
            <a:r>
              <a:rPr lang="en-US" sz="2400" i="1" dirty="0" smtClean="0">
                <a:latin typeface="Arial" pitchFamily="34" charset="0"/>
                <a:cs typeface="Arial" pitchFamily="34" charset="0"/>
                <a:sym typeface="Symbol"/>
              </a:rPr>
              <a:t>T</a:t>
            </a:r>
            <a:r>
              <a:rPr lang="en-US" sz="2400" dirty="0" smtClean="0">
                <a:latin typeface="Arial" pitchFamily="34" charset="0"/>
                <a:cs typeface="Arial" pitchFamily="34" charset="0"/>
              </a:rPr>
              <a:t>) and the property of the substance by virtue of which it opposes the flow of heat through it is called the </a:t>
            </a:r>
            <a:r>
              <a:rPr lang="en-US" sz="2400" b="1" dirty="0" smtClean="0">
                <a:solidFill>
                  <a:srgbClr val="6600FF"/>
                </a:solidFill>
                <a:latin typeface="Arial" pitchFamily="34" charset="0"/>
                <a:cs typeface="Arial" pitchFamily="34" charset="0"/>
              </a:rPr>
              <a:t>thermal resistance </a:t>
            </a:r>
            <a:r>
              <a:rPr lang="en-US" sz="2400" dirty="0" smtClean="0">
                <a:latin typeface="Arial" pitchFamily="34" charset="0"/>
                <a:cs typeface="Arial" pitchFamily="34" charset="0"/>
              </a:rPr>
              <a:t>(</a:t>
            </a:r>
            <a:r>
              <a:rPr lang="en-US" sz="2400" i="1" dirty="0" err="1" smtClean="0">
                <a:latin typeface="Arial" pitchFamily="34" charset="0"/>
                <a:cs typeface="Arial" pitchFamily="34" charset="0"/>
              </a:rPr>
              <a:t>R</a:t>
            </a:r>
            <a:r>
              <a:rPr lang="en-US" sz="2400" i="1" baseline="-25000" dirty="0" err="1" smtClean="0">
                <a:latin typeface="Arial" pitchFamily="34" charset="0"/>
                <a:cs typeface="Arial" pitchFamily="34" charset="0"/>
              </a:rPr>
              <a:t>th</a:t>
            </a:r>
            <a:r>
              <a:rPr lang="en-US" sz="2400" dirty="0" smtClean="0">
                <a:latin typeface="Arial" pitchFamily="34" charset="0"/>
                <a:cs typeface="Arial" pitchFamily="34" charset="0"/>
              </a:rPr>
              <a:t>).</a:t>
            </a:r>
          </a:p>
        </p:txBody>
      </p:sp>
      <p:sp>
        <p:nvSpPr>
          <p:cNvPr id="8" name="Rectangle 7"/>
          <p:cNvSpPr/>
          <p:nvPr/>
        </p:nvSpPr>
        <p:spPr>
          <a:xfrm>
            <a:off x="533400" y="632758"/>
            <a:ext cx="6781800" cy="1938992"/>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This shows that </a:t>
            </a:r>
            <a:r>
              <a:rPr lang="en-US" sz="2400" dirty="0" smtClean="0">
                <a:latin typeface="Arial" pitchFamily="34" charset="0"/>
                <a:cs typeface="Arial" pitchFamily="34" charset="0"/>
              </a:rPr>
              <a:t>Current</a:t>
            </a:r>
            <a:r>
              <a:rPr lang="en-US" sz="2400" dirty="0" smtClean="0">
                <a:latin typeface="Arial" pitchFamily="34" charset="0"/>
                <a:cs typeface="Arial" pitchFamily="34" charset="0"/>
              </a:rPr>
              <a:t> (</a:t>
            </a:r>
            <a:r>
              <a:rPr lang="en-US" sz="2400" i="1" dirty="0">
                <a:latin typeface="Arial" pitchFamily="34" charset="0"/>
                <a:cs typeface="Arial" pitchFamily="34" charset="0"/>
              </a:rPr>
              <a:t>I</a:t>
            </a:r>
            <a:r>
              <a:rPr lang="en-US" sz="2400" dirty="0" smtClean="0">
                <a:latin typeface="Arial" pitchFamily="34" charset="0"/>
                <a:cs typeface="Arial" pitchFamily="34" charset="0"/>
              </a:rPr>
              <a:t>) </a:t>
            </a:r>
            <a:r>
              <a:rPr lang="en-US" sz="2400" dirty="0" smtClean="0">
                <a:latin typeface="Arial" pitchFamily="34" charset="0"/>
                <a:cs typeface="Arial" pitchFamily="34" charset="0"/>
              </a:rPr>
              <a:t>flows due to the difference in </a:t>
            </a:r>
            <a:r>
              <a:rPr lang="en-US" sz="2400" dirty="0" smtClean="0">
                <a:latin typeface="Arial" pitchFamily="34" charset="0"/>
                <a:cs typeface="Arial" pitchFamily="34" charset="0"/>
              </a:rPr>
              <a:t>electrical </a:t>
            </a:r>
            <a:r>
              <a:rPr lang="en-US" sz="2400" dirty="0" smtClean="0">
                <a:latin typeface="Arial" pitchFamily="34" charset="0"/>
                <a:cs typeface="Arial" pitchFamily="34" charset="0"/>
              </a:rPr>
              <a:t>potential</a:t>
            </a:r>
            <a:r>
              <a:rPr lang="en-US" sz="2400" dirty="0" smtClean="0">
                <a:latin typeface="Arial" pitchFamily="34" charset="0"/>
                <a:cs typeface="Arial" pitchFamily="34" charset="0"/>
              </a:rPr>
              <a:t> </a:t>
            </a:r>
            <a:r>
              <a:rPr lang="en-US" sz="2400" dirty="0" smtClean="0">
                <a:latin typeface="Arial" pitchFamily="34" charset="0"/>
                <a:cs typeface="Arial" pitchFamily="34" charset="0"/>
              </a:rPr>
              <a:t>(</a:t>
            </a:r>
            <a:r>
              <a:rPr lang="en-US" sz="2400" i="1" dirty="0" smtClean="0">
                <a:latin typeface="Arial" pitchFamily="34" charset="0"/>
                <a:cs typeface="Arial" pitchFamily="34" charset="0"/>
                <a:sym typeface="Symbol"/>
              </a:rPr>
              <a:t>V</a:t>
            </a:r>
            <a:r>
              <a:rPr lang="en-US" sz="2400" dirty="0" smtClean="0">
                <a:latin typeface="Arial" pitchFamily="34" charset="0"/>
                <a:cs typeface="Arial" pitchFamily="34" charset="0"/>
              </a:rPr>
              <a:t>) </a:t>
            </a:r>
            <a:r>
              <a:rPr lang="en-US" sz="2400" dirty="0" smtClean="0">
                <a:latin typeface="Arial" pitchFamily="34" charset="0"/>
                <a:cs typeface="Arial" pitchFamily="34" charset="0"/>
              </a:rPr>
              <a:t>and the property of the substance by virtue of which it opposes the flow of </a:t>
            </a:r>
            <a:r>
              <a:rPr lang="en-US" sz="2400" dirty="0" smtClean="0">
                <a:latin typeface="Arial" pitchFamily="34" charset="0"/>
                <a:cs typeface="Arial" pitchFamily="34" charset="0"/>
              </a:rPr>
              <a:t>current</a:t>
            </a:r>
            <a:r>
              <a:rPr lang="en-US" sz="2400" dirty="0" smtClean="0">
                <a:latin typeface="Arial" pitchFamily="34" charset="0"/>
                <a:cs typeface="Arial" pitchFamily="34" charset="0"/>
              </a:rPr>
              <a:t> </a:t>
            </a:r>
            <a:r>
              <a:rPr lang="en-US" sz="2400" dirty="0" smtClean="0">
                <a:latin typeface="Arial" pitchFamily="34" charset="0"/>
                <a:cs typeface="Arial" pitchFamily="34" charset="0"/>
              </a:rPr>
              <a:t>through it is called the </a:t>
            </a:r>
            <a:r>
              <a:rPr lang="en-US" sz="2400" b="1" dirty="0" smtClean="0">
                <a:solidFill>
                  <a:srgbClr val="6600FF"/>
                </a:solidFill>
                <a:latin typeface="Arial" pitchFamily="34" charset="0"/>
                <a:cs typeface="Arial" pitchFamily="34" charset="0"/>
              </a:rPr>
              <a:t>electrical</a:t>
            </a:r>
            <a:r>
              <a:rPr lang="en-US" sz="2400" b="1" dirty="0" smtClean="0">
                <a:solidFill>
                  <a:srgbClr val="6600FF"/>
                </a:solidFill>
                <a:latin typeface="Arial" pitchFamily="34" charset="0"/>
                <a:cs typeface="Arial" pitchFamily="34" charset="0"/>
              </a:rPr>
              <a:t> </a:t>
            </a:r>
            <a:r>
              <a:rPr lang="en-US" sz="2400" b="1" dirty="0" smtClean="0">
                <a:solidFill>
                  <a:srgbClr val="6600FF"/>
                </a:solidFill>
                <a:latin typeface="Arial" pitchFamily="34" charset="0"/>
                <a:cs typeface="Arial" pitchFamily="34" charset="0"/>
              </a:rPr>
              <a:t>resistance </a:t>
            </a:r>
            <a:r>
              <a:rPr lang="en-US" sz="2400" dirty="0" smtClean="0">
                <a:latin typeface="Arial" pitchFamily="34" charset="0"/>
                <a:cs typeface="Arial" pitchFamily="34" charset="0"/>
              </a:rPr>
              <a:t>(</a:t>
            </a:r>
            <a:r>
              <a:rPr lang="en-US" sz="2400" i="1" dirty="0" smtClean="0">
                <a:latin typeface="Arial" pitchFamily="34" charset="0"/>
                <a:cs typeface="Arial" pitchFamily="34" charset="0"/>
              </a:rPr>
              <a:t>R</a:t>
            </a:r>
            <a:r>
              <a:rPr lang="en-US" sz="2400" i="1" baseline="-25000" dirty="0" smtClean="0">
                <a:latin typeface="Arial" pitchFamily="34" charset="0"/>
                <a:cs typeface="Arial" pitchFamily="34" charset="0"/>
              </a:rPr>
              <a:t>e</a:t>
            </a:r>
            <a:r>
              <a:rPr lang="en-US" sz="2400" dirty="0" smtClean="0">
                <a:latin typeface="Arial" pitchFamily="34" charset="0"/>
                <a:cs typeface="Arial" pitchFamily="34" charset="0"/>
              </a:rPr>
              <a:t>).</a:t>
            </a:r>
            <a:endParaRPr lang="en-US" sz="2400" dirty="0" smtClean="0">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 name="Object 2"/>
          <p:cNvGraphicFramePr>
            <a:graphicFrameLocks noChangeAspect="1"/>
          </p:cNvGraphicFramePr>
          <p:nvPr>
            <p:extLst>
              <p:ext uri="{D42A27DB-BD31-4B8C-83A1-F6EECF244321}">
                <p14:modId xmlns:p14="http://schemas.microsoft.com/office/powerpoint/2010/main" val="705959444"/>
              </p:ext>
            </p:extLst>
          </p:nvPr>
        </p:nvGraphicFramePr>
        <p:xfrm>
          <a:off x="4953000" y="1581150"/>
          <a:ext cx="3200400" cy="3127717"/>
        </p:xfrm>
        <a:graphic>
          <a:graphicData uri="http://schemas.openxmlformats.org/presentationml/2006/ole">
            <mc:AlternateContent xmlns:mc="http://schemas.openxmlformats.org/markup-compatibility/2006">
              <mc:Choice xmlns:v="urn:schemas-microsoft-com:vml" Requires="v">
                <p:oleObj spid="_x0000_s109592" r:id="rId3" imgW="1518976" imgH="2342683" progId="Visio.Drawing.11">
                  <p:embed/>
                </p:oleObj>
              </mc:Choice>
              <mc:Fallback>
                <p:oleObj r:id="rId3" imgW="1518976" imgH="2342683"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3000" y="1581150"/>
                        <a:ext cx="3200400" cy="3127717"/>
                      </a:xfrm>
                      <a:prstGeom prst="rect">
                        <a:avLst/>
                      </a:prstGeom>
                      <a:solidFill>
                        <a:schemeClr val="bg1"/>
                      </a:solidFill>
                    </p:spPr>
                  </p:pic>
                </p:oleObj>
              </mc:Fallback>
            </mc:AlternateContent>
          </a:graphicData>
        </a:graphic>
      </p:graphicFrame>
      <p:sp>
        <p:nvSpPr>
          <p:cNvPr id="4" name="Rectangle 3"/>
          <p:cNvSpPr/>
          <p:nvPr/>
        </p:nvSpPr>
        <p:spPr>
          <a:xfrm>
            <a:off x="857250" y="357485"/>
            <a:ext cx="5467350" cy="461665"/>
          </a:xfrm>
          <a:prstGeom prst="rect">
            <a:avLst/>
          </a:prstGeom>
        </p:spPr>
        <p:txBody>
          <a:bodyPr wrap="square">
            <a:spAutoFit/>
          </a:bodyPr>
          <a:lstStyle/>
          <a:p>
            <a:r>
              <a:rPr lang="en-US" sz="2400" b="1" dirty="0" smtClean="0">
                <a:latin typeface="Arial" pitchFamily="34" charset="0"/>
                <a:cs typeface="Arial" pitchFamily="34" charset="0"/>
              </a:rPr>
              <a:t>Thermal Resistance of a Plane Wall</a:t>
            </a:r>
            <a:endParaRPr lang="en-US" sz="2400" dirty="0">
              <a:latin typeface="Arial" pitchFamily="34" charset="0"/>
              <a:cs typeface="Arial" pitchFamily="34" charset="0"/>
            </a:endParaRPr>
          </a:p>
        </p:txBody>
      </p:sp>
      <p:pic>
        <p:nvPicPr>
          <p:cNvPr id="5" name="Picture 6"/>
          <p:cNvPicPr>
            <a:picLocks noChangeAspect="1" noChangeArrowheads="1"/>
          </p:cNvPicPr>
          <p:nvPr/>
        </p:nvPicPr>
        <p:blipFill>
          <a:blip r:embed="rId5" cstate="print"/>
          <a:srcRect/>
          <a:stretch>
            <a:fillRect/>
          </a:stretch>
        </p:blipFill>
        <p:spPr bwMode="auto">
          <a:xfrm>
            <a:off x="1661158" y="1950719"/>
            <a:ext cx="1539242" cy="697231"/>
          </a:xfrm>
          <a:prstGeom prst="rect">
            <a:avLst/>
          </a:prstGeom>
          <a:noFill/>
          <a:ln w="9525">
            <a:noFill/>
            <a:miter lim="800000"/>
            <a:headEnd/>
            <a:tailEnd/>
          </a:ln>
          <a:effectLst/>
        </p:spPr>
      </p:pic>
      <p:pic>
        <p:nvPicPr>
          <p:cNvPr id="6" name="Picture 7"/>
          <p:cNvPicPr>
            <a:picLocks noChangeAspect="1" noChangeArrowheads="1"/>
          </p:cNvPicPr>
          <p:nvPr/>
        </p:nvPicPr>
        <p:blipFill>
          <a:blip r:embed="rId6" cstate="print"/>
          <a:srcRect/>
          <a:stretch>
            <a:fillRect/>
          </a:stretch>
        </p:blipFill>
        <p:spPr bwMode="auto">
          <a:xfrm>
            <a:off x="1219200" y="3846535"/>
            <a:ext cx="2665226" cy="537446"/>
          </a:xfrm>
          <a:prstGeom prst="rect">
            <a:avLst/>
          </a:prstGeom>
          <a:noFill/>
          <a:ln w="9525">
            <a:noFill/>
            <a:miter lim="800000"/>
            <a:headEnd/>
            <a:tailEnd/>
          </a:ln>
          <a:effectLst/>
        </p:spPr>
      </p:pic>
      <p:pic>
        <p:nvPicPr>
          <p:cNvPr id="7" name="Picture 5"/>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991025" y="1047750"/>
            <a:ext cx="2742775" cy="685800"/>
          </a:xfrm>
          <a:prstGeom prst="rect">
            <a:avLst/>
          </a:prstGeom>
          <a:solidFill>
            <a:schemeClr val="bg1"/>
          </a:solidFill>
        </p:spPr>
      </p:pic>
      <p:pic>
        <p:nvPicPr>
          <p:cNvPr id="8" name="Picture 2"/>
          <p:cNvPicPr>
            <a:picLocks noChangeAspect="1" noChangeArrowheads="1"/>
          </p:cNvPicPr>
          <p:nvPr/>
        </p:nvPicPr>
        <p:blipFill>
          <a:blip r:embed="rId8" cstate="print"/>
          <a:srcRect/>
          <a:stretch>
            <a:fillRect/>
          </a:stretch>
        </p:blipFill>
        <p:spPr bwMode="auto">
          <a:xfrm>
            <a:off x="2095500" y="2954655"/>
            <a:ext cx="1257300" cy="607695"/>
          </a:xfrm>
          <a:prstGeom prst="rect">
            <a:avLst/>
          </a:prstGeom>
          <a:noFill/>
          <a:ln w="9525">
            <a:noFill/>
            <a:miter lim="800000"/>
            <a:headEnd/>
            <a:tailEnd/>
          </a:ln>
          <a:effectLst/>
        </p:spPr>
      </p:pic>
      <p:sp>
        <p:nvSpPr>
          <p:cNvPr id="9" name="TextBox 8"/>
          <p:cNvSpPr txBox="1"/>
          <p:nvPr/>
        </p:nvSpPr>
        <p:spPr>
          <a:xfrm>
            <a:off x="7319347" y="4624685"/>
            <a:ext cx="1672253" cy="461665"/>
          </a:xfrm>
          <a:prstGeom prst="rect">
            <a:avLst/>
          </a:prstGeom>
          <a:noFill/>
        </p:spPr>
        <p:txBody>
          <a:bodyPr wrap="none" rtlCol="0">
            <a:spAutoFit/>
          </a:bodyPr>
          <a:lstStyle/>
          <a:p>
            <a:r>
              <a:rPr lang="en-US" sz="2400" dirty="0" smtClean="0">
                <a:latin typeface="Arial" pitchFamily="34" charset="0"/>
                <a:cs typeface="Arial" pitchFamily="34" charset="0"/>
              </a:rPr>
              <a:t>Source: [1]</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2139362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05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1"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2774" name="Rectangle 6"/>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2775" name="Rectangle 7"/>
          <p:cNvSpPr>
            <a:spLocks noChangeArrowheads="1"/>
          </p:cNvSpPr>
          <p:nvPr/>
        </p:nvSpPr>
        <p:spPr bwMode="auto">
          <a:xfrm>
            <a:off x="274638" y="39397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1" name="Rectangle 30"/>
          <p:cNvSpPr/>
          <p:nvPr/>
        </p:nvSpPr>
        <p:spPr>
          <a:xfrm>
            <a:off x="838200" y="110952"/>
            <a:ext cx="6172200" cy="461665"/>
          </a:xfrm>
          <a:prstGeom prst="rect">
            <a:avLst/>
          </a:prstGeom>
        </p:spPr>
        <p:txBody>
          <a:bodyPr wrap="square">
            <a:spAutoFit/>
          </a:bodyPr>
          <a:lstStyle/>
          <a:p>
            <a:r>
              <a:rPr lang="en-US" sz="2400" b="1" dirty="0" smtClean="0">
                <a:latin typeface="Arial" pitchFamily="34" charset="0"/>
                <a:cs typeface="Arial" pitchFamily="34" charset="0"/>
              </a:rPr>
              <a:t>Thermal Resistance of a Hollow Cylinder</a:t>
            </a:r>
            <a:endParaRPr lang="en-US" sz="2400" dirty="0">
              <a:latin typeface="Arial" pitchFamily="34" charset="0"/>
              <a:cs typeface="Arial" pitchFamily="34" charset="0"/>
            </a:endParaRPr>
          </a:p>
        </p:txBody>
      </p:sp>
      <p:pic>
        <p:nvPicPr>
          <p:cNvPr id="50178" name="Picture 2"/>
          <p:cNvPicPr>
            <a:picLocks noChangeAspect="1" noChangeArrowheads="1"/>
          </p:cNvPicPr>
          <p:nvPr/>
        </p:nvPicPr>
        <p:blipFill>
          <a:blip r:embed="rId4" cstate="print"/>
          <a:srcRect/>
          <a:stretch>
            <a:fillRect/>
          </a:stretch>
        </p:blipFill>
        <p:spPr bwMode="auto">
          <a:xfrm>
            <a:off x="1322070" y="763310"/>
            <a:ext cx="2631274" cy="785455"/>
          </a:xfrm>
          <a:prstGeom prst="rect">
            <a:avLst/>
          </a:prstGeom>
          <a:noFill/>
          <a:ln w="9525">
            <a:noFill/>
            <a:miter lim="800000"/>
            <a:headEnd/>
            <a:tailEnd/>
          </a:ln>
          <a:effectLst/>
        </p:spPr>
      </p:pic>
      <p:pic>
        <p:nvPicPr>
          <p:cNvPr id="50179" name="Picture 3"/>
          <p:cNvPicPr>
            <a:picLocks noChangeAspect="1" noChangeArrowheads="1"/>
          </p:cNvPicPr>
          <p:nvPr/>
        </p:nvPicPr>
        <p:blipFill>
          <a:blip r:embed="rId5" cstate="print"/>
          <a:srcRect/>
          <a:stretch>
            <a:fillRect/>
          </a:stretch>
        </p:blipFill>
        <p:spPr bwMode="auto">
          <a:xfrm>
            <a:off x="1659124" y="1765935"/>
            <a:ext cx="1465076" cy="1068565"/>
          </a:xfrm>
          <a:prstGeom prst="rect">
            <a:avLst/>
          </a:prstGeom>
          <a:noFill/>
          <a:ln w="9525">
            <a:noFill/>
            <a:miter lim="800000"/>
            <a:headEnd/>
            <a:tailEnd/>
          </a:ln>
          <a:effectLst/>
        </p:spPr>
      </p:pic>
      <p:pic>
        <p:nvPicPr>
          <p:cNvPr id="50180" name="Picture 4"/>
          <p:cNvPicPr>
            <a:picLocks noChangeAspect="1" noChangeArrowheads="1"/>
          </p:cNvPicPr>
          <p:nvPr/>
        </p:nvPicPr>
        <p:blipFill>
          <a:blip r:embed="rId6" cstate="print"/>
          <a:srcRect/>
          <a:stretch>
            <a:fillRect/>
          </a:stretch>
        </p:blipFill>
        <p:spPr bwMode="auto">
          <a:xfrm>
            <a:off x="974242" y="3943350"/>
            <a:ext cx="3750157" cy="720186"/>
          </a:xfrm>
          <a:prstGeom prst="rect">
            <a:avLst/>
          </a:prstGeom>
          <a:noFill/>
          <a:ln w="9525">
            <a:noFill/>
            <a:miter lim="800000"/>
            <a:headEnd/>
            <a:tailEnd/>
          </a:ln>
          <a:effectLst/>
        </p:spPr>
      </p:pic>
      <p:pic>
        <p:nvPicPr>
          <p:cNvPr id="36" name="Picture 2"/>
          <p:cNvPicPr>
            <a:picLocks noChangeAspect="1" noChangeArrowheads="1"/>
          </p:cNvPicPr>
          <p:nvPr/>
        </p:nvPicPr>
        <p:blipFill>
          <a:blip r:embed="rId7" cstate="print"/>
          <a:srcRect/>
          <a:stretch>
            <a:fillRect/>
          </a:stretch>
        </p:blipFill>
        <p:spPr bwMode="auto">
          <a:xfrm>
            <a:off x="1956434" y="3181350"/>
            <a:ext cx="1261241" cy="609600"/>
          </a:xfrm>
          <a:prstGeom prst="rect">
            <a:avLst/>
          </a:prstGeom>
          <a:noFill/>
          <a:ln w="9525">
            <a:noFill/>
            <a:miter lim="800000"/>
            <a:headEnd/>
            <a:tailEnd/>
          </a:ln>
          <a:effectLst/>
        </p:spPr>
      </p:pic>
      <p:sp>
        <p:nvSpPr>
          <p:cNvPr id="1331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31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 name="Object 2"/>
          <p:cNvGraphicFramePr>
            <a:graphicFrameLocks noChangeAspect="1"/>
          </p:cNvGraphicFramePr>
          <p:nvPr>
            <p:extLst>
              <p:ext uri="{D42A27DB-BD31-4B8C-83A1-F6EECF244321}">
                <p14:modId xmlns:p14="http://schemas.microsoft.com/office/powerpoint/2010/main" val="1465521962"/>
              </p:ext>
            </p:extLst>
          </p:nvPr>
        </p:nvGraphicFramePr>
        <p:xfrm>
          <a:off x="5257800" y="1296710"/>
          <a:ext cx="2971800" cy="3281005"/>
        </p:xfrm>
        <a:graphic>
          <a:graphicData uri="http://schemas.openxmlformats.org/presentationml/2006/ole">
            <mc:AlternateContent xmlns:mc="http://schemas.openxmlformats.org/markup-compatibility/2006">
              <mc:Choice xmlns:v="urn:schemas-microsoft-com:vml" Requires="v">
                <p:oleObj spid="_x0000_s111639" r:id="rId8" imgW="1699014" imgH="2055837" progId="Visio.Drawing.11">
                  <p:embed/>
                </p:oleObj>
              </mc:Choice>
              <mc:Fallback>
                <p:oleObj r:id="rId8" imgW="1699014" imgH="2055837" progId="Visio.Drawing.11">
                  <p:embed/>
                  <p:pic>
                    <p:nvPicPr>
                      <p:cNvPr id="0" name="Object 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257800" y="1296710"/>
                        <a:ext cx="2971800" cy="3281005"/>
                      </a:xfrm>
                      <a:prstGeom prst="rect">
                        <a:avLst/>
                      </a:prstGeom>
                      <a:solidFill>
                        <a:schemeClr val="bg1"/>
                      </a:solidFill>
                    </p:spPr>
                  </p:pic>
                </p:oleObj>
              </mc:Fallback>
            </mc:AlternateContent>
          </a:graphicData>
        </a:graphic>
      </p:graphicFrame>
      <p:sp>
        <p:nvSpPr>
          <p:cNvPr id="37" name="TextBox 36"/>
          <p:cNvSpPr txBox="1"/>
          <p:nvPr/>
        </p:nvSpPr>
        <p:spPr>
          <a:xfrm>
            <a:off x="6477000" y="4548485"/>
            <a:ext cx="1672253" cy="461665"/>
          </a:xfrm>
          <a:prstGeom prst="rect">
            <a:avLst/>
          </a:prstGeom>
          <a:noFill/>
        </p:spPr>
        <p:txBody>
          <a:bodyPr wrap="none" rtlCol="0">
            <a:spAutoFit/>
          </a:bodyPr>
          <a:lstStyle/>
          <a:p>
            <a:r>
              <a:rPr lang="en-US" sz="2400" dirty="0" smtClean="0">
                <a:latin typeface="Arial" pitchFamily="34" charset="0"/>
                <a:cs typeface="Arial" pitchFamily="34" charset="0"/>
              </a:rPr>
              <a:t>Source: [1]</a:t>
            </a:r>
            <a:endParaRPr lang="en-US" sz="2400" dirty="0">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017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017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01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285750"/>
            <a:ext cx="6477000" cy="461665"/>
          </a:xfrm>
          <a:prstGeom prst="rect">
            <a:avLst/>
          </a:prstGeom>
        </p:spPr>
        <p:txBody>
          <a:bodyPr wrap="square">
            <a:spAutoFit/>
          </a:bodyPr>
          <a:lstStyle/>
          <a:p>
            <a:r>
              <a:rPr lang="en-US" sz="2400" b="1" dirty="0" smtClean="0">
                <a:latin typeface="Arial" pitchFamily="34" charset="0"/>
                <a:cs typeface="Arial" pitchFamily="34" charset="0"/>
              </a:rPr>
              <a:t>Thermal Resistance of a Convective Layer</a:t>
            </a:r>
          </a:p>
        </p:txBody>
      </p:sp>
      <p:pic>
        <p:nvPicPr>
          <p:cNvPr id="3" name="Picture 2"/>
          <p:cNvPicPr>
            <a:picLocks noChangeAspect="1" noChangeArrowheads="1"/>
          </p:cNvPicPr>
          <p:nvPr/>
        </p:nvPicPr>
        <p:blipFill>
          <a:blip r:embed="rId3" cstate="print"/>
          <a:srcRect/>
          <a:stretch>
            <a:fillRect/>
          </a:stretch>
        </p:blipFill>
        <p:spPr bwMode="auto">
          <a:xfrm>
            <a:off x="1169669" y="1123950"/>
            <a:ext cx="2788073" cy="422910"/>
          </a:xfrm>
          <a:prstGeom prst="rect">
            <a:avLst/>
          </a:prstGeom>
          <a:noFill/>
          <a:ln w="9525">
            <a:noFill/>
            <a:miter lim="800000"/>
            <a:headEnd/>
            <a:tailEnd/>
          </a:ln>
          <a:effectLst/>
        </p:spPr>
      </p:pic>
      <p:pic>
        <p:nvPicPr>
          <p:cNvPr id="4" name="Picture 6"/>
          <p:cNvPicPr>
            <a:picLocks noChangeAspect="1" noChangeArrowheads="1"/>
          </p:cNvPicPr>
          <p:nvPr/>
        </p:nvPicPr>
        <p:blipFill>
          <a:blip r:embed="rId4" cstate="print"/>
          <a:srcRect/>
          <a:stretch>
            <a:fillRect/>
          </a:stretch>
        </p:blipFill>
        <p:spPr bwMode="auto">
          <a:xfrm>
            <a:off x="1600200" y="1841051"/>
            <a:ext cx="1574681" cy="883099"/>
          </a:xfrm>
          <a:prstGeom prst="rect">
            <a:avLst/>
          </a:prstGeom>
          <a:noFill/>
          <a:ln w="9525">
            <a:noFill/>
            <a:miter lim="800000"/>
            <a:headEnd/>
            <a:tailEnd/>
          </a:ln>
          <a:effectLst/>
        </p:spPr>
      </p:pic>
      <p:pic>
        <p:nvPicPr>
          <p:cNvPr id="5" name="Picture 7"/>
          <p:cNvPicPr>
            <a:picLocks noChangeAspect="1" noChangeArrowheads="1"/>
          </p:cNvPicPr>
          <p:nvPr/>
        </p:nvPicPr>
        <p:blipFill>
          <a:blip r:embed="rId5" cstate="print"/>
          <a:srcRect/>
          <a:stretch>
            <a:fillRect/>
          </a:stretch>
        </p:blipFill>
        <p:spPr bwMode="auto">
          <a:xfrm>
            <a:off x="933449" y="3943351"/>
            <a:ext cx="3550727" cy="594064"/>
          </a:xfrm>
          <a:prstGeom prst="rect">
            <a:avLst/>
          </a:prstGeom>
          <a:noFill/>
          <a:ln w="9525">
            <a:noFill/>
            <a:miter lim="800000"/>
            <a:headEnd/>
            <a:tailEnd/>
          </a:ln>
          <a:effectLst/>
        </p:spPr>
      </p:pic>
      <p:pic>
        <p:nvPicPr>
          <p:cNvPr id="6" name="Picture 2"/>
          <p:cNvPicPr>
            <a:picLocks noChangeAspect="1" noChangeArrowheads="1"/>
          </p:cNvPicPr>
          <p:nvPr/>
        </p:nvPicPr>
        <p:blipFill>
          <a:blip r:embed="rId6" cstate="print"/>
          <a:srcRect/>
          <a:stretch>
            <a:fillRect/>
          </a:stretch>
        </p:blipFill>
        <p:spPr bwMode="auto">
          <a:xfrm>
            <a:off x="1784985" y="3035748"/>
            <a:ext cx="1404832" cy="679002"/>
          </a:xfrm>
          <a:prstGeom prst="rect">
            <a:avLst/>
          </a:prstGeom>
          <a:noFill/>
          <a:ln w="9525">
            <a:noFill/>
            <a:miter lim="800000"/>
            <a:headEnd/>
            <a:tailEnd/>
          </a:ln>
          <a:effectLst/>
        </p:spPr>
      </p:pic>
      <p:sp>
        <p:nvSpPr>
          <p:cNvPr id="7"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3070060778"/>
              </p:ext>
            </p:extLst>
          </p:nvPr>
        </p:nvGraphicFramePr>
        <p:xfrm>
          <a:off x="4759981" y="1225868"/>
          <a:ext cx="4003019" cy="3174682"/>
        </p:xfrm>
        <a:graphic>
          <a:graphicData uri="http://schemas.openxmlformats.org/presentationml/2006/ole">
            <mc:AlternateContent xmlns:mc="http://schemas.openxmlformats.org/markup-compatibility/2006">
              <mc:Choice xmlns:v="urn:schemas-microsoft-com:vml" Requires="v">
                <p:oleObj spid="_x0000_s110617" r:id="rId7" imgW="3049753" imgH="1921510" progId="Visio.Drawing.11">
                  <p:embed/>
                </p:oleObj>
              </mc:Choice>
              <mc:Fallback>
                <p:oleObj r:id="rId7" imgW="3049753" imgH="1921510" progId="Visio.Drawing.11">
                  <p:embed/>
                  <p:pic>
                    <p:nvPicPr>
                      <p:cNvPr id="0" name="Object 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759981" y="1225868"/>
                        <a:ext cx="4003019" cy="3174682"/>
                      </a:xfrm>
                      <a:prstGeom prst="rect">
                        <a:avLst/>
                      </a:prstGeom>
                      <a:solidFill>
                        <a:schemeClr val="bg1"/>
                      </a:solidFill>
                    </p:spPr>
                  </p:pic>
                </p:oleObj>
              </mc:Fallback>
            </mc:AlternateContent>
          </a:graphicData>
        </a:graphic>
      </p:graphicFrame>
      <p:sp>
        <p:nvSpPr>
          <p:cNvPr id="9" name="TextBox 8"/>
          <p:cNvSpPr txBox="1"/>
          <p:nvPr/>
        </p:nvSpPr>
        <p:spPr>
          <a:xfrm>
            <a:off x="6019800" y="4444484"/>
            <a:ext cx="1672253" cy="461665"/>
          </a:xfrm>
          <a:prstGeom prst="rect">
            <a:avLst/>
          </a:prstGeom>
          <a:noFill/>
        </p:spPr>
        <p:txBody>
          <a:bodyPr wrap="none" rtlCol="0">
            <a:spAutoFit/>
          </a:bodyPr>
          <a:lstStyle/>
          <a:p>
            <a:r>
              <a:rPr lang="en-US" sz="2400" dirty="0" smtClean="0">
                <a:latin typeface="Arial" pitchFamily="34" charset="0"/>
                <a:cs typeface="Arial" pitchFamily="34" charset="0"/>
              </a:rPr>
              <a:t>Source: [1]</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454796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990600" y="895350"/>
            <a:ext cx="5334000" cy="995970"/>
          </a:xfrm>
          <a:prstGeom prst="rect">
            <a:avLst/>
          </a:prstGeom>
          <a:solidFill>
            <a:schemeClr val="bg1"/>
          </a:solidFill>
        </p:spPr>
      </p:pic>
      <p:sp>
        <p:nvSpPr>
          <p:cNvPr id="7" name="Rectangle 6"/>
          <p:cNvSpPr/>
          <p:nvPr/>
        </p:nvSpPr>
        <p:spPr>
          <a:xfrm>
            <a:off x="838201" y="171450"/>
            <a:ext cx="6194577" cy="461665"/>
          </a:xfrm>
          <a:prstGeom prst="rect">
            <a:avLst/>
          </a:prstGeom>
        </p:spPr>
        <p:txBody>
          <a:bodyPr wrap="square">
            <a:spAutoFit/>
          </a:bodyPr>
          <a:lstStyle/>
          <a:p>
            <a:r>
              <a:rPr lang="en-US" sz="2400" b="1" dirty="0" smtClean="0">
                <a:latin typeface="Arial" pitchFamily="34" charset="0"/>
                <a:cs typeface="Arial" pitchFamily="34" charset="0"/>
              </a:rPr>
              <a:t>Thermal Resistance of a </a:t>
            </a:r>
            <a:r>
              <a:rPr lang="en-US" sz="2400" b="1" dirty="0" err="1" smtClean="0">
                <a:latin typeface="Arial" pitchFamily="34" charset="0"/>
                <a:cs typeface="Arial" pitchFamily="34" charset="0"/>
              </a:rPr>
              <a:t>Radiative</a:t>
            </a:r>
            <a:r>
              <a:rPr lang="en-US" sz="2400" b="1" dirty="0" smtClean="0">
                <a:latin typeface="Arial" pitchFamily="34" charset="0"/>
                <a:cs typeface="Arial" pitchFamily="34" charset="0"/>
              </a:rPr>
              <a:t> Layer</a:t>
            </a:r>
          </a:p>
        </p:txBody>
      </p:sp>
      <p:pic>
        <p:nvPicPr>
          <p:cNvPr id="8" name="Picture 3"/>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869732" y="3638550"/>
            <a:ext cx="4229436" cy="838200"/>
          </a:xfrm>
          <a:prstGeom prst="rect">
            <a:avLst/>
          </a:prstGeom>
          <a:solidFill>
            <a:schemeClr val="bg1"/>
          </a:solidFill>
        </p:spPr>
      </p:pic>
      <p:pic>
        <p:nvPicPr>
          <p:cNvPr id="5" name="Picture 2"/>
          <p:cNvPicPr>
            <a:picLocks noChangeAspect="1" noChangeArrowheads="1"/>
          </p:cNvPicPr>
          <p:nvPr/>
        </p:nvPicPr>
        <p:blipFill>
          <a:blip r:embed="rId5" cstate="print"/>
          <a:srcRect/>
          <a:stretch>
            <a:fillRect/>
          </a:stretch>
        </p:blipFill>
        <p:spPr bwMode="auto">
          <a:xfrm>
            <a:off x="1423514" y="2543502"/>
            <a:ext cx="1319686" cy="637848"/>
          </a:xfrm>
          <a:prstGeom prst="rect">
            <a:avLst/>
          </a:prstGeom>
          <a:noFill/>
          <a:ln w="9525">
            <a:noFill/>
            <a:miter lim="800000"/>
            <a:headEnd/>
            <a:tailEnd/>
          </a:ln>
          <a:effectLst/>
        </p:spPr>
      </p:pic>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 name="Object 2"/>
          <p:cNvGraphicFramePr>
            <a:graphicFrameLocks noChangeAspect="1"/>
          </p:cNvGraphicFramePr>
          <p:nvPr>
            <p:extLst>
              <p:ext uri="{D42A27DB-BD31-4B8C-83A1-F6EECF244321}">
                <p14:modId xmlns:p14="http://schemas.microsoft.com/office/powerpoint/2010/main" val="115724293"/>
              </p:ext>
            </p:extLst>
          </p:nvPr>
        </p:nvGraphicFramePr>
        <p:xfrm>
          <a:off x="5251568" y="2038350"/>
          <a:ext cx="3663832" cy="2286000"/>
        </p:xfrm>
        <a:graphic>
          <a:graphicData uri="http://schemas.openxmlformats.org/presentationml/2006/ole">
            <mc:AlternateContent xmlns:mc="http://schemas.openxmlformats.org/markup-compatibility/2006">
              <mc:Choice xmlns:v="urn:schemas-microsoft-com:vml" Requires="v">
                <p:oleObj spid="_x0000_s112663" r:id="rId6" imgW="3049753" imgH="1441208" progId="Visio.Drawing.11">
                  <p:embed/>
                </p:oleObj>
              </mc:Choice>
              <mc:Fallback>
                <p:oleObj r:id="rId6" imgW="3049753" imgH="1441208" progId="Visio.Drawing.11">
                  <p:embed/>
                  <p:pic>
                    <p:nvPicPr>
                      <p:cNvPr id="0" name="Object 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51568" y="2038350"/>
                        <a:ext cx="3663832" cy="2286000"/>
                      </a:xfrm>
                      <a:prstGeom prst="rect">
                        <a:avLst/>
                      </a:prstGeom>
                      <a:solidFill>
                        <a:schemeClr val="bg1"/>
                      </a:solidFill>
                    </p:spPr>
                  </p:pic>
                </p:oleObj>
              </mc:Fallback>
            </mc:AlternateContent>
          </a:graphicData>
        </a:graphic>
      </p:graphicFrame>
      <p:sp>
        <p:nvSpPr>
          <p:cNvPr id="9" name="TextBox 8"/>
          <p:cNvSpPr txBox="1"/>
          <p:nvPr/>
        </p:nvSpPr>
        <p:spPr>
          <a:xfrm>
            <a:off x="6477000" y="4324350"/>
            <a:ext cx="1672253" cy="461665"/>
          </a:xfrm>
          <a:prstGeom prst="rect">
            <a:avLst/>
          </a:prstGeom>
          <a:noFill/>
        </p:spPr>
        <p:txBody>
          <a:bodyPr wrap="none" rtlCol="0">
            <a:spAutoFit/>
          </a:bodyPr>
          <a:lstStyle/>
          <a:p>
            <a:r>
              <a:rPr lang="en-US" sz="2400" dirty="0" smtClean="0">
                <a:latin typeface="Arial" pitchFamily="34" charset="0"/>
                <a:cs typeface="Arial" pitchFamily="34" charset="0"/>
              </a:rPr>
              <a:t>Source: [1]</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829756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05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1"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2774" name="Rectangle 6"/>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2775" name="Rectangle 7"/>
          <p:cNvSpPr>
            <a:spLocks noChangeArrowheads="1"/>
          </p:cNvSpPr>
          <p:nvPr/>
        </p:nvSpPr>
        <p:spPr bwMode="auto">
          <a:xfrm>
            <a:off x="274638" y="39397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 name="Rectangle 29"/>
          <p:cNvSpPr/>
          <p:nvPr/>
        </p:nvSpPr>
        <p:spPr>
          <a:xfrm>
            <a:off x="914400" y="1428750"/>
            <a:ext cx="7315200" cy="830997"/>
          </a:xfrm>
          <a:prstGeom prst="rect">
            <a:avLst/>
          </a:prstGeom>
        </p:spPr>
        <p:txBody>
          <a:bodyPr wrap="square">
            <a:spAutoFit/>
          </a:bodyPr>
          <a:lstStyle/>
          <a:p>
            <a:pPr algn="just"/>
            <a:r>
              <a:rPr lang="en-US" sz="2400" b="1" dirty="0" smtClean="0">
                <a:latin typeface="Arial" pitchFamily="34" charset="0"/>
                <a:cs typeface="Arial" pitchFamily="34" charset="0"/>
              </a:rPr>
              <a:t>Heat Transfer through a Composite Plane Wall </a:t>
            </a:r>
            <a:r>
              <a:rPr lang="en-US" sz="2400" b="1" dirty="0" smtClean="0">
                <a:latin typeface="Arial" pitchFamily="34" charset="0"/>
                <a:cs typeface="Arial" pitchFamily="34" charset="0"/>
              </a:rPr>
              <a:t>in Series Arrangement</a:t>
            </a:r>
            <a:endParaRPr lang="en-US" sz="2400" b="1" dirty="0" smtClean="0">
              <a:latin typeface="Arial" pitchFamily="34" charset="0"/>
              <a:cs typeface="Arial" pitchFamily="34" charset="0"/>
            </a:endParaRPr>
          </a:p>
        </p:txBody>
      </p:sp>
      <p:sp>
        <p:nvSpPr>
          <p:cNvPr id="71682"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 name="Rectangle 1"/>
          <p:cNvSpPr/>
          <p:nvPr/>
        </p:nvSpPr>
        <p:spPr>
          <a:xfrm>
            <a:off x="914400" y="152221"/>
            <a:ext cx="6477000" cy="1200329"/>
          </a:xfrm>
          <a:prstGeom prst="rect">
            <a:avLst/>
          </a:prstGeom>
        </p:spPr>
        <p:txBody>
          <a:bodyPr wrap="square">
            <a:spAutoFit/>
          </a:bodyPr>
          <a:lstStyle/>
          <a:p>
            <a:pPr marL="0" lvl="2" algn="just"/>
            <a:r>
              <a:rPr lang="en-US" sz="2400" b="1" dirty="0">
                <a:latin typeface="Arial" pitchFamily="34" charset="0"/>
                <a:cs typeface="Arial" pitchFamily="34" charset="0"/>
              </a:rPr>
              <a:t>Applications of Electrical Analogy Approach in Heat Transfer through Composite </a:t>
            </a:r>
            <a:r>
              <a:rPr lang="en-US" sz="2400" b="1" dirty="0" smtClean="0">
                <a:latin typeface="Arial" pitchFamily="34" charset="0"/>
                <a:cs typeface="Arial" pitchFamily="34" charset="0"/>
              </a:rPr>
              <a:t>Structures:</a:t>
            </a:r>
            <a:endParaRPr lang="en-US" sz="2400" dirty="0">
              <a:latin typeface="Arial" pitchFamily="34" charset="0"/>
              <a:cs typeface="Arial" pitchFamily="34" charset="0"/>
            </a:endParaRPr>
          </a:p>
        </p:txBody>
      </p:sp>
      <p:sp>
        <p:nvSpPr>
          <p:cNvPr id="3" name="Rectangle 43"/>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4" name="Object 3"/>
          <p:cNvGraphicFramePr>
            <a:graphicFrameLocks noChangeAspect="1"/>
          </p:cNvGraphicFramePr>
          <p:nvPr>
            <p:extLst>
              <p:ext uri="{D42A27DB-BD31-4B8C-83A1-F6EECF244321}">
                <p14:modId xmlns:p14="http://schemas.microsoft.com/office/powerpoint/2010/main" val="2455082559"/>
              </p:ext>
            </p:extLst>
          </p:nvPr>
        </p:nvGraphicFramePr>
        <p:xfrm>
          <a:off x="2667000" y="2571750"/>
          <a:ext cx="4348835" cy="2204204"/>
        </p:xfrm>
        <a:graphic>
          <a:graphicData uri="http://schemas.openxmlformats.org/presentationml/2006/ole">
            <mc:AlternateContent xmlns:mc="http://schemas.openxmlformats.org/markup-compatibility/2006">
              <mc:Choice xmlns:v="urn:schemas-microsoft-com:vml" Requires="v">
                <p:oleObj spid="_x0000_s71742" r:id="rId4" imgW="3531771" imgH="2214421" progId="Visio.Drawing.11">
                  <p:embed/>
                </p:oleObj>
              </mc:Choice>
              <mc:Fallback>
                <p:oleObj r:id="rId4" imgW="3531771" imgH="2214421" progId="Visio.Drawing.11">
                  <p:embed/>
                  <p:pic>
                    <p:nvPicPr>
                      <p:cNvPr id="0" name="Object 4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67000" y="2571750"/>
                        <a:ext cx="4348835" cy="2204204"/>
                      </a:xfrm>
                      <a:prstGeom prst="rect">
                        <a:avLst/>
                      </a:prstGeom>
                      <a:solidFill>
                        <a:schemeClr val="bg1"/>
                      </a:solidFill>
                    </p:spPr>
                  </p:pic>
                </p:oleObj>
              </mc:Fallback>
            </mc:AlternateContent>
          </a:graphicData>
        </a:graphic>
      </p:graphicFrame>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33400" y="3264753"/>
            <a:ext cx="76962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Thermal resistances for each layers of the plane wall are given as</a:t>
            </a:r>
          </a:p>
        </p:txBody>
      </p:sp>
      <p:pic>
        <p:nvPicPr>
          <p:cNvPr id="4" name="Picture 4"/>
          <p:cNvPicPr>
            <a:picLocks noChangeAspect="1" noChangeArrowheads="1"/>
          </p:cNvPicPr>
          <p:nvPr/>
        </p:nvPicPr>
        <p:blipFill>
          <a:blip r:embed="rId2" cstate="print"/>
          <a:srcRect/>
          <a:stretch>
            <a:fillRect/>
          </a:stretch>
        </p:blipFill>
        <p:spPr bwMode="auto">
          <a:xfrm>
            <a:off x="1130710" y="4302384"/>
            <a:ext cx="7022690" cy="555366"/>
          </a:xfrm>
          <a:prstGeom prst="rect">
            <a:avLst/>
          </a:prstGeom>
          <a:noFill/>
          <a:ln w="9525">
            <a:noFill/>
            <a:miter lim="800000"/>
            <a:headEnd/>
            <a:tailEnd/>
          </a:ln>
          <a:effectLst/>
        </p:spPr>
      </p:pic>
      <p:sp>
        <p:nvSpPr>
          <p:cNvPr id="7" name="Rectangle 6"/>
          <p:cNvSpPr/>
          <p:nvPr/>
        </p:nvSpPr>
        <p:spPr>
          <a:xfrm>
            <a:off x="533400" y="1904821"/>
            <a:ext cx="7696200" cy="1200329"/>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When heat flows through a thermal resistance, there will be temperature drop (analogous to voltage drop in case of electric circuit). </a:t>
            </a:r>
          </a:p>
        </p:txBody>
      </p:sp>
      <p:sp>
        <p:nvSpPr>
          <p:cNvPr id="6" name="Rectangle 5"/>
          <p:cNvSpPr/>
          <p:nvPr/>
        </p:nvSpPr>
        <p:spPr>
          <a:xfrm>
            <a:off x="533400" y="533221"/>
            <a:ext cx="67818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In this case same amount of heat flows through each layer; hence all thermal resistances are arranged in series. </a:t>
            </a:r>
          </a:p>
        </p:txBody>
      </p:sp>
    </p:spTree>
    <p:extLst>
      <p:ext uri="{BB962C8B-B14F-4D97-AF65-F5344CB8AC3E}">
        <p14:creationId xmlns:p14="http://schemas.microsoft.com/office/powerpoint/2010/main" val="649997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662285"/>
            <a:ext cx="6728460" cy="830997"/>
          </a:xfrm>
          <a:prstGeom prst="rect">
            <a:avLst/>
          </a:prstGeom>
        </p:spPr>
        <p:txBody>
          <a:bodyPr wrap="square">
            <a:spAutoFit/>
          </a:bodyPr>
          <a:lstStyle/>
          <a:p>
            <a:pPr marL="457200" indent="-457200">
              <a:buFont typeface="Wingdings" pitchFamily="2" charset="2"/>
              <a:buChar char="v"/>
            </a:pPr>
            <a:r>
              <a:rPr lang="en-US" sz="2400" dirty="0" smtClean="0">
                <a:latin typeface="Arial" pitchFamily="34" charset="0"/>
                <a:cs typeface="Arial" pitchFamily="34" charset="0"/>
              </a:rPr>
              <a:t>Equivalent thermal resistance is then given as</a:t>
            </a:r>
          </a:p>
        </p:txBody>
      </p:sp>
      <p:pic>
        <p:nvPicPr>
          <p:cNvPr id="3" name="Picture 2"/>
          <p:cNvPicPr>
            <a:picLocks noChangeAspect="1" noChangeArrowheads="1"/>
          </p:cNvPicPr>
          <p:nvPr/>
        </p:nvPicPr>
        <p:blipFill>
          <a:blip r:embed="rId2" cstate="print"/>
          <a:srcRect/>
          <a:stretch>
            <a:fillRect/>
          </a:stretch>
        </p:blipFill>
        <p:spPr bwMode="auto">
          <a:xfrm>
            <a:off x="1143000" y="1867884"/>
            <a:ext cx="6934200" cy="627665"/>
          </a:xfrm>
          <a:prstGeom prst="rect">
            <a:avLst/>
          </a:prstGeom>
          <a:noFill/>
          <a:ln w="9525">
            <a:noFill/>
            <a:miter lim="800000"/>
            <a:headEnd/>
            <a:tailEnd/>
          </a:ln>
          <a:effectLst/>
        </p:spPr>
      </p:pic>
      <p:sp>
        <p:nvSpPr>
          <p:cNvPr id="7" name="Rectangle 7"/>
          <p:cNvSpPr>
            <a:spLocks noChangeArrowheads="1"/>
          </p:cNvSpPr>
          <p:nvPr/>
        </p:nvSpPr>
        <p:spPr bwMode="auto">
          <a:xfrm>
            <a:off x="274638" y="306097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8" name="Rectangle 7"/>
          <p:cNvSpPr/>
          <p:nvPr/>
        </p:nvSpPr>
        <p:spPr>
          <a:xfrm>
            <a:off x="533400" y="2724150"/>
            <a:ext cx="76962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Then overall heat transfer for a composite plane wall is given by</a:t>
            </a:r>
          </a:p>
        </p:txBody>
      </p:sp>
      <p:pic>
        <p:nvPicPr>
          <p:cNvPr id="9" name="Picture 2"/>
          <p:cNvPicPr>
            <a:picLocks noChangeAspect="1" noChangeArrowheads="1"/>
          </p:cNvPicPr>
          <p:nvPr/>
        </p:nvPicPr>
        <p:blipFill>
          <a:blip r:embed="rId3" cstate="print"/>
          <a:srcRect/>
          <a:stretch>
            <a:fillRect/>
          </a:stretch>
        </p:blipFill>
        <p:spPr bwMode="auto">
          <a:xfrm>
            <a:off x="1828800" y="3832860"/>
            <a:ext cx="5406390" cy="720090"/>
          </a:xfrm>
          <a:prstGeom prst="rect">
            <a:avLst/>
          </a:prstGeom>
          <a:noFill/>
          <a:ln w="9525">
            <a:noFill/>
            <a:miter lim="800000"/>
            <a:headEnd/>
            <a:tailEnd/>
          </a:ln>
          <a:effectLst/>
        </p:spPr>
      </p:pic>
    </p:spTree>
    <p:extLst>
      <p:ext uri="{BB962C8B-B14F-4D97-AF65-F5344CB8AC3E}">
        <p14:creationId xmlns:p14="http://schemas.microsoft.com/office/powerpoint/2010/main" val="4146950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1"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1" name="Rectangle 30"/>
          <p:cNvSpPr/>
          <p:nvPr/>
        </p:nvSpPr>
        <p:spPr>
          <a:xfrm>
            <a:off x="838200" y="285750"/>
            <a:ext cx="6400800" cy="830997"/>
          </a:xfrm>
          <a:prstGeom prst="rect">
            <a:avLst/>
          </a:prstGeom>
        </p:spPr>
        <p:txBody>
          <a:bodyPr wrap="square">
            <a:spAutoFit/>
          </a:bodyPr>
          <a:lstStyle/>
          <a:p>
            <a:pPr algn="just"/>
            <a:r>
              <a:rPr lang="en-US" sz="2400" b="1" dirty="0" smtClean="0">
                <a:latin typeface="Arial" pitchFamily="34" charset="0"/>
                <a:cs typeface="Arial" pitchFamily="34" charset="0"/>
              </a:rPr>
              <a:t>Heat Transfer through a Composite Hollow </a:t>
            </a:r>
            <a:r>
              <a:rPr lang="en-US" sz="2400" b="1" dirty="0" smtClean="0">
                <a:latin typeface="Arial" pitchFamily="34" charset="0"/>
                <a:cs typeface="Arial" pitchFamily="34" charset="0"/>
              </a:rPr>
              <a:t>Cylinder in Series Arrangement</a:t>
            </a:r>
            <a:endParaRPr lang="en-US" sz="2400" b="1" dirty="0" smtClean="0">
              <a:latin typeface="Arial" pitchFamily="34" charset="0"/>
              <a:cs typeface="Arial" pitchFamily="34" charset="0"/>
            </a:endParaRPr>
          </a:p>
        </p:txBody>
      </p:sp>
      <p:sp>
        <p:nvSpPr>
          <p:cNvPr id="70658"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 name="Rectangle 4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 name="Object 2"/>
          <p:cNvGraphicFramePr>
            <a:graphicFrameLocks noChangeAspect="1"/>
          </p:cNvGraphicFramePr>
          <p:nvPr>
            <p:extLst>
              <p:ext uri="{D42A27DB-BD31-4B8C-83A1-F6EECF244321}">
                <p14:modId xmlns:p14="http://schemas.microsoft.com/office/powerpoint/2010/main" val="525958169"/>
              </p:ext>
            </p:extLst>
          </p:nvPr>
        </p:nvGraphicFramePr>
        <p:xfrm>
          <a:off x="2971800" y="1352550"/>
          <a:ext cx="3429000" cy="3401798"/>
        </p:xfrm>
        <a:graphic>
          <a:graphicData uri="http://schemas.openxmlformats.org/presentationml/2006/ole">
            <mc:AlternateContent xmlns:mc="http://schemas.openxmlformats.org/markup-compatibility/2006">
              <mc:Choice xmlns:v="urn:schemas-microsoft-com:vml" Requires="v">
                <p:oleObj spid="_x0000_s70720" r:id="rId4" imgW="2572879" imgH="2897880" progId="Visio.Drawing.11">
                  <p:embed/>
                </p:oleObj>
              </mc:Choice>
              <mc:Fallback>
                <p:oleObj r:id="rId4" imgW="2572879" imgH="2897880" progId="Visio.Drawing.11">
                  <p:embed/>
                  <p:pic>
                    <p:nvPicPr>
                      <p:cNvPr id="0" name="Object 4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1352550"/>
                        <a:ext cx="3429000" cy="3401798"/>
                      </a:xfrm>
                      <a:prstGeom prst="rect">
                        <a:avLst/>
                      </a:prstGeom>
                      <a:solidFill>
                        <a:schemeClr val="bg1"/>
                      </a:solidFill>
                    </p:spPr>
                  </p:pic>
                </p:oleObj>
              </mc:Fallback>
            </mc:AlternateContent>
          </a:graphicData>
        </a:graphic>
      </p:graphicFrame>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514350"/>
            <a:ext cx="67818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In this case also same amount of heat flows through each layer; hence all thermal resistances are arranged in series. </a:t>
            </a:r>
          </a:p>
        </p:txBody>
      </p:sp>
      <p:pic>
        <p:nvPicPr>
          <p:cNvPr id="3" name="Picture 3"/>
          <p:cNvPicPr>
            <a:picLocks noChangeAspect="1" noChangeArrowheads="1"/>
          </p:cNvPicPr>
          <p:nvPr/>
        </p:nvPicPr>
        <p:blipFill>
          <a:blip r:embed="rId2" cstate="print"/>
          <a:srcRect/>
          <a:stretch>
            <a:fillRect/>
          </a:stretch>
        </p:blipFill>
        <p:spPr bwMode="auto">
          <a:xfrm>
            <a:off x="1822938" y="1962150"/>
            <a:ext cx="5447974" cy="666750"/>
          </a:xfrm>
          <a:prstGeom prst="rect">
            <a:avLst/>
          </a:prstGeom>
          <a:noFill/>
          <a:ln w="9525">
            <a:noFill/>
            <a:miter lim="800000"/>
            <a:headEnd/>
            <a:tailEnd/>
          </a:ln>
          <a:effectLst/>
        </p:spPr>
      </p:pic>
      <p:sp>
        <p:nvSpPr>
          <p:cNvPr id="4" name="Rectangle 5"/>
          <p:cNvSpPr>
            <a:spLocks noChangeArrowheads="1"/>
          </p:cNvSpPr>
          <p:nvPr/>
        </p:nvSpPr>
        <p:spPr bwMode="auto">
          <a:xfrm>
            <a:off x="0" y="3263384"/>
            <a:ext cx="184731" cy="369332"/>
          </a:xfrm>
          <a:prstGeom prst="rect">
            <a:avLst/>
          </a:prstGeom>
          <a:noFill/>
          <a:ln w="9525">
            <a:noFill/>
            <a:miter lim="800000"/>
            <a:headEnd/>
            <a:tailEnd/>
          </a:ln>
          <a:effectLst/>
        </p:spPr>
        <p:txBody>
          <a:bodyPr wrap="none" anchor="ctr">
            <a:spAutoFit/>
          </a:bodyPr>
          <a:lstStyle/>
          <a:p>
            <a:endParaRPr lang="en-US"/>
          </a:p>
        </p:txBody>
      </p:sp>
      <p:sp>
        <p:nvSpPr>
          <p:cNvPr id="5" name="Rectangle 7"/>
          <p:cNvSpPr>
            <a:spLocks noChangeArrowheads="1"/>
          </p:cNvSpPr>
          <p:nvPr/>
        </p:nvSpPr>
        <p:spPr bwMode="auto">
          <a:xfrm>
            <a:off x="0" y="3263384"/>
            <a:ext cx="184731" cy="369332"/>
          </a:xfrm>
          <a:prstGeom prst="rect">
            <a:avLst/>
          </a:prstGeom>
          <a:noFill/>
          <a:ln w="9525">
            <a:noFill/>
            <a:miter lim="800000"/>
            <a:headEnd/>
            <a:tailEnd/>
          </a:ln>
          <a:effectLst/>
        </p:spPr>
        <p:txBody>
          <a:bodyPr wrap="none" anchor="ctr">
            <a:spAutoFit/>
          </a:bodyPr>
          <a:lstStyle/>
          <a:p>
            <a:endParaRPr lang="en-US"/>
          </a:p>
        </p:txBody>
      </p:sp>
      <p:sp>
        <p:nvSpPr>
          <p:cNvPr id="6" name="Rectangle 3"/>
          <p:cNvSpPr>
            <a:spLocks noChangeArrowheads="1"/>
          </p:cNvSpPr>
          <p:nvPr/>
        </p:nvSpPr>
        <p:spPr bwMode="auto">
          <a:xfrm>
            <a:off x="0" y="326338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7" name="Rectangle 5"/>
          <p:cNvSpPr>
            <a:spLocks noChangeArrowheads="1"/>
          </p:cNvSpPr>
          <p:nvPr/>
        </p:nvSpPr>
        <p:spPr bwMode="auto">
          <a:xfrm>
            <a:off x="0" y="326338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8" name="Rectangle 7"/>
          <p:cNvSpPr>
            <a:spLocks noChangeArrowheads="1"/>
          </p:cNvSpPr>
          <p:nvPr/>
        </p:nvSpPr>
        <p:spPr bwMode="auto">
          <a:xfrm>
            <a:off x="0" y="326338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9" name="Rectangle 9"/>
          <p:cNvSpPr>
            <a:spLocks noChangeArrowheads="1"/>
          </p:cNvSpPr>
          <p:nvPr/>
        </p:nvSpPr>
        <p:spPr bwMode="auto">
          <a:xfrm>
            <a:off x="0" y="326338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0" name="Rectangle 2"/>
          <p:cNvSpPr>
            <a:spLocks noChangeArrowheads="1"/>
          </p:cNvSpPr>
          <p:nvPr/>
        </p:nvSpPr>
        <p:spPr bwMode="auto">
          <a:xfrm>
            <a:off x="0" y="326338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1" name="Rectangle 4"/>
          <p:cNvSpPr>
            <a:spLocks noChangeArrowheads="1"/>
          </p:cNvSpPr>
          <p:nvPr/>
        </p:nvSpPr>
        <p:spPr bwMode="auto">
          <a:xfrm>
            <a:off x="0" y="326338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2" name="Rectangle 11"/>
          <p:cNvSpPr>
            <a:spLocks noChangeArrowheads="1"/>
          </p:cNvSpPr>
          <p:nvPr/>
        </p:nvSpPr>
        <p:spPr bwMode="auto">
          <a:xfrm>
            <a:off x="0" y="326338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3" name="Rectangle 13"/>
          <p:cNvSpPr>
            <a:spLocks noChangeArrowheads="1"/>
          </p:cNvSpPr>
          <p:nvPr/>
        </p:nvSpPr>
        <p:spPr bwMode="auto">
          <a:xfrm>
            <a:off x="0" y="326338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4" name="Rectangle 2"/>
          <p:cNvSpPr>
            <a:spLocks noChangeArrowheads="1"/>
          </p:cNvSpPr>
          <p:nvPr/>
        </p:nvSpPr>
        <p:spPr bwMode="auto">
          <a:xfrm>
            <a:off x="0" y="326338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5" name="Rectangle 4"/>
          <p:cNvSpPr>
            <a:spLocks noChangeArrowheads="1"/>
          </p:cNvSpPr>
          <p:nvPr/>
        </p:nvSpPr>
        <p:spPr bwMode="auto">
          <a:xfrm>
            <a:off x="0" y="326338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6" name="Rectangle 6"/>
          <p:cNvSpPr>
            <a:spLocks noChangeArrowheads="1"/>
          </p:cNvSpPr>
          <p:nvPr/>
        </p:nvSpPr>
        <p:spPr bwMode="auto">
          <a:xfrm>
            <a:off x="0" y="326338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7" name="Rectangle 8"/>
          <p:cNvSpPr>
            <a:spLocks noChangeArrowheads="1"/>
          </p:cNvSpPr>
          <p:nvPr/>
        </p:nvSpPr>
        <p:spPr bwMode="auto">
          <a:xfrm>
            <a:off x="0" y="326338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8" name="Rectangle 10"/>
          <p:cNvSpPr>
            <a:spLocks noChangeArrowheads="1"/>
          </p:cNvSpPr>
          <p:nvPr/>
        </p:nvSpPr>
        <p:spPr bwMode="auto">
          <a:xfrm>
            <a:off x="0" y="326338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9" name="Rectangle 7"/>
          <p:cNvSpPr>
            <a:spLocks noChangeArrowheads="1"/>
          </p:cNvSpPr>
          <p:nvPr/>
        </p:nvSpPr>
        <p:spPr bwMode="auto">
          <a:xfrm>
            <a:off x="274638" y="384202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pic>
        <p:nvPicPr>
          <p:cNvPr id="20" name="Picture 4"/>
          <p:cNvPicPr>
            <a:picLocks noChangeAspect="1" noChangeArrowheads="1"/>
          </p:cNvPicPr>
          <p:nvPr/>
        </p:nvPicPr>
        <p:blipFill>
          <a:blip r:embed="rId3" cstate="print"/>
          <a:srcRect/>
          <a:stretch>
            <a:fillRect/>
          </a:stretch>
        </p:blipFill>
        <p:spPr bwMode="auto">
          <a:xfrm>
            <a:off x="1219200" y="3867150"/>
            <a:ext cx="1897380" cy="694373"/>
          </a:xfrm>
          <a:prstGeom prst="rect">
            <a:avLst/>
          </a:prstGeom>
          <a:noFill/>
          <a:ln w="9525">
            <a:noFill/>
            <a:miter lim="800000"/>
            <a:headEnd/>
            <a:tailEnd/>
          </a:ln>
          <a:effectLst/>
        </p:spPr>
      </p:pic>
      <p:pic>
        <p:nvPicPr>
          <p:cNvPr id="21" name="Picture 5"/>
          <p:cNvPicPr>
            <a:picLocks noChangeAspect="1" noChangeArrowheads="1"/>
          </p:cNvPicPr>
          <p:nvPr/>
        </p:nvPicPr>
        <p:blipFill>
          <a:blip r:embed="rId4" cstate="print"/>
          <a:srcRect/>
          <a:stretch>
            <a:fillRect/>
          </a:stretch>
        </p:blipFill>
        <p:spPr bwMode="auto">
          <a:xfrm>
            <a:off x="3726180" y="3892868"/>
            <a:ext cx="1943100" cy="668655"/>
          </a:xfrm>
          <a:prstGeom prst="rect">
            <a:avLst/>
          </a:prstGeom>
          <a:noFill/>
          <a:ln w="9525">
            <a:noFill/>
            <a:miter lim="800000"/>
            <a:headEnd/>
            <a:tailEnd/>
          </a:ln>
          <a:effectLst/>
        </p:spPr>
      </p:pic>
      <p:pic>
        <p:nvPicPr>
          <p:cNvPr id="22" name="Picture 6"/>
          <p:cNvPicPr>
            <a:picLocks noChangeAspect="1" noChangeArrowheads="1"/>
          </p:cNvPicPr>
          <p:nvPr/>
        </p:nvPicPr>
        <p:blipFill>
          <a:blip r:embed="rId5" cstate="print"/>
          <a:srcRect/>
          <a:stretch>
            <a:fillRect/>
          </a:stretch>
        </p:blipFill>
        <p:spPr bwMode="auto">
          <a:xfrm>
            <a:off x="6240780" y="3875723"/>
            <a:ext cx="1908810" cy="685800"/>
          </a:xfrm>
          <a:prstGeom prst="rect">
            <a:avLst/>
          </a:prstGeom>
          <a:noFill/>
          <a:ln w="9525">
            <a:noFill/>
            <a:miter lim="800000"/>
            <a:headEnd/>
            <a:tailEnd/>
          </a:ln>
          <a:effectLst/>
        </p:spPr>
      </p:pic>
      <p:sp>
        <p:nvSpPr>
          <p:cNvPr id="23" name="Rectangle 22"/>
          <p:cNvSpPr/>
          <p:nvPr/>
        </p:nvSpPr>
        <p:spPr>
          <a:xfrm>
            <a:off x="533400" y="2800350"/>
            <a:ext cx="76962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Thermal resistances for each layers of the hollow cylinder are given as</a:t>
            </a:r>
          </a:p>
        </p:txBody>
      </p:sp>
    </p:spTree>
    <p:extLst>
      <p:ext uri="{BB962C8B-B14F-4D97-AF65-F5344CB8AC3E}">
        <p14:creationId xmlns:p14="http://schemas.microsoft.com/office/powerpoint/2010/main" val="3861301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3250" name="Picture 2"/>
          <p:cNvPicPr>
            <a:picLocks noChangeAspect="1" noChangeArrowheads="1"/>
          </p:cNvPicPr>
          <p:nvPr/>
        </p:nvPicPr>
        <p:blipFill>
          <a:blip r:embed="rId3" cstate="print"/>
          <a:srcRect/>
          <a:stretch>
            <a:fillRect/>
          </a:stretch>
        </p:blipFill>
        <p:spPr bwMode="auto">
          <a:xfrm>
            <a:off x="1386840" y="1258907"/>
            <a:ext cx="5852160" cy="1389043"/>
          </a:xfrm>
          <a:prstGeom prst="rect">
            <a:avLst/>
          </a:prstGeom>
          <a:noFill/>
          <a:ln w="9525">
            <a:noFill/>
            <a:miter lim="800000"/>
            <a:headEnd/>
            <a:tailEnd/>
          </a:ln>
          <a:effectLst/>
        </p:spPr>
      </p:pic>
      <p:pic>
        <p:nvPicPr>
          <p:cNvPr id="53251" name="Picture 3"/>
          <p:cNvPicPr>
            <a:picLocks noChangeAspect="1" noChangeArrowheads="1"/>
          </p:cNvPicPr>
          <p:nvPr/>
        </p:nvPicPr>
        <p:blipFill>
          <a:blip r:embed="rId4" cstate="print"/>
          <a:srcRect/>
          <a:stretch>
            <a:fillRect/>
          </a:stretch>
        </p:blipFill>
        <p:spPr bwMode="auto">
          <a:xfrm>
            <a:off x="2743200" y="3667125"/>
            <a:ext cx="5257800" cy="1114425"/>
          </a:xfrm>
          <a:prstGeom prst="rect">
            <a:avLst/>
          </a:prstGeom>
          <a:noFill/>
          <a:ln w="9525">
            <a:noFill/>
            <a:miter lim="800000"/>
            <a:headEnd/>
            <a:tailEnd/>
          </a:ln>
          <a:effectLst/>
        </p:spPr>
      </p:pic>
      <p:sp>
        <p:nvSpPr>
          <p:cNvPr id="26" name="Rectangle 25"/>
          <p:cNvSpPr/>
          <p:nvPr/>
        </p:nvSpPr>
        <p:spPr>
          <a:xfrm>
            <a:off x="533400" y="590550"/>
            <a:ext cx="7086600" cy="461665"/>
          </a:xfrm>
          <a:prstGeom prst="rect">
            <a:avLst/>
          </a:prstGeom>
        </p:spPr>
        <p:txBody>
          <a:bodyPr wrap="square">
            <a:spAutoFit/>
          </a:bodyPr>
          <a:lstStyle/>
          <a:p>
            <a:pPr marL="284163" indent="-284163">
              <a:buFont typeface="Wingdings" pitchFamily="2" charset="2"/>
              <a:buChar char="v"/>
            </a:pPr>
            <a:r>
              <a:rPr lang="en-US" sz="2400" dirty="0" smtClean="0">
                <a:latin typeface="Arial" pitchFamily="34" charset="0"/>
                <a:cs typeface="Arial" pitchFamily="34" charset="0"/>
              </a:rPr>
              <a:t>  Equivalent thermal resistance is then given as</a:t>
            </a:r>
            <a:endParaRPr lang="en-US" sz="2400" dirty="0"/>
          </a:p>
        </p:txBody>
      </p:sp>
      <p:sp>
        <p:nvSpPr>
          <p:cNvPr id="27" name="Rectangle 26"/>
          <p:cNvSpPr/>
          <p:nvPr/>
        </p:nvSpPr>
        <p:spPr>
          <a:xfrm>
            <a:off x="533400" y="2647950"/>
            <a:ext cx="76962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Then overall heat transfer for a composite hollow cylinder is given by</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32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228601" y="-46166"/>
            <a:ext cx="9476509" cy="369332"/>
          </a:xfrm>
          <a:prstGeom prst="rect">
            <a:avLst/>
          </a:prstGeom>
          <a:noFill/>
          <a:ln w="9525">
            <a:noFill/>
            <a:miter lim="800000"/>
            <a:headEnd/>
            <a:tailEnd/>
          </a:ln>
          <a:effectLst/>
        </p:spPr>
        <p:txBody>
          <a:bodyPr wrap="square" anchor="ctr">
            <a:spAutoFit/>
          </a:bodyPr>
          <a:lstStyle/>
          <a:p>
            <a:endParaRPr lang="en-US"/>
          </a:p>
        </p:txBody>
      </p:sp>
      <p:sp>
        <p:nvSpPr>
          <p:cNvPr id="23559" name="Rectangle 7"/>
          <p:cNvSpPr>
            <a:spLocks noChangeArrowheads="1"/>
          </p:cNvSpPr>
          <p:nvPr/>
        </p:nvSpPr>
        <p:spPr bwMode="auto">
          <a:xfrm>
            <a:off x="-228601" y="-46166"/>
            <a:ext cx="9476509" cy="369332"/>
          </a:xfrm>
          <a:prstGeom prst="rect">
            <a:avLst/>
          </a:prstGeom>
          <a:noFill/>
          <a:ln w="9525">
            <a:noFill/>
            <a:miter lim="800000"/>
            <a:headEnd/>
            <a:tailEnd/>
          </a:ln>
          <a:effectLst/>
        </p:spPr>
        <p:txBody>
          <a:bodyPr wrap="square" anchor="ctr">
            <a:spAutoFit/>
          </a:bodyPr>
          <a:lstStyle/>
          <a:p>
            <a:endParaRPr lang="en-US"/>
          </a:p>
        </p:txBody>
      </p:sp>
      <p:sp>
        <p:nvSpPr>
          <p:cNvPr id="2051" name="Rectangle 3"/>
          <p:cNvSpPr>
            <a:spLocks noChangeArrowheads="1"/>
          </p:cNvSpPr>
          <p:nvPr/>
        </p:nvSpPr>
        <p:spPr bwMode="auto">
          <a:xfrm>
            <a:off x="-228601" y="-46166"/>
            <a:ext cx="9476509"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2053" name="Rectangle 5"/>
          <p:cNvSpPr>
            <a:spLocks noChangeArrowheads="1"/>
          </p:cNvSpPr>
          <p:nvPr/>
        </p:nvSpPr>
        <p:spPr bwMode="auto">
          <a:xfrm>
            <a:off x="-228601" y="-46166"/>
            <a:ext cx="9476509"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2055" name="Rectangle 7"/>
          <p:cNvSpPr>
            <a:spLocks noChangeArrowheads="1"/>
          </p:cNvSpPr>
          <p:nvPr/>
        </p:nvSpPr>
        <p:spPr bwMode="auto">
          <a:xfrm>
            <a:off x="-228601" y="-46166"/>
            <a:ext cx="9476509"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2057" name="Rectangle 9"/>
          <p:cNvSpPr>
            <a:spLocks noChangeArrowheads="1"/>
          </p:cNvSpPr>
          <p:nvPr/>
        </p:nvSpPr>
        <p:spPr bwMode="auto">
          <a:xfrm>
            <a:off x="-228601" y="-46166"/>
            <a:ext cx="9476509"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27650" name="Rectangle 2"/>
          <p:cNvSpPr>
            <a:spLocks noChangeArrowheads="1"/>
          </p:cNvSpPr>
          <p:nvPr/>
        </p:nvSpPr>
        <p:spPr bwMode="auto">
          <a:xfrm>
            <a:off x="-228601" y="-46166"/>
            <a:ext cx="9476509"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27652" name="Rectangle 4"/>
          <p:cNvSpPr>
            <a:spLocks noChangeArrowheads="1"/>
          </p:cNvSpPr>
          <p:nvPr/>
        </p:nvSpPr>
        <p:spPr bwMode="auto">
          <a:xfrm>
            <a:off x="-228601" y="-46166"/>
            <a:ext cx="9476509"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27659" name="Rectangle 11"/>
          <p:cNvSpPr>
            <a:spLocks noChangeArrowheads="1"/>
          </p:cNvSpPr>
          <p:nvPr/>
        </p:nvSpPr>
        <p:spPr bwMode="auto">
          <a:xfrm>
            <a:off x="-228601" y="-46166"/>
            <a:ext cx="9476509"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27661" name="Rectangle 13"/>
          <p:cNvSpPr>
            <a:spLocks noChangeArrowheads="1"/>
          </p:cNvSpPr>
          <p:nvPr/>
        </p:nvSpPr>
        <p:spPr bwMode="auto">
          <a:xfrm>
            <a:off x="-228601" y="-46166"/>
            <a:ext cx="9476509"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28674" name="Rectangle 2"/>
          <p:cNvSpPr>
            <a:spLocks noChangeArrowheads="1"/>
          </p:cNvSpPr>
          <p:nvPr/>
        </p:nvSpPr>
        <p:spPr bwMode="auto">
          <a:xfrm>
            <a:off x="-228601" y="-46166"/>
            <a:ext cx="9476509"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28676" name="Rectangle 4"/>
          <p:cNvSpPr>
            <a:spLocks noChangeArrowheads="1"/>
          </p:cNvSpPr>
          <p:nvPr/>
        </p:nvSpPr>
        <p:spPr bwMode="auto">
          <a:xfrm>
            <a:off x="-228601" y="-46166"/>
            <a:ext cx="9476509"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28678" name="Rectangle 6"/>
          <p:cNvSpPr>
            <a:spLocks noChangeArrowheads="1"/>
          </p:cNvSpPr>
          <p:nvPr/>
        </p:nvSpPr>
        <p:spPr bwMode="auto">
          <a:xfrm>
            <a:off x="-228601" y="-46166"/>
            <a:ext cx="9476509"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28680" name="Rectangle 8"/>
          <p:cNvSpPr>
            <a:spLocks noChangeArrowheads="1"/>
          </p:cNvSpPr>
          <p:nvPr/>
        </p:nvSpPr>
        <p:spPr bwMode="auto">
          <a:xfrm>
            <a:off x="-228601" y="-46166"/>
            <a:ext cx="9476509"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28682" name="Rectangle 10"/>
          <p:cNvSpPr>
            <a:spLocks noChangeArrowheads="1"/>
          </p:cNvSpPr>
          <p:nvPr/>
        </p:nvSpPr>
        <p:spPr bwMode="auto">
          <a:xfrm>
            <a:off x="-228601" y="-46166"/>
            <a:ext cx="9476509"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32774" name="Rectangle 6"/>
          <p:cNvSpPr>
            <a:spLocks noChangeArrowheads="1"/>
          </p:cNvSpPr>
          <p:nvPr/>
        </p:nvSpPr>
        <p:spPr bwMode="auto">
          <a:xfrm>
            <a:off x="-228601" y="-46166"/>
            <a:ext cx="9476509"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32775" name="Rectangle 7"/>
          <p:cNvSpPr>
            <a:spLocks noChangeArrowheads="1"/>
          </p:cNvSpPr>
          <p:nvPr/>
        </p:nvSpPr>
        <p:spPr bwMode="auto">
          <a:xfrm>
            <a:off x="46038" y="532478"/>
            <a:ext cx="9476509"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5" name="Rectangle 24"/>
          <p:cNvSpPr/>
          <p:nvPr/>
        </p:nvSpPr>
        <p:spPr>
          <a:xfrm>
            <a:off x="838200" y="133350"/>
            <a:ext cx="6553200" cy="830997"/>
          </a:xfrm>
          <a:prstGeom prst="rect">
            <a:avLst/>
          </a:prstGeom>
        </p:spPr>
        <p:txBody>
          <a:bodyPr wrap="square">
            <a:spAutoFit/>
          </a:bodyPr>
          <a:lstStyle/>
          <a:p>
            <a:pPr algn="just"/>
            <a:r>
              <a:rPr lang="en-US" sz="2400" b="1" dirty="0" smtClean="0">
                <a:latin typeface="Arial" pitchFamily="34" charset="0"/>
                <a:cs typeface="Arial" pitchFamily="34" charset="0"/>
              </a:rPr>
              <a:t>Heat Transfer through Composite Structure in Combined Series - Parallel Arrangement</a:t>
            </a:r>
            <a:endParaRPr lang="en-US" sz="2400" dirty="0">
              <a:latin typeface="Arial" pitchFamily="34" charset="0"/>
              <a:cs typeface="Arial" pitchFamily="34" charset="0"/>
            </a:endParaRPr>
          </a:p>
        </p:txBody>
      </p:sp>
      <p:graphicFrame>
        <p:nvGraphicFramePr>
          <p:cNvPr id="67586" name="Object 2"/>
          <p:cNvGraphicFramePr>
            <a:graphicFrameLocks noChangeAspect="1"/>
          </p:cNvGraphicFramePr>
          <p:nvPr>
            <p:extLst>
              <p:ext uri="{D42A27DB-BD31-4B8C-83A1-F6EECF244321}">
                <p14:modId xmlns:p14="http://schemas.microsoft.com/office/powerpoint/2010/main" val="3543021384"/>
              </p:ext>
            </p:extLst>
          </p:nvPr>
        </p:nvGraphicFramePr>
        <p:xfrm>
          <a:off x="1371600" y="1276350"/>
          <a:ext cx="6172200" cy="3429000"/>
        </p:xfrm>
        <a:graphic>
          <a:graphicData uri="http://schemas.openxmlformats.org/presentationml/2006/ole">
            <mc:AlternateContent xmlns:mc="http://schemas.openxmlformats.org/markup-compatibility/2006">
              <mc:Choice xmlns:v="urn:schemas-microsoft-com:vml" Requires="v">
                <p:oleObj spid="_x0000_s67649" name="Visio" r:id="rId3" imgW="4371480" imgH="4138920" progId="Visio.Drawing.11">
                  <p:embed/>
                </p:oleObj>
              </mc:Choice>
              <mc:Fallback>
                <p:oleObj name="Visio" r:id="rId3" imgW="4371480" imgH="4138920" progId="Visio.Drawing.11">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1600" y="1276350"/>
                        <a:ext cx="6172200" cy="3429000"/>
                      </a:xfrm>
                      <a:prstGeom prst="rect">
                        <a:avLst/>
                      </a:prstGeom>
                      <a:solidFill>
                        <a:schemeClr val="bg1"/>
                      </a:solidFill>
                    </p:spPr>
                  </p:pic>
                </p:oleObj>
              </mc:Fallback>
            </mc:AlternateContent>
          </a:graphicData>
        </a:graphic>
      </p:graphicFrame>
      <p:sp>
        <p:nvSpPr>
          <p:cNvPr id="22" name="TextBox 21"/>
          <p:cNvSpPr txBox="1"/>
          <p:nvPr/>
        </p:nvSpPr>
        <p:spPr>
          <a:xfrm>
            <a:off x="5791200" y="4548485"/>
            <a:ext cx="1672253" cy="461665"/>
          </a:xfrm>
          <a:prstGeom prst="rect">
            <a:avLst/>
          </a:prstGeom>
          <a:noFill/>
        </p:spPr>
        <p:txBody>
          <a:bodyPr wrap="none" rtlCol="0">
            <a:spAutoFit/>
          </a:bodyPr>
          <a:lstStyle/>
          <a:p>
            <a:r>
              <a:rPr lang="en-US" sz="2400" dirty="0" smtClean="0">
                <a:latin typeface="Arial" pitchFamily="34" charset="0"/>
                <a:cs typeface="Arial" pitchFamily="34" charset="0"/>
              </a:rPr>
              <a:t>Source: [1]</a:t>
            </a:r>
            <a:endParaRPr lang="en-US" sz="2400" dirty="0">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2830890"/>
            <a:ext cx="7772400" cy="1569660"/>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This means the thermal resistance concept is appropriate to solve steady heat transfer problems that involve a combined  series- parallel arrangements as shown </a:t>
            </a:r>
            <a:r>
              <a:rPr lang="en-US" sz="2400" dirty="0" smtClean="0">
                <a:latin typeface="Arial" pitchFamily="34" charset="0"/>
                <a:cs typeface="Arial" pitchFamily="34" charset="0"/>
              </a:rPr>
              <a:t>in above </a:t>
            </a:r>
            <a:r>
              <a:rPr lang="en-US" sz="2400" dirty="0" smtClean="0">
                <a:latin typeface="Arial" pitchFamily="34" charset="0"/>
                <a:cs typeface="Arial" pitchFamily="34" charset="0"/>
              </a:rPr>
              <a:t>figure.</a:t>
            </a:r>
            <a:endParaRPr lang="en-US" sz="2400" dirty="0">
              <a:latin typeface="Arial" pitchFamily="34" charset="0"/>
              <a:cs typeface="Arial" pitchFamily="34" charset="0"/>
            </a:endParaRPr>
          </a:p>
        </p:txBody>
      </p:sp>
      <p:sp>
        <p:nvSpPr>
          <p:cNvPr id="3" name="Rectangle 2"/>
          <p:cNvSpPr/>
          <p:nvPr/>
        </p:nvSpPr>
        <p:spPr>
          <a:xfrm>
            <a:off x="533400" y="666750"/>
            <a:ext cx="6781800" cy="1569660"/>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Thermal resistance circuit or electric analogy approach becomes more suitable when the composition or structure of the wall becomes more complex. </a:t>
            </a:r>
          </a:p>
        </p:txBody>
      </p:sp>
    </p:spTree>
    <p:extLst>
      <p:ext uri="{BB962C8B-B14F-4D97-AF65-F5344CB8AC3E}">
        <p14:creationId xmlns:p14="http://schemas.microsoft.com/office/powerpoint/2010/main" val="2105457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Rectangle 1"/>
          <p:cNvSpPr>
            <a:spLocks noChangeArrowheads="1"/>
          </p:cNvSpPr>
          <p:nvPr/>
        </p:nvSpPr>
        <p:spPr bwMode="auto">
          <a:xfrm>
            <a:off x="533400" y="521553"/>
            <a:ext cx="68580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The total thermal resistance for the given circuit is then derived as</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82947"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82946" name="Picture 2"/>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905000" y="1640860"/>
            <a:ext cx="5105400" cy="626090"/>
          </a:xfrm>
          <a:prstGeom prst="rect">
            <a:avLst/>
          </a:prstGeom>
          <a:solidFill>
            <a:schemeClr val="bg1"/>
          </a:solidFill>
        </p:spPr>
      </p:pic>
      <p:sp>
        <p:nvSpPr>
          <p:cNvPr id="82949" name="Rectangle 5"/>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82948" name="Picture 4"/>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85800" y="3880325"/>
            <a:ext cx="8153400" cy="520225"/>
          </a:xfrm>
          <a:prstGeom prst="rect">
            <a:avLst/>
          </a:prstGeom>
          <a:solidFill>
            <a:schemeClr val="bg1"/>
          </a:solidFill>
        </p:spPr>
      </p:pic>
      <p:pic>
        <p:nvPicPr>
          <p:cNvPr id="82950" name="Picture 6"/>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1" y="342900"/>
            <a:ext cx="30163" cy="142875"/>
          </a:xfrm>
          <a:prstGeom prst="rect">
            <a:avLst/>
          </a:prstGeom>
          <a:noFill/>
        </p:spPr>
      </p:pic>
      <p:sp>
        <p:nvSpPr>
          <p:cNvPr id="82952" name="Rectangle 8"/>
          <p:cNvSpPr>
            <a:spLocks noChangeArrowheads="1"/>
          </p:cNvSpPr>
          <p:nvPr/>
        </p:nvSpPr>
        <p:spPr bwMode="auto">
          <a:xfrm>
            <a:off x="533400" y="2604876"/>
            <a:ext cx="76962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Thermal resistances for each layer of the plane wall and for the convective layer are given as</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82955"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295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29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5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9"/>
          <p:cNvSpPr>
            <a:spLocks noChangeArrowheads="1"/>
          </p:cNvSpPr>
          <p:nvPr/>
        </p:nvSpPr>
        <p:spPr bwMode="auto">
          <a:xfrm>
            <a:off x="533401" y="819150"/>
            <a:ext cx="6781799"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Then rate of overall heat transfer for a composite plane wall in the combined series-parallel arrangement is given by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 name="Picture 10"/>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316421" y="2800350"/>
            <a:ext cx="5715000" cy="1015554"/>
          </a:xfrm>
          <a:prstGeom prst="rect">
            <a:avLst/>
          </a:prstGeom>
          <a:solidFill>
            <a:schemeClr val="bg1"/>
          </a:solidFill>
        </p:spPr>
      </p:pic>
    </p:spTree>
    <p:extLst>
      <p:ext uri="{BB962C8B-B14F-4D97-AF65-F5344CB8AC3E}">
        <p14:creationId xmlns:p14="http://schemas.microsoft.com/office/powerpoint/2010/main" val="2870922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05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1"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2774" name="Rectangle 6"/>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2775" name="Rectangle 7"/>
          <p:cNvSpPr>
            <a:spLocks noChangeArrowheads="1"/>
          </p:cNvSpPr>
          <p:nvPr/>
        </p:nvSpPr>
        <p:spPr bwMode="auto">
          <a:xfrm>
            <a:off x="274638" y="393978"/>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8" name="Rectangle 27"/>
          <p:cNvSpPr/>
          <p:nvPr/>
        </p:nvSpPr>
        <p:spPr>
          <a:xfrm>
            <a:off x="838200" y="140553"/>
            <a:ext cx="6477000" cy="1200329"/>
          </a:xfrm>
          <a:prstGeom prst="rect">
            <a:avLst/>
          </a:prstGeom>
        </p:spPr>
        <p:txBody>
          <a:bodyPr wrap="square">
            <a:spAutoFit/>
          </a:bodyPr>
          <a:lstStyle/>
          <a:p>
            <a:pPr algn="just"/>
            <a:r>
              <a:rPr lang="en-US" sz="2400" b="1" dirty="0" smtClean="0">
                <a:solidFill>
                  <a:srgbClr val="FF0000"/>
                </a:solidFill>
                <a:latin typeface="Arial" pitchFamily="34" charset="0"/>
                <a:cs typeface="Arial" pitchFamily="34" charset="0"/>
              </a:rPr>
              <a:t>Combined Heat Transfer and Overall Heat Transfer </a:t>
            </a:r>
            <a:r>
              <a:rPr lang="en-US" sz="2400" b="1" dirty="0" smtClean="0">
                <a:solidFill>
                  <a:srgbClr val="FF0000"/>
                </a:solidFill>
                <a:latin typeface="Arial" pitchFamily="34" charset="0"/>
                <a:cs typeface="Arial" pitchFamily="34" charset="0"/>
              </a:rPr>
              <a:t>Coefficient for a Plane Wall and Tube</a:t>
            </a:r>
            <a:endParaRPr lang="en-US" sz="2400" b="1" dirty="0" smtClean="0">
              <a:solidFill>
                <a:srgbClr val="FF0000"/>
              </a:solidFill>
              <a:latin typeface="Arial" pitchFamily="34" charset="0"/>
              <a:cs typeface="Arial" pitchFamily="34" charset="0"/>
            </a:endParaRPr>
          </a:p>
        </p:txBody>
      </p:sp>
      <p:sp>
        <p:nvSpPr>
          <p:cNvPr id="22" name="Rectangle 21"/>
          <p:cNvSpPr/>
          <p:nvPr/>
        </p:nvSpPr>
        <p:spPr>
          <a:xfrm>
            <a:off x="533400" y="1504950"/>
            <a:ext cx="6781800" cy="1569660"/>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In reality, all modes of heat transfer will present, whenever there exists a temperature </a:t>
            </a:r>
            <a:r>
              <a:rPr lang="en-US" sz="2400" dirty="0" smtClean="0">
                <a:latin typeface="Arial" pitchFamily="34" charset="0"/>
                <a:cs typeface="Arial" pitchFamily="34" charset="0"/>
              </a:rPr>
              <a:t>difference e.g</a:t>
            </a:r>
            <a:r>
              <a:rPr lang="en-US" sz="2400" dirty="0" smtClean="0">
                <a:latin typeface="Arial" pitchFamily="34" charset="0"/>
                <a:cs typeface="Arial" pitchFamily="34" charset="0"/>
              </a:rPr>
              <a:t>. conduction, convection and radiation</a:t>
            </a:r>
            <a:r>
              <a:rPr lang="en-US" sz="2400" dirty="0" smtClean="0">
                <a:latin typeface="Arial" pitchFamily="34" charset="0"/>
                <a:cs typeface="Arial" pitchFamily="34" charset="0"/>
              </a:rPr>
              <a:t> modes of  the heat transfer</a:t>
            </a:r>
            <a:endParaRPr lang="en-US" sz="2400" dirty="0" smtClean="0">
              <a:latin typeface="Arial" pitchFamily="34" charset="0"/>
              <a:cs typeface="Arial" pitchFamily="34" charset="0"/>
            </a:endParaRPr>
          </a:p>
        </p:txBody>
      </p:sp>
      <p:sp>
        <p:nvSpPr>
          <p:cNvPr id="66562"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 name="Rectangle 1"/>
          <p:cNvSpPr/>
          <p:nvPr/>
        </p:nvSpPr>
        <p:spPr>
          <a:xfrm>
            <a:off x="533400" y="3493353"/>
            <a:ext cx="7696200" cy="830997"/>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Among these modes, we will consider the problems involving conduction and convection only.</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209550"/>
            <a:ext cx="6400800" cy="830997"/>
          </a:xfrm>
          <a:prstGeom prst="rect">
            <a:avLst/>
          </a:prstGeom>
        </p:spPr>
        <p:txBody>
          <a:bodyPr wrap="square">
            <a:spAutoFit/>
          </a:bodyPr>
          <a:lstStyle/>
          <a:p>
            <a:pPr algn="just"/>
            <a:r>
              <a:rPr lang="en-US" sz="2400" b="1" dirty="0" smtClean="0">
                <a:latin typeface="Arial" pitchFamily="34" charset="0"/>
                <a:cs typeface="Arial" pitchFamily="34" charset="0"/>
              </a:rPr>
              <a:t>Plane Wall Subjected to Convective Medium on Both Sides</a:t>
            </a:r>
            <a:endParaRPr lang="en-US" sz="2400" dirty="0">
              <a:latin typeface="Arial" pitchFamily="34" charset="0"/>
              <a:cs typeface="Arial" pitchFamily="34" charset="0"/>
            </a:endParaRPr>
          </a:p>
        </p:txBody>
      </p:sp>
      <p:graphicFrame>
        <p:nvGraphicFramePr>
          <p:cNvPr id="4" name="Object 1"/>
          <p:cNvGraphicFramePr>
            <a:graphicFrameLocks noChangeAspect="1"/>
          </p:cNvGraphicFramePr>
          <p:nvPr>
            <p:extLst>
              <p:ext uri="{D42A27DB-BD31-4B8C-83A1-F6EECF244321}">
                <p14:modId xmlns:p14="http://schemas.microsoft.com/office/powerpoint/2010/main" val="806557733"/>
              </p:ext>
            </p:extLst>
          </p:nvPr>
        </p:nvGraphicFramePr>
        <p:xfrm>
          <a:off x="1219200" y="1352550"/>
          <a:ext cx="6096000" cy="3352800"/>
        </p:xfrm>
        <a:graphic>
          <a:graphicData uri="http://schemas.openxmlformats.org/presentationml/2006/ole">
            <mc:AlternateContent xmlns:mc="http://schemas.openxmlformats.org/markup-compatibility/2006">
              <mc:Choice xmlns:v="urn:schemas-microsoft-com:vml" Requires="v">
                <p:oleObj spid="_x0000_s104503" name="Visio" r:id="rId3" imgW="3126610" imgH="2201686" progId="Visio.Drawing.11">
                  <p:embed/>
                </p:oleObj>
              </mc:Choice>
              <mc:Fallback>
                <p:oleObj name="Visio" r:id="rId3" imgW="3126610" imgH="2201686" progId="Visio.Drawing.11">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9200" y="1352550"/>
                        <a:ext cx="6096000" cy="3352800"/>
                      </a:xfrm>
                      <a:prstGeom prst="rect">
                        <a:avLst/>
                      </a:prstGeom>
                      <a:solidFill>
                        <a:schemeClr val="bg1"/>
                      </a:solidFill>
                    </p:spPr>
                  </p:pic>
                </p:oleObj>
              </mc:Fallback>
            </mc:AlternateContent>
          </a:graphicData>
        </a:graphic>
      </p:graphicFrame>
      <p:sp>
        <p:nvSpPr>
          <p:cNvPr id="5" name="TextBox 4"/>
          <p:cNvSpPr txBox="1"/>
          <p:nvPr/>
        </p:nvSpPr>
        <p:spPr>
          <a:xfrm>
            <a:off x="6934200" y="4624685"/>
            <a:ext cx="1672253" cy="461665"/>
          </a:xfrm>
          <a:prstGeom prst="rect">
            <a:avLst/>
          </a:prstGeom>
          <a:noFill/>
        </p:spPr>
        <p:txBody>
          <a:bodyPr wrap="none" rtlCol="0">
            <a:spAutoFit/>
          </a:bodyPr>
          <a:lstStyle/>
          <a:p>
            <a:r>
              <a:rPr lang="en-US" sz="2400" dirty="0" smtClean="0">
                <a:latin typeface="Arial" pitchFamily="34" charset="0"/>
                <a:cs typeface="Arial" pitchFamily="34" charset="0"/>
              </a:rPr>
              <a:t>Source: [1]</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138193188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666750"/>
            <a:ext cx="67818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For steady state heat transfer, heat flowing through each layer should be same, i.e.;</a:t>
            </a:r>
          </a:p>
        </p:txBody>
      </p:sp>
      <p:pic>
        <p:nvPicPr>
          <p:cNvPr id="3" name="Picture 2"/>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637978" y="1657350"/>
            <a:ext cx="2476822" cy="320279"/>
          </a:xfrm>
          <a:prstGeom prst="rect">
            <a:avLst/>
          </a:prstGeom>
          <a:solidFill>
            <a:schemeClr val="bg1"/>
          </a:solidFill>
        </p:spPr>
      </p:pic>
      <p:pic>
        <p:nvPicPr>
          <p:cNvPr id="4" name="Picture 4"/>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5261328" y="1657350"/>
            <a:ext cx="2053872" cy="521516"/>
          </a:xfrm>
          <a:prstGeom prst="rect">
            <a:avLst/>
          </a:prstGeom>
          <a:solidFill>
            <a:schemeClr val="bg1"/>
          </a:solidFill>
        </p:spPr>
      </p:pic>
      <p:pic>
        <p:nvPicPr>
          <p:cNvPr id="5" name="Picture 3"/>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3466785" y="2327671"/>
            <a:ext cx="2476815" cy="320279"/>
          </a:xfrm>
          <a:prstGeom prst="rect">
            <a:avLst/>
          </a:prstGeom>
          <a:solidFill>
            <a:schemeClr val="bg1"/>
          </a:solidFill>
        </p:spPr>
      </p:pic>
      <p:sp>
        <p:nvSpPr>
          <p:cNvPr id="8" name="Rectangle 5"/>
          <p:cNvSpPr>
            <a:spLocks noChangeArrowheads="1"/>
          </p:cNvSpPr>
          <p:nvPr/>
        </p:nvSpPr>
        <p:spPr bwMode="auto">
          <a:xfrm>
            <a:off x="304801" y="2882384"/>
            <a:ext cx="165114" cy="369332"/>
          </a:xfrm>
          <a:prstGeom prst="rect">
            <a:avLst/>
          </a:prstGeom>
          <a:noFill/>
          <a:ln w="9525">
            <a:noFill/>
            <a:miter lim="800000"/>
            <a:headEnd/>
            <a:tailEnd/>
          </a:ln>
          <a:effectLst/>
        </p:spPr>
        <p:txBody>
          <a:bodyPr wrap="square" anchor="ctr">
            <a:spAutoFit/>
          </a:bodyPr>
          <a:lstStyle/>
          <a:p>
            <a:endParaRPr lang="en-US"/>
          </a:p>
        </p:txBody>
      </p:sp>
      <p:sp>
        <p:nvSpPr>
          <p:cNvPr id="9" name="Rectangle 7"/>
          <p:cNvSpPr>
            <a:spLocks noChangeArrowheads="1"/>
          </p:cNvSpPr>
          <p:nvPr/>
        </p:nvSpPr>
        <p:spPr bwMode="auto">
          <a:xfrm>
            <a:off x="304801" y="2882384"/>
            <a:ext cx="165114" cy="369332"/>
          </a:xfrm>
          <a:prstGeom prst="rect">
            <a:avLst/>
          </a:prstGeom>
          <a:noFill/>
          <a:ln w="9525">
            <a:noFill/>
            <a:miter lim="800000"/>
            <a:headEnd/>
            <a:tailEnd/>
          </a:ln>
          <a:effectLst/>
        </p:spPr>
        <p:txBody>
          <a:bodyPr wrap="square" anchor="ctr">
            <a:spAutoFit/>
          </a:bodyPr>
          <a:lstStyle/>
          <a:p>
            <a:endParaRPr lang="en-US"/>
          </a:p>
        </p:txBody>
      </p:sp>
      <p:sp>
        <p:nvSpPr>
          <p:cNvPr id="10" name="Rectangle 3"/>
          <p:cNvSpPr>
            <a:spLocks noChangeArrowheads="1"/>
          </p:cNvSpPr>
          <p:nvPr/>
        </p:nvSpPr>
        <p:spPr bwMode="auto">
          <a:xfrm>
            <a:off x="304801" y="2882384"/>
            <a:ext cx="165114"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11" name="Rectangle 5"/>
          <p:cNvSpPr>
            <a:spLocks noChangeArrowheads="1"/>
          </p:cNvSpPr>
          <p:nvPr/>
        </p:nvSpPr>
        <p:spPr bwMode="auto">
          <a:xfrm>
            <a:off x="304801" y="2882384"/>
            <a:ext cx="165114"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12" name="Rectangle 7"/>
          <p:cNvSpPr>
            <a:spLocks noChangeArrowheads="1"/>
          </p:cNvSpPr>
          <p:nvPr/>
        </p:nvSpPr>
        <p:spPr bwMode="auto">
          <a:xfrm>
            <a:off x="304801" y="2882384"/>
            <a:ext cx="165114"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13" name="Rectangle 9"/>
          <p:cNvSpPr>
            <a:spLocks noChangeArrowheads="1"/>
          </p:cNvSpPr>
          <p:nvPr/>
        </p:nvSpPr>
        <p:spPr bwMode="auto">
          <a:xfrm>
            <a:off x="304801" y="2882384"/>
            <a:ext cx="165114"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14" name="Rectangle 2"/>
          <p:cNvSpPr>
            <a:spLocks noChangeArrowheads="1"/>
          </p:cNvSpPr>
          <p:nvPr/>
        </p:nvSpPr>
        <p:spPr bwMode="auto">
          <a:xfrm>
            <a:off x="304801" y="2882384"/>
            <a:ext cx="165114"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15" name="Rectangle 4"/>
          <p:cNvSpPr>
            <a:spLocks noChangeArrowheads="1"/>
          </p:cNvSpPr>
          <p:nvPr/>
        </p:nvSpPr>
        <p:spPr bwMode="auto">
          <a:xfrm>
            <a:off x="304801" y="2882384"/>
            <a:ext cx="165114"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16" name="Rectangle 11"/>
          <p:cNvSpPr>
            <a:spLocks noChangeArrowheads="1"/>
          </p:cNvSpPr>
          <p:nvPr/>
        </p:nvSpPr>
        <p:spPr bwMode="auto">
          <a:xfrm>
            <a:off x="304801" y="2882384"/>
            <a:ext cx="165114"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17" name="Rectangle 13"/>
          <p:cNvSpPr>
            <a:spLocks noChangeArrowheads="1"/>
          </p:cNvSpPr>
          <p:nvPr/>
        </p:nvSpPr>
        <p:spPr bwMode="auto">
          <a:xfrm>
            <a:off x="304801" y="2882384"/>
            <a:ext cx="165114"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18" name="Rectangle 2"/>
          <p:cNvSpPr>
            <a:spLocks noChangeArrowheads="1"/>
          </p:cNvSpPr>
          <p:nvPr/>
        </p:nvSpPr>
        <p:spPr bwMode="auto">
          <a:xfrm>
            <a:off x="304801" y="2882384"/>
            <a:ext cx="165114"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19" name="Rectangle 4"/>
          <p:cNvSpPr>
            <a:spLocks noChangeArrowheads="1"/>
          </p:cNvSpPr>
          <p:nvPr/>
        </p:nvSpPr>
        <p:spPr bwMode="auto">
          <a:xfrm>
            <a:off x="304801" y="2882384"/>
            <a:ext cx="165114"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20" name="Rectangle 6"/>
          <p:cNvSpPr>
            <a:spLocks noChangeArrowheads="1"/>
          </p:cNvSpPr>
          <p:nvPr/>
        </p:nvSpPr>
        <p:spPr bwMode="auto">
          <a:xfrm>
            <a:off x="304801" y="2882384"/>
            <a:ext cx="165114"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21" name="Rectangle 8"/>
          <p:cNvSpPr>
            <a:spLocks noChangeArrowheads="1"/>
          </p:cNvSpPr>
          <p:nvPr/>
        </p:nvSpPr>
        <p:spPr bwMode="auto">
          <a:xfrm>
            <a:off x="304801" y="2882384"/>
            <a:ext cx="165114"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22" name="Rectangle 10"/>
          <p:cNvSpPr>
            <a:spLocks noChangeArrowheads="1"/>
          </p:cNvSpPr>
          <p:nvPr/>
        </p:nvSpPr>
        <p:spPr bwMode="auto">
          <a:xfrm>
            <a:off x="304801" y="2882384"/>
            <a:ext cx="165114"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23" name="Rectangle 6"/>
          <p:cNvSpPr>
            <a:spLocks noChangeArrowheads="1"/>
          </p:cNvSpPr>
          <p:nvPr/>
        </p:nvSpPr>
        <p:spPr bwMode="auto">
          <a:xfrm>
            <a:off x="304801" y="3053834"/>
            <a:ext cx="165114"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24" name="Rectangle 7"/>
          <p:cNvSpPr>
            <a:spLocks noChangeArrowheads="1"/>
          </p:cNvSpPr>
          <p:nvPr/>
        </p:nvSpPr>
        <p:spPr bwMode="auto">
          <a:xfrm>
            <a:off x="579439" y="3461028"/>
            <a:ext cx="165114"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5" name="Rectangle 24"/>
          <p:cNvSpPr/>
          <p:nvPr/>
        </p:nvSpPr>
        <p:spPr>
          <a:xfrm>
            <a:off x="533400" y="2800350"/>
            <a:ext cx="76962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Rearranging the above equations for the temperature differences,</a:t>
            </a:r>
          </a:p>
        </p:txBody>
      </p:sp>
      <p:pic>
        <p:nvPicPr>
          <p:cNvPr id="26" name="Picture 3"/>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2819491" y="3675712"/>
            <a:ext cx="1770807" cy="572438"/>
          </a:xfrm>
          <a:prstGeom prst="rect">
            <a:avLst/>
          </a:prstGeom>
          <a:solidFill>
            <a:schemeClr val="bg1"/>
          </a:solidFill>
        </p:spPr>
      </p:pic>
      <p:pic>
        <p:nvPicPr>
          <p:cNvPr id="27" name="Picture 2"/>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6385118" y="3705225"/>
            <a:ext cx="1539682" cy="542925"/>
          </a:xfrm>
          <a:prstGeom prst="rect">
            <a:avLst/>
          </a:prstGeom>
          <a:solidFill>
            <a:schemeClr val="bg1"/>
          </a:solidFill>
        </p:spPr>
      </p:pic>
      <p:pic>
        <p:nvPicPr>
          <p:cNvPr id="28" name="Picture 1"/>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4590298" y="4302446"/>
            <a:ext cx="1760964" cy="565547"/>
          </a:xfrm>
          <a:prstGeom prst="rect">
            <a:avLst/>
          </a:prstGeom>
          <a:solidFill>
            <a:schemeClr val="bg1"/>
          </a:solidFill>
        </p:spPr>
      </p:pic>
      <p:sp>
        <p:nvSpPr>
          <p:cNvPr id="29" name="Rectangle 5"/>
          <p:cNvSpPr>
            <a:spLocks noChangeArrowheads="1"/>
          </p:cNvSpPr>
          <p:nvPr/>
        </p:nvSpPr>
        <p:spPr bwMode="auto">
          <a:xfrm>
            <a:off x="304801" y="2882384"/>
            <a:ext cx="165114"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
        <p:nvSpPr>
          <p:cNvPr id="30" name="Rectangle 7"/>
          <p:cNvSpPr>
            <a:spLocks noChangeArrowheads="1"/>
          </p:cNvSpPr>
          <p:nvPr/>
        </p:nvSpPr>
        <p:spPr bwMode="auto">
          <a:xfrm>
            <a:off x="304801" y="2882384"/>
            <a:ext cx="165114"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730642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 name="Rectangle 28"/>
          <p:cNvSpPr/>
          <p:nvPr/>
        </p:nvSpPr>
        <p:spPr>
          <a:xfrm>
            <a:off x="568340" y="666750"/>
            <a:ext cx="4191212" cy="461665"/>
          </a:xfrm>
          <a:prstGeom prst="rect">
            <a:avLst/>
          </a:prstGeom>
        </p:spPr>
        <p:txBody>
          <a:bodyPr wrap="none">
            <a:spAutoFit/>
          </a:bodyPr>
          <a:lstStyle/>
          <a:p>
            <a:pPr marL="457200" indent="-457200">
              <a:buFont typeface="Wingdings" pitchFamily="2" charset="2"/>
              <a:buChar char="v"/>
            </a:pPr>
            <a:r>
              <a:rPr lang="en-US" sz="2400" dirty="0" smtClean="0">
                <a:latin typeface="Arial" pitchFamily="34" charset="0"/>
                <a:cs typeface="Arial" pitchFamily="34" charset="0"/>
              </a:rPr>
              <a:t> Adding above equations, </a:t>
            </a:r>
          </a:p>
        </p:txBody>
      </p:sp>
      <p:pic>
        <p:nvPicPr>
          <p:cNvPr id="65540" name="Picture 4"/>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3505200" y="1407072"/>
            <a:ext cx="3733800" cy="631278"/>
          </a:xfrm>
          <a:prstGeom prst="rect">
            <a:avLst/>
          </a:prstGeom>
          <a:solidFill>
            <a:schemeClr val="bg1"/>
          </a:solidFill>
        </p:spPr>
      </p:pic>
      <p:sp>
        <p:nvSpPr>
          <p:cNvPr id="33" name="Rectangle 5"/>
          <p:cNvSpPr>
            <a:spLocks noChangeArrowheads="1"/>
          </p:cNvSpPr>
          <p:nvPr/>
        </p:nvSpPr>
        <p:spPr bwMode="auto">
          <a:xfrm>
            <a:off x="0" y="4018002"/>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4" name="Rectangle 7"/>
          <p:cNvSpPr>
            <a:spLocks noChangeArrowheads="1"/>
          </p:cNvSpPr>
          <p:nvPr/>
        </p:nvSpPr>
        <p:spPr bwMode="auto">
          <a:xfrm>
            <a:off x="0" y="4018002"/>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5" name="Rectangle 9"/>
          <p:cNvSpPr>
            <a:spLocks noChangeArrowheads="1"/>
          </p:cNvSpPr>
          <p:nvPr/>
        </p:nvSpPr>
        <p:spPr bwMode="auto">
          <a:xfrm>
            <a:off x="0" y="4018002"/>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6" name="Rectangle 2"/>
          <p:cNvSpPr>
            <a:spLocks noChangeArrowheads="1"/>
          </p:cNvSpPr>
          <p:nvPr/>
        </p:nvSpPr>
        <p:spPr bwMode="auto">
          <a:xfrm>
            <a:off x="0" y="4018002"/>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7" name="Rectangle 4"/>
          <p:cNvSpPr>
            <a:spLocks noChangeArrowheads="1"/>
          </p:cNvSpPr>
          <p:nvPr/>
        </p:nvSpPr>
        <p:spPr bwMode="auto">
          <a:xfrm>
            <a:off x="0" y="4018002"/>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8" name="Rectangle 11"/>
          <p:cNvSpPr>
            <a:spLocks noChangeArrowheads="1"/>
          </p:cNvSpPr>
          <p:nvPr/>
        </p:nvSpPr>
        <p:spPr bwMode="auto">
          <a:xfrm>
            <a:off x="0" y="4018002"/>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9" name="Rectangle 13"/>
          <p:cNvSpPr>
            <a:spLocks noChangeArrowheads="1"/>
          </p:cNvSpPr>
          <p:nvPr/>
        </p:nvSpPr>
        <p:spPr bwMode="auto">
          <a:xfrm>
            <a:off x="0" y="4018002"/>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0" name="Rectangle 2"/>
          <p:cNvSpPr>
            <a:spLocks noChangeArrowheads="1"/>
          </p:cNvSpPr>
          <p:nvPr/>
        </p:nvSpPr>
        <p:spPr bwMode="auto">
          <a:xfrm>
            <a:off x="0" y="4018002"/>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1" name="Rectangle 4"/>
          <p:cNvSpPr>
            <a:spLocks noChangeArrowheads="1"/>
          </p:cNvSpPr>
          <p:nvPr/>
        </p:nvSpPr>
        <p:spPr bwMode="auto">
          <a:xfrm>
            <a:off x="0" y="4018002"/>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2" name="Rectangle 6"/>
          <p:cNvSpPr>
            <a:spLocks noChangeArrowheads="1"/>
          </p:cNvSpPr>
          <p:nvPr/>
        </p:nvSpPr>
        <p:spPr bwMode="auto">
          <a:xfrm>
            <a:off x="0" y="4018002"/>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3" name="Rectangle 8"/>
          <p:cNvSpPr>
            <a:spLocks noChangeArrowheads="1"/>
          </p:cNvSpPr>
          <p:nvPr/>
        </p:nvSpPr>
        <p:spPr bwMode="auto">
          <a:xfrm>
            <a:off x="0" y="4018002"/>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4" name="Rectangle 10"/>
          <p:cNvSpPr>
            <a:spLocks noChangeArrowheads="1"/>
          </p:cNvSpPr>
          <p:nvPr/>
        </p:nvSpPr>
        <p:spPr bwMode="auto">
          <a:xfrm>
            <a:off x="0" y="4018002"/>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5" name="Rectangle 2"/>
          <p:cNvSpPr>
            <a:spLocks noChangeArrowheads="1"/>
          </p:cNvSpPr>
          <p:nvPr/>
        </p:nvSpPr>
        <p:spPr bwMode="auto">
          <a:xfrm>
            <a:off x="0" y="4018002"/>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6" name="Rectangle 4"/>
          <p:cNvSpPr>
            <a:spLocks noChangeArrowheads="1"/>
          </p:cNvSpPr>
          <p:nvPr/>
        </p:nvSpPr>
        <p:spPr bwMode="auto">
          <a:xfrm>
            <a:off x="0" y="4018002"/>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47" name="Rectangle 46"/>
          <p:cNvSpPr/>
          <p:nvPr/>
        </p:nvSpPr>
        <p:spPr>
          <a:xfrm>
            <a:off x="533400" y="2266950"/>
            <a:ext cx="7772400" cy="1569660"/>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Rearranging  the above equation, an expression for rate of the overall heat transfer for combined conduction and convection heat transfer can be derived as,</a:t>
            </a:r>
          </a:p>
        </p:txBody>
      </p:sp>
      <p:pic>
        <p:nvPicPr>
          <p:cNvPr id="48" name="Picture 47"/>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3962400" y="3901945"/>
            <a:ext cx="2332038" cy="803405"/>
          </a:xfrm>
          <a:prstGeom prst="rect">
            <a:avLst/>
          </a:prstGeom>
          <a:solidFill>
            <a:schemeClr val="bg1"/>
          </a:solid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7315200" y="5783818"/>
            <a:ext cx="184731" cy="369332"/>
          </a:xfrm>
          <a:prstGeom prst="rect">
            <a:avLst/>
          </a:prstGeom>
          <a:noFill/>
          <a:ln w="9525">
            <a:noFill/>
            <a:miter lim="800000"/>
            <a:headEnd/>
            <a:tailEnd/>
          </a:ln>
          <a:effectLst/>
        </p:spPr>
        <p:txBody>
          <a:bodyPr wrap="none" anchor="ctr">
            <a:spAutoFit/>
          </a:bodyPr>
          <a:lstStyle/>
          <a:p>
            <a:endParaRPr lang="en-US"/>
          </a:p>
        </p:txBody>
      </p:sp>
      <p:sp>
        <p:nvSpPr>
          <p:cNvPr id="28" name="Rectangle 27"/>
          <p:cNvSpPr/>
          <p:nvPr/>
        </p:nvSpPr>
        <p:spPr>
          <a:xfrm>
            <a:off x="533400" y="672153"/>
            <a:ext cx="67818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Above equation can also be expressed in simpler form in an analogous manner to Newton’s law of cooling as </a:t>
            </a:r>
          </a:p>
        </p:txBody>
      </p:sp>
      <p:graphicFrame>
        <p:nvGraphicFramePr>
          <p:cNvPr id="31" name="Table 30"/>
          <p:cNvGraphicFramePr>
            <a:graphicFrameLocks noGrp="1"/>
          </p:cNvGraphicFramePr>
          <p:nvPr>
            <p:extLst>
              <p:ext uri="{D42A27DB-BD31-4B8C-83A1-F6EECF244321}">
                <p14:modId xmlns:p14="http://schemas.microsoft.com/office/powerpoint/2010/main" val="945132635"/>
              </p:ext>
            </p:extLst>
          </p:nvPr>
        </p:nvGraphicFramePr>
        <p:xfrm>
          <a:off x="914400" y="3516630"/>
          <a:ext cx="7391400" cy="1341120"/>
        </p:xfrm>
        <a:graphic>
          <a:graphicData uri="http://schemas.openxmlformats.org/drawingml/2006/table">
            <a:tbl>
              <a:tblPr firstRow="1" bandRow="1">
                <a:tableStyleId>{5C22544A-7EE6-4342-B048-85BDC9FD1C3A}</a:tableStyleId>
              </a:tblPr>
              <a:tblGrid>
                <a:gridCol w="1143000"/>
                <a:gridCol w="2247551"/>
                <a:gridCol w="4000849"/>
              </a:tblGrid>
              <a:tr h="1341120">
                <a:tc>
                  <a:txBody>
                    <a:bodyPr/>
                    <a:lstStyle/>
                    <a:p>
                      <a:r>
                        <a:rPr lang="en-US" sz="2400" b="0" kern="1200" dirty="0" smtClean="0">
                          <a:solidFill>
                            <a:schemeClr val="tx1"/>
                          </a:solidFill>
                          <a:latin typeface="Arial" pitchFamily="34" charset="0"/>
                          <a:ea typeface="+mn-ea"/>
                          <a:cs typeface="Arial" pitchFamily="34" charset="0"/>
                        </a:rPr>
                        <a:t>Where</a:t>
                      </a:r>
                      <a:endParaRPr lang="en-US" sz="2400" b="0" kern="1200" dirty="0" smtClean="0">
                        <a:solidFill>
                          <a:schemeClr val="tx1"/>
                        </a:solidFill>
                        <a:latin typeface="Arial" pitchFamily="34" charset="0"/>
                        <a:ea typeface="+mn-ea"/>
                        <a:cs typeface="Arial" pitchFamily="34" charset="0"/>
                      </a:endParaRPr>
                    </a:p>
                  </a:txBody>
                  <a:tcPr marT="34290" marB="34290">
                    <a:solidFill>
                      <a:schemeClr val="bg1"/>
                    </a:solidFill>
                  </a:tcPr>
                </a:tc>
                <a:tc>
                  <a:txBody>
                    <a:bodyPr/>
                    <a:lstStyle/>
                    <a:p>
                      <a:endParaRPr lang="en-US" sz="2400" b="0" kern="1200" dirty="0" smtClean="0">
                        <a:solidFill>
                          <a:schemeClr val="tx1"/>
                        </a:solidFill>
                        <a:latin typeface="Arial" pitchFamily="34" charset="0"/>
                        <a:ea typeface="+mn-ea"/>
                        <a:cs typeface="Arial" pitchFamily="34" charset="0"/>
                      </a:endParaRPr>
                    </a:p>
                  </a:txBody>
                  <a:tcPr marT="34290" marB="34290">
                    <a:solidFill>
                      <a:schemeClr val="bg1"/>
                    </a:solidFill>
                  </a:tcPr>
                </a:tc>
                <a:tc>
                  <a:txBody>
                    <a:bodyPr/>
                    <a:lstStyle/>
                    <a:p>
                      <a:pPr algn="just"/>
                      <a:r>
                        <a:rPr lang="en-US" sz="2400" b="0" kern="1200" dirty="0" smtClean="0">
                          <a:solidFill>
                            <a:schemeClr val="tx1"/>
                          </a:solidFill>
                          <a:latin typeface="Arial" pitchFamily="34" charset="0"/>
                          <a:ea typeface="+mn-ea"/>
                          <a:cs typeface="Arial" pitchFamily="34" charset="0"/>
                        </a:rPr>
                        <a:t>     is </a:t>
                      </a:r>
                      <a:r>
                        <a:rPr lang="en-US" sz="2400" b="0" kern="1200" dirty="0" smtClean="0">
                          <a:solidFill>
                            <a:schemeClr val="tx1"/>
                          </a:solidFill>
                          <a:latin typeface="Arial" pitchFamily="34" charset="0"/>
                          <a:ea typeface="+mn-ea"/>
                          <a:cs typeface="Arial" pitchFamily="34" charset="0"/>
                        </a:rPr>
                        <a:t>called </a:t>
                      </a:r>
                      <a:r>
                        <a:rPr lang="en-US" sz="2400" b="1" kern="1200" dirty="0" smtClean="0">
                          <a:solidFill>
                            <a:schemeClr val="tx1"/>
                          </a:solidFill>
                          <a:latin typeface="Arial" pitchFamily="34" charset="0"/>
                          <a:ea typeface="+mn-ea"/>
                          <a:cs typeface="Arial" pitchFamily="34" charset="0"/>
                        </a:rPr>
                        <a:t>overall </a:t>
                      </a:r>
                      <a:r>
                        <a:rPr lang="en-US" sz="2400" b="1" kern="1200" dirty="0" smtClean="0">
                          <a:solidFill>
                            <a:schemeClr val="tx1"/>
                          </a:solidFill>
                          <a:latin typeface="Arial" pitchFamily="34" charset="0"/>
                          <a:ea typeface="+mn-ea"/>
                          <a:cs typeface="Arial" pitchFamily="34" charset="0"/>
                        </a:rPr>
                        <a:t>heat</a:t>
                      </a:r>
                    </a:p>
                    <a:p>
                      <a:pPr algn="just"/>
                      <a:r>
                        <a:rPr lang="en-US" sz="2400" b="1" kern="1200" dirty="0" smtClean="0">
                          <a:solidFill>
                            <a:schemeClr val="tx1"/>
                          </a:solidFill>
                          <a:latin typeface="Arial" pitchFamily="34" charset="0"/>
                          <a:ea typeface="+mn-ea"/>
                          <a:cs typeface="Arial" pitchFamily="34" charset="0"/>
                        </a:rPr>
                        <a:t>     transfer </a:t>
                      </a:r>
                      <a:r>
                        <a:rPr lang="en-US" sz="2400" b="1" kern="1200" dirty="0" smtClean="0">
                          <a:solidFill>
                            <a:schemeClr val="tx1"/>
                          </a:solidFill>
                          <a:latin typeface="Arial" pitchFamily="34" charset="0"/>
                          <a:ea typeface="+mn-ea"/>
                          <a:cs typeface="Arial" pitchFamily="34" charset="0"/>
                        </a:rPr>
                        <a:t>coefficient</a:t>
                      </a:r>
                    </a:p>
                  </a:txBody>
                  <a:tcPr marT="34290" marB="34290">
                    <a:solidFill>
                      <a:schemeClr val="bg1"/>
                    </a:solidFill>
                  </a:tcPr>
                </a:tc>
              </a:tr>
            </a:tbl>
          </a:graphicData>
        </a:graphic>
      </p:graphicFrame>
      <p:pic>
        <p:nvPicPr>
          <p:cNvPr id="64513"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3333297" y="2495745"/>
            <a:ext cx="2686503" cy="380805"/>
          </a:xfrm>
          <a:prstGeom prst="rect">
            <a:avLst/>
          </a:prstGeom>
          <a:solidFill>
            <a:schemeClr val="bg1"/>
          </a:solidFill>
        </p:spPr>
      </p:pic>
      <p:pic>
        <p:nvPicPr>
          <p:cNvPr id="64515" name="Picture 3"/>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2312029" y="3473833"/>
            <a:ext cx="2259971" cy="1002917"/>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45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216753"/>
            <a:ext cx="6400800" cy="830997"/>
          </a:xfrm>
          <a:prstGeom prst="rect">
            <a:avLst/>
          </a:prstGeom>
        </p:spPr>
        <p:txBody>
          <a:bodyPr wrap="square">
            <a:spAutoFit/>
          </a:bodyPr>
          <a:lstStyle/>
          <a:p>
            <a:pPr algn="just"/>
            <a:r>
              <a:rPr lang="en-US" sz="2400" b="1" dirty="0" smtClean="0">
                <a:latin typeface="Arial" pitchFamily="34" charset="0"/>
                <a:cs typeface="Arial" pitchFamily="34" charset="0"/>
              </a:rPr>
              <a:t>Tube (Hollow Cylinder) Subjected </a:t>
            </a:r>
            <a:r>
              <a:rPr lang="en-US" sz="2400" b="1" dirty="0" smtClean="0">
                <a:latin typeface="Arial" pitchFamily="34" charset="0"/>
                <a:cs typeface="Arial" pitchFamily="34" charset="0"/>
              </a:rPr>
              <a:t>to Convective Medium on Both </a:t>
            </a:r>
            <a:r>
              <a:rPr lang="en-US" sz="2400" b="1" dirty="0" smtClean="0">
                <a:latin typeface="Arial" pitchFamily="34" charset="0"/>
                <a:cs typeface="Arial" pitchFamily="34" charset="0"/>
              </a:rPr>
              <a:t>Sides</a:t>
            </a:r>
            <a:endParaRPr lang="en-US" sz="2400" b="1" dirty="0" smtClean="0">
              <a:latin typeface="Arial" pitchFamily="34" charset="0"/>
              <a:cs typeface="Arial" pitchFamily="34" charset="0"/>
            </a:endParaRPr>
          </a:p>
        </p:txBody>
      </p:sp>
      <p:graphicFrame>
        <p:nvGraphicFramePr>
          <p:cNvPr id="6" name="Object 5"/>
          <p:cNvGraphicFramePr>
            <a:graphicFrameLocks noChangeAspect="1"/>
          </p:cNvGraphicFramePr>
          <p:nvPr>
            <p:extLst>
              <p:ext uri="{D42A27DB-BD31-4B8C-83A1-F6EECF244321}">
                <p14:modId xmlns:p14="http://schemas.microsoft.com/office/powerpoint/2010/main" val="2986060018"/>
              </p:ext>
            </p:extLst>
          </p:nvPr>
        </p:nvGraphicFramePr>
        <p:xfrm>
          <a:off x="2057400" y="1200150"/>
          <a:ext cx="5257800" cy="3581400"/>
        </p:xfrm>
        <a:graphic>
          <a:graphicData uri="http://schemas.openxmlformats.org/presentationml/2006/ole">
            <mc:AlternateContent xmlns:mc="http://schemas.openxmlformats.org/markup-compatibility/2006">
              <mc:Choice xmlns:v="urn:schemas-microsoft-com:vml" Requires="v">
                <p:oleObj spid="_x0000_s85056" name="Visio" r:id="rId4" imgW="3528442" imgH="2477010" progId="Visio.Drawing.11">
                  <p:embed/>
                </p:oleObj>
              </mc:Choice>
              <mc:Fallback>
                <p:oleObj name="Visio" r:id="rId4" imgW="3528442" imgH="2477010" progId="Visio.Drawing.11">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57400" y="1200150"/>
                        <a:ext cx="5257800" cy="3581400"/>
                      </a:xfrm>
                      <a:prstGeom prst="rect">
                        <a:avLst/>
                      </a:prstGeom>
                      <a:solidFill>
                        <a:schemeClr val="bg1"/>
                      </a:solidFill>
                    </p:spPr>
                  </p:pic>
                </p:oleObj>
              </mc:Fallback>
            </mc:AlternateContent>
          </a:graphicData>
        </a:graphic>
      </p:graphicFrame>
      <p:sp>
        <p:nvSpPr>
          <p:cNvPr id="5" name="TextBox 4"/>
          <p:cNvSpPr txBox="1"/>
          <p:nvPr/>
        </p:nvSpPr>
        <p:spPr>
          <a:xfrm>
            <a:off x="6934200" y="4700885"/>
            <a:ext cx="1672253" cy="461665"/>
          </a:xfrm>
          <a:prstGeom prst="rect">
            <a:avLst/>
          </a:prstGeom>
          <a:noFill/>
        </p:spPr>
        <p:txBody>
          <a:bodyPr wrap="none" rtlCol="0">
            <a:spAutoFit/>
          </a:bodyPr>
          <a:lstStyle/>
          <a:p>
            <a:r>
              <a:rPr lang="en-US" sz="2400" dirty="0" smtClean="0">
                <a:latin typeface="Arial" pitchFamily="34" charset="0"/>
                <a:cs typeface="Arial" pitchFamily="34" charset="0"/>
              </a:rPr>
              <a:t>Source: [1]</a:t>
            </a:r>
            <a:endParaRPr lang="en-US" sz="24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2578953"/>
            <a:ext cx="76962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Rearranging the above equations for the temperature differences,</a:t>
            </a:r>
          </a:p>
        </p:txBody>
      </p:sp>
      <p:pic>
        <p:nvPicPr>
          <p:cNvPr id="3" name="Picture 5"/>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097001" y="3455194"/>
            <a:ext cx="2179599" cy="640556"/>
          </a:xfrm>
          <a:prstGeom prst="rect">
            <a:avLst/>
          </a:prstGeom>
          <a:solidFill>
            <a:schemeClr val="bg1"/>
          </a:solidFill>
        </p:spPr>
      </p:pic>
      <p:pic>
        <p:nvPicPr>
          <p:cNvPr id="4" name="Picture 4"/>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4627297" y="3669123"/>
            <a:ext cx="2641866" cy="798102"/>
          </a:xfrm>
          <a:prstGeom prst="rect">
            <a:avLst/>
          </a:prstGeom>
          <a:solidFill>
            <a:schemeClr val="bg1"/>
          </a:solidFill>
        </p:spPr>
      </p:pic>
      <p:pic>
        <p:nvPicPr>
          <p:cNvPr id="5" name="Picture 3"/>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1066800" y="4314904"/>
            <a:ext cx="2209800" cy="639410"/>
          </a:xfrm>
          <a:prstGeom prst="rect">
            <a:avLst/>
          </a:prstGeom>
          <a:solidFill>
            <a:schemeClr val="bg1"/>
          </a:solidFill>
        </p:spPr>
      </p:pic>
      <p:sp>
        <p:nvSpPr>
          <p:cNvPr id="6" name="Rectangle 5"/>
          <p:cNvSpPr/>
          <p:nvPr/>
        </p:nvSpPr>
        <p:spPr>
          <a:xfrm>
            <a:off x="533400" y="361950"/>
            <a:ext cx="67818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For steady state heat transfer, heat flowing through each layer should be same, i.e.;</a:t>
            </a:r>
          </a:p>
        </p:txBody>
      </p:sp>
      <p:pic>
        <p:nvPicPr>
          <p:cNvPr id="7" name="Picture 9"/>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1097002" y="1352550"/>
            <a:ext cx="2941600" cy="363821"/>
          </a:xfrm>
          <a:prstGeom prst="rect">
            <a:avLst/>
          </a:prstGeom>
          <a:solidFill>
            <a:schemeClr val="bg1"/>
          </a:solidFill>
        </p:spPr>
      </p:pic>
      <p:pic>
        <p:nvPicPr>
          <p:cNvPr id="8" name="Picture 7"/>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4419600" y="1352550"/>
            <a:ext cx="2887663" cy="792549"/>
          </a:xfrm>
          <a:prstGeom prst="rect">
            <a:avLst/>
          </a:prstGeom>
          <a:solidFill>
            <a:schemeClr val="bg1"/>
          </a:solidFill>
        </p:spPr>
      </p:pic>
      <p:pic>
        <p:nvPicPr>
          <p:cNvPr id="9" name="Picture 7"/>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1097001" y="2071172"/>
            <a:ext cx="3017799" cy="368384"/>
          </a:xfrm>
          <a:prstGeom prst="rect">
            <a:avLst/>
          </a:prstGeom>
          <a:solidFill>
            <a:schemeClr val="bg1"/>
          </a:solidFill>
        </p:spPr>
      </p:pic>
    </p:spTree>
    <p:extLst>
      <p:ext uri="{BB962C8B-B14F-4D97-AF65-F5344CB8AC3E}">
        <p14:creationId xmlns:p14="http://schemas.microsoft.com/office/powerpoint/2010/main" val="3060955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33350"/>
            <a:ext cx="184731" cy="369332"/>
          </a:xfrm>
          <a:prstGeom prst="rect">
            <a:avLst/>
          </a:prstGeom>
          <a:noFill/>
          <a:ln w="9525">
            <a:noFill/>
            <a:miter lim="800000"/>
            <a:headEnd/>
            <a:tailEnd/>
          </a:ln>
          <a:effectLst/>
        </p:spPr>
        <p:txBody>
          <a:bodyPr wrap="none" anchor="ctr">
            <a:spAutoFit/>
          </a:bodyPr>
          <a:lstStyle/>
          <a:p>
            <a:endParaRPr lang="en-US"/>
          </a:p>
        </p:txBody>
      </p:sp>
      <p:sp>
        <p:nvSpPr>
          <p:cNvPr id="23559" name="Rectangle 7"/>
          <p:cNvSpPr>
            <a:spLocks noChangeArrowheads="1"/>
          </p:cNvSpPr>
          <p:nvPr/>
        </p:nvSpPr>
        <p:spPr bwMode="auto">
          <a:xfrm>
            <a:off x="0" y="133350"/>
            <a:ext cx="184731" cy="369332"/>
          </a:xfrm>
          <a:prstGeom prst="rect">
            <a:avLst/>
          </a:prstGeom>
          <a:noFill/>
          <a:ln w="9525">
            <a:noFill/>
            <a:miter lim="800000"/>
            <a:headEnd/>
            <a:tailEnd/>
          </a:ln>
          <a:effectLst/>
        </p:spPr>
        <p:txBody>
          <a:bodyPr wrap="none" anchor="ctr">
            <a:spAutoFit/>
          </a:bodyPr>
          <a:lstStyle/>
          <a:p>
            <a:endParaRPr lang="en-US"/>
          </a:p>
        </p:txBody>
      </p:sp>
      <p:sp>
        <p:nvSpPr>
          <p:cNvPr id="2051" name="Rectangle 3"/>
          <p:cNvSpPr>
            <a:spLocks noChangeArrowheads="1"/>
          </p:cNvSpPr>
          <p:nvPr/>
        </p:nvSpPr>
        <p:spPr bwMode="auto">
          <a:xfrm>
            <a:off x="0" y="13335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3" name="Rectangle 5"/>
          <p:cNvSpPr>
            <a:spLocks noChangeArrowheads="1"/>
          </p:cNvSpPr>
          <p:nvPr/>
        </p:nvSpPr>
        <p:spPr bwMode="auto">
          <a:xfrm>
            <a:off x="0" y="13335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5" name="Rectangle 7"/>
          <p:cNvSpPr>
            <a:spLocks noChangeArrowheads="1"/>
          </p:cNvSpPr>
          <p:nvPr/>
        </p:nvSpPr>
        <p:spPr bwMode="auto">
          <a:xfrm>
            <a:off x="0" y="13335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7" name="Rectangle 9"/>
          <p:cNvSpPr>
            <a:spLocks noChangeArrowheads="1"/>
          </p:cNvSpPr>
          <p:nvPr/>
        </p:nvSpPr>
        <p:spPr bwMode="auto">
          <a:xfrm>
            <a:off x="0" y="13335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0" name="Rectangle 2"/>
          <p:cNvSpPr>
            <a:spLocks noChangeArrowheads="1"/>
          </p:cNvSpPr>
          <p:nvPr/>
        </p:nvSpPr>
        <p:spPr bwMode="auto">
          <a:xfrm>
            <a:off x="0" y="13335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2" name="Rectangle 4"/>
          <p:cNvSpPr>
            <a:spLocks noChangeArrowheads="1"/>
          </p:cNvSpPr>
          <p:nvPr/>
        </p:nvSpPr>
        <p:spPr bwMode="auto">
          <a:xfrm>
            <a:off x="0" y="13335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9" name="Rectangle 11"/>
          <p:cNvSpPr>
            <a:spLocks noChangeArrowheads="1"/>
          </p:cNvSpPr>
          <p:nvPr/>
        </p:nvSpPr>
        <p:spPr bwMode="auto">
          <a:xfrm>
            <a:off x="0" y="13335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1" name="Rectangle 13"/>
          <p:cNvSpPr>
            <a:spLocks noChangeArrowheads="1"/>
          </p:cNvSpPr>
          <p:nvPr/>
        </p:nvSpPr>
        <p:spPr bwMode="auto">
          <a:xfrm>
            <a:off x="0" y="13335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4" name="Rectangle 2"/>
          <p:cNvSpPr>
            <a:spLocks noChangeArrowheads="1"/>
          </p:cNvSpPr>
          <p:nvPr/>
        </p:nvSpPr>
        <p:spPr bwMode="auto">
          <a:xfrm>
            <a:off x="0" y="13335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6" name="Rectangle 4"/>
          <p:cNvSpPr>
            <a:spLocks noChangeArrowheads="1"/>
          </p:cNvSpPr>
          <p:nvPr/>
        </p:nvSpPr>
        <p:spPr bwMode="auto">
          <a:xfrm>
            <a:off x="0" y="13335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8" name="Rectangle 6"/>
          <p:cNvSpPr>
            <a:spLocks noChangeArrowheads="1"/>
          </p:cNvSpPr>
          <p:nvPr/>
        </p:nvSpPr>
        <p:spPr bwMode="auto">
          <a:xfrm>
            <a:off x="0" y="13335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0" name="Rectangle 8"/>
          <p:cNvSpPr>
            <a:spLocks noChangeArrowheads="1"/>
          </p:cNvSpPr>
          <p:nvPr/>
        </p:nvSpPr>
        <p:spPr bwMode="auto">
          <a:xfrm>
            <a:off x="0" y="13335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2" name="Rectangle 10"/>
          <p:cNvSpPr>
            <a:spLocks noChangeArrowheads="1"/>
          </p:cNvSpPr>
          <p:nvPr/>
        </p:nvSpPr>
        <p:spPr bwMode="auto">
          <a:xfrm>
            <a:off x="0" y="13335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2774" name="Rectangle 6"/>
          <p:cNvSpPr>
            <a:spLocks noChangeArrowheads="1"/>
          </p:cNvSpPr>
          <p:nvPr/>
        </p:nvSpPr>
        <p:spPr bwMode="auto">
          <a:xfrm>
            <a:off x="0" y="30480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2775" name="Rectangle 7"/>
          <p:cNvSpPr>
            <a:spLocks noChangeArrowheads="1"/>
          </p:cNvSpPr>
          <p:nvPr/>
        </p:nvSpPr>
        <p:spPr bwMode="auto">
          <a:xfrm>
            <a:off x="274638" y="71199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9" name="Rectangle 28"/>
          <p:cNvSpPr/>
          <p:nvPr/>
        </p:nvSpPr>
        <p:spPr>
          <a:xfrm>
            <a:off x="533400" y="2419350"/>
            <a:ext cx="76962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Rearranging  the above equation, an expression for overall heat transfer for combined conduction and convection heat transfer can be derived as,</a:t>
            </a:r>
          </a:p>
        </p:txBody>
      </p:sp>
      <p:sp>
        <p:nvSpPr>
          <p:cNvPr id="25" name="Rectangle 24"/>
          <p:cNvSpPr/>
          <p:nvPr/>
        </p:nvSpPr>
        <p:spPr>
          <a:xfrm>
            <a:off x="568340" y="586085"/>
            <a:ext cx="4191212" cy="461665"/>
          </a:xfrm>
          <a:prstGeom prst="rect">
            <a:avLst/>
          </a:prstGeom>
        </p:spPr>
        <p:txBody>
          <a:bodyPr wrap="none">
            <a:spAutoFit/>
          </a:bodyPr>
          <a:lstStyle/>
          <a:p>
            <a:pPr marL="457200" indent="-457200">
              <a:buFont typeface="Wingdings" pitchFamily="2" charset="2"/>
              <a:buChar char="v"/>
            </a:pPr>
            <a:r>
              <a:rPr lang="en-US" sz="2400" dirty="0" smtClean="0">
                <a:latin typeface="Arial" pitchFamily="34" charset="0"/>
                <a:cs typeface="Arial" pitchFamily="34" charset="0"/>
              </a:rPr>
              <a:t> Adding above equations, </a:t>
            </a:r>
          </a:p>
        </p:txBody>
      </p:sp>
      <p:sp>
        <p:nvSpPr>
          <p:cNvPr id="63490" name="Rectangle 2"/>
          <p:cNvSpPr>
            <a:spLocks noChangeArrowheads="1"/>
          </p:cNvSpPr>
          <p:nvPr/>
        </p:nvSpPr>
        <p:spPr bwMode="auto">
          <a:xfrm>
            <a:off x="0" y="13335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63489" name="Picture 1"/>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2133600" y="1276350"/>
            <a:ext cx="5099134" cy="911750"/>
          </a:xfrm>
          <a:prstGeom prst="rect">
            <a:avLst/>
          </a:prstGeom>
          <a:solidFill>
            <a:schemeClr val="bg1"/>
          </a:solidFill>
        </p:spPr>
      </p:pic>
      <p:sp>
        <p:nvSpPr>
          <p:cNvPr id="63492" name="Rectangle 4"/>
          <p:cNvSpPr>
            <a:spLocks noChangeArrowheads="1"/>
          </p:cNvSpPr>
          <p:nvPr/>
        </p:nvSpPr>
        <p:spPr bwMode="auto">
          <a:xfrm>
            <a:off x="0" y="13335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63491" name="Picture 3"/>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4191000" y="3779847"/>
            <a:ext cx="3810000" cy="1215957"/>
          </a:xfrm>
          <a:prstGeom prst="rect">
            <a:avLst/>
          </a:prstGeom>
          <a:solidFill>
            <a:schemeClr val="bg1"/>
          </a:solidFill>
        </p:spPr>
      </p:pic>
      <p:sp>
        <p:nvSpPr>
          <p:cNvPr id="63494" name="Rectangle 6"/>
          <p:cNvSpPr>
            <a:spLocks noChangeArrowheads="1"/>
          </p:cNvSpPr>
          <p:nvPr/>
        </p:nvSpPr>
        <p:spPr bwMode="auto">
          <a:xfrm>
            <a:off x="0" y="13335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63496" name="Rectangle 8"/>
          <p:cNvSpPr>
            <a:spLocks noChangeArrowheads="1"/>
          </p:cNvSpPr>
          <p:nvPr/>
        </p:nvSpPr>
        <p:spPr bwMode="auto">
          <a:xfrm>
            <a:off x="0" y="13335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349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1" y="561331"/>
            <a:ext cx="4773294" cy="461665"/>
          </a:xfrm>
          <a:prstGeom prst="rect">
            <a:avLst/>
          </a:prstGeom>
        </p:spPr>
        <p:txBody>
          <a:bodyPr wrap="none">
            <a:spAutoFit/>
          </a:bodyPr>
          <a:lstStyle/>
          <a:p>
            <a:pPr marL="346075" indent="-346075">
              <a:buFont typeface="Wingdings" pitchFamily="2" charset="2"/>
              <a:buChar char="v"/>
            </a:pPr>
            <a:r>
              <a:rPr lang="en-US" sz="2400" dirty="0" smtClean="0">
                <a:latin typeface="Arial" pitchFamily="34" charset="0"/>
                <a:cs typeface="Arial" pitchFamily="34" charset="0"/>
              </a:rPr>
              <a:t> This can also be expressed as</a:t>
            </a:r>
          </a:p>
        </p:txBody>
      </p:sp>
      <p:sp>
        <p:nvSpPr>
          <p:cNvPr id="3" name="Rectangle 2"/>
          <p:cNvSpPr/>
          <p:nvPr/>
        </p:nvSpPr>
        <p:spPr>
          <a:xfrm>
            <a:off x="1981200" y="2286391"/>
            <a:ext cx="594073" cy="461665"/>
          </a:xfrm>
          <a:prstGeom prst="rect">
            <a:avLst/>
          </a:prstGeom>
        </p:spPr>
        <p:txBody>
          <a:bodyPr wrap="none">
            <a:spAutoFit/>
          </a:bodyPr>
          <a:lstStyle/>
          <a:p>
            <a:r>
              <a:rPr lang="en-US" sz="2400" dirty="0" smtClean="0">
                <a:latin typeface="Arial" pitchFamily="34" charset="0"/>
                <a:cs typeface="Arial" pitchFamily="34" charset="0"/>
              </a:rPr>
              <a:t>Or,</a:t>
            </a:r>
          </a:p>
        </p:txBody>
      </p:sp>
      <p:pic>
        <p:nvPicPr>
          <p:cNvPr id="4" name="Picture 5"/>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971800" y="1190948"/>
            <a:ext cx="4312450" cy="847402"/>
          </a:xfrm>
          <a:prstGeom prst="rect">
            <a:avLst/>
          </a:prstGeom>
          <a:solidFill>
            <a:schemeClr val="bg1"/>
          </a:solidFill>
        </p:spPr>
      </p:pic>
      <p:pic>
        <p:nvPicPr>
          <p:cNvPr id="5" name="Picture 7"/>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2969496" y="2259238"/>
            <a:ext cx="4304871" cy="845912"/>
          </a:xfrm>
          <a:prstGeom prst="rect">
            <a:avLst/>
          </a:prstGeom>
          <a:solidFill>
            <a:schemeClr val="bg1"/>
          </a:solidFill>
        </p:spPr>
      </p:pic>
      <p:sp>
        <p:nvSpPr>
          <p:cNvPr id="6" name="Rectangle 5"/>
          <p:cNvSpPr>
            <a:spLocks noChangeArrowheads="1"/>
          </p:cNvSpPr>
          <p:nvPr/>
        </p:nvSpPr>
        <p:spPr bwMode="auto">
          <a:xfrm>
            <a:off x="415160" y="2912362"/>
            <a:ext cx="160636" cy="369332"/>
          </a:xfrm>
          <a:prstGeom prst="rect">
            <a:avLst/>
          </a:prstGeom>
          <a:noFill/>
          <a:ln w="9525">
            <a:noFill/>
            <a:miter lim="800000"/>
            <a:headEnd/>
            <a:tailEnd/>
          </a:ln>
          <a:effectLst/>
        </p:spPr>
        <p:txBody>
          <a:bodyPr wrap="square" anchor="ctr">
            <a:spAutoFit/>
          </a:bodyPr>
          <a:lstStyle/>
          <a:p>
            <a:pPr algn="just"/>
            <a:endParaRPr lang="en-US"/>
          </a:p>
        </p:txBody>
      </p:sp>
      <p:sp>
        <p:nvSpPr>
          <p:cNvPr id="7" name="Rectangle 7"/>
          <p:cNvSpPr>
            <a:spLocks noChangeArrowheads="1"/>
          </p:cNvSpPr>
          <p:nvPr/>
        </p:nvSpPr>
        <p:spPr bwMode="auto">
          <a:xfrm>
            <a:off x="415160" y="2912362"/>
            <a:ext cx="160636" cy="369332"/>
          </a:xfrm>
          <a:prstGeom prst="rect">
            <a:avLst/>
          </a:prstGeom>
          <a:noFill/>
          <a:ln w="9525">
            <a:noFill/>
            <a:miter lim="800000"/>
            <a:headEnd/>
            <a:tailEnd/>
          </a:ln>
          <a:effectLst/>
        </p:spPr>
        <p:txBody>
          <a:bodyPr wrap="square" anchor="ctr">
            <a:spAutoFit/>
          </a:bodyPr>
          <a:lstStyle/>
          <a:p>
            <a:pPr algn="just"/>
            <a:endParaRPr lang="en-US"/>
          </a:p>
        </p:txBody>
      </p:sp>
      <p:sp>
        <p:nvSpPr>
          <p:cNvPr id="8" name="Rectangle 3"/>
          <p:cNvSpPr>
            <a:spLocks noChangeArrowheads="1"/>
          </p:cNvSpPr>
          <p:nvPr/>
        </p:nvSpPr>
        <p:spPr bwMode="auto">
          <a:xfrm>
            <a:off x="415160" y="2912362"/>
            <a:ext cx="160636"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endParaRPr lang="en-US"/>
          </a:p>
        </p:txBody>
      </p:sp>
      <p:sp>
        <p:nvSpPr>
          <p:cNvPr id="9" name="Rectangle 5"/>
          <p:cNvSpPr>
            <a:spLocks noChangeArrowheads="1"/>
          </p:cNvSpPr>
          <p:nvPr/>
        </p:nvSpPr>
        <p:spPr bwMode="auto">
          <a:xfrm>
            <a:off x="415160" y="2912362"/>
            <a:ext cx="160636"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endParaRPr lang="en-US"/>
          </a:p>
        </p:txBody>
      </p:sp>
      <p:sp>
        <p:nvSpPr>
          <p:cNvPr id="10" name="Rectangle 7"/>
          <p:cNvSpPr>
            <a:spLocks noChangeArrowheads="1"/>
          </p:cNvSpPr>
          <p:nvPr/>
        </p:nvSpPr>
        <p:spPr bwMode="auto">
          <a:xfrm>
            <a:off x="415160" y="2912362"/>
            <a:ext cx="160636"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endParaRPr lang="en-US"/>
          </a:p>
        </p:txBody>
      </p:sp>
      <p:sp>
        <p:nvSpPr>
          <p:cNvPr id="11" name="Rectangle 9"/>
          <p:cNvSpPr>
            <a:spLocks noChangeArrowheads="1"/>
          </p:cNvSpPr>
          <p:nvPr/>
        </p:nvSpPr>
        <p:spPr bwMode="auto">
          <a:xfrm>
            <a:off x="415160" y="2912362"/>
            <a:ext cx="160636"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endParaRPr lang="en-US"/>
          </a:p>
        </p:txBody>
      </p:sp>
      <p:sp>
        <p:nvSpPr>
          <p:cNvPr id="12" name="Rectangle 2"/>
          <p:cNvSpPr>
            <a:spLocks noChangeArrowheads="1"/>
          </p:cNvSpPr>
          <p:nvPr/>
        </p:nvSpPr>
        <p:spPr bwMode="auto">
          <a:xfrm>
            <a:off x="415160" y="2912362"/>
            <a:ext cx="160636"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endParaRPr lang="en-US"/>
          </a:p>
        </p:txBody>
      </p:sp>
      <p:sp>
        <p:nvSpPr>
          <p:cNvPr id="13" name="Rectangle 4"/>
          <p:cNvSpPr>
            <a:spLocks noChangeArrowheads="1"/>
          </p:cNvSpPr>
          <p:nvPr/>
        </p:nvSpPr>
        <p:spPr bwMode="auto">
          <a:xfrm>
            <a:off x="415160" y="2912362"/>
            <a:ext cx="160636"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endParaRPr lang="en-US"/>
          </a:p>
        </p:txBody>
      </p:sp>
      <p:sp>
        <p:nvSpPr>
          <p:cNvPr id="14" name="Rectangle 11"/>
          <p:cNvSpPr>
            <a:spLocks noChangeArrowheads="1"/>
          </p:cNvSpPr>
          <p:nvPr/>
        </p:nvSpPr>
        <p:spPr bwMode="auto">
          <a:xfrm>
            <a:off x="415160" y="2912362"/>
            <a:ext cx="160636"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endParaRPr lang="en-US"/>
          </a:p>
        </p:txBody>
      </p:sp>
      <p:sp>
        <p:nvSpPr>
          <p:cNvPr id="15" name="Rectangle 13"/>
          <p:cNvSpPr>
            <a:spLocks noChangeArrowheads="1"/>
          </p:cNvSpPr>
          <p:nvPr/>
        </p:nvSpPr>
        <p:spPr bwMode="auto">
          <a:xfrm>
            <a:off x="415160" y="2912362"/>
            <a:ext cx="160636"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endParaRPr lang="en-US"/>
          </a:p>
        </p:txBody>
      </p:sp>
      <p:sp>
        <p:nvSpPr>
          <p:cNvPr id="16" name="Rectangle 2"/>
          <p:cNvSpPr>
            <a:spLocks noChangeArrowheads="1"/>
          </p:cNvSpPr>
          <p:nvPr/>
        </p:nvSpPr>
        <p:spPr bwMode="auto">
          <a:xfrm>
            <a:off x="415160" y="2912362"/>
            <a:ext cx="160636"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endParaRPr lang="en-US"/>
          </a:p>
        </p:txBody>
      </p:sp>
      <p:sp>
        <p:nvSpPr>
          <p:cNvPr id="17" name="Rectangle 4"/>
          <p:cNvSpPr>
            <a:spLocks noChangeArrowheads="1"/>
          </p:cNvSpPr>
          <p:nvPr/>
        </p:nvSpPr>
        <p:spPr bwMode="auto">
          <a:xfrm>
            <a:off x="415160" y="2912362"/>
            <a:ext cx="160636"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endParaRPr lang="en-US"/>
          </a:p>
        </p:txBody>
      </p:sp>
      <p:sp>
        <p:nvSpPr>
          <p:cNvPr id="18" name="Rectangle 6"/>
          <p:cNvSpPr>
            <a:spLocks noChangeArrowheads="1"/>
          </p:cNvSpPr>
          <p:nvPr/>
        </p:nvSpPr>
        <p:spPr bwMode="auto">
          <a:xfrm>
            <a:off x="415160" y="2912362"/>
            <a:ext cx="160636"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endParaRPr lang="en-US"/>
          </a:p>
        </p:txBody>
      </p:sp>
      <p:sp>
        <p:nvSpPr>
          <p:cNvPr id="19" name="Rectangle 8"/>
          <p:cNvSpPr>
            <a:spLocks noChangeArrowheads="1"/>
          </p:cNvSpPr>
          <p:nvPr/>
        </p:nvSpPr>
        <p:spPr bwMode="auto">
          <a:xfrm>
            <a:off x="415160" y="2912362"/>
            <a:ext cx="160636"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endParaRPr lang="en-US"/>
          </a:p>
        </p:txBody>
      </p:sp>
      <p:sp>
        <p:nvSpPr>
          <p:cNvPr id="20" name="Rectangle 10"/>
          <p:cNvSpPr>
            <a:spLocks noChangeArrowheads="1"/>
          </p:cNvSpPr>
          <p:nvPr/>
        </p:nvSpPr>
        <p:spPr bwMode="auto">
          <a:xfrm>
            <a:off x="415160" y="2912362"/>
            <a:ext cx="160636"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endParaRPr lang="en-US"/>
          </a:p>
        </p:txBody>
      </p:sp>
      <p:sp>
        <p:nvSpPr>
          <p:cNvPr id="21" name="Rectangle 6"/>
          <p:cNvSpPr>
            <a:spLocks noChangeArrowheads="1"/>
          </p:cNvSpPr>
          <p:nvPr/>
        </p:nvSpPr>
        <p:spPr bwMode="auto">
          <a:xfrm>
            <a:off x="415160" y="3083812"/>
            <a:ext cx="160636"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endParaRPr lang="en-US"/>
          </a:p>
        </p:txBody>
      </p:sp>
      <p:sp>
        <p:nvSpPr>
          <p:cNvPr id="22" name="Rectangle 7"/>
          <p:cNvSpPr>
            <a:spLocks noChangeArrowheads="1"/>
          </p:cNvSpPr>
          <p:nvPr/>
        </p:nvSpPr>
        <p:spPr bwMode="auto">
          <a:xfrm>
            <a:off x="689798" y="3491006"/>
            <a:ext cx="160636"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3" name="Rectangle 22"/>
          <p:cNvSpPr/>
          <p:nvPr/>
        </p:nvSpPr>
        <p:spPr>
          <a:xfrm>
            <a:off x="533400" y="3181350"/>
            <a:ext cx="76200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 Above equation can also be expressed in the simpler form in an analogous manner to Newton’s law of cooling as</a:t>
            </a:r>
          </a:p>
        </p:txBody>
      </p:sp>
      <p:sp>
        <p:nvSpPr>
          <p:cNvPr id="24" name="Rectangle 23"/>
          <p:cNvSpPr/>
          <p:nvPr/>
        </p:nvSpPr>
        <p:spPr>
          <a:xfrm>
            <a:off x="4267200" y="4472285"/>
            <a:ext cx="838200" cy="461665"/>
          </a:xfrm>
          <a:prstGeom prst="rect">
            <a:avLst/>
          </a:prstGeom>
        </p:spPr>
        <p:txBody>
          <a:bodyPr wrap="square">
            <a:spAutoFit/>
          </a:bodyPr>
          <a:lstStyle/>
          <a:p>
            <a:pPr algn="just"/>
            <a:r>
              <a:rPr lang="en-US" sz="2400" dirty="0" smtClean="0">
                <a:latin typeface="Arial" pitchFamily="34" charset="0"/>
                <a:cs typeface="Arial" pitchFamily="34" charset="0"/>
              </a:rPr>
              <a:t>or,</a:t>
            </a:r>
          </a:p>
        </p:txBody>
      </p:sp>
      <p:sp>
        <p:nvSpPr>
          <p:cNvPr id="25" name="Rectangle 2"/>
          <p:cNvSpPr>
            <a:spLocks noChangeArrowheads="1"/>
          </p:cNvSpPr>
          <p:nvPr/>
        </p:nvSpPr>
        <p:spPr bwMode="auto">
          <a:xfrm>
            <a:off x="415160" y="2912362"/>
            <a:ext cx="160636"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endParaRPr lang="en-US"/>
          </a:p>
        </p:txBody>
      </p:sp>
      <p:pic>
        <p:nvPicPr>
          <p:cNvPr id="26" name="Picture 1"/>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1062499" y="4537471"/>
            <a:ext cx="3052301" cy="396479"/>
          </a:xfrm>
          <a:prstGeom prst="rect">
            <a:avLst/>
          </a:prstGeom>
          <a:solidFill>
            <a:schemeClr val="bg1"/>
          </a:solidFill>
        </p:spPr>
      </p:pic>
      <p:sp>
        <p:nvSpPr>
          <p:cNvPr id="27" name="Rectangle 4"/>
          <p:cNvSpPr>
            <a:spLocks noChangeArrowheads="1"/>
          </p:cNvSpPr>
          <p:nvPr/>
        </p:nvSpPr>
        <p:spPr bwMode="auto">
          <a:xfrm>
            <a:off x="415160" y="2912362"/>
            <a:ext cx="160636"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endParaRPr lang="en-US"/>
          </a:p>
        </p:txBody>
      </p:sp>
      <p:pic>
        <p:nvPicPr>
          <p:cNvPr id="28" name="Picture 3"/>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4953000" y="4537471"/>
            <a:ext cx="3052298" cy="396479"/>
          </a:xfrm>
          <a:prstGeom prst="rect">
            <a:avLst/>
          </a:prstGeom>
          <a:solidFill>
            <a:schemeClr val="bg1"/>
          </a:solidFill>
        </p:spPr>
      </p:pic>
      <p:sp>
        <p:nvSpPr>
          <p:cNvPr id="29" name="Rectangle 6"/>
          <p:cNvSpPr>
            <a:spLocks noChangeArrowheads="1"/>
          </p:cNvSpPr>
          <p:nvPr/>
        </p:nvSpPr>
        <p:spPr bwMode="auto">
          <a:xfrm>
            <a:off x="415160" y="2912362"/>
            <a:ext cx="160636"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endParaRPr lang="en-US"/>
          </a:p>
        </p:txBody>
      </p:sp>
      <p:sp>
        <p:nvSpPr>
          <p:cNvPr id="30" name="Rectangle 8"/>
          <p:cNvSpPr>
            <a:spLocks noChangeArrowheads="1"/>
          </p:cNvSpPr>
          <p:nvPr/>
        </p:nvSpPr>
        <p:spPr bwMode="auto">
          <a:xfrm>
            <a:off x="415160" y="2912362"/>
            <a:ext cx="160636"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endParaRPr lang="en-US"/>
          </a:p>
        </p:txBody>
      </p:sp>
      <p:sp>
        <p:nvSpPr>
          <p:cNvPr id="31" name="Rectangle 10"/>
          <p:cNvSpPr>
            <a:spLocks noChangeArrowheads="1"/>
          </p:cNvSpPr>
          <p:nvPr/>
        </p:nvSpPr>
        <p:spPr bwMode="auto">
          <a:xfrm>
            <a:off x="415160" y="2912362"/>
            <a:ext cx="160636"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endParaRPr lang="en-US"/>
          </a:p>
        </p:txBody>
      </p:sp>
      <p:sp>
        <p:nvSpPr>
          <p:cNvPr id="32" name="Rectangle 12"/>
          <p:cNvSpPr>
            <a:spLocks noChangeArrowheads="1"/>
          </p:cNvSpPr>
          <p:nvPr/>
        </p:nvSpPr>
        <p:spPr bwMode="auto">
          <a:xfrm>
            <a:off x="415160" y="2912362"/>
            <a:ext cx="160636"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endParaRPr lang="en-US"/>
          </a:p>
        </p:txBody>
      </p:sp>
    </p:spTree>
    <p:extLst>
      <p:ext uri="{BB962C8B-B14F-4D97-AF65-F5344CB8AC3E}">
        <p14:creationId xmlns:p14="http://schemas.microsoft.com/office/powerpoint/2010/main" val="2208390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3" grpId="0"/>
      <p:bldP spid="24" grpId="0"/>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 name="Rectangle 35"/>
          <p:cNvSpPr/>
          <p:nvPr/>
        </p:nvSpPr>
        <p:spPr>
          <a:xfrm>
            <a:off x="1066799" y="514350"/>
            <a:ext cx="1600200" cy="461665"/>
          </a:xfrm>
          <a:prstGeom prst="rect">
            <a:avLst/>
          </a:prstGeom>
        </p:spPr>
        <p:txBody>
          <a:bodyPr wrap="square">
            <a:spAutoFit/>
          </a:bodyPr>
          <a:lstStyle/>
          <a:p>
            <a:r>
              <a:rPr lang="en-US" sz="2400" dirty="0" smtClean="0">
                <a:latin typeface="Arial" pitchFamily="34" charset="0"/>
                <a:cs typeface="Arial" pitchFamily="34" charset="0"/>
              </a:rPr>
              <a:t>where,</a:t>
            </a:r>
          </a:p>
        </p:txBody>
      </p:sp>
      <p:sp>
        <p:nvSpPr>
          <p:cNvPr id="38" name="Rectangle 37"/>
          <p:cNvSpPr/>
          <p:nvPr/>
        </p:nvSpPr>
        <p:spPr>
          <a:xfrm>
            <a:off x="1196381" y="1714500"/>
            <a:ext cx="861019" cy="461665"/>
          </a:xfrm>
          <a:prstGeom prst="rect">
            <a:avLst/>
          </a:prstGeom>
        </p:spPr>
        <p:txBody>
          <a:bodyPr wrap="square">
            <a:spAutoFit/>
          </a:bodyPr>
          <a:lstStyle/>
          <a:p>
            <a:r>
              <a:rPr lang="en-US" sz="2400" dirty="0" smtClean="0">
                <a:latin typeface="Arial" pitchFamily="34" charset="0"/>
                <a:cs typeface="Arial" pitchFamily="34" charset="0"/>
              </a:rPr>
              <a:t>and</a:t>
            </a:r>
          </a:p>
        </p:txBody>
      </p:sp>
      <p:sp>
        <p:nvSpPr>
          <p:cNvPr id="40" name="Rectangle 39"/>
          <p:cNvSpPr/>
          <p:nvPr/>
        </p:nvSpPr>
        <p:spPr>
          <a:xfrm>
            <a:off x="914400" y="2438400"/>
            <a:ext cx="7315200" cy="830997"/>
          </a:xfrm>
          <a:prstGeom prst="rect">
            <a:avLst/>
          </a:prstGeom>
        </p:spPr>
        <p:txBody>
          <a:bodyPr wrap="square">
            <a:spAutoFit/>
          </a:bodyPr>
          <a:lstStyle/>
          <a:p>
            <a:pPr algn="just"/>
            <a:r>
              <a:rPr lang="en-US" sz="2400" dirty="0" smtClean="0">
                <a:latin typeface="Arial" pitchFamily="34" charset="0"/>
                <a:cs typeface="Arial" pitchFamily="34" charset="0"/>
              </a:rPr>
              <a:t>are called</a:t>
            </a:r>
            <a:r>
              <a:rPr lang="en-US" sz="2400" b="1" dirty="0" smtClean="0">
                <a:solidFill>
                  <a:srgbClr val="6600FF"/>
                </a:solidFill>
                <a:latin typeface="Arial" pitchFamily="34" charset="0"/>
                <a:cs typeface="Arial" pitchFamily="34" charset="0"/>
              </a:rPr>
              <a:t> </a:t>
            </a:r>
            <a:r>
              <a:rPr lang="en-US" sz="2400" i="1" dirty="0" smtClean="0">
                <a:latin typeface="Arial" pitchFamily="34" charset="0"/>
                <a:cs typeface="Arial" pitchFamily="34" charset="0"/>
              </a:rPr>
              <a:t>inside overall heat transfer coefficient</a:t>
            </a:r>
            <a:r>
              <a:rPr lang="en-US" sz="2400" i="1" dirty="0" smtClean="0">
                <a:solidFill>
                  <a:srgbClr val="6600FF"/>
                </a:solidFill>
                <a:latin typeface="Arial" pitchFamily="34" charset="0"/>
                <a:cs typeface="Arial" pitchFamily="34" charset="0"/>
              </a:rPr>
              <a:t> </a:t>
            </a:r>
            <a:r>
              <a:rPr lang="en-US" sz="2400" dirty="0" smtClean="0">
                <a:latin typeface="Arial" pitchFamily="34" charset="0"/>
                <a:cs typeface="Arial" pitchFamily="34" charset="0"/>
              </a:rPr>
              <a:t>and </a:t>
            </a:r>
            <a:r>
              <a:rPr lang="en-US" sz="2400" i="1" dirty="0" smtClean="0">
                <a:latin typeface="Arial" pitchFamily="34" charset="0"/>
                <a:cs typeface="Arial" pitchFamily="34" charset="0"/>
              </a:rPr>
              <a:t>outside overall heat transfer </a:t>
            </a:r>
            <a:r>
              <a:rPr lang="en-US" sz="2400" dirty="0" smtClean="0">
                <a:latin typeface="Arial" pitchFamily="34" charset="0"/>
                <a:cs typeface="Arial" pitchFamily="34" charset="0"/>
              </a:rPr>
              <a:t>coefficient respectively.</a:t>
            </a:r>
          </a:p>
        </p:txBody>
      </p:sp>
      <p:pic>
        <p:nvPicPr>
          <p:cNvPr id="5" name="Picture 5"/>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460037" y="514350"/>
            <a:ext cx="3940763" cy="800100"/>
          </a:xfrm>
          <a:prstGeom prst="rect">
            <a:avLst/>
          </a:prstGeom>
          <a:solidFill>
            <a:schemeClr val="bg1"/>
          </a:solidFill>
        </p:spPr>
      </p:pic>
      <p:pic>
        <p:nvPicPr>
          <p:cNvPr id="7" name="Picture 7"/>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2519411" y="1485900"/>
            <a:ext cx="3957589" cy="800100"/>
          </a:xfrm>
          <a:prstGeom prst="rect">
            <a:avLst/>
          </a:prstGeom>
          <a:solidFill>
            <a:schemeClr val="bg1"/>
          </a:solidFill>
        </p:spPr>
      </p:pic>
      <p:sp>
        <p:nvSpPr>
          <p:cNvPr id="41" name="Rectangle 40"/>
          <p:cNvSpPr/>
          <p:nvPr/>
        </p:nvSpPr>
        <p:spPr>
          <a:xfrm>
            <a:off x="544979" y="3276600"/>
            <a:ext cx="5890972" cy="461665"/>
          </a:xfrm>
          <a:prstGeom prst="rect">
            <a:avLst/>
          </a:prstGeom>
        </p:spPr>
        <p:txBody>
          <a:bodyPr wrap="none">
            <a:spAutoFit/>
          </a:bodyPr>
          <a:lstStyle/>
          <a:p>
            <a:pPr marL="457200" indent="-457200">
              <a:buFont typeface="Wingdings" pitchFamily="2" charset="2"/>
              <a:buChar char="v"/>
            </a:pPr>
            <a:r>
              <a:rPr lang="en-US" sz="2400" dirty="0" smtClean="0">
                <a:latin typeface="Arial" pitchFamily="34" charset="0"/>
                <a:cs typeface="Arial" pitchFamily="34" charset="0"/>
              </a:rPr>
              <a:t> Substituting </a:t>
            </a:r>
            <a:r>
              <a:rPr lang="en-US" sz="2400" dirty="0" smtClean="0">
                <a:latin typeface="Times New Roman" pitchFamily="18" charset="0"/>
                <a:cs typeface="Times New Roman" pitchFamily="18" charset="0"/>
              </a:rPr>
              <a:t>A</a:t>
            </a:r>
            <a:r>
              <a:rPr lang="en-US" sz="2400" baseline="-25000" dirty="0" smtClean="0">
                <a:latin typeface="Times New Roman" pitchFamily="18" charset="0"/>
                <a:cs typeface="Times New Roman" pitchFamily="18" charset="0"/>
              </a:rPr>
              <a:t>1</a:t>
            </a:r>
            <a:r>
              <a:rPr lang="en-US" sz="2400" dirty="0" smtClean="0">
                <a:latin typeface="Times New Roman" pitchFamily="18" charset="0"/>
                <a:cs typeface="Times New Roman" pitchFamily="18" charset="0"/>
              </a:rPr>
              <a:t> = 2</a:t>
            </a:r>
            <a:r>
              <a:rPr lang="en-US" sz="2400" dirty="0" smtClean="0">
                <a:latin typeface="Times New Roman" pitchFamily="18" charset="0"/>
                <a:cs typeface="Times New Roman" pitchFamily="18" charset="0"/>
                <a:sym typeface="Symbol"/>
              </a:rPr>
              <a:t>r</a:t>
            </a:r>
            <a:r>
              <a:rPr lang="en-US" sz="2400" baseline="-25000" dirty="0" smtClean="0">
                <a:latin typeface="Times New Roman" pitchFamily="18" charset="0"/>
                <a:cs typeface="Times New Roman" pitchFamily="18" charset="0"/>
                <a:sym typeface="Symbol"/>
              </a:rPr>
              <a:t>1</a:t>
            </a:r>
            <a:r>
              <a:rPr lang="en-US" sz="2400" dirty="0" smtClean="0">
                <a:latin typeface="Times New Roman" pitchFamily="18" charset="0"/>
                <a:cs typeface="Times New Roman" pitchFamily="18" charset="0"/>
                <a:sym typeface="Symbol"/>
              </a:rPr>
              <a:t>L </a:t>
            </a:r>
            <a:r>
              <a:rPr lang="en-US" sz="2400" dirty="0" smtClean="0">
                <a:latin typeface="Arial" pitchFamily="34" charset="0"/>
                <a:cs typeface="Arial" pitchFamily="34" charset="0"/>
                <a:sym typeface="Symbol"/>
              </a:rPr>
              <a:t>and </a:t>
            </a:r>
            <a:r>
              <a:rPr lang="en-US" sz="2400" dirty="0" smtClean="0">
                <a:latin typeface="Times New Roman" pitchFamily="18" charset="0"/>
                <a:cs typeface="Times New Roman" pitchFamily="18" charset="0"/>
                <a:sym typeface="Symbol"/>
              </a:rPr>
              <a:t>A</a:t>
            </a:r>
            <a:r>
              <a:rPr lang="en-US" sz="2400" baseline="-25000" dirty="0" smtClean="0">
                <a:latin typeface="Times New Roman" pitchFamily="18" charset="0"/>
                <a:cs typeface="Times New Roman" pitchFamily="18" charset="0"/>
                <a:sym typeface="Symbol"/>
              </a:rPr>
              <a:t>2</a:t>
            </a:r>
            <a:r>
              <a:rPr lang="en-US" sz="2400" dirty="0" smtClean="0">
                <a:latin typeface="Times New Roman" pitchFamily="18" charset="0"/>
                <a:cs typeface="Times New Roman" pitchFamily="18" charset="0"/>
                <a:sym typeface="Symbol"/>
              </a:rPr>
              <a:t> = </a:t>
            </a:r>
            <a:r>
              <a:rPr lang="en-US" sz="2400" dirty="0" smtClean="0">
                <a:latin typeface="Times New Roman" pitchFamily="18" charset="0"/>
                <a:cs typeface="Times New Roman" pitchFamily="18" charset="0"/>
              </a:rPr>
              <a:t>2</a:t>
            </a:r>
            <a:r>
              <a:rPr lang="en-US" sz="2400" dirty="0" smtClean="0">
                <a:latin typeface="Times New Roman" pitchFamily="18" charset="0"/>
                <a:cs typeface="Times New Roman" pitchFamily="18" charset="0"/>
                <a:sym typeface="Symbol"/>
              </a:rPr>
              <a:t>r</a:t>
            </a:r>
            <a:r>
              <a:rPr lang="en-US" sz="2400" baseline="-25000" dirty="0" smtClean="0">
                <a:latin typeface="Times New Roman" pitchFamily="18" charset="0"/>
                <a:cs typeface="Times New Roman" pitchFamily="18" charset="0"/>
                <a:sym typeface="Symbol"/>
              </a:rPr>
              <a:t>2</a:t>
            </a:r>
            <a:r>
              <a:rPr lang="en-US" sz="2400" dirty="0" smtClean="0">
                <a:latin typeface="Times New Roman" pitchFamily="18" charset="0"/>
                <a:cs typeface="Times New Roman" pitchFamily="18" charset="0"/>
                <a:sym typeface="Symbol"/>
              </a:rPr>
              <a:t>L </a:t>
            </a:r>
            <a:endParaRPr lang="en-US" sz="2400" dirty="0" smtClean="0">
              <a:latin typeface="Times New Roman" pitchFamily="18" charset="0"/>
              <a:cs typeface="Times New Roman" pitchFamily="18" charset="0"/>
            </a:endParaRPr>
          </a:p>
        </p:txBody>
      </p:sp>
      <p:pic>
        <p:nvPicPr>
          <p:cNvPr id="62473" name="Picture 9"/>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892175" y="3996410"/>
            <a:ext cx="3375025" cy="785140"/>
          </a:xfrm>
          <a:prstGeom prst="rect">
            <a:avLst/>
          </a:prstGeom>
          <a:solidFill>
            <a:schemeClr val="bg1"/>
          </a:solidFill>
        </p:spPr>
      </p:pic>
      <p:sp>
        <p:nvSpPr>
          <p:cNvPr id="43" name="Rectangle 42"/>
          <p:cNvSpPr/>
          <p:nvPr/>
        </p:nvSpPr>
        <p:spPr>
          <a:xfrm>
            <a:off x="4320582" y="4057650"/>
            <a:ext cx="861019" cy="461665"/>
          </a:xfrm>
          <a:prstGeom prst="rect">
            <a:avLst/>
          </a:prstGeom>
        </p:spPr>
        <p:txBody>
          <a:bodyPr wrap="square">
            <a:spAutoFit/>
          </a:bodyPr>
          <a:lstStyle/>
          <a:p>
            <a:r>
              <a:rPr lang="en-US" sz="2400" dirty="0" smtClean="0">
                <a:latin typeface="Arial" pitchFamily="34" charset="0"/>
                <a:cs typeface="Arial" pitchFamily="34" charset="0"/>
              </a:rPr>
              <a:t>and</a:t>
            </a:r>
          </a:p>
        </p:txBody>
      </p:sp>
      <p:pic>
        <p:nvPicPr>
          <p:cNvPr id="62475" name="Picture 11"/>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5029200" y="4023017"/>
            <a:ext cx="3429000" cy="793813"/>
          </a:xfrm>
          <a:prstGeom prst="rect">
            <a:avLst/>
          </a:prstGeom>
          <a:solidFill>
            <a:schemeClr val="bg1"/>
          </a:solid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247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3"/>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6247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40" grpId="0"/>
      <p:bldP spid="41" grpId="0"/>
      <p:bldP spid="43" grpId="0"/>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dirty="0"/>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dirty="0"/>
          </a:p>
        </p:txBody>
      </p:sp>
      <p:sp>
        <p:nvSpPr>
          <p:cNvPr id="205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1"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32774" name="Rectangle 6"/>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49" name="Rectangle 1"/>
          <p:cNvSpPr>
            <a:spLocks noChangeArrowheads="1"/>
          </p:cNvSpPr>
          <p:nvPr/>
        </p:nvSpPr>
        <p:spPr bwMode="auto">
          <a:xfrm>
            <a:off x="914400" y="357485"/>
            <a:ext cx="4343401"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6350" marR="0" lvl="1" algn="just" defTabSz="914400" rtl="0" eaLnBrk="1" fontAlgn="base" latinLnBrk="0" hangingPunct="1">
              <a:lnSpc>
                <a:spcPct val="100000"/>
              </a:lnSpc>
              <a:spcBef>
                <a:spcPct val="0"/>
              </a:spcBef>
              <a:spcAft>
                <a:spcPct val="0"/>
              </a:spcAft>
              <a:buClrTx/>
              <a:buSzTx/>
            </a:pPr>
            <a:r>
              <a:rPr kumimoji="0" lang="en-US" sz="2400" b="1" i="0" u="none" strike="noStrike" cap="none" normalizeH="0" baseline="0" dirty="0" smtClean="0">
                <a:ln>
                  <a:noFill/>
                </a:ln>
                <a:solidFill>
                  <a:srgbClr val="FF0000"/>
                </a:solidFill>
                <a:effectLst/>
                <a:latin typeface="Arial" pitchFamily="34" charset="0"/>
                <a:ea typeface="Calibri" pitchFamily="34" charset="0"/>
                <a:cs typeface="Arial" pitchFamily="34" charset="0"/>
              </a:rPr>
              <a:t>Nature of Heat Convection:</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
        <p:nvSpPr>
          <p:cNvPr id="26" name="Rectangle 25"/>
          <p:cNvSpPr/>
          <p:nvPr/>
        </p:nvSpPr>
        <p:spPr>
          <a:xfrm>
            <a:off x="304800" y="1771090"/>
            <a:ext cx="3810000" cy="1791260"/>
          </a:xfrm>
          <a:prstGeom prst="rect">
            <a:avLst/>
          </a:prstGeom>
        </p:spPr>
        <p:txBody>
          <a:bodyPr wrap="square">
            <a:spAutoFit/>
          </a:bodyPr>
          <a:lstStyle/>
          <a:p>
            <a:pPr marL="342900" marR="0" lvl="0" indent="-342900" algn="just">
              <a:lnSpc>
                <a:spcPct val="115000"/>
              </a:lnSpc>
              <a:spcBef>
                <a:spcPts val="0"/>
              </a:spcBef>
              <a:spcAft>
                <a:spcPts val="0"/>
              </a:spcAft>
              <a:buFont typeface="Wingdings" pitchFamily="2" charset="2"/>
              <a:buChar char="v"/>
              <a:tabLst>
                <a:tab pos="171450" algn="l"/>
              </a:tabLst>
            </a:pPr>
            <a:r>
              <a:rPr lang="en-US" sz="2400" dirty="0" smtClean="0">
                <a:latin typeface="Arial" pitchFamily="34" charset="0"/>
                <a:ea typeface="Times New Roman"/>
                <a:cs typeface="Arial" pitchFamily="34" charset="0"/>
              </a:rPr>
              <a:t>It is the heat transfer process in which flow of fluid is caused by density gradient.</a:t>
            </a:r>
          </a:p>
        </p:txBody>
      </p:sp>
      <p:sp>
        <p:nvSpPr>
          <p:cNvPr id="61441" name="Rectangle 1"/>
          <p:cNvSpPr>
            <a:spLocks noChangeArrowheads="1"/>
          </p:cNvSpPr>
          <p:nvPr/>
        </p:nvSpPr>
        <p:spPr bwMode="auto">
          <a:xfrm>
            <a:off x="4343400" y="1819692"/>
            <a:ext cx="38862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4488" marR="0" lvl="0" indent="-344488"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It is the heat transfer process in which flow of fluid is caused by some external devices such as pump, fan, blower etc.</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28" name="Rectangle 27"/>
          <p:cNvSpPr/>
          <p:nvPr/>
        </p:nvSpPr>
        <p:spPr>
          <a:xfrm>
            <a:off x="838200" y="1271885"/>
            <a:ext cx="2971800" cy="461665"/>
          </a:xfrm>
          <a:prstGeom prst="rect">
            <a:avLst/>
          </a:prstGeom>
        </p:spPr>
        <p:txBody>
          <a:bodyPr wrap="square">
            <a:spAutoFit/>
          </a:bodyPr>
          <a:lstStyle/>
          <a:p>
            <a:pPr algn="ctr"/>
            <a:r>
              <a:rPr lang="en-US" sz="2400" b="1" dirty="0" smtClean="0">
                <a:latin typeface="Arial" pitchFamily="34" charset="0"/>
                <a:cs typeface="Arial" pitchFamily="34" charset="0"/>
              </a:rPr>
              <a:t>Free convection</a:t>
            </a:r>
            <a:endParaRPr lang="en-US" sz="2400" dirty="0">
              <a:latin typeface="Arial" pitchFamily="34" charset="0"/>
              <a:cs typeface="Arial" pitchFamily="34" charset="0"/>
            </a:endParaRPr>
          </a:p>
        </p:txBody>
      </p:sp>
      <p:sp>
        <p:nvSpPr>
          <p:cNvPr id="29" name="Rectangle 28"/>
          <p:cNvSpPr/>
          <p:nvPr/>
        </p:nvSpPr>
        <p:spPr>
          <a:xfrm>
            <a:off x="5063359" y="1348085"/>
            <a:ext cx="2919389" cy="461665"/>
          </a:xfrm>
          <a:prstGeom prst="rect">
            <a:avLst/>
          </a:prstGeom>
        </p:spPr>
        <p:txBody>
          <a:bodyPr wrap="none">
            <a:spAutoFit/>
          </a:bodyPr>
          <a:lstStyle/>
          <a:p>
            <a:pPr algn="ctr"/>
            <a:r>
              <a:rPr lang="en-US" sz="2400" b="1" dirty="0" smtClean="0">
                <a:latin typeface="Arial" pitchFamily="34" charset="0"/>
                <a:cs typeface="Arial" pitchFamily="34" charset="0"/>
              </a:rPr>
              <a:t>Forced convection</a:t>
            </a:r>
            <a:endParaRPr lang="en-US" sz="2400" dirty="0">
              <a:latin typeface="Arial" pitchFamily="34" charset="0"/>
              <a:cs typeface="Arial" pitchFamily="34" charset="0"/>
            </a:endParaRPr>
          </a:p>
        </p:txBody>
      </p:sp>
      <p:sp>
        <p:nvSpPr>
          <p:cNvPr id="30" name="Rectangle 29"/>
          <p:cNvSpPr/>
          <p:nvPr/>
        </p:nvSpPr>
        <p:spPr>
          <a:xfrm>
            <a:off x="304800" y="3643622"/>
            <a:ext cx="3810000" cy="1366528"/>
          </a:xfrm>
          <a:prstGeom prst="rect">
            <a:avLst/>
          </a:prstGeom>
        </p:spPr>
        <p:txBody>
          <a:bodyPr wrap="square">
            <a:spAutoFit/>
          </a:bodyPr>
          <a:lstStyle/>
          <a:p>
            <a:pPr marL="342900" marR="0" lvl="0" indent="-342900" algn="just">
              <a:lnSpc>
                <a:spcPct val="115000"/>
              </a:lnSpc>
              <a:spcBef>
                <a:spcPts val="0"/>
              </a:spcBef>
              <a:spcAft>
                <a:spcPts val="0"/>
              </a:spcAft>
              <a:buFont typeface="Wingdings" pitchFamily="2" charset="2"/>
              <a:buChar char="v"/>
              <a:tabLst>
                <a:tab pos="171450" algn="l"/>
              </a:tabLst>
            </a:pPr>
            <a:r>
              <a:rPr lang="en-US" sz="2400" dirty="0" smtClean="0">
                <a:latin typeface="Arial" pitchFamily="34" charset="0"/>
                <a:ea typeface="Times New Roman"/>
                <a:cs typeface="Arial" pitchFamily="34" charset="0"/>
              </a:rPr>
              <a:t>Mass flow rate of fluid is usually low during the free convection.</a:t>
            </a:r>
          </a:p>
        </p:txBody>
      </p:sp>
      <p:sp>
        <p:nvSpPr>
          <p:cNvPr id="34" name="Rectangle 33"/>
          <p:cNvSpPr/>
          <p:nvPr/>
        </p:nvSpPr>
        <p:spPr>
          <a:xfrm>
            <a:off x="4343400" y="3809821"/>
            <a:ext cx="3886200" cy="1200329"/>
          </a:xfrm>
          <a:prstGeom prst="rect">
            <a:avLst/>
          </a:prstGeom>
        </p:spPr>
        <p:txBody>
          <a:bodyPr wrap="square">
            <a:spAutoFit/>
          </a:bodyPr>
          <a:lstStyle/>
          <a:p>
            <a:pPr marL="344488" lvl="0" indent="-344488" algn="just" eaLnBrk="0" fontAlgn="base" hangingPunct="0">
              <a:spcBef>
                <a:spcPct val="0"/>
              </a:spcBef>
              <a:spcAft>
                <a:spcPct val="0"/>
              </a:spcAft>
              <a:buFont typeface="Wingdings" pitchFamily="2" charset="2"/>
              <a:buChar char="v"/>
            </a:pPr>
            <a:r>
              <a:rPr lang="en-US" sz="2400" dirty="0" smtClean="0">
                <a:latin typeface="Arial" pitchFamily="34" charset="0"/>
                <a:ea typeface="Times New Roman" pitchFamily="18" charset="0"/>
                <a:cs typeface="Arial" pitchFamily="34" charset="0"/>
              </a:rPr>
              <a:t>Mass flow rate of fluid is comparatively higher in forced convection. </a:t>
            </a:r>
            <a:endParaRPr lang="en-US" sz="2400" dirty="0" smtClean="0">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144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61441" grpId="0"/>
      <p:bldP spid="28" grpId="0"/>
      <p:bldP spid="29" grpId="0"/>
      <p:bldP spid="30" grpId="0"/>
      <p:bldP spid="3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1814215"/>
            <a:ext cx="3810000" cy="941796"/>
          </a:xfrm>
          <a:prstGeom prst="rect">
            <a:avLst/>
          </a:prstGeom>
        </p:spPr>
        <p:txBody>
          <a:bodyPr wrap="square">
            <a:spAutoFit/>
          </a:bodyPr>
          <a:lstStyle/>
          <a:p>
            <a:pPr marL="342900" marR="0" lvl="0" indent="-342900" algn="just">
              <a:lnSpc>
                <a:spcPct val="115000"/>
              </a:lnSpc>
              <a:spcBef>
                <a:spcPts val="0"/>
              </a:spcBef>
              <a:spcAft>
                <a:spcPts val="0"/>
              </a:spcAft>
              <a:buFont typeface="Wingdings" pitchFamily="2" charset="2"/>
              <a:buChar char="v"/>
              <a:tabLst>
                <a:tab pos="171450" algn="l"/>
              </a:tabLst>
            </a:pPr>
            <a:r>
              <a:rPr lang="en-US" sz="2400" dirty="0" smtClean="0">
                <a:latin typeface="Arial" pitchFamily="34" charset="0"/>
                <a:ea typeface="Times New Roman"/>
                <a:cs typeface="Arial" pitchFamily="34" charset="0"/>
              </a:rPr>
              <a:t>Rate of heat transfer is usually very low.</a:t>
            </a:r>
          </a:p>
        </p:txBody>
      </p:sp>
      <p:sp>
        <p:nvSpPr>
          <p:cNvPr id="3" name="Rectangle 2"/>
          <p:cNvSpPr/>
          <p:nvPr/>
        </p:nvSpPr>
        <p:spPr>
          <a:xfrm>
            <a:off x="533400" y="3038487"/>
            <a:ext cx="3810000" cy="1366528"/>
          </a:xfrm>
          <a:prstGeom prst="rect">
            <a:avLst/>
          </a:prstGeom>
        </p:spPr>
        <p:txBody>
          <a:bodyPr wrap="square">
            <a:spAutoFit/>
          </a:bodyPr>
          <a:lstStyle/>
          <a:p>
            <a:pPr marL="342900" marR="0" lvl="0" indent="-342900" algn="just">
              <a:lnSpc>
                <a:spcPct val="115000"/>
              </a:lnSpc>
              <a:spcBef>
                <a:spcPts val="0"/>
              </a:spcBef>
              <a:spcAft>
                <a:spcPts val="0"/>
              </a:spcAft>
              <a:buFont typeface="Wingdings" pitchFamily="2" charset="2"/>
              <a:buChar char="v"/>
            </a:pPr>
            <a:r>
              <a:rPr lang="en-US" sz="2400" dirty="0" smtClean="0">
                <a:latin typeface="Arial" pitchFamily="34" charset="0"/>
                <a:ea typeface="Times New Roman"/>
                <a:cs typeface="Arial" pitchFamily="34" charset="0"/>
              </a:rPr>
              <a:t>For example: Cooling of a room without a fan by natural circulation of air.</a:t>
            </a:r>
            <a:endParaRPr lang="en-US" sz="2400" dirty="0">
              <a:latin typeface="Arial" pitchFamily="34" charset="0"/>
              <a:ea typeface="Times New Roman"/>
              <a:cs typeface="Arial" pitchFamily="34" charset="0"/>
            </a:endParaRPr>
          </a:p>
        </p:txBody>
      </p:sp>
      <p:sp>
        <p:nvSpPr>
          <p:cNvPr id="4" name="Rectangle 3"/>
          <p:cNvSpPr/>
          <p:nvPr/>
        </p:nvSpPr>
        <p:spPr>
          <a:xfrm>
            <a:off x="4572000" y="1893153"/>
            <a:ext cx="3733800" cy="830997"/>
          </a:xfrm>
          <a:prstGeom prst="rect">
            <a:avLst/>
          </a:prstGeom>
        </p:spPr>
        <p:txBody>
          <a:bodyPr wrap="square">
            <a:spAutoFit/>
          </a:bodyPr>
          <a:lstStyle/>
          <a:p>
            <a:pPr marL="344488" lvl="0" indent="-344488" algn="just" eaLnBrk="0" fontAlgn="base" hangingPunct="0">
              <a:spcBef>
                <a:spcPct val="0"/>
              </a:spcBef>
              <a:spcAft>
                <a:spcPct val="0"/>
              </a:spcAft>
              <a:buFont typeface="Wingdings" pitchFamily="2" charset="2"/>
              <a:buChar char="v"/>
            </a:pPr>
            <a:r>
              <a:rPr lang="en-US" sz="2400" dirty="0" smtClean="0">
                <a:latin typeface="Arial" pitchFamily="34" charset="0"/>
                <a:ea typeface="Times New Roman" pitchFamily="18" charset="0"/>
                <a:cs typeface="Arial" pitchFamily="34" charset="0"/>
              </a:rPr>
              <a:t>Rate of heat transfer is relatively higher.</a:t>
            </a:r>
            <a:endParaRPr lang="en-US" sz="2400" dirty="0" smtClean="0">
              <a:latin typeface="Arial" pitchFamily="34" charset="0"/>
              <a:cs typeface="Arial" pitchFamily="34" charset="0"/>
            </a:endParaRPr>
          </a:p>
        </p:txBody>
      </p:sp>
      <p:sp>
        <p:nvSpPr>
          <p:cNvPr id="5" name="Rectangle 4"/>
          <p:cNvSpPr/>
          <p:nvPr/>
        </p:nvSpPr>
        <p:spPr>
          <a:xfrm>
            <a:off x="4572000" y="3112353"/>
            <a:ext cx="3733800" cy="830997"/>
          </a:xfrm>
          <a:prstGeom prst="rect">
            <a:avLst/>
          </a:prstGeom>
        </p:spPr>
        <p:txBody>
          <a:bodyPr wrap="square">
            <a:spAutoFit/>
          </a:bodyPr>
          <a:lstStyle/>
          <a:p>
            <a:pPr marL="344488" indent="-344488" algn="just">
              <a:buFont typeface="Wingdings" pitchFamily="2" charset="2"/>
              <a:buChar char="v"/>
            </a:pPr>
            <a:r>
              <a:rPr lang="en-US" sz="2400" dirty="0" smtClean="0">
                <a:latin typeface="Arial" pitchFamily="34" charset="0"/>
                <a:ea typeface="Times New Roman" pitchFamily="18" charset="0"/>
                <a:cs typeface="Arial" pitchFamily="34" charset="0"/>
              </a:rPr>
              <a:t>For example: Cooling of a   room by a fan.</a:t>
            </a:r>
            <a:r>
              <a:rPr lang="en-US" sz="2400" dirty="0" smtClean="0">
                <a:latin typeface="Arial" pitchFamily="34" charset="0"/>
                <a:cs typeface="Arial" pitchFamily="34" charset="0"/>
              </a:rPr>
              <a:t> </a:t>
            </a:r>
            <a:endParaRPr lang="en-US" sz="2400" dirty="0"/>
          </a:p>
        </p:txBody>
      </p:sp>
      <p:sp>
        <p:nvSpPr>
          <p:cNvPr id="6" name="Rectangle 5"/>
          <p:cNvSpPr/>
          <p:nvPr/>
        </p:nvSpPr>
        <p:spPr>
          <a:xfrm>
            <a:off x="838200" y="1348085"/>
            <a:ext cx="2971800" cy="461665"/>
          </a:xfrm>
          <a:prstGeom prst="rect">
            <a:avLst/>
          </a:prstGeom>
        </p:spPr>
        <p:txBody>
          <a:bodyPr wrap="square">
            <a:spAutoFit/>
          </a:bodyPr>
          <a:lstStyle/>
          <a:p>
            <a:pPr algn="ctr"/>
            <a:r>
              <a:rPr lang="en-US" sz="2400" b="1" dirty="0" smtClean="0">
                <a:latin typeface="Arial" pitchFamily="34" charset="0"/>
                <a:cs typeface="Arial" pitchFamily="34" charset="0"/>
              </a:rPr>
              <a:t>Free convection</a:t>
            </a:r>
            <a:endParaRPr lang="en-US" sz="2400" dirty="0">
              <a:latin typeface="Arial" pitchFamily="34" charset="0"/>
              <a:cs typeface="Arial" pitchFamily="34" charset="0"/>
            </a:endParaRPr>
          </a:p>
        </p:txBody>
      </p:sp>
      <p:sp>
        <p:nvSpPr>
          <p:cNvPr id="7" name="Rectangle 6"/>
          <p:cNvSpPr/>
          <p:nvPr/>
        </p:nvSpPr>
        <p:spPr>
          <a:xfrm>
            <a:off x="5063359" y="1352550"/>
            <a:ext cx="2919389" cy="461665"/>
          </a:xfrm>
          <a:prstGeom prst="rect">
            <a:avLst/>
          </a:prstGeom>
        </p:spPr>
        <p:txBody>
          <a:bodyPr wrap="none">
            <a:spAutoFit/>
          </a:bodyPr>
          <a:lstStyle/>
          <a:p>
            <a:pPr algn="ctr"/>
            <a:r>
              <a:rPr lang="en-US" sz="2400" b="1" dirty="0" smtClean="0">
                <a:latin typeface="Arial" pitchFamily="34" charset="0"/>
                <a:cs typeface="Arial" pitchFamily="34" charset="0"/>
              </a:rPr>
              <a:t>Forced convection</a:t>
            </a:r>
            <a:endParaRPr lang="en-US" sz="2400" dirty="0">
              <a:latin typeface="Arial" pitchFamily="34" charset="0"/>
              <a:cs typeface="Arial" pitchFamily="34" charset="0"/>
            </a:endParaRPr>
          </a:p>
        </p:txBody>
      </p:sp>
      <p:sp>
        <p:nvSpPr>
          <p:cNvPr id="8" name="Rectangle 1"/>
          <p:cNvSpPr>
            <a:spLocks noChangeArrowheads="1"/>
          </p:cNvSpPr>
          <p:nvPr/>
        </p:nvSpPr>
        <p:spPr bwMode="auto">
          <a:xfrm>
            <a:off x="914400" y="357485"/>
            <a:ext cx="4343401"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6350" marR="0" lvl="1" algn="just" defTabSz="914400" rtl="0" eaLnBrk="1" fontAlgn="base" latinLnBrk="0" hangingPunct="1">
              <a:lnSpc>
                <a:spcPct val="100000"/>
              </a:lnSpc>
              <a:spcBef>
                <a:spcPct val="0"/>
              </a:spcBef>
              <a:spcAft>
                <a:spcPct val="0"/>
              </a:spcAft>
              <a:buClrTx/>
              <a:buSzTx/>
            </a:pPr>
            <a:r>
              <a:rPr kumimoji="0" lang="en-US" sz="2400" b="1" i="0" u="none" strike="noStrike" cap="none" normalizeH="0" baseline="0" dirty="0" smtClean="0">
                <a:ln>
                  <a:noFill/>
                </a:ln>
                <a:solidFill>
                  <a:srgbClr val="FF0000"/>
                </a:solidFill>
                <a:effectLst/>
                <a:latin typeface="Arial" pitchFamily="34" charset="0"/>
                <a:ea typeface="Calibri" pitchFamily="34" charset="0"/>
                <a:cs typeface="Arial" pitchFamily="34" charset="0"/>
              </a:rPr>
              <a:t>Nature of Heat Convection:</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Tree>
    <p:extLst>
      <p:ext uri="{BB962C8B-B14F-4D97-AF65-F5344CB8AC3E}">
        <p14:creationId xmlns:p14="http://schemas.microsoft.com/office/powerpoint/2010/main" val="4254092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1"/>
          <p:cNvSpPr>
            <a:spLocks noChangeArrowheads="1"/>
          </p:cNvSpPr>
          <p:nvPr/>
        </p:nvSpPr>
        <p:spPr bwMode="auto">
          <a:xfrm>
            <a:off x="533400" y="664213"/>
            <a:ext cx="67818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Heat (thermal) r</a:t>
            </a: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adiation</a:t>
            </a:r>
            <a:r>
              <a:rPr kumimoji="0" lang="en-US" sz="2400" b="1" i="0" u="none" strike="noStrike" cap="none" normalizeH="0" baseline="0" dirty="0" smtClean="0">
                <a:ln>
                  <a:noFill/>
                </a:ln>
                <a:solidFill>
                  <a:schemeClr val="tx1"/>
                </a:solidFill>
                <a:effectLst/>
                <a:latin typeface="Arial" pitchFamily="34" charset="0"/>
                <a:ea typeface="Calibri" pitchFamily="34" charset="0"/>
                <a:cs typeface="Arial" pitchFamily="34" charset="0"/>
              </a:rPr>
              <a:t> </a:t>
            </a: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is the energy emitted by the surface of matter in the form of </a:t>
            </a:r>
            <a:r>
              <a:rPr kumimoji="0" lang="en-US" sz="2400" b="0" i="0" u="none" strike="noStrike" cap="none" normalizeH="0" baseline="0" dirty="0" smtClean="0">
                <a:ln>
                  <a:noFill/>
                </a:ln>
                <a:solidFill>
                  <a:schemeClr val="tx1"/>
                </a:solidFill>
                <a:effectLst/>
                <a:latin typeface="Arial" pitchFamily="34" charset="0"/>
                <a:ea typeface="Times-Italic"/>
                <a:cs typeface="Arial" pitchFamily="34" charset="0"/>
              </a:rPr>
              <a:t>electromagnetic waves </a:t>
            </a: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(or </a:t>
            </a:r>
            <a:r>
              <a:rPr kumimoji="0" lang="en-US" sz="2400" b="0" i="0" u="none" strike="noStrike" cap="none" normalizeH="0" baseline="0" dirty="0" smtClean="0">
                <a:ln>
                  <a:noFill/>
                </a:ln>
                <a:solidFill>
                  <a:schemeClr val="tx1"/>
                </a:solidFill>
                <a:effectLst/>
                <a:latin typeface="Arial" pitchFamily="34" charset="0"/>
                <a:ea typeface="Times-Italic"/>
                <a:cs typeface="Arial" pitchFamily="34" charset="0"/>
              </a:rPr>
              <a:t>photons</a:t>
            </a: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55300" name="Rectangle 4"/>
          <p:cNvSpPr>
            <a:spLocks noChangeArrowheads="1"/>
          </p:cNvSpPr>
          <p:nvPr/>
        </p:nvSpPr>
        <p:spPr bwMode="auto">
          <a:xfrm>
            <a:off x="762000" y="128885"/>
            <a:ext cx="2725426"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   </a:t>
            </a:r>
            <a:r>
              <a:rPr kumimoji="0" lang="en-US" sz="24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Heat </a:t>
            </a:r>
            <a:r>
              <a:rPr kumimoji="0" lang="en-US" sz="24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Radiatio</a:t>
            </a:r>
            <a:r>
              <a:rPr kumimoji="0" lang="en-US" sz="2400" b="1" i="0" u="none" strike="noStrike" cap="none" normalizeH="0" baseline="0" dirty="0" smtClean="0">
                <a:ln>
                  <a:noFill/>
                </a:ln>
                <a:solidFill>
                  <a:srgbClr val="FF0000"/>
                </a:solidFill>
                <a:effectLst/>
                <a:ea typeface="Times New Roman" pitchFamily="18" charset="0"/>
                <a:cs typeface="Arial" pitchFamily="34" charset="0"/>
              </a:rPr>
              <a:t>n:</a:t>
            </a:r>
            <a:r>
              <a:rPr kumimoji="0" lang="en-US" sz="2400" b="0" i="0" u="none" strike="noStrike" cap="none" normalizeH="0" baseline="0" dirty="0" smtClean="0">
                <a:ln>
                  <a:noFill/>
                </a:ln>
                <a:solidFill>
                  <a:srgbClr val="FF0000"/>
                </a:solidFill>
                <a:effectLst/>
                <a:cs typeface="Arial" pitchFamily="34" charset="0"/>
              </a:rPr>
              <a:t> </a:t>
            </a:r>
          </a:p>
        </p:txBody>
      </p:sp>
      <p:sp>
        <p:nvSpPr>
          <p:cNvPr id="6" name="Rectangle 5"/>
          <p:cNvSpPr/>
          <p:nvPr/>
        </p:nvSpPr>
        <p:spPr>
          <a:xfrm>
            <a:off x="533400" y="1885950"/>
            <a:ext cx="7696200" cy="1200329"/>
          </a:xfrm>
          <a:prstGeom prst="rect">
            <a:avLst/>
          </a:prstGeom>
        </p:spPr>
        <p:txBody>
          <a:bodyPr wrap="square">
            <a:spAutoFit/>
          </a:bodyPr>
          <a:lstStyle/>
          <a:p>
            <a:pPr marL="457200" lvl="0" indent="-457200" algn="just" fontAlgn="base">
              <a:spcBef>
                <a:spcPct val="0"/>
              </a:spcBef>
              <a:spcAft>
                <a:spcPct val="0"/>
              </a:spcAft>
              <a:buFont typeface="Wingdings" pitchFamily="2" charset="2"/>
              <a:buChar char="v"/>
            </a:pPr>
            <a:r>
              <a:rPr lang="en-US" sz="2400" dirty="0" smtClean="0">
                <a:latin typeface="Arial" pitchFamily="34" charset="0"/>
                <a:ea typeface="Calibri" pitchFamily="34" charset="0"/>
                <a:cs typeface="Arial" pitchFamily="34" charset="0"/>
              </a:rPr>
              <a:t>During the radiation heat transfer the thermal energy of the source gets converted into energy in the form of electromagnetic waves or photons. </a:t>
            </a:r>
          </a:p>
        </p:txBody>
      </p:sp>
      <p:sp>
        <p:nvSpPr>
          <p:cNvPr id="7" name="Rectangle 6"/>
          <p:cNvSpPr/>
          <p:nvPr/>
        </p:nvSpPr>
        <p:spPr>
          <a:xfrm>
            <a:off x="533400" y="3105150"/>
            <a:ext cx="7696200" cy="1938992"/>
          </a:xfrm>
          <a:prstGeom prst="rect">
            <a:avLst/>
          </a:prstGeom>
        </p:spPr>
        <p:txBody>
          <a:bodyPr wrap="square">
            <a:spAutoFit/>
          </a:bodyPr>
          <a:lstStyle/>
          <a:p>
            <a:pPr marL="457200" lvl="0" indent="-457200" algn="just" fontAlgn="base">
              <a:spcBef>
                <a:spcPct val="0"/>
              </a:spcBef>
              <a:spcAft>
                <a:spcPct val="0"/>
              </a:spcAft>
              <a:buFont typeface="Wingdings" pitchFamily="2" charset="2"/>
              <a:buChar char="v"/>
            </a:pPr>
            <a:r>
              <a:rPr lang="en-US" sz="2400" dirty="0" smtClean="0">
                <a:latin typeface="Arial" pitchFamily="34" charset="0"/>
                <a:ea typeface="Calibri" pitchFamily="34" charset="0"/>
                <a:cs typeface="Arial" pitchFamily="34" charset="0"/>
              </a:rPr>
              <a:t>The waves or photons can travel through space and strike other receiving body resulting in absorption of part of energy carried by these photons and gets reconverted into the thermal energy of the receiving body. </a:t>
            </a: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1377" name="Object 1"/>
          <p:cNvGraphicFramePr>
            <a:graphicFrameLocks noChangeAspect="1"/>
          </p:cNvGraphicFramePr>
          <p:nvPr>
            <p:extLst>
              <p:ext uri="{D42A27DB-BD31-4B8C-83A1-F6EECF244321}">
                <p14:modId xmlns:p14="http://schemas.microsoft.com/office/powerpoint/2010/main" val="2869298109"/>
              </p:ext>
            </p:extLst>
          </p:nvPr>
        </p:nvGraphicFramePr>
        <p:xfrm>
          <a:off x="1910268" y="1921692"/>
          <a:ext cx="4947733" cy="3012258"/>
        </p:xfrm>
        <a:graphic>
          <a:graphicData uri="http://schemas.openxmlformats.org/presentationml/2006/ole">
            <mc:AlternateContent xmlns:mc="http://schemas.openxmlformats.org/markup-compatibility/2006">
              <mc:Choice xmlns:v="urn:schemas-microsoft-com:vml" Requires="v">
                <p:oleObj spid="_x0000_s101437" name="Visio" r:id="rId3" imgW="2933258" imgH="1947890" progId="Visio.Drawing.11">
                  <p:embed/>
                </p:oleObj>
              </mc:Choice>
              <mc:Fallback>
                <p:oleObj name="Visio" r:id="rId3" imgW="2933258" imgH="1947890" progId="Visio.Drawing.11">
                  <p:embed/>
                  <p:pic>
                    <p:nvPicPr>
                      <p:cNvPr id="0"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10268" y="1921692"/>
                        <a:ext cx="4947733" cy="3012258"/>
                      </a:xfrm>
                      <a:prstGeom prst="rect">
                        <a:avLst/>
                      </a:prstGeom>
                      <a:solidFill>
                        <a:schemeClr val="bg1"/>
                      </a:solidFill>
                    </p:spPr>
                  </p:pic>
                </p:oleObj>
              </mc:Fallback>
            </mc:AlternateContent>
          </a:graphicData>
        </a:graphic>
      </p:graphicFrame>
      <p:sp>
        <p:nvSpPr>
          <p:cNvPr id="4" name="Rectangle 2"/>
          <p:cNvSpPr>
            <a:spLocks noChangeArrowheads="1"/>
          </p:cNvSpPr>
          <p:nvPr/>
        </p:nvSpPr>
        <p:spPr bwMode="auto">
          <a:xfrm>
            <a:off x="914400" y="164127"/>
            <a:ext cx="45720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2" algn="just" defTabSz="914400" rtl="0" eaLnBrk="1" fontAlgn="base" latinLnBrk="0" hangingPunct="1">
              <a:lnSpc>
                <a:spcPct val="100000"/>
              </a:lnSpc>
              <a:spcBef>
                <a:spcPct val="0"/>
              </a:spcBef>
              <a:spcAft>
                <a:spcPct val="0"/>
              </a:spcAft>
              <a:buClrTx/>
              <a:buSzTx/>
              <a:tabLst/>
            </a:pPr>
            <a:r>
              <a:rPr kumimoji="0" lang="en-US" sz="2400" b="1" i="0" u="none" strike="noStrike" cap="none" normalizeH="0" baseline="0" dirty="0" smtClean="0">
                <a:ln>
                  <a:noFill/>
                </a:ln>
                <a:effectLst/>
                <a:latin typeface="Arial" pitchFamily="34" charset="0"/>
                <a:ea typeface="Calibri" pitchFamily="34" charset="0"/>
                <a:cs typeface="Arial" pitchFamily="34" charset="0"/>
              </a:rPr>
              <a:t>Concept of a Black Body:</a:t>
            </a:r>
            <a:endParaRPr kumimoji="0" lang="en-US" sz="2400" b="0" i="0" u="none" strike="noStrike" cap="none" normalizeH="0" baseline="0" dirty="0" smtClean="0">
              <a:ln>
                <a:noFill/>
              </a:ln>
              <a:effectLst/>
              <a:latin typeface="Arial" pitchFamily="34" charset="0"/>
              <a:cs typeface="Arial" pitchFamily="34" charset="0"/>
            </a:endParaRPr>
          </a:p>
        </p:txBody>
      </p:sp>
      <p:sp>
        <p:nvSpPr>
          <p:cNvPr id="5" name="Rectangle 3"/>
          <p:cNvSpPr>
            <a:spLocks noChangeArrowheads="1"/>
          </p:cNvSpPr>
          <p:nvPr/>
        </p:nvSpPr>
        <p:spPr bwMode="auto">
          <a:xfrm>
            <a:off x="533400" y="721363"/>
            <a:ext cx="68580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tab pos="1355725" algn="l"/>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The concept of a black body is an idealization with which the radiation characteristics of real bodies can be conveniently compared. </a:t>
            </a:r>
          </a:p>
        </p:txBody>
      </p:sp>
      <p:sp>
        <p:nvSpPr>
          <p:cNvPr id="2" name="TextBox 1"/>
          <p:cNvSpPr txBox="1"/>
          <p:nvPr/>
        </p:nvSpPr>
        <p:spPr>
          <a:xfrm>
            <a:off x="6934200" y="4444484"/>
            <a:ext cx="1672253" cy="461665"/>
          </a:xfrm>
          <a:prstGeom prst="rect">
            <a:avLst/>
          </a:prstGeom>
          <a:noFill/>
        </p:spPr>
        <p:txBody>
          <a:bodyPr wrap="none" rtlCol="0">
            <a:spAutoFit/>
          </a:bodyPr>
          <a:lstStyle/>
          <a:p>
            <a:r>
              <a:rPr lang="en-US" sz="2400" dirty="0" smtClean="0">
                <a:latin typeface="Arial" pitchFamily="34" charset="0"/>
                <a:cs typeface="Arial" pitchFamily="34" charset="0"/>
              </a:rPr>
              <a:t>Source: [2]</a:t>
            </a:r>
            <a:endParaRPr lang="en-US" sz="2400" dirty="0">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137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3400" y="357485"/>
            <a:ext cx="6781800" cy="461665"/>
          </a:xfrm>
          <a:prstGeom prst="rect">
            <a:avLst/>
          </a:prstGeom>
        </p:spPr>
        <p:txBody>
          <a:bodyPr wrap="square">
            <a:spAutoFit/>
          </a:bodyPr>
          <a:lstStyle/>
          <a:p>
            <a:pPr marL="457200" lvl="0" indent="-457200" algn="just" fontAlgn="base">
              <a:spcBef>
                <a:spcPct val="0"/>
              </a:spcBef>
              <a:spcAft>
                <a:spcPct val="0"/>
              </a:spcAft>
              <a:buFont typeface="Wingdings" pitchFamily="2" charset="2"/>
              <a:buChar char="v"/>
              <a:tabLst>
                <a:tab pos="1355725" algn="l"/>
              </a:tabLst>
            </a:pPr>
            <a:r>
              <a:rPr lang="en-US" sz="2400" dirty="0" smtClean="0">
                <a:latin typeface="Arial" pitchFamily="34" charset="0"/>
                <a:ea typeface="Times New Roman" pitchFamily="18" charset="0"/>
                <a:cs typeface="Arial" pitchFamily="34" charset="0"/>
              </a:rPr>
              <a:t> A black body has the following properties [2]:</a:t>
            </a:r>
            <a:endParaRPr lang="en-US" sz="2400" dirty="0" smtClean="0">
              <a:latin typeface="Arial" pitchFamily="34" charset="0"/>
              <a:cs typeface="Arial" pitchFamily="34" charset="0"/>
            </a:endParaRPr>
          </a:p>
        </p:txBody>
      </p:sp>
      <p:sp>
        <p:nvSpPr>
          <p:cNvPr id="5" name="Rectangle 4"/>
          <p:cNvSpPr/>
          <p:nvPr/>
        </p:nvSpPr>
        <p:spPr>
          <a:xfrm>
            <a:off x="685800" y="914221"/>
            <a:ext cx="6629400" cy="1200329"/>
          </a:xfrm>
          <a:prstGeom prst="rect">
            <a:avLst/>
          </a:prstGeom>
        </p:spPr>
        <p:txBody>
          <a:bodyPr wrap="square">
            <a:spAutoFit/>
          </a:bodyPr>
          <a:lstStyle/>
          <a:p>
            <a:pPr marL="457200" lvl="0" indent="-457200" algn="just" eaLnBrk="0" fontAlgn="base" hangingPunct="0">
              <a:spcBef>
                <a:spcPct val="0"/>
              </a:spcBef>
              <a:spcAft>
                <a:spcPct val="0"/>
              </a:spcAft>
              <a:buFontTx/>
              <a:buChar char="•"/>
              <a:tabLst>
                <a:tab pos="1355725" algn="l"/>
              </a:tabLst>
            </a:pPr>
            <a:r>
              <a:rPr lang="en-US" sz="2400" dirty="0" smtClean="0">
                <a:latin typeface="Arial" pitchFamily="34" charset="0"/>
                <a:ea typeface="Calibri" pitchFamily="34" charset="0"/>
                <a:cs typeface="Arial" pitchFamily="34" charset="0"/>
              </a:rPr>
              <a:t>It absorbs all the incident radiation energy falling on it and does not transmit or reflect it regardless of wavelength and direction.</a:t>
            </a:r>
            <a:endParaRPr lang="en-US" sz="2400" dirty="0" smtClean="0">
              <a:latin typeface="Arial" pitchFamily="34" charset="0"/>
              <a:cs typeface="Arial" pitchFamily="34" charset="0"/>
            </a:endParaRPr>
          </a:p>
        </p:txBody>
      </p:sp>
      <p:sp>
        <p:nvSpPr>
          <p:cNvPr id="8" name="Rectangle 12"/>
          <p:cNvSpPr>
            <a:spLocks noChangeArrowheads="1"/>
          </p:cNvSpPr>
          <p:nvPr/>
        </p:nvSpPr>
        <p:spPr bwMode="auto">
          <a:xfrm>
            <a:off x="0" y="253304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9" name="Rectangle 15"/>
          <p:cNvSpPr>
            <a:spLocks noChangeArrowheads="1"/>
          </p:cNvSpPr>
          <p:nvPr/>
        </p:nvSpPr>
        <p:spPr bwMode="auto">
          <a:xfrm>
            <a:off x="0" y="253304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0" name="Rectangle 17"/>
          <p:cNvSpPr>
            <a:spLocks noChangeArrowheads="1"/>
          </p:cNvSpPr>
          <p:nvPr/>
        </p:nvSpPr>
        <p:spPr bwMode="auto">
          <a:xfrm>
            <a:off x="0" y="253304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1" name="Rectangle 19"/>
          <p:cNvSpPr>
            <a:spLocks noChangeArrowheads="1"/>
          </p:cNvSpPr>
          <p:nvPr/>
        </p:nvSpPr>
        <p:spPr bwMode="auto">
          <a:xfrm>
            <a:off x="0" y="253304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 name="Rectangle 1"/>
          <p:cNvSpPr/>
          <p:nvPr/>
        </p:nvSpPr>
        <p:spPr>
          <a:xfrm>
            <a:off x="685800" y="3714750"/>
            <a:ext cx="7467600" cy="830997"/>
          </a:xfrm>
          <a:prstGeom prst="rect">
            <a:avLst/>
          </a:prstGeom>
        </p:spPr>
        <p:txBody>
          <a:bodyPr wrap="square">
            <a:spAutoFit/>
          </a:bodyPr>
          <a:lstStyle/>
          <a:p>
            <a:pPr marL="457200" lvl="0" indent="-457200" algn="just" eaLnBrk="0" fontAlgn="base" hangingPunct="0">
              <a:spcBef>
                <a:spcPct val="0"/>
              </a:spcBef>
              <a:spcAft>
                <a:spcPct val="0"/>
              </a:spcAft>
              <a:buFontTx/>
              <a:buChar char="•"/>
              <a:tabLst>
                <a:tab pos="1355725" algn="l"/>
              </a:tabLst>
            </a:pPr>
            <a:r>
              <a:rPr lang="en-US" sz="2400" dirty="0">
                <a:latin typeface="Arial" pitchFamily="34" charset="0"/>
                <a:ea typeface="Calibri" pitchFamily="34" charset="0"/>
                <a:cs typeface="Arial" pitchFamily="34" charset="0"/>
              </a:rPr>
              <a:t>The radiation energy emitted by a black body is independent of direction. </a:t>
            </a:r>
            <a:endParaRPr lang="en-US" sz="2400" dirty="0"/>
          </a:p>
        </p:txBody>
      </p:sp>
      <p:sp>
        <p:nvSpPr>
          <p:cNvPr id="3" name="Rectangle 2"/>
          <p:cNvSpPr/>
          <p:nvPr/>
        </p:nvSpPr>
        <p:spPr>
          <a:xfrm>
            <a:off x="685800" y="2285821"/>
            <a:ext cx="7543800" cy="1200329"/>
          </a:xfrm>
          <a:prstGeom prst="rect">
            <a:avLst/>
          </a:prstGeom>
        </p:spPr>
        <p:txBody>
          <a:bodyPr wrap="square">
            <a:spAutoFit/>
          </a:bodyPr>
          <a:lstStyle/>
          <a:p>
            <a:pPr marL="457200" lvl="0" indent="-457200" algn="just" eaLnBrk="0" fontAlgn="base" hangingPunct="0">
              <a:spcBef>
                <a:spcPct val="0"/>
              </a:spcBef>
              <a:spcAft>
                <a:spcPct val="0"/>
              </a:spcAft>
              <a:buFontTx/>
              <a:buChar char="•"/>
              <a:tabLst>
                <a:tab pos="1355725" algn="l"/>
              </a:tabLst>
            </a:pPr>
            <a:r>
              <a:rPr lang="en-US" sz="2400" dirty="0">
                <a:latin typeface="Arial" pitchFamily="34" charset="0"/>
                <a:ea typeface="Calibri" pitchFamily="34" charset="0"/>
                <a:cs typeface="Arial" pitchFamily="34" charset="0"/>
              </a:rPr>
              <a:t>It has an emissivity value of unity and therefore emits maximum amount of heat radiation at all wavelengths at any specified surface temperature.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cstate="print"/>
          <a:srcRect/>
          <a:stretch>
            <a:fillRect/>
          </a:stretch>
        </p:blipFill>
        <p:spPr bwMode="auto">
          <a:xfrm>
            <a:off x="914400" y="1181280"/>
            <a:ext cx="6324600" cy="3828870"/>
          </a:xfrm>
          <a:prstGeom prst="rect">
            <a:avLst/>
          </a:prstGeom>
          <a:noFill/>
          <a:ln w="9525">
            <a:noFill/>
            <a:miter lim="800000"/>
            <a:headEnd/>
            <a:tailEnd/>
          </a:ln>
        </p:spPr>
      </p:pic>
      <p:sp>
        <p:nvSpPr>
          <p:cNvPr id="3" name="Rectangle 2"/>
          <p:cNvSpPr/>
          <p:nvPr/>
        </p:nvSpPr>
        <p:spPr>
          <a:xfrm>
            <a:off x="938048" y="-19050"/>
            <a:ext cx="6453352" cy="1200329"/>
          </a:xfrm>
          <a:prstGeom prst="rect">
            <a:avLst/>
          </a:prstGeom>
        </p:spPr>
        <p:txBody>
          <a:bodyPr wrap="square">
            <a:spAutoFit/>
          </a:bodyPr>
          <a:lstStyle/>
          <a:p>
            <a:pPr algn="just"/>
            <a:r>
              <a:rPr lang="en-US" sz="2400" dirty="0">
                <a:latin typeface="Arial" pitchFamily="34" charset="0"/>
                <a:cs typeface="Arial" pitchFamily="34" charset="0"/>
              </a:rPr>
              <a:t>Distribution of spectral emissive power of a black body with wavelength at different surface </a:t>
            </a:r>
            <a:r>
              <a:rPr lang="en-US" sz="2400" dirty="0" smtClean="0">
                <a:latin typeface="Arial" pitchFamily="34" charset="0"/>
                <a:cs typeface="Arial" pitchFamily="34" charset="0"/>
              </a:rPr>
              <a:t>temperatures:</a:t>
            </a:r>
            <a:endParaRPr lang="en-US" sz="2400" dirty="0">
              <a:latin typeface="Arial" pitchFamily="34" charset="0"/>
              <a:cs typeface="Arial" pitchFamily="34" charset="0"/>
            </a:endParaRPr>
          </a:p>
        </p:txBody>
      </p:sp>
      <p:sp>
        <p:nvSpPr>
          <p:cNvPr id="4" name="TextBox 3"/>
          <p:cNvSpPr txBox="1"/>
          <p:nvPr/>
        </p:nvSpPr>
        <p:spPr>
          <a:xfrm>
            <a:off x="7239000" y="4610155"/>
            <a:ext cx="1672253" cy="461665"/>
          </a:xfrm>
          <a:prstGeom prst="rect">
            <a:avLst/>
          </a:prstGeom>
          <a:noFill/>
        </p:spPr>
        <p:txBody>
          <a:bodyPr wrap="none" rtlCol="0">
            <a:spAutoFit/>
          </a:bodyPr>
          <a:lstStyle/>
          <a:p>
            <a:r>
              <a:rPr lang="en-US" sz="2400" dirty="0" smtClean="0">
                <a:latin typeface="Arial" pitchFamily="34" charset="0"/>
                <a:cs typeface="Arial" pitchFamily="34" charset="0"/>
              </a:rPr>
              <a:t>Source: [1]</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182583692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Rectangle 1"/>
              <p:cNvSpPr/>
              <p:nvPr/>
            </p:nvSpPr>
            <p:spPr>
              <a:xfrm>
                <a:off x="533400" y="2754690"/>
                <a:ext cx="7696200" cy="1569660"/>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The locus of this maximum power is given by the </a:t>
                </a:r>
                <a:r>
                  <a:rPr lang="en-US" sz="2400" b="1" i="1" dirty="0">
                    <a:latin typeface="Arial" pitchFamily="34" charset="0"/>
                    <a:cs typeface="Arial" pitchFamily="34" charset="0"/>
                  </a:rPr>
                  <a:t>Wien’s law</a:t>
                </a:r>
                <a:r>
                  <a:rPr lang="en-US" sz="2400" b="1" dirty="0">
                    <a:latin typeface="Arial" pitchFamily="34" charset="0"/>
                    <a:cs typeface="Arial" pitchFamily="34" charset="0"/>
                  </a:rPr>
                  <a:t> </a:t>
                </a:r>
                <a:r>
                  <a:rPr lang="en-US" sz="2400" dirty="0">
                    <a:latin typeface="Arial" pitchFamily="34" charset="0"/>
                    <a:cs typeface="Arial" pitchFamily="34" charset="0"/>
                  </a:rPr>
                  <a:t>which relates the temperature </a:t>
                </a:r>
                <a:r>
                  <a:rPr lang="en-US" sz="2400" i="1" dirty="0">
                    <a:latin typeface="Arial" pitchFamily="34" charset="0"/>
                    <a:cs typeface="Arial" pitchFamily="34" charset="0"/>
                  </a:rPr>
                  <a:t>T</a:t>
                </a:r>
                <a:r>
                  <a:rPr lang="en-US" sz="2400" dirty="0">
                    <a:latin typeface="Arial" pitchFamily="34" charset="0"/>
                    <a:cs typeface="Arial" pitchFamily="34" charset="0"/>
                  </a:rPr>
                  <a:t> and wavelength </a:t>
                </a:r>
                <a14:m>
                  <m:oMath xmlns:m="http://schemas.openxmlformats.org/officeDocument/2006/math">
                    <m:r>
                      <a:rPr lang="en-US" sz="2400" i="1">
                        <a:latin typeface="Cambria Math"/>
                      </a:rPr>
                      <m:t>𝜆</m:t>
                    </m:r>
                  </m:oMath>
                </a14:m>
                <a:r>
                  <a:rPr lang="en-US" sz="2400" dirty="0">
                    <a:latin typeface="Arial" pitchFamily="34" charset="0"/>
                    <a:cs typeface="Arial" pitchFamily="34" charset="0"/>
                  </a:rPr>
                  <a:t> at which the emissive power is maximum and </a:t>
                </a:r>
                <a:r>
                  <a:rPr lang="en-US" sz="2400" dirty="0" smtClean="0">
                    <a:latin typeface="Arial" pitchFamily="34" charset="0"/>
                    <a:cs typeface="Arial" pitchFamily="34" charset="0"/>
                  </a:rPr>
                  <a:t>it is expressed </a:t>
                </a:r>
                <a:r>
                  <a:rPr lang="en-US" sz="2400" dirty="0" smtClean="0">
                    <a:latin typeface="Arial" pitchFamily="34" charset="0"/>
                    <a:cs typeface="Arial" pitchFamily="34" charset="0"/>
                  </a:rPr>
                  <a:t>as [2] </a:t>
                </a:r>
                <a:endParaRPr lang="en-US" sz="2400" dirty="0">
                  <a:latin typeface="Arial" pitchFamily="34" charset="0"/>
                  <a:cs typeface="Arial" pitchFamily="34" charset="0"/>
                </a:endParaRPr>
              </a:p>
            </p:txBody>
          </p:sp>
        </mc:Choice>
        <mc:Fallback>
          <p:sp>
            <p:nvSpPr>
              <p:cNvPr id="2" name="Rectangle 1"/>
              <p:cNvSpPr>
                <a:spLocks noRot="1" noChangeAspect="1" noMove="1" noResize="1" noEditPoints="1" noAdjustHandles="1" noChangeArrowheads="1" noChangeShapeType="1" noTextEdit="1"/>
              </p:cNvSpPr>
              <p:nvPr/>
            </p:nvSpPr>
            <p:spPr>
              <a:xfrm>
                <a:off x="533400" y="2754690"/>
                <a:ext cx="7696200" cy="1569660"/>
              </a:xfrm>
              <a:prstGeom prst="rect">
                <a:avLst/>
              </a:prstGeom>
              <a:blipFill rotWithShape="1">
                <a:blip r:embed="rId2"/>
                <a:stretch>
                  <a:fillRect l="-1109" t="-2724" r="-2219" b="-856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Rectangle 2"/>
              <p:cNvSpPr/>
              <p:nvPr/>
            </p:nvSpPr>
            <p:spPr>
              <a:xfrm>
                <a:off x="2819400" y="4472285"/>
                <a:ext cx="2895600" cy="461665"/>
              </a:xfrm>
              <a:prstGeom prst="rect">
                <a:avLst/>
              </a:prstGeom>
              <a:solidFill>
                <a:schemeClr val="bg1"/>
              </a:solidFill>
            </p:spPr>
            <p:txBody>
              <a:bodyPr wrap="square">
                <a:spAutoFit/>
              </a:bodyPr>
              <a:lstStyle/>
              <a:p>
                <a14:m>
                  <m:oMath xmlns:m="http://schemas.openxmlformats.org/officeDocument/2006/math">
                    <m:r>
                      <a:rPr lang="en-US" sz="2400" i="1">
                        <a:latin typeface="Cambria Math"/>
                      </a:rPr>
                      <m:t>𝜆</m:t>
                    </m:r>
                    <m:r>
                      <a:rPr lang="en-US" sz="2400" i="1">
                        <a:latin typeface="Cambria Math"/>
                      </a:rPr>
                      <m:t> </m:t>
                    </m:r>
                    <m:r>
                      <a:rPr lang="en-US" sz="2400" i="1">
                        <a:latin typeface="Cambria Math"/>
                      </a:rPr>
                      <m:t>𝑇</m:t>
                    </m:r>
                    <m:r>
                      <a:rPr lang="en-US" sz="2400" i="1">
                        <a:latin typeface="Cambria Math"/>
                      </a:rPr>
                      <m:t>=</m:t>
                    </m:r>
                    <m:r>
                      <a:rPr lang="en-US" sz="2400">
                        <a:latin typeface="Cambria Math"/>
                      </a:rPr>
                      <m:t>2898</m:t>
                    </m:r>
                    <m:r>
                      <a:rPr lang="en-US" sz="2400" i="1">
                        <a:latin typeface="Cambria Math"/>
                      </a:rPr>
                      <m:t> </m:t>
                    </m:r>
                    <m:r>
                      <a:rPr lang="en-US" sz="2400" i="1">
                        <a:latin typeface="Cambria Math"/>
                      </a:rPr>
                      <m:t>𝜇</m:t>
                    </m:r>
                    <m:r>
                      <a:rPr lang="en-US" sz="2400" i="1">
                        <a:latin typeface="Cambria Math"/>
                      </a:rPr>
                      <m:t>𝑚</m:t>
                    </m:r>
                    <m:r>
                      <a:rPr lang="en-US" sz="2400" i="1">
                        <a:latin typeface="Cambria Math"/>
                      </a:rPr>
                      <m:t> </m:t>
                    </m:r>
                    <m:r>
                      <a:rPr lang="en-US" sz="2400" i="1">
                        <a:latin typeface="Cambria Math"/>
                      </a:rPr>
                      <m:t>𝐾</m:t>
                    </m:r>
                  </m:oMath>
                </a14:m>
                <a:r>
                  <a:rPr lang="en-US" sz="2400" dirty="0">
                    <a:latin typeface="Arial" pitchFamily="34" charset="0"/>
                    <a:cs typeface="Arial" pitchFamily="34" charset="0"/>
                  </a:rPr>
                  <a:t> </a:t>
                </a:r>
              </a:p>
            </p:txBody>
          </p:sp>
        </mc:Choice>
        <mc:Fallback xmlns="">
          <p:sp>
            <p:nvSpPr>
              <p:cNvPr id="3" name="Rectangle 2"/>
              <p:cNvSpPr>
                <a:spLocks noRot="1" noChangeAspect="1" noMove="1" noResize="1" noEditPoints="1" noAdjustHandles="1" noChangeArrowheads="1" noChangeShapeType="1" noTextEdit="1"/>
              </p:cNvSpPr>
              <p:nvPr/>
            </p:nvSpPr>
            <p:spPr>
              <a:xfrm>
                <a:off x="2819400" y="4472285"/>
                <a:ext cx="2895600" cy="461665"/>
              </a:xfrm>
              <a:prstGeom prst="rect">
                <a:avLst/>
              </a:prstGeom>
              <a:blipFill rotWithShape="1">
                <a:blip r:embed="rId3"/>
                <a:stretch>
                  <a:fillRect l="-632" t="-9333" b="-32000"/>
                </a:stretch>
              </a:blipFill>
            </p:spPr>
            <p:txBody>
              <a:bodyPr/>
              <a:lstStyle/>
              <a:p>
                <a:r>
                  <a:rPr lang="en-US">
                    <a:noFill/>
                  </a:rPr>
                  <a:t> </a:t>
                </a:r>
              </a:p>
            </p:txBody>
          </p:sp>
        </mc:Fallback>
      </mc:AlternateContent>
      <p:sp>
        <p:nvSpPr>
          <p:cNvPr id="4" name="Rectangle 3"/>
          <p:cNvSpPr/>
          <p:nvPr/>
        </p:nvSpPr>
        <p:spPr>
          <a:xfrm>
            <a:off x="533400" y="355758"/>
            <a:ext cx="6781800" cy="1569660"/>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According to </a:t>
            </a:r>
            <a:r>
              <a:rPr lang="en-US" sz="2400" b="1" i="1" dirty="0">
                <a:latin typeface="Arial" pitchFamily="34" charset="0"/>
                <a:cs typeface="Arial" pitchFamily="34" charset="0"/>
              </a:rPr>
              <a:t>Planck’s law </a:t>
            </a:r>
            <a:r>
              <a:rPr lang="en-US" sz="2400" dirty="0">
                <a:latin typeface="Arial" pitchFamily="34" charset="0"/>
                <a:cs typeface="Arial" pitchFamily="34" charset="0"/>
              </a:rPr>
              <a:t>for black body radiation the emissive power per unit area per unit wavelength which is also called </a:t>
            </a:r>
            <a:r>
              <a:rPr lang="en-US" sz="2400" dirty="0" smtClean="0">
                <a:latin typeface="Arial" pitchFamily="34" charset="0"/>
                <a:cs typeface="Arial" pitchFamily="34" charset="0"/>
              </a:rPr>
              <a:t>spectral </a:t>
            </a:r>
            <a:r>
              <a:rPr lang="en-US" sz="2400" dirty="0">
                <a:latin typeface="Arial" pitchFamily="34" charset="0"/>
                <a:cs typeface="Arial" pitchFamily="34" charset="0"/>
              </a:rPr>
              <a:t>radiance is given </a:t>
            </a:r>
            <a:r>
              <a:rPr lang="en-US" sz="2400" dirty="0" smtClean="0">
                <a:latin typeface="Arial" pitchFamily="34" charset="0"/>
                <a:cs typeface="Arial" pitchFamily="34" charset="0"/>
              </a:rPr>
              <a:t>by [2]</a:t>
            </a:r>
            <a:endParaRPr lang="en-US" sz="2400" dirty="0">
              <a:latin typeface="Arial" pitchFamily="34" charset="0"/>
              <a:cs typeface="Arial" pitchFamily="34" charset="0"/>
            </a:endParaRPr>
          </a:p>
        </p:txBody>
      </p:sp>
      <mc:AlternateContent xmlns:mc="http://schemas.openxmlformats.org/markup-compatibility/2006">
        <mc:Choice xmlns:a14="http://schemas.microsoft.com/office/drawing/2010/main" Requires="a14">
          <p:sp>
            <p:nvSpPr>
              <p:cNvPr id="5" name="Rectangle 4"/>
              <p:cNvSpPr/>
              <p:nvPr/>
            </p:nvSpPr>
            <p:spPr>
              <a:xfrm>
                <a:off x="5015683" y="1904912"/>
                <a:ext cx="2756717" cy="895438"/>
              </a:xfrm>
              <a:prstGeom prst="rect">
                <a:avLst/>
              </a:prstGeom>
              <a:solidFill>
                <a:schemeClr val="bg1"/>
              </a:solidFill>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2400" i="1">
                              <a:latin typeface="Cambria Math"/>
                            </a:rPr>
                          </m:ctrlPr>
                        </m:sSubPr>
                        <m:e>
                          <m:r>
                            <a:rPr lang="en-US" sz="2400" i="1">
                              <a:latin typeface="Cambria Math"/>
                            </a:rPr>
                            <m:t>𝐸</m:t>
                          </m:r>
                        </m:e>
                        <m:sub>
                          <m:r>
                            <a:rPr lang="en-US" sz="2400" i="1">
                              <a:latin typeface="Cambria Math"/>
                            </a:rPr>
                            <m:t>𝑏</m:t>
                          </m:r>
                          <m:r>
                            <a:rPr lang="en-US" sz="2400" i="1">
                              <a:latin typeface="Cambria Math"/>
                            </a:rPr>
                            <m:t>,</m:t>
                          </m:r>
                          <m:r>
                            <a:rPr lang="en-US" sz="2400" i="1">
                              <a:latin typeface="Cambria Math"/>
                            </a:rPr>
                            <m:t>𝜆</m:t>
                          </m:r>
                        </m:sub>
                      </m:sSub>
                      <m:r>
                        <a:rPr lang="en-US" sz="2400" i="1">
                          <a:latin typeface="Cambria Math"/>
                        </a:rPr>
                        <m:t>=</m:t>
                      </m:r>
                      <m:f>
                        <m:fPr>
                          <m:ctrlPr>
                            <a:rPr lang="en-US" sz="2400" i="1">
                              <a:latin typeface="Cambria Math"/>
                            </a:rPr>
                          </m:ctrlPr>
                        </m:fPr>
                        <m:num>
                          <m:f>
                            <m:fPr>
                              <m:type m:val="lin"/>
                              <m:ctrlPr>
                                <a:rPr lang="en-US" sz="2400" i="1">
                                  <a:latin typeface="Cambria Math"/>
                                </a:rPr>
                              </m:ctrlPr>
                            </m:fPr>
                            <m:num>
                              <m:r>
                                <a:rPr lang="en-US" sz="2400" i="1">
                                  <a:latin typeface="Cambria Math"/>
                                </a:rPr>
                                <m:t>2</m:t>
                              </m:r>
                              <m:r>
                                <a:rPr lang="en-US" sz="2400" i="1">
                                  <a:latin typeface="Cambria Math"/>
                                </a:rPr>
                                <m:t>𝜋</m:t>
                              </m:r>
                              <m:r>
                                <a:rPr lang="en-US" sz="2400" i="1">
                                  <a:latin typeface="Cambria Math"/>
                                </a:rPr>
                                <m:t>h</m:t>
                              </m:r>
                              <m:sSup>
                                <m:sSupPr>
                                  <m:ctrlPr>
                                    <a:rPr lang="en-US" sz="2400" i="1">
                                      <a:latin typeface="Cambria Math"/>
                                    </a:rPr>
                                  </m:ctrlPr>
                                </m:sSupPr>
                                <m:e>
                                  <m:r>
                                    <a:rPr lang="en-US" sz="2400" i="1">
                                      <a:latin typeface="Cambria Math"/>
                                    </a:rPr>
                                    <m:t>𝑐</m:t>
                                  </m:r>
                                </m:e>
                                <m:sup>
                                  <m:r>
                                    <a:rPr lang="en-US" sz="2400" i="1">
                                      <a:latin typeface="Cambria Math"/>
                                    </a:rPr>
                                    <m:t>2</m:t>
                                  </m:r>
                                </m:sup>
                              </m:sSup>
                            </m:num>
                            <m:den>
                              <m:sSup>
                                <m:sSupPr>
                                  <m:ctrlPr>
                                    <a:rPr lang="en-US" sz="2400" i="1">
                                      <a:latin typeface="Cambria Math"/>
                                    </a:rPr>
                                  </m:ctrlPr>
                                </m:sSupPr>
                                <m:e>
                                  <m:r>
                                    <a:rPr lang="en-US" sz="2400" i="1">
                                      <a:latin typeface="Cambria Math"/>
                                    </a:rPr>
                                    <m:t>𝜆</m:t>
                                  </m:r>
                                </m:e>
                                <m:sup>
                                  <m:r>
                                    <a:rPr lang="en-US" sz="2400" i="1">
                                      <a:latin typeface="Cambria Math"/>
                                    </a:rPr>
                                    <m:t>5</m:t>
                                  </m:r>
                                </m:sup>
                              </m:sSup>
                            </m:den>
                          </m:f>
                        </m:num>
                        <m:den>
                          <m:sSup>
                            <m:sSupPr>
                              <m:ctrlPr>
                                <a:rPr lang="en-US" sz="2400" i="1">
                                  <a:latin typeface="Cambria Math"/>
                                </a:rPr>
                              </m:ctrlPr>
                            </m:sSupPr>
                            <m:e>
                              <m:r>
                                <a:rPr lang="en-US" sz="2400" i="1">
                                  <a:latin typeface="Cambria Math"/>
                                </a:rPr>
                                <m:t>𝑒</m:t>
                              </m:r>
                            </m:e>
                            <m:sup>
                              <m:r>
                                <a:rPr lang="en-US" sz="2400" i="1">
                                  <a:latin typeface="Cambria Math"/>
                                </a:rPr>
                                <m:t>(</m:t>
                              </m:r>
                              <m:f>
                                <m:fPr>
                                  <m:type m:val="lin"/>
                                  <m:ctrlPr>
                                    <a:rPr lang="en-US" sz="2400" i="1">
                                      <a:latin typeface="Cambria Math"/>
                                    </a:rPr>
                                  </m:ctrlPr>
                                </m:fPr>
                                <m:num>
                                  <m:r>
                                    <a:rPr lang="en-US" sz="2400" i="1">
                                      <a:latin typeface="Cambria Math"/>
                                    </a:rPr>
                                    <m:t>h𝑐</m:t>
                                  </m:r>
                                </m:num>
                                <m:den>
                                  <m:r>
                                    <a:rPr lang="en-US" sz="2400" i="1">
                                      <a:latin typeface="Cambria Math"/>
                                    </a:rPr>
                                    <m:t>𝜆</m:t>
                                  </m:r>
                                  <m:r>
                                    <a:rPr lang="en-US" sz="2400" i="1">
                                      <a:latin typeface="Cambria Math"/>
                                    </a:rPr>
                                    <m:t>𝑘𝑇</m:t>
                                  </m:r>
                                  <m:r>
                                    <a:rPr lang="en-US" sz="2400" i="1">
                                      <a:latin typeface="Cambria Math"/>
                                    </a:rPr>
                                    <m:t>)</m:t>
                                  </m:r>
                                </m:den>
                              </m:f>
                            </m:sup>
                          </m:sSup>
                          <m:r>
                            <a:rPr lang="en-US" sz="2400" i="1">
                              <a:latin typeface="Cambria Math"/>
                            </a:rPr>
                            <m:t>−1</m:t>
                          </m:r>
                        </m:den>
                      </m:f>
                    </m:oMath>
                  </m:oMathPara>
                </a14:m>
                <a:endParaRPr lang="en-US" sz="2400" dirty="0"/>
              </a:p>
            </p:txBody>
          </p:sp>
        </mc:Choice>
        <mc:Fallback>
          <p:sp>
            <p:nvSpPr>
              <p:cNvPr id="5" name="Rectangle 4"/>
              <p:cNvSpPr>
                <a:spLocks noRot="1" noChangeAspect="1" noMove="1" noResize="1" noEditPoints="1" noAdjustHandles="1" noChangeArrowheads="1" noChangeShapeType="1" noTextEdit="1"/>
              </p:cNvSpPr>
              <p:nvPr/>
            </p:nvSpPr>
            <p:spPr>
              <a:xfrm>
                <a:off x="5015683" y="1904912"/>
                <a:ext cx="2756717" cy="895438"/>
              </a:xfrm>
              <a:prstGeom prst="rect">
                <a:avLst/>
              </a:prstGeom>
              <a:blipFill rotWithShape="1">
                <a:blip r:embed="rId4"/>
                <a:stretch>
                  <a:fillRect r="-6195"/>
                </a:stretch>
              </a:blipFill>
            </p:spPr>
            <p:txBody>
              <a:bodyPr/>
              <a:lstStyle/>
              <a:p>
                <a:r>
                  <a:rPr lang="en-US">
                    <a:noFill/>
                  </a:rPr>
                  <a:t> </a:t>
                </a:r>
              </a:p>
            </p:txBody>
          </p:sp>
        </mc:Fallback>
      </mc:AlternateContent>
    </p:spTree>
    <p:extLst>
      <p:ext uri="{BB962C8B-B14F-4D97-AF65-F5344CB8AC3E}">
        <p14:creationId xmlns:p14="http://schemas.microsoft.com/office/powerpoint/2010/main" val="1319749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1"/>
          <p:cNvSpPr>
            <a:spLocks noChangeArrowheads="1"/>
          </p:cNvSpPr>
          <p:nvPr/>
        </p:nvSpPr>
        <p:spPr bwMode="auto">
          <a:xfrm>
            <a:off x="914400" y="357485"/>
            <a:ext cx="64008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2" algn="just" defTabSz="914400" rtl="0" eaLnBrk="1" fontAlgn="base" latinLnBrk="0" hangingPunct="1">
              <a:lnSpc>
                <a:spcPct val="100000"/>
              </a:lnSpc>
              <a:spcBef>
                <a:spcPct val="0"/>
              </a:spcBef>
              <a:spcAft>
                <a:spcPct val="0"/>
              </a:spcAft>
              <a:buClrTx/>
              <a:buSzTx/>
              <a:tabLst/>
            </a:pPr>
            <a:r>
              <a:rPr kumimoji="0" lang="en-US" sz="2400" b="1" i="0" u="none" strike="noStrike" cap="none" normalizeH="0" baseline="0" dirty="0" smtClean="0">
                <a:ln>
                  <a:noFill/>
                </a:ln>
                <a:solidFill>
                  <a:srgbClr val="FF0000"/>
                </a:solidFill>
                <a:effectLst/>
                <a:latin typeface="Arial" pitchFamily="34" charset="0"/>
                <a:ea typeface="Calibri" pitchFamily="34" charset="0"/>
                <a:cs typeface="Arial" pitchFamily="34" charset="0"/>
              </a:rPr>
              <a:t>Types of Bodies with respect to Radiation</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
        <p:nvSpPr>
          <p:cNvPr id="59394" name="Rectangle 2"/>
          <p:cNvSpPr>
            <a:spLocks noChangeArrowheads="1"/>
          </p:cNvSpPr>
          <p:nvPr/>
        </p:nvSpPr>
        <p:spPr bwMode="auto">
          <a:xfrm>
            <a:off x="609600" y="1200150"/>
            <a:ext cx="67056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The bodies are classified according to their radiation surface properties.</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59395" name="Rectangle 3"/>
          <p:cNvSpPr>
            <a:spLocks noChangeArrowheads="1"/>
          </p:cNvSpPr>
          <p:nvPr/>
        </p:nvSpPr>
        <p:spPr bwMode="auto">
          <a:xfrm>
            <a:off x="1066800" y="2186285"/>
            <a:ext cx="22098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FF0000"/>
                </a:solidFill>
                <a:effectLst/>
                <a:latin typeface="Arial" pitchFamily="34" charset="0"/>
                <a:ea typeface="Calibri" pitchFamily="34" charset="0"/>
                <a:cs typeface="Arial" pitchFamily="34" charset="0"/>
              </a:rPr>
              <a:t>Black Body</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
        <p:nvSpPr>
          <p:cNvPr id="59396" name="Rectangle 4"/>
          <p:cNvSpPr>
            <a:spLocks noChangeArrowheads="1"/>
          </p:cNvSpPr>
          <p:nvPr/>
        </p:nvSpPr>
        <p:spPr bwMode="auto">
          <a:xfrm>
            <a:off x="533400" y="2907090"/>
            <a:ext cx="76962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A black body is one which neither reflects nor transmits any part of the incident radiation energy but absorbs all of it regardless of the wavelength,   </a:t>
            </a: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sym typeface="Symbol"/>
              </a:rPr>
              <a:t> =  = 1.</a:t>
            </a: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59398" name="Picture 6"/>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 y="0"/>
            <a:ext cx="30163" cy="142875"/>
          </a:xfrm>
          <a:prstGeom prst="rect">
            <a:avLst/>
          </a:prstGeom>
          <a:noFill/>
        </p:spPr>
      </p:pic>
      <p:sp>
        <p:nvSpPr>
          <p:cNvPr id="59400" name="Rectangle 8"/>
          <p:cNvSpPr>
            <a:spLocks noChangeArrowheads="1"/>
          </p:cNvSpPr>
          <p:nvPr/>
        </p:nvSpPr>
        <p:spPr bwMode="auto">
          <a:xfrm>
            <a:off x="0" y="35153"/>
            <a:ext cx="213520" cy="21544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chemeClr val="tx1"/>
                </a:solidFill>
                <a:effectLst/>
                <a:latin typeface="Arial" pitchFamily="34" charset="0"/>
                <a:cs typeface="Arial" pitchFamily="34"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940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9404" name="Rectangle 1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939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939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5" grpId="0"/>
      <p:bldP spid="5939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ext uri="{D42A27DB-BD31-4B8C-83A1-F6EECF244321}">
                <p14:modId xmlns:p14="http://schemas.microsoft.com/office/powerpoint/2010/main" val="204002867"/>
              </p:ext>
            </p:extLst>
          </p:nvPr>
        </p:nvGraphicFramePr>
        <p:xfrm>
          <a:off x="1143000" y="1276350"/>
          <a:ext cx="6283157" cy="3581400"/>
        </p:xfrm>
        <a:graphic>
          <a:graphicData uri="http://schemas.openxmlformats.org/presentationml/2006/ole">
            <mc:AlternateContent xmlns:mc="http://schemas.openxmlformats.org/markup-compatibility/2006">
              <mc:Choice xmlns:v="urn:schemas-microsoft-com:vml" Requires="v">
                <p:oleObj spid="_x0000_s106547" name="Visio" r:id="rId3" imgW="3643425" imgH="2607092" progId="Visio.Drawing.11">
                  <p:embed/>
                </p:oleObj>
              </mc:Choice>
              <mc:Fallback>
                <p:oleObj name="Visio" r:id="rId3" imgW="3643425" imgH="2607092" progId="Visio.Drawing.11">
                  <p:embed/>
                  <p:pic>
                    <p:nvPicPr>
                      <p:cNvPr id="0" name="Object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3000" y="1276350"/>
                        <a:ext cx="6283157" cy="3581400"/>
                      </a:xfrm>
                      <a:prstGeom prst="rect">
                        <a:avLst/>
                      </a:prstGeom>
                      <a:solidFill>
                        <a:schemeClr val="bg1"/>
                      </a:solidFill>
                      <a:ln>
                        <a:noFill/>
                      </a:ln>
                    </p:spPr>
                  </p:pic>
                </p:oleObj>
              </mc:Fallback>
            </mc:AlternateContent>
          </a:graphicData>
        </a:graphic>
      </p:graphicFrame>
      <p:sp>
        <p:nvSpPr>
          <p:cNvPr id="3" name="TextBox 2"/>
          <p:cNvSpPr txBox="1"/>
          <p:nvPr/>
        </p:nvSpPr>
        <p:spPr>
          <a:xfrm>
            <a:off x="838200" y="209550"/>
            <a:ext cx="6477000" cy="830997"/>
          </a:xfrm>
          <a:prstGeom prst="rect">
            <a:avLst/>
          </a:prstGeom>
          <a:noFill/>
        </p:spPr>
        <p:txBody>
          <a:bodyPr wrap="square" rtlCol="0">
            <a:spAutoFit/>
          </a:bodyPr>
          <a:lstStyle/>
          <a:p>
            <a:pPr algn="just"/>
            <a:r>
              <a:rPr lang="en-US" sz="2400" dirty="0" smtClean="0">
                <a:latin typeface="Arial" pitchFamily="34" charset="0"/>
                <a:cs typeface="Arial" pitchFamily="34" charset="0"/>
              </a:rPr>
              <a:t>Variation of Emissivity  with </a:t>
            </a:r>
            <a:r>
              <a:rPr lang="en-US" sz="2400" dirty="0">
                <a:latin typeface="Arial" pitchFamily="34" charset="0"/>
                <a:cs typeface="Arial" pitchFamily="34" charset="0"/>
              </a:rPr>
              <a:t>W</a:t>
            </a:r>
            <a:r>
              <a:rPr lang="en-US" sz="2400" dirty="0" smtClean="0">
                <a:latin typeface="Arial" pitchFamily="34" charset="0"/>
                <a:cs typeface="Arial" pitchFamily="34" charset="0"/>
              </a:rPr>
              <a:t>avelength for </a:t>
            </a:r>
            <a:r>
              <a:rPr lang="en-US" sz="2400" dirty="0">
                <a:latin typeface="Arial" pitchFamily="34" charset="0"/>
                <a:cs typeface="Arial" pitchFamily="34" charset="0"/>
              </a:rPr>
              <a:t>D</a:t>
            </a:r>
            <a:r>
              <a:rPr lang="en-US" sz="2400" dirty="0" smtClean="0">
                <a:latin typeface="Arial" pitchFamily="34" charset="0"/>
                <a:cs typeface="Arial" pitchFamily="34" charset="0"/>
              </a:rPr>
              <a:t>ifferent </a:t>
            </a:r>
            <a:r>
              <a:rPr lang="en-US" sz="2400" dirty="0" smtClean="0">
                <a:latin typeface="Arial" pitchFamily="34" charset="0"/>
                <a:cs typeface="Arial" pitchFamily="34" charset="0"/>
              </a:rPr>
              <a:t>Bodies:</a:t>
            </a:r>
            <a:endParaRPr lang="en-US" sz="2400" dirty="0">
              <a:latin typeface="Arial" pitchFamily="34" charset="0"/>
              <a:cs typeface="Arial" pitchFamily="34" charset="0"/>
            </a:endParaRPr>
          </a:p>
        </p:txBody>
      </p:sp>
      <p:sp>
        <p:nvSpPr>
          <p:cNvPr id="4" name="TextBox 3"/>
          <p:cNvSpPr txBox="1"/>
          <p:nvPr/>
        </p:nvSpPr>
        <p:spPr>
          <a:xfrm>
            <a:off x="7239000" y="4610155"/>
            <a:ext cx="1672253" cy="461665"/>
          </a:xfrm>
          <a:prstGeom prst="rect">
            <a:avLst/>
          </a:prstGeom>
          <a:noFill/>
        </p:spPr>
        <p:txBody>
          <a:bodyPr wrap="none" rtlCol="0">
            <a:spAutoFit/>
          </a:bodyPr>
          <a:lstStyle/>
          <a:p>
            <a:r>
              <a:rPr lang="en-US" sz="2400" dirty="0" smtClean="0">
                <a:latin typeface="Arial" pitchFamily="34" charset="0"/>
                <a:cs typeface="Arial" pitchFamily="34" charset="0"/>
              </a:rPr>
              <a:t>Source: </a:t>
            </a:r>
            <a:r>
              <a:rPr lang="en-US" sz="2400" dirty="0" smtClean="0">
                <a:latin typeface="Arial" pitchFamily="34" charset="0"/>
                <a:cs typeface="Arial" pitchFamily="34" charset="0"/>
              </a:rPr>
              <a:t>[3]</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53509037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1003738" y="357485"/>
            <a:ext cx="2120462"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Grey Body</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
        <p:nvSpPr>
          <p:cNvPr id="3" name="Rectangle 7"/>
          <p:cNvSpPr>
            <a:spLocks noChangeArrowheads="1"/>
          </p:cNvSpPr>
          <p:nvPr/>
        </p:nvSpPr>
        <p:spPr bwMode="auto">
          <a:xfrm>
            <a:off x="533400" y="1459290"/>
            <a:ext cx="67818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 grey body is defined as a hypothetical body with constant surface absorptivity (and then emissivity) over all wavelengths and temperatures like black body.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Rectangle 4"/>
          <p:cNvSpPr/>
          <p:nvPr/>
        </p:nvSpPr>
        <p:spPr>
          <a:xfrm>
            <a:off x="533400" y="3493353"/>
            <a:ext cx="7696200" cy="830997"/>
          </a:xfrm>
          <a:prstGeom prst="rect">
            <a:avLst/>
          </a:prstGeom>
        </p:spPr>
        <p:txBody>
          <a:bodyPr wrap="square">
            <a:spAutoFit/>
          </a:bodyPr>
          <a:lstStyle/>
          <a:p>
            <a:pPr marL="457200" lvl="0" indent="-457200" algn="just" fontAlgn="base">
              <a:spcBef>
                <a:spcPct val="0"/>
              </a:spcBef>
              <a:spcAft>
                <a:spcPct val="0"/>
              </a:spcAft>
              <a:buFont typeface="Wingdings" pitchFamily="2" charset="2"/>
              <a:buChar char="v"/>
            </a:pPr>
            <a:r>
              <a:rPr lang="en-US" sz="2400" dirty="0" smtClean="0">
                <a:latin typeface="Arial" pitchFamily="34" charset="0"/>
                <a:ea typeface="Times New Roman" pitchFamily="18" charset="0"/>
                <a:cs typeface="Arial" pitchFamily="34" charset="0"/>
              </a:rPr>
              <a:t>But </a:t>
            </a:r>
            <a:r>
              <a:rPr lang="en-US" sz="2400" dirty="0">
                <a:latin typeface="Arial" pitchFamily="34" charset="0"/>
                <a:ea typeface="Times New Roman" pitchFamily="18" charset="0"/>
                <a:cs typeface="Arial" pitchFamily="34" charset="0"/>
              </a:rPr>
              <a:t>its emissivity and therefore emissive power is less than that of a black body, </a:t>
            </a:r>
            <a:r>
              <a:rPr lang="en-US" sz="2400" dirty="0">
                <a:latin typeface="Arial" pitchFamily="34" charset="0"/>
                <a:ea typeface="Times New Roman" pitchFamily="18" charset="0"/>
                <a:cs typeface="Arial" pitchFamily="34" charset="0"/>
                <a:sym typeface="Symbol"/>
              </a:rPr>
              <a:t> &lt; 1</a:t>
            </a:r>
            <a:r>
              <a:rPr lang="en-US" sz="2400" dirty="0">
                <a:latin typeface="Arial" pitchFamily="34" charset="0"/>
                <a:ea typeface="Times New Roman" pitchFamily="18" charset="0"/>
                <a:cs typeface="Arial" pitchFamily="34" charset="0"/>
              </a:rPr>
              <a:t>.</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2675155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ext uri="{D42A27DB-BD31-4B8C-83A1-F6EECF244321}">
                <p14:modId xmlns:p14="http://schemas.microsoft.com/office/powerpoint/2010/main" val="512290752"/>
              </p:ext>
            </p:extLst>
          </p:nvPr>
        </p:nvGraphicFramePr>
        <p:xfrm>
          <a:off x="1219200" y="1123950"/>
          <a:ext cx="6400800" cy="3810000"/>
        </p:xfrm>
        <a:graphic>
          <a:graphicData uri="http://schemas.openxmlformats.org/presentationml/2006/ole">
            <mc:AlternateContent xmlns:mc="http://schemas.openxmlformats.org/markup-compatibility/2006">
              <mc:Choice xmlns:v="urn:schemas-microsoft-com:vml" Requires="v">
                <p:oleObj spid="_x0000_s108596" name="Visio" r:id="rId3" imgW="3844644" imgH="2211389" progId="Visio.Drawing.11">
                  <p:embed/>
                </p:oleObj>
              </mc:Choice>
              <mc:Fallback>
                <p:oleObj name="Visio" r:id="rId3" imgW="3844644" imgH="2211389" progId="Visio.Drawing.11">
                  <p:embed/>
                  <p:pic>
                    <p:nvPicPr>
                      <p:cNvPr id="0" name="Object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9200" y="1123950"/>
                        <a:ext cx="6400800" cy="3810000"/>
                      </a:xfrm>
                      <a:prstGeom prst="rect">
                        <a:avLst/>
                      </a:prstGeom>
                      <a:solidFill>
                        <a:schemeClr val="bg1"/>
                      </a:solidFill>
                      <a:ln>
                        <a:noFill/>
                      </a:ln>
                    </p:spPr>
                  </p:pic>
                </p:oleObj>
              </mc:Fallback>
            </mc:AlternateContent>
          </a:graphicData>
        </a:graphic>
      </p:graphicFrame>
      <p:sp>
        <p:nvSpPr>
          <p:cNvPr id="3" name="TextBox 2"/>
          <p:cNvSpPr txBox="1"/>
          <p:nvPr/>
        </p:nvSpPr>
        <p:spPr>
          <a:xfrm>
            <a:off x="838200" y="133350"/>
            <a:ext cx="6172200" cy="830997"/>
          </a:xfrm>
          <a:prstGeom prst="rect">
            <a:avLst/>
          </a:prstGeom>
          <a:noFill/>
        </p:spPr>
        <p:txBody>
          <a:bodyPr wrap="square" rtlCol="0">
            <a:spAutoFit/>
          </a:bodyPr>
          <a:lstStyle/>
          <a:p>
            <a:pPr algn="just"/>
            <a:r>
              <a:rPr lang="en-US" sz="2400" dirty="0" smtClean="0">
                <a:latin typeface="Arial" pitchFamily="34" charset="0"/>
                <a:cs typeface="Arial" pitchFamily="34" charset="0"/>
              </a:rPr>
              <a:t>Variation of Spectral Emissive Power  with </a:t>
            </a:r>
            <a:r>
              <a:rPr lang="en-US" sz="2400" dirty="0">
                <a:latin typeface="Arial" pitchFamily="34" charset="0"/>
                <a:cs typeface="Arial" pitchFamily="34" charset="0"/>
              </a:rPr>
              <a:t>W</a:t>
            </a:r>
            <a:r>
              <a:rPr lang="en-US" sz="2400" dirty="0" smtClean="0">
                <a:latin typeface="Arial" pitchFamily="34" charset="0"/>
                <a:cs typeface="Arial" pitchFamily="34" charset="0"/>
              </a:rPr>
              <a:t>avelength for </a:t>
            </a:r>
            <a:r>
              <a:rPr lang="en-US" sz="2400" dirty="0">
                <a:latin typeface="Arial" pitchFamily="34" charset="0"/>
                <a:cs typeface="Arial" pitchFamily="34" charset="0"/>
              </a:rPr>
              <a:t>D</a:t>
            </a:r>
            <a:r>
              <a:rPr lang="en-US" sz="2400" dirty="0" smtClean="0">
                <a:latin typeface="Arial" pitchFamily="34" charset="0"/>
                <a:cs typeface="Arial" pitchFamily="34" charset="0"/>
              </a:rPr>
              <a:t>ifferent </a:t>
            </a:r>
            <a:r>
              <a:rPr lang="en-US" sz="2400" dirty="0" smtClean="0">
                <a:latin typeface="Arial" pitchFamily="34" charset="0"/>
                <a:cs typeface="Arial" pitchFamily="34" charset="0"/>
              </a:rPr>
              <a:t>Bodies:</a:t>
            </a:r>
            <a:endParaRPr lang="en-US" sz="2400" dirty="0">
              <a:latin typeface="Arial" pitchFamily="34" charset="0"/>
              <a:cs typeface="Arial" pitchFamily="34" charset="0"/>
            </a:endParaRPr>
          </a:p>
        </p:txBody>
      </p:sp>
      <p:sp>
        <p:nvSpPr>
          <p:cNvPr id="4" name="TextBox 3"/>
          <p:cNvSpPr txBox="1"/>
          <p:nvPr/>
        </p:nvSpPr>
        <p:spPr>
          <a:xfrm>
            <a:off x="7239000" y="4610155"/>
            <a:ext cx="1672253" cy="461665"/>
          </a:xfrm>
          <a:prstGeom prst="rect">
            <a:avLst/>
          </a:prstGeom>
          <a:noFill/>
        </p:spPr>
        <p:txBody>
          <a:bodyPr wrap="none" rtlCol="0">
            <a:spAutoFit/>
          </a:bodyPr>
          <a:lstStyle/>
          <a:p>
            <a:r>
              <a:rPr lang="en-US" sz="2400" dirty="0" smtClean="0">
                <a:latin typeface="Arial" pitchFamily="34" charset="0"/>
                <a:cs typeface="Arial" pitchFamily="34" charset="0"/>
              </a:rPr>
              <a:t>Source: </a:t>
            </a:r>
            <a:r>
              <a:rPr lang="en-US" sz="2400" dirty="0" smtClean="0">
                <a:latin typeface="Arial" pitchFamily="34" charset="0"/>
                <a:cs typeface="Arial" pitchFamily="34" charset="0"/>
              </a:rPr>
              <a:t>[4]</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428355454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1"/>
          <p:cNvSpPr>
            <a:spLocks noChangeArrowheads="1"/>
          </p:cNvSpPr>
          <p:nvPr/>
        </p:nvSpPr>
        <p:spPr bwMode="auto">
          <a:xfrm>
            <a:off x="914400" y="128885"/>
            <a:ext cx="22098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White Body</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
        <p:nvSpPr>
          <p:cNvPr id="3" name="Rectangle 2"/>
          <p:cNvSpPr/>
          <p:nvPr/>
        </p:nvSpPr>
        <p:spPr>
          <a:xfrm>
            <a:off x="533400" y="666750"/>
            <a:ext cx="68580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A white body is defined as a hypothetical body whose surface reflects the entire radiation energy incident on its surface. </a:t>
            </a:r>
          </a:p>
        </p:txBody>
      </p:sp>
      <p:sp>
        <p:nvSpPr>
          <p:cNvPr id="2" name="Rectangle 1"/>
          <p:cNvSpPr/>
          <p:nvPr/>
        </p:nvSpPr>
        <p:spPr>
          <a:xfrm>
            <a:off x="533400" y="1962150"/>
            <a:ext cx="7620000" cy="1200329"/>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Hence, a white body surface does not absorb and transmit the radiation energy incident on its surface and has a reflectivity value of unity,    </a:t>
            </a:r>
            <a:r>
              <a:rPr lang="en-US" sz="2400" dirty="0">
                <a:latin typeface="Arial" pitchFamily="34" charset="0"/>
                <a:cs typeface="Arial" pitchFamily="34" charset="0"/>
                <a:sym typeface="Symbol"/>
              </a:rPr>
              <a:t> = 1. </a:t>
            </a:r>
            <a:r>
              <a:rPr lang="en-US" sz="2400" dirty="0">
                <a:latin typeface="Arial" pitchFamily="34" charset="0"/>
                <a:cs typeface="Arial" pitchFamily="34" charset="0"/>
              </a:rPr>
              <a:t> </a:t>
            </a:r>
          </a:p>
        </p:txBody>
      </p:sp>
      <p:sp>
        <p:nvSpPr>
          <p:cNvPr id="9" name="Rectangle 2"/>
          <p:cNvSpPr>
            <a:spLocks noChangeArrowheads="1"/>
          </p:cNvSpPr>
          <p:nvPr/>
        </p:nvSpPr>
        <p:spPr bwMode="auto">
          <a:xfrm>
            <a:off x="914400" y="3257550"/>
            <a:ext cx="25146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Opaque Body</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
        <p:nvSpPr>
          <p:cNvPr id="10" name="Rectangle 9"/>
          <p:cNvSpPr/>
          <p:nvPr/>
        </p:nvSpPr>
        <p:spPr>
          <a:xfrm>
            <a:off x="533400" y="3874353"/>
            <a:ext cx="76200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A body is said to be an opaque body if no incident radiation energy is transmitted through it.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P spid="10"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1962150"/>
            <a:ext cx="2801408" cy="461665"/>
          </a:xfrm>
          <a:prstGeom prst="rect">
            <a:avLst/>
          </a:prstGeom>
        </p:spPr>
        <p:txBody>
          <a:bodyPr wrap="none">
            <a:spAutoFit/>
          </a:bodyPr>
          <a:lstStyle/>
          <a:p>
            <a:r>
              <a:rPr lang="en-US" sz="2400" b="1" dirty="0" smtClean="0">
                <a:solidFill>
                  <a:srgbClr val="FF0000"/>
                </a:solidFill>
                <a:latin typeface="Arial" pitchFamily="34" charset="0"/>
                <a:cs typeface="Arial" pitchFamily="34" charset="0"/>
              </a:rPr>
              <a:t>Transparent Body</a:t>
            </a:r>
            <a:endParaRPr lang="en-US" sz="2400" dirty="0">
              <a:solidFill>
                <a:srgbClr val="FF0000"/>
              </a:solidFill>
              <a:latin typeface="Arial" pitchFamily="34" charset="0"/>
              <a:cs typeface="Arial" pitchFamily="34" charset="0"/>
            </a:endParaRPr>
          </a:p>
        </p:txBody>
      </p:sp>
      <p:sp>
        <p:nvSpPr>
          <p:cNvPr id="5" name="Rectangle 4"/>
          <p:cNvSpPr/>
          <p:nvPr/>
        </p:nvSpPr>
        <p:spPr>
          <a:xfrm>
            <a:off x="533400" y="2495550"/>
            <a:ext cx="7772400" cy="1200329"/>
          </a:xfrm>
          <a:prstGeom prst="rect">
            <a:avLst/>
          </a:prstGeom>
        </p:spPr>
        <p:txBody>
          <a:bodyPr wrap="square">
            <a:spAutoFit/>
          </a:bodyPr>
          <a:lstStyle/>
          <a:p>
            <a:pPr marL="457200" indent="-457200" algn="just">
              <a:buFont typeface="Wingdings" pitchFamily="2" charset="2"/>
              <a:buChar char="v"/>
              <a:tabLst>
                <a:tab pos="344488" algn="l"/>
              </a:tabLst>
            </a:pPr>
            <a:r>
              <a:rPr lang="en-US" sz="2400" dirty="0" smtClean="0">
                <a:latin typeface="Arial" pitchFamily="34" charset="0"/>
                <a:cs typeface="Arial" pitchFamily="34" charset="0"/>
              </a:rPr>
              <a:t>A body is said to be a transparent body if all the incident radiation energy is transmitted through it. For the transparent body, </a:t>
            </a:r>
            <a:r>
              <a:rPr lang="en-US" sz="2400" dirty="0" smtClean="0">
                <a:latin typeface="Arial" pitchFamily="34" charset="0"/>
                <a:cs typeface="Arial" pitchFamily="34" charset="0"/>
                <a:sym typeface="Symbol"/>
              </a:rPr>
              <a:t> = 1. </a:t>
            </a:r>
          </a:p>
        </p:txBody>
      </p:sp>
      <p:sp>
        <p:nvSpPr>
          <p:cNvPr id="6" name="Rectangle 5"/>
          <p:cNvSpPr/>
          <p:nvPr/>
        </p:nvSpPr>
        <p:spPr>
          <a:xfrm>
            <a:off x="533400" y="3733621"/>
            <a:ext cx="7772400" cy="1200329"/>
          </a:xfrm>
          <a:prstGeom prst="rect">
            <a:avLst/>
          </a:prstGeom>
        </p:spPr>
        <p:txBody>
          <a:bodyPr wrap="square">
            <a:spAutoFit/>
          </a:bodyPr>
          <a:lstStyle/>
          <a:p>
            <a:pPr marL="457200" indent="-457200" algn="just">
              <a:buFont typeface="Wingdings" pitchFamily="2" charset="2"/>
              <a:buChar char="v"/>
              <a:tabLst>
                <a:tab pos="344488" algn="l"/>
              </a:tabLst>
            </a:pPr>
            <a:r>
              <a:rPr lang="en-US" sz="2400" dirty="0">
                <a:latin typeface="Arial" pitchFamily="34" charset="0"/>
                <a:cs typeface="Arial" pitchFamily="34" charset="0"/>
              </a:rPr>
              <a:t>Gases and their mixture (air) have a </a:t>
            </a:r>
            <a:r>
              <a:rPr lang="en-US" sz="2400" dirty="0" err="1">
                <a:latin typeface="Arial" pitchFamily="34" charset="0"/>
                <a:cs typeface="Arial" pitchFamily="34" charset="0"/>
              </a:rPr>
              <a:t>transmissivity</a:t>
            </a:r>
            <a:r>
              <a:rPr lang="en-US" sz="2400" dirty="0">
                <a:latin typeface="Arial" pitchFamily="34" charset="0"/>
                <a:cs typeface="Arial" pitchFamily="34" charset="0"/>
              </a:rPr>
              <a:t> value of unity and therefore considered as transparent. </a:t>
            </a:r>
          </a:p>
        </p:txBody>
      </p:sp>
      <p:sp>
        <p:nvSpPr>
          <p:cNvPr id="8" name="Rectangle 7"/>
          <p:cNvSpPr/>
          <p:nvPr/>
        </p:nvSpPr>
        <p:spPr>
          <a:xfrm>
            <a:off x="533400" y="590550"/>
            <a:ext cx="6858000" cy="1200329"/>
          </a:xfrm>
          <a:prstGeom prst="rect">
            <a:avLst/>
          </a:prstGeom>
        </p:spPr>
        <p:txBody>
          <a:bodyPr wrap="square">
            <a:spAutoFit/>
          </a:bodyPr>
          <a:lstStyle/>
          <a:p>
            <a:pPr marL="457200" indent="-457200" algn="just">
              <a:buFont typeface="Wingdings" pitchFamily="2" charset="2"/>
              <a:buChar char="v"/>
              <a:tabLst>
                <a:tab pos="457200" algn="l"/>
              </a:tabLst>
            </a:pPr>
            <a:r>
              <a:rPr lang="en-US" sz="2400" dirty="0">
                <a:latin typeface="Arial" pitchFamily="34" charset="0"/>
                <a:cs typeface="Arial" pitchFamily="34" charset="0"/>
              </a:rPr>
              <a:t>Hence, for the opaque body, </a:t>
            </a:r>
            <a:r>
              <a:rPr lang="en-US" sz="2400" dirty="0">
                <a:latin typeface="Arial" pitchFamily="34" charset="0"/>
                <a:cs typeface="Arial" pitchFamily="34" charset="0"/>
                <a:sym typeface="Symbol"/>
              </a:rPr>
              <a:t> = 0. Thick s</a:t>
            </a:r>
            <a:r>
              <a:rPr lang="en-US" sz="2400" dirty="0">
                <a:latin typeface="Arial" pitchFamily="34" charset="0"/>
                <a:cs typeface="Arial" pitchFamily="34" charset="0"/>
              </a:rPr>
              <a:t>olids and liquids are usually considered as opaque.</a:t>
            </a:r>
          </a:p>
        </p:txBody>
      </p:sp>
    </p:spTree>
    <p:extLst>
      <p:ext uri="{BB962C8B-B14F-4D97-AF65-F5344CB8AC3E}">
        <p14:creationId xmlns:p14="http://schemas.microsoft.com/office/powerpoint/2010/main" val="929528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990600" y="240327"/>
            <a:ext cx="451117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2" algn="just" defTabSz="914400" rtl="0" eaLnBrk="1" fontAlgn="base" latinLnBrk="0" hangingPunct="1">
              <a:lnSpc>
                <a:spcPct val="100000"/>
              </a:lnSpc>
              <a:spcBef>
                <a:spcPct val="0"/>
              </a:spcBef>
              <a:spcAft>
                <a:spcPct val="0"/>
              </a:spcAft>
              <a:buClrTx/>
              <a:buSzTx/>
              <a:tabLst/>
            </a:pPr>
            <a:r>
              <a:rPr kumimoji="0" lang="en-US" sz="2400" b="1" i="0" u="none" strike="noStrike" cap="none" normalizeH="0" baseline="0" dirty="0" smtClean="0">
                <a:ln>
                  <a:noFill/>
                </a:ln>
                <a:solidFill>
                  <a:srgbClr val="FF0000"/>
                </a:solidFill>
                <a:effectLst/>
                <a:latin typeface="Arial" pitchFamily="34" charset="0"/>
                <a:ea typeface="Calibri" pitchFamily="34" charset="0"/>
                <a:cs typeface="Arial" pitchFamily="34" charset="0"/>
              </a:rPr>
              <a:t>Radiation Surface Properties:</a:t>
            </a:r>
            <a:endParaRPr kumimoji="0" lang="en-US" sz="2400" b="0" i="0" u="none" strike="noStrike" cap="none" normalizeH="0" baseline="0" dirty="0" smtClean="0">
              <a:ln>
                <a:noFill/>
              </a:ln>
              <a:solidFill>
                <a:srgbClr val="FF0000"/>
              </a:solidFill>
              <a:effectLst/>
              <a:latin typeface="Arial" pitchFamily="34" charset="0"/>
              <a:cs typeface="Arial" pitchFamily="34" charset="0"/>
            </a:endParaRPr>
          </a:p>
        </p:txBody>
      </p:sp>
      <p:sp>
        <p:nvSpPr>
          <p:cNvPr id="3" name="Rectangle 2"/>
          <p:cNvSpPr/>
          <p:nvPr/>
        </p:nvSpPr>
        <p:spPr>
          <a:xfrm>
            <a:off x="533400" y="819150"/>
            <a:ext cx="4038600" cy="3785652"/>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When a surface received the incident radiation energy three things happen; a part of it is reflected back, a part is transmitted through and the remaining part is absorbed depending upon the characteristics of the surface. </a:t>
            </a:r>
            <a:endParaRPr lang="en-US" sz="2400" dirty="0">
              <a:latin typeface="Arial" pitchFamily="34" charset="0"/>
              <a:cs typeface="Arial" pitchFamily="34" charset="0"/>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3578315613"/>
              </p:ext>
            </p:extLst>
          </p:nvPr>
        </p:nvGraphicFramePr>
        <p:xfrm>
          <a:off x="4554538" y="1480254"/>
          <a:ext cx="4437062" cy="3072695"/>
        </p:xfrm>
        <a:graphic>
          <a:graphicData uri="http://schemas.openxmlformats.org/presentationml/2006/ole">
            <mc:AlternateContent xmlns:mc="http://schemas.openxmlformats.org/markup-compatibility/2006">
              <mc:Choice xmlns:v="urn:schemas-microsoft-com:vml" Requires="v">
                <p:oleObj spid="_x0000_s105522" name="Visio" r:id="rId3" imgW="3113296" imgH="3080419" progId="Visio.Drawing.11">
                  <p:embed/>
                </p:oleObj>
              </mc:Choice>
              <mc:Fallback>
                <p:oleObj name="Visio" r:id="rId3" imgW="3113296" imgH="3080419" progId="Visio.Drawing.11">
                  <p:embed/>
                  <p:pic>
                    <p:nvPicPr>
                      <p:cNvPr id="0" name="Object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54538" y="1480254"/>
                        <a:ext cx="4437062" cy="3072695"/>
                      </a:xfrm>
                      <a:prstGeom prst="rect">
                        <a:avLst/>
                      </a:prstGeom>
                      <a:solidFill>
                        <a:schemeClr val="bg1"/>
                      </a:solidFill>
                      <a:ln>
                        <a:noFill/>
                      </a:ln>
                    </p:spPr>
                  </p:pic>
                </p:oleObj>
              </mc:Fallback>
            </mc:AlternateContent>
          </a:graphicData>
        </a:graphic>
      </p:graphicFrame>
      <p:sp>
        <p:nvSpPr>
          <p:cNvPr id="5" name="TextBox 4"/>
          <p:cNvSpPr txBox="1"/>
          <p:nvPr/>
        </p:nvSpPr>
        <p:spPr>
          <a:xfrm>
            <a:off x="6098073" y="4506154"/>
            <a:ext cx="1672253" cy="461665"/>
          </a:xfrm>
          <a:prstGeom prst="rect">
            <a:avLst/>
          </a:prstGeom>
          <a:noFill/>
        </p:spPr>
        <p:txBody>
          <a:bodyPr wrap="none" rtlCol="0">
            <a:spAutoFit/>
          </a:bodyPr>
          <a:lstStyle/>
          <a:p>
            <a:r>
              <a:rPr lang="en-US" sz="2400" dirty="0" smtClean="0">
                <a:latin typeface="Arial" pitchFamily="34" charset="0"/>
                <a:cs typeface="Arial" pitchFamily="34" charset="0"/>
              </a:rPr>
              <a:t>Source: [2]</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887403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57" name="Rectangle 13"/>
          <p:cNvSpPr>
            <a:spLocks noChangeArrowheads="1"/>
          </p:cNvSpPr>
          <p:nvPr/>
        </p:nvSpPr>
        <p:spPr bwMode="auto">
          <a:xfrm>
            <a:off x="533400" y="334528"/>
            <a:ext cx="67818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By using the conservation of energy principle for any given surface,</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57358" name="Picture 14"/>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3086100" y="1219200"/>
            <a:ext cx="3695700" cy="342900"/>
          </a:xfrm>
          <a:prstGeom prst="rect">
            <a:avLst/>
          </a:prstGeom>
          <a:solidFill>
            <a:schemeClr val="bg1"/>
          </a:solidFill>
        </p:spPr>
      </p:pic>
      <p:pic>
        <p:nvPicPr>
          <p:cNvPr id="57360" name="Picture 16"/>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4168776" y="1676400"/>
            <a:ext cx="2270125" cy="591536"/>
          </a:xfrm>
          <a:prstGeom prst="rect">
            <a:avLst/>
          </a:prstGeom>
          <a:solidFill>
            <a:schemeClr val="bg1"/>
          </a:solidFill>
        </p:spPr>
      </p:pic>
      <p:sp>
        <p:nvSpPr>
          <p:cNvPr id="20" name="Right Arrow 19"/>
          <p:cNvSpPr/>
          <p:nvPr/>
        </p:nvSpPr>
        <p:spPr>
          <a:xfrm>
            <a:off x="3238500" y="1810735"/>
            <a:ext cx="6096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7362" name="Picture 18"/>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4171948" y="2381250"/>
            <a:ext cx="2266952" cy="342900"/>
          </a:xfrm>
          <a:prstGeom prst="rect">
            <a:avLst/>
          </a:prstGeom>
          <a:solidFill>
            <a:schemeClr val="bg1"/>
          </a:solidFill>
        </p:spPr>
      </p:pic>
      <p:sp>
        <p:nvSpPr>
          <p:cNvPr id="57364" name="Rectangle 20"/>
          <p:cNvSpPr>
            <a:spLocks noChangeArrowheads="1"/>
          </p:cNvSpPr>
          <p:nvPr/>
        </p:nvSpPr>
        <p:spPr bwMode="auto">
          <a:xfrm>
            <a:off x="533400" y="2842558"/>
            <a:ext cx="76962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Here </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sym typeface="Symbol"/>
              </a:rPr>
              <a:t>,  and </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are the radiation surface properties known as </a:t>
            </a:r>
            <a:r>
              <a:rPr kumimoji="0" lang="en-US" sz="240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absorptivity</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en-US" sz="240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reflectivity</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and </a:t>
            </a:r>
            <a:r>
              <a:rPr kumimoji="0" lang="en-US" sz="2400" i="1"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transmissivity</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of a surface respectively.</a:t>
            </a:r>
            <a:r>
              <a:rPr kumimoji="0" lang="en-US" sz="2400" b="0" i="0" u="none" strike="noStrike" cap="none" normalizeH="0" dirty="0" smtClean="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Thus, the sum of </a:t>
            </a:r>
            <a:r>
              <a:rPr kumimoji="0" lang="en-US" sz="2400" b="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absorptivity</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reflectivity and </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transmissivity</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must be equal to unity for any surface.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736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736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73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5736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5"/>
          <p:cNvSpPr>
            <a:spLocks noChangeArrowheads="1"/>
          </p:cNvSpPr>
          <p:nvPr/>
        </p:nvSpPr>
        <p:spPr bwMode="auto">
          <a:xfrm>
            <a:off x="914400" y="209550"/>
            <a:ext cx="25908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effectLst/>
                <a:latin typeface="Arial" pitchFamily="34" charset="0"/>
                <a:ea typeface="Times New Roman" pitchFamily="18" charset="0"/>
                <a:cs typeface="Arial" pitchFamily="34" charset="0"/>
              </a:rPr>
              <a:t>Kirchhoff’s Law:</a:t>
            </a:r>
            <a:endParaRPr kumimoji="0" lang="en-US" sz="2400" b="0" i="0" u="none" strike="noStrike" cap="none" normalizeH="0" baseline="0" dirty="0" smtClean="0">
              <a:ln>
                <a:noFill/>
              </a:ln>
              <a:effectLst/>
              <a:latin typeface="Arial" pitchFamily="34" charset="0"/>
              <a:cs typeface="Arial" pitchFamily="34" charset="0"/>
            </a:endParaRPr>
          </a:p>
        </p:txBody>
      </p:sp>
      <p:sp>
        <p:nvSpPr>
          <p:cNvPr id="3" name="Rectangle 2"/>
          <p:cNvSpPr/>
          <p:nvPr/>
        </p:nvSpPr>
        <p:spPr>
          <a:xfrm>
            <a:off x="533400" y="742950"/>
            <a:ext cx="67818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The emissivity and the </a:t>
            </a:r>
            <a:r>
              <a:rPr lang="en-US" sz="2400" dirty="0" err="1" smtClean="0">
                <a:latin typeface="Arial" pitchFamily="34" charset="0"/>
                <a:cs typeface="Arial" pitchFamily="34" charset="0"/>
              </a:rPr>
              <a:t>absorptivity</a:t>
            </a:r>
            <a:r>
              <a:rPr lang="en-US" sz="2400" dirty="0" smtClean="0">
                <a:latin typeface="Arial" pitchFamily="34" charset="0"/>
                <a:cs typeface="Arial" pitchFamily="34" charset="0"/>
              </a:rPr>
              <a:t> of a surface at a given temperature and wavelength are equal. </a:t>
            </a:r>
            <a:r>
              <a:rPr lang="en-US" sz="2400" dirty="0" smtClean="0">
                <a:latin typeface="Arial" pitchFamily="34" charset="0"/>
                <a:cs typeface="Arial" pitchFamily="34" charset="0"/>
                <a:sym typeface="Symbol"/>
              </a:rPr>
              <a:t> = </a:t>
            </a:r>
            <a:endParaRPr lang="en-US" sz="2400" dirty="0">
              <a:latin typeface="Arial" pitchFamily="34" charset="0"/>
              <a:cs typeface="Arial" pitchFamily="34" charset="0"/>
            </a:endParaRPr>
          </a:p>
        </p:txBody>
      </p:sp>
      <p:sp>
        <p:nvSpPr>
          <p:cNvPr id="4" name="Rectangle 3"/>
          <p:cNvSpPr/>
          <p:nvPr/>
        </p:nvSpPr>
        <p:spPr>
          <a:xfrm>
            <a:off x="533400" y="2724150"/>
            <a:ext cx="7772400" cy="1569660"/>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Emissivity of a surface is the ratio of the energy radiated by a surface to energy radiated by a black body surface at the same temperature. Its value is in the range 0 </a:t>
            </a:r>
            <a:r>
              <a:rPr lang="en-US" sz="2400" dirty="0" smtClean="0">
                <a:latin typeface="Arial" pitchFamily="34" charset="0"/>
                <a:cs typeface="Arial" pitchFamily="34" charset="0"/>
                <a:sym typeface="Symbol"/>
              </a:rPr>
              <a:t>   1</a:t>
            </a:r>
            <a:r>
              <a:rPr lang="en-US" sz="2400" dirty="0" smtClean="0">
                <a:latin typeface="Arial" pitchFamily="34" charset="0"/>
                <a:cs typeface="Arial" pitchFamily="34" charset="0"/>
              </a:rPr>
              <a:t>. </a:t>
            </a:r>
          </a:p>
        </p:txBody>
      </p:sp>
      <p:sp>
        <p:nvSpPr>
          <p:cNvPr id="7" name="Rectangle 1"/>
          <p:cNvSpPr>
            <a:spLocks noChangeArrowheads="1"/>
          </p:cNvSpPr>
          <p:nvPr/>
        </p:nvSpPr>
        <p:spPr bwMode="auto">
          <a:xfrm>
            <a:off x="991913" y="2190750"/>
            <a:ext cx="2895601"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effectLst/>
                <a:latin typeface="Arial" pitchFamily="34" charset="0"/>
                <a:ea typeface="Times New Roman" pitchFamily="18" charset="0"/>
                <a:cs typeface="Arial" pitchFamily="34" charset="0"/>
              </a:rPr>
              <a:t>Emissivity (</a:t>
            </a:r>
            <a:r>
              <a:rPr kumimoji="0" lang="en-US" sz="2400" b="1" i="0" u="none" strike="noStrike" cap="none" normalizeH="0" baseline="0" dirty="0" smtClean="0">
                <a:ln>
                  <a:noFill/>
                </a:ln>
                <a:effectLst/>
                <a:latin typeface="Arial" pitchFamily="34" charset="0"/>
                <a:ea typeface="Times New Roman" pitchFamily="18" charset="0"/>
                <a:cs typeface="Arial" pitchFamily="34" charset="0"/>
                <a:sym typeface="Symbol"/>
              </a:rPr>
              <a:t>)</a:t>
            </a:r>
            <a:endParaRPr kumimoji="0" lang="en-US" sz="2400" b="0" i="0" u="none" strike="noStrike" cap="none" normalizeH="0" baseline="0" dirty="0" smtClean="0">
              <a:ln>
                <a:noFill/>
              </a:ln>
              <a:effectLst/>
              <a:latin typeface="Arial" pitchFamily="34" charset="0"/>
              <a:cs typeface="Arial" pitchFamily="34" charset="0"/>
            </a:endParaRPr>
          </a:p>
        </p:txBody>
      </p:sp>
    </p:spTree>
    <p:extLst>
      <p:ext uri="{BB962C8B-B14F-4D97-AF65-F5344CB8AC3E}">
        <p14:creationId xmlns:p14="http://schemas.microsoft.com/office/powerpoint/2010/main" val="823371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ChangeArrowheads="1"/>
          </p:cNvSpPr>
          <p:nvPr/>
        </p:nvSpPr>
        <p:spPr bwMode="auto">
          <a:xfrm>
            <a:off x="990600" y="2571750"/>
            <a:ext cx="25908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err="1" smtClean="0">
                <a:ln>
                  <a:noFill/>
                </a:ln>
                <a:effectLst/>
                <a:latin typeface="Arial" pitchFamily="34" charset="0"/>
                <a:ea typeface="Calibri" pitchFamily="34" charset="0"/>
                <a:cs typeface="Arial" pitchFamily="34" charset="0"/>
              </a:rPr>
              <a:t>Absorptivity</a:t>
            </a:r>
            <a:r>
              <a:rPr kumimoji="0" lang="en-US" sz="2400" b="1" i="0" u="none" strike="noStrike" cap="none" normalizeH="0" baseline="0" dirty="0" smtClean="0">
                <a:ln>
                  <a:noFill/>
                </a:ln>
                <a:effectLst/>
                <a:latin typeface="Arial" pitchFamily="34" charset="0"/>
                <a:ea typeface="Calibri" pitchFamily="34" charset="0"/>
                <a:cs typeface="Arial" pitchFamily="34" charset="0"/>
              </a:rPr>
              <a:t> (</a:t>
            </a:r>
            <a:r>
              <a:rPr kumimoji="0" lang="en-US" sz="2400" b="1" i="0" u="none" strike="noStrike" cap="none" normalizeH="0" baseline="0" dirty="0" smtClean="0">
                <a:ln>
                  <a:noFill/>
                </a:ln>
                <a:effectLst/>
                <a:latin typeface="Arial" pitchFamily="34" charset="0"/>
                <a:ea typeface="Calibri" pitchFamily="34" charset="0"/>
                <a:cs typeface="Arial" pitchFamily="34" charset="0"/>
                <a:sym typeface="Symbol"/>
              </a:rPr>
              <a:t>)</a:t>
            </a:r>
            <a:endParaRPr kumimoji="0" lang="en-US" sz="2400" b="0" i="0" u="none" strike="noStrike" cap="none" normalizeH="0" baseline="0" dirty="0" smtClean="0">
              <a:ln>
                <a:noFill/>
              </a:ln>
              <a:effectLst/>
              <a:latin typeface="Arial" pitchFamily="34" charset="0"/>
              <a:cs typeface="Arial" pitchFamily="34" charset="0"/>
            </a:endParaRPr>
          </a:p>
        </p:txBody>
      </p:sp>
      <p:sp>
        <p:nvSpPr>
          <p:cNvPr id="58372" name="Rectangle 4"/>
          <p:cNvSpPr>
            <a:spLocks noChangeArrowheads="1"/>
          </p:cNvSpPr>
          <p:nvPr/>
        </p:nvSpPr>
        <p:spPr bwMode="auto">
          <a:xfrm>
            <a:off x="609600" y="3135690"/>
            <a:ext cx="76962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lvl="0" indent="-457200" algn="just" fontAlgn="base">
              <a:spcBef>
                <a:spcPct val="0"/>
              </a:spcBef>
              <a:spcAft>
                <a:spcPct val="0"/>
              </a:spcAft>
              <a:buFont typeface="Wingdings" pitchFamily="2" charset="2"/>
              <a:buChar char="v"/>
            </a:pPr>
            <a:r>
              <a:rPr kumimoji="0" lang="en-US" sz="2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It is defined as the ratio of the radiation energy absorbed by a surface to the total radiation energy incident on the surface            .  </a:t>
            </a:r>
            <a:r>
              <a:rPr lang="en-US" sz="2400" dirty="0" smtClean="0">
                <a:latin typeface="Arial" pitchFamily="34" charset="0"/>
                <a:cs typeface="Arial" pitchFamily="34" charset="0"/>
              </a:rPr>
              <a:t>Like emissivity, its value ranges 0 </a:t>
            </a:r>
            <a:r>
              <a:rPr lang="en-US" sz="2400" dirty="0" smtClean="0">
                <a:latin typeface="Arial" pitchFamily="34" charset="0"/>
                <a:cs typeface="Arial" pitchFamily="34" charset="0"/>
                <a:sym typeface="Symbol"/>
              </a:rPr>
              <a:t>   1.</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58371" name="Picture 3"/>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1" y="716339"/>
            <a:ext cx="30163" cy="142875"/>
          </a:xfrm>
          <a:prstGeom prst="rect">
            <a:avLst/>
          </a:prstGeom>
          <a:noFill/>
        </p:spPr>
      </p:pic>
      <p:sp>
        <p:nvSpPr>
          <p:cNvPr id="58373" name="Rectangle 5"/>
          <p:cNvSpPr>
            <a:spLocks noChangeArrowheads="1"/>
          </p:cNvSpPr>
          <p:nvPr/>
        </p:nvSpPr>
        <p:spPr bwMode="auto">
          <a:xfrm>
            <a:off x="0" y="751492"/>
            <a:ext cx="213520" cy="21544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chemeClr val="tx1"/>
                </a:solidFill>
                <a:effectLst/>
                <a:latin typeface="Arial" pitchFamily="34" charset="0"/>
                <a:cs typeface="Arial" pitchFamily="34"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8375" name="Rectangle 7"/>
          <p:cNvSpPr>
            <a:spLocks noChangeArrowheads="1"/>
          </p:cNvSpPr>
          <p:nvPr/>
        </p:nvSpPr>
        <p:spPr bwMode="auto">
          <a:xfrm>
            <a:off x="0" y="53167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58374" name="Picture 6"/>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4419600" y="4041707"/>
            <a:ext cx="990600" cy="290404"/>
          </a:xfrm>
          <a:prstGeom prst="rect">
            <a:avLst/>
          </a:prstGeom>
          <a:solidFill>
            <a:schemeClr val="bg1"/>
          </a:solidFill>
        </p:spPr>
      </p:pic>
      <p:sp>
        <p:nvSpPr>
          <p:cNvPr id="58378" name="Rectangle 10"/>
          <p:cNvSpPr>
            <a:spLocks noChangeArrowheads="1"/>
          </p:cNvSpPr>
          <p:nvPr/>
        </p:nvSpPr>
        <p:spPr bwMode="auto">
          <a:xfrm>
            <a:off x="0" y="53167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8379" name="Rectangle 11"/>
          <p:cNvSpPr>
            <a:spLocks noChangeArrowheads="1"/>
          </p:cNvSpPr>
          <p:nvPr/>
        </p:nvSpPr>
        <p:spPr bwMode="auto">
          <a:xfrm>
            <a:off x="0" y="728409"/>
            <a:ext cx="255198" cy="2616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8381" name="Rectangle 13"/>
          <p:cNvSpPr>
            <a:spLocks noChangeArrowheads="1"/>
          </p:cNvSpPr>
          <p:nvPr/>
        </p:nvSpPr>
        <p:spPr bwMode="auto">
          <a:xfrm>
            <a:off x="0" y="53167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8382" name="Rectangle 14"/>
          <p:cNvSpPr>
            <a:spLocks noChangeArrowheads="1"/>
          </p:cNvSpPr>
          <p:nvPr/>
        </p:nvSpPr>
        <p:spPr bwMode="auto">
          <a:xfrm>
            <a:off x="0" y="728409"/>
            <a:ext cx="255198" cy="2616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Rectangle 19"/>
          <p:cNvSpPr/>
          <p:nvPr/>
        </p:nvSpPr>
        <p:spPr>
          <a:xfrm>
            <a:off x="533400" y="1512153"/>
            <a:ext cx="7772400" cy="830997"/>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A real body surface has emissivity value less than 1 (</a:t>
            </a:r>
            <a:r>
              <a:rPr lang="en-US" sz="2400" dirty="0">
                <a:latin typeface="Arial" pitchFamily="34" charset="0"/>
                <a:cs typeface="Arial" pitchFamily="34" charset="0"/>
                <a:sym typeface="Symbol"/>
              </a:rPr>
              <a:t></a:t>
            </a:r>
            <a:r>
              <a:rPr lang="en-US" sz="2400" dirty="0">
                <a:latin typeface="Arial" pitchFamily="34" charset="0"/>
                <a:cs typeface="Arial" pitchFamily="34" charset="0"/>
              </a:rPr>
              <a:t> </a:t>
            </a:r>
            <a:r>
              <a:rPr lang="en-US" sz="2400" dirty="0">
                <a:latin typeface="Arial" pitchFamily="34" charset="0"/>
                <a:cs typeface="Arial" pitchFamily="34" charset="0"/>
                <a:sym typeface="Symbol"/>
              </a:rPr>
              <a:t></a:t>
            </a:r>
            <a:r>
              <a:rPr lang="en-US" sz="2400" dirty="0">
                <a:latin typeface="Arial" pitchFamily="34" charset="0"/>
                <a:cs typeface="Arial" pitchFamily="34" charset="0"/>
              </a:rPr>
              <a:t> 1).</a:t>
            </a:r>
          </a:p>
        </p:txBody>
      </p:sp>
      <p:sp>
        <p:nvSpPr>
          <p:cNvPr id="21" name="Rectangle 20"/>
          <p:cNvSpPr/>
          <p:nvPr/>
        </p:nvSpPr>
        <p:spPr>
          <a:xfrm>
            <a:off x="533400" y="621089"/>
            <a:ext cx="6781800" cy="830997"/>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A blackbody is perfect emitter, so it has emissivity value 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837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837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83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0" grpId="0"/>
      <p:bldP spid="58372" grpId="0"/>
      <p:bldP spid="20"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09091" y="2795885"/>
            <a:ext cx="2748509" cy="461665"/>
          </a:xfrm>
          <a:prstGeom prst="rect">
            <a:avLst/>
          </a:prstGeom>
        </p:spPr>
        <p:txBody>
          <a:bodyPr wrap="none">
            <a:spAutoFit/>
          </a:bodyPr>
          <a:lstStyle/>
          <a:p>
            <a:pPr algn="just"/>
            <a:r>
              <a:rPr lang="en-US" sz="2400" b="1" dirty="0" err="1" smtClean="0">
                <a:latin typeface="Arial" pitchFamily="34" charset="0"/>
                <a:cs typeface="Arial" pitchFamily="34" charset="0"/>
              </a:rPr>
              <a:t>Transmissivity</a:t>
            </a:r>
            <a:r>
              <a:rPr lang="en-US" sz="2400" b="1" dirty="0" smtClean="0">
                <a:latin typeface="Arial" pitchFamily="34" charset="0"/>
                <a:cs typeface="Arial" pitchFamily="34" charset="0"/>
              </a:rPr>
              <a:t> (</a:t>
            </a:r>
            <a:r>
              <a:rPr lang="en-US" sz="2400" b="1" dirty="0" smtClean="0">
                <a:latin typeface="Arial" pitchFamily="34" charset="0"/>
                <a:cs typeface="Arial" pitchFamily="34" charset="0"/>
                <a:sym typeface="Symbol"/>
              </a:rPr>
              <a:t>)</a:t>
            </a:r>
            <a:endParaRPr lang="en-US" sz="2400" dirty="0">
              <a:latin typeface="Arial" pitchFamily="34" charset="0"/>
              <a:cs typeface="Arial" pitchFamily="34" charset="0"/>
            </a:endParaRPr>
          </a:p>
        </p:txBody>
      </p:sp>
      <p:sp>
        <p:nvSpPr>
          <p:cNvPr id="3" name="Rectangle 2"/>
          <p:cNvSpPr/>
          <p:nvPr/>
        </p:nvSpPr>
        <p:spPr>
          <a:xfrm>
            <a:off x="533400" y="3333750"/>
            <a:ext cx="77724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It is defined as the ratio of the radiation energy traversing through the surface to the total radiation energy incident on the surface             . </a:t>
            </a:r>
            <a:endParaRPr lang="en-US" sz="2400" dirty="0">
              <a:latin typeface="Arial" pitchFamily="34" charset="0"/>
              <a:cs typeface="Arial" pitchFamily="34" charset="0"/>
            </a:endParaRPr>
          </a:p>
        </p:txBody>
      </p:sp>
      <p:pic>
        <p:nvPicPr>
          <p:cNvPr id="4" name="Picture 12"/>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5333999" y="4171950"/>
            <a:ext cx="914401" cy="276161"/>
          </a:xfrm>
          <a:prstGeom prst="rect">
            <a:avLst/>
          </a:prstGeom>
          <a:solidFill>
            <a:schemeClr val="bg1"/>
          </a:solidFill>
        </p:spPr>
      </p:pic>
      <p:sp>
        <p:nvSpPr>
          <p:cNvPr id="5" name="Rectangle 8"/>
          <p:cNvSpPr>
            <a:spLocks noChangeArrowheads="1"/>
          </p:cNvSpPr>
          <p:nvPr/>
        </p:nvSpPr>
        <p:spPr bwMode="auto">
          <a:xfrm>
            <a:off x="990600" y="361950"/>
            <a:ext cx="24384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effectLst/>
                <a:latin typeface="Arial" pitchFamily="34" charset="0"/>
                <a:ea typeface="Calibri" pitchFamily="34" charset="0"/>
                <a:cs typeface="Arial" pitchFamily="34" charset="0"/>
              </a:rPr>
              <a:t>Reflectivity (</a:t>
            </a:r>
            <a:r>
              <a:rPr kumimoji="0" lang="en-US" sz="2400" b="1" i="0" u="none" strike="noStrike" cap="none" normalizeH="0" baseline="0" dirty="0" smtClean="0">
                <a:ln>
                  <a:noFill/>
                </a:ln>
                <a:effectLst/>
                <a:latin typeface="Arial" pitchFamily="34" charset="0"/>
                <a:ea typeface="Calibri" pitchFamily="34" charset="0"/>
                <a:cs typeface="Arial" pitchFamily="34" charset="0"/>
                <a:sym typeface="Symbol"/>
              </a:rPr>
              <a:t>)</a:t>
            </a:r>
            <a:endParaRPr kumimoji="0" lang="en-US" sz="2400" b="0" i="0" u="none" strike="noStrike" cap="none" normalizeH="0" baseline="0" dirty="0" smtClean="0">
              <a:ln>
                <a:noFill/>
              </a:ln>
              <a:effectLst/>
              <a:latin typeface="Arial" pitchFamily="34" charset="0"/>
              <a:cs typeface="Arial" pitchFamily="34" charset="0"/>
            </a:endParaRPr>
          </a:p>
        </p:txBody>
      </p:sp>
      <p:sp>
        <p:nvSpPr>
          <p:cNvPr id="6" name="Rectangle 5"/>
          <p:cNvSpPr/>
          <p:nvPr/>
        </p:nvSpPr>
        <p:spPr>
          <a:xfrm>
            <a:off x="533400" y="971550"/>
            <a:ext cx="6781800" cy="1569660"/>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Reflectivity of a surface is defined as the ratio of the radiation energy reflected by a surface to the total radiation energy incident on the surface (            .  </a:t>
            </a:r>
            <a:endParaRPr lang="en-US" sz="2400" dirty="0">
              <a:latin typeface="Arial" pitchFamily="34" charset="0"/>
              <a:cs typeface="Arial" pitchFamily="34" charset="0"/>
            </a:endParaRPr>
          </a:p>
        </p:txBody>
      </p:sp>
      <p:pic>
        <p:nvPicPr>
          <p:cNvPr id="7" name="Picture 9"/>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2264952" y="2190750"/>
            <a:ext cx="939485" cy="314326"/>
          </a:xfrm>
          <a:prstGeom prst="rect">
            <a:avLst/>
          </a:prstGeom>
          <a:solidFill>
            <a:schemeClr val="bg1"/>
          </a:solidFill>
        </p:spPr>
      </p:pic>
    </p:spTree>
    <p:extLst>
      <p:ext uri="{BB962C8B-B14F-4D97-AF65-F5344CB8AC3E}">
        <p14:creationId xmlns:p14="http://schemas.microsoft.com/office/powerpoint/2010/main" val="1030686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3551" y="2907090"/>
            <a:ext cx="7796049" cy="1569660"/>
          </a:xfrm>
          <a:prstGeom prst="rect">
            <a:avLst/>
          </a:prstGeom>
        </p:spPr>
        <p:txBody>
          <a:bodyPr wrap="square">
            <a:spAutoFit/>
          </a:bodyPr>
          <a:lstStyle/>
          <a:p>
            <a:pPr marL="568325" indent="-568325" algn="just" eaLnBrk="0" hangingPunct="0"/>
            <a:r>
              <a:rPr lang="en-US" sz="2400" dirty="0" smtClean="0">
                <a:latin typeface="Arial" pitchFamily="34" charset="0"/>
                <a:cs typeface="Arial" pitchFamily="34" charset="0"/>
              </a:rPr>
              <a:t>[2]  </a:t>
            </a:r>
            <a:r>
              <a:rPr lang="en-US" sz="2400" i="1" dirty="0" smtClean="0">
                <a:latin typeface="Arial" pitchFamily="34" charset="0"/>
                <a:cs typeface="Arial" pitchFamily="34" charset="0"/>
              </a:rPr>
              <a:t>A </a:t>
            </a:r>
            <a:r>
              <a:rPr lang="en-US" sz="2400" i="1" dirty="0">
                <a:latin typeface="Arial" pitchFamily="34" charset="0"/>
                <a:cs typeface="Arial" pitchFamily="34" charset="0"/>
              </a:rPr>
              <a:t>Textbook of Engineering</a:t>
            </a:r>
            <a:r>
              <a:rPr lang="en-US" sz="2400" b="1" dirty="0">
                <a:latin typeface="Arial" pitchFamily="34" charset="0"/>
                <a:cs typeface="Arial" pitchFamily="34" charset="0"/>
              </a:rPr>
              <a:t> </a:t>
            </a:r>
            <a:r>
              <a:rPr lang="en-US" sz="2400" i="1" dirty="0">
                <a:latin typeface="Arial" pitchFamily="34" charset="0"/>
                <a:cs typeface="Arial" pitchFamily="34" charset="0"/>
              </a:rPr>
              <a:t>Thermodynamics: </a:t>
            </a:r>
            <a:r>
              <a:rPr lang="en-US" sz="2400" dirty="0">
                <a:latin typeface="Arial" pitchFamily="34" charset="0"/>
                <a:cs typeface="Arial" pitchFamily="34" charset="0"/>
              </a:rPr>
              <a:t>Rajput R. K., </a:t>
            </a:r>
            <a:r>
              <a:rPr lang="en-US" sz="2400" dirty="0" err="1">
                <a:latin typeface="Arial" pitchFamily="34" charset="0"/>
                <a:cs typeface="Arial" pitchFamily="34" charset="0"/>
              </a:rPr>
              <a:t>Laxmi</a:t>
            </a:r>
            <a:r>
              <a:rPr lang="en-US" sz="2400" dirty="0">
                <a:latin typeface="Arial" pitchFamily="34" charset="0"/>
                <a:cs typeface="Arial" pitchFamily="34" charset="0"/>
              </a:rPr>
              <a:t> Publications Pvt. Ltd. 113, Golden House, </a:t>
            </a:r>
            <a:r>
              <a:rPr lang="en-US" sz="2400" dirty="0" err="1">
                <a:latin typeface="Arial" pitchFamily="34" charset="0"/>
                <a:cs typeface="Arial" pitchFamily="34" charset="0"/>
              </a:rPr>
              <a:t>Daryaganj</a:t>
            </a:r>
            <a:r>
              <a:rPr lang="en-US" sz="2400" dirty="0">
                <a:latin typeface="Arial" pitchFamily="34" charset="0"/>
                <a:cs typeface="Arial" pitchFamily="34" charset="0"/>
              </a:rPr>
              <a:t>, New Delhi – 110002, India, 2010</a:t>
            </a:r>
            <a:r>
              <a:rPr lang="en-US" sz="2400" dirty="0" smtClean="0">
                <a:latin typeface="Arial" pitchFamily="34" charset="0"/>
                <a:cs typeface="Arial" pitchFamily="34" charset="0"/>
              </a:rPr>
              <a:t>.</a:t>
            </a:r>
          </a:p>
        </p:txBody>
      </p:sp>
      <p:sp>
        <p:nvSpPr>
          <p:cNvPr id="6" name="Rectangle 5"/>
          <p:cNvSpPr/>
          <p:nvPr/>
        </p:nvSpPr>
        <p:spPr>
          <a:xfrm>
            <a:off x="946027" y="357485"/>
            <a:ext cx="1949573" cy="461665"/>
          </a:xfrm>
          <a:prstGeom prst="rect">
            <a:avLst/>
          </a:prstGeom>
        </p:spPr>
        <p:txBody>
          <a:bodyPr wrap="none">
            <a:spAutoFit/>
          </a:bodyPr>
          <a:lstStyle/>
          <a:p>
            <a:pPr lvl="0"/>
            <a:r>
              <a:rPr lang="en-US" sz="2400" b="1" dirty="0" smtClean="0">
                <a:solidFill>
                  <a:srgbClr val="FF0000"/>
                </a:solidFill>
                <a:latin typeface="Arial" pitchFamily="34" charset="0"/>
                <a:ea typeface="Calibri" pitchFamily="34" charset="0"/>
                <a:cs typeface="Arial" pitchFamily="34" charset="0"/>
              </a:rPr>
              <a:t>References:</a:t>
            </a:r>
            <a:endParaRPr lang="en-US" sz="2400" dirty="0" smtClean="0">
              <a:solidFill>
                <a:srgbClr val="FF0000"/>
              </a:solidFill>
              <a:latin typeface="Arial" pitchFamily="34" charset="0"/>
              <a:cs typeface="Arial" pitchFamily="34" charset="0"/>
            </a:endParaRPr>
          </a:p>
        </p:txBody>
      </p:sp>
      <p:sp>
        <p:nvSpPr>
          <p:cNvPr id="7" name="Rectangle 6"/>
          <p:cNvSpPr/>
          <p:nvPr/>
        </p:nvSpPr>
        <p:spPr>
          <a:xfrm>
            <a:off x="433551" y="1002090"/>
            <a:ext cx="6852745" cy="1569660"/>
          </a:xfrm>
          <a:prstGeom prst="rect">
            <a:avLst/>
          </a:prstGeom>
        </p:spPr>
        <p:txBody>
          <a:bodyPr wrap="square">
            <a:spAutoFit/>
          </a:bodyPr>
          <a:lstStyle/>
          <a:p>
            <a:pPr marL="630238" indent="-630238" algn="just"/>
            <a:r>
              <a:rPr lang="en-US" sz="2400" dirty="0" smtClean="0">
                <a:latin typeface="Arial" pitchFamily="34" charset="0"/>
                <a:cs typeface="Arial" pitchFamily="34" charset="0"/>
              </a:rPr>
              <a:t>[1]</a:t>
            </a:r>
            <a:r>
              <a:rPr lang="en-US" sz="2400" i="1" dirty="0" smtClean="0">
                <a:latin typeface="Arial" pitchFamily="34" charset="0"/>
                <a:cs typeface="Arial" pitchFamily="34" charset="0"/>
              </a:rPr>
              <a:t> Heat </a:t>
            </a:r>
            <a:r>
              <a:rPr lang="en-US" sz="2400" i="1" dirty="0">
                <a:latin typeface="Arial" pitchFamily="34" charset="0"/>
                <a:cs typeface="Arial" pitchFamily="34" charset="0"/>
              </a:rPr>
              <a:t>and Mass Transfer</a:t>
            </a:r>
            <a:r>
              <a:rPr lang="en-US" sz="2400" dirty="0">
                <a:latin typeface="Arial" pitchFamily="34" charset="0"/>
                <a:cs typeface="Arial" pitchFamily="34" charset="0"/>
              </a:rPr>
              <a:t>: </a:t>
            </a:r>
            <a:r>
              <a:rPr lang="en-US" sz="2400" i="1" dirty="0">
                <a:latin typeface="Arial" pitchFamily="34" charset="0"/>
                <a:cs typeface="Arial" pitchFamily="34" charset="0"/>
              </a:rPr>
              <a:t>A Practical Approach:</a:t>
            </a:r>
            <a:r>
              <a:rPr lang="en-US" sz="2400" dirty="0">
                <a:latin typeface="Arial" pitchFamily="34" charset="0"/>
                <a:cs typeface="Arial" pitchFamily="34" charset="0"/>
              </a:rPr>
              <a:t> </a:t>
            </a:r>
            <a:r>
              <a:rPr lang="en-US" sz="2400" dirty="0" err="1">
                <a:latin typeface="Arial" pitchFamily="34" charset="0"/>
                <a:cs typeface="Arial" pitchFamily="34" charset="0"/>
              </a:rPr>
              <a:t>Cengel</a:t>
            </a:r>
            <a:r>
              <a:rPr lang="en-US" sz="2400" dirty="0">
                <a:latin typeface="Arial" pitchFamily="34" charset="0"/>
                <a:cs typeface="Arial" pitchFamily="34" charset="0"/>
              </a:rPr>
              <a:t> Y. A., Tata McGraw-Hill Publishing Company Limited, New Delhi, India, </a:t>
            </a:r>
            <a:r>
              <a:rPr lang="en-US" sz="2400" dirty="0" smtClean="0">
                <a:latin typeface="Arial" pitchFamily="34" charset="0"/>
                <a:cs typeface="Arial" pitchFamily="34" charset="0"/>
              </a:rPr>
              <a:t>2007</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1981496291"/>
      </p:ext>
    </p:extLst>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200" y="1200150"/>
            <a:ext cx="6858000" cy="830997"/>
          </a:xfrm>
          <a:prstGeom prst="rect">
            <a:avLst/>
          </a:prstGeom>
        </p:spPr>
        <p:txBody>
          <a:bodyPr wrap="square">
            <a:spAutoFit/>
          </a:bodyPr>
          <a:lstStyle/>
          <a:p>
            <a:pPr marL="568325" indent="-568325" algn="just"/>
            <a:r>
              <a:rPr lang="en-US" sz="2400" dirty="0" smtClean="0">
                <a:latin typeface="Arial" pitchFamily="34" charset="0"/>
                <a:cs typeface="Arial" pitchFamily="34" charset="0"/>
              </a:rPr>
              <a:t>[3] </a:t>
            </a:r>
            <a:r>
              <a:rPr lang="en-US" sz="2400" i="1" dirty="0" smtClean="0">
                <a:solidFill>
                  <a:srgbClr val="0070C0"/>
                </a:solidFill>
                <a:latin typeface="Arial" pitchFamily="34" charset="0"/>
                <a:cs typeface="Arial" pitchFamily="34" charset="0"/>
                <a:hlinkClick r:id="rId2"/>
              </a:rPr>
              <a:t>https</a:t>
            </a:r>
            <a:r>
              <a:rPr lang="en-US" sz="2400" i="1" dirty="0">
                <a:solidFill>
                  <a:srgbClr val="0070C0"/>
                </a:solidFill>
                <a:latin typeface="Arial" pitchFamily="34" charset="0"/>
                <a:cs typeface="Arial" pitchFamily="34" charset="0"/>
                <a:hlinkClick r:id="rId2"/>
              </a:rPr>
              <a:t>://</a:t>
            </a:r>
            <a:r>
              <a:rPr lang="en-US" sz="2400" i="1" dirty="0" smtClean="0">
                <a:solidFill>
                  <a:srgbClr val="0070C0"/>
                </a:solidFill>
                <a:latin typeface="Arial" pitchFamily="34" charset="0"/>
                <a:cs typeface="Arial" pitchFamily="34" charset="0"/>
                <a:hlinkClick r:id="rId2"/>
              </a:rPr>
              <a:t>topex.ucsd.edu/rs/Lec06.pdf</a:t>
            </a:r>
            <a:r>
              <a:rPr lang="en-US" sz="2400" dirty="0">
                <a:latin typeface="Arial" pitchFamily="34" charset="0"/>
                <a:cs typeface="Arial" pitchFamily="34" charset="0"/>
              </a:rPr>
              <a:t>,</a:t>
            </a:r>
            <a:r>
              <a:rPr lang="en-US" sz="2400" dirty="0" smtClean="0">
                <a:solidFill>
                  <a:srgbClr val="0070C0"/>
                </a:solidFill>
                <a:latin typeface="Arial" pitchFamily="34" charset="0"/>
                <a:cs typeface="Arial" pitchFamily="34" charset="0"/>
              </a:rPr>
              <a:t> </a:t>
            </a:r>
            <a:r>
              <a:rPr lang="en-US" sz="2400" dirty="0" smtClean="0">
                <a:latin typeface="Arial" pitchFamily="34" charset="0"/>
                <a:cs typeface="Arial" pitchFamily="34" charset="0"/>
              </a:rPr>
              <a:t>Viewed </a:t>
            </a:r>
            <a:r>
              <a:rPr lang="en-US" sz="2400" dirty="0">
                <a:latin typeface="Arial" pitchFamily="34" charset="0"/>
                <a:cs typeface="Arial" pitchFamily="34" charset="0"/>
              </a:rPr>
              <a:t>[</a:t>
            </a:r>
            <a:r>
              <a:rPr lang="en-US" sz="2400" dirty="0" smtClean="0">
                <a:latin typeface="Arial" pitchFamily="34" charset="0"/>
                <a:cs typeface="Arial" pitchFamily="34" charset="0"/>
              </a:rPr>
              <a:t>June, 2022].</a:t>
            </a:r>
            <a:endParaRPr lang="en-US" sz="2400" dirty="0">
              <a:latin typeface="Arial" pitchFamily="34" charset="0"/>
              <a:cs typeface="Arial" pitchFamily="34" charset="0"/>
            </a:endParaRPr>
          </a:p>
        </p:txBody>
      </p:sp>
      <p:sp>
        <p:nvSpPr>
          <p:cNvPr id="6" name="Rectangle 5"/>
          <p:cNvSpPr/>
          <p:nvPr/>
        </p:nvSpPr>
        <p:spPr>
          <a:xfrm>
            <a:off x="914400" y="2426553"/>
            <a:ext cx="7696200" cy="830997"/>
          </a:xfrm>
          <a:prstGeom prst="rect">
            <a:avLst/>
          </a:prstGeom>
        </p:spPr>
        <p:txBody>
          <a:bodyPr wrap="square">
            <a:spAutoFit/>
          </a:bodyPr>
          <a:lstStyle/>
          <a:p>
            <a:pPr marL="693738" indent="-693738" algn="just"/>
            <a:r>
              <a:rPr lang="en-US" sz="2400" i="1" dirty="0" smtClean="0">
                <a:solidFill>
                  <a:srgbClr val="0070C0"/>
                </a:solidFill>
                <a:latin typeface="Arial" pitchFamily="34" charset="0"/>
                <a:cs typeface="Arial" pitchFamily="34" charset="0"/>
                <a:hlinkClick r:id="rId3"/>
              </a:rPr>
              <a:t> https</a:t>
            </a:r>
            <a:r>
              <a:rPr lang="en-US" sz="2400" i="1" dirty="0">
                <a:solidFill>
                  <a:srgbClr val="0070C0"/>
                </a:solidFill>
                <a:latin typeface="Arial" pitchFamily="34" charset="0"/>
                <a:cs typeface="Arial" pitchFamily="34" charset="0"/>
                <a:hlinkClick r:id="rId3"/>
              </a:rPr>
              <a:t>://www.omega.de/literature/transactions/volume1/</a:t>
            </a:r>
          </a:p>
          <a:p>
            <a:pPr algn="just"/>
            <a:r>
              <a:rPr lang="en-US" sz="2400" i="1" dirty="0" smtClean="0">
                <a:solidFill>
                  <a:srgbClr val="0070C0"/>
                </a:solidFill>
                <a:latin typeface="Arial" pitchFamily="34" charset="0"/>
                <a:cs typeface="Arial" pitchFamily="34" charset="0"/>
                <a:hlinkClick r:id="rId3"/>
              </a:rPr>
              <a:t> </a:t>
            </a:r>
            <a:r>
              <a:rPr lang="en-US" sz="2400" i="1" dirty="0">
                <a:solidFill>
                  <a:srgbClr val="0070C0"/>
                </a:solidFill>
                <a:latin typeface="Arial" pitchFamily="34" charset="0"/>
                <a:cs typeface="Arial" pitchFamily="34" charset="0"/>
                <a:hlinkClick r:id="rId3"/>
              </a:rPr>
              <a:t>theoretical2.html</a:t>
            </a:r>
            <a:r>
              <a:rPr lang="en-US" sz="2400" dirty="0">
                <a:latin typeface="Arial" pitchFamily="34" charset="0"/>
                <a:cs typeface="Arial" pitchFamily="34" charset="0"/>
              </a:rPr>
              <a:t>,</a:t>
            </a:r>
            <a:r>
              <a:rPr lang="en-US" sz="2400" dirty="0">
                <a:solidFill>
                  <a:srgbClr val="0070C0"/>
                </a:solidFill>
                <a:latin typeface="Arial" pitchFamily="34" charset="0"/>
                <a:cs typeface="Arial" pitchFamily="34" charset="0"/>
              </a:rPr>
              <a:t> </a:t>
            </a:r>
            <a:r>
              <a:rPr lang="en-US" sz="2400" dirty="0">
                <a:latin typeface="Arial" pitchFamily="34" charset="0"/>
                <a:cs typeface="Arial" pitchFamily="34" charset="0"/>
              </a:rPr>
              <a:t>Viewed </a:t>
            </a:r>
            <a:r>
              <a:rPr lang="en-US" sz="2400" dirty="0" smtClean="0">
                <a:latin typeface="Arial" pitchFamily="34" charset="0"/>
                <a:cs typeface="Arial" pitchFamily="34" charset="0"/>
              </a:rPr>
              <a:t>[June, 2022].   </a:t>
            </a:r>
            <a:endParaRPr lang="en-US" sz="2400" dirty="0">
              <a:latin typeface="Arial" pitchFamily="34" charset="0"/>
              <a:cs typeface="Arial" pitchFamily="34" charset="0"/>
            </a:endParaRPr>
          </a:p>
        </p:txBody>
      </p:sp>
      <p:sp>
        <p:nvSpPr>
          <p:cNvPr id="7" name="TextBox 6"/>
          <p:cNvSpPr txBox="1"/>
          <p:nvPr/>
        </p:nvSpPr>
        <p:spPr>
          <a:xfrm>
            <a:off x="457200" y="2419350"/>
            <a:ext cx="529312" cy="461665"/>
          </a:xfrm>
          <a:prstGeom prst="rect">
            <a:avLst/>
          </a:prstGeom>
          <a:noFill/>
        </p:spPr>
        <p:txBody>
          <a:bodyPr wrap="none" rtlCol="0">
            <a:spAutoFit/>
          </a:bodyPr>
          <a:lstStyle/>
          <a:p>
            <a:r>
              <a:rPr lang="en-US" sz="2400" dirty="0" smtClean="0">
                <a:latin typeface="Arial" pitchFamily="34" charset="0"/>
                <a:cs typeface="Arial" pitchFamily="34" charset="0"/>
              </a:rPr>
              <a:t>[4]</a:t>
            </a:r>
            <a:endParaRPr lang="en-US" sz="2400" dirty="0">
              <a:latin typeface="Arial" pitchFamily="34" charset="0"/>
              <a:cs typeface="Arial" pitchFamily="34" charset="0"/>
            </a:endParaRPr>
          </a:p>
        </p:txBody>
      </p:sp>
      <p:sp>
        <p:nvSpPr>
          <p:cNvPr id="10" name="Rectangle 9"/>
          <p:cNvSpPr/>
          <p:nvPr/>
        </p:nvSpPr>
        <p:spPr>
          <a:xfrm>
            <a:off x="946027" y="357485"/>
            <a:ext cx="1949573" cy="461665"/>
          </a:xfrm>
          <a:prstGeom prst="rect">
            <a:avLst/>
          </a:prstGeom>
        </p:spPr>
        <p:txBody>
          <a:bodyPr wrap="none">
            <a:spAutoFit/>
          </a:bodyPr>
          <a:lstStyle/>
          <a:p>
            <a:pPr lvl="0"/>
            <a:r>
              <a:rPr lang="en-US" sz="2400" b="1" dirty="0" smtClean="0">
                <a:solidFill>
                  <a:srgbClr val="FF0000"/>
                </a:solidFill>
                <a:latin typeface="Arial" pitchFamily="34" charset="0"/>
                <a:ea typeface="Calibri" pitchFamily="34" charset="0"/>
                <a:cs typeface="Arial" pitchFamily="34" charset="0"/>
              </a:rPr>
              <a:t>References:</a:t>
            </a:r>
            <a:endParaRPr lang="en-US" sz="2400" dirty="0" smtClean="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37945400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76215" y="2225502"/>
            <a:ext cx="4360424" cy="1015663"/>
          </a:xfrm>
          <a:prstGeom prst="rect">
            <a:avLst/>
          </a:prstGeom>
          <a:noFill/>
        </p:spPr>
        <p:txBody>
          <a:bodyPr wrap="none" lIns="91440" tIns="45720" rIns="91440" bIns="45720">
            <a:spAutoFit/>
          </a:bodyPr>
          <a:lstStyle/>
          <a:p>
            <a:pPr algn="ctr"/>
            <a:r>
              <a:rPr lang="en-US" sz="60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THANK YOU</a:t>
            </a:r>
            <a:endParaRPr lang="en-US" sz="60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3300</TotalTime>
  <Words>1991</Words>
  <Application>Microsoft Office PowerPoint</Application>
  <PresentationFormat>On-screen Show (16:9)</PresentationFormat>
  <Paragraphs>175</Paragraphs>
  <Slides>51</Slides>
  <Notes>13</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51</vt:i4>
      </vt:variant>
    </vt:vector>
  </HeadingPairs>
  <TitlesOfParts>
    <vt:vector size="54" baseType="lpstr">
      <vt:lpstr>Office Theme</vt:lpstr>
      <vt:lpstr>Visio</vt:lpstr>
      <vt:lpstr>Microsoft Office Visio Drawing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Lila Raj Koirala</dc:creator>
  <cp:lastModifiedBy>User</cp:lastModifiedBy>
  <cp:revision>152</cp:revision>
  <dcterms:created xsi:type="dcterms:W3CDTF">2020-05-13T09:35:09Z</dcterms:created>
  <dcterms:modified xsi:type="dcterms:W3CDTF">2022-06-05T14:45:37Z</dcterms:modified>
</cp:coreProperties>
</file>