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8" r:id="rId1"/>
  </p:sldMasterIdLst>
  <p:sldIdLst>
    <p:sldId id="288" r:id="rId2"/>
    <p:sldId id="287" r:id="rId3"/>
    <p:sldId id="257" r:id="rId4"/>
    <p:sldId id="258" r:id="rId5"/>
    <p:sldId id="260" r:id="rId6"/>
    <p:sldId id="261" r:id="rId7"/>
    <p:sldId id="262" r:id="rId8"/>
    <p:sldId id="264" r:id="rId9"/>
    <p:sldId id="265" r:id="rId10"/>
    <p:sldId id="266" r:id="rId11"/>
    <p:sldId id="263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9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8"/>
  </p:normalViewPr>
  <p:slideViewPr>
    <p:cSldViewPr snapToGrid="0" snapToObjects="1">
      <p:cViewPr varScale="1">
        <p:scale>
          <a:sx n="90" d="100"/>
          <a:sy n="90" d="100"/>
        </p:scale>
        <p:origin x="232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26T08:19:20.056"/>
    </inkml:context>
    <inkml:brush xml:id="br0">
      <inkml:brushProperty name="width" value="0.09071" units="cm"/>
      <inkml:brushProperty name="height" value="0.09071" units="cm"/>
      <inkml:brushProperty name="color" value="#FFFF00"/>
    </inkml:brush>
  </inkml:definitions>
  <inkml:trace contextRef="#ctx0" brushRef="#br0">13736 11421 10466,'10'0'1014,"-2"0"-325,33-8-325,-11 1-109,3 0 0,2-1 445,21-7-1205,-21 6 1,3-1 747,11-2 1,3 0-85,9-1 1,6-1-40,-16 4 1,5 0-1,2-1 1,-1 1-105,-1 0 1,0 0 0,1 0 0,1-1-461,-4 2 1,3-1-1,0 1 1,-2 0 0,-3 0 65,12-1 1,-3 0 0,-3 2-340,-8 0 0,-2 1 0,-3 2 621,2 1 1,-6 2-1,4-2 1,-2 2-1</inkml:trace>
  <inkml:trace contextRef="#ctx0" brushRef="#br0" timeOffset="4467">14566 12799 11262,'0'52'209,"0"-1"0,-9 8 0,-9-3-61,-7-8 1,-5-3-577,-5 4 1,-2-3 555,8-12 1,-1-1-84,-11 12 0,-2 1-52,4 0 1,0 2 41,11-12 1,1 3-1,3-3-35,0 5 0,6-1 117,6-5 1,8-3 174,17 7-155,6-13 0,7-2-31,9 0 1,3-3-34,0 1 0,1-3-126,2-2 1,-1-3 304,9 0 162,-1 7-414,-23-1 586,-3 22-312,-25 12 1,-9 11-240,2-9 1,-3 3 0,-1 3-799,0-5 0,-2 3 1,0 0-1,0-2 763,2-7 0,-1-1 0,1 0 0,-1-3 2,-4 8 0,0-2 0,1-5-32,2 2 1,0-2-318,4-6 0,-1 2 0,1-1 347,-2 12 0,1-2 0,1-7 0,2-4 0,0 6 0</inkml:trace>
  <inkml:trace contextRef="#ctx0" brushRef="#br0" timeOffset="7250">4914 13353 11082,'-11'0'1692,"3"0"-1440,8 0 795,0 0-677,8-9-364,-1 6 106,11-6 22,4 8 101,39 1-232,-2 2 0,7 3-3,-22-3 0,0 1 0,3 1-693,11 1 1,3 1-1,-3 1 191,-13-1 0,-1-1 0,0 2 502,4-1 0,0 1 0,-5 0 0,-6-2 0,-3-1 0,29 6 0</inkml:trace>
  <inkml:trace contextRef="#ctx0" brushRef="#br0" timeOffset="7866">5312 15259 13121,'-8'-4'1020,"2"0"-1020,42-9 0,27-2-45,-14 7 0,5 0 0,2 0-1001,-7-1 1,3-1 0,0 0-1,1 2 874,3 1 0,1 2 0,0 1 0,-4 1-273,0 0 1,-4 1-1,2 1 382,8 3 1,0 2 0,-6-2-1,-9-1 1,-4 0 0,3 3 0,0 1-1</inkml:trace>
  <inkml:trace contextRef="#ctx0" brushRef="#br0" timeOffset="21799">14655 11241 7576,'10'0'2106,"-3"0"-1747,-7 0 78,0 0-12,27-3-279,-15 2 83,22-4 23,-22 2-240,1-1 195,-1 1-129,2 0-67,0 0 230,3 2-123,1 0 118,2 1 49,4 0-72,13 0 56,9 0-76,-13 0 0,1 0-19,23 0-23,4 0-117,-14 0 8,-9 0 0,2 0 47,4 0 1,2 0-20,13 0 0,4 0-28,1 0 0,-1 0-426,-11 0 0,-2 0 384,-1 0 0,-2-1 2,-13 1 1,0 0 87,13 0 0,3-1-20,2 1 0,0 0-26,0 0 1,0 0-245,-4 0 1,-2 0 199,17 0 0,-3 0 140,-2 0-98,-22 0 0,0 0-34,-2 0 1,0 0-12,3 0 0,-1 0 3,13 0 6,-14 0 729,-15 0-735,-4 0-319,-2 0-2353,1 2 2780,-4 2 0,-3-1 0,-3 1 0</inkml:trace>
  <inkml:trace contextRef="#ctx0" brushRef="#br0" timeOffset="22150">16885 10836 7542,'-1'-8'3479,"0"2"-3238,1 6-152,13 0 331,0 6-61,16 5 196,0 10 128,6 7-143,-6 0 1,1 4-256,1 7 1,-1 3-107,0 0 0,-3 1-401,-4 2 1,-6-2 322,-7 16-101,-17-4-195,-22-4-169,-23-17 0,-13-4 364,18-12 0,-3-1 0,1-1 0,-14 7 0,3-3 0,12-10 0,0 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26T08:36:10.753"/>
    </inkml:context>
    <inkml:brush xml:id="br0">
      <inkml:brushProperty name="width" value="0.09071" units="cm"/>
      <inkml:brushProperty name="height" value="0.09071" units="cm"/>
      <inkml:brushProperty name="color" value="#FF0000"/>
    </inkml:brush>
  </inkml:definitions>
  <inkml:trace contextRef="#ctx0" brushRef="#br0">6055 8897 12483,'34'0'619,"-1"0"0,29 0-143,-30 0-62,4 0 353,3 0-525,3 0 32,5 0-207,-5 2 0,3 3 39,-4-1 1,1 2-873,21 3 1,2 3 852,-7-1 0,2 1 26,-2 1 1,4 1 0,1-1-112,-3 0 0,0 0 0,3 1-37,-4-3 0,2 2 0,1-2 0,-3 0-109,4 1 0,-4-2 1,1 0-1029,2-1 1,1-2 0,-4 0-2232,5-1 1,-4-1 3402,0-2 0,-5 0 0,4-1 0,-18-2 0</inkml:trace>
  <inkml:trace contextRef="#ctx0" brushRef="#br0" timeOffset="2800">12769 8870 10892,'-10'5'1753,"3"-1"-1691,7-4 963,0 0-734,5-2-291,-1 1-78,8-2-40,0 2 90,17 1 34,15 0-1,-11 2 1,4 1-6,8 1 0,1 1 22,-6 1 1,0 0-49,4 0 1,-1-1 78,-9-1 1,2-1 10,26-1 1,7 0 39,-17-2 1,2 1-1,3 0-312,-6-1 1,3-1 0,0 1 0,0 0 305,2 0 0,1 0 0,-2 0 0,-2 0-78,4 0 1,-4-1 0,0 1-21,-3 0 0,0 0 0,-3 0 0,2 0 0,-1 0-17,11 0 0,-1 0-518,-8 2 1,-1 1-194,0-1 0,-2 0-737,-7 2 0,0 0 1413,4-1 0,-2 0 1,5 0-1,7-1 1</inkml:trace>
  <inkml:trace contextRef="#ctx0" brushRef="#br0" timeOffset="5267">20099 9044 10074,'-6'0'1507,"1"0"-291,5 0-785,0-6-50,0 4 313,5-4-459,11 6-235,6 0 157,14 0-123,2 0-34,-1 4 0,6 4-31,17 5 0,6 4-651,-7 0 0,3 2 0,-2 0 693,-8-2 0,0 0 1,-2 0-12,-3 0 0,0 1 0,-6-2-210,-7-3 0,-3 0-249,19 9-191,-4-1-510,-6-2 1,2 2 1159,0 1 0,0-1 0,-6-3 0,-3-1 0,15 8 0</inkml:trace>
  <inkml:trace contextRef="#ctx0" brushRef="#br0" timeOffset="10316">12858 10035 14729,'52'0'298,"0"0"1,2 0 0,0 0-184,-5 0 0,1 0-1197,6 0 1,3 0 1081,3 0 0,1 0-3,-1 1 0,0 2-300,-3 1 1,-2 1-513,-2 3 0,-1 1-216,-2 2 1,-1 2-1062,-6-2 0,-1 1 2092,-2 0 0,-5-1 0,2 0 0,-13-3 0</inkml:trace>
  <inkml:trace contextRef="#ctx0" brushRef="#br0" timeOffset="11466">16157 9886 14247,'61'-4'11,"0"1"0,1-1 0,-1 1 1,-5 0-1,-1-1 0,-1 1 0,-5 3-369,20 4 0,-6 3-1691,-14-1 1,0 3 2048,15 7 0,-6 1 0,-13 0 0,2 1 0</inkml:trace>
  <inkml:trace contextRef="#ctx0" brushRef="#br0" timeOffset="12250">18540 9978 12920,'56'-3'23,"0"0"0,0 0 1,-6 1-1,1 0 0,1 0 1,0 2 8,2-1 0,0 2 0,0 0 1,-1-1-546,10 1 1,-2 0-1,2-1 384,-10 0 0,1 0 1,0 0-1,-6-1 129,19-2 0,-7 0 0,-6 1 0,-5 0 0,9-4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788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86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59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351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1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054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609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47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247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578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567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407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9356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683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BC1E503A-AFF3-0E47-AF8A-C60E08E51B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1C396785-A582-0A4A-A81D-2CE575F2B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878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DF4E6AC-FD9E-0721-A5C5-3F6879942D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717" y="2186743"/>
            <a:ext cx="11161284" cy="3584935"/>
          </a:xfrm>
        </p:spPr>
        <p:txBody>
          <a:bodyPr/>
          <a:lstStyle/>
          <a:p>
            <a:pPr algn="ctr"/>
            <a:r>
              <a:rPr lang="en-US" b="0" dirty="0">
                <a:latin typeface="Arial Narrow" panose="020B0604020202020204" pitchFamily="34" charset="0"/>
                <a:cs typeface="Arial Narrow" panose="020B0604020202020204" pitchFamily="34" charset="0"/>
              </a:rPr>
              <a:t>Information Resource Management(IRM)</a:t>
            </a:r>
            <a:br>
              <a:rPr lang="en-US" b="0" dirty="0">
                <a:latin typeface="Arial Narrow" panose="020B0604020202020204" pitchFamily="34" charset="0"/>
                <a:cs typeface="Arial Narrow" panose="020B0604020202020204" pitchFamily="34" charset="0"/>
              </a:rPr>
            </a:br>
            <a:br>
              <a:rPr lang="en-US" b="0" dirty="0">
                <a:latin typeface="Arial Narrow" panose="020B0604020202020204" pitchFamily="34" charset="0"/>
                <a:cs typeface="Arial Narrow" panose="020B0604020202020204" pitchFamily="34" charset="0"/>
              </a:rPr>
            </a:br>
            <a:r>
              <a:rPr lang="en-US" sz="4400" dirty="0">
                <a:latin typeface="Arial Narrow" panose="020B0604020202020204" pitchFamily="34" charset="0"/>
                <a:cs typeface="Arial Narrow" panose="020B0604020202020204" pitchFamily="34" charset="0"/>
              </a:rPr>
              <a:t>Lecture 8</a:t>
            </a:r>
            <a:br>
              <a:rPr lang="en-US" dirty="0">
                <a:latin typeface="Arial Narrow" panose="020B0604020202020204" pitchFamily="34" charset="0"/>
                <a:cs typeface="Arial Narrow" panose="020B0604020202020204" pitchFamily="34" charset="0"/>
              </a:rPr>
            </a:br>
            <a:r>
              <a:rPr lang="en-US" sz="4000" dirty="0">
                <a:latin typeface="Arial Narrow" panose="020B0604020202020204" pitchFamily="34" charset="0"/>
                <a:cs typeface="Arial Narrow" panose="020B0604020202020204" pitchFamily="34" charset="0"/>
              </a:rPr>
              <a:t>Managing Knowledge</a:t>
            </a:r>
            <a:br>
              <a:rPr lang="en-US" sz="4000" dirty="0">
                <a:latin typeface="Arial Narrow" panose="020B0604020202020204" pitchFamily="34" charset="0"/>
                <a:cs typeface="Arial Narrow" panose="020B0604020202020204" pitchFamily="34" charset="0"/>
              </a:rPr>
            </a:br>
            <a:br>
              <a:rPr lang="en-US" sz="3600" dirty="0">
                <a:latin typeface="Arial Narrow" panose="020B0604020202020204" pitchFamily="34" charset="0"/>
                <a:cs typeface="Arial Narrow" panose="020B0604020202020204" pitchFamily="34" charset="0"/>
              </a:rPr>
            </a:br>
            <a:r>
              <a:rPr lang="en-US" sz="3600" b="0" dirty="0">
                <a:latin typeface="Arial Narrow" panose="020B0604020202020204" pitchFamily="34" charset="0"/>
                <a:cs typeface="Arial Narrow" panose="020B0604020202020204" pitchFamily="34" charset="0"/>
              </a:rPr>
              <a:t>Lecturer: Dr. Gakwaya </a:t>
            </a:r>
            <a:r>
              <a:rPr lang="en-US" sz="3600" b="0" dirty="0" err="1">
                <a:latin typeface="Arial Narrow" panose="020B0604020202020204" pitchFamily="34" charset="0"/>
                <a:cs typeface="Arial Narrow" panose="020B0604020202020204" pitchFamily="34" charset="0"/>
              </a:rPr>
              <a:t>Nkundimana</a:t>
            </a:r>
            <a:r>
              <a:rPr lang="en-US" sz="3600" b="0" dirty="0">
                <a:latin typeface="Arial Narrow" panose="020B0604020202020204" pitchFamily="34" charset="0"/>
                <a:cs typeface="Arial Narrow" panose="020B0604020202020204" pitchFamily="34" charset="0"/>
              </a:rPr>
              <a:t> Joel</a:t>
            </a:r>
          </a:p>
        </p:txBody>
      </p:sp>
    </p:spTree>
    <p:extLst>
      <p:ext uri="{BB962C8B-B14F-4D97-AF65-F5344CB8AC3E}">
        <p14:creationId xmlns:p14="http://schemas.microsoft.com/office/powerpoint/2010/main" val="31332591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0B9607A7-C194-45C1-9EA4-D513E02DC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 6">
            <a:extLst>
              <a:ext uri="{FF2B5EF4-FFF2-40B4-BE49-F238E27FC236}">
                <a16:creationId xmlns:a16="http://schemas.microsoft.com/office/drawing/2014/main" id="{CBFF659F-D040-4A67-B951-3D6D61BB1F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xmlns:p14="http://schemas.microsoft.com/office/powerpoint/2010/main" xmlns:a16="http://schemas.microsoft.com/office/drawing/2014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236C67-E38A-704E-B547-8D3113BDC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effectLst/>
        </p:spPr>
        <p:txBody>
          <a:bodyPr>
            <a:normAutofit/>
          </a:bodyPr>
          <a:lstStyle/>
          <a:p>
            <a:r>
              <a:rPr lang="en-US"/>
              <a:t>Contents 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20342E-8B62-7240-8B62-F775011745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3882" y="2185988"/>
            <a:ext cx="7954627" cy="3636511"/>
          </a:xfrm>
          <a:effectLst/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100" dirty="0"/>
              <a:t>INTRODUCTION  TO MANAGING KNOWLEDGE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100" dirty="0"/>
              <a:t>                                           what is knowledge management</a:t>
            </a:r>
          </a:p>
          <a:p>
            <a:pPr>
              <a:lnSpc>
                <a:spcPct val="90000"/>
              </a:lnSpc>
            </a:pPr>
            <a:r>
              <a:rPr lang="en-US" sz="1100" dirty="0"/>
              <a:t>THE GOAL OF KNOWLEDGE MANAGEMENT</a:t>
            </a:r>
          </a:p>
          <a:p>
            <a:pPr>
              <a:lnSpc>
                <a:spcPct val="90000"/>
              </a:lnSpc>
            </a:pPr>
            <a:r>
              <a:rPr lang="en-US" sz="1100" dirty="0"/>
              <a:t>TYPES OF KNOWLEDGE</a:t>
            </a:r>
          </a:p>
          <a:p>
            <a:pPr>
              <a:lnSpc>
                <a:spcPct val="90000"/>
              </a:lnSpc>
            </a:pPr>
            <a:r>
              <a:rPr lang="en-US" sz="1100" dirty="0"/>
              <a:t>EXAMPLE OF KNOWLEDGE MANAGEMENT</a:t>
            </a:r>
          </a:p>
          <a:p>
            <a:pPr>
              <a:lnSpc>
                <a:spcPct val="90000"/>
              </a:lnSpc>
            </a:pPr>
            <a:r>
              <a:rPr lang="en-US" sz="1100" dirty="0"/>
              <a:t>KNOWLEDGE MANAGEMENT PROCESS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100" dirty="0"/>
              <a:t>                                      1. gathering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100" dirty="0"/>
              <a:t>                                       2. storage and organization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100" dirty="0"/>
              <a:t>                                       3. distribution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100" dirty="0"/>
              <a:t>                                       4. use</a:t>
            </a:r>
          </a:p>
          <a:p>
            <a:pPr>
              <a:lnSpc>
                <a:spcPct val="90000"/>
              </a:lnSpc>
            </a:pPr>
            <a:r>
              <a:rPr lang="en-US" sz="1100" dirty="0"/>
              <a:t>KNOWLEDGE MANAGEMENT METHODS</a:t>
            </a:r>
          </a:p>
          <a:p>
            <a:pPr>
              <a:lnSpc>
                <a:spcPct val="90000"/>
              </a:lnSpc>
            </a:pPr>
            <a:r>
              <a:rPr lang="en-US" sz="1100" dirty="0"/>
              <a:t>BENEFITS OF MANAGING KNOWLEDGE</a:t>
            </a:r>
          </a:p>
          <a:p>
            <a:pPr>
              <a:lnSpc>
                <a:spcPct val="90000"/>
              </a:lnSpc>
            </a:pPr>
            <a:r>
              <a:rPr lang="en-US" sz="1100" dirty="0"/>
              <a:t>CHALLENGES OF MANAGING KNOWLEDGE</a:t>
            </a:r>
          </a:p>
        </p:txBody>
      </p:sp>
    </p:spTree>
    <p:extLst>
      <p:ext uri="{BB962C8B-B14F-4D97-AF65-F5344CB8AC3E}">
        <p14:creationId xmlns:p14="http://schemas.microsoft.com/office/powerpoint/2010/main" val="1517901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2EE2B-0E85-CD4C-8801-1258D357E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managing knowledge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5B7E63-4C39-574C-9888-29C9437EC1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2800" b="1" dirty="0"/>
              <a:t>Is a process of  </a:t>
            </a:r>
            <a:r>
              <a:rPr lang="en-US" sz="2800" dirty="0"/>
              <a:t>sharing, </a:t>
            </a:r>
            <a:r>
              <a:rPr lang="en-IN" sz="2800" dirty="0"/>
              <a:t>defining,  structuring, retaining, sharing the knowledge and experience of employees within an organization.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5119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91CA8-816E-8B40-84DA-BF23F1470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managing knowledge(</a:t>
            </a:r>
            <a:r>
              <a:rPr lang="en-US" dirty="0" err="1"/>
              <a:t>Cont</a:t>
            </a:r>
            <a:r>
              <a:rPr lang="en-US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C735F-F0F2-4442-A3C6-54D74CD5FD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The knowledge they share include:</a:t>
            </a:r>
          </a:p>
          <a:p>
            <a:pPr marL="0" indent="0">
              <a:buNone/>
            </a:pPr>
            <a:r>
              <a:rPr lang="en-US" sz="2400" dirty="0"/>
              <a:t>               </a:t>
            </a:r>
            <a:r>
              <a:rPr lang="en-IN" sz="2400" dirty="0"/>
              <a:t>technical resources</a:t>
            </a:r>
          </a:p>
          <a:p>
            <a:pPr marL="0" indent="0">
              <a:buNone/>
            </a:pPr>
            <a:r>
              <a:rPr lang="en-IN" sz="2400" dirty="0"/>
              <a:t>               frequently asked questions</a:t>
            </a:r>
          </a:p>
          <a:p>
            <a:pPr marL="0" indent="0">
              <a:buNone/>
            </a:pPr>
            <a:r>
              <a:rPr lang="en-IN" sz="2400" dirty="0"/>
              <a:t>               training documents </a:t>
            </a:r>
          </a:p>
          <a:p>
            <a:pPr marL="0" indent="0">
              <a:buNone/>
            </a:pPr>
            <a:r>
              <a:rPr lang="en-IN" sz="2400" dirty="0"/>
              <a:t>               people skills.</a:t>
            </a:r>
          </a:p>
          <a:p>
            <a:r>
              <a:rPr lang="en-IN" sz="2400" dirty="0"/>
              <a:t>Managing knowledge use Data mining to provide easy access to users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167717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0DD6F-E210-604A-BFD1-D8F96FA45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b="1" dirty="0"/>
            </a:br>
            <a:r>
              <a:rPr lang="en-IN" b="1" dirty="0"/>
              <a:t>the goal of knowledge  management</a:t>
            </a:r>
            <a:br>
              <a:rPr lang="en-IN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BE58D-77E1-4D40-8AC2-C9BE8CD198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/>
          </a:p>
          <a:p>
            <a:r>
              <a:rPr lang="en-IN" sz="4400" dirty="0"/>
              <a:t>Improving organizational efficiency</a:t>
            </a:r>
          </a:p>
          <a:p>
            <a:r>
              <a:rPr lang="en-IN" sz="4400" dirty="0"/>
              <a:t>saving knowledge in an easily accessible form</a:t>
            </a:r>
          </a:p>
          <a:p>
            <a:pPr marL="0" indent="0">
              <a:buNone/>
            </a:pPr>
            <a:endParaRPr lang="en-IN" sz="4400" dirty="0"/>
          </a:p>
          <a:p>
            <a:endParaRPr lang="en-IN" sz="4400" b="1" dirty="0"/>
          </a:p>
          <a:p>
            <a:endParaRPr lang="en-IN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565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32DDC-CA2A-C34C-B909-5B2AF635B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the goal of knowledge  management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24F98E-5D3D-6543-BF63-99C2452D64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IN" b="1" dirty="0"/>
          </a:p>
          <a:p>
            <a:pPr marL="0" indent="0">
              <a:buNone/>
            </a:pPr>
            <a:r>
              <a:rPr lang="en-IN" b="1" dirty="0"/>
              <a:t>THIS GOAL IS ACHIEVED BY: </a:t>
            </a:r>
          </a:p>
          <a:p>
            <a:pPr marL="0" indent="0">
              <a:buNone/>
            </a:pPr>
            <a:endParaRPr lang="en-IN" b="1" dirty="0"/>
          </a:p>
          <a:p>
            <a:r>
              <a:rPr lang="en-IN" sz="2400" dirty="0"/>
              <a:t>Capturing and organizing knowledge in a knowledge management system to address specific business tasks and projects.</a:t>
            </a:r>
          </a:p>
          <a:p>
            <a:r>
              <a:rPr lang="en-IN" sz="2400" dirty="0"/>
              <a:t>Sharing knowledge with others who can benefit from it.</a:t>
            </a:r>
          </a:p>
          <a:p>
            <a:r>
              <a:rPr lang="en-IN" sz="2400" dirty="0"/>
              <a:t>Improving processes and technology to provide easy access to knowledge</a:t>
            </a:r>
          </a:p>
          <a:p>
            <a:r>
              <a:rPr lang="en-IN" sz="2400" dirty="0"/>
              <a:t>And promoting the generation of new knowledge for continual learning.</a:t>
            </a:r>
          </a:p>
          <a:p>
            <a:pPr marL="0" indent="0">
              <a:buNone/>
            </a:pPr>
            <a:endParaRPr lang="en-IN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5889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878B3-897B-FF42-AF10-2397FC555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b="1" dirty="0"/>
            </a:br>
            <a:br>
              <a:rPr lang="en-IN" b="1" dirty="0"/>
            </a:br>
            <a:r>
              <a:rPr lang="en-IN" b="1" dirty="0"/>
              <a:t>Types of knowledge</a:t>
            </a:r>
            <a:br>
              <a:rPr lang="en-IN" b="1" dirty="0"/>
            </a:b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4A6F1-DED7-D344-AB14-D4B82DC6B8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IN" sz="2800" b="1" dirty="0"/>
              <a:t>Explicit knowledge</a:t>
            </a:r>
          </a:p>
          <a:p>
            <a:r>
              <a:rPr lang="en-IN" sz="2800" b="1" dirty="0"/>
              <a:t> Tacit knowledge</a:t>
            </a:r>
          </a:p>
          <a:p>
            <a:r>
              <a:rPr lang="en-IN" sz="2800" b="1" dirty="0"/>
              <a:t> Implicit  knowledge</a:t>
            </a:r>
            <a:endParaRPr lang="en-US" sz="2800" b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4CC5B76-95C0-14A3-051D-B10B26196509}"/>
                  </a:ext>
                </a:extLst>
              </p14:cNvPr>
              <p14:cNvContentPartPr/>
              <p14:nvPr/>
            </p14:nvContentPartPr>
            <p14:xfrm>
              <a:off x="1762200" y="3895920"/>
              <a:ext cx="4440600" cy="16394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4CC5B76-95C0-14A3-051D-B10B2619650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46000" y="3879720"/>
                <a:ext cx="4473000" cy="1671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15805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2163A-6A72-FD48-8903-722A8BF6E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dirty="0"/>
            </a:br>
            <a:r>
              <a:rPr lang="en-IN" dirty="0"/>
              <a:t>Explicit knowledge</a:t>
            </a: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23482B-B753-3D46-A71B-A0058BA0FD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800" dirty="0"/>
              <a:t>Knowledge that can be easy is codified and taught </a:t>
            </a:r>
          </a:p>
          <a:p>
            <a:r>
              <a:rPr lang="en-US" sz="2800" dirty="0"/>
              <a:t>It is found in :   </a:t>
            </a:r>
            <a:r>
              <a:rPr lang="en-IN" sz="2800" dirty="0"/>
              <a:t>books, files, folders, documents, databases and how-to videos</a:t>
            </a:r>
          </a:p>
          <a:p>
            <a:r>
              <a:rPr lang="en-IN" sz="2800" dirty="0"/>
              <a:t>Most easily extracted and handled by a knowledge management system.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869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F459C-4F18-A04F-9188-C1373C0D2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dirty="0"/>
              <a:t> </a:t>
            </a:r>
            <a:br>
              <a:rPr lang="en-IN" dirty="0"/>
            </a:br>
            <a:r>
              <a:rPr lang="en-IN" dirty="0"/>
              <a:t>Tacit knowledge</a:t>
            </a: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C312B-701F-6841-A89B-78875441FC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400" dirty="0"/>
              <a:t>This type of knowledge is intuitive in nature</a:t>
            </a:r>
          </a:p>
          <a:p>
            <a:r>
              <a:rPr lang="en-IN" sz="2400" dirty="0"/>
              <a:t>It is based on experience and practice and often helps in achieving long-term goals</a:t>
            </a:r>
          </a:p>
          <a:p>
            <a:r>
              <a:rPr lang="en-IN" sz="2400" dirty="0"/>
              <a:t>Difficult to share</a:t>
            </a:r>
          </a:p>
          <a:p>
            <a:r>
              <a:rPr lang="en-IN" sz="2400" dirty="0"/>
              <a:t>There is no easy way to extract it like with explicit knowledge</a:t>
            </a:r>
          </a:p>
          <a:p>
            <a:r>
              <a:rPr lang="en-IN" sz="2400" dirty="0"/>
              <a:t>Examples of tacit knowledge are “know-hows”, innovative thinking, and understanding body language</a:t>
            </a:r>
            <a:r>
              <a:rPr lang="en-IN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563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2F648-D13E-9E4A-96C2-0083D40F0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dirty="0"/>
              <a:t> Implicit  knowledge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FFE9AB-2437-6C46-AF52-E0274934FA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r>
              <a:rPr lang="en-IN" sz="2800" dirty="0"/>
              <a:t>knowledge that explains how best to implement explicit knowledge</a:t>
            </a:r>
          </a:p>
          <a:p>
            <a:r>
              <a:rPr lang="en-IN" sz="2800" dirty="0"/>
              <a:t>For example, consider discussing a task with an experienced co-worker</a:t>
            </a:r>
          </a:p>
          <a:p>
            <a:r>
              <a:rPr lang="en-IN" sz="2800" dirty="0"/>
              <a:t>The experienced employee utilizes and shares their implicit knowledge to improve how the team operates.</a:t>
            </a:r>
          </a:p>
        </p:txBody>
      </p:sp>
    </p:spTree>
    <p:extLst>
      <p:ext uri="{BB962C8B-B14F-4D97-AF65-F5344CB8AC3E}">
        <p14:creationId xmlns:p14="http://schemas.microsoft.com/office/powerpoint/2010/main" val="1852643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3D274-9214-D446-94B1-A26374D7F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dirty="0"/>
            </a:br>
            <a:r>
              <a:rPr lang="en-IN" dirty="0"/>
              <a:t>Examples of knowledge management</a:t>
            </a:r>
            <a:br>
              <a:rPr lang="en-IN" dirty="0"/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0D8031-7353-0243-BCA6-61505E34E9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z="2400" dirty="0"/>
              <a:t>Staff retiring : </a:t>
            </a:r>
          </a:p>
          <a:p>
            <a:r>
              <a:rPr lang="en-IN" sz="2400" dirty="0"/>
              <a:t>Employee transfer or promotion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660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ACFAD-933D-9245-A317-8E1FB3835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b="1" dirty="0"/>
            </a:br>
            <a:r>
              <a:rPr lang="en-IN" b="1" dirty="0"/>
              <a:t>The knowledge management process</a:t>
            </a:r>
            <a:br>
              <a:rPr lang="en-IN" b="1" dirty="0"/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D0CBC6-02AD-1245-9158-155AFE8E3A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en-IN" sz="2400" b="1" dirty="0"/>
          </a:p>
          <a:p>
            <a:r>
              <a:rPr lang="en-IN" sz="2400" b="1" dirty="0"/>
              <a:t>There are four key knowledge management processes. These include:</a:t>
            </a:r>
          </a:p>
          <a:p>
            <a:pPr marL="0" indent="0">
              <a:buNone/>
            </a:pPr>
            <a:r>
              <a:rPr lang="en-IN" sz="2400" dirty="0"/>
              <a:t>           </a:t>
            </a:r>
            <a:r>
              <a:rPr lang="en-IN" sz="2400" b="1" dirty="0"/>
              <a:t>Knowledge gathering : </a:t>
            </a:r>
            <a:r>
              <a:rPr lang="en-IN" sz="2400" dirty="0"/>
              <a:t>This includes entering data, scanning, pulling information from various sources</a:t>
            </a:r>
          </a:p>
          <a:p>
            <a:pPr marL="0" indent="0">
              <a:buNone/>
            </a:pPr>
            <a:r>
              <a:rPr lang="en-IN" sz="2400" b="1" dirty="0"/>
              <a:t>           Knowledge storage and organization : </a:t>
            </a:r>
            <a:r>
              <a:rPr lang="en-IN" sz="2400" dirty="0"/>
              <a:t>This step in the process includes cataloguing and indexing content in a knowledge management system to find it</a:t>
            </a:r>
            <a:endParaRPr lang="en-IN" sz="2400" b="1" dirty="0"/>
          </a:p>
          <a:p>
            <a:pPr marL="0" indent="0">
              <a:buNone/>
            </a:pPr>
            <a:r>
              <a:rPr lang="en-IN" sz="2400" b="1" dirty="0"/>
              <a:t>            Knowledge distribution : </a:t>
            </a:r>
            <a:r>
              <a:rPr lang="en-IN" sz="2400" dirty="0"/>
              <a:t>This provides a way for users to access the information, including FAQs, training videos, white papers and manuals.</a:t>
            </a:r>
            <a:endParaRPr lang="en-IN" sz="2400" b="1" dirty="0"/>
          </a:p>
          <a:p>
            <a:pPr marL="0" indent="0">
              <a:buNone/>
            </a:pPr>
            <a:r>
              <a:rPr lang="en-IN" sz="2400" b="1" dirty="0"/>
              <a:t>             Knowledge use : </a:t>
            </a:r>
            <a:r>
              <a:rPr lang="en-IN" sz="2400" dirty="0"/>
              <a:t>Once information is distributed to users, they need to put it into action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8510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4587B-F64F-794E-BB43-DBB4637B7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b="1" dirty="0"/>
            </a:br>
            <a:r>
              <a:rPr lang="en-IN" b="1" dirty="0"/>
              <a:t>The knowledge management process</a:t>
            </a:r>
            <a:br>
              <a:rPr lang="en-IN" b="1" dirty="0"/>
            </a:br>
            <a:endParaRPr lang="en-US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3E070252-771E-074B-ADBD-6355CF99A2C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94"/>
          <a:stretch/>
        </p:blipFill>
        <p:spPr bwMode="auto">
          <a:xfrm>
            <a:off x="3396692" y="2222501"/>
            <a:ext cx="5398616" cy="333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FDA119D-C69E-DE38-8CDD-139E4F93D2E9}"/>
              </a:ext>
            </a:extLst>
          </p:cNvPr>
          <p:cNvSpPr txBox="1"/>
          <p:nvPr/>
        </p:nvSpPr>
        <p:spPr>
          <a:xfrm>
            <a:off x="3757613" y="6115050"/>
            <a:ext cx="4445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Figure1 produced by </a:t>
            </a:r>
            <a:r>
              <a:rPr lang="en-US" dirty="0" err="1"/>
              <a:t>techtarget</a:t>
            </a:r>
            <a:r>
              <a:rPr lang="en-US" dirty="0"/>
              <a:t> 2001 </a:t>
            </a:r>
          </a:p>
        </p:txBody>
      </p:sp>
    </p:spTree>
    <p:extLst>
      <p:ext uri="{BB962C8B-B14F-4D97-AF65-F5344CB8AC3E}">
        <p14:creationId xmlns:p14="http://schemas.microsoft.com/office/powerpoint/2010/main" val="35555875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BFC94-23EE-1F4F-B5F2-B33479B8C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708445"/>
            <a:ext cx="10571998" cy="970450"/>
          </a:xfrm>
        </p:spPr>
        <p:txBody>
          <a:bodyPr>
            <a:normAutofit fontScale="90000"/>
          </a:bodyPr>
          <a:lstStyle/>
          <a:p>
            <a:br>
              <a:rPr lang="en-IN" dirty="0"/>
            </a:br>
            <a:br>
              <a:rPr lang="en-IN" dirty="0"/>
            </a:br>
            <a:r>
              <a:rPr lang="en-IN" dirty="0"/>
              <a:t>Knowledge management methods</a:t>
            </a:r>
            <a:br>
              <a:rPr lang="en-IN" dirty="0"/>
            </a:b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94735-7F64-204C-AA1E-112E46CA0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endParaRPr lang="en-IN" dirty="0"/>
          </a:p>
          <a:p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457200" indent="-457200">
              <a:buFont typeface="+mj-lt"/>
              <a:buAutoNum type="arabicPeriod"/>
            </a:pPr>
            <a:r>
              <a:rPr lang="en-IN" sz="5900" dirty="0"/>
              <a:t>Tutoring &amp; training, communities of practice, and Q&amp;A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5900" dirty="0"/>
              <a:t>Documentations, guides, guidelines, FAQ, and tutorials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5900" dirty="0"/>
              <a:t> Forums, intranets, and collaboration environments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5900" dirty="0"/>
              <a:t> Learning and development environments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5900" dirty="0"/>
              <a:t> Case studies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5900" dirty="0"/>
              <a:t> Webinars</a:t>
            </a:r>
          </a:p>
          <a:p>
            <a:pPr marL="0" indent="0">
              <a:buNone/>
            </a:pPr>
            <a:br>
              <a:rPr lang="en-IN" sz="2600" dirty="0"/>
            </a:br>
            <a:br>
              <a:rPr lang="en-IN" sz="2600" dirty="0"/>
            </a:br>
            <a:br>
              <a:rPr lang="en-IN" dirty="0"/>
            </a:br>
            <a:endParaRPr lang="en-IN" dirty="0"/>
          </a:p>
          <a:p>
            <a:pPr marL="0" indent="0">
              <a:buNone/>
            </a:pPr>
            <a:br>
              <a:rPr lang="en-IN" dirty="0"/>
            </a:b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A421473-89A7-12E7-EB14-89C71D36756F}"/>
                  </a:ext>
                </a:extLst>
              </p14:cNvPr>
              <p14:cNvContentPartPr/>
              <p14:nvPr/>
            </p14:nvContentPartPr>
            <p14:xfrm>
              <a:off x="2179800" y="3193200"/>
              <a:ext cx="5497560" cy="4626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A421473-89A7-12E7-EB14-89C71D36756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63600" y="3177000"/>
                <a:ext cx="5529960" cy="495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229846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3D44B-583E-FC45-875F-E1009D181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751990"/>
            <a:ext cx="10571998" cy="970450"/>
          </a:xfrm>
        </p:spPr>
        <p:txBody>
          <a:bodyPr>
            <a:normAutofit fontScale="90000"/>
          </a:bodyPr>
          <a:lstStyle/>
          <a:p>
            <a:br>
              <a:rPr lang="en-IN" dirty="0"/>
            </a:br>
            <a:r>
              <a:rPr lang="en-IN" dirty="0"/>
              <a:t>Tutoring &amp; training, communities of practice, and Q&amp;A</a:t>
            </a: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1965B-9F61-6546-8254-E71C3900BE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IN" sz="2400" dirty="0"/>
              <a:t> Involve transferring information directly from the knowledge holder to other employees.</a:t>
            </a:r>
          </a:p>
          <a:p>
            <a:r>
              <a:rPr lang="en-IN" sz="2400" dirty="0"/>
              <a:t>through in-person tutoring, company-wide training sessions, online chats, and group discussions </a:t>
            </a:r>
          </a:p>
          <a:p>
            <a:pPr marL="0" indent="0">
              <a:buNone/>
            </a:pPr>
            <a:r>
              <a:rPr lang="en-IN" sz="2400" b="1" dirty="0"/>
              <a:t>Pros:</a:t>
            </a:r>
            <a:endParaRPr lang="en-IN" sz="2400" dirty="0"/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Questions can be immediately answered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Clarifications can be made if the material is not understood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Brainstorming sessions can be facilitated, taking advantage of the combined power of the group’s experience and knowledge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In-person learning tends to be remembered more clearly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427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8ADF3-D9E8-FE4F-8BA0-17748F67D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dirty="0"/>
            </a:br>
            <a:r>
              <a:rPr lang="en-IN" dirty="0"/>
              <a:t>Tutoring &amp; training, communities of practice, and Q&amp;A (</a:t>
            </a:r>
            <a:r>
              <a:rPr lang="en-IN" dirty="0" err="1"/>
              <a:t>Cont</a:t>
            </a:r>
            <a:r>
              <a:rPr lang="en-IN" dirty="0"/>
              <a:t>)</a:t>
            </a: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0DD69D-2FD7-3C48-8474-02D20799BD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IN" sz="2400" b="1" dirty="0"/>
              <a:t>Cons:</a:t>
            </a:r>
            <a:endParaRPr lang="en-IN" sz="2400" dirty="0"/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It can be time-consuming and take away from the tasks the knowledge holder is trying to complete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A system of expertise location can be time-consuming to build and maintain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It can be challenging to document and save for future use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Difficulty finding the right expert with good communication skills and knowledge of the company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You can lose the knowledge if the knowledge holder leaves the company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1552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5FD2C-14AA-B842-80C3-D1890F342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741102"/>
            <a:ext cx="10571998" cy="970450"/>
          </a:xfrm>
        </p:spPr>
        <p:txBody>
          <a:bodyPr>
            <a:normAutofit fontScale="90000"/>
          </a:bodyPr>
          <a:lstStyle/>
          <a:p>
            <a:br>
              <a:rPr lang="en-IN" dirty="0"/>
            </a:br>
            <a:r>
              <a:rPr lang="en-IN" dirty="0"/>
              <a:t>Documentations, guides, guidelines, FAQ, and tutorials</a:t>
            </a: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25A60-56DF-9743-9765-FB7129586A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274320" lvl="1" indent="0">
              <a:buNone/>
            </a:pPr>
            <a:endParaRPr lang="en-IN" dirty="0"/>
          </a:p>
          <a:p>
            <a:r>
              <a:rPr lang="en-IN" sz="2400" dirty="0"/>
              <a:t>  </a:t>
            </a:r>
            <a:r>
              <a:rPr lang="en-IN" sz="3400" dirty="0"/>
              <a:t>Written communications </a:t>
            </a:r>
          </a:p>
          <a:p>
            <a:r>
              <a:rPr lang="en-IN" sz="3400" dirty="0"/>
              <a:t>  Written communications are great for storing and transferring knowledge.</a:t>
            </a:r>
          </a:p>
          <a:p>
            <a:r>
              <a:rPr lang="en-IN" sz="3400" dirty="0"/>
              <a:t>  Uses Text-based knowledge management</a:t>
            </a:r>
          </a:p>
          <a:p>
            <a:r>
              <a:rPr lang="en-IN" sz="3400" dirty="0"/>
              <a:t>With text-based knowledge management, a system to store, categorize and navigate subjects is always available.</a:t>
            </a:r>
          </a:p>
          <a:p>
            <a:pPr marL="0" indent="0">
              <a:buNone/>
            </a:pPr>
            <a:r>
              <a:rPr lang="en-IN" sz="3400" b="1" dirty="0"/>
              <a:t>Pros:</a:t>
            </a:r>
            <a:endParaRPr lang="en-IN" sz="3400" dirty="0"/>
          </a:p>
          <a:p>
            <a:pPr marL="457200" indent="-457200">
              <a:buFont typeface="+mj-lt"/>
              <a:buAutoNum type="arabicPeriod"/>
            </a:pPr>
            <a:r>
              <a:rPr lang="en-IN" sz="3400" dirty="0"/>
              <a:t>The company has an invaluable source of information of up to date information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3400" dirty="0"/>
              <a:t>Easy to find and share online (when organized well)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3400" dirty="0"/>
              <a:t>Can easily combine multiple people’s expertise into one packet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4244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D2689-F8D5-9142-BD32-C7BA9E97D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784645"/>
            <a:ext cx="10571998" cy="970450"/>
          </a:xfrm>
        </p:spPr>
        <p:txBody>
          <a:bodyPr>
            <a:normAutofit fontScale="90000"/>
          </a:bodyPr>
          <a:lstStyle/>
          <a:p>
            <a:br>
              <a:rPr lang="en-IN" dirty="0"/>
            </a:br>
            <a:r>
              <a:rPr lang="en-IN" dirty="0"/>
              <a:t>Documentations, guides, guidelines, FAQ, and tutorials(</a:t>
            </a:r>
            <a:r>
              <a:rPr lang="en-IN" dirty="0" err="1"/>
              <a:t>Cont</a:t>
            </a:r>
            <a:r>
              <a:rPr lang="en-IN" dirty="0"/>
              <a:t>)</a:t>
            </a: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25758-5CCA-BB47-A001-4E92167B2F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IN" b="1" dirty="0"/>
          </a:p>
          <a:p>
            <a:pPr marL="0" indent="0">
              <a:buNone/>
            </a:pPr>
            <a:r>
              <a:rPr lang="en-IN" sz="2400" b="1" dirty="0"/>
              <a:t>Cons:</a:t>
            </a:r>
            <a:endParaRPr lang="en-IN" sz="2400" dirty="0"/>
          </a:p>
          <a:p>
            <a:endParaRPr lang="en-IN" sz="2400" dirty="0"/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Requires a lot of time to create and keep up-to-date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Must be appropriately managed to ensure relevant knowledge is easily found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Requires infrastructure (internet access, etc.)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400" dirty="0"/>
              <a:t>It takes time to consume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6956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88487-3F45-8149-A587-25323F93D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654016"/>
            <a:ext cx="10571998" cy="970450"/>
          </a:xfrm>
        </p:spPr>
        <p:txBody>
          <a:bodyPr>
            <a:normAutofit fontScale="90000"/>
          </a:bodyPr>
          <a:lstStyle/>
          <a:p>
            <a:br>
              <a:rPr lang="en-IN" dirty="0"/>
            </a:br>
            <a:r>
              <a:rPr lang="en-IN" dirty="0"/>
              <a:t>Forums, intranets, and collaboration environments</a:t>
            </a: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39E387-5766-2941-9981-C390181A63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en-IN" dirty="0"/>
          </a:p>
          <a:p>
            <a:r>
              <a:rPr lang="en-IN" sz="2800" dirty="0"/>
              <a:t>These online resources spark conversation and bring many knowledge holders into the same place.</a:t>
            </a:r>
          </a:p>
          <a:p>
            <a:pPr marL="0" indent="0">
              <a:buNone/>
            </a:pPr>
            <a:r>
              <a:rPr lang="en-IN" sz="2800" b="1" dirty="0"/>
              <a:t>Pros:</a:t>
            </a:r>
            <a:endParaRPr lang="en-IN" sz="2800" dirty="0"/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Collaboration drives innovation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Many experts can be brought together into one place, no matter their location globally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Facilitating contact with remote teams helps teamwork and knowledge transfer</a:t>
            </a:r>
          </a:p>
          <a:p>
            <a:pPr marL="0" indent="0">
              <a:buNone/>
            </a:pPr>
            <a:br>
              <a:rPr lang="en-IN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845270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0936F-92F9-5648-AF8F-A22F40886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741102"/>
            <a:ext cx="10571998" cy="970450"/>
          </a:xfrm>
        </p:spPr>
        <p:txBody>
          <a:bodyPr>
            <a:normAutofit fontScale="90000"/>
          </a:bodyPr>
          <a:lstStyle/>
          <a:p>
            <a:br>
              <a:rPr lang="en-IN" dirty="0"/>
            </a:br>
            <a:r>
              <a:rPr lang="en-IN" dirty="0"/>
              <a:t>Forums, intranets, and collaboration environments (</a:t>
            </a:r>
            <a:r>
              <a:rPr lang="en-IN" dirty="0" err="1"/>
              <a:t>Cont</a:t>
            </a:r>
            <a:r>
              <a:rPr lang="en-IN" dirty="0"/>
              <a:t>)</a:t>
            </a: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E3A65D-234F-0448-BE31-F6D160EAF2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415" y="2322576"/>
            <a:ext cx="10058400" cy="40507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br>
              <a:rPr lang="en-IN" dirty="0"/>
            </a:br>
            <a:r>
              <a:rPr lang="en-IN" sz="2800" b="1" dirty="0"/>
              <a:t>Cons:</a:t>
            </a:r>
            <a:endParaRPr lang="en-IN" sz="2800" dirty="0"/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It can be a chaotic, noisy environment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Knowledge is not actively being vetted as it is added to discussions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Searching through many messages and threads for relevant answers is time-consuming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Messages and threads might not be archived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277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8D5C0-62AE-7A49-B6F6-43EECF1B0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dirty="0"/>
            </a:br>
            <a:r>
              <a:rPr lang="en-IN" dirty="0"/>
              <a:t>Learning and development environments</a:t>
            </a: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E84FB-7CC3-1240-9820-698A1470F4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IN" sz="2800" dirty="0"/>
              <a:t>Creating an environment where learning is considered an asset  and will continuously drive employees to educate themselves.</a:t>
            </a:r>
          </a:p>
          <a:p>
            <a:pPr marL="0" indent="0">
              <a:buNone/>
            </a:pPr>
            <a:r>
              <a:rPr lang="en-IN" sz="2800" b="1" dirty="0"/>
              <a:t>Pros:</a:t>
            </a:r>
            <a:endParaRPr lang="en-IN" sz="2800" dirty="0"/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Motivated employees can develop themselves at will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Training pathways can be set out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Wide range of resources available to produce a constant flow of fresh content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The structure allows for easier discovery of subjects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Authoring tools available such that internal experts can build company-specific courses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Analytic tools are available to help find knowledge gaps inside the company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1635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49E16-023C-D84B-A8C4-112813090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719331"/>
            <a:ext cx="10571998" cy="970450"/>
          </a:xfrm>
        </p:spPr>
        <p:txBody>
          <a:bodyPr>
            <a:normAutofit fontScale="90000"/>
          </a:bodyPr>
          <a:lstStyle/>
          <a:p>
            <a:br>
              <a:rPr lang="en-IN" dirty="0"/>
            </a:br>
            <a:r>
              <a:rPr lang="en-IN" dirty="0"/>
              <a:t>Learning and development environments(</a:t>
            </a:r>
            <a:r>
              <a:rPr lang="en-IN" dirty="0" err="1"/>
              <a:t>Cont</a:t>
            </a:r>
            <a:r>
              <a:rPr lang="en-IN" dirty="0"/>
              <a:t>)</a:t>
            </a: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9FFE6-2F5A-824B-8E44-D71AF00CC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IN" b="1" dirty="0"/>
          </a:p>
          <a:p>
            <a:pPr marL="0" indent="0">
              <a:buNone/>
            </a:pPr>
            <a:r>
              <a:rPr lang="en-IN" sz="2800" b="1" dirty="0"/>
              <a:t>Cons:</a:t>
            </a:r>
            <a:endParaRPr lang="en-IN" sz="2800" dirty="0"/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Requires a lot of effort to develop and maintain in house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Readily available solutions may be too generic to add real value for your company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Content must be created and continually updated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Requires an influential learning culture to motivate staff to participate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6837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828DE-C54A-3E45-8442-AA3488E6A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Case studies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87B5AF-03A0-5C47-A882-A9F7BCE5AD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IN" sz="2800" dirty="0"/>
              <a:t>These in-depth studies into particular areas that serve as complete guides to a subject.</a:t>
            </a:r>
          </a:p>
          <a:p>
            <a:r>
              <a:rPr lang="en-IN" sz="2800" dirty="0"/>
              <a:t> Learning from case study</a:t>
            </a:r>
          </a:p>
          <a:p>
            <a:r>
              <a:rPr lang="en-IN" sz="2800" dirty="0"/>
              <a:t>Looking at the actions taken, the results they produce, and any lessons learned is extremely valuable.</a:t>
            </a:r>
          </a:p>
          <a:p>
            <a:pPr marL="0" indent="0">
              <a:buNone/>
            </a:pPr>
            <a:r>
              <a:rPr lang="en-IN" sz="2800" b="1" dirty="0"/>
              <a:t>Pros:</a:t>
            </a:r>
            <a:endParaRPr lang="en-IN" sz="2800" dirty="0"/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Allow for complete documentation and archiving of lessons learned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Easily shareable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Efficient for communicating complex information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9934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7E702-A9E0-2B49-BB60-2FA63DCF2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Case studies (</a:t>
            </a:r>
            <a:r>
              <a:rPr lang="en-IN" dirty="0" err="1"/>
              <a:t>cont</a:t>
            </a:r>
            <a:r>
              <a:rPr lang="en-IN" dirty="0"/>
              <a:t>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523EAC-354D-254A-AE59-203AB12AE8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IN" sz="2800" b="1" dirty="0"/>
              <a:t>Cons:</a:t>
            </a:r>
            <a:endParaRPr lang="en-IN" sz="2800" dirty="0"/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It takes a lot of time and skill to create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The case study may have limitations or require approval from the parties involved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Can be too specialized to apply the knowledge broadly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In fast-paced fields that are constantly innovating, case studies can become out of date quickly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9106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B9F3C-DAC6-B94C-A665-CB3171D4B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795531"/>
            <a:ext cx="10571998" cy="970450"/>
          </a:xfrm>
        </p:spPr>
        <p:txBody>
          <a:bodyPr>
            <a:normAutofit fontScale="90000"/>
          </a:bodyPr>
          <a:lstStyle/>
          <a:p>
            <a:br>
              <a:rPr lang="en-IN" dirty="0"/>
            </a:br>
            <a:br>
              <a:rPr lang="en-IN" dirty="0"/>
            </a:br>
            <a:r>
              <a:rPr lang="en-IN" dirty="0"/>
              <a:t>Webinars</a:t>
            </a:r>
            <a:br>
              <a:rPr lang="en-IN" dirty="0"/>
            </a:b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FC168D-8374-1248-A91D-487F7028B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702" y="2093976"/>
            <a:ext cx="10058400" cy="4050792"/>
          </a:xfrm>
        </p:spPr>
        <p:txBody>
          <a:bodyPr>
            <a:normAutofit fontScale="92500" lnSpcReduction="20000"/>
          </a:bodyPr>
          <a:lstStyle/>
          <a:p>
            <a:r>
              <a:rPr lang="en-IN" dirty="0"/>
              <a:t> </a:t>
            </a:r>
            <a:r>
              <a:rPr lang="en-IN" sz="2800" dirty="0"/>
              <a:t>Online seminars can be beneficial in widely disseminating ideas throughout teams, branches, or the entire company.</a:t>
            </a:r>
          </a:p>
          <a:p>
            <a:pPr marL="0" indent="0">
              <a:buNone/>
            </a:pPr>
            <a:r>
              <a:rPr lang="en-IN" sz="2800" b="1" dirty="0"/>
              <a:t>Pros:</a:t>
            </a:r>
            <a:endParaRPr lang="en-IN" sz="2800" dirty="0"/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Accessible for all interested employees to attend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Potential for interactivity where attendees can ask questions specific to issues they are having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Can be recorded and reused</a:t>
            </a:r>
          </a:p>
          <a:p>
            <a:pPr marL="0" indent="0">
              <a:buNone/>
            </a:pPr>
            <a:br>
              <a:rPr lang="en-IN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84540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4A06B-1DD1-0241-9AF4-42E4E8EB0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Webinars (</a:t>
            </a:r>
            <a:r>
              <a:rPr lang="en-IN" dirty="0" err="1"/>
              <a:t>cont</a:t>
            </a:r>
            <a:r>
              <a:rPr lang="en-IN" dirty="0"/>
              <a:t>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2B51D-785D-2E4C-8FA3-E1BC050A23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en-IN" b="1" dirty="0"/>
          </a:p>
          <a:p>
            <a:pPr marL="0" indent="0">
              <a:buNone/>
            </a:pPr>
            <a:r>
              <a:rPr lang="en-IN" sz="2800" b="1" dirty="0"/>
              <a:t>Cons:</a:t>
            </a:r>
            <a:endParaRPr lang="en-IN" sz="2800" dirty="0"/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Planning, finding the right speakers, and settling on a topic is time-consuming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Requires organization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External experts can cost a lot</a:t>
            </a:r>
          </a:p>
          <a:p>
            <a:pPr marL="457200" indent="-457200">
              <a:buFont typeface="+mj-lt"/>
              <a:buAutoNum type="arabicPeriod"/>
            </a:pPr>
            <a:r>
              <a:rPr lang="en-IN" sz="2800" dirty="0"/>
              <a:t>Requires time to find answer</a:t>
            </a:r>
          </a:p>
          <a:p>
            <a:pPr marL="0" indent="0">
              <a:buNone/>
            </a:pPr>
            <a:br>
              <a:rPr lang="en-IN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835811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45E01E-0F6F-B549-8D77-016A65902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b="1" dirty="0"/>
            </a:br>
            <a:br>
              <a:rPr lang="en-IN" b="1" dirty="0"/>
            </a:br>
            <a:br>
              <a:rPr lang="en-IN" b="1" dirty="0"/>
            </a:br>
            <a:r>
              <a:rPr lang="en-IN" b="1" dirty="0"/>
              <a:t>Benefits of knowledge management</a:t>
            </a:r>
            <a:br>
              <a:rPr lang="en-IN" b="1" dirty="0"/>
            </a:br>
            <a:br>
              <a:rPr lang="en-IN" b="1" dirty="0"/>
            </a:b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8F113B-CAC1-6244-B597-E7F1E1076D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en-IN" dirty="0"/>
          </a:p>
          <a:p>
            <a:r>
              <a:rPr lang="en-IN" sz="2800" dirty="0"/>
              <a:t>Faster decision-making</a:t>
            </a:r>
          </a:p>
          <a:p>
            <a:r>
              <a:rPr lang="en-IN" sz="2800" dirty="0"/>
              <a:t>Efficient access to knowledge and information</a:t>
            </a:r>
          </a:p>
          <a:p>
            <a:r>
              <a:rPr lang="en-IN" sz="2800" dirty="0"/>
              <a:t>Increased collaboration and idea generation</a:t>
            </a:r>
          </a:p>
          <a:p>
            <a:r>
              <a:rPr lang="en-IN" sz="2800" dirty="0"/>
              <a:t>Enhanced communication throughout your organization</a:t>
            </a:r>
          </a:p>
          <a:p>
            <a:r>
              <a:rPr lang="en-IN" sz="2800" dirty="0"/>
              <a:t>Improved quality of information and data</a:t>
            </a:r>
          </a:p>
          <a:p>
            <a:r>
              <a:rPr lang="en-IN" sz="2800" dirty="0"/>
              <a:t>More security for intellectual property</a:t>
            </a:r>
          </a:p>
          <a:p>
            <a:r>
              <a:rPr lang="en-IN" sz="2800" dirty="0"/>
              <a:t>Optimized training</a:t>
            </a:r>
          </a:p>
          <a:p>
            <a:pPr marL="0" indent="0">
              <a:buNone/>
            </a:pPr>
            <a:br>
              <a:rPr lang="en-IN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192044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90D22-AF85-294C-96CA-65FA3FA7E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b="1" dirty="0"/>
            </a:br>
            <a:r>
              <a:rPr lang="en-IN" b="1" dirty="0"/>
              <a:t>challenges of Managing knowledge </a:t>
            </a:r>
            <a:br>
              <a:rPr lang="en-IN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22D1C8-30C9-3242-A1D9-780EC114B4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b="1" dirty="0"/>
          </a:p>
          <a:p>
            <a:pPr marL="0" indent="0">
              <a:buNone/>
            </a:pPr>
            <a:endParaRPr lang="en-IN" b="1" dirty="0"/>
          </a:p>
          <a:p>
            <a:r>
              <a:rPr lang="en-IN" sz="2800" b="1" dirty="0"/>
              <a:t>Motivation</a:t>
            </a:r>
          </a:p>
          <a:p>
            <a:r>
              <a:rPr lang="en-IN" sz="2800" b="1" dirty="0"/>
              <a:t>Keeping up with technology</a:t>
            </a:r>
          </a:p>
          <a:p>
            <a:r>
              <a:rPr lang="en-IN" sz="2800" b="1" dirty="0"/>
              <a:t>Security.</a:t>
            </a:r>
          </a:p>
          <a:p>
            <a:r>
              <a:rPr lang="en-IN" sz="2800" b="1" dirty="0"/>
              <a:t>Keeping information up to date.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73837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058F4-5EB1-0D40-A164-9DF720CD5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b="1" dirty="0"/>
            </a:br>
            <a:r>
              <a:rPr lang="en-IN" b="1" dirty="0"/>
              <a:t>challenges of Managing knowledge (</a:t>
            </a:r>
            <a:r>
              <a:rPr lang="en-IN" b="1" dirty="0" err="1"/>
              <a:t>cont</a:t>
            </a:r>
            <a:r>
              <a:rPr lang="en-IN" b="1" dirty="0"/>
              <a:t>)</a:t>
            </a:r>
            <a:br>
              <a:rPr lang="en-IN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7288D3-1FCA-634A-8D71-1EF05A7846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IN" sz="2800" b="1" dirty="0"/>
              <a:t>Motivation.</a:t>
            </a:r>
            <a:r>
              <a:rPr lang="en-IN" sz="2800" dirty="0"/>
              <a:t> </a:t>
            </a:r>
          </a:p>
          <a:p>
            <a:pPr>
              <a:buFont typeface="Wingdings" pitchFamily="2" charset="2"/>
              <a:buChar char="v"/>
            </a:pPr>
            <a:r>
              <a:rPr lang="en-IN" sz="2800" dirty="0"/>
              <a:t>      Employees are often set in their own ways </a:t>
            </a:r>
          </a:p>
          <a:p>
            <a:pPr>
              <a:buFont typeface="Wingdings" pitchFamily="2" charset="2"/>
              <a:buChar char="v"/>
            </a:pPr>
            <a:r>
              <a:rPr lang="en-IN" sz="2800" dirty="0"/>
              <a:t>      Managers find it difficult to motivate employees to change</a:t>
            </a:r>
          </a:p>
          <a:p>
            <a:pPr marL="0" indent="0">
              <a:buNone/>
            </a:pPr>
            <a:r>
              <a:rPr lang="en-IN" sz="2800" dirty="0"/>
              <a:t>         their habits </a:t>
            </a:r>
          </a:p>
          <a:p>
            <a:pPr>
              <a:buFont typeface="Wingdings" pitchFamily="2" charset="2"/>
              <a:buChar char="v"/>
            </a:pPr>
            <a:r>
              <a:rPr lang="en-IN" sz="2800" dirty="0"/>
              <a:t>      Managers fail to motivate employee to share knowledge in a      common workspace.</a:t>
            </a:r>
          </a:p>
          <a:p>
            <a:r>
              <a:rPr lang="en-IN" sz="2800" b="1" dirty="0"/>
              <a:t>Keeping up with technology.</a:t>
            </a:r>
            <a:r>
              <a:rPr lang="en-IN" sz="2800" dirty="0"/>
              <a:t> </a:t>
            </a:r>
          </a:p>
          <a:p>
            <a:pPr>
              <a:buFont typeface="Wingdings" pitchFamily="2" charset="2"/>
              <a:buChar char="v"/>
            </a:pPr>
            <a:r>
              <a:rPr lang="en-IN" sz="2800" dirty="0"/>
              <a:t>        Constant change of technology</a:t>
            </a:r>
          </a:p>
          <a:p>
            <a:pPr>
              <a:buFont typeface="Wingdings" pitchFamily="2" charset="2"/>
              <a:buChar char="v"/>
            </a:pPr>
            <a:r>
              <a:rPr lang="en-IN" sz="2800" dirty="0"/>
              <a:t>        The latest updates and tools.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2801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59A40-407B-494B-8054-06995212D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b="1" dirty="0"/>
            </a:br>
            <a:r>
              <a:rPr lang="en-IN" b="1" dirty="0"/>
              <a:t>challenges of Managing knowledge (</a:t>
            </a:r>
            <a:r>
              <a:rPr lang="en-IN" b="1" dirty="0" err="1"/>
              <a:t>cont</a:t>
            </a:r>
            <a:r>
              <a:rPr lang="en-IN" b="1" dirty="0"/>
              <a:t>)</a:t>
            </a:r>
            <a:br>
              <a:rPr lang="en-IN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5D0F4-F018-6A43-A66E-8EAE1534B4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IN" b="1" dirty="0"/>
          </a:p>
          <a:p>
            <a:r>
              <a:rPr lang="en-IN" sz="2800" b="1" dirty="0"/>
              <a:t>Security.</a:t>
            </a:r>
            <a:r>
              <a:rPr lang="en-IN" sz="2800" dirty="0"/>
              <a:t> </a:t>
            </a:r>
          </a:p>
          <a:p>
            <a:pPr>
              <a:buFont typeface="Wingdings" pitchFamily="2" charset="2"/>
              <a:buChar char="v"/>
            </a:pPr>
            <a:r>
              <a:rPr lang="en-IN" sz="2800" dirty="0"/>
              <a:t>      To protect person information, user permissions and security levels must be set to proper level</a:t>
            </a:r>
          </a:p>
          <a:p>
            <a:pPr marL="0" indent="0">
              <a:buNone/>
            </a:pPr>
            <a:endParaRPr lang="en-IN" sz="2800" dirty="0"/>
          </a:p>
          <a:p>
            <a:r>
              <a:rPr lang="en-IN" sz="2800" b="1" dirty="0"/>
              <a:t>Keeping information up to date.</a:t>
            </a:r>
            <a:r>
              <a:rPr lang="en-IN" sz="2800" dirty="0"/>
              <a:t> </a:t>
            </a:r>
          </a:p>
          <a:p>
            <a:pPr>
              <a:buFont typeface="Wingdings" pitchFamily="2" charset="2"/>
              <a:buChar char="v"/>
            </a:pPr>
            <a:r>
              <a:rPr lang="en-IN" sz="2800" dirty="0"/>
              <a:t>        Like technology, information, too, changes at a rapid pace. It is necessary to keep it fresh and relevant.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1303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ED2F7-EADF-C20B-8AA4-67373C8BF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31E22-C887-9233-5C73-F0C5A786B2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IN" sz="1600" dirty="0" err="1"/>
              <a:t>lavi</a:t>
            </a:r>
            <a:r>
              <a:rPr lang="en-IN" sz="1600" dirty="0"/>
              <a:t>, M., and </a:t>
            </a:r>
            <a:r>
              <a:rPr lang="en-IN" sz="1600" dirty="0" err="1"/>
              <a:t>Leidner</a:t>
            </a:r>
            <a:r>
              <a:rPr lang="en-IN" sz="1600" dirty="0"/>
              <a:t>, E.D. (2002). Knowledge Management and Knowledge Systems. In Barnes Stuart (ed) </a:t>
            </a:r>
            <a:r>
              <a:rPr lang="en-IN" sz="1600" i="1" dirty="0"/>
              <a:t>Knowledge Management Systems: Theory and Practice</a:t>
            </a:r>
            <a:r>
              <a:rPr lang="en-IN" sz="1600" dirty="0"/>
              <a:t>, Thomsen Learning 2002</a:t>
            </a:r>
          </a:p>
          <a:p>
            <a:pPr fontAlgn="base"/>
            <a:r>
              <a:rPr lang="en-IN" sz="1600" dirty="0"/>
              <a:t>Al-Hakim, L.A.Y. and Hassan, S. (2011), 'The role of middle managers in knowledge management implementation for innovation enhancement', International Journal of Innovation, Management and Technology, vol. 2, no. 1, pp.86-94.</a:t>
            </a:r>
          </a:p>
          <a:p>
            <a:pPr fontAlgn="base"/>
            <a:r>
              <a:rPr lang="en-IN" sz="1600" dirty="0" err="1"/>
              <a:t>Allameh</a:t>
            </a:r>
            <a:r>
              <a:rPr lang="en-IN" sz="1600" dirty="0"/>
              <a:t>, S.M., </a:t>
            </a:r>
            <a:r>
              <a:rPr lang="en-IN" sz="1600" dirty="0" err="1"/>
              <a:t>Zare</a:t>
            </a:r>
            <a:r>
              <a:rPr lang="en-IN" sz="1600" dirty="0"/>
              <a:t>, S.M., and </a:t>
            </a:r>
            <a:r>
              <a:rPr lang="en-IN" sz="1600" dirty="0" err="1"/>
              <a:t>Davoodi</a:t>
            </a:r>
            <a:r>
              <a:rPr lang="en-IN" sz="1600" dirty="0"/>
              <a:t>, S.M.R. (2011) 'Examining the Impact of KM Enablers on Knowledge Management Processes', </a:t>
            </a:r>
            <a:r>
              <a:rPr lang="en-IN" sz="1600" i="1" dirty="0"/>
              <a:t>Procedia Computer Science</a:t>
            </a:r>
            <a:r>
              <a:rPr lang="en-IN" sz="1600" dirty="0"/>
              <a:t>, vol 3, pp. 1211-1223.</a:t>
            </a:r>
          </a:p>
          <a:p>
            <a:pPr fontAlgn="base"/>
            <a:r>
              <a:rPr lang="en-IN" sz="1600" dirty="0" err="1"/>
              <a:t>Altaher</a:t>
            </a:r>
            <a:r>
              <a:rPr lang="en-IN" sz="1600" dirty="0"/>
              <a:t>, A.M. (2010) 'Knowledge Management Process Implementation 2011', </a:t>
            </a:r>
            <a:r>
              <a:rPr lang="en-IN" sz="1600" i="1" dirty="0"/>
              <a:t>International Journal of Digital Society</a:t>
            </a:r>
            <a:r>
              <a:rPr lang="en-IN" sz="1600" dirty="0"/>
              <a:t> (IJDS), Vol. 1, Issue 4, December, pp. 265-271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2844075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{B955D450-C283-2C42-8DF7-5CF71397C3D0}tf10001121</Template>
  <TotalTime>5325</TotalTime>
  <Words>1649</Words>
  <Application>Microsoft Macintosh PowerPoint</Application>
  <PresentationFormat>Widescreen</PresentationFormat>
  <Paragraphs>222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 Narrow</vt:lpstr>
      <vt:lpstr>Century Gothic</vt:lpstr>
      <vt:lpstr>Wingdings</vt:lpstr>
      <vt:lpstr>Wingdings 2</vt:lpstr>
      <vt:lpstr>Quotable</vt:lpstr>
      <vt:lpstr>Information Resource Management(IRM)  Lecture 8 Managing Knowledge  Lecturer: Dr. Gakwaya Nkundimana Joel</vt:lpstr>
      <vt:lpstr>Contents outline</vt:lpstr>
      <vt:lpstr>What is managing knowledge</vt:lpstr>
      <vt:lpstr>What is managing knowledge(Cont)</vt:lpstr>
      <vt:lpstr> the goal of knowledge  management </vt:lpstr>
      <vt:lpstr>the goal of knowledge  management</vt:lpstr>
      <vt:lpstr>  Types of knowledge  </vt:lpstr>
      <vt:lpstr> Explicit knowledge </vt:lpstr>
      <vt:lpstr>  Tacit knowledge </vt:lpstr>
      <vt:lpstr> Implicit  knowledge</vt:lpstr>
      <vt:lpstr> Examples of knowledge management </vt:lpstr>
      <vt:lpstr> The knowledge management process </vt:lpstr>
      <vt:lpstr> The knowledge management process </vt:lpstr>
      <vt:lpstr>  Knowledge management methods  </vt:lpstr>
      <vt:lpstr> Tutoring &amp; training, communities of practice, and Q&amp;A </vt:lpstr>
      <vt:lpstr> Tutoring &amp; training, communities of practice, and Q&amp;A (Cont) </vt:lpstr>
      <vt:lpstr> Documentations, guides, guidelines, FAQ, and tutorials </vt:lpstr>
      <vt:lpstr> Documentations, guides, guidelines, FAQ, and tutorials(Cont) </vt:lpstr>
      <vt:lpstr> Forums, intranets, and collaboration environments </vt:lpstr>
      <vt:lpstr> Forums, intranets, and collaboration environments (Cont) </vt:lpstr>
      <vt:lpstr> Learning and development environments </vt:lpstr>
      <vt:lpstr> Learning and development environments(Cont) </vt:lpstr>
      <vt:lpstr>Case studies</vt:lpstr>
      <vt:lpstr>Case studies (cont)</vt:lpstr>
      <vt:lpstr>  Webinars  </vt:lpstr>
      <vt:lpstr>Webinars (cont)</vt:lpstr>
      <vt:lpstr>   Benefits of knowledge management   </vt:lpstr>
      <vt:lpstr> challenges of Managing knowledge  </vt:lpstr>
      <vt:lpstr> challenges of Managing knowledge (cont) </vt:lpstr>
      <vt:lpstr> challenges of Managing knowledge (cont) </vt:lpstr>
      <vt:lpstr>Reference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Managing Knowledge</dc:title>
  <dc:creator>Microsoft Office User</dc:creator>
  <cp:lastModifiedBy>Gakwaya Nkundimana Joel</cp:lastModifiedBy>
  <cp:revision>12</cp:revision>
  <dcterms:created xsi:type="dcterms:W3CDTF">2022-05-18T14:40:05Z</dcterms:created>
  <dcterms:modified xsi:type="dcterms:W3CDTF">2022-06-06T17:43:09Z</dcterms:modified>
</cp:coreProperties>
</file>