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482" r:id="rId1"/>
  </p:sldMasterIdLst>
  <p:notesMasterIdLst>
    <p:notesMasterId r:id="rId33"/>
  </p:notesMasterIdLst>
  <p:sldIdLst>
    <p:sldId id="256" r:id="rId2"/>
    <p:sldId id="291" r:id="rId3"/>
    <p:sldId id="257" r:id="rId4"/>
    <p:sldId id="259" r:id="rId5"/>
    <p:sldId id="263" r:id="rId6"/>
    <p:sldId id="262" r:id="rId7"/>
    <p:sldId id="260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90" r:id="rId31"/>
    <p:sldId id="287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 snapToObjects="1">
      <p:cViewPr varScale="1">
        <p:scale>
          <a:sx n="117" d="100"/>
          <a:sy n="117" d="100"/>
        </p:scale>
        <p:origin x="3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38189A-166C-4A42-8618-2E059DEB62A1}" type="datetimeFigureOut">
              <a:rPr lang="en-US" smtClean="0"/>
              <a:t>6/3/22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A7063C-F0AD-3346-90DE-D477AE8D1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496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A7063C-F0AD-3346-90DE-D477AE8D1F1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547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00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527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616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497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271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366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421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1586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64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715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392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102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333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798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47D16223-5484-644C-85FE-2D28EB37F0EE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23634651-DB34-934C-B088-CCC7289D0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470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3" r:id="rId1"/>
    <p:sldLayoutId id="2147484484" r:id="rId2"/>
    <p:sldLayoutId id="2147484485" r:id="rId3"/>
    <p:sldLayoutId id="2147484486" r:id="rId4"/>
    <p:sldLayoutId id="2147484487" r:id="rId5"/>
    <p:sldLayoutId id="2147484488" r:id="rId6"/>
    <p:sldLayoutId id="2147484489" r:id="rId7"/>
    <p:sldLayoutId id="2147484490" r:id="rId8"/>
    <p:sldLayoutId id="2147484491" r:id="rId9"/>
    <p:sldLayoutId id="2147484492" r:id="rId10"/>
    <p:sldLayoutId id="2147484493" r:id="rId11"/>
    <p:sldLayoutId id="2147484494" r:id="rId12"/>
    <p:sldLayoutId id="2147484495" r:id="rId13"/>
    <p:sldLayoutId id="2147484496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kouniv.ac.in/site/writereaddata/siteContent/202003261536151812medhavi_Enhancing_Decision_Making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93BF3C6-9ECC-54A4-DF0E-DCFD0B164D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717" y="2201031"/>
            <a:ext cx="11161284" cy="3584935"/>
          </a:xfrm>
        </p:spPr>
        <p:txBody>
          <a:bodyPr/>
          <a:lstStyle/>
          <a:p>
            <a:pPr algn="ctr"/>
            <a:r>
              <a:rPr lang="en-US" b="0" dirty="0">
                <a:latin typeface="Arial Narrow" panose="020B0604020202020204" pitchFamily="34" charset="0"/>
                <a:cs typeface="Arial Narrow" panose="020B0604020202020204" pitchFamily="34" charset="0"/>
              </a:rPr>
              <a:t>Information Resource Management(IRM)</a:t>
            </a:r>
            <a:br>
              <a:rPr lang="en-US" b="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br>
              <a:rPr lang="en-US" b="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r>
              <a:rPr lang="en-US" sz="4400" dirty="0">
                <a:latin typeface="Arial Narrow" panose="020B0604020202020204" pitchFamily="34" charset="0"/>
                <a:cs typeface="Arial Narrow" panose="020B0604020202020204" pitchFamily="34" charset="0"/>
              </a:rPr>
              <a:t>Lecture 9</a:t>
            </a:r>
            <a:br>
              <a:rPr lang="en-US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r>
              <a:rPr lang="en-US" sz="4000" dirty="0">
                <a:latin typeface="Arial Narrow" panose="020B0604020202020204" pitchFamily="34" charset="0"/>
                <a:cs typeface="Arial Narrow" panose="020B0604020202020204" pitchFamily="34" charset="0"/>
              </a:rPr>
              <a:t>Enhancing Decision Making</a:t>
            </a:r>
            <a:br>
              <a:rPr lang="en-US" sz="400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br>
              <a:rPr lang="en-US" sz="360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r>
              <a:rPr lang="en-US" sz="3600" b="0" dirty="0">
                <a:latin typeface="Arial Narrow" panose="020B0604020202020204" pitchFamily="34" charset="0"/>
                <a:cs typeface="Arial Narrow" panose="020B0604020202020204" pitchFamily="34" charset="0"/>
              </a:rPr>
              <a:t>Lecturer: Dr. Gakwaya </a:t>
            </a:r>
            <a:r>
              <a:rPr lang="en-US" sz="3600" b="0" dirty="0" err="1">
                <a:latin typeface="Arial Narrow" panose="020B0604020202020204" pitchFamily="34" charset="0"/>
                <a:cs typeface="Arial Narrow" panose="020B0604020202020204" pitchFamily="34" charset="0"/>
              </a:rPr>
              <a:t>Nkundimana</a:t>
            </a:r>
            <a:r>
              <a:rPr lang="en-US" sz="3600" b="0" dirty="0">
                <a:latin typeface="Arial Narrow" panose="020B0604020202020204" pitchFamily="34" charset="0"/>
                <a:cs typeface="Arial Narrow" panose="020B0604020202020204" pitchFamily="34" charset="0"/>
              </a:rPr>
              <a:t> Joel</a:t>
            </a:r>
          </a:p>
        </p:txBody>
      </p:sp>
    </p:spTree>
    <p:extLst>
      <p:ext uri="{BB962C8B-B14F-4D97-AF65-F5344CB8AC3E}">
        <p14:creationId xmlns:p14="http://schemas.microsoft.com/office/powerpoint/2010/main" val="145700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CB33B2-955C-F144-BC3F-7423E6308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dirty="0"/>
              <a:t>CONTENTS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3DA708-DE62-2544-94D6-765C1B731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300"/>
              <a:t>LESSON OBJECTIVES</a:t>
            </a:r>
          </a:p>
          <a:p>
            <a:pPr>
              <a:lnSpc>
                <a:spcPct val="90000"/>
              </a:lnSpc>
            </a:pPr>
            <a:r>
              <a:rPr lang="en-US" sz="1300"/>
              <a:t>DECISION MAKING AND DECISION-SUPPORT SYSTEMS</a:t>
            </a:r>
          </a:p>
          <a:p>
            <a:pPr>
              <a:lnSpc>
                <a:spcPct val="90000"/>
              </a:lnSpc>
            </a:pPr>
            <a:r>
              <a:rPr lang="en-US" sz="1300"/>
              <a:t>DECISION MAKING AND INFORMATION SYSTEMS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                            Types of decision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                                     1. unstructured decision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                                     2. structured decision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                                     3.semi-structured decision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                             Four stages of the decision-making process</a:t>
            </a:r>
          </a:p>
          <a:p>
            <a:pPr>
              <a:lnSpc>
                <a:spcPct val="90000"/>
              </a:lnSpc>
            </a:pPr>
            <a:r>
              <a:rPr lang="en-US" sz="1300"/>
              <a:t>SYSTEM FOR DECISION SUPPORT</a:t>
            </a:r>
          </a:p>
          <a:p>
            <a:pPr>
              <a:lnSpc>
                <a:spcPct val="90000"/>
              </a:lnSpc>
            </a:pPr>
            <a:r>
              <a:rPr lang="en-US" sz="1300"/>
              <a:t>DECISION MAKING IN THE REAL WORLD</a:t>
            </a:r>
          </a:p>
          <a:p>
            <a:pPr>
              <a:lnSpc>
                <a:spcPct val="90000"/>
              </a:lnSpc>
            </a:pPr>
            <a:r>
              <a:rPr lang="en-US" sz="1300"/>
              <a:t>TRENDS INDECISION SUPPORT AND BUSINESS INTELLIGENCE</a:t>
            </a:r>
          </a:p>
          <a:p>
            <a:pPr>
              <a:lnSpc>
                <a:spcPct val="90000"/>
              </a:lnSpc>
            </a:pPr>
            <a:r>
              <a:rPr lang="en-US" sz="1300"/>
              <a:t>DIFFERENCE BETWEEN MANAGEMENT INFORMATION SYSTEM (MIS) AND DECISION SUPPORT SYSTEMS (DSS)</a:t>
            </a:r>
          </a:p>
          <a:p>
            <a:pPr>
              <a:lnSpc>
                <a:spcPct val="90000"/>
              </a:lnSpc>
            </a:pPr>
            <a:r>
              <a:rPr lang="en-US" sz="1300"/>
              <a:t>TYPES OF DECISION SUPPORT SYSTEMS (DSS)</a:t>
            </a:r>
          </a:p>
          <a:p>
            <a:pPr>
              <a:lnSpc>
                <a:spcPct val="90000"/>
              </a:lnSpc>
            </a:pPr>
            <a:r>
              <a:rPr lang="en-US" sz="1300"/>
              <a:t>GROUPE DECISION SUPPORT SYSTEMS (GDSS)</a:t>
            </a:r>
          </a:p>
          <a:p>
            <a:pPr>
              <a:lnSpc>
                <a:spcPct val="90000"/>
              </a:lnSpc>
            </a:pPr>
            <a:r>
              <a:rPr lang="en-US" sz="1300"/>
              <a:t>EXECUTIVE SUPPORT SYSTEM (ESS)</a:t>
            </a:r>
          </a:p>
          <a:p>
            <a:pPr>
              <a:lnSpc>
                <a:spcPct val="90000"/>
              </a:lnSpc>
            </a:pP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3813520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2B73F3-B585-EA4B-9978-8C26ACC5B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dirty="0"/>
              <a:t>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526DA5-25D1-0046-A8F9-E5CA325ADC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2000">
                <a:latin typeface="Arial" panose="020B0604020202020204" pitchFamily="34" charset="0"/>
              </a:rPr>
              <a:t>Describe different types of decisions and the decision-making process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2000">
                <a:latin typeface="Arial" panose="020B0604020202020204" pitchFamily="34" charset="0"/>
              </a:rPr>
              <a:t>Evaluate the role of information systems in helping people working individually and in a group make decisions more efficiently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2000">
                <a:latin typeface="Arial" panose="020B0604020202020204" pitchFamily="34" charset="0"/>
              </a:rPr>
              <a:t>Demonstrate how executive support systems can help senior managers make better decisions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9820531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43E39C-32D2-AA47-A455-8AB302880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/>
              <a:t>DECISION MAKING AND DECISION-SUPPORT SYSTEMS</a:t>
            </a:r>
            <a:br>
              <a:rPr lang="en-US" alt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F2CBC-43D2-E440-BD02-A3309A2DB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2000" b="1" dirty="0">
                <a:latin typeface="Arial" panose="020B0604020202020204" pitchFamily="34" charset="0"/>
              </a:rPr>
              <a:t>Business intelligence enables firms to: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 sz="2000" dirty="0">
                <a:latin typeface="Arial" panose="020B0604020202020204" pitchFamily="34" charset="0"/>
              </a:rPr>
              <a:t>  Amass information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 sz="2000" dirty="0">
                <a:latin typeface="Arial" panose="020B0604020202020204" pitchFamily="34" charset="0"/>
              </a:rPr>
              <a:t> Develop knowledge about operations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 sz="2000" dirty="0">
                <a:latin typeface="Arial" panose="020B0604020202020204" pitchFamily="34" charset="0"/>
              </a:rPr>
              <a:t> Change decision-making behavior to achieve profitability and other business goals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216269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586B0F-FC50-EA4A-8724-561713B55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Decision Making and Information Systems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5904B-01FD-6346-A6C7-9D3A0E904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r>
              <a:rPr lang="en-US" altLang="en-US" sz="2000" b="1"/>
              <a:t>Decision-Making Levels: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 sz="2000">
                <a:latin typeface="Arial" panose="020B0604020202020204" pitchFamily="34" charset="0"/>
              </a:rPr>
              <a:t> Senior management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 sz="2000">
                <a:latin typeface="Arial" panose="020B0604020202020204" pitchFamily="34" charset="0"/>
              </a:rPr>
              <a:t> Middle management and project teams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 sz="2000">
                <a:latin typeface="Arial" panose="020B0604020202020204" pitchFamily="34" charset="0"/>
              </a:rPr>
              <a:t> Operational management and project teams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00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 sz="2000">
                <a:latin typeface="Arial" panose="020B0604020202020204" pitchFamily="34" charset="0"/>
              </a:rPr>
              <a:t> Individual employees </a:t>
            </a:r>
          </a:p>
          <a:p>
            <a:endParaRPr lang="en-US" altLang="en-US" sz="2000" b="1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4173700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F601B2-452B-0A49-BEE2-70CF6953B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Decision Making and Information Systems(</a:t>
            </a:r>
            <a:r>
              <a:rPr lang="en-US" altLang="en-US" dirty="0" err="1">
                <a:ea typeface="ＭＳ Ｐゴシック" panose="020B0600070205080204" pitchFamily="34" charset="-128"/>
              </a:rPr>
              <a:t>Cont</a:t>
            </a:r>
            <a:r>
              <a:rPr lang="en-US" altLang="en-US" dirty="0">
                <a:ea typeface="ＭＳ Ｐゴシック" panose="020B0600070205080204" pitchFamily="34" charset="-128"/>
              </a:rPr>
              <a:t>)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C9AC5-E7EF-1344-9EC9-01EF0D33BC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>
              <a:spcAft>
                <a:spcPct val="0"/>
              </a:spcAft>
            </a:pPr>
            <a:r>
              <a:rPr lang="en-US" altLang="en-US" sz="1900" b="1">
                <a:ea typeface="ＭＳ Ｐゴシック" panose="020B0600070205080204" pitchFamily="34" charset="-128"/>
              </a:rPr>
              <a:t>Senior managers:</a:t>
            </a:r>
          </a:p>
          <a:p>
            <a:pPr lvl="1"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en-US" sz="1900">
                <a:ea typeface="ＭＳ Ｐゴシック" panose="020B0600070205080204" pitchFamily="34" charset="-128"/>
              </a:rPr>
              <a:t> Make many unstructured decisions</a:t>
            </a:r>
          </a:p>
          <a:p>
            <a:pPr lvl="1">
              <a:buFont typeface="Wingdings" pitchFamily="2" charset="2"/>
              <a:buChar char="v"/>
            </a:pPr>
            <a:r>
              <a:rPr lang="en-US" altLang="en-US" sz="1900">
                <a:ea typeface="ＭＳ Ｐゴシック" panose="020B0600070205080204" pitchFamily="34" charset="-128"/>
              </a:rPr>
              <a:t> E.g.  Should we enter a new market?</a:t>
            </a:r>
          </a:p>
          <a:p>
            <a:pPr>
              <a:spcAft>
                <a:spcPct val="0"/>
              </a:spcAft>
            </a:pPr>
            <a:r>
              <a:rPr lang="en-US" altLang="en-US" sz="1900" b="1">
                <a:ea typeface="ＭＳ Ｐゴシック" panose="020B0600070205080204" pitchFamily="34" charset="-128"/>
              </a:rPr>
              <a:t>Middle managers:</a:t>
            </a:r>
          </a:p>
          <a:p>
            <a:pPr lvl="1"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en-US" sz="1900">
                <a:ea typeface="ＭＳ Ｐゴシック" panose="020B0600070205080204" pitchFamily="34" charset="-128"/>
              </a:rPr>
              <a:t> Make more structured decisions but these may include unstructured components</a:t>
            </a:r>
          </a:p>
          <a:p>
            <a:pPr lvl="1">
              <a:buFont typeface="Wingdings" pitchFamily="2" charset="2"/>
              <a:buChar char="v"/>
            </a:pPr>
            <a:r>
              <a:rPr lang="en-US" altLang="en-US" sz="1900">
                <a:ea typeface="ＭＳ Ｐゴシック" panose="020B0600070205080204" pitchFamily="34" charset="-128"/>
              </a:rPr>
              <a:t> E.g.  Why is order fulfillment report showing decline in Minneapolis?</a:t>
            </a:r>
          </a:p>
          <a:p>
            <a:pPr>
              <a:spcAft>
                <a:spcPct val="0"/>
              </a:spcAft>
            </a:pPr>
            <a:r>
              <a:rPr lang="en-US" altLang="en-US" sz="1900" b="1">
                <a:ea typeface="ＭＳ Ｐゴシック" panose="020B0600070205080204" pitchFamily="34" charset="-128"/>
              </a:rPr>
              <a:t>Operational managers, rank and file employees</a:t>
            </a:r>
          </a:p>
          <a:p>
            <a:pPr lvl="1"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en-US" sz="1900">
                <a:ea typeface="ＭＳ Ｐゴシック" panose="020B0600070205080204" pitchFamily="34" charset="-128"/>
              </a:rPr>
              <a:t> Make more structured decisions</a:t>
            </a:r>
          </a:p>
          <a:p>
            <a:pPr lvl="1">
              <a:buFont typeface="Wingdings" pitchFamily="2" charset="2"/>
              <a:buChar char="v"/>
            </a:pPr>
            <a:r>
              <a:rPr lang="en-US" altLang="en-US" sz="1900">
                <a:ea typeface="ＭＳ Ｐゴシック" panose="020B0600070205080204" pitchFamily="34" charset="-128"/>
              </a:rPr>
              <a:t> E.g.  Does customer meet criteria for credit? </a:t>
            </a:r>
          </a:p>
          <a:p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16940552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5FFE9-E775-3948-826F-60B37E1B3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84645"/>
            <a:ext cx="10571998" cy="970450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Decision Making and Information Systems(</a:t>
            </a:r>
            <a:r>
              <a:rPr lang="en-US" altLang="en-US" dirty="0" err="1">
                <a:ea typeface="ＭＳ Ｐゴシック" panose="020B0600070205080204" pitchFamily="34" charset="-128"/>
              </a:rPr>
              <a:t>Cont</a:t>
            </a:r>
            <a:r>
              <a:rPr lang="en-US" altLang="en-US" dirty="0">
                <a:ea typeface="ＭＳ Ｐゴシック" panose="020B0600070205080204" pitchFamily="34" charset="-128"/>
              </a:rPr>
              <a:t>)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3CC8C-CBD5-A541-B6EC-8BCC6C2A8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/>
              <a:t>            </a:t>
            </a:r>
            <a:endParaRPr lang="en-US" dirty="0"/>
          </a:p>
        </p:txBody>
      </p:sp>
      <p:pic>
        <p:nvPicPr>
          <p:cNvPr id="7" name="Picture Placeholder 11" descr="Fig-12-01.png">
            <a:extLst>
              <a:ext uri="{FF2B5EF4-FFF2-40B4-BE49-F238E27FC236}">
                <a16:creationId xmlns:a16="http://schemas.microsoft.com/office/drawing/2014/main" id="{4A6E32FF-FDEA-D54D-81C3-B345404E40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072" y="2331177"/>
            <a:ext cx="5926138" cy="34187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4CBEDE-2D60-5F2B-F7D8-47BB948BDA20}"/>
              </a:ext>
            </a:extLst>
          </p:cNvPr>
          <p:cNvSpPr txBox="1"/>
          <p:nvPr/>
        </p:nvSpPr>
        <p:spPr>
          <a:xfrm>
            <a:off x="1981200" y="5965371"/>
            <a:ext cx="82365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/>
              <a:t>Figure 1 show the pyramid of decision hierarchy within organization. Produced by Laudon in Management Information System,2017</a:t>
            </a:r>
          </a:p>
        </p:txBody>
      </p:sp>
    </p:spTree>
    <p:extLst>
      <p:ext uri="{BB962C8B-B14F-4D97-AF65-F5344CB8AC3E}">
        <p14:creationId xmlns:p14="http://schemas.microsoft.com/office/powerpoint/2010/main" val="835897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00264E-30E4-DA4B-B67E-9D861D3E7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Decision Making and Information Systems(</a:t>
            </a:r>
            <a:r>
              <a:rPr lang="en-US" altLang="en-US" dirty="0" err="1">
                <a:ea typeface="ＭＳ Ｐゴシック" panose="020B0600070205080204" pitchFamily="34" charset="-128"/>
              </a:rPr>
              <a:t>Cont</a:t>
            </a:r>
            <a:r>
              <a:rPr lang="en-US" altLang="en-US" dirty="0">
                <a:ea typeface="ＭＳ Ｐゴシック" panose="020B0600070205080204" pitchFamily="34" charset="-128"/>
              </a:rPr>
              <a:t>)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11988-3ED9-5748-B7B2-EBA907513E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/>
              <a:t>  </a:t>
            </a:r>
          </a:p>
          <a:p>
            <a:pPr marL="0" indent="0">
              <a:buNone/>
            </a:pPr>
            <a:r>
              <a:rPr lang="en-US" altLang="en-US" sz="2000" b="1" dirty="0"/>
              <a:t>               Types of Decisions </a:t>
            </a:r>
          </a:p>
          <a:p>
            <a:pPr marL="0" indent="0">
              <a:buNone/>
            </a:pPr>
            <a:r>
              <a:rPr lang="en-US" sz="2000" dirty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en-US" sz="2000" dirty="0"/>
              <a:t> </a:t>
            </a:r>
            <a:r>
              <a:rPr lang="en-US" sz="2000" b="1" dirty="0"/>
              <a:t>Unstructured Decisions</a:t>
            </a:r>
          </a:p>
          <a:p>
            <a:pPr>
              <a:buFont typeface="Wingdings" pitchFamily="2" charset="2"/>
              <a:buChar char="v"/>
            </a:pPr>
            <a:r>
              <a:rPr lang="en-US" sz="2000" b="1" dirty="0"/>
              <a:t> Structured decisions </a:t>
            </a:r>
          </a:p>
          <a:p>
            <a:pPr>
              <a:buFont typeface="Wingdings" pitchFamily="2" charset="2"/>
              <a:buChar char="v"/>
            </a:pPr>
            <a:r>
              <a:rPr lang="en-US" sz="2000" b="1" dirty="0"/>
              <a:t> Semi structured decisions</a:t>
            </a: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spcBef>
                <a:spcPct val="20000"/>
              </a:spcBef>
              <a:buNone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32844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A15F82-B883-AD4A-9B5C-A932CB3F6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Decision Making and Information Systems(</a:t>
            </a:r>
            <a:r>
              <a:rPr lang="en-US" altLang="en-US" dirty="0" err="1">
                <a:ea typeface="ＭＳ Ｐゴシック" panose="020B0600070205080204" pitchFamily="34" charset="-128"/>
              </a:rPr>
              <a:t>Cont</a:t>
            </a:r>
            <a:r>
              <a:rPr lang="en-US" altLang="en-US" dirty="0">
                <a:ea typeface="ＭＳ Ｐゴシック" panose="020B0600070205080204" pitchFamily="34" charset="-128"/>
              </a:rPr>
              <a:t>)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61535-9270-1E4B-90F3-38688CED97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400" dirty="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sz="1400" b="1" dirty="0"/>
              <a:t>Unstructured decisions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Novel, non-routine decisions requiring judgment and insights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en-US" sz="1400" dirty="0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Examples: Approve capital budget; decide corporate objectives 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sz="1400" dirty="0"/>
              <a:t> </a:t>
            </a:r>
            <a:r>
              <a:rPr lang="en-US" sz="1400" b="1" dirty="0"/>
              <a:t>Structured decisions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Routine decisions with definite procedures 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en-US" sz="1400" dirty="0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Examples: Restock inventory; determine special offers to customers 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sz="1400" dirty="0"/>
              <a:t> </a:t>
            </a:r>
            <a:r>
              <a:rPr lang="en-US" sz="1400" b="1" dirty="0"/>
              <a:t>Semi structure decisions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Only part of decision has clear-cut answers provided by accepted procedures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en-US" sz="1400" dirty="0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Examples: Allocate resources to managers; develop a marketing plan </a:t>
            </a:r>
          </a:p>
          <a:p>
            <a:pPr marL="0" indent="0">
              <a:lnSpc>
                <a:spcPct val="90000"/>
              </a:lnSpc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16817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12648-E9E6-6942-90D9-CE2657875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1056792"/>
            <a:ext cx="10571998" cy="970450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DECISION MAKING AND DECISION-SUPPORT SYSTEMS(</a:t>
            </a:r>
            <a:r>
              <a:rPr lang="en-US" altLang="en-US" dirty="0" err="1">
                <a:solidFill>
                  <a:schemeClr val="tx1"/>
                </a:solidFill>
              </a:rPr>
              <a:t>cont</a:t>
            </a:r>
            <a:r>
              <a:rPr lang="en-US" altLang="en-US" dirty="0">
                <a:solidFill>
                  <a:schemeClr val="tx1"/>
                </a:solidFill>
              </a:rPr>
              <a:t>)</a:t>
            </a:r>
            <a:br>
              <a:rPr lang="en-US" altLang="en-US" dirty="0">
                <a:solidFill>
                  <a:schemeClr val="tx1"/>
                </a:solidFill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EEC4C-0D13-BF41-89B1-974528B84C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b="1" dirty="0">
                <a:ea typeface="ＭＳ Ｐゴシック" panose="020B0600070205080204" pitchFamily="34" charset="-128"/>
              </a:rPr>
              <a:t>4 stages of the decision making process</a:t>
            </a:r>
          </a:p>
          <a:p>
            <a:pPr marL="0" indent="0">
              <a:buNone/>
            </a:pPr>
            <a:endParaRPr lang="en-US" altLang="en-US" b="1" dirty="0">
              <a:solidFill>
                <a:srgbClr val="0D0D0D"/>
              </a:solidFill>
              <a:ea typeface="ＭＳ Ｐゴシック" panose="020B0600070205080204" pitchFamily="34" charset="-128"/>
            </a:endParaRPr>
          </a:p>
          <a:p>
            <a:pPr marL="971550" lvl="1" indent="-514350">
              <a:spcAft>
                <a:spcPts val="400"/>
              </a:spcAft>
              <a:buFont typeface="Cambria" panose="02040503050406030204" pitchFamily="18" charset="0"/>
              <a:buAutoNum type="arabicPeriod"/>
            </a:pPr>
            <a:r>
              <a:rPr lang="en-US" altLang="en-US" b="1" dirty="0">
                <a:ea typeface="ＭＳ Ｐゴシック" panose="020B0600070205080204" pitchFamily="34" charset="-128"/>
              </a:rPr>
              <a:t>Intelligence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Discovering, identifying, and understanding the problems occurring in the organization</a:t>
            </a:r>
          </a:p>
          <a:p>
            <a:pPr marL="971550" lvl="1" indent="-514350">
              <a:spcAft>
                <a:spcPts val="400"/>
              </a:spcAft>
              <a:buFont typeface="Cambria" panose="02040503050406030204" pitchFamily="18" charset="0"/>
              <a:buAutoNum type="arabicPeriod"/>
            </a:pPr>
            <a:r>
              <a:rPr lang="en-US" altLang="en-US" b="1" dirty="0">
                <a:ea typeface="ＭＳ Ｐゴシック" panose="020B0600070205080204" pitchFamily="34" charset="-128"/>
              </a:rPr>
              <a:t>Design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Identifying and exploring solutions to the problem</a:t>
            </a:r>
          </a:p>
          <a:p>
            <a:pPr marL="971550" lvl="1" indent="-514350">
              <a:spcAft>
                <a:spcPts val="400"/>
              </a:spcAft>
              <a:buFont typeface="Cambria" panose="02040503050406030204" pitchFamily="18" charset="0"/>
              <a:buAutoNum type="arabicPeriod"/>
            </a:pPr>
            <a:r>
              <a:rPr lang="en-US" altLang="en-US" b="1" dirty="0">
                <a:ea typeface="ＭＳ Ｐゴシック" panose="020B0600070205080204" pitchFamily="34" charset="-128"/>
              </a:rPr>
              <a:t>Choice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Choosing among solution alternatives</a:t>
            </a:r>
          </a:p>
          <a:p>
            <a:pPr marL="971550" lvl="1" indent="-514350">
              <a:spcAft>
                <a:spcPts val="400"/>
              </a:spcAft>
              <a:buFont typeface="Cambria" panose="02040503050406030204" pitchFamily="18" charset="0"/>
              <a:buAutoNum type="arabicPeriod"/>
            </a:pPr>
            <a:r>
              <a:rPr lang="en-US" altLang="en-US" b="1" dirty="0">
                <a:ea typeface="ＭＳ Ｐゴシック" panose="020B0600070205080204" pitchFamily="34" charset="-128"/>
              </a:rPr>
              <a:t>Implementation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Making chosen alternative work and continuing to monitor how well solution is working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546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49234-634B-8D4B-9B92-C65F2FF01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192204"/>
            <a:ext cx="10058400" cy="899325"/>
          </a:xfrm>
        </p:spPr>
        <p:txBody>
          <a:bodyPr>
            <a:normAutofit fontScale="90000"/>
          </a:bodyPr>
          <a:lstStyle/>
          <a:p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   </a:t>
            </a:r>
            <a:r>
              <a:rPr lang="en-US" altLang="en-US" sz="4000" dirty="0">
                <a:solidFill>
                  <a:schemeClr val="tx1"/>
                </a:solidFill>
              </a:rPr>
              <a:t>DECISION MAKING AND DECISION-SUPPORT SYSTEMS(</a:t>
            </a:r>
            <a:r>
              <a:rPr lang="en-US" altLang="en-US" sz="4000" dirty="0" err="1">
                <a:solidFill>
                  <a:schemeClr val="tx1"/>
                </a:solidFill>
              </a:rPr>
              <a:t>cont</a:t>
            </a:r>
            <a:r>
              <a:rPr lang="en-US" altLang="en-US" sz="4000" dirty="0">
                <a:solidFill>
                  <a:schemeClr val="tx1"/>
                </a:solidFill>
              </a:rPr>
              <a:t>)</a:t>
            </a:r>
            <a:br>
              <a:rPr lang="en-US" altLang="en-US" sz="4000" dirty="0">
                <a:solidFill>
                  <a:schemeClr val="tx1"/>
                </a:solidFill>
              </a:rPr>
            </a:br>
            <a:r>
              <a:rPr lang="en-US" altLang="en-US" b="1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               </a:t>
            </a:r>
            <a:r>
              <a:rPr lang="en-US" altLang="en-US" sz="1800" b="1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4 stages of the decision-making process</a:t>
            </a:r>
            <a:br>
              <a:rPr lang="en-US" altLang="en-US" sz="1800" b="1" dirty="0">
                <a:solidFill>
                  <a:srgbClr val="0D0D0D"/>
                </a:solidFill>
                <a:ea typeface="ＭＳ Ｐゴシック" panose="020B0600070205080204" pitchFamily="34" charset="-128"/>
              </a:rPr>
            </a:br>
            <a:endParaRPr lang="en-US" sz="1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06B277-E070-CFEE-2EBF-039CA37C3635}"/>
              </a:ext>
            </a:extLst>
          </p:cNvPr>
          <p:cNvSpPr txBox="1"/>
          <p:nvPr/>
        </p:nvSpPr>
        <p:spPr>
          <a:xfrm>
            <a:off x="544286" y="2385685"/>
            <a:ext cx="3973285" cy="92333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b="1" dirty="0"/>
              <a:t>. Intelligence</a:t>
            </a:r>
          </a:p>
          <a:p>
            <a:r>
              <a:rPr lang="en-US" dirty="0"/>
              <a:t>	Problem discovery: what is the problem?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57F349-8A89-EE43-BBCF-3A4DCD919E9B}"/>
              </a:ext>
            </a:extLst>
          </p:cNvPr>
          <p:cNvSpPr txBox="1"/>
          <p:nvPr/>
        </p:nvSpPr>
        <p:spPr>
          <a:xfrm>
            <a:off x="5671457" y="2247185"/>
            <a:ext cx="4191000" cy="92333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2. design</a:t>
            </a:r>
          </a:p>
          <a:p>
            <a:r>
              <a:rPr lang="en-US" dirty="0"/>
              <a:t>	solution discovery: what are the possible solution?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C0ED81-37FF-EAB1-E05D-B06D3A6FFE1A}"/>
              </a:ext>
            </a:extLst>
          </p:cNvPr>
          <p:cNvSpPr txBox="1"/>
          <p:nvPr/>
        </p:nvSpPr>
        <p:spPr>
          <a:xfrm>
            <a:off x="718459" y="4304807"/>
            <a:ext cx="3341914" cy="92333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3. Choice</a:t>
            </a:r>
          </a:p>
          <a:p>
            <a:r>
              <a:rPr lang="en-US" dirty="0"/>
              <a:t>	Choosing solutions: what is the best solution?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4FCF1C-7B04-8119-D804-520A59964482}"/>
              </a:ext>
            </a:extLst>
          </p:cNvPr>
          <p:cNvSpPr txBox="1"/>
          <p:nvPr/>
        </p:nvSpPr>
        <p:spPr>
          <a:xfrm>
            <a:off x="5812972" y="4038600"/>
            <a:ext cx="4005943" cy="120032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4. Implementation</a:t>
            </a:r>
          </a:p>
          <a:p>
            <a:r>
              <a:rPr lang="en-US" dirty="0"/>
              <a:t>	Solution Testing</a:t>
            </a:r>
          </a:p>
          <a:p>
            <a:r>
              <a:rPr lang="en-US" dirty="0"/>
              <a:t>	is the solution working?</a:t>
            </a:r>
          </a:p>
          <a:p>
            <a:r>
              <a:rPr lang="en-US" dirty="0"/>
              <a:t>Can we make it work better?</a:t>
            </a:r>
          </a:p>
        </p:txBody>
      </p:sp>
    </p:spTree>
    <p:extLst>
      <p:ext uri="{BB962C8B-B14F-4D97-AF65-F5344CB8AC3E}">
        <p14:creationId xmlns:p14="http://schemas.microsoft.com/office/powerpoint/2010/main" val="1158220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35B86-9882-9C4A-A32C-F03209F06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Systems for Decision Support</a:t>
            </a:r>
            <a:br>
              <a:rPr lang="en-US" alt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29D57-D4B0-EB42-B0AF-6135B8B52C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sz="2800" dirty="0"/>
              <a:t>There are four kinds of systems that support the different levels and types of decisions: </a:t>
            </a:r>
          </a:p>
          <a:p>
            <a:pPr marL="0" indent="0">
              <a:buNone/>
            </a:pPr>
            <a:endParaRPr lang="en-US" altLang="en-US" sz="2800" dirty="0"/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Management Information Systems (MIS)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Decision-Support Systems (DSS)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Executive Support Systems (ESS)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Group Decision-Support Systems (GDSS)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641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11291-4198-B24E-9E15-BBF4C0C11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Decision Making in the Real World</a:t>
            </a:r>
            <a:b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154E7-9534-C34D-8E3E-AD9EBB7F87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sz="2800"/>
              <a:t>In the real world, investments in decision-support systems do not always work because of 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sz="2800">
                <a:solidFill>
                  <a:srgbClr val="A50021"/>
                </a:solidFill>
                <a:latin typeface="Arial" panose="020B0604020202020204" pitchFamily="34" charset="0"/>
              </a:rPr>
              <a:t>Information quality:</a:t>
            </a:r>
            <a:r>
              <a:rPr lang="en-US" altLang="en-US" sz="2800">
                <a:latin typeface="Arial" panose="020B0604020202020204" pitchFamily="34" charset="0"/>
              </a:rPr>
              <a:t> Accuracy, integrity, consistency, completeness, validity, timeliness, accessibility </a:t>
            </a:r>
          </a:p>
          <a:p>
            <a:pPr marL="514350" indent="-514350">
              <a:lnSpc>
                <a:spcPct val="115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en-US" altLang="en-US" sz="2800">
                <a:solidFill>
                  <a:srgbClr val="A50021"/>
                </a:solidFill>
                <a:latin typeface="Arial" panose="020B0604020202020204" pitchFamily="34" charset="0"/>
              </a:rPr>
              <a:t>Management filters: </a:t>
            </a:r>
            <a:r>
              <a:rPr lang="en-US" altLang="en-US" sz="2800">
                <a:latin typeface="Arial" panose="020B0604020202020204" pitchFamily="34" charset="0"/>
              </a:rPr>
              <a:t>Biases and bad decisions of managers</a:t>
            </a:r>
          </a:p>
          <a:p>
            <a:pPr marL="514350" indent="-514350">
              <a:lnSpc>
                <a:spcPct val="115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en-US" altLang="en-US" sz="2800">
                <a:solidFill>
                  <a:srgbClr val="A50021"/>
                </a:solidFill>
                <a:latin typeface="Arial" panose="020B0604020202020204" pitchFamily="34" charset="0"/>
              </a:rPr>
              <a:t>Organizational inertia:</a:t>
            </a:r>
            <a:r>
              <a:rPr lang="en-US" altLang="en-US" sz="2800">
                <a:latin typeface="Arial" panose="020B0604020202020204" pitchFamily="34" charset="0"/>
              </a:rPr>
              <a:t> Strong forces within organization that resist change  </a:t>
            </a:r>
          </a:p>
          <a:p>
            <a:pPr marL="514350" indent="-514350">
              <a:buFont typeface="+mj-lt"/>
              <a:buAutoNum type="arabicPeriod"/>
            </a:pPr>
            <a:endParaRPr lang="en-US" altLang="en-US" sz="280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5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CE350-DD55-004B-B022-23B906043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88" y="893502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Trends in Decision Support and Business Intelligence </a:t>
            </a:r>
            <a:b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FD23B-26AF-4F4C-90DE-AFF1F8D01E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en-US" sz="2800" dirty="0"/>
              <a:t>The rise of client/server computing, the Internet, and Web technologies made a major impact on systems that support decision making.</a:t>
            </a:r>
          </a:p>
          <a:p>
            <a:pPr marL="0" indent="0">
              <a:buNone/>
            </a:pPr>
            <a:endParaRPr lang="en-US" altLang="en-US" sz="2800" dirty="0"/>
          </a:p>
          <a:p>
            <a:pPr>
              <a:spcBef>
                <a:spcPct val="20000"/>
              </a:spcBef>
            </a:pPr>
            <a:r>
              <a:rPr lang="en-US" altLang="en-US" sz="2800" b="1" dirty="0">
                <a:solidFill>
                  <a:srgbClr val="A50021"/>
                </a:solidFill>
                <a:latin typeface="Arial" panose="020B0604020202020204" pitchFamily="34" charset="0"/>
              </a:rPr>
              <a:t>Six Major Trends: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800" dirty="0">
              <a:solidFill>
                <a:srgbClr val="A50021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2800" dirty="0">
                <a:latin typeface="Arial" panose="020B0604020202020204" pitchFamily="34" charset="0"/>
              </a:rPr>
              <a:t>Detailed enterprise-wide data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 sz="2800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2800" dirty="0">
                <a:latin typeface="Arial" panose="020B0604020202020204" pitchFamily="34" charset="0"/>
              </a:rPr>
              <a:t>Broadening decision rights and responsibilities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627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D74FC-FE3F-D54D-8602-3296A7161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3400"/>
              <a:t>Trends in Decision Support and Business Intelligence (Cont)</a:t>
            </a:r>
            <a:br>
              <a:rPr lang="en-US" alt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68C3E-3D23-C64F-B9A8-4BCE9445B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Intranets and portals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Personalization and customization of information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Extranets and collaborative commerce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Team support tools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112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5F648D-BE14-324E-8499-DF888172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The Difference between MIS and DSS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FFAFC-1A34-3A4C-BD5B-184DD9CFE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/>
              <a:t>Management Information Systems: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Primarily address structured problems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Provides typically fixed, scheduled reports based on routine flows of data and assists in the general control of the business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171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3BAADB-E4E3-564D-9C49-9E863B2E0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SYSTEMS FOR DECISION SUPPORT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D01CA-EAB8-CE45-9C99-24E550957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r>
              <a:rPr lang="en-US" altLang="en-US" b="1"/>
              <a:t>Decision Support Systems: </a:t>
            </a:r>
          </a:p>
          <a:p>
            <a:pPr marL="0" indent="0">
              <a:buNone/>
            </a:pPr>
            <a:endParaRPr lang="en-US" altLang="en-US" b="1"/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Support semi structured and unstructured problems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Greater emphasis on models, assumptions, ad-hoc queries, display graphics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Emphasizes change, flexibility, and a rapid response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9086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988C7-E124-C34E-9AD9-00CB6D723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Types of Decision-Support Systems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FE115-E110-E645-AF93-7002326D7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>
                <a:latin typeface="Arial" panose="020B0604020202020204" pitchFamily="34" charset="0"/>
              </a:rPr>
              <a:t>Model-driven DSS: </a:t>
            </a:r>
          </a:p>
          <a:p>
            <a:pPr marL="0" indent="0">
              <a:buNone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Primarily stand-alone systems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Use a strong theory or model to perform “what-if” and similar analyses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068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ADD24-8945-0448-8074-D0BE138FE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SYSTEMS FOR DECISION SUPPORT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612C1-A11A-4B4C-88E9-75CB11626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r>
              <a:rPr lang="en-US" altLang="en-US">
                <a:latin typeface="Arial" panose="020B0604020202020204" pitchFamily="34" charset="0"/>
              </a:rPr>
              <a:t>Data-driven DSS: </a:t>
            </a:r>
          </a:p>
          <a:p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Integrated with large pools of data in major enterprise systems and Web sites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Support decision making by enabling user to extract useful information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Data mining: Can obtain types of information such as associations, sequences, classifications, clusters, and forecasts </a:t>
            </a:r>
          </a:p>
          <a:p>
            <a:pPr marL="0" indent="0">
              <a:buNone/>
            </a:pPr>
            <a:endParaRPr lang="en-US" altLang="en-US">
              <a:latin typeface="Arial" panose="020B0604020202020204" pitchFamily="34" charset="0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263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CE066C-4530-554A-A0F7-F988C5523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SYSTEMS FOR DECISION SUPPORT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1E55E-5024-7A45-8DAD-5210FB54F9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Components of DSS </a:t>
            </a:r>
          </a:p>
          <a:p>
            <a:endParaRPr lang="en-US" dirty="0"/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DSS database: A collection of current or historical data from a number of applications or groups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DSS software system: Contains the software tools for data analysis, with models, data mining, and other analytical tools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DSS user interface: Graphical, flexible interaction between users of the system and the DSS software tools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49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3F8600-33F7-8E46-9117-B2DCE3052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SYSTEMS FOR DECISION SUPPORT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3FE71-2490-474B-AA54-9970C0C7C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/>
              <a:t>Model: An abstract representation that illustrates the components or relationships of a phenomenon   </a:t>
            </a:r>
          </a:p>
          <a:p>
            <a:pPr marL="0" indent="0">
              <a:buNone/>
            </a:pPr>
            <a:endParaRPr lang="en-US" dirty="0"/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Statistical models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Optimization models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Forecasting models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Sensitivity analysis (“what-if” models)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0106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75494-6161-F54C-8CFE-6DF8DFF64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/>
              <a:t> SYSTEMS FOR DECISION SUPPORT </a:t>
            </a:r>
            <a:endParaRPr lang="en-US" dirty="0"/>
          </a:p>
        </p:txBody>
      </p:sp>
      <p:pic>
        <p:nvPicPr>
          <p:cNvPr id="4" name="Picture 1029">
            <a:extLst>
              <a:ext uri="{FF2B5EF4-FFF2-40B4-BE49-F238E27FC236}">
                <a16:creationId xmlns:a16="http://schemas.microsoft.com/office/drawing/2014/main" id="{077E7367-012F-4740-8743-BF1119BBEB5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17641" y="1901371"/>
            <a:ext cx="2889113" cy="3716338"/>
          </a:xfrm>
          <a:prstGeom prst="roundRect">
            <a:avLst>
              <a:gd name="adj" fmla="val 3876"/>
            </a:avLst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99CED18-CF73-6D4E-AB2F-2536F5FFC5A1}"/>
              </a:ext>
            </a:extLst>
          </p:cNvPr>
          <p:cNvSpPr txBox="1"/>
          <p:nvPr/>
        </p:nvSpPr>
        <p:spPr>
          <a:xfrm>
            <a:off x="3657600" y="5845629"/>
            <a:ext cx="69653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Figure 2 of </a:t>
            </a:r>
            <a:r>
              <a:rPr lang="en-US" altLang="en-US" sz="1400" i="1" dirty="0"/>
              <a:t>Overview of a Decision-Support System  produced by paginas,2014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7651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3ABA7D-03F1-2F42-B658-C389F8947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 SYSTEMS FOR DECISION SUPPORT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51B25-E2AB-E746-B797-2F3302DE60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Business Value of DSS 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Providing fine-grained information for decisions that enable the firm to coordinate both internal and external business processes much more precisely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Helping with decisions in</a:t>
            </a: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>
                <a:latin typeface="Arial" panose="020B0604020202020204" pitchFamily="34" charset="0"/>
              </a:rPr>
              <a:t> Supply chain management </a:t>
            </a:r>
          </a:p>
          <a:p>
            <a:pPr>
              <a:spcBef>
                <a:spcPct val="20000"/>
              </a:spcBef>
              <a:buFont typeface="Wingdings" pitchFamily="2" charset="2"/>
              <a:buChar char="v"/>
            </a:pPr>
            <a:r>
              <a:rPr lang="en-US" altLang="en-US">
                <a:latin typeface="Arial" panose="020B0604020202020204" pitchFamily="34" charset="0"/>
              </a:rPr>
              <a:t>Customer relationship management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3207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998D0E-7C5A-6841-8EBD-FE2D56340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SYSTEMS FOR DECISION SUPPORT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5F8CA-CFBD-0142-9836-85E5C14A5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/>
              <a:t>Business Value of DSS (Continued)</a:t>
            </a:r>
          </a:p>
          <a:p>
            <a:endParaRPr lang="en-US"/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Pricing Decisions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Asset Utilization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Data Visualization: Presentation of data in graphical forms, to help users see patterns and relationships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Geographic Information Systems (GIS): Special category of DSS that display geographically referenced data in digitized maps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3077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BB2EF-5FB0-8049-ABA5-8DA36B2CB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SYSTEMS FOR DECISION SUPPORT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87377D-63D2-254A-BA50-E0EDA59EA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Web-Based Customer Decision-Support Systems </a:t>
            </a:r>
          </a:p>
          <a:p>
            <a:pPr>
              <a:lnSpc>
                <a:spcPct val="125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800" dirty="0">
                <a:latin typeface="Arial" panose="020B0604020202020204" pitchFamily="34" charset="0"/>
              </a:rPr>
              <a:t>DSS based on the Web and the Internet can support decision making by providing online access to various databases and information pools along with software for data analysis</a:t>
            </a:r>
          </a:p>
          <a:p>
            <a:pPr>
              <a:lnSpc>
                <a:spcPct val="125000"/>
              </a:lnSpc>
              <a:spcBef>
                <a:spcPct val="20000"/>
              </a:spcBef>
              <a:buFontTx/>
              <a:buChar char="•"/>
            </a:pPr>
            <a:endParaRPr lang="en-US" altLang="en-US" sz="2800" dirty="0"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800" dirty="0">
                <a:latin typeface="Arial" panose="020B0604020202020204" pitchFamily="34" charset="0"/>
              </a:rPr>
              <a:t>Some of these DSS are targeted toward management, but many have been developed to attract customers.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3992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86FAB-1872-EE41-B9B1-72F63D3BC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GROUP DECISION-SUPPORT SYSTEMS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E2694-269B-4D48-A422-3CFDCFCEB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What Is a GDSS? </a:t>
            </a:r>
          </a:p>
          <a:p>
            <a:endParaRPr lang="en-US"/>
          </a:p>
          <a:p>
            <a:r>
              <a:rPr lang="en-US" altLang="en-US">
                <a:latin typeface="Arial" panose="020B0604020202020204" pitchFamily="34" charset="0"/>
              </a:rPr>
              <a:t>Group Decision-Support System (GDSS) is an interactive computer-based system used to facilitate the solution of unstructured problems by a set of decision makers working together as a group.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116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199599-4028-3C43-B9A4-D01457A2F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GROUP DECISION-SUPPORT SYSTEMS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57994-15C1-124A-A401-10FD895EB3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    Three Main Components of GDSS:</a:t>
            </a:r>
          </a:p>
          <a:p>
            <a:pPr marL="0" indent="0">
              <a:buNone/>
            </a:pPr>
            <a:endParaRPr lang="en-US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Hardware (conference facility, audiovisual equipment, etc.) 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Software tools (Electronic questionnaires, brainstorming tools, voting tools, etc.) 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People (Participants, trained facilitator, support staff) 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5596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41AE6E-ECCF-B949-8621-A97458C64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GROUP DECISION-SUPPORT SYSTEMS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A76EE-757E-2D4B-9275-A980412F6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/>
              <a:t>               Overview of a GDSS Meeting 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In a GDSS electronic meeting, each attendee has a workstation.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The workstations are networked and are connected to the facilitator’s console, which serves as the facilitator’s workstation and control panel, and to the meeting’s file server.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All data that the attendees forward from their workstations to the group are collected and saved on the file server.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6650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84DC0F-A050-3247-9A81-80603EAF6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US" altLang="en-US"/>
              <a:t>GROUP DECISION-SUPPORT SYSTEMS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36445B-C4C3-F64A-A5E7-74F435C30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/>
              <a:t>  Business Value of GDSS</a:t>
            </a:r>
          </a:p>
          <a:p>
            <a:pPr marL="0" indent="0">
              <a:buNone/>
            </a:pPr>
            <a:r>
              <a:rPr lang="en-US" altLang="en-US"/>
              <a:t> 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Traditional decision-making meetings support an optimal size of three to five attendees. GDSS allows a greater number of attendees.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Enable collaborative atmosphere by guaranteeing contributor’s anonymity.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altLang="en-US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</a:rPr>
              <a:t>Enable non attendees to locate organized information after the meeting.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0297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29B5C-208E-3842-811D-1D59C72DF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Executive support systems (ESS)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7469632-088E-D247-850A-CA3FE993F8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IN"/>
              <a:t>1</a:t>
            </a:r>
            <a:r>
              <a:rPr lang="en-IN" sz="2400"/>
              <a:t>. Designed to help executives focus on important performance indications </a:t>
            </a:r>
          </a:p>
          <a:p>
            <a:pPr marL="0" indent="0">
              <a:buNone/>
            </a:pPr>
            <a:r>
              <a:rPr lang="en-IN" sz="2400"/>
              <a:t>2. Balanced scorecard method: </a:t>
            </a:r>
          </a:p>
          <a:p>
            <a:pPr marL="0" indent="0">
              <a:buNone/>
            </a:pPr>
            <a:r>
              <a:rPr lang="en-IN" sz="2400"/>
              <a:t>              • Measures outcomes on four dimensions: </a:t>
            </a:r>
          </a:p>
          <a:p>
            <a:pPr>
              <a:buFont typeface="Wingdings" pitchFamily="2" charset="2"/>
              <a:buChar char="v"/>
            </a:pPr>
            <a:r>
              <a:rPr lang="en-IN" sz="2400"/>
              <a:t> Financial </a:t>
            </a:r>
          </a:p>
          <a:p>
            <a:pPr>
              <a:buFont typeface="Wingdings" pitchFamily="2" charset="2"/>
              <a:buChar char="v"/>
            </a:pPr>
            <a:r>
              <a:rPr lang="en-IN" sz="2400"/>
              <a:t> Business process </a:t>
            </a:r>
          </a:p>
          <a:p>
            <a:pPr>
              <a:buFont typeface="Wingdings" pitchFamily="2" charset="2"/>
              <a:buChar char="v"/>
            </a:pPr>
            <a:r>
              <a:rPr lang="en-IN" sz="2400"/>
              <a:t>Customer </a:t>
            </a:r>
          </a:p>
          <a:p>
            <a:pPr>
              <a:buFont typeface="Wingdings" pitchFamily="2" charset="2"/>
              <a:buChar char="v"/>
            </a:pPr>
            <a:r>
              <a:rPr lang="en-IN" sz="2400"/>
              <a:t>Learning &amp; growth </a:t>
            </a:r>
          </a:p>
          <a:p>
            <a:pPr marL="0" indent="0">
              <a:buNone/>
            </a:pPr>
            <a:r>
              <a:rPr lang="en-IN" sz="2400"/>
              <a:t>             • Key performance indicators (KPIs) measure each dimension </a:t>
            </a:r>
          </a:p>
          <a:p>
            <a:pPr marL="0" indent="0">
              <a:buNone/>
            </a:pPr>
            <a:r>
              <a:rPr lang="en-IN" sz="2400"/>
              <a:t>3. In developing an ESS, first concern is for senior executives and consultants to develop scorecard and then to automate flow of information for each KPI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674401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76822-CB81-D54A-AD81-6BC852E6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0B752-8A58-4546-94C8-C0843C73D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>
              <a:hlinkClick r:id="rId2"/>
            </a:endParaRPr>
          </a:p>
          <a:p>
            <a:pPr fontAlgn="base"/>
            <a:r>
              <a:rPr lang="en-IN" dirty="0"/>
              <a:t>Adams and Graham, “Integration, knowledge creation and B2B governance: The role of resource hierarchies in financial performance”. Industrial Marketing Management, 63 (2017), pp. 179-191</a:t>
            </a:r>
          </a:p>
          <a:p>
            <a:endParaRPr lang="en-US" dirty="0"/>
          </a:p>
          <a:p>
            <a:pPr fontAlgn="base"/>
            <a:r>
              <a:rPr lang="en-IN" dirty="0" err="1"/>
              <a:t>Alvi</a:t>
            </a:r>
            <a:r>
              <a:rPr lang="en-IN" dirty="0"/>
              <a:t> “Managing organizational knowledge”. Framing the domains of IT management: Projecting the future through the past , (2000), pp. 15-28</a:t>
            </a:r>
          </a:p>
          <a:p>
            <a:endParaRPr lang="en-US" dirty="0"/>
          </a:p>
          <a:p>
            <a:pPr fontAlgn="base"/>
            <a:r>
              <a:rPr lang="en-IN" dirty="0"/>
              <a:t>Barker “Management of knowledge creation and sharing to create virtual knowledge-sharing communities: A tracking study”. Journal of Knowledge Management, 19 (2015), pp. 334-350</a:t>
            </a:r>
          </a:p>
          <a:p>
            <a:pPr fontAlgn="base"/>
            <a:r>
              <a:rPr lang="en-IN" dirty="0"/>
              <a:t>Kenneth C. Laudon and Jane P. Laudon “Management Information Systems”, 5</a:t>
            </a:r>
            <a:r>
              <a:rPr lang="en-IN" baseline="30000" dirty="0"/>
              <a:t>th</a:t>
            </a:r>
            <a:r>
              <a:rPr lang="en-IN" dirty="0"/>
              <a:t> </a:t>
            </a:r>
            <a:r>
              <a:rPr lang="en-IN"/>
              <a:t>Edition Pearson, 2018</a:t>
            </a:r>
            <a:endParaRPr lang="en-IN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2532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{B955D450-C283-2C42-8DF7-5CF71397C3D0}tf10001121</Template>
  <TotalTime>3517</TotalTime>
  <Words>1528</Words>
  <Application>Microsoft Macintosh PowerPoint</Application>
  <PresentationFormat>Widescreen</PresentationFormat>
  <Paragraphs>249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</vt:lpstr>
      <vt:lpstr>Arial Narrow</vt:lpstr>
      <vt:lpstr>Calibri</vt:lpstr>
      <vt:lpstr>Cambria</vt:lpstr>
      <vt:lpstr>Century Gothic</vt:lpstr>
      <vt:lpstr>Wingdings</vt:lpstr>
      <vt:lpstr>Wingdings 2</vt:lpstr>
      <vt:lpstr>Quotable</vt:lpstr>
      <vt:lpstr>Information Resource Management(IRM)  Lecture 9 Enhancing Decision Making  Lecturer: Dr. Gakwaya Nkundimana Joel</vt:lpstr>
      <vt:lpstr>CONTENTS OUTLINE</vt:lpstr>
      <vt:lpstr> OBJECTIVES</vt:lpstr>
      <vt:lpstr>DECISION MAKING AND DECISION-SUPPORT SYSTEMS </vt:lpstr>
      <vt:lpstr>Decision Making and Information Systems </vt:lpstr>
      <vt:lpstr>Decision Making and Information Systems(Cont) </vt:lpstr>
      <vt:lpstr>Decision Making and Information Systems(Cont) </vt:lpstr>
      <vt:lpstr>Decision Making and Information Systems(Cont) </vt:lpstr>
      <vt:lpstr>Decision Making and Information Systems(Cont) </vt:lpstr>
      <vt:lpstr>DECISION MAKING AND DECISION-SUPPORT SYSTEMS(cont) </vt:lpstr>
      <vt:lpstr>    DECISION MAKING AND DECISION-SUPPORT SYSTEMS(cont)                4 stages of the decision-making process </vt:lpstr>
      <vt:lpstr> Systems for Decision Support </vt:lpstr>
      <vt:lpstr> Decision Making in the Real World </vt:lpstr>
      <vt:lpstr> Trends in Decision Support and Business Intelligence  </vt:lpstr>
      <vt:lpstr>Trends in Decision Support and Business Intelligence (Cont) </vt:lpstr>
      <vt:lpstr>The Difference between MIS and DSS </vt:lpstr>
      <vt:lpstr>SYSTEMS FOR DECISION SUPPORT </vt:lpstr>
      <vt:lpstr>Types of Decision-Support Systems </vt:lpstr>
      <vt:lpstr>SYSTEMS FOR DECISION SUPPORT </vt:lpstr>
      <vt:lpstr>SYSTEMS FOR DECISION SUPPORT </vt:lpstr>
      <vt:lpstr>SYSTEMS FOR DECISION SUPPORT </vt:lpstr>
      <vt:lpstr> SYSTEMS FOR DECISION SUPPORT </vt:lpstr>
      <vt:lpstr> SYSTEMS FOR DECISION SUPPORT </vt:lpstr>
      <vt:lpstr>SYSTEMS FOR DECISION SUPPORT </vt:lpstr>
      <vt:lpstr>SYSTEMS FOR DECISION SUPPORT </vt:lpstr>
      <vt:lpstr>GROUP DECISION-SUPPORT SYSTEMS </vt:lpstr>
      <vt:lpstr>GROUP DECISION-SUPPORT SYSTEMS </vt:lpstr>
      <vt:lpstr>GROUP DECISION-SUPPORT SYSTEMS </vt:lpstr>
      <vt:lpstr>GROUP DECISION-SUPPORT SYSTEMS </vt:lpstr>
      <vt:lpstr>Executive support systems (ESS)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Enhancing decition making</dc:title>
  <dc:creator>Microsoft Office User</dc:creator>
  <cp:lastModifiedBy>Gakwaya Nkundimana Joel</cp:lastModifiedBy>
  <cp:revision>35</cp:revision>
  <dcterms:created xsi:type="dcterms:W3CDTF">2022-05-19T16:48:02Z</dcterms:created>
  <dcterms:modified xsi:type="dcterms:W3CDTF">2022-06-05T08:57:02Z</dcterms:modified>
</cp:coreProperties>
</file>