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93" r:id="rId3"/>
    <p:sldId id="294" r:id="rId4"/>
    <p:sldId id="258" r:id="rId5"/>
    <p:sldId id="259" r:id="rId6"/>
    <p:sldId id="260" r:id="rId7"/>
    <p:sldId id="261" r:id="rId8"/>
    <p:sldId id="262" r:id="rId9"/>
    <p:sldId id="263" r:id="rId10"/>
    <p:sldId id="264" r:id="rId11"/>
    <p:sldId id="265" r:id="rId12"/>
    <p:sldId id="296" r:id="rId13"/>
    <p:sldId id="266" r:id="rId14"/>
    <p:sldId id="267" r:id="rId15"/>
    <p:sldId id="268" r:id="rId16"/>
    <p:sldId id="269" r:id="rId17"/>
    <p:sldId id="270" r:id="rId18"/>
    <p:sldId id="271" r:id="rId19"/>
    <p:sldId id="272" r:id="rId20"/>
    <p:sldId id="273" r:id="rId21"/>
    <p:sldId id="274" r:id="rId22"/>
    <p:sldId id="275" r:id="rId23"/>
    <p:sldId id="276" r:id="rId24"/>
    <p:sldId id="278" r:id="rId25"/>
    <p:sldId id="279" r:id="rId26"/>
    <p:sldId id="280" r:id="rId27"/>
    <p:sldId id="281" r:id="rId28"/>
    <p:sldId id="283" r:id="rId29"/>
    <p:sldId id="282" r:id="rId30"/>
    <p:sldId id="295" r:id="rId31"/>
    <p:sldId id="284" r:id="rId32"/>
    <p:sldId id="286" r:id="rId33"/>
    <p:sldId id="287" r:id="rId34"/>
    <p:sldId id="288" r:id="rId35"/>
    <p:sldId id="289" r:id="rId36"/>
    <p:sldId id="290" r:id="rId37"/>
    <p:sldId id="291"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8"/>
  </p:normalViewPr>
  <p:slideViewPr>
    <p:cSldViewPr snapToGrid="0" snapToObjects="1">
      <p:cViewPr varScale="1">
        <p:scale>
          <a:sx n="117" d="100"/>
          <a:sy n="117" d="100"/>
        </p:scale>
        <p:origin x="36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5BABE9-F533-E449-B882-52B3363BF1EC}" type="doc">
      <dgm:prSet loTypeId="urn:microsoft.com/office/officeart/2005/8/layout/cycle2" loCatId="cycle" qsTypeId="urn:microsoft.com/office/officeart/2005/8/quickstyle/simple1" qsCatId="simple" csTypeId="urn:microsoft.com/office/officeart/2005/8/colors/accent1_2" csCatId="accent1"/>
      <dgm:spPr/>
      <dgm:t>
        <a:bodyPr/>
        <a:lstStyle/>
        <a:p>
          <a:endParaRPr lang="en-GB"/>
        </a:p>
      </dgm:t>
    </dgm:pt>
    <dgm:pt modelId="{651CD10D-784D-F74E-A325-2580EEC0D288}">
      <dgm:prSet custT="1"/>
      <dgm:spPr/>
      <dgm:t>
        <a:bodyPr/>
        <a:lstStyle/>
        <a:p>
          <a:r>
            <a:rPr lang="en-US" sz="900"/>
            <a:t>SYSTEM ANALYSIS</a:t>
          </a:r>
          <a:endParaRPr lang="en-IN" sz="900"/>
        </a:p>
      </dgm:t>
    </dgm:pt>
    <dgm:pt modelId="{A746F622-682B-C34C-ADA8-D596B80B85BA}" type="parTrans" cxnId="{5B169488-650F-9642-AAC9-BC7D52AB915E}">
      <dgm:prSet/>
      <dgm:spPr/>
      <dgm:t>
        <a:bodyPr/>
        <a:lstStyle/>
        <a:p>
          <a:endParaRPr lang="en-GB" sz="2400"/>
        </a:p>
      </dgm:t>
    </dgm:pt>
    <dgm:pt modelId="{6CFC8F1A-E85C-2A49-B6B9-C7678EF9F07D}" type="sibTrans" cxnId="{5B169488-650F-9642-AAC9-BC7D52AB915E}">
      <dgm:prSet custT="1"/>
      <dgm:spPr/>
      <dgm:t>
        <a:bodyPr/>
        <a:lstStyle/>
        <a:p>
          <a:endParaRPr lang="en-GB" sz="800"/>
        </a:p>
      </dgm:t>
    </dgm:pt>
    <dgm:pt modelId="{1112134C-C623-CC44-B218-A93B6F07EF06}">
      <dgm:prSet custT="1"/>
      <dgm:spPr/>
      <dgm:t>
        <a:bodyPr/>
        <a:lstStyle/>
        <a:p>
          <a:r>
            <a:rPr lang="en-US" sz="900"/>
            <a:t>SYSTEM DESIGN</a:t>
          </a:r>
          <a:endParaRPr lang="en-IN" sz="900"/>
        </a:p>
      </dgm:t>
    </dgm:pt>
    <dgm:pt modelId="{AA8C84D8-8388-2C43-A5C1-724485918E86}" type="parTrans" cxnId="{466E3530-3FF2-3843-857B-52CAED6C390E}">
      <dgm:prSet/>
      <dgm:spPr/>
      <dgm:t>
        <a:bodyPr/>
        <a:lstStyle/>
        <a:p>
          <a:endParaRPr lang="en-GB" sz="2400"/>
        </a:p>
      </dgm:t>
    </dgm:pt>
    <dgm:pt modelId="{CE215E78-9B7C-E74A-B289-553301C01EB4}" type="sibTrans" cxnId="{466E3530-3FF2-3843-857B-52CAED6C390E}">
      <dgm:prSet custT="1"/>
      <dgm:spPr/>
      <dgm:t>
        <a:bodyPr/>
        <a:lstStyle/>
        <a:p>
          <a:endParaRPr lang="en-GB" sz="800"/>
        </a:p>
      </dgm:t>
    </dgm:pt>
    <dgm:pt modelId="{8EE515F7-EAE9-0D4B-B669-E17EC32552E5}">
      <dgm:prSet custT="1"/>
      <dgm:spPr/>
      <dgm:t>
        <a:bodyPr/>
        <a:lstStyle/>
        <a:p>
          <a:r>
            <a:rPr lang="en-US" sz="900"/>
            <a:t>PROGRAMMING</a:t>
          </a:r>
          <a:endParaRPr lang="en-IN" sz="900"/>
        </a:p>
      </dgm:t>
    </dgm:pt>
    <dgm:pt modelId="{0422E26F-CE3A-D743-B252-D90D02CF0799}" type="parTrans" cxnId="{938D926F-C455-9D41-A611-3A8EF50B75C1}">
      <dgm:prSet/>
      <dgm:spPr/>
      <dgm:t>
        <a:bodyPr/>
        <a:lstStyle/>
        <a:p>
          <a:endParaRPr lang="en-GB" sz="2400"/>
        </a:p>
      </dgm:t>
    </dgm:pt>
    <dgm:pt modelId="{82545263-0103-C343-996B-EC6CC3B3CD7E}" type="sibTrans" cxnId="{938D926F-C455-9D41-A611-3A8EF50B75C1}">
      <dgm:prSet custT="1"/>
      <dgm:spPr/>
      <dgm:t>
        <a:bodyPr/>
        <a:lstStyle/>
        <a:p>
          <a:endParaRPr lang="en-GB" sz="800"/>
        </a:p>
      </dgm:t>
    </dgm:pt>
    <dgm:pt modelId="{84630834-E5D0-4546-A32A-EE1C9C618699}">
      <dgm:prSet custT="1"/>
      <dgm:spPr/>
      <dgm:t>
        <a:bodyPr/>
        <a:lstStyle/>
        <a:p>
          <a:r>
            <a:rPr lang="en-US" sz="900"/>
            <a:t>TESTING</a:t>
          </a:r>
          <a:endParaRPr lang="en-IN" sz="900"/>
        </a:p>
      </dgm:t>
    </dgm:pt>
    <dgm:pt modelId="{37103C58-2A02-A945-82D3-485B9622A9FB}" type="parTrans" cxnId="{68496AB3-549A-A247-84E5-F6A2D2532DE9}">
      <dgm:prSet/>
      <dgm:spPr/>
      <dgm:t>
        <a:bodyPr/>
        <a:lstStyle/>
        <a:p>
          <a:endParaRPr lang="en-GB" sz="2400"/>
        </a:p>
      </dgm:t>
    </dgm:pt>
    <dgm:pt modelId="{2E605A5B-B1B5-C944-BBD6-365D1FF63E9F}" type="sibTrans" cxnId="{68496AB3-549A-A247-84E5-F6A2D2532DE9}">
      <dgm:prSet custT="1"/>
      <dgm:spPr/>
      <dgm:t>
        <a:bodyPr/>
        <a:lstStyle/>
        <a:p>
          <a:endParaRPr lang="en-GB" sz="800"/>
        </a:p>
      </dgm:t>
    </dgm:pt>
    <dgm:pt modelId="{FC81EFF7-6DAA-1344-87E4-3FEA92FEEAD7}">
      <dgm:prSet custT="1"/>
      <dgm:spPr/>
      <dgm:t>
        <a:bodyPr/>
        <a:lstStyle/>
        <a:p>
          <a:r>
            <a:rPr lang="en-US" sz="900"/>
            <a:t>CONVERSION</a:t>
          </a:r>
          <a:endParaRPr lang="en-IN" sz="900"/>
        </a:p>
      </dgm:t>
    </dgm:pt>
    <dgm:pt modelId="{D9F9BEE7-5D85-E647-A1A5-8679EBF5BA55}" type="parTrans" cxnId="{D532E378-EEC1-D548-8382-151AF99F6D5C}">
      <dgm:prSet/>
      <dgm:spPr/>
      <dgm:t>
        <a:bodyPr/>
        <a:lstStyle/>
        <a:p>
          <a:endParaRPr lang="en-GB" sz="2400"/>
        </a:p>
      </dgm:t>
    </dgm:pt>
    <dgm:pt modelId="{75FF1E7D-8B72-9842-B863-6D2DA06D3E05}" type="sibTrans" cxnId="{D532E378-EEC1-D548-8382-151AF99F6D5C}">
      <dgm:prSet custT="1"/>
      <dgm:spPr/>
      <dgm:t>
        <a:bodyPr/>
        <a:lstStyle/>
        <a:p>
          <a:endParaRPr lang="en-GB" sz="800"/>
        </a:p>
      </dgm:t>
    </dgm:pt>
    <dgm:pt modelId="{2C7C4903-9DFB-6248-8ED7-F12F915B4BE6}">
      <dgm:prSet custT="1"/>
      <dgm:spPr/>
      <dgm:t>
        <a:bodyPr/>
        <a:lstStyle/>
        <a:p>
          <a:r>
            <a:rPr lang="en-US" sz="900"/>
            <a:t>PRODUCT AND MAINTENANCE</a:t>
          </a:r>
          <a:endParaRPr lang="en-IN" sz="900"/>
        </a:p>
      </dgm:t>
    </dgm:pt>
    <dgm:pt modelId="{52FE9D8F-4376-A745-BFAB-4204DAA89DC2}" type="parTrans" cxnId="{C6A1C3D3-DDF4-4A4F-8593-4B2DD014614C}">
      <dgm:prSet/>
      <dgm:spPr/>
      <dgm:t>
        <a:bodyPr/>
        <a:lstStyle/>
        <a:p>
          <a:endParaRPr lang="en-GB" sz="2400"/>
        </a:p>
      </dgm:t>
    </dgm:pt>
    <dgm:pt modelId="{0FE34CA2-E6AD-7D46-AD9C-5E6E77E00986}" type="sibTrans" cxnId="{C6A1C3D3-DDF4-4A4F-8593-4B2DD014614C}">
      <dgm:prSet custT="1"/>
      <dgm:spPr/>
      <dgm:t>
        <a:bodyPr/>
        <a:lstStyle/>
        <a:p>
          <a:endParaRPr lang="en-GB" sz="800"/>
        </a:p>
      </dgm:t>
    </dgm:pt>
    <dgm:pt modelId="{A1A071B0-5287-C941-9C4C-A3E781A1C3EE}" type="pres">
      <dgm:prSet presAssocID="{FA5BABE9-F533-E449-B882-52B3363BF1EC}" presName="cycle" presStyleCnt="0">
        <dgm:presLayoutVars>
          <dgm:dir/>
          <dgm:resizeHandles val="exact"/>
        </dgm:presLayoutVars>
      </dgm:prSet>
      <dgm:spPr/>
    </dgm:pt>
    <dgm:pt modelId="{7E38FCF7-E456-644F-878A-EF8C513B5ECE}" type="pres">
      <dgm:prSet presAssocID="{651CD10D-784D-F74E-A325-2580EEC0D288}" presName="node" presStyleLbl="node1" presStyleIdx="0" presStyleCnt="6">
        <dgm:presLayoutVars>
          <dgm:bulletEnabled val="1"/>
        </dgm:presLayoutVars>
      </dgm:prSet>
      <dgm:spPr/>
    </dgm:pt>
    <dgm:pt modelId="{1B4FCD3E-2671-F44A-8CCA-DFE8D5E12185}" type="pres">
      <dgm:prSet presAssocID="{6CFC8F1A-E85C-2A49-B6B9-C7678EF9F07D}" presName="sibTrans" presStyleLbl="sibTrans2D1" presStyleIdx="0" presStyleCnt="6"/>
      <dgm:spPr/>
    </dgm:pt>
    <dgm:pt modelId="{1302C30D-D6F3-A14D-9E2F-75498FAECFF7}" type="pres">
      <dgm:prSet presAssocID="{6CFC8F1A-E85C-2A49-B6B9-C7678EF9F07D}" presName="connectorText" presStyleLbl="sibTrans2D1" presStyleIdx="0" presStyleCnt="6"/>
      <dgm:spPr/>
    </dgm:pt>
    <dgm:pt modelId="{12194E32-35E4-0D4D-A8B8-4CD1780B1A75}" type="pres">
      <dgm:prSet presAssocID="{1112134C-C623-CC44-B218-A93B6F07EF06}" presName="node" presStyleLbl="node1" presStyleIdx="1" presStyleCnt="6">
        <dgm:presLayoutVars>
          <dgm:bulletEnabled val="1"/>
        </dgm:presLayoutVars>
      </dgm:prSet>
      <dgm:spPr/>
    </dgm:pt>
    <dgm:pt modelId="{AF7632C3-FD4A-024B-A4A4-C2F8D4CD6357}" type="pres">
      <dgm:prSet presAssocID="{CE215E78-9B7C-E74A-B289-553301C01EB4}" presName="sibTrans" presStyleLbl="sibTrans2D1" presStyleIdx="1" presStyleCnt="6"/>
      <dgm:spPr/>
    </dgm:pt>
    <dgm:pt modelId="{9FF05587-71AA-EB4F-A332-79DB4EE4EFCE}" type="pres">
      <dgm:prSet presAssocID="{CE215E78-9B7C-E74A-B289-553301C01EB4}" presName="connectorText" presStyleLbl="sibTrans2D1" presStyleIdx="1" presStyleCnt="6"/>
      <dgm:spPr/>
    </dgm:pt>
    <dgm:pt modelId="{B0FCD48D-7D3D-0B47-B102-8FBC7F2236E8}" type="pres">
      <dgm:prSet presAssocID="{8EE515F7-EAE9-0D4B-B669-E17EC32552E5}" presName="node" presStyleLbl="node1" presStyleIdx="2" presStyleCnt="6">
        <dgm:presLayoutVars>
          <dgm:bulletEnabled val="1"/>
        </dgm:presLayoutVars>
      </dgm:prSet>
      <dgm:spPr/>
    </dgm:pt>
    <dgm:pt modelId="{2892496C-CBE2-D544-B312-03440C3E1327}" type="pres">
      <dgm:prSet presAssocID="{82545263-0103-C343-996B-EC6CC3B3CD7E}" presName="sibTrans" presStyleLbl="sibTrans2D1" presStyleIdx="2" presStyleCnt="6"/>
      <dgm:spPr/>
    </dgm:pt>
    <dgm:pt modelId="{3649A449-74D5-A44E-A881-C8B8B20E66B8}" type="pres">
      <dgm:prSet presAssocID="{82545263-0103-C343-996B-EC6CC3B3CD7E}" presName="connectorText" presStyleLbl="sibTrans2D1" presStyleIdx="2" presStyleCnt="6"/>
      <dgm:spPr/>
    </dgm:pt>
    <dgm:pt modelId="{4CE5F2BF-AC19-EA4D-96F3-C42A56F35207}" type="pres">
      <dgm:prSet presAssocID="{84630834-E5D0-4546-A32A-EE1C9C618699}" presName="node" presStyleLbl="node1" presStyleIdx="3" presStyleCnt="6">
        <dgm:presLayoutVars>
          <dgm:bulletEnabled val="1"/>
        </dgm:presLayoutVars>
      </dgm:prSet>
      <dgm:spPr/>
    </dgm:pt>
    <dgm:pt modelId="{6DFBA0EC-F16C-074E-B1DF-A60BDD20BEDD}" type="pres">
      <dgm:prSet presAssocID="{2E605A5B-B1B5-C944-BBD6-365D1FF63E9F}" presName="sibTrans" presStyleLbl="sibTrans2D1" presStyleIdx="3" presStyleCnt="6"/>
      <dgm:spPr/>
    </dgm:pt>
    <dgm:pt modelId="{02D0FC31-57DE-B14C-94A5-D7C5F673495D}" type="pres">
      <dgm:prSet presAssocID="{2E605A5B-B1B5-C944-BBD6-365D1FF63E9F}" presName="connectorText" presStyleLbl="sibTrans2D1" presStyleIdx="3" presStyleCnt="6"/>
      <dgm:spPr/>
    </dgm:pt>
    <dgm:pt modelId="{D0F79519-252D-2743-8EA9-B68D0891EEB8}" type="pres">
      <dgm:prSet presAssocID="{FC81EFF7-6DAA-1344-87E4-3FEA92FEEAD7}" presName="node" presStyleLbl="node1" presStyleIdx="4" presStyleCnt="6">
        <dgm:presLayoutVars>
          <dgm:bulletEnabled val="1"/>
        </dgm:presLayoutVars>
      </dgm:prSet>
      <dgm:spPr/>
    </dgm:pt>
    <dgm:pt modelId="{2B57C1EF-71E3-FB49-81ED-ECE245DD62F4}" type="pres">
      <dgm:prSet presAssocID="{75FF1E7D-8B72-9842-B863-6D2DA06D3E05}" presName="sibTrans" presStyleLbl="sibTrans2D1" presStyleIdx="4" presStyleCnt="6"/>
      <dgm:spPr/>
    </dgm:pt>
    <dgm:pt modelId="{42A55A1B-9E55-4142-B2C6-43F7858E752E}" type="pres">
      <dgm:prSet presAssocID="{75FF1E7D-8B72-9842-B863-6D2DA06D3E05}" presName="connectorText" presStyleLbl="sibTrans2D1" presStyleIdx="4" presStyleCnt="6"/>
      <dgm:spPr/>
    </dgm:pt>
    <dgm:pt modelId="{889BF08A-0288-3B42-975D-202A2B76AA3E}" type="pres">
      <dgm:prSet presAssocID="{2C7C4903-9DFB-6248-8ED7-F12F915B4BE6}" presName="node" presStyleLbl="node1" presStyleIdx="5" presStyleCnt="6">
        <dgm:presLayoutVars>
          <dgm:bulletEnabled val="1"/>
        </dgm:presLayoutVars>
      </dgm:prSet>
      <dgm:spPr/>
    </dgm:pt>
    <dgm:pt modelId="{ADEEA576-B602-B041-B83B-A7CD1BAB3C67}" type="pres">
      <dgm:prSet presAssocID="{0FE34CA2-E6AD-7D46-AD9C-5E6E77E00986}" presName="sibTrans" presStyleLbl="sibTrans2D1" presStyleIdx="5" presStyleCnt="6"/>
      <dgm:spPr/>
    </dgm:pt>
    <dgm:pt modelId="{B83B8731-56EA-3149-8533-109CBAAFAB41}" type="pres">
      <dgm:prSet presAssocID="{0FE34CA2-E6AD-7D46-AD9C-5E6E77E00986}" presName="connectorText" presStyleLbl="sibTrans2D1" presStyleIdx="5" presStyleCnt="6"/>
      <dgm:spPr/>
    </dgm:pt>
  </dgm:ptLst>
  <dgm:cxnLst>
    <dgm:cxn modelId="{2C227C02-52CF-2340-8B0F-4DB57A3EB251}" type="presOf" srcId="{1112134C-C623-CC44-B218-A93B6F07EF06}" destId="{12194E32-35E4-0D4D-A8B8-4CD1780B1A75}" srcOrd="0" destOrd="0" presId="urn:microsoft.com/office/officeart/2005/8/layout/cycle2"/>
    <dgm:cxn modelId="{882A870E-1F60-884E-BF62-3FD1464FDA58}" type="presOf" srcId="{CE215E78-9B7C-E74A-B289-553301C01EB4}" destId="{AF7632C3-FD4A-024B-A4A4-C2F8D4CD6357}" srcOrd="0" destOrd="0" presId="urn:microsoft.com/office/officeart/2005/8/layout/cycle2"/>
    <dgm:cxn modelId="{ED6E0214-AD85-414F-8B4A-F12C80546C4E}" type="presOf" srcId="{82545263-0103-C343-996B-EC6CC3B3CD7E}" destId="{2892496C-CBE2-D544-B312-03440C3E1327}" srcOrd="0" destOrd="0" presId="urn:microsoft.com/office/officeart/2005/8/layout/cycle2"/>
    <dgm:cxn modelId="{EAFA3E1E-8772-A043-AC4D-15CB22416DAC}" type="presOf" srcId="{FC81EFF7-6DAA-1344-87E4-3FEA92FEEAD7}" destId="{D0F79519-252D-2743-8EA9-B68D0891EEB8}" srcOrd="0" destOrd="0" presId="urn:microsoft.com/office/officeart/2005/8/layout/cycle2"/>
    <dgm:cxn modelId="{E2B20F29-0690-CC43-A8C5-B809DABC5532}" type="presOf" srcId="{2C7C4903-9DFB-6248-8ED7-F12F915B4BE6}" destId="{889BF08A-0288-3B42-975D-202A2B76AA3E}" srcOrd="0" destOrd="0" presId="urn:microsoft.com/office/officeart/2005/8/layout/cycle2"/>
    <dgm:cxn modelId="{466E3530-3FF2-3843-857B-52CAED6C390E}" srcId="{FA5BABE9-F533-E449-B882-52B3363BF1EC}" destId="{1112134C-C623-CC44-B218-A93B6F07EF06}" srcOrd="1" destOrd="0" parTransId="{AA8C84D8-8388-2C43-A5C1-724485918E86}" sibTransId="{CE215E78-9B7C-E74A-B289-553301C01EB4}"/>
    <dgm:cxn modelId="{46A2C835-2020-334E-BC71-A0AB3FF41BDD}" type="presOf" srcId="{75FF1E7D-8B72-9842-B863-6D2DA06D3E05}" destId="{2B57C1EF-71E3-FB49-81ED-ECE245DD62F4}" srcOrd="0" destOrd="0" presId="urn:microsoft.com/office/officeart/2005/8/layout/cycle2"/>
    <dgm:cxn modelId="{6AED5F51-CCC0-CA46-B456-2BB0820A2795}" type="presOf" srcId="{2E605A5B-B1B5-C944-BBD6-365D1FF63E9F}" destId="{6DFBA0EC-F16C-074E-B1DF-A60BDD20BEDD}" srcOrd="0" destOrd="0" presId="urn:microsoft.com/office/officeart/2005/8/layout/cycle2"/>
    <dgm:cxn modelId="{08C5BE5D-2A04-FD45-93EA-CBE874AC2135}" type="presOf" srcId="{2E605A5B-B1B5-C944-BBD6-365D1FF63E9F}" destId="{02D0FC31-57DE-B14C-94A5-D7C5F673495D}" srcOrd="1" destOrd="0" presId="urn:microsoft.com/office/officeart/2005/8/layout/cycle2"/>
    <dgm:cxn modelId="{938D926F-C455-9D41-A611-3A8EF50B75C1}" srcId="{FA5BABE9-F533-E449-B882-52B3363BF1EC}" destId="{8EE515F7-EAE9-0D4B-B669-E17EC32552E5}" srcOrd="2" destOrd="0" parTransId="{0422E26F-CE3A-D743-B252-D90D02CF0799}" sibTransId="{82545263-0103-C343-996B-EC6CC3B3CD7E}"/>
    <dgm:cxn modelId="{D532E378-EEC1-D548-8382-151AF99F6D5C}" srcId="{FA5BABE9-F533-E449-B882-52B3363BF1EC}" destId="{FC81EFF7-6DAA-1344-87E4-3FEA92FEEAD7}" srcOrd="4" destOrd="0" parTransId="{D9F9BEE7-5D85-E647-A1A5-8679EBF5BA55}" sibTransId="{75FF1E7D-8B72-9842-B863-6D2DA06D3E05}"/>
    <dgm:cxn modelId="{794A4184-2070-6D4F-8ECE-66E1AF6823A1}" type="presOf" srcId="{6CFC8F1A-E85C-2A49-B6B9-C7678EF9F07D}" destId="{1B4FCD3E-2671-F44A-8CCA-DFE8D5E12185}" srcOrd="0" destOrd="0" presId="urn:microsoft.com/office/officeart/2005/8/layout/cycle2"/>
    <dgm:cxn modelId="{5793AD86-FFF4-5C4F-9323-508AA1AD7459}" type="presOf" srcId="{CE215E78-9B7C-E74A-B289-553301C01EB4}" destId="{9FF05587-71AA-EB4F-A332-79DB4EE4EFCE}" srcOrd="1" destOrd="0" presId="urn:microsoft.com/office/officeart/2005/8/layout/cycle2"/>
    <dgm:cxn modelId="{5B169488-650F-9642-AAC9-BC7D52AB915E}" srcId="{FA5BABE9-F533-E449-B882-52B3363BF1EC}" destId="{651CD10D-784D-F74E-A325-2580EEC0D288}" srcOrd="0" destOrd="0" parTransId="{A746F622-682B-C34C-ADA8-D596B80B85BA}" sibTransId="{6CFC8F1A-E85C-2A49-B6B9-C7678EF9F07D}"/>
    <dgm:cxn modelId="{4032979B-8EC1-274F-9B51-20E95F3E12A4}" type="presOf" srcId="{0FE34CA2-E6AD-7D46-AD9C-5E6E77E00986}" destId="{ADEEA576-B602-B041-B83B-A7CD1BAB3C67}" srcOrd="0" destOrd="0" presId="urn:microsoft.com/office/officeart/2005/8/layout/cycle2"/>
    <dgm:cxn modelId="{8C6E43A4-0CD3-7F4D-B69C-BAB269817428}" type="presOf" srcId="{FA5BABE9-F533-E449-B882-52B3363BF1EC}" destId="{A1A071B0-5287-C941-9C4C-A3E781A1C3EE}" srcOrd="0" destOrd="0" presId="urn:microsoft.com/office/officeart/2005/8/layout/cycle2"/>
    <dgm:cxn modelId="{CC03B9A7-7164-0F44-9684-BB4CB4C6B42C}" type="presOf" srcId="{84630834-E5D0-4546-A32A-EE1C9C618699}" destId="{4CE5F2BF-AC19-EA4D-96F3-C42A56F35207}" srcOrd="0" destOrd="0" presId="urn:microsoft.com/office/officeart/2005/8/layout/cycle2"/>
    <dgm:cxn modelId="{68496AB3-549A-A247-84E5-F6A2D2532DE9}" srcId="{FA5BABE9-F533-E449-B882-52B3363BF1EC}" destId="{84630834-E5D0-4546-A32A-EE1C9C618699}" srcOrd="3" destOrd="0" parTransId="{37103C58-2A02-A945-82D3-485B9622A9FB}" sibTransId="{2E605A5B-B1B5-C944-BBD6-365D1FF63E9F}"/>
    <dgm:cxn modelId="{D10DD6B5-6DE7-CD4D-9235-E6466F923D2C}" type="presOf" srcId="{6CFC8F1A-E85C-2A49-B6B9-C7678EF9F07D}" destId="{1302C30D-D6F3-A14D-9E2F-75498FAECFF7}" srcOrd="1" destOrd="0" presId="urn:microsoft.com/office/officeart/2005/8/layout/cycle2"/>
    <dgm:cxn modelId="{E84E33C3-0561-0D4B-BCD2-F21D53E99216}" type="presOf" srcId="{651CD10D-784D-F74E-A325-2580EEC0D288}" destId="{7E38FCF7-E456-644F-878A-EF8C513B5ECE}" srcOrd="0" destOrd="0" presId="urn:microsoft.com/office/officeart/2005/8/layout/cycle2"/>
    <dgm:cxn modelId="{D37348C5-2685-794D-B931-40DFFEC4DA0E}" type="presOf" srcId="{75FF1E7D-8B72-9842-B863-6D2DA06D3E05}" destId="{42A55A1B-9E55-4142-B2C6-43F7858E752E}" srcOrd="1" destOrd="0" presId="urn:microsoft.com/office/officeart/2005/8/layout/cycle2"/>
    <dgm:cxn modelId="{C6A1C3D3-DDF4-4A4F-8593-4B2DD014614C}" srcId="{FA5BABE9-F533-E449-B882-52B3363BF1EC}" destId="{2C7C4903-9DFB-6248-8ED7-F12F915B4BE6}" srcOrd="5" destOrd="0" parTransId="{52FE9D8F-4376-A745-BFAB-4204DAA89DC2}" sibTransId="{0FE34CA2-E6AD-7D46-AD9C-5E6E77E00986}"/>
    <dgm:cxn modelId="{1335B4EC-32DF-794A-9EBA-9CACDA3168F3}" type="presOf" srcId="{82545263-0103-C343-996B-EC6CC3B3CD7E}" destId="{3649A449-74D5-A44E-A881-C8B8B20E66B8}" srcOrd="1" destOrd="0" presId="urn:microsoft.com/office/officeart/2005/8/layout/cycle2"/>
    <dgm:cxn modelId="{5FB807F2-F7F8-F64C-8AB6-EF90F184B907}" type="presOf" srcId="{8EE515F7-EAE9-0D4B-B669-E17EC32552E5}" destId="{B0FCD48D-7D3D-0B47-B102-8FBC7F2236E8}" srcOrd="0" destOrd="0" presId="urn:microsoft.com/office/officeart/2005/8/layout/cycle2"/>
    <dgm:cxn modelId="{0399B2FA-AFF9-9F49-8E1F-D114C375B50D}" type="presOf" srcId="{0FE34CA2-E6AD-7D46-AD9C-5E6E77E00986}" destId="{B83B8731-56EA-3149-8533-109CBAAFAB41}" srcOrd="1" destOrd="0" presId="urn:microsoft.com/office/officeart/2005/8/layout/cycle2"/>
    <dgm:cxn modelId="{B91E3DB5-24E0-B24A-BF2E-507A12C2535E}" type="presParOf" srcId="{A1A071B0-5287-C941-9C4C-A3E781A1C3EE}" destId="{7E38FCF7-E456-644F-878A-EF8C513B5ECE}" srcOrd="0" destOrd="0" presId="urn:microsoft.com/office/officeart/2005/8/layout/cycle2"/>
    <dgm:cxn modelId="{26E444B6-3077-A84E-97CA-695A14FEDED5}" type="presParOf" srcId="{A1A071B0-5287-C941-9C4C-A3E781A1C3EE}" destId="{1B4FCD3E-2671-F44A-8CCA-DFE8D5E12185}" srcOrd="1" destOrd="0" presId="urn:microsoft.com/office/officeart/2005/8/layout/cycle2"/>
    <dgm:cxn modelId="{FE113BA7-E973-4745-8C5D-EBA0E0F0031F}" type="presParOf" srcId="{1B4FCD3E-2671-F44A-8CCA-DFE8D5E12185}" destId="{1302C30D-D6F3-A14D-9E2F-75498FAECFF7}" srcOrd="0" destOrd="0" presId="urn:microsoft.com/office/officeart/2005/8/layout/cycle2"/>
    <dgm:cxn modelId="{F4F45926-482A-C94B-BDA8-1C49CACC92D5}" type="presParOf" srcId="{A1A071B0-5287-C941-9C4C-A3E781A1C3EE}" destId="{12194E32-35E4-0D4D-A8B8-4CD1780B1A75}" srcOrd="2" destOrd="0" presId="urn:microsoft.com/office/officeart/2005/8/layout/cycle2"/>
    <dgm:cxn modelId="{912BD677-6E88-884C-B548-9C24FDDEDD95}" type="presParOf" srcId="{A1A071B0-5287-C941-9C4C-A3E781A1C3EE}" destId="{AF7632C3-FD4A-024B-A4A4-C2F8D4CD6357}" srcOrd="3" destOrd="0" presId="urn:microsoft.com/office/officeart/2005/8/layout/cycle2"/>
    <dgm:cxn modelId="{48D28181-084D-6F49-A692-269708269672}" type="presParOf" srcId="{AF7632C3-FD4A-024B-A4A4-C2F8D4CD6357}" destId="{9FF05587-71AA-EB4F-A332-79DB4EE4EFCE}" srcOrd="0" destOrd="0" presId="urn:microsoft.com/office/officeart/2005/8/layout/cycle2"/>
    <dgm:cxn modelId="{5EA0872F-71CA-7B4E-ABFA-C5F600DAF36F}" type="presParOf" srcId="{A1A071B0-5287-C941-9C4C-A3E781A1C3EE}" destId="{B0FCD48D-7D3D-0B47-B102-8FBC7F2236E8}" srcOrd="4" destOrd="0" presId="urn:microsoft.com/office/officeart/2005/8/layout/cycle2"/>
    <dgm:cxn modelId="{8248A8F5-7257-924A-86E7-5FAB7E391EBD}" type="presParOf" srcId="{A1A071B0-5287-C941-9C4C-A3E781A1C3EE}" destId="{2892496C-CBE2-D544-B312-03440C3E1327}" srcOrd="5" destOrd="0" presId="urn:microsoft.com/office/officeart/2005/8/layout/cycle2"/>
    <dgm:cxn modelId="{8325FF71-5FF1-EE47-B3AC-9D8B9600B648}" type="presParOf" srcId="{2892496C-CBE2-D544-B312-03440C3E1327}" destId="{3649A449-74D5-A44E-A881-C8B8B20E66B8}" srcOrd="0" destOrd="0" presId="urn:microsoft.com/office/officeart/2005/8/layout/cycle2"/>
    <dgm:cxn modelId="{1A7AAA9C-54D0-AD42-B4AA-151C145988DA}" type="presParOf" srcId="{A1A071B0-5287-C941-9C4C-A3E781A1C3EE}" destId="{4CE5F2BF-AC19-EA4D-96F3-C42A56F35207}" srcOrd="6" destOrd="0" presId="urn:microsoft.com/office/officeart/2005/8/layout/cycle2"/>
    <dgm:cxn modelId="{DF255114-D0EA-ED41-8CE6-360075F9C9A5}" type="presParOf" srcId="{A1A071B0-5287-C941-9C4C-A3E781A1C3EE}" destId="{6DFBA0EC-F16C-074E-B1DF-A60BDD20BEDD}" srcOrd="7" destOrd="0" presId="urn:microsoft.com/office/officeart/2005/8/layout/cycle2"/>
    <dgm:cxn modelId="{0D5A7150-93FB-8C40-BC2E-E386797C959D}" type="presParOf" srcId="{6DFBA0EC-F16C-074E-B1DF-A60BDD20BEDD}" destId="{02D0FC31-57DE-B14C-94A5-D7C5F673495D}" srcOrd="0" destOrd="0" presId="urn:microsoft.com/office/officeart/2005/8/layout/cycle2"/>
    <dgm:cxn modelId="{E7DC1DB6-6B6D-6740-A219-165BD8C4240E}" type="presParOf" srcId="{A1A071B0-5287-C941-9C4C-A3E781A1C3EE}" destId="{D0F79519-252D-2743-8EA9-B68D0891EEB8}" srcOrd="8" destOrd="0" presId="urn:microsoft.com/office/officeart/2005/8/layout/cycle2"/>
    <dgm:cxn modelId="{65FF450C-4A42-034A-8B27-14C73827F87D}" type="presParOf" srcId="{A1A071B0-5287-C941-9C4C-A3E781A1C3EE}" destId="{2B57C1EF-71E3-FB49-81ED-ECE245DD62F4}" srcOrd="9" destOrd="0" presId="urn:microsoft.com/office/officeart/2005/8/layout/cycle2"/>
    <dgm:cxn modelId="{95136B7E-A462-AB41-A7D9-D60F0373CC44}" type="presParOf" srcId="{2B57C1EF-71E3-FB49-81ED-ECE245DD62F4}" destId="{42A55A1B-9E55-4142-B2C6-43F7858E752E}" srcOrd="0" destOrd="0" presId="urn:microsoft.com/office/officeart/2005/8/layout/cycle2"/>
    <dgm:cxn modelId="{45087E48-052E-9A44-AD62-4E8DC64C8947}" type="presParOf" srcId="{A1A071B0-5287-C941-9C4C-A3E781A1C3EE}" destId="{889BF08A-0288-3B42-975D-202A2B76AA3E}" srcOrd="10" destOrd="0" presId="urn:microsoft.com/office/officeart/2005/8/layout/cycle2"/>
    <dgm:cxn modelId="{5622B1D2-A723-B442-9DCE-62C70D66FBBB}" type="presParOf" srcId="{A1A071B0-5287-C941-9C4C-A3E781A1C3EE}" destId="{ADEEA576-B602-B041-B83B-A7CD1BAB3C67}" srcOrd="11" destOrd="0" presId="urn:microsoft.com/office/officeart/2005/8/layout/cycle2"/>
    <dgm:cxn modelId="{A2858430-0A7D-6546-A569-EF834620EF2C}" type="presParOf" srcId="{ADEEA576-B602-B041-B83B-A7CD1BAB3C67}" destId="{B83B8731-56EA-3149-8533-109CBAAFAB41}"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8FCF7-E456-644F-878A-EF8C513B5ECE}">
      <dsp:nvSpPr>
        <dsp:cNvPr id="0" name=""/>
        <dsp:cNvSpPr/>
      </dsp:nvSpPr>
      <dsp:spPr>
        <a:xfrm>
          <a:off x="4523333" y="356"/>
          <a:ext cx="1011733" cy="101173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a:t>SYSTEM ANALYSIS</a:t>
          </a:r>
          <a:endParaRPr lang="en-IN" sz="900" kern="1200"/>
        </a:p>
      </dsp:txBody>
      <dsp:txXfrm>
        <a:off x="4671498" y="148521"/>
        <a:ext cx="715403" cy="715403"/>
      </dsp:txXfrm>
    </dsp:sp>
    <dsp:sp modelId="{1B4FCD3E-2671-F44A-8CCA-DFE8D5E12185}">
      <dsp:nvSpPr>
        <dsp:cNvPr id="0" name=""/>
        <dsp:cNvSpPr/>
      </dsp:nvSpPr>
      <dsp:spPr>
        <a:xfrm rot="1800000">
          <a:off x="5545957" y="711480"/>
          <a:ext cx="268942" cy="34146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5551362" y="759601"/>
        <a:ext cx="188259" cy="204876"/>
      </dsp:txXfrm>
    </dsp:sp>
    <dsp:sp modelId="{12194E32-35E4-0D4D-A8B8-4CD1780B1A75}">
      <dsp:nvSpPr>
        <dsp:cNvPr id="0" name=""/>
        <dsp:cNvSpPr/>
      </dsp:nvSpPr>
      <dsp:spPr>
        <a:xfrm>
          <a:off x="5838975" y="759942"/>
          <a:ext cx="1011733" cy="101173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a:t>SYSTEM DESIGN</a:t>
          </a:r>
          <a:endParaRPr lang="en-IN" sz="900" kern="1200"/>
        </a:p>
      </dsp:txBody>
      <dsp:txXfrm>
        <a:off x="5987140" y="908107"/>
        <a:ext cx="715403" cy="715403"/>
      </dsp:txXfrm>
    </dsp:sp>
    <dsp:sp modelId="{AF7632C3-FD4A-024B-A4A4-C2F8D4CD6357}">
      <dsp:nvSpPr>
        <dsp:cNvPr id="0" name=""/>
        <dsp:cNvSpPr/>
      </dsp:nvSpPr>
      <dsp:spPr>
        <a:xfrm rot="5400000">
          <a:off x="6210370" y="1847054"/>
          <a:ext cx="268942" cy="34146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6250712" y="1875005"/>
        <a:ext cx="188259" cy="204876"/>
      </dsp:txXfrm>
    </dsp:sp>
    <dsp:sp modelId="{B0FCD48D-7D3D-0B47-B102-8FBC7F2236E8}">
      <dsp:nvSpPr>
        <dsp:cNvPr id="0" name=""/>
        <dsp:cNvSpPr/>
      </dsp:nvSpPr>
      <dsp:spPr>
        <a:xfrm>
          <a:off x="5838975" y="2279115"/>
          <a:ext cx="1011733" cy="101173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a:t>PROGRAMMING</a:t>
          </a:r>
          <a:endParaRPr lang="en-IN" sz="900" kern="1200"/>
        </a:p>
      </dsp:txBody>
      <dsp:txXfrm>
        <a:off x="5987140" y="2427280"/>
        <a:ext cx="715403" cy="715403"/>
      </dsp:txXfrm>
    </dsp:sp>
    <dsp:sp modelId="{2892496C-CBE2-D544-B312-03440C3E1327}">
      <dsp:nvSpPr>
        <dsp:cNvPr id="0" name=""/>
        <dsp:cNvSpPr/>
      </dsp:nvSpPr>
      <dsp:spPr>
        <a:xfrm rot="9000000">
          <a:off x="5559141" y="2990239"/>
          <a:ext cx="268942" cy="34146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rot="10800000">
        <a:off x="5634419" y="3038360"/>
        <a:ext cx="188259" cy="204876"/>
      </dsp:txXfrm>
    </dsp:sp>
    <dsp:sp modelId="{4CE5F2BF-AC19-EA4D-96F3-C42A56F35207}">
      <dsp:nvSpPr>
        <dsp:cNvPr id="0" name=""/>
        <dsp:cNvSpPr/>
      </dsp:nvSpPr>
      <dsp:spPr>
        <a:xfrm>
          <a:off x="4523333" y="3038701"/>
          <a:ext cx="1011733" cy="101173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a:t>TESTING</a:t>
          </a:r>
          <a:endParaRPr lang="en-IN" sz="900" kern="1200"/>
        </a:p>
      </dsp:txBody>
      <dsp:txXfrm>
        <a:off x="4671498" y="3186866"/>
        <a:ext cx="715403" cy="715403"/>
      </dsp:txXfrm>
    </dsp:sp>
    <dsp:sp modelId="{6DFBA0EC-F16C-074E-B1DF-A60BDD20BEDD}">
      <dsp:nvSpPr>
        <dsp:cNvPr id="0" name=""/>
        <dsp:cNvSpPr/>
      </dsp:nvSpPr>
      <dsp:spPr>
        <a:xfrm rot="12600000">
          <a:off x="4243499" y="2997851"/>
          <a:ext cx="268942" cy="34146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rot="10800000">
        <a:off x="4318777" y="3086314"/>
        <a:ext cx="188259" cy="204876"/>
      </dsp:txXfrm>
    </dsp:sp>
    <dsp:sp modelId="{D0F79519-252D-2743-8EA9-B68D0891EEB8}">
      <dsp:nvSpPr>
        <dsp:cNvPr id="0" name=""/>
        <dsp:cNvSpPr/>
      </dsp:nvSpPr>
      <dsp:spPr>
        <a:xfrm>
          <a:off x="3207691" y="2279115"/>
          <a:ext cx="1011733" cy="101173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a:t>CONVERSION</a:t>
          </a:r>
          <a:endParaRPr lang="en-IN" sz="900" kern="1200"/>
        </a:p>
      </dsp:txBody>
      <dsp:txXfrm>
        <a:off x="3355856" y="2427280"/>
        <a:ext cx="715403" cy="715403"/>
      </dsp:txXfrm>
    </dsp:sp>
    <dsp:sp modelId="{2B57C1EF-71E3-FB49-81ED-ECE245DD62F4}">
      <dsp:nvSpPr>
        <dsp:cNvPr id="0" name=""/>
        <dsp:cNvSpPr/>
      </dsp:nvSpPr>
      <dsp:spPr>
        <a:xfrm rot="16200000">
          <a:off x="3579086" y="1862277"/>
          <a:ext cx="268942" cy="34146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3619428" y="1970911"/>
        <a:ext cx="188259" cy="204876"/>
      </dsp:txXfrm>
    </dsp:sp>
    <dsp:sp modelId="{889BF08A-0288-3B42-975D-202A2B76AA3E}">
      <dsp:nvSpPr>
        <dsp:cNvPr id="0" name=""/>
        <dsp:cNvSpPr/>
      </dsp:nvSpPr>
      <dsp:spPr>
        <a:xfrm>
          <a:off x="3207691" y="759942"/>
          <a:ext cx="1011733" cy="101173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a:t>PRODUCT AND MAINTENANCE</a:t>
          </a:r>
          <a:endParaRPr lang="en-IN" sz="900" kern="1200"/>
        </a:p>
      </dsp:txBody>
      <dsp:txXfrm>
        <a:off x="3355856" y="908107"/>
        <a:ext cx="715403" cy="715403"/>
      </dsp:txXfrm>
    </dsp:sp>
    <dsp:sp modelId="{ADEEA576-B602-B041-B83B-A7CD1BAB3C67}">
      <dsp:nvSpPr>
        <dsp:cNvPr id="0" name=""/>
        <dsp:cNvSpPr/>
      </dsp:nvSpPr>
      <dsp:spPr>
        <a:xfrm rot="19800000">
          <a:off x="4230315" y="719092"/>
          <a:ext cx="268942" cy="34146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4235720" y="807555"/>
        <a:ext cx="188259" cy="204876"/>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GB"/>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3EF735F3-DACE-544B-9DBC-02DC0CA9A5A5}" type="datetimeFigureOut">
              <a:rPr lang="en-US" smtClean="0"/>
              <a:t>6/3/22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C1118C96-3A81-B74F-A31F-501763240220}" type="slidenum">
              <a:rPr lang="en-US" smtClean="0"/>
              <a:t>‹#›</a:t>
            </a:fld>
            <a:endParaRPr lang="en-US"/>
          </a:p>
        </p:txBody>
      </p:sp>
    </p:spTree>
    <p:extLst>
      <p:ext uri="{BB962C8B-B14F-4D97-AF65-F5344CB8AC3E}">
        <p14:creationId xmlns:p14="http://schemas.microsoft.com/office/powerpoint/2010/main" val="27000001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EF735F3-DACE-544B-9DBC-02DC0CA9A5A5}" type="datetimeFigureOut">
              <a:rPr lang="en-US" smtClean="0"/>
              <a:t>6/3/22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118C96-3A81-B74F-A31F-501763240220}" type="slidenum">
              <a:rPr lang="en-US" smtClean="0"/>
              <a:t>‹#›</a:t>
            </a:fld>
            <a:endParaRPr lang="en-US"/>
          </a:p>
        </p:txBody>
      </p:sp>
    </p:spTree>
    <p:extLst>
      <p:ext uri="{BB962C8B-B14F-4D97-AF65-F5344CB8AC3E}">
        <p14:creationId xmlns:p14="http://schemas.microsoft.com/office/powerpoint/2010/main" val="989798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GB"/>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3EF735F3-DACE-544B-9DBC-02DC0CA9A5A5}" type="datetimeFigureOut">
              <a:rPr lang="en-US" smtClean="0"/>
              <a:t>6/3/22</a:t>
            </a:fld>
            <a:endParaRPr lang="en-US"/>
          </a:p>
        </p:txBody>
      </p:sp>
      <p:sp>
        <p:nvSpPr>
          <p:cNvPr id="5" name="Footer Placeholder 4"/>
          <p:cNvSpPr>
            <a:spLocks noGrp="1"/>
          </p:cNvSpPr>
          <p:nvPr>
            <p:ph type="ftr" sz="quarter" idx="11"/>
          </p:nvPr>
        </p:nvSpPr>
        <p:spPr>
          <a:xfrm>
            <a:off x="2182708" y="6272784"/>
            <a:ext cx="6327648" cy="365125"/>
          </a:xfrm>
        </p:spPr>
        <p:txBody>
          <a:bodyPr/>
          <a:lstStyle/>
          <a:p>
            <a:endParaRPr lang="en-US"/>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C1118C96-3A81-B74F-A31F-501763240220}" type="slidenum">
              <a:rPr lang="en-US" smtClean="0"/>
              <a:t>‹#›</a:t>
            </a:fld>
            <a:endParaRPr lang="en-US"/>
          </a:p>
        </p:txBody>
      </p:sp>
    </p:spTree>
    <p:extLst>
      <p:ext uri="{BB962C8B-B14F-4D97-AF65-F5344CB8AC3E}">
        <p14:creationId xmlns:p14="http://schemas.microsoft.com/office/powerpoint/2010/main" val="3845953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EF735F3-DACE-544B-9DBC-02DC0CA9A5A5}" type="datetimeFigureOut">
              <a:rPr lang="en-US" smtClean="0"/>
              <a:t>6/3/22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118C96-3A81-B74F-A31F-501763240220}" type="slidenum">
              <a:rPr lang="en-US" smtClean="0"/>
              <a:t>‹#›</a:t>
            </a:fld>
            <a:endParaRPr lang="en-US"/>
          </a:p>
        </p:txBody>
      </p:sp>
    </p:spTree>
    <p:extLst>
      <p:ext uri="{BB962C8B-B14F-4D97-AF65-F5344CB8AC3E}">
        <p14:creationId xmlns:p14="http://schemas.microsoft.com/office/powerpoint/2010/main" val="2354046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EF735F3-DACE-544B-9DBC-02DC0CA9A5A5}" type="datetimeFigureOut">
              <a:rPr lang="en-US" smtClean="0"/>
              <a:t>6/3/22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118C96-3A81-B74F-A31F-501763240220}" type="slidenum">
              <a:rPr lang="en-US" smtClean="0"/>
              <a:t>‹#›</a:t>
            </a:fld>
            <a:endParaRPr lang="en-US"/>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1702554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EF735F3-DACE-544B-9DBC-02DC0CA9A5A5}" type="datetimeFigureOut">
              <a:rPr lang="en-US" smtClean="0"/>
              <a:t>6/3/22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118C96-3A81-B74F-A31F-501763240220}" type="slidenum">
              <a:rPr lang="en-US" smtClean="0"/>
              <a:t>‹#›</a:t>
            </a:fld>
            <a:endParaRPr lang="en-US"/>
          </a:p>
        </p:txBody>
      </p:sp>
      <p:sp>
        <p:nvSpPr>
          <p:cNvPr id="6" name="Title 5"/>
          <p:cNvSpPr>
            <a:spLocks noGrp="1"/>
          </p:cNvSpPr>
          <p:nvPr>
            <p:ph type="title"/>
          </p:nvPr>
        </p:nvSpPr>
        <p:spPr/>
        <p:txBody>
          <a:bodyPr/>
          <a:lstStyle/>
          <a:p>
            <a:r>
              <a:rPr lang="en-GB"/>
              <a:t>Click to edit Master title style</a:t>
            </a:r>
            <a:endParaRPr lang="en-US"/>
          </a:p>
        </p:txBody>
      </p:sp>
    </p:spTree>
    <p:extLst>
      <p:ext uri="{BB962C8B-B14F-4D97-AF65-F5344CB8AC3E}">
        <p14:creationId xmlns:p14="http://schemas.microsoft.com/office/powerpoint/2010/main" val="32055728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F735F3-DACE-544B-9DBC-02DC0CA9A5A5}" type="datetimeFigureOut">
              <a:rPr lang="en-US" smtClean="0"/>
              <a:t>6/3/22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118C96-3A81-B74F-A31F-501763240220}" type="slidenum">
              <a:rPr lang="en-US" smtClean="0"/>
              <a:t>‹#›</a:t>
            </a:fld>
            <a:endParaRPr lang="en-US"/>
          </a:p>
        </p:txBody>
      </p:sp>
    </p:spTree>
    <p:extLst>
      <p:ext uri="{BB962C8B-B14F-4D97-AF65-F5344CB8AC3E}">
        <p14:creationId xmlns:p14="http://schemas.microsoft.com/office/powerpoint/2010/main" val="12409307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GB"/>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EF735F3-DACE-544B-9DBC-02DC0CA9A5A5}" type="datetimeFigureOut">
              <a:rPr lang="en-US" smtClean="0"/>
              <a:t>6/3/22</a:t>
            </a:fld>
            <a:endParaRPr lang="en-US"/>
          </a:p>
        </p:txBody>
      </p:sp>
      <p:sp>
        <p:nvSpPr>
          <p:cNvPr id="6" name="Footer Placeholder 5"/>
          <p:cNvSpPr>
            <a:spLocks noGrp="1"/>
          </p:cNvSpPr>
          <p:nvPr>
            <p:ph type="ftr" sz="quarter" idx="11"/>
          </p:nvPr>
        </p:nvSpPr>
        <p:spPr/>
        <p:txBody>
          <a:bodyPr/>
          <a:lstStyle/>
          <a:p>
            <a:endParaRPr lang="en-US"/>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C1118C96-3A81-B74F-A31F-501763240220}" type="slidenum">
              <a:rPr lang="en-US" smtClean="0"/>
              <a:t>‹#›</a:t>
            </a:fld>
            <a:endParaRPr lang="en-US"/>
          </a:p>
        </p:txBody>
      </p:sp>
    </p:spTree>
    <p:extLst>
      <p:ext uri="{BB962C8B-B14F-4D97-AF65-F5344CB8AC3E}">
        <p14:creationId xmlns:p14="http://schemas.microsoft.com/office/powerpoint/2010/main" val="225436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GB"/>
              <a:t>Click to edit Master title style</a:t>
            </a:r>
            <a:endParaRPr lang="en-US" dirty="0"/>
          </a:p>
        </p:txBody>
      </p:sp>
      <p:sp>
        <p:nvSpPr>
          <p:cNvPr id="3" name="Picture Placeholder 2"/>
          <p:cNvSpPr>
            <a:spLocks noGrp="1"/>
          </p:cNvSpPr>
          <p:nvPr>
            <p:ph type="pic" idx="1"/>
          </p:nvPr>
        </p:nvSpPr>
        <p:spPr>
          <a:xfrm>
            <a:off x="0" y="0"/>
            <a:ext cx="8303740" cy="6858000"/>
          </a:xfrm>
          <a:solidFill>
            <a:schemeClr val="tx2">
              <a:lumMod val="20000"/>
              <a:lumOff val="80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EF735F3-DACE-544B-9DBC-02DC0CA9A5A5}" type="datetimeFigureOut">
              <a:rPr lang="en-US" smtClean="0"/>
              <a:t>6/3/22</a:t>
            </a:fld>
            <a:endParaRPr lang="en-US"/>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C1118C96-3A81-B74F-A31F-501763240220}" type="slidenum">
              <a:rPr lang="en-US" smtClean="0"/>
              <a:t>‹#›</a:t>
            </a:fld>
            <a:endParaRPr lang="en-US"/>
          </a:p>
        </p:txBody>
      </p:sp>
    </p:spTree>
    <p:extLst>
      <p:ext uri="{BB962C8B-B14F-4D97-AF65-F5344CB8AC3E}">
        <p14:creationId xmlns:p14="http://schemas.microsoft.com/office/powerpoint/2010/main" val="7824158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EF735F3-DACE-544B-9DBC-02DC0CA9A5A5}" type="datetimeFigureOut">
              <a:rPr lang="en-US" smtClean="0"/>
              <a:t>6/3/22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118C96-3A81-B74F-A31F-501763240220}" type="slidenum">
              <a:rPr lang="en-US" smtClean="0"/>
              <a:t>‹#›</a:t>
            </a:fld>
            <a:endParaRPr lang="en-US"/>
          </a:p>
        </p:txBody>
      </p:sp>
    </p:spTree>
    <p:extLst>
      <p:ext uri="{BB962C8B-B14F-4D97-AF65-F5344CB8AC3E}">
        <p14:creationId xmlns:p14="http://schemas.microsoft.com/office/powerpoint/2010/main" val="2424233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EF735F3-DACE-544B-9DBC-02DC0CA9A5A5}" type="datetimeFigureOut">
              <a:rPr lang="en-US" smtClean="0"/>
              <a:t>6/3/22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118C96-3A81-B74F-A31F-501763240220}" type="slidenum">
              <a:rPr lang="en-US" smtClean="0"/>
              <a:t>‹#›</a:t>
            </a:fld>
            <a:endParaRPr lang="en-US"/>
          </a:p>
        </p:txBody>
      </p:sp>
    </p:spTree>
    <p:extLst>
      <p:ext uri="{BB962C8B-B14F-4D97-AF65-F5344CB8AC3E}">
        <p14:creationId xmlns:p14="http://schemas.microsoft.com/office/powerpoint/2010/main" val="3084934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3EF735F3-DACE-544B-9DBC-02DC0CA9A5A5}" type="datetimeFigureOut">
              <a:rPr lang="en-US" smtClean="0"/>
              <a:t>6/3/22</a:t>
            </a:fld>
            <a:endParaRPr lang="en-US"/>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C1118C96-3A81-B74F-A31F-501763240220}" type="slidenum">
              <a:rPr lang="en-US" smtClean="0"/>
              <a:t>‹#›</a:t>
            </a:fld>
            <a:endParaRPr lang="en-US"/>
          </a:p>
        </p:txBody>
      </p:sp>
    </p:spTree>
    <p:extLst>
      <p:ext uri="{BB962C8B-B14F-4D97-AF65-F5344CB8AC3E}">
        <p14:creationId xmlns:p14="http://schemas.microsoft.com/office/powerpoint/2010/main" val="38285431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A0E9E-A543-744F-ABA1-13FB9495B734}"/>
              </a:ext>
            </a:extLst>
          </p:cNvPr>
          <p:cNvSpPr>
            <a:spLocks noGrp="1"/>
          </p:cNvSpPr>
          <p:nvPr>
            <p:ph type="ctrTitle"/>
          </p:nvPr>
        </p:nvSpPr>
        <p:spPr/>
        <p:txBody>
          <a:bodyPr/>
          <a:lstStyle/>
          <a:p>
            <a:pPr algn="ctr">
              <a:lnSpc>
                <a:spcPct val="150000"/>
              </a:lnSpc>
            </a:pPr>
            <a:r>
              <a:rPr lang="en-US" sz="4800" dirty="0"/>
              <a:t>Information resource management(IRM)</a:t>
            </a:r>
            <a:br>
              <a:rPr lang="en-US" sz="4800" dirty="0"/>
            </a:br>
            <a:r>
              <a:rPr lang="en-US" sz="3600" dirty="0"/>
              <a:t>lecture 10</a:t>
            </a:r>
            <a:br>
              <a:rPr lang="en-US" sz="4800" dirty="0"/>
            </a:br>
            <a:r>
              <a:rPr lang="en-US" sz="4400" b="1" dirty="0"/>
              <a:t>BUILDING INFORMATION SYSTEM</a:t>
            </a:r>
            <a:br>
              <a:rPr lang="en-US" sz="4800" dirty="0"/>
            </a:br>
            <a:r>
              <a:rPr lang="en-US" sz="3200" dirty="0" err="1"/>
              <a:t>lecturer:Gakwaya</a:t>
            </a:r>
            <a:r>
              <a:rPr lang="en-US" sz="3200" dirty="0"/>
              <a:t> </a:t>
            </a:r>
            <a:r>
              <a:rPr lang="en-US" sz="3200" dirty="0" err="1"/>
              <a:t>nkundimana</a:t>
            </a:r>
            <a:r>
              <a:rPr lang="en-US" sz="3200" dirty="0"/>
              <a:t> </a:t>
            </a:r>
            <a:r>
              <a:rPr lang="en-US" sz="3200" dirty="0" err="1"/>
              <a:t>joel</a:t>
            </a:r>
            <a:endParaRPr lang="en-US" sz="4800" dirty="0"/>
          </a:p>
        </p:txBody>
      </p:sp>
    </p:spTree>
    <p:extLst>
      <p:ext uri="{BB962C8B-B14F-4D97-AF65-F5344CB8AC3E}">
        <p14:creationId xmlns:p14="http://schemas.microsoft.com/office/powerpoint/2010/main" val="145425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4EF42-52E3-E44C-B751-1EDBA453B291}"/>
              </a:ext>
            </a:extLst>
          </p:cNvPr>
          <p:cNvSpPr>
            <a:spLocks noGrp="1"/>
          </p:cNvSpPr>
          <p:nvPr>
            <p:ph type="title"/>
          </p:nvPr>
        </p:nvSpPr>
        <p:spPr>
          <a:xfrm>
            <a:off x="1069848" y="484632"/>
            <a:ext cx="10058400" cy="664546"/>
          </a:xfrm>
        </p:spPr>
        <p:txBody>
          <a:bodyPr>
            <a:normAutofit fontScale="90000"/>
          </a:bodyPr>
          <a:lstStyle/>
          <a:p>
            <a:r>
              <a:rPr lang="en-US" dirty="0"/>
              <a:t>CONTENTS OUTLINE</a:t>
            </a:r>
          </a:p>
        </p:txBody>
      </p:sp>
      <p:sp>
        <p:nvSpPr>
          <p:cNvPr id="3" name="Content Placeholder 2">
            <a:extLst>
              <a:ext uri="{FF2B5EF4-FFF2-40B4-BE49-F238E27FC236}">
                <a16:creationId xmlns:a16="http://schemas.microsoft.com/office/drawing/2014/main" id="{7D1D0061-0C7C-7D4F-953C-52DFC5D08C6E}"/>
              </a:ext>
            </a:extLst>
          </p:cNvPr>
          <p:cNvSpPr>
            <a:spLocks noGrp="1"/>
          </p:cNvSpPr>
          <p:nvPr>
            <p:ph idx="1"/>
          </p:nvPr>
        </p:nvSpPr>
        <p:spPr>
          <a:xfrm>
            <a:off x="686789" y="1658524"/>
            <a:ext cx="10058400" cy="4714844"/>
          </a:xfrm>
        </p:spPr>
        <p:txBody>
          <a:bodyPr>
            <a:normAutofit fontScale="25000" lnSpcReduction="20000"/>
          </a:bodyPr>
          <a:lstStyle/>
          <a:p>
            <a:r>
              <a:rPr lang="en-US" sz="5000" dirty="0"/>
              <a:t>           </a:t>
            </a:r>
            <a:r>
              <a:rPr lang="en-US" sz="7200" dirty="0"/>
              <a:t>INTRODUCTION TO BUILDING INFORMATION SYSTEM</a:t>
            </a:r>
          </a:p>
          <a:p>
            <a:pPr marL="0" indent="0">
              <a:buNone/>
            </a:pPr>
            <a:r>
              <a:rPr lang="en-US" sz="7200" dirty="0"/>
              <a:t>                            What is BIS?</a:t>
            </a:r>
          </a:p>
          <a:p>
            <a:pPr marL="0" indent="0">
              <a:buNone/>
            </a:pPr>
            <a:r>
              <a:rPr lang="en-US" sz="7200" dirty="0"/>
              <a:t>                            What are the benefits of BIS?</a:t>
            </a:r>
          </a:p>
          <a:p>
            <a:r>
              <a:rPr lang="en-US" sz="7200" dirty="0"/>
              <a:t>       SYSTEM DEVELOPMENT AND ORGANIZATION CHANGE</a:t>
            </a:r>
          </a:p>
          <a:p>
            <a:pPr marL="0" indent="0">
              <a:buNone/>
            </a:pPr>
            <a:r>
              <a:rPr lang="en-US" sz="7200" dirty="0"/>
              <a:t>                             Structured organizational change</a:t>
            </a:r>
          </a:p>
          <a:p>
            <a:pPr marL="0" indent="0">
              <a:buNone/>
            </a:pPr>
            <a:r>
              <a:rPr lang="en-US" sz="7200" dirty="0"/>
              <a:t>                             Total quality management</a:t>
            </a:r>
          </a:p>
          <a:p>
            <a:pPr marL="0" indent="0">
              <a:buNone/>
            </a:pPr>
            <a:r>
              <a:rPr lang="en-US" sz="7200" dirty="0"/>
              <a:t>                             business process management</a:t>
            </a:r>
          </a:p>
          <a:p>
            <a:r>
              <a:rPr lang="en-US" sz="7200" dirty="0"/>
              <a:t>         STEPS IN BUSINESS PROCESS MANAGEMENT</a:t>
            </a:r>
          </a:p>
          <a:p>
            <a:pPr marL="0" indent="0">
              <a:buNone/>
            </a:pPr>
            <a:r>
              <a:rPr lang="en-US" sz="7200" dirty="0"/>
              <a:t>                             </a:t>
            </a:r>
            <a:r>
              <a:rPr lang="en-IN" sz="7200" dirty="0"/>
              <a:t>1. Identify processes for change. </a:t>
            </a:r>
          </a:p>
          <a:p>
            <a:pPr marL="0" indent="0">
              <a:buNone/>
            </a:pPr>
            <a:r>
              <a:rPr lang="en-IN" sz="7200" dirty="0"/>
              <a:t>                             2. Analyse existing processes. </a:t>
            </a:r>
          </a:p>
          <a:p>
            <a:pPr marL="0" indent="0">
              <a:buNone/>
            </a:pPr>
            <a:r>
              <a:rPr lang="en-IN" sz="7200" dirty="0"/>
              <a:t>                             3. Design the new process. </a:t>
            </a:r>
          </a:p>
          <a:p>
            <a:pPr marL="0" indent="0">
              <a:buNone/>
            </a:pPr>
            <a:r>
              <a:rPr lang="en-IN" sz="7200" dirty="0"/>
              <a:t>                             4. Implement the new process. </a:t>
            </a:r>
          </a:p>
          <a:p>
            <a:pPr marL="0" indent="0">
              <a:buNone/>
            </a:pPr>
            <a:r>
              <a:rPr lang="en-IN" sz="7200" dirty="0"/>
              <a:t>                             5. Continuous measurement.</a:t>
            </a:r>
            <a:endParaRPr lang="en-US" sz="7200" dirty="0"/>
          </a:p>
          <a:p>
            <a:pPr marL="0" indent="0">
              <a:buNone/>
            </a:pPr>
            <a:endParaRPr lang="en-US" sz="7200" dirty="0"/>
          </a:p>
          <a:p>
            <a:pPr marL="514350" indent="-514350">
              <a:buFont typeface="+mj-lt"/>
              <a:buAutoNum type="romanUcPeriod"/>
            </a:pPr>
            <a:endParaRPr lang="en-US" dirty="0"/>
          </a:p>
          <a:p>
            <a:pPr marL="0" indent="0">
              <a:buNone/>
            </a:pPr>
            <a:r>
              <a:rPr lang="en-US" dirty="0"/>
              <a:t>        </a:t>
            </a:r>
          </a:p>
          <a:p>
            <a:pPr marL="0" indent="0">
              <a:buNone/>
            </a:pPr>
            <a:endParaRPr lang="en-US" dirty="0"/>
          </a:p>
        </p:txBody>
      </p:sp>
    </p:spTree>
    <p:extLst>
      <p:ext uri="{BB962C8B-B14F-4D97-AF65-F5344CB8AC3E}">
        <p14:creationId xmlns:p14="http://schemas.microsoft.com/office/powerpoint/2010/main" val="30214013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EDFCFD-4B32-CE4C-8CEC-751C2C3B99A8}"/>
              </a:ext>
            </a:extLst>
          </p:cNvPr>
          <p:cNvSpPr>
            <a:spLocks noGrp="1"/>
          </p:cNvSpPr>
          <p:nvPr>
            <p:ph idx="1"/>
          </p:nvPr>
        </p:nvSpPr>
        <p:spPr>
          <a:xfrm>
            <a:off x="852134" y="923980"/>
            <a:ext cx="10058400" cy="4050792"/>
          </a:xfrm>
        </p:spPr>
        <p:txBody>
          <a:bodyPr>
            <a:noAutofit/>
          </a:bodyPr>
          <a:lstStyle/>
          <a:p>
            <a:r>
              <a:rPr lang="en-US" sz="1800" dirty="0"/>
              <a:t>OVERVIEW OF SYSTEM DEVELOPMENT</a:t>
            </a:r>
          </a:p>
          <a:p>
            <a:pPr marL="0" indent="0">
              <a:buNone/>
            </a:pPr>
            <a:r>
              <a:rPr lang="en-US" sz="1800" dirty="0"/>
              <a:t>            System development process</a:t>
            </a:r>
          </a:p>
          <a:p>
            <a:pPr marL="0" indent="0">
              <a:buNone/>
            </a:pPr>
            <a:r>
              <a:rPr lang="en-US" sz="1800" dirty="0"/>
              <a:t>                    1. system analysis</a:t>
            </a:r>
          </a:p>
          <a:p>
            <a:pPr marL="0" indent="0">
              <a:buNone/>
            </a:pPr>
            <a:r>
              <a:rPr lang="en-US" sz="1800" dirty="0"/>
              <a:t>                    2. system design</a:t>
            </a:r>
          </a:p>
          <a:p>
            <a:pPr marL="0" indent="0">
              <a:buNone/>
            </a:pPr>
            <a:r>
              <a:rPr lang="en-US" sz="1800" dirty="0"/>
              <a:t>                    3. programming</a:t>
            </a:r>
          </a:p>
          <a:p>
            <a:pPr marL="0" indent="0">
              <a:buNone/>
            </a:pPr>
            <a:r>
              <a:rPr lang="en-US" sz="1800" dirty="0"/>
              <a:t>                    4. testing</a:t>
            </a:r>
          </a:p>
          <a:p>
            <a:pPr marL="0" indent="0">
              <a:buNone/>
            </a:pPr>
            <a:r>
              <a:rPr lang="en-US" sz="1800" dirty="0"/>
              <a:t>                    5. conversion</a:t>
            </a:r>
          </a:p>
          <a:p>
            <a:pPr marL="0" indent="0">
              <a:buNone/>
            </a:pPr>
            <a:r>
              <a:rPr lang="en-US" sz="1800" dirty="0"/>
              <a:t>                    6. production and maintenance</a:t>
            </a:r>
          </a:p>
          <a:p>
            <a:r>
              <a:rPr lang="en-US" sz="1800" dirty="0"/>
              <a:t>MODELING AND DESIGNING SYSTEM </a:t>
            </a:r>
          </a:p>
          <a:p>
            <a:pPr marL="0" indent="0">
              <a:buNone/>
            </a:pPr>
            <a:r>
              <a:rPr lang="en-US" sz="1800" dirty="0"/>
              <a:t>          Methodologies</a:t>
            </a:r>
          </a:p>
          <a:p>
            <a:pPr marL="0" indent="0">
              <a:buNone/>
            </a:pPr>
            <a:r>
              <a:rPr lang="en-US" sz="1800" dirty="0"/>
              <a:t>                1. structured methodologies</a:t>
            </a:r>
          </a:p>
          <a:p>
            <a:pPr marL="0" indent="0">
              <a:buNone/>
            </a:pPr>
            <a:r>
              <a:rPr lang="en-US" sz="1800" dirty="0"/>
              <a:t>                2. </a:t>
            </a:r>
            <a:r>
              <a:rPr lang="en-IN" sz="1800" dirty="0"/>
              <a:t>Object-oriented development </a:t>
            </a:r>
          </a:p>
          <a:p>
            <a:r>
              <a:rPr lang="en-IN" sz="1800" dirty="0"/>
              <a:t>ALTERNATIVE SYSTEM BUILDING APPROACH</a:t>
            </a:r>
            <a:endParaRPr lang="en-US" sz="1800" dirty="0"/>
          </a:p>
        </p:txBody>
      </p:sp>
    </p:spTree>
    <p:extLst>
      <p:ext uri="{BB962C8B-B14F-4D97-AF65-F5344CB8AC3E}">
        <p14:creationId xmlns:p14="http://schemas.microsoft.com/office/powerpoint/2010/main" val="2314334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8E53F-B565-EB44-9853-02EB0B9105BB}"/>
              </a:ext>
            </a:extLst>
          </p:cNvPr>
          <p:cNvSpPr>
            <a:spLocks noGrp="1"/>
          </p:cNvSpPr>
          <p:nvPr>
            <p:ph type="title"/>
          </p:nvPr>
        </p:nvSpPr>
        <p:spPr/>
        <p:txBody>
          <a:bodyPr/>
          <a:lstStyle/>
          <a:p>
            <a:pPr algn="ctr"/>
            <a:r>
              <a:rPr lang="en-US" dirty="0"/>
              <a:t>WHAT IS BUILDING INFORMATION SYSTEM(BIM) </a:t>
            </a:r>
          </a:p>
        </p:txBody>
      </p:sp>
      <p:sp>
        <p:nvSpPr>
          <p:cNvPr id="3" name="Content Placeholder 2">
            <a:extLst>
              <a:ext uri="{FF2B5EF4-FFF2-40B4-BE49-F238E27FC236}">
                <a16:creationId xmlns:a16="http://schemas.microsoft.com/office/drawing/2014/main" id="{4F45BC43-68CE-0245-AE04-77D251DDD9DB}"/>
              </a:ext>
            </a:extLst>
          </p:cNvPr>
          <p:cNvSpPr>
            <a:spLocks noGrp="1"/>
          </p:cNvSpPr>
          <p:nvPr>
            <p:ph idx="1"/>
          </p:nvPr>
        </p:nvSpPr>
        <p:spPr/>
        <p:txBody>
          <a:bodyPr>
            <a:normAutofit fontScale="77500" lnSpcReduction="20000"/>
          </a:bodyPr>
          <a:lstStyle/>
          <a:p>
            <a:pPr marL="0" indent="0">
              <a:buNone/>
            </a:pPr>
            <a:endParaRPr lang="en-IN" dirty="0"/>
          </a:p>
          <a:p>
            <a:r>
              <a:rPr lang="en-US" sz="3000" dirty="0"/>
              <a:t>Building Information System also called building information Modeling</a:t>
            </a:r>
            <a:r>
              <a:rPr lang="en-IN" sz="2800" dirty="0"/>
              <a:t>  is the information sharing process that emerged in 1970.</a:t>
            </a:r>
          </a:p>
          <a:p>
            <a:endParaRPr lang="en-IN" sz="2800" dirty="0"/>
          </a:p>
          <a:p>
            <a:r>
              <a:rPr lang="en-IN" sz="2800" dirty="0"/>
              <a:t>A process that is used to form and manage all information in a project – before, during and after construction. </a:t>
            </a:r>
          </a:p>
          <a:p>
            <a:pPr marL="0" indent="0">
              <a:buNone/>
            </a:pPr>
            <a:endParaRPr lang="en-IN" sz="2800" dirty="0"/>
          </a:p>
          <a:p>
            <a:r>
              <a:rPr lang="en-IN" sz="2800" dirty="0"/>
              <a:t>It used in all steps from the planning and design of an architectural project to construction and finish, and ensures that teams are in communication and the flow of information between parties.</a:t>
            </a:r>
          </a:p>
          <a:p>
            <a:pPr marL="0" indent="0">
              <a:buNone/>
            </a:pPr>
            <a:br>
              <a:rPr lang="en-IN" sz="2800" dirty="0"/>
            </a:br>
            <a:endParaRPr lang="en-US" sz="2800" dirty="0"/>
          </a:p>
        </p:txBody>
      </p:sp>
    </p:spTree>
    <p:extLst>
      <p:ext uri="{BB962C8B-B14F-4D97-AF65-F5344CB8AC3E}">
        <p14:creationId xmlns:p14="http://schemas.microsoft.com/office/powerpoint/2010/main" val="2557778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06581-20FC-DC4D-A921-075C0CCC74BA}"/>
              </a:ext>
            </a:extLst>
          </p:cNvPr>
          <p:cNvSpPr>
            <a:spLocks noGrp="1"/>
          </p:cNvSpPr>
          <p:nvPr>
            <p:ph type="title"/>
          </p:nvPr>
        </p:nvSpPr>
        <p:spPr/>
        <p:txBody>
          <a:bodyPr>
            <a:normAutofit fontScale="90000"/>
          </a:bodyPr>
          <a:lstStyle/>
          <a:p>
            <a:br>
              <a:rPr lang="en-IN" b="1" dirty="0"/>
            </a:br>
            <a:br>
              <a:rPr lang="en-IN" b="1" dirty="0"/>
            </a:br>
            <a:br>
              <a:rPr lang="en-IN" b="1" dirty="0"/>
            </a:br>
            <a:r>
              <a:rPr lang="en-IN" b="1" dirty="0"/>
              <a:t>What Are The Benefits Of BIM?</a:t>
            </a:r>
            <a:br>
              <a:rPr lang="en-IN" b="1" dirty="0"/>
            </a:br>
            <a:br>
              <a:rPr lang="en-IN" dirty="0"/>
            </a:br>
            <a:br>
              <a:rPr lang="en-IN" dirty="0"/>
            </a:br>
            <a:endParaRPr lang="en-US" dirty="0"/>
          </a:p>
        </p:txBody>
      </p:sp>
      <p:sp>
        <p:nvSpPr>
          <p:cNvPr id="3" name="Content Placeholder 2">
            <a:extLst>
              <a:ext uri="{FF2B5EF4-FFF2-40B4-BE49-F238E27FC236}">
                <a16:creationId xmlns:a16="http://schemas.microsoft.com/office/drawing/2014/main" id="{48B24ADC-396A-3248-BC95-F83D53604421}"/>
              </a:ext>
            </a:extLst>
          </p:cNvPr>
          <p:cNvSpPr>
            <a:spLocks noGrp="1"/>
          </p:cNvSpPr>
          <p:nvPr>
            <p:ph idx="1"/>
          </p:nvPr>
        </p:nvSpPr>
        <p:spPr/>
        <p:txBody>
          <a:bodyPr/>
          <a:lstStyle/>
          <a:p>
            <a:endParaRPr lang="en-IN" dirty="0"/>
          </a:p>
          <a:p>
            <a:r>
              <a:rPr lang="en-IN" sz="2800" dirty="0"/>
              <a:t>Provides a realization of possible problems and problems in the design process and provides a smooth transition to the construction phase.</a:t>
            </a:r>
          </a:p>
          <a:p>
            <a:pPr marL="0" indent="0">
              <a:buNone/>
            </a:pPr>
            <a:endParaRPr lang="en-IN" sz="2800" dirty="0"/>
          </a:p>
          <a:p>
            <a:r>
              <a:rPr lang="en-IN" sz="2800" dirty="0"/>
              <a:t>Ensures that all teams taking part in the project to be carried out work synchronously and that the project is maintained and finalized as a whole.</a:t>
            </a:r>
          </a:p>
          <a:p>
            <a:endParaRPr lang="en-US" dirty="0"/>
          </a:p>
        </p:txBody>
      </p:sp>
    </p:spTree>
    <p:extLst>
      <p:ext uri="{BB962C8B-B14F-4D97-AF65-F5344CB8AC3E}">
        <p14:creationId xmlns:p14="http://schemas.microsoft.com/office/powerpoint/2010/main" val="3012711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4B875-8B51-3146-9B57-4F0563FFF3A6}"/>
              </a:ext>
            </a:extLst>
          </p:cNvPr>
          <p:cNvSpPr>
            <a:spLocks noGrp="1"/>
          </p:cNvSpPr>
          <p:nvPr>
            <p:ph type="title"/>
          </p:nvPr>
        </p:nvSpPr>
        <p:spPr/>
        <p:txBody>
          <a:bodyPr/>
          <a:lstStyle/>
          <a:p>
            <a:r>
              <a:rPr lang="en-US" dirty="0"/>
              <a:t>System development and organization change</a:t>
            </a:r>
          </a:p>
        </p:txBody>
      </p:sp>
      <p:sp>
        <p:nvSpPr>
          <p:cNvPr id="3" name="Content Placeholder 2">
            <a:extLst>
              <a:ext uri="{FF2B5EF4-FFF2-40B4-BE49-F238E27FC236}">
                <a16:creationId xmlns:a16="http://schemas.microsoft.com/office/drawing/2014/main" id="{E8645B0E-6A7A-EF4E-AFDA-35C4679D7653}"/>
              </a:ext>
            </a:extLst>
          </p:cNvPr>
          <p:cNvSpPr>
            <a:spLocks noGrp="1"/>
          </p:cNvSpPr>
          <p:nvPr>
            <p:ph idx="1"/>
          </p:nvPr>
        </p:nvSpPr>
        <p:spPr/>
        <p:txBody>
          <a:bodyPr/>
          <a:lstStyle/>
          <a:p>
            <a:pPr marL="0" indent="0">
              <a:buNone/>
            </a:pPr>
            <a:r>
              <a:rPr lang="en-IN" dirty="0"/>
              <a:t>-  Structural organizational changes enabled by Information Systems</a:t>
            </a:r>
          </a:p>
          <a:p>
            <a:pPr marL="0" indent="0">
              <a:buNone/>
            </a:pPr>
            <a:r>
              <a:rPr lang="en-IN" b="1" dirty="0"/>
              <a:t>1. Automation </a:t>
            </a:r>
          </a:p>
          <a:p>
            <a:pPr marL="0" indent="0">
              <a:buNone/>
            </a:pPr>
            <a:r>
              <a:rPr lang="en-IN" dirty="0"/>
              <a:t>• Increases efficiency </a:t>
            </a:r>
          </a:p>
          <a:p>
            <a:pPr marL="0" indent="0">
              <a:buNone/>
            </a:pPr>
            <a:r>
              <a:rPr lang="en-IN" dirty="0"/>
              <a:t>• Replaces manual tasks </a:t>
            </a:r>
          </a:p>
          <a:p>
            <a:pPr marL="0" indent="0">
              <a:buNone/>
            </a:pPr>
            <a:r>
              <a:rPr lang="en-IN" b="1" dirty="0"/>
              <a:t>2. Rationalization of procedures </a:t>
            </a:r>
          </a:p>
          <a:p>
            <a:pPr marL="0" indent="0">
              <a:buNone/>
            </a:pPr>
            <a:r>
              <a:rPr lang="en-IN" dirty="0"/>
              <a:t>• Streamlines standard operating procedures </a:t>
            </a:r>
          </a:p>
          <a:p>
            <a:pPr marL="0" indent="0">
              <a:buNone/>
            </a:pPr>
            <a:r>
              <a:rPr lang="en-IN" dirty="0"/>
              <a:t>• Often found in programs for making continuous quality improvements </a:t>
            </a:r>
          </a:p>
          <a:p>
            <a:pPr marL="0" indent="0">
              <a:buNone/>
            </a:pPr>
            <a:r>
              <a:rPr lang="en-IN" dirty="0"/>
              <a:t>– Total quality management (TQM)</a:t>
            </a:r>
            <a:endParaRPr lang="en-US" dirty="0"/>
          </a:p>
        </p:txBody>
      </p:sp>
    </p:spTree>
    <p:extLst>
      <p:ext uri="{BB962C8B-B14F-4D97-AF65-F5344CB8AC3E}">
        <p14:creationId xmlns:p14="http://schemas.microsoft.com/office/powerpoint/2010/main" val="1216761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D3303-9F82-6143-B221-E7223453F3E7}"/>
              </a:ext>
            </a:extLst>
          </p:cNvPr>
          <p:cNvSpPr>
            <a:spLocks noGrp="1"/>
          </p:cNvSpPr>
          <p:nvPr>
            <p:ph type="title"/>
          </p:nvPr>
        </p:nvSpPr>
        <p:spPr/>
        <p:txBody>
          <a:bodyPr/>
          <a:lstStyle/>
          <a:p>
            <a:r>
              <a:rPr lang="en-US" dirty="0"/>
              <a:t>System development and organization change(</a:t>
            </a:r>
            <a:r>
              <a:rPr lang="en-US" dirty="0" err="1"/>
              <a:t>cont</a:t>
            </a:r>
            <a:r>
              <a:rPr lang="en-US" dirty="0"/>
              <a:t>)</a:t>
            </a:r>
          </a:p>
        </p:txBody>
      </p:sp>
      <p:sp>
        <p:nvSpPr>
          <p:cNvPr id="3" name="Content Placeholder 2">
            <a:extLst>
              <a:ext uri="{FF2B5EF4-FFF2-40B4-BE49-F238E27FC236}">
                <a16:creationId xmlns:a16="http://schemas.microsoft.com/office/drawing/2014/main" id="{C18AD192-C91F-E243-9175-27396BCE61E8}"/>
              </a:ext>
            </a:extLst>
          </p:cNvPr>
          <p:cNvSpPr>
            <a:spLocks noGrp="1"/>
          </p:cNvSpPr>
          <p:nvPr>
            <p:ph idx="1"/>
          </p:nvPr>
        </p:nvSpPr>
        <p:spPr/>
        <p:txBody>
          <a:bodyPr/>
          <a:lstStyle/>
          <a:p>
            <a:pPr marL="0" indent="0">
              <a:buNone/>
            </a:pPr>
            <a:endParaRPr lang="en-IN" b="1" dirty="0"/>
          </a:p>
          <a:p>
            <a:pPr marL="0" indent="0">
              <a:buNone/>
            </a:pPr>
            <a:r>
              <a:rPr lang="en-IN" b="1" dirty="0"/>
              <a:t>3. Business process redesign </a:t>
            </a:r>
          </a:p>
          <a:p>
            <a:pPr marL="0" indent="0">
              <a:buNone/>
            </a:pPr>
            <a:r>
              <a:rPr lang="en-IN" dirty="0"/>
              <a:t>• Analyse, simplify, and redesign business processes </a:t>
            </a:r>
          </a:p>
          <a:p>
            <a:pPr marL="0" indent="0">
              <a:buNone/>
            </a:pPr>
            <a:r>
              <a:rPr lang="en-IN" dirty="0"/>
              <a:t>• Reorganize workflow, combine steps, eliminate repetition </a:t>
            </a:r>
          </a:p>
          <a:p>
            <a:pPr marL="0" indent="0">
              <a:buNone/>
            </a:pPr>
            <a:r>
              <a:rPr lang="en-IN" b="1" dirty="0"/>
              <a:t>4. Paradigm shifts </a:t>
            </a:r>
          </a:p>
          <a:p>
            <a:pPr marL="0" indent="0">
              <a:buNone/>
            </a:pPr>
            <a:r>
              <a:rPr lang="en-IN" dirty="0"/>
              <a:t>• Rethink nature of business </a:t>
            </a:r>
          </a:p>
          <a:p>
            <a:pPr marL="0" indent="0">
              <a:buNone/>
            </a:pPr>
            <a:r>
              <a:rPr lang="en-IN" dirty="0"/>
              <a:t>• Define new business model </a:t>
            </a:r>
          </a:p>
          <a:p>
            <a:pPr marL="0" indent="0">
              <a:buNone/>
            </a:pPr>
            <a:r>
              <a:rPr lang="en-IN" dirty="0"/>
              <a:t>• Change nature of organization</a:t>
            </a:r>
            <a:endParaRPr lang="en-US" dirty="0"/>
          </a:p>
        </p:txBody>
      </p:sp>
    </p:spTree>
    <p:extLst>
      <p:ext uri="{BB962C8B-B14F-4D97-AF65-F5344CB8AC3E}">
        <p14:creationId xmlns:p14="http://schemas.microsoft.com/office/powerpoint/2010/main" val="2373127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53573-80D8-9442-881D-791A1236667C}"/>
              </a:ext>
            </a:extLst>
          </p:cNvPr>
          <p:cNvSpPr>
            <a:spLocks noGrp="1"/>
          </p:cNvSpPr>
          <p:nvPr>
            <p:ph type="title"/>
          </p:nvPr>
        </p:nvSpPr>
        <p:spPr/>
        <p:txBody>
          <a:bodyPr/>
          <a:lstStyle/>
          <a:p>
            <a:r>
              <a:rPr lang="en-US" dirty="0"/>
              <a:t>System development and organization change(</a:t>
            </a:r>
            <a:r>
              <a:rPr lang="en-US" dirty="0" err="1"/>
              <a:t>cont</a:t>
            </a:r>
            <a:r>
              <a:rPr lang="en-US" dirty="0"/>
              <a:t>)</a:t>
            </a:r>
          </a:p>
        </p:txBody>
      </p:sp>
      <p:sp>
        <p:nvSpPr>
          <p:cNvPr id="3" name="Content Placeholder 2">
            <a:extLst>
              <a:ext uri="{FF2B5EF4-FFF2-40B4-BE49-F238E27FC236}">
                <a16:creationId xmlns:a16="http://schemas.microsoft.com/office/drawing/2014/main" id="{D8C3E78D-49A4-1C48-9319-27B0665E3C20}"/>
              </a:ext>
            </a:extLst>
          </p:cNvPr>
          <p:cNvSpPr>
            <a:spLocks noGrp="1"/>
          </p:cNvSpPr>
          <p:nvPr>
            <p:ph idx="1"/>
          </p:nvPr>
        </p:nvSpPr>
        <p:spPr/>
        <p:txBody>
          <a:bodyPr/>
          <a:lstStyle/>
          <a:p>
            <a:endParaRPr lang="en-US" dirty="0"/>
          </a:p>
          <a:p>
            <a:endParaRPr lang="en-US" dirty="0"/>
          </a:p>
          <a:p>
            <a:r>
              <a:rPr lang="en-US" sz="2800" dirty="0"/>
              <a:t>Business process Management</a:t>
            </a:r>
          </a:p>
          <a:p>
            <a:pPr marL="0" indent="0">
              <a:buNone/>
            </a:pPr>
            <a:r>
              <a:rPr lang="en-US" sz="2800" dirty="0"/>
              <a:t> </a:t>
            </a:r>
            <a:r>
              <a:rPr lang="en-IN" sz="2800" dirty="0"/>
              <a:t>– Variety of tools, methodologies to analyse, design, optimize processes </a:t>
            </a:r>
          </a:p>
          <a:p>
            <a:pPr marL="0" indent="0">
              <a:buNone/>
            </a:pPr>
            <a:r>
              <a:rPr lang="en-IN" sz="2800" dirty="0"/>
              <a:t> – Used by firms to manage business process redesign</a:t>
            </a:r>
          </a:p>
        </p:txBody>
      </p:sp>
    </p:spTree>
    <p:extLst>
      <p:ext uri="{BB962C8B-B14F-4D97-AF65-F5344CB8AC3E}">
        <p14:creationId xmlns:p14="http://schemas.microsoft.com/office/powerpoint/2010/main" val="2201757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C4ED1-E56C-7848-9753-F61244A10718}"/>
              </a:ext>
            </a:extLst>
          </p:cNvPr>
          <p:cNvSpPr>
            <a:spLocks noGrp="1"/>
          </p:cNvSpPr>
          <p:nvPr>
            <p:ph type="title"/>
          </p:nvPr>
        </p:nvSpPr>
        <p:spPr/>
        <p:txBody>
          <a:bodyPr/>
          <a:lstStyle/>
          <a:p>
            <a:r>
              <a:rPr lang="en-US" dirty="0"/>
              <a:t>Steps in business process management </a:t>
            </a:r>
          </a:p>
        </p:txBody>
      </p:sp>
      <p:sp>
        <p:nvSpPr>
          <p:cNvPr id="3" name="Content Placeholder 2">
            <a:extLst>
              <a:ext uri="{FF2B5EF4-FFF2-40B4-BE49-F238E27FC236}">
                <a16:creationId xmlns:a16="http://schemas.microsoft.com/office/drawing/2014/main" id="{3E4D1F89-D06D-0245-B459-DF40712D4AAD}"/>
              </a:ext>
            </a:extLst>
          </p:cNvPr>
          <p:cNvSpPr>
            <a:spLocks noGrp="1"/>
          </p:cNvSpPr>
          <p:nvPr>
            <p:ph idx="1"/>
          </p:nvPr>
        </p:nvSpPr>
        <p:spPr/>
        <p:txBody>
          <a:bodyPr/>
          <a:lstStyle/>
          <a:p>
            <a:pPr marL="0" indent="0">
              <a:buNone/>
            </a:pPr>
            <a:endParaRPr lang="en-IN" dirty="0"/>
          </a:p>
          <a:p>
            <a:pPr marL="0" indent="0">
              <a:buNone/>
            </a:pPr>
            <a:r>
              <a:rPr lang="en-IN" dirty="0"/>
              <a:t>          </a:t>
            </a:r>
            <a:r>
              <a:rPr lang="en-IN" sz="2800" dirty="0"/>
              <a:t>1. Identify processes for change. </a:t>
            </a:r>
          </a:p>
          <a:p>
            <a:pPr marL="0" indent="0">
              <a:buNone/>
            </a:pPr>
            <a:r>
              <a:rPr lang="en-IN" sz="2800" dirty="0"/>
              <a:t>       2. Analyse existing processes. </a:t>
            </a:r>
          </a:p>
          <a:p>
            <a:pPr marL="0" indent="0">
              <a:buNone/>
            </a:pPr>
            <a:r>
              <a:rPr lang="en-IN" sz="2800" dirty="0"/>
              <a:t>       3. Design the new process. </a:t>
            </a:r>
          </a:p>
          <a:p>
            <a:pPr marL="0" indent="0">
              <a:buNone/>
            </a:pPr>
            <a:r>
              <a:rPr lang="en-IN" sz="2800" dirty="0"/>
              <a:t>       4. Implement the new process. </a:t>
            </a:r>
          </a:p>
          <a:p>
            <a:pPr marL="0" indent="0">
              <a:buNone/>
            </a:pPr>
            <a:r>
              <a:rPr lang="en-IN" sz="2800" dirty="0"/>
              <a:t>       5. Continuous measurement.</a:t>
            </a:r>
            <a:endParaRPr lang="en-US" sz="2800" dirty="0"/>
          </a:p>
          <a:p>
            <a:endParaRPr lang="en-US" dirty="0"/>
          </a:p>
        </p:txBody>
      </p:sp>
    </p:spTree>
    <p:extLst>
      <p:ext uri="{BB962C8B-B14F-4D97-AF65-F5344CB8AC3E}">
        <p14:creationId xmlns:p14="http://schemas.microsoft.com/office/powerpoint/2010/main" val="2753742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7D553-405B-D34E-B142-6C4D9617E234}"/>
              </a:ext>
            </a:extLst>
          </p:cNvPr>
          <p:cNvSpPr>
            <a:spLocks noGrp="1"/>
          </p:cNvSpPr>
          <p:nvPr>
            <p:ph type="title"/>
          </p:nvPr>
        </p:nvSpPr>
        <p:spPr/>
        <p:txBody>
          <a:bodyPr/>
          <a:lstStyle/>
          <a:p>
            <a:r>
              <a:rPr lang="en-US" dirty="0"/>
              <a:t>Steps in business process management (</a:t>
            </a:r>
            <a:r>
              <a:rPr lang="en-US" dirty="0" err="1"/>
              <a:t>cont</a:t>
            </a:r>
            <a:r>
              <a:rPr lang="en-US" dirty="0"/>
              <a:t>)</a:t>
            </a:r>
          </a:p>
        </p:txBody>
      </p:sp>
      <p:sp>
        <p:nvSpPr>
          <p:cNvPr id="3" name="Content Placeholder 2">
            <a:extLst>
              <a:ext uri="{FF2B5EF4-FFF2-40B4-BE49-F238E27FC236}">
                <a16:creationId xmlns:a16="http://schemas.microsoft.com/office/drawing/2014/main" id="{E3AEBC82-4CCD-FE47-A7FA-4AF5F44CAC43}"/>
              </a:ext>
            </a:extLst>
          </p:cNvPr>
          <p:cNvSpPr>
            <a:spLocks noGrp="1"/>
          </p:cNvSpPr>
          <p:nvPr>
            <p:ph idx="1"/>
          </p:nvPr>
        </p:nvSpPr>
        <p:spPr/>
        <p:txBody>
          <a:bodyPr>
            <a:noAutofit/>
          </a:bodyPr>
          <a:lstStyle/>
          <a:p>
            <a:endParaRPr lang="en-IN" sz="2400" b="1" dirty="0"/>
          </a:p>
          <a:p>
            <a:pPr marL="0" indent="0">
              <a:buNone/>
            </a:pPr>
            <a:r>
              <a:rPr lang="en-IN" sz="2400" b="1" dirty="0"/>
              <a:t>1. Identify processes for change.</a:t>
            </a:r>
          </a:p>
          <a:p>
            <a:pPr marL="0" indent="0">
              <a:buNone/>
            </a:pPr>
            <a:r>
              <a:rPr lang="en-IN" sz="2400" dirty="0"/>
              <a:t>            Managers determine </a:t>
            </a:r>
          </a:p>
          <a:p>
            <a:pPr marL="0" indent="0">
              <a:buNone/>
            </a:pPr>
            <a:r>
              <a:rPr lang="en-IN" sz="2400" dirty="0"/>
              <a:t>		1. What business processes are most impotent</a:t>
            </a:r>
          </a:p>
          <a:p>
            <a:pPr marL="0" indent="0">
              <a:buNone/>
            </a:pPr>
            <a:r>
              <a:rPr lang="en-IN" sz="2400" dirty="0"/>
              <a:t> 		2. How to improve these processes</a:t>
            </a:r>
          </a:p>
          <a:p>
            <a:pPr marL="0" indent="0">
              <a:buNone/>
            </a:pPr>
            <a:r>
              <a:rPr lang="en-IN" sz="2400" b="1" dirty="0"/>
              <a:t>2 Analyse existing processes.</a:t>
            </a:r>
          </a:p>
          <a:p>
            <a:pPr marL="0" indent="0">
              <a:buNone/>
            </a:pPr>
            <a:r>
              <a:rPr lang="en-IN" sz="2400" dirty="0"/>
              <a:t>              Existing processes should be  </a:t>
            </a:r>
          </a:p>
          <a:p>
            <a:pPr marL="0" indent="0">
              <a:buNone/>
            </a:pPr>
            <a:r>
              <a:rPr lang="en-IN" sz="2400" dirty="0"/>
              <a:t>		- modelled and documented                                                               </a:t>
            </a:r>
          </a:p>
          <a:p>
            <a:pPr marL="0" indent="0">
              <a:buNone/>
            </a:pPr>
            <a:r>
              <a:rPr lang="en-IN" sz="2400" dirty="0"/>
              <a:t>		- Inputs, outputs, resources and sequence of activities should be noted</a:t>
            </a:r>
          </a:p>
          <a:p>
            <a:pPr marL="0" indent="0">
              <a:buNone/>
            </a:pPr>
            <a:r>
              <a:rPr lang="en-IN" sz="2400" dirty="0"/>
              <a:t> </a:t>
            </a:r>
            <a:endParaRPr lang="en-US" sz="2400" dirty="0"/>
          </a:p>
        </p:txBody>
      </p:sp>
    </p:spTree>
    <p:extLst>
      <p:ext uri="{BB962C8B-B14F-4D97-AF65-F5344CB8AC3E}">
        <p14:creationId xmlns:p14="http://schemas.microsoft.com/office/powerpoint/2010/main" val="36844926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BFEF0-2764-BA45-8597-FABCFFBA9620}"/>
              </a:ext>
            </a:extLst>
          </p:cNvPr>
          <p:cNvSpPr>
            <a:spLocks noGrp="1"/>
          </p:cNvSpPr>
          <p:nvPr>
            <p:ph type="title"/>
          </p:nvPr>
        </p:nvSpPr>
        <p:spPr/>
        <p:txBody>
          <a:bodyPr/>
          <a:lstStyle/>
          <a:p>
            <a:r>
              <a:rPr lang="en-US" dirty="0"/>
              <a:t>Steps in business process management (</a:t>
            </a:r>
            <a:r>
              <a:rPr lang="en-US" dirty="0" err="1"/>
              <a:t>cont</a:t>
            </a:r>
            <a:r>
              <a:rPr lang="en-US" dirty="0"/>
              <a:t>)</a:t>
            </a:r>
          </a:p>
        </p:txBody>
      </p:sp>
      <p:sp>
        <p:nvSpPr>
          <p:cNvPr id="3" name="Content Placeholder 2">
            <a:extLst>
              <a:ext uri="{FF2B5EF4-FFF2-40B4-BE49-F238E27FC236}">
                <a16:creationId xmlns:a16="http://schemas.microsoft.com/office/drawing/2014/main" id="{40CAC198-3B5C-AC4E-9727-3A76E10B0E9C}"/>
              </a:ext>
            </a:extLst>
          </p:cNvPr>
          <p:cNvSpPr>
            <a:spLocks noGrp="1"/>
          </p:cNvSpPr>
          <p:nvPr>
            <p:ph idx="1"/>
          </p:nvPr>
        </p:nvSpPr>
        <p:spPr/>
        <p:txBody>
          <a:bodyPr>
            <a:noAutofit/>
          </a:bodyPr>
          <a:lstStyle/>
          <a:p>
            <a:pPr marL="0" indent="0">
              <a:buNone/>
            </a:pPr>
            <a:r>
              <a:rPr lang="en-US" sz="2800" b="1" dirty="0"/>
              <a:t>3. Design the new process</a:t>
            </a:r>
          </a:p>
          <a:p>
            <a:pPr marL="0" indent="0">
              <a:buNone/>
            </a:pPr>
            <a:r>
              <a:rPr lang="en-US" sz="2800" dirty="0"/>
              <a:t>     - Once the existing process is mapped and measured in terms of time and cost.</a:t>
            </a:r>
          </a:p>
          <a:p>
            <a:pPr marL="0" indent="0">
              <a:buNone/>
            </a:pPr>
            <a:r>
              <a:rPr lang="en-US" sz="2800" dirty="0"/>
              <a:t>     - The process design team will try to improve the process by designing a new one</a:t>
            </a:r>
          </a:p>
        </p:txBody>
      </p:sp>
    </p:spTree>
    <p:extLst>
      <p:ext uri="{BB962C8B-B14F-4D97-AF65-F5344CB8AC3E}">
        <p14:creationId xmlns:p14="http://schemas.microsoft.com/office/powerpoint/2010/main" val="38209505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C1FCF-9F76-BC6E-9EBD-D9C44C7D70EF}"/>
              </a:ext>
            </a:extLst>
          </p:cNvPr>
          <p:cNvSpPr>
            <a:spLocks noGrp="1"/>
          </p:cNvSpPr>
          <p:nvPr>
            <p:ph type="title"/>
          </p:nvPr>
        </p:nvSpPr>
        <p:spPr/>
        <p:txBody>
          <a:bodyPr/>
          <a:lstStyle/>
          <a:p>
            <a:r>
              <a:rPr lang="en-US" dirty="0"/>
              <a:t>Con’</a:t>
            </a:r>
          </a:p>
        </p:txBody>
      </p:sp>
      <p:sp>
        <p:nvSpPr>
          <p:cNvPr id="3" name="Content Placeholder 2">
            <a:extLst>
              <a:ext uri="{FF2B5EF4-FFF2-40B4-BE49-F238E27FC236}">
                <a16:creationId xmlns:a16="http://schemas.microsoft.com/office/drawing/2014/main" id="{24E1CDBD-2FE3-9E6D-B4ED-43682112D6FD}"/>
              </a:ext>
            </a:extLst>
          </p:cNvPr>
          <p:cNvSpPr>
            <a:spLocks noGrp="1"/>
          </p:cNvSpPr>
          <p:nvPr>
            <p:ph idx="1"/>
          </p:nvPr>
        </p:nvSpPr>
        <p:spPr/>
        <p:txBody>
          <a:bodyPr/>
          <a:lstStyle/>
          <a:p>
            <a:pPr marL="0" indent="0">
              <a:buNone/>
            </a:pPr>
            <a:r>
              <a:rPr lang="en-US" dirty="0"/>
              <a:t>4. </a:t>
            </a:r>
            <a:r>
              <a:rPr lang="en-US" b="1" dirty="0"/>
              <a:t>Implement the new process</a:t>
            </a:r>
          </a:p>
          <a:p>
            <a:pPr marL="0" indent="0">
              <a:buNone/>
            </a:pPr>
            <a:r>
              <a:rPr lang="en-US" dirty="0"/>
              <a:t>     - New information system or enhance the existing system may have to be implemented to support redesigned process</a:t>
            </a:r>
          </a:p>
          <a:p>
            <a:pPr marL="0" indent="0">
              <a:buNone/>
            </a:pPr>
            <a:r>
              <a:rPr lang="en-US" dirty="0"/>
              <a:t>5. </a:t>
            </a:r>
            <a:r>
              <a:rPr lang="en-US" b="1" dirty="0"/>
              <a:t>Continuous measurement</a:t>
            </a:r>
          </a:p>
          <a:p>
            <a:pPr marL="0" indent="0">
              <a:buNone/>
            </a:pPr>
            <a:r>
              <a:rPr lang="en-US" b="1" dirty="0"/>
              <a:t>      - </a:t>
            </a:r>
            <a:r>
              <a:rPr lang="en-US" dirty="0"/>
              <a:t>continually measuring for effectiveness   </a:t>
            </a:r>
          </a:p>
          <a:p>
            <a:endParaRPr lang="en-US" dirty="0"/>
          </a:p>
        </p:txBody>
      </p:sp>
    </p:spTree>
    <p:extLst>
      <p:ext uri="{BB962C8B-B14F-4D97-AF65-F5344CB8AC3E}">
        <p14:creationId xmlns:p14="http://schemas.microsoft.com/office/powerpoint/2010/main" val="15587963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C0A89-2389-AC42-9B48-B186232F4C1A}"/>
              </a:ext>
            </a:extLst>
          </p:cNvPr>
          <p:cNvSpPr>
            <a:spLocks noGrp="1"/>
          </p:cNvSpPr>
          <p:nvPr>
            <p:ph type="title"/>
          </p:nvPr>
        </p:nvSpPr>
        <p:spPr/>
        <p:txBody>
          <a:bodyPr/>
          <a:lstStyle/>
          <a:p>
            <a:r>
              <a:rPr lang="en-IN" dirty="0"/>
              <a:t>Overview on Systems development</a:t>
            </a:r>
            <a:br>
              <a:rPr lang="en-IN" dirty="0"/>
            </a:br>
            <a:endParaRPr lang="en-US" dirty="0"/>
          </a:p>
        </p:txBody>
      </p:sp>
      <p:sp>
        <p:nvSpPr>
          <p:cNvPr id="3" name="Content Placeholder 2">
            <a:extLst>
              <a:ext uri="{FF2B5EF4-FFF2-40B4-BE49-F238E27FC236}">
                <a16:creationId xmlns:a16="http://schemas.microsoft.com/office/drawing/2014/main" id="{A7E3AA76-409E-AE46-90A3-1EED7AA51C46}"/>
              </a:ext>
            </a:extLst>
          </p:cNvPr>
          <p:cNvSpPr>
            <a:spLocks noGrp="1"/>
          </p:cNvSpPr>
          <p:nvPr>
            <p:ph idx="1"/>
          </p:nvPr>
        </p:nvSpPr>
        <p:spPr/>
        <p:txBody>
          <a:bodyPr>
            <a:normAutofit fontScale="92500" lnSpcReduction="10000"/>
          </a:bodyPr>
          <a:lstStyle/>
          <a:p>
            <a:pPr marL="0" indent="0">
              <a:buNone/>
            </a:pPr>
            <a:endParaRPr lang="en-IN" dirty="0"/>
          </a:p>
          <a:p>
            <a:r>
              <a:rPr lang="en-IN" sz="2800" dirty="0"/>
              <a:t>Activities that go into producing an information system solution to an organizational problem or opportunity </a:t>
            </a:r>
          </a:p>
          <a:p>
            <a:pPr marL="0" indent="0">
              <a:buNone/>
            </a:pPr>
            <a:r>
              <a:rPr lang="en-IN" sz="2800" dirty="0"/>
              <a:t>1. Systems analysis </a:t>
            </a:r>
          </a:p>
          <a:p>
            <a:pPr marL="0" indent="0">
              <a:buNone/>
            </a:pPr>
            <a:r>
              <a:rPr lang="en-IN" sz="2800" dirty="0"/>
              <a:t>2. Systems design </a:t>
            </a:r>
          </a:p>
          <a:p>
            <a:pPr marL="0" indent="0">
              <a:buNone/>
            </a:pPr>
            <a:r>
              <a:rPr lang="en-IN" sz="2800" dirty="0"/>
              <a:t>3. Programming </a:t>
            </a:r>
          </a:p>
          <a:p>
            <a:pPr marL="0" indent="0">
              <a:buNone/>
            </a:pPr>
            <a:r>
              <a:rPr lang="en-IN" sz="2800" dirty="0"/>
              <a:t>4. Testing </a:t>
            </a:r>
          </a:p>
          <a:p>
            <a:pPr marL="0" indent="0">
              <a:buNone/>
            </a:pPr>
            <a:r>
              <a:rPr lang="en-IN" sz="2800" dirty="0"/>
              <a:t>5. Conversion </a:t>
            </a:r>
          </a:p>
          <a:p>
            <a:pPr marL="0" indent="0">
              <a:buNone/>
            </a:pPr>
            <a:r>
              <a:rPr lang="en-IN" sz="2800" dirty="0"/>
              <a:t>6. Production and maintenance</a:t>
            </a:r>
            <a:endParaRPr lang="en-US" sz="2800" dirty="0"/>
          </a:p>
        </p:txBody>
      </p:sp>
    </p:spTree>
    <p:extLst>
      <p:ext uri="{BB962C8B-B14F-4D97-AF65-F5344CB8AC3E}">
        <p14:creationId xmlns:p14="http://schemas.microsoft.com/office/powerpoint/2010/main" val="13980686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452E7-E457-D040-9B9F-ED6953ACE77B}"/>
              </a:ext>
            </a:extLst>
          </p:cNvPr>
          <p:cNvSpPr>
            <a:spLocks noGrp="1"/>
          </p:cNvSpPr>
          <p:nvPr>
            <p:ph type="title"/>
          </p:nvPr>
        </p:nvSpPr>
        <p:spPr>
          <a:xfrm>
            <a:off x="1069848" y="484632"/>
            <a:ext cx="10058400" cy="775757"/>
          </a:xfrm>
        </p:spPr>
        <p:txBody>
          <a:bodyPr>
            <a:normAutofit/>
          </a:bodyPr>
          <a:lstStyle/>
          <a:p>
            <a:r>
              <a:rPr lang="en-US" sz="3600" dirty="0"/>
              <a:t>SIX CORE ACTIVITIES OF BUILDING A SYSTEM</a:t>
            </a:r>
          </a:p>
        </p:txBody>
      </p:sp>
      <p:graphicFrame>
        <p:nvGraphicFramePr>
          <p:cNvPr id="5" name="Content Placeholder 4">
            <a:extLst>
              <a:ext uri="{FF2B5EF4-FFF2-40B4-BE49-F238E27FC236}">
                <a16:creationId xmlns:a16="http://schemas.microsoft.com/office/drawing/2014/main" id="{F5621C8C-DF00-1FF7-5DA5-4DC1CDDA216A}"/>
              </a:ext>
            </a:extLst>
          </p:cNvPr>
          <p:cNvGraphicFramePr>
            <a:graphicFrameLocks noGrp="1"/>
          </p:cNvGraphicFramePr>
          <p:nvPr>
            <p:ph idx="1"/>
            <p:extLst>
              <p:ext uri="{D42A27DB-BD31-4B8C-83A1-F6EECF244321}">
                <p14:modId xmlns:p14="http://schemas.microsoft.com/office/powerpoint/2010/main" val="1994957516"/>
              </p:ext>
            </p:extLst>
          </p:nvPr>
        </p:nvGraphicFramePr>
        <p:xfrm>
          <a:off x="1069848" y="1664208"/>
          <a:ext cx="10058400" cy="4050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9BD879B4-517C-41CA-FB99-1207C626FD51}"/>
              </a:ext>
            </a:extLst>
          </p:cNvPr>
          <p:cNvSpPr txBox="1"/>
          <p:nvPr/>
        </p:nvSpPr>
        <p:spPr>
          <a:xfrm>
            <a:off x="4103914" y="5715000"/>
            <a:ext cx="4602286" cy="523220"/>
          </a:xfrm>
          <a:prstGeom prst="rect">
            <a:avLst/>
          </a:prstGeom>
          <a:noFill/>
        </p:spPr>
        <p:txBody>
          <a:bodyPr wrap="none" rtlCol="0">
            <a:spAutoFit/>
          </a:bodyPr>
          <a:lstStyle/>
          <a:p>
            <a:r>
              <a:rPr lang="en-US" sz="1400" i="1" dirty="0"/>
              <a:t>figure 1 show the six core activities of building a system</a:t>
            </a:r>
          </a:p>
          <a:p>
            <a:endParaRPr lang="en-US" sz="1400" i="1" dirty="0"/>
          </a:p>
        </p:txBody>
      </p:sp>
    </p:spTree>
    <p:extLst>
      <p:ext uri="{BB962C8B-B14F-4D97-AF65-F5344CB8AC3E}">
        <p14:creationId xmlns:p14="http://schemas.microsoft.com/office/powerpoint/2010/main" val="41714006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180B4-2A8D-DD45-91B5-5D284CD02F21}"/>
              </a:ext>
            </a:extLst>
          </p:cNvPr>
          <p:cNvSpPr>
            <a:spLocks noGrp="1"/>
          </p:cNvSpPr>
          <p:nvPr>
            <p:ph type="title"/>
          </p:nvPr>
        </p:nvSpPr>
        <p:spPr/>
        <p:txBody>
          <a:bodyPr/>
          <a:lstStyle/>
          <a:p>
            <a:r>
              <a:rPr lang="en-US" dirty="0"/>
              <a:t>System development process(</a:t>
            </a:r>
            <a:r>
              <a:rPr lang="en-US" dirty="0" err="1"/>
              <a:t>cont</a:t>
            </a:r>
            <a:r>
              <a:rPr lang="en-US" dirty="0"/>
              <a:t>)</a:t>
            </a:r>
          </a:p>
        </p:txBody>
      </p:sp>
      <p:sp>
        <p:nvSpPr>
          <p:cNvPr id="3" name="Content Placeholder 2">
            <a:extLst>
              <a:ext uri="{FF2B5EF4-FFF2-40B4-BE49-F238E27FC236}">
                <a16:creationId xmlns:a16="http://schemas.microsoft.com/office/drawing/2014/main" id="{1E26C916-AB83-4C4E-8DB8-BC4A02F70A4A}"/>
              </a:ext>
            </a:extLst>
          </p:cNvPr>
          <p:cNvSpPr>
            <a:spLocks noGrp="1"/>
          </p:cNvSpPr>
          <p:nvPr>
            <p:ph idx="1"/>
          </p:nvPr>
        </p:nvSpPr>
        <p:spPr/>
        <p:txBody>
          <a:bodyPr>
            <a:normAutofit fontScale="85000" lnSpcReduction="20000"/>
          </a:bodyPr>
          <a:lstStyle/>
          <a:p>
            <a:pPr marL="0" indent="0">
              <a:buNone/>
            </a:pPr>
            <a:r>
              <a:rPr lang="en-IN" sz="2800" b="1" dirty="0"/>
              <a:t>1. </a:t>
            </a:r>
            <a:r>
              <a:rPr lang="en-IN" b="1" dirty="0"/>
              <a:t> </a:t>
            </a:r>
            <a:r>
              <a:rPr lang="en-IN" sz="2800" b="1" dirty="0"/>
              <a:t>Systems analysis </a:t>
            </a:r>
          </a:p>
          <a:p>
            <a:pPr marL="0" indent="0">
              <a:buNone/>
            </a:pPr>
            <a:r>
              <a:rPr lang="en-IN" sz="2800" b="1" dirty="0"/>
              <a:t>   – Analysis of problem to be solved by new system </a:t>
            </a:r>
          </a:p>
          <a:p>
            <a:pPr marL="0" indent="0">
              <a:buNone/>
            </a:pPr>
            <a:r>
              <a:rPr lang="en-IN" sz="2800" dirty="0"/>
              <a:t>            • Defining the problem and identifying causes </a:t>
            </a:r>
          </a:p>
          <a:p>
            <a:pPr marL="0" indent="0">
              <a:buNone/>
            </a:pPr>
            <a:r>
              <a:rPr lang="en-IN" sz="2800" dirty="0"/>
              <a:t>            • Specifying solutions </a:t>
            </a:r>
          </a:p>
          <a:p>
            <a:pPr marL="0" indent="0">
              <a:buNone/>
            </a:pPr>
            <a:r>
              <a:rPr lang="en-IN" sz="2800" dirty="0"/>
              <a:t>                          – Systems proposal report identifies and examines alternative solutions </a:t>
            </a:r>
          </a:p>
          <a:p>
            <a:pPr marL="0" indent="0">
              <a:buNone/>
            </a:pPr>
            <a:r>
              <a:rPr lang="en-IN" sz="2800" dirty="0"/>
              <a:t>             • Identifying information requirements </a:t>
            </a:r>
          </a:p>
          <a:p>
            <a:pPr marL="0" indent="0">
              <a:buNone/>
            </a:pPr>
            <a:r>
              <a:rPr lang="en-IN" sz="2800" dirty="0"/>
              <a:t>– </a:t>
            </a:r>
            <a:r>
              <a:rPr lang="en-IN" sz="2800" b="1" dirty="0"/>
              <a:t>Includes feasibility study </a:t>
            </a:r>
          </a:p>
          <a:p>
            <a:pPr marL="0" indent="0">
              <a:buNone/>
            </a:pPr>
            <a:r>
              <a:rPr lang="en-IN" sz="2800" b="1" dirty="0"/>
              <a:t>              </a:t>
            </a:r>
            <a:r>
              <a:rPr lang="en-IN" sz="2800" dirty="0"/>
              <a:t>• Is solution feasible and good investment?</a:t>
            </a:r>
          </a:p>
          <a:p>
            <a:pPr marL="0" indent="0">
              <a:buNone/>
            </a:pPr>
            <a:r>
              <a:rPr lang="en-IN" sz="2800" dirty="0"/>
              <a:t>              • Is required technology, skill available?</a:t>
            </a:r>
            <a:endParaRPr lang="en-US" sz="2800" dirty="0"/>
          </a:p>
        </p:txBody>
      </p:sp>
    </p:spTree>
    <p:extLst>
      <p:ext uri="{BB962C8B-B14F-4D97-AF65-F5344CB8AC3E}">
        <p14:creationId xmlns:p14="http://schemas.microsoft.com/office/powerpoint/2010/main" val="24026112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AFE75-1EB3-AD44-A18B-5F9FB00BB162}"/>
              </a:ext>
            </a:extLst>
          </p:cNvPr>
          <p:cNvSpPr>
            <a:spLocks noGrp="1"/>
          </p:cNvSpPr>
          <p:nvPr>
            <p:ph type="title"/>
          </p:nvPr>
        </p:nvSpPr>
        <p:spPr/>
        <p:txBody>
          <a:bodyPr/>
          <a:lstStyle/>
          <a:p>
            <a:r>
              <a:rPr lang="en-US" dirty="0"/>
              <a:t>System development process(</a:t>
            </a:r>
            <a:r>
              <a:rPr lang="en-US" dirty="0" err="1"/>
              <a:t>cont</a:t>
            </a:r>
            <a:r>
              <a:rPr lang="en-US" dirty="0"/>
              <a:t>)</a:t>
            </a:r>
          </a:p>
        </p:txBody>
      </p:sp>
      <p:sp>
        <p:nvSpPr>
          <p:cNvPr id="3" name="Content Placeholder 2">
            <a:extLst>
              <a:ext uri="{FF2B5EF4-FFF2-40B4-BE49-F238E27FC236}">
                <a16:creationId xmlns:a16="http://schemas.microsoft.com/office/drawing/2014/main" id="{246C63B9-E16B-3B47-BE5B-74017837BEBC}"/>
              </a:ext>
            </a:extLst>
          </p:cNvPr>
          <p:cNvSpPr>
            <a:spLocks noGrp="1"/>
          </p:cNvSpPr>
          <p:nvPr>
            <p:ph idx="1"/>
          </p:nvPr>
        </p:nvSpPr>
        <p:spPr/>
        <p:txBody>
          <a:bodyPr>
            <a:normAutofit lnSpcReduction="10000"/>
          </a:bodyPr>
          <a:lstStyle/>
          <a:p>
            <a:pPr marL="0" indent="0">
              <a:buNone/>
            </a:pPr>
            <a:endParaRPr lang="en-IN" sz="2800" b="1" dirty="0"/>
          </a:p>
          <a:p>
            <a:pPr marL="0" indent="0">
              <a:buNone/>
            </a:pPr>
            <a:r>
              <a:rPr lang="en-IN" sz="2800" b="1" dirty="0"/>
              <a:t> System analysis (cont.) </a:t>
            </a:r>
          </a:p>
          <a:p>
            <a:pPr marL="0" indent="0">
              <a:buNone/>
            </a:pPr>
            <a:r>
              <a:rPr lang="en-IN" sz="2800" b="1" dirty="0"/>
              <a:t>    – Establishing information requirements </a:t>
            </a:r>
          </a:p>
          <a:p>
            <a:pPr marL="0" indent="0">
              <a:buNone/>
            </a:pPr>
            <a:r>
              <a:rPr lang="en-IN" sz="2800" b="1" dirty="0"/>
              <a:t>             </a:t>
            </a:r>
            <a:r>
              <a:rPr lang="en-IN" sz="2800" dirty="0"/>
              <a:t>• Who needs what information, where, when, and how </a:t>
            </a:r>
          </a:p>
          <a:p>
            <a:pPr marL="0" indent="0">
              <a:buNone/>
            </a:pPr>
            <a:r>
              <a:rPr lang="en-IN" sz="2800" dirty="0"/>
              <a:t>             • Define objectives of new/modified system </a:t>
            </a:r>
          </a:p>
          <a:p>
            <a:pPr marL="0" indent="0">
              <a:buNone/>
            </a:pPr>
            <a:r>
              <a:rPr lang="en-IN" sz="2800" dirty="0"/>
              <a:t>             • Detail the functions new system must perform </a:t>
            </a:r>
          </a:p>
          <a:p>
            <a:pPr marL="0" indent="0">
              <a:buNone/>
            </a:pPr>
            <a:r>
              <a:rPr lang="en-IN" sz="2800" dirty="0"/>
              <a:t>    </a:t>
            </a:r>
            <a:r>
              <a:rPr lang="en-IN" sz="2800" b="1" dirty="0"/>
              <a:t>– Faulty requirements analysis is leading cause of systems failure and high systems development cost.</a:t>
            </a:r>
            <a:endParaRPr lang="en-US" sz="2800" b="1" dirty="0"/>
          </a:p>
        </p:txBody>
      </p:sp>
    </p:spTree>
    <p:extLst>
      <p:ext uri="{BB962C8B-B14F-4D97-AF65-F5344CB8AC3E}">
        <p14:creationId xmlns:p14="http://schemas.microsoft.com/office/powerpoint/2010/main" val="42286360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991E4-7F36-9441-9A66-4B842635C9FB}"/>
              </a:ext>
            </a:extLst>
          </p:cNvPr>
          <p:cNvSpPr>
            <a:spLocks noGrp="1"/>
          </p:cNvSpPr>
          <p:nvPr>
            <p:ph type="title"/>
          </p:nvPr>
        </p:nvSpPr>
        <p:spPr/>
        <p:txBody>
          <a:bodyPr/>
          <a:lstStyle/>
          <a:p>
            <a:r>
              <a:rPr lang="en-US" dirty="0"/>
              <a:t>System development process(</a:t>
            </a:r>
            <a:r>
              <a:rPr lang="en-US" dirty="0" err="1"/>
              <a:t>cont</a:t>
            </a:r>
            <a:r>
              <a:rPr lang="en-US" dirty="0"/>
              <a:t>)</a:t>
            </a:r>
          </a:p>
        </p:txBody>
      </p:sp>
      <p:sp>
        <p:nvSpPr>
          <p:cNvPr id="3" name="Content Placeholder 2">
            <a:extLst>
              <a:ext uri="{FF2B5EF4-FFF2-40B4-BE49-F238E27FC236}">
                <a16:creationId xmlns:a16="http://schemas.microsoft.com/office/drawing/2014/main" id="{04E89B69-D058-BB44-A445-76BBA825ED3B}"/>
              </a:ext>
            </a:extLst>
          </p:cNvPr>
          <p:cNvSpPr>
            <a:spLocks noGrp="1"/>
          </p:cNvSpPr>
          <p:nvPr>
            <p:ph idx="1"/>
          </p:nvPr>
        </p:nvSpPr>
        <p:spPr/>
        <p:txBody>
          <a:bodyPr>
            <a:normAutofit fontScale="85000" lnSpcReduction="10000"/>
          </a:bodyPr>
          <a:lstStyle/>
          <a:p>
            <a:pPr marL="0" indent="0">
              <a:buNone/>
            </a:pPr>
            <a:r>
              <a:rPr lang="en-IN" sz="3000" b="1" dirty="0"/>
              <a:t>Systems design</a:t>
            </a:r>
          </a:p>
          <a:p>
            <a:pPr marL="0" indent="0">
              <a:buNone/>
            </a:pPr>
            <a:r>
              <a:rPr lang="en-IN" dirty="0"/>
              <a:t> – </a:t>
            </a:r>
            <a:r>
              <a:rPr lang="en-IN" sz="2400" dirty="0"/>
              <a:t>Describes system specifications that will deliver functions identified during systems analysis</a:t>
            </a:r>
          </a:p>
          <a:p>
            <a:pPr marL="0" indent="0">
              <a:buNone/>
            </a:pPr>
            <a:r>
              <a:rPr lang="en-IN" sz="2400" dirty="0"/>
              <a:t> – Should address all managerial, organizational, and technological components of system solution </a:t>
            </a:r>
          </a:p>
          <a:p>
            <a:pPr marL="0" indent="0">
              <a:buNone/>
            </a:pPr>
            <a:r>
              <a:rPr lang="en-IN" sz="2400" dirty="0"/>
              <a:t> </a:t>
            </a:r>
            <a:r>
              <a:rPr lang="en-IN" sz="2400" b="1" dirty="0"/>
              <a:t>Role of end users </a:t>
            </a:r>
          </a:p>
          <a:p>
            <a:pPr marL="0" indent="0">
              <a:buNone/>
            </a:pPr>
            <a:r>
              <a:rPr lang="en-IN" sz="2800" dirty="0"/>
              <a:t>• User information requirements drive system building</a:t>
            </a:r>
          </a:p>
          <a:p>
            <a:pPr marL="0" indent="0">
              <a:buNone/>
            </a:pPr>
            <a:r>
              <a:rPr lang="en-IN" sz="2800" dirty="0"/>
              <a:t>• Users must have sufficient control over design process to ensure system reflects their business priorities and information needs </a:t>
            </a:r>
          </a:p>
          <a:p>
            <a:pPr marL="0" indent="0">
              <a:buNone/>
            </a:pPr>
            <a:r>
              <a:rPr lang="en-IN" sz="2800" dirty="0"/>
              <a:t>• Insufficient user involvement in design effort is major cause of system failures</a:t>
            </a:r>
            <a:endParaRPr lang="en-US" sz="2800" dirty="0"/>
          </a:p>
        </p:txBody>
      </p:sp>
    </p:spTree>
    <p:extLst>
      <p:ext uri="{BB962C8B-B14F-4D97-AF65-F5344CB8AC3E}">
        <p14:creationId xmlns:p14="http://schemas.microsoft.com/office/powerpoint/2010/main" val="2197755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D7F67-EE24-8F4D-B606-94AE27E163FF}"/>
              </a:ext>
            </a:extLst>
          </p:cNvPr>
          <p:cNvSpPr>
            <a:spLocks noGrp="1"/>
          </p:cNvSpPr>
          <p:nvPr>
            <p:ph type="title"/>
          </p:nvPr>
        </p:nvSpPr>
        <p:spPr/>
        <p:txBody>
          <a:bodyPr/>
          <a:lstStyle/>
          <a:p>
            <a:r>
              <a:rPr lang="en-US" dirty="0"/>
              <a:t>System development process(</a:t>
            </a:r>
            <a:r>
              <a:rPr lang="en-US" dirty="0" err="1"/>
              <a:t>cont</a:t>
            </a:r>
            <a:r>
              <a:rPr lang="en-US" dirty="0"/>
              <a:t>)</a:t>
            </a:r>
          </a:p>
        </p:txBody>
      </p:sp>
      <p:sp>
        <p:nvSpPr>
          <p:cNvPr id="3" name="Content Placeholder 2">
            <a:extLst>
              <a:ext uri="{FF2B5EF4-FFF2-40B4-BE49-F238E27FC236}">
                <a16:creationId xmlns:a16="http://schemas.microsoft.com/office/drawing/2014/main" id="{A0F9EDD8-62B1-D043-BD18-835022B9C6D6}"/>
              </a:ext>
            </a:extLst>
          </p:cNvPr>
          <p:cNvSpPr>
            <a:spLocks noGrp="1"/>
          </p:cNvSpPr>
          <p:nvPr>
            <p:ph idx="1"/>
          </p:nvPr>
        </p:nvSpPr>
        <p:spPr>
          <a:xfrm>
            <a:off x="1066800" y="1812489"/>
            <a:ext cx="10058400" cy="4050792"/>
          </a:xfrm>
        </p:spPr>
        <p:txBody>
          <a:bodyPr>
            <a:noAutofit/>
          </a:bodyPr>
          <a:lstStyle/>
          <a:p>
            <a:pPr marL="0" indent="0">
              <a:buNone/>
            </a:pPr>
            <a:r>
              <a:rPr lang="en-IN" sz="2800" b="1" dirty="0"/>
              <a:t>2. Programming: </a:t>
            </a:r>
          </a:p>
          <a:p>
            <a:pPr marL="0" indent="0">
              <a:buNone/>
            </a:pPr>
            <a:r>
              <a:rPr lang="en-IN" sz="2800" dirty="0"/>
              <a:t>– System specifications from design stage are translated into software program code</a:t>
            </a:r>
          </a:p>
          <a:p>
            <a:pPr marL="0" indent="0">
              <a:buNone/>
            </a:pPr>
            <a:r>
              <a:rPr lang="en-IN" sz="2800" b="1" dirty="0"/>
              <a:t>3. Testing </a:t>
            </a:r>
          </a:p>
          <a:p>
            <a:pPr marL="0" indent="0">
              <a:buNone/>
            </a:pPr>
            <a:r>
              <a:rPr lang="en-IN" sz="2800" dirty="0"/>
              <a:t>– Ensures system produces right results </a:t>
            </a:r>
          </a:p>
          <a:p>
            <a:pPr marL="0" indent="0">
              <a:buNone/>
            </a:pPr>
            <a:r>
              <a:rPr lang="en-IN" sz="2800" dirty="0"/>
              <a:t>– Unit testing: Tests each program in system separately </a:t>
            </a:r>
          </a:p>
          <a:p>
            <a:pPr marL="0" indent="0">
              <a:buNone/>
            </a:pPr>
            <a:r>
              <a:rPr lang="en-IN" sz="2800" dirty="0"/>
              <a:t>– System testing: Test functioning of system as a whole </a:t>
            </a:r>
          </a:p>
          <a:p>
            <a:pPr marL="0" indent="0">
              <a:buNone/>
            </a:pPr>
            <a:r>
              <a:rPr lang="en-IN" sz="2800" dirty="0"/>
              <a:t>– Acceptance testing: Makes sure system is ready to be used in production setting </a:t>
            </a:r>
          </a:p>
          <a:p>
            <a:pPr marL="0" indent="0">
              <a:buNone/>
            </a:pPr>
            <a:r>
              <a:rPr lang="en-IN" sz="2800" dirty="0"/>
              <a:t>– Test plan: All preparations for series of tests</a:t>
            </a:r>
            <a:endParaRPr lang="en-US" sz="2800" dirty="0"/>
          </a:p>
        </p:txBody>
      </p:sp>
    </p:spTree>
    <p:extLst>
      <p:ext uri="{BB962C8B-B14F-4D97-AF65-F5344CB8AC3E}">
        <p14:creationId xmlns:p14="http://schemas.microsoft.com/office/powerpoint/2010/main" val="285356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29747-6F52-5B4B-A5A8-A12085A036FD}"/>
              </a:ext>
            </a:extLst>
          </p:cNvPr>
          <p:cNvSpPr>
            <a:spLocks noGrp="1"/>
          </p:cNvSpPr>
          <p:nvPr>
            <p:ph type="title"/>
          </p:nvPr>
        </p:nvSpPr>
        <p:spPr/>
        <p:txBody>
          <a:bodyPr/>
          <a:lstStyle/>
          <a:p>
            <a:r>
              <a:rPr lang="en-US" dirty="0"/>
              <a:t>System development process(</a:t>
            </a:r>
            <a:r>
              <a:rPr lang="en-US" dirty="0" err="1"/>
              <a:t>cont</a:t>
            </a:r>
            <a:r>
              <a:rPr lang="en-US" dirty="0"/>
              <a:t>)</a:t>
            </a:r>
          </a:p>
        </p:txBody>
      </p:sp>
      <p:sp>
        <p:nvSpPr>
          <p:cNvPr id="3" name="Content Placeholder 2">
            <a:extLst>
              <a:ext uri="{FF2B5EF4-FFF2-40B4-BE49-F238E27FC236}">
                <a16:creationId xmlns:a16="http://schemas.microsoft.com/office/drawing/2014/main" id="{E2CC8D4C-9222-3F4A-92D5-911AA0225559}"/>
              </a:ext>
            </a:extLst>
          </p:cNvPr>
          <p:cNvSpPr>
            <a:spLocks noGrp="1"/>
          </p:cNvSpPr>
          <p:nvPr>
            <p:ph idx="1"/>
          </p:nvPr>
        </p:nvSpPr>
        <p:spPr>
          <a:xfrm>
            <a:off x="1063752" y="1750705"/>
            <a:ext cx="10058400" cy="4050792"/>
          </a:xfrm>
        </p:spPr>
        <p:txBody>
          <a:bodyPr>
            <a:noAutofit/>
          </a:bodyPr>
          <a:lstStyle/>
          <a:p>
            <a:pPr marL="0" indent="0">
              <a:buNone/>
            </a:pPr>
            <a:r>
              <a:rPr lang="en-IN" sz="2800" b="1" dirty="0"/>
              <a:t>4 Conversion </a:t>
            </a:r>
          </a:p>
          <a:p>
            <a:pPr marL="0" indent="0">
              <a:buNone/>
            </a:pPr>
            <a:r>
              <a:rPr lang="en-IN" sz="2800" dirty="0"/>
              <a:t>– Process of changing from old system to new system </a:t>
            </a:r>
          </a:p>
          <a:p>
            <a:pPr marL="0" indent="0">
              <a:buNone/>
            </a:pPr>
            <a:r>
              <a:rPr lang="en-IN" sz="2800" dirty="0"/>
              <a:t>– Four main strategies </a:t>
            </a:r>
          </a:p>
          <a:p>
            <a:pPr>
              <a:buFont typeface="Wingdings" pitchFamily="2" charset="2"/>
              <a:buChar char="v"/>
            </a:pPr>
            <a:r>
              <a:rPr lang="en-IN" sz="2800" dirty="0"/>
              <a:t>Parallel strategy </a:t>
            </a:r>
          </a:p>
          <a:p>
            <a:pPr>
              <a:buFont typeface="Wingdings" pitchFamily="2" charset="2"/>
              <a:buChar char="v"/>
            </a:pPr>
            <a:r>
              <a:rPr lang="en-IN" sz="2800" dirty="0"/>
              <a:t> Direct cutover </a:t>
            </a:r>
          </a:p>
          <a:p>
            <a:pPr>
              <a:buFont typeface="Wingdings" pitchFamily="2" charset="2"/>
              <a:buChar char="v"/>
            </a:pPr>
            <a:r>
              <a:rPr lang="en-IN" sz="2800" dirty="0"/>
              <a:t> Pilot study </a:t>
            </a:r>
          </a:p>
          <a:p>
            <a:pPr>
              <a:buFont typeface="Wingdings" pitchFamily="2" charset="2"/>
              <a:buChar char="v"/>
            </a:pPr>
            <a:r>
              <a:rPr lang="en-IN" sz="2800" dirty="0"/>
              <a:t>Phased approach </a:t>
            </a:r>
          </a:p>
          <a:p>
            <a:pPr marL="0" indent="0">
              <a:buNone/>
            </a:pPr>
            <a:r>
              <a:rPr lang="en-IN" sz="2800" dirty="0"/>
              <a:t>– Requires end-user training </a:t>
            </a:r>
          </a:p>
          <a:p>
            <a:pPr marL="0" indent="0">
              <a:buNone/>
            </a:pPr>
            <a:r>
              <a:rPr lang="en-IN" sz="2800" dirty="0"/>
              <a:t>– Finalization of detailed documentation showing how system works from technical and end-user standpoint.</a:t>
            </a:r>
            <a:endParaRPr lang="en-US" sz="2800" dirty="0"/>
          </a:p>
        </p:txBody>
      </p:sp>
    </p:spTree>
    <p:extLst>
      <p:ext uri="{BB962C8B-B14F-4D97-AF65-F5344CB8AC3E}">
        <p14:creationId xmlns:p14="http://schemas.microsoft.com/office/powerpoint/2010/main" val="29457899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2059E-4855-BC4A-9240-9957CABDA3DF}"/>
              </a:ext>
            </a:extLst>
          </p:cNvPr>
          <p:cNvSpPr>
            <a:spLocks noGrp="1"/>
          </p:cNvSpPr>
          <p:nvPr>
            <p:ph type="title"/>
          </p:nvPr>
        </p:nvSpPr>
        <p:spPr/>
        <p:txBody>
          <a:bodyPr/>
          <a:lstStyle/>
          <a:p>
            <a:r>
              <a:rPr lang="en-US" dirty="0"/>
              <a:t>System development process(</a:t>
            </a:r>
            <a:r>
              <a:rPr lang="en-US" dirty="0" err="1"/>
              <a:t>cont</a:t>
            </a:r>
            <a:r>
              <a:rPr lang="en-US" dirty="0"/>
              <a:t>)</a:t>
            </a:r>
          </a:p>
        </p:txBody>
      </p:sp>
      <p:sp>
        <p:nvSpPr>
          <p:cNvPr id="3" name="Content Placeholder 2">
            <a:extLst>
              <a:ext uri="{FF2B5EF4-FFF2-40B4-BE49-F238E27FC236}">
                <a16:creationId xmlns:a16="http://schemas.microsoft.com/office/drawing/2014/main" id="{A0A90B37-6559-D043-A22D-37F19C875A30}"/>
              </a:ext>
            </a:extLst>
          </p:cNvPr>
          <p:cNvSpPr>
            <a:spLocks noGrp="1"/>
          </p:cNvSpPr>
          <p:nvPr>
            <p:ph idx="1"/>
          </p:nvPr>
        </p:nvSpPr>
        <p:spPr/>
        <p:txBody>
          <a:bodyPr>
            <a:normAutofit fontScale="92500" lnSpcReduction="20000"/>
          </a:bodyPr>
          <a:lstStyle/>
          <a:p>
            <a:pPr marL="0" indent="0">
              <a:buNone/>
            </a:pPr>
            <a:r>
              <a:rPr lang="en-IN" sz="2800" b="1" dirty="0"/>
              <a:t>5. Production and maintenance </a:t>
            </a:r>
          </a:p>
          <a:p>
            <a:pPr marL="0" indent="0">
              <a:buNone/>
            </a:pPr>
            <a:r>
              <a:rPr lang="en-IN" sz="2800" dirty="0"/>
              <a:t>– System reviewed to determine if revisions needed </a:t>
            </a:r>
          </a:p>
          <a:p>
            <a:pPr marL="0" indent="0">
              <a:buNone/>
            </a:pPr>
            <a:r>
              <a:rPr lang="en-IN" sz="2800" dirty="0"/>
              <a:t>– May include post-implementation audit document </a:t>
            </a:r>
          </a:p>
          <a:p>
            <a:pPr marL="0" indent="0">
              <a:buNone/>
            </a:pPr>
            <a:r>
              <a:rPr lang="en-IN" sz="2800" dirty="0"/>
              <a:t>– Maintenance </a:t>
            </a:r>
          </a:p>
          <a:p>
            <a:pPr marL="0" indent="0">
              <a:buNone/>
            </a:pPr>
            <a:r>
              <a:rPr lang="en-IN" sz="2800" dirty="0"/>
              <a:t>• Changes in hardware, software, documentation, or procedures to a production system to correct errors, meet new requirements, or improve processing efficiency </a:t>
            </a:r>
          </a:p>
          <a:p>
            <a:pPr marL="0" indent="0">
              <a:buNone/>
            </a:pPr>
            <a:r>
              <a:rPr lang="en-IN" dirty="0"/>
              <a:t>        – 20% debugging, emergency work </a:t>
            </a:r>
          </a:p>
          <a:p>
            <a:pPr marL="0" indent="0">
              <a:buNone/>
            </a:pPr>
            <a:r>
              <a:rPr lang="en-IN" dirty="0"/>
              <a:t>        – 20% changes to hardware, software, data, reporting </a:t>
            </a:r>
          </a:p>
          <a:p>
            <a:pPr marL="0" indent="0">
              <a:buNone/>
            </a:pPr>
            <a:r>
              <a:rPr lang="en-IN" dirty="0"/>
              <a:t>        – 60% of work: User enhancements, improving documentation, recoding for greater processing efficiency</a:t>
            </a:r>
            <a:endParaRPr lang="en-US" dirty="0"/>
          </a:p>
        </p:txBody>
      </p:sp>
    </p:spTree>
    <p:extLst>
      <p:ext uri="{BB962C8B-B14F-4D97-AF65-F5344CB8AC3E}">
        <p14:creationId xmlns:p14="http://schemas.microsoft.com/office/powerpoint/2010/main" val="7046942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887D4-ACE0-4D44-B0C3-9E1A4F5FD6AC}"/>
              </a:ext>
            </a:extLst>
          </p:cNvPr>
          <p:cNvSpPr>
            <a:spLocks noGrp="1"/>
          </p:cNvSpPr>
          <p:nvPr>
            <p:ph type="title"/>
          </p:nvPr>
        </p:nvSpPr>
        <p:spPr>
          <a:xfrm>
            <a:off x="1066800" y="79507"/>
            <a:ext cx="10058400" cy="1609344"/>
          </a:xfrm>
        </p:spPr>
        <p:txBody>
          <a:bodyPr>
            <a:normAutofit/>
          </a:bodyPr>
          <a:lstStyle/>
          <a:p>
            <a:r>
              <a:rPr lang="en-IN" sz="4400" dirty="0"/>
              <a:t>SUMMARY OF SYSTEMS DEVELOPMENT ACTIVITIES</a:t>
            </a:r>
            <a:endParaRPr lang="en-US" sz="4400" dirty="0"/>
          </a:p>
        </p:txBody>
      </p:sp>
      <p:graphicFrame>
        <p:nvGraphicFramePr>
          <p:cNvPr id="7" name="Table 7">
            <a:extLst>
              <a:ext uri="{FF2B5EF4-FFF2-40B4-BE49-F238E27FC236}">
                <a16:creationId xmlns:a16="http://schemas.microsoft.com/office/drawing/2014/main" id="{C5F1C1DD-24D5-254C-A4C0-A10E27FFF283}"/>
              </a:ext>
            </a:extLst>
          </p:cNvPr>
          <p:cNvGraphicFramePr>
            <a:graphicFrameLocks noGrp="1"/>
          </p:cNvGraphicFramePr>
          <p:nvPr>
            <p:ph idx="1"/>
            <p:extLst>
              <p:ext uri="{D42A27DB-BD31-4B8C-83A1-F6EECF244321}">
                <p14:modId xmlns:p14="http://schemas.microsoft.com/office/powerpoint/2010/main" val="1977517225"/>
              </p:ext>
            </p:extLst>
          </p:nvPr>
        </p:nvGraphicFramePr>
        <p:xfrm>
          <a:off x="1066800" y="1992332"/>
          <a:ext cx="9514114" cy="4645472"/>
        </p:xfrm>
        <a:graphic>
          <a:graphicData uri="http://schemas.openxmlformats.org/drawingml/2006/table">
            <a:tbl>
              <a:tblPr firstRow="1" bandRow="1">
                <a:tableStyleId>{073A0DAA-6AF3-43AB-8588-CEC1D06C72B9}</a:tableStyleId>
              </a:tblPr>
              <a:tblGrid>
                <a:gridCol w="4703406">
                  <a:extLst>
                    <a:ext uri="{9D8B030D-6E8A-4147-A177-3AD203B41FA5}">
                      <a16:colId xmlns:a16="http://schemas.microsoft.com/office/drawing/2014/main" val="4280385866"/>
                    </a:ext>
                  </a:extLst>
                </a:gridCol>
                <a:gridCol w="4810708">
                  <a:extLst>
                    <a:ext uri="{9D8B030D-6E8A-4147-A177-3AD203B41FA5}">
                      <a16:colId xmlns:a16="http://schemas.microsoft.com/office/drawing/2014/main" val="2330230456"/>
                    </a:ext>
                  </a:extLst>
                </a:gridCol>
              </a:tblGrid>
              <a:tr h="635588">
                <a:tc>
                  <a:txBody>
                    <a:bodyPr/>
                    <a:lstStyle/>
                    <a:p>
                      <a:r>
                        <a:rPr lang="en-US" dirty="0"/>
                        <a:t>CORE ACTIVITIES</a:t>
                      </a:r>
                    </a:p>
                  </a:txBody>
                  <a:tcPr/>
                </a:tc>
                <a:tc>
                  <a:txBody>
                    <a:bodyPr/>
                    <a:lstStyle/>
                    <a:p>
                      <a:r>
                        <a:rPr lang="en-US" dirty="0"/>
                        <a:t>DESCRIPTION</a:t>
                      </a:r>
                    </a:p>
                  </a:txBody>
                  <a:tcPr/>
                </a:tc>
                <a:extLst>
                  <a:ext uri="{0D108BD9-81ED-4DB2-BD59-A6C34878D82A}">
                    <a16:rowId xmlns:a16="http://schemas.microsoft.com/office/drawing/2014/main" val="3173384249"/>
                  </a:ext>
                </a:extLst>
              </a:tr>
              <a:tr h="851535">
                <a:tc>
                  <a:txBody>
                    <a:bodyPr/>
                    <a:lstStyle/>
                    <a:p>
                      <a:r>
                        <a:rPr lang="en-US" dirty="0"/>
                        <a:t>Systems analysis</a:t>
                      </a:r>
                    </a:p>
                  </a:txBody>
                  <a:tcPr/>
                </a:tc>
                <a:tc>
                  <a:txBody>
                    <a:bodyPr/>
                    <a:lstStyle/>
                    <a:p>
                      <a:r>
                        <a:rPr lang="en-IN" dirty="0"/>
                        <a:t>Identify problem(s) </a:t>
                      </a:r>
                    </a:p>
                    <a:p>
                      <a:r>
                        <a:rPr lang="en-IN" dirty="0"/>
                        <a:t>Specify solutions </a:t>
                      </a:r>
                    </a:p>
                    <a:p>
                      <a:r>
                        <a:rPr lang="en-IN" dirty="0"/>
                        <a:t>Establish information requirements</a:t>
                      </a:r>
                      <a:endParaRPr lang="en-US" dirty="0"/>
                    </a:p>
                  </a:txBody>
                  <a:tcPr/>
                </a:tc>
                <a:extLst>
                  <a:ext uri="{0D108BD9-81ED-4DB2-BD59-A6C34878D82A}">
                    <a16:rowId xmlns:a16="http://schemas.microsoft.com/office/drawing/2014/main" val="982839121"/>
                  </a:ext>
                </a:extLst>
              </a:tr>
              <a:tr h="635588">
                <a:tc>
                  <a:txBody>
                    <a:bodyPr/>
                    <a:lstStyle/>
                    <a:p>
                      <a:r>
                        <a:rPr lang="en-US" dirty="0"/>
                        <a:t>System design</a:t>
                      </a:r>
                    </a:p>
                  </a:txBody>
                  <a:tcPr/>
                </a:tc>
                <a:tc>
                  <a:txBody>
                    <a:bodyPr/>
                    <a:lstStyle/>
                    <a:p>
                      <a:r>
                        <a:rPr lang="en-IN" dirty="0"/>
                        <a:t>Create design specifications.</a:t>
                      </a:r>
                      <a:endParaRPr lang="en-US" dirty="0"/>
                    </a:p>
                  </a:txBody>
                  <a:tcPr/>
                </a:tc>
                <a:extLst>
                  <a:ext uri="{0D108BD9-81ED-4DB2-BD59-A6C34878D82A}">
                    <a16:rowId xmlns:a16="http://schemas.microsoft.com/office/drawing/2014/main" val="2009055769"/>
                  </a:ext>
                </a:extLst>
              </a:tr>
              <a:tr h="635588">
                <a:tc>
                  <a:txBody>
                    <a:bodyPr/>
                    <a:lstStyle/>
                    <a:p>
                      <a:r>
                        <a:rPr lang="en-US" dirty="0"/>
                        <a:t>Programming</a:t>
                      </a:r>
                    </a:p>
                  </a:txBody>
                  <a:tcPr/>
                </a:tc>
                <a:tc>
                  <a:txBody>
                    <a:bodyPr/>
                    <a:lstStyle/>
                    <a:p>
                      <a:r>
                        <a:rPr lang="en-IN" dirty="0"/>
                        <a:t>Translate design specifications into code.</a:t>
                      </a:r>
                      <a:endParaRPr lang="en-US" dirty="0"/>
                    </a:p>
                  </a:txBody>
                  <a:tcPr/>
                </a:tc>
                <a:extLst>
                  <a:ext uri="{0D108BD9-81ED-4DB2-BD59-A6C34878D82A}">
                    <a16:rowId xmlns:a16="http://schemas.microsoft.com/office/drawing/2014/main" val="3750275599"/>
                  </a:ext>
                </a:extLst>
              </a:tr>
              <a:tr h="635588">
                <a:tc>
                  <a:txBody>
                    <a:bodyPr/>
                    <a:lstStyle/>
                    <a:p>
                      <a:r>
                        <a:rPr lang="en-US" dirty="0"/>
                        <a:t>Testing</a:t>
                      </a:r>
                    </a:p>
                  </a:txBody>
                  <a:tcPr/>
                </a:tc>
                <a:tc>
                  <a:txBody>
                    <a:bodyPr/>
                    <a:lstStyle/>
                    <a:p>
                      <a:r>
                        <a:rPr lang="en-IN" dirty="0"/>
                        <a:t>Unit test Systems test Acceptance test.</a:t>
                      </a:r>
                      <a:endParaRPr lang="en-US" dirty="0"/>
                    </a:p>
                  </a:txBody>
                  <a:tcPr/>
                </a:tc>
                <a:extLst>
                  <a:ext uri="{0D108BD9-81ED-4DB2-BD59-A6C34878D82A}">
                    <a16:rowId xmlns:a16="http://schemas.microsoft.com/office/drawing/2014/main" val="2011557935"/>
                  </a:ext>
                </a:extLst>
              </a:tr>
              <a:tr h="1069009">
                <a:tc>
                  <a:txBody>
                    <a:bodyPr/>
                    <a:lstStyle/>
                    <a:p>
                      <a:r>
                        <a:rPr lang="en-US" dirty="0"/>
                        <a:t>Conversion and production and maintenance</a:t>
                      </a:r>
                    </a:p>
                  </a:txBody>
                  <a:tcPr/>
                </a:tc>
                <a:tc>
                  <a:txBody>
                    <a:bodyPr/>
                    <a:lstStyle/>
                    <a:p>
                      <a:r>
                        <a:rPr lang="en-IN" dirty="0"/>
                        <a:t>Plan conversion Prepare documentation Train users and technical staff.</a:t>
                      </a:r>
                    </a:p>
                    <a:p>
                      <a:r>
                        <a:rPr lang="en-IN" dirty="0"/>
                        <a:t>Operate the system Evaluate the system Modify the system</a:t>
                      </a:r>
                      <a:endParaRPr lang="en-US" dirty="0"/>
                    </a:p>
                  </a:txBody>
                  <a:tcPr/>
                </a:tc>
                <a:extLst>
                  <a:ext uri="{0D108BD9-81ED-4DB2-BD59-A6C34878D82A}">
                    <a16:rowId xmlns:a16="http://schemas.microsoft.com/office/drawing/2014/main" val="816832476"/>
                  </a:ext>
                </a:extLst>
              </a:tr>
            </a:tbl>
          </a:graphicData>
        </a:graphic>
      </p:graphicFrame>
      <p:sp>
        <p:nvSpPr>
          <p:cNvPr id="3" name="TextBox 2">
            <a:extLst>
              <a:ext uri="{FF2B5EF4-FFF2-40B4-BE49-F238E27FC236}">
                <a16:creationId xmlns:a16="http://schemas.microsoft.com/office/drawing/2014/main" id="{3146AAAF-0183-0D84-3391-97A6A218D871}"/>
              </a:ext>
            </a:extLst>
          </p:cNvPr>
          <p:cNvSpPr txBox="1"/>
          <p:nvPr/>
        </p:nvSpPr>
        <p:spPr>
          <a:xfrm>
            <a:off x="3537857" y="1458686"/>
            <a:ext cx="5629170" cy="369332"/>
          </a:xfrm>
          <a:prstGeom prst="rect">
            <a:avLst/>
          </a:prstGeom>
          <a:noFill/>
        </p:spPr>
        <p:txBody>
          <a:bodyPr wrap="none" rtlCol="0">
            <a:spAutoFit/>
          </a:bodyPr>
          <a:lstStyle/>
          <a:p>
            <a:r>
              <a:rPr lang="en-US" dirty="0"/>
              <a:t>Table 1 summary of systems development activities</a:t>
            </a:r>
          </a:p>
        </p:txBody>
      </p:sp>
    </p:spTree>
    <p:extLst>
      <p:ext uri="{BB962C8B-B14F-4D97-AF65-F5344CB8AC3E}">
        <p14:creationId xmlns:p14="http://schemas.microsoft.com/office/powerpoint/2010/main" val="11276349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C9895B-574E-7149-90BF-A5DBEB0EE281}"/>
              </a:ext>
            </a:extLst>
          </p:cNvPr>
          <p:cNvSpPr>
            <a:spLocks noGrp="1"/>
          </p:cNvSpPr>
          <p:nvPr>
            <p:ph type="title"/>
          </p:nvPr>
        </p:nvSpPr>
        <p:spPr/>
        <p:txBody>
          <a:bodyPr>
            <a:normAutofit/>
          </a:bodyPr>
          <a:lstStyle/>
          <a:p>
            <a:r>
              <a:rPr lang="en-US" dirty="0"/>
              <a:t>MODELING AND DESIGNING SYSTEMS</a:t>
            </a:r>
          </a:p>
        </p:txBody>
      </p:sp>
      <p:sp>
        <p:nvSpPr>
          <p:cNvPr id="3" name="Content Placeholder 2">
            <a:extLst>
              <a:ext uri="{FF2B5EF4-FFF2-40B4-BE49-F238E27FC236}">
                <a16:creationId xmlns:a16="http://schemas.microsoft.com/office/drawing/2014/main" id="{190B970B-30ED-BC41-B7E4-28CBB382B519}"/>
              </a:ext>
            </a:extLst>
          </p:cNvPr>
          <p:cNvSpPr>
            <a:spLocks noGrp="1"/>
          </p:cNvSpPr>
          <p:nvPr>
            <p:ph idx="1"/>
          </p:nvPr>
        </p:nvSpPr>
        <p:spPr/>
        <p:txBody>
          <a:bodyPr/>
          <a:lstStyle/>
          <a:p>
            <a:r>
              <a:rPr lang="en-IN" dirty="0"/>
              <a:t>Most prominent methodologies for modelling and designing systems: </a:t>
            </a:r>
          </a:p>
          <a:p>
            <a:pPr marL="0" indent="0">
              <a:buNone/>
            </a:pPr>
            <a:r>
              <a:rPr lang="en-IN" dirty="0"/>
              <a:t>     1. Structured methodologies </a:t>
            </a:r>
          </a:p>
          <a:p>
            <a:pPr marL="0" indent="0">
              <a:buNone/>
            </a:pPr>
            <a:r>
              <a:rPr lang="en-IN" dirty="0"/>
              <a:t>     2. Object-oriented development </a:t>
            </a:r>
          </a:p>
          <a:p>
            <a:pPr marL="0" indent="0">
              <a:buNone/>
            </a:pPr>
            <a:endParaRPr lang="en-IN" dirty="0"/>
          </a:p>
          <a:p>
            <a:pPr marL="0" indent="0">
              <a:buNone/>
            </a:pPr>
            <a:r>
              <a:rPr lang="en-IN" sz="2400" b="1" dirty="0"/>
              <a:t>1. Structured methodologies </a:t>
            </a:r>
          </a:p>
          <a:p>
            <a:pPr marL="0" indent="0">
              <a:buNone/>
            </a:pPr>
            <a:r>
              <a:rPr lang="en-IN" b="1" dirty="0"/>
              <a:t>     – Structured</a:t>
            </a:r>
            <a:r>
              <a:rPr lang="en-IN" dirty="0"/>
              <a:t>: Techniques are step-by-step, progressive </a:t>
            </a:r>
          </a:p>
          <a:p>
            <a:pPr marL="0" indent="0">
              <a:buNone/>
            </a:pPr>
            <a:r>
              <a:rPr lang="en-IN" dirty="0"/>
              <a:t>     </a:t>
            </a:r>
            <a:r>
              <a:rPr lang="en-IN" b="1" dirty="0"/>
              <a:t>– Process-oriented: </a:t>
            </a:r>
            <a:r>
              <a:rPr lang="en-IN" dirty="0"/>
              <a:t>Focusing on modelling processes or actions that manipulate data </a:t>
            </a:r>
          </a:p>
          <a:p>
            <a:pPr marL="0" indent="0">
              <a:buNone/>
            </a:pPr>
            <a:r>
              <a:rPr lang="en-IN" dirty="0"/>
              <a:t>     – </a:t>
            </a:r>
            <a:r>
              <a:rPr lang="en-IN" b="1" dirty="0"/>
              <a:t>Separate data from processes</a:t>
            </a:r>
            <a:endParaRPr lang="en-US" b="1" dirty="0"/>
          </a:p>
        </p:txBody>
      </p:sp>
    </p:spTree>
    <p:extLst>
      <p:ext uri="{BB962C8B-B14F-4D97-AF65-F5344CB8AC3E}">
        <p14:creationId xmlns:p14="http://schemas.microsoft.com/office/powerpoint/2010/main" val="17437530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BF783-C004-5140-9BF5-28701768797A}"/>
              </a:ext>
            </a:extLst>
          </p:cNvPr>
          <p:cNvSpPr>
            <a:spLocks noGrp="1"/>
          </p:cNvSpPr>
          <p:nvPr>
            <p:ph type="title"/>
          </p:nvPr>
        </p:nvSpPr>
        <p:spPr/>
        <p:txBody>
          <a:bodyPr/>
          <a:lstStyle/>
          <a:p>
            <a:pPr algn="ctr"/>
            <a:r>
              <a:rPr lang="en-US" dirty="0"/>
              <a:t>MODELING AND DESIGNING SYSTEMS(CONT)</a:t>
            </a:r>
          </a:p>
        </p:txBody>
      </p:sp>
      <p:sp>
        <p:nvSpPr>
          <p:cNvPr id="3" name="Content Placeholder 2">
            <a:extLst>
              <a:ext uri="{FF2B5EF4-FFF2-40B4-BE49-F238E27FC236}">
                <a16:creationId xmlns:a16="http://schemas.microsoft.com/office/drawing/2014/main" id="{793AFD3C-EEBB-7948-9902-0451FEA84D02}"/>
              </a:ext>
            </a:extLst>
          </p:cNvPr>
          <p:cNvSpPr>
            <a:spLocks noGrp="1"/>
          </p:cNvSpPr>
          <p:nvPr>
            <p:ph idx="1"/>
          </p:nvPr>
        </p:nvSpPr>
        <p:spPr/>
        <p:txBody>
          <a:bodyPr>
            <a:normAutofit fontScale="92500" lnSpcReduction="10000"/>
          </a:bodyPr>
          <a:lstStyle/>
          <a:p>
            <a:pPr marL="0" indent="0">
              <a:buNone/>
            </a:pPr>
            <a:r>
              <a:rPr lang="en-IN" b="1" dirty="0"/>
              <a:t>• </a:t>
            </a:r>
            <a:r>
              <a:rPr lang="en-IN" sz="2600" b="1" dirty="0"/>
              <a:t>Data flow diagram (DFD): </a:t>
            </a:r>
          </a:p>
          <a:p>
            <a:pPr marL="0" indent="0">
              <a:buNone/>
            </a:pPr>
            <a:r>
              <a:rPr lang="en-IN" dirty="0"/>
              <a:t>– </a:t>
            </a:r>
            <a:r>
              <a:rPr lang="en-IN" sz="2400" dirty="0"/>
              <a:t>Primary tool for representing system’s component processes and flow of data between them </a:t>
            </a:r>
          </a:p>
          <a:p>
            <a:pPr marL="0" indent="0">
              <a:buNone/>
            </a:pPr>
            <a:r>
              <a:rPr lang="en-IN" sz="2400" dirty="0"/>
              <a:t>– Offers logical graphic model of information flow </a:t>
            </a:r>
          </a:p>
          <a:p>
            <a:pPr marL="0" indent="0">
              <a:buNone/>
            </a:pPr>
            <a:r>
              <a:rPr lang="en-IN" sz="2400" dirty="0"/>
              <a:t>– High-level and lower-level diagrams can be used to break processes down into successive layers of detail </a:t>
            </a:r>
          </a:p>
          <a:p>
            <a:pPr marL="0" indent="0">
              <a:buNone/>
            </a:pPr>
            <a:r>
              <a:rPr lang="en-IN" sz="2400" dirty="0"/>
              <a:t>• Data dictionary: Defines contents of data flows and data stores </a:t>
            </a:r>
          </a:p>
          <a:p>
            <a:pPr marL="0" indent="0">
              <a:buNone/>
            </a:pPr>
            <a:r>
              <a:rPr lang="en-IN" sz="2400" dirty="0"/>
              <a:t>• Process specifications: Describe transformation occurring within lowest level of data flow diagrams </a:t>
            </a:r>
          </a:p>
          <a:p>
            <a:pPr marL="0" indent="0">
              <a:buNone/>
            </a:pPr>
            <a:r>
              <a:rPr lang="en-IN" sz="2400" dirty="0"/>
              <a:t>• Structure chart: Top-down chart, showing each level of design, relationship to other levels, and place in overall design structure</a:t>
            </a:r>
            <a:endParaRPr lang="en-US" sz="2400" dirty="0"/>
          </a:p>
        </p:txBody>
      </p:sp>
    </p:spTree>
    <p:extLst>
      <p:ext uri="{BB962C8B-B14F-4D97-AF65-F5344CB8AC3E}">
        <p14:creationId xmlns:p14="http://schemas.microsoft.com/office/powerpoint/2010/main" val="33709870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41381-C9D0-3F47-A17F-4CBB8BFF1F98}"/>
              </a:ext>
            </a:extLst>
          </p:cNvPr>
          <p:cNvSpPr>
            <a:spLocks noGrp="1"/>
          </p:cNvSpPr>
          <p:nvPr>
            <p:ph type="title"/>
          </p:nvPr>
        </p:nvSpPr>
        <p:spPr/>
        <p:txBody>
          <a:bodyPr>
            <a:normAutofit/>
          </a:bodyPr>
          <a:lstStyle/>
          <a:p>
            <a:pPr algn="ctr"/>
            <a:r>
              <a:rPr lang="en-US" sz="4400" dirty="0"/>
              <a:t>MODELING AND DESIGNING SYSTEMS(CONT)</a:t>
            </a:r>
          </a:p>
        </p:txBody>
      </p:sp>
      <p:sp>
        <p:nvSpPr>
          <p:cNvPr id="3" name="Content Placeholder 2">
            <a:extLst>
              <a:ext uri="{FF2B5EF4-FFF2-40B4-BE49-F238E27FC236}">
                <a16:creationId xmlns:a16="http://schemas.microsoft.com/office/drawing/2014/main" id="{778379CE-6E26-3644-A3F1-242B4AA1A010}"/>
              </a:ext>
            </a:extLst>
          </p:cNvPr>
          <p:cNvSpPr>
            <a:spLocks noGrp="1"/>
          </p:cNvSpPr>
          <p:nvPr>
            <p:ph idx="1"/>
          </p:nvPr>
        </p:nvSpPr>
        <p:spPr>
          <a:xfrm>
            <a:off x="1033849" y="1639494"/>
            <a:ext cx="10058400" cy="4050792"/>
          </a:xfrm>
        </p:spPr>
        <p:txBody>
          <a:bodyPr>
            <a:noAutofit/>
          </a:bodyPr>
          <a:lstStyle/>
          <a:p>
            <a:pPr marL="0" indent="0">
              <a:buNone/>
            </a:pPr>
            <a:r>
              <a:rPr lang="en-IN" sz="2800" b="1" dirty="0"/>
              <a:t>2. Object-oriented development </a:t>
            </a:r>
          </a:p>
          <a:p>
            <a:pPr marL="0" indent="0">
              <a:buNone/>
            </a:pPr>
            <a:r>
              <a:rPr lang="en-IN" sz="2800" dirty="0"/>
              <a:t>– Object is the basic unit of systems analysis and design </a:t>
            </a:r>
          </a:p>
          <a:p>
            <a:pPr marL="0" indent="0">
              <a:buNone/>
            </a:pPr>
            <a:r>
              <a:rPr lang="en-IN" sz="2800" dirty="0"/>
              <a:t>         • Object:   </a:t>
            </a:r>
            <a:r>
              <a:rPr lang="en-IN" dirty="0"/>
              <a:t>– Combines data and the processes that operate on those data </a:t>
            </a:r>
          </a:p>
          <a:p>
            <a:pPr marL="0" indent="0">
              <a:buNone/>
            </a:pPr>
            <a:r>
              <a:rPr lang="en-IN" dirty="0"/>
              <a:t>                                       – Data encapsulated in object can be accessed and modified only by operations, or methods, associated with that object </a:t>
            </a:r>
          </a:p>
          <a:p>
            <a:pPr marL="0" indent="0">
              <a:buNone/>
            </a:pPr>
            <a:r>
              <a:rPr lang="en-IN" dirty="0"/>
              <a:t>                                       – Object-oriented modelling based on concepts of class and inheritance </a:t>
            </a:r>
          </a:p>
          <a:p>
            <a:pPr marL="0" indent="0">
              <a:buNone/>
            </a:pPr>
            <a:r>
              <a:rPr lang="en-IN" sz="2800" dirty="0"/>
              <a:t>          • Objects belong to a certain class and have features of that class </a:t>
            </a:r>
          </a:p>
          <a:p>
            <a:pPr marL="0" indent="0">
              <a:buNone/>
            </a:pPr>
            <a:r>
              <a:rPr lang="en-IN" sz="2800" dirty="0"/>
              <a:t>          • May inherit structures and behaviours of a more general, ancestor class.</a:t>
            </a:r>
            <a:endParaRPr lang="en-US" sz="2800" dirty="0"/>
          </a:p>
        </p:txBody>
      </p:sp>
    </p:spTree>
    <p:extLst>
      <p:ext uri="{BB962C8B-B14F-4D97-AF65-F5344CB8AC3E}">
        <p14:creationId xmlns:p14="http://schemas.microsoft.com/office/powerpoint/2010/main" val="8131820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B77FC-6CB6-FF49-AD50-1AA28C26AF97}"/>
              </a:ext>
            </a:extLst>
          </p:cNvPr>
          <p:cNvSpPr>
            <a:spLocks noGrp="1"/>
          </p:cNvSpPr>
          <p:nvPr>
            <p:ph type="title"/>
          </p:nvPr>
        </p:nvSpPr>
        <p:spPr/>
        <p:txBody>
          <a:bodyPr/>
          <a:lstStyle/>
          <a:p>
            <a:r>
              <a:rPr lang="en-US" dirty="0"/>
              <a:t>ALTERNATIVE SYSTEM-BUILDING APPROACHES</a:t>
            </a:r>
          </a:p>
        </p:txBody>
      </p:sp>
      <p:sp>
        <p:nvSpPr>
          <p:cNvPr id="3" name="Content Placeholder 2">
            <a:extLst>
              <a:ext uri="{FF2B5EF4-FFF2-40B4-BE49-F238E27FC236}">
                <a16:creationId xmlns:a16="http://schemas.microsoft.com/office/drawing/2014/main" id="{0182085E-33BE-C642-847D-D77E53C1C0F5}"/>
              </a:ext>
            </a:extLst>
          </p:cNvPr>
          <p:cNvSpPr>
            <a:spLocks noGrp="1"/>
          </p:cNvSpPr>
          <p:nvPr>
            <p:ph idx="1"/>
          </p:nvPr>
        </p:nvSpPr>
        <p:spPr/>
        <p:txBody>
          <a:bodyPr/>
          <a:lstStyle/>
          <a:p>
            <a:endParaRPr lang="en-IN" dirty="0"/>
          </a:p>
          <a:p>
            <a:endParaRPr lang="en-IN" sz="2800" dirty="0"/>
          </a:p>
          <a:p>
            <a:pPr>
              <a:buFont typeface="Wingdings" pitchFamily="2" charset="2"/>
              <a:buChar char="v"/>
            </a:pPr>
            <a:r>
              <a:rPr lang="en-IN" sz="2800" dirty="0"/>
              <a:t> Traditional systems life-cycle </a:t>
            </a:r>
          </a:p>
          <a:p>
            <a:pPr>
              <a:buFont typeface="Wingdings" pitchFamily="2" charset="2"/>
              <a:buChar char="v"/>
            </a:pPr>
            <a:r>
              <a:rPr lang="en-IN" sz="2800" dirty="0"/>
              <a:t>  Prototyping </a:t>
            </a:r>
          </a:p>
          <a:p>
            <a:pPr>
              <a:buFont typeface="Wingdings" pitchFamily="2" charset="2"/>
              <a:buChar char="v"/>
            </a:pPr>
            <a:r>
              <a:rPr lang="en-IN" sz="2800" dirty="0"/>
              <a:t>  End-user development </a:t>
            </a:r>
          </a:p>
          <a:p>
            <a:pPr>
              <a:buFont typeface="Wingdings" pitchFamily="2" charset="2"/>
              <a:buChar char="v"/>
            </a:pPr>
            <a:r>
              <a:rPr lang="en-IN" sz="2800" dirty="0"/>
              <a:t> Application software packages </a:t>
            </a:r>
          </a:p>
          <a:p>
            <a:pPr>
              <a:buFont typeface="Wingdings" pitchFamily="2" charset="2"/>
              <a:buChar char="v"/>
            </a:pPr>
            <a:r>
              <a:rPr lang="en-IN" sz="2800" dirty="0"/>
              <a:t> Outsourcing</a:t>
            </a:r>
            <a:endParaRPr lang="en-US" sz="2800" dirty="0"/>
          </a:p>
        </p:txBody>
      </p:sp>
    </p:spTree>
    <p:extLst>
      <p:ext uri="{BB962C8B-B14F-4D97-AF65-F5344CB8AC3E}">
        <p14:creationId xmlns:p14="http://schemas.microsoft.com/office/powerpoint/2010/main" val="15482536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CBF19-990D-5B48-9C3D-0C87D0E31B6B}"/>
              </a:ext>
            </a:extLst>
          </p:cNvPr>
          <p:cNvSpPr>
            <a:spLocks noGrp="1"/>
          </p:cNvSpPr>
          <p:nvPr>
            <p:ph type="title"/>
          </p:nvPr>
        </p:nvSpPr>
        <p:spPr>
          <a:xfrm>
            <a:off x="1069848" y="397546"/>
            <a:ext cx="10058400" cy="1609344"/>
          </a:xfrm>
        </p:spPr>
        <p:txBody>
          <a:bodyPr>
            <a:normAutofit fontScale="90000"/>
          </a:bodyPr>
          <a:lstStyle/>
          <a:p>
            <a:br>
              <a:rPr lang="en-IN" dirty="0"/>
            </a:br>
            <a:r>
              <a:rPr lang="en-IN" dirty="0"/>
              <a:t>Traditional systems life-cycle </a:t>
            </a:r>
            <a:br>
              <a:rPr lang="en-IN" dirty="0"/>
            </a:br>
            <a:endParaRPr lang="en-US" dirty="0"/>
          </a:p>
        </p:txBody>
      </p:sp>
      <p:sp>
        <p:nvSpPr>
          <p:cNvPr id="5" name="Content Placeholder 4">
            <a:extLst>
              <a:ext uri="{FF2B5EF4-FFF2-40B4-BE49-F238E27FC236}">
                <a16:creationId xmlns:a16="http://schemas.microsoft.com/office/drawing/2014/main" id="{CF677176-2880-D840-A163-F6B5FD19AB18}"/>
              </a:ext>
            </a:extLst>
          </p:cNvPr>
          <p:cNvSpPr>
            <a:spLocks noGrp="1"/>
          </p:cNvSpPr>
          <p:nvPr>
            <p:ph idx="1"/>
          </p:nvPr>
        </p:nvSpPr>
        <p:spPr>
          <a:xfrm>
            <a:off x="1063752" y="1713046"/>
            <a:ext cx="10058400" cy="4050792"/>
          </a:xfrm>
        </p:spPr>
        <p:txBody>
          <a:bodyPr>
            <a:noAutofit/>
          </a:bodyPr>
          <a:lstStyle/>
          <a:p>
            <a:pPr marL="0" indent="0">
              <a:buNone/>
            </a:pPr>
            <a:r>
              <a:rPr lang="en-IN" sz="2800" dirty="0"/>
              <a:t>– Oldest method for building information systems</a:t>
            </a:r>
          </a:p>
          <a:p>
            <a:pPr marL="0" indent="0">
              <a:buNone/>
            </a:pPr>
            <a:r>
              <a:rPr lang="en-IN" sz="2800" dirty="0"/>
              <a:t>– Phased approach: </a:t>
            </a:r>
          </a:p>
          <a:p>
            <a:pPr marL="0" indent="0">
              <a:buNone/>
            </a:pPr>
            <a:r>
              <a:rPr lang="en-IN" sz="2800" dirty="0"/>
              <a:t>          </a:t>
            </a:r>
            <a:r>
              <a:rPr lang="en-IN" sz="2400" dirty="0"/>
              <a:t>• Development divided into formal stages </a:t>
            </a:r>
          </a:p>
          <a:p>
            <a:pPr marL="0" indent="0">
              <a:buNone/>
            </a:pPr>
            <a:r>
              <a:rPr lang="en-IN" sz="2400" dirty="0"/>
              <a:t>            • “Waterfall” approach: One stage finishes before next stage begins </a:t>
            </a:r>
          </a:p>
          <a:p>
            <a:pPr marL="0" indent="0">
              <a:buNone/>
            </a:pPr>
            <a:r>
              <a:rPr lang="en-IN" sz="2800" dirty="0"/>
              <a:t>– Formal division of labour between end users and information systems specialists </a:t>
            </a:r>
          </a:p>
          <a:p>
            <a:pPr marL="0" indent="0">
              <a:buNone/>
            </a:pPr>
            <a:r>
              <a:rPr lang="en-IN" sz="2800" dirty="0"/>
              <a:t>– Emphasizes formal specifications and paperwork </a:t>
            </a:r>
          </a:p>
          <a:p>
            <a:pPr marL="0" indent="0">
              <a:buNone/>
            </a:pPr>
            <a:r>
              <a:rPr lang="en-IN" sz="2800" dirty="0"/>
              <a:t>– Still used for building large complex systems</a:t>
            </a:r>
          </a:p>
          <a:p>
            <a:pPr marL="0" indent="0">
              <a:buNone/>
            </a:pPr>
            <a:r>
              <a:rPr lang="en-IN" sz="2800" dirty="0"/>
              <a:t>– Can be costly, time-consuming, and inflexible</a:t>
            </a:r>
            <a:endParaRPr lang="en-US" sz="2800" dirty="0"/>
          </a:p>
        </p:txBody>
      </p:sp>
    </p:spTree>
    <p:extLst>
      <p:ext uri="{BB962C8B-B14F-4D97-AF65-F5344CB8AC3E}">
        <p14:creationId xmlns:p14="http://schemas.microsoft.com/office/powerpoint/2010/main" val="25945518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5B857-C9B5-8E44-82EB-EF534FBFA4D3}"/>
              </a:ext>
            </a:extLst>
          </p:cNvPr>
          <p:cNvSpPr>
            <a:spLocks noGrp="1"/>
          </p:cNvSpPr>
          <p:nvPr>
            <p:ph type="title"/>
          </p:nvPr>
        </p:nvSpPr>
        <p:spPr/>
        <p:txBody>
          <a:bodyPr/>
          <a:lstStyle/>
          <a:p>
            <a:r>
              <a:rPr lang="en-IN" dirty="0"/>
              <a:t>Prototyping</a:t>
            </a:r>
            <a:endParaRPr lang="en-US" dirty="0"/>
          </a:p>
        </p:txBody>
      </p:sp>
      <p:sp>
        <p:nvSpPr>
          <p:cNvPr id="3" name="Content Placeholder 2">
            <a:extLst>
              <a:ext uri="{FF2B5EF4-FFF2-40B4-BE49-F238E27FC236}">
                <a16:creationId xmlns:a16="http://schemas.microsoft.com/office/drawing/2014/main" id="{C45EEF38-4FEE-1D48-B9D5-ED6A525A1B8A}"/>
              </a:ext>
            </a:extLst>
          </p:cNvPr>
          <p:cNvSpPr>
            <a:spLocks noGrp="1"/>
          </p:cNvSpPr>
          <p:nvPr>
            <p:ph idx="1"/>
          </p:nvPr>
        </p:nvSpPr>
        <p:spPr/>
        <p:txBody>
          <a:bodyPr>
            <a:normAutofit fontScale="92500" lnSpcReduction="10000"/>
          </a:bodyPr>
          <a:lstStyle/>
          <a:p>
            <a:pPr marL="0" indent="0">
              <a:buNone/>
            </a:pPr>
            <a:r>
              <a:rPr lang="en-IN" dirty="0"/>
              <a:t>– </a:t>
            </a:r>
            <a:r>
              <a:rPr lang="en-IN" sz="2800" dirty="0"/>
              <a:t>Building experimental system rapidly and inexpensively for end users to evaluate </a:t>
            </a:r>
          </a:p>
          <a:p>
            <a:pPr marL="0" indent="0">
              <a:buNone/>
            </a:pPr>
            <a:r>
              <a:rPr lang="en-IN" sz="2800" dirty="0"/>
              <a:t>– Prototype: Working but preliminary version of information system </a:t>
            </a:r>
          </a:p>
          <a:p>
            <a:pPr marL="0" indent="0">
              <a:buNone/>
            </a:pPr>
            <a:r>
              <a:rPr lang="en-IN" sz="2800" dirty="0"/>
              <a:t>          • Approved prototype serves as template for final system </a:t>
            </a:r>
          </a:p>
          <a:p>
            <a:pPr marL="0" indent="0">
              <a:buNone/>
            </a:pPr>
            <a:r>
              <a:rPr lang="en-IN" sz="2800" dirty="0"/>
              <a:t>– Steps in prototyping : </a:t>
            </a:r>
          </a:p>
          <a:p>
            <a:pPr marL="0" indent="0">
              <a:buNone/>
            </a:pPr>
            <a:r>
              <a:rPr lang="en-IN" dirty="0"/>
              <a:t>1. Identify user requirements. </a:t>
            </a:r>
          </a:p>
          <a:p>
            <a:pPr marL="0" indent="0">
              <a:buNone/>
            </a:pPr>
            <a:r>
              <a:rPr lang="en-IN" dirty="0"/>
              <a:t>2. Develop initial prototype. </a:t>
            </a:r>
          </a:p>
          <a:p>
            <a:pPr marL="0" indent="0">
              <a:buNone/>
            </a:pPr>
            <a:r>
              <a:rPr lang="en-IN" dirty="0"/>
              <a:t>3. Use prototype. </a:t>
            </a:r>
          </a:p>
          <a:p>
            <a:pPr marL="0" indent="0">
              <a:buNone/>
            </a:pPr>
            <a:r>
              <a:rPr lang="en-IN" dirty="0"/>
              <a:t>4. Revise and enhance prototype</a:t>
            </a:r>
            <a:endParaRPr lang="en-US" dirty="0"/>
          </a:p>
        </p:txBody>
      </p:sp>
    </p:spTree>
    <p:extLst>
      <p:ext uri="{BB962C8B-B14F-4D97-AF65-F5344CB8AC3E}">
        <p14:creationId xmlns:p14="http://schemas.microsoft.com/office/powerpoint/2010/main" val="31558467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53156-0B8D-4947-9F31-405C55D548F9}"/>
              </a:ext>
            </a:extLst>
          </p:cNvPr>
          <p:cNvSpPr>
            <a:spLocks noGrp="1"/>
          </p:cNvSpPr>
          <p:nvPr>
            <p:ph type="title"/>
          </p:nvPr>
        </p:nvSpPr>
        <p:spPr/>
        <p:txBody>
          <a:bodyPr/>
          <a:lstStyle/>
          <a:p>
            <a:r>
              <a:rPr lang="en-IN" dirty="0"/>
              <a:t>THE PROTOTYPING PROCESS</a:t>
            </a:r>
            <a:endParaRPr lang="en-US" dirty="0"/>
          </a:p>
        </p:txBody>
      </p:sp>
      <p:sp>
        <p:nvSpPr>
          <p:cNvPr id="3" name="Content Placeholder 2">
            <a:extLst>
              <a:ext uri="{FF2B5EF4-FFF2-40B4-BE49-F238E27FC236}">
                <a16:creationId xmlns:a16="http://schemas.microsoft.com/office/drawing/2014/main" id="{2EB49723-3023-7D4A-8177-247C242F800D}"/>
              </a:ext>
            </a:extLst>
          </p:cNvPr>
          <p:cNvSpPr>
            <a:spLocks noGrp="1"/>
          </p:cNvSpPr>
          <p:nvPr>
            <p:ph idx="1"/>
          </p:nvPr>
        </p:nvSpPr>
        <p:spPr/>
        <p:txBody>
          <a:bodyPr>
            <a:normAutofit/>
          </a:bodyPr>
          <a:lstStyle/>
          <a:p>
            <a:endParaRPr lang="en-IN" sz="2800" dirty="0"/>
          </a:p>
          <a:p>
            <a:r>
              <a:rPr lang="en-IN" sz="2800" dirty="0"/>
              <a:t>The process of developing a prototype can be broken down into four steps.</a:t>
            </a:r>
          </a:p>
          <a:p>
            <a:r>
              <a:rPr lang="en-IN" sz="2800" dirty="0"/>
              <a:t> A prototype can be developed quickly and inexpensively. </a:t>
            </a:r>
          </a:p>
          <a:p>
            <a:r>
              <a:rPr lang="en-IN" sz="2800" dirty="0"/>
              <a:t>Systems builders can go through several iterations, repeating steps 3 and 4, to refine and enhance the prototype before arriving at the final operational one.</a:t>
            </a:r>
            <a:endParaRPr lang="en-US" sz="2800" dirty="0"/>
          </a:p>
        </p:txBody>
      </p:sp>
    </p:spTree>
    <p:extLst>
      <p:ext uri="{BB962C8B-B14F-4D97-AF65-F5344CB8AC3E}">
        <p14:creationId xmlns:p14="http://schemas.microsoft.com/office/powerpoint/2010/main" val="30029605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1CAFA-D6E5-734B-AF46-00788D1DC742}"/>
              </a:ext>
            </a:extLst>
          </p:cNvPr>
          <p:cNvSpPr>
            <a:spLocks noGrp="1"/>
          </p:cNvSpPr>
          <p:nvPr>
            <p:ph type="title"/>
          </p:nvPr>
        </p:nvSpPr>
        <p:spPr>
          <a:xfrm>
            <a:off x="1069848" y="397546"/>
            <a:ext cx="10058400" cy="1609344"/>
          </a:xfrm>
        </p:spPr>
        <p:txBody>
          <a:bodyPr/>
          <a:lstStyle/>
          <a:p>
            <a:r>
              <a:rPr lang="en-IN" dirty="0"/>
              <a:t>THE PROTOTYPING PROCESS</a:t>
            </a:r>
            <a:endParaRPr lang="en-US" dirty="0"/>
          </a:p>
        </p:txBody>
      </p:sp>
      <p:pic>
        <p:nvPicPr>
          <p:cNvPr id="5122" name="Picture 2" descr="Chapter 13">
            <a:extLst>
              <a:ext uri="{FF2B5EF4-FFF2-40B4-BE49-F238E27FC236}">
                <a16:creationId xmlns:a16="http://schemas.microsoft.com/office/drawing/2014/main" id="{AAEBC30F-EED7-3F43-AB1E-783D54FD0E9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48930" y="1631040"/>
            <a:ext cx="6586151" cy="451467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819E2AE-E493-FFE0-395B-2FDE3F22B5B6}"/>
              </a:ext>
            </a:extLst>
          </p:cNvPr>
          <p:cNvSpPr txBox="1"/>
          <p:nvPr/>
        </p:nvSpPr>
        <p:spPr>
          <a:xfrm>
            <a:off x="2645229" y="6313713"/>
            <a:ext cx="6146747" cy="523220"/>
          </a:xfrm>
          <a:prstGeom prst="rect">
            <a:avLst/>
          </a:prstGeom>
          <a:noFill/>
        </p:spPr>
        <p:txBody>
          <a:bodyPr wrap="none" rtlCol="0">
            <a:spAutoFit/>
          </a:bodyPr>
          <a:lstStyle/>
          <a:p>
            <a:r>
              <a:rPr lang="en-US" sz="1400" i="1" dirty="0"/>
              <a:t>Figure 2 the prototyping process with four steps of developing a prototype.</a:t>
            </a:r>
          </a:p>
          <a:p>
            <a:r>
              <a:rPr lang="en-US" sz="1400" i="1" dirty="0"/>
              <a:t> This process was produced by </a:t>
            </a:r>
            <a:r>
              <a:rPr lang="en-US" sz="1400" i="1" dirty="0" err="1"/>
              <a:t>Paginas</a:t>
            </a:r>
            <a:endParaRPr lang="en-US" sz="1400" i="1" dirty="0"/>
          </a:p>
        </p:txBody>
      </p:sp>
    </p:spTree>
    <p:extLst>
      <p:ext uri="{BB962C8B-B14F-4D97-AF65-F5344CB8AC3E}">
        <p14:creationId xmlns:p14="http://schemas.microsoft.com/office/powerpoint/2010/main" val="5871664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760F1-919A-4B4F-96C2-2001A0E16012}"/>
              </a:ext>
            </a:extLst>
          </p:cNvPr>
          <p:cNvSpPr>
            <a:spLocks noGrp="1"/>
          </p:cNvSpPr>
          <p:nvPr>
            <p:ph type="title"/>
          </p:nvPr>
        </p:nvSpPr>
        <p:spPr/>
        <p:txBody>
          <a:bodyPr/>
          <a:lstStyle/>
          <a:p>
            <a:r>
              <a:rPr lang="en-IN" dirty="0"/>
              <a:t>THE PROTOTYPING PROCESS</a:t>
            </a:r>
            <a:endParaRPr lang="en-US" dirty="0"/>
          </a:p>
        </p:txBody>
      </p:sp>
      <p:sp>
        <p:nvSpPr>
          <p:cNvPr id="3" name="Content Placeholder 2">
            <a:extLst>
              <a:ext uri="{FF2B5EF4-FFF2-40B4-BE49-F238E27FC236}">
                <a16:creationId xmlns:a16="http://schemas.microsoft.com/office/drawing/2014/main" id="{80C0BE80-98C0-A44D-BF21-B427335CA683}"/>
              </a:ext>
            </a:extLst>
          </p:cNvPr>
          <p:cNvSpPr>
            <a:spLocks noGrp="1"/>
          </p:cNvSpPr>
          <p:nvPr>
            <p:ph idx="1"/>
          </p:nvPr>
        </p:nvSpPr>
        <p:spPr/>
        <p:txBody>
          <a:bodyPr/>
          <a:lstStyle/>
          <a:p>
            <a:r>
              <a:rPr lang="en-US" b="1" dirty="0"/>
              <a:t>The figure </a:t>
            </a:r>
            <a:r>
              <a:rPr lang="en-US" dirty="0"/>
              <a:t>shows four steps in developing a prototype</a:t>
            </a:r>
          </a:p>
          <a:p>
            <a:pPr marL="0" indent="0">
              <a:buNone/>
            </a:pPr>
            <a:r>
              <a:rPr lang="en-US" b="1" dirty="0"/>
              <a:t>Step 1: </a:t>
            </a:r>
            <a:r>
              <a:rPr lang="en-US" dirty="0"/>
              <a:t>requirements gathering and analysis</a:t>
            </a:r>
          </a:p>
          <a:p>
            <a:pPr marL="0" indent="0">
              <a:buNone/>
            </a:pPr>
            <a:r>
              <a:rPr lang="en-US" b="1" dirty="0"/>
              <a:t>Step 2: </a:t>
            </a:r>
            <a:r>
              <a:rPr lang="en-US" dirty="0"/>
              <a:t>develop a working prototype. Just a quick design to show to the user and then an actual prototype is developed based on the information you got the users after quick design process</a:t>
            </a:r>
          </a:p>
          <a:p>
            <a:pPr marL="0" indent="0">
              <a:buNone/>
            </a:pPr>
            <a:r>
              <a:rPr lang="en-US" b="1" dirty="0"/>
              <a:t>Step 3: </a:t>
            </a:r>
            <a:r>
              <a:rPr lang="en-US" dirty="0"/>
              <a:t>users start to use prototype, if users are not happy with prototype, the developer refine the prototype according to the user’s feedbacks. </a:t>
            </a:r>
          </a:p>
          <a:p>
            <a:pPr marL="0" indent="0">
              <a:buNone/>
            </a:pPr>
            <a:r>
              <a:rPr lang="en-US" b="1" dirty="0"/>
              <a:t>            </a:t>
            </a:r>
            <a:r>
              <a:rPr lang="en-US" dirty="0"/>
              <a:t>this stage will not stop until all requirements are met, once the users are satisfied with the prototype then the final system is approved </a:t>
            </a:r>
            <a:r>
              <a:rPr lang="en-US"/>
              <a:t>and implemented. </a:t>
            </a:r>
            <a:endParaRPr lang="en-US" b="1" dirty="0"/>
          </a:p>
        </p:txBody>
      </p:sp>
    </p:spTree>
    <p:extLst>
      <p:ext uri="{BB962C8B-B14F-4D97-AF65-F5344CB8AC3E}">
        <p14:creationId xmlns:p14="http://schemas.microsoft.com/office/powerpoint/2010/main" val="2586895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121E2-67E8-9A4F-B54C-99B9E00E44C5}"/>
              </a:ext>
            </a:extLst>
          </p:cNvPr>
          <p:cNvSpPr>
            <a:spLocks noGrp="1"/>
          </p:cNvSpPr>
          <p:nvPr>
            <p:ph type="title"/>
          </p:nvPr>
        </p:nvSpPr>
        <p:spPr/>
        <p:txBody>
          <a:bodyPr>
            <a:normAutofit/>
          </a:bodyPr>
          <a:lstStyle/>
          <a:p>
            <a:pPr algn="ctr"/>
            <a:r>
              <a:rPr lang="en-IN" sz="4800" dirty="0"/>
              <a:t>Advantages and disadvantages of prototyping </a:t>
            </a:r>
            <a:endParaRPr lang="en-US" sz="4800" dirty="0"/>
          </a:p>
        </p:txBody>
      </p:sp>
      <p:sp>
        <p:nvSpPr>
          <p:cNvPr id="3" name="Content Placeholder 2">
            <a:extLst>
              <a:ext uri="{FF2B5EF4-FFF2-40B4-BE49-F238E27FC236}">
                <a16:creationId xmlns:a16="http://schemas.microsoft.com/office/drawing/2014/main" id="{B68304D7-84F5-4049-8573-DEB2DB55B10C}"/>
              </a:ext>
            </a:extLst>
          </p:cNvPr>
          <p:cNvSpPr>
            <a:spLocks noGrp="1"/>
          </p:cNvSpPr>
          <p:nvPr>
            <p:ph idx="1"/>
          </p:nvPr>
        </p:nvSpPr>
        <p:spPr/>
        <p:txBody>
          <a:bodyPr>
            <a:normAutofit fontScale="85000" lnSpcReduction="10000"/>
          </a:bodyPr>
          <a:lstStyle/>
          <a:p>
            <a:pPr marL="0" indent="0">
              <a:buNone/>
            </a:pPr>
            <a:r>
              <a:rPr lang="en-IN" sz="3000" b="1" dirty="0"/>
              <a:t>Advantages</a:t>
            </a:r>
          </a:p>
          <a:p>
            <a:pPr marL="0" indent="0">
              <a:buNone/>
            </a:pPr>
            <a:r>
              <a:rPr lang="en-IN" sz="3000" dirty="0"/>
              <a:t>– Useful if some uncertainty in requirements or design solutions </a:t>
            </a:r>
          </a:p>
          <a:p>
            <a:pPr marL="0" indent="0">
              <a:buNone/>
            </a:pPr>
            <a:r>
              <a:rPr lang="en-IN" sz="3000" dirty="0"/>
              <a:t>– Often used for end-user interface design </a:t>
            </a:r>
          </a:p>
          <a:p>
            <a:pPr marL="0" indent="0">
              <a:buNone/>
            </a:pPr>
            <a:r>
              <a:rPr lang="en-IN" sz="3000" dirty="0"/>
              <a:t>– More likely to fulfil end-user requirements</a:t>
            </a:r>
          </a:p>
          <a:p>
            <a:pPr marL="0" indent="0">
              <a:buNone/>
            </a:pPr>
            <a:r>
              <a:rPr lang="en-US" sz="3000" b="1" dirty="0"/>
              <a:t>Disadvantages</a:t>
            </a:r>
          </a:p>
          <a:p>
            <a:pPr marL="0" indent="0">
              <a:buNone/>
            </a:pPr>
            <a:r>
              <a:rPr lang="en-IN" sz="3000" dirty="0"/>
              <a:t>– May gloss over essential steps </a:t>
            </a:r>
          </a:p>
          <a:p>
            <a:pPr marL="0" indent="0">
              <a:buNone/>
            </a:pPr>
            <a:r>
              <a:rPr lang="en-IN" sz="3000" dirty="0"/>
              <a:t>– May not accommodate large quantities of data or large number of users </a:t>
            </a:r>
          </a:p>
          <a:p>
            <a:pPr marL="0" indent="0">
              <a:buNone/>
            </a:pPr>
            <a:r>
              <a:rPr lang="en-IN" sz="3000" dirty="0"/>
              <a:t>      • May not undergo full testing or documentation</a:t>
            </a:r>
            <a:endParaRPr lang="en-US" sz="3000" dirty="0"/>
          </a:p>
          <a:p>
            <a:pPr marL="0" indent="0">
              <a:buNone/>
            </a:pPr>
            <a:endParaRPr lang="en-US" sz="2800" dirty="0"/>
          </a:p>
        </p:txBody>
      </p:sp>
    </p:spTree>
    <p:extLst>
      <p:ext uri="{BB962C8B-B14F-4D97-AF65-F5344CB8AC3E}">
        <p14:creationId xmlns:p14="http://schemas.microsoft.com/office/powerpoint/2010/main" val="20757383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C426A-0656-5B40-B59F-1AB02B79C8C8}"/>
              </a:ext>
            </a:extLst>
          </p:cNvPr>
          <p:cNvSpPr>
            <a:spLocks noGrp="1"/>
          </p:cNvSpPr>
          <p:nvPr>
            <p:ph type="title"/>
          </p:nvPr>
        </p:nvSpPr>
        <p:spPr/>
        <p:txBody>
          <a:bodyPr>
            <a:normAutofit fontScale="90000"/>
          </a:bodyPr>
          <a:lstStyle/>
          <a:p>
            <a:br>
              <a:rPr lang="en-IN" dirty="0"/>
            </a:br>
            <a:r>
              <a:rPr lang="en-IN" dirty="0"/>
              <a:t>End-user development</a:t>
            </a:r>
            <a:br>
              <a:rPr lang="en-IN" dirty="0"/>
            </a:br>
            <a:endParaRPr lang="en-US" dirty="0"/>
          </a:p>
        </p:txBody>
      </p:sp>
      <p:sp>
        <p:nvSpPr>
          <p:cNvPr id="3" name="Content Placeholder 2">
            <a:extLst>
              <a:ext uri="{FF2B5EF4-FFF2-40B4-BE49-F238E27FC236}">
                <a16:creationId xmlns:a16="http://schemas.microsoft.com/office/drawing/2014/main" id="{CC09C8ED-923D-5743-B14D-F217DFD23AE8}"/>
              </a:ext>
            </a:extLst>
          </p:cNvPr>
          <p:cNvSpPr>
            <a:spLocks noGrp="1"/>
          </p:cNvSpPr>
          <p:nvPr>
            <p:ph idx="1"/>
          </p:nvPr>
        </p:nvSpPr>
        <p:spPr>
          <a:xfrm>
            <a:off x="958637" y="1738349"/>
            <a:ext cx="10058400" cy="4050792"/>
          </a:xfrm>
        </p:spPr>
        <p:txBody>
          <a:bodyPr>
            <a:noAutofit/>
          </a:bodyPr>
          <a:lstStyle/>
          <a:p>
            <a:pPr marL="0" indent="0">
              <a:buNone/>
            </a:pPr>
            <a:r>
              <a:rPr lang="en-IN" sz="2400" dirty="0"/>
              <a:t>– Uses fourth-generation languages to allow end-users to develop systems with little or no help from technical specialists</a:t>
            </a:r>
          </a:p>
          <a:p>
            <a:pPr marL="0" indent="0">
              <a:buNone/>
            </a:pPr>
            <a:r>
              <a:rPr lang="en-IN" sz="2400" dirty="0"/>
              <a:t> – Fourth generation languages: Less procedural than conventional programming languages </a:t>
            </a:r>
          </a:p>
          <a:p>
            <a:pPr marL="0" indent="0">
              <a:buNone/>
            </a:pPr>
            <a:r>
              <a:rPr lang="en-IN" sz="2400" dirty="0"/>
              <a:t>        • PC software tools </a:t>
            </a:r>
          </a:p>
          <a:p>
            <a:pPr marL="0" indent="0">
              <a:buNone/>
            </a:pPr>
            <a:r>
              <a:rPr lang="en-IN" sz="2400" dirty="0"/>
              <a:t>        • Query languages </a:t>
            </a:r>
          </a:p>
          <a:p>
            <a:pPr marL="0" indent="0">
              <a:buNone/>
            </a:pPr>
            <a:r>
              <a:rPr lang="en-IN" sz="2400" dirty="0"/>
              <a:t>        • Report generators </a:t>
            </a:r>
          </a:p>
          <a:p>
            <a:pPr marL="0" indent="0">
              <a:buNone/>
            </a:pPr>
            <a:r>
              <a:rPr lang="en-IN" sz="2400" dirty="0"/>
              <a:t>        • Graphics languages </a:t>
            </a:r>
          </a:p>
          <a:p>
            <a:pPr marL="0" indent="0">
              <a:buNone/>
            </a:pPr>
            <a:r>
              <a:rPr lang="en-IN" sz="2400" dirty="0"/>
              <a:t>        • Application generators </a:t>
            </a:r>
          </a:p>
          <a:p>
            <a:pPr marL="0" indent="0">
              <a:buNone/>
            </a:pPr>
            <a:r>
              <a:rPr lang="en-IN" sz="2400" dirty="0"/>
              <a:t>        • Application software packages </a:t>
            </a:r>
          </a:p>
          <a:p>
            <a:pPr marL="0" indent="0">
              <a:buNone/>
            </a:pPr>
            <a:r>
              <a:rPr lang="en-IN" sz="2400" dirty="0"/>
              <a:t>        • Very high-level programming languages</a:t>
            </a:r>
            <a:endParaRPr lang="en-US" sz="2400" dirty="0"/>
          </a:p>
        </p:txBody>
      </p:sp>
    </p:spTree>
    <p:extLst>
      <p:ext uri="{BB962C8B-B14F-4D97-AF65-F5344CB8AC3E}">
        <p14:creationId xmlns:p14="http://schemas.microsoft.com/office/powerpoint/2010/main" val="28476278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A90C5-078A-874A-AEE0-D024FBB11F32}"/>
              </a:ext>
            </a:extLst>
          </p:cNvPr>
          <p:cNvSpPr>
            <a:spLocks noGrp="1"/>
          </p:cNvSpPr>
          <p:nvPr>
            <p:ph type="title"/>
          </p:nvPr>
        </p:nvSpPr>
        <p:spPr/>
        <p:txBody>
          <a:bodyPr/>
          <a:lstStyle/>
          <a:p>
            <a:r>
              <a:rPr lang="en-US" dirty="0"/>
              <a:t>ADVANTAGES AND DISADVANTAGES OF END-USER DEVELOPMENT</a:t>
            </a:r>
          </a:p>
        </p:txBody>
      </p:sp>
      <p:sp>
        <p:nvSpPr>
          <p:cNvPr id="3" name="Content Placeholder 2">
            <a:extLst>
              <a:ext uri="{FF2B5EF4-FFF2-40B4-BE49-F238E27FC236}">
                <a16:creationId xmlns:a16="http://schemas.microsoft.com/office/drawing/2014/main" id="{2C648737-23A0-6246-802D-2F71618E5620}"/>
              </a:ext>
            </a:extLst>
          </p:cNvPr>
          <p:cNvSpPr>
            <a:spLocks noGrp="1"/>
          </p:cNvSpPr>
          <p:nvPr>
            <p:ph idx="1"/>
          </p:nvPr>
        </p:nvSpPr>
        <p:spPr/>
        <p:txBody>
          <a:bodyPr>
            <a:normAutofit fontScale="92500"/>
          </a:bodyPr>
          <a:lstStyle/>
          <a:p>
            <a:pPr marL="0" indent="0">
              <a:buNone/>
            </a:pPr>
            <a:endParaRPr lang="en-IN" b="1" dirty="0"/>
          </a:p>
          <a:p>
            <a:pPr marL="0" indent="0">
              <a:buNone/>
            </a:pPr>
            <a:r>
              <a:rPr lang="en-IN" sz="2800" b="1" dirty="0"/>
              <a:t>Advantages: </a:t>
            </a:r>
          </a:p>
          <a:p>
            <a:pPr marL="0" indent="0">
              <a:buNone/>
            </a:pPr>
            <a:r>
              <a:rPr lang="en-IN" sz="2800" dirty="0"/>
              <a:t>• More rapid completion of projects </a:t>
            </a:r>
          </a:p>
          <a:p>
            <a:pPr marL="0" indent="0">
              <a:buNone/>
            </a:pPr>
            <a:r>
              <a:rPr lang="en-IN" sz="2800" dirty="0"/>
              <a:t>• High-level of user involvement and satisfaction </a:t>
            </a:r>
          </a:p>
          <a:p>
            <a:pPr marL="0" indent="0">
              <a:buNone/>
            </a:pPr>
            <a:r>
              <a:rPr lang="en-IN" sz="2800" b="1" dirty="0"/>
              <a:t> Disadvantages: </a:t>
            </a:r>
          </a:p>
          <a:p>
            <a:pPr marL="0" indent="0">
              <a:buNone/>
            </a:pPr>
            <a:r>
              <a:rPr lang="en-IN" sz="2800" dirty="0"/>
              <a:t>• Not designed for processing-intensive applications </a:t>
            </a:r>
          </a:p>
          <a:p>
            <a:pPr marL="0" indent="0">
              <a:buNone/>
            </a:pPr>
            <a:r>
              <a:rPr lang="en-IN" sz="2800" dirty="0"/>
              <a:t>• Inadequate management and control, testing, documentation </a:t>
            </a:r>
          </a:p>
          <a:p>
            <a:pPr marL="0" indent="0">
              <a:buNone/>
            </a:pPr>
            <a:r>
              <a:rPr lang="en-IN" sz="2800" dirty="0"/>
              <a:t>• Loss of control over data</a:t>
            </a:r>
            <a:endParaRPr lang="en-US" sz="2800" dirty="0"/>
          </a:p>
        </p:txBody>
      </p:sp>
    </p:spTree>
    <p:extLst>
      <p:ext uri="{BB962C8B-B14F-4D97-AF65-F5344CB8AC3E}">
        <p14:creationId xmlns:p14="http://schemas.microsoft.com/office/powerpoint/2010/main" val="24261611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5BB4C-FAA3-CA43-B1B2-9F8FAA1855B1}"/>
              </a:ext>
            </a:extLst>
          </p:cNvPr>
          <p:cNvSpPr>
            <a:spLocks noGrp="1"/>
          </p:cNvSpPr>
          <p:nvPr>
            <p:ph type="title"/>
          </p:nvPr>
        </p:nvSpPr>
        <p:spPr/>
        <p:txBody>
          <a:bodyPr/>
          <a:lstStyle/>
          <a:p>
            <a:r>
              <a:rPr lang="en-IN" dirty="0"/>
              <a:t> Application software packages</a:t>
            </a:r>
            <a:endParaRPr lang="en-US" dirty="0"/>
          </a:p>
        </p:txBody>
      </p:sp>
      <p:sp>
        <p:nvSpPr>
          <p:cNvPr id="3" name="Content Placeholder 2">
            <a:extLst>
              <a:ext uri="{FF2B5EF4-FFF2-40B4-BE49-F238E27FC236}">
                <a16:creationId xmlns:a16="http://schemas.microsoft.com/office/drawing/2014/main" id="{9FF8EDB8-5ED3-8441-83D8-BF861DA0B28F}"/>
              </a:ext>
            </a:extLst>
          </p:cNvPr>
          <p:cNvSpPr>
            <a:spLocks noGrp="1"/>
          </p:cNvSpPr>
          <p:nvPr>
            <p:ph idx="1"/>
          </p:nvPr>
        </p:nvSpPr>
        <p:spPr/>
        <p:txBody>
          <a:bodyPr>
            <a:normAutofit fontScale="92500" lnSpcReduction="20000"/>
          </a:bodyPr>
          <a:lstStyle/>
          <a:p>
            <a:pPr marL="0" indent="0">
              <a:buNone/>
            </a:pPr>
            <a:r>
              <a:rPr lang="en-IN" dirty="0"/>
              <a:t>– </a:t>
            </a:r>
            <a:r>
              <a:rPr lang="en-IN" sz="2400" b="1" dirty="0"/>
              <a:t>Save time and money </a:t>
            </a:r>
          </a:p>
          <a:p>
            <a:pPr marL="0" indent="0">
              <a:buNone/>
            </a:pPr>
            <a:r>
              <a:rPr lang="en-IN" sz="2400" b="1" dirty="0"/>
              <a:t>– Many offer customization features: </a:t>
            </a:r>
          </a:p>
          <a:p>
            <a:pPr marL="0" indent="0">
              <a:buNone/>
            </a:pPr>
            <a:r>
              <a:rPr lang="en-IN" sz="2400" dirty="0"/>
              <a:t>        • Software can be modified to meet unique requirements without destroying integrity of package software </a:t>
            </a:r>
          </a:p>
          <a:p>
            <a:pPr marL="0" indent="0">
              <a:buNone/>
            </a:pPr>
            <a:r>
              <a:rPr lang="en-IN" sz="2400" dirty="0"/>
              <a:t>– </a:t>
            </a:r>
            <a:r>
              <a:rPr lang="en-IN" sz="2400" b="1" dirty="0"/>
              <a:t>Evaluation criteria for systems analysis include: </a:t>
            </a:r>
          </a:p>
          <a:p>
            <a:pPr marL="0" indent="0">
              <a:buNone/>
            </a:pPr>
            <a:r>
              <a:rPr lang="en-IN" sz="2400" dirty="0"/>
              <a:t>        • Functions provided by the package, flexibility, user friendliness, hardware and software resources, database requirements, installation and maintenance efforts, documentation, vendor quality, and cost </a:t>
            </a:r>
          </a:p>
          <a:p>
            <a:pPr marL="0" indent="0">
              <a:buNone/>
            </a:pPr>
            <a:r>
              <a:rPr lang="en-IN" sz="2400" dirty="0"/>
              <a:t>– </a:t>
            </a:r>
            <a:r>
              <a:rPr lang="en-IN" sz="2400" b="1" dirty="0"/>
              <a:t>Request for Proposal (RFP) </a:t>
            </a:r>
          </a:p>
          <a:p>
            <a:pPr marL="0" indent="0">
              <a:buNone/>
            </a:pPr>
            <a:r>
              <a:rPr lang="en-IN" sz="2400" dirty="0"/>
              <a:t>         • Detailed list of questions submitted to packaged-software vendors </a:t>
            </a:r>
          </a:p>
          <a:p>
            <a:pPr marL="0" indent="0">
              <a:buNone/>
            </a:pPr>
            <a:r>
              <a:rPr lang="en-IN" sz="2400" dirty="0"/>
              <a:t>         • Used to evaluate alternative software package</a:t>
            </a:r>
            <a:endParaRPr lang="en-US" sz="2400" dirty="0"/>
          </a:p>
        </p:txBody>
      </p:sp>
    </p:spTree>
    <p:extLst>
      <p:ext uri="{BB962C8B-B14F-4D97-AF65-F5344CB8AC3E}">
        <p14:creationId xmlns:p14="http://schemas.microsoft.com/office/powerpoint/2010/main" val="39601213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5B500-F8D8-E74D-B039-9412DFF05614}"/>
              </a:ext>
            </a:extLst>
          </p:cNvPr>
          <p:cNvSpPr>
            <a:spLocks noGrp="1"/>
          </p:cNvSpPr>
          <p:nvPr>
            <p:ph type="title"/>
          </p:nvPr>
        </p:nvSpPr>
        <p:spPr/>
        <p:txBody>
          <a:bodyPr/>
          <a:lstStyle/>
          <a:p>
            <a:r>
              <a:rPr lang="en-IN" dirty="0"/>
              <a:t>Outsourcing</a:t>
            </a:r>
            <a:endParaRPr lang="en-US" dirty="0"/>
          </a:p>
        </p:txBody>
      </p:sp>
      <p:sp>
        <p:nvSpPr>
          <p:cNvPr id="3" name="Content Placeholder 2">
            <a:extLst>
              <a:ext uri="{FF2B5EF4-FFF2-40B4-BE49-F238E27FC236}">
                <a16:creationId xmlns:a16="http://schemas.microsoft.com/office/drawing/2014/main" id="{038E1251-FE5A-5D47-A3A1-7BEBDC16EDA0}"/>
              </a:ext>
            </a:extLst>
          </p:cNvPr>
          <p:cNvSpPr>
            <a:spLocks noGrp="1"/>
          </p:cNvSpPr>
          <p:nvPr>
            <p:ph idx="1"/>
          </p:nvPr>
        </p:nvSpPr>
        <p:spPr/>
        <p:txBody>
          <a:bodyPr/>
          <a:lstStyle/>
          <a:p>
            <a:pPr marL="0" indent="0">
              <a:buNone/>
            </a:pPr>
            <a:r>
              <a:rPr lang="en-IN" b="1" dirty="0"/>
              <a:t>Several types </a:t>
            </a:r>
          </a:p>
          <a:p>
            <a:pPr marL="0" indent="0">
              <a:buNone/>
            </a:pPr>
            <a:r>
              <a:rPr lang="en-IN" dirty="0"/>
              <a:t>    • </a:t>
            </a:r>
            <a:r>
              <a:rPr lang="en-IN" b="1" dirty="0"/>
              <a:t>Cloud and SaaS providers </a:t>
            </a:r>
          </a:p>
          <a:p>
            <a:pPr marL="0" indent="0">
              <a:buNone/>
            </a:pPr>
            <a:r>
              <a:rPr lang="en-IN" dirty="0"/>
              <a:t>             – Subscribing companies use software and computer hardware provided by vendors </a:t>
            </a:r>
          </a:p>
          <a:p>
            <a:pPr marL="0" indent="0">
              <a:buNone/>
            </a:pPr>
            <a:r>
              <a:rPr lang="en-IN" dirty="0"/>
              <a:t>     • </a:t>
            </a:r>
            <a:r>
              <a:rPr lang="en-IN" b="1" dirty="0"/>
              <a:t>External vendors </a:t>
            </a:r>
          </a:p>
          <a:p>
            <a:pPr marL="0" indent="0">
              <a:buNone/>
            </a:pPr>
            <a:r>
              <a:rPr lang="en-IN" dirty="0"/>
              <a:t>              – Hired to design, create software </a:t>
            </a:r>
          </a:p>
          <a:p>
            <a:pPr marL="0" indent="0">
              <a:buNone/>
            </a:pPr>
            <a:r>
              <a:rPr lang="en-IN" dirty="0"/>
              <a:t>              – Domestic outsourcing » Driven by firms need for additional skills, resources, assets </a:t>
            </a:r>
          </a:p>
          <a:p>
            <a:pPr marL="0" indent="0">
              <a:buNone/>
            </a:pPr>
            <a:r>
              <a:rPr lang="en-IN" dirty="0"/>
              <a:t>               – Offshore outsourcing » Driven by cost-savings</a:t>
            </a:r>
            <a:endParaRPr lang="en-US" dirty="0"/>
          </a:p>
        </p:txBody>
      </p:sp>
    </p:spTree>
    <p:extLst>
      <p:ext uri="{BB962C8B-B14F-4D97-AF65-F5344CB8AC3E}">
        <p14:creationId xmlns:p14="http://schemas.microsoft.com/office/powerpoint/2010/main" val="38715213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D794B-73A8-A741-9159-722CD96C447E}"/>
              </a:ext>
            </a:extLst>
          </p:cNvPr>
          <p:cNvSpPr>
            <a:spLocks noGrp="1"/>
          </p:cNvSpPr>
          <p:nvPr>
            <p:ph type="title"/>
          </p:nvPr>
        </p:nvSpPr>
        <p:spPr/>
        <p:txBody>
          <a:bodyPr/>
          <a:lstStyle/>
          <a:p>
            <a:r>
              <a:rPr lang="en-US" dirty="0"/>
              <a:t>ADVANTAGES AND DESADVANTAGES OF OUTSOURCING</a:t>
            </a:r>
          </a:p>
        </p:txBody>
      </p:sp>
      <p:sp>
        <p:nvSpPr>
          <p:cNvPr id="3" name="Content Placeholder 2">
            <a:extLst>
              <a:ext uri="{FF2B5EF4-FFF2-40B4-BE49-F238E27FC236}">
                <a16:creationId xmlns:a16="http://schemas.microsoft.com/office/drawing/2014/main" id="{CF554D93-9F2F-4C42-9D88-F15A9D4F4428}"/>
              </a:ext>
            </a:extLst>
          </p:cNvPr>
          <p:cNvSpPr>
            <a:spLocks noGrp="1"/>
          </p:cNvSpPr>
          <p:nvPr>
            <p:ph idx="1"/>
          </p:nvPr>
        </p:nvSpPr>
        <p:spPr/>
        <p:txBody>
          <a:bodyPr/>
          <a:lstStyle/>
          <a:p>
            <a:pPr marL="0" indent="0">
              <a:buNone/>
            </a:pPr>
            <a:endParaRPr lang="en-IN" b="1" dirty="0"/>
          </a:p>
          <a:p>
            <a:pPr marL="0" indent="0">
              <a:buNone/>
            </a:pPr>
            <a:r>
              <a:rPr lang="en-IN" sz="2800" b="1" dirty="0"/>
              <a:t>Advantages </a:t>
            </a:r>
          </a:p>
          <a:p>
            <a:pPr marL="0" indent="0">
              <a:buNone/>
            </a:pPr>
            <a:r>
              <a:rPr lang="en-IN" sz="2800" dirty="0"/>
              <a:t>• Allows organization flexibility in IT needs </a:t>
            </a:r>
          </a:p>
          <a:p>
            <a:pPr marL="0" indent="0">
              <a:buNone/>
            </a:pPr>
            <a:r>
              <a:rPr lang="en-IN" sz="2800" b="1" dirty="0"/>
              <a:t> Disadvantages </a:t>
            </a:r>
          </a:p>
          <a:p>
            <a:pPr marL="0" indent="0">
              <a:buNone/>
            </a:pPr>
            <a:r>
              <a:rPr lang="en-IN" sz="2800" dirty="0"/>
              <a:t>• Hidden costs, for example: – Identifying and selecting vendor – Transitioning to vendor </a:t>
            </a:r>
          </a:p>
          <a:p>
            <a:pPr marL="0" indent="0">
              <a:buNone/>
            </a:pPr>
            <a:r>
              <a:rPr lang="en-IN" sz="2800" dirty="0"/>
              <a:t>• Opening up proprietary business processes to third party</a:t>
            </a:r>
            <a:endParaRPr lang="en-US" sz="2800" dirty="0"/>
          </a:p>
        </p:txBody>
      </p:sp>
    </p:spTree>
    <p:extLst>
      <p:ext uri="{BB962C8B-B14F-4D97-AF65-F5344CB8AC3E}">
        <p14:creationId xmlns:p14="http://schemas.microsoft.com/office/powerpoint/2010/main" val="28065522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FBA57-47B0-F54D-A052-62C4D05C9564}"/>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97CCE671-867E-1C40-80C7-0B4241BE5F3F}"/>
              </a:ext>
            </a:extLst>
          </p:cNvPr>
          <p:cNvSpPr>
            <a:spLocks noGrp="1"/>
          </p:cNvSpPr>
          <p:nvPr>
            <p:ph idx="1"/>
          </p:nvPr>
        </p:nvSpPr>
        <p:spPr/>
        <p:txBody>
          <a:bodyPr/>
          <a:lstStyle/>
          <a:p>
            <a:r>
              <a:rPr lang="en-US" dirty="0"/>
              <a:t>Bossert, Oliver, Chris Ip “Beyond Agile: Reorganizing IT for Faster Software Delivery”. McKinsey &amp; Company 2015</a:t>
            </a:r>
          </a:p>
          <a:p>
            <a:r>
              <a:rPr lang="en-US" dirty="0"/>
              <a:t>Kendall, Kenneth E. ” System Analysis and Design” 9</a:t>
            </a:r>
            <a:r>
              <a:rPr lang="en-US" baseline="30000" dirty="0"/>
              <a:t>th</a:t>
            </a:r>
            <a:r>
              <a:rPr lang="en-US" dirty="0"/>
              <a:t> ed. Prentice Hall, 2014</a:t>
            </a:r>
          </a:p>
          <a:p>
            <a:r>
              <a:rPr lang="en-US" dirty="0"/>
              <a:t>Kenneth C. Laudon &amp; Jane P. Laudon “Management Information System”, 5</a:t>
            </a:r>
            <a:r>
              <a:rPr lang="en-US" baseline="30000" dirty="0"/>
              <a:t>th</a:t>
            </a:r>
            <a:r>
              <a:rPr lang="en-US" dirty="0"/>
              <a:t> ed. Pearson, 2018</a:t>
            </a:r>
          </a:p>
        </p:txBody>
      </p:sp>
    </p:spTree>
    <p:extLst>
      <p:ext uri="{BB962C8B-B14F-4D97-AF65-F5344CB8AC3E}">
        <p14:creationId xmlns:p14="http://schemas.microsoft.com/office/powerpoint/2010/main" val="23663497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{AFFD6F14-ED64-D146-BD59-E0D7B021AC49}tf10001070</Template>
  <TotalTime>4851</TotalTime>
  <Words>2235</Words>
  <Application>Microsoft Macintosh PowerPoint</Application>
  <PresentationFormat>Widescreen</PresentationFormat>
  <Paragraphs>304</Paragraphs>
  <Slides>37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Calibri</vt:lpstr>
      <vt:lpstr>Rockwell</vt:lpstr>
      <vt:lpstr>Rockwell Condensed</vt:lpstr>
      <vt:lpstr>Rockwell Extra Bold</vt:lpstr>
      <vt:lpstr>Wingdings</vt:lpstr>
      <vt:lpstr>Wood Type</vt:lpstr>
      <vt:lpstr>Information resource management(IRM) lecture 10 BUILDING INFORMATION SYSTEM lecturer:Gakwaya nkundimana joel</vt:lpstr>
      <vt:lpstr>CONTENTS OUTLINE</vt:lpstr>
      <vt:lpstr>PowerPoint Presentation</vt:lpstr>
      <vt:lpstr>WHAT IS BUILDING INFORMATION SYSTEM(BIM) </vt:lpstr>
      <vt:lpstr>   What Are The Benefits Of BIM?   </vt:lpstr>
      <vt:lpstr>System development and organization change</vt:lpstr>
      <vt:lpstr>System development and organization change(cont)</vt:lpstr>
      <vt:lpstr>System development and organization change(cont)</vt:lpstr>
      <vt:lpstr>Steps in business process management </vt:lpstr>
      <vt:lpstr>Steps in business process management (cont)</vt:lpstr>
      <vt:lpstr>Steps in business process management (cont)</vt:lpstr>
      <vt:lpstr>Con’</vt:lpstr>
      <vt:lpstr>Overview on Systems development </vt:lpstr>
      <vt:lpstr>SIX CORE ACTIVITIES OF BUILDING A SYSTEM</vt:lpstr>
      <vt:lpstr>System development process(cont)</vt:lpstr>
      <vt:lpstr>System development process(cont)</vt:lpstr>
      <vt:lpstr>System development process(cont)</vt:lpstr>
      <vt:lpstr>System development process(cont)</vt:lpstr>
      <vt:lpstr>System development process(cont)</vt:lpstr>
      <vt:lpstr>System development process(cont)</vt:lpstr>
      <vt:lpstr>SUMMARY OF SYSTEMS DEVELOPMENT ACTIVITIES</vt:lpstr>
      <vt:lpstr>MODELING AND DESIGNING SYSTEMS</vt:lpstr>
      <vt:lpstr>MODELING AND DESIGNING SYSTEMS(CONT)</vt:lpstr>
      <vt:lpstr>MODELING AND DESIGNING SYSTEMS(CONT)</vt:lpstr>
      <vt:lpstr>ALTERNATIVE SYSTEM-BUILDING APPROACHES</vt:lpstr>
      <vt:lpstr> Traditional systems life-cycle  </vt:lpstr>
      <vt:lpstr>Prototyping</vt:lpstr>
      <vt:lpstr>THE PROTOTYPING PROCESS</vt:lpstr>
      <vt:lpstr>THE PROTOTYPING PROCESS</vt:lpstr>
      <vt:lpstr>THE PROTOTYPING PROCESS</vt:lpstr>
      <vt:lpstr>Advantages and disadvantages of prototyping </vt:lpstr>
      <vt:lpstr> End-user development </vt:lpstr>
      <vt:lpstr>ADVANTAGES AND DISADVANTAGES OF END-USER DEVELOPMENT</vt:lpstr>
      <vt:lpstr> Application software packages</vt:lpstr>
      <vt:lpstr>Outsourcing</vt:lpstr>
      <vt:lpstr>ADVANTAGES AND DESADVANTAGES OF OUTSOURCING</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BUILDING INFORMATION SYSTEM</dc:title>
  <dc:creator>Microsoft Office User</dc:creator>
  <cp:lastModifiedBy>Gakwaya Nkundimana Joel</cp:lastModifiedBy>
  <cp:revision>29</cp:revision>
  <dcterms:created xsi:type="dcterms:W3CDTF">2022-05-22T20:22:16Z</dcterms:created>
  <dcterms:modified xsi:type="dcterms:W3CDTF">2022-06-06T07:17:45Z</dcterms:modified>
</cp:coreProperties>
</file>