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5"/>
  </p:notesMasterIdLst>
  <p:sldIdLst>
    <p:sldId id="256" r:id="rId2"/>
    <p:sldId id="257" r:id="rId3"/>
    <p:sldId id="258" r:id="rId4"/>
    <p:sldId id="262" r:id="rId5"/>
    <p:sldId id="263" r:id="rId6"/>
    <p:sldId id="259" r:id="rId7"/>
    <p:sldId id="264" r:id="rId8"/>
    <p:sldId id="315" r:id="rId9"/>
    <p:sldId id="260" r:id="rId10"/>
    <p:sldId id="265" r:id="rId11"/>
    <p:sldId id="266" r:id="rId12"/>
    <p:sldId id="267" r:id="rId13"/>
    <p:sldId id="277" r:id="rId14"/>
    <p:sldId id="278" r:id="rId15"/>
    <p:sldId id="279" r:id="rId16"/>
    <p:sldId id="298" r:id="rId17"/>
    <p:sldId id="299" r:id="rId18"/>
    <p:sldId id="300" r:id="rId19"/>
    <p:sldId id="301" r:id="rId20"/>
    <p:sldId id="303" r:id="rId21"/>
    <p:sldId id="306" r:id="rId22"/>
    <p:sldId id="307" r:id="rId23"/>
    <p:sldId id="304" r:id="rId24"/>
    <p:sldId id="281" r:id="rId25"/>
    <p:sldId id="308" r:id="rId26"/>
    <p:sldId id="261" r:id="rId27"/>
    <p:sldId id="316" r:id="rId28"/>
    <p:sldId id="309" r:id="rId29"/>
    <p:sldId id="311" r:id="rId30"/>
    <p:sldId id="312" r:id="rId31"/>
    <p:sldId id="313" r:id="rId32"/>
    <p:sldId id="310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197"/>
  </p:normalViewPr>
  <p:slideViewPr>
    <p:cSldViewPr snapToGrid="0" snapToObjects="1">
      <p:cViewPr varScale="1">
        <p:scale>
          <a:sx n="42" d="100"/>
          <a:sy n="42" d="100"/>
        </p:scale>
        <p:origin x="192" y="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04F91-94CD-2348-8931-3CCB39D6C226}" type="datetimeFigureOut">
              <a:rPr lang="en-US" smtClean="0"/>
              <a:t>6/8/22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4C9B30-0119-B540-86F5-5792E199DB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138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10</a:t>
            </a:r>
            <a:r>
              <a:rPr lang="en-US" baseline="30000" dirty="0"/>
              <a:t>th</a:t>
            </a:r>
            <a:r>
              <a:rPr lang="en-US" dirty="0"/>
              <a:t> century</a:t>
            </a:r>
          </a:p>
          <a:p>
            <a:r>
              <a:rPr lang="en-US" dirty="0"/>
              <a:t>What do you see here. What works. What does not?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33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Early maps. Little information beyond intersections – 1546 from </a:t>
            </a:r>
            <a:r>
              <a:rPr lang="en-US" dirty="0" err="1"/>
              <a:t>Pedrus</a:t>
            </a:r>
            <a:r>
              <a:rPr lang="en-US" dirty="0"/>
              <a:t> </a:t>
            </a:r>
            <a:r>
              <a:rPr lang="en-US" dirty="0" err="1"/>
              <a:t>Apenius</a:t>
            </a:r>
            <a:r>
              <a:rPr lang="en-US" dirty="0"/>
              <a:t> </a:t>
            </a:r>
          </a:p>
          <a:p>
            <a:r>
              <a:rPr lang="en-US" dirty="0"/>
              <a:t>What do you get from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67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Edmond Halley 1686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150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do you see here? What’s the story and how do the aesthetics tell it?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8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same data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do you see here? What’s the story and how do the aesthetics tell it?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457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Costs and benefits of each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45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Costs and benefits </a:t>
            </a:r>
            <a:r>
              <a:rPr lang="en-US"/>
              <a:t>of each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35557-AD45-AE4D-BFB2-51AA279C5FE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45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017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74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29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581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896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666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869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045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797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667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613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481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560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916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6D26EB7-615C-B44D-8517-739627296EAE}" type="datetimeFigureOut">
              <a:rPr lang="en-US" smtClean="0"/>
              <a:t>6/7/22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6F7A0753-6011-EA4E-917D-FB1A68CD8C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1554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vs.gsfc.nasa.gov/cgi-bin/details.cgi?aid=21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insightsoftware.com/encyclopedia/geographic-gis-maps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2FE8DED1-24FF-4A79-873B-ECE3ABE73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AA6A048-501A-4387-906B-B8A8543E7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7093" y="643467"/>
            <a:ext cx="10917814" cy="5571066"/>
          </a:xfrm>
          <a:custGeom>
            <a:avLst/>
            <a:gdLst>
              <a:gd name="connsiteX0" fmla="*/ 195712 w 10917814"/>
              <a:gd name="connsiteY0" fmla="*/ 0 h 5571066"/>
              <a:gd name="connsiteX1" fmla="*/ 5062165 w 10917814"/>
              <a:gd name="connsiteY1" fmla="*/ 0 h 5571066"/>
              <a:gd name="connsiteX2" fmla="*/ 5419638 w 10917814"/>
              <a:gd name="connsiteY2" fmla="*/ 268105 h 5571066"/>
              <a:gd name="connsiteX3" fmla="*/ 5428105 w 10917814"/>
              <a:gd name="connsiteY3" fmla="*/ 271280 h 5571066"/>
              <a:gd name="connsiteX4" fmla="*/ 5440804 w 10917814"/>
              <a:gd name="connsiteY4" fmla="*/ 276043 h 5571066"/>
              <a:gd name="connsiteX5" fmla="*/ 5453505 w 10917814"/>
              <a:gd name="connsiteY5" fmla="*/ 280805 h 5571066"/>
              <a:gd name="connsiteX6" fmla="*/ 5464088 w 10917814"/>
              <a:gd name="connsiteY6" fmla="*/ 280805 h 5571066"/>
              <a:gd name="connsiteX7" fmla="*/ 5476788 w 10917814"/>
              <a:gd name="connsiteY7" fmla="*/ 280805 h 5571066"/>
              <a:gd name="connsiteX8" fmla="*/ 5487371 w 10917814"/>
              <a:gd name="connsiteY8" fmla="*/ 276043 h 5571066"/>
              <a:gd name="connsiteX9" fmla="*/ 5500071 w 10917814"/>
              <a:gd name="connsiteY9" fmla="*/ 271280 h 5571066"/>
              <a:gd name="connsiteX10" fmla="*/ 5508538 w 10917814"/>
              <a:gd name="connsiteY10" fmla="*/ 268105 h 5571066"/>
              <a:gd name="connsiteX11" fmla="*/ 5866011 w 10917814"/>
              <a:gd name="connsiteY11" fmla="*/ 0 h 5571066"/>
              <a:gd name="connsiteX12" fmla="*/ 10722102 w 10917814"/>
              <a:gd name="connsiteY12" fmla="*/ 0 h 5571066"/>
              <a:gd name="connsiteX13" fmla="*/ 10917814 w 10917814"/>
              <a:gd name="connsiteY13" fmla="*/ 195712 h 5571066"/>
              <a:gd name="connsiteX14" fmla="*/ 10917814 w 10917814"/>
              <a:gd name="connsiteY14" fmla="*/ 5375354 h 5571066"/>
              <a:gd name="connsiteX15" fmla="*/ 10722102 w 10917814"/>
              <a:gd name="connsiteY15" fmla="*/ 5571066 h 5571066"/>
              <a:gd name="connsiteX16" fmla="*/ 195712 w 10917814"/>
              <a:gd name="connsiteY16" fmla="*/ 5571066 h 5571066"/>
              <a:gd name="connsiteX17" fmla="*/ 0 w 10917814"/>
              <a:gd name="connsiteY17" fmla="*/ 5375354 h 5571066"/>
              <a:gd name="connsiteX18" fmla="*/ 0 w 10917814"/>
              <a:gd name="connsiteY18" fmla="*/ 195712 h 5571066"/>
              <a:gd name="connsiteX19" fmla="*/ 195712 w 10917814"/>
              <a:gd name="connsiteY19" fmla="*/ 0 h 557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17814" h="5571066">
                <a:moveTo>
                  <a:pt x="195712" y="0"/>
                </a:moveTo>
                <a:lnTo>
                  <a:pt x="5062165" y="0"/>
                </a:lnTo>
                <a:lnTo>
                  <a:pt x="5419638" y="268105"/>
                </a:lnTo>
                <a:lnTo>
                  <a:pt x="5428105" y="271280"/>
                </a:lnTo>
                <a:lnTo>
                  <a:pt x="5440804" y="276043"/>
                </a:lnTo>
                <a:lnTo>
                  <a:pt x="5453505" y="280805"/>
                </a:lnTo>
                <a:lnTo>
                  <a:pt x="5464088" y="280805"/>
                </a:lnTo>
                <a:lnTo>
                  <a:pt x="5476788" y="280805"/>
                </a:lnTo>
                <a:lnTo>
                  <a:pt x="5487371" y="276043"/>
                </a:lnTo>
                <a:lnTo>
                  <a:pt x="5500071" y="271280"/>
                </a:lnTo>
                <a:lnTo>
                  <a:pt x="5508538" y="268105"/>
                </a:lnTo>
                <a:lnTo>
                  <a:pt x="5866011" y="0"/>
                </a:lnTo>
                <a:lnTo>
                  <a:pt x="10722102" y="0"/>
                </a:lnTo>
                <a:cubicBezTo>
                  <a:pt x="10830191" y="0"/>
                  <a:pt x="10917814" y="87623"/>
                  <a:pt x="10917814" y="195712"/>
                </a:cubicBezTo>
                <a:lnTo>
                  <a:pt x="10917814" y="5375354"/>
                </a:lnTo>
                <a:cubicBezTo>
                  <a:pt x="10917814" y="5483443"/>
                  <a:pt x="10830191" y="5571066"/>
                  <a:pt x="10722102" y="5571066"/>
                </a:cubicBezTo>
                <a:lnTo>
                  <a:pt x="195712" y="5571066"/>
                </a:lnTo>
                <a:cubicBezTo>
                  <a:pt x="87623" y="5571066"/>
                  <a:pt x="0" y="5483443"/>
                  <a:pt x="0" y="5375354"/>
                </a:cubicBezTo>
                <a:lnTo>
                  <a:pt x="0" y="195712"/>
                </a:lnTo>
                <a:cubicBezTo>
                  <a:pt x="0" y="87623"/>
                  <a:pt x="87623" y="0"/>
                  <a:pt x="195712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946597-DDE9-44F1-41F8-5DABB34096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084" y="1286935"/>
            <a:ext cx="9638153" cy="2668377"/>
          </a:xfrm>
          <a:effectLst/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3400" b="1" dirty="0">
                <a:solidFill>
                  <a:schemeClr val="tx1"/>
                </a:solidFill>
              </a:rPr>
              <a:t>Information Resource Management(IRM)</a:t>
            </a:r>
            <a:br>
              <a:rPr lang="en-US" sz="3400" b="1" dirty="0">
                <a:solidFill>
                  <a:schemeClr val="tx1"/>
                </a:solidFill>
              </a:rPr>
            </a:br>
            <a:r>
              <a:rPr lang="en-US" sz="3400" b="1" dirty="0">
                <a:solidFill>
                  <a:schemeClr val="tx1"/>
                </a:solidFill>
              </a:rPr>
              <a:t>Lecture-11</a:t>
            </a:r>
            <a:br>
              <a:rPr lang="en-US" sz="3400" b="1" dirty="0">
                <a:solidFill>
                  <a:schemeClr val="tx1"/>
                </a:solidFill>
              </a:rPr>
            </a:br>
            <a:r>
              <a:rPr lang="en-US" sz="3400" b="1" dirty="0">
                <a:solidFill>
                  <a:schemeClr val="tx1"/>
                </a:solidFill>
              </a:rPr>
              <a:t>Data Visualization and Geographics System</a:t>
            </a:r>
          </a:p>
        </p:txBody>
      </p:sp>
    </p:spTree>
    <p:extLst>
      <p:ext uri="{BB962C8B-B14F-4D97-AF65-F5344CB8AC3E}">
        <p14:creationId xmlns:p14="http://schemas.microsoft.com/office/powerpoint/2010/main" val="1153051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615B8-24B6-00EB-D771-125E52130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CA039-DD30-19B2-C680-4DB7D1F69B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What is data visualization and why?</a:t>
            </a:r>
          </a:p>
          <a:p>
            <a:r>
              <a:rPr lang="en-US" dirty="0"/>
              <a:t>History of data Visualization</a:t>
            </a:r>
          </a:p>
          <a:p>
            <a:r>
              <a:rPr lang="en-US" dirty="0"/>
              <a:t>Benefit of Data visualization</a:t>
            </a:r>
          </a:p>
          <a:p>
            <a:r>
              <a:rPr lang="en-US" dirty="0"/>
              <a:t>Information Delivery</a:t>
            </a:r>
          </a:p>
          <a:p>
            <a:pPr lvl="1"/>
            <a:r>
              <a:rPr lang="en-US" dirty="0"/>
              <a:t>Dashboard</a:t>
            </a:r>
          </a:p>
          <a:p>
            <a:pPr lvl="1"/>
            <a:r>
              <a:rPr lang="en-US" dirty="0"/>
              <a:t>Interactive Reports</a:t>
            </a:r>
          </a:p>
          <a:p>
            <a:r>
              <a:rPr lang="en-US" dirty="0"/>
              <a:t>Data analytics</a:t>
            </a:r>
          </a:p>
          <a:p>
            <a:pPr lvl="1"/>
            <a:r>
              <a:rPr lang="en-US" dirty="0"/>
              <a:t>Data Visualization</a:t>
            </a:r>
          </a:p>
          <a:p>
            <a:pPr lvl="1"/>
            <a:r>
              <a:rPr lang="en-US" dirty="0"/>
              <a:t>Data Discovery</a:t>
            </a:r>
          </a:p>
          <a:p>
            <a:pPr lvl="1"/>
            <a:r>
              <a:rPr lang="en-US" dirty="0"/>
              <a:t>Geospatial and GIS</a:t>
            </a:r>
          </a:p>
          <a:p>
            <a:r>
              <a:rPr lang="en-US" dirty="0"/>
              <a:t>Data Integrations</a:t>
            </a:r>
          </a:p>
          <a:p>
            <a:pPr lvl="1"/>
            <a:r>
              <a:rPr lang="en-US" dirty="0"/>
              <a:t>Data Mashup</a:t>
            </a:r>
          </a:p>
          <a:p>
            <a:pPr lvl="1"/>
            <a:r>
              <a:rPr lang="en-US" dirty="0"/>
              <a:t>Geographic Information System(GIS)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148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28F81-1D22-8A5C-436B-62929B6E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What is visualization?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AC284-ED0F-AB26-37B7-74E0F7644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lnSpc>
                <a:spcPct val="150000"/>
              </a:lnSpc>
            </a:pPr>
            <a:r>
              <a:rPr lang="en-US" dirty="0"/>
              <a:t>visualization is the practice of transforming information into a visual context, such as a chart, diagram,  or graph, in order to make data easier for the user to understand and extract useful information from.</a:t>
            </a:r>
          </a:p>
          <a:p>
            <a:pPr>
              <a:lnSpc>
                <a:spcPct val="150000"/>
              </a:lnSpc>
            </a:pPr>
            <a:r>
              <a:rPr lang="en-US" dirty="0"/>
              <a:t>Two types of visualization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Data visualization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Information visualization</a:t>
            </a:r>
          </a:p>
        </p:txBody>
      </p:sp>
    </p:spTree>
    <p:extLst>
      <p:ext uri="{BB962C8B-B14F-4D97-AF65-F5344CB8AC3E}">
        <p14:creationId xmlns:p14="http://schemas.microsoft.com/office/powerpoint/2010/main" val="116817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0D976-9BA8-E3ED-912C-FD4412F26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 dirty="0"/>
              <a:t>Scientific visualization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3902C-1471-2D37-2ACD-46DB547EE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3835583" cy="3632200"/>
          </a:xfrm>
        </p:spPr>
        <p:txBody>
          <a:bodyPr>
            <a:normAutofit/>
          </a:bodyPr>
          <a:lstStyle/>
          <a:p>
            <a:r>
              <a:rPr lang="en-IN" sz="1600" b="1"/>
              <a:t>process of graphically displaying real or simulated scientific data</a:t>
            </a:r>
            <a:r>
              <a:rPr lang="en-IN" sz="1600"/>
              <a:t>.</a:t>
            </a:r>
          </a:p>
          <a:p>
            <a:pPr lvl="1"/>
            <a:r>
              <a:rPr lang="en-IN" dirty="0"/>
              <a:t>Surface rendering</a:t>
            </a:r>
          </a:p>
          <a:p>
            <a:pPr lvl="1"/>
            <a:r>
              <a:rPr lang="en-IN" dirty="0"/>
              <a:t>Volume rendering</a:t>
            </a:r>
          </a:p>
          <a:p>
            <a:pPr lvl="1"/>
            <a:r>
              <a:rPr lang="en-IN" dirty="0"/>
              <a:t>animation</a:t>
            </a:r>
            <a:endParaRPr lang="en-US" dirty="0"/>
          </a:p>
        </p:txBody>
      </p:sp>
      <p:pic>
        <p:nvPicPr>
          <p:cNvPr id="5" name="Picture 4" descr="A high angle view of the 18 km Hurricane Bonnie cloud tower. Image from NASA Scientific Visualization Studio">
            <a:extLst>
              <a:ext uri="{FF2B5EF4-FFF2-40B4-BE49-F238E27FC236}">
                <a16:creationId xmlns:a16="http://schemas.microsoft.com/office/drawing/2014/main" id="{9A726BCF-314A-139C-ACFB-83C4C12F95B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341" y="1955791"/>
            <a:ext cx="5108368" cy="3716338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7C77BE-919B-FA8F-700A-8A656068C503}"/>
              </a:ext>
            </a:extLst>
          </p:cNvPr>
          <p:cNvSpPr txBox="1"/>
          <p:nvPr/>
        </p:nvSpPr>
        <p:spPr>
          <a:xfrm>
            <a:off x="5686341" y="5614981"/>
            <a:ext cx="5272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A high angle view of the 18 km Hurricane Bonnie cloud tower. Image from </a:t>
            </a:r>
            <a:r>
              <a:rPr lang="en-IN" dirty="0">
                <a:hlinkClick r:id="rId3"/>
              </a:rPr>
              <a:t>NASA Scientific Visualization Studio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58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64F4B-EB10-6B33-7712-9C1C1D5EE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Vs Information visualization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07E85-EB76-E073-A014-994FB7F6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b="1" dirty="0"/>
              <a:t>Data visualization</a:t>
            </a:r>
            <a:r>
              <a:rPr lang="en-IN" dirty="0"/>
              <a:t> is a graphic representation that expresses the significance of data.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dirty="0"/>
              <a:t>Data visualization is for identifying the notable highlights of a data set. Data visualization permits to explore, investigate or modify.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dirty="0"/>
              <a:t>Information visualization is the aftereffect of such examinations.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90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1964F-5149-DBEE-6F1B-C99F981B5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/>
              <a:t> Benefits Of Data Visualization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00DE4-AD2D-DE64-E41F-8EA1FF7B2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IN" dirty="0"/>
              <a:t>The primary goal of data visualization is to communicate information clearly and effectively through graphical means.</a:t>
            </a:r>
            <a:endParaRPr lang="en-US" dirty="0"/>
          </a:p>
          <a:p>
            <a:r>
              <a:rPr lang="en-US" dirty="0"/>
              <a:t>The ability to assimilate information quickly, improve ideas, and make faster decisions.</a:t>
            </a:r>
          </a:p>
          <a:p>
            <a:r>
              <a:rPr lang="en-US" dirty="0"/>
              <a:t>A better understanding of the next steps that must be taken to improve the organization.</a:t>
            </a:r>
          </a:p>
          <a:p>
            <a:r>
              <a:rPr lang="en-US" dirty="0"/>
              <a:t>A better ability to keep the audience's attention with information they can understand.</a:t>
            </a:r>
          </a:p>
        </p:txBody>
      </p:sp>
    </p:spTree>
    <p:extLst>
      <p:ext uri="{BB962C8B-B14F-4D97-AF65-F5344CB8AC3E}">
        <p14:creationId xmlns:p14="http://schemas.microsoft.com/office/powerpoint/2010/main" val="3246786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AD78B-2370-27DE-5C20-80A8E0C3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sz="3600" dirty="0"/>
              <a:t>Why data visualization is such a powerful tool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157DA-BB34-DBF2-22AC-D987C5202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306368"/>
            <a:ext cx="10554574" cy="3636511"/>
          </a:xfrm>
        </p:spPr>
        <p:txBody>
          <a:bodyPr>
            <a:normAutofit/>
          </a:bodyPr>
          <a:lstStyle/>
          <a:p>
            <a:r>
              <a:rPr lang="en-IN" dirty="0"/>
              <a:t>Intuitive: Presenting a graph as a node-link structure instantly makes sense, even to people who have never worked with graphs before.</a:t>
            </a:r>
          </a:p>
          <a:p>
            <a:r>
              <a:rPr lang="en-IN" dirty="0"/>
              <a:t>Fast: It is fast because our brains are great at identifying patterns, but only when data is presented in a tangible format. Armed with visualization, we can spot trends and outliers very effectively.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905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8E13F-6877-7129-5F3F-5B261BA58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</a:t>
            </a:r>
            <a:r>
              <a:rPr lang="en-US" dirty="0"/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4F74D-19B4-1EF6-EF2E-7129DA950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Flexible: The world is densely connected, so as long as there is an interesting relationship in your data somewhere, you will find value in graph visualization.</a:t>
            </a:r>
          </a:p>
          <a:p>
            <a:r>
              <a:rPr lang="en-IN" dirty="0"/>
              <a:t>Insightful: Exploring graph data interactively allows users to gain more in-depth knowledge, understand the context and ask more questions, compared to static visualization or raw data.</a:t>
            </a:r>
          </a:p>
          <a:p>
            <a:pPr marL="0" indent="0">
              <a:buNone/>
            </a:pPr>
            <a:br>
              <a:rPr lang="en-IN" dirty="0"/>
            </a:br>
            <a:endParaRPr lang="en-I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764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92AC4-52D2-92C9-4E08-F5AF21C11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8904"/>
            <a:ext cx="10515600" cy="938158"/>
          </a:xfrm>
        </p:spPr>
        <p:txBody>
          <a:bodyPr anchor="b">
            <a:normAutofit fontScale="90000"/>
          </a:bodyPr>
          <a:lstStyle/>
          <a:p>
            <a:pPr algn="ctr"/>
            <a:br>
              <a:rPr lang="en-IN" b="1"/>
            </a:br>
            <a:br>
              <a:rPr lang="en-IN" b="1"/>
            </a:br>
            <a:br>
              <a:rPr lang="en-IN" b="1"/>
            </a:br>
            <a:r>
              <a:rPr lang="en-IN"/>
              <a:t>common types of </a:t>
            </a:r>
            <a:r>
              <a:rPr lang="en-IN" b="1"/>
              <a:t> data visualization</a:t>
            </a:r>
            <a:br>
              <a:rPr lang="en-IN" b="1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8FC83-6B08-2FA1-4AEA-21E40E12A8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Graph</a:t>
            </a:r>
          </a:p>
          <a:p>
            <a:r>
              <a:rPr lang="en-US"/>
              <a:t>Chart(line, pie,area)</a:t>
            </a:r>
          </a:p>
          <a:p>
            <a:r>
              <a:rPr lang="en-US"/>
              <a:t>Plot</a:t>
            </a:r>
          </a:p>
          <a:p>
            <a:r>
              <a:rPr lang="en-US"/>
              <a:t>Maps</a:t>
            </a:r>
          </a:p>
          <a:p>
            <a:r>
              <a:rPr lang="en-US"/>
              <a:t>Infographics</a:t>
            </a:r>
          </a:p>
          <a:p>
            <a:r>
              <a:rPr lang="en-US"/>
              <a:t>Time series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490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lane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62407"/>
            <a:ext cx="8890000" cy="444840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</a:t>
            </a:r>
            <a:r>
              <a:rPr lang="en-US" dirty="0" err="1"/>
              <a:t>Viz</a:t>
            </a:r>
            <a:r>
              <a:rPr lang="en-US" dirty="0"/>
              <a:t> in the 10</a:t>
            </a:r>
            <a:r>
              <a:rPr lang="en-US" baseline="30000" dirty="0"/>
              <a:t>th</a:t>
            </a:r>
            <a:r>
              <a:rPr lang="en-US" dirty="0"/>
              <a:t> Century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26933" y="6445651"/>
            <a:ext cx="15696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latin typeface="Avenir Book"/>
                <a:cs typeface="Avenir Book"/>
              </a:rPr>
              <a:t>From </a:t>
            </a:r>
            <a:r>
              <a:rPr lang="en-US" sz="1050" dirty="0" err="1">
                <a:latin typeface="Avenir Book"/>
                <a:cs typeface="Avenir Book"/>
              </a:rPr>
              <a:t>Funkhouser</a:t>
            </a:r>
            <a:r>
              <a:rPr lang="en-US" sz="1050" dirty="0">
                <a:latin typeface="Avenir Book"/>
                <a:cs typeface="Avenir Book"/>
              </a:rPr>
              <a:t> 1936</a:t>
            </a:r>
          </a:p>
        </p:txBody>
      </p:sp>
    </p:spTree>
    <p:extLst>
      <p:ext uri="{BB962C8B-B14F-4D97-AF65-F5344CB8AC3E}">
        <p14:creationId xmlns:p14="http://schemas.microsoft.com/office/powerpoint/2010/main" val="3664196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668" y="2036336"/>
            <a:ext cx="5943600" cy="44523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2B46705-477B-B5DA-E79C-78FDC923F7FD}"/>
              </a:ext>
            </a:extLst>
          </p:cNvPr>
          <p:cNvSpPr txBox="1"/>
          <p:nvPr/>
        </p:nvSpPr>
        <p:spPr>
          <a:xfrm>
            <a:off x="2235200" y="6488667"/>
            <a:ext cx="8850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Early maps. Little information beyond intersections – 1546 from </a:t>
            </a:r>
            <a:r>
              <a:rPr lang="en-US" dirty="0" err="1"/>
              <a:t>Pedrus</a:t>
            </a:r>
            <a:r>
              <a:rPr lang="en-US" dirty="0"/>
              <a:t> </a:t>
            </a:r>
            <a:r>
              <a:rPr lang="en-US" dirty="0" err="1"/>
              <a:t>Apenius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661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2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32"/>
          <a:stretch/>
        </p:blipFill>
        <p:spPr>
          <a:xfrm>
            <a:off x="1524000" y="1811563"/>
            <a:ext cx="9144000" cy="308371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Maps as Rich Information Source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36F793-442E-0A4B-6A11-EB0CF815B865}"/>
              </a:ext>
            </a:extLst>
          </p:cNvPr>
          <p:cNvSpPr txBox="1"/>
          <p:nvPr/>
        </p:nvSpPr>
        <p:spPr>
          <a:xfrm>
            <a:off x="2777067" y="5096935"/>
            <a:ext cx="24561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Edmond Halley 1686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609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</a:t>
            </a:r>
            <a:r>
              <a:rPr lang="en-US" dirty="0" err="1"/>
              <a:t>Viz</a:t>
            </a:r>
            <a:r>
              <a:rPr lang="en-US" dirty="0"/>
              <a:t> in a Nutshell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History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</a:rPr>
              <a:t>Graphical Basics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Minimalist principles</a:t>
            </a:r>
          </a:p>
        </p:txBody>
      </p:sp>
    </p:spTree>
    <p:extLst>
      <p:ext uri="{BB962C8B-B14F-4D97-AF65-F5344CB8AC3E}">
        <p14:creationId xmlns:p14="http://schemas.microsoft.com/office/powerpoint/2010/main" val="1576455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6-02-15 at 3.22.53 P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412017"/>
            <a:ext cx="9144000" cy="36103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221816"/>
            <a:ext cx="8229600" cy="1143000"/>
          </a:xfrm>
        </p:spPr>
        <p:txBody>
          <a:bodyPr/>
          <a:lstStyle/>
          <a:p>
            <a:r>
              <a:rPr lang="en-US" dirty="0"/>
              <a:t>Elements of a Plot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20240" y="6177075"/>
            <a:ext cx="136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venir Book"/>
                <a:cs typeface="Avenir Book"/>
              </a:rPr>
              <a:t>Wickham 2010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43363" y="2412348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venir Black"/>
                <a:cs typeface="Avenir Black"/>
              </a:rPr>
              <a:t>Geometric Objects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20490" y="2363731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venir Black"/>
                <a:cs typeface="Avenir Black"/>
              </a:rPr>
              <a:t>Scales &amp; Coordinates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71164" y="2363731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venir Black"/>
                <a:cs typeface="Avenir Black"/>
              </a:rPr>
              <a:t>Annotations</a:t>
            </a:r>
          </a:p>
        </p:txBody>
      </p:sp>
    </p:spTree>
    <p:extLst>
      <p:ext uri="{BB962C8B-B14F-4D97-AF65-F5344CB8AC3E}">
        <p14:creationId xmlns:p14="http://schemas.microsoft.com/office/powerpoint/2010/main" val="301574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221816"/>
            <a:ext cx="8229600" cy="1143000"/>
          </a:xfrm>
        </p:spPr>
        <p:txBody>
          <a:bodyPr/>
          <a:lstStyle/>
          <a:p>
            <a:r>
              <a:rPr lang="en-US" dirty="0"/>
              <a:t>Elements of a Plot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88080" y="6329475"/>
            <a:ext cx="136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venir Book"/>
                <a:cs typeface="Avenir Book"/>
              </a:rPr>
              <a:t>Wickham 2010</a:t>
            </a:r>
          </a:p>
        </p:txBody>
      </p:sp>
      <p:pic>
        <p:nvPicPr>
          <p:cNvPr id="3" name="Picture 2" descr="Screen Shot 2016-02-15 at 3.22.58 P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40" y="2020839"/>
            <a:ext cx="4650278" cy="421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7795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Aesthetics of a Plot</a:t>
            </a:r>
          </a:p>
        </p:txBody>
      </p:sp>
      <p:pic>
        <p:nvPicPr>
          <p:cNvPr id="4" name="Picture 3" descr="common-aesthetics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40735"/>
            <a:ext cx="9144000" cy="411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72952" y="604436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</p:spTree>
    <p:extLst>
      <p:ext uri="{BB962C8B-B14F-4D97-AF65-F5344CB8AC3E}">
        <p14:creationId xmlns:p14="http://schemas.microsoft.com/office/powerpoint/2010/main" val="1524065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Aesthetics Map Data to Visual Representation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  <p:pic>
        <p:nvPicPr>
          <p:cNvPr id="6" name="Picture 5" descr="basic-scales-example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532364"/>
            <a:ext cx="9144000" cy="2736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686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mp-normals-vs-time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767" y="1553104"/>
            <a:ext cx="8687500" cy="47630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Aesthetics Map Data to Visual Representation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</p:spTree>
    <p:extLst>
      <p:ext uri="{BB962C8B-B14F-4D97-AF65-F5344CB8AC3E}">
        <p14:creationId xmlns:p14="http://schemas.microsoft.com/office/powerpoint/2010/main" val="2405140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Aesthetics Map Data to Visual Representation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  <p:pic>
        <p:nvPicPr>
          <p:cNvPr id="4" name="Picture 3" descr="four-locations-temps-by-month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213098"/>
            <a:ext cx="9144000" cy="273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40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Types of Visualizations: Proportions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  <p:pic>
        <p:nvPicPr>
          <p:cNvPr id="5" name="Picture 4" descr="proportions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560638"/>
            <a:ext cx="9144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3489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Types of Visualizations: Multiple Proportions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  <p:pic>
        <p:nvPicPr>
          <p:cNvPr id="6" name="Picture 5" descr="proportions-comp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636555"/>
            <a:ext cx="9144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21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Types of Visualizations: Distributions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  <p:pic>
        <p:nvPicPr>
          <p:cNvPr id="3" name="Picture 2" descr="single-distributions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651672"/>
            <a:ext cx="9144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62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Types of Visualizations: Multiple Distributions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72952" y="6410123"/>
            <a:ext cx="1336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venir Book"/>
                <a:cs typeface="Avenir Book"/>
              </a:rPr>
              <a:t>Wilke</a:t>
            </a:r>
            <a:r>
              <a:rPr lang="en-US" dirty="0">
                <a:latin typeface="Avenir Book"/>
                <a:cs typeface="Avenir Book"/>
              </a:rPr>
              <a:t> 2018</a:t>
            </a:r>
          </a:p>
        </p:txBody>
      </p:sp>
      <p:pic>
        <p:nvPicPr>
          <p:cNvPr id="3" name="Picture 2" descr="multiple-distributions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54026"/>
            <a:ext cx="9144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240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Boxplots to Show Variation</a:t>
            </a:r>
          </a:p>
        </p:txBody>
      </p:sp>
      <p:pic>
        <p:nvPicPr>
          <p:cNvPr id="7" name="Picture 6" descr="Screen Shot 2016-02-15 at 5.02.24 P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788" y="1524001"/>
            <a:ext cx="7189939" cy="518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13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28862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Combining Data Sources and Maps</a:t>
            </a:r>
          </a:p>
        </p:txBody>
      </p:sp>
      <p:pic>
        <p:nvPicPr>
          <p:cNvPr id="5" name="Picture 4" descr="mt001a5_rd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54375"/>
            <a:ext cx="3302000" cy="2730500"/>
          </a:xfrm>
          <a:prstGeom prst="rect">
            <a:avLst/>
          </a:prstGeom>
        </p:spPr>
      </p:pic>
      <p:pic>
        <p:nvPicPr>
          <p:cNvPr id="6" name="Picture 5" descr="Screen Shot 2016-02-16 at 9.42.27 A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706" y="854375"/>
            <a:ext cx="6130295" cy="558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24001" y="4468284"/>
            <a:ext cx="3839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venir Book"/>
                <a:cs typeface="Avenir Book"/>
              </a:rPr>
              <a:t>Chlorophyll </a:t>
            </a:r>
            <a:r>
              <a:rPr lang="en-US" i="1" dirty="0">
                <a:latin typeface="Avenir Book"/>
                <a:cs typeface="Avenir Book"/>
              </a:rPr>
              <a:t>a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Avenir Book"/>
                <a:cs typeface="Avenir Book"/>
              </a:rPr>
              <a:t>Abundance of taxonomic groups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Avenir Book"/>
                <a:cs typeface="Avenir Book"/>
              </a:rPr>
              <a:t>Temperature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Avenir Book"/>
                <a:cs typeface="Avenir Book"/>
              </a:rPr>
              <a:t>Salinity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16350" y="6619473"/>
            <a:ext cx="604271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venir Book"/>
                <a:cs typeface="Avenir Book"/>
              </a:rPr>
              <a:t>Hopkinson and </a:t>
            </a:r>
            <a:r>
              <a:rPr lang="en-US" sz="1100" dirty="0" err="1">
                <a:latin typeface="Avenir Book"/>
                <a:cs typeface="Avenir Book"/>
              </a:rPr>
              <a:t>Hobbie</a:t>
            </a:r>
            <a:r>
              <a:rPr lang="en-US" sz="1100" dirty="0">
                <a:latin typeface="Avenir Book"/>
                <a:cs typeface="Avenir Book"/>
              </a:rPr>
              <a:t> 2012 http://</a:t>
            </a:r>
            <a:r>
              <a:rPr lang="en-US" sz="1100" dirty="0" err="1">
                <a:latin typeface="Avenir Book"/>
                <a:cs typeface="Avenir Book"/>
              </a:rPr>
              <a:t>ecosystems.mbl.edu</a:t>
            </a:r>
            <a:r>
              <a:rPr lang="en-US" sz="1100" dirty="0">
                <a:latin typeface="Avenir Book"/>
                <a:cs typeface="Avenir Book"/>
              </a:rPr>
              <a:t>/PIE/data/EST/EST-PR-</a:t>
            </a:r>
            <a:r>
              <a:rPr lang="en-US" sz="1100" dirty="0" err="1">
                <a:latin typeface="Avenir Book"/>
                <a:cs typeface="Avenir Book"/>
              </a:rPr>
              <a:t>ChemTax.html</a:t>
            </a:r>
            <a:endParaRPr lang="en-US" sz="1100" dirty="0">
              <a:latin typeface="Avenir Book"/>
              <a:cs typeface="Avenir Book"/>
            </a:endParaRPr>
          </a:p>
        </p:txBody>
      </p:sp>
    </p:spTree>
    <p:extLst>
      <p:ext uri="{BB962C8B-B14F-4D97-AF65-F5344CB8AC3E}">
        <p14:creationId xmlns:p14="http://schemas.microsoft.com/office/powerpoint/2010/main" val="26886402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0D5B8-65EB-7D93-BBBE-654B8A41A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Delivery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6DB24-2344-E136-3090-C80369815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dirty="0"/>
              <a:t>Information delivery refers to:</a:t>
            </a:r>
          </a:p>
          <a:p>
            <a:r>
              <a:rPr lang="en-IN" dirty="0"/>
              <a:t>Dashboards : A range of visualizations, such as charts, gauges, heat maps, and </a:t>
            </a:r>
            <a:r>
              <a:rPr lang="en-IN" dirty="0">
                <a:hlinkClick r:id="rId2"/>
              </a:rPr>
              <a:t>geographic maps</a:t>
            </a:r>
            <a:r>
              <a:rPr lang="en-IN" dirty="0"/>
              <a:t>, enables users to quickly draw conclusions and monitor key performance indicators. These can be presented in the context of a single chart or in a collection of visualizations in a dashboard.</a:t>
            </a:r>
          </a:p>
          <a:p>
            <a:pPr marL="0" indent="0">
              <a:buNone/>
            </a:pPr>
            <a:endParaRPr lang="en-IN" dirty="0"/>
          </a:p>
          <a:p>
            <a:r>
              <a:rPr lang="en-IN" dirty="0"/>
              <a:t>Reports: This is a tabular display of data, often with numerical figures and grouped within categories. Interactivity can include drop-downs and filters for users to view specific slices of data.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8155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8E03E-FBA9-59F4-44F4-998B28839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/>
              <a:t>Information delivery Cont’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A6406-824A-77A6-8A88-AF44C53B2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4515287" cy="3632200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/>
              <a:t>Dashboard gives broad overview of the customer service experience in your organization</a:t>
            </a:r>
          </a:p>
          <a:p>
            <a:r>
              <a:rPr lang="en-US" sz="3200" dirty="0"/>
              <a:t>It uses AI to provide insights into which topics are generating highest volume</a:t>
            </a:r>
          </a:p>
        </p:txBody>
      </p:sp>
      <p:pic>
        <p:nvPicPr>
          <p:cNvPr id="7" name="Graphic 6" descr="Gauge">
            <a:extLst>
              <a:ext uri="{FF2B5EF4-FFF2-40B4-BE49-F238E27FC236}">
                <a16:creationId xmlns:a16="http://schemas.microsoft.com/office/drawing/2014/main" id="{F6BDA9A9-8EE6-A6E2-7522-9441115EA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82356" y="2413000"/>
            <a:ext cx="3716338" cy="3716338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95234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6BAFD-532E-877C-A59D-2BB8578ED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delivery </a:t>
            </a:r>
            <a:r>
              <a:rPr lang="en-US" dirty="0" err="1"/>
              <a:t>Cont</a:t>
            </a:r>
            <a:r>
              <a:rPr lang="en-US" dirty="0"/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33DC5-FD52-14C1-1A46-7A4C5E6B9E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Mobile: Capabilities are made available to users on mobile devices, ensuring accurate visual display of information as well as compatibility with mobile device features such as touch input.</a:t>
            </a:r>
          </a:p>
          <a:p>
            <a:r>
              <a:rPr lang="en-IN" dirty="0"/>
              <a:t>Scheduling and exports: Dashboards and reports can be scheduled for delivery, used in conjunction with thresholds/alerts, or exported to other formats for printing or offline access.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632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CBB68-D41E-14F1-9782-26F9F3B68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 of Geospatial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B82A3-BDF3-8F3F-53AF-EBADD5312B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Geospatial data are very useful in data visualization for creating more accurate and predictions of trends</a:t>
            </a:r>
          </a:p>
          <a:p>
            <a:r>
              <a:rPr lang="en-US" dirty="0"/>
              <a:t>It can help organization better prepare for change and determine future action</a:t>
            </a:r>
          </a:p>
          <a:p>
            <a:r>
              <a:rPr lang="en-US" dirty="0"/>
              <a:t>It can help to understand how event are unfolding and how to react to those events</a:t>
            </a:r>
          </a:p>
        </p:txBody>
      </p:sp>
    </p:spTree>
    <p:extLst>
      <p:ext uri="{BB962C8B-B14F-4D97-AF65-F5344CB8AC3E}">
        <p14:creationId xmlns:p14="http://schemas.microsoft.com/office/powerpoint/2010/main" val="327643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4D2F9-F56E-2A69-E944-5BCFB50DE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mashup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19AF4-069A-F022-BDB9-D0904AAC4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mashups combine business data and applications from multiple sources typically a mix of internal data and application with externally source data in order to create an integrated experience</a:t>
            </a:r>
          </a:p>
          <a:p>
            <a:r>
              <a:rPr lang="en-US" dirty="0"/>
              <a:t>Data mashups rely on Extract Transform and Load (ETL) from a data warehouse</a:t>
            </a:r>
          </a:p>
          <a:p>
            <a:r>
              <a:rPr lang="en-US" dirty="0"/>
              <a:t>Enables the building of complex queries by nonexperts with a drag and drop query building tool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6665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AD47B-D4C1-F409-369E-8B0AA43ED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Geographic Information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B23B1-C597-9C92-79F2-6F32D957CE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Geographic information system GIS captures, manages, analyzes and displays multidimensional geographic data called Geospatial data</a:t>
            </a:r>
          </a:p>
          <a:p>
            <a:r>
              <a:rPr lang="en-US" dirty="0"/>
              <a:t>GIS can connect to the location-tracking devices and apps</a:t>
            </a:r>
          </a:p>
        </p:txBody>
      </p:sp>
    </p:spTree>
    <p:extLst>
      <p:ext uri="{BB962C8B-B14F-4D97-AF65-F5344CB8AC3E}">
        <p14:creationId xmlns:p14="http://schemas.microsoft.com/office/powerpoint/2010/main" val="885809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FA91F-A7C3-B9FC-9795-9BBC19B8F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Geospatial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D5EFA-6A34-ED40-14BA-7C9D946C6B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Geospatial Data gathers, manipulates and displays geographics information system (GIS) data and imagery including GPS and Satellite photographs </a:t>
            </a:r>
          </a:p>
          <a:p>
            <a:r>
              <a:rPr lang="en-US" dirty="0"/>
              <a:t>Geospatial Data rely on geographic coordinates and specific identifiers such as zip code, street address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5590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CE1FD-6AC6-9320-CA61-41C50675B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96A45-59D6-732A-AD4C-B2F8745C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Baldwin, G, “dashboards in actions.” Health Data management. 2011</a:t>
            </a:r>
          </a:p>
          <a:p>
            <a:r>
              <a:rPr lang="en-US" dirty="0"/>
              <a:t>https://www.sas.com/en_th/insights/big-data/data-visualization.html</a:t>
            </a:r>
          </a:p>
          <a:p>
            <a:r>
              <a:rPr lang="en-US" dirty="0"/>
              <a:t>Kieran Healy, “Data Visualization: a practical </a:t>
            </a:r>
            <a:r>
              <a:rPr lang="en-US" dirty="0" err="1"/>
              <a:t>introduction”,Princeton</a:t>
            </a:r>
            <a:r>
              <a:rPr lang="en-US" dirty="0"/>
              <a:t> university press, 2019</a:t>
            </a:r>
          </a:p>
        </p:txBody>
      </p:sp>
    </p:spTree>
    <p:extLst>
      <p:ext uri="{BB962C8B-B14F-4D97-AF65-F5344CB8AC3E}">
        <p14:creationId xmlns:p14="http://schemas.microsoft.com/office/powerpoint/2010/main" val="30798723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{B955D450-C283-2C42-8DF7-5CF71397C3D0}tf10001121</Template>
  <TotalTime>2256</TotalTime>
  <Words>1081</Words>
  <Application>Microsoft Macintosh PowerPoint</Application>
  <PresentationFormat>Widescreen</PresentationFormat>
  <Paragraphs>136</Paragraphs>
  <Slides>33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Avenir Black</vt:lpstr>
      <vt:lpstr>Avenir Book</vt:lpstr>
      <vt:lpstr>Calibri</vt:lpstr>
      <vt:lpstr>Century Gothic</vt:lpstr>
      <vt:lpstr>Wingdings 2</vt:lpstr>
      <vt:lpstr>Quotable</vt:lpstr>
      <vt:lpstr>Information Resource Management(IRM) Lecture-11 Data Visualization and Geographics System</vt:lpstr>
      <vt:lpstr>outline</vt:lpstr>
      <vt:lpstr>What is visualization?</vt:lpstr>
      <vt:lpstr>Scientific visualization</vt:lpstr>
      <vt:lpstr>Data Vs Information visualization</vt:lpstr>
      <vt:lpstr> Benefits Of Data Visualization</vt:lpstr>
      <vt:lpstr>Why data visualization is such a powerful tool</vt:lpstr>
      <vt:lpstr>Cont’</vt:lpstr>
      <vt:lpstr>   common types of  data visualization </vt:lpstr>
      <vt:lpstr>Data Viz in the 10th Century</vt:lpstr>
      <vt:lpstr>PowerPoint Presentation</vt:lpstr>
      <vt:lpstr>Maps as Rich Information Source</vt:lpstr>
      <vt:lpstr>Data Viz in a Nutshell</vt:lpstr>
      <vt:lpstr>Elements of a Plot</vt:lpstr>
      <vt:lpstr>Elements of a Plot</vt:lpstr>
      <vt:lpstr>Aesthetics of a Plot</vt:lpstr>
      <vt:lpstr>Aesthetics Map Data to Visual Representation</vt:lpstr>
      <vt:lpstr>Aesthetics Map Data to Visual Representation</vt:lpstr>
      <vt:lpstr>Aesthetics Map Data to Visual Representation</vt:lpstr>
      <vt:lpstr>Types of Visualizations: Proportions</vt:lpstr>
      <vt:lpstr>Types of Visualizations: Multiple Proportions</vt:lpstr>
      <vt:lpstr>Types of Visualizations: Distributions</vt:lpstr>
      <vt:lpstr>Types of Visualizations: Multiple Distributions</vt:lpstr>
      <vt:lpstr>Boxplots to Show Variation</vt:lpstr>
      <vt:lpstr>Combining Data Sources and Maps</vt:lpstr>
      <vt:lpstr>Information Delivery</vt:lpstr>
      <vt:lpstr>Information delivery Cont’ </vt:lpstr>
      <vt:lpstr>Information delivery Cont’</vt:lpstr>
      <vt:lpstr>Advantage of Geospatial Data</vt:lpstr>
      <vt:lpstr>Data mashup</vt:lpstr>
      <vt:lpstr>Geographic Information System</vt:lpstr>
      <vt:lpstr>Geospatial Data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Visualization and Geographics System</dc:title>
  <dc:creator>Gakwaya Nkundimana Joel</dc:creator>
  <cp:lastModifiedBy>Gakwaya Nkundimana Joel</cp:lastModifiedBy>
  <cp:revision>7</cp:revision>
  <dcterms:created xsi:type="dcterms:W3CDTF">2022-06-05T08:58:13Z</dcterms:created>
  <dcterms:modified xsi:type="dcterms:W3CDTF">2022-06-08T05:34:55Z</dcterms:modified>
</cp:coreProperties>
</file>