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5"/>
  </p:notesMasterIdLst>
  <p:sldIdLst>
    <p:sldId id="256" r:id="rId2"/>
    <p:sldId id="291" r:id="rId3"/>
    <p:sldId id="262" r:id="rId4"/>
    <p:sldId id="272" r:id="rId5"/>
    <p:sldId id="273" r:id="rId6"/>
    <p:sldId id="263" r:id="rId7"/>
    <p:sldId id="274" r:id="rId8"/>
    <p:sldId id="275" r:id="rId9"/>
    <p:sldId id="276" r:id="rId10"/>
    <p:sldId id="277" r:id="rId11"/>
    <p:sldId id="278" r:id="rId12"/>
    <p:sldId id="264" r:id="rId13"/>
    <p:sldId id="265" r:id="rId14"/>
    <p:sldId id="266" r:id="rId15"/>
    <p:sldId id="267" r:id="rId16"/>
    <p:sldId id="268" r:id="rId17"/>
    <p:sldId id="257" r:id="rId18"/>
    <p:sldId id="258" r:id="rId19"/>
    <p:sldId id="269" r:id="rId20"/>
    <p:sldId id="279" r:id="rId21"/>
    <p:sldId id="280" r:id="rId22"/>
    <p:sldId id="270" r:id="rId23"/>
    <p:sldId id="281" r:id="rId24"/>
    <p:sldId id="282" r:id="rId25"/>
    <p:sldId id="283" r:id="rId26"/>
    <p:sldId id="284" r:id="rId27"/>
    <p:sldId id="285" r:id="rId28"/>
    <p:sldId id="286" r:id="rId29"/>
    <p:sldId id="287" r:id="rId30"/>
    <p:sldId id="288" r:id="rId31"/>
    <p:sldId id="292" r:id="rId32"/>
    <p:sldId id="260" r:id="rId33"/>
    <p:sldId id="289"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21"/>
    <p:restoredTop sz="94507"/>
  </p:normalViewPr>
  <p:slideViewPr>
    <p:cSldViewPr snapToGrid="0" snapToObjects="1">
      <p:cViewPr varScale="1">
        <p:scale>
          <a:sx n="115" d="100"/>
          <a:sy n="115" d="100"/>
        </p:scale>
        <p:origin x="240" y="224"/>
      </p:cViewPr>
      <p:guideLst/>
    </p:cSldViewPr>
  </p:slideViewPr>
  <p:notesTextViewPr>
    <p:cViewPr>
      <p:scale>
        <a:sx n="1" d="1"/>
        <a:sy n="1" d="1"/>
      </p:scale>
      <p:origin x="0" y="0"/>
    </p:cViewPr>
  </p:notesTextViewPr>
  <p:notesViewPr>
    <p:cSldViewPr snapToGrid="0" snapToObjects="1">
      <p:cViewPr varScale="1">
        <p:scale>
          <a:sx n="93" d="100"/>
          <a:sy n="93" d="100"/>
        </p:scale>
        <p:origin x="3784" y="21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7A96D75-962F-6B4B-BE27-21F8DAEE8A28}" type="doc">
      <dgm:prSet loTypeId="urn:microsoft.com/office/officeart/2005/8/layout/hProcess10" loCatId="list" qsTypeId="urn:microsoft.com/office/officeart/2005/8/quickstyle/simple1" qsCatId="simple" csTypeId="urn:microsoft.com/office/officeart/2005/8/colors/accent1_2" csCatId="accent1" phldr="1"/>
      <dgm:spPr/>
      <dgm:t>
        <a:bodyPr/>
        <a:lstStyle/>
        <a:p>
          <a:endParaRPr lang="en-GB"/>
        </a:p>
      </dgm:t>
    </dgm:pt>
    <dgm:pt modelId="{397C85D1-1A1C-E144-B1A5-8DE47FF635ED}">
      <dgm:prSet/>
      <dgm:spPr/>
      <dgm:t>
        <a:bodyPr/>
        <a:lstStyle/>
        <a:p>
          <a:r>
            <a:rPr lang="en-IN"/>
            <a:t>Initiation</a:t>
          </a:r>
        </a:p>
      </dgm:t>
    </dgm:pt>
    <dgm:pt modelId="{93243D4A-26C7-B34C-AE75-81A5F7DD6BDC}" type="parTrans" cxnId="{A1DB7509-E3E0-7A44-88FB-F8516742317C}">
      <dgm:prSet/>
      <dgm:spPr/>
      <dgm:t>
        <a:bodyPr/>
        <a:lstStyle/>
        <a:p>
          <a:endParaRPr lang="en-GB"/>
        </a:p>
      </dgm:t>
    </dgm:pt>
    <dgm:pt modelId="{FBFFCFF2-987D-6845-943D-2BD21D082110}" type="sibTrans" cxnId="{A1DB7509-E3E0-7A44-88FB-F8516742317C}">
      <dgm:prSet/>
      <dgm:spPr/>
      <dgm:t>
        <a:bodyPr/>
        <a:lstStyle/>
        <a:p>
          <a:endParaRPr lang="en-GB"/>
        </a:p>
      </dgm:t>
    </dgm:pt>
    <dgm:pt modelId="{0B1CCC03-5EFE-1146-81CF-4F3807EA6F48}">
      <dgm:prSet/>
      <dgm:spPr/>
      <dgm:t>
        <a:bodyPr/>
        <a:lstStyle/>
        <a:p>
          <a:r>
            <a:rPr lang="en-IN"/>
            <a:t>Planning </a:t>
          </a:r>
        </a:p>
      </dgm:t>
    </dgm:pt>
    <dgm:pt modelId="{FCA5BAA7-0D94-C84A-9EAA-497E82E85D31}" type="parTrans" cxnId="{434BBF1D-C198-CC47-B886-D4B9319678EE}">
      <dgm:prSet/>
      <dgm:spPr/>
      <dgm:t>
        <a:bodyPr/>
        <a:lstStyle/>
        <a:p>
          <a:endParaRPr lang="en-GB"/>
        </a:p>
      </dgm:t>
    </dgm:pt>
    <dgm:pt modelId="{C3DD08F6-5070-2F48-A090-E599EC4F3900}" type="sibTrans" cxnId="{434BBF1D-C198-CC47-B886-D4B9319678EE}">
      <dgm:prSet/>
      <dgm:spPr/>
      <dgm:t>
        <a:bodyPr/>
        <a:lstStyle/>
        <a:p>
          <a:endParaRPr lang="en-GB"/>
        </a:p>
      </dgm:t>
    </dgm:pt>
    <dgm:pt modelId="{D4A4199D-EC0E-EA47-B937-877AFC5FF194}">
      <dgm:prSet/>
      <dgm:spPr/>
      <dgm:t>
        <a:bodyPr/>
        <a:lstStyle/>
        <a:p>
          <a:r>
            <a:rPr lang="en-IN"/>
            <a:t>Execution</a:t>
          </a:r>
        </a:p>
      </dgm:t>
    </dgm:pt>
    <dgm:pt modelId="{07F8BFD2-BAA0-764A-873A-2CD94D71E88A}" type="parTrans" cxnId="{63B221F5-4701-A34C-8AAF-A1DF9593AAAC}">
      <dgm:prSet/>
      <dgm:spPr/>
      <dgm:t>
        <a:bodyPr/>
        <a:lstStyle/>
        <a:p>
          <a:endParaRPr lang="en-GB"/>
        </a:p>
      </dgm:t>
    </dgm:pt>
    <dgm:pt modelId="{40E1CD5A-50BC-F14C-B00E-0303C64B2A6D}" type="sibTrans" cxnId="{63B221F5-4701-A34C-8AAF-A1DF9593AAAC}">
      <dgm:prSet/>
      <dgm:spPr/>
      <dgm:t>
        <a:bodyPr/>
        <a:lstStyle/>
        <a:p>
          <a:endParaRPr lang="en-GB"/>
        </a:p>
      </dgm:t>
    </dgm:pt>
    <dgm:pt modelId="{C79152BB-57FF-C54D-932A-010926C0D702}">
      <dgm:prSet/>
      <dgm:spPr/>
      <dgm:t>
        <a:bodyPr/>
        <a:lstStyle/>
        <a:p>
          <a:r>
            <a:rPr lang="en-IN"/>
            <a:t>monitoring and controlling</a:t>
          </a:r>
        </a:p>
      </dgm:t>
    </dgm:pt>
    <dgm:pt modelId="{F9D74E72-BD3B-D143-AFE3-16CB3B921589}" type="parTrans" cxnId="{8E19BBE7-009A-8144-BEB6-8971EC55B622}">
      <dgm:prSet/>
      <dgm:spPr/>
      <dgm:t>
        <a:bodyPr/>
        <a:lstStyle/>
        <a:p>
          <a:endParaRPr lang="en-GB"/>
        </a:p>
      </dgm:t>
    </dgm:pt>
    <dgm:pt modelId="{2C5A7F16-A30A-DB42-9942-EC063D362250}" type="sibTrans" cxnId="{8E19BBE7-009A-8144-BEB6-8971EC55B622}">
      <dgm:prSet/>
      <dgm:spPr/>
      <dgm:t>
        <a:bodyPr/>
        <a:lstStyle/>
        <a:p>
          <a:endParaRPr lang="en-GB"/>
        </a:p>
      </dgm:t>
    </dgm:pt>
    <dgm:pt modelId="{153F2E09-8454-4547-B902-114AC238D03E}">
      <dgm:prSet/>
      <dgm:spPr/>
      <dgm:t>
        <a:bodyPr/>
        <a:lstStyle/>
        <a:p>
          <a:r>
            <a:rPr lang="en-IN"/>
            <a:t>closure.</a:t>
          </a:r>
        </a:p>
      </dgm:t>
    </dgm:pt>
    <dgm:pt modelId="{228A51C2-3F6E-AA40-8798-3ABAA28AF63F}" type="parTrans" cxnId="{386AA5F2-EB0F-834C-91B1-71760F4D765F}">
      <dgm:prSet/>
      <dgm:spPr/>
      <dgm:t>
        <a:bodyPr/>
        <a:lstStyle/>
        <a:p>
          <a:endParaRPr lang="en-GB"/>
        </a:p>
      </dgm:t>
    </dgm:pt>
    <dgm:pt modelId="{54269C22-4E9A-1B4F-A436-CF9C1D1F192A}" type="sibTrans" cxnId="{386AA5F2-EB0F-834C-91B1-71760F4D765F}">
      <dgm:prSet/>
      <dgm:spPr/>
      <dgm:t>
        <a:bodyPr/>
        <a:lstStyle/>
        <a:p>
          <a:endParaRPr lang="en-GB"/>
        </a:p>
      </dgm:t>
    </dgm:pt>
    <dgm:pt modelId="{5F66E2B4-1676-1841-932D-6CAEA3D6B0DC}" type="pres">
      <dgm:prSet presAssocID="{97A96D75-962F-6B4B-BE27-21F8DAEE8A28}" presName="Name0" presStyleCnt="0">
        <dgm:presLayoutVars>
          <dgm:dir/>
          <dgm:resizeHandles val="exact"/>
        </dgm:presLayoutVars>
      </dgm:prSet>
      <dgm:spPr/>
    </dgm:pt>
    <dgm:pt modelId="{4236E3AD-063A-5C4E-8052-4F0A6DBB35F4}" type="pres">
      <dgm:prSet presAssocID="{397C85D1-1A1C-E144-B1A5-8DE47FF635ED}" presName="composite" presStyleCnt="0"/>
      <dgm:spPr/>
    </dgm:pt>
    <dgm:pt modelId="{DA7CE6B9-D9A3-EC43-8FF9-76BB28E704C5}" type="pres">
      <dgm:prSet presAssocID="{397C85D1-1A1C-E144-B1A5-8DE47FF635ED}" presName="imagSh" presStyleLbl="bgImgPlace1" presStyleIdx="0" presStyleCnt="5"/>
      <dgm:spPr>
        <a:noFill/>
      </dgm:spPr>
    </dgm:pt>
    <dgm:pt modelId="{AA9055F7-AAFB-F646-A095-497A9BD5619C}" type="pres">
      <dgm:prSet presAssocID="{397C85D1-1A1C-E144-B1A5-8DE47FF635ED}" presName="txNode" presStyleLbl="node1" presStyleIdx="0" presStyleCnt="5">
        <dgm:presLayoutVars>
          <dgm:bulletEnabled val="1"/>
        </dgm:presLayoutVars>
      </dgm:prSet>
      <dgm:spPr/>
    </dgm:pt>
    <dgm:pt modelId="{7F12434C-50EF-784D-AB0E-4937F7E76495}" type="pres">
      <dgm:prSet presAssocID="{FBFFCFF2-987D-6845-943D-2BD21D082110}" presName="sibTrans" presStyleLbl="sibTrans2D1" presStyleIdx="0" presStyleCnt="4"/>
      <dgm:spPr/>
    </dgm:pt>
    <dgm:pt modelId="{BD6D2784-7683-4549-96E1-32A3E5E86052}" type="pres">
      <dgm:prSet presAssocID="{FBFFCFF2-987D-6845-943D-2BD21D082110}" presName="connTx" presStyleLbl="sibTrans2D1" presStyleIdx="0" presStyleCnt="4"/>
      <dgm:spPr/>
    </dgm:pt>
    <dgm:pt modelId="{85B7DCBA-AE41-0D46-A0A5-E153582D47C4}" type="pres">
      <dgm:prSet presAssocID="{D4A4199D-EC0E-EA47-B937-877AFC5FF194}" presName="composite" presStyleCnt="0"/>
      <dgm:spPr/>
    </dgm:pt>
    <dgm:pt modelId="{E49D28CD-4A36-AF49-A8A6-80F7A75F788B}" type="pres">
      <dgm:prSet presAssocID="{D4A4199D-EC0E-EA47-B937-877AFC5FF194}" presName="imagSh" presStyleLbl="bgImgPlace1" presStyleIdx="1" presStyleCnt="5"/>
      <dgm:spPr>
        <a:noFill/>
      </dgm:spPr>
    </dgm:pt>
    <dgm:pt modelId="{B95675FC-54BE-AD48-BE3B-0D5D6895B893}" type="pres">
      <dgm:prSet presAssocID="{D4A4199D-EC0E-EA47-B937-877AFC5FF194}" presName="txNode" presStyleLbl="node1" presStyleIdx="1" presStyleCnt="5">
        <dgm:presLayoutVars>
          <dgm:bulletEnabled val="1"/>
        </dgm:presLayoutVars>
      </dgm:prSet>
      <dgm:spPr/>
    </dgm:pt>
    <dgm:pt modelId="{7E5E8907-B6B7-A649-88B1-2CCCBFC66833}" type="pres">
      <dgm:prSet presAssocID="{40E1CD5A-50BC-F14C-B00E-0303C64B2A6D}" presName="sibTrans" presStyleLbl="sibTrans2D1" presStyleIdx="1" presStyleCnt="4"/>
      <dgm:spPr/>
    </dgm:pt>
    <dgm:pt modelId="{891D62F3-1023-8240-9120-9C6E646A9702}" type="pres">
      <dgm:prSet presAssocID="{40E1CD5A-50BC-F14C-B00E-0303C64B2A6D}" presName="connTx" presStyleLbl="sibTrans2D1" presStyleIdx="1" presStyleCnt="4"/>
      <dgm:spPr/>
    </dgm:pt>
    <dgm:pt modelId="{8B980839-A74F-6240-B3EA-1072AC1A15E4}" type="pres">
      <dgm:prSet presAssocID="{C79152BB-57FF-C54D-932A-010926C0D702}" presName="composite" presStyleCnt="0"/>
      <dgm:spPr/>
    </dgm:pt>
    <dgm:pt modelId="{EF284505-A502-9246-93B8-6F38AF8EAB00}" type="pres">
      <dgm:prSet presAssocID="{C79152BB-57FF-C54D-932A-010926C0D702}" presName="imagSh" presStyleLbl="bgImgPlace1" presStyleIdx="2" presStyleCnt="5"/>
      <dgm:spPr>
        <a:noFill/>
      </dgm:spPr>
    </dgm:pt>
    <dgm:pt modelId="{F04D254A-EA92-9C47-B982-E0DB53705ED4}" type="pres">
      <dgm:prSet presAssocID="{C79152BB-57FF-C54D-932A-010926C0D702}" presName="txNode" presStyleLbl="node1" presStyleIdx="2" presStyleCnt="5">
        <dgm:presLayoutVars>
          <dgm:bulletEnabled val="1"/>
        </dgm:presLayoutVars>
      </dgm:prSet>
      <dgm:spPr/>
    </dgm:pt>
    <dgm:pt modelId="{727DE534-516A-7A4D-A51C-9F6211230B55}" type="pres">
      <dgm:prSet presAssocID="{2C5A7F16-A30A-DB42-9942-EC063D362250}" presName="sibTrans" presStyleLbl="sibTrans2D1" presStyleIdx="2" presStyleCnt="4"/>
      <dgm:spPr/>
    </dgm:pt>
    <dgm:pt modelId="{37C92221-4CDC-EC44-858E-5E0D0F6A75F7}" type="pres">
      <dgm:prSet presAssocID="{2C5A7F16-A30A-DB42-9942-EC063D362250}" presName="connTx" presStyleLbl="sibTrans2D1" presStyleIdx="2" presStyleCnt="4"/>
      <dgm:spPr/>
    </dgm:pt>
    <dgm:pt modelId="{3B3C65CC-A5BE-344F-9549-17A490157BC0}" type="pres">
      <dgm:prSet presAssocID="{153F2E09-8454-4547-B902-114AC238D03E}" presName="composite" presStyleCnt="0"/>
      <dgm:spPr/>
    </dgm:pt>
    <dgm:pt modelId="{671C7B8F-B912-B941-B63C-5623884EEFAE}" type="pres">
      <dgm:prSet presAssocID="{153F2E09-8454-4547-B902-114AC238D03E}" presName="imagSh" presStyleLbl="bgImgPlace1" presStyleIdx="3" presStyleCnt="5"/>
      <dgm:spPr>
        <a:noFill/>
      </dgm:spPr>
    </dgm:pt>
    <dgm:pt modelId="{B4AC116A-4946-5B48-98AB-601B6809B839}" type="pres">
      <dgm:prSet presAssocID="{153F2E09-8454-4547-B902-114AC238D03E}" presName="txNode" presStyleLbl="node1" presStyleIdx="3" presStyleCnt="5">
        <dgm:presLayoutVars>
          <dgm:bulletEnabled val="1"/>
        </dgm:presLayoutVars>
      </dgm:prSet>
      <dgm:spPr/>
    </dgm:pt>
    <dgm:pt modelId="{2B695107-2D30-A64F-8ED8-04EF30680C03}" type="pres">
      <dgm:prSet presAssocID="{54269C22-4E9A-1B4F-A436-CF9C1D1F192A}" presName="sibTrans" presStyleLbl="sibTrans2D1" presStyleIdx="3" presStyleCnt="4"/>
      <dgm:spPr/>
    </dgm:pt>
    <dgm:pt modelId="{17C93C06-2887-0F46-8112-6BEA16CB774B}" type="pres">
      <dgm:prSet presAssocID="{54269C22-4E9A-1B4F-A436-CF9C1D1F192A}" presName="connTx" presStyleLbl="sibTrans2D1" presStyleIdx="3" presStyleCnt="4"/>
      <dgm:spPr/>
    </dgm:pt>
    <dgm:pt modelId="{91C214BD-11C0-BF47-A648-2E5ED3C6B589}" type="pres">
      <dgm:prSet presAssocID="{0B1CCC03-5EFE-1146-81CF-4F3807EA6F48}" presName="composite" presStyleCnt="0"/>
      <dgm:spPr/>
    </dgm:pt>
    <dgm:pt modelId="{5AD2C822-1A1A-4E43-B3D6-0E71C0E86588}" type="pres">
      <dgm:prSet presAssocID="{0B1CCC03-5EFE-1146-81CF-4F3807EA6F48}" presName="imagSh" presStyleLbl="bgImgPlace1" presStyleIdx="4" presStyleCnt="5"/>
      <dgm:spPr>
        <a:noFill/>
      </dgm:spPr>
    </dgm:pt>
    <dgm:pt modelId="{DABE1CC3-E65E-5244-9ED7-0546DAAFBBAC}" type="pres">
      <dgm:prSet presAssocID="{0B1CCC03-5EFE-1146-81CF-4F3807EA6F48}" presName="txNode" presStyleLbl="node1" presStyleIdx="4" presStyleCnt="5">
        <dgm:presLayoutVars>
          <dgm:bulletEnabled val="1"/>
        </dgm:presLayoutVars>
      </dgm:prSet>
      <dgm:spPr/>
    </dgm:pt>
  </dgm:ptLst>
  <dgm:cxnLst>
    <dgm:cxn modelId="{A9178B01-33AD-C34E-98A0-AEB404B5A259}" type="presOf" srcId="{97A96D75-962F-6B4B-BE27-21F8DAEE8A28}" destId="{5F66E2B4-1676-1841-932D-6CAEA3D6B0DC}" srcOrd="0" destOrd="0" presId="urn:microsoft.com/office/officeart/2005/8/layout/hProcess10"/>
    <dgm:cxn modelId="{A1DB7509-E3E0-7A44-88FB-F8516742317C}" srcId="{97A96D75-962F-6B4B-BE27-21F8DAEE8A28}" destId="{397C85D1-1A1C-E144-B1A5-8DE47FF635ED}" srcOrd="0" destOrd="0" parTransId="{93243D4A-26C7-B34C-AE75-81A5F7DD6BDC}" sibTransId="{FBFFCFF2-987D-6845-943D-2BD21D082110}"/>
    <dgm:cxn modelId="{434BBF1D-C198-CC47-B886-D4B9319678EE}" srcId="{97A96D75-962F-6B4B-BE27-21F8DAEE8A28}" destId="{0B1CCC03-5EFE-1146-81CF-4F3807EA6F48}" srcOrd="4" destOrd="0" parTransId="{FCA5BAA7-0D94-C84A-9EAA-497E82E85D31}" sibTransId="{C3DD08F6-5070-2F48-A090-E599EC4F3900}"/>
    <dgm:cxn modelId="{3F9C8A24-41C1-C344-AD6E-1A6950FBC9FB}" type="presOf" srcId="{FBFFCFF2-987D-6845-943D-2BD21D082110}" destId="{7F12434C-50EF-784D-AB0E-4937F7E76495}" srcOrd="0" destOrd="0" presId="urn:microsoft.com/office/officeart/2005/8/layout/hProcess10"/>
    <dgm:cxn modelId="{4EBC8C4A-6424-8A40-9ABE-DB9E9F45E71D}" type="presOf" srcId="{153F2E09-8454-4547-B902-114AC238D03E}" destId="{B4AC116A-4946-5B48-98AB-601B6809B839}" srcOrd="0" destOrd="0" presId="urn:microsoft.com/office/officeart/2005/8/layout/hProcess10"/>
    <dgm:cxn modelId="{7C32A96A-BCD2-D440-8B86-AAF96E7CF782}" type="presOf" srcId="{397C85D1-1A1C-E144-B1A5-8DE47FF635ED}" destId="{AA9055F7-AAFB-F646-A095-497A9BD5619C}" srcOrd="0" destOrd="0" presId="urn:microsoft.com/office/officeart/2005/8/layout/hProcess10"/>
    <dgm:cxn modelId="{8098DE87-3955-6F47-8303-1B67D4C54DEC}" type="presOf" srcId="{54269C22-4E9A-1B4F-A436-CF9C1D1F192A}" destId="{17C93C06-2887-0F46-8112-6BEA16CB774B}" srcOrd="1" destOrd="0" presId="urn:microsoft.com/office/officeart/2005/8/layout/hProcess10"/>
    <dgm:cxn modelId="{C9C50496-2D4C-2A4A-BC13-5FD2070F8126}" type="presOf" srcId="{2C5A7F16-A30A-DB42-9942-EC063D362250}" destId="{727DE534-516A-7A4D-A51C-9F6211230B55}" srcOrd="0" destOrd="0" presId="urn:microsoft.com/office/officeart/2005/8/layout/hProcess10"/>
    <dgm:cxn modelId="{96A79CA2-5B4E-BB42-AE69-F843D64737EA}" type="presOf" srcId="{2C5A7F16-A30A-DB42-9942-EC063D362250}" destId="{37C92221-4CDC-EC44-858E-5E0D0F6A75F7}" srcOrd="1" destOrd="0" presId="urn:microsoft.com/office/officeart/2005/8/layout/hProcess10"/>
    <dgm:cxn modelId="{228179AB-A6A9-9D48-976F-FE981EECC8A3}" type="presOf" srcId="{40E1CD5A-50BC-F14C-B00E-0303C64B2A6D}" destId="{7E5E8907-B6B7-A649-88B1-2CCCBFC66833}" srcOrd="0" destOrd="0" presId="urn:microsoft.com/office/officeart/2005/8/layout/hProcess10"/>
    <dgm:cxn modelId="{1F7299BA-C70C-0140-B039-74478F09D30C}" type="presOf" srcId="{54269C22-4E9A-1B4F-A436-CF9C1D1F192A}" destId="{2B695107-2D30-A64F-8ED8-04EF30680C03}" srcOrd="0" destOrd="0" presId="urn:microsoft.com/office/officeart/2005/8/layout/hProcess10"/>
    <dgm:cxn modelId="{161BC2C2-89A3-0E46-905C-584BF7AD28A0}" type="presOf" srcId="{FBFFCFF2-987D-6845-943D-2BD21D082110}" destId="{BD6D2784-7683-4549-96E1-32A3E5E86052}" srcOrd="1" destOrd="0" presId="urn:microsoft.com/office/officeart/2005/8/layout/hProcess10"/>
    <dgm:cxn modelId="{28FAE2D9-57A2-C34A-8520-4CAA794CF67E}" type="presOf" srcId="{0B1CCC03-5EFE-1146-81CF-4F3807EA6F48}" destId="{DABE1CC3-E65E-5244-9ED7-0546DAAFBBAC}" srcOrd="0" destOrd="0" presId="urn:microsoft.com/office/officeart/2005/8/layout/hProcess10"/>
    <dgm:cxn modelId="{067C03DE-7DD0-5540-B07E-AF6E7A7FF64D}" type="presOf" srcId="{40E1CD5A-50BC-F14C-B00E-0303C64B2A6D}" destId="{891D62F3-1023-8240-9120-9C6E646A9702}" srcOrd="1" destOrd="0" presId="urn:microsoft.com/office/officeart/2005/8/layout/hProcess10"/>
    <dgm:cxn modelId="{8E19BBE7-009A-8144-BEB6-8971EC55B622}" srcId="{97A96D75-962F-6B4B-BE27-21F8DAEE8A28}" destId="{C79152BB-57FF-C54D-932A-010926C0D702}" srcOrd="2" destOrd="0" parTransId="{F9D74E72-BD3B-D143-AFE3-16CB3B921589}" sibTransId="{2C5A7F16-A30A-DB42-9942-EC063D362250}"/>
    <dgm:cxn modelId="{13239AED-D6A0-A94F-A08A-44CB000757B7}" type="presOf" srcId="{D4A4199D-EC0E-EA47-B937-877AFC5FF194}" destId="{B95675FC-54BE-AD48-BE3B-0D5D6895B893}" srcOrd="0" destOrd="0" presId="urn:microsoft.com/office/officeart/2005/8/layout/hProcess10"/>
    <dgm:cxn modelId="{6F641EF2-6676-2146-B729-E53169A28D87}" type="presOf" srcId="{C79152BB-57FF-C54D-932A-010926C0D702}" destId="{F04D254A-EA92-9C47-B982-E0DB53705ED4}" srcOrd="0" destOrd="0" presId="urn:microsoft.com/office/officeart/2005/8/layout/hProcess10"/>
    <dgm:cxn modelId="{386AA5F2-EB0F-834C-91B1-71760F4D765F}" srcId="{97A96D75-962F-6B4B-BE27-21F8DAEE8A28}" destId="{153F2E09-8454-4547-B902-114AC238D03E}" srcOrd="3" destOrd="0" parTransId="{228A51C2-3F6E-AA40-8798-3ABAA28AF63F}" sibTransId="{54269C22-4E9A-1B4F-A436-CF9C1D1F192A}"/>
    <dgm:cxn modelId="{63B221F5-4701-A34C-8AAF-A1DF9593AAAC}" srcId="{97A96D75-962F-6B4B-BE27-21F8DAEE8A28}" destId="{D4A4199D-EC0E-EA47-B937-877AFC5FF194}" srcOrd="1" destOrd="0" parTransId="{07F8BFD2-BAA0-764A-873A-2CD94D71E88A}" sibTransId="{40E1CD5A-50BC-F14C-B00E-0303C64B2A6D}"/>
    <dgm:cxn modelId="{2225D40D-3260-394A-8600-85C7469C0C67}" type="presParOf" srcId="{5F66E2B4-1676-1841-932D-6CAEA3D6B0DC}" destId="{4236E3AD-063A-5C4E-8052-4F0A6DBB35F4}" srcOrd="0" destOrd="0" presId="urn:microsoft.com/office/officeart/2005/8/layout/hProcess10"/>
    <dgm:cxn modelId="{B1CB58AA-081C-DC4E-81E8-16958187E211}" type="presParOf" srcId="{4236E3AD-063A-5C4E-8052-4F0A6DBB35F4}" destId="{DA7CE6B9-D9A3-EC43-8FF9-76BB28E704C5}" srcOrd="0" destOrd="0" presId="urn:microsoft.com/office/officeart/2005/8/layout/hProcess10"/>
    <dgm:cxn modelId="{5AA8E2DA-D669-8A4A-9356-266672D61E2A}" type="presParOf" srcId="{4236E3AD-063A-5C4E-8052-4F0A6DBB35F4}" destId="{AA9055F7-AAFB-F646-A095-497A9BD5619C}" srcOrd="1" destOrd="0" presId="urn:microsoft.com/office/officeart/2005/8/layout/hProcess10"/>
    <dgm:cxn modelId="{1CBD0181-F287-3D46-B861-CB185F869F3C}" type="presParOf" srcId="{5F66E2B4-1676-1841-932D-6CAEA3D6B0DC}" destId="{7F12434C-50EF-784D-AB0E-4937F7E76495}" srcOrd="1" destOrd="0" presId="urn:microsoft.com/office/officeart/2005/8/layout/hProcess10"/>
    <dgm:cxn modelId="{DD6D4B6F-EEC8-E348-9884-8268064649F2}" type="presParOf" srcId="{7F12434C-50EF-784D-AB0E-4937F7E76495}" destId="{BD6D2784-7683-4549-96E1-32A3E5E86052}" srcOrd="0" destOrd="0" presId="urn:microsoft.com/office/officeart/2005/8/layout/hProcess10"/>
    <dgm:cxn modelId="{93A0ACE8-663D-AB4D-83C8-9AC094009B70}" type="presParOf" srcId="{5F66E2B4-1676-1841-932D-6CAEA3D6B0DC}" destId="{85B7DCBA-AE41-0D46-A0A5-E153582D47C4}" srcOrd="2" destOrd="0" presId="urn:microsoft.com/office/officeart/2005/8/layout/hProcess10"/>
    <dgm:cxn modelId="{E85B9DC6-9F9D-2A4D-B71B-8888A5801CC6}" type="presParOf" srcId="{85B7DCBA-AE41-0D46-A0A5-E153582D47C4}" destId="{E49D28CD-4A36-AF49-A8A6-80F7A75F788B}" srcOrd="0" destOrd="0" presId="urn:microsoft.com/office/officeart/2005/8/layout/hProcess10"/>
    <dgm:cxn modelId="{671FCC0D-9697-0A45-B7A3-EA9AAA6E4743}" type="presParOf" srcId="{85B7DCBA-AE41-0D46-A0A5-E153582D47C4}" destId="{B95675FC-54BE-AD48-BE3B-0D5D6895B893}" srcOrd="1" destOrd="0" presId="urn:microsoft.com/office/officeart/2005/8/layout/hProcess10"/>
    <dgm:cxn modelId="{7AA2621D-F28A-2F46-9C5F-A59F3776DCF4}" type="presParOf" srcId="{5F66E2B4-1676-1841-932D-6CAEA3D6B0DC}" destId="{7E5E8907-B6B7-A649-88B1-2CCCBFC66833}" srcOrd="3" destOrd="0" presId="urn:microsoft.com/office/officeart/2005/8/layout/hProcess10"/>
    <dgm:cxn modelId="{19F6B715-4EDB-A047-A7F9-559533E02C9A}" type="presParOf" srcId="{7E5E8907-B6B7-A649-88B1-2CCCBFC66833}" destId="{891D62F3-1023-8240-9120-9C6E646A9702}" srcOrd="0" destOrd="0" presId="urn:microsoft.com/office/officeart/2005/8/layout/hProcess10"/>
    <dgm:cxn modelId="{656F8FF9-8E34-9D47-AE62-2EF34D90C156}" type="presParOf" srcId="{5F66E2B4-1676-1841-932D-6CAEA3D6B0DC}" destId="{8B980839-A74F-6240-B3EA-1072AC1A15E4}" srcOrd="4" destOrd="0" presId="urn:microsoft.com/office/officeart/2005/8/layout/hProcess10"/>
    <dgm:cxn modelId="{08ADD2C1-1847-1447-AAF6-81B5DF6DC927}" type="presParOf" srcId="{8B980839-A74F-6240-B3EA-1072AC1A15E4}" destId="{EF284505-A502-9246-93B8-6F38AF8EAB00}" srcOrd="0" destOrd="0" presId="urn:microsoft.com/office/officeart/2005/8/layout/hProcess10"/>
    <dgm:cxn modelId="{D485C082-02C2-0D49-B4C4-AA8D8C79259D}" type="presParOf" srcId="{8B980839-A74F-6240-B3EA-1072AC1A15E4}" destId="{F04D254A-EA92-9C47-B982-E0DB53705ED4}" srcOrd="1" destOrd="0" presId="urn:microsoft.com/office/officeart/2005/8/layout/hProcess10"/>
    <dgm:cxn modelId="{D3CE147D-E4CF-7943-92D9-7A73B80538A1}" type="presParOf" srcId="{5F66E2B4-1676-1841-932D-6CAEA3D6B0DC}" destId="{727DE534-516A-7A4D-A51C-9F6211230B55}" srcOrd="5" destOrd="0" presId="urn:microsoft.com/office/officeart/2005/8/layout/hProcess10"/>
    <dgm:cxn modelId="{61FD7D39-EE77-9746-B292-FFC42C51A1D3}" type="presParOf" srcId="{727DE534-516A-7A4D-A51C-9F6211230B55}" destId="{37C92221-4CDC-EC44-858E-5E0D0F6A75F7}" srcOrd="0" destOrd="0" presId="urn:microsoft.com/office/officeart/2005/8/layout/hProcess10"/>
    <dgm:cxn modelId="{F8A56A36-782C-8442-B1D2-E3F8613FA375}" type="presParOf" srcId="{5F66E2B4-1676-1841-932D-6CAEA3D6B0DC}" destId="{3B3C65CC-A5BE-344F-9549-17A490157BC0}" srcOrd="6" destOrd="0" presId="urn:microsoft.com/office/officeart/2005/8/layout/hProcess10"/>
    <dgm:cxn modelId="{E453D804-F422-AF4D-8731-5218598C4D2C}" type="presParOf" srcId="{3B3C65CC-A5BE-344F-9549-17A490157BC0}" destId="{671C7B8F-B912-B941-B63C-5623884EEFAE}" srcOrd="0" destOrd="0" presId="urn:microsoft.com/office/officeart/2005/8/layout/hProcess10"/>
    <dgm:cxn modelId="{D6D35B41-5F34-0D41-B4EC-17324EBBF7FE}" type="presParOf" srcId="{3B3C65CC-A5BE-344F-9549-17A490157BC0}" destId="{B4AC116A-4946-5B48-98AB-601B6809B839}" srcOrd="1" destOrd="0" presId="urn:microsoft.com/office/officeart/2005/8/layout/hProcess10"/>
    <dgm:cxn modelId="{D9056204-81B0-C24C-9946-667533049C83}" type="presParOf" srcId="{5F66E2B4-1676-1841-932D-6CAEA3D6B0DC}" destId="{2B695107-2D30-A64F-8ED8-04EF30680C03}" srcOrd="7" destOrd="0" presId="urn:microsoft.com/office/officeart/2005/8/layout/hProcess10"/>
    <dgm:cxn modelId="{BEB02DAC-E378-884A-AE5A-5530AC056251}" type="presParOf" srcId="{2B695107-2D30-A64F-8ED8-04EF30680C03}" destId="{17C93C06-2887-0F46-8112-6BEA16CB774B}" srcOrd="0" destOrd="0" presId="urn:microsoft.com/office/officeart/2005/8/layout/hProcess10"/>
    <dgm:cxn modelId="{2376A6FB-8ABF-F04B-97F8-59A8828A2D1B}" type="presParOf" srcId="{5F66E2B4-1676-1841-932D-6CAEA3D6B0DC}" destId="{91C214BD-11C0-BF47-A648-2E5ED3C6B589}" srcOrd="8" destOrd="0" presId="urn:microsoft.com/office/officeart/2005/8/layout/hProcess10"/>
    <dgm:cxn modelId="{F5ACD5CD-9EAC-904A-B0DD-6A738782B272}" type="presParOf" srcId="{91C214BD-11C0-BF47-A648-2E5ED3C6B589}" destId="{5AD2C822-1A1A-4E43-B3D6-0E71C0E86588}" srcOrd="0" destOrd="0" presId="urn:microsoft.com/office/officeart/2005/8/layout/hProcess10"/>
    <dgm:cxn modelId="{056692B9-7291-434A-88EA-DB9050F0B419}" type="presParOf" srcId="{91C214BD-11C0-BF47-A648-2E5ED3C6B589}" destId="{DABE1CC3-E65E-5244-9ED7-0546DAAFBBAC}" srcOrd="1"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CE6B9-D9A3-EC43-8FF9-76BB28E704C5}">
      <dsp:nvSpPr>
        <dsp:cNvPr id="0" name=""/>
        <dsp:cNvSpPr/>
      </dsp:nvSpPr>
      <dsp:spPr>
        <a:xfrm>
          <a:off x="6123" y="673001"/>
          <a:ext cx="1431567" cy="1431567"/>
        </a:xfrm>
        <a:prstGeom prst="roundRect">
          <a:avLst>
            <a:gd name="adj" fmla="val 10000"/>
          </a:avLst>
        </a:prstGeom>
        <a:no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A9055F7-AAFB-F646-A095-497A9BD5619C}">
      <dsp:nvSpPr>
        <dsp:cNvPr id="0" name=""/>
        <dsp:cNvSpPr/>
      </dsp:nvSpPr>
      <dsp:spPr>
        <a:xfrm>
          <a:off x="239169" y="1531942"/>
          <a:ext cx="1431567" cy="143156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IN" sz="1800" kern="1200"/>
            <a:t>Initiation</a:t>
          </a:r>
        </a:p>
      </dsp:txBody>
      <dsp:txXfrm>
        <a:off x="281098" y="1573871"/>
        <a:ext cx="1347709" cy="1347709"/>
      </dsp:txXfrm>
    </dsp:sp>
    <dsp:sp modelId="{7F12434C-50EF-784D-AB0E-4937F7E76495}">
      <dsp:nvSpPr>
        <dsp:cNvPr id="0" name=""/>
        <dsp:cNvSpPr/>
      </dsp:nvSpPr>
      <dsp:spPr>
        <a:xfrm>
          <a:off x="1713442" y="1216792"/>
          <a:ext cx="275751" cy="34398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1713442" y="1285589"/>
        <a:ext cx="193026" cy="206391"/>
      </dsp:txXfrm>
    </dsp:sp>
    <dsp:sp modelId="{E49D28CD-4A36-AF49-A8A6-80F7A75F788B}">
      <dsp:nvSpPr>
        <dsp:cNvPr id="0" name=""/>
        <dsp:cNvSpPr/>
      </dsp:nvSpPr>
      <dsp:spPr>
        <a:xfrm>
          <a:off x="2225552" y="673001"/>
          <a:ext cx="1431567" cy="1431567"/>
        </a:xfrm>
        <a:prstGeom prst="roundRect">
          <a:avLst>
            <a:gd name="adj" fmla="val 10000"/>
          </a:avLst>
        </a:prstGeom>
        <a:no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95675FC-54BE-AD48-BE3B-0D5D6895B893}">
      <dsp:nvSpPr>
        <dsp:cNvPr id="0" name=""/>
        <dsp:cNvSpPr/>
      </dsp:nvSpPr>
      <dsp:spPr>
        <a:xfrm>
          <a:off x="2458597" y="1531942"/>
          <a:ext cx="1431567" cy="143156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IN" sz="1800" kern="1200"/>
            <a:t>Execution</a:t>
          </a:r>
        </a:p>
      </dsp:txBody>
      <dsp:txXfrm>
        <a:off x="2500526" y="1573871"/>
        <a:ext cx="1347709" cy="1347709"/>
      </dsp:txXfrm>
    </dsp:sp>
    <dsp:sp modelId="{7E5E8907-B6B7-A649-88B1-2CCCBFC66833}">
      <dsp:nvSpPr>
        <dsp:cNvPr id="0" name=""/>
        <dsp:cNvSpPr/>
      </dsp:nvSpPr>
      <dsp:spPr>
        <a:xfrm>
          <a:off x="3932870" y="1216792"/>
          <a:ext cx="275751" cy="34398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3932870" y="1285589"/>
        <a:ext cx="193026" cy="206391"/>
      </dsp:txXfrm>
    </dsp:sp>
    <dsp:sp modelId="{EF284505-A502-9246-93B8-6F38AF8EAB00}">
      <dsp:nvSpPr>
        <dsp:cNvPr id="0" name=""/>
        <dsp:cNvSpPr/>
      </dsp:nvSpPr>
      <dsp:spPr>
        <a:xfrm>
          <a:off x="4444980" y="673001"/>
          <a:ext cx="1431567" cy="1431567"/>
        </a:xfrm>
        <a:prstGeom prst="roundRect">
          <a:avLst>
            <a:gd name="adj" fmla="val 10000"/>
          </a:avLst>
        </a:prstGeom>
        <a:no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04D254A-EA92-9C47-B982-E0DB53705ED4}">
      <dsp:nvSpPr>
        <dsp:cNvPr id="0" name=""/>
        <dsp:cNvSpPr/>
      </dsp:nvSpPr>
      <dsp:spPr>
        <a:xfrm>
          <a:off x="4678026" y="1531942"/>
          <a:ext cx="1431567" cy="143156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IN" sz="1800" kern="1200"/>
            <a:t>monitoring and controlling</a:t>
          </a:r>
        </a:p>
      </dsp:txBody>
      <dsp:txXfrm>
        <a:off x="4719955" y="1573871"/>
        <a:ext cx="1347709" cy="1347709"/>
      </dsp:txXfrm>
    </dsp:sp>
    <dsp:sp modelId="{727DE534-516A-7A4D-A51C-9F6211230B55}">
      <dsp:nvSpPr>
        <dsp:cNvPr id="0" name=""/>
        <dsp:cNvSpPr/>
      </dsp:nvSpPr>
      <dsp:spPr>
        <a:xfrm>
          <a:off x="6152299" y="1216792"/>
          <a:ext cx="275751" cy="34398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6152299" y="1285589"/>
        <a:ext cx="193026" cy="206391"/>
      </dsp:txXfrm>
    </dsp:sp>
    <dsp:sp modelId="{671C7B8F-B912-B941-B63C-5623884EEFAE}">
      <dsp:nvSpPr>
        <dsp:cNvPr id="0" name=""/>
        <dsp:cNvSpPr/>
      </dsp:nvSpPr>
      <dsp:spPr>
        <a:xfrm>
          <a:off x="6664409" y="673001"/>
          <a:ext cx="1431567" cy="1431567"/>
        </a:xfrm>
        <a:prstGeom prst="roundRect">
          <a:avLst>
            <a:gd name="adj" fmla="val 10000"/>
          </a:avLst>
        </a:prstGeom>
        <a:no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4AC116A-4946-5B48-98AB-601B6809B839}">
      <dsp:nvSpPr>
        <dsp:cNvPr id="0" name=""/>
        <dsp:cNvSpPr/>
      </dsp:nvSpPr>
      <dsp:spPr>
        <a:xfrm>
          <a:off x="6897454" y="1531942"/>
          <a:ext cx="1431567" cy="143156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IN" sz="1800" kern="1200"/>
            <a:t>closure.</a:t>
          </a:r>
        </a:p>
      </dsp:txBody>
      <dsp:txXfrm>
        <a:off x="6939383" y="1573871"/>
        <a:ext cx="1347709" cy="1347709"/>
      </dsp:txXfrm>
    </dsp:sp>
    <dsp:sp modelId="{2B695107-2D30-A64F-8ED8-04EF30680C03}">
      <dsp:nvSpPr>
        <dsp:cNvPr id="0" name=""/>
        <dsp:cNvSpPr/>
      </dsp:nvSpPr>
      <dsp:spPr>
        <a:xfrm>
          <a:off x="8371727" y="1216792"/>
          <a:ext cx="275751" cy="34398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8371727" y="1285589"/>
        <a:ext cx="193026" cy="206391"/>
      </dsp:txXfrm>
    </dsp:sp>
    <dsp:sp modelId="{5AD2C822-1A1A-4E43-B3D6-0E71C0E86588}">
      <dsp:nvSpPr>
        <dsp:cNvPr id="0" name=""/>
        <dsp:cNvSpPr/>
      </dsp:nvSpPr>
      <dsp:spPr>
        <a:xfrm>
          <a:off x="8883837" y="673001"/>
          <a:ext cx="1431567" cy="1431567"/>
        </a:xfrm>
        <a:prstGeom prst="roundRect">
          <a:avLst>
            <a:gd name="adj" fmla="val 10000"/>
          </a:avLst>
        </a:prstGeom>
        <a:no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ABE1CC3-E65E-5244-9ED7-0546DAAFBBAC}">
      <dsp:nvSpPr>
        <dsp:cNvPr id="0" name=""/>
        <dsp:cNvSpPr/>
      </dsp:nvSpPr>
      <dsp:spPr>
        <a:xfrm>
          <a:off x="9116883" y="1531942"/>
          <a:ext cx="1431567" cy="143156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IN" sz="1800" kern="1200"/>
            <a:t>Planning </a:t>
          </a:r>
        </a:p>
      </dsp:txBody>
      <dsp:txXfrm>
        <a:off x="9158812" y="1573871"/>
        <a:ext cx="1347709" cy="134770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2B32AF-38EA-E84D-BA71-FA322096DD43}" type="datetimeFigureOut">
              <a:rPr lang="en-US" smtClean="0"/>
              <a:t>6/7/22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a:ln>
            <a:solidFill>
              <a:schemeClr val="accent1"/>
            </a:solidFill>
          </a:ln>
        </p:spPr>
        <p:txBody>
          <a:bodyPr vert="horz" lIns="91440" tIns="45720" rIns="91440" bIns="45720" rtlCol="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24F233-662C-E241-BF74-8C371C7EA3EF}" type="slidenum">
              <a:rPr lang="en-US" smtClean="0"/>
              <a:t>‹#›</a:t>
            </a:fld>
            <a:endParaRPr lang="en-US"/>
          </a:p>
        </p:txBody>
      </p:sp>
    </p:spTree>
    <p:extLst>
      <p:ext uri="{BB962C8B-B14F-4D97-AF65-F5344CB8AC3E}">
        <p14:creationId xmlns:p14="http://schemas.microsoft.com/office/powerpoint/2010/main" val="680526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945056F-62CE-DE4F-A73A-FAD9EB79EB4A}" type="datetimeFigureOut">
              <a:rPr lang="en-US" smtClean="0"/>
              <a:t>6/7/22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2982323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GB"/>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945056F-62CE-DE4F-A73A-FAD9EB79EB4A}" type="datetimeFigureOut">
              <a:rPr lang="en-US" smtClean="0"/>
              <a:t>6/7/22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3863055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GB"/>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945056F-62CE-DE4F-A73A-FAD9EB79EB4A}" type="datetimeFigureOut">
              <a:rPr lang="en-US" smtClean="0"/>
              <a:t>6/7/22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2908788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945056F-62CE-DE4F-A73A-FAD9EB79EB4A}" type="datetimeFigureOut">
              <a:rPr lang="en-US" smtClean="0"/>
              <a:t>6/7/22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1155788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945056F-62CE-DE4F-A73A-FAD9EB79EB4A}" type="datetimeFigureOut">
              <a:rPr lang="en-US" smtClean="0"/>
              <a:t>6/7/22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33158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945056F-62CE-DE4F-A73A-FAD9EB79EB4A}" type="datetimeFigureOut">
              <a:rPr lang="en-US" smtClean="0"/>
              <a:t>6/7/22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1465288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45056F-62CE-DE4F-A73A-FAD9EB79EB4A}" type="datetimeFigureOut">
              <a:rPr lang="en-US" smtClean="0"/>
              <a:t>6/7/22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4116086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GB"/>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945056F-62CE-DE4F-A73A-FAD9EB79EB4A}" type="datetimeFigureOut">
              <a:rPr lang="en-US" smtClean="0"/>
              <a:t>6/7/22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2790721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GB"/>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GB"/>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4945056F-62CE-DE4F-A73A-FAD9EB79EB4A}" type="datetimeFigureOut">
              <a:rPr lang="en-US" smtClean="0"/>
              <a:t>6/7/22</a:t>
            </a:fld>
            <a:endParaRPr lang="en-US"/>
          </a:p>
        </p:txBody>
      </p:sp>
      <p:sp>
        <p:nvSpPr>
          <p:cNvPr id="6" name="Footer Placeholder 5"/>
          <p:cNvSpPr>
            <a:spLocks noGrp="1"/>
          </p:cNvSpPr>
          <p:nvPr>
            <p:ph type="ftr" sz="quarter" idx="11"/>
          </p:nvPr>
        </p:nvSpPr>
        <p:spPr>
          <a:xfrm>
            <a:off x="590396" y="6041362"/>
            <a:ext cx="3295413" cy="365125"/>
          </a:xfrm>
        </p:spPr>
        <p:txBody>
          <a:bodyPr/>
          <a:lstStyle/>
          <a:p>
            <a:endParaRPr lang="en-US"/>
          </a:p>
        </p:txBody>
      </p:sp>
      <p:sp>
        <p:nvSpPr>
          <p:cNvPr id="7" name="Slide Number Placeholder 6"/>
          <p:cNvSpPr>
            <a:spLocks noGrp="1"/>
          </p:cNvSpPr>
          <p:nvPr>
            <p:ph type="sldNum" sz="quarter" idx="12"/>
          </p:nvPr>
        </p:nvSpPr>
        <p:spPr>
          <a:xfrm>
            <a:off x="4862689" y="5915888"/>
            <a:ext cx="1062155" cy="490599"/>
          </a:xfrm>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3253546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GB"/>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GB"/>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945056F-62CE-DE4F-A73A-FAD9EB79EB4A}" type="datetimeFigureOut">
              <a:rPr lang="en-US" smtClean="0"/>
              <a:t>6/7/22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1398523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GB"/>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GB"/>
              <a:t>Click to edit Master text styles</a:t>
            </a:r>
          </a:p>
        </p:txBody>
      </p:sp>
      <p:sp>
        <p:nvSpPr>
          <p:cNvPr id="4" name="Date Placeholder 3"/>
          <p:cNvSpPr>
            <a:spLocks noGrp="1"/>
          </p:cNvSpPr>
          <p:nvPr>
            <p:ph type="dt" sz="half" idx="10"/>
          </p:nvPr>
        </p:nvSpPr>
        <p:spPr/>
        <p:txBody>
          <a:bodyPr/>
          <a:lstStyle/>
          <a:p>
            <a:fld id="{4945056F-62CE-DE4F-A73A-FAD9EB79EB4A}" type="datetimeFigureOut">
              <a:rPr lang="en-US" smtClean="0"/>
              <a:t>6/7/22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3560808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GB"/>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GB"/>
              <a:t>Click to edit Master text styles</a:t>
            </a:r>
          </a:p>
        </p:txBody>
      </p:sp>
      <p:sp>
        <p:nvSpPr>
          <p:cNvPr id="2" name="Date Placeholder 1"/>
          <p:cNvSpPr>
            <a:spLocks noGrp="1"/>
          </p:cNvSpPr>
          <p:nvPr>
            <p:ph type="dt" sz="half" idx="10"/>
          </p:nvPr>
        </p:nvSpPr>
        <p:spPr/>
        <p:txBody>
          <a:bodyPr/>
          <a:lstStyle/>
          <a:p>
            <a:fld id="{4945056F-62CE-DE4F-A73A-FAD9EB79EB4A}" type="datetimeFigureOut">
              <a:rPr lang="en-US" smtClean="0"/>
              <a:t>6/7/22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37803970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945056F-62CE-DE4F-A73A-FAD9EB79EB4A}" type="datetimeFigureOut">
              <a:rPr lang="en-US" smtClean="0"/>
              <a:t>6/7/22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38723756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945056F-62CE-DE4F-A73A-FAD9EB79EB4A}" type="datetimeFigureOut">
              <a:rPr lang="en-US" smtClean="0"/>
              <a:t>6/7/22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FBCFED-E5A2-B44A-BE6E-750F0BE2A17E}" type="slidenum">
              <a:rPr lang="en-US" smtClean="0"/>
              <a:t>‹#›</a:t>
            </a:fld>
            <a:endParaRPr lang="en-US"/>
          </a:p>
        </p:txBody>
      </p:sp>
    </p:spTree>
    <p:extLst>
      <p:ext uri="{BB962C8B-B14F-4D97-AF65-F5344CB8AC3E}">
        <p14:creationId xmlns:p14="http://schemas.microsoft.com/office/powerpoint/2010/main" val="69768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GB"/>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4945056F-62CE-DE4F-A73A-FAD9EB79EB4A}" type="datetimeFigureOut">
              <a:rPr lang="en-US" smtClean="0"/>
              <a:t>6/7/22</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E3FBCFED-E5A2-B44A-BE6E-750F0BE2A17E}" type="slidenum">
              <a:rPr lang="en-US" smtClean="0"/>
              <a:t>‹#›</a:t>
            </a:fld>
            <a:endParaRPr lang="en-US"/>
          </a:p>
        </p:txBody>
      </p:sp>
    </p:spTree>
    <p:extLst>
      <p:ext uri="{BB962C8B-B14F-4D97-AF65-F5344CB8AC3E}">
        <p14:creationId xmlns:p14="http://schemas.microsoft.com/office/powerpoint/2010/main" val="1614229109"/>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relevant.software/blog/software-project-management-to-sdlc/"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E320D-F717-3F4A-84DA-DD5546765A34}"/>
              </a:ext>
            </a:extLst>
          </p:cNvPr>
          <p:cNvSpPr>
            <a:spLocks noGrp="1"/>
          </p:cNvSpPr>
          <p:nvPr>
            <p:ph type="ctrTitle"/>
          </p:nvPr>
        </p:nvSpPr>
        <p:spPr/>
        <p:txBody>
          <a:bodyPr/>
          <a:lstStyle/>
          <a:p>
            <a:pPr algn="ctr">
              <a:lnSpc>
                <a:spcPct val="150000"/>
              </a:lnSpc>
            </a:pPr>
            <a:r>
              <a:rPr lang="en-US" sz="3200" dirty="0">
                <a:latin typeface="Biome" panose="020B0604020202020204" pitchFamily="34" charset="0"/>
                <a:cs typeface="Biome" panose="020B0604020202020204" pitchFamily="34" charset="0"/>
              </a:rPr>
              <a:t>Information Resource management(IRM)</a:t>
            </a:r>
            <a:br>
              <a:rPr lang="en-US" sz="3200" dirty="0">
                <a:latin typeface="Biome" panose="020B0604020202020204" pitchFamily="34" charset="0"/>
                <a:cs typeface="Biome" panose="020B0604020202020204" pitchFamily="34" charset="0"/>
              </a:rPr>
            </a:br>
            <a:r>
              <a:rPr lang="en-US" sz="3200" dirty="0">
                <a:latin typeface="Biome" panose="020B0604020202020204" pitchFamily="34" charset="0"/>
                <a:cs typeface="Biome" panose="020B0604020202020204" pitchFamily="34" charset="0"/>
              </a:rPr>
              <a:t>Lecture - 12</a:t>
            </a:r>
            <a:br>
              <a:rPr lang="en-US" sz="3200" dirty="0">
                <a:latin typeface="Biome" panose="020B0604020202020204" pitchFamily="34" charset="0"/>
                <a:cs typeface="Biome" panose="020B0604020202020204" pitchFamily="34" charset="0"/>
              </a:rPr>
            </a:br>
            <a:r>
              <a:rPr lang="en-US" sz="3200" dirty="0">
                <a:latin typeface="Biome" panose="020B0604020202020204" pitchFamily="34" charset="0"/>
                <a:cs typeface="Biome" panose="020B0604020202020204" pitchFamily="34" charset="0"/>
              </a:rPr>
              <a:t>PROJECT MANAGEMENT AND SDLC</a:t>
            </a:r>
            <a:br>
              <a:rPr lang="en-US" sz="3200" dirty="0">
                <a:latin typeface="Biome" panose="020B0604020202020204" pitchFamily="34" charset="0"/>
                <a:cs typeface="Biome" panose="020B0604020202020204" pitchFamily="34" charset="0"/>
              </a:rPr>
            </a:br>
            <a:r>
              <a:rPr lang="en-US" sz="3200" dirty="0" err="1">
                <a:latin typeface="Biome" panose="020B0604020202020204" pitchFamily="34" charset="0"/>
                <a:cs typeface="Biome" panose="020B0604020202020204" pitchFamily="34" charset="0"/>
              </a:rPr>
              <a:t>lecture:dr</a:t>
            </a:r>
            <a:r>
              <a:rPr lang="en-US" sz="3200" dirty="0">
                <a:latin typeface="Biome" panose="020B0604020202020204" pitchFamily="34" charset="0"/>
                <a:cs typeface="Biome" panose="020B0604020202020204" pitchFamily="34" charset="0"/>
              </a:rPr>
              <a:t>. Gakwaya </a:t>
            </a:r>
            <a:r>
              <a:rPr lang="en-US" sz="3200" dirty="0" err="1">
                <a:latin typeface="Biome" panose="020B0604020202020204" pitchFamily="34" charset="0"/>
                <a:cs typeface="Biome" panose="020B0604020202020204" pitchFamily="34" charset="0"/>
              </a:rPr>
              <a:t>nkundimana</a:t>
            </a:r>
            <a:r>
              <a:rPr lang="en-US" sz="3200" dirty="0">
                <a:latin typeface="Biome" panose="020B0604020202020204" pitchFamily="34" charset="0"/>
                <a:cs typeface="Biome" panose="020B0604020202020204" pitchFamily="34" charset="0"/>
              </a:rPr>
              <a:t> </a:t>
            </a:r>
            <a:r>
              <a:rPr lang="en-US" sz="3200" dirty="0" err="1">
                <a:latin typeface="Biome" panose="020B0604020202020204" pitchFamily="34" charset="0"/>
                <a:cs typeface="Biome" panose="020B0604020202020204" pitchFamily="34" charset="0"/>
              </a:rPr>
              <a:t>joel</a:t>
            </a:r>
            <a:endParaRPr lang="en-US" sz="3200" dirty="0">
              <a:latin typeface="Biome" panose="020B0604020202020204" pitchFamily="34" charset="0"/>
              <a:cs typeface="Biome" panose="020B0604020202020204" pitchFamily="34" charset="0"/>
            </a:endParaRPr>
          </a:p>
        </p:txBody>
      </p:sp>
    </p:spTree>
    <p:extLst>
      <p:ext uri="{BB962C8B-B14F-4D97-AF65-F5344CB8AC3E}">
        <p14:creationId xmlns:p14="http://schemas.microsoft.com/office/powerpoint/2010/main" val="39107873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EB02F-C98A-7D47-92BC-051DCBA80B90}"/>
              </a:ext>
            </a:extLst>
          </p:cNvPr>
          <p:cNvSpPr>
            <a:spLocks noGrp="1"/>
          </p:cNvSpPr>
          <p:nvPr>
            <p:ph type="title"/>
          </p:nvPr>
        </p:nvSpPr>
        <p:spPr>
          <a:xfrm>
            <a:off x="1069848" y="484632"/>
            <a:ext cx="10058400" cy="980913"/>
          </a:xfrm>
        </p:spPr>
        <p:txBody>
          <a:bodyPr/>
          <a:lstStyle/>
          <a:p>
            <a:r>
              <a:rPr lang="en-US" dirty="0"/>
              <a:t>Contents outline</a:t>
            </a:r>
          </a:p>
        </p:txBody>
      </p:sp>
      <p:sp>
        <p:nvSpPr>
          <p:cNvPr id="3" name="Content Placeholder 2">
            <a:extLst>
              <a:ext uri="{FF2B5EF4-FFF2-40B4-BE49-F238E27FC236}">
                <a16:creationId xmlns:a16="http://schemas.microsoft.com/office/drawing/2014/main" id="{094D9F44-4304-6048-AB5E-6382D744B0EA}"/>
              </a:ext>
            </a:extLst>
          </p:cNvPr>
          <p:cNvSpPr>
            <a:spLocks noGrp="1"/>
          </p:cNvSpPr>
          <p:nvPr>
            <p:ph idx="1"/>
          </p:nvPr>
        </p:nvSpPr>
        <p:spPr/>
        <p:txBody>
          <a:bodyPr>
            <a:normAutofit fontScale="70000" lnSpcReduction="20000"/>
          </a:bodyPr>
          <a:lstStyle/>
          <a:p>
            <a:r>
              <a:rPr lang="en-US" dirty="0">
                <a:latin typeface="Biome" panose="020B0503030204020804" pitchFamily="34" charset="0"/>
                <a:cs typeface="Biome" panose="020B0503030204020804" pitchFamily="34" charset="0"/>
              </a:rPr>
              <a:t>INTRODUCTION TO PROJECT MANAGEMENT</a:t>
            </a:r>
          </a:p>
          <a:p>
            <a:pPr marL="0" indent="0">
              <a:buNone/>
            </a:pPr>
            <a:r>
              <a:rPr lang="en-US" dirty="0">
                <a:latin typeface="Biome" panose="020B0503030204020804" pitchFamily="34" charset="0"/>
                <a:cs typeface="Biome" panose="020B0503030204020804" pitchFamily="34" charset="0"/>
              </a:rPr>
              <a:t>                       what is a project management</a:t>
            </a:r>
          </a:p>
          <a:p>
            <a:r>
              <a:rPr lang="en-US" dirty="0">
                <a:latin typeface="Biome" panose="020B0503030204020804" pitchFamily="34" charset="0"/>
                <a:cs typeface="Biome" panose="020B0503030204020804" pitchFamily="34" charset="0"/>
              </a:rPr>
              <a:t>PROJECT MANAGEMENT LIFE CYCLE</a:t>
            </a:r>
          </a:p>
          <a:p>
            <a:pPr marL="0" indent="0">
              <a:buNone/>
            </a:pPr>
            <a:r>
              <a:rPr lang="en-US" dirty="0">
                <a:latin typeface="Biome" panose="020B0503030204020804" pitchFamily="34" charset="0"/>
                <a:cs typeface="Biome" panose="020B0503030204020804" pitchFamily="34" charset="0"/>
              </a:rPr>
              <a:t>                       1. initiation, planning, execution, monitoring and controlling, closure </a:t>
            </a:r>
          </a:p>
          <a:p>
            <a:r>
              <a:rPr lang="en-US" dirty="0">
                <a:latin typeface="Biome" panose="020B0503030204020804" pitchFamily="34" charset="0"/>
                <a:cs typeface="Biome" panose="020B0503030204020804" pitchFamily="34" charset="0"/>
              </a:rPr>
              <a:t>EXAMPLE OF PROJECT MANAGEMENT</a:t>
            </a:r>
          </a:p>
          <a:p>
            <a:r>
              <a:rPr lang="en-US" dirty="0">
                <a:latin typeface="Biome" panose="020B0503030204020804" pitchFamily="34" charset="0"/>
                <a:cs typeface="Biome" panose="020B0503030204020804" pitchFamily="34" charset="0"/>
              </a:rPr>
              <a:t>TYPES OF PROJECT MANAGEMENT</a:t>
            </a:r>
          </a:p>
          <a:p>
            <a:r>
              <a:rPr lang="en-US" dirty="0">
                <a:latin typeface="Biome" panose="020B0503030204020804" pitchFamily="34" charset="0"/>
                <a:cs typeface="Biome" panose="020B0503030204020804" pitchFamily="34" charset="0"/>
              </a:rPr>
              <a:t>DIFFERENCE BETWEEN PROJECT MANAGEMENT AND SDLC</a:t>
            </a:r>
          </a:p>
          <a:p>
            <a:r>
              <a:rPr lang="en-US" dirty="0">
                <a:latin typeface="Biome" panose="020B0503030204020804" pitchFamily="34" charset="0"/>
                <a:cs typeface="Biome" panose="020B0503030204020804" pitchFamily="34" charset="0"/>
              </a:rPr>
              <a:t>IMPORTANT NOTE</a:t>
            </a:r>
          </a:p>
          <a:p>
            <a:r>
              <a:rPr lang="en-US" dirty="0">
                <a:latin typeface="Biome" panose="020B0503030204020804" pitchFamily="34" charset="0"/>
                <a:cs typeface="Biome" panose="020B0503030204020804" pitchFamily="34" charset="0"/>
              </a:rPr>
              <a:t>WHY IS PROJECT MANAGEMENT IMPORTANT</a:t>
            </a:r>
          </a:p>
          <a:p>
            <a:r>
              <a:rPr lang="en-US" dirty="0">
                <a:latin typeface="Biome" panose="020B0503030204020804" pitchFamily="34" charset="0"/>
                <a:cs typeface="Biome" panose="020B0503030204020804" pitchFamily="34" charset="0"/>
              </a:rPr>
              <a:t>WHAT DO THE MANAGERS DO?</a:t>
            </a:r>
          </a:p>
          <a:p>
            <a:r>
              <a:rPr lang="en-US" dirty="0">
                <a:latin typeface="Biome" panose="020B0503030204020804" pitchFamily="34" charset="0"/>
                <a:cs typeface="Biome" panose="020B0503030204020804" pitchFamily="34" charset="0"/>
              </a:rPr>
              <a:t>WHAT IS THE SOFTWARE DEVELOPMENT LIFE CYCLE (SDLC)</a:t>
            </a:r>
          </a:p>
          <a:p>
            <a:r>
              <a:rPr lang="en-US" dirty="0">
                <a:latin typeface="Biome" panose="020B0503030204020804" pitchFamily="34" charset="0"/>
                <a:cs typeface="Biome" panose="020B0503030204020804" pitchFamily="34" charset="0"/>
              </a:rPr>
              <a:t>STAGES OF SOFTWARE DEVELOPMENT LIFE CYCLE</a:t>
            </a:r>
          </a:p>
          <a:p>
            <a:r>
              <a:rPr lang="en-US" dirty="0">
                <a:latin typeface="Biome" panose="020B0503030204020804" pitchFamily="34" charset="0"/>
                <a:cs typeface="Biome" panose="020B0503030204020804" pitchFamily="34" charset="0"/>
              </a:rPr>
              <a:t>ADVANTAGES OF SDLC</a:t>
            </a:r>
          </a:p>
        </p:txBody>
      </p:sp>
    </p:spTree>
    <p:extLst>
      <p:ext uri="{BB962C8B-B14F-4D97-AF65-F5344CB8AC3E}">
        <p14:creationId xmlns:p14="http://schemas.microsoft.com/office/powerpoint/2010/main" val="100087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18CFA-40CD-A34A-A67E-21FBC1B7E715}"/>
              </a:ext>
            </a:extLst>
          </p:cNvPr>
          <p:cNvSpPr>
            <a:spLocks noGrp="1"/>
          </p:cNvSpPr>
          <p:nvPr>
            <p:ph type="title"/>
          </p:nvPr>
        </p:nvSpPr>
        <p:spPr>
          <a:xfrm>
            <a:off x="810000" y="1254908"/>
            <a:ext cx="10571998" cy="970450"/>
          </a:xfrm>
        </p:spPr>
        <p:txBody>
          <a:bodyPr>
            <a:normAutofit fontScale="90000"/>
          </a:bodyPr>
          <a:lstStyle/>
          <a:p>
            <a:br>
              <a:rPr lang="en-IN" dirty="0"/>
            </a:br>
            <a:br>
              <a:rPr lang="en-IN" dirty="0"/>
            </a:br>
            <a:r>
              <a:rPr lang="en-IN" dirty="0"/>
              <a:t>What Is Project Management?</a:t>
            </a:r>
            <a:br>
              <a:rPr lang="en-IN" dirty="0"/>
            </a:br>
            <a:br>
              <a:rPr lang="en-IN" dirty="0"/>
            </a:br>
            <a:endParaRPr lang="en-US" dirty="0"/>
          </a:p>
        </p:txBody>
      </p:sp>
      <p:sp>
        <p:nvSpPr>
          <p:cNvPr id="3" name="Content Placeholder 2">
            <a:extLst>
              <a:ext uri="{FF2B5EF4-FFF2-40B4-BE49-F238E27FC236}">
                <a16:creationId xmlns:a16="http://schemas.microsoft.com/office/drawing/2014/main" id="{7B587C95-6664-874D-82BF-5BE71A01B6F0}"/>
              </a:ext>
            </a:extLst>
          </p:cNvPr>
          <p:cNvSpPr>
            <a:spLocks noGrp="1"/>
          </p:cNvSpPr>
          <p:nvPr>
            <p:ph idx="1"/>
          </p:nvPr>
        </p:nvSpPr>
        <p:spPr/>
        <p:txBody>
          <a:bodyPr>
            <a:normAutofit lnSpcReduction="10000"/>
          </a:bodyPr>
          <a:lstStyle/>
          <a:p>
            <a:endParaRPr lang="en-IN" dirty="0">
              <a:latin typeface="Biome" panose="020B0503030204020804" pitchFamily="34" charset="0"/>
              <a:cs typeface="Biome" panose="020B0503030204020804" pitchFamily="34" charset="0"/>
            </a:endParaRPr>
          </a:p>
          <a:p>
            <a:r>
              <a:rPr lang="en-IN" sz="2800" dirty="0">
                <a:latin typeface="Biome" panose="020B0503030204020804" pitchFamily="34" charset="0"/>
                <a:cs typeface="Biome" panose="020B0503030204020804" pitchFamily="34" charset="0"/>
              </a:rPr>
              <a:t>Is defined as the process of handling a project from the start through its lifecycle. </a:t>
            </a:r>
          </a:p>
          <a:p>
            <a:r>
              <a:rPr lang="en-IN" sz="2800" dirty="0">
                <a:latin typeface="Biome" panose="020B0503030204020804" pitchFamily="34" charset="0"/>
                <a:cs typeface="Biome" panose="020B0503030204020804" pitchFamily="34" charset="0"/>
              </a:rPr>
              <a:t>The main objective of project management is to complete a project within the established goals of time, budget, and quality.</a:t>
            </a:r>
          </a:p>
          <a:p>
            <a:r>
              <a:rPr lang="en-IN" sz="2800" dirty="0">
                <a:latin typeface="Biome" panose="020B0503030204020804" pitchFamily="34" charset="0"/>
                <a:cs typeface="Biome" panose="020B0503030204020804" pitchFamily="34" charset="0"/>
              </a:rPr>
              <a:t>Projects have life cycles since they aren’t intended to last forever.</a:t>
            </a:r>
          </a:p>
        </p:txBody>
      </p:sp>
    </p:spTree>
    <p:extLst>
      <p:ext uri="{BB962C8B-B14F-4D97-AF65-F5344CB8AC3E}">
        <p14:creationId xmlns:p14="http://schemas.microsoft.com/office/powerpoint/2010/main" val="3808364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24CC6-ED3C-2740-BFAB-27CFEAD0C18B}"/>
              </a:ext>
            </a:extLst>
          </p:cNvPr>
          <p:cNvSpPr>
            <a:spLocks noGrp="1"/>
          </p:cNvSpPr>
          <p:nvPr>
            <p:ph type="title"/>
          </p:nvPr>
        </p:nvSpPr>
        <p:spPr>
          <a:xfrm>
            <a:off x="810000" y="1239668"/>
            <a:ext cx="10571998" cy="970450"/>
          </a:xfrm>
        </p:spPr>
        <p:txBody>
          <a:bodyPr>
            <a:normAutofit fontScale="90000"/>
          </a:bodyPr>
          <a:lstStyle/>
          <a:p>
            <a:br>
              <a:rPr lang="en-IN" dirty="0"/>
            </a:br>
            <a:br>
              <a:rPr lang="en-IN" dirty="0"/>
            </a:br>
            <a:r>
              <a:rPr lang="en-IN" dirty="0"/>
              <a:t>What Is Project Management?(</a:t>
            </a:r>
            <a:r>
              <a:rPr lang="en-IN" dirty="0" err="1"/>
              <a:t>Cont</a:t>
            </a:r>
            <a:r>
              <a:rPr lang="en-IN" dirty="0"/>
              <a:t>)</a:t>
            </a:r>
            <a:br>
              <a:rPr lang="en-IN" dirty="0"/>
            </a:br>
            <a:br>
              <a:rPr lang="en-IN" dirty="0"/>
            </a:br>
            <a:endParaRPr lang="en-US" dirty="0"/>
          </a:p>
        </p:txBody>
      </p:sp>
      <p:sp>
        <p:nvSpPr>
          <p:cNvPr id="3" name="Content Placeholder 2">
            <a:extLst>
              <a:ext uri="{FF2B5EF4-FFF2-40B4-BE49-F238E27FC236}">
                <a16:creationId xmlns:a16="http://schemas.microsoft.com/office/drawing/2014/main" id="{0AF7FECD-F3E3-4F47-8ACB-8F1E00FC41E3}"/>
              </a:ext>
            </a:extLst>
          </p:cNvPr>
          <p:cNvSpPr>
            <a:spLocks noGrp="1"/>
          </p:cNvSpPr>
          <p:nvPr>
            <p:ph idx="1"/>
          </p:nvPr>
        </p:nvSpPr>
        <p:spPr/>
        <p:txBody>
          <a:bodyPr>
            <a:normAutofit lnSpcReduction="10000"/>
          </a:bodyPr>
          <a:lstStyle/>
          <a:p>
            <a:endParaRPr lang="en-IN" dirty="0">
              <a:latin typeface="Biome" panose="020B0503030204020804" pitchFamily="34" charset="0"/>
              <a:cs typeface="Biome" panose="020B0503030204020804" pitchFamily="34" charset="0"/>
            </a:endParaRPr>
          </a:p>
          <a:p>
            <a:endParaRPr lang="en-IN" dirty="0">
              <a:latin typeface="Biome" panose="020B0503030204020804" pitchFamily="34" charset="0"/>
              <a:cs typeface="Biome" panose="020B0503030204020804" pitchFamily="34" charset="0"/>
            </a:endParaRPr>
          </a:p>
          <a:p>
            <a:r>
              <a:rPr lang="en-IN" sz="2800" dirty="0">
                <a:latin typeface="Biome" panose="020B0503030204020804" pitchFamily="34" charset="0"/>
                <a:cs typeface="Biome" panose="020B0503030204020804" pitchFamily="34" charset="0"/>
              </a:rPr>
              <a:t>Project management involves the planning and organization of a company's resources to move a specific task, event, or duty towards completion. </a:t>
            </a:r>
          </a:p>
          <a:p>
            <a:r>
              <a:rPr lang="en-IN" sz="2800" dirty="0">
                <a:latin typeface="Biome" panose="020B0503030204020804" pitchFamily="34" charset="0"/>
                <a:cs typeface="Biome" panose="020B0503030204020804" pitchFamily="34" charset="0"/>
              </a:rPr>
              <a:t>It can involve a one-time project or an ongoing activity, and resources managed include personnel, finances, technology, and intellectual property.  </a:t>
            </a:r>
            <a:endParaRPr lang="en-US" sz="2800" dirty="0">
              <a:latin typeface="Biome" panose="020B0503030204020804" pitchFamily="34" charset="0"/>
              <a:cs typeface="Biome" panose="020B0503030204020804" pitchFamily="34" charset="0"/>
            </a:endParaRPr>
          </a:p>
          <a:p>
            <a:endParaRPr lang="en-US"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1271429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DDCCC-B1BA-2648-8798-906D21854509}"/>
              </a:ext>
            </a:extLst>
          </p:cNvPr>
          <p:cNvSpPr>
            <a:spLocks noGrp="1"/>
          </p:cNvSpPr>
          <p:nvPr>
            <p:ph type="title"/>
          </p:nvPr>
        </p:nvSpPr>
        <p:spPr/>
        <p:txBody>
          <a:bodyPr/>
          <a:lstStyle/>
          <a:p>
            <a:r>
              <a:rPr lang="en-IN" dirty="0"/>
              <a:t>project management life cycle</a:t>
            </a:r>
            <a:endParaRPr lang="en-US" dirty="0"/>
          </a:p>
        </p:txBody>
      </p:sp>
      <p:sp>
        <p:nvSpPr>
          <p:cNvPr id="3" name="Content Placeholder 2">
            <a:extLst>
              <a:ext uri="{FF2B5EF4-FFF2-40B4-BE49-F238E27FC236}">
                <a16:creationId xmlns:a16="http://schemas.microsoft.com/office/drawing/2014/main" id="{67D5DC91-5B69-C64E-A905-07D7189CDB5D}"/>
              </a:ext>
            </a:extLst>
          </p:cNvPr>
          <p:cNvSpPr>
            <a:spLocks noGrp="1"/>
          </p:cNvSpPr>
          <p:nvPr>
            <p:ph idx="1"/>
          </p:nvPr>
        </p:nvSpPr>
        <p:spPr/>
        <p:txBody>
          <a:bodyPr/>
          <a:lstStyle/>
          <a:p>
            <a:endParaRPr lang="en-IN" dirty="0">
              <a:latin typeface="Biome" panose="020B0503030204020804" pitchFamily="34" charset="0"/>
              <a:cs typeface="Biome" panose="020B0503030204020804" pitchFamily="34" charset="0"/>
            </a:endParaRPr>
          </a:p>
          <a:p>
            <a:r>
              <a:rPr lang="en-IN" sz="2800" dirty="0">
                <a:latin typeface="Biome" panose="020B0503030204020804" pitchFamily="34" charset="0"/>
                <a:cs typeface="Biome" panose="020B0503030204020804" pitchFamily="34" charset="0"/>
              </a:rPr>
              <a:t>A project management life cycle starts when the project is initiated and ends when the project is either completed or terminated in one way or another.</a:t>
            </a:r>
            <a:br>
              <a:rPr lang="en-IN" sz="2800" dirty="0">
                <a:latin typeface="Biome" panose="020B0503030204020804" pitchFamily="34" charset="0"/>
                <a:cs typeface="Biome" panose="020B0503030204020804" pitchFamily="34" charset="0"/>
              </a:rPr>
            </a:br>
            <a:endParaRPr lang="en-US" sz="28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1645135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F07DBA7-53B9-BD42-AAB1-D1C7A96A587B}"/>
              </a:ext>
            </a:extLst>
          </p:cNvPr>
          <p:cNvSpPr>
            <a:spLocks noGrp="1"/>
          </p:cNvSpPr>
          <p:nvPr>
            <p:ph type="title"/>
          </p:nvPr>
        </p:nvSpPr>
        <p:spPr/>
        <p:txBody>
          <a:bodyPr/>
          <a:lstStyle/>
          <a:p>
            <a:r>
              <a:rPr lang="en-IN" dirty="0"/>
              <a:t>project management life cycle(</a:t>
            </a:r>
            <a:r>
              <a:rPr lang="en-IN" dirty="0" err="1"/>
              <a:t>cont</a:t>
            </a:r>
            <a:r>
              <a:rPr lang="en-IN" dirty="0"/>
              <a:t>)</a:t>
            </a:r>
            <a:endParaRPr lang="en-US" dirty="0"/>
          </a:p>
        </p:txBody>
      </p:sp>
      <p:graphicFrame>
        <p:nvGraphicFramePr>
          <p:cNvPr id="2" name="Content Placeholder 1">
            <a:extLst>
              <a:ext uri="{FF2B5EF4-FFF2-40B4-BE49-F238E27FC236}">
                <a16:creationId xmlns:a16="http://schemas.microsoft.com/office/drawing/2014/main" id="{CE340BF0-860E-0D5C-BFBA-C9346302A7C6}"/>
              </a:ext>
            </a:extLst>
          </p:cNvPr>
          <p:cNvGraphicFramePr>
            <a:graphicFrameLocks noGrp="1"/>
          </p:cNvGraphicFramePr>
          <p:nvPr>
            <p:ph idx="1"/>
            <p:extLst>
              <p:ext uri="{D42A27DB-BD31-4B8C-83A1-F6EECF244321}">
                <p14:modId xmlns:p14="http://schemas.microsoft.com/office/powerpoint/2010/main" val="3570920478"/>
              </p:ext>
            </p:extLst>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78041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AA84-1511-3746-99D6-4D80CA2EA003}"/>
              </a:ext>
            </a:extLst>
          </p:cNvPr>
          <p:cNvSpPr>
            <a:spLocks noGrp="1"/>
          </p:cNvSpPr>
          <p:nvPr>
            <p:ph type="title"/>
          </p:nvPr>
        </p:nvSpPr>
        <p:spPr/>
        <p:txBody>
          <a:bodyPr/>
          <a:lstStyle/>
          <a:p>
            <a:r>
              <a:rPr lang="en-IN" dirty="0"/>
              <a:t>Initiation phase</a:t>
            </a:r>
            <a:endParaRPr lang="en-US" dirty="0"/>
          </a:p>
        </p:txBody>
      </p:sp>
      <p:sp>
        <p:nvSpPr>
          <p:cNvPr id="3" name="Content Placeholder 2">
            <a:extLst>
              <a:ext uri="{FF2B5EF4-FFF2-40B4-BE49-F238E27FC236}">
                <a16:creationId xmlns:a16="http://schemas.microsoft.com/office/drawing/2014/main" id="{89D34C23-81BD-1643-9122-ADBE08550676}"/>
              </a:ext>
            </a:extLst>
          </p:cNvPr>
          <p:cNvSpPr>
            <a:spLocks noGrp="1"/>
          </p:cNvSpPr>
          <p:nvPr>
            <p:ph idx="1"/>
          </p:nvPr>
        </p:nvSpPr>
        <p:spPr/>
        <p:txBody>
          <a:bodyPr>
            <a:normAutofit lnSpcReduction="10000"/>
          </a:bodyPr>
          <a:lstStyle/>
          <a:p>
            <a:endParaRPr lang="en-IN" dirty="0">
              <a:latin typeface="Biome" panose="020B0503030204020804" pitchFamily="34" charset="0"/>
              <a:cs typeface="Biome" panose="020B0503030204020804" pitchFamily="34" charset="0"/>
            </a:endParaRPr>
          </a:p>
          <a:p>
            <a:r>
              <a:rPr lang="en-IN" sz="2800" dirty="0">
                <a:latin typeface="Biome" panose="020B0503030204020804" pitchFamily="34" charset="0"/>
                <a:cs typeface="Biome" panose="020B0503030204020804" pitchFamily="34" charset="0"/>
              </a:rPr>
              <a:t>Include determining: </a:t>
            </a:r>
          </a:p>
          <a:p>
            <a:pPr marL="514350" indent="-514350">
              <a:buFont typeface="+mj-lt"/>
              <a:buAutoNum type="arabicPeriod"/>
            </a:pPr>
            <a:r>
              <a:rPr lang="en-IN" sz="2800" dirty="0">
                <a:latin typeface="Biome" panose="020B0503030204020804" pitchFamily="34" charset="0"/>
                <a:cs typeface="Biome" panose="020B0503030204020804" pitchFamily="34" charset="0"/>
              </a:rPr>
              <a:t>high-level expectations like why a project is required.</a:t>
            </a:r>
          </a:p>
          <a:p>
            <a:pPr marL="514350" indent="-514350">
              <a:buFont typeface="+mj-lt"/>
              <a:buAutoNum type="arabicPeriod"/>
            </a:pPr>
            <a:r>
              <a:rPr lang="en-IN" sz="2800" dirty="0">
                <a:latin typeface="Biome" panose="020B0503030204020804" pitchFamily="34" charset="0"/>
                <a:cs typeface="Biome" panose="020B0503030204020804" pitchFamily="34" charset="0"/>
              </a:rPr>
              <a:t>if it is feasible or not</a:t>
            </a:r>
          </a:p>
          <a:p>
            <a:pPr marL="514350" indent="-514350">
              <a:buFont typeface="+mj-lt"/>
              <a:buAutoNum type="arabicPeriod"/>
            </a:pPr>
            <a:r>
              <a:rPr lang="en-IN" sz="2800" dirty="0">
                <a:latin typeface="Biome" panose="020B0503030204020804" pitchFamily="34" charset="0"/>
                <a:cs typeface="Biome" panose="020B0503030204020804" pitchFamily="34" charset="0"/>
              </a:rPr>
              <a:t>what is needed to complete the project.</a:t>
            </a:r>
            <a:endParaRPr lang="en-US" sz="2800" dirty="0">
              <a:latin typeface="Biome" panose="020B0503030204020804" pitchFamily="34" charset="0"/>
              <a:cs typeface="Biome" panose="020B0503030204020804" pitchFamily="34" charset="0"/>
            </a:endParaRPr>
          </a:p>
          <a:p>
            <a:r>
              <a:rPr lang="en-IN" sz="2800" dirty="0">
                <a:latin typeface="Biome" panose="020B0503030204020804" pitchFamily="34" charset="0"/>
                <a:cs typeface="Biome" panose="020B0503030204020804" pitchFamily="34" charset="0"/>
              </a:rPr>
              <a:t>Outputs of this phase include required stakeholder approvals to proceed to the next phase</a:t>
            </a:r>
            <a:endParaRPr lang="en-US" sz="28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150457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81D3D-D354-1644-A91D-18D7561BC490}"/>
              </a:ext>
            </a:extLst>
          </p:cNvPr>
          <p:cNvSpPr>
            <a:spLocks noGrp="1"/>
          </p:cNvSpPr>
          <p:nvPr>
            <p:ph type="title"/>
          </p:nvPr>
        </p:nvSpPr>
        <p:spPr/>
        <p:txBody>
          <a:bodyPr>
            <a:normAutofit fontScale="90000"/>
          </a:bodyPr>
          <a:lstStyle/>
          <a:p>
            <a:br>
              <a:rPr lang="en-IN" dirty="0"/>
            </a:br>
            <a:br>
              <a:rPr lang="en-IN" dirty="0"/>
            </a:br>
            <a:r>
              <a:rPr lang="en-IN" dirty="0"/>
              <a:t>Planning Phase</a:t>
            </a:r>
            <a:br>
              <a:rPr lang="en-IN" dirty="0"/>
            </a:br>
            <a:br>
              <a:rPr lang="en-IN" dirty="0"/>
            </a:br>
            <a:endParaRPr lang="en-US" dirty="0"/>
          </a:p>
        </p:txBody>
      </p:sp>
      <p:sp>
        <p:nvSpPr>
          <p:cNvPr id="3" name="Content Placeholder 2">
            <a:extLst>
              <a:ext uri="{FF2B5EF4-FFF2-40B4-BE49-F238E27FC236}">
                <a16:creationId xmlns:a16="http://schemas.microsoft.com/office/drawing/2014/main" id="{BAB8A7C9-C7DA-9A4E-94EF-855DF4E8C451}"/>
              </a:ext>
            </a:extLst>
          </p:cNvPr>
          <p:cNvSpPr>
            <a:spLocks noGrp="1"/>
          </p:cNvSpPr>
          <p:nvPr>
            <p:ph idx="1"/>
          </p:nvPr>
        </p:nvSpPr>
        <p:spPr/>
        <p:txBody>
          <a:bodyPr>
            <a:normAutofit lnSpcReduction="10000"/>
          </a:bodyPr>
          <a:lstStyle/>
          <a:p>
            <a:endParaRPr lang="en-IN" sz="2800" dirty="0"/>
          </a:p>
          <a:p>
            <a:r>
              <a:rPr lang="en-IN" sz="2800" dirty="0"/>
              <a:t>In the planning phase, project managers detail:</a:t>
            </a:r>
          </a:p>
          <a:p>
            <a:pPr marL="457200" indent="-457200">
              <a:buFont typeface="+mj-lt"/>
              <a:buAutoNum type="arabicPeriod"/>
            </a:pPr>
            <a:r>
              <a:rPr lang="en-IN" sz="2800" dirty="0"/>
              <a:t> the project scope</a:t>
            </a:r>
          </a:p>
          <a:p>
            <a:pPr marL="457200" indent="-457200">
              <a:buFont typeface="+mj-lt"/>
              <a:buAutoNum type="arabicPeriod"/>
            </a:pPr>
            <a:r>
              <a:rPr lang="en-IN" sz="2800" dirty="0"/>
              <a:t>time frame</a:t>
            </a:r>
          </a:p>
          <a:p>
            <a:pPr marL="457200" indent="-457200">
              <a:buFont typeface="+mj-lt"/>
              <a:buAutoNum type="arabicPeriod"/>
            </a:pPr>
            <a:r>
              <a:rPr lang="en-IN" sz="2800" dirty="0"/>
              <a:t>and risks. </a:t>
            </a:r>
          </a:p>
          <a:p>
            <a:r>
              <a:rPr lang="en-IN" sz="2800" dirty="0"/>
              <a:t>Completeness and continuity are the major components of a successful Project plan.</a:t>
            </a:r>
            <a:endParaRPr lang="en-US" sz="2800" dirty="0"/>
          </a:p>
        </p:txBody>
      </p:sp>
    </p:spTree>
    <p:extLst>
      <p:ext uri="{BB962C8B-B14F-4D97-AF65-F5344CB8AC3E}">
        <p14:creationId xmlns:p14="http://schemas.microsoft.com/office/powerpoint/2010/main" val="3498593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4D594-AADD-7B44-8E5E-5E64D6F482F4}"/>
              </a:ext>
            </a:extLst>
          </p:cNvPr>
          <p:cNvSpPr>
            <a:spLocks noGrp="1"/>
          </p:cNvSpPr>
          <p:nvPr>
            <p:ph type="title"/>
          </p:nvPr>
        </p:nvSpPr>
        <p:spPr>
          <a:xfrm>
            <a:off x="810000" y="919628"/>
            <a:ext cx="10571998" cy="970450"/>
          </a:xfrm>
        </p:spPr>
        <p:txBody>
          <a:bodyPr>
            <a:normAutofit fontScale="90000"/>
          </a:bodyPr>
          <a:lstStyle/>
          <a:p>
            <a:br>
              <a:rPr lang="en-IN" dirty="0"/>
            </a:br>
            <a:br>
              <a:rPr lang="en-IN" dirty="0"/>
            </a:br>
            <a:r>
              <a:rPr lang="en-IN" dirty="0"/>
              <a:t>Execution</a:t>
            </a:r>
            <a:br>
              <a:rPr lang="en-IN" dirty="0"/>
            </a:br>
            <a:br>
              <a:rPr lang="en-IN" dirty="0"/>
            </a:br>
            <a:endParaRPr lang="en-US" dirty="0"/>
          </a:p>
        </p:txBody>
      </p:sp>
      <p:sp>
        <p:nvSpPr>
          <p:cNvPr id="3" name="Content Placeholder 2">
            <a:extLst>
              <a:ext uri="{FF2B5EF4-FFF2-40B4-BE49-F238E27FC236}">
                <a16:creationId xmlns:a16="http://schemas.microsoft.com/office/drawing/2014/main" id="{399ABC5B-A10D-B045-BD49-6629B03DBB04}"/>
              </a:ext>
            </a:extLst>
          </p:cNvPr>
          <p:cNvSpPr>
            <a:spLocks noGrp="1"/>
          </p:cNvSpPr>
          <p:nvPr>
            <p:ph idx="1"/>
          </p:nvPr>
        </p:nvSpPr>
        <p:spPr/>
        <p:txBody>
          <a:bodyPr/>
          <a:lstStyle/>
          <a:p>
            <a:r>
              <a:rPr lang="en-IN" sz="2800" dirty="0">
                <a:latin typeface="Biome" panose="020B0503030204020804" pitchFamily="34" charset="0"/>
                <a:cs typeface="Biome" panose="020B0503030204020804" pitchFamily="34" charset="0"/>
              </a:rPr>
              <a:t>In the project execution phase, the project team members are coordinated and guided through proper project communication to get the work done. </a:t>
            </a:r>
          </a:p>
          <a:p>
            <a:pPr marL="0" indent="0">
              <a:buNone/>
            </a:pPr>
            <a:endParaRPr lang="en-IN" dirty="0">
              <a:latin typeface="Biome" panose="020B0503030204020804" pitchFamily="34" charset="0"/>
              <a:cs typeface="Biome" panose="020B0503030204020804" pitchFamily="34" charset="0"/>
            </a:endParaRPr>
          </a:p>
          <a:p>
            <a:r>
              <a:rPr lang="en-IN" sz="2800" dirty="0">
                <a:latin typeface="Biome" panose="020B0503030204020804" pitchFamily="34" charset="0"/>
                <a:cs typeface="Biome" panose="020B0503030204020804" pitchFamily="34" charset="0"/>
              </a:rPr>
              <a:t>covers the proper allocation and management of other project resources like materials and budgets.</a:t>
            </a:r>
            <a:endParaRPr lang="en-US" sz="28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40168510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95F6E-AA0F-3C4B-A185-E054F26B32C6}"/>
              </a:ext>
            </a:extLst>
          </p:cNvPr>
          <p:cNvSpPr>
            <a:spLocks noGrp="1"/>
          </p:cNvSpPr>
          <p:nvPr>
            <p:ph type="title"/>
          </p:nvPr>
        </p:nvSpPr>
        <p:spPr>
          <a:xfrm>
            <a:off x="810000" y="971293"/>
            <a:ext cx="10571998" cy="970450"/>
          </a:xfrm>
        </p:spPr>
        <p:txBody>
          <a:bodyPr>
            <a:normAutofit fontScale="90000"/>
          </a:bodyPr>
          <a:lstStyle/>
          <a:p>
            <a:br>
              <a:rPr lang="en-IN" dirty="0"/>
            </a:br>
            <a:br>
              <a:rPr lang="en-IN" dirty="0"/>
            </a:br>
            <a:r>
              <a:rPr lang="en-IN" dirty="0"/>
              <a:t>Monitoring and Control</a:t>
            </a:r>
            <a:br>
              <a:rPr lang="en-IN" dirty="0"/>
            </a:br>
            <a:br>
              <a:rPr lang="en-IN" dirty="0"/>
            </a:br>
            <a:endParaRPr lang="en-US" dirty="0"/>
          </a:p>
        </p:txBody>
      </p:sp>
      <p:sp>
        <p:nvSpPr>
          <p:cNvPr id="3" name="Content Placeholder 2">
            <a:extLst>
              <a:ext uri="{FF2B5EF4-FFF2-40B4-BE49-F238E27FC236}">
                <a16:creationId xmlns:a16="http://schemas.microsoft.com/office/drawing/2014/main" id="{BE4C706B-5BC6-4E48-A88C-A29A39B22655}"/>
              </a:ext>
            </a:extLst>
          </p:cNvPr>
          <p:cNvSpPr>
            <a:spLocks noGrp="1"/>
          </p:cNvSpPr>
          <p:nvPr>
            <p:ph idx="1"/>
          </p:nvPr>
        </p:nvSpPr>
        <p:spPr/>
        <p:txBody>
          <a:bodyPr>
            <a:normAutofit/>
          </a:bodyPr>
          <a:lstStyle/>
          <a:p>
            <a:endParaRPr lang="en-IN" sz="2800" dirty="0">
              <a:latin typeface="Biome" panose="020B0503030204020804" pitchFamily="34" charset="0"/>
              <a:cs typeface="Biome" panose="020B0503030204020804" pitchFamily="34" charset="0"/>
            </a:endParaRPr>
          </a:p>
          <a:p>
            <a:endParaRPr lang="en-IN" sz="2800" dirty="0">
              <a:latin typeface="Biome" panose="020B0503030204020804" pitchFamily="34" charset="0"/>
              <a:cs typeface="Biome" panose="020B0503030204020804" pitchFamily="34" charset="0"/>
            </a:endParaRPr>
          </a:p>
          <a:p>
            <a:r>
              <a:rPr lang="en-IN" sz="2800" dirty="0">
                <a:latin typeface="Biome" panose="020B0503030204020804" pitchFamily="34" charset="0"/>
                <a:cs typeface="Biome" panose="020B0503030204020804" pitchFamily="34" charset="0"/>
              </a:rPr>
              <a:t>The time, cost, and performance of the project are compared at every stage and necessary adjustments are made to the project activities, resources, and plan to keep things on the right track.</a:t>
            </a:r>
            <a:endParaRPr lang="en-US" sz="28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208705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47A8C-A99C-A641-A911-9E2382B5F4EA}"/>
              </a:ext>
            </a:extLst>
          </p:cNvPr>
          <p:cNvSpPr>
            <a:spLocks noGrp="1"/>
          </p:cNvSpPr>
          <p:nvPr>
            <p:ph type="title"/>
          </p:nvPr>
        </p:nvSpPr>
        <p:spPr>
          <a:xfrm>
            <a:off x="810000" y="960143"/>
            <a:ext cx="10571998" cy="970450"/>
          </a:xfrm>
        </p:spPr>
        <p:txBody>
          <a:bodyPr>
            <a:normAutofit fontScale="90000"/>
          </a:bodyPr>
          <a:lstStyle/>
          <a:p>
            <a:br>
              <a:rPr lang="en-IN" dirty="0"/>
            </a:br>
            <a:br>
              <a:rPr lang="en-IN" dirty="0"/>
            </a:br>
            <a:r>
              <a:rPr lang="en-IN" dirty="0"/>
              <a:t>Closure or Completion</a:t>
            </a:r>
            <a:br>
              <a:rPr lang="en-IN" dirty="0"/>
            </a:br>
            <a:br>
              <a:rPr lang="en-IN" dirty="0"/>
            </a:br>
            <a:endParaRPr lang="en-US" dirty="0"/>
          </a:p>
        </p:txBody>
      </p:sp>
      <p:sp>
        <p:nvSpPr>
          <p:cNvPr id="3" name="Content Placeholder 2">
            <a:extLst>
              <a:ext uri="{FF2B5EF4-FFF2-40B4-BE49-F238E27FC236}">
                <a16:creationId xmlns:a16="http://schemas.microsoft.com/office/drawing/2014/main" id="{048674F0-6562-5348-8EF8-5ECC0F34D4C0}"/>
              </a:ext>
            </a:extLst>
          </p:cNvPr>
          <p:cNvSpPr>
            <a:spLocks noGrp="1"/>
          </p:cNvSpPr>
          <p:nvPr>
            <p:ph idx="1"/>
          </p:nvPr>
        </p:nvSpPr>
        <p:spPr/>
        <p:txBody>
          <a:bodyPr/>
          <a:lstStyle/>
          <a:p>
            <a:endParaRPr lang="en-US" dirty="0"/>
          </a:p>
          <a:p>
            <a:endParaRPr lang="en-US" dirty="0"/>
          </a:p>
          <a:p>
            <a:r>
              <a:rPr lang="en-IN" sz="2800" dirty="0"/>
              <a:t>This stage offers time for both celebration and reflection</a:t>
            </a:r>
          </a:p>
          <a:p>
            <a:r>
              <a:rPr lang="en-IN" sz="2800" dirty="0"/>
              <a:t>Outputs from this project management phase include approved project results</a:t>
            </a:r>
          </a:p>
          <a:p>
            <a:r>
              <a:rPr lang="en-IN" sz="2800" dirty="0"/>
              <a:t>Learnings that can be applied to similar projects in the future.</a:t>
            </a:r>
            <a:endParaRPr lang="en-US" sz="2800" dirty="0"/>
          </a:p>
        </p:txBody>
      </p:sp>
    </p:spTree>
    <p:extLst>
      <p:ext uri="{BB962C8B-B14F-4D97-AF65-F5344CB8AC3E}">
        <p14:creationId xmlns:p14="http://schemas.microsoft.com/office/powerpoint/2010/main" val="3719447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9415-1072-D04D-A3DA-F5B0EE2F7FE8}"/>
              </a:ext>
            </a:extLst>
          </p:cNvPr>
          <p:cNvSpPr>
            <a:spLocks noGrp="1"/>
          </p:cNvSpPr>
          <p:nvPr>
            <p:ph type="title"/>
          </p:nvPr>
        </p:nvSpPr>
        <p:spPr/>
        <p:txBody>
          <a:bodyPr/>
          <a:lstStyle/>
          <a:p>
            <a:r>
              <a:rPr lang="en-US" dirty="0"/>
              <a:t>Example of project management</a:t>
            </a:r>
          </a:p>
        </p:txBody>
      </p:sp>
      <p:sp>
        <p:nvSpPr>
          <p:cNvPr id="3" name="Content Placeholder 2">
            <a:extLst>
              <a:ext uri="{FF2B5EF4-FFF2-40B4-BE49-F238E27FC236}">
                <a16:creationId xmlns:a16="http://schemas.microsoft.com/office/drawing/2014/main" id="{99D91650-FF7A-3342-991A-35205308EE11}"/>
              </a:ext>
            </a:extLst>
          </p:cNvPr>
          <p:cNvSpPr>
            <a:spLocks noGrp="1"/>
          </p:cNvSpPr>
          <p:nvPr>
            <p:ph idx="1"/>
          </p:nvPr>
        </p:nvSpPr>
        <p:spPr/>
        <p:txBody>
          <a:bodyPr>
            <a:normAutofit lnSpcReduction="10000"/>
          </a:bodyPr>
          <a:lstStyle/>
          <a:p>
            <a:r>
              <a:rPr lang="en-US" sz="2800" dirty="0">
                <a:latin typeface="Biome" panose="020B0503030204020804" pitchFamily="34" charset="0"/>
                <a:cs typeface="Biome" panose="020B0503030204020804" pitchFamily="34" charset="0"/>
              </a:rPr>
              <a:t>Architecture project – The Architect </a:t>
            </a:r>
          </a:p>
          <a:p>
            <a:pPr marL="514350" indent="-514350">
              <a:buFont typeface="+mj-lt"/>
              <a:buAutoNum type="arabicPeriod"/>
            </a:pPr>
            <a:r>
              <a:rPr lang="en-IN" sz="2800" dirty="0">
                <a:latin typeface="Biome" panose="020B0503030204020804" pitchFamily="34" charset="0"/>
                <a:cs typeface="Biome" panose="020B0503030204020804" pitchFamily="34" charset="0"/>
              </a:rPr>
              <a:t>starts with an ideas.</a:t>
            </a:r>
          </a:p>
          <a:p>
            <a:pPr marL="514350" indent="-514350">
              <a:buFont typeface="+mj-lt"/>
              <a:buAutoNum type="arabicPeriod"/>
            </a:pPr>
            <a:r>
              <a:rPr lang="en-IN" sz="2800" dirty="0">
                <a:latin typeface="Biome" panose="020B0503030204020804" pitchFamily="34" charset="0"/>
                <a:cs typeface="Biome" panose="020B0503030204020804" pitchFamily="34" charset="0"/>
              </a:rPr>
              <a:t>Then progresses to drawings</a:t>
            </a:r>
          </a:p>
          <a:p>
            <a:pPr marL="514350" indent="-514350">
              <a:buFont typeface="+mj-lt"/>
              <a:buAutoNum type="arabicPeriod"/>
            </a:pPr>
            <a:r>
              <a:rPr lang="en-IN" sz="2800" dirty="0">
                <a:latin typeface="Biome" panose="020B0503030204020804" pitchFamily="34" charset="0"/>
                <a:cs typeface="Biome" panose="020B0503030204020804" pitchFamily="34" charset="0"/>
              </a:rPr>
              <a:t> and moves on to blueprint drafting, with thousands of little pieces coming together between each step. </a:t>
            </a:r>
          </a:p>
          <a:p>
            <a:r>
              <a:rPr lang="en-IN" sz="2800" dirty="0">
                <a:latin typeface="Biome" panose="020B0503030204020804" pitchFamily="34" charset="0"/>
                <a:cs typeface="Biome" panose="020B0503030204020804" pitchFamily="34" charset="0"/>
              </a:rPr>
              <a:t>The architect is just one person providing one piece of the puzzle. The project manager puts it all together</a:t>
            </a:r>
            <a:r>
              <a:rPr lang="en-IN" dirty="0">
                <a:latin typeface="Biome" panose="020B0503030204020804" pitchFamily="34" charset="0"/>
                <a:cs typeface="Biome" panose="020B0503030204020804" pitchFamily="34" charset="0"/>
              </a:rPr>
              <a:t>.</a:t>
            </a:r>
            <a:endParaRPr lang="en-US" sz="28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41181228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B44EE-F123-DF42-AC39-2649417E2507}"/>
              </a:ext>
            </a:extLst>
          </p:cNvPr>
          <p:cNvSpPr>
            <a:spLocks noGrp="1"/>
          </p:cNvSpPr>
          <p:nvPr>
            <p:ph type="title"/>
          </p:nvPr>
        </p:nvSpPr>
        <p:spPr/>
        <p:txBody>
          <a:bodyPr>
            <a:normAutofit fontScale="90000"/>
          </a:bodyPr>
          <a:lstStyle/>
          <a:p>
            <a:br>
              <a:rPr lang="en-IN" dirty="0"/>
            </a:br>
            <a:r>
              <a:rPr lang="en-IN" dirty="0"/>
              <a:t>Types of Project Management</a:t>
            </a:r>
            <a:br>
              <a:rPr lang="en-IN" dirty="0"/>
            </a:br>
            <a:endParaRPr lang="en-US" dirty="0"/>
          </a:p>
        </p:txBody>
      </p:sp>
      <p:sp>
        <p:nvSpPr>
          <p:cNvPr id="3" name="Content Placeholder 2">
            <a:extLst>
              <a:ext uri="{FF2B5EF4-FFF2-40B4-BE49-F238E27FC236}">
                <a16:creationId xmlns:a16="http://schemas.microsoft.com/office/drawing/2014/main" id="{F2EFC8B1-AF17-9848-A9C3-9A26D6134593}"/>
              </a:ext>
            </a:extLst>
          </p:cNvPr>
          <p:cNvSpPr>
            <a:spLocks noGrp="1"/>
          </p:cNvSpPr>
          <p:nvPr>
            <p:ph idx="1"/>
          </p:nvPr>
        </p:nvSpPr>
        <p:spPr/>
        <p:txBody>
          <a:bodyPr>
            <a:normAutofit fontScale="32500" lnSpcReduction="20000"/>
          </a:bodyPr>
          <a:lstStyle/>
          <a:p>
            <a:endParaRPr lang="en-US" dirty="0">
              <a:latin typeface="Biome" panose="020B0503030204020804" pitchFamily="34" charset="0"/>
              <a:cs typeface="Biome" panose="020B0503030204020804" pitchFamily="34" charset="0"/>
            </a:endParaRPr>
          </a:p>
          <a:p>
            <a:endParaRPr lang="en-US" sz="3000" dirty="0">
              <a:latin typeface="Biome" panose="020B0503030204020804" pitchFamily="34" charset="0"/>
              <a:cs typeface="Biome" panose="020B0503030204020804" pitchFamily="34" charset="0"/>
            </a:endParaRPr>
          </a:p>
          <a:p>
            <a:r>
              <a:rPr lang="en-IN" sz="5900" dirty="0">
                <a:latin typeface="Biome" panose="020B0503030204020804" pitchFamily="34" charset="0"/>
                <a:cs typeface="Biome" panose="020B0503030204020804" pitchFamily="34" charset="0"/>
              </a:rPr>
              <a:t>Project managements  are developed to meet the specific needs of certain industries or types of projects. </a:t>
            </a:r>
          </a:p>
          <a:p>
            <a:r>
              <a:rPr lang="en-IN" sz="5900" dirty="0">
                <a:latin typeface="Biome" panose="020B0503030204020804" pitchFamily="34" charset="0"/>
                <a:cs typeface="Biome" panose="020B0503030204020804" pitchFamily="34" charset="0"/>
              </a:rPr>
              <a:t>There are many types of project management. The most common include the following:</a:t>
            </a:r>
            <a:br>
              <a:rPr lang="en-IN" sz="5900" dirty="0">
                <a:latin typeface="Biome" panose="020B0503030204020804" pitchFamily="34" charset="0"/>
                <a:cs typeface="Biome" panose="020B0503030204020804" pitchFamily="34" charset="0"/>
              </a:rPr>
            </a:br>
            <a:endParaRPr lang="en-US" sz="5900" dirty="0">
              <a:latin typeface="Biome" panose="020B0503030204020804" pitchFamily="34" charset="0"/>
              <a:cs typeface="Biome" panose="020B0503030204020804" pitchFamily="34" charset="0"/>
            </a:endParaRPr>
          </a:p>
          <a:p>
            <a:r>
              <a:rPr lang="en-IN" sz="5900" dirty="0">
                <a:latin typeface="Biome" panose="020B0503030204020804" pitchFamily="34" charset="0"/>
                <a:cs typeface="Biome" panose="020B0503030204020804" pitchFamily="34" charset="0"/>
              </a:rPr>
              <a:t>1. Waterfall Project Management</a:t>
            </a:r>
          </a:p>
          <a:p>
            <a:r>
              <a:rPr lang="en-IN" sz="5900" dirty="0">
                <a:latin typeface="Biome" panose="020B0503030204020804" pitchFamily="34" charset="0"/>
                <a:cs typeface="Biome" panose="020B0503030204020804" pitchFamily="34" charset="0"/>
              </a:rPr>
              <a:t>2. Agile Project Management</a:t>
            </a:r>
          </a:p>
          <a:p>
            <a:r>
              <a:rPr lang="en-IN" sz="5900" dirty="0">
                <a:latin typeface="Biome" panose="020B0503030204020804" pitchFamily="34" charset="0"/>
                <a:cs typeface="Biome" panose="020B0503030204020804" pitchFamily="34" charset="0"/>
              </a:rPr>
              <a:t>3. Lean Project Management</a:t>
            </a:r>
          </a:p>
          <a:p>
            <a:pPr marL="0" indent="0">
              <a:buNone/>
            </a:pPr>
            <a:br>
              <a:rPr lang="en-IN" sz="3000" dirty="0">
                <a:latin typeface="Biome" panose="020B0503030204020804" pitchFamily="34" charset="0"/>
                <a:cs typeface="Biome" panose="020B0503030204020804" pitchFamily="34" charset="0"/>
              </a:rPr>
            </a:br>
            <a:br>
              <a:rPr lang="en-IN" sz="3000" dirty="0">
                <a:latin typeface="Biome" panose="020B0503030204020804" pitchFamily="34" charset="0"/>
                <a:cs typeface="Biome" panose="020B0503030204020804" pitchFamily="34" charset="0"/>
              </a:rPr>
            </a:br>
            <a:br>
              <a:rPr lang="en-IN" dirty="0">
                <a:latin typeface="Biome" panose="020B0503030204020804" pitchFamily="34" charset="0"/>
                <a:cs typeface="Biome" panose="020B0503030204020804" pitchFamily="34" charset="0"/>
              </a:rPr>
            </a:br>
            <a:endParaRPr lang="en-US"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31597308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E2E0C-F76D-BA43-8070-21410FEBFE21}"/>
              </a:ext>
            </a:extLst>
          </p:cNvPr>
          <p:cNvSpPr>
            <a:spLocks noGrp="1"/>
          </p:cNvSpPr>
          <p:nvPr>
            <p:ph type="title"/>
          </p:nvPr>
        </p:nvSpPr>
        <p:spPr/>
        <p:txBody>
          <a:bodyPr>
            <a:normAutofit fontScale="90000"/>
          </a:bodyPr>
          <a:lstStyle/>
          <a:p>
            <a:br>
              <a:rPr lang="en-IN" dirty="0"/>
            </a:br>
            <a:r>
              <a:rPr lang="en-IN" dirty="0"/>
              <a:t>Waterfall Project Management</a:t>
            </a:r>
            <a:br>
              <a:rPr lang="en-IN" dirty="0"/>
            </a:br>
            <a:endParaRPr lang="en-US" dirty="0"/>
          </a:p>
        </p:txBody>
      </p:sp>
      <p:sp>
        <p:nvSpPr>
          <p:cNvPr id="3" name="Content Placeholder 2">
            <a:extLst>
              <a:ext uri="{FF2B5EF4-FFF2-40B4-BE49-F238E27FC236}">
                <a16:creationId xmlns:a16="http://schemas.microsoft.com/office/drawing/2014/main" id="{ECDF81D7-D143-B648-A4BE-27E0E0C22D48}"/>
              </a:ext>
            </a:extLst>
          </p:cNvPr>
          <p:cNvSpPr>
            <a:spLocks noGrp="1"/>
          </p:cNvSpPr>
          <p:nvPr>
            <p:ph idx="1"/>
          </p:nvPr>
        </p:nvSpPr>
        <p:spPr/>
        <p:txBody>
          <a:bodyPr>
            <a:normAutofit fontScale="77500" lnSpcReduction="20000"/>
          </a:bodyPr>
          <a:lstStyle/>
          <a:p>
            <a:pPr marL="0" indent="0">
              <a:buNone/>
            </a:pPr>
            <a:endParaRPr lang="en-IN" dirty="0">
              <a:latin typeface="Biome" panose="020B0503030204020804" pitchFamily="34" charset="0"/>
              <a:cs typeface="Biome" panose="020B0503030204020804" pitchFamily="34" charset="0"/>
            </a:endParaRPr>
          </a:p>
          <a:p>
            <a:r>
              <a:rPr lang="en-IN" sz="3000" dirty="0">
                <a:latin typeface="Biome" panose="020B0503030204020804" pitchFamily="34" charset="0"/>
                <a:cs typeface="Biome" panose="020B0503030204020804" pitchFamily="34" charset="0"/>
              </a:rPr>
              <a:t>Each task needs to be completed before the next one starts</a:t>
            </a:r>
          </a:p>
          <a:p>
            <a:r>
              <a:rPr lang="en-IN" sz="3000" dirty="0">
                <a:latin typeface="Biome" panose="020B0503030204020804" pitchFamily="34" charset="0"/>
                <a:cs typeface="Biome" panose="020B0503030204020804" pitchFamily="34" charset="0"/>
              </a:rPr>
              <a:t>Just like the name waterfall. Steps are linear and progress  flows in one direction</a:t>
            </a:r>
          </a:p>
          <a:p>
            <a:r>
              <a:rPr lang="en-IN" sz="3000" dirty="0">
                <a:latin typeface="Biome" panose="020B0503030204020804" pitchFamily="34" charset="0"/>
                <a:cs typeface="Biome" panose="020B0503030204020804" pitchFamily="34" charset="0"/>
              </a:rPr>
              <a:t>Task sequences and timelines are very important in this type of project management</a:t>
            </a:r>
          </a:p>
          <a:p>
            <a:r>
              <a:rPr lang="en-IN" sz="3000" dirty="0">
                <a:latin typeface="Biome" panose="020B0503030204020804" pitchFamily="34" charset="0"/>
                <a:cs typeface="Biome" panose="020B0503030204020804" pitchFamily="34" charset="0"/>
              </a:rPr>
              <a:t>the size of the team working on the project will grow as smaller tasks are completed and larger tasks begin.</a:t>
            </a:r>
          </a:p>
          <a:p>
            <a:pPr marL="0" indent="0">
              <a:buNone/>
            </a:pPr>
            <a:br>
              <a:rPr lang="en-IN" sz="3000" dirty="0">
                <a:latin typeface="Biome" panose="020B0503030204020804" pitchFamily="34" charset="0"/>
                <a:cs typeface="Biome" panose="020B0503030204020804" pitchFamily="34" charset="0"/>
              </a:rPr>
            </a:br>
            <a:endParaRPr lang="en-US" sz="30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9393717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586A3-8DDB-E34D-956B-5FB8C6A97583}"/>
              </a:ext>
            </a:extLst>
          </p:cNvPr>
          <p:cNvSpPr>
            <a:spLocks noGrp="1"/>
          </p:cNvSpPr>
          <p:nvPr>
            <p:ph type="title"/>
          </p:nvPr>
        </p:nvSpPr>
        <p:spPr/>
        <p:txBody>
          <a:bodyPr>
            <a:normAutofit fontScale="90000"/>
          </a:bodyPr>
          <a:lstStyle/>
          <a:p>
            <a:br>
              <a:rPr lang="en-IN" dirty="0"/>
            </a:br>
            <a:r>
              <a:rPr lang="en-IN" dirty="0"/>
              <a:t>Agile Project Management</a:t>
            </a:r>
            <a:br>
              <a:rPr lang="en-IN" dirty="0"/>
            </a:br>
            <a:endParaRPr lang="en-US" dirty="0"/>
          </a:p>
        </p:txBody>
      </p:sp>
      <p:sp>
        <p:nvSpPr>
          <p:cNvPr id="3" name="Content Placeholder 2">
            <a:extLst>
              <a:ext uri="{FF2B5EF4-FFF2-40B4-BE49-F238E27FC236}">
                <a16:creationId xmlns:a16="http://schemas.microsoft.com/office/drawing/2014/main" id="{102501E5-224E-7844-A930-866ABCB2F6BE}"/>
              </a:ext>
            </a:extLst>
          </p:cNvPr>
          <p:cNvSpPr>
            <a:spLocks noGrp="1"/>
          </p:cNvSpPr>
          <p:nvPr>
            <p:ph idx="1"/>
          </p:nvPr>
        </p:nvSpPr>
        <p:spPr/>
        <p:txBody>
          <a:bodyPr>
            <a:normAutofit fontScale="85000" lnSpcReduction="20000"/>
          </a:bodyPr>
          <a:lstStyle/>
          <a:p>
            <a:r>
              <a:rPr lang="en-IN" sz="2800" dirty="0">
                <a:latin typeface="Biome" panose="020B0503030204020804" pitchFamily="34" charset="0"/>
                <a:cs typeface="Biome" panose="020B0503030204020804" pitchFamily="34" charset="0"/>
              </a:rPr>
              <a:t>The computer software industry was one of the first to use this methodology.</a:t>
            </a:r>
          </a:p>
          <a:p>
            <a:r>
              <a:rPr lang="en-IN" sz="2800" dirty="0">
                <a:latin typeface="Biome" panose="020B0503030204020804" pitchFamily="34" charset="0"/>
                <a:cs typeface="Biome" panose="020B0503030204020804" pitchFamily="34" charset="0"/>
              </a:rPr>
              <a:t>Its process focused on the continuous monitoring and improvement of deliverables</a:t>
            </a:r>
          </a:p>
          <a:p>
            <a:r>
              <a:rPr lang="en-IN" sz="2800" dirty="0">
                <a:latin typeface="Biome" panose="020B0503030204020804" pitchFamily="34" charset="0"/>
                <a:cs typeface="Biome" panose="020B0503030204020804" pitchFamily="34" charset="0"/>
              </a:rPr>
              <a:t>its core, high-quality deliverables are a result of providing customer value, team interactions, and adapting to current business circumstances.</a:t>
            </a:r>
          </a:p>
          <a:p>
            <a:r>
              <a:rPr lang="en-IN" sz="2800" dirty="0">
                <a:latin typeface="Biome" panose="020B0503030204020804" pitchFamily="34" charset="0"/>
                <a:cs typeface="Biome" panose="020B0503030204020804" pitchFamily="34" charset="0"/>
              </a:rPr>
              <a:t>Unlike waterfall project management, Agile project management does not follow a sequential stage-by-stage approach</a:t>
            </a:r>
            <a:br>
              <a:rPr lang="en-IN" sz="2800" dirty="0">
                <a:latin typeface="Biome" panose="020B0503030204020804" pitchFamily="34" charset="0"/>
                <a:cs typeface="Biome" panose="020B0503030204020804" pitchFamily="34" charset="0"/>
              </a:rPr>
            </a:br>
            <a:endParaRPr lang="en-US" sz="28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29448121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F7A03-86D8-6349-852F-415207280370}"/>
              </a:ext>
            </a:extLst>
          </p:cNvPr>
          <p:cNvSpPr>
            <a:spLocks noGrp="1"/>
          </p:cNvSpPr>
          <p:nvPr>
            <p:ph type="title"/>
          </p:nvPr>
        </p:nvSpPr>
        <p:spPr>
          <a:xfrm>
            <a:off x="810000" y="995828"/>
            <a:ext cx="10571998" cy="970450"/>
          </a:xfrm>
        </p:spPr>
        <p:txBody>
          <a:bodyPr>
            <a:normAutofit fontScale="90000"/>
          </a:bodyPr>
          <a:lstStyle/>
          <a:p>
            <a:br>
              <a:rPr lang="en-IN" dirty="0"/>
            </a:br>
            <a:br>
              <a:rPr lang="en-IN" dirty="0"/>
            </a:br>
            <a:r>
              <a:rPr lang="en-IN" dirty="0"/>
              <a:t>Lean Project Management</a:t>
            </a:r>
            <a:br>
              <a:rPr lang="en-IN" dirty="0"/>
            </a:br>
            <a:br>
              <a:rPr lang="en-IN" dirty="0"/>
            </a:br>
            <a:endParaRPr lang="en-US" dirty="0"/>
          </a:p>
        </p:txBody>
      </p:sp>
      <p:sp>
        <p:nvSpPr>
          <p:cNvPr id="3" name="Content Placeholder 2">
            <a:extLst>
              <a:ext uri="{FF2B5EF4-FFF2-40B4-BE49-F238E27FC236}">
                <a16:creationId xmlns:a16="http://schemas.microsoft.com/office/drawing/2014/main" id="{C7CB79D4-8BEB-6D48-B97E-A78F0DD74578}"/>
              </a:ext>
            </a:extLst>
          </p:cNvPr>
          <p:cNvSpPr>
            <a:spLocks noGrp="1"/>
          </p:cNvSpPr>
          <p:nvPr>
            <p:ph idx="1"/>
          </p:nvPr>
        </p:nvSpPr>
        <p:spPr/>
        <p:txBody>
          <a:bodyPr>
            <a:normAutofit fontScale="92500" lnSpcReduction="10000"/>
          </a:bodyPr>
          <a:lstStyle/>
          <a:p>
            <a:endParaRPr lang="en-IN" sz="2800" dirty="0">
              <a:latin typeface="Biome" panose="020B0503030204020804" pitchFamily="34" charset="0"/>
              <a:cs typeface="Biome" panose="020B0503030204020804" pitchFamily="34" charset="0"/>
            </a:endParaRPr>
          </a:p>
          <a:p>
            <a:r>
              <a:rPr lang="en-IN" sz="2800" dirty="0">
                <a:latin typeface="Biome" panose="020B0503030204020804" pitchFamily="34" charset="0"/>
                <a:cs typeface="Biome" panose="020B0503030204020804" pitchFamily="34" charset="0"/>
              </a:rPr>
              <a:t>This project management is all about avoiding waste, both of time and of resources</a:t>
            </a:r>
          </a:p>
          <a:p>
            <a:r>
              <a:rPr lang="en-IN" sz="2800" dirty="0">
                <a:latin typeface="Biome" panose="020B0503030204020804" pitchFamily="34" charset="0"/>
                <a:cs typeface="Biome" panose="020B0503030204020804" pitchFamily="34" charset="0"/>
              </a:rPr>
              <a:t>Were gleaned from Japanese manufacturing practices.</a:t>
            </a:r>
          </a:p>
          <a:p>
            <a:r>
              <a:rPr lang="en-IN" sz="2800" dirty="0">
                <a:latin typeface="Biome" panose="020B0503030204020804" pitchFamily="34" charset="0"/>
                <a:cs typeface="Biome" panose="020B0503030204020804" pitchFamily="34" charset="0"/>
              </a:rPr>
              <a:t>The main idea behind them is to create more value for customers with fewer resources.</a:t>
            </a:r>
          </a:p>
          <a:p>
            <a:pPr marL="0" indent="0">
              <a:buNone/>
            </a:pPr>
            <a:br>
              <a:rPr lang="en-IN" sz="2800" dirty="0">
                <a:latin typeface="Biome" panose="020B0503030204020804" pitchFamily="34" charset="0"/>
                <a:cs typeface="Biome" panose="020B0503030204020804" pitchFamily="34" charset="0"/>
              </a:rPr>
            </a:br>
            <a:endParaRPr lang="en-US" sz="28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3820660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A12BA-23B8-0B46-853D-F810B1FE3F0B}"/>
              </a:ext>
            </a:extLst>
          </p:cNvPr>
          <p:cNvSpPr>
            <a:spLocks noGrp="1"/>
          </p:cNvSpPr>
          <p:nvPr>
            <p:ph type="title"/>
          </p:nvPr>
        </p:nvSpPr>
        <p:spPr>
          <a:xfrm>
            <a:off x="999571" y="1251837"/>
            <a:ext cx="10571998" cy="970450"/>
          </a:xfrm>
        </p:spPr>
        <p:txBody>
          <a:bodyPr>
            <a:normAutofit fontScale="90000"/>
          </a:bodyPr>
          <a:lstStyle/>
          <a:p>
            <a:br>
              <a:rPr lang="en-IN" dirty="0"/>
            </a:br>
            <a:br>
              <a:rPr lang="en-IN" dirty="0"/>
            </a:br>
            <a:r>
              <a:rPr lang="en-IN" dirty="0"/>
              <a:t>Project Management VS. SDLC </a:t>
            </a:r>
            <a:br>
              <a:rPr lang="en-IN" dirty="0"/>
            </a:br>
            <a:br>
              <a:rPr lang="en-IN" dirty="0"/>
            </a:br>
            <a:endParaRPr lang="en-US" dirty="0"/>
          </a:p>
        </p:txBody>
      </p:sp>
      <p:sp>
        <p:nvSpPr>
          <p:cNvPr id="3" name="Content Placeholder 2">
            <a:extLst>
              <a:ext uri="{FF2B5EF4-FFF2-40B4-BE49-F238E27FC236}">
                <a16:creationId xmlns:a16="http://schemas.microsoft.com/office/drawing/2014/main" id="{ADB296DA-0432-B344-912B-DBDB5125DB7C}"/>
              </a:ext>
            </a:extLst>
          </p:cNvPr>
          <p:cNvSpPr>
            <a:spLocks noGrp="1"/>
          </p:cNvSpPr>
          <p:nvPr>
            <p:ph idx="1"/>
          </p:nvPr>
        </p:nvSpPr>
        <p:spPr/>
        <p:txBody>
          <a:bodyPr>
            <a:normAutofit/>
          </a:bodyPr>
          <a:lstStyle/>
          <a:p>
            <a:endParaRPr lang="en-IN" sz="2800" dirty="0">
              <a:latin typeface="Biome" panose="020B0503030204020804" pitchFamily="34" charset="0"/>
              <a:cs typeface="Biome" panose="020B0503030204020804" pitchFamily="34" charset="0"/>
            </a:endParaRPr>
          </a:p>
          <a:p>
            <a:r>
              <a:rPr lang="en-IN" sz="2800" dirty="0">
                <a:latin typeface="Biome" panose="020B0503030204020804" pitchFamily="34" charset="0"/>
                <a:cs typeface="Biome" panose="020B0503030204020804" pitchFamily="34" charset="0"/>
              </a:rPr>
              <a:t> A common misperception amongst project stakeholders is the erroneous believe that SDLC is a project management methodology.</a:t>
            </a:r>
          </a:p>
          <a:p>
            <a:r>
              <a:rPr lang="en-IN" sz="2800" dirty="0">
                <a:latin typeface="Biome" panose="020B0503030204020804" pitchFamily="34" charset="0"/>
                <a:cs typeface="Biome" panose="020B0503030204020804" pitchFamily="34" charset="0"/>
              </a:rPr>
              <a:t> What are the differences between the two?</a:t>
            </a:r>
          </a:p>
          <a:p>
            <a:r>
              <a:rPr lang="en-IN" sz="2800" dirty="0">
                <a:latin typeface="Biome" panose="020B0503030204020804" pitchFamily="34" charset="0"/>
                <a:cs typeface="Biome" panose="020B0503030204020804" pitchFamily="34" charset="0"/>
              </a:rPr>
              <a:t> What are the similarities?</a:t>
            </a:r>
            <a:endParaRPr lang="en-US" sz="28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18405173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4E2C4-4393-E143-80F0-25CEA9B59C47}"/>
              </a:ext>
            </a:extLst>
          </p:cNvPr>
          <p:cNvSpPr>
            <a:spLocks noGrp="1"/>
          </p:cNvSpPr>
          <p:nvPr>
            <p:ph type="title"/>
          </p:nvPr>
        </p:nvSpPr>
        <p:spPr>
          <a:xfrm>
            <a:off x="627120" y="858668"/>
            <a:ext cx="10571998" cy="970450"/>
          </a:xfrm>
        </p:spPr>
        <p:txBody>
          <a:bodyPr>
            <a:normAutofit fontScale="90000"/>
          </a:bodyPr>
          <a:lstStyle/>
          <a:p>
            <a:pPr algn="ctr"/>
            <a:r>
              <a:rPr lang="en-IN" dirty="0"/>
              <a:t> </a:t>
            </a:r>
            <a:br>
              <a:rPr lang="en-IN" dirty="0"/>
            </a:br>
            <a:r>
              <a:rPr lang="en-IN" dirty="0"/>
              <a:t>DIFFERENCE BETWEEN PROJECT MANAGEMENT AND SDLC</a:t>
            </a:r>
            <a:br>
              <a:rPr lang="en-IN" dirty="0"/>
            </a:br>
            <a:endParaRPr lang="en-US" dirty="0"/>
          </a:p>
        </p:txBody>
      </p:sp>
      <p:sp>
        <p:nvSpPr>
          <p:cNvPr id="3" name="Content Placeholder 2">
            <a:extLst>
              <a:ext uri="{FF2B5EF4-FFF2-40B4-BE49-F238E27FC236}">
                <a16:creationId xmlns:a16="http://schemas.microsoft.com/office/drawing/2014/main" id="{DA3C0767-DA7A-0B4B-9DFA-ECDBBD392EBD}"/>
              </a:ext>
            </a:extLst>
          </p:cNvPr>
          <p:cNvSpPr>
            <a:spLocks noGrp="1"/>
          </p:cNvSpPr>
          <p:nvPr>
            <p:ph idx="1"/>
          </p:nvPr>
        </p:nvSpPr>
        <p:spPr>
          <a:xfrm>
            <a:off x="818712" y="2709967"/>
            <a:ext cx="10554574" cy="3636511"/>
          </a:xfrm>
        </p:spPr>
        <p:txBody>
          <a:bodyPr>
            <a:normAutofit fontScale="25000" lnSpcReduction="20000"/>
          </a:bodyPr>
          <a:lstStyle/>
          <a:p>
            <a:endParaRPr lang="en-IN" sz="3600" dirty="0">
              <a:latin typeface="Biome" panose="020B0503030204020804" pitchFamily="34" charset="0"/>
              <a:cs typeface="Biome" panose="020B0503030204020804" pitchFamily="34" charset="0"/>
            </a:endParaRPr>
          </a:p>
          <a:p>
            <a:r>
              <a:rPr lang="en-IN" sz="11200" dirty="0">
                <a:latin typeface="Biome" panose="020B0503030204020804" pitchFamily="34" charset="0"/>
                <a:cs typeface="Biome" panose="020B0503030204020804" pitchFamily="34" charset="0"/>
              </a:rPr>
              <a:t>The project management life cycle adds two phases that the SDLC does not have:</a:t>
            </a:r>
          </a:p>
          <a:p>
            <a:endParaRPr lang="en-IN" sz="11200" dirty="0">
              <a:latin typeface="Biome" panose="020B0503030204020804" pitchFamily="34" charset="0"/>
              <a:cs typeface="Biome" panose="020B0503030204020804" pitchFamily="34" charset="0"/>
            </a:endParaRPr>
          </a:p>
          <a:p>
            <a:pPr marL="514350" indent="-514350">
              <a:buFont typeface="+mj-lt"/>
              <a:buAutoNum type="arabicPeriod"/>
            </a:pPr>
            <a:r>
              <a:rPr lang="en-IN" sz="11200" dirty="0">
                <a:latin typeface="Biome" panose="020B0503030204020804" pitchFamily="34" charset="0"/>
                <a:cs typeface="Biome" panose="020B0503030204020804" pitchFamily="34" charset="0"/>
              </a:rPr>
              <a:t>    Initiation and Approval – before the SDLC even starts</a:t>
            </a:r>
          </a:p>
          <a:p>
            <a:pPr marL="742950" indent="-742950">
              <a:buFont typeface="+mj-lt"/>
              <a:buAutoNum type="arabicPeriod"/>
            </a:pPr>
            <a:r>
              <a:rPr lang="en-IN" sz="11200" dirty="0">
                <a:latin typeface="Biome" panose="020B0503030204020804" pitchFamily="34" charset="0"/>
                <a:cs typeface="Biome" panose="020B0503030204020804" pitchFamily="34" charset="0"/>
              </a:rPr>
              <a:t>Closing – after the SDLC completes.  However,  The SDLC doesn’t actually complete – Maintenance Phase)</a:t>
            </a:r>
          </a:p>
          <a:p>
            <a:pPr marL="742950" indent="-742950">
              <a:buFont typeface="+mj-lt"/>
              <a:buAutoNum type="arabicPeriod"/>
            </a:pPr>
            <a:endParaRPr lang="en-IN" sz="11200" dirty="0">
              <a:latin typeface="Biome" panose="020B0503030204020804" pitchFamily="34" charset="0"/>
              <a:cs typeface="Biome" panose="020B0503030204020804" pitchFamily="34" charset="0"/>
            </a:endParaRPr>
          </a:p>
          <a:p>
            <a:r>
              <a:rPr lang="en-IN" sz="11200" dirty="0">
                <a:latin typeface="Biome" panose="020B0503030204020804" pitchFamily="34" charset="0"/>
                <a:cs typeface="Biome" panose="020B0503030204020804" pitchFamily="34" charset="0"/>
              </a:rPr>
              <a:t>The SDLC adds one phase that is not part of the project management life cycle.</a:t>
            </a:r>
          </a:p>
          <a:p>
            <a:pPr>
              <a:buFont typeface="Wingdings" pitchFamily="2" charset="2"/>
              <a:buChar char="v"/>
            </a:pPr>
            <a:r>
              <a:rPr lang="en-IN" sz="11200" dirty="0">
                <a:latin typeface="Biome" panose="020B0503030204020804" pitchFamily="34" charset="0"/>
                <a:cs typeface="Biome" panose="020B0503030204020804" pitchFamily="34" charset="0"/>
              </a:rPr>
              <a:t>    Maintenance Phase</a:t>
            </a:r>
            <a:br>
              <a:rPr lang="en-IN" sz="9600" dirty="0">
                <a:latin typeface="Biome" panose="020B0503030204020804" pitchFamily="34" charset="0"/>
                <a:cs typeface="Biome" panose="020B0503030204020804" pitchFamily="34" charset="0"/>
              </a:rPr>
            </a:br>
            <a:endParaRPr lang="en-IN" sz="9600" dirty="0">
              <a:latin typeface="Biome" panose="020B0503030204020804" pitchFamily="34" charset="0"/>
              <a:cs typeface="Biome" panose="020B0503030204020804" pitchFamily="34" charset="0"/>
            </a:endParaRPr>
          </a:p>
          <a:p>
            <a:endParaRPr lang="en-IN" sz="2800" dirty="0">
              <a:latin typeface="Biome" panose="020B0503030204020804" pitchFamily="34" charset="0"/>
              <a:cs typeface="Biome" panose="020B0503030204020804" pitchFamily="34" charset="0"/>
            </a:endParaRPr>
          </a:p>
          <a:p>
            <a:pPr marL="0" indent="0">
              <a:buNone/>
            </a:pPr>
            <a:br>
              <a:rPr lang="en-IN" sz="2800" dirty="0">
                <a:latin typeface="Biome" panose="020B0503030204020804" pitchFamily="34" charset="0"/>
                <a:cs typeface="Biome" panose="020B0503030204020804" pitchFamily="34" charset="0"/>
              </a:rPr>
            </a:br>
            <a:endParaRPr lang="en-IN" sz="2800" dirty="0">
              <a:latin typeface="Biome" panose="020B0503030204020804" pitchFamily="34" charset="0"/>
              <a:cs typeface="Biome" panose="020B0503030204020804" pitchFamily="34" charset="0"/>
            </a:endParaRPr>
          </a:p>
          <a:p>
            <a:endParaRPr lang="en-US"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11317221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A69FB-B8F7-EB43-B0A0-1A209DA773DE}"/>
              </a:ext>
            </a:extLst>
          </p:cNvPr>
          <p:cNvSpPr>
            <a:spLocks noGrp="1"/>
          </p:cNvSpPr>
          <p:nvPr>
            <p:ph type="title"/>
          </p:nvPr>
        </p:nvSpPr>
        <p:spPr/>
        <p:txBody>
          <a:bodyPr/>
          <a:lstStyle/>
          <a:p>
            <a:r>
              <a:rPr lang="en-US" dirty="0"/>
              <a:t>Important notes</a:t>
            </a:r>
          </a:p>
        </p:txBody>
      </p:sp>
      <p:sp>
        <p:nvSpPr>
          <p:cNvPr id="3" name="Content Placeholder 2">
            <a:extLst>
              <a:ext uri="{FF2B5EF4-FFF2-40B4-BE49-F238E27FC236}">
                <a16:creationId xmlns:a16="http://schemas.microsoft.com/office/drawing/2014/main" id="{419639D1-1F9A-3040-B781-ABD3A6734D27}"/>
              </a:ext>
            </a:extLst>
          </p:cNvPr>
          <p:cNvSpPr>
            <a:spLocks noGrp="1"/>
          </p:cNvSpPr>
          <p:nvPr>
            <p:ph idx="1"/>
          </p:nvPr>
        </p:nvSpPr>
        <p:spPr/>
        <p:txBody>
          <a:bodyPr>
            <a:normAutofit fontScale="85000" lnSpcReduction="10000"/>
          </a:bodyPr>
          <a:lstStyle/>
          <a:p>
            <a:endParaRPr lang="en-IN" dirty="0">
              <a:latin typeface="Biome" panose="020B0503030204020804" pitchFamily="34" charset="0"/>
              <a:cs typeface="Biome" panose="020B0503030204020804" pitchFamily="34" charset="0"/>
            </a:endParaRPr>
          </a:p>
          <a:p>
            <a:r>
              <a:rPr lang="en-IN" sz="2800" dirty="0">
                <a:latin typeface="Biome" panose="020B0503030204020804" pitchFamily="34" charset="0"/>
                <a:cs typeface="Biome" panose="020B0503030204020804" pitchFamily="34" charset="0"/>
              </a:rPr>
              <a:t>On a very basic level, project management includes the planning, initiation, execution, monitoring, and closing of a project.</a:t>
            </a:r>
          </a:p>
          <a:p>
            <a:r>
              <a:rPr lang="en-IN" sz="2800" dirty="0">
                <a:latin typeface="Biome" panose="020B0503030204020804" pitchFamily="34" charset="0"/>
                <a:cs typeface="Biome" panose="020B0503030204020804" pitchFamily="34" charset="0"/>
              </a:rPr>
              <a:t>Many different types of project management methodologies and techniques exist, including traditional, waterfall, agile, and lean.</a:t>
            </a:r>
          </a:p>
          <a:p>
            <a:r>
              <a:rPr lang="en-IN" sz="2800" dirty="0">
                <a:latin typeface="Biome" panose="020B0503030204020804" pitchFamily="34" charset="0"/>
                <a:cs typeface="Biome" panose="020B0503030204020804" pitchFamily="34" charset="0"/>
              </a:rPr>
              <a:t>Project management is used across industries and is an important part of the success of construction, engineering, and IT companies.</a:t>
            </a:r>
          </a:p>
          <a:p>
            <a:endParaRPr lang="en-US"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30540644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9E68F-C94D-434A-839C-7E3AC9C2CFCF}"/>
              </a:ext>
            </a:extLst>
          </p:cNvPr>
          <p:cNvSpPr>
            <a:spLocks noGrp="1"/>
          </p:cNvSpPr>
          <p:nvPr>
            <p:ph type="title"/>
          </p:nvPr>
        </p:nvSpPr>
        <p:spPr/>
        <p:txBody>
          <a:bodyPr>
            <a:normAutofit fontScale="90000"/>
          </a:bodyPr>
          <a:lstStyle/>
          <a:p>
            <a:br>
              <a:rPr lang="en-IN" dirty="0"/>
            </a:br>
            <a:r>
              <a:rPr lang="en-IN" dirty="0"/>
              <a:t>Why is project management important?</a:t>
            </a:r>
            <a:br>
              <a:rPr lang="en-IN" dirty="0"/>
            </a:br>
            <a:endParaRPr lang="en-US" dirty="0"/>
          </a:p>
        </p:txBody>
      </p:sp>
      <p:sp>
        <p:nvSpPr>
          <p:cNvPr id="3" name="Content Placeholder 2">
            <a:extLst>
              <a:ext uri="{FF2B5EF4-FFF2-40B4-BE49-F238E27FC236}">
                <a16:creationId xmlns:a16="http://schemas.microsoft.com/office/drawing/2014/main" id="{2B0B1387-E3E1-6C40-81CA-DCA16205FB85}"/>
              </a:ext>
            </a:extLst>
          </p:cNvPr>
          <p:cNvSpPr>
            <a:spLocks noGrp="1"/>
          </p:cNvSpPr>
          <p:nvPr>
            <p:ph idx="1"/>
          </p:nvPr>
        </p:nvSpPr>
        <p:spPr/>
        <p:txBody>
          <a:bodyPr>
            <a:normAutofit fontScale="92500" lnSpcReduction="20000"/>
          </a:bodyPr>
          <a:lstStyle/>
          <a:p>
            <a:r>
              <a:rPr lang="en-IN" sz="2800" dirty="0">
                <a:latin typeface="Biome" panose="020B0503030204020804" pitchFamily="34" charset="0"/>
                <a:cs typeface="Biome" panose="020B0503030204020804" pitchFamily="34" charset="0"/>
              </a:rPr>
              <a:t>Adhere to project budgets, schedules, and scope guidelines</a:t>
            </a:r>
          </a:p>
          <a:p>
            <a:r>
              <a:rPr lang="en-IN" sz="2800" dirty="0">
                <a:latin typeface="Biome" panose="020B0503030204020804" pitchFamily="34" charset="0"/>
                <a:cs typeface="Biome" panose="020B0503030204020804" pitchFamily="34" charset="0"/>
              </a:rPr>
              <a:t>Resolve project roadblocks and escalate issues quicker and easier</a:t>
            </a:r>
          </a:p>
          <a:p>
            <a:r>
              <a:rPr lang="en-IN" sz="2800" dirty="0">
                <a:latin typeface="Biome" panose="020B0503030204020804" pitchFamily="34" charset="0"/>
                <a:cs typeface="Biome" panose="020B0503030204020804" pitchFamily="34" charset="0"/>
              </a:rPr>
              <a:t>Identify and terminate projects that do not have relevant business value</a:t>
            </a:r>
          </a:p>
          <a:p>
            <a:r>
              <a:rPr lang="en-IN" sz="2800" dirty="0">
                <a:latin typeface="Biome" panose="020B0503030204020804" pitchFamily="34" charset="0"/>
                <a:cs typeface="Biome" panose="020B0503030204020804" pitchFamily="34" charset="0"/>
              </a:rPr>
              <a:t>Become more efficient</a:t>
            </a:r>
          </a:p>
          <a:p>
            <a:r>
              <a:rPr lang="en-IN" sz="2800" dirty="0">
                <a:latin typeface="Biome" panose="020B0503030204020804" pitchFamily="34" charset="0"/>
                <a:cs typeface="Biome" panose="020B0503030204020804" pitchFamily="34" charset="0"/>
              </a:rPr>
              <a:t>Improve collaboration across and within teams</a:t>
            </a:r>
          </a:p>
          <a:p>
            <a:r>
              <a:rPr lang="en-IN" sz="2800" dirty="0">
                <a:latin typeface="Biome" panose="020B0503030204020804" pitchFamily="34" charset="0"/>
                <a:cs typeface="Biome" panose="020B0503030204020804" pitchFamily="34" charset="0"/>
              </a:rPr>
              <a:t>Identify and plan for risks</a:t>
            </a:r>
          </a:p>
          <a:p>
            <a:endParaRPr lang="en-US"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38301750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922FF-DB4C-704B-9F64-5444661CDF54}"/>
              </a:ext>
            </a:extLst>
          </p:cNvPr>
          <p:cNvSpPr>
            <a:spLocks noGrp="1"/>
          </p:cNvSpPr>
          <p:nvPr>
            <p:ph type="title"/>
          </p:nvPr>
        </p:nvSpPr>
        <p:spPr>
          <a:xfrm>
            <a:off x="810000" y="1651148"/>
            <a:ext cx="10571998" cy="970450"/>
          </a:xfrm>
        </p:spPr>
        <p:txBody>
          <a:bodyPr>
            <a:normAutofit fontScale="90000"/>
          </a:bodyPr>
          <a:lstStyle/>
          <a:p>
            <a:br>
              <a:rPr lang="en-IN" dirty="0"/>
            </a:br>
            <a:br>
              <a:rPr lang="en-IN" dirty="0"/>
            </a:br>
            <a:br>
              <a:rPr lang="en-IN" dirty="0"/>
            </a:br>
            <a:r>
              <a:rPr lang="en-IN" dirty="0"/>
              <a:t>What do project managers do?</a:t>
            </a:r>
            <a:br>
              <a:rPr lang="en-IN" dirty="0"/>
            </a:br>
            <a:br>
              <a:rPr lang="en-IN" dirty="0"/>
            </a:br>
            <a:br>
              <a:rPr lang="en-IN" dirty="0"/>
            </a:br>
            <a:endParaRPr lang="en-US" dirty="0"/>
          </a:p>
        </p:txBody>
      </p:sp>
      <p:sp>
        <p:nvSpPr>
          <p:cNvPr id="5" name="Content Placeholder 4">
            <a:extLst>
              <a:ext uri="{FF2B5EF4-FFF2-40B4-BE49-F238E27FC236}">
                <a16:creationId xmlns:a16="http://schemas.microsoft.com/office/drawing/2014/main" id="{43E7E697-E9B1-914B-85E7-B976CD5EA4BC}"/>
              </a:ext>
            </a:extLst>
          </p:cNvPr>
          <p:cNvSpPr>
            <a:spLocks noGrp="1"/>
          </p:cNvSpPr>
          <p:nvPr>
            <p:ph idx="1"/>
          </p:nvPr>
        </p:nvSpPr>
        <p:spPr/>
        <p:txBody>
          <a:bodyPr>
            <a:noAutofit/>
          </a:bodyPr>
          <a:lstStyle/>
          <a:p>
            <a:r>
              <a:rPr lang="en-IN" sz="2800" dirty="0">
                <a:latin typeface="Biome" panose="020B0503030204020804" pitchFamily="34" charset="0"/>
                <a:cs typeface="Biome" panose="020B0503030204020804" pitchFamily="34" charset="0"/>
              </a:rPr>
              <a:t>Build the plan</a:t>
            </a:r>
          </a:p>
          <a:p>
            <a:r>
              <a:rPr lang="en-IN" sz="2800" dirty="0">
                <a:latin typeface="Biome" panose="020B0503030204020804" pitchFamily="34" charset="0"/>
                <a:cs typeface="Biome" panose="020B0503030204020804" pitchFamily="34" charset="0"/>
              </a:rPr>
              <a:t>Assemble the team</a:t>
            </a:r>
          </a:p>
          <a:p>
            <a:r>
              <a:rPr lang="en-IN" sz="2800" dirty="0">
                <a:latin typeface="Biome" panose="020B0503030204020804" pitchFamily="34" charset="0"/>
                <a:cs typeface="Biome" panose="020B0503030204020804" pitchFamily="34" charset="0"/>
              </a:rPr>
              <a:t>Assign tasks</a:t>
            </a:r>
          </a:p>
          <a:p>
            <a:r>
              <a:rPr lang="en-IN" sz="2800" dirty="0">
                <a:latin typeface="Biome" panose="020B0503030204020804" pitchFamily="34" charset="0"/>
                <a:cs typeface="Biome" panose="020B0503030204020804" pitchFamily="34" charset="0"/>
              </a:rPr>
              <a:t>Leading the team</a:t>
            </a:r>
          </a:p>
          <a:p>
            <a:r>
              <a:rPr lang="en-IN" sz="2800" dirty="0">
                <a:latin typeface="Biome" panose="020B0503030204020804" pitchFamily="34" charset="0"/>
                <a:cs typeface="Biome" panose="020B0503030204020804" pitchFamily="34" charset="0"/>
              </a:rPr>
              <a:t>Managing budget</a:t>
            </a:r>
          </a:p>
          <a:p>
            <a:r>
              <a:rPr lang="en-IN" sz="2800" dirty="0">
                <a:latin typeface="Biome" panose="020B0503030204020804" pitchFamily="34" charset="0"/>
                <a:cs typeface="Biome" panose="020B0503030204020804" pitchFamily="34" charset="0"/>
              </a:rPr>
              <a:t>Managing timelines</a:t>
            </a:r>
          </a:p>
          <a:p>
            <a:r>
              <a:rPr lang="en-IN" sz="2800" dirty="0">
                <a:latin typeface="Biome" panose="020B0503030204020804" pitchFamily="34" charset="0"/>
                <a:cs typeface="Biome" panose="020B0503030204020804" pitchFamily="34" charset="0"/>
              </a:rPr>
              <a:t>Engaging stakeholders</a:t>
            </a:r>
          </a:p>
          <a:p>
            <a:r>
              <a:rPr lang="en-IN" sz="2800" dirty="0">
                <a:latin typeface="Biome" panose="020B0503030204020804" pitchFamily="34" charset="0"/>
                <a:cs typeface="Biome" panose="020B0503030204020804" pitchFamily="34" charset="0"/>
              </a:rPr>
              <a:t>Handover the project</a:t>
            </a:r>
          </a:p>
          <a:p>
            <a:r>
              <a:rPr lang="en-IN" sz="2800" dirty="0">
                <a:latin typeface="Biome" panose="020B0503030204020804" pitchFamily="34" charset="0"/>
                <a:cs typeface="Biome" panose="020B0503030204020804" pitchFamily="34" charset="0"/>
              </a:rPr>
              <a:t>Document the process</a:t>
            </a:r>
            <a:endParaRPr lang="en-US" sz="28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37691246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556FC-607C-C944-AC3F-349CEF05A646}"/>
              </a:ext>
            </a:extLst>
          </p:cNvPr>
          <p:cNvSpPr>
            <a:spLocks noGrp="1"/>
          </p:cNvSpPr>
          <p:nvPr>
            <p:ph type="title"/>
          </p:nvPr>
        </p:nvSpPr>
        <p:spPr>
          <a:xfrm>
            <a:off x="977640" y="1737062"/>
            <a:ext cx="10571998" cy="970450"/>
          </a:xfrm>
        </p:spPr>
        <p:txBody>
          <a:bodyPr>
            <a:normAutofit fontScale="90000"/>
          </a:bodyPr>
          <a:lstStyle/>
          <a:p>
            <a:br>
              <a:rPr lang="en-IN" b="1" dirty="0"/>
            </a:br>
            <a:br>
              <a:rPr lang="en-IN" b="1" dirty="0"/>
            </a:br>
            <a:r>
              <a:rPr lang="en-IN" b="1" dirty="0"/>
              <a:t>What Is the Software Development Life Cycle (SDLC)?</a:t>
            </a:r>
            <a:br>
              <a:rPr lang="en-IN" b="1" dirty="0"/>
            </a:br>
            <a:br>
              <a:rPr lang="en-IN" dirty="0"/>
            </a:br>
            <a:endParaRPr lang="en-US" dirty="0"/>
          </a:p>
        </p:txBody>
      </p:sp>
      <p:sp>
        <p:nvSpPr>
          <p:cNvPr id="3" name="Content Placeholder 2">
            <a:extLst>
              <a:ext uri="{FF2B5EF4-FFF2-40B4-BE49-F238E27FC236}">
                <a16:creationId xmlns:a16="http://schemas.microsoft.com/office/drawing/2014/main" id="{334582AC-31A5-754F-A9E6-ACBFBD377097}"/>
              </a:ext>
            </a:extLst>
          </p:cNvPr>
          <p:cNvSpPr>
            <a:spLocks noGrp="1"/>
          </p:cNvSpPr>
          <p:nvPr>
            <p:ph idx="1"/>
          </p:nvPr>
        </p:nvSpPr>
        <p:spPr/>
        <p:txBody>
          <a:bodyPr>
            <a:normAutofit fontScale="92500"/>
          </a:bodyPr>
          <a:lstStyle/>
          <a:p>
            <a:pPr marL="0" indent="0">
              <a:buNone/>
            </a:pPr>
            <a:r>
              <a:rPr lang="en-IN" sz="2800" dirty="0">
                <a:latin typeface="Biome" panose="020B0503030204020804" pitchFamily="34" charset="0"/>
                <a:cs typeface="Biome" panose="020B0503030204020804" pitchFamily="34" charset="0"/>
              </a:rPr>
              <a:t> </a:t>
            </a:r>
          </a:p>
          <a:p>
            <a:r>
              <a:rPr lang="en-IN" sz="2800" dirty="0">
                <a:latin typeface="Biome" panose="020B0503030204020804" pitchFamily="34" charset="0"/>
                <a:cs typeface="Biome" panose="020B0503030204020804" pitchFamily="34" charset="0"/>
              </a:rPr>
              <a:t>A process used by the software industry to design, develop, and test high-quality software.</a:t>
            </a:r>
          </a:p>
          <a:p>
            <a:r>
              <a:rPr lang="en-IN" sz="2800" b="1" dirty="0">
                <a:latin typeface="Biome" panose="020B0503030204020804" pitchFamily="34" charset="0"/>
                <a:cs typeface="Biome" panose="020B0503030204020804" pitchFamily="34" charset="0"/>
              </a:rPr>
              <a:t>The objective behind the software development life cycle: </a:t>
            </a:r>
          </a:p>
          <a:p>
            <a:pPr marL="514350" indent="-514350">
              <a:buFont typeface="+mj-lt"/>
              <a:buAutoNum type="arabicPeriod"/>
            </a:pPr>
            <a:r>
              <a:rPr lang="en-IN" sz="2800" dirty="0">
                <a:latin typeface="Biome" panose="020B0503030204020804" pitchFamily="34" charset="0"/>
                <a:cs typeface="Biome" panose="020B0503030204020804" pitchFamily="34" charset="0"/>
              </a:rPr>
              <a:t>To lower the cost of software development</a:t>
            </a:r>
          </a:p>
          <a:p>
            <a:pPr marL="514350" indent="-514350">
              <a:buFont typeface="+mj-lt"/>
              <a:buAutoNum type="arabicPeriod"/>
            </a:pPr>
            <a:r>
              <a:rPr lang="en-IN" sz="2800" dirty="0">
                <a:latin typeface="Biome" panose="020B0503030204020804" pitchFamily="34" charset="0"/>
                <a:cs typeface="Biome" panose="020B0503030204020804" pitchFamily="34" charset="0"/>
              </a:rPr>
              <a:t>Improving quality and shortening production time.</a:t>
            </a:r>
            <a:br>
              <a:rPr lang="en-IN" sz="2800" dirty="0">
                <a:latin typeface="Biome" panose="020B0503030204020804" pitchFamily="34" charset="0"/>
                <a:cs typeface="Biome" panose="020B0503030204020804" pitchFamily="34" charset="0"/>
              </a:rPr>
            </a:br>
            <a:endParaRPr lang="en-US" sz="28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22651105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673D2-E2E4-E04F-8275-03C14FB76D52}"/>
              </a:ext>
            </a:extLst>
          </p:cNvPr>
          <p:cNvSpPr>
            <a:spLocks noGrp="1"/>
          </p:cNvSpPr>
          <p:nvPr>
            <p:ph type="title"/>
          </p:nvPr>
        </p:nvSpPr>
        <p:spPr>
          <a:xfrm>
            <a:off x="801288" y="1392068"/>
            <a:ext cx="10571998" cy="970450"/>
          </a:xfrm>
        </p:spPr>
        <p:txBody>
          <a:bodyPr>
            <a:normAutofit fontScale="90000"/>
          </a:bodyPr>
          <a:lstStyle/>
          <a:p>
            <a:br>
              <a:rPr lang="en-IN" b="1" dirty="0"/>
            </a:br>
            <a:br>
              <a:rPr lang="en-IN" b="1" dirty="0"/>
            </a:br>
            <a:r>
              <a:rPr lang="en-IN" b="1" dirty="0"/>
              <a:t>What Is the Software Development Life Cycle (SDLC)? (</a:t>
            </a:r>
            <a:r>
              <a:rPr lang="en-IN" b="1" dirty="0" err="1"/>
              <a:t>cont</a:t>
            </a:r>
            <a:r>
              <a:rPr lang="en-IN" b="1" dirty="0"/>
              <a:t>)</a:t>
            </a:r>
            <a:br>
              <a:rPr lang="en-IN" b="1" dirty="0"/>
            </a:br>
            <a:br>
              <a:rPr lang="en-IN" dirty="0"/>
            </a:br>
            <a:endParaRPr lang="en-US" dirty="0"/>
          </a:p>
        </p:txBody>
      </p:sp>
      <p:sp>
        <p:nvSpPr>
          <p:cNvPr id="3" name="Content Placeholder 2">
            <a:extLst>
              <a:ext uri="{FF2B5EF4-FFF2-40B4-BE49-F238E27FC236}">
                <a16:creationId xmlns:a16="http://schemas.microsoft.com/office/drawing/2014/main" id="{EAA8122C-62E1-2C4F-ADF1-BAB8F752DF04}"/>
              </a:ext>
            </a:extLst>
          </p:cNvPr>
          <p:cNvSpPr>
            <a:spLocks noGrp="1"/>
          </p:cNvSpPr>
          <p:nvPr>
            <p:ph idx="1"/>
          </p:nvPr>
        </p:nvSpPr>
        <p:spPr/>
        <p:txBody>
          <a:bodyPr>
            <a:normAutofit lnSpcReduction="10000"/>
          </a:bodyPr>
          <a:lstStyle/>
          <a:p>
            <a:endParaRPr lang="en-IN" dirty="0">
              <a:latin typeface="Biome" panose="020B0503030204020804" pitchFamily="34" charset="0"/>
              <a:cs typeface="Biome" panose="020B0503030204020804" pitchFamily="34" charset="0"/>
            </a:endParaRPr>
          </a:p>
          <a:p>
            <a:pPr marL="0" indent="0">
              <a:buNone/>
            </a:pPr>
            <a:endParaRPr lang="en-IN" dirty="0">
              <a:latin typeface="Biome" panose="020B0503030204020804" pitchFamily="34" charset="0"/>
              <a:cs typeface="Biome" panose="020B0503030204020804" pitchFamily="34" charset="0"/>
            </a:endParaRPr>
          </a:p>
          <a:p>
            <a:r>
              <a:rPr lang="en-IN" sz="2800" dirty="0">
                <a:latin typeface="Biome" panose="020B0503030204020804" pitchFamily="34" charset="0"/>
                <a:cs typeface="Biome" panose="020B0503030204020804" pitchFamily="34" charset="0"/>
              </a:rPr>
              <a:t>It starts from the moment when the project is launched, and it lasts until the last days.</a:t>
            </a:r>
          </a:p>
          <a:p>
            <a:r>
              <a:rPr lang="en-IN" sz="2800" dirty="0">
                <a:latin typeface="Biome" panose="020B0503030204020804" pitchFamily="34" charset="0"/>
                <a:cs typeface="Biome" panose="020B0503030204020804" pitchFamily="34" charset="0"/>
              </a:rPr>
              <a:t>including the development process, as well as fixes and improvements.</a:t>
            </a:r>
          </a:p>
          <a:p>
            <a:pPr marL="0" indent="0">
              <a:buNone/>
            </a:pPr>
            <a:br>
              <a:rPr lang="en-IN" sz="2800" dirty="0">
                <a:latin typeface="Biome" panose="020B0503030204020804" pitchFamily="34" charset="0"/>
                <a:cs typeface="Biome" panose="020B0503030204020804" pitchFamily="34" charset="0"/>
              </a:rPr>
            </a:br>
            <a:endParaRPr lang="en-US" sz="28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17942828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7603B-9588-E64F-A745-460046DA7CC1}"/>
              </a:ext>
            </a:extLst>
          </p:cNvPr>
          <p:cNvSpPr>
            <a:spLocks noGrp="1"/>
          </p:cNvSpPr>
          <p:nvPr>
            <p:ph type="title"/>
          </p:nvPr>
        </p:nvSpPr>
        <p:spPr>
          <a:xfrm>
            <a:off x="801288" y="999202"/>
            <a:ext cx="10571998" cy="970450"/>
          </a:xfrm>
        </p:spPr>
        <p:txBody>
          <a:bodyPr>
            <a:normAutofit fontScale="90000"/>
          </a:bodyPr>
          <a:lstStyle/>
          <a:p>
            <a:br>
              <a:rPr lang="en-IN" b="1" dirty="0"/>
            </a:br>
            <a:br>
              <a:rPr lang="en-IN" b="1" dirty="0"/>
            </a:br>
            <a:r>
              <a:rPr lang="en-IN" b="1" dirty="0"/>
              <a:t>Stages of Software Development Life Cycle </a:t>
            </a:r>
            <a:br>
              <a:rPr lang="en-IN" b="1" dirty="0"/>
            </a:br>
            <a:br>
              <a:rPr lang="en-IN" dirty="0"/>
            </a:br>
            <a:endParaRPr lang="en-US" dirty="0"/>
          </a:p>
        </p:txBody>
      </p:sp>
      <p:sp>
        <p:nvSpPr>
          <p:cNvPr id="3" name="Content Placeholder 2">
            <a:extLst>
              <a:ext uri="{FF2B5EF4-FFF2-40B4-BE49-F238E27FC236}">
                <a16:creationId xmlns:a16="http://schemas.microsoft.com/office/drawing/2014/main" id="{57A09AC2-C8FB-E14C-9185-665E18E4A0C8}"/>
              </a:ext>
            </a:extLst>
          </p:cNvPr>
          <p:cNvSpPr>
            <a:spLocks noGrp="1"/>
          </p:cNvSpPr>
          <p:nvPr>
            <p:ph idx="1"/>
          </p:nvPr>
        </p:nvSpPr>
        <p:spPr/>
        <p:txBody>
          <a:bodyPr>
            <a:normAutofit fontScale="62500" lnSpcReduction="20000"/>
          </a:bodyPr>
          <a:lstStyle/>
          <a:p>
            <a:endParaRPr lang="en-US" dirty="0">
              <a:latin typeface="Biome" panose="020B0503030204020804" pitchFamily="34" charset="0"/>
              <a:cs typeface="Biome" panose="020B0503030204020804" pitchFamily="34" charset="0"/>
            </a:endParaRPr>
          </a:p>
          <a:p>
            <a:pPr marL="0" indent="0">
              <a:buNone/>
            </a:pPr>
            <a:r>
              <a:rPr lang="en-IN" sz="3300" b="1" cap="all" dirty="0">
                <a:latin typeface="Biome" panose="020B0503030204020804" pitchFamily="34" charset="0"/>
                <a:cs typeface="Biome" panose="020B0503030204020804" pitchFamily="34" charset="0"/>
              </a:rPr>
              <a:t>1. IDENTIFY THE REQUIREMENTs (</a:t>
            </a:r>
            <a:r>
              <a:rPr lang="en-IN" i="1" dirty="0">
                <a:latin typeface="Biome" panose="020B0503030204020804" pitchFamily="34" charset="0"/>
                <a:cs typeface="Biome" panose="020B0503030204020804" pitchFamily="34" charset="0"/>
              </a:rPr>
              <a:t>“</a:t>
            </a:r>
            <a:r>
              <a:rPr lang="en-IN" sz="2600" i="1" dirty="0">
                <a:latin typeface="Biome" panose="020B0503030204020804" pitchFamily="34" charset="0"/>
                <a:cs typeface="Biome" panose="020B0503030204020804" pitchFamily="34" charset="0"/>
              </a:rPr>
              <a:t>What do we need?”)</a:t>
            </a:r>
          </a:p>
          <a:p>
            <a:pPr marL="0" indent="0">
              <a:buNone/>
            </a:pPr>
            <a:endParaRPr lang="en-IN" sz="2600" i="1" dirty="0">
              <a:latin typeface="Biome" panose="020B0503030204020804" pitchFamily="34" charset="0"/>
              <a:cs typeface="Biome" panose="020B0503030204020804" pitchFamily="34" charset="0"/>
            </a:endParaRPr>
          </a:p>
          <a:p>
            <a:r>
              <a:rPr lang="en-IN" sz="3600" dirty="0">
                <a:latin typeface="Biome" panose="020B0503030204020804" pitchFamily="34" charset="0"/>
                <a:cs typeface="Biome" panose="020B0503030204020804" pitchFamily="34" charset="0"/>
              </a:rPr>
              <a:t>Establishment and discussing the needs</a:t>
            </a:r>
          </a:p>
          <a:p>
            <a:r>
              <a:rPr lang="en-IN" sz="3600" dirty="0">
                <a:latin typeface="Biome" panose="020B0503030204020804" pitchFamily="34" charset="0"/>
                <a:cs typeface="Biome" panose="020B0503030204020804" pitchFamily="34" charset="0"/>
              </a:rPr>
              <a:t>It puts the client, in the spotlight to consult all the necessary specialists in your company and create a coherent vision of your future product.</a:t>
            </a:r>
          </a:p>
          <a:p>
            <a:pPr marL="0" indent="0">
              <a:buNone/>
            </a:pPr>
            <a:br>
              <a:rPr lang="en-IN" sz="3600" dirty="0">
                <a:latin typeface="Biome" panose="020B0503030204020804" pitchFamily="34" charset="0"/>
                <a:cs typeface="Biome" panose="020B0503030204020804" pitchFamily="34" charset="0"/>
              </a:rPr>
            </a:br>
            <a:br>
              <a:rPr lang="en-IN" dirty="0">
                <a:latin typeface="Biome" panose="020B0503030204020804" pitchFamily="34" charset="0"/>
                <a:cs typeface="Biome" panose="020B0503030204020804" pitchFamily="34" charset="0"/>
              </a:rPr>
            </a:br>
            <a:br>
              <a:rPr lang="en-IN" dirty="0">
                <a:latin typeface="Biome" panose="020B0503030204020804" pitchFamily="34" charset="0"/>
                <a:cs typeface="Biome" panose="020B0503030204020804" pitchFamily="34" charset="0"/>
              </a:rPr>
            </a:br>
            <a:br>
              <a:rPr lang="en-IN" dirty="0">
                <a:latin typeface="Biome" panose="020B0503030204020804" pitchFamily="34" charset="0"/>
                <a:cs typeface="Biome" panose="020B0503030204020804" pitchFamily="34" charset="0"/>
              </a:rPr>
            </a:br>
            <a:br>
              <a:rPr lang="en-IN" dirty="0">
                <a:latin typeface="Biome" panose="020B0503030204020804" pitchFamily="34" charset="0"/>
                <a:cs typeface="Biome" panose="020B0503030204020804" pitchFamily="34" charset="0"/>
              </a:rPr>
            </a:br>
            <a:br>
              <a:rPr lang="en-IN" dirty="0">
                <a:latin typeface="Biome" panose="020B0503030204020804" pitchFamily="34" charset="0"/>
                <a:cs typeface="Biome" panose="020B0503030204020804" pitchFamily="34" charset="0"/>
              </a:rPr>
            </a:br>
            <a:endParaRPr lang="en-US"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2395822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81FCC-AEB2-2E41-9A9D-E1847901B37B}"/>
              </a:ext>
            </a:extLst>
          </p:cNvPr>
          <p:cNvSpPr>
            <a:spLocks noGrp="1"/>
          </p:cNvSpPr>
          <p:nvPr>
            <p:ph type="title"/>
          </p:nvPr>
        </p:nvSpPr>
        <p:spPr>
          <a:xfrm>
            <a:off x="1023360" y="1737062"/>
            <a:ext cx="10571998" cy="970450"/>
          </a:xfrm>
        </p:spPr>
        <p:txBody>
          <a:bodyPr>
            <a:normAutofit fontScale="90000"/>
          </a:bodyPr>
          <a:lstStyle/>
          <a:p>
            <a:br>
              <a:rPr lang="en-IN" b="1" dirty="0"/>
            </a:br>
            <a:br>
              <a:rPr lang="en-IN" b="1" dirty="0"/>
            </a:br>
            <a:r>
              <a:rPr lang="en-IN" b="1" dirty="0"/>
              <a:t>Stages of Software Development Life Cycle (</a:t>
            </a:r>
            <a:r>
              <a:rPr lang="en-IN" b="1" dirty="0" err="1"/>
              <a:t>cont</a:t>
            </a:r>
            <a:r>
              <a:rPr lang="en-IN" b="1" dirty="0"/>
              <a:t>)</a:t>
            </a:r>
            <a:br>
              <a:rPr lang="en-IN" b="1" dirty="0"/>
            </a:br>
            <a:br>
              <a:rPr lang="en-IN" dirty="0"/>
            </a:br>
            <a:endParaRPr lang="en-US" dirty="0"/>
          </a:p>
        </p:txBody>
      </p:sp>
      <p:sp>
        <p:nvSpPr>
          <p:cNvPr id="3" name="Content Placeholder 2">
            <a:extLst>
              <a:ext uri="{FF2B5EF4-FFF2-40B4-BE49-F238E27FC236}">
                <a16:creationId xmlns:a16="http://schemas.microsoft.com/office/drawing/2014/main" id="{614A9F1F-D027-DE46-B560-33B4794479A1}"/>
              </a:ext>
            </a:extLst>
          </p:cNvPr>
          <p:cNvSpPr>
            <a:spLocks noGrp="1"/>
          </p:cNvSpPr>
          <p:nvPr>
            <p:ph idx="1"/>
          </p:nvPr>
        </p:nvSpPr>
        <p:spPr/>
        <p:txBody>
          <a:bodyPr/>
          <a:lstStyle/>
          <a:p>
            <a:endParaRPr lang="en-US" dirty="0"/>
          </a:p>
          <a:p>
            <a:pPr marL="0" indent="0">
              <a:buNone/>
            </a:pPr>
            <a:r>
              <a:rPr lang="en-US" b="1" cap="all" dirty="0"/>
              <a:t>2. </a:t>
            </a:r>
            <a:r>
              <a:rPr lang="en-IN" b="1" cap="all" dirty="0"/>
              <a:t> DESIGN (</a:t>
            </a:r>
            <a:r>
              <a:rPr lang="en-IN" i="1" dirty="0"/>
              <a:t>“How to get what we need)</a:t>
            </a:r>
          </a:p>
          <a:p>
            <a:pPr marL="0" indent="0">
              <a:buNone/>
            </a:pPr>
            <a:endParaRPr lang="en-IN" b="1" i="1" cap="all" dirty="0"/>
          </a:p>
          <a:p>
            <a:r>
              <a:rPr lang="en-IN" sz="2400" dirty="0"/>
              <a:t>To translate your requirements and needs into software design.</a:t>
            </a:r>
            <a:endParaRPr lang="en-IN" sz="2400" b="1" cap="all" dirty="0"/>
          </a:p>
          <a:p>
            <a:r>
              <a:rPr lang="en-IN" sz="2400" dirty="0"/>
              <a:t>Designing the entire system, as well as its elements.</a:t>
            </a:r>
          </a:p>
          <a:p>
            <a:r>
              <a:rPr lang="en-IN" sz="2400" dirty="0"/>
              <a:t>Considered the most important phase in SDLC</a:t>
            </a:r>
            <a:endParaRPr lang="en-US" sz="2400" dirty="0"/>
          </a:p>
        </p:txBody>
      </p:sp>
    </p:spTree>
    <p:extLst>
      <p:ext uri="{BB962C8B-B14F-4D97-AF65-F5344CB8AC3E}">
        <p14:creationId xmlns:p14="http://schemas.microsoft.com/office/powerpoint/2010/main" val="9853948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A3657-5E7C-ED4B-969C-6E85BBC13689}"/>
              </a:ext>
            </a:extLst>
          </p:cNvPr>
          <p:cNvSpPr>
            <a:spLocks noGrp="1"/>
          </p:cNvSpPr>
          <p:nvPr>
            <p:ph type="title"/>
          </p:nvPr>
        </p:nvSpPr>
        <p:spPr>
          <a:xfrm>
            <a:off x="801288" y="1737062"/>
            <a:ext cx="10571998" cy="970450"/>
          </a:xfrm>
        </p:spPr>
        <p:txBody>
          <a:bodyPr>
            <a:normAutofit fontScale="90000"/>
          </a:bodyPr>
          <a:lstStyle/>
          <a:p>
            <a:pPr algn="ctr"/>
            <a:br>
              <a:rPr lang="en-IN" b="1" dirty="0"/>
            </a:br>
            <a:br>
              <a:rPr lang="en-IN" b="1" dirty="0"/>
            </a:br>
            <a:r>
              <a:rPr lang="en-IN" b="1" dirty="0"/>
              <a:t>Stages of Software Development Life Cycle (</a:t>
            </a:r>
            <a:r>
              <a:rPr lang="en-IN" b="1" dirty="0" err="1"/>
              <a:t>cont</a:t>
            </a:r>
            <a:r>
              <a:rPr lang="en-IN" b="1" dirty="0"/>
              <a:t>)</a:t>
            </a:r>
            <a:br>
              <a:rPr lang="en-IN" b="1" dirty="0"/>
            </a:br>
            <a:br>
              <a:rPr lang="en-IN" dirty="0"/>
            </a:br>
            <a:endParaRPr lang="en-US" dirty="0"/>
          </a:p>
        </p:txBody>
      </p:sp>
      <p:sp>
        <p:nvSpPr>
          <p:cNvPr id="3" name="Content Placeholder 2">
            <a:extLst>
              <a:ext uri="{FF2B5EF4-FFF2-40B4-BE49-F238E27FC236}">
                <a16:creationId xmlns:a16="http://schemas.microsoft.com/office/drawing/2014/main" id="{428BF649-33DE-6146-98AA-C5BF1F96CF4D}"/>
              </a:ext>
            </a:extLst>
          </p:cNvPr>
          <p:cNvSpPr>
            <a:spLocks noGrp="1"/>
          </p:cNvSpPr>
          <p:nvPr>
            <p:ph idx="1"/>
          </p:nvPr>
        </p:nvSpPr>
        <p:spPr/>
        <p:txBody>
          <a:bodyPr/>
          <a:lstStyle/>
          <a:p>
            <a:pPr marL="0" indent="0">
              <a:buNone/>
            </a:pPr>
            <a:endParaRPr lang="en-IN" b="1" cap="all" dirty="0">
              <a:latin typeface="Biome" panose="020B0503030204020804" pitchFamily="34" charset="0"/>
              <a:cs typeface="Biome" panose="020B0503030204020804" pitchFamily="34" charset="0"/>
            </a:endParaRPr>
          </a:p>
          <a:p>
            <a:pPr marL="0" indent="0">
              <a:buNone/>
            </a:pPr>
            <a:r>
              <a:rPr lang="en-IN" b="1" cap="all" dirty="0">
                <a:latin typeface="Biome" panose="020B0503030204020804" pitchFamily="34" charset="0"/>
                <a:cs typeface="Biome" panose="020B0503030204020804" pitchFamily="34" charset="0"/>
              </a:rPr>
              <a:t>3. BUILD (</a:t>
            </a:r>
            <a:r>
              <a:rPr lang="en-IN" i="1" dirty="0">
                <a:latin typeface="Biome" panose="020B0503030204020804" pitchFamily="34" charset="0"/>
                <a:cs typeface="Biome" panose="020B0503030204020804" pitchFamily="34" charset="0"/>
              </a:rPr>
              <a:t>“Let’s develop what we need.”)</a:t>
            </a:r>
          </a:p>
          <a:p>
            <a:pPr marL="0" indent="0">
              <a:buNone/>
            </a:pPr>
            <a:endParaRPr lang="en-IN" dirty="0">
              <a:latin typeface="Biome" panose="020B0503030204020804" pitchFamily="34" charset="0"/>
              <a:cs typeface="Biome" panose="020B0503030204020804" pitchFamily="34" charset="0"/>
            </a:endParaRPr>
          </a:p>
          <a:p>
            <a:r>
              <a:rPr lang="en-IN" dirty="0">
                <a:latin typeface="Biome" panose="020B0503030204020804" pitchFamily="34" charset="0"/>
                <a:cs typeface="Biome" panose="020B0503030204020804" pitchFamily="34" charset="0"/>
              </a:rPr>
              <a:t>Delivering the product, based on your requirements and the design.</a:t>
            </a:r>
          </a:p>
          <a:p>
            <a:r>
              <a:rPr lang="en-IN" dirty="0">
                <a:latin typeface="Biome" panose="020B0503030204020804" pitchFamily="34" charset="0"/>
                <a:cs typeface="Biome" panose="020B0503030204020804" pitchFamily="34" charset="0"/>
              </a:rPr>
              <a:t>The coding tasks are divided between the team members according to their area of specialisation based on the design document and  programmers code respective modules. </a:t>
            </a:r>
            <a:endParaRPr lang="en-US"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1837540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9FB7C-8469-544F-953B-39F5F9D1A81B}"/>
              </a:ext>
            </a:extLst>
          </p:cNvPr>
          <p:cNvSpPr>
            <a:spLocks noGrp="1"/>
          </p:cNvSpPr>
          <p:nvPr>
            <p:ph type="title"/>
          </p:nvPr>
        </p:nvSpPr>
        <p:spPr>
          <a:xfrm>
            <a:off x="801288" y="1737062"/>
            <a:ext cx="10571998" cy="970450"/>
          </a:xfrm>
        </p:spPr>
        <p:txBody>
          <a:bodyPr>
            <a:normAutofit fontScale="90000"/>
          </a:bodyPr>
          <a:lstStyle/>
          <a:p>
            <a:br>
              <a:rPr lang="en-IN" b="1" dirty="0"/>
            </a:br>
            <a:br>
              <a:rPr lang="en-IN" b="1" dirty="0"/>
            </a:br>
            <a:r>
              <a:rPr lang="en-IN" b="1" dirty="0"/>
              <a:t>Stages of Software Development Life Cycle (</a:t>
            </a:r>
            <a:r>
              <a:rPr lang="en-IN" b="1" dirty="0" err="1"/>
              <a:t>cont</a:t>
            </a:r>
            <a:r>
              <a:rPr lang="en-IN" b="1" dirty="0"/>
              <a:t>)</a:t>
            </a:r>
            <a:br>
              <a:rPr lang="en-IN" b="1" dirty="0"/>
            </a:br>
            <a:br>
              <a:rPr lang="en-IN" dirty="0"/>
            </a:br>
            <a:endParaRPr lang="en-US" dirty="0"/>
          </a:p>
        </p:txBody>
      </p:sp>
      <p:sp>
        <p:nvSpPr>
          <p:cNvPr id="3" name="Content Placeholder 2">
            <a:extLst>
              <a:ext uri="{FF2B5EF4-FFF2-40B4-BE49-F238E27FC236}">
                <a16:creationId xmlns:a16="http://schemas.microsoft.com/office/drawing/2014/main" id="{F41B1ECC-1078-774E-B92C-32DDFD0E3D1C}"/>
              </a:ext>
            </a:extLst>
          </p:cNvPr>
          <p:cNvSpPr>
            <a:spLocks noGrp="1"/>
          </p:cNvSpPr>
          <p:nvPr>
            <p:ph idx="1"/>
          </p:nvPr>
        </p:nvSpPr>
        <p:spPr/>
        <p:txBody>
          <a:bodyPr>
            <a:normAutofit fontScale="62500" lnSpcReduction="20000"/>
          </a:bodyPr>
          <a:lstStyle/>
          <a:p>
            <a:endParaRPr lang="en-US" dirty="0"/>
          </a:p>
          <a:p>
            <a:pPr marL="0" indent="0">
              <a:buNone/>
            </a:pPr>
            <a:r>
              <a:rPr lang="en-IN" b="1" cap="all" dirty="0"/>
              <a:t>4. </a:t>
            </a:r>
            <a:r>
              <a:rPr lang="en-IN" sz="2600" b="1" cap="all" dirty="0"/>
              <a:t>CODE TEST </a:t>
            </a:r>
            <a:r>
              <a:rPr lang="en-IN" b="1" cap="all" dirty="0"/>
              <a:t>(</a:t>
            </a:r>
            <a:r>
              <a:rPr lang="en-IN" i="1" dirty="0"/>
              <a:t>Did we get what we need?</a:t>
            </a:r>
            <a:r>
              <a:rPr lang="en-IN" b="1" cap="all" dirty="0"/>
              <a:t>)</a:t>
            </a:r>
          </a:p>
          <a:p>
            <a:pPr marL="0" indent="0">
              <a:buNone/>
            </a:pPr>
            <a:endParaRPr lang="en-IN" dirty="0"/>
          </a:p>
          <a:p>
            <a:r>
              <a:rPr lang="en-IN" sz="2800" dirty="0"/>
              <a:t>Checking if all the requirements have been met </a:t>
            </a:r>
          </a:p>
          <a:p>
            <a:r>
              <a:rPr lang="en-IN" sz="2800" dirty="0"/>
              <a:t>Checking if the software runs smoothly.</a:t>
            </a:r>
          </a:p>
          <a:p>
            <a:r>
              <a:rPr lang="en-IN" sz="2800" dirty="0"/>
              <a:t>Verify if the product behaves as expected and in compliance with what was documented in the requirements analysis phase.</a:t>
            </a:r>
          </a:p>
          <a:p>
            <a:r>
              <a:rPr lang="en-IN" sz="3000" dirty="0"/>
              <a:t>If not, then repeat the cycle until all requirements have been tested and all the defects have been fixed and the software is ready to be shipped to the market.</a:t>
            </a:r>
          </a:p>
          <a:p>
            <a:pPr marL="0" indent="0">
              <a:buNone/>
            </a:pPr>
            <a:br>
              <a:rPr lang="en-IN" sz="2800" dirty="0"/>
            </a:br>
            <a:endParaRPr lang="en-US" sz="2800" dirty="0"/>
          </a:p>
        </p:txBody>
      </p:sp>
    </p:spTree>
    <p:extLst>
      <p:ext uri="{BB962C8B-B14F-4D97-AF65-F5344CB8AC3E}">
        <p14:creationId xmlns:p14="http://schemas.microsoft.com/office/powerpoint/2010/main" val="18745235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F9187-9A34-DB4C-8906-B497B04F300A}"/>
              </a:ext>
            </a:extLst>
          </p:cNvPr>
          <p:cNvSpPr>
            <a:spLocks noGrp="1"/>
          </p:cNvSpPr>
          <p:nvPr>
            <p:ph type="title"/>
          </p:nvPr>
        </p:nvSpPr>
        <p:spPr>
          <a:xfrm>
            <a:off x="810000" y="919628"/>
            <a:ext cx="10571998" cy="970450"/>
          </a:xfrm>
        </p:spPr>
        <p:txBody>
          <a:bodyPr>
            <a:normAutofit fontScale="90000"/>
          </a:bodyPr>
          <a:lstStyle/>
          <a:p>
            <a:br>
              <a:rPr lang="en-IN" b="1" dirty="0"/>
            </a:br>
            <a:br>
              <a:rPr lang="en-IN" b="1" dirty="0"/>
            </a:br>
            <a:r>
              <a:rPr lang="en-IN" b="1" dirty="0"/>
              <a:t>Stages of Software Development Life Cycle (</a:t>
            </a:r>
            <a:r>
              <a:rPr lang="en-IN" b="1" dirty="0" err="1"/>
              <a:t>cont</a:t>
            </a:r>
            <a:r>
              <a:rPr lang="en-IN" b="1" dirty="0"/>
              <a:t>)</a:t>
            </a:r>
            <a:br>
              <a:rPr lang="en-IN" b="1" dirty="0"/>
            </a:br>
            <a:endParaRPr lang="en-US" dirty="0"/>
          </a:p>
        </p:txBody>
      </p:sp>
      <p:sp>
        <p:nvSpPr>
          <p:cNvPr id="3" name="Content Placeholder 2">
            <a:extLst>
              <a:ext uri="{FF2B5EF4-FFF2-40B4-BE49-F238E27FC236}">
                <a16:creationId xmlns:a16="http://schemas.microsoft.com/office/drawing/2014/main" id="{9F6FD4CF-8820-6440-9EB4-3023E37E623B}"/>
              </a:ext>
            </a:extLst>
          </p:cNvPr>
          <p:cNvSpPr>
            <a:spLocks noGrp="1"/>
          </p:cNvSpPr>
          <p:nvPr>
            <p:ph idx="1"/>
          </p:nvPr>
        </p:nvSpPr>
        <p:spPr/>
        <p:txBody>
          <a:bodyPr>
            <a:normAutofit fontScale="62500" lnSpcReduction="20000"/>
          </a:bodyPr>
          <a:lstStyle/>
          <a:p>
            <a:pPr marL="0" indent="0">
              <a:buNone/>
            </a:pPr>
            <a:endParaRPr lang="en-US" dirty="0">
              <a:latin typeface="Biome" panose="020B0503030204020804" pitchFamily="34" charset="0"/>
              <a:cs typeface="Biome" panose="020B0503030204020804" pitchFamily="34" charset="0"/>
            </a:endParaRPr>
          </a:p>
          <a:p>
            <a:pPr marL="0" indent="0">
              <a:buNone/>
            </a:pPr>
            <a:r>
              <a:rPr lang="en-US" sz="3600" b="1" cap="all" dirty="0">
                <a:latin typeface="Biome" panose="020B0503030204020804" pitchFamily="34" charset="0"/>
                <a:cs typeface="Biome" panose="020B0503030204020804" pitchFamily="34" charset="0"/>
              </a:rPr>
              <a:t>5. </a:t>
            </a:r>
            <a:r>
              <a:rPr lang="en-IN" sz="3600" b="1" cap="all" dirty="0">
                <a:latin typeface="Biome" panose="020B0503030204020804" pitchFamily="34" charset="0"/>
                <a:cs typeface="Biome" panose="020B0503030204020804" pitchFamily="34" charset="0"/>
              </a:rPr>
              <a:t>SOFTWARE DEPLOYMENT (</a:t>
            </a:r>
            <a:r>
              <a:rPr lang="en-IN" sz="3600" i="1" dirty="0">
                <a:latin typeface="Biome" panose="020B0503030204020804" pitchFamily="34" charset="0"/>
                <a:cs typeface="Biome" panose="020B0503030204020804" pitchFamily="34" charset="0"/>
              </a:rPr>
              <a:t>“It’s time to start using what we got.”)</a:t>
            </a:r>
            <a:endParaRPr lang="en-IN" sz="3600" dirty="0">
              <a:latin typeface="Biome" panose="020B0503030204020804" pitchFamily="34" charset="0"/>
              <a:cs typeface="Biome" panose="020B0503030204020804" pitchFamily="34" charset="0"/>
            </a:endParaRPr>
          </a:p>
          <a:p>
            <a:pPr marL="0" indent="0">
              <a:buNone/>
            </a:pPr>
            <a:endParaRPr lang="en-IN" sz="3600" dirty="0">
              <a:latin typeface="Biome" panose="020B0503030204020804" pitchFamily="34" charset="0"/>
              <a:cs typeface="Biome" panose="020B0503030204020804" pitchFamily="34" charset="0"/>
            </a:endParaRPr>
          </a:p>
          <a:p>
            <a:r>
              <a:rPr lang="en-IN" sz="3300" dirty="0">
                <a:latin typeface="Biome" panose="020B0503030204020804" pitchFamily="34" charset="0"/>
                <a:cs typeface="Biome" panose="020B0503030204020804" pitchFamily="34" charset="0"/>
              </a:rPr>
              <a:t>The product is finally delivered to the public. Once it has been fully tested and has no high priority issues, it’s time to present it to the users.</a:t>
            </a:r>
          </a:p>
          <a:p>
            <a:r>
              <a:rPr lang="en-IN" sz="3300" dirty="0">
                <a:latin typeface="Biome" panose="020B0503030204020804" pitchFamily="34" charset="0"/>
                <a:cs typeface="Biome" panose="020B0503030204020804" pitchFamily="34" charset="0"/>
              </a:rPr>
              <a:t>Collects feedback from the first users.</a:t>
            </a:r>
          </a:p>
          <a:p>
            <a:r>
              <a:rPr lang="en-IN" sz="3300" dirty="0">
                <a:latin typeface="Biome" panose="020B0503030204020804" pitchFamily="34" charset="0"/>
                <a:cs typeface="Biome" panose="020B0503030204020804" pitchFamily="34" charset="0"/>
              </a:rPr>
              <a:t>If any bugs come up, the development team fixes them</a:t>
            </a:r>
          </a:p>
          <a:p>
            <a:r>
              <a:rPr lang="en-IN" sz="3300" dirty="0">
                <a:latin typeface="Biome" panose="020B0503030204020804" pitchFamily="34" charset="0"/>
                <a:cs typeface="Biome" panose="020B0503030204020804" pitchFamily="34" charset="0"/>
              </a:rPr>
              <a:t>The final version is launched.</a:t>
            </a:r>
          </a:p>
          <a:p>
            <a:pPr marL="0" indent="0">
              <a:buNone/>
            </a:pPr>
            <a:r>
              <a:rPr lang="en-IN" sz="3300" dirty="0">
                <a:latin typeface="Biome" panose="020B0503030204020804" pitchFamily="34" charset="0"/>
                <a:cs typeface="Biome" panose="020B0503030204020804" pitchFamily="34" charset="0"/>
              </a:rPr>
              <a:t>6. </a:t>
            </a:r>
            <a:r>
              <a:rPr lang="en-IN" sz="3300" b="1" dirty="0">
                <a:latin typeface="Biome" panose="020B0503030204020804" pitchFamily="34" charset="0"/>
                <a:cs typeface="Biome" panose="020B0503030204020804" pitchFamily="34" charset="0"/>
              </a:rPr>
              <a:t>MAINTENANCE : </a:t>
            </a:r>
            <a:r>
              <a:rPr lang="en-IN" sz="3300" dirty="0">
                <a:latin typeface="Biome" panose="020B0503030204020804" pitchFamily="34" charset="0"/>
                <a:cs typeface="Biome" panose="020B0503030204020804" pitchFamily="34" charset="0"/>
              </a:rPr>
              <a:t>for maintaining the software</a:t>
            </a:r>
            <a:br>
              <a:rPr lang="en-IN" sz="3300" dirty="0">
                <a:latin typeface="Biome" panose="020B0503030204020804" pitchFamily="34" charset="0"/>
                <a:cs typeface="Biome" panose="020B0503030204020804" pitchFamily="34" charset="0"/>
              </a:rPr>
            </a:br>
            <a:endParaRPr lang="en-US" sz="33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38795812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F9D75-61E6-6B49-81E3-BF9CF344D3BC}"/>
              </a:ext>
            </a:extLst>
          </p:cNvPr>
          <p:cNvSpPr>
            <a:spLocks noGrp="1"/>
          </p:cNvSpPr>
          <p:nvPr>
            <p:ph type="title"/>
          </p:nvPr>
        </p:nvSpPr>
        <p:spPr>
          <a:xfrm>
            <a:off x="1069080" y="1251837"/>
            <a:ext cx="10571998" cy="970450"/>
          </a:xfrm>
        </p:spPr>
        <p:txBody>
          <a:bodyPr>
            <a:normAutofit fontScale="90000"/>
          </a:bodyPr>
          <a:lstStyle/>
          <a:p>
            <a:r>
              <a:rPr lang="en-IN" b="1" dirty="0"/>
              <a:t> </a:t>
            </a:r>
            <a:br>
              <a:rPr lang="en-IN" b="1" dirty="0"/>
            </a:br>
            <a:r>
              <a:rPr lang="en-IN" b="1" dirty="0"/>
              <a:t>Advantages of SDLC</a:t>
            </a:r>
            <a:br>
              <a:rPr lang="en-IN" b="1" dirty="0"/>
            </a:br>
            <a:br>
              <a:rPr lang="en-IN" dirty="0"/>
            </a:br>
            <a:endParaRPr lang="en-US" dirty="0"/>
          </a:p>
        </p:txBody>
      </p:sp>
      <p:sp>
        <p:nvSpPr>
          <p:cNvPr id="3" name="Content Placeholder 2">
            <a:extLst>
              <a:ext uri="{FF2B5EF4-FFF2-40B4-BE49-F238E27FC236}">
                <a16:creationId xmlns:a16="http://schemas.microsoft.com/office/drawing/2014/main" id="{CE3C86BB-7766-2343-8F59-52FF663AD5FD}"/>
              </a:ext>
            </a:extLst>
          </p:cNvPr>
          <p:cNvSpPr>
            <a:spLocks noGrp="1"/>
          </p:cNvSpPr>
          <p:nvPr>
            <p:ph idx="1"/>
          </p:nvPr>
        </p:nvSpPr>
        <p:spPr/>
        <p:txBody>
          <a:bodyPr>
            <a:normAutofit fontScale="85000" lnSpcReduction="20000"/>
          </a:bodyPr>
          <a:lstStyle/>
          <a:p>
            <a:endParaRPr lang="en-IN" dirty="0"/>
          </a:p>
          <a:p>
            <a:endParaRPr lang="en-IN" dirty="0"/>
          </a:p>
          <a:p>
            <a:r>
              <a:rPr lang="en-IN" sz="2800" dirty="0"/>
              <a:t>Having a clear view of an entire project, workers involved, estimated costs and timelines.</a:t>
            </a:r>
          </a:p>
          <a:p>
            <a:r>
              <a:rPr lang="en-IN" sz="2800" dirty="0"/>
              <a:t>Gives project managers a projected base cost of the project.</a:t>
            </a:r>
          </a:p>
          <a:p>
            <a:r>
              <a:rPr lang="en-IN" sz="2800" dirty="0"/>
              <a:t>Goals and standards are clearly defined.</a:t>
            </a:r>
          </a:p>
          <a:p>
            <a:r>
              <a:rPr lang="en-IN" sz="2800" dirty="0"/>
              <a:t>Developers can move back a step if something does not go as expected.</a:t>
            </a:r>
          </a:p>
          <a:p>
            <a:pPr marL="0" indent="0">
              <a:buNone/>
            </a:pPr>
            <a:br>
              <a:rPr lang="en-IN" dirty="0"/>
            </a:br>
            <a:endParaRPr lang="en-US" dirty="0"/>
          </a:p>
        </p:txBody>
      </p:sp>
    </p:spTree>
    <p:extLst>
      <p:ext uri="{BB962C8B-B14F-4D97-AF65-F5344CB8AC3E}">
        <p14:creationId xmlns:p14="http://schemas.microsoft.com/office/powerpoint/2010/main" val="19860703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6395F-541D-DD40-AEC5-9BF08297190C}"/>
              </a:ext>
            </a:extLst>
          </p:cNvPr>
          <p:cNvSpPr>
            <a:spLocks noGrp="1"/>
          </p:cNvSpPr>
          <p:nvPr>
            <p:ph type="title"/>
          </p:nvPr>
        </p:nvSpPr>
        <p:spPr/>
        <p:txBody>
          <a:bodyPr/>
          <a:lstStyle/>
          <a:p>
            <a:r>
              <a:rPr lang="en-IN" b="1" dirty="0"/>
              <a:t>disadvantages of SDLC</a:t>
            </a:r>
            <a:endParaRPr lang="en-US" dirty="0"/>
          </a:p>
        </p:txBody>
      </p:sp>
      <p:sp>
        <p:nvSpPr>
          <p:cNvPr id="3" name="Content Placeholder 2">
            <a:extLst>
              <a:ext uri="{FF2B5EF4-FFF2-40B4-BE49-F238E27FC236}">
                <a16:creationId xmlns:a16="http://schemas.microsoft.com/office/drawing/2014/main" id="{C7D84F24-39E8-A84F-83A1-2762ED0F59FD}"/>
              </a:ext>
            </a:extLst>
          </p:cNvPr>
          <p:cNvSpPr>
            <a:spLocks noGrp="1"/>
          </p:cNvSpPr>
          <p:nvPr>
            <p:ph idx="1"/>
          </p:nvPr>
        </p:nvSpPr>
        <p:spPr/>
        <p:txBody>
          <a:bodyPr/>
          <a:lstStyle/>
          <a:p>
            <a:endParaRPr lang="en-IN" dirty="0"/>
          </a:p>
          <a:p>
            <a:endParaRPr lang="en-IN" dirty="0"/>
          </a:p>
          <a:p>
            <a:r>
              <a:rPr lang="en-IN" sz="2800" dirty="0"/>
              <a:t>Some methods are not flexible.</a:t>
            </a:r>
          </a:p>
          <a:p>
            <a:r>
              <a:rPr lang="en-IN" sz="2800" dirty="0"/>
              <a:t>It can be complicated to estimate the overall cost at the beginning of a project.</a:t>
            </a:r>
          </a:p>
          <a:p>
            <a:r>
              <a:rPr lang="en-IN" sz="2800" dirty="0"/>
              <a:t>Testing at the end of development may slow down some development teams.</a:t>
            </a:r>
          </a:p>
          <a:p>
            <a:endParaRPr lang="en-US" dirty="0"/>
          </a:p>
        </p:txBody>
      </p:sp>
    </p:spTree>
    <p:extLst>
      <p:ext uri="{BB962C8B-B14F-4D97-AF65-F5344CB8AC3E}">
        <p14:creationId xmlns:p14="http://schemas.microsoft.com/office/powerpoint/2010/main" val="31523771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A9E2B-431B-0B4B-A663-5FF2917AC42C}"/>
              </a:ext>
            </a:extLst>
          </p:cNvPr>
          <p:cNvSpPr>
            <a:spLocks noGrp="1"/>
          </p:cNvSpPr>
          <p:nvPr>
            <p:ph type="title"/>
          </p:nvPr>
        </p:nvSpPr>
        <p:spPr>
          <a:xfrm>
            <a:off x="672840" y="999202"/>
            <a:ext cx="10571998" cy="970450"/>
          </a:xfrm>
        </p:spPr>
        <p:txBody>
          <a:bodyPr>
            <a:normAutofit fontScale="90000"/>
          </a:bodyPr>
          <a:lstStyle/>
          <a:p>
            <a:r>
              <a:rPr lang="en-IN" dirty="0"/>
              <a:t> </a:t>
            </a:r>
            <a:br>
              <a:rPr lang="en-IN" dirty="0"/>
            </a:br>
            <a:r>
              <a:rPr lang="en-IN" dirty="0"/>
              <a:t>DIFFERENCE BETWEEN PROJECT MANAGEMENT AND SDLC</a:t>
            </a:r>
            <a:br>
              <a:rPr lang="en-IN" dirty="0"/>
            </a:br>
            <a:endParaRPr lang="en-US" dirty="0"/>
          </a:p>
        </p:txBody>
      </p:sp>
      <p:sp>
        <p:nvSpPr>
          <p:cNvPr id="3" name="Content Placeholder 2">
            <a:extLst>
              <a:ext uri="{FF2B5EF4-FFF2-40B4-BE49-F238E27FC236}">
                <a16:creationId xmlns:a16="http://schemas.microsoft.com/office/drawing/2014/main" id="{8F7F217C-BE74-6943-9240-4072A5D5B648}"/>
              </a:ext>
            </a:extLst>
          </p:cNvPr>
          <p:cNvSpPr>
            <a:spLocks noGrp="1"/>
          </p:cNvSpPr>
          <p:nvPr>
            <p:ph idx="1"/>
          </p:nvPr>
        </p:nvSpPr>
        <p:spPr/>
        <p:txBody>
          <a:bodyPr>
            <a:normAutofit/>
          </a:bodyPr>
          <a:lstStyle/>
          <a:p>
            <a:pPr marL="0" indent="0">
              <a:buNone/>
            </a:pPr>
            <a:endParaRPr lang="en-US" b="1" dirty="0">
              <a:latin typeface="Biome" panose="020B0503030204020804" pitchFamily="34" charset="0"/>
              <a:cs typeface="Biome" panose="020B0503030204020804" pitchFamily="34" charset="0"/>
            </a:endParaRPr>
          </a:p>
          <a:p>
            <a:r>
              <a:rPr lang="en-US" sz="2400" dirty="0">
                <a:latin typeface="Biome" panose="020B0503030204020804" pitchFamily="34" charset="0"/>
                <a:cs typeface="Biome" panose="020B0503030204020804" pitchFamily="34" charset="0"/>
              </a:rPr>
              <a:t>SDLC adds one more stage </a:t>
            </a:r>
            <a:r>
              <a:rPr lang="en-US" sz="2400" b="1" dirty="0">
                <a:latin typeface="Biome" panose="020B0503030204020804" pitchFamily="34" charset="0"/>
                <a:cs typeface="Biome" panose="020B0503030204020804" pitchFamily="34" charset="0"/>
              </a:rPr>
              <a:t>MAINTENANCE </a:t>
            </a:r>
            <a:r>
              <a:rPr lang="en-US" sz="2400" dirty="0">
                <a:latin typeface="Biome" panose="020B0503030204020804" pitchFamily="34" charset="0"/>
                <a:cs typeface="Biome" panose="020B0503030204020804" pitchFamily="34" charset="0"/>
              </a:rPr>
              <a:t>which PMLC does not have</a:t>
            </a:r>
          </a:p>
          <a:p>
            <a:r>
              <a:rPr lang="en-US" sz="2400" b="1" dirty="0">
                <a:latin typeface="Biome" panose="020B0503030204020804" pitchFamily="34" charset="0"/>
                <a:cs typeface="Biome" panose="020B0503030204020804" pitchFamily="34" charset="0"/>
              </a:rPr>
              <a:t>T</a:t>
            </a:r>
            <a:r>
              <a:rPr lang="en-US" sz="2400" dirty="0">
                <a:latin typeface="Biome" panose="020B0503030204020804" pitchFamily="34" charset="0"/>
                <a:cs typeface="Biome" panose="020B0503030204020804" pitchFamily="34" charset="0"/>
              </a:rPr>
              <a:t>he Project management Life cycle(PMLC) ends by the closing stage. </a:t>
            </a:r>
          </a:p>
          <a:p>
            <a:pPr>
              <a:buFont typeface="Wingdings" pitchFamily="2" charset="2"/>
              <a:buChar char="v"/>
            </a:pPr>
            <a:r>
              <a:rPr lang="en-US" sz="2400" dirty="0">
                <a:latin typeface="Biome" panose="020B0503030204020804" pitchFamily="34" charset="0"/>
                <a:cs typeface="Biome" panose="020B0503030204020804" pitchFamily="34" charset="0"/>
              </a:rPr>
              <a:t>Meaning PMLC end and move on to another project whereas SDLC does not end, the team continue to maintain the Software they have developed </a:t>
            </a:r>
            <a:endParaRPr lang="en-US" sz="2400" b="1"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38312577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C3C5C-382F-B049-AE3E-6F3488E114BC}"/>
              </a:ext>
            </a:extLst>
          </p:cNvPr>
          <p:cNvSpPr>
            <a:spLocks noGrp="1"/>
          </p:cNvSpPr>
          <p:nvPr>
            <p:ph type="title"/>
          </p:nvPr>
        </p:nvSpPr>
        <p:spPr>
          <a:xfrm>
            <a:off x="818712" y="999202"/>
            <a:ext cx="10571998" cy="970450"/>
          </a:xfrm>
        </p:spPr>
        <p:txBody>
          <a:bodyPr>
            <a:normAutofit fontScale="90000"/>
          </a:bodyPr>
          <a:lstStyle/>
          <a:p>
            <a:r>
              <a:rPr lang="en-IN" dirty="0"/>
              <a:t> </a:t>
            </a:r>
            <a:br>
              <a:rPr lang="en-IN" dirty="0"/>
            </a:br>
            <a:r>
              <a:rPr lang="en-IN" dirty="0"/>
              <a:t>What are the similarities BETWEEN project management and SDLC?</a:t>
            </a:r>
            <a:br>
              <a:rPr lang="en-US" dirty="0"/>
            </a:br>
            <a:endParaRPr lang="en-US" dirty="0"/>
          </a:p>
        </p:txBody>
      </p:sp>
      <p:sp>
        <p:nvSpPr>
          <p:cNvPr id="3" name="Content Placeholder 2">
            <a:extLst>
              <a:ext uri="{FF2B5EF4-FFF2-40B4-BE49-F238E27FC236}">
                <a16:creationId xmlns:a16="http://schemas.microsoft.com/office/drawing/2014/main" id="{EDB4829A-5A04-B140-B095-EF108262CE0D}"/>
              </a:ext>
            </a:extLst>
          </p:cNvPr>
          <p:cNvSpPr>
            <a:spLocks noGrp="1"/>
          </p:cNvSpPr>
          <p:nvPr>
            <p:ph idx="1"/>
          </p:nvPr>
        </p:nvSpPr>
        <p:spPr/>
        <p:txBody>
          <a:bodyPr>
            <a:normAutofit fontScale="92500" lnSpcReduction="10000"/>
          </a:bodyPr>
          <a:lstStyle/>
          <a:p>
            <a:r>
              <a:rPr lang="en-IN" sz="2800" dirty="0">
                <a:latin typeface="Biome" panose="020B0503030204020804" pitchFamily="34" charset="0"/>
                <a:cs typeface="Biome" panose="020B0503030204020804" pitchFamily="34" charset="0"/>
              </a:rPr>
              <a:t>In terms of importance to a project, the SDLC and a project management method are co-equals which complement each other</a:t>
            </a:r>
          </a:p>
          <a:p>
            <a:r>
              <a:rPr lang="en-IN" sz="2800" dirty="0">
                <a:latin typeface="Biome" panose="020B0503030204020804" pitchFamily="34" charset="0"/>
                <a:cs typeface="Biome" panose="020B0503030204020804" pitchFamily="34" charset="0"/>
              </a:rPr>
              <a:t>Neither can stand on its own to deliver high value to the business.</a:t>
            </a:r>
          </a:p>
          <a:p>
            <a:r>
              <a:rPr lang="en-IN" sz="2800" dirty="0">
                <a:latin typeface="Biome" panose="020B0503030204020804" pitchFamily="34" charset="0"/>
                <a:cs typeface="Biome" panose="020B0503030204020804" pitchFamily="34" charset="0"/>
              </a:rPr>
              <a:t>Throughout the life cycle both methods work together to achieve business goals</a:t>
            </a:r>
          </a:p>
          <a:p>
            <a:r>
              <a:rPr lang="en-IN" sz="2800" dirty="0">
                <a:latin typeface="Biome" panose="020B0503030204020804" pitchFamily="34" charset="0"/>
                <a:cs typeface="Biome" panose="020B0503030204020804" pitchFamily="34" charset="0"/>
              </a:rPr>
              <a:t>they interrelate and harmonize to produce superior results.</a:t>
            </a:r>
            <a:endParaRPr lang="en-US" sz="28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21929653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3B861-A9F6-EA4B-A63F-08EACF64BAB2}"/>
              </a:ext>
            </a:extLst>
          </p:cNvPr>
          <p:cNvSpPr>
            <a:spLocks noGrp="1"/>
          </p:cNvSpPr>
          <p:nvPr>
            <p:ph type="title"/>
          </p:nvPr>
        </p:nvSpPr>
        <p:spPr/>
        <p:txBody>
          <a:bodyPr/>
          <a:lstStyle/>
          <a:p>
            <a:r>
              <a:rPr lang="en-US" dirty="0"/>
              <a:t>reference</a:t>
            </a:r>
          </a:p>
        </p:txBody>
      </p:sp>
      <p:sp>
        <p:nvSpPr>
          <p:cNvPr id="3" name="Content Placeholder 2">
            <a:extLst>
              <a:ext uri="{FF2B5EF4-FFF2-40B4-BE49-F238E27FC236}">
                <a16:creationId xmlns:a16="http://schemas.microsoft.com/office/drawing/2014/main" id="{CF4917CA-B3AF-694B-B79D-7FB485827622}"/>
              </a:ext>
            </a:extLst>
          </p:cNvPr>
          <p:cNvSpPr>
            <a:spLocks noGrp="1"/>
          </p:cNvSpPr>
          <p:nvPr>
            <p:ph idx="1"/>
          </p:nvPr>
        </p:nvSpPr>
        <p:spPr/>
        <p:txBody>
          <a:bodyPr>
            <a:normAutofit/>
          </a:bodyPr>
          <a:lstStyle/>
          <a:p>
            <a:pPr marL="457200" indent="-457200">
              <a:buAutoNum type="arabicPeriod"/>
            </a:pPr>
            <a:r>
              <a:rPr lang="en-US" dirty="0">
                <a:latin typeface="Biome" panose="020B0503030204020804" pitchFamily="34" charset="0"/>
                <a:cs typeface="Biome" panose="020B0503030204020804" pitchFamily="34" charset="0"/>
              </a:rPr>
              <a:t>Perkins, B. “Bart  Perkins: how to keep projects on Track,” </a:t>
            </a:r>
            <a:r>
              <a:rPr lang="en-US" dirty="0" err="1">
                <a:latin typeface="Biome" panose="020B0503030204020804" pitchFamily="34" charset="0"/>
                <a:cs typeface="Biome" panose="020B0503030204020804" pitchFamily="34" charset="0"/>
              </a:rPr>
              <a:t>computerworld.com</a:t>
            </a:r>
            <a:r>
              <a:rPr lang="en-US" dirty="0">
                <a:latin typeface="Biome" panose="020B0503030204020804" pitchFamily="34" charset="0"/>
                <a:cs typeface="Biome" panose="020B0503030204020804" pitchFamily="34" charset="0"/>
              </a:rPr>
              <a:t>, April 2014</a:t>
            </a:r>
          </a:p>
          <a:p>
            <a:pPr marL="457200" indent="-457200">
              <a:buAutoNum type="arabicPeriod"/>
            </a:pPr>
            <a:r>
              <a:rPr lang="en-US" dirty="0">
                <a:latin typeface="Biome" panose="020B0503030204020804" pitchFamily="34" charset="0"/>
                <a:cs typeface="Biome" panose="020B0503030204020804" pitchFamily="34" charset="0"/>
              </a:rPr>
              <a:t>Symonds, M. “The seven Deadly Sins of Project Management.”, The project Management Hut, January 2014</a:t>
            </a:r>
          </a:p>
          <a:p>
            <a:pPr marL="457200" indent="-457200">
              <a:buAutoNum type="arabicPeriod"/>
            </a:pPr>
            <a:r>
              <a:rPr lang="en-US" dirty="0">
                <a:latin typeface="Biome" panose="020B0503030204020804" pitchFamily="34" charset="0"/>
                <a:cs typeface="Biome" panose="020B0503030204020804" pitchFamily="34" charset="0"/>
              </a:rPr>
              <a:t>Stackpole, B. “why project management in IT is More important than ever.” State Tech magazine, September 2013</a:t>
            </a:r>
          </a:p>
          <a:p>
            <a:pPr marL="457200" indent="-457200">
              <a:buAutoNum type="arabicPeriod"/>
            </a:pPr>
            <a:r>
              <a:rPr lang="en-US" dirty="0">
                <a:latin typeface="Biome" panose="020B0503030204020804" pitchFamily="34" charset="0"/>
                <a:cs typeface="Biome" panose="020B0503030204020804" pitchFamily="34" charset="0"/>
              </a:rPr>
              <a:t>https://www.projectmanager.com/blog/sdlc-the-software-development-life-cycle</a:t>
            </a:r>
          </a:p>
          <a:p>
            <a:pPr marL="457200" indent="-457200">
              <a:buAutoNum type="arabicPeriod"/>
            </a:pPr>
            <a:r>
              <a:rPr lang="en-US" dirty="0">
                <a:latin typeface="Biome" panose="020B0503030204020804" pitchFamily="34" charset="0"/>
                <a:cs typeface="Biome" panose="020B0503030204020804" pitchFamily="34" charset="0"/>
              </a:rPr>
              <a:t>https://relevant.software/blog/software-project-management-to-sdlc</a:t>
            </a:r>
            <a:r>
              <a:rPr lang="en-US" dirty="0">
                <a:latin typeface="Biome" panose="020B0503030204020804" pitchFamily="34" charset="0"/>
                <a:cs typeface="Biome" panose="020B0503030204020804" pitchFamily="34" charset="0"/>
                <a:hlinkClick r:id="rId2"/>
              </a:rPr>
              <a:t>/</a:t>
            </a:r>
            <a:endParaRPr lang="en-US" dirty="0">
              <a:latin typeface="Biome" panose="020B0503030204020804" pitchFamily="34" charset="0"/>
              <a:cs typeface="Biome" panose="020B0503030204020804" pitchFamily="34" charset="0"/>
            </a:endParaRPr>
          </a:p>
          <a:p>
            <a:pPr marL="0" indent="0">
              <a:buNone/>
            </a:pPr>
            <a:endParaRPr lang="en-US"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23403573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{B955D450-C283-2C42-8DF7-5CF71397C3D0}tf10001121</Template>
  <TotalTime>4876</TotalTime>
  <Words>1808</Words>
  <Application>Microsoft Macintosh PowerPoint</Application>
  <PresentationFormat>Widescreen</PresentationFormat>
  <Paragraphs>213</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Biome</vt:lpstr>
      <vt:lpstr>Calibri</vt:lpstr>
      <vt:lpstr>Century Gothic</vt:lpstr>
      <vt:lpstr>Wingdings</vt:lpstr>
      <vt:lpstr>Wingdings 2</vt:lpstr>
      <vt:lpstr>Quotable</vt:lpstr>
      <vt:lpstr>Information Resource management(IRM) Lecture - 12 PROJECT MANAGEMENT AND SDLC lecture:dr. Gakwaya nkundimana joel</vt:lpstr>
      <vt:lpstr>Contents outline</vt:lpstr>
      <vt:lpstr>  What Is Project Management?  </vt:lpstr>
      <vt:lpstr>  What Is Project Management?(Cont)  </vt:lpstr>
      <vt:lpstr>project management life cycle</vt:lpstr>
      <vt:lpstr>project management life cycle(cont)</vt:lpstr>
      <vt:lpstr>Initiation phase</vt:lpstr>
      <vt:lpstr>  Planning Phase  </vt:lpstr>
      <vt:lpstr>  Execution  </vt:lpstr>
      <vt:lpstr>  Monitoring and Control  </vt:lpstr>
      <vt:lpstr>  Closure or Completion  </vt:lpstr>
      <vt:lpstr>Example of project management</vt:lpstr>
      <vt:lpstr> Types of Project Management </vt:lpstr>
      <vt:lpstr> Waterfall Project Management </vt:lpstr>
      <vt:lpstr> Agile Project Management </vt:lpstr>
      <vt:lpstr>  Lean Project Management  </vt:lpstr>
      <vt:lpstr>  Project Management VS. SDLC   </vt:lpstr>
      <vt:lpstr>  DIFFERENCE BETWEEN PROJECT MANAGEMENT AND SDLC </vt:lpstr>
      <vt:lpstr>Important notes</vt:lpstr>
      <vt:lpstr> Why is project management important? </vt:lpstr>
      <vt:lpstr>   What do project managers do?   </vt:lpstr>
      <vt:lpstr>  What Is the Software Development Life Cycle (SDLC)?  </vt:lpstr>
      <vt:lpstr>  What Is the Software Development Life Cycle (SDLC)? (cont)  </vt:lpstr>
      <vt:lpstr>  Stages of Software Development Life Cycle   </vt:lpstr>
      <vt:lpstr>  Stages of Software Development Life Cycle (cont)  </vt:lpstr>
      <vt:lpstr>  Stages of Software Development Life Cycle (cont)  </vt:lpstr>
      <vt:lpstr>  Stages of Software Development Life Cycle (cont)  </vt:lpstr>
      <vt:lpstr>  Stages of Software Development Life Cycle (cont) </vt:lpstr>
      <vt:lpstr>  Advantages of SDLC  </vt:lpstr>
      <vt:lpstr>disadvantages of SDLC</vt:lpstr>
      <vt:lpstr>  DIFFERENCE BETWEEN PROJECT MANAGEMENT AND SDLC </vt:lpstr>
      <vt:lpstr>  What are the similarities BETWEEN project management and SDLC? </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MANAGEMENT       AND SDLC</dc:title>
  <dc:creator>Microsoft Office User</dc:creator>
  <cp:lastModifiedBy>Gakwaya Nkundimana Joel</cp:lastModifiedBy>
  <cp:revision>29</cp:revision>
  <dcterms:created xsi:type="dcterms:W3CDTF">2022-05-22T15:24:47Z</dcterms:created>
  <dcterms:modified xsi:type="dcterms:W3CDTF">2022-06-07T09:25:30Z</dcterms:modified>
</cp:coreProperties>
</file>