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72" r:id="rId2"/>
    <p:sldId id="273" r:id="rId3"/>
    <p:sldId id="330" r:id="rId4"/>
    <p:sldId id="297" r:id="rId5"/>
    <p:sldId id="329" r:id="rId6"/>
    <p:sldId id="331" r:id="rId7"/>
    <p:sldId id="319" r:id="rId8"/>
    <p:sldId id="325" r:id="rId9"/>
    <p:sldId id="342" r:id="rId10"/>
    <p:sldId id="317" r:id="rId11"/>
    <p:sldId id="326" r:id="rId12"/>
    <p:sldId id="298" r:id="rId13"/>
    <p:sldId id="327" r:id="rId14"/>
    <p:sldId id="300" r:id="rId15"/>
    <p:sldId id="335" r:id="rId16"/>
    <p:sldId id="336" r:id="rId17"/>
    <p:sldId id="301" r:id="rId18"/>
    <p:sldId id="328" r:id="rId19"/>
    <p:sldId id="332" r:id="rId20"/>
    <p:sldId id="333" r:id="rId21"/>
    <p:sldId id="334" r:id="rId22"/>
    <p:sldId id="337" r:id="rId23"/>
    <p:sldId id="338" r:id="rId24"/>
    <p:sldId id="339" r:id="rId25"/>
    <p:sldId id="340" r:id="rId26"/>
    <p:sldId id="341" r:id="rId27"/>
    <p:sldId id="294" r:id="rId28"/>
    <p:sldId id="295" r:id="rId29"/>
    <p:sldId id="293" r:id="rId30"/>
    <p:sldId id="343" r:id="rId31"/>
    <p:sldId id="29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52" autoAdjust="0"/>
    <p:restoredTop sz="94660"/>
  </p:normalViewPr>
  <p:slideViewPr>
    <p:cSldViewPr snapToGrid="0">
      <p:cViewPr varScale="1">
        <p:scale>
          <a:sx n="63" d="100"/>
          <a:sy n="63" d="100"/>
        </p:scale>
        <p:origin x="796"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5/21/2022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5/21/2022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5/21/2022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5/21/2022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5/21/2022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5/21/2022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5/21/2022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5/21/2022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5/21/2022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5/21/2022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5/21/2022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5/21/2022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2454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t>Chapter VI: Non-verbal communication </a:t>
            </a:r>
          </a:p>
          <a:p>
            <a:r>
              <a:rPr lang="en-US" sz="4000" dirty="0"/>
              <a:t>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a:bodyPr>
          <a:lstStyle/>
          <a:p>
            <a:r>
              <a:rPr lang="en-US" sz="3600" b="1" dirty="0">
                <a:solidFill>
                  <a:schemeClr val="tx1"/>
                </a:solidFill>
              </a:rPr>
              <a:t>1. Objectives </a:t>
            </a:r>
          </a:p>
        </p:txBody>
      </p:sp>
      <p:sp>
        <p:nvSpPr>
          <p:cNvPr id="2" name="Content Placeholder 1"/>
          <p:cNvSpPr>
            <a:spLocks noGrp="1"/>
          </p:cNvSpPr>
          <p:nvPr>
            <p:ph idx="1"/>
          </p:nvPr>
        </p:nvSpPr>
        <p:spPr/>
        <p:txBody>
          <a:bodyPr>
            <a:normAutofit/>
          </a:bodyPr>
          <a:lstStyle/>
          <a:p>
            <a:pPr marL="0" indent="0">
              <a:buNone/>
            </a:pPr>
            <a:r>
              <a:rPr lang="en-US" dirty="0">
                <a:latin typeface="Times New Roman" panose="02020603050405020304" pitchFamily="18" charset="0"/>
                <a:cs typeface="Times New Roman" panose="02020603050405020304" pitchFamily="18" charset="0"/>
              </a:rPr>
              <a:t>By the end of this session, a learner will be able to:</a:t>
            </a:r>
          </a:p>
          <a:p>
            <a:r>
              <a:rPr lang="en-US" dirty="0">
                <a:latin typeface="Times New Roman" panose="02020603050405020304" pitchFamily="18" charset="0"/>
                <a:cs typeface="Times New Roman" panose="02020603050405020304" pitchFamily="18" charset="0"/>
              </a:rPr>
              <a:t>Personal appearance</a:t>
            </a:r>
          </a:p>
          <a:p>
            <a:r>
              <a:rPr lang="en-US" dirty="0">
                <a:latin typeface="Times New Roman" panose="02020603050405020304" pitchFamily="18" charset="0"/>
                <a:cs typeface="Times New Roman" panose="02020603050405020304" pitchFamily="18" charset="0"/>
              </a:rPr>
              <a:t>Gestures</a:t>
            </a:r>
          </a:p>
          <a:p>
            <a:r>
              <a:rPr lang="en-US" dirty="0">
                <a:latin typeface="Times New Roman" panose="02020603050405020304" pitchFamily="18" charset="0"/>
                <a:cs typeface="Times New Roman" panose="02020603050405020304" pitchFamily="18" charset="0"/>
              </a:rPr>
              <a:t>Postures</a:t>
            </a:r>
          </a:p>
          <a:p>
            <a:r>
              <a:rPr lang="en-US" dirty="0">
                <a:latin typeface="Times New Roman" panose="02020603050405020304" pitchFamily="18" charset="0"/>
                <a:cs typeface="Times New Roman" panose="02020603050405020304" pitchFamily="18" charset="0"/>
              </a:rPr>
              <a:t>Facial expression</a:t>
            </a:r>
          </a:p>
          <a:p>
            <a:r>
              <a:rPr lang="en-US" dirty="0">
                <a:latin typeface="Times New Roman" panose="02020603050405020304" pitchFamily="18" charset="0"/>
                <a:cs typeface="Times New Roman" panose="02020603050405020304" pitchFamily="18" charset="0"/>
              </a:rPr>
              <a:t>Eye contact</a:t>
            </a:r>
          </a:p>
          <a:p>
            <a:r>
              <a:rPr lang="en-US" dirty="0">
                <a:latin typeface="Times New Roman" panose="02020603050405020304" pitchFamily="18" charset="0"/>
                <a:cs typeface="Times New Roman" panose="02020603050405020304" pitchFamily="18" charset="0"/>
              </a:rPr>
              <a:t>Body language (Kinesics)</a:t>
            </a:r>
          </a:p>
          <a:p>
            <a:r>
              <a:rPr lang="en-US" dirty="0">
                <a:latin typeface="Times New Roman" panose="02020603050405020304" pitchFamily="18" charset="0"/>
                <a:cs typeface="Times New Roman" panose="02020603050405020304" pitchFamily="18" charset="0"/>
              </a:rPr>
              <a:t>Silence</a:t>
            </a:r>
          </a:p>
          <a:p>
            <a:r>
              <a:rPr lang="en-US" dirty="0">
                <a:latin typeface="Times New Roman" panose="02020603050405020304" pitchFamily="18" charset="0"/>
                <a:cs typeface="Times New Roman" panose="02020603050405020304" pitchFamily="18" charset="0"/>
              </a:rPr>
              <a:t>Tips to improve Non-Verbal Communication</a:t>
            </a: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796C-B7AB-A65B-E6F6-63FF45934CAF}"/>
              </a:ext>
            </a:extLst>
          </p:cNvPr>
          <p:cNvSpPr>
            <a:spLocks noGrp="1"/>
          </p:cNvSpPr>
          <p:nvPr>
            <p:ph type="title"/>
          </p:nvPr>
        </p:nvSpPr>
        <p:spPr/>
        <p:txBody>
          <a:bodyPr/>
          <a:lstStyle/>
          <a:p>
            <a:r>
              <a:rPr lang="en-GB" sz="5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a:t>
            </a:r>
            <a:r>
              <a:rPr lang="en-GB" sz="5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Definition</a:t>
            </a:r>
            <a:endParaRPr lang="en-US" b="1" dirty="0"/>
          </a:p>
        </p:txBody>
      </p:sp>
      <p:sp>
        <p:nvSpPr>
          <p:cNvPr id="3" name="Content Placeholder 2">
            <a:extLst>
              <a:ext uri="{FF2B5EF4-FFF2-40B4-BE49-F238E27FC236}">
                <a16:creationId xmlns:a16="http://schemas.microsoft.com/office/drawing/2014/main" id="{B50669DE-CC87-C4B2-4450-D28811D9E1FB}"/>
              </a:ext>
            </a:extLst>
          </p:cNvPr>
          <p:cNvSpPr>
            <a:spLocks noGrp="1"/>
          </p:cNvSpPr>
          <p:nvPr>
            <p:ph idx="1"/>
          </p:nvPr>
        </p:nvSpPr>
        <p:spPr/>
        <p:txBody>
          <a:bodyPr>
            <a:normAutofit/>
          </a:bodyPr>
          <a:lstStyle/>
          <a:p>
            <a:pPr algn="just"/>
            <a:r>
              <a:rPr lang="en-US" dirty="0"/>
              <a:t>Non-verbal communication is the transfer of information through the use of body language including eye contact, facial expressions, gestures and more. For instance, a smile when you meet someone expresses friendliness, acceptance and openness. </a:t>
            </a:r>
          </a:p>
          <a:p>
            <a:pPr algn="just"/>
            <a:r>
              <a:rPr lang="en-US" dirty="0"/>
              <a:t>In almost every communication situation, everyone uses non-verbal communication all the time whether he/she knows it or not.</a:t>
            </a:r>
          </a:p>
          <a:p>
            <a:pPr algn="just"/>
            <a:r>
              <a:rPr lang="en-US" dirty="0"/>
              <a:t>Non-verbal communication depends  on seeing and analyzing physical movements as opposed to verbal communication, or language use to transfer information be it written, spoken or transmitted through sign language.</a:t>
            </a:r>
          </a:p>
        </p:txBody>
      </p:sp>
    </p:spTree>
    <p:extLst>
      <p:ext uri="{BB962C8B-B14F-4D97-AF65-F5344CB8AC3E}">
        <p14:creationId xmlns:p14="http://schemas.microsoft.com/office/powerpoint/2010/main" val="90970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pPr algn="r"/>
            <a:r>
              <a:rPr lang="en-US" sz="3600" b="1" dirty="0" err="1">
                <a:solidFill>
                  <a:schemeClr val="tx1"/>
                </a:solidFill>
              </a:rPr>
              <a:t>Cont</a:t>
            </a:r>
            <a:r>
              <a:rPr lang="en-US" sz="3600" b="1" dirty="0">
                <a:solidFill>
                  <a:schemeClr val="tx1"/>
                </a:solidFill>
              </a:rPr>
              <a:t>’</a:t>
            </a: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algn="just"/>
            <a:r>
              <a:rPr lang="en-US" b="0" i="0" dirty="0">
                <a:solidFill>
                  <a:srgbClr val="151515"/>
                </a:solidFill>
                <a:effectLst/>
                <a:latin typeface="Times New Roman" panose="02020603050405020304" pitchFamily="18" charset="0"/>
                <a:cs typeface="Times New Roman" panose="02020603050405020304" pitchFamily="18" charset="0"/>
              </a:rPr>
              <a:t>Non-verbal communication is done without using any oral or written word. </a:t>
            </a:r>
            <a:r>
              <a:rPr lang="en-US" dirty="0">
                <a:solidFill>
                  <a:srgbClr val="151515"/>
                </a:solidFill>
                <a:latin typeface="Times New Roman" panose="02020603050405020304" pitchFamily="18" charset="0"/>
                <a:cs typeface="Times New Roman" panose="02020603050405020304" pitchFamily="18" charset="0"/>
              </a:rPr>
              <a:t>I</a:t>
            </a:r>
            <a:r>
              <a:rPr lang="en-US" b="0" i="0" dirty="0">
                <a:solidFill>
                  <a:srgbClr val="151515"/>
                </a:solidFill>
                <a:effectLst/>
                <a:latin typeface="Times New Roman" panose="02020603050405020304" pitchFamily="18" charset="0"/>
                <a:cs typeface="Times New Roman" panose="02020603050405020304" pitchFamily="18" charset="0"/>
              </a:rPr>
              <a:t>t uses various non-verbal cues such as physical movements, tasks, colors, signs, symbols, signals charts, etc. they help to express </a:t>
            </a:r>
            <a:r>
              <a:rPr lang="en-US" dirty="0">
                <a:solidFill>
                  <a:srgbClr val="151515"/>
                </a:solidFill>
                <a:latin typeface="Times New Roman" panose="02020603050405020304" pitchFamily="18" charset="0"/>
                <a:cs typeface="Times New Roman" panose="02020603050405020304" pitchFamily="18" charset="0"/>
              </a:rPr>
              <a:t>emotions, feelings, attitude </a:t>
            </a:r>
            <a:r>
              <a:rPr lang="en-US" b="0" i="0" dirty="0">
                <a:solidFill>
                  <a:srgbClr val="151515"/>
                </a:solidFill>
                <a:effectLst/>
                <a:latin typeface="Times New Roman" panose="02020603050405020304" pitchFamily="18" charset="0"/>
                <a:cs typeface="Times New Roman" panose="02020603050405020304" pitchFamily="18" charset="0"/>
              </a:rPr>
              <a:t>or information.</a:t>
            </a:r>
          </a:p>
          <a:p>
            <a:pPr algn="just"/>
            <a:r>
              <a:rPr lang="en-US" b="0" i="0" dirty="0">
                <a:solidFill>
                  <a:srgbClr val="151515"/>
                </a:solidFill>
                <a:effectLst/>
                <a:latin typeface="Times New Roman" panose="02020603050405020304" pitchFamily="18" charset="0"/>
                <a:cs typeface="Times New Roman" panose="02020603050405020304" pitchFamily="18" charset="0"/>
              </a:rPr>
              <a:t>Though there is no word used in non-verbal communication, it can effectively communicate many human feelings more accurately than verbal methods of communication. </a:t>
            </a:r>
          </a:p>
          <a:p>
            <a:pPr algn="just"/>
            <a:r>
              <a:rPr lang="en-US" b="0" i="0" dirty="0">
                <a:solidFill>
                  <a:srgbClr val="151515"/>
                </a:solidFill>
                <a:effectLst/>
                <a:latin typeface="Times New Roman" panose="02020603050405020304" pitchFamily="18" charset="0"/>
                <a:cs typeface="Times New Roman" panose="02020603050405020304" pitchFamily="18" charset="0"/>
              </a:rPr>
              <a:t>Generally, common types of non-verbal communication are  eye contact, facial expressions, gestures, posture and body orientation, touch, para-linguistic, and silence. </a:t>
            </a:r>
          </a:p>
        </p:txBody>
      </p:sp>
    </p:spTree>
    <p:extLst>
      <p:ext uri="{BB962C8B-B14F-4D97-AF65-F5344CB8AC3E}">
        <p14:creationId xmlns:p14="http://schemas.microsoft.com/office/powerpoint/2010/main" val="16640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1ED6C-E337-444D-B4BF-CDADDDAE77A8}"/>
              </a:ext>
            </a:extLst>
          </p:cNvPr>
          <p:cNvSpPr>
            <a:spLocks noGrp="1"/>
          </p:cNvSpPr>
          <p:nvPr>
            <p:ph type="title"/>
          </p:nvPr>
        </p:nvSpPr>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94EA3076-5266-FA91-5F24-9B370246ABF4}"/>
              </a:ext>
            </a:extLst>
          </p:cNvPr>
          <p:cNvSpPr>
            <a:spLocks noGrp="1"/>
          </p:cNvSpPr>
          <p:nvPr>
            <p:ph idx="1"/>
          </p:nvPr>
        </p:nvSpPr>
        <p:spPr/>
        <p:txBody>
          <a:bodyPr/>
          <a:lstStyle/>
          <a:p>
            <a:pPr algn="just"/>
            <a:r>
              <a:rPr lang="en-US" dirty="0" err="1">
                <a:latin typeface="Times New Roman" panose="02020603050405020304" pitchFamily="18" charset="0"/>
                <a:cs typeface="Times New Roman" panose="02020603050405020304" pitchFamily="18" charset="0"/>
              </a:rPr>
              <a:t>Bambaeeroo</a:t>
            </a:r>
            <a:r>
              <a:rPr lang="en-US" dirty="0">
                <a:latin typeface="Times New Roman" panose="02020603050405020304" pitchFamily="18" charset="0"/>
                <a:cs typeface="Times New Roman" panose="02020603050405020304" pitchFamily="18" charset="0"/>
              </a:rPr>
              <a:t> &amp; </a:t>
            </a:r>
            <a:r>
              <a:rPr lang="en-US" dirty="0" err="1">
                <a:latin typeface="Times New Roman" panose="02020603050405020304" pitchFamily="18" charset="0"/>
                <a:cs typeface="Times New Roman" panose="02020603050405020304" pitchFamily="18" charset="0"/>
              </a:rPr>
              <a:t>Shokrpour</a:t>
            </a:r>
            <a:r>
              <a:rPr lang="en-US" dirty="0">
                <a:latin typeface="Times New Roman" panose="02020603050405020304" pitchFamily="18" charset="0"/>
                <a:cs typeface="Times New Roman" panose="02020603050405020304" pitchFamily="18" charset="0"/>
              </a:rPr>
              <a:t> (2017) states that non-verbal communication includes all behaviors performed in the presence of others or perceived either consciously or unconsciously. </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70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6B183-7D7D-F10F-B1C8-2FB0808F0580}"/>
              </a:ext>
            </a:extLst>
          </p:cNvPr>
          <p:cNvSpPr>
            <a:spLocks noGrp="1"/>
          </p:cNvSpPr>
          <p:nvPr>
            <p:ph type="title"/>
          </p:nvPr>
        </p:nvSpPr>
        <p:spPr/>
        <p:txBody>
          <a:bodyPr>
            <a:noAutofit/>
          </a:bodyPr>
          <a:lstStyle/>
          <a:p>
            <a:r>
              <a:rPr lang="en-US" sz="3600" b="1" dirty="0">
                <a:solidFill>
                  <a:schemeClr val="tx1"/>
                </a:solidFill>
              </a:rPr>
              <a:t>Importance of non-verbal communication</a:t>
            </a:r>
          </a:p>
        </p:txBody>
      </p:sp>
      <p:sp>
        <p:nvSpPr>
          <p:cNvPr id="3" name="Content Placeholder 2">
            <a:extLst>
              <a:ext uri="{FF2B5EF4-FFF2-40B4-BE49-F238E27FC236}">
                <a16:creationId xmlns:a16="http://schemas.microsoft.com/office/drawing/2014/main" id="{EDD5ED37-7905-07A5-5EF2-66AF11ADF270}"/>
              </a:ext>
            </a:extLst>
          </p:cNvPr>
          <p:cNvSpPr>
            <a:spLocks noGrp="1"/>
          </p:cNvSpPr>
          <p:nvPr>
            <p:ph idx="1"/>
          </p:nvPr>
        </p:nvSpPr>
        <p:spPr/>
        <p:txBody>
          <a:bodyPr/>
          <a:lstStyle/>
          <a:p>
            <a:pPr marL="0" indent="0" algn="just">
              <a:buNone/>
            </a:pPr>
            <a:r>
              <a:rPr lang="en-US" dirty="0"/>
              <a:t>Non-verbal communication is very essential as it gives us important information about a situation including how a person might be feeling, how someone has perceived information and how to deal with a person or group of people. </a:t>
            </a:r>
          </a:p>
          <a:p>
            <a:pPr marL="0" indent="0" algn="just">
              <a:buNone/>
            </a:pPr>
            <a:endParaRPr lang="en-US" dirty="0"/>
          </a:p>
          <a:p>
            <a:pPr marL="0" indent="0" algn="just">
              <a:buNone/>
            </a:pPr>
            <a:r>
              <a:rPr lang="en-US" dirty="0"/>
              <a:t>Focusing on the ability to read nonverbal communications is an invaluable skill it can be developed  at every stage of one’s career.</a:t>
            </a:r>
          </a:p>
        </p:txBody>
      </p:sp>
    </p:spTree>
    <p:extLst>
      <p:ext uri="{BB962C8B-B14F-4D97-AF65-F5344CB8AC3E}">
        <p14:creationId xmlns:p14="http://schemas.microsoft.com/office/powerpoint/2010/main" val="103112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355A7-8250-4070-9DF9-CD27DB1F457D}"/>
              </a:ext>
            </a:extLst>
          </p:cNvPr>
          <p:cNvSpPr>
            <a:spLocks noGrp="1"/>
          </p:cNvSpPr>
          <p:nvPr>
            <p:ph type="title"/>
          </p:nvPr>
        </p:nvSpPr>
        <p:spPr>
          <a:xfrm>
            <a:off x="609600" y="533400"/>
            <a:ext cx="10972800" cy="1143000"/>
          </a:xfrm>
        </p:spPr>
        <p:txBody>
          <a:bodyPr>
            <a:normAutofit/>
          </a:bodyPr>
          <a:lstStyle/>
          <a:p>
            <a:r>
              <a:rPr lang="en-US" sz="3600" b="1" dirty="0">
                <a:solidFill>
                  <a:schemeClr val="tx1"/>
                </a:solidFill>
              </a:rPr>
              <a:t>3. Personal appearance</a:t>
            </a:r>
          </a:p>
        </p:txBody>
      </p:sp>
      <p:sp>
        <p:nvSpPr>
          <p:cNvPr id="3" name="Content Placeholder 2">
            <a:extLst>
              <a:ext uri="{FF2B5EF4-FFF2-40B4-BE49-F238E27FC236}">
                <a16:creationId xmlns:a16="http://schemas.microsoft.com/office/drawing/2014/main" id="{3459720A-1286-4481-8622-B19A9F2E42D1}"/>
              </a:ext>
            </a:extLst>
          </p:cNvPr>
          <p:cNvSpPr>
            <a:spLocks noGrp="1"/>
          </p:cNvSpPr>
          <p:nvPr>
            <p:ph idx="1"/>
          </p:nvPr>
        </p:nvSpPr>
        <p:spPr/>
        <p:txBody>
          <a:bodyPr>
            <a:noAutofit/>
          </a:bodyPr>
          <a:lstStyle/>
          <a:p>
            <a:pPr algn="l"/>
            <a:r>
              <a:rPr lang="en-US" b="0" i="0" dirty="0">
                <a:solidFill>
                  <a:srgbClr val="151515"/>
                </a:solidFill>
                <a:effectLst/>
                <a:latin typeface="-apple-system"/>
              </a:rPr>
              <a:t>Appearance is also an important non-verbal communication tool. Appearance includes dress, hair, jewelry, makeup, belt buckles and so on.</a:t>
            </a:r>
          </a:p>
          <a:p>
            <a:pPr algn="l"/>
            <a:r>
              <a:rPr lang="en-US" b="0" i="0" dirty="0">
                <a:solidFill>
                  <a:srgbClr val="151515"/>
                </a:solidFill>
                <a:effectLst/>
                <a:latin typeface="-apple-system"/>
              </a:rPr>
              <a:t>Appearance indicates the degree of importance or interest a person conveys to an occasion. Through uniform, we can identify a student, a doctor, a lawyer, a police officer, etc.</a:t>
            </a:r>
          </a:p>
          <a:p>
            <a:pPr algn="l"/>
            <a:r>
              <a:rPr lang="en-US" b="0" i="0" dirty="0">
                <a:solidFill>
                  <a:srgbClr val="151515"/>
                </a:solidFill>
                <a:effectLst/>
                <a:latin typeface="-apple-system"/>
              </a:rPr>
              <a:t>In an organization, one’s dress is keenly observed to see whether it conforms to accepted standards of appearance. As an example, workers may wear different clothes when they are on strike than they do when they are working.</a:t>
            </a:r>
          </a:p>
        </p:txBody>
      </p:sp>
    </p:spTree>
    <p:extLst>
      <p:ext uri="{BB962C8B-B14F-4D97-AF65-F5344CB8AC3E}">
        <p14:creationId xmlns:p14="http://schemas.microsoft.com/office/powerpoint/2010/main" val="3833196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0E12F-B3B0-490A-9A97-CF41C19DDD01}"/>
              </a:ext>
            </a:extLst>
          </p:cNvPr>
          <p:cNvSpPr>
            <a:spLocks noGrp="1"/>
          </p:cNvSpPr>
          <p:nvPr>
            <p:ph type="title"/>
          </p:nvPr>
        </p:nvSpPr>
        <p:spPr/>
        <p:txBody>
          <a:bodyPr>
            <a:normAutofit/>
          </a:bodyPr>
          <a:lstStyle/>
          <a:p>
            <a:r>
              <a:rPr lang="en-US" sz="3600" b="1" dirty="0">
                <a:solidFill>
                  <a:schemeClr val="tx1"/>
                </a:solidFill>
              </a:rPr>
              <a:t>4. Gestures</a:t>
            </a:r>
          </a:p>
        </p:txBody>
      </p:sp>
      <p:sp>
        <p:nvSpPr>
          <p:cNvPr id="3" name="Content Placeholder 2">
            <a:extLst>
              <a:ext uri="{FF2B5EF4-FFF2-40B4-BE49-F238E27FC236}">
                <a16:creationId xmlns:a16="http://schemas.microsoft.com/office/drawing/2014/main" id="{CE580D2F-6977-4D19-ACFC-3D55F4187175}"/>
              </a:ext>
            </a:extLst>
          </p:cNvPr>
          <p:cNvSpPr>
            <a:spLocks noGrp="1"/>
          </p:cNvSpPr>
          <p:nvPr>
            <p:ph idx="1"/>
          </p:nvPr>
        </p:nvSpPr>
        <p:spPr/>
        <p:txBody>
          <a:bodyPr>
            <a:normAutofit lnSpcReduction="10000"/>
          </a:bodyPr>
          <a:lstStyle/>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 failure is the use of gestures may convey a message that is not intended to be conveyed. For instance when a speaker is speaking and fail in using gestures, his/her audience may perceive it  as boring or stiff.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When non-verbal communication is used effectively, it helps to convey a message easily. For instance, in a classroom: A lively and animated teaching style attract students’ attention, makes a class session more interesting, facilitates learning and provides a bit of entertainment. When students nod their head, a form of gestures, they communicate positively they are following, they agree with what is said, etc.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Basically, gestures are movements of the arms, legs, hands, and head. In other words, gesture is a deliberate body movement that enables someone to express specific and intentional/unintentional message.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053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BDDE7-808B-B442-AD87-5CA88B5C521B}"/>
              </a:ext>
            </a:extLst>
          </p:cNvPr>
          <p:cNvSpPr>
            <a:spLocks noGrp="1"/>
          </p:cNvSpPr>
          <p:nvPr>
            <p:ph type="title"/>
          </p:nvPr>
        </p:nvSpPr>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49373AA5-D125-8428-37B3-2AD489D03B46}"/>
              </a:ext>
            </a:extLst>
          </p:cNvPr>
          <p:cNvSpPr>
            <a:spLocks noGrp="1"/>
          </p:cNvSpPr>
          <p:nvPr>
            <p:ph idx="1"/>
          </p:nvPr>
        </p:nvSpPr>
        <p:spPr/>
        <p:txBody>
          <a:bodyPr>
            <a:normAutofit fontScale="92500" lnSpcReduction="20000"/>
          </a:bodyPr>
          <a:lstStyle/>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Examples: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wave of the hand:  Its meaning is “hello” or “good bye.”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forefinger and a thumb touching to form a circle: Their meaning is “ok.”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However, facial expressions and gestures in general and their interpretations differ across cultures.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Examples: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 Europe, raising thumb means that someone has done something excellent, while in Bangladesh the same gesture means something idiotic.</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is very important to consider the cultural perspective too.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996210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1A495-A3CA-4F0E-8BA2-1A16501596C7}"/>
              </a:ext>
            </a:extLst>
          </p:cNvPr>
          <p:cNvSpPr>
            <a:spLocks noGrp="1"/>
          </p:cNvSpPr>
          <p:nvPr>
            <p:ph type="title"/>
          </p:nvPr>
        </p:nvSpPr>
        <p:spPr/>
        <p:txBody>
          <a:bodyPr>
            <a:normAutofit/>
          </a:bodyPr>
          <a:lstStyle/>
          <a:p>
            <a:r>
              <a:rPr lang="en-US" sz="3600" b="1" dirty="0">
                <a:solidFill>
                  <a:schemeClr val="tx1"/>
                </a:solidFill>
              </a:rPr>
              <a:t>5. Postures</a:t>
            </a:r>
          </a:p>
        </p:txBody>
      </p:sp>
      <p:sp>
        <p:nvSpPr>
          <p:cNvPr id="3" name="Content Placeholder 2">
            <a:extLst>
              <a:ext uri="{FF2B5EF4-FFF2-40B4-BE49-F238E27FC236}">
                <a16:creationId xmlns:a16="http://schemas.microsoft.com/office/drawing/2014/main" id="{D9EBC349-A2FA-45B8-8FEB-4B9911EC809C}"/>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In communication, the way you walk, talk, stand and sit expresses numerous messages.  </a:t>
            </a:r>
          </a:p>
          <a:p>
            <a:endParaRPr lang="en-US"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When a teacher stands erect, but not rigid, and lean slightly forward, it means that the teacher is approachable, receptive and friendly.</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When a person speaks with his/her back turned or looking at the floor or ceiling; it communicates disinterest to someone he/she is addressing, or not comfortable.</a:t>
            </a:r>
          </a:p>
          <a:p>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9891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27058-4F6A-E637-4723-598B6B64320C}"/>
              </a:ext>
            </a:extLst>
          </p:cNvPr>
          <p:cNvSpPr>
            <a:spLocks noGrp="1"/>
          </p:cNvSpPr>
          <p:nvPr>
            <p:ph type="title"/>
          </p:nvPr>
        </p:nvSpPr>
        <p:spPr/>
        <p:txBody>
          <a:bodyPr>
            <a:normAutofit/>
          </a:bodyPr>
          <a:lstStyle/>
          <a:p>
            <a:r>
              <a:rPr lang="en-US" sz="3200" b="1" dirty="0">
                <a:solidFill>
                  <a:schemeClr val="tx1"/>
                </a:solidFill>
              </a:rPr>
              <a:t>6. Body language</a:t>
            </a:r>
            <a:endParaRPr lang="en-US" sz="3200" dirty="0"/>
          </a:p>
        </p:txBody>
      </p:sp>
      <p:sp>
        <p:nvSpPr>
          <p:cNvPr id="3" name="Content Placeholder 2">
            <a:extLst>
              <a:ext uri="{FF2B5EF4-FFF2-40B4-BE49-F238E27FC236}">
                <a16:creationId xmlns:a16="http://schemas.microsoft.com/office/drawing/2014/main" id="{448F2CD8-0497-EEA5-ABA7-D380FF2F0819}"/>
              </a:ext>
            </a:extLst>
          </p:cNvPr>
          <p:cNvSpPr>
            <a:spLocks noGrp="1"/>
          </p:cNvSpPr>
          <p:nvPr>
            <p:ph idx="1"/>
          </p:nvPr>
        </p:nvSpPr>
        <p:spPr>
          <a:xfrm>
            <a:off x="609600" y="1935480"/>
            <a:ext cx="10972800" cy="4739640"/>
          </a:xfrm>
        </p:spPr>
        <p:txBody>
          <a:bodyPr>
            <a:normAutofit fontScale="92500" lnSpcReduction="20000"/>
          </a:bodyPr>
          <a:lstStyle/>
          <a:p>
            <a:pPr marL="0" indent="0" algn="just">
              <a:buNone/>
            </a:pPr>
            <a:r>
              <a:rPr lang="en-US" b="0" i="0" dirty="0">
                <a:solidFill>
                  <a:srgbClr val="151515"/>
                </a:solidFill>
                <a:effectLst/>
                <a:latin typeface="Times New Roman" panose="02020603050405020304" pitchFamily="18" charset="0"/>
                <a:cs typeface="Times New Roman" panose="02020603050405020304" pitchFamily="18" charset="0"/>
              </a:rPr>
              <a:t>Body language is another form of non-verbal communication. </a:t>
            </a:r>
            <a:r>
              <a:rPr lang="en-US" dirty="0">
                <a:solidFill>
                  <a:srgbClr val="151515"/>
                </a:solidFill>
                <a:latin typeface="Times New Roman" panose="02020603050405020304" pitchFamily="18" charset="0"/>
                <a:cs typeface="Times New Roman" panose="02020603050405020304" pitchFamily="18" charset="0"/>
              </a:rPr>
              <a:t>The </a:t>
            </a:r>
            <a:r>
              <a:rPr lang="en-US" b="0" i="0" dirty="0">
                <a:solidFill>
                  <a:srgbClr val="151515"/>
                </a:solidFill>
                <a:effectLst/>
                <a:latin typeface="Times New Roman" panose="02020603050405020304" pitchFamily="18" charset="0"/>
                <a:cs typeface="Times New Roman" panose="02020603050405020304" pitchFamily="18" charset="0"/>
              </a:rPr>
              <a:t>body movements convey meanings and messages. The body language </a:t>
            </a:r>
            <a:r>
              <a:rPr lang="en-US" dirty="0">
                <a:solidFill>
                  <a:srgbClr val="151515"/>
                </a:solidFill>
                <a:latin typeface="Times New Roman" panose="02020603050405020304" pitchFamily="18" charset="0"/>
                <a:cs typeface="Times New Roman" panose="02020603050405020304" pitchFamily="18" charset="0"/>
              </a:rPr>
              <a:t>have two types: </a:t>
            </a:r>
            <a:r>
              <a:rPr lang="en-US" b="0" i="0" dirty="0">
                <a:solidFill>
                  <a:srgbClr val="151515"/>
                </a:solidFill>
                <a:effectLst/>
                <a:latin typeface="Times New Roman" panose="02020603050405020304" pitchFamily="18" charset="0"/>
                <a:cs typeface="Times New Roman" panose="02020603050405020304" pitchFamily="18" charset="0"/>
              </a:rPr>
              <a:t>Unconscious movements and consciously controlled movements.</a:t>
            </a:r>
          </a:p>
          <a:p>
            <a:pPr marL="0" indent="0" algn="just">
              <a:buNone/>
            </a:pPr>
            <a:endParaRPr lang="en-US" b="1" i="0" dirty="0">
              <a:solidFill>
                <a:srgbClr val="151515"/>
              </a:solidFill>
              <a:effectLst/>
              <a:latin typeface="Times New Roman" panose="02020603050405020304" pitchFamily="18" charset="0"/>
              <a:cs typeface="Times New Roman" panose="02020603050405020304" pitchFamily="18" charset="0"/>
            </a:endParaRPr>
          </a:p>
          <a:p>
            <a:pPr marL="0" indent="0" algn="just">
              <a:buNone/>
            </a:pPr>
            <a:r>
              <a:rPr lang="en-US" b="1" i="0" dirty="0">
                <a:solidFill>
                  <a:srgbClr val="151515"/>
                </a:solidFill>
                <a:effectLst/>
                <a:latin typeface="Times New Roman" panose="02020603050405020304" pitchFamily="18" charset="0"/>
                <a:cs typeface="Times New Roman" panose="02020603050405020304" pitchFamily="18" charset="0"/>
              </a:rPr>
              <a:t>Example:</a:t>
            </a:r>
            <a:endParaRPr lang="en-US" b="0" i="0" dirty="0">
              <a:solidFill>
                <a:srgbClr val="151515"/>
              </a:solidFill>
              <a:effectLst/>
              <a:latin typeface="Times New Roman" panose="02020603050405020304" pitchFamily="18" charset="0"/>
              <a:cs typeface="Times New Roman" panose="02020603050405020304" pitchFamily="18" charset="0"/>
            </a:endParaRPr>
          </a:p>
          <a:p>
            <a:pPr algn="just"/>
            <a:r>
              <a:rPr lang="en-US" b="0" i="0" dirty="0">
                <a:solidFill>
                  <a:srgbClr val="151515"/>
                </a:solidFill>
                <a:effectLst/>
                <a:latin typeface="Times New Roman" panose="02020603050405020304" pitchFamily="18" charset="0"/>
                <a:cs typeface="Times New Roman" panose="02020603050405020304" pitchFamily="18" charset="0"/>
              </a:rPr>
              <a:t>In a public lecture, a bored person may gaze around the room rather than looking at a speaker. </a:t>
            </a:r>
          </a:p>
          <a:p>
            <a:pPr marL="0" indent="0" algn="just">
              <a:buNone/>
            </a:pPr>
            <a:endParaRPr lang="en-US" b="0" i="0" dirty="0">
              <a:solidFill>
                <a:srgbClr val="151515"/>
              </a:solidFill>
              <a:effectLst/>
              <a:latin typeface="Times New Roman" panose="02020603050405020304" pitchFamily="18" charset="0"/>
              <a:cs typeface="Times New Roman" panose="02020603050405020304" pitchFamily="18" charset="0"/>
            </a:endParaRPr>
          </a:p>
          <a:p>
            <a:pPr algn="just"/>
            <a:r>
              <a:rPr lang="en-US" b="0" i="0" dirty="0">
                <a:solidFill>
                  <a:srgbClr val="151515"/>
                </a:solidFill>
                <a:effectLst/>
                <a:latin typeface="Times New Roman" panose="02020603050405020304" pitchFamily="18" charset="0"/>
                <a:cs typeface="Times New Roman" panose="02020603050405020304" pitchFamily="18" charset="0"/>
              </a:rPr>
              <a:t>When a person is nervous, he may bite his nails or mash hair. These are usually done unconsciously. </a:t>
            </a:r>
          </a:p>
          <a:p>
            <a:pPr marL="0" indent="0" algn="just">
              <a:buNone/>
            </a:pPr>
            <a:endParaRPr lang="en-US" b="0" i="0" dirty="0">
              <a:solidFill>
                <a:srgbClr val="151515"/>
              </a:solidFill>
              <a:effectLst/>
              <a:latin typeface="Times New Roman" panose="02020603050405020304" pitchFamily="18" charset="0"/>
              <a:cs typeface="Times New Roman" panose="02020603050405020304" pitchFamily="18" charset="0"/>
            </a:endParaRPr>
          </a:p>
          <a:p>
            <a:pPr algn="just"/>
            <a:r>
              <a:rPr lang="en-US" b="0" i="0" dirty="0">
                <a:solidFill>
                  <a:srgbClr val="151515"/>
                </a:solidFill>
                <a:effectLst/>
                <a:latin typeface="Times New Roman" panose="02020603050405020304" pitchFamily="18" charset="0"/>
                <a:cs typeface="Times New Roman" panose="02020603050405020304" pitchFamily="18" charset="0"/>
              </a:rPr>
              <a:t>On the other hand, leaning forward towards a speaker to express interest is the case of conscious body movements.</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460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76FD5-B7CA-48CF-84E7-100438BA721E}"/>
              </a:ext>
            </a:extLst>
          </p:cNvPr>
          <p:cNvSpPr>
            <a:spLocks noGrp="1"/>
          </p:cNvSpPr>
          <p:nvPr>
            <p:ph type="title"/>
          </p:nvPr>
        </p:nvSpPr>
        <p:spPr/>
        <p:txBody>
          <a:bodyPr>
            <a:normAutofit/>
          </a:bodyPr>
          <a:lstStyle/>
          <a:p>
            <a:r>
              <a:rPr lang="en-US" sz="3600" b="1" dirty="0">
                <a:solidFill>
                  <a:schemeClr val="tx1"/>
                </a:solidFill>
              </a:rPr>
              <a:t>6. Facial expression</a:t>
            </a:r>
          </a:p>
        </p:txBody>
      </p:sp>
      <p:sp>
        <p:nvSpPr>
          <p:cNvPr id="3" name="Content Placeholder 2">
            <a:extLst>
              <a:ext uri="{FF2B5EF4-FFF2-40B4-BE49-F238E27FC236}">
                <a16:creationId xmlns:a16="http://schemas.microsoft.com/office/drawing/2014/main" id="{B6E1A0CB-3E0C-458F-83D5-7B5B50595ED9}"/>
              </a:ext>
            </a:extLst>
          </p:cNvPr>
          <p:cNvSpPr>
            <a:spLocks noGrp="1"/>
          </p:cNvSpPr>
          <p:nvPr>
            <p:ph idx="1"/>
          </p:nvPr>
        </p:nvSpPr>
        <p:spPr>
          <a:xfrm>
            <a:off x="477520" y="1935480"/>
            <a:ext cx="11104880" cy="4820920"/>
          </a:xfrm>
        </p:spPr>
        <p:txBody>
          <a:bodyPr>
            <a:noAutofit/>
          </a:bodyPr>
          <a:lstStyle/>
          <a:p>
            <a:pPr marL="0" indent="0" algn="just">
              <a:buNone/>
            </a:pPr>
            <a:r>
              <a:rPr lang="en-US" sz="2400" dirty="0">
                <a:latin typeface="Times New Roman" panose="02020603050405020304" pitchFamily="18" charset="0"/>
                <a:cs typeface="Times New Roman" panose="02020603050405020304" pitchFamily="18" charset="0"/>
              </a:rPr>
              <a:t>As it is said, face us the index of the mind. It plays a big role in communication as it helps to reveal what is in the mind of a communicator. </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The face can express different messages such as joy, love, interest, sorrow, anger, annoyance, confusion, enthusiasm, fear, hatred, surprise, and doubt.</a:t>
            </a:r>
          </a:p>
          <a:p>
            <a:pPr marL="0" indent="0" algn="just">
              <a:buNone/>
            </a:pPr>
            <a:r>
              <a:rPr lang="en-US" sz="2400" dirty="0">
                <a:latin typeface="Times New Roman" panose="02020603050405020304" pitchFamily="18" charset="0"/>
                <a:cs typeface="Times New Roman" panose="02020603050405020304" pitchFamily="18" charset="0"/>
              </a:rPr>
              <a:t>We read facial expressions through:</a:t>
            </a:r>
          </a:p>
          <a:p>
            <a:pPr lvl="1" algn="just"/>
            <a:r>
              <a:rPr lang="en-US" sz="1600" dirty="0">
                <a:latin typeface="Times New Roman" panose="02020603050405020304" pitchFamily="18" charset="0"/>
                <a:cs typeface="Times New Roman" panose="02020603050405020304" pitchFamily="18" charset="0"/>
              </a:rPr>
              <a:t>Mouth: Open, wide or closed</a:t>
            </a:r>
          </a:p>
          <a:p>
            <a:pPr lvl="1" algn="just"/>
            <a:r>
              <a:rPr lang="en-US" sz="1600" dirty="0">
                <a:latin typeface="Times New Roman" panose="02020603050405020304" pitchFamily="18" charset="0"/>
                <a:cs typeface="Times New Roman" panose="02020603050405020304" pitchFamily="18" charset="0"/>
              </a:rPr>
              <a:t>Eyelids: Raised or lowered</a:t>
            </a:r>
          </a:p>
          <a:p>
            <a:pPr lvl="1" algn="just"/>
            <a:r>
              <a:rPr lang="en-US" sz="1600" dirty="0">
                <a:latin typeface="Times New Roman" panose="02020603050405020304" pitchFamily="18" charset="0"/>
                <a:cs typeface="Times New Roman" panose="02020603050405020304" pitchFamily="18" charset="0"/>
              </a:rPr>
              <a:t>Nose: Wrinkled or relaxed</a:t>
            </a:r>
          </a:p>
          <a:p>
            <a:pPr lvl="1" algn="just"/>
            <a:r>
              <a:rPr lang="en-US" sz="1600" dirty="0">
                <a:latin typeface="Times New Roman" panose="02020603050405020304" pitchFamily="18" charset="0"/>
                <a:cs typeface="Times New Roman" panose="02020603050405020304" pitchFamily="18" charset="0"/>
              </a:rPr>
              <a:t>Cheeks: Drawn up or back</a:t>
            </a:r>
          </a:p>
          <a:p>
            <a:pPr lvl="1" algn="just"/>
            <a:r>
              <a:rPr lang="en-US" sz="1600" dirty="0">
                <a:latin typeface="Times New Roman" panose="02020603050405020304" pitchFamily="18" charset="0"/>
                <a:cs typeface="Times New Roman" panose="02020603050405020304" pitchFamily="18" charset="0"/>
              </a:rPr>
              <a:t>Forehead: Lowered or raised</a:t>
            </a:r>
          </a:p>
          <a:p>
            <a:pPr marL="0" indent="0" algn="just">
              <a:buNone/>
            </a:pPr>
            <a:r>
              <a:rPr lang="en-US" sz="2400" dirty="0">
                <a:latin typeface="Times New Roman" panose="02020603050405020304" pitchFamily="18" charset="0"/>
                <a:cs typeface="Times New Roman" panose="02020603050405020304" pitchFamily="18" charset="0"/>
              </a:rPr>
              <a:t>In the facial area, eyes are especially effective for indicating attention and interest. </a:t>
            </a:r>
          </a:p>
          <a:p>
            <a:pPr marL="0" indent="0" algn="just">
              <a:buNone/>
            </a:pPr>
            <a:r>
              <a:rPr lang="en-US" sz="2400" dirty="0">
                <a:latin typeface="Times New Roman" panose="02020603050405020304" pitchFamily="18" charset="0"/>
                <a:cs typeface="Times New Roman" panose="02020603050405020304" pitchFamily="18" charset="0"/>
              </a:rPr>
              <a:t>Note: Interpretations of facial expressions differ from one culture to another.</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823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E8D69-6403-BD7F-554F-28EC0F3AE432}"/>
              </a:ext>
            </a:extLst>
          </p:cNvPr>
          <p:cNvSpPr>
            <a:spLocks noGrp="1"/>
          </p:cNvSpPr>
          <p:nvPr>
            <p:ph type="title"/>
          </p:nvPr>
        </p:nvSpPr>
        <p:spPr/>
        <p:txBody>
          <a:bodyPr/>
          <a:lstStyle/>
          <a:p>
            <a:r>
              <a:rPr lang="en-US" sz="5400" b="1" dirty="0">
                <a:solidFill>
                  <a:schemeClr val="tx1"/>
                </a:solidFill>
              </a:rPr>
              <a:t>7. Eye contact</a:t>
            </a:r>
            <a:endParaRPr lang="en-US" b="1" dirty="0">
              <a:solidFill>
                <a:schemeClr val="tx1"/>
              </a:solidFill>
            </a:endParaRPr>
          </a:p>
        </p:txBody>
      </p:sp>
      <p:sp>
        <p:nvSpPr>
          <p:cNvPr id="3" name="Content Placeholder 2">
            <a:extLst>
              <a:ext uri="{FF2B5EF4-FFF2-40B4-BE49-F238E27FC236}">
                <a16:creationId xmlns:a16="http://schemas.microsoft.com/office/drawing/2014/main" id="{2C45CDCA-A4EB-F1EE-E721-E6FF194A14DB}"/>
              </a:ext>
            </a:extLst>
          </p:cNvPr>
          <p:cNvSpPr>
            <a:spLocks noGrp="1"/>
          </p:cNvSpPr>
          <p:nvPr>
            <p:ph idx="1"/>
          </p:nvPr>
        </p:nvSpPr>
        <p:spPr/>
        <p:txBody>
          <a:bodyPr>
            <a:normAutofit fontScale="92500" lnSpcReduction="10000"/>
          </a:bodyPr>
          <a:lstStyle/>
          <a:p>
            <a:r>
              <a:rPr lang="en-US" dirty="0"/>
              <a:t>Smiling is a powerful cue that expresses the following:</a:t>
            </a:r>
          </a:p>
          <a:p>
            <a:pPr lvl="1">
              <a:buFont typeface="Courier New" panose="02070309020205020404" pitchFamily="49" charset="0"/>
              <a:buChar char="o"/>
            </a:pPr>
            <a:r>
              <a:rPr lang="en-US" dirty="0"/>
              <a:t>Happiness.</a:t>
            </a:r>
          </a:p>
          <a:p>
            <a:pPr lvl="1">
              <a:buFont typeface="Courier New" panose="02070309020205020404" pitchFamily="49" charset="0"/>
              <a:buChar char="o"/>
            </a:pPr>
            <a:r>
              <a:rPr lang="en-US" dirty="0"/>
              <a:t>Friendliness.</a:t>
            </a:r>
          </a:p>
          <a:p>
            <a:pPr lvl="1">
              <a:buFont typeface="Courier New" panose="02070309020205020404" pitchFamily="49" charset="0"/>
              <a:buChar char="o"/>
            </a:pPr>
            <a:r>
              <a:rPr lang="en-US" dirty="0"/>
              <a:t>Warmth.</a:t>
            </a:r>
          </a:p>
          <a:p>
            <a:pPr lvl="1">
              <a:buFont typeface="Courier New" panose="02070309020205020404" pitchFamily="49" charset="0"/>
              <a:buChar char="o"/>
            </a:pPr>
            <a:r>
              <a:rPr lang="en-US" dirty="0"/>
              <a:t>Liking.</a:t>
            </a:r>
          </a:p>
          <a:p>
            <a:pPr lvl="1">
              <a:buFont typeface="Courier New" panose="02070309020205020404" pitchFamily="49" charset="0"/>
              <a:buChar char="o"/>
            </a:pPr>
            <a:r>
              <a:rPr lang="en-US" dirty="0"/>
              <a:t>Affiliation.</a:t>
            </a:r>
          </a:p>
          <a:p>
            <a:pPr marL="393192" lvl="1" indent="0">
              <a:buNone/>
            </a:pPr>
            <a:endParaRPr lang="en-US" dirty="0"/>
          </a:p>
          <a:p>
            <a:r>
              <a:rPr lang="en-US" dirty="0"/>
              <a:t>Thus, when a person smiles frequently, he/she will be perceived as more likable, friendly, warm and approachable.</a:t>
            </a:r>
          </a:p>
          <a:p>
            <a:endParaRPr lang="en-US" dirty="0"/>
          </a:p>
          <a:p>
            <a:r>
              <a:rPr lang="en-US" dirty="0"/>
              <a:t>Smiling is often contagious.</a:t>
            </a:r>
          </a:p>
          <a:p>
            <a:endParaRPr lang="en-US" dirty="0"/>
          </a:p>
        </p:txBody>
      </p:sp>
    </p:spTree>
    <p:extLst>
      <p:ext uri="{BB962C8B-B14F-4D97-AF65-F5344CB8AC3E}">
        <p14:creationId xmlns:p14="http://schemas.microsoft.com/office/powerpoint/2010/main" val="1644868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11DEE-50D1-4429-9D22-4592E89A4AF6}"/>
              </a:ext>
            </a:extLst>
          </p:cNvPr>
          <p:cNvSpPr>
            <a:spLocks noGrp="1"/>
          </p:cNvSpPr>
          <p:nvPr>
            <p:ph type="title"/>
          </p:nvPr>
        </p:nvSpPr>
        <p:spPr/>
        <p:txBody>
          <a:bodyPr>
            <a:normAutofit/>
          </a:bodyPr>
          <a:lstStyle/>
          <a:p>
            <a:r>
              <a:rPr lang="en-US" sz="3600" b="1" dirty="0">
                <a:solidFill>
                  <a:schemeClr val="tx1"/>
                </a:solidFill>
              </a:rPr>
              <a:t>8. Silence</a:t>
            </a:r>
          </a:p>
        </p:txBody>
      </p:sp>
      <p:sp>
        <p:nvSpPr>
          <p:cNvPr id="3" name="Content Placeholder 2">
            <a:extLst>
              <a:ext uri="{FF2B5EF4-FFF2-40B4-BE49-F238E27FC236}">
                <a16:creationId xmlns:a16="http://schemas.microsoft.com/office/drawing/2014/main" id="{30326A71-562D-4ABE-B683-33504C133CC1}"/>
              </a:ext>
            </a:extLst>
          </p:cNvPr>
          <p:cNvSpPr>
            <a:spLocks noGrp="1"/>
          </p:cNvSpPr>
          <p:nvPr>
            <p:ph idx="1"/>
          </p:nvPr>
        </p:nvSpPr>
        <p:spPr>
          <a:xfrm>
            <a:off x="487680" y="2250440"/>
            <a:ext cx="10972800" cy="438912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Sometimes, it is good to keep silence for silence is a powerful tool for communication. Silence carries a positive or negative meaning in line with the context.</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Example: </a:t>
            </a:r>
          </a:p>
          <a:p>
            <a:pPr algn="just"/>
            <a:r>
              <a:rPr lang="en-US" sz="2400" dirty="0">
                <a:latin typeface="Times New Roman" panose="02020603050405020304" pitchFamily="18" charset="0"/>
                <a:cs typeface="Times New Roman" panose="02020603050405020304" pitchFamily="18" charset="0"/>
              </a:rPr>
              <a:t>When students are silent and a teacher is teaching, it means that they are following and listening carefully to what he/she is saying. In the same way, silence can be used as an expression of lack of interest and/or a failure to understand.</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43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9E5A2-5B60-46C0-F854-7C1AAD86B8CA}"/>
              </a:ext>
            </a:extLst>
          </p:cNvPr>
          <p:cNvSpPr>
            <a:spLocks noGrp="1"/>
          </p:cNvSpPr>
          <p:nvPr>
            <p:ph type="title"/>
          </p:nvPr>
        </p:nvSpPr>
        <p:spPr/>
        <p:txBody>
          <a:bodyPr>
            <a:normAutofit/>
          </a:bodyPr>
          <a:lstStyle/>
          <a:p>
            <a:r>
              <a:rPr lang="en-US" b="1" dirty="0"/>
              <a:t>10. Para-linguistic</a:t>
            </a:r>
          </a:p>
        </p:txBody>
      </p:sp>
      <p:sp>
        <p:nvSpPr>
          <p:cNvPr id="3" name="Content Placeholder 2">
            <a:extLst>
              <a:ext uri="{FF2B5EF4-FFF2-40B4-BE49-F238E27FC236}">
                <a16:creationId xmlns:a16="http://schemas.microsoft.com/office/drawing/2014/main" id="{BA3F555B-0D14-8F80-4F8E-F37D618C2CAA}"/>
              </a:ext>
            </a:extLst>
          </p:cNvPr>
          <p:cNvSpPr>
            <a:spLocks noGrp="1"/>
          </p:cNvSpPr>
          <p:nvPr>
            <p:ph idx="1"/>
          </p:nvPr>
        </p:nvSpPr>
        <p:spPr/>
        <p:txBody>
          <a:bodyPr>
            <a:normAutofit/>
          </a:bodyPr>
          <a:lstStyle/>
          <a:p>
            <a:pPr marL="0" marR="0">
              <a:lnSpc>
                <a:spcPct val="107000"/>
              </a:lnSpc>
              <a:spcBef>
                <a:spcPts val="0"/>
              </a:spcBef>
              <a:spcAft>
                <a:spcPts val="800"/>
              </a:spcAft>
            </a:pPr>
            <a:r>
              <a:rPr lang="en-US" sz="2400" dirty="0">
                <a:solidFill>
                  <a:srgbClr val="282828"/>
                </a:solidFill>
                <a:effectLst/>
                <a:latin typeface="Times New Roman" panose="02020603050405020304" pitchFamily="18" charset="0"/>
                <a:ea typeface="Calibri" panose="020F0502020204030204" pitchFamily="34" charset="0"/>
                <a:cs typeface="Times New Roman" panose="02020603050405020304" pitchFamily="18" charset="0"/>
              </a:rPr>
              <a:t>Shirley Weitz (1974) states that para-linguistics sets great store on how something is said, not on what is said.</a:t>
            </a:r>
          </a:p>
          <a:p>
            <a:pPr marL="0" marR="0" indent="0">
              <a:lnSpc>
                <a:spcPct val="107000"/>
              </a:lnSpc>
              <a:spcBef>
                <a:spcPts val="0"/>
              </a:spcBef>
              <a:spcAft>
                <a:spcPts val="800"/>
              </a:spcAft>
              <a:buNone/>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solidFill>
                  <a:srgbClr val="282828"/>
                </a:solidFill>
                <a:effectLst/>
                <a:latin typeface="Times New Roman" panose="02020603050405020304" pitchFamily="18" charset="0"/>
                <a:ea typeface="Calibri" panose="020F0502020204030204" pitchFamily="34" charset="0"/>
                <a:cs typeface="Times New Roman" panose="02020603050405020304" pitchFamily="18" charset="0"/>
              </a:rPr>
              <a:t>In para-linguistic there is a variety of elements that basically related to the voice: Tone, rhythm, timbre, pitch, timbre, loudness and inflection.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402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893D3-BA9E-C092-F228-67E3407EF1B0}"/>
              </a:ext>
            </a:extLst>
          </p:cNvPr>
          <p:cNvSpPr>
            <a:spLocks noGrp="1"/>
          </p:cNvSpPr>
          <p:nvPr>
            <p:ph type="title"/>
          </p:nvPr>
        </p:nvSpPr>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DDBD2042-68DE-2D92-1041-60FE6B3D14F2}"/>
              </a:ext>
            </a:extLst>
          </p:cNvPr>
          <p:cNvSpPr>
            <a:spLocks noGrp="1"/>
          </p:cNvSpPr>
          <p:nvPr>
            <p:ph idx="1"/>
          </p:nvPr>
        </p:nvSpPr>
        <p:spPr/>
        <p:txBody>
          <a:bodyPr/>
          <a:lstStyle/>
          <a:p>
            <a:pPr marL="0" indent="0" algn="just">
              <a:buNone/>
            </a:pPr>
            <a:r>
              <a:rPr lang="en-US" b="0" i="0" dirty="0">
                <a:solidFill>
                  <a:srgbClr val="151515"/>
                </a:solidFill>
                <a:effectLst/>
                <a:latin typeface="Times New Roman" panose="02020603050405020304" pitchFamily="18" charset="0"/>
                <a:cs typeface="Times New Roman" panose="02020603050405020304" pitchFamily="18" charset="0"/>
              </a:rPr>
              <a:t>Example of a para-linguistic situation: </a:t>
            </a:r>
          </a:p>
          <a:p>
            <a:pPr marL="0" indent="0" algn="just">
              <a:buNone/>
            </a:pPr>
            <a:endParaRPr lang="en-US" b="0" i="0" dirty="0">
              <a:solidFill>
                <a:srgbClr val="151515"/>
              </a:solidFill>
              <a:effectLst/>
              <a:latin typeface="Times New Roman" panose="02020603050405020304" pitchFamily="18" charset="0"/>
              <a:cs typeface="Times New Roman" panose="02020603050405020304" pitchFamily="18" charset="0"/>
            </a:endParaRPr>
          </a:p>
          <a:p>
            <a:pPr marL="0" indent="0" algn="just">
              <a:buNone/>
            </a:pPr>
            <a:r>
              <a:rPr lang="en-US" b="0" i="0" dirty="0">
                <a:solidFill>
                  <a:srgbClr val="151515"/>
                </a:solidFill>
                <a:effectLst/>
                <a:latin typeface="Times New Roman" panose="02020603050405020304" pitchFamily="18" charset="0"/>
                <a:cs typeface="Times New Roman" panose="02020603050405020304" pitchFamily="18" charset="0"/>
              </a:rPr>
              <a:t>A classroo</a:t>
            </a:r>
            <a:r>
              <a:rPr lang="en-US" dirty="0">
                <a:solidFill>
                  <a:srgbClr val="151515"/>
                </a:solidFill>
                <a:latin typeface="Times New Roman" panose="02020603050405020304" pitchFamily="18" charset="0"/>
                <a:cs typeface="Times New Roman" panose="02020603050405020304" pitchFamily="18" charset="0"/>
              </a:rPr>
              <a:t>m: </a:t>
            </a:r>
          </a:p>
          <a:p>
            <a:pPr algn="just"/>
            <a:r>
              <a:rPr lang="en-US" b="0" i="0" dirty="0">
                <a:solidFill>
                  <a:srgbClr val="151515"/>
                </a:solidFill>
                <a:effectLst/>
                <a:latin typeface="Times New Roman" panose="02020603050405020304" pitchFamily="18" charset="0"/>
                <a:cs typeface="Times New Roman" panose="02020603050405020304" pitchFamily="18" charset="0"/>
              </a:rPr>
              <a:t>For maximum teaching effectiveness, learn to vary these six elements of your voice.</a:t>
            </a:r>
          </a:p>
          <a:p>
            <a:pPr algn="just"/>
            <a:r>
              <a:rPr lang="en-US" b="0" i="0" dirty="0">
                <a:solidFill>
                  <a:srgbClr val="151515"/>
                </a:solidFill>
                <a:effectLst/>
                <a:latin typeface="Times New Roman" panose="02020603050405020304" pitchFamily="18" charset="0"/>
                <a:cs typeface="Times New Roman" panose="02020603050405020304" pitchFamily="18" charset="0"/>
              </a:rPr>
              <a:t>One of the major criticisms is of instructors who speak in a monotone. Listeners perceive these instructors as boring and dull.</a:t>
            </a:r>
          </a:p>
          <a:p>
            <a:pPr algn="just"/>
            <a:r>
              <a:rPr lang="en-US" b="0" i="0" dirty="0">
                <a:solidFill>
                  <a:srgbClr val="151515"/>
                </a:solidFill>
                <a:effectLst/>
                <a:latin typeface="Times New Roman" panose="02020603050405020304" pitchFamily="18" charset="0"/>
                <a:cs typeface="Times New Roman" panose="02020603050405020304" pitchFamily="18" charset="0"/>
              </a:rPr>
              <a:t>Students report that they learn less and lose interest more quickly when listening to teachers who have not learned to modulate their voices.</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0426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1DE78-16EB-4A1E-A71B-A4F7E7E91ED4}"/>
              </a:ext>
            </a:extLst>
          </p:cNvPr>
          <p:cNvSpPr>
            <a:spLocks noGrp="1"/>
          </p:cNvSpPr>
          <p:nvPr>
            <p:ph type="title"/>
          </p:nvPr>
        </p:nvSpPr>
        <p:spPr/>
        <p:txBody>
          <a:bodyPr>
            <a:normAutofit/>
          </a:bodyPr>
          <a:lstStyle/>
          <a:p>
            <a:br>
              <a:rPr lang="en-US" sz="3600" b="1" dirty="0">
                <a:solidFill>
                  <a:schemeClr val="tx1"/>
                </a:solidFill>
              </a:rPr>
            </a:br>
            <a:r>
              <a:rPr lang="en-US" sz="3600" b="1" dirty="0">
                <a:solidFill>
                  <a:schemeClr val="tx1"/>
                </a:solidFill>
              </a:rPr>
              <a:t>11. Tips to improve Non-Verbal Communication</a:t>
            </a:r>
          </a:p>
        </p:txBody>
      </p:sp>
      <p:sp>
        <p:nvSpPr>
          <p:cNvPr id="3" name="Content Placeholder 2">
            <a:extLst>
              <a:ext uri="{FF2B5EF4-FFF2-40B4-BE49-F238E27FC236}">
                <a16:creationId xmlns:a16="http://schemas.microsoft.com/office/drawing/2014/main" id="{744A23B8-F972-47A5-954A-CEF7CD17E8BA}"/>
              </a:ext>
            </a:extLst>
          </p:cNvPr>
          <p:cNvSpPr>
            <a:spLocks noGrp="1"/>
          </p:cNvSpPr>
          <p:nvPr>
            <p:ph idx="1"/>
          </p:nvPr>
        </p:nvSpPr>
        <p:spPr>
          <a:xfrm>
            <a:off x="609600" y="2291080"/>
            <a:ext cx="10972800" cy="4389120"/>
          </a:xfrm>
        </p:spPr>
        <p:txBody>
          <a:bodyPr>
            <a:normAutofit/>
          </a:bodyPr>
          <a:lstStyle/>
          <a:p>
            <a:pPr algn="just"/>
            <a:r>
              <a:rPr lang="en-US" dirty="0">
                <a:latin typeface="Times New Roman" panose="02020603050405020304" pitchFamily="18" charset="0"/>
                <a:cs typeface="Times New Roman" panose="02020603050405020304" pitchFamily="18" charset="0"/>
              </a:rPr>
              <a:t>To improve your nonverbal skills, record your speaking on videotape. Then ask a colleague in communications to suggest refinements.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Non-verbal communication can take many forms depending on the situation, the ability of communicators, etc.</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According to one estimate, there are more than 0.70 million forms of non-verbal communication. The most common forms of non-verbal communication are as follows.</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8379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C80CE-B46F-B0C1-A6D8-8A1B2D5492FE}"/>
              </a:ext>
            </a:extLst>
          </p:cNvPr>
          <p:cNvSpPr>
            <a:spLocks noGrp="1"/>
          </p:cNvSpPr>
          <p:nvPr>
            <p:ph type="title"/>
          </p:nvPr>
        </p:nvSpPr>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4D5EF224-AA12-3FCA-F283-43D429881B87}"/>
              </a:ext>
            </a:extLst>
          </p:cNvPr>
          <p:cNvSpPr>
            <a:spLocks noGrp="1"/>
          </p:cNvSpPr>
          <p:nvPr>
            <p:ph idx="1"/>
          </p:nvPr>
        </p:nvSpPr>
        <p:spPr/>
        <p:txBody>
          <a:bodyPr>
            <a:noAutofit/>
          </a:bodyPr>
          <a:lstStyle/>
          <a:p>
            <a:pPr algn="just"/>
            <a:r>
              <a:rPr lang="en-US" sz="2400" dirty="0">
                <a:latin typeface="Times New Roman" panose="02020603050405020304" pitchFamily="18" charset="0"/>
                <a:cs typeface="Times New Roman" panose="02020603050405020304" pitchFamily="18" charset="0"/>
              </a:rPr>
              <a:t>Avoid poor posture (slumped  shoulders suggest a lack of confidence, which may undermine professional credibility). </a:t>
            </a:r>
          </a:p>
          <a:p>
            <a:pPr algn="just"/>
            <a:r>
              <a:rPr lang="en-US" sz="2400" dirty="0">
                <a:latin typeface="Times New Roman" panose="02020603050405020304" pitchFamily="18" charset="0"/>
                <a:cs typeface="Times New Roman" panose="02020603050405020304" pitchFamily="18" charset="0"/>
              </a:rPr>
              <a:t>Use positive body language: smiling when greeting someone; and making appropriate eye contact.</a:t>
            </a:r>
          </a:p>
          <a:p>
            <a:pPr algn="just"/>
            <a:r>
              <a:rPr lang="en-US" sz="2400" dirty="0">
                <a:latin typeface="Times New Roman" panose="02020603050405020304" pitchFamily="18" charset="0"/>
                <a:cs typeface="Times New Roman" panose="02020603050405020304" pitchFamily="18" charset="0"/>
              </a:rPr>
              <a:t>Avoid glancing at the clock/your phone or towards the door – it suggests you wish to bring a conversation to an end. If you need to leave, or draw a session to a close, use words: “I’m sorry, but we have run out of time for this week…” (consider setting expectations at the outset: “We need to finish by 2pm today.”)</a:t>
            </a:r>
          </a:p>
          <a:p>
            <a:pPr algn="just"/>
            <a:r>
              <a:rPr lang="en-US" sz="2400" dirty="0">
                <a:latin typeface="Times New Roman" panose="02020603050405020304" pitchFamily="18" charset="0"/>
                <a:cs typeface="Times New Roman" panose="02020603050405020304" pitchFamily="18" charset="0"/>
              </a:rPr>
              <a:t>Remember, someone biting their lip may be anxious, or just concentrating. Ask open questions to confirm: “How are you feeling?”</a:t>
            </a:r>
          </a:p>
        </p:txBody>
      </p:sp>
    </p:spTree>
    <p:extLst>
      <p:ext uri="{BB962C8B-B14F-4D97-AF65-F5344CB8AC3E}">
        <p14:creationId xmlns:p14="http://schemas.microsoft.com/office/powerpoint/2010/main" val="717260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6BB2D-5351-92D0-FA49-33C639126332}"/>
              </a:ext>
            </a:extLst>
          </p:cNvPr>
          <p:cNvSpPr>
            <a:spLocks noGrp="1"/>
          </p:cNvSpPr>
          <p:nvPr>
            <p:ph type="title"/>
          </p:nvPr>
        </p:nvSpPr>
        <p:spPr>
          <a:xfrm>
            <a:off x="609600" y="450088"/>
            <a:ext cx="10972800" cy="1143000"/>
          </a:xfrm>
        </p:spPr>
        <p:txBody>
          <a:bodyPr>
            <a:noAutofit/>
          </a:bodyPr>
          <a:lstStyle/>
          <a:p>
            <a:r>
              <a:rPr lang="en-US" sz="3600" b="1" dirty="0">
                <a:solidFill>
                  <a:schemeClr val="tx1"/>
                </a:solidFill>
              </a:rPr>
              <a:t>Benefits of effective nonverbal communication</a:t>
            </a:r>
          </a:p>
        </p:txBody>
      </p:sp>
      <p:sp>
        <p:nvSpPr>
          <p:cNvPr id="3" name="Content Placeholder 2">
            <a:extLst>
              <a:ext uri="{FF2B5EF4-FFF2-40B4-BE49-F238E27FC236}">
                <a16:creationId xmlns:a16="http://schemas.microsoft.com/office/drawing/2014/main" id="{A5312DE5-9B58-E1E3-FB56-489A20983BEE}"/>
              </a:ext>
            </a:extLst>
          </p:cNvPr>
          <p:cNvSpPr>
            <a:spLocks noGrp="1"/>
          </p:cNvSpPr>
          <p:nvPr>
            <p:ph idx="1"/>
          </p:nvPr>
        </p:nvSpPr>
        <p:spPr>
          <a:xfrm>
            <a:off x="609600" y="1593088"/>
            <a:ext cx="10972800" cy="4389120"/>
          </a:xfrm>
        </p:spPr>
        <p:txBody>
          <a:bodyPr>
            <a:noAutofit/>
          </a:bodyPr>
          <a:lstStyle/>
          <a:p>
            <a:r>
              <a:rPr lang="en-US" sz="2400" dirty="0"/>
              <a:t>There are several ways nonverbal communication can support your ability to communicate effectively in the workplace, including:</a:t>
            </a:r>
          </a:p>
          <a:p>
            <a:endParaRPr lang="en-US" sz="2400" dirty="0"/>
          </a:p>
          <a:p>
            <a:r>
              <a:rPr lang="en-US" sz="2400" dirty="0"/>
              <a:t>It supports your message. When having a conversation, participating in a meeting or engaging in conversation, nonverbal cues can emphasize and underscore the content of your message. For example, using hand gestures to indicate the importance of an idea may tell your listeners to pay attention to and remember a key point.</a:t>
            </a:r>
          </a:p>
          <a:p>
            <a:pPr marL="0" indent="0">
              <a:buNone/>
            </a:pPr>
            <a:endParaRPr lang="en-US" sz="2400" dirty="0"/>
          </a:p>
          <a:p>
            <a:r>
              <a:rPr lang="en-US" sz="2400" dirty="0"/>
              <a:t>It communicates messages. You may also use only nonverbal communication to communicate with others. For example, if someone is explaining a sentiment you admire and agree with, you might nod your head up and down to express solidarity.</a:t>
            </a:r>
          </a:p>
        </p:txBody>
      </p:sp>
    </p:spTree>
    <p:extLst>
      <p:ext uri="{BB962C8B-B14F-4D97-AF65-F5344CB8AC3E}">
        <p14:creationId xmlns:p14="http://schemas.microsoft.com/office/powerpoint/2010/main" val="1981856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6A50C-7661-1B2E-EA6E-317D0DE2BF08}"/>
              </a:ext>
            </a:extLst>
          </p:cNvPr>
          <p:cNvSpPr>
            <a:spLocks noGrp="1"/>
          </p:cNvSpPr>
          <p:nvPr>
            <p:ph type="title"/>
          </p:nvPr>
        </p:nvSpPr>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CE9D76EF-86C3-1942-7A9B-40B6A9D2A350}"/>
              </a:ext>
            </a:extLst>
          </p:cNvPr>
          <p:cNvSpPr>
            <a:spLocks noGrp="1"/>
          </p:cNvSpPr>
          <p:nvPr>
            <p:ph idx="1"/>
          </p:nvPr>
        </p:nvSpPr>
        <p:spPr/>
        <p:txBody>
          <a:bodyPr>
            <a:noAutofit/>
          </a:bodyPr>
          <a:lstStyle/>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shows intention. Your body language may also intentionally or unintentionally express your current condition. For example, people may pick up nonverbal cues that you are being dishonest, unengaged, excited or aggressive.</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conveys feelings. You can also use nonverbal communication to show your feelings, such as disappointment, relief, happiness, contentment and more.</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offers support. Nonverbal cues are also a great way to show support. Whether it's a simple smile or pat on the back, actions may speak louder than words in many cases.</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3038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7AC6B-5FB7-3DBF-AE5B-32F096CB90F9}"/>
              </a:ext>
            </a:extLst>
          </p:cNvPr>
          <p:cNvSpPr>
            <a:spLocks noGrp="1"/>
          </p:cNvSpPr>
          <p:nvPr>
            <p:ph type="title"/>
          </p:nvPr>
        </p:nvSpPr>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937DBFA3-A9A6-69E4-33B4-1196505F9435}"/>
              </a:ext>
            </a:extLst>
          </p:cNvPr>
          <p:cNvSpPr>
            <a:spLocks noGrp="1"/>
          </p:cNvSpPr>
          <p:nvPr>
            <p:ph idx="1"/>
          </p:nvPr>
        </p:nvSpPr>
        <p:spPr/>
        <p:txBody>
          <a:bodyPr>
            <a:noAutofit/>
          </a:bodyPr>
          <a:lstStyle/>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showcases your personality. Nonverbal communication is a great way to show who you are. For example, a kind and optimistic person might frequently smile with open body language and offer friendly touches.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indicates a desired action. This might include inching toward a door to indicate your desire to leave the room, raising your hand to offer an idea or putting your hand out to meet someone new.</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deescalates tension. Using a calm tone of voice, open body language and directive gestures may help to resolve a difficult situation.</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9936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3E65-12C4-F288-41FB-E10EF3175923}"/>
              </a:ext>
            </a:extLst>
          </p:cNvPr>
          <p:cNvSpPr>
            <a:spLocks noGrp="1"/>
          </p:cNvSpPr>
          <p:nvPr>
            <p:ph type="title"/>
          </p:nvPr>
        </p:nvSpPr>
        <p:spPr/>
        <p:txBody>
          <a:bodyPr/>
          <a:lstStyle/>
          <a:p>
            <a:r>
              <a:rPr lang="en-US" dirty="0" err="1"/>
              <a:t>Cont</a:t>
            </a:r>
            <a:r>
              <a:rPr lang="en-US" dirty="0"/>
              <a:t>’</a:t>
            </a:r>
          </a:p>
        </p:txBody>
      </p:sp>
      <p:sp>
        <p:nvSpPr>
          <p:cNvPr id="3" name="Content Placeholder 2">
            <a:extLst>
              <a:ext uri="{FF2B5EF4-FFF2-40B4-BE49-F238E27FC236}">
                <a16:creationId xmlns:a16="http://schemas.microsoft.com/office/drawing/2014/main" id="{DC4D64A0-C10B-8F89-FC09-7EB7A14C0468}"/>
              </a:ext>
            </a:extLst>
          </p:cNvPr>
          <p:cNvSpPr>
            <a:spLocks noGrp="1"/>
          </p:cNvSpPr>
          <p:nvPr>
            <p:ph idx="1"/>
          </p:nvPr>
        </p:nvSpPr>
        <p:spPr>
          <a:xfrm>
            <a:off x="609600" y="1935480"/>
            <a:ext cx="10972800" cy="4770120"/>
          </a:xfrm>
        </p:spPr>
        <p:txBody>
          <a:bodyPr>
            <a:noAutofit/>
          </a:bodyPr>
          <a:lstStyle/>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Well expression of the Speaker’s attitude</a:t>
            </a:r>
          </a:p>
          <a:p>
            <a:pPr marL="640080" lvl="2" algn="just">
              <a:lnSpc>
                <a:spcPct val="107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Various non-verbal cues of the speaker like physical movements, facial expression, a way of expression, etc. play an important role in expressing the inner meaning of the messages in face-to-face conversation and interview.</a:t>
            </a:r>
          </a:p>
          <a:p>
            <a:pPr marL="640080" lvl="2" algn="just">
              <a:lnSpc>
                <a:spcPct val="107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For example, the facial expression of the speaker indicates his attitude, determination depth of knowledge, etc.</a:t>
            </a:r>
          </a:p>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Providing Information Regarding the Sender of The Written Message</a:t>
            </a:r>
          </a:p>
          <a:p>
            <a:pPr marL="640080" lvl="2" algn="just">
              <a:lnSpc>
                <a:spcPct val="107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format, neatness, language and the appearance of the envelope used in a written message send a non-verbal message regarding the writer’s tests, choice, level of education, etc.</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8254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B9D9C-37DF-AE47-7033-EFD1F1D99204}"/>
              </a:ext>
            </a:extLst>
          </p:cNvPr>
          <p:cNvSpPr>
            <a:spLocks noGrp="1"/>
          </p:cNvSpPr>
          <p:nvPr>
            <p:ph type="title"/>
          </p:nvPr>
        </p:nvSpPr>
        <p:spPr>
          <a:xfrm>
            <a:off x="609600" y="533400"/>
            <a:ext cx="10972800" cy="1143000"/>
          </a:xfrm>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9B92C6DA-0DD3-9640-CCC1-46BF2D428305}"/>
              </a:ext>
            </a:extLst>
          </p:cNvPr>
          <p:cNvSpPr>
            <a:spLocks noGrp="1"/>
          </p:cNvSpPr>
          <p:nvPr>
            <p:ph idx="1"/>
          </p:nvPr>
        </p:nvSpPr>
        <p:spPr>
          <a:xfrm>
            <a:off x="609600" y="1676400"/>
            <a:ext cx="10972800" cy="4389120"/>
          </a:xfrm>
        </p:spPr>
        <p:txBody>
          <a:bodyPr>
            <a:noAutofit/>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Expressing the attitude of the listener and receiver</a:t>
            </a:r>
          </a:p>
          <a:p>
            <a:pPr marL="365760" lvl="1" indent="0">
              <a:lnSpc>
                <a:spcPct val="107000"/>
              </a:lnSpc>
              <a:spcBef>
                <a:spcPts val="0"/>
              </a:spcBef>
              <a:spcAft>
                <a:spcPts val="8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Sometimes the appearance of the listeners and receivers conveys their attitudes, feelings, and thoughts regarding the messages they have read or heard.</a:t>
            </a:r>
          </a:p>
          <a:p>
            <a:pPr marL="0" marR="0" indent="0">
              <a:lnSpc>
                <a:spcPct val="107000"/>
              </a:lnSpc>
              <a:spcBef>
                <a:spcPts val="0"/>
              </a:spcBef>
              <a:spcAft>
                <a:spcPts val="800"/>
              </a:spcAft>
              <a:buNone/>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Gaining knowledge about a class of people</a:t>
            </a:r>
          </a:p>
          <a:p>
            <a:pPr marL="365760" lvl="1" indent="0">
              <a:lnSpc>
                <a:spcPct val="107000"/>
              </a:lnSpc>
              <a:spcBef>
                <a:spcPts val="0"/>
              </a:spcBef>
              <a:spcAft>
                <a:spcPts val="8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Clothing, hairstyle, neatness, jewelry, cosmetics, and stature of people convey impressions regarding their occupation, age, nationality, social or economic level, job status, etc.</a:t>
            </a:r>
          </a:p>
          <a:p>
            <a:pPr marL="365760" lvl="1" indent="0">
              <a:lnSpc>
                <a:spcPct val="107000"/>
              </a:lnSpc>
              <a:spcBef>
                <a:spcPts val="0"/>
              </a:spcBef>
              <a:spcAft>
                <a:spcPts val="8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For example; students, policemen, nurses, etc. can easily be identified through their dresses.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207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90D78-2477-9B92-8B75-9BFACE1EE5B9}"/>
              </a:ext>
            </a:extLst>
          </p:cNvPr>
          <p:cNvSpPr>
            <a:spLocks noGrp="1"/>
          </p:cNvSpPr>
          <p:nvPr>
            <p:ph type="title"/>
          </p:nvPr>
        </p:nvSpPr>
        <p:spPr>
          <a:xfrm>
            <a:off x="609600" y="487680"/>
            <a:ext cx="10972800" cy="1143000"/>
          </a:xfrm>
        </p:spPr>
        <p:txBody>
          <a:bodyPr/>
          <a:lstStyle/>
          <a:p>
            <a:r>
              <a:rPr lang="en-US" b="1" dirty="0" err="1"/>
              <a:t>Cont</a:t>
            </a:r>
            <a:r>
              <a:rPr lang="en-US" b="1" dirty="0"/>
              <a:t>’</a:t>
            </a:r>
          </a:p>
        </p:txBody>
      </p:sp>
      <p:sp>
        <p:nvSpPr>
          <p:cNvPr id="3" name="Content Placeholder 2">
            <a:extLst>
              <a:ext uri="{FF2B5EF4-FFF2-40B4-BE49-F238E27FC236}">
                <a16:creationId xmlns:a16="http://schemas.microsoft.com/office/drawing/2014/main" id="{2B14FB6E-F2D3-03F7-A080-D6C1A9BC15DB}"/>
              </a:ext>
            </a:extLst>
          </p:cNvPr>
          <p:cNvSpPr>
            <a:spLocks noGrp="1"/>
          </p:cNvSpPr>
          <p:nvPr>
            <p:ph idx="1"/>
          </p:nvPr>
        </p:nvSpPr>
        <p:spPr>
          <a:xfrm>
            <a:off x="609600" y="1630680"/>
            <a:ext cx="10972800" cy="4389120"/>
          </a:xfrm>
        </p:spPr>
        <p:txBody>
          <a:bodyPr>
            <a:noAutofit/>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Communicating Common Message to All People</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some cases, non-verbal cues can effectively express many true messages more accurately than those of any other method of communication.</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 example; the use of red, yellow and green lights and the use of various signs in controlling vehicles on the roads</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p>
          <a:p>
            <a:pPr marL="0" marR="0" indent="0">
              <a:lnSpc>
                <a:spcPct val="107000"/>
              </a:lnSpc>
              <a:spcBef>
                <a:spcPts val="0"/>
              </a:spcBef>
              <a:spcAft>
                <a:spcPts val="800"/>
              </a:spcAft>
              <a:buNone/>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Communicating with the Handicapped People</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Non- verbal cues of communication greatly help in communicating with the handicapped people.</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 example; the language of communication with the deaf depends on the movements of the hands, fingers, and eyeballs.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760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F730-3B55-94E6-CD50-4C1C0C7FA856}"/>
              </a:ext>
            </a:extLst>
          </p:cNvPr>
          <p:cNvSpPr>
            <a:spLocks noGrp="1"/>
          </p:cNvSpPr>
          <p:nvPr>
            <p:ph type="title"/>
          </p:nvPr>
        </p:nvSpPr>
        <p:spPr>
          <a:xfrm>
            <a:off x="822960" y="145288"/>
            <a:ext cx="10972800" cy="972312"/>
          </a:xfrm>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79446348-2352-FB9B-7A05-EB74F934AB98}"/>
              </a:ext>
            </a:extLst>
          </p:cNvPr>
          <p:cNvSpPr>
            <a:spLocks noGrp="1"/>
          </p:cNvSpPr>
          <p:nvPr>
            <p:ph idx="1"/>
          </p:nvPr>
        </p:nvSpPr>
        <p:spPr>
          <a:xfrm>
            <a:off x="711200" y="1412240"/>
            <a:ext cx="10881360" cy="5300472"/>
          </a:xfrm>
        </p:spPr>
        <p:txBody>
          <a:bodyPr>
            <a:noAutofit/>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Conveying Message to the Illiterate People</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Communication with illiterate people through written media is impossible. There may also be some situations that do not allow the use of oral media to communicate with them.</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such situations, non-verbal methods like pictures, colors, graphs, signs, and symbols are used as the media of communication.</a:t>
            </a:r>
          </a:p>
          <a:p>
            <a:pPr marL="640080" lvl="2">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 example; to indicate danger we use red sign and to mean dangerous we use a skull placed between two pieces of bone put in a crosswise fashion.</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489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7CD74-AA9A-619A-FAA7-1DC19187DA8B}"/>
              </a:ext>
            </a:extLst>
          </p:cNvPr>
          <p:cNvSpPr>
            <a:spLocks noGrp="1"/>
          </p:cNvSpPr>
          <p:nvPr>
            <p:ph type="title"/>
          </p:nvPr>
        </p:nvSpPr>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EE1995AE-C982-A7A3-FFD9-982670FC47FF}"/>
              </a:ext>
            </a:extLst>
          </p:cNvPr>
          <p:cNvSpPr>
            <a:spLocks noGrp="1"/>
          </p:cNvSpPr>
          <p:nvPr>
            <p:ph idx="1"/>
          </p:nvPr>
        </p:nvSpPr>
        <p:spPr/>
        <p:txBody>
          <a:bodyPr>
            <a:noAutofit/>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Quick Expression of Message</a:t>
            </a:r>
          </a:p>
          <a:p>
            <a:pPr lvl="1">
              <a:lnSpc>
                <a:spcPct val="107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Non-verbal cues like sign and symbol can also communicate some messages very quickly than written or oral media.</a:t>
            </a:r>
          </a:p>
          <a:p>
            <a:pPr lvl="1">
              <a:lnSpc>
                <a:spcPct val="107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For example; when drivers of a running vehicle are to be communicated that the road ahead is narrow or there is a turn in the road ahead, we generally use signs or symbols rather than using any written or oral message.</a:t>
            </a:r>
          </a:p>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Presenting Information Precisely</a:t>
            </a:r>
          </a:p>
          <a:p>
            <a:pPr marL="640080" lvl="2"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Sometimes quantitative information on any issue may require a lengthy written message. But this quantitative information can be presented easily and precisely through tables, graphs, charts, etc.</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4819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3600" b="1" dirty="0"/>
              <a:t>11. 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We have discussed the following elements:</a:t>
            </a:r>
          </a:p>
          <a:p>
            <a:pPr lvl="1"/>
            <a:r>
              <a:rPr lang="en-US" sz="2200" dirty="0">
                <a:latin typeface="Times New Roman" panose="02020603050405020304" pitchFamily="18" charset="0"/>
                <a:cs typeface="Times New Roman" panose="02020603050405020304" pitchFamily="18" charset="0"/>
              </a:rPr>
              <a:t>Personal appearance</a:t>
            </a:r>
          </a:p>
          <a:p>
            <a:pPr lvl="1"/>
            <a:r>
              <a:rPr lang="en-US" sz="2200" dirty="0">
                <a:latin typeface="Times New Roman" panose="02020603050405020304" pitchFamily="18" charset="0"/>
                <a:cs typeface="Times New Roman" panose="02020603050405020304" pitchFamily="18" charset="0"/>
              </a:rPr>
              <a:t>Gestures</a:t>
            </a:r>
          </a:p>
          <a:p>
            <a:pPr lvl="1"/>
            <a:r>
              <a:rPr lang="en-US" sz="2200" dirty="0">
                <a:latin typeface="Times New Roman" panose="02020603050405020304" pitchFamily="18" charset="0"/>
                <a:cs typeface="Times New Roman" panose="02020603050405020304" pitchFamily="18" charset="0"/>
              </a:rPr>
              <a:t>Postures</a:t>
            </a:r>
          </a:p>
          <a:p>
            <a:pPr lvl="1"/>
            <a:r>
              <a:rPr lang="en-US" sz="2200" dirty="0">
                <a:latin typeface="Times New Roman" panose="02020603050405020304" pitchFamily="18" charset="0"/>
                <a:cs typeface="Times New Roman" panose="02020603050405020304" pitchFamily="18" charset="0"/>
              </a:rPr>
              <a:t>Facial expression</a:t>
            </a:r>
          </a:p>
          <a:p>
            <a:pPr lvl="1"/>
            <a:r>
              <a:rPr lang="en-US" sz="2200" dirty="0">
                <a:latin typeface="Times New Roman" panose="02020603050405020304" pitchFamily="18" charset="0"/>
                <a:cs typeface="Times New Roman" panose="02020603050405020304" pitchFamily="18" charset="0"/>
              </a:rPr>
              <a:t>Eye contact</a:t>
            </a:r>
          </a:p>
          <a:p>
            <a:pPr lvl="1"/>
            <a:r>
              <a:rPr lang="en-US" sz="2200" dirty="0">
                <a:latin typeface="Times New Roman" panose="02020603050405020304" pitchFamily="18" charset="0"/>
                <a:cs typeface="Times New Roman" panose="02020603050405020304" pitchFamily="18" charset="0"/>
              </a:rPr>
              <a:t>Body language (Kinesics)</a:t>
            </a:r>
          </a:p>
          <a:p>
            <a:pPr lvl="1"/>
            <a:r>
              <a:rPr lang="en-US" sz="2200" dirty="0">
                <a:latin typeface="Times New Roman" panose="02020603050405020304" pitchFamily="18" charset="0"/>
                <a:cs typeface="Times New Roman" panose="02020603050405020304" pitchFamily="18" charset="0"/>
              </a:rPr>
              <a:t>Silence</a:t>
            </a:r>
          </a:p>
          <a:p>
            <a:pPr lvl="1"/>
            <a:r>
              <a:rPr lang="en-US" sz="2200" dirty="0">
                <a:latin typeface="Times New Roman" panose="02020603050405020304" pitchFamily="18" charset="0"/>
                <a:cs typeface="Times New Roman" panose="02020603050405020304" pitchFamily="18" charset="0"/>
              </a:rPr>
              <a:t>Tips to improve Non-Verbal Communication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514350" indent="-514350">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36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With a good example, discuss the importance of n</a:t>
            </a:r>
            <a:r>
              <a:rPr lang="en-US" sz="2400" dirty="0">
                <a:solidFill>
                  <a:schemeClr val="tx1"/>
                </a:solidFill>
              </a:rPr>
              <a:t>on-verbal communication in message delivery. </a:t>
            </a: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705104"/>
            <a:ext cx="10972800" cy="1143000"/>
          </a:xfrm>
        </p:spPr>
        <p:txBody>
          <a:bodyPr>
            <a:normAutofit/>
          </a:bodyPr>
          <a:lstStyle/>
          <a:p>
            <a:r>
              <a:rPr lang="en-US" sz="36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848104"/>
            <a:ext cx="10972800" cy="4389120"/>
          </a:xfrm>
        </p:spPr>
        <p:txBody>
          <a:bodyPr>
            <a:noAutofit/>
          </a:bodyPr>
          <a:lstStyle/>
          <a:p>
            <a:pPr algn="just"/>
            <a:r>
              <a:rPr lang="en-US" sz="2400" dirty="0" err="1">
                <a:ea typeface="Roboto" panose="02000000000000000000" pitchFamily="2" charset="0"/>
                <a:cs typeface="Times New Roman" panose="02020603050405020304" pitchFamily="18" charset="0"/>
              </a:rPr>
              <a:t>Birvenu</a:t>
            </a:r>
            <a:r>
              <a:rPr lang="en-US" sz="2400" dirty="0">
                <a:ea typeface="Roboto" panose="02000000000000000000" pitchFamily="2" charset="0"/>
                <a:cs typeface="Times New Roman" panose="02020603050405020304" pitchFamily="18" charset="0"/>
              </a:rPr>
              <a:t>,- (1987). Definition of Communication, In Doctor, R and A. Doctor, Principles and Practice of Business Communication, Bombay: Seth Publishers.</a:t>
            </a:r>
          </a:p>
          <a:p>
            <a:pPr algn="just"/>
            <a:r>
              <a:rPr lang="en-US" sz="2400" dirty="0">
                <a:ea typeface="Roboto" panose="02000000000000000000" pitchFamily="2" charset="0"/>
                <a:cs typeface="Times New Roman" panose="02020603050405020304" pitchFamily="18" charset="0"/>
              </a:rPr>
              <a:t>Flesch, R. (1996). The art of plain talk. New York: Harper Brothers Publishers.</a:t>
            </a:r>
          </a:p>
          <a:p>
            <a:pPr algn="just"/>
            <a:r>
              <a:rPr lang="en-US" sz="2400" dirty="0">
                <a:ea typeface="Roboto" panose="02000000000000000000" pitchFamily="2" charset="0"/>
                <a:cs typeface="Times New Roman" panose="02020603050405020304" pitchFamily="18" charset="0"/>
              </a:rPr>
              <a:t>Ludlow, R., &amp; Panton, F. (1992). The essence of effective communication. New York: Prentice Hall.</a:t>
            </a:r>
          </a:p>
          <a:p>
            <a:pPr algn="just"/>
            <a:r>
              <a:rPr lang="en-US" sz="2400" dirty="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ea typeface="Roboto" panose="02000000000000000000" pitchFamily="2" charset="0"/>
                <a:cs typeface="Times New Roman" panose="02020603050405020304" pitchFamily="18" charset="0"/>
              </a:rPr>
              <a:t>Karl E. R. (2000). Communication. An introduction. London: Sage Publications.</a:t>
            </a:r>
          </a:p>
          <a:p>
            <a:pPr algn="just"/>
            <a:r>
              <a:rPr lang="en-US" sz="2400" dirty="0" err="1">
                <a:ea typeface="Roboto" panose="02000000000000000000" pitchFamily="2" charset="0"/>
                <a:cs typeface="Times New Roman" panose="02020603050405020304" pitchFamily="18" charset="0"/>
              </a:rPr>
              <a:t>Bambaeeroo</a:t>
            </a:r>
            <a:r>
              <a:rPr lang="en-US" sz="2400" dirty="0">
                <a:ea typeface="Roboto" panose="02000000000000000000" pitchFamily="2" charset="0"/>
                <a:cs typeface="Times New Roman" panose="02020603050405020304" pitchFamily="18" charset="0"/>
              </a:rPr>
              <a:t>, F., &amp; </a:t>
            </a:r>
            <a:r>
              <a:rPr lang="en-US" sz="2400" dirty="0" err="1">
                <a:ea typeface="Roboto" panose="02000000000000000000" pitchFamily="2" charset="0"/>
                <a:cs typeface="Times New Roman" panose="02020603050405020304" pitchFamily="18" charset="0"/>
              </a:rPr>
              <a:t>Shokrpour</a:t>
            </a:r>
            <a:r>
              <a:rPr lang="en-US" sz="2400" dirty="0">
                <a:ea typeface="Roboto" panose="02000000000000000000" pitchFamily="2" charset="0"/>
                <a:cs typeface="Times New Roman" panose="02020603050405020304" pitchFamily="18" charset="0"/>
              </a:rPr>
              <a:t>, N. (2017). The impact of the teachers' non-verbal communication on success in teaching. Journal of advances in medical education &amp; professionalism, 5(2), 51–59.</a:t>
            </a:r>
          </a:p>
          <a:p>
            <a:pPr marL="0" indent="0" algn="just">
              <a:buNone/>
            </a:pPr>
            <a:endParaRPr lang="en-US" sz="2400" dirty="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4C247-A661-B8B5-4488-7E380D23FF20}"/>
              </a:ext>
            </a:extLst>
          </p:cNvPr>
          <p:cNvSpPr>
            <a:spLocks noGrp="1"/>
          </p:cNvSpPr>
          <p:nvPr>
            <p:ph type="title"/>
          </p:nvPr>
        </p:nvSpPr>
        <p:spPr/>
        <p:txBody>
          <a:bodyPr/>
          <a:lstStyle/>
          <a:p>
            <a:r>
              <a:rPr lang="en-US" dirty="0" err="1"/>
              <a:t>Cont</a:t>
            </a:r>
            <a:r>
              <a:rPr lang="en-US" dirty="0"/>
              <a:t>’</a:t>
            </a:r>
          </a:p>
        </p:txBody>
      </p:sp>
      <p:sp>
        <p:nvSpPr>
          <p:cNvPr id="3" name="Content Placeholder 2">
            <a:extLst>
              <a:ext uri="{FF2B5EF4-FFF2-40B4-BE49-F238E27FC236}">
                <a16:creationId xmlns:a16="http://schemas.microsoft.com/office/drawing/2014/main" id="{DF8D51A8-3598-42A0-8D4B-F2953768CD45}"/>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Shirley, W. (1947). Nonverbal communication: Readings with commentary. New York: Oxford University Press. </a:t>
            </a:r>
          </a:p>
        </p:txBody>
      </p:sp>
    </p:spTree>
    <p:extLst>
      <p:ext uri="{BB962C8B-B14F-4D97-AF65-F5344CB8AC3E}">
        <p14:creationId xmlns:p14="http://schemas.microsoft.com/office/powerpoint/2010/main" val="2201749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2489</TotalTime>
  <Words>2556</Words>
  <Application>Microsoft Office PowerPoint</Application>
  <PresentationFormat>Widescreen</PresentationFormat>
  <Paragraphs>189</Paragraphs>
  <Slides>31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-apple-system</vt:lpstr>
      <vt:lpstr>Calibri</vt:lpstr>
      <vt:lpstr>Century Gothic</vt:lpstr>
      <vt:lpstr>Courier New</vt:lpstr>
      <vt:lpstr>Palatino Linotype</vt:lpstr>
      <vt:lpstr>Symbol</vt:lpstr>
      <vt:lpstr>Times New Roman</vt:lpstr>
      <vt:lpstr>Wingdings 2</vt:lpstr>
      <vt:lpstr>Presentation on brainstorming</vt:lpstr>
      <vt:lpstr>PowerPoint Presentation</vt:lpstr>
      <vt:lpstr>1. Objectives </vt:lpstr>
      <vt:lpstr>2. Definition</vt:lpstr>
      <vt:lpstr>Cont’</vt:lpstr>
      <vt:lpstr>Cont’</vt:lpstr>
      <vt:lpstr>Importance of non-verbal communication</vt:lpstr>
      <vt:lpstr>3. Personal appearance</vt:lpstr>
      <vt:lpstr>4. Gestures</vt:lpstr>
      <vt:lpstr>Cont’</vt:lpstr>
      <vt:lpstr>5. Postures</vt:lpstr>
      <vt:lpstr>6. Body language</vt:lpstr>
      <vt:lpstr>6. Facial expression</vt:lpstr>
      <vt:lpstr>7. Eye contact</vt:lpstr>
      <vt:lpstr>8. Silence</vt:lpstr>
      <vt:lpstr>10. Para-linguistic</vt:lpstr>
      <vt:lpstr>Cont’</vt:lpstr>
      <vt:lpstr> 11. Tips to improve Non-Verbal Communication</vt:lpstr>
      <vt:lpstr>Cont’</vt:lpstr>
      <vt:lpstr>Benefits of effective nonverbal communication</vt:lpstr>
      <vt:lpstr>Cont’</vt:lpstr>
      <vt:lpstr>Cont’</vt:lpstr>
      <vt:lpstr>Cont’</vt:lpstr>
      <vt:lpstr>Cont’</vt:lpstr>
      <vt:lpstr>Cont’</vt:lpstr>
      <vt:lpstr>Cont’</vt:lpstr>
      <vt:lpstr>Cont’</vt:lpstr>
      <vt:lpstr>11. Review</vt:lpstr>
      <vt:lpstr>Exercises</vt:lpstr>
      <vt:lpstr>References</vt:lpstr>
      <vt:lpstr>Cont’</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117</cp:revision>
  <dcterms:created xsi:type="dcterms:W3CDTF">2022-03-15T20:48:52Z</dcterms:created>
  <dcterms:modified xsi:type="dcterms:W3CDTF">2022-05-21T11:08:32Z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