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6"/>
  </p:notesMasterIdLst>
  <p:sldIdLst>
    <p:sldId id="272" r:id="rId2"/>
    <p:sldId id="273" r:id="rId3"/>
    <p:sldId id="330" r:id="rId4"/>
    <p:sldId id="375" r:id="rId5"/>
    <p:sldId id="374" r:id="rId6"/>
    <p:sldId id="346" r:id="rId7"/>
    <p:sldId id="376" r:id="rId8"/>
    <p:sldId id="385" r:id="rId9"/>
    <p:sldId id="386" r:id="rId10"/>
    <p:sldId id="387" r:id="rId11"/>
    <p:sldId id="388" r:id="rId12"/>
    <p:sldId id="297" r:id="rId13"/>
    <p:sldId id="342" r:id="rId14"/>
    <p:sldId id="378" r:id="rId15"/>
    <p:sldId id="344" r:id="rId16"/>
    <p:sldId id="355" r:id="rId17"/>
    <p:sldId id="357" r:id="rId18"/>
    <p:sldId id="345" r:id="rId19"/>
    <p:sldId id="380" r:id="rId20"/>
    <p:sldId id="381" r:id="rId21"/>
    <p:sldId id="382" r:id="rId22"/>
    <p:sldId id="384" r:id="rId23"/>
    <p:sldId id="389" r:id="rId24"/>
    <p:sldId id="391" r:id="rId25"/>
    <p:sldId id="392" r:id="rId26"/>
    <p:sldId id="390" r:id="rId27"/>
    <p:sldId id="393" r:id="rId28"/>
    <p:sldId id="394" r:id="rId29"/>
    <p:sldId id="396" r:id="rId30"/>
    <p:sldId id="395" r:id="rId31"/>
    <p:sldId id="294" r:id="rId32"/>
    <p:sldId id="295" r:id="rId33"/>
    <p:sldId id="293" r:id="rId34"/>
    <p:sldId id="29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94660"/>
  </p:normalViewPr>
  <p:slideViewPr>
    <p:cSldViewPr snapToGrid="0">
      <p:cViewPr varScale="1">
        <p:scale>
          <a:sx n="63" d="100"/>
          <a:sy n="63" d="100"/>
        </p:scale>
        <p:origin x="796"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6/7/2022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6/7/2022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6/7/2022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6/7/2022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6/7/2022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6/7/2022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6/7/2022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6/7/2022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6/7/2022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6/7/2022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6/7/2022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6/7/2022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6/7/2022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3245484"/>
            <a:ext cx="10468864" cy="8763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t>Chapter VII: Communication at a workplace</a:t>
            </a:r>
          </a:p>
          <a:p>
            <a:r>
              <a:rPr lang="en-US" sz="4000" dirty="0"/>
              <a:t>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Objectives</a:t>
            </a:r>
            <a:r>
              <a:rPr lang="en-US" sz="3600" b="1" dirty="0">
                <a:solidFill>
                  <a:schemeClr val="tx1"/>
                </a:solidFill>
              </a:rPr>
              <a:t> </a:t>
            </a:r>
          </a:p>
        </p:txBody>
      </p:sp>
      <p:sp>
        <p:nvSpPr>
          <p:cNvPr id="2" name="Content Placeholder 1"/>
          <p:cNvSpPr>
            <a:spLocks noGrp="1"/>
          </p:cNvSpPr>
          <p:nvPr>
            <p:ph idx="1"/>
          </p:nvPr>
        </p:nvSpPr>
        <p:spPr/>
        <p:txBody>
          <a:bodyPr>
            <a:normAutofit/>
          </a:bodyPr>
          <a:lstStyle/>
          <a:p>
            <a:pPr marL="0" indent="0">
              <a:buNone/>
            </a:pPr>
            <a:r>
              <a:rPr lang="en-US" dirty="0">
                <a:latin typeface="Times New Roman" panose="02020603050405020304" pitchFamily="18" charset="0"/>
                <a:cs typeface="Times New Roman" panose="02020603050405020304" pitchFamily="18" charset="0"/>
              </a:rPr>
              <a:t>By the end of this session, a learner will be able to:</a:t>
            </a:r>
          </a:p>
          <a:p>
            <a:r>
              <a:rPr lang="en-US" dirty="0">
                <a:latin typeface="Times New Roman" panose="02020603050405020304" pitchFamily="18" charset="0"/>
                <a:cs typeface="Times New Roman" panose="02020603050405020304" pitchFamily="18" charset="0"/>
              </a:rPr>
              <a:t>Define well organizational communication. </a:t>
            </a:r>
          </a:p>
          <a:p>
            <a:r>
              <a:rPr lang="en-US" dirty="0">
                <a:latin typeface="Times New Roman" panose="02020603050405020304" pitchFamily="18" charset="0"/>
                <a:cs typeface="Times New Roman" panose="02020603050405020304" pitchFamily="18" charset="0"/>
              </a:rPr>
              <a:t>Explain clearly importance of organizational communication.</a:t>
            </a:r>
          </a:p>
          <a:p>
            <a:r>
              <a:rPr lang="en-US" dirty="0">
                <a:latin typeface="Times New Roman" panose="02020603050405020304" pitchFamily="18" charset="0"/>
                <a:cs typeface="Times New Roman" panose="02020603050405020304" pitchFamily="18" charset="0"/>
              </a:rPr>
              <a:t>Describe well directions of communication.</a:t>
            </a:r>
          </a:p>
          <a:p>
            <a:r>
              <a:rPr lang="en-US" dirty="0">
                <a:latin typeface="Times New Roman" panose="02020603050405020304" pitchFamily="18" charset="0"/>
                <a:cs typeface="Times New Roman" panose="02020603050405020304" pitchFamily="18" charset="0"/>
              </a:rPr>
              <a:t>Explain effectively the forms of communication.  </a:t>
            </a: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F796C-B7AB-A65B-E6F6-63FF45934CAF}"/>
              </a:ext>
            </a:extLst>
          </p:cNvPr>
          <p:cNvSpPr>
            <a:spLocks noGrp="1"/>
          </p:cNvSpPr>
          <p:nvPr>
            <p:ph type="title"/>
          </p:nvPr>
        </p:nvSpPr>
        <p:spPr>
          <a:xfrm>
            <a:off x="711200" y="655320"/>
            <a:ext cx="10972800" cy="1143000"/>
          </a:xfrm>
        </p:spPr>
        <p:txBody>
          <a:bodyPr>
            <a:normAutofit/>
          </a:bodyPr>
          <a:lstStyle/>
          <a:p>
            <a:r>
              <a:rPr lang="en-GB" sz="36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Definition</a:t>
            </a:r>
            <a:endParaRPr lang="en-US" sz="3600" b="1" dirty="0"/>
          </a:p>
        </p:txBody>
      </p:sp>
      <p:sp>
        <p:nvSpPr>
          <p:cNvPr id="3" name="Content Placeholder 2">
            <a:extLst>
              <a:ext uri="{FF2B5EF4-FFF2-40B4-BE49-F238E27FC236}">
                <a16:creationId xmlns:a16="http://schemas.microsoft.com/office/drawing/2014/main" id="{B50669DE-CC87-C4B2-4450-D28811D9E1FB}"/>
              </a:ext>
            </a:extLst>
          </p:cNvPr>
          <p:cNvSpPr>
            <a:spLocks noGrp="1"/>
          </p:cNvSpPr>
          <p:nvPr>
            <p:ph idx="1"/>
          </p:nvPr>
        </p:nvSpPr>
        <p:spPr>
          <a:xfrm>
            <a:off x="609600" y="1798320"/>
            <a:ext cx="10972800" cy="5059680"/>
          </a:xfrm>
        </p:spPr>
        <p:txBody>
          <a:bodyPr>
            <a:noAutofit/>
          </a:bodyPr>
          <a:lstStyle/>
          <a:p>
            <a:pPr algn="just"/>
            <a:r>
              <a:rPr lang="en-US" sz="2400" dirty="0">
                <a:latin typeface="Times New Roman" panose="02020603050405020304" pitchFamily="18" charset="0"/>
                <a:cs typeface="Times New Roman" panose="02020603050405020304" pitchFamily="18" charset="0"/>
              </a:rPr>
              <a:t>At a workplace, an organizational communication is basically the exchange of information, ideas, and views within and outside the organization/company. It is applied in different found in various places such as hospitals, churches, government agencies, military organization, and academic institutions.</a:t>
            </a:r>
          </a:p>
          <a:p>
            <a:pPr marL="0" indent="0" algn="just">
              <a:buNone/>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Every organization whether a business or non-business has some specific goals and stakeholders and it has a way of communication that helps to attain its goals.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Successful organizational communication leads to tremendous achievements within an organization. </a:t>
            </a: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704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517F8-9C00-27DC-8A11-997FC3236B01}"/>
              </a:ext>
            </a:extLst>
          </p:cNvPr>
          <p:cNvSpPr>
            <a:spLocks noGrp="1"/>
          </p:cNvSpPr>
          <p:nvPr>
            <p:ph type="title"/>
          </p:nvPr>
        </p:nvSpPr>
        <p:spPr/>
        <p:txBody>
          <a:bodyPr>
            <a:normAutofit/>
          </a:bodyPr>
          <a:lstStyle/>
          <a:p>
            <a:pPr algn="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D039D716-581A-ED20-96E8-E779FC853307}"/>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Briefly, organizational communication refers to the forms and channels of communication among members of organizations. </a:t>
            </a:r>
          </a:p>
        </p:txBody>
      </p:sp>
    </p:spTree>
    <p:extLst>
      <p:ext uri="{BB962C8B-B14F-4D97-AF65-F5344CB8AC3E}">
        <p14:creationId xmlns:p14="http://schemas.microsoft.com/office/powerpoint/2010/main" val="2339764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42F1A-B6A8-77A7-0ADA-CF3F9ED3916D}"/>
              </a:ext>
            </a:extLst>
          </p:cNvPr>
          <p:cNvSpPr>
            <a:spLocks noGrp="1"/>
          </p:cNvSpPr>
          <p:nvPr>
            <p:ph type="title"/>
          </p:nvPr>
        </p:nvSpPr>
        <p:spPr>
          <a:xfrm>
            <a:off x="802640" y="1022604"/>
            <a:ext cx="10972800" cy="992632"/>
          </a:xfrm>
        </p:spPr>
        <p:txBody>
          <a:bodyPr>
            <a:noAutofit/>
          </a:bodyPr>
          <a:lstStyle/>
          <a:p>
            <a:r>
              <a:rPr lang="en-US" sz="3600" b="1" dirty="0">
                <a:solidFill>
                  <a:schemeClr val="tx1"/>
                </a:solidFill>
                <a:latin typeface="Times New Roman" panose="02020603050405020304" pitchFamily="18" charset="0"/>
                <a:cs typeface="Times New Roman" panose="02020603050405020304" pitchFamily="18" charset="0"/>
              </a:rPr>
              <a:t>The importance of organizational communication </a:t>
            </a:r>
            <a:br>
              <a:rPr lang="en-US" sz="3600" b="1" dirty="0">
                <a:solidFill>
                  <a:schemeClr val="tx1"/>
                </a:solidFill>
                <a:latin typeface="Times New Roman" panose="02020603050405020304" pitchFamily="18" charset="0"/>
                <a:cs typeface="Times New Roman" panose="02020603050405020304" pitchFamily="18" charset="0"/>
              </a:rPr>
            </a:b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2BE18CF-47E8-225A-5750-D5DB1D0B1B7F}"/>
              </a:ext>
            </a:extLst>
          </p:cNvPr>
          <p:cNvSpPr>
            <a:spLocks noGrp="1"/>
          </p:cNvSpPr>
          <p:nvPr>
            <p:ph idx="1"/>
          </p:nvPr>
        </p:nvSpPr>
        <p:spPr>
          <a:xfrm>
            <a:off x="609600" y="1691640"/>
            <a:ext cx="10972800" cy="4389120"/>
          </a:xfrm>
        </p:spPr>
        <p:txBody>
          <a:bodyPr>
            <a:normAutofit fontScale="92500" lnSpcReduction="10000"/>
          </a:bodyPr>
          <a:lstStyle/>
          <a:p>
            <a:pPr algn="just"/>
            <a:r>
              <a:rPr lang="en-US" sz="2800" dirty="0">
                <a:latin typeface="Times New Roman" panose="02020603050405020304" pitchFamily="18" charset="0"/>
                <a:cs typeface="Times New Roman" panose="02020603050405020304" pitchFamily="18" charset="0"/>
              </a:rPr>
              <a:t>To promote motivation by informing and clarifying employees about tasks to be done and related instructions.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serve as a source of information to the organizational members.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play an important role in altering individual’s attitudes.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boost socialization among employees.  </a:t>
            </a:r>
          </a:p>
          <a:p>
            <a:pPr marL="0" indent="0" algn="just">
              <a:buNone/>
            </a:pP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To assist in controlling process. </a:t>
            </a:r>
          </a:p>
        </p:txBody>
      </p:sp>
    </p:spTree>
    <p:extLst>
      <p:ext uri="{BB962C8B-B14F-4D97-AF65-F5344CB8AC3E}">
        <p14:creationId xmlns:p14="http://schemas.microsoft.com/office/powerpoint/2010/main" val="148376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BFAB2-46B3-D4AD-8457-9835F01E7EE5}"/>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Communication at a workplace</a:t>
            </a:r>
          </a:p>
        </p:txBody>
      </p:sp>
      <p:sp>
        <p:nvSpPr>
          <p:cNvPr id="3" name="Content Placeholder 2">
            <a:extLst>
              <a:ext uri="{FF2B5EF4-FFF2-40B4-BE49-F238E27FC236}">
                <a16:creationId xmlns:a16="http://schemas.microsoft.com/office/drawing/2014/main" id="{D6F90112-A34F-480E-6406-CC8B4EFC5E4A}"/>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In business settings, communication is needed for success. Thus, the importance of communication skills is the same at all levels of an organization.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Good communication contributes to good achievements whereas poor communication leads to poor outcome.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Written communication has dominated oral communication in business settings, written documents are very used in such settings for various reasons such as providing accurate information, avoiding ambiguity and filing purposes for future use.  </a:t>
            </a: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0061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D8DA6-3E92-1F4F-F6BE-8A34AB29AF3F}"/>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Directions of Communication</a:t>
            </a:r>
          </a:p>
        </p:txBody>
      </p:sp>
      <p:sp>
        <p:nvSpPr>
          <p:cNvPr id="3" name="Content Placeholder 2">
            <a:extLst>
              <a:ext uri="{FF2B5EF4-FFF2-40B4-BE49-F238E27FC236}">
                <a16:creationId xmlns:a16="http://schemas.microsoft.com/office/drawing/2014/main" id="{0A5EC414-0F9F-FE23-E8A3-72F83B693075}"/>
              </a:ext>
            </a:extLst>
          </p:cNvPr>
          <p:cNvSpPr>
            <a:spLocks noGrp="1"/>
          </p:cNvSpPr>
          <p:nvPr>
            <p:ph idx="1"/>
          </p:nvPr>
        </p:nvSpPr>
        <p:spPr/>
        <p:txBody>
          <a:bodyPr>
            <a:normAutofit/>
          </a:bodyPr>
          <a:lstStyle/>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44DBEF0B-F874-244A-CF84-A43BE864C0AC}"/>
              </a:ext>
            </a:extLst>
          </p:cNvPr>
          <p:cNvSpPr/>
          <p:nvPr/>
        </p:nvSpPr>
        <p:spPr>
          <a:xfrm>
            <a:off x="609600" y="2717233"/>
            <a:ext cx="2316480" cy="777240"/>
          </a:xfrm>
          <a:prstGeom prst="rect">
            <a:avLst/>
          </a:prstGeom>
          <a:solidFill>
            <a:schemeClr val="accent4">
              <a:lumMod val="60000"/>
              <a:lumOff val="4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Diagonally to a different department </a:t>
            </a:r>
          </a:p>
        </p:txBody>
      </p:sp>
      <p:sp>
        <p:nvSpPr>
          <p:cNvPr id="14" name="Rectangle 13">
            <a:extLst>
              <a:ext uri="{FF2B5EF4-FFF2-40B4-BE49-F238E27FC236}">
                <a16:creationId xmlns:a16="http://schemas.microsoft.com/office/drawing/2014/main" id="{7C0D23EF-D66F-7E2D-1863-E111F9EB5AB6}"/>
              </a:ext>
            </a:extLst>
          </p:cNvPr>
          <p:cNvSpPr/>
          <p:nvPr/>
        </p:nvSpPr>
        <p:spPr>
          <a:xfrm>
            <a:off x="4518262" y="3788544"/>
            <a:ext cx="2316480" cy="846328"/>
          </a:xfrm>
          <a:prstGeom prst="rect">
            <a:avLst/>
          </a:prstGeom>
          <a:solidFill>
            <a:srgbClr val="FFFF0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Communication</a:t>
            </a:r>
          </a:p>
        </p:txBody>
      </p:sp>
      <p:sp>
        <p:nvSpPr>
          <p:cNvPr id="16" name="Rectangle 15">
            <a:extLst>
              <a:ext uri="{FF2B5EF4-FFF2-40B4-BE49-F238E27FC236}">
                <a16:creationId xmlns:a16="http://schemas.microsoft.com/office/drawing/2014/main" id="{685E44D8-3884-F8DB-F661-3483DBF0E187}"/>
              </a:ext>
            </a:extLst>
          </p:cNvPr>
          <p:cNvSpPr/>
          <p:nvPr/>
        </p:nvSpPr>
        <p:spPr>
          <a:xfrm>
            <a:off x="8899763" y="3788544"/>
            <a:ext cx="2316480" cy="846328"/>
          </a:xfrm>
          <a:prstGeom prst="rect">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Horizontally to a coworker</a:t>
            </a:r>
          </a:p>
        </p:txBody>
      </p:sp>
      <p:sp>
        <p:nvSpPr>
          <p:cNvPr id="17" name="Rectangle 16">
            <a:extLst>
              <a:ext uri="{FF2B5EF4-FFF2-40B4-BE49-F238E27FC236}">
                <a16:creationId xmlns:a16="http://schemas.microsoft.com/office/drawing/2014/main" id="{3408F97E-820B-86A7-D515-6A392BEF4585}"/>
              </a:ext>
            </a:extLst>
          </p:cNvPr>
          <p:cNvSpPr/>
          <p:nvPr/>
        </p:nvSpPr>
        <p:spPr>
          <a:xfrm>
            <a:off x="4518262" y="1932702"/>
            <a:ext cx="2316480" cy="77724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Upward to a supervisor</a:t>
            </a:r>
          </a:p>
        </p:txBody>
      </p:sp>
      <p:sp>
        <p:nvSpPr>
          <p:cNvPr id="18" name="Rectangle 17">
            <a:extLst>
              <a:ext uri="{FF2B5EF4-FFF2-40B4-BE49-F238E27FC236}">
                <a16:creationId xmlns:a16="http://schemas.microsoft.com/office/drawing/2014/main" id="{DC465112-2E25-5370-3070-A2C80DA9F644}"/>
              </a:ext>
            </a:extLst>
          </p:cNvPr>
          <p:cNvSpPr/>
          <p:nvPr/>
        </p:nvSpPr>
        <p:spPr>
          <a:xfrm>
            <a:off x="4518262" y="5892800"/>
            <a:ext cx="2316480" cy="846328"/>
          </a:xfrm>
          <a:prstGeom prst="rect">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Downward to a subordinate </a:t>
            </a:r>
          </a:p>
        </p:txBody>
      </p:sp>
      <p:sp>
        <p:nvSpPr>
          <p:cNvPr id="19" name="Arrow: Left 18">
            <a:extLst>
              <a:ext uri="{FF2B5EF4-FFF2-40B4-BE49-F238E27FC236}">
                <a16:creationId xmlns:a16="http://schemas.microsoft.com/office/drawing/2014/main" id="{817C3E7A-682B-EC3F-0F36-C02A46886054}"/>
              </a:ext>
            </a:extLst>
          </p:cNvPr>
          <p:cNvSpPr/>
          <p:nvPr/>
        </p:nvSpPr>
        <p:spPr>
          <a:xfrm rot="10800000">
            <a:off x="6834742" y="4015010"/>
            <a:ext cx="2065021" cy="421878"/>
          </a:xfrm>
          <a:prstGeom prst="leftArrow">
            <a:avLst/>
          </a:prstGeom>
          <a:solidFill>
            <a:schemeClr val="accent2">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20" name="Arrow: Left 19">
            <a:extLst>
              <a:ext uri="{FF2B5EF4-FFF2-40B4-BE49-F238E27FC236}">
                <a16:creationId xmlns:a16="http://schemas.microsoft.com/office/drawing/2014/main" id="{2BB59C2A-CC6F-FB48-1353-7DD24B9E8924}"/>
              </a:ext>
            </a:extLst>
          </p:cNvPr>
          <p:cNvSpPr/>
          <p:nvPr/>
        </p:nvSpPr>
        <p:spPr>
          <a:xfrm rot="16200000">
            <a:off x="5047539" y="5052897"/>
            <a:ext cx="1257928" cy="421878"/>
          </a:xfrm>
          <a:prstGeom prst="leftArrow">
            <a:avLst>
              <a:gd name="adj1" fmla="val 50000"/>
              <a:gd name="adj2" fmla="val 50000"/>
            </a:avLst>
          </a:prstGeom>
          <a:solidFill>
            <a:schemeClr val="accent1">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22" name="Arrow: Left 21">
            <a:extLst>
              <a:ext uri="{FF2B5EF4-FFF2-40B4-BE49-F238E27FC236}">
                <a16:creationId xmlns:a16="http://schemas.microsoft.com/office/drawing/2014/main" id="{E1B4CDF9-226D-ADED-1EA6-4B4F9C24D58B}"/>
              </a:ext>
            </a:extLst>
          </p:cNvPr>
          <p:cNvSpPr/>
          <p:nvPr/>
        </p:nvSpPr>
        <p:spPr>
          <a:xfrm rot="5400000">
            <a:off x="5137201" y="3038306"/>
            <a:ext cx="1078603" cy="421878"/>
          </a:xfrm>
          <a:prstGeom prst="leftArrow">
            <a:avLst/>
          </a:prstGeom>
          <a:solidFill>
            <a:schemeClr val="accent2">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23" name="Arrow: Bent-Up 22">
            <a:extLst>
              <a:ext uri="{FF2B5EF4-FFF2-40B4-BE49-F238E27FC236}">
                <a16:creationId xmlns:a16="http://schemas.microsoft.com/office/drawing/2014/main" id="{96A3AFEC-9BFB-DE0D-863E-436FD27BAE42}"/>
              </a:ext>
            </a:extLst>
          </p:cNvPr>
          <p:cNvSpPr/>
          <p:nvPr/>
        </p:nvSpPr>
        <p:spPr>
          <a:xfrm rot="10800000" flipV="1">
            <a:off x="1429740" y="3494473"/>
            <a:ext cx="3088522" cy="846328"/>
          </a:xfrm>
          <a:prstGeom prst="bentUpArrow">
            <a:avLst>
              <a:gd name="adj1" fmla="val 25000"/>
              <a:gd name="adj2" fmla="val 26307"/>
              <a:gd name="adj3" fmla="val 25000"/>
            </a:avLst>
          </a:prstGeom>
          <a:solidFill>
            <a:schemeClr val="accent2">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306216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C1546-A9D6-6C47-A277-A65FB18244B0}"/>
              </a:ext>
            </a:extLst>
          </p:cNvPr>
          <p:cNvSpPr>
            <a:spLocks noGrp="1"/>
          </p:cNvSpPr>
          <p:nvPr>
            <p:ph type="title"/>
          </p:nvPr>
        </p:nvSpPr>
        <p:spPr>
          <a:xfrm>
            <a:off x="714375" y="723138"/>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Downward communication </a:t>
            </a:r>
          </a:p>
        </p:txBody>
      </p:sp>
      <p:sp>
        <p:nvSpPr>
          <p:cNvPr id="3" name="Content Placeholder 2">
            <a:extLst>
              <a:ext uri="{FF2B5EF4-FFF2-40B4-BE49-F238E27FC236}">
                <a16:creationId xmlns:a16="http://schemas.microsoft.com/office/drawing/2014/main" id="{D60E672C-F53B-1FD6-CA51-796E49FD3B18}"/>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It takes place from the managerial and executive levels to the staff in different channels such as policy manuals, rules and regulations and organizational charts.</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Downward communication is how leaders and managers communicate with their employees. The purpose of downward communication is to assign goals, delegate job tasks, explanation of policies and procedures, point out issues that need attention, and offer feedback about an employee’s performance.</a:t>
            </a:r>
          </a:p>
        </p:txBody>
      </p:sp>
    </p:spTree>
    <p:extLst>
      <p:ext uri="{BB962C8B-B14F-4D97-AF65-F5344CB8AC3E}">
        <p14:creationId xmlns:p14="http://schemas.microsoft.com/office/powerpoint/2010/main" val="55682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728ED-D0E2-729D-2537-6F14559664F1}"/>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Upward communication</a:t>
            </a:r>
          </a:p>
        </p:txBody>
      </p:sp>
      <p:sp>
        <p:nvSpPr>
          <p:cNvPr id="3" name="Content Placeholder 2">
            <a:extLst>
              <a:ext uri="{FF2B5EF4-FFF2-40B4-BE49-F238E27FC236}">
                <a16:creationId xmlns:a16="http://schemas.microsoft.com/office/drawing/2014/main" id="{1C6F3B85-6EA7-FC01-29D1-B8AE7BBF9904}"/>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It is initiated by staff and directed at executives; it frequently takes the form of a complaint or a request.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Upward communication is used to communicate with top-level leaders as a process to provide feedback to top leaders about the organizational progress towards goals and relay what the current problems are in the organization. The purpose of upward communication is to aid top leaders in keeping up with how employees are feeling about their jobs and to stay abreast of any other issues in the organization in general.</a:t>
            </a:r>
          </a:p>
        </p:txBody>
      </p:sp>
    </p:spTree>
    <p:extLst>
      <p:ext uri="{BB962C8B-B14F-4D97-AF65-F5344CB8AC3E}">
        <p14:creationId xmlns:p14="http://schemas.microsoft.com/office/powerpoint/2010/main" val="884015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1E188-72D9-3566-BF43-4CCFAF6C5681}"/>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Horizontal communication</a:t>
            </a:r>
          </a:p>
        </p:txBody>
      </p:sp>
      <p:sp>
        <p:nvSpPr>
          <p:cNvPr id="3" name="Content Placeholder 2">
            <a:extLst>
              <a:ext uri="{FF2B5EF4-FFF2-40B4-BE49-F238E27FC236}">
                <a16:creationId xmlns:a16="http://schemas.microsoft.com/office/drawing/2014/main" id="{5EDEB9B1-DA27-09DD-8D0F-D1329E421E7A}"/>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It occurs when colleagues meet to discuss issues of common interest, resolve problems and share information.</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Horizontal communication is when communication is within the same work group or department. Its purpose is for leaders, managers, and employees that are at the same job level in the organization, which aids all employees involved in what is happening in the department or within the same job levels.</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0886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F7FA2-5CDF-AFF3-9F23-B1E538AF67BC}"/>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Diagonal communication</a:t>
            </a:r>
          </a:p>
        </p:txBody>
      </p:sp>
      <p:sp>
        <p:nvSpPr>
          <p:cNvPr id="3" name="Content Placeholder 2">
            <a:extLst>
              <a:ext uri="{FF2B5EF4-FFF2-40B4-BE49-F238E27FC236}">
                <a16:creationId xmlns:a16="http://schemas.microsoft.com/office/drawing/2014/main" id="{7D0466A9-D010-CC20-236F-7D9A515D1952}"/>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It occurs when one unit or department communicates with another one. For organization’s success, units and department exchange information, and/or some report to one another for smooth services delivery.</a:t>
            </a:r>
          </a:p>
          <a:p>
            <a:pPr marL="0" indent="0" algn="just">
              <a:buNone/>
            </a:pPr>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730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35641-BEF4-457E-B87B-6A30394B22A4}"/>
              </a:ext>
            </a:extLst>
          </p:cNvPr>
          <p:cNvSpPr>
            <a:spLocks noGrp="1"/>
          </p:cNvSpPr>
          <p:nvPr>
            <p:ph type="title"/>
          </p:nvPr>
        </p:nvSpPr>
        <p:spPr/>
        <p:txBody>
          <a:bodyPr>
            <a:normAutofit/>
          </a:bodyPr>
          <a:lstStyle/>
          <a:p>
            <a:r>
              <a:rPr lang="en-US" sz="3600" b="1" i="0" dirty="0">
                <a:solidFill>
                  <a:srgbClr val="151515"/>
                </a:solidFill>
                <a:effectLst/>
                <a:latin typeface="Times New Roman" panose="02020603050405020304" pitchFamily="18" charset="0"/>
                <a:cs typeface="Times New Roman" panose="02020603050405020304" pitchFamily="18" charset="0"/>
              </a:rPr>
              <a:t>Forms of Organizational Communication</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A119A19-FDC3-4E0D-B1F0-92A496099478}"/>
              </a:ext>
            </a:extLst>
          </p:cNvPr>
          <p:cNvSpPr>
            <a:spLocks noGrp="1"/>
          </p:cNvSpPr>
          <p:nvPr>
            <p:ph idx="1"/>
          </p:nvPr>
        </p:nvSpPr>
        <p:spPr>
          <a:xfrm>
            <a:off x="609600" y="2098040"/>
            <a:ext cx="10972800" cy="4389120"/>
          </a:xfrm>
        </p:spPr>
        <p:txBody>
          <a:bodyPr>
            <a:normAutofit/>
          </a:bodyPr>
          <a:lstStyle/>
          <a:p>
            <a:pPr marL="0" indent="0" algn="just">
              <a:buNone/>
            </a:pPr>
            <a:r>
              <a:rPr lang="en-US" b="0" i="0" dirty="0">
                <a:solidFill>
                  <a:srgbClr val="151515"/>
                </a:solidFill>
                <a:effectLst/>
                <a:latin typeface="Times New Roman" panose="02020603050405020304" pitchFamily="18" charset="0"/>
                <a:cs typeface="Times New Roman" panose="02020603050405020304" pitchFamily="18" charset="0"/>
              </a:rPr>
              <a:t>The forms of organizational communication can be classified into three </a:t>
            </a:r>
            <a:r>
              <a:rPr lang="en-US" dirty="0">
                <a:solidFill>
                  <a:srgbClr val="151515"/>
                </a:solidFill>
                <a:latin typeface="Times New Roman" panose="02020603050405020304" pitchFamily="18" charset="0"/>
                <a:cs typeface="Times New Roman" panose="02020603050405020304" pitchFamily="18" charset="0"/>
              </a:rPr>
              <a:t>main categories </a:t>
            </a:r>
            <a:r>
              <a:rPr lang="en-US" b="0" i="0" dirty="0">
                <a:solidFill>
                  <a:srgbClr val="151515"/>
                </a:solidFill>
                <a:effectLst/>
                <a:latin typeface="Times New Roman" panose="02020603050405020304" pitchFamily="18" charset="0"/>
                <a:cs typeface="Times New Roman" panose="02020603050405020304" pitchFamily="18" charset="0"/>
              </a:rPr>
              <a:t>namely:</a:t>
            </a:r>
          </a:p>
          <a:p>
            <a:pPr algn="just">
              <a:buFont typeface="+mj-lt"/>
              <a:buAutoNum type="arabicPeriod"/>
            </a:pPr>
            <a:r>
              <a:rPr lang="en-US" b="0" i="0" dirty="0">
                <a:solidFill>
                  <a:srgbClr val="151515"/>
                </a:solidFill>
                <a:effectLst/>
                <a:latin typeface="Times New Roman" panose="02020603050405020304" pitchFamily="18" charset="0"/>
                <a:cs typeface="Times New Roman" panose="02020603050405020304" pitchFamily="18" charset="0"/>
              </a:rPr>
              <a:t>Internal operational communication,</a:t>
            </a:r>
          </a:p>
          <a:p>
            <a:pPr algn="just">
              <a:buFont typeface="+mj-lt"/>
              <a:buAutoNum type="arabicPeriod"/>
            </a:pPr>
            <a:r>
              <a:rPr lang="en-US" b="0" i="0" dirty="0">
                <a:solidFill>
                  <a:srgbClr val="151515"/>
                </a:solidFill>
                <a:effectLst/>
                <a:latin typeface="Times New Roman" panose="02020603050405020304" pitchFamily="18" charset="0"/>
                <a:cs typeface="Times New Roman" panose="02020603050405020304" pitchFamily="18" charset="0"/>
              </a:rPr>
              <a:t>External operational communication, and</a:t>
            </a:r>
          </a:p>
          <a:p>
            <a:pPr algn="just">
              <a:buFont typeface="+mj-lt"/>
              <a:buAutoNum type="arabicPeriod"/>
            </a:pPr>
            <a:r>
              <a:rPr lang="en-US" b="0" i="0" dirty="0">
                <a:solidFill>
                  <a:srgbClr val="151515"/>
                </a:solidFill>
                <a:effectLst/>
                <a:latin typeface="Times New Roman" panose="02020603050405020304" pitchFamily="18" charset="0"/>
                <a:cs typeface="Times New Roman" panose="02020603050405020304" pitchFamily="18" charset="0"/>
              </a:rPr>
              <a:t>Personal communication.</a:t>
            </a:r>
          </a:p>
          <a:p>
            <a:pPr marL="0" indent="0" algn="just">
              <a:buNone/>
            </a:pPr>
            <a:br>
              <a:rPr lang="en-US" b="0" i="0" dirty="0">
                <a:solidFill>
                  <a:srgbClr val="151515"/>
                </a:solidFill>
                <a:effectLst/>
                <a:latin typeface="Times New Roman" panose="02020603050405020304" pitchFamily="18" charset="0"/>
                <a:cs typeface="Times New Roman" panose="02020603050405020304" pitchFamily="18" charset="0"/>
              </a:rPr>
            </a:br>
            <a:endParaRPr lang="en-US" b="0" i="0" dirty="0">
              <a:solidFill>
                <a:srgbClr val="151515"/>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0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F5E5A-8776-7A55-02C1-1DE79113C61F}"/>
              </a:ext>
            </a:extLst>
          </p:cNvPr>
          <p:cNvSpPr>
            <a:spLocks noGrp="1"/>
          </p:cNvSpPr>
          <p:nvPr>
            <p:ph type="title"/>
          </p:nvPr>
        </p:nvSpPr>
        <p:spPr>
          <a:xfrm>
            <a:off x="609600" y="914400"/>
            <a:ext cx="10972800" cy="627888"/>
          </a:xfrm>
        </p:spPr>
        <p:txBody>
          <a:bodyPr>
            <a:norm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Internal operational communication</a:t>
            </a:r>
          </a:p>
        </p:txBody>
      </p:sp>
      <p:sp>
        <p:nvSpPr>
          <p:cNvPr id="4" name="Rectangle 1">
            <a:extLst>
              <a:ext uri="{FF2B5EF4-FFF2-40B4-BE49-F238E27FC236}">
                <a16:creationId xmlns:a16="http://schemas.microsoft.com/office/drawing/2014/main" id="{35141AB7-88C5-99B7-82EC-0AD280602464}"/>
              </a:ext>
            </a:extLst>
          </p:cNvPr>
          <p:cNvSpPr>
            <a:spLocks noGrp="1" noChangeArrowheads="1"/>
          </p:cNvSpPr>
          <p:nvPr>
            <p:ph idx="1"/>
          </p:nvPr>
        </p:nvSpPr>
        <p:spPr bwMode="auto">
          <a:xfrm>
            <a:off x="609599" y="1671088"/>
            <a:ext cx="10972801" cy="4975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12696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Internal </a:t>
            </a:r>
            <a:r>
              <a:rPr lang="en-US" altLang="en-US" dirty="0">
                <a:solidFill>
                  <a:srgbClr val="151515"/>
                </a:solidFill>
                <a:latin typeface="Times New Roman" panose="02020603050405020304" pitchFamily="18" charset="0"/>
                <a:cs typeface="Times New Roman" panose="02020603050405020304" pitchFamily="18" charset="0"/>
              </a:rPr>
              <a:t>operational communication </a:t>
            </a:r>
            <a:r>
              <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occurs to carry out operations of the organization. It is done between workers, managers, the board of directors, members of trade unions etc. </a:t>
            </a: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dirty="0">
              <a:solidFill>
                <a:srgbClr val="151515"/>
              </a:solidFill>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Internal organizational communication takes the form of oral and written</a:t>
            </a:r>
            <a:r>
              <a:rPr lang="en-US" altLang="en-US" dirty="0">
                <a:solidFill>
                  <a:srgbClr val="151515"/>
                </a:solidFill>
                <a:latin typeface="Times New Roman" panose="02020603050405020304" pitchFamily="18" charset="0"/>
                <a:cs typeface="Times New Roman" panose="02020603050405020304" pitchFamily="18" charset="0"/>
              </a:rPr>
              <a:t>: </a:t>
            </a:r>
            <a:r>
              <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dirty="0">
              <a:solidFill>
                <a:srgbClr val="151515"/>
              </a:solidFill>
              <a:latin typeface="Times New Roman" panose="02020603050405020304" pitchFamily="18" charset="0"/>
              <a:cs typeface="Times New Roman" panose="02020603050405020304" pitchFamily="18" charset="0"/>
            </a:endParaRPr>
          </a:p>
          <a:p>
            <a:pPr algn="just">
              <a:buClrTx/>
              <a:buSzTx/>
            </a:pPr>
            <a:r>
              <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Oral communication occurs through face-to-face conversation, telephone, meeting, speech etc.  </a:t>
            </a:r>
          </a:p>
          <a:p>
            <a:pPr algn="just">
              <a:buClrTx/>
              <a:buSzTx/>
            </a:pPr>
            <a:endPar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endParaRPr>
          </a:p>
          <a:p>
            <a:pPr algn="just">
              <a:buClrTx/>
              <a:buSzTx/>
            </a:pPr>
            <a:r>
              <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Written communication is done through orders, instructions, reports, memos, letters etc. Today, with </a:t>
            </a:r>
            <a:r>
              <a:rPr lang="en-US" altLang="en-US" dirty="0">
                <a:solidFill>
                  <a:srgbClr val="151515"/>
                </a:solidFill>
                <a:latin typeface="Times New Roman" panose="02020603050405020304" pitchFamily="18" charset="0"/>
                <a:cs typeface="Times New Roman" panose="02020603050405020304" pitchFamily="18" charset="0"/>
              </a:rPr>
              <a:t>new technologies, many </a:t>
            </a:r>
            <a:r>
              <a:rPr kumimoji="0" lang="en-US" altLang="en-US" b="0" i="0" u="none" strike="noStrike" cap="none" normalizeH="0" baseline="0" dirty="0">
                <a:ln>
                  <a:noFill/>
                </a:ln>
                <a:solidFill>
                  <a:srgbClr val="151515"/>
                </a:solidFill>
                <a:effectLst/>
                <a:latin typeface="Times New Roman" panose="02020603050405020304" pitchFamily="18" charset="0"/>
                <a:cs typeface="Times New Roman" panose="02020603050405020304" pitchFamily="18" charset="0"/>
              </a:rPr>
              <a:t>organizations use electronic communication. </a:t>
            </a:r>
            <a:endParaRPr lang="en-US" altLang="en-US" dirty="0">
              <a:solidFill>
                <a:srgbClr val="151515"/>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001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D6C82-DE85-84F8-F9D6-A55D2A45F0F1}"/>
              </a:ext>
            </a:extLst>
          </p:cNvPr>
          <p:cNvSpPr>
            <a:spLocks noGrp="1"/>
          </p:cNvSpPr>
          <p:nvPr>
            <p:ph type="title"/>
          </p:nvPr>
        </p:nvSpPr>
        <p:spPr/>
        <p:txBody>
          <a:bodyPr>
            <a:normAutofit/>
          </a:bodyPr>
          <a:lstStyle/>
          <a:p>
            <a:pPr algn="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53FE51BF-8410-519A-E0AF-F19032746C6B}"/>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Some consider the electronic mail is eliminating organizational hierarchies, or at least is reducing the barriers of communication between people at different levels of authority in an organization (</a:t>
            </a:r>
            <a:r>
              <a:rPr lang="en-US" dirty="0" err="1">
                <a:latin typeface="Times New Roman" panose="02020603050405020304" pitchFamily="18" charset="0"/>
                <a:cs typeface="Times New Roman" panose="02020603050405020304" pitchFamily="18" charset="0"/>
              </a:rPr>
              <a:t>Kiesler</a:t>
            </a:r>
            <a:r>
              <a:rPr lang="en-US" dirty="0">
                <a:latin typeface="Times New Roman" panose="02020603050405020304" pitchFamily="18" charset="0"/>
                <a:cs typeface="Times New Roman" panose="02020603050405020304" pitchFamily="18" charset="0"/>
              </a:rPr>
              <a:t>, 2014: 5), thus facilitates the formation of more flexible work groups, including ‘virtual’ work groups.</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0021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DF1AF-E447-D4A5-B03F-17F5D94EDFA4}"/>
              </a:ext>
            </a:extLst>
          </p:cNvPr>
          <p:cNvSpPr>
            <a:spLocks noGrp="1"/>
          </p:cNvSpPr>
          <p:nvPr>
            <p:ph type="title"/>
          </p:nvPr>
        </p:nvSpPr>
        <p:spPr/>
        <p:txBody>
          <a:bodyPr>
            <a:normAutofit/>
          </a:bodyPr>
          <a:lstStyle/>
          <a:p>
            <a:r>
              <a:rPr lang="en-US" sz="3200" b="1" dirty="0">
                <a:solidFill>
                  <a:schemeClr val="tx1"/>
                </a:solidFill>
                <a:latin typeface="Times New Roman" panose="02020603050405020304" pitchFamily="18" charset="0"/>
                <a:cs typeface="Times New Roman" panose="02020603050405020304" pitchFamily="18" charset="0"/>
              </a:rPr>
              <a:t>External operational communication</a:t>
            </a:r>
          </a:p>
        </p:txBody>
      </p:sp>
      <p:sp>
        <p:nvSpPr>
          <p:cNvPr id="3" name="Content Placeholder 2">
            <a:extLst>
              <a:ext uri="{FF2B5EF4-FFF2-40B4-BE49-F238E27FC236}">
                <a16:creationId xmlns:a16="http://schemas.microsoft.com/office/drawing/2014/main" id="{2EE6B305-B1A9-5987-E34C-DAB75D0A35F8}"/>
              </a:ext>
            </a:extLst>
          </p:cNvPr>
          <p:cNvSpPr>
            <a:spLocks noGrp="1"/>
          </p:cNvSpPr>
          <p:nvPr>
            <p:ph idx="1"/>
          </p:nvPr>
        </p:nvSpPr>
        <p:spPr/>
        <p:txBody>
          <a:bodyPr>
            <a:normAutofit/>
          </a:bodyPr>
          <a:lstStyle/>
          <a:p>
            <a:pPr algn="just"/>
            <a:r>
              <a:rPr lang="en-US" dirty="0"/>
              <a:t>External operation communication is between an organization and the external parties or groups. </a:t>
            </a:r>
          </a:p>
          <a:p>
            <a:pPr marL="0" indent="0" algn="just">
              <a:buNone/>
            </a:pPr>
            <a:endParaRPr lang="en-US" dirty="0"/>
          </a:p>
          <a:p>
            <a:pPr algn="just"/>
            <a:r>
              <a:rPr lang="en-US" dirty="0"/>
              <a:t>External parties include customers, suppliers, government agencies, regulatory authority, local community, special interest group and the general public.</a:t>
            </a:r>
          </a:p>
          <a:p>
            <a:pPr marL="0" indent="0" algn="just">
              <a:buNone/>
            </a:pPr>
            <a:endParaRPr lang="en-US" dirty="0"/>
          </a:p>
          <a:p>
            <a:pPr algn="just"/>
            <a:r>
              <a:rPr lang="en-US" dirty="0"/>
              <a:t>Without communicating with these external parties, it is not possible to achieve organizational goals.</a:t>
            </a:r>
          </a:p>
        </p:txBody>
      </p:sp>
    </p:spTree>
    <p:extLst>
      <p:ext uri="{BB962C8B-B14F-4D97-AF65-F5344CB8AC3E}">
        <p14:creationId xmlns:p14="http://schemas.microsoft.com/office/powerpoint/2010/main" val="3993364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2F48-C034-C172-DE88-87509F3DF6A5}"/>
              </a:ext>
            </a:extLst>
          </p:cNvPr>
          <p:cNvSpPr>
            <a:spLocks noGrp="1"/>
          </p:cNvSpPr>
          <p:nvPr>
            <p:ph type="title"/>
          </p:nvPr>
        </p:nvSpPr>
        <p:spPr>
          <a:xfrm>
            <a:off x="609600" y="409448"/>
            <a:ext cx="10972800" cy="1143000"/>
          </a:xfrm>
        </p:spPr>
        <p:txBody>
          <a:bodyPr>
            <a:normAutofit/>
          </a:bodyPr>
          <a:lstStyle/>
          <a:p>
            <a:pPr algn="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1E939335-8D4B-2488-81A9-22B04A70E897}"/>
              </a:ext>
            </a:extLst>
          </p:cNvPr>
          <p:cNvSpPr>
            <a:spLocks noGrp="1"/>
          </p:cNvSpPr>
          <p:nvPr>
            <p:ph idx="1"/>
          </p:nvPr>
        </p:nvSpPr>
        <p:spPr>
          <a:xfrm>
            <a:off x="609600" y="1671320"/>
            <a:ext cx="10972800" cy="4389120"/>
          </a:xfrm>
        </p:spPr>
        <p:txBody>
          <a:bodyPr>
            <a:noAutofit/>
          </a:bodyPr>
          <a:lstStyle/>
          <a:p>
            <a:pPr algn="just"/>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External-operational communication includes all of the business's efforts at direct selling: descriptive brochures, telephone callbacks, follow-up service calls, etc.</a:t>
            </a:r>
          </a:p>
          <a:p>
            <a:pPr marL="0" indent="0" algn="just">
              <a:buNone/>
            </a:pPr>
            <a:endPar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I</a:t>
            </a: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t also includes advertising the business to retain and generate new customers. Radio and television messages, newspaper and magazine advertising, website advertising</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etc. </a:t>
            </a: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play a role in the business's plan to achieve its work objective.</a:t>
            </a:r>
          </a:p>
          <a:p>
            <a:pPr algn="just"/>
            <a:endPar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It plays a important role </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in i</a:t>
            </a: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mproving organization’s public relations. </a:t>
            </a:r>
          </a:p>
          <a:p>
            <a:pPr marL="0" indent="0" algn="just">
              <a:buNone/>
            </a:pP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p>
          <a:p>
            <a:pPr algn="just"/>
            <a:endPar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b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br>
            <a:r>
              <a:rPr lang="en-US"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6228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1303A-DA25-418F-EF8C-B8F4AE19CC7C}"/>
              </a:ext>
            </a:extLst>
          </p:cNvPr>
          <p:cNvSpPr>
            <a:spLocks noGrp="1"/>
          </p:cNvSpPr>
          <p:nvPr>
            <p:ph type="title"/>
          </p:nvPr>
        </p:nvSpPr>
        <p:spPr/>
        <p:txBody>
          <a:bodyPr>
            <a:normAutofit/>
          </a:bodyPr>
          <a:lstStyle/>
          <a:p>
            <a:pPr algn="r"/>
            <a:r>
              <a:rPr lang="en-US" sz="3600" b="1" dirty="0" err="1"/>
              <a:t>Cont</a:t>
            </a:r>
            <a:r>
              <a:rPr lang="en-US" sz="3600" b="1" dirty="0"/>
              <a:t>’</a:t>
            </a:r>
          </a:p>
        </p:txBody>
      </p:sp>
      <p:sp>
        <p:nvSpPr>
          <p:cNvPr id="3" name="Content Placeholder 2">
            <a:extLst>
              <a:ext uri="{FF2B5EF4-FFF2-40B4-BE49-F238E27FC236}">
                <a16:creationId xmlns:a16="http://schemas.microsoft.com/office/drawing/2014/main" id="{3EB0E86D-A67C-8497-C3AE-2E1F7243A0C5}"/>
              </a:ext>
            </a:extLst>
          </p:cNvPr>
          <p:cNvSpPr>
            <a:spLocks noGrp="1"/>
          </p:cNvSpPr>
          <p:nvPr>
            <p:ph idx="1"/>
          </p:nvPr>
        </p:nvSpPr>
        <p:spPr/>
        <p:txBody>
          <a:bodyPr>
            <a:normAutofit/>
          </a:bodyPr>
          <a:lstStyle/>
          <a:p>
            <a:pPr algn="just"/>
            <a:r>
              <a:rPr lang="en-US" dirty="0">
                <a:effectLst/>
                <a:latin typeface="Times New Roman" panose="02020603050405020304" pitchFamily="18" charset="0"/>
                <a:ea typeface="Calibri" panose="020F0502020204030204" pitchFamily="34" charset="0"/>
                <a:cs typeface="Times New Roman" panose="02020603050405020304" pitchFamily="18" charset="0"/>
              </a:rPr>
              <a:t>It puts a focus </a:t>
            </a:r>
            <a:r>
              <a:rPr lang="en-US" dirty="0">
                <a:latin typeface="Times New Roman" panose="02020603050405020304" pitchFamily="18" charset="0"/>
                <a:ea typeface="Calibri" panose="020F0502020204030204" pitchFamily="34" charset="0"/>
                <a:cs typeface="Times New Roman" panose="02020603050405020304" pitchFamily="18" charset="0"/>
              </a:rPr>
              <a:t>customer’s satisfaction </a:t>
            </a:r>
            <a:r>
              <a:rPr lang="en-US" dirty="0">
                <a:effectLst/>
                <a:latin typeface="Times New Roman" panose="02020603050405020304" pitchFamily="18" charset="0"/>
                <a:ea typeface="Calibri" panose="020F0502020204030204" pitchFamily="34" charset="0"/>
                <a:cs typeface="Times New Roman" panose="02020603050405020304" pitchFamily="18" charset="0"/>
              </a:rPr>
              <a:t>because the success of a business depends on its ability to satisfy customers' needs, it must communicate effectively with those customers.</a:t>
            </a:r>
          </a:p>
          <a:p>
            <a:pPr marL="0" indent="0" algn="just">
              <a:buNone/>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4638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71DE4-7965-7869-FCC6-43A38F042A5A}"/>
              </a:ext>
            </a:extLst>
          </p:cNvPr>
          <p:cNvSpPr>
            <a:spLocks noGrp="1"/>
          </p:cNvSpPr>
          <p:nvPr>
            <p:ph type="title"/>
          </p:nvPr>
        </p:nvSpPr>
        <p:spPr/>
        <p:txBody>
          <a:bodyPr>
            <a:normAutofit/>
          </a:bodyPr>
          <a:lstStyle/>
          <a:p>
            <a:r>
              <a:rPr lang="en-US" sz="3600" b="1" i="0" dirty="0">
                <a:solidFill>
                  <a:srgbClr val="151515"/>
                </a:solidFill>
                <a:effectLst/>
                <a:latin typeface="Times New Roman" panose="02020603050405020304" pitchFamily="18" charset="0"/>
                <a:cs typeface="Times New Roman" panose="02020603050405020304" pitchFamily="18" charset="0"/>
              </a:rPr>
              <a:t>Personal communication</a:t>
            </a:r>
            <a:endParaRPr lang="en-US"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C09292D-5407-5DB2-086F-8EF83D89DFFA}"/>
              </a:ext>
            </a:extLst>
          </p:cNvPr>
          <p:cNvSpPr>
            <a:spLocks noGrp="1"/>
          </p:cNvSpPr>
          <p:nvPr>
            <p:ph idx="1"/>
          </p:nvPr>
        </p:nvSpPr>
        <p:spPr/>
        <p:txBody>
          <a:bodyPr>
            <a:normAutofit/>
          </a:bodyPr>
          <a:lstStyle/>
          <a:p>
            <a:pPr algn="just"/>
            <a:r>
              <a:rPr lang="en-US" b="0" i="0" dirty="0">
                <a:solidFill>
                  <a:srgbClr val="151515"/>
                </a:solidFill>
                <a:effectLst/>
                <a:latin typeface="Times New Roman" panose="02020603050405020304" pitchFamily="18" charset="0"/>
                <a:cs typeface="Times New Roman" panose="02020603050405020304" pitchFamily="18" charset="0"/>
              </a:rPr>
              <a:t>Personal communication occurs when exchanging personal information, ideas and feelings rather than business related information.  </a:t>
            </a:r>
          </a:p>
          <a:p>
            <a:pPr marL="0" indent="0" algn="just">
              <a:buNone/>
            </a:pPr>
            <a:endParaRPr lang="en-US" b="0" i="0" dirty="0">
              <a:solidFill>
                <a:srgbClr val="151515"/>
              </a:solidFill>
              <a:effectLst/>
              <a:latin typeface="Times New Roman" panose="02020603050405020304" pitchFamily="18" charset="0"/>
              <a:cs typeface="Times New Roman" panose="02020603050405020304" pitchFamily="18" charset="0"/>
            </a:endParaRPr>
          </a:p>
          <a:p>
            <a:pPr algn="just"/>
            <a:r>
              <a:rPr lang="en-US" b="0" i="0" dirty="0">
                <a:solidFill>
                  <a:srgbClr val="151515"/>
                </a:solidFill>
                <a:effectLst/>
                <a:latin typeface="Times New Roman" panose="02020603050405020304" pitchFamily="18" charset="0"/>
                <a:cs typeface="Times New Roman" panose="02020603050405020304" pitchFamily="18" charset="0"/>
              </a:rPr>
              <a:t>Personal communication is a crucial part of organizational communication. Although such form of communication does not deal with operational plans, it influences the attitudes of the employees regarding the operational plans.</a:t>
            </a:r>
          </a:p>
          <a:p>
            <a:pPr marL="0" indent="0" algn="just">
              <a:buNone/>
            </a:pPr>
            <a:endParaRPr lang="en-US" b="0" i="0" dirty="0">
              <a:solidFill>
                <a:srgbClr val="151515"/>
              </a:solidFill>
              <a:effectLst/>
              <a:latin typeface="Times New Roman" panose="02020603050405020304" pitchFamily="18" charset="0"/>
              <a:cs typeface="Times New Roman" panose="02020603050405020304" pitchFamily="18" charset="0"/>
            </a:endParaRPr>
          </a:p>
          <a:p>
            <a:pPr algn="just"/>
            <a:r>
              <a:rPr lang="en-US" b="0" i="0" dirty="0">
                <a:solidFill>
                  <a:srgbClr val="151515"/>
                </a:solidFill>
                <a:effectLst/>
                <a:latin typeface="Times New Roman" panose="02020603050405020304" pitchFamily="18" charset="0"/>
                <a:cs typeface="Times New Roman" panose="02020603050405020304" pitchFamily="18" charset="0"/>
              </a:rPr>
              <a:t>Every organization must recognize personal communication as part of its overall organizational communication.</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6383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14A5A-F1D9-E3C5-CA50-00730FEBC3A2}"/>
              </a:ext>
            </a:extLst>
          </p:cNvPr>
          <p:cNvSpPr>
            <a:spLocks noGrp="1"/>
          </p:cNvSpPr>
          <p:nvPr>
            <p:ph type="title"/>
          </p:nvPr>
        </p:nvSpPr>
        <p:spPr>
          <a:xfrm>
            <a:off x="609600" y="531368"/>
            <a:ext cx="10972800" cy="1143000"/>
          </a:xfrm>
        </p:spPr>
        <p:txBody>
          <a:bodyPr>
            <a:noAutofit/>
          </a:bodyPr>
          <a:lstStyle/>
          <a:p>
            <a:r>
              <a:rPr lang="en-US" sz="3600" b="1" dirty="0">
                <a:solidFill>
                  <a:schemeClr val="tx1"/>
                </a:solidFill>
                <a:latin typeface="Times New Roman" panose="02020603050405020304" pitchFamily="18" charset="0"/>
                <a:cs typeface="Times New Roman" panose="02020603050405020304" pitchFamily="18" charset="0"/>
              </a:rPr>
              <a:t>Functions of organizational communication </a:t>
            </a:r>
          </a:p>
        </p:txBody>
      </p:sp>
      <p:sp>
        <p:nvSpPr>
          <p:cNvPr id="3" name="Content Placeholder 2">
            <a:extLst>
              <a:ext uri="{FF2B5EF4-FFF2-40B4-BE49-F238E27FC236}">
                <a16:creationId xmlns:a16="http://schemas.microsoft.com/office/drawing/2014/main" id="{A7B0A4B7-3E90-0417-68CC-2897BF1807DC}"/>
              </a:ext>
            </a:extLst>
          </p:cNvPr>
          <p:cNvSpPr>
            <a:spLocks noGrp="1"/>
          </p:cNvSpPr>
          <p:nvPr>
            <p:ph idx="1"/>
          </p:nvPr>
        </p:nvSpPr>
        <p:spPr>
          <a:xfrm>
            <a:off x="528320" y="1950720"/>
            <a:ext cx="10972800" cy="3896360"/>
          </a:xfrm>
        </p:spPr>
        <p:txBody>
          <a:bodyPr/>
          <a:lstStyle/>
          <a:p>
            <a:pPr marL="0" indent="0">
              <a:buNone/>
            </a:pPr>
            <a:r>
              <a:rPr lang="en-US" dirty="0">
                <a:latin typeface="Times New Roman" panose="02020603050405020304" pitchFamily="18" charset="0"/>
                <a:cs typeface="Times New Roman" panose="02020603050405020304" pitchFamily="18" charset="0"/>
              </a:rPr>
              <a:t>Organizational communication has the following functions in an organization: </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Motivational</a:t>
            </a:r>
            <a:r>
              <a:rPr lang="fr-FR" dirty="0">
                <a:latin typeface="Times New Roman" panose="02020603050405020304" pitchFamily="18" charset="0"/>
                <a:cs typeface="Times New Roman" panose="02020603050405020304" pitchFamily="18" charset="0"/>
              </a:rPr>
              <a:t> communication</a:t>
            </a:r>
          </a:p>
          <a:p>
            <a:pPr marL="0" indent="0">
              <a:buNone/>
            </a:pPr>
            <a:endParaRPr lang="fr-FR"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Emotional</a:t>
            </a:r>
            <a:r>
              <a:rPr lang="fr-FR" dirty="0">
                <a:latin typeface="Times New Roman" panose="02020603050405020304" pitchFamily="18" charset="0"/>
                <a:cs typeface="Times New Roman" panose="02020603050405020304" pitchFamily="18" charset="0"/>
              </a:rPr>
              <a:t> expression</a:t>
            </a:r>
          </a:p>
          <a:p>
            <a:pPr marL="0" indent="0">
              <a:buNone/>
            </a:pPr>
            <a:endParaRPr lang="fr-FR" dirty="0">
              <a:latin typeface="Times New Roman" panose="02020603050405020304" pitchFamily="18" charset="0"/>
              <a:cs typeface="Times New Roman" panose="02020603050405020304" pitchFamily="18" charset="0"/>
            </a:endParaRPr>
          </a:p>
          <a:p>
            <a:r>
              <a:rPr lang="fr-FR" dirty="0">
                <a:latin typeface="Times New Roman" panose="02020603050405020304" pitchFamily="18" charset="0"/>
                <a:cs typeface="Times New Roman" panose="02020603050405020304" pitchFamily="18" charset="0"/>
              </a:rPr>
              <a:t>Information communication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0650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4B8CA-3C24-F2B7-5D31-3E29D8A6DADA}"/>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Motivational communication</a:t>
            </a:r>
          </a:p>
        </p:txBody>
      </p:sp>
      <p:sp>
        <p:nvSpPr>
          <p:cNvPr id="3" name="Content Placeholder 2">
            <a:extLst>
              <a:ext uri="{FF2B5EF4-FFF2-40B4-BE49-F238E27FC236}">
                <a16:creationId xmlns:a16="http://schemas.microsoft.com/office/drawing/2014/main" id="{20A411D0-5880-B9CB-7373-986626AE80F4}"/>
              </a:ext>
            </a:extLst>
          </p:cNvPr>
          <p:cNvSpPr>
            <a:spLocks noGrp="1"/>
          </p:cNvSpPr>
          <p:nvPr>
            <p:ph idx="1"/>
          </p:nvPr>
        </p:nvSpPr>
        <p:spPr>
          <a:xfrm>
            <a:off x="609600" y="2068830"/>
            <a:ext cx="10972800" cy="4389120"/>
          </a:xfrm>
        </p:spPr>
        <p:txBody>
          <a:bodyPr/>
          <a:lstStyle/>
          <a:p>
            <a:pPr algn="just"/>
            <a:r>
              <a:rPr lang="en-US" dirty="0">
                <a:latin typeface="Times New Roman" panose="02020603050405020304" pitchFamily="18" charset="0"/>
                <a:cs typeface="Times New Roman" panose="02020603050405020304" pitchFamily="18" charset="0"/>
              </a:rPr>
              <a:t>Motivational communication is a type of clarification method for employees to understand what they have to do in the organization.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It is very important for leaders must motivate their employees through clarifying what they want from them as well as let employees know how they are doing.</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When applied well, motivational communication helps employees to be accountable, courageous and innovative at a workplace.</a:t>
            </a:r>
          </a:p>
        </p:txBody>
      </p:sp>
    </p:spTree>
    <p:extLst>
      <p:ext uri="{BB962C8B-B14F-4D97-AF65-F5344CB8AC3E}">
        <p14:creationId xmlns:p14="http://schemas.microsoft.com/office/powerpoint/2010/main" val="1852258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7B684-C652-5BC6-5451-7ADBC8EC1A3F}"/>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Emotional expression</a:t>
            </a:r>
          </a:p>
        </p:txBody>
      </p:sp>
      <p:sp>
        <p:nvSpPr>
          <p:cNvPr id="3" name="Content Placeholder 2">
            <a:extLst>
              <a:ext uri="{FF2B5EF4-FFF2-40B4-BE49-F238E27FC236}">
                <a16:creationId xmlns:a16="http://schemas.microsoft.com/office/drawing/2014/main" id="{D364904C-ECB6-9E6D-30A3-C2AA759BCF06}"/>
              </a:ext>
            </a:extLst>
          </p:cNvPr>
          <p:cNvSpPr>
            <a:spLocks noGrp="1"/>
          </p:cNvSpPr>
          <p:nvPr>
            <p:ph idx="1"/>
          </p:nvPr>
        </p:nvSpPr>
        <p:spPr>
          <a:xfrm>
            <a:off x="609600" y="2202180"/>
            <a:ext cx="10972800" cy="4389120"/>
          </a:xfrm>
        </p:spPr>
        <p:txBody>
          <a:bodyPr/>
          <a:lstStyle/>
          <a:p>
            <a:pPr algn="just"/>
            <a:r>
              <a:rPr lang="en-US" dirty="0">
                <a:latin typeface="Times New Roman" panose="02020603050405020304" pitchFamily="18" charset="0"/>
                <a:cs typeface="Times New Roman" panose="02020603050405020304" pitchFamily="18" charset="0"/>
              </a:rPr>
              <a:t>Communication through emotional expression occurs within social networks between employees. </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Employees feel that being part of a group aids them in emotional expression, whatever that might be.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Emotional communication is a way to fulfill social needs which make employees to feel comfortable at a workplace. </a:t>
            </a:r>
          </a:p>
        </p:txBody>
      </p:sp>
    </p:spTree>
    <p:extLst>
      <p:ext uri="{BB962C8B-B14F-4D97-AF65-F5344CB8AC3E}">
        <p14:creationId xmlns:p14="http://schemas.microsoft.com/office/powerpoint/2010/main" val="2649248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FD8D7-E1B8-250E-B8A0-EE3F5F823D0F}"/>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Information communication</a:t>
            </a:r>
          </a:p>
        </p:txBody>
      </p:sp>
      <p:sp>
        <p:nvSpPr>
          <p:cNvPr id="3" name="Content Placeholder 2">
            <a:extLst>
              <a:ext uri="{FF2B5EF4-FFF2-40B4-BE49-F238E27FC236}">
                <a16:creationId xmlns:a16="http://schemas.microsoft.com/office/drawing/2014/main" id="{46B16A11-1C3B-D921-F7ED-D5AA8CC2BBB9}"/>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Communication also serves in spreading information within an organization.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Information communication aids leaders and employees in decision making, implementation of decisions made, and achieving goals.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Leaders make large and small decisions every day and they have to transmit the information to the employees in order to maintain performance</a:t>
            </a:r>
            <a:r>
              <a:rPr lang="en-US" dirty="0"/>
              <a:t>.</a:t>
            </a:r>
          </a:p>
        </p:txBody>
      </p:sp>
    </p:spTree>
    <p:extLst>
      <p:ext uri="{BB962C8B-B14F-4D97-AF65-F5344CB8AC3E}">
        <p14:creationId xmlns:p14="http://schemas.microsoft.com/office/powerpoint/2010/main" val="2003637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001D-4097-A482-32B6-12B122D9B2CF}"/>
              </a:ext>
            </a:extLst>
          </p:cNvPr>
          <p:cNvSpPr>
            <a:spLocks noGrp="1"/>
          </p:cNvSpPr>
          <p:nvPr>
            <p:ph type="title"/>
          </p:nvPr>
        </p:nvSpPr>
        <p:spPr/>
        <p:txBody>
          <a:bodyPr>
            <a:noAutofit/>
          </a:bodyPr>
          <a:lstStyle/>
          <a:p>
            <a:r>
              <a:rPr lang="en-US" sz="3600" b="1" dirty="0">
                <a:solidFill>
                  <a:schemeClr val="tx1"/>
                </a:solidFill>
                <a:latin typeface="Times New Roman" panose="02020603050405020304" pitchFamily="18" charset="0"/>
                <a:cs typeface="Times New Roman" panose="02020603050405020304" pitchFamily="18" charset="0"/>
              </a:rPr>
              <a:t>Factors affecting communication in organization</a:t>
            </a:r>
          </a:p>
        </p:txBody>
      </p:sp>
      <p:sp>
        <p:nvSpPr>
          <p:cNvPr id="3" name="Content Placeholder 2">
            <a:extLst>
              <a:ext uri="{FF2B5EF4-FFF2-40B4-BE49-F238E27FC236}">
                <a16:creationId xmlns:a16="http://schemas.microsoft.com/office/drawing/2014/main" id="{E83D7561-CBF4-C2BF-C154-4193D68EBBE3}"/>
              </a:ext>
            </a:extLst>
          </p:cNvPr>
          <p:cNvSpPr>
            <a:spLocks noGrp="1"/>
          </p:cNvSpPr>
          <p:nvPr>
            <p:ph idx="1"/>
          </p:nvPr>
        </p:nvSpPr>
        <p:spPr>
          <a:xfrm>
            <a:off x="609600" y="1935480"/>
            <a:ext cx="10972800" cy="3884295"/>
          </a:xfrm>
        </p:spPr>
        <p:txBody>
          <a:bodyPr>
            <a:normAutofit fontScale="92500" lnSpcReduction="10000"/>
          </a:bodyPr>
          <a:lstStyle/>
          <a:p>
            <a:pPr marL="0" indent="0">
              <a:buNone/>
            </a:pPr>
            <a:endParaRPr lang="en-US" dirty="0"/>
          </a:p>
          <a:p>
            <a:pPr marL="0" indent="0">
              <a:buNone/>
            </a:pPr>
            <a:r>
              <a:rPr lang="en-US" dirty="0">
                <a:latin typeface="Times New Roman" panose="02020603050405020304" pitchFamily="18" charset="0"/>
                <a:cs typeface="Times New Roman" panose="02020603050405020304" pitchFamily="18" charset="0"/>
              </a:rPr>
              <a:t>The following are the factors affecting communication in an organization:</a:t>
            </a:r>
          </a:p>
          <a:p>
            <a:pPr marL="0" indent="0">
              <a:buNone/>
            </a:pPr>
            <a:endParaRPr lang="en-US" dirty="0">
              <a:latin typeface="Times New Roman" panose="02020603050405020304" pitchFamily="18" charset="0"/>
              <a:cs typeface="Times New Roman" panose="02020603050405020304" pitchFamily="18" charset="0"/>
            </a:endParaRPr>
          </a:p>
          <a:p>
            <a:pPr lvl="1"/>
            <a:r>
              <a:rPr lang="en-US" sz="2600" dirty="0">
                <a:latin typeface="Times New Roman" panose="02020603050405020304" pitchFamily="18" charset="0"/>
                <a:cs typeface="Times New Roman" panose="02020603050405020304" pitchFamily="18" charset="0"/>
              </a:rPr>
              <a:t>Organizational level and status differences</a:t>
            </a:r>
          </a:p>
          <a:p>
            <a:pPr lvl="1"/>
            <a:r>
              <a:rPr lang="en-US" sz="2600" dirty="0">
                <a:latin typeface="Times New Roman" panose="02020603050405020304" pitchFamily="18" charset="0"/>
                <a:cs typeface="Times New Roman" panose="02020603050405020304" pitchFamily="18" charset="0"/>
              </a:rPr>
              <a:t>Organization complexity</a:t>
            </a:r>
          </a:p>
          <a:p>
            <a:pPr lvl="1"/>
            <a:r>
              <a:rPr lang="en-US" sz="2600" dirty="0">
                <a:latin typeface="Times New Roman" panose="02020603050405020304" pitchFamily="18" charset="0"/>
                <a:cs typeface="Times New Roman" panose="02020603050405020304" pitchFamily="18" charset="0"/>
              </a:rPr>
              <a:t>Organizational reward</a:t>
            </a:r>
          </a:p>
          <a:p>
            <a:pPr lvl="1"/>
            <a:r>
              <a:rPr lang="en-US" sz="2600" dirty="0">
                <a:latin typeface="Times New Roman" panose="02020603050405020304" pitchFamily="18" charset="0"/>
                <a:cs typeface="Times New Roman" panose="02020603050405020304" pitchFamily="18" charset="0"/>
              </a:rPr>
              <a:t>Communication networks</a:t>
            </a:r>
          </a:p>
          <a:p>
            <a:pPr lvl="1"/>
            <a:r>
              <a:rPr lang="en-US" sz="2600" dirty="0">
                <a:latin typeface="Times New Roman" panose="02020603050405020304" pitchFamily="18" charset="0"/>
                <a:cs typeface="Times New Roman" panose="02020603050405020304" pitchFamily="18" charset="0"/>
              </a:rPr>
              <a:t>Communication roles</a:t>
            </a:r>
          </a:p>
          <a:p>
            <a:pPr lvl="1"/>
            <a:r>
              <a:rPr lang="en-US" sz="2600" dirty="0">
                <a:latin typeface="Times New Roman" panose="02020603050405020304" pitchFamily="18" charset="0"/>
                <a:cs typeface="Times New Roman" panose="02020603050405020304" pitchFamily="18" charset="0"/>
              </a:rPr>
              <a:t>Communication links</a:t>
            </a:r>
          </a:p>
        </p:txBody>
      </p:sp>
    </p:spTree>
    <p:extLst>
      <p:ext uri="{BB962C8B-B14F-4D97-AF65-F5344CB8AC3E}">
        <p14:creationId xmlns:p14="http://schemas.microsoft.com/office/powerpoint/2010/main" val="2806999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84DFA-ECD6-1D7C-CE8D-22D865349407}"/>
              </a:ext>
            </a:extLst>
          </p:cNvPr>
          <p:cNvSpPr>
            <a:spLocks noGrp="1"/>
          </p:cNvSpPr>
          <p:nvPr>
            <p:ph type="title"/>
          </p:nvPr>
        </p:nvSpPr>
        <p:spPr>
          <a:xfrm>
            <a:off x="609600" y="456438"/>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Organizational level and status differences</a:t>
            </a:r>
          </a:p>
        </p:txBody>
      </p:sp>
      <p:sp>
        <p:nvSpPr>
          <p:cNvPr id="3" name="Content Placeholder 2">
            <a:extLst>
              <a:ext uri="{FF2B5EF4-FFF2-40B4-BE49-F238E27FC236}">
                <a16:creationId xmlns:a16="http://schemas.microsoft.com/office/drawing/2014/main" id="{D0D1A0B0-4C00-B4ED-15C4-D135D478D062}"/>
              </a:ext>
            </a:extLst>
          </p:cNvPr>
          <p:cNvSpPr>
            <a:spLocks noGrp="1"/>
          </p:cNvSpPr>
          <p:nvPr>
            <p:ph idx="1"/>
          </p:nvPr>
        </p:nvSpPr>
        <p:spPr>
          <a:xfrm>
            <a:off x="466725" y="1906905"/>
            <a:ext cx="10972800" cy="4389120"/>
          </a:xfrm>
        </p:spPr>
        <p:txBody>
          <a:bodyPr>
            <a:normAutofit fontScale="92500" lnSpcReduction="20000"/>
          </a:bodyPr>
          <a:lstStyle/>
          <a:p>
            <a:pPr algn="just"/>
            <a:r>
              <a:rPr lang="en-US" dirty="0">
                <a:latin typeface="Times New Roman" panose="02020603050405020304" pitchFamily="18" charset="0"/>
                <a:cs typeface="Times New Roman" panose="02020603050405020304" pitchFamily="18" charset="0"/>
              </a:rPr>
              <a:t>Level and status differences may significantly affect the quality of communication among organization members. When individuals are socialized to defer to others of higher status and position, it takes the form of respect, submission and agreement.</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Sometimes, people with higher status expect to control the communication and this control do not mean that such people do most of the talking. Besides talking, control can be made through facial expressions, nods, body gestures and other tactics.</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Symbols may also communicate an individual’s status. Symbols are often manipulated to influence others. Office locations, desks, furnishings etc. in an organization may be status symbols.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They create certain behavioral expectations.</a:t>
            </a:r>
          </a:p>
        </p:txBody>
      </p:sp>
    </p:spTree>
    <p:extLst>
      <p:ext uri="{BB962C8B-B14F-4D97-AF65-F5344CB8AC3E}">
        <p14:creationId xmlns:p14="http://schemas.microsoft.com/office/powerpoint/2010/main" val="104452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50903-2D44-8B08-16D6-FBD9EEA5F6AB}"/>
              </a:ext>
            </a:extLst>
          </p:cNvPr>
          <p:cNvSpPr>
            <a:spLocks noGrp="1"/>
          </p:cNvSpPr>
          <p:nvPr>
            <p:ph type="title"/>
          </p:nvPr>
        </p:nvSpPr>
        <p:spPr>
          <a:xfrm>
            <a:off x="809624" y="942974"/>
            <a:ext cx="10906125" cy="733425"/>
          </a:xfrm>
        </p:spPr>
        <p:txBody>
          <a:bodyPr>
            <a:noAutofit/>
          </a:bodyPr>
          <a:lstStyle/>
          <a:p>
            <a:pPr lvl="1"/>
            <a:br>
              <a:rPr lang="en-US" sz="3600" b="1" dirty="0">
                <a:latin typeface="Times New Roman" panose="02020603050405020304" pitchFamily="18" charset="0"/>
                <a:cs typeface="Times New Roman" panose="02020603050405020304" pitchFamily="18" charset="0"/>
              </a:rPr>
            </a:br>
            <a:br>
              <a:rPr lang="en-US" sz="3600" b="1" dirty="0">
                <a:latin typeface="Times New Roman" panose="02020603050405020304" pitchFamily="18" charset="0"/>
                <a:cs typeface="Times New Roman" panose="02020603050405020304" pitchFamily="18" charset="0"/>
              </a:rPr>
            </a:br>
            <a:br>
              <a:rPr lang="en-US" sz="3600" b="1" dirty="0">
                <a:latin typeface="Times New Roman" panose="02020603050405020304" pitchFamily="18" charset="0"/>
                <a:cs typeface="Times New Roman" panose="02020603050405020304" pitchFamily="18" charset="0"/>
              </a:rPr>
            </a:b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Organization complexity</a:t>
            </a:r>
            <a:endParaRPr lang="en-US" sz="11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2230B74-7F70-4C8B-EB89-23DCF19579A6}"/>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Organizations differ in structural complexity. Some consist of many different, specialized subunits, whereas others are smaller and simpler.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When there are a large number of specialized subunits, coordination is more difficult and both formal and informal communication increases.</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Higher organizational complexity also leads to more formal, prescribed communications instead of the informal mutual adjustment processes used in simpler organization structures.</a:t>
            </a:r>
          </a:p>
        </p:txBody>
      </p:sp>
    </p:spTree>
    <p:extLst>
      <p:ext uri="{BB962C8B-B14F-4D97-AF65-F5344CB8AC3E}">
        <p14:creationId xmlns:p14="http://schemas.microsoft.com/office/powerpoint/2010/main" val="1825979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C60B1-FD8A-78A9-204F-FC06523F712B}"/>
              </a:ext>
            </a:extLst>
          </p:cNvPr>
          <p:cNvSpPr>
            <a:spLocks noGrp="1"/>
          </p:cNvSpPr>
          <p:nvPr>
            <p:ph type="title"/>
          </p:nvPr>
        </p:nvSpPr>
        <p:spPr>
          <a:xfrm>
            <a:off x="704850" y="533400"/>
            <a:ext cx="10972800" cy="114300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Organizational reward</a:t>
            </a:r>
          </a:p>
        </p:txBody>
      </p:sp>
      <p:sp>
        <p:nvSpPr>
          <p:cNvPr id="3" name="Content Placeholder 2">
            <a:extLst>
              <a:ext uri="{FF2B5EF4-FFF2-40B4-BE49-F238E27FC236}">
                <a16:creationId xmlns:a16="http://schemas.microsoft.com/office/drawing/2014/main" id="{BCB0F9E4-2285-B2F9-E25E-C438E6EE4FAC}"/>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The system Reward system in an organization may influence the communication process taking place.</a:t>
            </a:r>
          </a:p>
          <a:p>
            <a:pPr marL="0" indent="0" algn="just">
              <a:buNone/>
            </a:pPr>
            <a:r>
              <a:rPr lang="en-US" dirty="0">
                <a:latin typeface="Times New Roman" panose="02020603050405020304" pitchFamily="18" charset="0"/>
                <a:cs typeface="Times New Roman" panose="02020603050405020304" pitchFamily="18" charset="0"/>
              </a:rPr>
              <a:t> </a:t>
            </a:r>
          </a:p>
          <a:p>
            <a:pPr algn="just"/>
            <a:r>
              <a:rPr lang="en-US" dirty="0">
                <a:latin typeface="Times New Roman" panose="02020603050405020304" pitchFamily="18" charset="0"/>
                <a:cs typeface="Times New Roman" panose="02020603050405020304" pitchFamily="18" charset="0"/>
              </a:rPr>
              <a:t>When a superior controls promotion or other potential rewards for subordinates, the subordinates will communicate the information to the superiors that will enhance their own careers.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They may also distort information for the same reasons.</a:t>
            </a:r>
          </a:p>
        </p:txBody>
      </p:sp>
    </p:spTree>
    <p:extLst>
      <p:ext uri="{BB962C8B-B14F-4D97-AF65-F5344CB8AC3E}">
        <p14:creationId xmlns:p14="http://schemas.microsoft.com/office/powerpoint/2010/main" val="270067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4E53E-78BE-A087-4B24-FA2B9E12DF2E}"/>
              </a:ext>
            </a:extLst>
          </p:cNvPr>
          <p:cNvSpPr>
            <a:spLocks noGrp="1"/>
          </p:cNvSpPr>
          <p:nvPr>
            <p:ph type="title"/>
          </p:nvPr>
        </p:nvSpPr>
        <p:spPr/>
        <p:txBody>
          <a:bodyPr>
            <a:normAutofit/>
          </a:bodyPr>
          <a:lstStyle/>
          <a:p>
            <a:r>
              <a:rPr lang="fr-FR" sz="3600" b="1" dirty="0">
                <a:solidFill>
                  <a:schemeClr val="tx1"/>
                </a:solidFill>
                <a:latin typeface="Times New Roman" panose="02020603050405020304" pitchFamily="18" charset="0"/>
                <a:cs typeface="Times New Roman" panose="02020603050405020304" pitchFamily="18" charset="0"/>
              </a:rPr>
              <a:t>Communication networks</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37291EC-0EAD-83E7-0612-532559D0B00F}"/>
              </a:ext>
            </a:extLst>
          </p:cNvPr>
          <p:cNvSpPr>
            <a:spLocks noGrp="1"/>
          </p:cNvSpPr>
          <p:nvPr>
            <p:ph idx="1"/>
          </p:nvPr>
        </p:nvSpPr>
        <p:spPr/>
        <p:txBody>
          <a:bodyPr>
            <a:noAutofit/>
          </a:bodyPr>
          <a:lstStyle/>
          <a:p>
            <a:pPr algn="just"/>
            <a:r>
              <a:rPr lang="en-US" dirty="0">
                <a:latin typeface="Times New Roman" panose="02020603050405020304" pitchFamily="18" charset="0"/>
                <a:cs typeface="Times New Roman" panose="02020603050405020304" pitchFamily="18" charset="0"/>
              </a:rPr>
              <a:t>The location of people in different communication networks affects access to information. An organization's communication network is dominated by certain individuals in key positions who have formal authority, power, or expertise.</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effectiveness of these communication networks varies with tasks.</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However, a circle network, where each can communicate with all seems to produce high performance and satisfaction for complex tasks and it appears to be most effective when there are sudden and confusing changes in the task requirements.</a:t>
            </a:r>
          </a:p>
        </p:txBody>
      </p:sp>
    </p:spTree>
    <p:extLst>
      <p:ext uri="{BB962C8B-B14F-4D97-AF65-F5344CB8AC3E}">
        <p14:creationId xmlns:p14="http://schemas.microsoft.com/office/powerpoint/2010/main" val="4038629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0D599-1E62-AA20-1EBB-05B450AEA33E}"/>
              </a:ext>
            </a:extLst>
          </p:cNvPr>
          <p:cNvSpPr>
            <a:spLocks noGrp="1"/>
          </p:cNvSpPr>
          <p:nvPr>
            <p:ph type="title"/>
          </p:nvPr>
        </p:nvSpPr>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Communication role</a:t>
            </a:r>
          </a:p>
        </p:txBody>
      </p:sp>
      <p:sp>
        <p:nvSpPr>
          <p:cNvPr id="3" name="Content Placeholder 2">
            <a:extLst>
              <a:ext uri="{FF2B5EF4-FFF2-40B4-BE49-F238E27FC236}">
                <a16:creationId xmlns:a16="http://schemas.microsoft.com/office/drawing/2014/main" id="{406B9A84-88E1-97B6-0E46-85316BA074D1}"/>
              </a:ext>
            </a:extLst>
          </p:cNvPr>
          <p:cNvSpPr>
            <a:spLocks noGrp="1"/>
          </p:cNvSpPr>
          <p:nvPr>
            <p:ph idx="1"/>
          </p:nvPr>
        </p:nvSpPr>
        <p:spPr/>
        <p:txBody>
          <a:bodyPr>
            <a:noAutofit/>
          </a:bodyPr>
          <a:lstStyle/>
          <a:p>
            <a:pPr algn="just"/>
            <a:r>
              <a:rPr lang="en-US" dirty="0">
                <a:latin typeface="Times New Roman" panose="02020603050405020304" pitchFamily="18" charset="0"/>
                <a:cs typeface="Times New Roman" panose="02020603050405020304" pitchFamily="18" charset="0"/>
              </a:rPr>
              <a:t>Individuals perform different communication roles in networks. Two important communication roles are the opinion leader and the liaison.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Opinion leaders have high credibility with other members, especially in a particular subject area.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Opinion leaders tend to be specific to certain issues and topics: the same person is not the opinion leader for several subjects, and anyone in the work group can be an opinion leader.</a:t>
            </a:r>
          </a:p>
          <a:p>
            <a:pPr marL="0" indent="0" algn="just">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7839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39A96-909A-E15B-3719-B929188482FE}"/>
              </a:ext>
            </a:extLst>
          </p:cNvPr>
          <p:cNvSpPr>
            <a:spLocks noGrp="1"/>
          </p:cNvSpPr>
          <p:nvPr>
            <p:ph type="title"/>
          </p:nvPr>
        </p:nvSpPr>
        <p:spPr/>
        <p:txBody>
          <a:bodyPr>
            <a:normAutofit/>
          </a:bodyPr>
          <a:lstStyle/>
          <a:p>
            <a:pPr algn="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1389994D-5D6B-1D18-CF88-7EA89644F8D4}"/>
              </a:ext>
            </a:extLst>
          </p:cNvPr>
          <p:cNvSpPr>
            <a:spLocks noGrp="1"/>
          </p:cNvSpPr>
          <p:nvPr>
            <p:ph idx="1"/>
          </p:nvPr>
        </p:nvSpPr>
        <p:spPr/>
        <p:txBody>
          <a:bodyPr/>
          <a:lstStyle/>
          <a:p>
            <a:pPr algn="just"/>
            <a:r>
              <a:rPr lang="en-US" dirty="0">
                <a:latin typeface="Times New Roman" panose="02020603050405020304" pitchFamily="18" charset="0"/>
                <a:cs typeface="Times New Roman" panose="02020603050405020304" pitchFamily="18" charset="0"/>
              </a:rPr>
              <a:t>Liaison roles are performed by those who pass on information to others. Liaison connects two or more groups and may not be a member of any of them. One liaison passes information to several other managers.</a:t>
            </a:r>
          </a:p>
          <a:p>
            <a:pPr marL="0" indent="0" algn="just">
              <a:buNone/>
            </a:pPr>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One of these may be another liaison person, who in turn passes it on. Some liaisons in organization boundary-spanning positions secure information from outside the organization and pass it to the inside.</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9628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7B77A-B190-4C0F-A701-F03A8E46A4C4}"/>
              </a:ext>
            </a:extLst>
          </p:cNvPr>
          <p:cNvSpPr>
            <a:spLocks noGrp="1"/>
          </p:cNvSpPr>
          <p:nvPr>
            <p:ph type="title"/>
          </p:nvPr>
        </p:nvSpPr>
        <p:spPr>
          <a:xfrm>
            <a:off x="695325" y="533400"/>
            <a:ext cx="10972800" cy="1143000"/>
          </a:xfrm>
        </p:spPr>
        <p:txBody>
          <a:bodyPr>
            <a:noAutofit/>
          </a:bodyPr>
          <a:lstStyle/>
          <a:p>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Communication links</a:t>
            </a:r>
          </a:p>
        </p:txBody>
      </p:sp>
      <p:sp>
        <p:nvSpPr>
          <p:cNvPr id="3" name="Content Placeholder 2">
            <a:extLst>
              <a:ext uri="{FF2B5EF4-FFF2-40B4-BE49-F238E27FC236}">
                <a16:creationId xmlns:a16="http://schemas.microsoft.com/office/drawing/2014/main" id="{F2C1AFBD-79B8-9F42-AE61-945DFED9CED3}"/>
              </a:ext>
            </a:extLst>
          </p:cNvPr>
          <p:cNvSpPr>
            <a:spLocks noGrp="1"/>
          </p:cNvSpPr>
          <p:nvPr>
            <p:ph idx="1"/>
          </p:nvPr>
        </p:nvSpPr>
        <p:spPr>
          <a:xfrm>
            <a:off x="609600" y="1773555"/>
            <a:ext cx="10972800" cy="4389120"/>
          </a:xfrm>
        </p:spPr>
        <p:txBody>
          <a:bodyPr>
            <a:normAutofit fontScale="92500" lnSpcReduction="10000"/>
          </a:bodyPr>
          <a:lstStyle/>
          <a:p>
            <a:pPr algn="just"/>
            <a:r>
              <a:rPr lang="en-US" dirty="0">
                <a:latin typeface="Times New Roman" panose="02020603050405020304" pitchFamily="18" charset="0"/>
                <a:cs typeface="Times New Roman" panose="02020603050405020304" pitchFamily="18" charset="0"/>
              </a:rPr>
              <a:t>When a message is transmitted from one person to another, there are chances of changes, omissions or distortions in the message.</a:t>
            </a:r>
          </a:p>
          <a:p>
            <a:pPr algn="just"/>
            <a:endParaRPr lang="en-US" dirty="0">
              <a:latin typeface="Times New Roman" panose="02020603050405020304" pitchFamily="18" charset="0"/>
              <a:cs typeface="Times New Roman" panose="02020603050405020304" pitchFamily="18" charset="0"/>
            </a:endParaRPr>
          </a:p>
          <a:p>
            <a:pPr algn="just" fontAlgn="base"/>
            <a:r>
              <a:rPr lang="en-US" b="0" i="0" dirty="0">
                <a:effectLst/>
                <a:latin typeface="Times New Roman" panose="02020603050405020304" pitchFamily="18" charset="0"/>
                <a:cs typeface="Times New Roman" panose="02020603050405020304" pitchFamily="18" charset="0"/>
              </a:rPr>
              <a:t>As the number of communication links through which the message passes increases so do these problems. Individuals change messages in various ways and for various reasons. Sometimes, this is deliberate as when a subordinate tries to simplify information to avoid communication overload from the supervisor.</a:t>
            </a:r>
          </a:p>
          <a:p>
            <a:pPr marL="0" indent="0" algn="just" fontAlgn="base">
              <a:buNone/>
            </a:pPr>
            <a:endParaRPr lang="en-US" b="0" i="0" dirty="0">
              <a:effectLst/>
              <a:latin typeface="Times New Roman" panose="02020603050405020304" pitchFamily="18" charset="0"/>
              <a:cs typeface="Times New Roman" panose="02020603050405020304" pitchFamily="18" charset="0"/>
            </a:endParaRPr>
          </a:p>
          <a:p>
            <a:pPr algn="just" fontAlgn="base"/>
            <a:r>
              <a:rPr lang="en-US" b="0" i="0" dirty="0">
                <a:effectLst/>
                <a:latin typeface="Times New Roman" panose="02020603050405020304" pitchFamily="18" charset="0"/>
                <a:cs typeface="Times New Roman" panose="02020603050405020304" pitchFamily="18" charset="0"/>
              </a:rPr>
              <a:t>However, omissions and distortions occur for other reasons. The omission or distortion may correspond to the receiver’s attitudes, may have been done to please the next person in the communication chain or may have resulted from oversimplification.</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668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D06E-1218-4D27-8DB3-899B0261725C}"/>
              </a:ext>
            </a:extLst>
          </p:cNvPr>
          <p:cNvSpPr>
            <a:spLocks noGrp="1"/>
          </p:cNvSpPr>
          <p:nvPr>
            <p:ph type="title"/>
          </p:nvPr>
        </p:nvSpPr>
        <p:spPr/>
        <p:txBody>
          <a:bodyPr>
            <a:normAutofit/>
          </a:bodyPr>
          <a:lstStyle/>
          <a:p>
            <a:r>
              <a:rPr lang="en-US" sz="3600" b="1" dirty="0"/>
              <a:t>Review</a:t>
            </a:r>
          </a:p>
        </p:txBody>
      </p:sp>
      <p:sp>
        <p:nvSpPr>
          <p:cNvPr id="3" name="Content Placeholder 2">
            <a:extLst>
              <a:ext uri="{FF2B5EF4-FFF2-40B4-BE49-F238E27FC236}">
                <a16:creationId xmlns:a16="http://schemas.microsoft.com/office/drawing/2014/main" id="{E7AB991B-AE50-4B2E-AC45-874A81B2B34F}"/>
              </a:ext>
            </a:extLst>
          </p:cNvPr>
          <p:cNvSpPr>
            <a:spLocks noGrp="1"/>
          </p:cNvSpPr>
          <p:nvPr>
            <p:ph idx="1"/>
          </p:nvPr>
        </p:nvSpPr>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We have discussed the following elements:</a:t>
            </a:r>
          </a:p>
          <a:p>
            <a:r>
              <a:rPr lang="en-US" sz="2400" dirty="0">
                <a:latin typeface="Times New Roman" panose="02020603050405020304" pitchFamily="18" charset="0"/>
                <a:cs typeface="Times New Roman" panose="02020603050405020304" pitchFamily="18" charset="0"/>
              </a:rPr>
              <a:t>Organizational communication. </a:t>
            </a:r>
          </a:p>
          <a:p>
            <a:r>
              <a:rPr lang="en-US" sz="2400" dirty="0">
                <a:latin typeface="Times New Roman" panose="02020603050405020304" pitchFamily="18" charset="0"/>
                <a:cs typeface="Times New Roman" panose="02020603050405020304" pitchFamily="18" charset="0"/>
              </a:rPr>
              <a:t>Importance of organizational communication.</a:t>
            </a:r>
          </a:p>
          <a:p>
            <a:r>
              <a:rPr lang="en-US" sz="2400" dirty="0">
                <a:latin typeface="Times New Roman" panose="02020603050405020304" pitchFamily="18" charset="0"/>
                <a:cs typeface="Times New Roman" panose="02020603050405020304" pitchFamily="18" charset="0"/>
              </a:rPr>
              <a:t>The directions of communication.</a:t>
            </a:r>
          </a:p>
          <a:p>
            <a:r>
              <a:rPr lang="en-US" sz="2400" dirty="0">
                <a:latin typeface="Times New Roman" panose="02020603050405020304" pitchFamily="18" charset="0"/>
                <a:cs typeface="Times New Roman" panose="02020603050405020304" pitchFamily="18" charset="0"/>
              </a:rPr>
              <a:t>The forms of communication. </a:t>
            </a:r>
          </a:p>
          <a:p>
            <a:pPr marL="0" indent="0">
              <a:buNone/>
            </a:pPr>
            <a:endParaRPr lang="en-US" sz="2400" dirty="0">
              <a:latin typeface="Times New Roman" panose="02020603050405020304" pitchFamily="18" charset="0"/>
              <a:cs typeface="Times New Roman" panose="02020603050405020304" pitchFamily="18" charset="0"/>
            </a:endParaRPr>
          </a:p>
          <a:p>
            <a:pPr marL="514350" indent="-514350">
              <a:buAutoNum type="arabicPeriod"/>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2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B933-615D-489E-AB9F-6F1BE41569BC}"/>
              </a:ext>
            </a:extLst>
          </p:cNvPr>
          <p:cNvSpPr>
            <a:spLocks noGrp="1"/>
          </p:cNvSpPr>
          <p:nvPr>
            <p:ph type="title"/>
          </p:nvPr>
        </p:nvSpPr>
        <p:spPr>
          <a:xfrm>
            <a:off x="609600" y="399288"/>
            <a:ext cx="10972800" cy="1143000"/>
          </a:xfrm>
        </p:spPr>
        <p:txBody>
          <a:bodyPr>
            <a:normAutofit/>
          </a:bodyPr>
          <a:lstStyle/>
          <a:p>
            <a:r>
              <a:rPr lang="en-US" sz="3600" b="1" dirty="0">
                <a:solidFill>
                  <a:schemeClr val="tx1"/>
                </a:solidFill>
              </a:rPr>
              <a:t>Exercises</a:t>
            </a:r>
          </a:p>
        </p:txBody>
      </p:sp>
      <p:sp>
        <p:nvSpPr>
          <p:cNvPr id="3" name="Content Placeholder 2">
            <a:extLst>
              <a:ext uri="{FF2B5EF4-FFF2-40B4-BE49-F238E27FC236}">
                <a16:creationId xmlns:a16="http://schemas.microsoft.com/office/drawing/2014/main" id="{1AA1C365-C79E-48BB-970E-F7178138094C}"/>
              </a:ext>
            </a:extLst>
          </p:cNvPr>
          <p:cNvSpPr>
            <a:spLocks noGrp="1"/>
          </p:cNvSpPr>
          <p:nvPr>
            <p:ph idx="1"/>
          </p:nvPr>
        </p:nvSpPr>
        <p:spPr>
          <a:xfrm>
            <a:off x="416560" y="1806448"/>
            <a:ext cx="10972800" cy="4389120"/>
          </a:xfrm>
        </p:spPr>
        <p:txBody>
          <a:bodyPr>
            <a:noAutofit/>
          </a:bodyPr>
          <a:lstStyle/>
          <a:p>
            <a:pPr algn="just"/>
            <a:r>
              <a:rPr lang="en-US" dirty="0">
                <a:latin typeface="Times New Roman" panose="02020603050405020304" pitchFamily="18" charset="0"/>
                <a:ea typeface="Roboto" panose="02000000000000000000" pitchFamily="2" charset="0"/>
                <a:cs typeface="Times New Roman" panose="02020603050405020304" pitchFamily="18" charset="0"/>
              </a:rPr>
              <a:t>Explain the importance of organizational communication.</a:t>
            </a:r>
          </a:p>
          <a:p>
            <a:pPr algn="just"/>
            <a:r>
              <a:rPr lang="en-US" dirty="0">
                <a:latin typeface="Times New Roman" panose="02020603050405020304" pitchFamily="18" charset="0"/>
                <a:ea typeface="Roboto" panose="02000000000000000000" pitchFamily="2" charset="0"/>
                <a:cs typeface="Times New Roman" panose="02020603050405020304" pitchFamily="18" charset="0"/>
              </a:rPr>
              <a:t>Discuss the </a:t>
            </a:r>
            <a:r>
              <a:rPr lang="en-US" dirty="0">
                <a:solidFill>
                  <a:schemeClr val="tx1"/>
                </a:solidFill>
                <a:latin typeface="Times New Roman" panose="02020603050405020304" pitchFamily="18" charset="0"/>
                <a:cs typeface="Times New Roman" panose="02020603050405020304" pitchFamily="18" charset="0"/>
              </a:rPr>
              <a:t>directions of communication in an organization. </a:t>
            </a:r>
            <a:endParaRPr lang="en-US"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582184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1CAA-20CA-4BFF-8AF1-EDE3F5813895}"/>
              </a:ext>
            </a:extLst>
          </p:cNvPr>
          <p:cNvSpPr>
            <a:spLocks noGrp="1"/>
          </p:cNvSpPr>
          <p:nvPr>
            <p:ph type="title"/>
          </p:nvPr>
        </p:nvSpPr>
        <p:spPr>
          <a:xfrm>
            <a:off x="676275" y="847725"/>
            <a:ext cx="10972800" cy="705104"/>
          </a:xfrm>
        </p:spPr>
        <p:txBody>
          <a:bodyPr>
            <a:normAutofit/>
          </a:bodyPr>
          <a:lstStyle/>
          <a:p>
            <a:r>
              <a:rPr lang="en-US" sz="3600" b="1" dirty="0">
                <a:solidFill>
                  <a:schemeClr val="tx1"/>
                </a:solidFill>
              </a:rPr>
              <a:t>References</a:t>
            </a:r>
          </a:p>
        </p:txBody>
      </p:sp>
      <p:sp>
        <p:nvSpPr>
          <p:cNvPr id="3" name="Content Placeholder 2">
            <a:extLst>
              <a:ext uri="{FF2B5EF4-FFF2-40B4-BE49-F238E27FC236}">
                <a16:creationId xmlns:a16="http://schemas.microsoft.com/office/drawing/2014/main" id="{88479682-28B3-4930-A76E-C376F0BD9C50}"/>
              </a:ext>
            </a:extLst>
          </p:cNvPr>
          <p:cNvSpPr>
            <a:spLocks noGrp="1"/>
          </p:cNvSpPr>
          <p:nvPr>
            <p:ph idx="1"/>
          </p:nvPr>
        </p:nvSpPr>
        <p:spPr>
          <a:xfrm>
            <a:off x="609600" y="1724279"/>
            <a:ext cx="10972800" cy="4389120"/>
          </a:xfrm>
        </p:spPr>
        <p:txBody>
          <a:bodyPr>
            <a:noAutofit/>
          </a:bodyPr>
          <a:lstStyle/>
          <a:p>
            <a:pPr algn="just"/>
            <a:r>
              <a:rPr lang="en-US" sz="2400" dirty="0">
                <a:ea typeface="Roboto" panose="02000000000000000000" pitchFamily="2" charset="0"/>
                <a:cs typeface="Times New Roman" panose="02020603050405020304" pitchFamily="18" charset="0"/>
              </a:rPr>
              <a:t>Taylor, S. (2000). Essential communication skills: The ultimate guide to successful business communication. Boston: Pearson Educational.</a:t>
            </a:r>
          </a:p>
          <a:p>
            <a:pPr algn="just"/>
            <a:r>
              <a:rPr lang="en-US" sz="2400" dirty="0">
                <a:ea typeface="Roboto" panose="02000000000000000000" pitchFamily="2" charset="0"/>
                <a:cs typeface="Times New Roman" panose="02020603050405020304" pitchFamily="18" charset="0"/>
              </a:rPr>
              <a:t>Karl E. R. (2000). Communication. An introduction. London: Sage Publications.</a:t>
            </a:r>
          </a:p>
          <a:p>
            <a:r>
              <a:rPr lang="en-US" sz="2400" dirty="0"/>
              <a:t>Andrews, K. (1989). Ethics in practice. Harvard Business Review (Sept- Oct): 99-104.</a:t>
            </a:r>
          </a:p>
          <a:p>
            <a:r>
              <a:rPr lang="en-US" sz="2400" dirty="0"/>
              <a:t>Lau, C. (2010). A step forward: Ethics education matters! Journal of Business Ethics, 92(4), 565-584. </a:t>
            </a:r>
          </a:p>
          <a:p>
            <a:pPr algn="just"/>
            <a:endParaRPr lang="en-US" sz="2400" dirty="0">
              <a:ea typeface="Roboto" panose="02000000000000000000" pitchFamily="2" charset="0"/>
              <a:cs typeface="Times New Roman" panose="02020603050405020304" pitchFamily="18" charset="0"/>
            </a:endParaRPr>
          </a:p>
          <a:p>
            <a:pPr marL="0" indent="0" algn="just">
              <a:buNone/>
            </a:pPr>
            <a:endParaRPr lang="en-US" sz="2400" dirty="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59287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a:bodyPr>
          <a:lstStyle/>
          <a:p>
            <a:pPr algn="ctr"/>
            <a:r>
              <a:rPr lang="en-US" sz="3600"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2544</TotalTime>
  <Words>1994</Words>
  <Application>Microsoft Office PowerPoint</Application>
  <PresentationFormat>Widescreen</PresentationFormat>
  <Paragraphs>191</Paragraphs>
  <Slides>34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Calibri</vt:lpstr>
      <vt:lpstr>Century Gothic</vt:lpstr>
      <vt:lpstr>Palatino Linotype</vt:lpstr>
      <vt:lpstr>Times New Roman</vt:lpstr>
      <vt:lpstr>Wingdings 2</vt:lpstr>
      <vt:lpstr>Presentation on brainstorming</vt:lpstr>
      <vt:lpstr>PowerPoint Presentation</vt:lpstr>
      <vt:lpstr>Objectives </vt:lpstr>
      <vt:lpstr>Definition</vt:lpstr>
      <vt:lpstr>Cont’</vt:lpstr>
      <vt:lpstr>The importance of organizational communication  </vt:lpstr>
      <vt:lpstr>Communication at a workplace</vt:lpstr>
      <vt:lpstr>Directions of Communication</vt:lpstr>
      <vt:lpstr>Downward communication </vt:lpstr>
      <vt:lpstr>Upward communication</vt:lpstr>
      <vt:lpstr>Horizontal communication</vt:lpstr>
      <vt:lpstr>Diagonal communication</vt:lpstr>
      <vt:lpstr>Forms of Organizational Communication</vt:lpstr>
      <vt:lpstr>Internal operational communication</vt:lpstr>
      <vt:lpstr>Cont’</vt:lpstr>
      <vt:lpstr>External operational communication</vt:lpstr>
      <vt:lpstr>Cont’</vt:lpstr>
      <vt:lpstr>Cont’</vt:lpstr>
      <vt:lpstr>Personal communication</vt:lpstr>
      <vt:lpstr>Functions of organizational communication </vt:lpstr>
      <vt:lpstr>Motivational communication</vt:lpstr>
      <vt:lpstr>Emotional expression</vt:lpstr>
      <vt:lpstr>Information communication</vt:lpstr>
      <vt:lpstr>Factors affecting communication in organization</vt:lpstr>
      <vt:lpstr>Organizational level and status differences</vt:lpstr>
      <vt:lpstr>    Organization complexity</vt:lpstr>
      <vt:lpstr>Organizational reward</vt:lpstr>
      <vt:lpstr>Communication networks</vt:lpstr>
      <vt:lpstr>Communication role</vt:lpstr>
      <vt:lpstr>Cont’</vt:lpstr>
      <vt:lpstr> Communication links</vt:lpstr>
      <vt:lpstr>Review</vt:lpstr>
      <vt:lpstr>Exercises</vt:lpstr>
      <vt:lpstr>References</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170</cp:revision>
  <dcterms:created xsi:type="dcterms:W3CDTF">2022-03-15T20:48:52Z</dcterms:created>
  <dcterms:modified xsi:type="dcterms:W3CDTF">2022-06-07T13:16:06Z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