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272" r:id="rId2"/>
    <p:sldId id="273" r:id="rId3"/>
    <p:sldId id="337" r:id="rId4"/>
    <p:sldId id="357" r:id="rId5"/>
    <p:sldId id="359" r:id="rId6"/>
    <p:sldId id="358" r:id="rId7"/>
    <p:sldId id="360" r:id="rId8"/>
    <p:sldId id="363" r:id="rId9"/>
    <p:sldId id="362" r:id="rId10"/>
    <p:sldId id="361" r:id="rId11"/>
    <p:sldId id="349" r:id="rId12"/>
    <p:sldId id="350" r:id="rId13"/>
    <p:sldId id="351" r:id="rId14"/>
    <p:sldId id="353" r:id="rId15"/>
    <p:sldId id="354" r:id="rId16"/>
    <p:sldId id="355" r:id="rId17"/>
    <p:sldId id="364" r:id="rId18"/>
    <p:sldId id="365" r:id="rId19"/>
    <p:sldId id="332" r:id="rId20"/>
    <p:sldId id="333" r:id="rId21"/>
    <p:sldId id="334" r:id="rId22"/>
    <p:sldId id="367" r:id="rId23"/>
    <p:sldId id="366" r:id="rId24"/>
    <p:sldId id="341" r:id="rId25"/>
    <p:sldId id="342" r:id="rId26"/>
    <p:sldId id="371" r:id="rId27"/>
    <p:sldId id="295" r:id="rId28"/>
    <p:sldId id="372" r:id="rId29"/>
    <p:sldId id="373" r:id="rId30"/>
    <p:sldId id="368" r:id="rId31"/>
    <p:sldId id="29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BD4573-58E7-4156-A133-2731F5F8D1A6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B0CF2-7F87-4E02-A248-87004773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Rectangle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Straight Connector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1D30-C0A0-4124-A783-34D9F15FA0FE}" type="datetime1">
              <a:rPr lang="en-US" smtClean="0"/>
              <a:t>6/8/2022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8077-7188-48C5-8679-2287FAC952E9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B740-6776-4EE9-99FD-96D592FA5A23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6BD99-6FFD-46C5-B5E2-43A34BDA2566}" type="datetime1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678E-214C-4CF8-97C7-95015FB02960}" type="datetime1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0E0-FA77-4473-A859-74127B089143}" type="datetime1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8D7B8-9F07-4899-827D-5F3CFDDEB574}" type="datetime1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7C5C-1CD1-417D-A89C-14747F5222C7}" type="datetime1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9EFBB-CFA1-4AA8-9123-F0B52DBD84FE}" type="datetime1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5871-AB0F-4B3D-8861-97E78CB7B47E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8406-4C3F-4F3E-80BD-A22568EA37EB}" type="datetime1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Rectangle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algn="l" rtl="0" eaLnBrk="1" latinLnBrk="0" hangingPunct="1"/>
                <a:endParaRPr kumimoji="0" lang="en-US" sz="18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algn="l" rtl="0" eaLnBrk="1" latinLnBrk="0" hangingPunct="1"/>
                <a:endParaRPr kumimoji="0" lang="en-US" sz="18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Freeform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anchor="t" compatLnSpc="1"/>
                <a:lstStyle/>
                <a:p>
                  <a:endParaRPr kumimoji="0" lang="en-US" sz="1800"/>
                </a:p>
              </p:txBody>
            </p:sp>
            <p:sp>
              <p:nvSpPr>
                <p:cNvPr id="33" name="Freeform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anchor="t" compatLnSpc="1"/>
                <a:lstStyle/>
                <a:p>
                  <a:endParaRPr kumimoji="0" lang="en-US" sz="1800"/>
                </a:p>
              </p:txBody>
            </p:sp>
          </p:grpSp>
        </p:grpSp>
      </p:grp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fld id="{61146459-E3C3-4969-9224-5ED50B492D17}" type="datetime1">
              <a:rPr lang="en-US" smtClean="0"/>
              <a:pPr/>
              <a:t>6/8/2022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97611" y="4528184"/>
            <a:ext cx="10472928" cy="552011"/>
          </a:xfrm>
        </p:spPr>
        <p:txBody>
          <a:bodyPr/>
          <a:lstStyle/>
          <a:p>
            <a:r>
              <a:rPr lang="en-US" b="1" dirty="0"/>
              <a:t>Lecturer: </a:t>
            </a:r>
            <a:r>
              <a:rPr lang="en-US" b="1" dirty="0" err="1"/>
              <a:t>Protais</a:t>
            </a:r>
            <a:r>
              <a:rPr lang="en-US" b="1" dirty="0"/>
              <a:t> </a:t>
            </a:r>
            <a:r>
              <a:rPr lang="en-US" b="1" dirty="0" err="1"/>
              <a:t>Niyonshima</a:t>
            </a:r>
            <a:endParaRPr lang="en-US" b="1" dirty="0"/>
          </a:p>
          <a:p>
            <a:endParaRPr lang="en-US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DA0349FF-1040-4A59-82EB-A3B8DB9063FE}"/>
              </a:ext>
            </a:extLst>
          </p:cNvPr>
          <p:cNvSpPr txBox="1">
            <a:spLocks/>
          </p:cNvSpPr>
          <p:nvPr/>
        </p:nvSpPr>
        <p:spPr>
          <a:xfrm>
            <a:off x="697611" y="3245484"/>
            <a:ext cx="10468864" cy="8763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/>
              <a:t>Chapter IX: </a:t>
            </a:r>
            <a:r>
              <a:rPr lang="en-US" sz="4000" dirty="0"/>
              <a:t>Cultural Aspects of Communication  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16BCCB4-79AB-4862-AF2B-601E7C033797}"/>
              </a:ext>
            </a:extLst>
          </p:cNvPr>
          <p:cNvSpPr txBox="1">
            <a:spLocks/>
          </p:cNvSpPr>
          <p:nvPr/>
        </p:nvSpPr>
        <p:spPr>
          <a:xfrm>
            <a:off x="697611" y="1023938"/>
            <a:ext cx="10468864" cy="8763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COMMUNICATION SKILLS</a:t>
            </a:r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861059"/>
            <a:ext cx="10972800" cy="75171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1762760"/>
            <a:ext cx="11480800" cy="43891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this session, a learner will be able to: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well Intercultural communication.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clearly the 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teps to embrace cultural differences in communication.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well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forms of intercultural communication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Illustrate effectively the </a:t>
            </a:r>
            <a:r>
              <a:rPr lang="en-US" sz="2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elements of intercultural communication perceptions.</a:t>
            </a:r>
          </a:p>
          <a:p>
            <a:pPr algn="just"/>
            <a:r>
              <a:rPr lang="en-US" sz="2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Explain well 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of becoming a more effective communicator in cultural diversity. </a:t>
            </a:r>
          </a:p>
          <a:p>
            <a:pPr algn="just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Illustrate the barriers to effective intercultural communication. </a:t>
            </a:r>
            <a:endParaRPr lang="en-US" sz="280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9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508D9-7B73-04EC-DAF8-FE3878525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3992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0C9AA-C052-7EF2-87C4-EDA5B557E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42440"/>
            <a:ext cx="10972800" cy="4389120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can be defined as  the set of values, beliefs, norms, customs, rules, and codes that socially define groups of people,  giving them a sense of commonality.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communication is the process that occurs when members of two or more cultures exchange messages in a manner that is influenced by their different cultural perceptions and symbol systems.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47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0CE7B-CDCD-F64F-AC9B-4A3E01833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2976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a focus on culture and communication?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6F75C-2F70-F977-1936-2184D8892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40" y="1894840"/>
            <a:ext cx="10972800" cy="438912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today's business and Internet-based world, communication with individuals from all over the world has never been easier – or more important to a business's bottom line.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language barriers can technically be overcome by translators, these individuals often overlook the subtle nuances that make cultures and communication unique.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order to be effective in relationships with other cultures, one has to move above and beyond mere language to embrace deeper, more personal world views.</a:t>
            </a:r>
          </a:p>
        </p:txBody>
      </p:sp>
    </p:spTree>
    <p:extLst>
      <p:ext uri="{BB962C8B-B14F-4D97-AF65-F5344CB8AC3E}">
        <p14:creationId xmlns:p14="http://schemas.microsoft.com/office/powerpoint/2010/main" val="322229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BE1B6-851E-16AA-CC3D-C44C61E10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8912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to embrace cultural differences in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E758F-6857-5613-1CAC-4D8040990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93240"/>
            <a:ext cx="10972800" cy="4389120"/>
          </a:xfrm>
        </p:spPr>
        <p:txBody>
          <a:bodyPr/>
          <a:lstStyle/>
          <a:p>
            <a:pPr algn="just"/>
            <a:r>
              <a:rPr lang="en-US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One – Acknowledge Cultural Differences</a:t>
            </a:r>
          </a:p>
          <a:p>
            <a:pPr algn="just"/>
            <a:r>
              <a:rPr lang="en-US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Two – Share the Blame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Three – Never Make Assumptions</a:t>
            </a:r>
          </a:p>
          <a:p>
            <a:pPr algn="just"/>
            <a:r>
              <a:rPr lang="en-US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Four – Don't Rely Solely on Generalizations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Five – Learn the Basics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19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1F480-77D5-B990-6372-3919B4C40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71296"/>
            <a:ext cx="109728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One – Acknowledge Cultural Differences</a:t>
            </a:r>
            <a:b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12656-F1AF-594A-D79C-9F5018074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56817"/>
            <a:ext cx="10972800" cy="3943095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fact that cross-cultural communication is now an independent field of study goes a long way in helping individuals all over the world overcome barriers to communication. </a:t>
            </a:r>
          </a:p>
          <a:p>
            <a:pPr algn="just"/>
            <a:endParaRPr lang="en-US" dirty="0">
              <a:solidFill>
                <a:srgbClr val="2323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Historically, miscommunications across cultures were attributed to linguistic difficulties and very little more. </a:t>
            </a:r>
          </a:p>
          <a:p>
            <a:pPr algn="just"/>
            <a:endParaRPr lang="en-US" b="0" i="0" dirty="0">
              <a:solidFill>
                <a:srgbClr val="23232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However, we now know there is a much deeper level of communication to address.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36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E8DD2-C681-6B30-A7FA-FFE17A4A2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Two – Share the Blame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2784E-4D65-028E-8D60-722B7703E9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and another person are attempting to communicate effectively, and you have ascertained that cultural barriers are presenting a problem, the first instinct is to place the blame on the non-dominant culture.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see this all the time in politics, business, and the media. Many Western nations adopt an "assign the blame" mentality wherein they feel that a problem cannot be handled until the fault is pinpointed on a single individual or situation.</a:t>
            </a:r>
          </a:p>
        </p:txBody>
      </p:sp>
    </p:spTree>
    <p:extLst>
      <p:ext uri="{BB962C8B-B14F-4D97-AF65-F5344CB8AC3E}">
        <p14:creationId xmlns:p14="http://schemas.microsoft.com/office/powerpoint/2010/main" val="319737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FC446-32B2-4B31-5F96-71E53FD87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Three – Never Make Assumptions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703E9-6AD7-F4BC-4337-D28F2D2E91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humans, we tend to project our own thoughts and feelings onto others, especially when there are problems with communication. </a:t>
            </a:r>
          </a:p>
          <a:p>
            <a:pPr algn="just"/>
            <a:endParaRPr lang="en-US" dirty="0">
              <a:solidFill>
                <a:srgbClr val="2323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is never more evident than it is with different cultures, since we are often at a loss as to the underlying reasons behind the actions of culture we know little about, or do not understand.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92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DD0F6-FDC9-6508-290F-E9AEF0EE2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Step Four – Don't Rely Solely on Generalizations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583F8-E049-CBF3-1C22-E819A10B7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There have been countless studies done on cultural differences and communication patterns. These include such things as the widely-known Cultural Dimensions studies by Geert Hofstede, which break down different cultures into their fundamental differences. </a:t>
            </a:r>
          </a:p>
          <a:p>
            <a:pPr algn="just"/>
            <a:endParaRPr lang="en-US" dirty="0">
              <a:solidFill>
                <a:srgbClr val="2323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These differences are ranked on a numerical scale, allowing individuals to gain an understanding of how different nationalities view things like time, the sexes, individualism, and authority.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2AF27-5F65-E997-7E5B-FCA9A90AF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720" y="904240"/>
            <a:ext cx="10972800" cy="60756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Five – Learn the Basics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6D873-7D6D-F167-3979-5E05D0E0B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22120"/>
            <a:ext cx="10972800" cy="4389120"/>
          </a:xfrm>
        </p:spPr>
        <p:txBody>
          <a:bodyPr>
            <a:normAutofit/>
          </a:bodyPr>
          <a:lstStyle/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Although we've stressed the importance of NOT relying on generalizations, it's still a good idea to know where they exist. It is much like learning the rules of driving a car. </a:t>
            </a:r>
          </a:p>
          <a:p>
            <a:pPr algn="just"/>
            <a:endParaRPr lang="en-US" dirty="0">
              <a:solidFill>
                <a:srgbClr val="2323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Although you should always know the laws of the road, there is no substitute for avoiding accidents than years of experience, patience, and common sense. </a:t>
            </a:r>
          </a:p>
          <a:p>
            <a:pPr algn="just"/>
            <a:endParaRPr lang="en-US" b="0" i="0" dirty="0">
              <a:solidFill>
                <a:srgbClr val="23232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23232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Only with these same three attributes will you become proficient at efficient cross-cultural communication; however, until you get them, knowing the basic foundation is a great place to start.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36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F0D06-C96F-5447-6820-9A548613A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34720"/>
            <a:ext cx="10972800" cy="67868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846EA-4328-5281-383B-213BC5A49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520" y="1884680"/>
            <a:ext cx="10972800" cy="4389120"/>
          </a:xfrm>
        </p:spPr>
        <p:txBody>
          <a:bodyPr/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communication is normally a communication between people whose cultural perceptions are different enough  to the extent of affecting a message. 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can also say that intercultural communication refers to any communication between two members of any cultural communities.</a:t>
            </a:r>
          </a:p>
        </p:txBody>
      </p:sp>
    </p:spTree>
    <p:extLst>
      <p:ext uri="{BB962C8B-B14F-4D97-AF65-F5344CB8AC3E}">
        <p14:creationId xmlns:p14="http://schemas.microsoft.com/office/powerpoint/2010/main" val="329825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EEE3F-3564-90B3-8953-8120192A0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Forms of Intercultural Communication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0EF4B-3AC9-EAD5-7B2C-31C821AD9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280920"/>
            <a:ext cx="10972800" cy="4099560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followin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are the forms of intercultural communication: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communication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Interracial communication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Interethnic communication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Intracultural communication</a:t>
            </a:r>
          </a:p>
          <a:p>
            <a:pPr marL="0" indent="0">
              <a:buNone/>
            </a:pP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1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CD0F3-3718-813B-16FD-BA722745C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C19F11-7206-7A79-1811-E848B9024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communication takes place between nations and governments rather than individuals it is quite formal and ritualized. 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e.g.: The War in Ukraine has engaged various meetings between super power to discuss how to restore peace.   </a:t>
            </a:r>
          </a:p>
        </p:txBody>
      </p:sp>
    </p:spTree>
    <p:extLst>
      <p:ext uri="{BB962C8B-B14F-4D97-AF65-F5344CB8AC3E}">
        <p14:creationId xmlns:p14="http://schemas.microsoft.com/office/powerpoint/2010/main" val="12394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64113-90FF-2196-C2AA-915A9AA7A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c. Interethnic communication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0C295-0281-0F92-E06D-0DA19AD97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Ethnic groups usually form their own communities in a country or culture. </a:t>
            </a:r>
          </a:p>
          <a:p>
            <a:pPr algn="just"/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These groups share a common origin or heritage that is apt to influence family names, language, religion, values, and the like.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39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07D0C-D6F0-6E1A-DBEA-533F16283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d. Intracultural communication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11F56-89AA-35BA-6826-78287610A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is communication between or among members of the same culture.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context it very easy to get well the message because of the following shared elements in common: </a:t>
            </a:r>
          </a:p>
          <a:p>
            <a:pPr lvl="1"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Culture</a:t>
            </a:r>
          </a:p>
          <a:p>
            <a:pPr lvl="1"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  <a:p>
            <a:pPr lvl="1"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 background</a:t>
            </a:r>
          </a:p>
          <a:p>
            <a:pPr lvl="1"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interests</a:t>
            </a:r>
          </a:p>
          <a:p>
            <a:pPr lvl="1"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Etc.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07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2B1C0-6202-C710-00AB-087850D0C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360" y="91440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Elements of Intercultural Communication Perceptions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D4017-ABBD-65A1-DBDF-3AC7263E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360" y="1234440"/>
            <a:ext cx="10972800" cy="5359400"/>
          </a:xfrm>
        </p:spPr>
        <p:txBody>
          <a:bodyPr>
            <a:noAutofit/>
          </a:bodyPr>
          <a:lstStyle/>
          <a:p>
            <a:pPr algn="l">
              <a:buFont typeface="Wingdings" panose="05000000000000000000" pitchFamily="2" charset="2"/>
              <a:buChar char="ü"/>
            </a:pPr>
            <a:r>
              <a:rPr lang="en-US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Perceptions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l"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hey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beliefs, values, attitudes, world views and social organization. </a:t>
            </a:r>
          </a:p>
          <a:p>
            <a:pPr marL="0" indent="0" algn="l">
              <a:buNone/>
            </a:pPr>
            <a:endParaRPr lang="en-US" b="0" i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Wingdings" panose="05000000000000000000" pitchFamily="2" charset="2"/>
              <a:buChar char="ü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Verbal processes </a:t>
            </a:r>
          </a:p>
          <a:p>
            <a:pPr marL="0" indent="0" algn="l"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 ways in which cultures employ symbols to portray things and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experiences.</a:t>
            </a:r>
          </a:p>
          <a:p>
            <a:pPr marL="0" indent="0" algn="l">
              <a:buNone/>
            </a:pPr>
            <a:endParaRPr lang="en-US" b="0" i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Wingdings" panose="05000000000000000000" pitchFamily="2" charset="2"/>
              <a:buChar char="ü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Nonverbal processes </a:t>
            </a:r>
          </a:p>
          <a:p>
            <a:pPr marL="0" indent="0" algn="l"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hese are shared thoughts and feelings of bodily behavior, time and space.</a:t>
            </a:r>
            <a:r>
              <a:rPr lang="en-US" b="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l">
              <a:buNone/>
            </a:pPr>
            <a:endParaRPr lang="en-US" b="0" i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Wingdings" panose="05000000000000000000" pitchFamily="2" charset="2"/>
              <a:buChar char="ü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Contextual elements </a:t>
            </a:r>
          </a:p>
          <a:p>
            <a:pPr marL="0" indent="0" algn="just"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hese are business, education and healthcare, tourism and personal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relationships. </a:t>
            </a:r>
          </a:p>
        </p:txBody>
      </p:sp>
    </p:spTree>
    <p:extLst>
      <p:ext uri="{BB962C8B-B14F-4D97-AF65-F5344CB8AC3E}">
        <p14:creationId xmlns:p14="http://schemas.microsoft.com/office/powerpoint/2010/main" val="310647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C0172-7CFD-D72F-1B05-491CCBECF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4848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sensitivity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6C952-38E3-F293-4517-04AA1690C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52600"/>
            <a:ext cx="10972800" cy="438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sensitivity is necessary to effectively communicate with diverse groups. Intercultural sensitivity involves: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 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Self-monitoring 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Open-mindedness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Empathy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Interaction involvement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Suspending judgment </a:t>
            </a:r>
          </a:p>
        </p:txBody>
      </p:sp>
    </p:spTree>
    <p:extLst>
      <p:ext uri="{BB962C8B-B14F-4D97-AF65-F5344CB8AC3E}">
        <p14:creationId xmlns:p14="http://schemas.microsoft.com/office/powerpoint/2010/main" val="113475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A8074-D541-A09D-E199-76EC9A0B1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8EAC5-AAC3-AAB8-4784-419848A0B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Note: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stereotypes makes communication with diverse groups problematic.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Stereotypes resist alteration and can lead to prejudice and discrimination.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Stereotypes create a barrier between us and others. 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09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23157-8105-727E-2E6B-A564CB977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" y="894080"/>
            <a:ext cx="10972800" cy="516128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at the individual and cultural level.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34A2C1-9B8D-A643-B715-56A4A6CD0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59280"/>
            <a:ext cx="10972800" cy="397459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should be approached at both the individual and the cultural level: 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“Emphasizing differences can lead to stereotyping and prejudice…Emphasizing only similarities may lead us to ignore the important cultural variations that exist,” (Martin &amp; Nakayama, 2000).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same way, a community is made up of individuals that have similar characters and differences. </a:t>
            </a:r>
          </a:p>
        </p:txBody>
      </p:sp>
    </p:spTree>
    <p:extLst>
      <p:ext uri="{BB962C8B-B14F-4D97-AF65-F5344CB8AC3E}">
        <p14:creationId xmlns:p14="http://schemas.microsoft.com/office/powerpoint/2010/main" val="7525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7F4A6-236B-3DAB-BDA9-5E8B4B128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7402A-BDA6-44B4-8723-B855F67EB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from a cultural perspective only is insufficient: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not good to expect a group of people to use a particular communication style all the time, it may vary depending on circumstances. </a:t>
            </a:r>
          </a:p>
          <a:p>
            <a:pPr marL="365760" lvl="1" indent="0" algn="just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people should not assume knowledge about one’s identity, by basing on his/her membership in a particular cultural group…because it is ignoring the individual aspect. </a:t>
            </a:r>
          </a:p>
        </p:txBody>
      </p:sp>
    </p:spTree>
    <p:extLst>
      <p:ext uri="{BB962C8B-B14F-4D97-AF65-F5344CB8AC3E}">
        <p14:creationId xmlns:p14="http://schemas.microsoft.com/office/powerpoint/2010/main" val="22523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3EEF5-35C7-C4FC-BCC6-FD4F36A8F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1143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B2B8B-C226-D582-B423-434945364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160" y="1645920"/>
            <a:ext cx="10972800" cy="438912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from an individual perspective only is insufficient.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overemphasize similarities, and see others more like yourself.</a:t>
            </a:r>
          </a:p>
          <a:p>
            <a:pPr lvl="1" algn="just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judge others by your own cultural standards, rather than considering other cultural standards. </a:t>
            </a:r>
          </a:p>
        </p:txBody>
      </p:sp>
    </p:spTree>
    <p:extLst>
      <p:ext uri="{BB962C8B-B14F-4D97-AF65-F5344CB8AC3E}">
        <p14:creationId xmlns:p14="http://schemas.microsoft.com/office/powerpoint/2010/main" val="14081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D1AB4-3002-A9F3-1DBF-54F6C66B6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720" y="37896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communication competence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82045-A84C-EFFA-7FBA-6D994EE7F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can define intercultural communicative competence is the ability to communicate effectively and appropriately with people from other language and cultural backgrounds.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made up of knowledge, skills, and attitudes that lead to visible behavior and communication that are both effective and appropriate in intercultural interactions. 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globalization, people interact easily in may ways. Developing intercultural communication competence helps to achieve good outcomes in communication between people of different cultures. </a:t>
            </a:r>
          </a:p>
        </p:txBody>
      </p:sp>
    </p:spTree>
    <p:extLst>
      <p:ext uri="{BB962C8B-B14F-4D97-AF65-F5344CB8AC3E}">
        <p14:creationId xmlns:p14="http://schemas.microsoft.com/office/powerpoint/2010/main" val="10319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DAD85-5E72-4805-AC17-3FBB2CEBC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51840"/>
            <a:ext cx="10972800" cy="60756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intercultural communication competence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F2E6C-9FF6-68BF-255E-5945BAA6B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20520"/>
            <a:ext cx="10972800" cy="438912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order to develop intercultural communication competence one has to develop following elements and parts of motivation and attitude: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Tolerating ambiguity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Being open-minded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very important also to build a culture of: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• Not being ethnocentric.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• Not being prejudiced.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• Not stereotyping.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30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29CF6-4C6C-74BD-06AD-B386E6005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7340"/>
            <a:ext cx="109728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3345F-AD57-2811-3BF4-3D10FD8DE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040" y="1654048"/>
            <a:ext cx="11470640" cy="432511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how other cultures communicate &amp; skill in creating and responding to messages effectively also is very important in cross cultural communication because on is able to grasp well and create effectively a message.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it is very necessary to take into consideration other people’s behavior.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very helpful to apply the following to be successful in cross cultural communication: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Passive observation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strategies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Self-disclosure</a:t>
            </a:r>
          </a:p>
        </p:txBody>
      </p:sp>
    </p:spTree>
    <p:extLst>
      <p:ext uri="{BB962C8B-B14F-4D97-AF65-F5344CB8AC3E}">
        <p14:creationId xmlns:p14="http://schemas.microsoft.com/office/powerpoint/2010/main" val="107358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5BB63-6A4A-B092-6745-5F306376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A00A1-62A2-87A1-1FDB-397AC82D1D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recommended to learn about who in a culture especially receives respect, and how it is communicated.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also helpful to be aware of how interactions are managed (the flow of conversation, turn-taking, etc.).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to be able to deal with roles, rules, and expectations for goals accomplishment (e.g., business), and for relationship.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4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B2355-51DB-0526-B596-1A32D95F4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88568"/>
            <a:ext cx="109728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of becoming a more effective communicator in cultural diversity.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FEAA0-21F4-DE25-1A03-066C8F7C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468880"/>
            <a:ext cx="10972800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There are a number of benefits of becoming a more effective communicator in Culturally diverse environments:</a:t>
            </a:r>
            <a:b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boots collaboration.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helps to expand network.</a:t>
            </a: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enhances internal and external sensitivity.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contributes to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productivity.</a:t>
            </a:r>
          </a:p>
          <a:p>
            <a:pPr algn="just"/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contributes to the creation of a common understanding. </a:t>
            </a:r>
          </a:p>
          <a:p>
            <a:pPr marL="0" indent="0" algn="just">
              <a:buNone/>
            </a:pP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4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1B933-615D-489E-AB9F-6F1BE4156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9288"/>
            <a:ext cx="10972800" cy="1143000"/>
          </a:xfrm>
        </p:spPr>
        <p:txBody>
          <a:bodyPr>
            <a:normAutofit/>
          </a:bodyPr>
          <a:lstStyle/>
          <a:p>
            <a:pPr algn="just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Barriers to effective multicultural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1C365-C79E-48BB-970E-F717813809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560" y="1806448"/>
            <a:ext cx="10972800" cy="43891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 following are some of the barriers to effective multicultural communication: 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Stereotyping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Formation of US and THEM Groups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Preference for the In-group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Illusion of Out-group Homogeneity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Expectancy Confirmation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Lack of Understanding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Judgmental Attitudes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18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3BE83-4C14-6ACA-DA22-953DE8421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Removing barriers in human interactions</a:t>
            </a: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735C0-1A3D-F56D-71CC-213C5638AE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l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Consider th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following to remove barriers in cross cultural interactions: </a:t>
            </a: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Self-awareness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Empathy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Suspending judgement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Phenomenon of Banding Together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requires proactive opportunities to break the</a:t>
            </a:r>
            <a:b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must be proactive and intentional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similarities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Culture Shock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21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6AD42-8408-414E-8027-F3224CD93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37DC8-D988-EDF9-38EC-A86969B9D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discussed the following elements: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Intercultural communication.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teps to embrace cultural differences in communication.</a:t>
            </a:r>
          </a:p>
          <a:p>
            <a:pPr algn="just"/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forms of intercultural communication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elements of intercultural communication perceptions.</a:t>
            </a:r>
          </a:p>
          <a:p>
            <a:pPr algn="just"/>
            <a:r>
              <a:rPr lang="en-US" sz="24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of becoming a more effective communicator in cultural diversity. </a:t>
            </a:r>
          </a:p>
          <a:p>
            <a:pPr algn="just"/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barriers to effective intercultural communication. </a:t>
            </a:r>
            <a:endParaRPr lang="en-US" sz="240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81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2395C-10AA-52BF-EF05-58EFD64AF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8752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CFE3F-A401-EE48-8291-537860634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40" y="1654048"/>
            <a:ext cx="10972800" cy="4389120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 2" panose="05020102010507070707" pitchFamily="18" charset="2"/>
              <a:buChar char=""/>
              <a:tabLst>
                <a:tab pos="457200" algn="l"/>
              </a:tabLs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Martin, J.N. &amp; Nakayama, T.K. (2000). Intercultural communication in contexts. New York, NY McGraw-Hill.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 2" panose="05020102010507070707" pitchFamily="18" charset="2"/>
              <a:buChar char=""/>
              <a:tabLst>
                <a:tab pos="457200" algn="l"/>
              </a:tabLst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Alptekin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C. (2002). Towards intercultural communicative competence in ELT. ELT Journal 56(1), 57–64.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Byram, M. (1997). Teaching and assessing intercultural communicative competence. Bristol, UK: Multilingual Matters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Byram, M. (2009). The intercultural speaker and pedagogy of foreign language education. In D.K. Deardorff (Ed.), The Sage handbook of intercultural competence (pp. 321–332) Los Angeles, CA: Sage.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Kohn, K. (2013, March). Intercultural communicative competence: an English as a lingua franca perspective. Paper presented at TESOL Arabia, Dubai, UAE.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0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91F86-DE5C-49F9-8671-6321A6365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2692273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i="1" dirty="0">
                <a:latin typeface="+mn-lt"/>
              </a:rPr>
              <a:t>Thank you and see you in our next session!</a:t>
            </a:r>
          </a:p>
        </p:txBody>
      </p:sp>
    </p:spTree>
    <p:extLst>
      <p:ext uri="{BB962C8B-B14F-4D97-AF65-F5344CB8AC3E}">
        <p14:creationId xmlns:p14="http://schemas.microsoft.com/office/powerpoint/2010/main" val="38408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entation on brainstorming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usiness brainstorming presentation.potx" id="{DE77CA07-3D7A-4CF2-AF02-587F794CB3CB}" vid="{13C2A94F-C0A1-4622-B71C-29A3B00D5E0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brainstorming presentation</Template>
  <TotalTime>2954</TotalTime>
  <Words>1820</Words>
  <Application>Microsoft Office PowerPoint</Application>
  <PresentationFormat>Widescreen</PresentationFormat>
  <Paragraphs>194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Calibri</vt:lpstr>
      <vt:lpstr>Century Gothic</vt:lpstr>
      <vt:lpstr>Palatino Linotype</vt:lpstr>
      <vt:lpstr>Times New Roman</vt:lpstr>
      <vt:lpstr>Wingdings</vt:lpstr>
      <vt:lpstr>Wingdings 2</vt:lpstr>
      <vt:lpstr>Presentation on brainstorming</vt:lpstr>
      <vt:lpstr>PowerPoint Presentation</vt:lpstr>
      <vt:lpstr>Objectives </vt:lpstr>
      <vt:lpstr>Definitions</vt:lpstr>
      <vt:lpstr>Why a focus on culture and communication?</vt:lpstr>
      <vt:lpstr>Steps to embrace cultural differences in communication</vt:lpstr>
      <vt:lpstr>Step One – Acknowledge Cultural Differences </vt:lpstr>
      <vt:lpstr>Step Two – Share the Blame</vt:lpstr>
      <vt:lpstr>Step Three – Never Make Assumptions</vt:lpstr>
      <vt:lpstr>Step Four – Don't Rely Solely on Generalizations</vt:lpstr>
      <vt:lpstr>Step Five – Learn the Basics</vt:lpstr>
      <vt:lpstr>Intercultural Communication</vt:lpstr>
      <vt:lpstr>Forms of Intercultural Communication</vt:lpstr>
      <vt:lpstr>International communication </vt:lpstr>
      <vt:lpstr>c. Interethnic communication</vt:lpstr>
      <vt:lpstr>d. Intracultural communication</vt:lpstr>
      <vt:lpstr>Elements of Intercultural Communication Perceptions </vt:lpstr>
      <vt:lpstr>Intercultural sensitivity</vt:lpstr>
      <vt:lpstr>Cont’</vt:lpstr>
      <vt:lpstr>Communication at the individual and cultural level.</vt:lpstr>
      <vt:lpstr>Cont’</vt:lpstr>
      <vt:lpstr>Cont’</vt:lpstr>
      <vt:lpstr>Intercultural communication competence</vt:lpstr>
      <vt:lpstr>Developing intercultural communication competence</vt:lpstr>
      <vt:lpstr>Cont’</vt:lpstr>
      <vt:lpstr>Cont’</vt:lpstr>
      <vt:lpstr>Benefits of becoming a more effective communicator in cultural diversity. </vt:lpstr>
      <vt:lpstr>Barriers to effective multicultural communication</vt:lpstr>
      <vt:lpstr>Removing barriers in human interactions</vt:lpstr>
      <vt:lpstr>Review</vt:lpstr>
      <vt:lpstr>References</vt:lpstr>
      <vt:lpstr>Thank you and see you in our next session!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IPRC MUSANZE</dc:creator>
  <cp:lastModifiedBy>IPRC MUSANZE</cp:lastModifiedBy>
  <cp:revision>164</cp:revision>
  <dcterms:created xsi:type="dcterms:W3CDTF">2022-03-15T20:48:52Z</dcterms:created>
  <dcterms:modified xsi:type="dcterms:W3CDTF">2022-06-08T14:41:21Z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