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7"/>
  </p:notesMasterIdLst>
  <p:sldIdLst>
    <p:sldId id="272" r:id="rId2"/>
    <p:sldId id="273" r:id="rId3"/>
    <p:sldId id="374" r:id="rId4"/>
    <p:sldId id="375" r:id="rId5"/>
    <p:sldId id="376" r:id="rId6"/>
    <p:sldId id="377" r:id="rId7"/>
    <p:sldId id="378" r:id="rId8"/>
    <p:sldId id="379" r:id="rId9"/>
    <p:sldId id="380" r:id="rId10"/>
    <p:sldId id="381" r:id="rId11"/>
    <p:sldId id="382" r:id="rId12"/>
    <p:sldId id="383" r:id="rId13"/>
    <p:sldId id="384" r:id="rId14"/>
    <p:sldId id="385" r:id="rId15"/>
    <p:sldId id="386" r:id="rId16"/>
    <p:sldId id="387" r:id="rId17"/>
    <p:sldId id="388" r:id="rId18"/>
    <p:sldId id="389" r:id="rId19"/>
    <p:sldId id="390" r:id="rId20"/>
    <p:sldId id="392" r:id="rId21"/>
    <p:sldId id="393" r:id="rId22"/>
    <p:sldId id="394" r:id="rId23"/>
    <p:sldId id="395" r:id="rId24"/>
    <p:sldId id="396" r:id="rId25"/>
    <p:sldId id="398" r:id="rId26"/>
    <p:sldId id="399" r:id="rId27"/>
    <p:sldId id="400" r:id="rId28"/>
    <p:sldId id="401" r:id="rId29"/>
    <p:sldId id="402" r:id="rId30"/>
    <p:sldId id="403" r:id="rId31"/>
    <p:sldId id="405" r:id="rId32"/>
    <p:sldId id="407" r:id="rId33"/>
    <p:sldId id="373" r:id="rId34"/>
    <p:sldId id="368" r:id="rId35"/>
    <p:sldId id="296"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799B23B-EC83-4686-B30A-512413B5E67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7" autoAdjust="0"/>
    <p:restoredTop sz="94660"/>
  </p:normalViewPr>
  <p:slideViewPr>
    <p:cSldViewPr snapToGrid="0">
      <p:cViewPr varScale="1">
        <p:scale>
          <a:sx n="63" d="100"/>
          <a:sy n="63" d="100"/>
        </p:scale>
        <p:origin x="800" y="72"/>
      </p:cViewPr>
      <p:guideLst/>
    </p:cSldViewPr>
  </p:slid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D4573-58E7-4156-A133-2731F5F8D1A6}" type="datetimeFigureOut">
              <a:rPr lang="en-US" smtClean="0"/>
              <a:t>6/8/2022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B0CF2-7F87-4E02-A248-870047730F99}" type="slidenum">
              <a:rPr lang="en-US" smtClean="0"/>
              <a:t>‹#›</a:t>
            </a:fld>
            <a:endParaRPr lang="en-US"/>
          </a:p>
        </p:txBody>
      </p:sp>
    </p:spTree>
    <p:extLst>
      <p:ext uri="{BB962C8B-B14F-4D97-AF65-F5344CB8AC3E}">
        <p14:creationId xmlns:p14="http://schemas.microsoft.com/office/powerpoint/2010/main" val="361498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3B0CF2-7F87-4E02-A248-870047730F99}" type="slidenum">
              <a:rPr lang="en-US" smtClean="0"/>
              <a:t>1</a:t>
            </a:fld>
            <a:endParaRPr lang="en-US"/>
          </a:p>
        </p:txBody>
      </p:sp>
    </p:spTree>
    <p:extLst>
      <p:ext uri="{BB962C8B-B14F-4D97-AF65-F5344CB8AC3E}">
        <p14:creationId xmlns:p14="http://schemas.microsoft.com/office/powerpoint/2010/main" val="1495133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10" name="Group 9"/>
          <p:cNvGrpSpPr/>
          <p:nvPr/>
        </p:nvGrpSpPr>
        <p:grpSpPr>
          <a:xfrm>
            <a:off x="0" y="6208894"/>
            <a:ext cx="12192000" cy="649106"/>
            <a:chOff x="0" y="6208894"/>
            <a:chExt cx="12192000" cy="649106"/>
          </a:xfrm>
        </p:grpSpPr>
        <p:sp>
          <p:nvSpPr>
            <p:cNvPr id="2" name="Rectangle 1"/>
            <p:cNvSpPr/>
            <p:nvPr/>
          </p:nvSpPr>
          <p:spPr>
            <a:xfrm>
              <a:off x="3048" y="6220178"/>
              <a:ext cx="12188952" cy="637822"/>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cxnSp>
          <p:nvCxnSpPr>
            <p:cNvPr id="7" name="Straight Connector 6"/>
            <p:cNvCxnSpPr/>
            <p:nvPr/>
          </p:nvCxnSpPr>
          <p:spPr>
            <a:xfrm>
              <a:off x="0" y="6208894"/>
              <a:ext cx="1219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cxnSp>
        <p:nvCxnSpPr>
          <p:cNvPr id="5" name="Straight Connector 4"/>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2"/>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021A1D30-C0A0-4124-A783-34D9F15FA0FE}" type="datetime1">
              <a:rPr lang="en-US" smtClean="0"/>
              <a:t>6/8/2022</a:t>
            </a:fld>
            <a:endParaRPr lang="en-US"/>
          </a:p>
        </p:txBody>
      </p:sp>
      <p:sp>
        <p:nvSpPr>
          <p:cNvPr id="19" name="Footer Placeholder 18"/>
          <p:cNvSpPr>
            <a:spLocks noGrp="1"/>
          </p:cNvSpPr>
          <p:nvPr>
            <p:ph type="ftr" sz="quarter" idx="11"/>
          </p:nvPr>
        </p:nvSpPr>
        <p:spPr/>
        <p:txBody>
          <a:bodyPr/>
          <a:lstStyle/>
          <a:p>
            <a:r>
              <a:rPr lang="en-US" dirty="0"/>
              <a:t>Add a footer</a:t>
            </a:r>
          </a:p>
        </p:txBody>
      </p:sp>
      <p:sp>
        <p:nvSpPr>
          <p:cNvPr id="27" name="Slide Number Placeholder 2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98082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F28077-7188-48C5-8679-2287FAC952E9}" type="datetime1">
              <a:rPr lang="en-US" smtClean="0"/>
              <a:t>6/8/2022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48168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2DCB740-6776-4EE9-99FD-96D592FA5A23}" type="datetime1">
              <a:rPr lang="en-US" smtClean="0"/>
              <a:t>6/8/2022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5319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5F6BD99-6FFD-46C5-B5E2-43A34BDA2566}" type="datetime1">
              <a:rPr lang="en-US" smtClean="0"/>
              <a:t>6/8/2022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0901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022678E-214C-4CF8-97C7-95015FB02960}" type="datetime1">
              <a:rPr lang="en-US" smtClean="0"/>
              <a:t>6/8/2022</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25018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D55660E0-FA77-4473-A859-74127B089143}" type="datetime1">
              <a:rPr lang="en-US" smtClean="0"/>
              <a:t>6/8/2022</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071814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8D7B8-9F07-4899-827D-5F3CFDDEB574}" type="datetime1">
              <a:rPr lang="en-US" smtClean="0"/>
              <a:t>6/8/2022</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52882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5197C5C-1CD1-417D-A89C-14747F5222C7}" type="datetime1">
              <a:rPr lang="en-US" smtClean="0"/>
              <a:t>6/8/2022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99192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359EFBB-CFA1-4AA8-9123-F0B52DBD84FE}" type="datetime1">
              <a:rPr lang="en-US" smtClean="0"/>
              <a:t>6/8/2022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a:xfrm>
            <a:off x="10769600" y="6356351"/>
            <a:ext cx="812800" cy="365125"/>
          </a:xfrm>
        </p:spPr>
        <p:txBody>
          <a:bodyPr/>
          <a:lstStyle/>
          <a:p>
            <a:fld id="{401CF334-2D5C-4859-84A6-CA7E6E43FAEB}" type="slidenum">
              <a:rPr lang="en-US" smtClean="0"/>
              <a:t>‹#›</a:t>
            </a:fld>
            <a:endParaRPr lang="en-US"/>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251962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2D5871-AB0F-4B3D-8861-97E78CB7B47E}" type="datetime1">
              <a:rPr lang="en-US" smtClean="0"/>
              <a:t>6/8/2022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877777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4418406-4C3F-4F3E-80BD-A22568EA37EB}" type="datetime1">
              <a:rPr lang="en-US" smtClean="0"/>
              <a:t>6/8/2022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36975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5" name="Group 24"/>
          <p:cNvGrpSpPr/>
          <p:nvPr/>
        </p:nvGrpSpPr>
        <p:grpSpPr>
          <a:xfrm>
            <a:off x="-29028" y="-7144"/>
            <a:ext cx="12240731" cy="6879658"/>
            <a:chOff x="0" y="-21658"/>
            <a:chExt cx="12240731" cy="6879658"/>
          </a:xfrm>
        </p:grpSpPr>
        <p:sp>
          <p:nvSpPr>
            <p:cNvPr id="26" name="Rectangle 25"/>
            <p:cNvSpPr/>
            <p:nvPr/>
          </p:nvSpPr>
          <p:spPr>
            <a:xfrm>
              <a:off x="31633"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0" y="-21658"/>
              <a:ext cx="12240731" cy="1041400"/>
              <a:chOff x="-25356" y="-7144"/>
              <a:chExt cx="12240731" cy="1041400"/>
            </a:xfrm>
          </p:grpSpPr>
          <p:sp>
            <p:nvSpPr>
              <p:cNvPr id="28" name="Freeform 27"/>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29" name="Freeform 28"/>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grpSp>
            <p:nvGrpSpPr>
              <p:cNvPr id="31" name="Group 30"/>
              <p:cNvGrpSpPr/>
              <p:nvPr/>
            </p:nvGrpSpPr>
            <p:grpSpPr>
              <a:xfrm>
                <a:off x="-25356" y="202408"/>
                <a:ext cx="12240731" cy="649224"/>
                <a:chOff x="-19045" y="216550"/>
                <a:chExt cx="9180548" cy="649224"/>
              </a:xfrm>
            </p:grpSpPr>
            <p:sp>
              <p:nvSpPr>
                <p:cNvPr id="32" name="Freeform 3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3" name="Freeform 3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grpSp>
      </p:gr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100">
                <a:solidFill>
                  <a:schemeClr val="tx1"/>
                </a:solidFill>
              </a:defRPr>
            </a:lvl1pPr>
          </a:lstStyle>
          <a:p>
            <a:fld id="{61146459-E3C3-4969-9224-5ED50B492D17}" type="datetime1">
              <a:rPr lang="en-US" smtClean="0"/>
              <a:pPr/>
              <a:t>6/8/2022</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100">
                <a:solidFill>
                  <a:schemeClr val="tx1"/>
                </a:solidFill>
              </a:defRPr>
            </a:lvl1pPr>
          </a:lstStyle>
          <a:p>
            <a:r>
              <a:rPr lang="en-US" dirty="0"/>
              <a:t>Add a footer</a:t>
            </a:r>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100">
                <a:solidFill>
                  <a:schemeClr val="tx1"/>
                </a:solidFill>
              </a:defRPr>
            </a:lvl1pPr>
          </a:lstStyle>
          <a:p>
            <a:fld id="{401CF334-2D5C-4859-84A6-CA7E6E43FAEB}" type="slidenum">
              <a:rPr lang="en-US" smtClean="0"/>
              <a:pPr/>
              <a:t>‹#›</a:t>
            </a:fld>
            <a:endParaRPr lang="en-US"/>
          </a:p>
        </p:txBody>
      </p:sp>
    </p:spTree>
    <p:extLst>
      <p:ext uri="{BB962C8B-B14F-4D97-AF65-F5344CB8AC3E}">
        <p14:creationId xmlns:p14="http://schemas.microsoft.com/office/powerpoint/2010/main" val="942852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lumMod val="50000"/>
          </a:schemeClr>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697611" y="4528184"/>
            <a:ext cx="10472928" cy="552011"/>
          </a:xfrm>
        </p:spPr>
        <p:txBody>
          <a:bodyPr/>
          <a:lstStyle/>
          <a:p>
            <a:r>
              <a:rPr lang="en-US" b="1" dirty="0"/>
              <a:t>Lecturer: </a:t>
            </a:r>
            <a:r>
              <a:rPr lang="en-US" b="1" dirty="0" err="1"/>
              <a:t>Protais</a:t>
            </a:r>
            <a:r>
              <a:rPr lang="en-US" b="1" dirty="0"/>
              <a:t> </a:t>
            </a:r>
            <a:r>
              <a:rPr lang="en-US" b="1" dirty="0" err="1"/>
              <a:t>Niyonshima</a:t>
            </a:r>
            <a:endParaRPr lang="en-US" b="1" dirty="0"/>
          </a:p>
          <a:p>
            <a:endParaRPr lang="en-US" dirty="0"/>
          </a:p>
        </p:txBody>
      </p:sp>
      <p:sp>
        <p:nvSpPr>
          <p:cNvPr id="6" name="Title 3">
            <a:extLst>
              <a:ext uri="{FF2B5EF4-FFF2-40B4-BE49-F238E27FC236}">
                <a16:creationId xmlns:a16="http://schemas.microsoft.com/office/drawing/2014/main" id="{DA0349FF-1040-4A59-82EB-A3B8DB9063FE}"/>
              </a:ext>
            </a:extLst>
          </p:cNvPr>
          <p:cNvSpPr txBox="1">
            <a:spLocks/>
          </p:cNvSpPr>
          <p:nvPr/>
        </p:nvSpPr>
        <p:spPr>
          <a:xfrm>
            <a:off x="697611" y="3245484"/>
            <a:ext cx="10468864" cy="8763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t>Chapter XI: Barriers to communication and how to improve communication Skills </a:t>
            </a:r>
          </a:p>
        </p:txBody>
      </p:sp>
      <p:sp>
        <p:nvSpPr>
          <p:cNvPr id="4" name="Title 3">
            <a:extLst>
              <a:ext uri="{FF2B5EF4-FFF2-40B4-BE49-F238E27FC236}">
                <a16:creationId xmlns:a16="http://schemas.microsoft.com/office/drawing/2014/main" id="{316BCCB4-79AB-4862-AF2B-601E7C033797}"/>
              </a:ext>
            </a:extLst>
          </p:cNvPr>
          <p:cNvSpPr txBox="1">
            <a:spLocks/>
          </p:cNvSpPr>
          <p:nvPr/>
        </p:nvSpPr>
        <p:spPr>
          <a:xfrm>
            <a:off x="697611" y="1023938"/>
            <a:ext cx="10468864" cy="8763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solidFill>
                  <a:srgbClr val="0070C0"/>
                </a:solidFill>
              </a:rPr>
              <a:t>COMMUNICATION SKILLS</a:t>
            </a:r>
          </a:p>
        </p:txBody>
      </p:sp>
    </p:spTree>
    <p:extLst>
      <p:ext uri="{BB962C8B-B14F-4D97-AF65-F5344CB8AC3E}">
        <p14:creationId xmlns:p14="http://schemas.microsoft.com/office/powerpoint/2010/main" val="354962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861059"/>
            <a:ext cx="10972800" cy="751713"/>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Objectives </a:t>
            </a:r>
          </a:p>
        </p:txBody>
      </p:sp>
      <p:sp>
        <p:nvSpPr>
          <p:cNvPr id="2" name="Content Placeholder 1"/>
          <p:cNvSpPr>
            <a:spLocks noGrp="1"/>
          </p:cNvSpPr>
          <p:nvPr>
            <p:ph idx="1"/>
          </p:nvPr>
        </p:nvSpPr>
        <p:spPr>
          <a:xfrm>
            <a:off x="609600" y="1762760"/>
            <a:ext cx="11480800" cy="4389120"/>
          </a:xfrm>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By the end of this session, a learner will be able to:</a:t>
            </a:r>
          </a:p>
          <a:p>
            <a:pPr algn="just"/>
            <a:r>
              <a:rPr lang="en-US" dirty="0">
                <a:latin typeface="Times New Roman" panose="02020603050405020304" pitchFamily="18" charset="0"/>
                <a:cs typeface="Times New Roman" panose="02020603050405020304" pitchFamily="18" charset="0"/>
              </a:rPr>
              <a:t>Illustrate clearly categorization of barriers to communication.</a:t>
            </a:r>
          </a:p>
          <a:p>
            <a:pPr algn="just"/>
            <a:r>
              <a:rPr lang="en-US" dirty="0">
                <a:latin typeface="Times New Roman" panose="02020603050405020304" pitchFamily="18" charset="0"/>
                <a:cs typeface="Times New Roman" panose="02020603050405020304" pitchFamily="18" charset="0"/>
              </a:rPr>
              <a:t>Explain well remedies to communication barriers.</a:t>
            </a:r>
          </a:p>
          <a:p>
            <a:pPr algn="just"/>
            <a:r>
              <a:rPr lang="en-US" dirty="0">
                <a:latin typeface="Times New Roman" panose="02020603050405020304" pitchFamily="18" charset="0"/>
                <a:cs typeface="Times New Roman" panose="02020603050405020304" pitchFamily="18" charset="0"/>
              </a:rPr>
              <a:t>Describe well how to improve Communication Skills. </a:t>
            </a:r>
            <a:endParaRPr lang="en-US" sz="2800" dirty="0">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891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04B21-4F12-3C6B-B635-3EF23B424930}"/>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Definition</a:t>
            </a:r>
          </a:p>
        </p:txBody>
      </p:sp>
      <p:sp>
        <p:nvSpPr>
          <p:cNvPr id="3" name="Content Placeholder 2">
            <a:extLst>
              <a:ext uri="{FF2B5EF4-FFF2-40B4-BE49-F238E27FC236}">
                <a16:creationId xmlns:a16="http://schemas.microsoft.com/office/drawing/2014/main" id="{499AEC65-DCBB-6FB7-4679-EECEEE1C664E}"/>
              </a:ext>
            </a:extLst>
          </p:cNvPr>
          <p:cNvSpPr>
            <a:spLocks noGrp="1"/>
          </p:cNvSpPr>
          <p:nvPr>
            <p:ph idx="1"/>
          </p:nvPr>
        </p:nvSpPr>
        <p:spPr/>
        <p:txBody>
          <a:bodyPr>
            <a:noAutofit/>
          </a:bodyPr>
          <a:lstStyle/>
          <a:p>
            <a:pPr algn="just" rtl="0">
              <a:spcBef>
                <a:spcPts val="0"/>
              </a:spcBef>
              <a:spcAft>
                <a:spcPts val="0"/>
              </a:spcAft>
            </a:pPr>
            <a:r>
              <a:rPr lang="en-US" b="0" i="0" dirty="0">
                <a:solidFill>
                  <a:srgbClr val="000000"/>
                </a:solidFill>
                <a:effectLst/>
                <a:latin typeface="Times New Roman" panose="02020603050405020304" pitchFamily="18" charset="0"/>
                <a:cs typeface="Times New Roman" panose="02020603050405020304" pitchFamily="18" charset="0"/>
              </a:rPr>
              <a:t>Communication is crucial to the existence and survival of humans as well as an individual. In other words, communication is the exchange of information between two entities.</a:t>
            </a:r>
          </a:p>
          <a:p>
            <a:pPr algn="just" rtl="0">
              <a:spcBef>
                <a:spcPts val="0"/>
              </a:spcBef>
              <a:spcAft>
                <a:spcPts val="0"/>
              </a:spcAft>
            </a:pPr>
            <a:endParaRPr lang="en-US" dirty="0">
              <a:solidFill>
                <a:srgbClr val="000000"/>
              </a:solidFill>
              <a:latin typeface="Times New Roman" panose="02020603050405020304" pitchFamily="18" charset="0"/>
              <a:cs typeface="Times New Roman" panose="02020603050405020304" pitchFamily="18" charset="0"/>
            </a:endParaRPr>
          </a:p>
          <a:p>
            <a:pPr algn="just" rtl="0">
              <a:spcBef>
                <a:spcPts val="0"/>
              </a:spcBef>
              <a:spcAft>
                <a:spcPts val="0"/>
              </a:spcAft>
            </a:pPr>
            <a:r>
              <a:rPr lang="en-US" b="0" i="0" dirty="0">
                <a:solidFill>
                  <a:srgbClr val="000000"/>
                </a:solidFill>
                <a:effectLst/>
                <a:latin typeface="Times New Roman" panose="02020603050405020304" pitchFamily="18" charset="0"/>
                <a:cs typeface="Times New Roman" panose="02020603050405020304" pitchFamily="18" charset="0"/>
              </a:rPr>
              <a:t>A communication barrier is anything that comes in the way of receiving and understanding messages that one sends to another to convey his ideas, thoughts, or any other kind of information. </a:t>
            </a:r>
          </a:p>
          <a:p>
            <a:pPr algn="just" rtl="0">
              <a:spcBef>
                <a:spcPts val="0"/>
              </a:spcBef>
              <a:spcAft>
                <a:spcPts val="0"/>
              </a:spcAft>
            </a:pPr>
            <a:endParaRPr lang="en-US" dirty="0">
              <a:solidFill>
                <a:srgbClr val="000000"/>
              </a:solidFill>
              <a:latin typeface="Times New Roman" panose="02020603050405020304" pitchFamily="18" charset="0"/>
              <a:cs typeface="Times New Roman" panose="02020603050405020304" pitchFamily="18" charset="0"/>
            </a:endParaRPr>
          </a:p>
          <a:p>
            <a:pPr algn="just" rtl="0">
              <a:spcBef>
                <a:spcPts val="0"/>
              </a:spcBef>
              <a:spcAft>
                <a:spcPts val="0"/>
              </a:spcAft>
            </a:pPr>
            <a:r>
              <a:rPr lang="en-US" b="0" i="0" dirty="0">
                <a:solidFill>
                  <a:srgbClr val="000000"/>
                </a:solidFill>
                <a:effectLst/>
                <a:latin typeface="Times New Roman" panose="02020603050405020304" pitchFamily="18" charset="0"/>
                <a:cs typeface="Times New Roman" panose="02020603050405020304" pitchFamily="18" charset="0"/>
              </a:rPr>
              <a:t>These various barriers of communication block or interfere with the message that someone is trying to send.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3462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69860-D3CE-39E7-9115-AE1006F726AD}"/>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Categorization of barriers to communication.</a:t>
            </a:r>
          </a:p>
        </p:txBody>
      </p:sp>
      <p:sp>
        <p:nvSpPr>
          <p:cNvPr id="3" name="Content Placeholder 2">
            <a:extLst>
              <a:ext uri="{FF2B5EF4-FFF2-40B4-BE49-F238E27FC236}">
                <a16:creationId xmlns:a16="http://schemas.microsoft.com/office/drawing/2014/main" id="{DA068529-0B1A-4808-0D31-A318BD6B4C61}"/>
              </a:ext>
            </a:extLst>
          </p:cNvPr>
          <p:cNvSpPr>
            <a:spLocks noGrp="1"/>
          </p:cNvSpPr>
          <p:nvPr>
            <p:ph idx="1"/>
          </p:nvPr>
        </p:nvSpPr>
        <p:spPr/>
        <p:txBody>
          <a:bodyPr/>
          <a:lstStyle/>
          <a:p>
            <a:r>
              <a:rPr lang="en-US" dirty="0"/>
              <a:t>Types of Barriers </a:t>
            </a:r>
          </a:p>
          <a:p>
            <a:r>
              <a:rPr lang="en-US" dirty="0"/>
              <a:t>Physical Noise </a:t>
            </a:r>
          </a:p>
          <a:p>
            <a:r>
              <a:rPr lang="en-US" dirty="0"/>
              <a:t>Technical Noise </a:t>
            </a:r>
          </a:p>
          <a:p>
            <a:r>
              <a:rPr lang="en-US" dirty="0"/>
              <a:t>Psychological Noise </a:t>
            </a:r>
          </a:p>
          <a:p>
            <a:r>
              <a:rPr lang="en-US" dirty="0"/>
              <a:t>Poor Timing </a:t>
            </a:r>
          </a:p>
          <a:p>
            <a:r>
              <a:rPr lang="en-US" dirty="0"/>
              <a:t>Perceptual Bias</a:t>
            </a:r>
          </a:p>
          <a:p>
            <a:r>
              <a:rPr lang="en-US" dirty="0"/>
              <a:t>Lack of Interest</a:t>
            </a:r>
          </a:p>
          <a:p>
            <a:r>
              <a:rPr lang="en-US" dirty="0"/>
              <a:t>Psychological Bias</a:t>
            </a:r>
          </a:p>
          <a:p>
            <a:r>
              <a:rPr lang="en-US" dirty="0"/>
              <a:t>Information Overload</a:t>
            </a:r>
          </a:p>
          <a:p>
            <a:endParaRPr lang="en-US" dirty="0"/>
          </a:p>
          <a:p>
            <a:endParaRPr lang="en-US" dirty="0"/>
          </a:p>
        </p:txBody>
      </p:sp>
    </p:spTree>
    <p:extLst>
      <p:ext uri="{BB962C8B-B14F-4D97-AF65-F5344CB8AC3E}">
        <p14:creationId xmlns:p14="http://schemas.microsoft.com/office/powerpoint/2010/main" val="2141666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3B38B-8828-3006-55EB-1FE4763338EF}"/>
              </a:ext>
            </a:extLst>
          </p:cNvPr>
          <p:cNvSpPr>
            <a:spLocks noGrp="1"/>
          </p:cNvSpPr>
          <p:nvPr>
            <p:ph type="title"/>
          </p:nvPr>
        </p:nvSpPr>
        <p:spPr/>
        <p:txBody>
          <a:bodyPr>
            <a:normAutofit/>
          </a:bodyPr>
          <a:lstStyle/>
          <a:p>
            <a:br>
              <a:rPr lang="en-US" sz="3600" b="1" dirty="0">
                <a:solidFill>
                  <a:schemeClr val="tx1"/>
                </a:solidFill>
                <a:latin typeface="Times New Roman" panose="02020603050405020304" pitchFamily="18" charset="0"/>
                <a:cs typeface="Times New Roman" panose="02020603050405020304" pitchFamily="18" charset="0"/>
              </a:rPr>
            </a:br>
            <a:r>
              <a:rPr lang="en-US" sz="3600" b="1" dirty="0">
                <a:solidFill>
                  <a:schemeClr val="tx1"/>
                </a:solidFill>
                <a:latin typeface="Times New Roman" panose="02020603050405020304" pitchFamily="18" charset="0"/>
                <a:cs typeface="Times New Roman" panose="02020603050405020304" pitchFamily="18" charset="0"/>
              </a:rPr>
              <a:t>Physical Noise </a:t>
            </a:r>
          </a:p>
        </p:txBody>
      </p:sp>
      <p:sp>
        <p:nvSpPr>
          <p:cNvPr id="3" name="Content Placeholder 2">
            <a:extLst>
              <a:ext uri="{FF2B5EF4-FFF2-40B4-BE49-F238E27FC236}">
                <a16:creationId xmlns:a16="http://schemas.microsoft.com/office/drawing/2014/main" id="{D963ECDD-3505-2FCF-97FE-9BD1C1325338}"/>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Physical noise occurs when the sender and receiver try to communicate in a situation that is noisy. The noise may come from the surrounding environment.</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For example, the bus station. The noise produced by the passing buses create a physical noise that may impede a smooth communication in that area. </a:t>
            </a:r>
          </a:p>
        </p:txBody>
      </p:sp>
    </p:spTree>
    <p:extLst>
      <p:ext uri="{BB962C8B-B14F-4D97-AF65-F5344CB8AC3E}">
        <p14:creationId xmlns:p14="http://schemas.microsoft.com/office/powerpoint/2010/main" val="941546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7812B-6507-9573-5B68-61418B6364BE}"/>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Technical Noise </a:t>
            </a:r>
          </a:p>
        </p:txBody>
      </p:sp>
      <p:sp>
        <p:nvSpPr>
          <p:cNvPr id="3" name="Content Placeholder 2">
            <a:extLst>
              <a:ext uri="{FF2B5EF4-FFF2-40B4-BE49-F238E27FC236}">
                <a16:creationId xmlns:a16="http://schemas.microsoft.com/office/drawing/2014/main" id="{8A3974C6-458F-37AC-7BF5-FE33C29FFEFC}"/>
              </a:ext>
            </a:extLst>
          </p:cNvPr>
          <p:cNvSpPr>
            <a:spLocks noGrp="1"/>
          </p:cNvSpPr>
          <p:nvPr>
            <p:ph idx="1"/>
          </p:nvPr>
        </p:nvSpPr>
        <p:spPr/>
        <p:txBody>
          <a:bodyPr/>
          <a:lstStyle/>
          <a:p>
            <a:pPr algn="just"/>
            <a:r>
              <a:rPr lang="en-US" b="0" i="0" dirty="0">
                <a:solidFill>
                  <a:srgbClr val="2B2A2A"/>
                </a:solidFill>
                <a:effectLst/>
                <a:latin typeface="Times New Roman" panose="02020603050405020304" pitchFamily="18" charset="0"/>
                <a:cs typeface="Times New Roman" panose="02020603050405020304" pitchFamily="18" charset="0"/>
              </a:rPr>
              <a:t>Technical noise occurs when the sender and the receiver use a tool to communicate for example, a phone. </a:t>
            </a:r>
          </a:p>
          <a:p>
            <a:pPr algn="just"/>
            <a:endParaRPr lang="en-US" dirty="0">
              <a:solidFill>
                <a:srgbClr val="2B2A2A"/>
              </a:solidFill>
              <a:latin typeface="Times New Roman" panose="02020603050405020304" pitchFamily="18" charset="0"/>
              <a:cs typeface="Times New Roman" panose="02020603050405020304" pitchFamily="18" charset="0"/>
            </a:endParaRPr>
          </a:p>
          <a:p>
            <a:pPr algn="just"/>
            <a:r>
              <a:rPr lang="en-US" b="0" i="0" dirty="0">
                <a:solidFill>
                  <a:srgbClr val="2B2A2A"/>
                </a:solidFill>
                <a:effectLst/>
                <a:latin typeface="Times New Roman" panose="02020603050405020304" pitchFamily="18" charset="0"/>
                <a:cs typeface="Times New Roman" panose="02020603050405020304" pitchFamily="18" charset="0"/>
              </a:rPr>
              <a:t>When 2 people are communicating using the phone, and one person steps into an elevator, the signal will be lost and the communication will fail. The break down with the tool used to communicate is known as ‘technical noise’.</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5389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CBFEC-408F-0036-8F81-5A14D9EBA9AA}"/>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Psychological Noise </a:t>
            </a:r>
          </a:p>
        </p:txBody>
      </p:sp>
      <p:sp>
        <p:nvSpPr>
          <p:cNvPr id="3" name="Content Placeholder 2">
            <a:extLst>
              <a:ext uri="{FF2B5EF4-FFF2-40B4-BE49-F238E27FC236}">
                <a16:creationId xmlns:a16="http://schemas.microsoft.com/office/drawing/2014/main" id="{31C0312D-052D-0586-BD14-C636725A766A}"/>
              </a:ext>
            </a:extLst>
          </p:cNvPr>
          <p:cNvSpPr>
            <a:spLocks noGrp="1"/>
          </p:cNvSpPr>
          <p:nvPr>
            <p:ph idx="1"/>
          </p:nvPr>
        </p:nvSpPr>
        <p:spPr/>
        <p:txBody>
          <a:bodyPr/>
          <a:lstStyle/>
          <a:p>
            <a:pPr algn="just"/>
            <a:r>
              <a:rPr lang="en-US" b="0" i="0" dirty="0">
                <a:solidFill>
                  <a:srgbClr val="2B2A2A"/>
                </a:solidFill>
                <a:effectLst/>
                <a:latin typeface="Times New Roman" panose="02020603050405020304" pitchFamily="18" charset="0"/>
                <a:cs typeface="Times New Roman" panose="02020603050405020304" pitchFamily="18" charset="0"/>
              </a:rPr>
              <a:t>Psychological noise occurs when the receiver of the message is thinking of something and not concentrating on the message itself, for example, having class in a park. </a:t>
            </a:r>
            <a:endParaRPr lang="en-US" dirty="0">
              <a:solidFill>
                <a:srgbClr val="2B2A2A"/>
              </a:solidFill>
              <a:latin typeface="Times New Roman" panose="02020603050405020304" pitchFamily="18" charset="0"/>
              <a:cs typeface="Times New Roman" panose="02020603050405020304" pitchFamily="18" charset="0"/>
            </a:endParaRPr>
          </a:p>
          <a:p>
            <a:pPr algn="just"/>
            <a:endParaRPr lang="en-US" b="0" i="0" dirty="0">
              <a:solidFill>
                <a:srgbClr val="2B2A2A"/>
              </a:solidFill>
              <a:effectLst/>
              <a:latin typeface="Times New Roman" panose="02020603050405020304" pitchFamily="18" charset="0"/>
              <a:cs typeface="Times New Roman" panose="02020603050405020304" pitchFamily="18" charset="0"/>
            </a:endParaRPr>
          </a:p>
          <a:p>
            <a:pPr algn="just"/>
            <a:r>
              <a:rPr lang="en-US" b="0" i="0" dirty="0">
                <a:solidFill>
                  <a:srgbClr val="2B2A2A"/>
                </a:solidFill>
                <a:effectLst/>
                <a:latin typeface="Times New Roman" panose="02020603050405020304" pitchFamily="18" charset="0"/>
                <a:cs typeface="Times New Roman" panose="02020603050405020304" pitchFamily="18" charset="0"/>
              </a:rPr>
              <a:t>While this may sound like a nice and comfortable situation to be in the message may be lost if the receiver of the message is thinking about if the grass is wet or if there are any harmful bees around. </a:t>
            </a:r>
          </a:p>
          <a:p>
            <a:pPr algn="just"/>
            <a:endParaRPr lang="en-US" dirty="0">
              <a:solidFill>
                <a:srgbClr val="2B2A2A"/>
              </a:solidFill>
              <a:latin typeface="Times New Roman" panose="02020603050405020304" pitchFamily="18" charset="0"/>
              <a:cs typeface="Times New Roman" panose="02020603050405020304" pitchFamily="18" charset="0"/>
            </a:endParaRPr>
          </a:p>
          <a:p>
            <a:pPr algn="just"/>
            <a:r>
              <a:rPr lang="en-US" b="0" i="0" dirty="0">
                <a:solidFill>
                  <a:srgbClr val="2B2A2A"/>
                </a:solidFill>
                <a:effectLst/>
                <a:latin typeface="Times New Roman" panose="02020603050405020304" pitchFamily="18" charset="0"/>
                <a:cs typeface="Times New Roman" panose="02020603050405020304" pitchFamily="18" charset="0"/>
              </a:rPr>
              <a:t>As the receiver loses concentration on what is being transmitted by the sender, so we have ‘psychological noise’.</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7690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B7262-33D9-C90E-8936-7B5A0AF376BD}"/>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Poor Timing </a:t>
            </a:r>
          </a:p>
        </p:txBody>
      </p:sp>
      <p:sp>
        <p:nvSpPr>
          <p:cNvPr id="3" name="Content Placeholder 2">
            <a:extLst>
              <a:ext uri="{FF2B5EF4-FFF2-40B4-BE49-F238E27FC236}">
                <a16:creationId xmlns:a16="http://schemas.microsoft.com/office/drawing/2014/main" id="{E0DBA580-3C10-D070-2E54-3EAC27AF3CCB}"/>
              </a:ext>
            </a:extLst>
          </p:cNvPr>
          <p:cNvSpPr>
            <a:spLocks noGrp="1"/>
          </p:cNvSpPr>
          <p:nvPr>
            <p:ph idx="1"/>
          </p:nvPr>
        </p:nvSpPr>
        <p:spPr/>
        <p:txBody>
          <a:bodyPr/>
          <a:lstStyle/>
          <a:p>
            <a:pPr algn="just"/>
            <a:r>
              <a:rPr lang="en-US" b="0" i="0" dirty="0">
                <a:solidFill>
                  <a:srgbClr val="2B2A2A"/>
                </a:solidFill>
                <a:effectLst/>
                <a:latin typeface="Times New Roman" panose="02020603050405020304" pitchFamily="18" charset="0"/>
                <a:cs typeface="Times New Roman" panose="02020603050405020304" pitchFamily="18" charset="0"/>
              </a:rPr>
              <a:t> Poor timing usually happens when the sender is not aware of the mood of the receiver when sending the message. </a:t>
            </a:r>
            <a:endParaRPr lang="en-US" dirty="0">
              <a:solidFill>
                <a:srgbClr val="2B2A2A"/>
              </a:solidFill>
              <a:latin typeface="Times New Roman" panose="02020603050405020304" pitchFamily="18" charset="0"/>
              <a:cs typeface="Times New Roman" panose="02020603050405020304" pitchFamily="18" charset="0"/>
            </a:endParaRPr>
          </a:p>
          <a:p>
            <a:pPr algn="just"/>
            <a:endParaRPr lang="en-US" b="0" i="0" dirty="0">
              <a:solidFill>
                <a:srgbClr val="2B2A2A"/>
              </a:solidFill>
              <a:effectLst/>
              <a:latin typeface="Times New Roman" panose="02020603050405020304" pitchFamily="18" charset="0"/>
              <a:cs typeface="Times New Roman" panose="02020603050405020304" pitchFamily="18" charset="0"/>
            </a:endParaRPr>
          </a:p>
          <a:p>
            <a:pPr algn="just"/>
            <a:r>
              <a:rPr lang="en-US" b="0" i="0" dirty="0">
                <a:solidFill>
                  <a:srgbClr val="2B2A2A"/>
                </a:solidFill>
                <a:effectLst/>
                <a:latin typeface="Times New Roman" panose="02020603050405020304" pitchFamily="18" charset="0"/>
                <a:cs typeface="Times New Roman" panose="02020603050405020304" pitchFamily="18" charset="0"/>
              </a:rPr>
              <a:t>For example, approaching your employer for a raise when he/she has just made an announcement that the company is almost bankrupt.</a:t>
            </a:r>
          </a:p>
          <a:p>
            <a:pPr algn="just"/>
            <a:endParaRPr lang="en-US" dirty="0">
              <a:solidFill>
                <a:srgbClr val="2B2A2A"/>
              </a:solidFill>
              <a:latin typeface="Times New Roman" panose="02020603050405020304" pitchFamily="18" charset="0"/>
              <a:cs typeface="Times New Roman" panose="02020603050405020304" pitchFamily="18" charset="0"/>
            </a:endParaRPr>
          </a:p>
          <a:p>
            <a:pPr algn="just"/>
            <a:r>
              <a:rPr lang="en-US" dirty="0">
                <a:solidFill>
                  <a:srgbClr val="2B2A2A"/>
                </a:solidFill>
                <a:latin typeface="Times New Roman" panose="02020603050405020304" pitchFamily="18" charset="0"/>
                <a:cs typeface="Times New Roman" panose="02020603050405020304" pitchFamily="18" charset="0"/>
              </a:rPr>
              <a:t>This affects the purpose of communication, and the feedback comes late.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9698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18039-999C-2E0F-9737-F5C697E50101}"/>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Perceptual Bias</a:t>
            </a:r>
          </a:p>
        </p:txBody>
      </p:sp>
      <p:sp>
        <p:nvSpPr>
          <p:cNvPr id="3" name="Content Placeholder 2">
            <a:extLst>
              <a:ext uri="{FF2B5EF4-FFF2-40B4-BE49-F238E27FC236}">
                <a16:creationId xmlns:a16="http://schemas.microsoft.com/office/drawing/2014/main" id="{D11BE027-7B89-8064-4D8A-3DE860BAE115}"/>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 Perceptual bias occurs when the sender is not aware of the rules of first impression.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For example, when you attend an interview there is an appropriate dress code. • Failure to follow that dress code may result in you being prejudiced against.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If you go for an interview for an accounting position dressed in jeans and a t-shirt, don’t be surprised if you don’t get the job.</a:t>
            </a:r>
          </a:p>
        </p:txBody>
      </p:sp>
    </p:spTree>
    <p:extLst>
      <p:ext uri="{BB962C8B-B14F-4D97-AF65-F5344CB8AC3E}">
        <p14:creationId xmlns:p14="http://schemas.microsoft.com/office/powerpoint/2010/main" val="48048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70921-0050-E48B-85DB-A520CC37CC1E}"/>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Lack of Interest</a:t>
            </a:r>
          </a:p>
        </p:txBody>
      </p:sp>
      <p:sp>
        <p:nvSpPr>
          <p:cNvPr id="3" name="Content Placeholder 2">
            <a:extLst>
              <a:ext uri="{FF2B5EF4-FFF2-40B4-BE49-F238E27FC236}">
                <a16:creationId xmlns:a16="http://schemas.microsoft.com/office/drawing/2014/main" id="{39F1ECAD-BDFF-0C40-F9EE-ACA05D65084E}"/>
              </a:ext>
            </a:extLst>
          </p:cNvPr>
          <p:cNvSpPr>
            <a:spLocks noGrp="1"/>
          </p:cNvSpPr>
          <p:nvPr>
            <p:ph idx="1"/>
          </p:nvPr>
        </p:nvSpPr>
        <p:spPr/>
        <p:txBody>
          <a:bodyPr/>
          <a:lstStyle/>
          <a:p>
            <a:pPr algn="just"/>
            <a:r>
              <a:rPr lang="en-US" b="0" i="0" dirty="0">
                <a:solidFill>
                  <a:srgbClr val="2B2A2A"/>
                </a:solidFill>
                <a:effectLst/>
                <a:latin typeface="Times New Roman" panose="02020603050405020304" pitchFamily="18" charset="0"/>
                <a:cs typeface="Times New Roman" panose="02020603050405020304" pitchFamily="18" charset="0"/>
              </a:rPr>
              <a:t>Sometimes, there are some things that we are just not interested in. Of all the subjects that students learn to complete their degree, they cannot love all. </a:t>
            </a:r>
          </a:p>
          <a:p>
            <a:pPr algn="just"/>
            <a:endParaRPr lang="en-US" dirty="0">
              <a:solidFill>
                <a:srgbClr val="2B2A2A"/>
              </a:solidFill>
              <a:latin typeface="Times New Roman" panose="02020603050405020304" pitchFamily="18" charset="0"/>
              <a:cs typeface="Times New Roman" panose="02020603050405020304" pitchFamily="18" charset="0"/>
            </a:endParaRPr>
          </a:p>
          <a:p>
            <a:pPr algn="just"/>
            <a:r>
              <a:rPr lang="en-US" b="0" i="0" dirty="0">
                <a:solidFill>
                  <a:srgbClr val="2B2A2A"/>
                </a:solidFill>
                <a:effectLst/>
                <a:latin typeface="Times New Roman" panose="02020603050405020304" pitchFamily="18" charset="0"/>
                <a:cs typeface="Times New Roman" panose="02020603050405020304" pitchFamily="18" charset="0"/>
              </a:rPr>
              <a:t>There will be the ONE or TWO subject that we have to suffer to stay awake for. </a:t>
            </a:r>
          </a:p>
          <a:p>
            <a:pPr algn="just"/>
            <a:endParaRPr lang="en-US" dirty="0">
              <a:solidFill>
                <a:srgbClr val="2B2A2A"/>
              </a:solidFill>
              <a:latin typeface="Times New Roman" panose="02020603050405020304" pitchFamily="18" charset="0"/>
              <a:cs typeface="Times New Roman" panose="02020603050405020304" pitchFamily="18" charset="0"/>
            </a:endParaRPr>
          </a:p>
          <a:p>
            <a:pPr algn="just"/>
            <a:r>
              <a:rPr lang="en-US" b="0" i="0" dirty="0">
                <a:solidFill>
                  <a:srgbClr val="2B2A2A"/>
                </a:solidFill>
                <a:effectLst/>
                <a:latin typeface="Times New Roman" panose="02020603050405020304" pitchFamily="18" charset="0"/>
                <a:cs typeface="Times New Roman" panose="02020603050405020304" pitchFamily="18" charset="0"/>
              </a:rPr>
              <a:t>A lack of interest in what someone has to say will definitely lead to a breakdown in communication.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9355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C4533-488A-E5F6-B66A-BC50E7770D1F}"/>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Psychological Bias</a:t>
            </a:r>
          </a:p>
        </p:txBody>
      </p:sp>
      <p:sp>
        <p:nvSpPr>
          <p:cNvPr id="3" name="Content Placeholder 2">
            <a:extLst>
              <a:ext uri="{FF2B5EF4-FFF2-40B4-BE49-F238E27FC236}">
                <a16:creationId xmlns:a16="http://schemas.microsoft.com/office/drawing/2014/main" id="{8293047F-9A47-6C40-8DCB-F5DD4DBB357B}"/>
              </a:ext>
            </a:extLst>
          </p:cNvPr>
          <p:cNvSpPr>
            <a:spLocks noGrp="1"/>
          </p:cNvSpPr>
          <p:nvPr>
            <p:ph idx="1"/>
          </p:nvPr>
        </p:nvSpPr>
        <p:spPr/>
        <p:txBody>
          <a:bodyPr/>
          <a:lstStyle/>
          <a:p>
            <a:pPr algn="just"/>
            <a:r>
              <a:rPr lang="en-US" b="0" i="0" dirty="0">
                <a:solidFill>
                  <a:srgbClr val="2B2A2A"/>
                </a:solidFill>
                <a:effectLst/>
                <a:latin typeface="Times New Roman" panose="02020603050405020304" pitchFamily="18" charset="0"/>
                <a:cs typeface="Times New Roman" panose="02020603050405020304" pitchFamily="18" charset="0"/>
              </a:rPr>
              <a:t>Ever heard of prejudices? Someone doesn’t like you because you are male/female, old/young, rich/poor.</a:t>
            </a:r>
          </a:p>
          <a:p>
            <a:pPr algn="just"/>
            <a:endParaRPr lang="en-US" dirty="0">
              <a:solidFill>
                <a:srgbClr val="2B2A2A"/>
              </a:solidFill>
              <a:latin typeface="Times New Roman" panose="02020603050405020304" pitchFamily="18" charset="0"/>
              <a:cs typeface="Times New Roman" panose="02020603050405020304" pitchFamily="18" charset="0"/>
            </a:endParaRPr>
          </a:p>
          <a:p>
            <a:pPr algn="just"/>
            <a:r>
              <a:rPr lang="en-US" b="0" i="0" dirty="0">
                <a:solidFill>
                  <a:srgbClr val="2B2A2A"/>
                </a:solidFill>
                <a:effectLst/>
                <a:latin typeface="Times New Roman" panose="02020603050405020304" pitchFamily="18" charset="0"/>
                <a:cs typeface="Times New Roman" panose="02020603050405020304" pitchFamily="18" charset="0"/>
              </a:rPr>
              <a:t>There are biases. A bias is something that the sender cannot fix. </a:t>
            </a:r>
          </a:p>
          <a:p>
            <a:pPr algn="just"/>
            <a:endParaRPr lang="en-US" dirty="0">
              <a:solidFill>
                <a:srgbClr val="2B2A2A"/>
              </a:solidFill>
              <a:latin typeface="Times New Roman" panose="02020603050405020304" pitchFamily="18" charset="0"/>
              <a:cs typeface="Times New Roman" panose="02020603050405020304" pitchFamily="18" charset="0"/>
            </a:endParaRPr>
          </a:p>
          <a:p>
            <a:pPr algn="just"/>
            <a:r>
              <a:rPr lang="en-US" b="0" i="0" dirty="0">
                <a:solidFill>
                  <a:srgbClr val="2B2A2A"/>
                </a:solidFill>
                <a:effectLst/>
                <a:latin typeface="Times New Roman" panose="02020603050405020304" pitchFamily="18" charset="0"/>
                <a:cs typeface="Times New Roman" panose="02020603050405020304" pitchFamily="18" charset="0"/>
              </a:rPr>
              <a:t>There is no </a:t>
            </a:r>
            <a:r>
              <a:rPr lang="en-US" dirty="0">
                <a:solidFill>
                  <a:srgbClr val="2B2A2A"/>
                </a:solidFill>
                <a:latin typeface="Times New Roman" panose="02020603050405020304" pitchFamily="18" charset="0"/>
                <a:cs typeface="Times New Roman" panose="02020603050405020304" pitchFamily="18" charset="0"/>
              </a:rPr>
              <a:t>clear </a:t>
            </a:r>
            <a:r>
              <a:rPr lang="en-US" b="0" i="0" dirty="0">
                <a:solidFill>
                  <a:srgbClr val="2B2A2A"/>
                </a:solidFill>
                <a:effectLst/>
                <a:latin typeface="Times New Roman" panose="02020603050405020304" pitchFamily="18" charset="0"/>
                <a:cs typeface="Times New Roman" panose="02020603050405020304" pitchFamily="18" charset="0"/>
              </a:rPr>
              <a:t>solution to this problem. Just be prepared.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6288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A68FE-E86E-D64B-5F1C-B7D6047393A5}"/>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Information Overload</a:t>
            </a:r>
          </a:p>
        </p:txBody>
      </p:sp>
      <p:sp>
        <p:nvSpPr>
          <p:cNvPr id="3" name="Content Placeholder 2">
            <a:extLst>
              <a:ext uri="{FF2B5EF4-FFF2-40B4-BE49-F238E27FC236}">
                <a16:creationId xmlns:a16="http://schemas.microsoft.com/office/drawing/2014/main" id="{F4AFB74A-FDB5-31A1-9B63-B4DBB40F21CF}"/>
              </a:ext>
            </a:extLst>
          </p:cNvPr>
          <p:cNvSpPr>
            <a:spLocks noGrp="1"/>
          </p:cNvSpPr>
          <p:nvPr>
            <p:ph idx="1"/>
          </p:nvPr>
        </p:nvSpPr>
        <p:spPr/>
        <p:txBody>
          <a:bodyPr/>
          <a:lstStyle/>
          <a:p>
            <a:pPr algn="just"/>
            <a:r>
              <a:rPr lang="en-US" b="0" i="0" dirty="0">
                <a:effectLst/>
                <a:latin typeface="Times New Roman" panose="02020603050405020304" pitchFamily="18" charset="0"/>
                <a:cs typeface="Times New Roman" panose="02020603050405020304" pitchFamily="18" charset="0"/>
              </a:rPr>
              <a:t>Information overload occurs when you try to absorb too much information over a short period of time. </a:t>
            </a:r>
          </a:p>
          <a:p>
            <a:pPr algn="just"/>
            <a:endParaRPr lang="en-US" dirty="0">
              <a:latin typeface="Times New Roman" panose="02020603050405020304" pitchFamily="18" charset="0"/>
              <a:cs typeface="Times New Roman" panose="02020603050405020304" pitchFamily="18" charset="0"/>
            </a:endParaRPr>
          </a:p>
          <a:p>
            <a:pPr algn="just"/>
            <a:r>
              <a:rPr lang="en-US" b="0" i="0" dirty="0">
                <a:effectLst/>
                <a:latin typeface="Times New Roman" panose="02020603050405020304" pitchFamily="18" charset="0"/>
                <a:cs typeface="Times New Roman" panose="02020603050405020304" pitchFamily="18" charset="0"/>
              </a:rPr>
              <a:t>If you try to study continuously for hours without a break, or introduce too many new concepts to your learning in one period of time, your mind will become confused and this can lead to a break down in communication.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0093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DE2B9-AC6A-9485-6365-79B5394A4121}"/>
              </a:ext>
            </a:extLst>
          </p:cNvPr>
          <p:cNvSpPr>
            <a:spLocks noGrp="1"/>
          </p:cNvSpPr>
          <p:nvPr>
            <p:ph type="title"/>
          </p:nvPr>
        </p:nvSpPr>
        <p:spPr>
          <a:xfrm>
            <a:off x="609600" y="886460"/>
            <a:ext cx="10972800" cy="114300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Remedies to communication barriers.</a:t>
            </a:r>
            <a:br>
              <a:rPr lang="en-US" sz="3600" b="1" dirty="0">
                <a:solidFill>
                  <a:schemeClr val="tx1"/>
                </a:solidFill>
                <a:latin typeface="Times New Roman" panose="02020603050405020304" pitchFamily="18" charset="0"/>
                <a:cs typeface="Times New Roman" panose="02020603050405020304" pitchFamily="18" charset="0"/>
              </a:rPr>
            </a:b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6E2C0A4-789C-C539-26A3-2CE394B8A96A}"/>
              </a:ext>
            </a:extLst>
          </p:cNvPr>
          <p:cNvSpPr>
            <a:spLocks noGrp="1"/>
          </p:cNvSpPr>
          <p:nvPr>
            <p:ph idx="1"/>
          </p:nvPr>
        </p:nvSpPr>
        <p:spPr>
          <a:xfrm>
            <a:off x="386080" y="2029460"/>
            <a:ext cx="10972800" cy="4389120"/>
          </a:xfrm>
        </p:spPr>
        <p:txBody>
          <a:bodyPr>
            <a:normAutofit/>
          </a:bodyPr>
          <a:lstStyle/>
          <a:p>
            <a:pPr algn="just"/>
            <a:r>
              <a:rPr lang="en-US" dirty="0">
                <a:latin typeface="Times New Roman" panose="02020603050405020304" pitchFamily="18" charset="0"/>
                <a:cs typeface="Times New Roman" panose="02020603050405020304" pitchFamily="18" charset="0"/>
              </a:rPr>
              <a:t>Remedies to communications barriers are applied </a:t>
            </a:r>
            <a:r>
              <a:rPr lang="en-US" dirty="0" err="1">
                <a:latin typeface="Times New Roman" panose="02020603050405020304" pitchFamily="18" charset="0"/>
                <a:cs typeface="Times New Roman" panose="02020603050405020304" pitchFamily="18" charset="0"/>
              </a:rPr>
              <a:t>depening</a:t>
            </a:r>
            <a:r>
              <a:rPr lang="en-US" dirty="0">
                <a:latin typeface="Times New Roman" panose="02020603050405020304" pitchFamily="18" charset="0"/>
                <a:cs typeface="Times New Roman" panose="02020603050405020304" pitchFamily="18" charset="0"/>
              </a:rPr>
              <a:t> on the nature of barriers. </a:t>
            </a:r>
          </a:p>
          <a:p>
            <a:pPr algn="just"/>
            <a:r>
              <a:rPr lang="en-US" dirty="0">
                <a:latin typeface="Times New Roman" panose="02020603050405020304" pitchFamily="18" charset="0"/>
                <a:cs typeface="Times New Roman" panose="02020603050405020304" pitchFamily="18" charset="0"/>
              </a:rPr>
              <a:t>This helps to get adequate solution. </a:t>
            </a:r>
            <a:endParaRPr lang="en-US" dirty="0"/>
          </a:p>
        </p:txBody>
      </p:sp>
    </p:spTree>
    <p:extLst>
      <p:ext uri="{BB962C8B-B14F-4D97-AF65-F5344CB8AC3E}">
        <p14:creationId xmlns:p14="http://schemas.microsoft.com/office/powerpoint/2010/main" val="4017289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0FCA64-DDE4-AD09-354E-C5C0575308D5}"/>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Eliminating differences in perception: </a:t>
            </a:r>
          </a:p>
        </p:txBody>
      </p:sp>
      <p:sp>
        <p:nvSpPr>
          <p:cNvPr id="3" name="Content Placeholder 2">
            <a:extLst>
              <a:ext uri="{FF2B5EF4-FFF2-40B4-BE49-F238E27FC236}">
                <a16:creationId xmlns:a16="http://schemas.microsoft.com/office/drawing/2014/main" id="{C721176B-6F06-A1BC-A8BF-C79136FCDB5F}"/>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The organization should ensure that it is recruiting right individuals on the job. It’s the responsibility of the interviewer to ensure that the interviewee has command over the written and spoken language.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There should be proper Induction program so that the policies of the company are clear to all the employees. There should be proper trainings conducted for required employees (for e.g.: Voice and Accent training).</a:t>
            </a:r>
          </a:p>
        </p:txBody>
      </p:sp>
    </p:spTree>
    <p:extLst>
      <p:ext uri="{BB962C8B-B14F-4D97-AF65-F5344CB8AC3E}">
        <p14:creationId xmlns:p14="http://schemas.microsoft.com/office/powerpoint/2010/main" val="2100911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B9C4E-6D0D-ADFD-AEA5-704BC3905674}"/>
              </a:ext>
            </a:extLst>
          </p:cNvPr>
          <p:cNvSpPr>
            <a:spLocks noGrp="1"/>
          </p:cNvSpPr>
          <p:nvPr>
            <p:ph type="title"/>
          </p:nvPr>
        </p:nvSpPr>
        <p:spPr/>
        <p:txBody>
          <a:bodyPr>
            <a:normAutofit/>
          </a:bodyPr>
          <a:lstStyle/>
          <a:p>
            <a:r>
              <a:rPr lang="en-US" sz="3600" b="1" dirty="0">
                <a:solidFill>
                  <a:schemeClr val="tx1"/>
                </a:solidFill>
              </a:rPr>
              <a:t>Use of Simple Language </a:t>
            </a:r>
          </a:p>
        </p:txBody>
      </p:sp>
      <p:sp>
        <p:nvSpPr>
          <p:cNvPr id="3" name="Content Placeholder 2">
            <a:extLst>
              <a:ext uri="{FF2B5EF4-FFF2-40B4-BE49-F238E27FC236}">
                <a16:creationId xmlns:a16="http://schemas.microsoft.com/office/drawing/2014/main" id="{D87B23B4-4285-003F-5C02-E5A302038C5C}"/>
              </a:ext>
            </a:extLst>
          </p:cNvPr>
          <p:cNvSpPr>
            <a:spLocks noGrp="1"/>
          </p:cNvSpPr>
          <p:nvPr>
            <p:ph idx="1"/>
          </p:nvPr>
        </p:nvSpPr>
        <p:spPr/>
        <p:txBody>
          <a:bodyPr/>
          <a:lstStyle/>
          <a:p>
            <a:r>
              <a:rPr lang="en-US" dirty="0"/>
              <a:t>Use of simple and clear words should be emphasized. Simple and clear words help to avoid ambiguity and enhance good communication.  </a:t>
            </a:r>
          </a:p>
          <a:p>
            <a:endParaRPr lang="en-US" dirty="0"/>
          </a:p>
          <a:p>
            <a:r>
              <a:rPr lang="en-US" dirty="0"/>
              <a:t>Use of ambiguous words and jargons should be avoided.</a:t>
            </a:r>
          </a:p>
        </p:txBody>
      </p:sp>
    </p:spTree>
    <p:extLst>
      <p:ext uri="{BB962C8B-B14F-4D97-AF65-F5344CB8AC3E}">
        <p14:creationId xmlns:p14="http://schemas.microsoft.com/office/powerpoint/2010/main" val="1329891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05F1D-2037-5779-A205-3EA05767BA4A}"/>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Reduction and elimination of noise levels: </a:t>
            </a:r>
          </a:p>
        </p:txBody>
      </p:sp>
      <p:sp>
        <p:nvSpPr>
          <p:cNvPr id="3" name="Content Placeholder 2">
            <a:extLst>
              <a:ext uri="{FF2B5EF4-FFF2-40B4-BE49-F238E27FC236}">
                <a16:creationId xmlns:a16="http://schemas.microsoft.com/office/drawing/2014/main" id="{F596816F-4C9B-CDFB-8ADC-2E3B76E3146E}"/>
              </a:ext>
            </a:extLst>
          </p:cNvPr>
          <p:cNvSpPr>
            <a:spLocks noGrp="1"/>
          </p:cNvSpPr>
          <p:nvPr>
            <p:ph idx="1"/>
          </p:nvPr>
        </p:nvSpPr>
        <p:spPr/>
        <p:txBody>
          <a:bodyPr/>
          <a:lstStyle/>
          <a:p>
            <a:r>
              <a:rPr lang="en-US" b="0" i="0" dirty="0">
                <a:solidFill>
                  <a:srgbClr val="000000"/>
                </a:solidFill>
                <a:effectLst/>
                <a:latin typeface="Open Sans" panose="020B0606030504020204" pitchFamily="34" charset="0"/>
              </a:rPr>
              <a:t>Noise is the main communication barrier which must be overcome on priority basis. </a:t>
            </a:r>
          </a:p>
          <a:p>
            <a:endParaRPr lang="en-US" dirty="0">
              <a:solidFill>
                <a:srgbClr val="000000"/>
              </a:solidFill>
              <a:latin typeface="Open Sans" panose="020B0606030504020204" pitchFamily="34" charset="0"/>
            </a:endParaRPr>
          </a:p>
          <a:p>
            <a:r>
              <a:rPr lang="en-US" b="0" i="0" dirty="0">
                <a:solidFill>
                  <a:srgbClr val="000000"/>
                </a:solidFill>
                <a:effectLst/>
                <a:latin typeface="Open Sans" panose="020B0606030504020204" pitchFamily="34" charset="0"/>
              </a:rPr>
              <a:t>It is essential to identify the source of noise and then eliminate that source.</a:t>
            </a:r>
          </a:p>
          <a:p>
            <a:endParaRPr lang="en-US" dirty="0"/>
          </a:p>
        </p:txBody>
      </p:sp>
    </p:spTree>
    <p:extLst>
      <p:ext uri="{BB962C8B-B14F-4D97-AF65-F5344CB8AC3E}">
        <p14:creationId xmlns:p14="http://schemas.microsoft.com/office/powerpoint/2010/main" val="3714281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53A2D-89B7-CDB3-FDB2-1975F5E3CA12}"/>
              </a:ext>
            </a:extLst>
          </p:cNvPr>
          <p:cNvSpPr>
            <a:spLocks noGrp="1"/>
          </p:cNvSpPr>
          <p:nvPr>
            <p:ph type="title"/>
          </p:nvPr>
        </p:nvSpPr>
        <p:spPr/>
        <p:txBody>
          <a:bodyPr>
            <a:normAutofit/>
          </a:bodyPr>
          <a:lstStyle/>
          <a:p>
            <a:r>
              <a:rPr lang="en-US" sz="2400" b="1" i="0" dirty="0">
                <a:solidFill>
                  <a:srgbClr val="000000"/>
                </a:solidFill>
                <a:effectLst/>
                <a:latin typeface="Times New Roman" panose="02020603050405020304" pitchFamily="18" charset="0"/>
                <a:cs typeface="Times New Roman" panose="02020603050405020304" pitchFamily="18" charset="0"/>
              </a:rPr>
              <a:t>Active Listening:</a:t>
            </a:r>
            <a:r>
              <a:rPr lang="en-US" sz="2400" b="0" i="0" dirty="0">
                <a:solidFill>
                  <a:srgbClr val="000000"/>
                </a:solidFill>
                <a:effectLst/>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53114A5-991E-0AE7-4791-87BD0C8F30E8}"/>
              </a:ext>
            </a:extLst>
          </p:cNvPr>
          <p:cNvSpPr>
            <a:spLocks noGrp="1"/>
          </p:cNvSpPr>
          <p:nvPr>
            <p:ph idx="1"/>
          </p:nvPr>
        </p:nvSpPr>
        <p:spPr/>
        <p:txBody>
          <a:bodyPr>
            <a:normAutofit/>
          </a:bodyPr>
          <a:lstStyle/>
          <a:p>
            <a:pPr algn="just">
              <a:buFont typeface="+mj-lt"/>
              <a:buAutoNum type="arabicPeriod"/>
            </a:pPr>
            <a:r>
              <a:rPr lang="en-US" b="0" i="0" dirty="0">
                <a:effectLst/>
                <a:latin typeface="Times New Roman" panose="02020603050405020304" pitchFamily="18" charset="0"/>
                <a:cs typeface="Times New Roman" panose="02020603050405020304" pitchFamily="18" charset="0"/>
              </a:rPr>
              <a:t>Listen attentively and carefully. There is a difference between “listening” and “hearing”. Active listening means hearing with proper understanding of the message that is heard. </a:t>
            </a:r>
          </a:p>
          <a:p>
            <a:pPr algn="just">
              <a:buFont typeface="+mj-lt"/>
              <a:buAutoNum type="arabicPeriod"/>
            </a:pPr>
            <a:endParaRPr lang="en-US" dirty="0">
              <a:latin typeface="Times New Roman" panose="02020603050405020304" pitchFamily="18" charset="0"/>
              <a:cs typeface="Times New Roman" panose="02020603050405020304" pitchFamily="18" charset="0"/>
            </a:endParaRPr>
          </a:p>
          <a:p>
            <a:pPr algn="just">
              <a:buFont typeface="+mj-lt"/>
              <a:buAutoNum type="arabicPeriod"/>
            </a:pPr>
            <a:r>
              <a:rPr lang="en-US" b="0" i="0" dirty="0">
                <a:effectLst/>
                <a:latin typeface="Times New Roman" panose="02020603050405020304" pitchFamily="18" charset="0"/>
                <a:cs typeface="Times New Roman" panose="02020603050405020304" pitchFamily="18" charset="0"/>
              </a:rPr>
              <a:t>By asking questions the speaker can ensure whether his/her message is understood or not by the receiver in the same terms as intended by the speaker.</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6333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AAE72-C017-9BFC-599A-0E9490677DAF}"/>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Emotional State</a:t>
            </a:r>
          </a:p>
        </p:txBody>
      </p:sp>
      <p:sp>
        <p:nvSpPr>
          <p:cNvPr id="3" name="Content Placeholder 2">
            <a:extLst>
              <a:ext uri="{FF2B5EF4-FFF2-40B4-BE49-F238E27FC236}">
                <a16:creationId xmlns:a16="http://schemas.microsoft.com/office/drawing/2014/main" id="{8DB12C41-95BA-E4A6-21F2-EC020E774999}"/>
              </a:ext>
            </a:extLst>
          </p:cNvPr>
          <p:cNvSpPr>
            <a:spLocks noGrp="1"/>
          </p:cNvSpPr>
          <p:nvPr>
            <p:ph idx="1"/>
          </p:nvPr>
        </p:nvSpPr>
        <p:spPr/>
        <p:txBody>
          <a:bodyPr>
            <a:normAutofit/>
          </a:bodyPr>
          <a:lstStyle/>
          <a:p>
            <a:pPr algn="just"/>
            <a:r>
              <a:rPr lang="en-US" sz="2400" dirty="0">
                <a:latin typeface="Times New Roman" panose="02020603050405020304" pitchFamily="18" charset="0"/>
                <a:cs typeface="Times New Roman" panose="02020603050405020304" pitchFamily="18" charset="0"/>
              </a:rPr>
              <a:t>During communication one should make effective use of body language. He/she should not show their emotions while communication as the receiver might misinterpret the message being delivered.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For example, if the conveyer of the message is in a bad mood then the receiver might think that the information being delivered is not good</a:t>
            </a: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075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2D4BF-BE44-F338-1E49-38E383784E7B}"/>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Simple Organizational Structure</a:t>
            </a:r>
          </a:p>
        </p:txBody>
      </p:sp>
      <p:sp>
        <p:nvSpPr>
          <p:cNvPr id="3" name="Content Placeholder 2">
            <a:extLst>
              <a:ext uri="{FF2B5EF4-FFF2-40B4-BE49-F238E27FC236}">
                <a16:creationId xmlns:a16="http://schemas.microsoft.com/office/drawing/2014/main" id="{3460AA8B-F302-A368-3ADA-15BC37F4D556}"/>
              </a:ext>
            </a:extLst>
          </p:cNvPr>
          <p:cNvSpPr>
            <a:spLocks noGrp="1"/>
          </p:cNvSpPr>
          <p:nvPr>
            <p:ph idx="1"/>
          </p:nvPr>
        </p:nvSpPr>
        <p:spPr/>
        <p:txBody>
          <a:bodyPr/>
          <a:lstStyle/>
          <a:p>
            <a:r>
              <a:rPr lang="en-US" dirty="0"/>
              <a:t>The organizational structure should not be complex. The number of hierarchical levels should be optimum. </a:t>
            </a:r>
          </a:p>
          <a:p>
            <a:endParaRPr lang="en-US" dirty="0"/>
          </a:p>
          <a:p>
            <a:r>
              <a:rPr lang="en-US" dirty="0"/>
              <a:t>There should be a ideal span of control within the organization.</a:t>
            </a:r>
          </a:p>
          <a:p>
            <a:endParaRPr lang="en-US" dirty="0"/>
          </a:p>
          <a:p>
            <a:r>
              <a:rPr lang="en-US" dirty="0"/>
              <a:t> Simpler the organizational structure, more effective will be the communication.</a:t>
            </a:r>
          </a:p>
        </p:txBody>
      </p:sp>
    </p:spTree>
    <p:extLst>
      <p:ext uri="{BB962C8B-B14F-4D97-AF65-F5344CB8AC3E}">
        <p14:creationId xmlns:p14="http://schemas.microsoft.com/office/powerpoint/2010/main" val="239177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C4520-31B8-2C8C-B9BF-B3551B482A8A}"/>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Give Constructive Feedback: </a:t>
            </a:r>
          </a:p>
        </p:txBody>
      </p:sp>
      <p:sp>
        <p:nvSpPr>
          <p:cNvPr id="3" name="Content Placeholder 2">
            <a:extLst>
              <a:ext uri="{FF2B5EF4-FFF2-40B4-BE49-F238E27FC236}">
                <a16:creationId xmlns:a16="http://schemas.microsoft.com/office/drawing/2014/main" id="{DBF21AF2-F910-4D0E-6E6F-111E23EE888D}"/>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Avoid giving negative feedback. </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The contents of the feedback might be negative, but it should be delivered constructively. </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Constructive feedback will lead to effective communication between the superior and subordinate.</a:t>
            </a:r>
          </a:p>
        </p:txBody>
      </p:sp>
    </p:spTree>
    <p:extLst>
      <p:ext uri="{BB962C8B-B14F-4D97-AF65-F5344CB8AC3E}">
        <p14:creationId xmlns:p14="http://schemas.microsoft.com/office/powerpoint/2010/main" val="6667325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253AE-2037-F591-5DD9-33AB75B60A5D}"/>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Proper Media Selection</a:t>
            </a:r>
          </a:p>
        </p:txBody>
      </p:sp>
      <p:sp>
        <p:nvSpPr>
          <p:cNvPr id="3" name="Content Placeholder 2">
            <a:extLst>
              <a:ext uri="{FF2B5EF4-FFF2-40B4-BE49-F238E27FC236}">
                <a16:creationId xmlns:a16="http://schemas.microsoft.com/office/drawing/2014/main" id="{88E012B2-D6BF-EC1B-92D6-CEA6FE76D56D}"/>
              </a:ext>
            </a:extLst>
          </p:cNvPr>
          <p:cNvSpPr>
            <a:spLocks noGrp="1"/>
          </p:cNvSpPr>
          <p:nvPr>
            <p:ph idx="1"/>
          </p:nvPr>
        </p:nvSpPr>
        <p:spPr/>
        <p:txBody>
          <a:bodyPr>
            <a:normAutofit/>
          </a:bodyPr>
          <a:lstStyle/>
          <a:p>
            <a:pPr algn="just"/>
            <a:r>
              <a:rPr lang="en-US" dirty="0"/>
              <a:t>The managers should properly select the medium of communication. </a:t>
            </a:r>
          </a:p>
          <a:p>
            <a:pPr algn="just"/>
            <a:endParaRPr lang="en-US" dirty="0"/>
          </a:p>
          <a:p>
            <a:pPr algn="just"/>
            <a:r>
              <a:rPr lang="en-US" dirty="0"/>
              <a:t>Simple messages should be conveyed orally, like: face to face interaction or meetings. Use of written means of communication should be encouraged for delivering complex messages. </a:t>
            </a:r>
          </a:p>
          <a:p>
            <a:pPr algn="just"/>
            <a:endParaRPr lang="en-US" dirty="0"/>
          </a:p>
          <a:p>
            <a:pPr algn="just"/>
            <a:r>
              <a:rPr lang="en-US" dirty="0"/>
              <a:t>For significant messages reminders can be given by using written means of communication such as : Memos, Notices etc.</a:t>
            </a:r>
          </a:p>
          <a:p>
            <a:pPr algn="just"/>
            <a:endParaRPr lang="en-US" dirty="0"/>
          </a:p>
        </p:txBody>
      </p:sp>
    </p:spTree>
    <p:extLst>
      <p:ext uri="{BB962C8B-B14F-4D97-AF65-F5344CB8AC3E}">
        <p14:creationId xmlns:p14="http://schemas.microsoft.com/office/powerpoint/2010/main" val="1780799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E8212-8795-533B-3AE9-6E3A2771C95A}"/>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Flexibility in meeting the targets: </a:t>
            </a:r>
          </a:p>
        </p:txBody>
      </p:sp>
      <p:sp>
        <p:nvSpPr>
          <p:cNvPr id="3" name="Content Placeholder 2">
            <a:extLst>
              <a:ext uri="{FF2B5EF4-FFF2-40B4-BE49-F238E27FC236}">
                <a16:creationId xmlns:a16="http://schemas.microsoft.com/office/drawing/2014/main" id="{64434388-8123-B35B-A2B9-855A993D9A60}"/>
              </a:ext>
            </a:extLst>
          </p:cNvPr>
          <p:cNvSpPr>
            <a:spLocks noGrp="1"/>
          </p:cNvSpPr>
          <p:nvPr>
            <p:ph idx="1"/>
          </p:nvPr>
        </p:nvSpPr>
        <p:spPr>
          <a:xfrm>
            <a:off x="609600" y="1945640"/>
            <a:ext cx="10972800" cy="4389120"/>
          </a:xfrm>
        </p:spPr>
        <p:txBody>
          <a:bodyPr/>
          <a:lstStyle/>
          <a:p>
            <a:pPr algn="just"/>
            <a:r>
              <a:rPr lang="en-US" dirty="0">
                <a:latin typeface="Times New Roman" panose="02020603050405020304" pitchFamily="18" charset="0"/>
                <a:cs typeface="Times New Roman" panose="02020603050405020304" pitchFamily="18" charset="0"/>
              </a:rPr>
              <a:t>For effective communication in an organization the managers should ensure that the individuals are meeting their targets timely without skipping the formal channels of communication.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There should not be much pressure on employees to meet their targets.</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0616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4940A-F8A9-002B-8D5D-612BE55CAC95}"/>
              </a:ext>
            </a:extLst>
          </p:cNvPr>
          <p:cNvSpPr>
            <a:spLocks noGrp="1"/>
          </p:cNvSpPr>
          <p:nvPr>
            <p:ph type="title"/>
          </p:nvPr>
        </p:nvSpPr>
        <p:spPr>
          <a:xfrm>
            <a:off x="741680" y="1547368"/>
            <a:ext cx="11805920" cy="1693672"/>
          </a:xfrm>
        </p:spPr>
        <p:txBody>
          <a:bodyPr>
            <a:noAutofit/>
          </a:bodyPr>
          <a:lstStyle/>
          <a:p>
            <a:r>
              <a:rPr lang="en-US" sz="3600" b="1" dirty="0">
                <a:solidFill>
                  <a:schemeClr val="tx1"/>
                </a:solidFill>
              </a:rPr>
              <a:t>How to improve Communication Skills</a:t>
            </a:r>
            <a:br>
              <a:rPr lang="en-US" sz="3600" b="1" dirty="0">
                <a:solidFill>
                  <a:schemeClr val="tx1"/>
                </a:solidFill>
              </a:rPr>
            </a:br>
            <a:br>
              <a:rPr lang="en-US" sz="3600" b="1" dirty="0">
                <a:solidFill>
                  <a:schemeClr val="tx1"/>
                </a:solidFill>
              </a:rPr>
            </a:br>
            <a:r>
              <a:rPr lang="en-US" sz="3600" dirty="0"/>
              <a:t>1. </a:t>
            </a:r>
            <a:r>
              <a:rPr lang="en-US" sz="3600" b="1" dirty="0"/>
              <a:t>Learn the basics of nonverbal communication.</a:t>
            </a:r>
            <a:br>
              <a:rPr lang="en-US" sz="3600" b="1" dirty="0"/>
            </a:br>
            <a:endParaRPr lang="en-US" sz="3600" b="1" dirty="0">
              <a:solidFill>
                <a:schemeClr val="tx1"/>
              </a:solidFill>
            </a:endParaRPr>
          </a:p>
        </p:txBody>
      </p:sp>
      <p:sp>
        <p:nvSpPr>
          <p:cNvPr id="3" name="Content Placeholder 2">
            <a:extLst>
              <a:ext uri="{FF2B5EF4-FFF2-40B4-BE49-F238E27FC236}">
                <a16:creationId xmlns:a16="http://schemas.microsoft.com/office/drawing/2014/main" id="{C58FD903-BF2F-E44F-5666-933B2B2384D6}"/>
              </a:ext>
            </a:extLst>
          </p:cNvPr>
          <p:cNvSpPr>
            <a:spLocks noGrp="1"/>
          </p:cNvSpPr>
          <p:nvPr>
            <p:ph idx="1"/>
          </p:nvPr>
        </p:nvSpPr>
        <p:spPr>
          <a:xfrm>
            <a:off x="477520" y="2768600"/>
            <a:ext cx="10972800" cy="4389120"/>
          </a:xfrm>
        </p:spPr>
        <p:txBody>
          <a:bodyPr/>
          <a:lstStyle/>
          <a:p>
            <a:pPr algn="just"/>
            <a:r>
              <a:rPr lang="en-US" dirty="0">
                <a:latin typeface="Times New Roman" panose="02020603050405020304" pitchFamily="18" charset="0"/>
                <a:cs typeface="Times New Roman" panose="02020603050405020304" pitchFamily="18" charset="0"/>
              </a:rPr>
              <a:t>The majority of what one says is communicated not through words, but through physical cues.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To communicate clearly and confidently, adopt proper posture.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Avoid slouching, folding your arms or making yourself appear smaller than you are. Instead, fill up the space you are given, maintain eye contact and (if appropriate) move around the space.</a:t>
            </a:r>
          </a:p>
        </p:txBody>
      </p:sp>
    </p:spTree>
    <p:extLst>
      <p:ext uri="{BB962C8B-B14F-4D97-AF65-F5344CB8AC3E}">
        <p14:creationId xmlns:p14="http://schemas.microsoft.com/office/powerpoint/2010/main" val="1042478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3D3D0-198A-D82E-0E0D-4AF44601B851}"/>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2. Avoid relying on visual aids.</a:t>
            </a:r>
          </a:p>
        </p:txBody>
      </p:sp>
      <p:sp>
        <p:nvSpPr>
          <p:cNvPr id="3" name="Content Placeholder 2">
            <a:extLst>
              <a:ext uri="{FF2B5EF4-FFF2-40B4-BE49-F238E27FC236}">
                <a16:creationId xmlns:a16="http://schemas.microsoft.com/office/drawing/2014/main" id="{EE34F502-18E4-86FF-99FD-9B37B1B2CAD4}"/>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Do not rely on visual aids, prepare something else to use in case visual aids fail.  </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Be prepared to use words, compelling storytelling and nonverbal cues to communicate your point with the audience. </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Avoid using visual aids unless absolutely necessary.</a:t>
            </a:r>
          </a:p>
        </p:txBody>
      </p:sp>
    </p:spTree>
    <p:extLst>
      <p:ext uri="{BB962C8B-B14F-4D97-AF65-F5344CB8AC3E}">
        <p14:creationId xmlns:p14="http://schemas.microsoft.com/office/powerpoint/2010/main" val="4121413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F0A16-C23A-D667-9FD7-128CB8CB140E}"/>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3. Ask for honest feedback.</a:t>
            </a:r>
          </a:p>
        </p:txBody>
      </p:sp>
      <p:sp>
        <p:nvSpPr>
          <p:cNvPr id="3" name="Content Placeholder 2">
            <a:extLst>
              <a:ext uri="{FF2B5EF4-FFF2-40B4-BE49-F238E27FC236}">
                <a16:creationId xmlns:a16="http://schemas.microsoft.com/office/drawing/2014/main" id="{F7AF82A5-CB3A-0748-C44B-5E682967B60F}"/>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As with most leadership skills, receiving honest feedback from peers, managers and members of your team is critical to becoming a better communicator.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If you regularly solicit feedback, others will help you to discover areas for improvement that you might have otherwise overlooked.</a:t>
            </a:r>
          </a:p>
        </p:txBody>
      </p:sp>
    </p:spTree>
    <p:extLst>
      <p:ext uri="{BB962C8B-B14F-4D97-AF65-F5344CB8AC3E}">
        <p14:creationId xmlns:p14="http://schemas.microsoft.com/office/powerpoint/2010/main" val="790993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859CB-57AC-3580-407E-847A6EF1012D}"/>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4. Engage the audience in discussion.</a:t>
            </a:r>
          </a:p>
        </p:txBody>
      </p:sp>
      <p:sp>
        <p:nvSpPr>
          <p:cNvPr id="3" name="Content Placeholder 2">
            <a:extLst>
              <a:ext uri="{FF2B5EF4-FFF2-40B4-BE49-F238E27FC236}">
                <a16:creationId xmlns:a16="http://schemas.microsoft.com/office/drawing/2014/main" id="{7E6F67E9-DECA-BAB8-A588-3AECDFECDAC6}"/>
              </a:ext>
            </a:extLst>
          </p:cNvPr>
          <p:cNvSpPr>
            <a:spLocks noGrp="1"/>
          </p:cNvSpPr>
          <p:nvPr>
            <p:ph idx="1"/>
          </p:nvPr>
        </p:nvSpPr>
        <p:spPr/>
        <p:txBody>
          <a:bodyPr/>
          <a:lstStyle/>
          <a:p>
            <a:pPr algn="just"/>
            <a:r>
              <a:rPr lang="en-US" dirty="0"/>
              <a:t>Regardless of how compelling the speaker is, all audiences have limited attention spans. To become a more effective communicator, make presentations and discussions interactive.</a:t>
            </a:r>
          </a:p>
          <a:p>
            <a:pPr algn="just"/>
            <a:endParaRPr lang="en-US" dirty="0"/>
          </a:p>
          <a:p>
            <a:pPr algn="just"/>
            <a:r>
              <a:rPr lang="en-US" dirty="0"/>
              <a:t>Ask the audience a question, encourage people to call out their thoughts during a brainstorming session or at the very least ask hypothetical questions to stimulate the audience.</a:t>
            </a:r>
          </a:p>
        </p:txBody>
      </p:sp>
    </p:spTree>
    <p:extLst>
      <p:ext uri="{BB962C8B-B14F-4D97-AF65-F5344CB8AC3E}">
        <p14:creationId xmlns:p14="http://schemas.microsoft.com/office/powerpoint/2010/main" val="3635238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00133-3C53-6F1C-B2B9-9B49D24ED8EC}"/>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5. Start and end with key points.</a:t>
            </a:r>
          </a:p>
        </p:txBody>
      </p:sp>
      <p:sp>
        <p:nvSpPr>
          <p:cNvPr id="3" name="Content Placeholder 2">
            <a:extLst>
              <a:ext uri="{FF2B5EF4-FFF2-40B4-BE49-F238E27FC236}">
                <a16:creationId xmlns:a16="http://schemas.microsoft.com/office/drawing/2014/main" id="{E2F09AFE-E0E9-EE91-C227-CC9CCAED81E4}"/>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Think back to the “tappers and listeners” study mentioned earlier. Clear communication is of paramount importance.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To ensure that the audience understands the key takeaways from a presentation, reiterate key points at the start and finish.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This can also be accomplished by providing attendees with a one-pager that includes key points the audience should consider throughout the presentation.</a:t>
            </a:r>
          </a:p>
        </p:txBody>
      </p:sp>
    </p:spTree>
    <p:extLst>
      <p:ext uri="{BB962C8B-B14F-4D97-AF65-F5344CB8AC3E}">
        <p14:creationId xmlns:p14="http://schemas.microsoft.com/office/powerpoint/2010/main" val="1692365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8202D-70E3-D70C-F16D-25B6682B651C}"/>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6. Use the PIP approach.</a:t>
            </a:r>
          </a:p>
        </p:txBody>
      </p:sp>
      <p:sp>
        <p:nvSpPr>
          <p:cNvPr id="3" name="Content Placeholder 2">
            <a:extLst>
              <a:ext uri="{FF2B5EF4-FFF2-40B4-BE49-F238E27FC236}">
                <a16:creationId xmlns:a16="http://schemas.microsoft.com/office/drawing/2014/main" id="{2AF4991E-97B6-DD46-3047-B15E22E35E61}"/>
              </a:ext>
            </a:extLst>
          </p:cNvPr>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A common framework used in business is the purpose, importance, preview (PIP) approach to presentation introductions.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 Following this approach, the speaker first states the purpose of the presentation, and then shares why presentation is important by reviewing implications and possible outcomes.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Finally, the presenter gives a preview of the topics that will be discussed. This framework is a useful way to get audiences excited about the presentation, helping them to focus on your message and on key takeaways.</a:t>
            </a:r>
          </a:p>
        </p:txBody>
      </p:sp>
    </p:spTree>
    <p:extLst>
      <p:ext uri="{BB962C8B-B14F-4D97-AF65-F5344CB8AC3E}">
        <p14:creationId xmlns:p14="http://schemas.microsoft.com/office/powerpoint/2010/main" val="2034766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93E05-7791-FCF1-FBBA-73CEDCB891E5}"/>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7. Record important presentations for posterity.</a:t>
            </a:r>
          </a:p>
        </p:txBody>
      </p:sp>
      <p:sp>
        <p:nvSpPr>
          <p:cNvPr id="3" name="Content Placeholder 2">
            <a:extLst>
              <a:ext uri="{FF2B5EF4-FFF2-40B4-BE49-F238E27FC236}">
                <a16:creationId xmlns:a16="http://schemas.microsoft.com/office/drawing/2014/main" id="{9A608C19-B2A7-3DA1-3D5D-93DD22F75AD9}"/>
              </a:ext>
            </a:extLst>
          </p:cNvPr>
          <p:cNvSpPr>
            <a:spLocks noGrp="1"/>
          </p:cNvSpPr>
          <p:nvPr>
            <p:ph idx="1"/>
          </p:nvPr>
        </p:nvSpPr>
        <p:spPr/>
        <p:txBody>
          <a:bodyPr/>
          <a:lstStyle/>
          <a:p>
            <a:pPr algn="just"/>
            <a:r>
              <a:rPr lang="en-US" dirty="0"/>
              <a:t>It can take a good deal of time and energy to communicate effectively. </a:t>
            </a:r>
          </a:p>
          <a:p>
            <a:pPr algn="just"/>
            <a:endParaRPr lang="en-US" dirty="0"/>
          </a:p>
          <a:p>
            <a:pPr algn="just"/>
            <a:r>
              <a:rPr lang="en-US" dirty="0"/>
              <a:t>In cases where you may need to give the same presentation multiple times, consider recording it and sharing it in the future.</a:t>
            </a:r>
          </a:p>
          <a:p>
            <a:pPr algn="just"/>
            <a:endParaRPr lang="en-US" dirty="0"/>
          </a:p>
          <a:p>
            <a:pPr algn="just"/>
            <a:endParaRPr lang="en-US" dirty="0"/>
          </a:p>
        </p:txBody>
      </p:sp>
    </p:spTree>
    <p:extLst>
      <p:ext uri="{BB962C8B-B14F-4D97-AF65-F5344CB8AC3E}">
        <p14:creationId xmlns:p14="http://schemas.microsoft.com/office/powerpoint/2010/main" val="32231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BB56B-8898-1ADC-1612-8F01694BAC71}"/>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8. Master the art of timing.</a:t>
            </a:r>
          </a:p>
        </p:txBody>
      </p:sp>
      <p:sp>
        <p:nvSpPr>
          <p:cNvPr id="3" name="Content Placeholder 2">
            <a:extLst>
              <a:ext uri="{FF2B5EF4-FFF2-40B4-BE49-F238E27FC236}">
                <a16:creationId xmlns:a16="http://schemas.microsoft.com/office/drawing/2014/main" id="{C46C694D-70E5-374C-F22B-14FB37527F02}"/>
              </a:ext>
            </a:extLst>
          </p:cNvPr>
          <p:cNvSpPr>
            <a:spLocks noGrp="1"/>
          </p:cNvSpPr>
          <p:nvPr>
            <p:ph idx="1"/>
          </p:nvPr>
        </p:nvSpPr>
        <p:spPr/>
        <p:txBody>
          <a:bodyPr/>
          <a:lstStyle/>
          <a:p>
            <a:pPr algn="just"/>
            <a:r>
              <a:rPr lang="en-US" b="0" i="0" dirty="0">
                <a:solidFill>
                  <a:srgbClr val="374151"/>
                </a:solidFill>
                <a:effectLst/>
                <a:latin typeface="Times New Roman" panose="02020603050405020304" pitchFamily="18" charset="0"/>
                <a:cs typeface="Times New Roman" panose="02020603050405020304" pitchFamily="18" charset="0"/>
              </a:rPr>
              <a:t>Time is very important in all businesses. </a:t>
            </a:r>
          </a:p>
          <a:p>
            <a:pPr algn="just"/>
            <a:endParaRPr lang="en-US" dirty="0">
              <a:solidFill>
                <a:srgbClr val="374151"/>
              </a:solidFill>
              <a:latin typeface="Times New Roman" panose="02020603050405020304" pitchFamily="18" charset="0"/>
              <a:cs typeface="Times New Roman" panose="02020603050405020304" pitchFamily="18" charset="0"/>
            </a:endParaRPr>
          </a:p>
          <a:p>
            <a:pPr algn="just"/>
            <a:r>
              <a:rPr lang="en-US" dirty="0">
                <a:solidFill>
                  <a:srgbClr val="374151"/>
                </a:solidFill>
                <a:latin typeface="Times New Roman" panose="02020603050405020304" pitchFamily="18" charset="0"/>
                <a:cs typeface="Times New Roman" panose="02020603050405020304" pitchFamily="18" charset="0"/>
              </a:rPr>
              <a:t>Good timing helps to not using much time or share unnecessary information. </a:t>
            </a:r>
          </a:p>
          <a:p>
            <a:pPr algn="just"/>
            <a:endParaRPr lang="en-US" dirty="0">
              <a:solidFill>
                <a:srgbClr val="374151"/>
              </a:solidFill>
              <a:latin typeface="Times New Roman" panose="02020603050405020304" pitchFamily="18" charset="0"/>
              <a:cs typeface="Times New Roman" panose="02020603050405020304" pitchFamily="18" charset="0"/>
            </a:endParaRPr>
          </a:p>
          <a:p>
            <a:pPr algn="just"/>
            <a:r>
              <a:rPr lang="en-US" dirty="0">
                <a:solidFill>
                  <a:srgbClr val="374151"/>
                </a:solidFill>
                <a:latin typeface="Times New Roman" panose="02020603050405020304" pitchFamily="18" charset="0"/>
                <a:cs typeface="Times New Roman" panose="02020603050405020304" pitchFamily="18" charset="0"/>
              </a:rPr>
              <a:t>Timing is mostly respected in formal settings.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8708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FD981-4752-9A32-0220-2BAE2637CE23}"/>
              </a:ext>
            </a:extLst>
          </p:cNvPr>
          <p:cNvSpPr>
            <a:spLocks noGrp="1"/>
          </p:cNvSpPr>
          <p:nvPr>
            <p:ph type="title"/>
          </p:nvPr>
        </p:nvSpPr>
        <p:spPr>
          <a:xfrm>
            <a:off x="609600" y="287528"/>
            <a:ext cx="10972800" cy="1143000"/>
          </a:xfrm>
        </p:spPr>
        <p:txBody>
          <a:bodyPr>
            <a:normAutofit/>
          </a:bodyPr>
          <a:lstStyle/>
          <a:p>
            <a:r>
              <a:rPr lang="en-US" sz="3600" b="1" dirty="0">
                <a:latin typeface="Times New Roman" panose="02020603050405020304" pitchFamily="18" charset="0"/>
                <a:cs typeface="Times New Roman" panose="02020603050405020304" pitchFamily="18" charset="0"/>
              </a:rPr>
              <a:t>9</a:t>
            </a:r>
            <a:r>
              <a:rPr lang="en-US" sz="3600" b="1" i="0" dirty="0">
                <a:effectLst/>
                <a:latin typeface="Times New Roman" panose="02020603050405020304" pitchFamily="18" charset="0"/>
                <a:cs typeface="Times New Roman" panose="02020603050405020304" pitchFamily="18" charset="0"/>
              </a:rPr>
              <a:t>. Get to know your audience.</a:t>
            </a:r>
            <a:endParaRPr lang="en-US" sz="3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8F0B454-D783-8AFC-8E12-CA3CBE81E27B}"/>
              </a:ext>
            </a:extLst>
          </p:cNvPr>
          <p:cNvSpPr>
            <a:spLocks noGrp="1"/>
          </p:cNvSpPr>
          <p:nvPr>
            <p:ph idx="1"/>
          </p:nvPr>
        </p:nvSpPr>
        <p:spPr>
          <a:xfrm>
            <a:off x="609600" y="1559560"/>
            <a:ext cx="10972800" cy="4389120"/>
          </a:xfrm>
        </p:spPr>
        <p:txBody>
          <a:bodyPr/>
          <a:lstStyle/>
          <a:p>
            <a:pPr algn="just"/>
            <a:r>
              <a:rPr lang="en-US" b="0" i="0" dirty="0">
                <a:solidFill>
                  <a:srgbClr val="374151"/>
                </a:solidFill>
                <a:effectLst/>
                <a:latin typeface="Times New Roman" panose="02020603050405020304" pitchFamily="18" charset="0"/>
                <a:cs typeface="Times New Roman" panose="02020603050405020304" pitchFamily="18" charset="0"/>
              </a:rPr>
              <a:t>To communicate effectively, it is important to get to know your audience first. Each audience is different, and will have different preferences and cultural norms that should be considered when communicating. </a:t>
            </a:r>
          </a:p>
          <a:p>
            <a:pPr algn="just"/>
            <a:endParaRPr lang="en-US" dirty="0">
              <a:solidFill>
                <a:srgbClr val="374151"/>
              </a:solidFill>
              <a:latin typeface="Times New Roman" panose="02020603050405020304" pitchFamily="18" charset="0"/>
              <a:cs typeface="Times New Roman" panose="02020603050405020304" pitchFamily="18" charset="0"/>
            </a:endParaRPr>
          </a:p>
          <a:p>
            <a:pPr algn="just"/>
            <a:r>
              <a:rPr lang="en-US" b="0" i="0" dirty="0">
                <a:solidFill>
                  <a:srgbClr val="374151"/>
                </a:solidFill>
                <a:effectLst/>
                <a:latin typeface="Times New Roman" panose="02020603050405020304" pitchFamily="18" charset="0"/>
                <a:cs typeface="Times New Roman" panose="02020603050405020304" pitchFamily="18" charset="0"/>
              </a:rPr>
              <a:t>A good way to understand expectations is to ask members of the audience for examples of good communicators within the organization.</a:t>
            </a:r>
          </a:p>
        </p:txBody>
      </p:sp>
    </p:spTree>
    <p:extLst>
      <p:ext uri="{BB962C8B-B14F-4D97-AF65-F5344CB8AC3E}">
        <p14:creationId xmlns:p14="http://schemas.microsoft.com/office/powerpoint/2010/main" val="2665260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273ED-7CC0-9483-8BB9-10B01A11BEAB}"/>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11. Add novelty to improve audience retention.</a:t>
            </a:r>
          </a:p>
        </p:txBody>
      </p:sp>
      <p:sp>
        <p:nvSpPr>
          <p:cNvPr id="3" name="Content Placeholder 2">
            <a:extLst>
              <a:ext uri="{FF2B5EF4-FFF2-40B4-BE49-F238E27FC236}">
                <a16:creationId xmlns:a16="http://schemas.microsoft.com/office/drawing/2014/main" id="{CBC87E6F-8FEC-486D-E1EC-2AB6E90D82D6}"/>
              </a:ext>
            </a:extLst>
          </p:cNvPr>
          <p:cNvSpPr>
            <a:spLocks noGrp="1"/>
          </p:cNvSpPr>
          <p:nvPr>
            <p:ph idx="1"/>
          </p:nvPr>
        </p:nvSpPr>
        <p:spPr/>
        <p:txBody>
          <a:bodyPr/>
          <a:lstStyle/>
          <a:p>
            <a:pPr algn="just"/>
            <a:r>
              <a:rPr lang="en-US" b="0" i="0" dirty="0">
                <a:solidFill>
                  <a:srgbClr val="374151"/>
                </a:solidFill>
                <a:effectLst/>
                <a:latin typeface="Times New Roman" panose="02020603050405020304" pitchFamily="18" charset="0"/>
                <a:cs typeface="Times New Roman" panose="02020603050405020304" pitchFamily="18" charset="0"/>
              </a:rPr>
              <a:t>Be innovative in addressing your audience to call upon their attention. </a:t>
            </a:r>
          </a:p>
          <a:p>
            <a:pPr algn="just"/>
            <a:endParaRPr lang="en-US" b="0" i="0" dirty="0">
              <a:solidFill>
                <a:srgbClr val="374151"/>
              </a:solidFill>
              <a:effectLst/>
              <a:latin typeface="Times New Roman" panose="02020603050405020304" pitchFamily="18" charset="0"/>
              <a:cs typeface="Times New Roman" panose="02020603050405020304" pitchFamily="18" charset="0"/>
            </a:endParaRPr>
          </a:p>
          <a:p>
            <a:pPr algn="just"/>
            <a:r>
              <a:rPr lang="en-US" b="0" i="0" dirty="0">
                <a:solidFill>
                  <a:srgbClr val="374151"/>
                </a:solidFill>
                <a:effectLst/>
                <a:latin typeface="Times New Roman" panose="02020603050405020304" pitchFamily="18" charset="0"/>
                <a:cs typeface="Times New Roman" panose="02020603050405020304" pitchFamily="18" charset="0"/>
              </a:rPr>
              <a:t>To help audience members retain information, consider injecting some sort of novel event into a presentation. </a:t>
            </a:r>
          </a:p>
          <a:p>
            <a:pPr algn="just"/>
            <a:endParaRPr lang="en-US" dirty="0">
              <a:solidFill>
                <a:srgbClr val="374151"/>
              </a:solidFill>
              <a:latin typeface="Times New Roman" panose="02020603050405020304" pitchFamily="18" charset="0"/>
              <a:cs typeface="Times New Roman" panose="02020603050405020304" pitchFamily="18" charset="0"/>
            </a:endParaRPr>
          </a:p>
          <a:p>
            <a:pPr algn="just"/>
            <a:r>
              <a:rPr lang="en-US" b="0" i="0" dirty="0">
                <a:solidFill>
                  <a:srgbClr val="374151"/>
                </a:solidFill>
                <a:effectLst/>
                <a:latin typeface="Times New Roman" panose="02020603050405020304" pitchFamily="18" charset="0"/>
                <a:cs typeface="Times New Roman" panose="02020603050405020304" pitchFamily="18" charset="0"/>
              </a:rPr>
              <a:t>This might be something funny, or something that simply catches people by surprise.</a:t>
            </a:r>
          </a:p>
          <a:p>
            <a:pPr algn="just"/>
            <a:endParaRPr lang="en-US" b="0" i="0" dirty="0">
              <a:solidFill>
                <a:srgbClr val="374151"/>
              </a:solidFill>
              <a:effectLst/>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1273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6AD42-8408-414E-8027-F3224CD93D29}"/>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Review</a:t>
            </a:r>
          </a:p>
        </p:txBody>
      </p:sp>
      <p:sp>
        <p:nvSpPr>
          <p:cNvPr id="3" name="Content Placeholder 2">
            <a:extLst>
              <a:ext uri="{FF2B5EF4-FFF2-40B4-BE49-F238E27FC236}">
                <a16:creationId xmlns:a16="http://schemas.microsoft.com/office/drawing/2014/main" id="{38637DC8-D988-EDF9-38EC-A86969B9D187}"/>
              </a:ext>
            </a:extLst>
          </p:cNvPr>
          <p:cNvSpPr>
            <a:spLocks noGrp="1"/>
          </p:cNvSpPr>
          <p:nvPr>
            <p:ph idx="1"/>
          </p:nvPr>
        </p:nvSpPr>
        <p:spPr/>
        <p:txBody>
          <a:bodyPr/>
          <a:lstStyle/>
          <a:p>
            <a:pPr marL="0" indent="0" algn="just">
              <a:buNone/>
            </a:pPr>
            <a:r>
              <a:rPr lang="en-US" dirty="0">
                <a:latin typeface="Times New Roman" panose="02020603050405020304" pitchFamily="18" charset="0"/>
                <a:cs typeface="Times New Roman" panose="02020603050405020304" pitchFamily="18" charset="0"/>
              </a:rPr>
              <a:t>We have discussed the following elements:</a:t>
            </a:r>
          </a:p>
          <a:p>
            <a:pPr algn="just"/>
            <a:r>
              <a:rPr lang="en-US" dirty="0">
                <a:latin typeface="Times New Roman" panose="02020603050405020304" pitchFamily="18" charset="0"/>
                <a:cs typeface="Times New Roman" panose="02020603050405020304" pitchFamily="18" charset="0"/>
              </a:rPr>
              <a:t>Categorization of barriers to communication.</a:t>
            </a:r>
          </a:p>
          <a:p>
            <a:pPr algn="just"/>
            <a:r>
              <a:rPr lang="en-US" dirty="0">
                <a:latin typeface="Times New Roman" panose="02020603050405020304" pitchFamily="18" charset="0"/>
                <a:cs typeface="Times New Roman" panose="02020603050405020304" pitchFamily="18" charset="0"/>
              </a:rPr>
              <a:t>Remedies to communication barriers.</a:t>
            </a:r>
          </a:p>
          <a:p>
            <a:pPr algn="just"/>
            <a:r>
              <a:rPr lang="en-US" dirty="0">
                <a:latin typeface="Times New Roman" panose="02020603050405020304" pitchFamily="18" charset="0"/>
                <a:cs typeface="Times New Roman" panose="02020603050405020304" pitchFamily="18" charset="0"/>
              </a:rPr>
              <a:t>How to improve Communication Skills. </a:t>
            </a:r>
            <a:endParaRPr lang="en-US" sz="2800"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812814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2395C-10AA-52BF-EF05-58EFD64AF920}"/>
              </a:ext>
            </a:extLst>
          </p:cNvPr>
          <p:cNvSpPr>
            <a:spLocks noGrp="1"/>
          </p:cNvSpPr>
          <p:nvPr>
            <p:ph type="title"/>
          </p:nvPr>
        </p:nvSpPr>
        <p:spPr>
          <a:xfrm>
            <a:off x="609600" y="287528"/>
            <a:ext cx="10972800" cy="114300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65DCFE3F-A401-EE48-8291-5378606346A0}"/>
              </a:ext>
            </a:extLst>
          </p:cNvPr>
          <p:cNvSpPr>
            <a:spLocks noGrp="1"/>
          </p:cNvSpPr>
          <p:nvPr>
            <p:ph idx="1"/>
          </p:nvPr>
        </p:nvSpPr>
        <p:spPr>
          <a:xfrm>
            <a:off x="497840" y="1654048"/>
            <a:ext cx="10972800" cy="4389120"/>
          </a:xfrm>
        </p:spPr>
        <p:txBody>
          <a:bodyPr>
            <a:noAutofit/>
          </a:bodyPr>
          <a:lstStyle/>
          <a:p>
            <a:pPr algn="just"/>
            <a:r>
              <a:rPr lang="en-US" sz="2800" dirty="0">
                <a:ea typeface="Roboto" panose="02000000000000000000" pitchFamily="2" charset="0"/>
                <a:cs typeface="Times New Roman" panose="02020603050405020304" pitchFamily="18" charset="0"/>
              </a:rPr>
              <a:t>Taylor, S. (2000). Essential communication skills: The ultimate guide to successful business communication. Boston: Pearson Educational.</a:t>
            </a:r>
          </a:p>
          <a:p>
            <a:pPr algn="just"/>
            <a:r>
              <a:rPr lang="en-US" sz="2800" dirty="0">
                <a:ea typeface="Roboto" panose="02000000000000000000" pitchFamily="2" charset="0"/>
                <a:cs typeface="Times New Roman" panose="02020603050405020304" pitchFamily="18" charset="0"/>
              </a:rPr>
              <a:t>Karl E. R. (2000). Communication. An introduction. London: Sage Publications.</a:t>
            </a:r>
          </a:p>
          <a:p>
            <a:r>
              <a:rPr lang="en-US" sz="2800" dirty="0"/>
              <a:t>Andrews, K. (1989). Ethics in practice. Harvard Business Review (Sept- Oct): 99-104.</a:t>
            </a:r>
          </a:p>
          <a:p>
            <a:r>
              <a:rPr lang="en-US" sz="2800" dirty="0"/>
              <a:t>Lau, C. (2010). A step forward: Ethics education matters! Journal of Business Ethics, 92(4), 565-584. </a:t>
            </a:r>
          </a:p>
          <a:p>
            <a:pPr algn="just"/>
            <a:endParaRPr lang="en-US" sz="2800" dirty="0">
              <a:ea typeface="Roboto" panose="02000000000000000000" pitchFamily="2" charset="0"/>
              <a:cs typeface="Times New Roman" panose="02020603050405020304" pitchFamily="18" charset="0"/>
            </a:endParaRPr>
          </a:p>
          <a:p>
            <a:pPr marL="0" indent="0" algn="just">
              <a:buNone/>
            </a:pPr>
            <a:endParaRPr lang="en-US" sz="2800" dirty="0">
              <a:ea typeface="Roboto" panose="02000000000000000000" pitchFamily="2"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609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91F86-DE5C-49F9-8671-6321A6365D11}"/>
              </a:ext>
            </a:extLst>
          </p:cNvPr>
          <p:cNvSpPr>
            <a:spLocks noGrp="1"/>
          </p:cNvSpPr>
          <p:nvPr>
            <p:ph type="title"/>
          </p:nvPr>
        </p:nvSpPr>
        <p:spPr>
          <a:xfrm>
            <a:off x="746760" y="2692273"/>
            <a:ext cx="10972800" cy="1143000"/>
          </a:xfrm>
        </p:spPr>
        <p:txBody>
          <a:bodyPr>
            <a:normAutofit/>
          </a:bodyPr>
          <a:lstStyle/>
          <a:p>
            <a:pPr algn="ctr"/>
            <a:r>
              <a:rPr lang="en-US" sz="3600" i="1" dirty="0">
                <a:latin typeface="+mn-lt"/>
              </a:rPr>
              <a:t>Thank you and see you in our next session!</a:t>
            </a:r>
          </a:p>
        </p:txBody>
      </p:sp>
    </p:spTree>
    <p:extLst>
      <p:ext uri="{BB962C8B-B14F-4D97-AF65-F5344CB8AC3E}">
        <p14:creationId xmlns:p14="http://schemas.microsoft.com/office/powerpoint/2010/main" val="384089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 on brainstorming">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1">
          <a:schemeClr val="accent3"/>
        </a:lnRef>
        <a:fillRef idx="2">
          <a:schemeClr val="accent3"/>
        </a:fillRef>
        <a:effectRef idx="1">
          <a:schemeClr val="accent3"/>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none" rtlCol="0">
        <a:spAutoFit/>
      </a:bodyPr>
      <a:lstStyle>
        <a:defPPr>
          <a:defRPr dirty="0" err="1" smtClean="0"/>
        </a:defPPr>
      </a:lstStyle>
    </a:txDef>
  </a:objectDefaults>
  <a:extraClrSchemeLst/>
  <a:extLst>
    <a:ext uri="{05A4C25C-085E-4340-85A3-A5531E510DB2}">
      <thm15:themeFamily xmlns:thm15="http://schemas.microsoft.com/office/thememl/2012/main" name="Business brainstorming presentation.potx" id="{DE77CA07-3D7A-4CF2-AF02-587F794CB3CB}" vid="{13C2A94F-C0A1-4622-B71C-29A3B00D5E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brainstorming presentation</Template>
  <TotalTime>3043</TotalTime>
  <Words>1955</Words>
  <Application>Microsoft Office PowerPoint</Application>
  <PresentationFormat>Widescreen</PresentationFormat>
  <Paragraphs>178</Paragraphs>
  <Slides>35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Calibri</vt:lpstr>
      <vt:lpstr>Century Gothic</vt:lpstr>
      <vt:lpstr>Open Sans</vt:lpstr>
      <vt:lpstr>Palatino Linotype</vt:lpstr>
      <vt:lpstr>Times New Roman</vt:lpstr>
      <vt:lpstr>Wingdings 2</vt:lpstr>
      <vt:lpstr>Presentation on brainstorming</vt:lpstr>
      <vt:lpstr>PowerPoint Presentation</vt:lpstr>
      <vt:lpstr>Objectives </vt:lpstr>
      <vt:lpstr>Definition</vt:lpstr>
      <vt:lpstr>Categorization of barriers to communication.</vt:lpstr>
      <vt:lpstr> Physical Noise </vt:lpstr>
      <vt:lpstr>Technical Noise </vt:lpstr>
      <vt:lpstr>Psychological Noise </vt:lpstr>
      <vt:lpstr>Poor Timing </vt:lpstr>
      <vt:lpstr>Perceptual Bias</vt:lpstr>
      <vt:lpstr>Lack of Interest</vt:lpstr>
      <vt:lpstr>Psychological Bias</vt:lpstr>
      <vt:lpstr>Information Overload</vt:lpstr>
      <vt:lpstr>Remedies to communication barriers. </vt:lpstr>
      <vt:lpstr>Eliminating differences in perception: </vt:lpstr>
      <vt:lpstr>Use of Simple Language </vt:lpstr>
      <vt:lpstr>Reduction and elimination of noise levels: </vt:lpstr>
      <vt:lpstr>Active Listening: </vt:lpstr>
      <vt:lpstr>Emotional State</vt:lpstr>
      <vt:lpstr>Simple Organizational Structure</vt:lpstr>
      <vt:lpstr>Give Constructive Feedback: </vt:lpstr>
      <vt:lpstr>Proper Media Selection</vt:lpstr>
      <vt:lpstr>Flexibility in meeting the targets: </vt:lpstr>
      <vt:lpstr>How to improve Communication Skills  1. Learn the basics of nonverbal communication. </vt:lpstr>
      <vt:lpstr>2. Avoid relying on visual aids.</vt:lpstr>
      <vt:lpstr>3. Ask for honest feedback.</vt:lpstr>
      <vt:lpstr>4. Engage the audience in discussion.</vt:lpstr>
      <vt:lpstr>5. Start and end with key points.</vt:lpstr>
      <vt:lpstr>6. Use the PIP approach.</vt:lpstr>
      <vt:lpstr>7. Record important presentations for posterity.</vt:lpstr>
      <vt:lpstr>8. Master the art of timing.</vt:lpstr>
      <vt:lpstr>9. Get to know your audience.</vt:lpstr>
      <vt:lpstr>11. Add novelty to improve audience retention.</vt:lpstr>
      <vt:lpstr>Review</vt:lpstr>
      <vt:lpstr>References</vt:lpstr>
      <vt:lpstr>Thank you and see you in our 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IPRC MUSANZE</dc:creator>
  <cp:lastModifiedBy>IPRC MUSANZE</cp:lastModifiedBy>
  <cp:revision>230</cp:revision>
  <dcterms:created xsi:type="dcterms:W3CDTF">2022-03-15T20:48:52Z</dcterms:created>
  <dcterms:modified xsi:type="dcterms:W3CDTF">2022-06-08T21:15:56Z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