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8"/>
  </p:notesMasterIdLst>
  <p:sldIdLst>
    <p:sldId id="272" r:id="rId2"/>
    <p:sldId id="273" r:id="rId3"/>
    <p:sldId id="301" r:id="rId4"/>
    <p:sldId id="275" r:id="rId5"/>
    <p:sldId id="277" r:id="rId6"/>
    <p:sldId id="283" r:id="rId7"/>
    <p:sldId id="300" r:id="rId8"/>
    <p:sldId id="290" r:id="rId9"/>
    <p:sldId id="310" r:id="rId10"/>
    <p:sldId id="311" r:id="rId11"/>
    <p:sldId id="312" r:id="rId12"/>
    <p:sldId id="313" r:id="rId13"/>
    <p:sldId id="314" r:id="rId14"/>
    <p:sldId id="373" r:id="rId15"/>
    <p:sldId id="344" r:id="rId16"/>
    <p:sldId id="319" r:id="rId17"/>
    <p:sldId id="297" r:id="rId18"/>
    <p:sldId id="374" r:id="rId19"/>
    <p:sldId id="375" r:id="rId20"/>
    <p:sldId id="376" r:id="rId21"/>
    <p:sldId id="330" r:id="rId22"/>
    <p:sldId id="377" r:id="rId23"/>
    <p:sldId id="329" r:id="rId24"/>
    <p:sldId id="331" r:id="rId25"/>
    <p:sldId id="378" r:id="rId26"/>
    <p:sldId id="379" r:id="rId27"/>
    <p:sldId id="380" r:id="rId28"/>
    <p:sldId id="357" r:id="rId29"/>
    <p:sldId id="359" r:id="rId30"/>
    <p:sldId id="381" r:id="rId31"/>
    <p:sldId id="382" r:id="rId32"/>
    <p:sldId id="383" r:id="rId33"/>
    <p:sldId id="384" r:id="rId34"/>
    <p:sldId id="368" r:id="rId35"/>
    <p:sldId id="385" r:id="rId36"/>
    <p:sldId id="29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63" d="100"/>
          <a:sy n="63" d="100"/>
        </p:scale>
        <p:origin x="100" y="72"/>
      </p:cViewPr>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6/8/2022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6/8/2022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6/8/2022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6/8/2022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6/8/2022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6/8/2022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6/8/2022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6/8/2022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6/8/2022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245484"/>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t>Chapter XII: Revision</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059"/>
            <a:ext cx="10972800" cy="751713"/>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Objectives </a:t>
            </a:r>
          </a:p>
        </p:txBody>
      </p:sp>
      <p:sp>
        <p:nvSpPr>
          <p:cNvPr id="2" name="Content Placeholder 1"/>
          <p:cNvSpPr>
            <a:spLocks noGrp="1"/>
          </p:cNvSpPr>
          <p:nvPr>
            <p:ph idx="1"/>
          </p:nvPr>
        </p:nvSpPr>
        <p:spPr>
          <a:xfrm>
            <a:off x="609600" y="1762760"/>
            <a:ext cx="11480800" cy="4389120"/>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By the end of this session, a learner will be able to:</a:t>
            </a:r>
          </a:p>
          <a:p>
            <a:pPr algn="just"/>
            <a:r>
              <a:rPr lang="en-US" sz="2800" i="0" dirty="0">
                <a:solidFill>
                  <a:srgbClr val="000000"/>
                </a:solidFill>
                <a:effectLst/>
                <a:latin typeface="Times New Roman" panose="02020603050405020304" pitchFamily="18" charset="0"/>
                <a:cs typeface="Times New Roman" panose="02020603050405020304" pitchFamily="18" charset="0"/>
              </a:rPr>
              <a:t>Describe the content captured in the module of Communication Skills. </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ACF4B-7594-49EE-8C3A-2CB3A052E1FA}"/>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What is Communication?</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F2A0746-8E29-4C10-9675-486566378DED}"/>
              </a:ext>
            </a:extLst>
          </p:cNvPr>
          <p:cNvSpPr>
            <a:spLocks noGrp="1"/>
          </p:cNvSpPr>
          <p:nvPr>
            <p:ph idx="1"/>
          </p:nvPr>
        </p:nvSpPr>
        <p:spPr/>
        <p:txBody>
          <a:bodyPr>
            <a:normAutofit/>
          </a:bodyPr>
          <a:lstStyle/>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The word communication is from the verb ‘communicate’ which is historically related to the word ‘common’. Communicate is from the Latin verb </a:t>
            </a:r>
            <a:r>
              <a:rPr lang="en-US" i="1" dirty="0" err="1">
                <a:latin typeface="Times New Roman" panose="02020603050405020304" pitchFamily="18" charset="0"/>
                <a:cs typeface="Times New Roman" panose="02020603050405020304" pitchFamily="18" charset="0"/>
              </a:rPr>
              <a:t>communicare</a:t>
            </a:r>
            <a:r>
              <a:rPr lang="en-US" dirty="0">
                <a:latin typeface="Times New Roman" panose="02020603050405020304" pitchFamily="18" charset="0"/>
                <a:cs typeface="Times New Roman" panose="02020603050405020304" pitchFamily="18" charset="0"/>
              </a:rPr>
              <a:t>, which means ‘to share’ or ‘to make common’. In communication, therefore, we shape a common sense by sharing information. (Karl, 2000). </a:t>
            </a:r>
          </a:p>
        </p:txBody>
      </p:sp>
    </p:spTree>
    <p:extLst>
      <p:ext uri="{BB962C8B-B14F-4D97-AF65-F5344CB8AC3E}">
        <p14:creationId xmlns:p14="http://schemas.microsoft.com/office/powerpoint/2010/main" val="2449843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r"/>
            <a:r>
              <a:rPr lang="en-US" sz="4500" b="1" dirty="0" err="1">
                <a:solidFill>
                  <a:schemeClr val="tx1"/>
                </a:solidFill>
                <a:latin typeface="Times New Roman" panose="02020603050405020304" pitchFamily="18" charset="0"/>
                <a:cs typeface="Times New Roman" panose="02020603050405020304" pitchFamily="18" charset="0"/>
              </a:rPr>
              <a:t>Cont</a:t>
            </a:r>
            <a:r>
              <a:rPr lang="en-US" sz="4500" b="1" dirty="0">
                <a:solidFill>
                  <a:schemeClr val="tx1"/>
                </a:solidFill>
                <a:latin typeface="Times New Roman" panose="02020603050405020304" pitchFamily="18" charset="0"/>
                <a:cs typeface="Times New Roman" panose="02020603050405020304" pitchFamily="18" charset="0"/>
              </a:rPr>
              <a:t>’</a:t>
            </a:r>
          </a:p>
        </p:txBody>
      </p:sp>
      <p:sp>
        <p:nvSpPr>
          <p:cNvPr id="2" name="Content Placeholder 1"/>
          <p:cNvSpPr>
            <a:spLocks noGrp="1"/>
          </p:cNvSpPr>
          <p:nvPr>
            <p:ph idx="1"/>
          </p:nvPr>
        </p:nvSpPr>
        <p:spPr/>
        <p:txBody>
          <a:bodyPr>
            <a:normAutofit/>
          </a:bodyPr>
          <a:lstStyle/>
          <a:p>
            <a:pPr algn="just"/>
            <a:r>
              <a:rPr lang="en-GB" dirty="0">
                <a:latin typeface="Times New Roman" panose="02020603050405020304" pitchFamily="18" charset="0"/>
                <a:cs typeface="Times New Roman" panose="02020603050405020304" pitchFamily="18" charset="0"/>
              </a:rPr>
              <a:t>One can define communication as an action of sending, giving or exchanging information. </a:t>
            </a:r>
            <a:r>
              <a:rPr lang="en-US" dirty="0">
                <a:latin typeface="Times New Roman" panose="02020603050405020304" pitchFamily="18" charset="0"/>
                <a:cs typeface="Times New Roman" panose="02020603050405020304" pitchFamily="18" charset="0"/>
              </a:rPr>
              <a:t>Oxford Dictionary (1998) explains communication as an activity through which people express ideas and feelings or give information. </a:t>
            </a:r>
          </a:p>
          <a:p>
            <a:pPr marL="0" indent="0" algn="just">
              <a:buNone/>
            </a:pPr>
            <a:endParaRPr lang="en-GB"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Although most people are born with physical ability to talk, not all can communicate. Therefore, people can acquire Communication Skills. </a:t>
            </a:r>
          </a:p>
          <a:p>
            <a:pPr marL="0" indent="0" algn="just">
              <a:buNone/>
            </a:pPr>
            <a:r>
              <a:rPr lang="en-GB" dirty="0">
                <a:latin typeface="Times New Roman" panose="02020603050405020304" pitchFamily="18" charset="0"/>
                <a:cs typeface="Times New Roman" panose="02020603050405020304" pitchFamily="18" charset="0"/>
              </a:rPr>
              <a:t> </a:t>
            </a:r>
          </a:p>
          <a:p>
            <a:pPr algn="just"/>
            <a:r>
              <a:rPr lang="en-GB" dirty="0" err="1">
                <a:latin typeface="Times New Roman" panose="02020603050405020304" pitchFamily="18" charset="0"/>
                <a:cs typeface="Times New Roman" panose="02020603050405020304" pitchFamily="18" charset="0"/>
              </a:rPr>
              <a:t>Birvenu</a:t>
            </a:r>
            <a:r>
              <a:rPr lang="en-GB" dirty="0">
                <a:latin typeface="Times New Roman" panose="02020603050405020304" pitchFamily="18" charset="0"/>
                <a:cs typeface="Times New Roman" panose="02020603050405020304" pitchFamily="18" charset="0"/>
              </a:rPr>
              <a:t> (1987) states that communication is the process of transmitting feelings, attitudes, facts, beliefs as well as ideas between living beings.</a:t>
            </a:r>
          </a:p>
        </p:txBody>
      </p:sp>
    </p:spTree>
    <p:extLst>
      <p:ext uri="{BB962C8B-B14F-4D97-AF65-F5344CB8AC3E}">
        <p14:creationId xmlns:p14="http://schemas.microsoft.com/office/powerpoint/2010/main" val="115085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57187" y="619125"/>
            <a:ext cx="11477625" cy="1143000"/>
          </a:xfrm>
        </p:spPr>
        <p:txBody>
          <a:bodyPr>
            <a:normAutofit/>
          </a:bodyPr>
          <a:lstStyle/>
          <a:p>
            <a:pPr algn="ctr"/>
            <a:r>
              <a:rPr lang="en-US" sz="3600" b="1" dirty="0">
                <a:solidFill>
                  <a:schemeClr val="tx1"/>
                </a:solidFill>
                <a:latin typeface="Times New Roman" panose="02020603050405020304" pitchFamily="18" charset="0"/>
                <a:cs typeface="Times New Roman" panose="02020603050405020304" pitchFamily="18" charset="0"/>
              </a:rPr>
              <a:t>Elements of a communication process</a:t>
            </a:r>
          </a:p>
        </p:txBody>
      </p:sp>
      <p:pic>
        <p:nvPicPr>
          <p:cNvPr id="4" name="Content Placeholder 3">
            <a:extLst>
              <a:ext uri="{FF2B5EF4-FFF2-40B4-BE49-F238E27FC236}">
                <a16:creationId xmlns:a16="http://schemas.microsoft.com/office/drawing/2014/main" id="{8AC709A7-15E2-4785-8D2A-ABA8FD02753F}"/>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1173479" y="1943100"/>
            <a:ext cx="10086976" cy="4488180"/>
          </a:xfrm>
          <a:prstGeom prst="rect">
            <a:avLst/>
          </a:prstGeom>
        </p:spPr>
      </p:pic>
      <p:sp>
        <p:nvSpPr>
          <p:cNvPr id="5" name="Title 2">
            <a:extLst>
              <a:ext uri="{FF2B5EF4-FFF2-40B4-BE49-F238E27FC236}">
                <a16:creationId xmlns:a16="http://schemas.microsoft.com/office/drawing/2014/main" id="{C89C8613-A7AD-4D9E-963A-30A9FBB1AC66}"/>
              </a:ext>
            </a:extLst>
          </p:cNvPr>
          <p:cNvSpPr txBox="1">
            <a:spLocks/>
          </p:cNvSpPr>
          <p:nvPr/>
        </p:nvSpPr>
        <p:spPr>
          <a:xfrm>
            <a:off x="153987" y="6238874"/>
            <a:ext cx="11477625" cy="408305"/>
          </a:xfrm>
          <a:prstGeom prst="rect">
            <a:avLst/>
          </a:prstGeom>
        </p:spPr>
        <p:txBody>
          <a:bodyPr vert="horz" lIns="0" rIns="0" bIns="0" anchor="b">
            <a:normAutofit fontScale="75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Image Source:  Akhil T. (2012). The Communication Process. Link: /http://shillongsultans.blogspot.com/2012/11/chapter-5-communication-process.html</a:t>
            </a:r>
          </a:p>
        </p:txBody>
      </p:sp>
    </p:spTree>
    <p:extLst>
      <p:ext uri="{BB962C8B-B14F-4D97-AF65-F5344CB8AC3E}">
        <p14:creationId xmlns:p14="http://schemas.microsoft.com/office/powerpoint/2010/main" val="1419453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16003-1796-4D70-873D-9A45E6826BFE}"/>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Types of Communication</a:t>
            </a:r>
          </a:p>
        </p:txBody>
      </p:sp>
      <p:sp>
        <p:nvSpPr>
          <p:cNvPr id="3" name="Content Placeholder 2">
            <a:extLst>
              <a:ext uri="{FF2B5EF4-FFF2-40B4-BE49-F238E27FC236}">
                <a16:creationId xmlns:a16="http://schemas.microsoft.com/office/drawing/2014/main" id="{BBBD36A5-5365-4722-8185-4ED442471CFC}"/>
              </a:ext>
            </a:extLst>
          </p:cNvPr>
          <p:cNvSpPr>
            <a:spLocks noGrp="1"/>
          </p:cNvSpPr>
          <p:nvPr>
            <p:ph idx="1"/>
          </p:nvPr>
        </p:nvSpPr>
        <p:spPr>
          <a:xfrm>
            <a:off x="609600" y="2316479"/>
            <a:ext cx="10972800" cy="4893945"/>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People communicate with each other in a number of ways depending on the message  to be delivered and its context.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The choice of communication channel and style of communicating play a big role in communication, thus a variety of types of communication.</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sz="2800"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0069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698BE-1894-4A10-A998-DAE057DCA93A}"/>
              </a:ext>
            </a:extLst>
          </p:cNvPr>
          <p:cNvSpPr>
            <a:spLocks noGrp="1"/>
          </p:cNvSpPr>
          <p:nvPr>
            <p:ph type="title"/>
          </p:nvPr>
        </p:nvSpPr>
        <p:spPr>
          <a:xfrm>
            <a:off x="609600" y="1018413"/>
            <a:ext cx="10972800" cy="1143000"/>
          </a:xfrm>
        </p:spPr>
        <p:txBody>
          <a:bodyPr>
            <a:normAutofit/>
          </a:bodyPr>
          <a:lstStyle/>
          <a:p>
            <a:r>
              <a:rPr lang="en-US" sz="3600" b="1" dirty="0">
                <a:latin typeface="Times New Roman" panose="02020603050405020304" pitchFamily="18" charset="0"/>
                <a:cs typeface="Times New Roman" panose="02020603050405020304" pitchFamily="18" charset="0"/>
              </a:rPr>
              <a:t>Types of communication by basing on communication channels </a:t>
            </a:r>
          </a:p>
        </p:txBody>
      </p:sp>
      <p:sp>
        <p:nvSpPr>
          <p:cNvPr id="3" name="Content Placeholder 2">
            <a:extLst>
              <a:ext uri="{FF2B5EF4-FFF2-40B4-BE49-F238E27FC236}">
                <a16:creationId xmlns:a16="http://schemas.microsoft.com/office/drawing/2014/main" id="{94BBFE05-C9D5-40C6-A909-3BF904F7D845}"/>
              </a:ext>
            </a:extLst>
          </p:cNvPr>
          <p:cNvSpPr>
            <a:spLocks noGrp="1"/>
          </p:cNvSpPr>
          <p:nvPr>
            <p:ph idx="1"/>
          </p:nvPr>
        </p:nvSpPr>
        <p:spPr>
          <a:xfrm>
            <a:off x="523875" y="2564130"/>
            <a:ext cx="10972800" cy="4389120"/>
          </a:xfrm>
        </p:spPr>
        <p:txBody>
          <a:bodyPr/>
          <a:lstStyle/>
          <a:p>
            <a:pPr marL="514350" indent="-514350" algn="just">
              <a:buFont typeface="+mj-lt"/>
              <a:buAutoNum type="arabicPeriod"/>
            </a:pPr>
            <a:r>
              <a:rPr lang="en-US" sz="2400" dirty="0">
                <a:latin typeface="Times New Roman" panose="02020603050405020304" pitchFamily="18" charset="0"/>
                <a:cs typeface="Times New Roman" panose="02020603050405020304" pitchFamily="18" charset="0"/>
              </a:rPr>
              <a:t>Verbal Communication</a:t>
            </a:r>
          </a:p>
          <a:p>
            <a:pPr marL="514350" indent="-514350" algn="just">
              <a:buFont typeface="+mj-lt"/>
              <a:buAutoNum type="arabicPeriod"/>
            </a:pPr>
            <a:r>
              <a:rPr lang="en-US" sz="2400" dirty="0">
                <a:latin typeface="Times New Roman" panose="02020603050405020304" pitchFamily="18" charset="0"/>
                <a:cs typeface="Times New Roman" panose="02020603050405020304" pitchFamily="18" charset="0"/>
              </a:rPr>
              <a:t>Nonverbal Communication</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1253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FF7AB-C46E-44AD-956F-F95950B2F4BA}"/>
              </a:ext>
            </a:extLst>
          </p:cNvPr>
          <p:cNvSpPr>
            <a:spLocks noGrp="1"/>
          </p:cNvSpPr>
          <p:nvPr>
            <p:ph type="title"/>
          </p:nvPr>
        </p:nvSpPr>
        <p:spPr>
          <a:xfrm>
            <a:off x="609600" y="1561338"/>
            <a:ext cx="10972800" cy="1143000"/>
          </a:xfrm>
        </p:spPr>
        <p:txBody>
          <a:bodyPr>
            <a:noAutofit/>
          </a:bodyPr>
          <a:lstStyle/>
          <a:p>
            <a:r>
              <a:rPr lang="en-US" sz="4500" b="1" dirty="0"/>
              <a:t>Types of Communication by basing on Style and Purpose</a:t>
            </a:r>
            <a:br>
              <a:rPr lang="en-US" sz="4500" b="1" dirty="0"/>
            </a:br>
            <a:endParaRPr lang="en-US" sz="4500" b="1" dirty="0"/>
          </a:p>
        </p:txBody>
      </p:sp>
      <p:sp>
        <p:nvSpPr>
          <p:cNvPr id="3" name="Content Placeholder 2">
            <a:extLst>
              <a:ext uri="{FF2B5EF4-FFF2-40B4-BE49-F238E27FC236}">
                <a16:creationId xmlns:a16="http://schemas.microsoft.com/office/drawing/2014/main" id="{8D55504D-7CD0-4DDB-A521-8973DFE9B824}"/>
              </a:ext>
            </a:extLst>
          </p:cNvPr>
          <p:cNvSpPr>
            <a:spLocks noGrp="1"/>
          </p:cNvSpPr>
          <p:nvPr>
            <p:ph idx="1"/>
          </p:nvPr>
        </p:nvSpPr>
        <p:spPr>
          <a:xfrm>
            <a:off x="609600" y="2704338"/>
            <a:ext cx="10972800" cy="4389120"/>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By basing on style and purpose, there are two main categories of communication: </a:t>
            </a:r>
          </a:p>
          <a:p>
            <a:pPr marL="0" indent="0" algn="just">
              <a:buNone/>
            </a:pPr>
            <a:endParaRPr lang="en-US" dirty="0">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dirty="0">
                <a:latin typeface="Times New Roman" panose="02020603050405020304" pitchFamily="18" charset="0"/>
                <a:cs typeface="Times New Roman" panose="02020603050405020304" pitchFamily="18" charset="0"/>
              </a:rPr>
              <a:t>Formal Communication</a:t>
            </a:r>
          </a:p>
          <a:p>
            <a:pPr marL="514350" indent="-514350" algn="just">
              <a:buFont typeface="+mj-lt"/>
              <a:buAutoNum type="arabicPeriod"/>
            </a:pPr>
            <a:r>
              <a:rPr lang="en-US" dirty="0">
                <a:latin typeface="Times New Roman" panose="02020603050405020304" pitchFamily="18" charset="0"/>
                <a:cs typeface="Times New Roman" panose="02020603050405020304" pitchFamily="18" charset="0"/>
              </a:rPr>
              <a:t>Informal Communication</a:t>
            </a: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1082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11942-BE70-4DB9-BF93-F838828BF652}"/>
              </a:ext>
            </a:extLst>
          </p:cNvPr>
          <p:cNvSpPr>
            <a:spLocks noGrp="1"/>
          </p:cNvSpPr>
          <p:nvPr>
            <p:ph type="title"/>
          </p:nvPr>
        </p:nvSpPr>
        <p:spPr>
          <a:xfrm>
            <a:off x="609600" y="653288"/>
            <a:ext cx="10972800" cy="1143000"/>
          </a:xfrm>
        </p:spPr>
        <p:txBody>
          <a:bodyPr>
            <a:normAutofit/>
          </a:bodyPr>
          <a:lstStyle/>
          <a:p>
            <a:r>
              <a:rPr lang="en-US" sz="3600" b="1" dirty="0">
                <a:latin typeface="Times New Roman" panose="02020603050405020304" pitchFamily="18" charset="0"/>
                <a:cs typeface="Times New Roman" panose="02020603050405020304" pitchFamily="18" charset="0"/>
              </a:rPr>
              <a:t>Style of Communication</a:t>
            </a:r>
          </a:p>
        </p:txBody>
      </p:sp>
      <p:sp>
        <p:nvSpPr>
          <p:cNvPr id="3" name="Content Placeholder 2">
            <a:extLst>
              <a:ext uri="{FF2B5EF4-FFF2-40B4-BE49-F238E27FC236}">
                <a16:creationId xmlns:a16="http://schemas.microsoft.com/office/drawing/2014/main" id="{C7AA611D-8D9D-4FFD-AC2F-9B0980790F25}"/>
              </a:ext>
            </a:extLst>
          </p:cNvPr>
          <p:cNvSpPr>
            <a:spLocks noGrp="1"/>
          </p:cNvSpPr>
          <p:nvPr>
            <p:ph idx="1"/>
          </p:nvPr>
        </p:nvSpPr>
        <p:spPr/>
        <p:txBody>
          <a:bodyPr/>
          <a:lstStyle/>
          <a:p>
            <a:pPr marL="0" indent="0" algn="just">
              <a:buNone/>
            </a:pPr>
            <a:r>
              <a:rPr lang="en-US" dirty="0">
                <a:solidFill>
                  <a:srgbClr val="444444"/>
                </a:solidFill>
                <a:latin typeface="Times New Roman" panose="02020603050405020304" pitchFamily="18" charset="0"/>
                <a:cs typeface="Times New Roman" panose="02020603050405020304" pitchFamily="18" charset="0"/>
              </a:rPr>
              <a:t>When we communicate, we apply different ways and approaches to ensure a safe delivery of the message. Depending on the situation, the style of communication varies. Let’s us see the styles of communication.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332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F99E7-0FAD-46C0-80FC-9205C569DFDC}"/>
              </a:ext>
            </a:extLst>
          </p:cNvPr>
          <p:cNvSpPr>
            <a:spLocks noGrp="1"/>
          </p:cNvSpPr>
          <p:nvPr>
            <p:ph type="title"/>
          </p:nvPr>
        </p:nvSpPr>
        <p:spPr/>
        <p:txBody>
          <a:bodyPr>
            <a:normAutofit/>
          </a:bodyPr>
          <a:lstStyle/>
          <a:p>
            <a: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Assertive communication</a:t>
            </a:r>
            <a:endParaRPr lang="en-US" sz="3600" dirty="0"/>
          </a:p>
        </p:txBody>
      </p:sp>
      <p:sp>
        <p:nvSpPr>
          <p:cNvPr id="3" name="Content Placeholder 2">
            <a:extLst>
              <a:ext uri="{FF2B5EF4-FFF2-40B4-BE49-F238E27FC236}">
                <a16:creationId xmlns:a16="http://schemas.microsoft.com/office/drawing/2014/main" id="{A9F2EE64-263E-4AC9-B09F-DE5421E3FC77}"/>
              </a:ext>
            </a:extLst>
          </p:cNvPr>
          <p:cNvSpPr>
            <a:spLocks noGrp="1"/>
          </p:cNvSpPr>
          <p:nvPr>
            <p:ph idx="1"/>
          </p:nvPr>
        </p:nvSpPr>
        <p:spPr/>
        <p:txBody>
          <a:bodyPr>
            <a:normAutofit/>
          </a:bodyPr>
          <a:lstStyle/>
          <a:p>
            <a:pPr marL="0" marR="0" algn="just">
              <a:lnSpc>
                <a:spcPct val="115000"/>
              </a:lnSpc>
              <a:spcBef>
                <a:spcPts val="0"/>
              </a:spcBef>
              <a:spcAft>
                <a:spcPts val="1000"/>
              </a:spcAft>
            </a:pPr>
            <a:r>
              <a:rPr lang="en-GB" sz="2800"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This is the most effective form of communication. Assertive communication is simply how we naturally express ourselves when our self-esteem is intact. </a:t>
            </a:r>
            <a:r>
              <a:rPr lang="en-US" sz="2800" dirty="0">
                <a:latin typeface="Times New Roman" panose="02020603050405020304" pitchFamily="18" charset="0"/>
                <a:ea typeface="Roboto" panose="02000000000000000000" pitchFamily="2" charset="0"/>
                <a:cs typeface="Times New Roman" panose="02020603050405020304" pitchFamily="18" charset="0"/>
              </a:rPr>
              <a:t>Thus, </a:t>
            </a:r>
            <a:r>
              <a:rPr lang="en-GB" sz="2800"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we communicate our needs clearly and consider a win/win situation. </a:t>
            </a:r>
          </a:p>
          <a:p>
            <a:pPr marL="0" marR="0" algn="just">
              <a:lnSpc>
                <a:spcPct val="115000"/>
              </a:lnSpc>
              <a:spcBef>
                <a:spcPts val="0"/>
              </a:spcBef>
              <a:spcAft>
                <a:spcPts val="1000"/>
              </a:spcAft>
            </a:pPr>
            <a:r>
              <a:rPr lang="en-GB" sz="28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This style helps us to respect our </a:t>
            </a:r>
            <a:r>
              <a:rPr lang="en-GB" sz="2800"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limits and refuse to be pushed beyond them just because someone else wants or needs something from us. However, assertive communication is the style most people use least. </a:t>
            </a:r>
            <a:endParaRPr lang="en-US"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4026011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6F9DE-450C-4BA3-8513-5D6BF4FC2A06}"/>
              </a:ext>
            </a:extLst>
          </p:cNvPr>
          <p:cNvSpPr>
            <a:spLocks noGrp="1"/>
          </p:cNvSpPr>
          <p:nvPr>
            <p:ph type="title"/>
          </p:nvPr>
        </p:nvSpPr>
        <p:spPr/>
        <p:txBody>
          <a:bodyPr>
            <a:normAutofit/>
          </a:bodyPr>
          <a:lstStyle/>
          <a:p>
            <a: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Aggressive Communication</a:t>
            </a:r>
            <a:endParaRPr lang="en-US" sz="3600" dirty="0"/>
          </a:p>
        </p:txBody>
      </p:sp>
      <p:sp>
        <p:nvSpPr>
          <p:cNvPr id="3" name="Content Placeholder 2">
            <a:extLst>
              <a:ext uri="{FF2B5EF4-FFF2-40B4-BE49-F238E27FC236}">
                <a16:creationId xmlns:a16="http://schemas.microsoft.com/office/drawing/2014/main" id="{E5E44424-5759-4E4F-8523-862CDEA9C7E9}"/>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800"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This style always involves manipulation. The user attempts to make </a:t>
            </a:r>
            <a:r>
              <a:rPr lang="en-GB" sz="28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a person </a:t>
            </a:r>
            <a:r>
              <a:rPr lang="en-GB" sz="2800"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do what he/she wants by inducing guilt (hurt) or by using intimidation and control tactics (anger). He/she puts focus on how and when his/her needs can be met. </a:t>
            </a:r>
          </a:p>
        </p:txBody>
      </p:sp>
    </p:spTree>
    <p:extLst>
      <p:ext uri="{BB962C8B-B14F-4D97-AF65-F5344CB8AC3E}">
        <p14:creationId xmlns:p14="http://schemas.microsoft.com/office/powerpoint/2010/main" val="2308767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BDBDD-3259-48F6-A8DC-16422B1F6E14}"/>
              </a:ext>
            </a:extLst>
          </p:cNvPr>
          <p:cNvSpPr>
            <a:spLocks noGrp="1"/>
          </p:cNvSpPr>
          <p:nvPr>
            <p:ph type="title"/>
          </p:nvPr>
        </p:nvSpPr>
        <p:spPr/>
        <p:txBody>
          <a:bodyPr>
            <a:normAutofit/>
          </a:bodyPr>
          <a:lstStyle/>
          <a:p>
            <a: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Passive Communication</a:t>
            </a:r>
            <a:endParaRPr lang="en-US" sz="3600" dirty="0"/>
          </a:p>
        </p:txBody>
      </p:sp>
      <p:sp>
        <p:nvSpPr>
          <p:cNvPr id="3" name="Content Placeholder 2">
            <a:extLst>
              <a:ext uri="{FF2B5EF4-FFF2-40B4-BE49-F238E27FC236}">
                <a16:creationId xmlns:a16="http://schemas.microsoft.com/office/drawing/2014/main" id="{A75B441D-2E72-4A8A-A66B-B0BFD925A158}"/>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This style bases on compliance and hopes to avoid confrontation at all costs. Thus, the user doesn’t talk much, and he/she asks very few and does very little to limit problems. </a:t>
            </a:r>
          </a:p>
          <a:p>
            <a:pPr marL="0" marR="0" indent="0" algn="just">
              <a:lnSpc>
                <a:spcPct val="115000"/>
              </a:lnSpc>
              <a:spcBef>
                <a:spcPts val="0"/>
              </a:spcBef>
              <a:spcAft>
                <a:spcPts val="1000"/>
              </a:spcAft>
              <a:buNone/>
            </a:pPr>
            <a:r>
              <a:rPr lang="en-GB"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The users believe that it is safer not to react and better to disappear than to stand up and be noticed.</a:t>
            </a:r>
            <a:endParaRPr lang="en-US" dirty="0">
              <a:effectLst/>
              <a:latin typeface="Times New Roman" panose="02020603050405020304" pitchFamily="18" charset="0"/>
              <a:ea typeface="Roboto" panose="02000000000000000000" pitchFamily="2" charset="0"/>
              <a:cs typeface="Times New Roman" panose="02020603050405020304" pitchFamily="18" charset="0"/>
            </a:endParaRPr>
          </a:p>
          <a:p>
            <a:pPr marL="0" indent="0">
              <a:buNone/>
            </a:pPr>
            <a:endParaRPr lang="en-US"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1428502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0486B-1CB7-4E6E-AD0E-C469CAB4B0C1}"/>
              </a:ext>
            </a:extLst>
          </p:cNvPr>
          <p:cNvSpPr>
            <a:spLocks noGrp="1"/>
          </p:cNvSpPr>
          <p:nvPr>
            <p:ph type="title"/>
          </p:nvPr>
        </p:nvSpPr>
        <p:spPr>
          <a:xfrm>
            <a:off x="396240" y="947928"/>
            <a:ext cx="10972800" cy="1143000"/>
          </a:xfrm>
        </p:spPr>
        <p:txBody>
          <a:bodyPr>
            <a:normAutofit/>
          </a:bodyPr>
          <a:lstStyle/>
          <a:p>
            <a: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Passive-Aggressive Communication</a:t>
            </a:r>
            <a:endParaRPr lang="en-US" sz="3600" dirty="0"/>
          </a:p>
        </p:txBody>
      </p:sp>
      <p:sp>
        <p:nvSpPr>
          <p:cNvPr id="3" name="Content Placeholder 2">
            <a:extLst>
              <a:ext uri="{FF2B5EF4-FFF2-40B4-BE49-F238E27FC236}">
                <a16:creationId xmlns:a16="http://schemas.microsoft.com/office/drawing/2014/main" id="{49A3472A-4D4B-4D75-B085-7C700F55D95C}"/>
              </a:ext>
            </a:extLst>
          </p:cNvPr>
          <p:cNvSpPr>
            <a:spLocks noGrp="1"/>
          </p:cNvSpPr>
          <p:nvPr>
            <p:ph idx="1"/>
          </p:nvPr>
        </p:nvSpPr>
        <p:spPr>
          <a:xfrm>
            <a:off x="396240" y="2189480"/>
            <a:ext cx="10972800" cy="4389120"/>
          </a:xfrm>
        </p:spPr>
        <p:txBody>
          <a:bodyPr>
            <a:normAutofit/>
          </a:bodyPr>
          <a:lstStyle/>
          <a:p>
            <a:pPr marL="0" marR="0" indent="0" algn="just">
              <a:lnSpc>
                <a:spcPct val="115000"/>
              </a:lnSpc>
              <a:spcBef>
                <a:spcPts val="0"/>
              </a:spcBef>
              <a:spcAft>
                <a:spcPts val="1000"/>
              </a:spcAft>
              <a:buNone/>
            </a:pPr>
            <a:r>
              <a:rPr lang="en-GB" dirty="0">
                <a:solidFill>
                  <a:srgbClr val="000000"/>
                </a:solidFill>
                <a:effectLst/>
                <a:latin typeface="Times New Roman" panose="02020603050405020304" pitchFamily="18" charset="0"/>
                <a:ea typeface="Roboto" panose="02000000000000000000" pitchFamily="2" charset="0"/>
                <a:cs typeface="Times New Roman" panose="02020603050405020304" pitchFamily="18" charset="0"/>
              </a:rPr>
              <a:t>This is a combination of styles, passive-aggressive avoids direct confrontation (passive), but attempts to get even through manipulation (aggressive). It is mainly </a:t>
            </a:r>
            <a:r>
              <a:rPr lang="en-US" dirty="0">
                <a:latin typeface="Times New Roman" panose="02020603050405020304" pitchFamily="18" charset="0"/>
                <a:ea typeface="Roboto" panose="02000000000000000000" pitchFamily="2" charset="0"/>
                <a:cs typeface="Times New Roman" panose="02020603050405020304" pitchFamily="18" charset="0"/>
              </a:rPr>
              <a:t>characterized by a pattern of passive hostility and an avoidance of direct communication. </a:t>
            </a:r>
          </a:p>
        </p:txBody>
      </p:sp>
    </p:spTree>
    <p:extLst>
      <p:ext uri="{BB962C8B-B14F-4D97-AF65-F5344CB8AC3E}">
        <p14:creationId xmlns:p14="http://schemas.microsoft.com/office/powerpoint/2010/main" val="1478492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C5433-2C4E-4B41-A66B-948CBB34BF09}"/>
              </a:ext>
            </a:extLst>
          </p:cNvPr>
          <p:cNvSpPr>
            <a:spLocks noGrp="1"/>
          </p:cNvSpPr>
          <p:nvPr>
            <p:ph type="title"/>
          </p:nvPr>
        </p:nvSpPr>
        <p:spPr>
          <a:xfrm>
            <a:off x="609600" y="373095"/>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The Process of Listening</a:t>
            </a:r>
          </a:p>
        </p:txBody>
      </p:sp>
      <p:sp>
        <p:nvSpPr>
          <p:cNvPr id="3" name="Rectangle: Rounded Corners 2">
            <a:extLst>
              <a:ext uri="{FF2B5EF4-FFF2-40B4-BE49-F238E27FC236}">
                <a16:creationId xmlns:a16="http://schemas.microsoft.com/office/drawing/2014/main" id="{DA90A707-B412-48AD-BF8C-602FC1C15BEE}"/>
              </a:ext>
            </a:extLst>
          </p:cNvPr>
          <p:cNvSpPr/>
          <p:nvPr/>
        </p:nvSpPr>
        <p:spPr>
          <a:xfrm>
            <a:off x="5232400" y="1893316"/>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Receiving</a:t>
            </a:r>
          </a:p>
        </p:txBody>
      </p:sp>
      <p:sp>
        <p:nvSpPr>
          <p:cNvPr id="6" name="Rectangle: Rounded Corners 5">
            <a:extLst>
              <a:ext uri="{FF2B5EF4-FFF2-40B4-BE49-F238E27FC236}">
                <a16:creationId xmlns:a16="http://schemas.microsoft.com/office/drawing/2014/main" id="{8FC60D15-7BF9-45D6-BDE2-79E4263B6746}"/>
              </a:ext>
            </a:extLst>
          </p:cNvPr>
          <p:cNvSpPr/>
          <p:nvPr/>
        </p:nvSpPr>
        <p:spPr>
          <a:xfrm>
            <a:off x="1991360" y="4568953"/>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Evaluating</a:t>
            </a:r>
          </a:p>
        </p:txBody>
      </p:sp>
      <p:sp>
        <p:nvSpPr>
          <p:cNvPr id="7" name="Rectangle: Rounded Corners 6">
            <a:extLst>
              <a:ext uri="{FF2B5EF4-FFF2-40B4-BE49-F238E27FC236}">
                <a16:creationId xmlns:a16="http://schemas.microsoft.com/office/drawing/2014/main" id="{E420DC92-5C94-4DAD-AE60-EB1846CD11E9}"/>
              </a:ext>
            </a:extLst>
          </p:cNvPr>
          <p:cNvSpPr/>
          <p:nvPr/>
        </p:nvSpPr>
        <p:spPr>
          <a:xfrm>
            <a:off x="7640320" y="4915702"/>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Understanding</a:t>
            </a:r>
          </a:p>
        </p:txBody>
      </p:sp>
      <p:sp>
        <p:nvSpPr>
          <p:cNvPr id="8" name="Rectangle: Rounded Corners 7">
            <a:extLst>
              <a:ext uri="{FF2B5EF4-FFF2-40B4-BE49-F238E27FC236}">
                <a16:creationId xmlns:a16="http://schemas.microsoft.com/office/drawing/2014/main" id="{DE5CED3D-09F3-443B-ADF5-4BDEC5EB3DBB}"/>
              </a:ext>
            </a:extLst>
          </p:cNvPr>
          <p:cNvSpPr/>
          <p:nvPr/>
        </p:nvSpPr>
        <p:spPr>
          <a:xfrm>
            <a:off x="7640320" y="3276289"/>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Filtering</a:t>
            </a:r>
          </a:p>
        </p:txBody>
      </p:sp>
      <p:sp>
        <p:nvSpPr>
          <p:cNvPr id="9" name="Rectangle: Rounded Corners 8">
            <a:extLst>
              <a:ext uri="{FF2B5EF4-FFF2-40B4-BE49-F238E27FC236}">
                <a16:creationId xmlns:a16="http://schemas.microsoft.com/office/drawing/2014/main" id="{B2328C3E-408D-45EE-B624-9767C27CC0DA}"/>
              </a:ext>
            </a:extLst>
          </p:cNvPr>
          <p:cNvSpPr/>
          <p:nvPr/>
        </p:nvSpPr>
        <p:spPr>
          <a:xfrm>
            <a:off x="4795520" y="5547360"/>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Remembering</a:t>
            </a:r>
          </a:p>
        </p:txBody>
      </p:sp>
      <p:sp>
        <p:nvSpPr>
          <p:cNvPr id="10" name="Rectangle: Rounded Corners 9">
            <a:extLst>
              <a:ext uri="{FF2B5EF4-FFF2-40B4-BE49-F238E27FC236}">
                <a16:creationId xmlns:a16="http://schemas.microsoft.com/office/drawing/2014/main" id="{351D1368-BACD-4631-8D5C-59FE57871957}"/>
              </a:ext>
            </a:extLst>
          </p:cNvPr>
          <p:cNvSpPr/>
          <p:nvPr/>
        </p:nvSpPr>
        <p:spPr>
          <a:xfrm>
            <a:off x="1849120" y="2777236"/>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Responding</a:t>
            </a:r>
          </a:p>
        </p:txBody>
      </p:sp>
      <p:sp>
        <p:nvSpPr>
          <p:cNvPr id="16" name="Arrow: Left 15">
            <a:extLst>
              <a:ext uri="{FF2B5EF4-FFF2-40B4-BE49-F238E27FC236}">
                <a16:creationId xmlns:a16="http://schemas.microsoft.com/office/drawing/2014/main" id="{78A46CBE-7096-4DF9-B6B9-8A34579B494F}"/>
              </a:ext>
            </a:extLst>
          </p:cNvPr>
          <p:cNvSpPr/>
          <p:nvPr/>
        </p:nvSpPr>
        <p:spPr>
          <a:xfrm rot="2084884">
            <a:off x="3962400" y="5024387"/>
            <a:ext cx="833120"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7" name="Arrow: Left 16">
            <a:extLst>
              <a:ext uri="{FF2B5EF4-FFF2-40B4-BE49-F238E27FC236}">
                <a16:creationId xmlns:a16="http://schemas.microsoft.com/office/drawing/2014/main" id="{4995C6E0-D367-4E28-B9F4-B73093989D85}"/>
              </a:ext>
            </a:extLst>
          </p:cNvPr>
          <p:cNvSpPr/>
          <p:nvPr/>
        </p:nvSpPr>
        <p:spPr>
          <a:xfrm rot="21321464">
            <a:off x="6898640" y="5217518"/>
            <a:ext cx="833120"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8" name="Arrow: Left 17">
            <a:extLst>
              <a:ext uri="{FF2B5EF4-FFF2-40B4-BE49-F238E27FC236}">
                <a16:creationId xmlns:a16="http://schemas.microsoft.com/office/drawing/2014/main" id="{3FF7E613-1F0C-4DAB-8BA4-0A072608C3FD}"/>
              </a:ext>
            </a:extLst>
          </p:cNvPr>
          <p:cNvSpPr/>
          <p:nvPr/>
        </p:nvSpPr>
        <p:spPr>
          <a:xfrm rot="19947712" flipH="1">
            <a:off x="3746610" y="2261857"/>
            <a:ext cx="1608756"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Arrow: Left 18">
            <a:extLst>
              <a:ext uri="{FF2B5EF4-FFF2-40B4-BE49-F238E27FC236}">
                <a16:creationId xmlns:a16="http://schemas.microsoft.com/office/drawing/2014/main" id="{1467D29E-9483-41EA-A513-E09A688A630F}"/>
              </a:ext>
            </a:extLst>
          </p:cNvPr>
          <p:cNvSpPr/>
          <p:nvPr/>
        </p:nvSpPr>
        <p:spPr>
          <a:xfrm rot="13051313">
            <a:off x="6944468" y="2259798"/>
            <a:ext cx="1124552" cy="1438522"/>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0" name="Arrow: Left 19">
            <a:extLst>
              <a:ext uri="{FF2B5EF4-FFF2-40B4-BE49-F238E27FC236}">
                <a16:creationId xmlns:a16="http://schemas.microsoft.com/office/drawing/2014/main" id="{3F9569D6-A2CA-4A24-B4D8-08AF1BC3200D}"/>
              </a:ext>
            </a:extLst>
          </p:cNvPr>
          <p:cNvSpPr/>
          <p:nvPr/>
        </p:nvSpPr>
        <p:spPr>
          <a:xfrm rot="5400000">
            <a:off x="2401920" y="3622423"/>
            <a:ext cx="910323"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1" name="Arrow: Left 20">
            <a:extLst>
              <a:ext uri="{FF2B5EF4-FFF2-40B4-BE49-F238E27FC236}">
                <a16:creationId xmlns:a16="http://schemas.microsoft.com/office/drawing/2014/main" id="{12F322FF-609C-4F7A-AACD-6000D5FCE022}"/>
              </a:ext>
            </a:extLst>
          </p:cNvPr>
          <p:cNvSpPr/>
          <p:nvPr/>
        </p:nvSpPr>
        <p:spPr>
          <a:xfrm rot="16200000">
            <a:off x="8188922" y="4099229"/>
            <a:ext cx="833120"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496106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251CF-60AA-45E3-A209-7A248AECC132}"/>
              </a:ext>
            </a:extLst>
          </p:cNvPr>
          <p:cNvSpPr>
            <a:spLocks noGrp="1"/>
          </p:cNvSpPr>
          <p:nvPr>
            <p:ph type="title"/>
          </p:nvPr>
        </p:nvSpPr>
        <p:spPr>
          <a:xfrm>
            <a:off x="711200" y="704088"/>
            <a:ext cx="10871200" cy="1143000"/>
          </a:xfrm>
        </p:spPr>
        <p:txBody>
          <a:bodyPr>
            <a:noAutofit/>
          </a:bodyPr>
          <a:lstStyle/>
          <a:p>
            <a:pPr marL="0" marR="0">
              <a:lnSpc>
                <a:spcPct val="115000"/>
              </a:lnSpc>
              <a:spcBef>
                <a:spcPts val="0"/>
              </a:spcBef>
              <a:spcAft>
                <a:spcPts val="0"/>
              </a:spcAft>
            </a:pPr>
            <a:r>
              <a:rPr lang="en-GB" sz="36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Levels of listening </a:t>
            </a:r>
            <a:endParaRPr lang="en-US" sz="3600" dirty="0"/>
          </a:p>
        </p:txBody>
      </p:sp>
      <p:sp>
        <p:nvSpPr>
          <p:cNvPr id="3" name="Content Placeholder 2">
            <a:extLst>
              <a:ext uri="{FF2B5EF4-FFF2-40B4-BE49-F238E27FC236}">
                <a16:creationId xmlns:a16="http://schemas.microsoft.com/office/drawing/2014/main" id="{628C8CA5-0022-499A-8066-A98B087093AD}"/>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Active listening</a:t>
            </a:r>
          </a:p>
          <a:p>
            <a:r>
              <a:rPr lang="en-US" dirty="0">
                <a:latin typeface="Times New Roman" panose="02020603050405020304" pitchFamily="18" charset="0"/>
                <a:cs typeface="Times New Roman" panose="02020603050405020304" pitchFamily="18" charset="0"/>
              </a:rPr>
              <a:t>Protective listening</a:t>
            </a:r>
          </a:p>
          <a:p>
            <a:r>
              <a:rPr lang="en-US" dirty="0">
                <a:latin typeface="Times New Roman" panose="02020603050405020304" pitchFamily="18" charset="0"/>
                <a:cs typeface="Times New Roman" panose="02020603050405020304" pitchFamily="18" charset="0"/>
              </a:rPr>
              <a:t>Partial listening </a:t>
            </a:r>
          </a:p>
          <a:p>
            <a:r>
              <a:rPr lang="en-US" dirty="0">
                <a:latin typeface="Times New Roman" panose="02020603050405020304" pitchFamily="18" charset="0"/>
                <a:cs typeface="Times New Roman" panose="02020603050405020304" pitchFamily="18" charset="0"/>
              </a:rPr>
              <a:t>Preferential listening</a:t>
            </a:r>
          </a:p>
        </p:txBody>
      </p:sp>
    </p:spTree>
    <p:extLst>
      <p:ext uri="{BB962C8B-B14F-4D97-AF65-F5344CB8AC3E}">
        <p14:creationId xmlns:p14="http://schemas.microsoft.com/office/powerpoint/2010/main" val="781746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C270A-EA12-42E3-BF8E-94A6FD3A9921}"/>
              </a:ext>
            </a:extLst>
          </p:cNvPr>
          <p:cNvSpPr>
            <a:spLocks noGrp="1"/>
          </p:cNvSpPr>
          <p:nvPr>
            <p:ph type="title"/>
          </p:nvPr>
        </p:nvSpPr>
        <p:spPr>
          <a:xfrm>
            <a:off x="609600" y="204644"/>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Oral Communication </a:t>
            </a:r>
          </a:p>
        </p:txBody>
      </p:sp>
      <p:sp>
        <p:nvSpPr>
          <p:cNvPr id="3" name="Content Placeholder 2">
            <a:extLst>
              <a:ext uri="{FF2B5EF4-FFF2-40B4-BE49-F238E27FC236}">
                <a16:creationId xmlns:a16="http://schemas.microsoft.com/office/drawing/2014/main" id="{5E109582-27B9-4A06-96C2-4B4851F1B07C}"/>
              </a:ext>
            </a:extLst>
          </p:cNvPr>
          <p:cNvSpPr>
            <a:spLocks noGrp="1"/>
          </p:cNvSpPr>
          <p:nvPr>
            <p:ph idx="1"/>
          </p:nvPr>
        </p:nvSpPr>
        <p:spPr>
          <a:xfrm>
            <a:off x="609600" y="1335612"/>
            <a:ext cx="10972800" cy="5522388"/>
          </a:xfrm>
        </p:spPr>
        <p:txBody>
          <a:bodyPr>
            <a:noAutofit/>
          </a:bodyPr>
          <a:lstStyle/>
          <a:p>
            <a:pPr marL="0" marR="0" indent="0" algn="just">
              <a:lnSpc>
                <a:spcPct val="115000"/>
              </a:lnSpc>
              <a:spcBef>
                <a:spcPts val="0"/>
              </a:spcBef>
              <a:spcAft>
                <a:spcPts val="750"/>
              </a:spcAft>
              <a:buNone/>
            </a:pP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Oral Communication</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involves a verbal transmission of information and ideas from one individual or a group of people to another. Depending on the situation, Oral Communication can be either formal or informal. </a:t>
            </a:r>
          </a:p>
          <a:p>
            <a:pPr marL="0" marR="0" indent="0" algn="just">
              <a:lnSpc>
                <a:spcPct val="115000"/>
              </a:lnSpc>
              <a:spcBef>
                <a:spcPts val="0"/>
              </a:spcBef>
              <a:spcAft>
                <a:spcPts val="750"/>
              </a:spcAft>
              <a:buNone/>
            </a:pP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nformal types of oral communication include:</a:t>
            </a:r>
          </a:p>
          <a:p>
            <a:pPr lvl="1" algn="just">
              <a:lnSpc>
                <a:spcPct val="115000"/>
              </a:lnSpc>
              <a:spcBef>
                <a:spcPts val="0"/>
              </a:spcBef>
              <a:spcAft>
                <a:spcPts val="750"/>
              </a:spcAft>
              <a:buFont typeface="Wingdings" panose="05000000000000000000" pitchFamily="2" charset="2"/>
              <a:buChar char="ü"/>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Face-to-face conversation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15000"/>
              </a:lnSpc>
              <a:spcBef>
                <a:spcPts val="0"/>
              </a:spcBef>
              <a:spcAft>
                <a:spcPts val="750"/>
              </a:spcAft>
              <a:buFont typeface="Wingdings" panose="05000000000000000000" pitchFamily="2" charset="2"/>
              <a:buChar char="ü"/>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On-phone conversation</a:t>
            </a:r>
          </a:p>
          <a:p>
            <a:pPr lvl="1" algn="just">
              <a:lnSpc>
                <a:spcPct val="115000"/>
              </a:lnSpc>
              <a:spcBef>
                <a:spcPts val="0"/>
              </a:spcBef>
              <a:spcAft>
                <a:spcPts val="750"/>
              </a:spcAft>
              <a:buFont typeface="Wingdings" panose="05000000000000000000" pitchFamily="2" charset="2"/>
              <a:buChar char="ü"/>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Discussions</a:t>
            </a:r>
          </a:p>
          <a:p>
            <a:pPr marL="0" indent="0" algn="just">
              <a:lnSpc>
                <a:spcPct val="115000"/>
              </a:lnSpc>
              <a:spcBef>
                <a:spcPts val="0"/>
              </a:spcBef>
              <a:spcAft>
                <a:spcPts val="750"/>
              </a:spcAft>
              <a:buNone/>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ormal types of oral communication include: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15000"/>
              </a:lnSpc>
              <a:spcBef>
                <a:spcPts val="0"/>
              </a:spcBef>
              <a:spcAft>
                <a:spcPts val="750"/>
              </a:spcAft>
              <a:buFont typeface="Wingdings" panose="05000000000000000000" pitchFamily="2" charset="2"/>
              <a:buChar char="ü"/>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Presentations</a:t>
            </a:r>
          </a:p>
          <a:p>
            <a:pPr lvl="1" algn="just">
              <a:lnSpc>
                <a:spcPct val="115000"/>
              </a:lnSpc>
              <a:spcBef>
                <a:spcPts val="0"/>
              </a:spcBef>
              <a:spcAft>
                <a:spcPts val="750"/>
              </a:spcAft>
              <a:buFont typeface="Wingdings" panose="05000000000000000000" pitchFamily="2" charset="2"/>
              <a:buChar char="ü"/>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Classroom lectures</a:t>
            </a:r>
          </a:p>
          <a:p>
            <a:pPr lvl="1" algn="just">
              <a:lnSpc>
                <a:spcPct val="115000"/>
              </a:lnSpc>
              <a:spcBef>
                <a:spcPts val="0"/>
              </a:spcBef>
              <a:spcAft>
                <a:spcPts val="750"/>
              </a:spcAft>
              <a:buFont typeface="Wingdings" panose="05000000000000000000" pitchFamily="2" charset="2"/>
              <a:buChar char="ü"/>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Speech at a given ceremony</a:t>
            </a:r>
          </a:p>
          <a:p>
            <a:pPr marL="393192" lvl="1" indent="0" algn="just">
              <a:lnSpc>
                <a:spcPct val="115000"/>
              </a:lnSpc>
              <a:spcBef>
                <a:spcPts val="0"/>
              </a:spcBef>
              <a:spcAft>
                <a:spcPts val="750"/>
              </a:spcAft>
              <a:buNone/>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645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r>
              <a:rPr lang="en-GB" sz="3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Reading </a:t>
            </a:r>
            <a:endParaRPr lang="en-US" sz="3600" dirty="0">
              <a:solidFill>
                <a:schemeClr val="tx1"/>
              </a:solidFill>
            </a:endParaRP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Reading is a cognitive process of decoding symbols to get meaning from a writte</a:t>
            </a:r>
            <a:r>
              <a:rPr lang="en-US" dirty="0">
                <a:latin typeface="Times New Roman" panose="02020603050405020304" pitchFamily="18" charset="0"/>
                <a:ea typeface="Calibri" panose="020F0502020204030204" pitchFamily="34" charset="0"/>
                <a:cs typeface="Times New Roman" panose="02020603050405020304" pitchFamily="18" charset="0"/>
              </a:rPr>
              <a:t>n text.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In an academic setting, reading is one of the most important activities </a:t>
            </a:r>
            <a:r>
              <a:rPr lang="en-US" dirty="0">
                <a:latin typeface="Times New Roman" panose="02020603050405020304" pitchFamily="18" charset="0"/>
                <a:ea typeface="Calibri" panose="020F0502020204030204" pitchFamily="34" charset="0"/>
                <a:cs typeface="Times New Roman" panose="02020603050405020304" pitchFamily="18" charset="0"/>
              </a:rPr>
              <a:t>done by scholars. Reading helps </a:t>
            </a:r>
            <a:r>
              <a:rPr lang="en-US" dirty="0">
                <a:effectLst/>
                <a:latin typeface="Times New Roman" panose="02020603050405020304" pitchFamily="18" charset="0"/>
                <a:ea typeface="Calibri" panose="020F0502020204030204" pitchFamily="34" charset="0"/>
                <a:cs typeface="Times New Roman" panose="02020603050405020304" pitchFamily="18" charset="0"/>
              </a:rPr>
              <a:t>to acquire knowledge and skills and get information that is fundamental to one’s intellectual growth. </a:t>
            </a:r>
          </a:p>
          <a:p>
            <a:pPr marL="0" marR="0" indent="0" algn="just">
              <a:lnSpc>
                <a:spcPct val="115000"/>
              </a:lnSpc>
              <a:spcBef>
                <a:spcPts val="0"/>
              </a:spcBef>
              <a:spcAft>
                <a:spcPts val="1000"/>
              </a:spcAft>
              <a:buNone/>
            </a:pPr>
            <a:endParaRPr lang="en-US"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40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E84B4-0B5B-4A32-A148-4D2205EF9BC3}"/>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Why reading?</a:t>
            </a:r>
          </a:p>
        </p:txBody>
      </p:sp>
      <p:sp>
        <p:nvSpPr>
          <p:cNvPr id="3" name="Content Placeholder 2">
            <a:extLst>
              <a:ext uri="{FF2B5EF4-FFF2-40B4-BE49-F238E27FC236}">
                <a16:creationId xmlns:a16="http://schemas.microsoft.com/office/drawing/2014/main" id="{091170D3-A53A-4BA0-8A1B-90CB3343E7EA}"/>
              </a:ext>
            </a:extLst>
          </p:cNvPr>
          <p:cNvSpPr>
            <a:spLocks noGrp="1"/>
          </p:cNvSpPr>
          <p:nvPr>
            <p:ph idx="1"/>
          </p:nvPr>
        </p:nvSpPr>
        <p:spPr/>
        <p:txBody>
          <a:bodyPr/>
          <a:lstStyle/>
          <a:p>
            <a:pPr marL="0" indent="0">
              <a:buNone/>
            </a:pPr>
            <a:r>
              <a:rPr lang="en-US" dirty="0"/>
              <a:t>Reading is: </a:t>
            </a:r>
          </a:p>
          <a:p>
            <a:r>
              <a:rPr lang="en-US" dirty="0"/>
              <a:t>Fundamental to function in today’s society.</a:t>
            </a:r>
          </a:p>
          <a:p>
            <a:r>
              <a:rPr lang="en-US" dirty="0"/>
              <a:t>Vital in finding a good job.</a:t>
            </a:r>
          </a:p>
          <a:p>
            <a:r>
              <a:rPr lang="en-US" dirty="0"/>
              <a:t>Important in developing one’s mind.</a:t>
            </a:r>
          </a:p>
          <a:p>
            <a:r>
              <a:rPr lang="en-US" dirty="0"/>
              <a:t>Useful in discovering new things.</a:t>
            </a:r>
          </a:p>
          <a:p>
            <a:r>
              <a:rPr lang="en-US" dirty="0"/>
              <a:t>Important in developing imagination.</a:t>
            </a:r>
          </a:p>
          <a:p>
            <a:r>
              <a:rPr lang="en-US" dirty="0"/>
              <a:t>Necessary developing creative side of people.</a:t>
            </a:r>
          </a:p>
          <a:p>
            <a:r>
              <a:rPr lang="en-US" dirty="0"/>
              <a:t>Fundamental in developing a good self image.  </a:t>
            </a:r>
          </a:p>
          <a:p>
            <a:endParaRPr lang="en-US" dirty="0"/>
          </a:p>
          <a:p>
            <a:endParaRPr lang="en-US" dirty="0"/>
          </a:p>
          <a:p>
            <a:endParaRPr lang="en-US" dirty="0"/>
          </a:p>
        </p:txBody>
      </p:sp>
    </p:spTree>
    <p:extLst>
      <p:ext uri="{BB962C8B-B14F-4D97-AF65-F5344CB8AC3E}">
        <p14:creationId xmlns:p14="http://schemas.microsoft.com/office/powerpoint/2010/main" val="2024879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r>
              <a:rPr lang="en-GB" sz="3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Writing </a:t>
            </a:r>
            <a:endParaRPr lang="en-US" sz="3600" dirty="0">
              <a:solidFill>
                <a:schemeClr val="tx1"/>
              </a:solidFill>
            </a:endParaRP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US" dirty="0"/>
              <a:t>Writing is the process of arranging letters, symbols to express an idea, to deliver a message. In addition, writing is </a:t>
            </a:r>
            <a:r>
              <a:rPr lang="en-US" b="0" i="0" dirty="0">
                <a:effectLst/>
                <a:latin typeface="Times New Roman" panose="02020603050405020304" pitchFamily="18" charset="0"/>
                <a:cs typeface="Times New Roman" panose="02020603050405020304" pitchFamily="18" charset="0"/>
              </a:rPr>
              <a:t>the art of expressing views, ideas, and thoughts in written forms. Although writing seems easy while thinking about it, many times, it results in unorganized and scattered pieces of information on paper. Sometimes such information confuses the audience/reader.</a:t>
            </a:r>
          </a:p>
          <a:p>
            <a:pPr marL="0" marR="0" indent="0" algn="just">
              <a:lnSpc>
                <a:spcPct val="115000"/>
              </a:lnSpc>
              <a:spcBef>
                <a:spcPts val="0"/>
              </a:spcBef>
              <a:spcAft>
                <a:spcPts val="1000"/>
              </a:spcAft>
              <a:buNone/>
            </a:pPr>
            <a:endParaRPr lang="en-US" dirty="0">
              <a:latin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1000"/>
              </a:spcAft>
              <a:buNone/>
            </a:pPr>
            <a:r>
              <a:rPr lang="en-US" b="0" i="0" dirty="0">
                <a:effectLst/>
                <a:latin typeface="Times New Roman" panose="02020603050405020304" pitchFamily="18" charset="0"/>
                <a:cs typeface="Times New Roman" panose="02020603050405020304" pitchFamily="18" charset="0"/>
              </a:rPr>
              <a:t>Producing an effective written document requires to pay attention to grammar and vocabulary, and  apply writing skills. </a:t>
            </a:r>
          </a:p>
        </p:txBody>
      </p:sp>
    </p:spTree>
    <p:extLst>
      <p:ext uri="{BB962C8B-B14F-4D97-AF65-F5344CB8AC3E}">
        <p14:creationId xmlns:p14="http://schemas.microsoft.com/office/powerpoint/2010/main" val="3129123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355A7-8250-4070-9DF9-CD27DB1F457D}"/>
              </a:ext>
            </a:extLst>
          </p:cNvPr>
          <p:cNvSpPr>
            <a:spLocks noGrp="1"/>
          </p:cNvSpPr>
          <p:nvPr>
            <p:ph type="title"/>
          </p:nvPr>
        </p:nvSpPr>
        <p:spPr>
          <a:xfrm>
            <a:off x="609600" y="533400"/>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Importance of Writing Skills</a:t>
            </a:r>
          </a:p>
        </p:txBody>
      </p:sp>
      <p:sp>
        <p:nvSpPr>
          <p:cNvPr id="3" name="Content Placeholder 2">
            <a:extLst>
              <a:ext uri="{FF2B5EF4-FFF2-40B4-BE49-F238E27FC236}">
                <a16:creationId xmlns:a16="http://schemas.microsoft.com/office/drawing/2014/main" id="{3459720A-1286-4481-8622-B19A9F2E42D1}"/>
              </a:ext>
            </a:extLst>
          </p:cNvPr>
          <p:cNvSpPr>
            <a:spLocks noGrp="1"/>
          </p:cNvSpPr>
          <p:nvPr>
            <p:ph idx="1"/>
          </p:nvPr>
        </p:nvSpPr>
        <p:spPr/>
        <p:txBody>
          <a:bodyPr>
            <a:noAutofit/>
          </a:bodyPr>
          <a:lstStyle/>
          <a:p>
            <a:pPr marL="0" indent="0" algn="just">
              <a:buNone/>
            </a:pPr>
            <a:r>
              <a:rPr lang="en-US" dirty="0">
                <a:latin typeface="Times New Roman" panose="02020603050405020304" pitchFamily="18" charset="0"/>
                <a:cs typeface="Times New Roman" panose="02020603050405020304" pitchFamily="18" charset="0"/>
              </a:rPr>
              <a:t>Writing is the vital means of communication mostly in a formal setting. </a:t>
            </a:r>
            <a:r>
              <a:rPr lang="en-US" b="0" i="0" dirty="0">
                <a:solidFill>
                  <a:srgbClr val="292929"/>
                </a:solidFill>
                <a:effectLst/>
                <a:latin typeface="Times New Roman" panose="02020603050405020304" pitchFamily="18" charset="0"/>
                <a:cs typeface="Times New Roman" panose="02020603050405020304" pitchFamily="18" charset="0"/>
              </a:rPr>
              <a:t>Writing skills are essential element of communication in terms of precision, correctness, exactness, sureness, efficiency, and accuracy and reach to a greatly wider audience than within face-to-face or phone communications. </a:t>
            </a:r>
          </a:p>
          <a:p>
            <a:pPr marL="0" indent="0" algn="just">
              <a:buNone/>
            </a:pPr>
            <a:endParaRPr lang="en-US" dirty="0">
              <a:solidFill>
                <a:srgbClr val="292929"/>
              </a:solidFill>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Good writing skills are essential for success in a workplace. Producing a poor written document full of typos, grammatical errors, and poorly constructed sentences gives an image of how one can handle other related tasks, whereas a quality document can also influence how he/she is perceived. </a:t>
            </a:r>
          </a:p>
        </p:txBody>
      </p:sp>
    </p:spTree>
    <p:extLst>
      <p:ext uri="{BB962C8B-B14F-4D97-AF65-F5344CB8AC3E}">
        <p14:creationId xmlns:p14="http://schemas.microsoft.com/office/powerpoint/2010/main" val="3833196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796C-B7AB-A65B-E6F6-63FF45934CAF}"/>
              </a:ext>
            </a:extLst>
          </p:cNvPr>
          <p:cNvSpPr>
            <a:spLocks noGrp="1"/>
          </p:cNvSpPr>
          <p:nvPr>
            <p:ph type="title"/>
          </p:nvPr>
        </p:nvSpPr>
        <p:spPr/>
        <p:txBody>
          <a:bodyPr>
            <a:normAutofit/>
          </a:bodyPr>
          <a:lstStyle/>
          <a:p>
            <a:r>
              <a:rPr lang="en-GB" sz="36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Non-verbal Communication </a:t>
            </a:r>
            <a:endParaRPr lang="en-US" sz="3600" b="1" dirty="0"/>
          </a:p>
        </p:txBody>
      </p:sp>
      <p:sp>
        <p:nvSpPr>
          <p:cNvPr id="3" name="Content Placeholder 2">
            <a:extLst>
              <a:ext uri="{FF2B5EF4-FFF2-40B4-BE49-F238E27FC236}">
                <a16:creationId xmlns:a16="http://schemas.microsoft.com/office/drawing/2014/main" id="{B50669DE-CC87-C4B2-4450-D28811D9E1FB}"/>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Non-verbal communication is the transfer of information through the use of body language including eye contact, facial expressions, gestures and more. For instance, a smile when you meet someone expresses friendliness, acceptance and openness. </a:t>
            </a:r>
          </a:p>
          <a:p>
            <a:pPr algn="just"/>
            <a:r>
              <a:rPr lang="en-US" dirty="0">
                <a:latin typeface="Times New Roman" panose="02020603050405020304" pitchFamily="18" charset="0"/>
                <a:cs typeface="Times New Roman" panose="02020603050405020304" pitchFamily="18" charset="0"/>
              </a:rPr>
              <a:t>In almost every communication situation, everyone uses non-verbal communication all the time whether he/she knows it or not.</a:t>
            </a:r>
          </a:p>
          <a:p>
            <a:pPr algn="just"/>
            <a:r>
              <a:rPr lang="en-US" dirty="0">
                <a:latin typeface="Times New Roman" panose="02020603050405020304" pitchFamily="18" charset="0"/>
                <a:cs typeface="Times New Roman" panose="02020603050405020304" pitchFamily="18" charset="0"/>
              </a:rPr>
              <a:t>Non-verbal communication depends  on seeing and analyzing physical movements as opposed to verbal communication, or language use to transfer information be it written, spoken or transmitted through sign language.</a:t>
            </a:r>
          </a:p>
        </p:txBody>
      </p:sp>
    </p:spTree>
    <p:extLst>
      <p:ext uri="{BB962C8B-B14F-4D97-AF65-F5344CB8AC3E}">
        <p14:creationId xmlns:p14="http://schemas.microsoft.com/office/powerpoint/2010/main" val="909704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pPr algn="r"/>
            <a:r>
              <a:rPr lang="en-US" sz="3600" b="1" dirty="0" err="1">
                <a:solidFill>
                  <a:schemeClr val="tx1"/>
                </a:solidFill>
                <a:latin typeface="Times New Roman" panose="02020603050405020304" pitchFamily="18" charset="0"/>
                <a:cs typeface="Times New Roman" panose="02020603050405020304" pitchFamily="18" charset="0"/>
              </a:rPr>
              <a:t>Cont</a:t>
            </a:r>
            <a:r>
              <a:rPr lang="en-US" sz="3600" b="1" dirty="0">
                <a:solidFill>
                  <a:schemeClr val="tx1"/>
                </a:solidFill>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p:txBody>
          <a:bodyPr>
            <a:normAutofit/>
          </a:bodyPr>
          <a:lstStyle/>
          <a:p>
            <a:pPr algn="just"/>
            <a:r>
              <a:rPr lang="en-US" b="0" i="0" dirty="0">
                <a:solidFill>
                  <a:srgbClr val="151515"/>
                </a:solidFill>
                <a:effectLst/>
                <a:latin typeface="Times New Roman" panose="02020603050405020304" pitchFamily="18" charset="0"/>
                <a:cs typeface="Times New Roman" panose="02020603050405020304" pitchFamily="18" charset="0"/>
              </a:rPr>
              <a:t>Non-verbal communication is done without using any oral or written word. </a:t>
            </a:r>
            <a:r>
              <a:rPr lang="en-US" dirty="0">
                <a:solidFill>
                  <a:srgbClr val="151515"/>
                </a:solidFill>
                <a:latin typeface="Times New Roman" panose="02020603050405020304" pitchFamily="18" charset="0"/>
                <a:cs typeface="Times New Roman" panose="02020603050405020304" pitchFamily="18" charset="0"/>
              </a:rPr>
              <a:t>I</a:t>
            </a:r>
            <a:r>
              <a:rPr lang="en-US" b="0" i="0" dirty="0">
                <a:solidFill>
                  <a:srgbClr val="151515"/>
                </a:solidFill>
                <a:effectLst/>
                <a:latin typeface="Times New Roman" panose="02020603050405020304" pitchFamily="18" charset="0"/>
                <a:cs typeface="Times New Roman" panose="02020603050405020304" pitchFamily="18" charset="0"/>
              </a:rPr>
              <a:t>t uses various non-verbal cues such as physical movements, tasks, colors, signs, symbols, signals charts, etc. they help to express </a:t>
            </a:r>
            <a:r>
              <a:rPr lang="en-US" dirty="0">
                <a:solidFill>
                  <a:srgbClr val="151515"/>
                </a:solidFill>
                <a:latin typeface="Times New Roman" panose="02020603050405020304" pitchFamily="18" charset="0"/>
                <a:cs typeface="Times New Roman" panose="02020603050405020304" pitchFamily="18" charset="0"/>
              </a:rPr>
              <a:t>emotions, feelings, attitude </a:t>
            </a:r>
            <a:r>
              <a:rPr lang="en-US" b="0" i="0" dirty="0">
                <a:solidFill>
                  <a:srgbClr val="151515"/>
                </a:solidFill>
                <a:effectLst/>
                <a:latin typeface="Times New Roman" panose="02020603050405020304" pitchFamily="18" charset="0"/>
                <a:cs typeface="Times New Roman" panose="02020603050405020304" pitchFamily="18" charset="0"/>
              </a:rPr>
              <a:t>or information.</a:t>
            </a:r>
          </a:p>
          <a:p>
            <a:pPr algn="just"/>
            <a:r>
              <a:rPr lang="en-US" b="0" i="0" dirty="0">
                <a:solidFill>
                  <a:srgbClr val="151515"/>
                </a:solidFill>
                <a:effectLst/>
                <a:latin typeface="Times New Roman" panose="02020603050405020304" pitchFamily="18" charset="0"/>
                <a:cs typeface="Times New Roman" panose="02020603050405020304" pitchFamily="18" charset="0"/>
              </a:rPr>
              <a:t>Though there is no word used in non-verbal communication, it can effectively communicate many human feelings more accurately than verbal methods of communication. </a:t>
            </a:r>
          </a:p>
          <a:p>
            <a:pPr algn="just"/>
            <a:r>
              <a:rPr lang="en-US" b="0" i="0" dirty="0">
                <a:solidFill>
                  <a:srgbClr val="151515"/>
                </a:solidFill>
                <a:effectLst/>
                <a:latin typeface="Times New Roman" panose="02020603050405020304" pitchFamily="18" charset="0"/>
                <a:cs typeface="Times New Roman" panose="02020603050405020304" pitchFamily="18" charset="0"/>
              </a:rPr>
              <a:t>Generally, common types of non-verbal communication are  eye contact, facial expressions, gestures, posture and body orientation, touch, para-linguistic, and silence. </a:t>
            </a:r>
          </a:p>
        </p:txBody>
      </p:sp>
    </p:spTree>
    <p:extLst>
      <p:ext uri="{BB962C8B-B14F-4D97-AF65-F5344CB8AC3E}">
        <p14:creationId xmlns:p14="http://schemas.microsoft.com/office/powerpoint/2010/main" val="3711204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1ED6C-E337-444D-B4BF-CDADDDAE77A8}"/>
              </a:ext>
            </a:extLst>
          </p:cNvPr>
          <p:cNvSpPr>
            <a:spLocks noGrp="1"/>
          </p:cNvSpPr>
          <p:nvPr>
            <p:ph type="title"/>
          </p:nvPr>
        </p:nvSpPr>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94EA3076-5266-FA91-5F24-9B370246ABF4}"/>
              </a:ext>
            </a:extLst>
          </p:cNvPr>
          <p:cNvSpPr>
            <a:spLocks noGrp="1"/>
          </p:cNvSpPr>
          <p:nvPr>
            <p:ph idx="1"/>
          </p:nvPr>
        </p:nvSpPr>
        <p:spPr/>
        <p:txBody>
          <a:bodyPr/>
          <a:lstStyle/>
          <a:p>
            <a:pPr algn="just"/>
            <a:r>
              <a:rPr lang="en-US" dirty="0" err="1">
                <a:latin typeface="Times New Roman" panose="02020603050405020304" pitchFamily="18" charset="0"/>
                <a:cs typeface="Times New Roman" panose="02020603050405020304" pitchFamily="18" charset="0"/>
              </a:rPr>
              <a:t>Bambaeeroo</a:t>
            </a:r>
            <a:r>
              <a:rPr lang="en-US" dirty="0">
                <a:latin typeface="Times New Roman" panose="02020603050405020304" pitchFamily="18" charset="0"/>
                <a:cs typeface="Times New Roman" panose="02020603050405020304" pitchFamily="18" charset="0"/>
              </a:rPr>
              <a:t> &amp; </a:t>
            </a:r>
            <a:r>
              <a:rPr lang="en-US" dirty="0" err="1">
                <a:latin typeface="Times New Roman" panose="02020603050405020304" pitchFamily="18" charset="0"/>
                <a:cs typeface="Times New Roman" panose="02020603050405020304" pitchFamily="18" charset="0"/>
              </a:rPr>
              <a:t>Shokrpour</a:t>
            </a:r>
            <a:r>
              <a:rPr lang="en-US" dirty="0">
                <a:latin typeface="Times New Roman" panose="02020603050405020304" pitchFamily="18" charset="0"/>
                <a:cs typeface="Times New Roman" panose="02020603050405020304" pitchFamily="18" charset="0"/>
              </a:rPr>
              <a:t> (2017) states that non-verbal communication includes all behaviors performed in the presence of others or perceived either consciously or unconsciously. </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70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6B183-7D7D-F10F-B1C8-2FB0808F0580}"/>
              </a:ext>
            </a:extLst>
          </p:cNvPr>
          <p:cNvSpPr>
            <a:spLocks noGrp="1"/>
          </p:cNvSpPr>
          <p:nvPr>
            <p:ph type="title"/>
          </p:nvPr>
        </p:nvSpPr>
        <p:spPr/>
        <p:txBody>
          <a:bodyPr>
            <a:noAutofit/>
          </a:bodyPr>
          <a:lstStyle/>
          <a:p>
            <a:r>
              <a:rPr lang="en-US" sz="3600" b="1" dirty="0">
                <a:solidFill>
                  <a:schemeClr val="tx1"/>
                </a:solidFill>
                <a:latin typeface="Times New Roman" panose="02020603050405020304" pitchFamily="18" charset="0"/>
                <a:cs typeface="Times New Roman" panose="02020603050405020304" pitchFamily="18" charset="0"/>
              </a:rPr>
              <a:t>Importance of non-verbal communication</a:t>
            </a:r>
          </a:p>
        </p:txBody>
      </p:sp>
      <p:sp>
        <p:nvSpPr>
          <p:cNvPr id="3" name="Content Placeholder 2">
            <a:extLst>
              <a:ext uri="{FF2B5EF4-FFF2-40B4-BE49-F238E27FC236}">
                <a16:creationId xmlns:a16="http://schemas.microsoft.com/office/drawing/2014/main" id="{EDD5ED37-7905-07A5-5EF2-66AF11ADF270}"/>
              </a:ext>
            </a:extLst>
          </p:cNvPr>
          <p:cNvSpPr>
            <a:spLocks noGrp="1"/>
          </p:cNvSpPr>
          <p:nvPr>
            <p:ph idx="1"/>
          </p:nvPr>
        </p:nvSpPr>
        <p:spPr/>
        <p:txBody>
          <a:bodyPr/>
          <a:lstStyle/>
          <a:p>
            <a:pPr marL="0" indent="0" algn="just">
              <a:buNone/>
            </a:pPr>
            <a:r>
              <a:rPr lang="en-US" dirty="0">
                <a:latin typeface="Times New Roman" panose="02020603050405020304" pitchFamily="18" charset="0"/>
                <a:cs typeface="Times New Roman" panose="02020603050405020304" pitchFamily="18" charset="0"/>
              </a:rPr>
              <a:t>Non-verbal communication is very essential as it gives us important information about a situation including how a person might be feeling, how someone has perceived information and how to deal with a person or group of people.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Focusing on the ability to read nonverbal communications is an invaluable skill it can be developed  at every stage of one’s career.</a:t>
            </a:r>
          </a:p>
        </p:txBody>
      </p:sp>
    </p:spTree>
    <p:extLst>
      <p:ext uri="{BB962C8B-B14F-4D97-AF65-F5344CB8AC3E}">
        <p14:creationId xmlns:p14="http://schemas.microsoft.com/office/powerpoint/2010/main" val="103112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796C-B7AB-A65B-E6F6-63FF45934CAF}"/>
              </a:ext>
            </a:extLst>
          </p:cNvPr>
          <p:cNvSpPr>
            <a:spLocks noGrp="1"/>
          </p:cNvSpPr>
          <p:nvPr>
            <p:ph type="title"/>
          </p:nvPr>
        </p:nvSpPr>
        <p:spPr>
          <a:xfrm>
            <a:off x="711200" y="655320"/>
            <a:ext cx="10972800" cy="1143000"/>
          </a:xfrm>
        </p:spPr>
        <p:txBody>
          <a:bodyPr>
            <a:normAutofit/>
          </a:bodyPr>
          <a:lstStyle/>
          <a:p>
            <a:r>
              <a:rPr lang="en-GB" sz="3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Organisational Communication </a:t>
            </a:r>
            <a:endParaRPr lang="en-US" sz="3600" b="1" dirty="0"/>
          </a:p>
        </p:txBody>
      </p:sp>
      <p:sp>
        <p:nvSpPr>
          <p:cNvPr id="3" name="Content Placeholder 2">
            <a:extLst>
              <a:ext uri="{FF2B5EF4-FFF2-40B4-BE49-F238E27FC236}">
                <a16:creationId xmlns:a16="http://schemas.microsoft.com/office/drawing/2014/main" id="{B50669DE-CC87-C4B2-4450-D28811D9E1FB}"/>
              </a:ext>
            </a:extLst>
          </p:cNvPr>
          <p:cNvSpPr>
            <a:spLocks noGrp="1"/>
          </p:cNvSpPr>
          <p:nvPr>
            <p:ph idx="1"/>
          </p:nvPr>
        </p:nvSpPr>
        <p:spPr>
          <a:xfrm>
            <a:off x="609600" y="1798320"/>
            <a:ext cx="10972800" cy="5059680"/>
          </a:xfrm>
        </p:spPr>
        <p:txBody>
          <a:bodyPr>
            <a:noAutofit/>
          </a:bodyPr>
          <a:lstStyle/>
          <a:p>
            <a:pPr algn="just"/>
            <a:r>
              <a:rPr lang="en-US" dirty="0">
                <a:latin typeface="Times New Roman" panose="02020603050405020304" pitchFamily="18" charset="0"/>
                <a:cs typeface="Times New Roman" panose="02020603050405020304" pitchFamily="18" charset="0"/>
              </a:rPr>
              <a:t>At a workplace, an organizational communication is basically the exchange of information, ideas, and views within and outside the organization/company. It is applied in different found in various places such as hospitals, churches, government agencies, military organization, and academic institutions.</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Every organization whether a business or non-business has some specific goals and stakeholders and it has a way of communication that helps to attain its goals.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Successful organizational communication leads to tremendous achievements within an organization. </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7695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517F8-9C00-27DC-8A11-997FC3236B01}"/>
              </a:ext>
            </a:extLst>
          </p:cNvPr>
          <p:cNvSpPr>
            <a:spLocks noGrp="1"/>
          </p:cNvSpPr>
          <p:nvPr>
            <p:ph type="title"/>
          </p:nvPr>
        </p:nvSpPr>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D039D716-581A-ED20-96E8-E779FC853307}"/>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Briefly, organizational communication refers to the forms and channels of communication among members of organizations. </a:t>
            </a:r>
          </a:p>
        </p:txBody>
      </p:sp>
    </p:spTree>
    <p:extLst>
      <p:ext uri="{BB962C8B-B14F-4D97-AF65-F5344CB8AC3E}">
        <p14:creationId xmlns:p14="http://schemas.microsoft.com/office/powerpoint/2010/main" val="2339764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42F1A-B6A8-77A7-0ADA-CF3F9ED3916D}"/>
              </a:ext>
            </a:extLst>
          </p:cNvPr>
          <p:cNvSpPr>
            <a:spLocks noGrp="1"/>
          </p:cNvSpPr>
          <p:nvPr>
            <p:ph type="title"/>
          </p:nvPr>
        </p:nvSpPr>
        <p:spPr>
          <a:xfrm>
            <a:off x="802640" y="1022604"/>
            <a:ext cx="10972800" cy="992632"/>
          </a:xfrm>
        </p:spPr>
        <p:txBody>
          <a:bodyPr>
            <a:noAutofit/>
          </a:bodyPr>
          <a:lstStyle/>
          <a:p>
            <a:r>
              <a:rPr lang="en-US" sz="3600" b="1" dirty="0">
                <a:solidFill>
                  <a:schemeClr val="tx1"/>
                </a:solidFill>
                <a:latin typeface="Times New Roman" panose="02020603050405020304" pitchFamily="18" charset="0"/>
                <a:cs typeface="Times New Roman" panose="02020603050405020304" pitchFamily="18" charset="0"/>
              </a:rPr>
              <a:t>The importance of organizational communication </a:t>
            </a:r>
            <a:br>
              <a:rPr lang="en-US" sz="3600" b="1" dirty="0">
                <a:solidFill>
                  <a:schemeClr val="tx1"/>
                </a:solidFill>
                <a:latin typeface="Times New Roman" panose="02020603050405020304" pitchFamily="18" charset="0"/>
                <a:cs typeface="Times New Roman" panose="02020603050405020304" pitchFamily="18" charset="0"/>
              </a:rPr>
            </a:b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2BE18CF-47E8-225A-5750-D5DB1D0B1B7F}"/>
              </a:ext>
            </a:extLst>
          </p:cNvPr>
          <p:cNvSpPr>
            <a:spLocks noGrp="1"/>
          </p:cNvSpPr>
          <p:nvPr>
            <p:ph idx="1"/>
          </p:nvPr>
        </p:nvSpPr>
        <p:spPr>
          <a:xfrm>
            <a:off x="609600" y="1691640"/>
            <a:ext cx="10972800" cy="4389120"/>
          </a:xfrm>
        </p:spPr>
        <p:txBody>
          <a:bodyPr>
            <a:normAutofit fontScale="92500" lnSpcReduction="10000"/>
          </a:bodyPr>
          <a:lstStyle/>
          <a:p>
            <a:pPr algn="just"/>
            <a:r>
              <a:rPr lang="en-US" sz="2800" dirty="0">
                <a:latin typeface="Times New Roman" panose="02020603050405020304" pitchFamily="18" charset="0"/>
                <a:cs typeface="Times New Roman" panose="02020603050405020304" pitchFamily="18" charset="0"/>
              </a:rPr>
              <a:t>To promote motivation by informing and clarifying employees about tasks to be done and related instructions.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serve as a source of information to the organizational members.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play an important role in altering individual’s attitudes.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boost socialization among employees.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assist in controlling process. </a:t>
            </a:r>
          </a:p>
        </p:txBody>
      </p:sp>
    </p:spTree>
    <p:extLst>
      <p:ext uri="{BB962C8B-B14F-4D97-AF65-F5344CB8AC3E}">
        <p14:creationId xmlns:p14="http://schemas.microsoft.com/office/powerpoint/2010/main" val="148376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0CE7B-CDCD-F64F-AC9B-4A3E01833713}"/>
              </a:ext>
            </a:extLst>
          </p:cNvPr>
          <p:cNvSpPr>
            <a:spLocks noGrp="1"/>
          </p:cNvSpPr>
          <p:nvPr>
            <p:ph type="title"/>
          </p:nvPr>
        </p:nvSpPr>
        <p:spPr>
          <a:xfrm>
            <a:off x="609600" y="429768"/>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Culture and communication</a:t>
            </a:r>
          </a:p>
        </p:txBody>
      </p:sp>
      <p:sp>
        <p:nvSpPr>
          <p:cNvPr id="3" name="Content Placeholder 2">
            <a:extLst>
              <a:ext uri="{FF2B5EF4-FFF2-40B4-BE49-F238E27FC236}">
                <a16:creationId xmlns:a16="http://schemas.microsoft.com/office/drawing/2014/main" id="{50B6F75C-2F70-F977-1936-2184D88927BD}"/>
              </a:ext>
            </a:extLst>
          </p:cNvPr>
          <p:cNvSpPr>
            <a:spLocks noGrp="1"/>
          </p:cNvSpPr>
          <p:nvPr>
            <p:ph idx="1"/>
          </p:nvPr>
        </p:nvSpPr>
        <p:spPr>
          <a:xfrm>
            <a:off x="497840" y="1894840"/>
            <a:ext cx="10972800" cy="4389120"/>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In today's business and Internet-based world, communication with individuals from all over the world has never been easier – or more important to a business's bottom line.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While language barriers can technically be overcome by translators, these individuals often overlook the subtle nuances that make cultures and communication unique.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In order to be effective in relationships with other cultures, one has to move above and beyond mere language to embrace deeper, more personal world views.</a:t>
            </a:r>
          </a:p>
        </p:txBody>
      </p:sp>
    </p:spTree>
    <p:extLst>
      <p:ext uri="{BB962C8B-B14F-4D97-AF65-F5344CB8AC3E}">
        <p14:creationId xmlns:p14="http://schemas.microsoft.com/office/powerpoint/2010/main" val="3222292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BE1B6-851E-16AA-CC3D-C44C61E10728}"/>
              </a:ext>
            </a:extLst>
          </p:cNvPr>
          <p:cNvSpPr>
            <a:spLocks noGrp="1"/>
          </p:cNvSpPr>
          <p:nvPr>
            <p:ph type="title"/>
          </p:nvPr>
        </p:nvSpPr>
        <p:spPr>
          <a:xfrm>
            <a:off x="609600" y="389128"/>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Steps to embrace cultural differences in communication</a:t>
            </a:r>
          </a:p>
        </p:txBody>
      </p:sp>
      <p:sp>
        <p:nvSpPr>
          <p:cNvPr id="3" name="Content Placeholder 2">
            <a:extLst>
              <a:ext uri="{FF2B5EF4-FFF2-40B4-BE49-F238E27FC236}">
                <a16:creationId xmlns:a16="http://schemas.microsoft.com/office/drawing/2014/main" id="{499E758F-6857-5613-1CAC-4D80409904EC}"/>
              </a:ext>
            </a:extLst>
          </p:cNvPr>
          <p:cNvSpPr>
            <a:spLocks noGrp="1"/>
          </p:cNvSpPr>
          <p:nvPr>
            <p:ph idx="1"/>
          </p:nvPr>
        </p:nvSpPr>
        <p:spPr>
          <a:xfrm>
            <a:off x="609600" y="1793240"/>
            <a:ext cx="10972800" cy="4389120"/>
          </a:xfrm>
        </p:spPr>
        <p:txBody>
          <a:bodyPr/>
          <a:lstStyle/>
          <a:p>
            <a:pPr algn="just"/>
            <a:r>
              <a:rPr lang="en-US" i="0" dirty="0">
                <a:effectLst/>
                <a:latin typeface="Times New Roman" panose="02020603050405020304" pitchFamily="18" charset="0"/>
                <a:cs typeface="Times New Roman" panose="02020603050405020304" pitchFamily="18" charset="0"/>
              </a:rPr>
              <a:t>Step One – Acknowledge Cultural Differences</a:t>
            </a:r>
          </a:p>
          <a:p>
            <a:pPr algn="just"/>
            <a:r>
              <a:rPr lang="en-US" i="0" dirty="0">
                <a:effectLst/>
                <a:latin typeface="Times New Roman" panose="02020603050405020304" pitchFamily="18" charset="0"/>
                <a:cs typeface="Times New Roman" panose="02020603050405020304" pitchFamily="18" charset="0"/>
              </a:rPr>
              <a:t>Step Two – Share the Blame</a:t>
            </a:r>
            <a:endParaRPr lang="en-US" dirty="0">
              <a:latin typeface="Times New Roman" panose="02020603050405020304" pitchFamily="18" charset="0"/>
              <a:cs typeface="Times New Roman" panose="02020603050405020304" pitchFamily="18" charset="0"/>
            </a:endParaRPr>
          </a:p>
          <a:p>
            <a:pPr algn="just"/>
            <a:r>
              <a:rPr lang="en-US" i="0" dirty="0">
                <a:effectLst/>
                <a:latin typeface="Times New Roman" panose="02020603050405020304" pitchFamily="18" charset="0"/>
                <a:cs typeface="Times New Roman" panose="02020603050405020304" pitchFamily="18" charset="0"/>
              </a:rPr>
              <a:t>Step Three – Never Make Assumptions</a:t>
            </a:r>
          </a:p>
          <a:p>
            <a:pPr algn="just"/>
            <a:r>
              <a:rPr lang="en-US" i="0" dirty="0">
                <a:effectLst/>
                <a:latin typeface="Times New Roman" panose="02020603050405020304" pitchFamily="18" charset="0"/>
                <a:cs typeface="Times New Roman" panose="02020603050405020304" pitchFamily="18" charset="0"/>
              </a:rPr>
              <a:t>Step Four – Don't Rely Solely on Generalizations</a:t>
            </a:r>
            <a:endParaRPr lang="en-US" dirty="0">
              <a:latin typeface="Times New Roman" panose="02020603050405020304" pitchFamily="18" charset="0"/>
              <a:cs typeface="Times New Roman" panose="02020603050405020304" pitchFamily="18" charset="0"/>
            </a:endParaRPr>
          </a:p>
          <a:p>
            <a:pPr algn="just"/>
            <a:r>
              <a:rPr lang="en-US" i="0" dirty="0">
                <a:effectLst/>
                <a:latin typeface="Times New Roman" panose="02020603050405020304" pitchFamily="18" charset="0"/>
                <a:cs typeface="Times New Roman" panose="02020603050405020304" pitchFamily="18" charset="0"/>
              </a:rPr>
              <a:t>Step Five – Learn the Basics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4197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5B6A4-3EBD-CEE6-5C07-B50C5C0EE443}"/>
              </a:ext>
            </a:extLst>
          </p:cNvPr>
          <p:cNvSpPr>
            <a:spLocks noGrp="1"/>
          </p:cNvSpPr>
          <p:nvPr>
            <p:ph type="title"/>
          </p:nvPr>
        </p:nvSpPr>
        <p:spPr/>
        <p:txBody>
          <a:bodyPr>
            <a:normAutofit/>
          </a:bodyPr>
          <a:lstStyle/>
          <a:p>
            <a:r>
              <a:rPr lang="en-US" sz="3600" b="1" dirty="0">
                <a:solidFill>
                  <a:schemeClr val="tx1"/>
                </a:solidFill>
              </a:rPr>
              <a:t>Communication in preparation for a career</a:t>
            </a:r>
          </a:p>
        </p:txBody>
      </p:sp>
      <p:sp>
        <p:nvSpPr>
          <p:cNvPr id="3" name="Content Placeholder 2">
            <a:extLst>
              <a:ext uri="{FF2B5EF4-FFF2-40B4-BE49-F238E27FC236}">
                <a16:creationId xmlns:a16="http://schemas.microsoft.com/office/drawing/2014/main" id="{DA39FD9C-BB2C-B1E9-D0FB-8BF6783D1D42}"/>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Communication is a strong tool that plays an important role in opening doors of one’s career.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b="0" i="0" dirty="0">
                <a:solidFill>
                  <a:srgbClr val="000000"/>
                </a:solidFill>
                <a:effectLst/>
                <a:latin typeface="Times New Roman" panose="02020603050405020304" pitchFamily="18" charset="0"/>
                <a:cs typeface="Times New Roman" panose="02020603050405020304" pitchFamily="18" charset="0"/>
              </a:rPr>
              <a:t>Communication helps broaden your reach by building contacts with individuals relevant to your school or workplace. E</a:t>
            </a:r>
          </a:p>
          <a:p>
            <a:pPr algn="just"/>
            <a:endParaRPr lang="en-US" dirty="0">
              <a:solidFill>
                <a:srgbClr val="000000"/>
              </a:solidFill>
              <a:latin typeface="Times New Roman" panose="02020603050405020304" pitchFamily="18" charset="0"/>
              <a:cs typeface="Times New Roman" panose="02020603050405020304" pitchFamily="18" charset="0"/>
            </a:endParaRPr>
          </a:p>
          <a:p>
            <a:pPr algn="just"/>
            <a:r>
              <a:rPr lang="en-US" b="0" i="0" dirty="0">
                <a:solidFill>
                  <a:srgbClr val="000000"/>
                </a:solidFill>
                <a:effectLst/>
                <a:latin typeface="Times New Roman" panose="02020603050405020304" pitchFamily="18" charset="0"/>
                <a:cs typeface="Times New Roman" panose="02020603050405020304" pitchFamily="18" charset="0"/>
              </a:rPr>
              <a:t>Emails, phone calls, private conversations and traditional letters can help you arrange internships, receive grant money for research, be invited to speak at a trade conference or shadow a company leader for the day.</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284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7DF42-696F-3A1A-2E8C-E566B0DC4615}"/>
              </a:ext>
            </a:extLst>
          </p:cNvPr>
          <p:cNvSpPr>
            <a:spLocks noGrp="1"/>
          </p:cNvSpPr>
          <p:nvPr>
            <p:ph type="title"/>
          </p:nvPr>
        </p:nvSpPr>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77E5A79C-F212-BB66-3982-8CE77B947A48}"/>
              </a:ext>
            </a:extLst>
          </p:cNvPr>
          <p:cNvSpPr>
            <a:spLocks noGrp="1"/>
          </p:cNvSpPr>
          <p:nvPr>
            <p:ph idx="1"/>
          </p:nvPr>
        </p:nvSpPr>
        <p:spPr/>
        <p:txBody>
          <a:bodyPr/>
          <a:lstStyle/>
          <a:p>
            <a:r>
              <a:rPr lang="en-US" dirty="0"/>
              <a:t>Most of the times, getting hired requires a process of being assessed to determine one’s competences and potentials. The assessment is done though many ways: </a:t>
            </a:r>
          </a:p>
        </p:txBody>
      </p:sp>
      <p:sp>
        <p:nvSpPr>
          <p:cNvPr id="4" name="Rectangle 3">
            <a:extLst>
              <a:ext uri="{FF2B5EF4-FFF2-40B4-BE49-F238E27FC236}">
                <a16:creationId xmlns:a16="http://schemas.microsoft.com/office/drawing/2014/main" id="{263F75F1-73CE-487E-567D-391C0201051B}"/>
              </a:ext>
            </a:extLst>
          </p:cNvPr>
          <p:cNvSpPr/>
          <p:nvPr/>
        </p:nvSpPr>
        <p:spPr>
          <a:xfrm>
            <a:off x="885825" y="3609974"/>
            <a:ext cx="3533775" cy="100012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Writing and submitting documents such as a motivation letter, a CV, etc. </a:t>
            </a:r>
          </a:p>
        </p:txBody>
      </p:sp>
      <p:sp>
        <p:nvSpPr>
          <p:cNvPr id="5" name="Rectangle 4">
            <a:extLst>
              <a:ext uri="{FF2B5EF4-FFF2-40B4-BE49-F238E27FC236}">
                <a16:creationId xmlns:a16="http://schemas.microsoft.com/office/drawing/2014/main" id="{E95551CC-FC42-1382-F1CD-5136844BC17D}"/>
              </a:ext>
            </a:extLst>
          </p:cNvPr>
          <p:cNvSpPr/>
          <p:nvPr/>
        </p:nvSpPr>
        <p:spPr>
          <a:xfrm>
            <a:off x="4114800" y="5412867"/>
            <a:ext cx="3533775" cy="100012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After meeting all requirements, a candidate gets hired.  </a:t>
            </a:r>
          </a:p>
        </p:txBody>
      </p:sp>
      <p:sp>
        <p:nvSpPr>
          <p:cNvPr id="6" name="Rectangle 5">
            <a:extLst>
              <a:ext uri="{FF2B5EF4-FFF2-40B4-BE49-F238E27FC236}">
                <a16:creationId xmlns:a16="http://schemas.microsoft.com/office/drawing/2014/main" id="{065340CE-336C-48C0-78BB-89235CD599F0}"/>
              </a:ext>
            </a:extLst>
          </p:cNvPr>
          <p:cNvSpPr/>
          <p:nvPr/>
        </p:nvSpPr>
        <p:spPr>
          <a:xfrm>
            <a:off x="7210425" y="3629977"/>
            <a:ext cx="3533775" cy="100012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After being shortlisted, a candidate is invited to a written and/or oral exam</a:t>
            </a:r>
          </a:p>
        </p:txBody>
      </p:sp>
      <p:sp>
        <p:nvSpPr>
          <p:cNvPr id="7" name="Arrow: Right 6">
            <a:extLst>
              <a:ext uri="{FF2B5EF4-FFF2-40B4-BE49-F238E27FC236}">
                <a16:creationId xmlns:a16="http://schemas.microsoft.com/office/drawing/2014/main" id="{8BA1CB79-DB8E-D856-A1E6-85072AFEF5CE}"/>
              </a:ext>
            </a:extLst>
          </p:cNvPr>
          <p:cNvSpPr/>
          <p:nvPr/>
        </p:nvSpPr>
        <p:spPr>
          <a:xfrm>
            <a:off x="4591050" y="4000501"/>
            <a:ext cx="2447925" cy="304799"/>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8" name="Arrow: Bent-Up 7">
            <a:extLst>
              <a:ext uri="{FF2B5EF4-FFF2-40B4-BE49-F238E27FC236}">
                <a16:creationId xmlns:a16="http://schemas.microsoft.com/office/drawing/2014/main" id="{89AD132B-C09E-BE9C-AB05-C039A55E6F90}"/>
              </a:ext>
            </a:extLst>
          </p:cNvPr>
          <p:cNvSpPr/>
          <p:nvPr/>
        </p:nvSpPr>
        <p:spPr>
          <a:xfrm rot="16200000" flipH="1">
            <a:off x="7484271" y="5011386"/>
            <a:ext cx="1209672" cy="623888"/>
          </a:xfrm>
          <a:prstGeom prst="bentUp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479380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04B21-4F12-3C6B-B635-3EF23B424930}"/>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Barrier to effective communication </a:t>
            </a:r>
          </a:p>
        </p:txBody>
      </p:sp>
      <p:sp>
        <p:nvSpPr>
          <p:cNvPr id="3" name="Content Placeholder 2">
            <a:extLst>
              <a:ext uri="{FF2B5EF4-FFF2-40B4-BE49-F238E27FC236}">
                <a16:creationId xmlns:a16="http://schemas.microsoft.com/office/drawing/2014/main" id="{499AEC65-DCBB-6FB7-4679-EECEEE1C664E}"/>
              </a:ext>
            </a:extLst>
          </p:cNvPr>
          <p:cNvSpPr>
            <a:spLocks noGrp="1"/>
          </p:cNvSpPr>
          <p:nvPr>
            <p:ph idx="1"/>
          </p:nvPr>
        </p:nvSpPr>
        <p:spPr/>
        <p:txBody>
          <a:bodyPr>
            <a:noAutofit/>
          </a:bodyPr>
          <a:lstStyle/>
          <a:p>
            <a:pPr algn="just" rtl="0">
              <a:spcBef>
                <a:spcPts val="0"/>
              </a:spcBef>
              <a:spcAft>
                <a:spcPts val="0"/>
              </a:spcAft>
            </a:pPr>
            <a:r>
              <a:rPr lang="en-US" b="0" i="0" dirty="0">
                <a:solidFill>
                  <a:srgbClr val="000000"/>
                </a:solidFill>
                <a:effectLst/>
                <a:latin typeface="Times New Roman" panose="02020603050405020304" pitchFamily="18" charset="0"/>
                <a:cs typeface="Times New Roman" panose="02020603050405020304" pitchFamily="18" charset="0"/>
              </a:rPr>
              <a:t>Communication is crucial to the existence and survival of humans as well as an individual. In other words, communication is the exchange of information between two entities.</a:t>
            </a:r>
          </a:p>
          <a:p>
            <a:pPr algn="just" rtl="0">
              <a:spcBef>
                <a:spcPts val="0"/>
              </a:spcBef>
              <a:spcAft>
                <a:spcPts val="0"/>
              </a:spcAft>
            </a:pPr>
            <a:endParaRPr lang="en-US" dirty="0">
              <a:solidFill>
                <a:srgbClr val="000000"/>
              </a:solidFill>
              <a:latin typeface="Times New Roman" panose="02020603050405020304" pitchFamily="18" charset="0"/>
              <a:cs typeface="Times New Roman" panose="02020603050405020304" pitchFamily="18" charset="0"/>
            </a:endParaRPr>
          </a:p>
          <a:p>
            <a:pPr algn="just" rtl="0">
              <a:spcBef>
                <a:spcPts val="0"/>
              </a:spcBef>
              <a:spcAft>
                <a:spcPts val="0"/>
              </a:spcAft>
            </a:pPr>
            <a:r>
              <a:rPr lang="en-US" b="0" i="0" dirty="0">
                <a:solidFill>
                  <a:srgbClr val="000000"/>
                </a:solidFill>
                <a:effectLst/>
                <a:latin typeface="Times New Roman" panose="02020603050405020304" pitchFamily="18" charset="0"/>
                <a:cs typeface="Times New Roman" panose="02020603050405020304" pitchFamily="18" charset="0"/>
              </a:rPr>
              <a:t>A communication barrier is anything that comes in the way of receiving and understanding messages that one sends to another to convey his ideas, thoughts, or any other kind of information. </a:t>
            </a:r>
          </a:p>
          <a:p>
            <a:pPr algn="just" rtl="0">
              <a:spcBef>
                <a:spcPts val="0"/>
              </a:spcBef>
              <a:spcAft>
                <a:spcPts val="0"/>
              </a:spcAft>
            </a:pPr>
            <a:endParaRPr lang="en-US" dirty="0">
              <a:solidFill>
                <a:srgbClr val="000000"/>
              </a:solidFill>
              <a:latin typeface="Times New Roman" panose="02020603050405020304" pitchFamily="18" charset="0"/>
              <a:cs typeface="Times New Roman" panose="02020603050405020304" pitchFamily="18" charset="0"/>
            </a:endParaRPr>
          </a:p>
          <a:p>
            <a:pPr algn="just" rtl="0">
              <a:spcBef>
                <a:spcPts val="0"/>
              </a:spcBef>
              <a:spcAft>
                <a:spcPts val="0"/>
              </a:spcAft>
            </a:pPr>
            <a:r>
              <a:rPr lang="en-US" b="0" i="0" dirty="0">
                <a:solidFill>
                  <a:srgbClr val="000000"/>
                </a:solidFill>
                <a:effectLst/>
                <a:latin typeface="Times New Roman" panose="02020603050405020304" pitchFamily="18" charset="0"/>
                <a:cs typeface="Times New Roman" panose="02020603050405020304" pitchFamily="18" charset="0"/>
              </a:rPr>
              <a:t>These various barriers of communication block or interfere with the message that someone is trying to send.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3462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69860-D3CE-39E7-9115-AE1006F726AD}"/>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Categorization of barriers to communication.</a:t>
            </a:r>
          </a:p>
        </p:txBody>
      </p:sp>
      <p:sp>
        <p:nvSpPr>
          <p:cNvPr id="3" name="Content Placeholder 2">
            <a:extLst>
              <a:ext uri="{FF2B5EF4-FFF2-40B4-BE49-F238E27FC236}">
                <a16:creationId xmlns:a16="http://schemas.microsoft.com/office/drawing/2014/main" id="{DA068529-0B1A-4808-0D31-A318BD6B4C61}"/>
              </a:ext>
            </a:extLst>
          </p:cNvPr>
          <p:cNvSpPr>
            <a:spLocks noGrp="1"/>
          </p:cNvSpPr>
          <p:nvPr>
            <p:ph idx="1"/>
          </p:nvPr>
        </p:nvSpPr>
        <p:spPr/>
        <p:txBody>
          <a:bodyPr/>
          <a:lstStyle/>
          <a:p>
            <a:r>
              <a:rPr lang="en-US" dirty="0"/>
              <a:t>Types of Barriers </a:t>
            </a:r>
          </a:p>
          <a:p>
            <a:r>
              <a:rPr lang="en-US" dirty="0"/>
              <a:t>Physical Noise </a:t>
            </a:r>
          </a:p>
          <a:p>
            <a:r>
              <a:rPr lang="en-US" dirty="0"/>
              <a:t>Technical Noise </a:t>
            </a:r>
          </a:p>
          <a:p>
            <a:r>
              <a:rPr lang="en-US" dirty="0"/>
              <a:t>Psychological Noise </a:t>
            </a:r>
          </a:p>
          <a:p>
            <a:r>
              <a:rPr lang="en-US" dirty="0"/>
              <a:t>Poor Timing </a:t>
            </a:r>
          </a:p>
          <a:p>
            <a:r>
              <a:rPr lang="en-US" dirty="0"/>
              <a:t>Perceptual Bias</a:t>
            </a:r>
          </a:p>
          <a:p>
            <a:r>
              <a:rPr lang="en-US" dirty="0"/>
              <a:t>Lack of Interest</a:t>
            </a:r>
          </a:p>
          <a:p>
            <a:r>
              <a:rPr lang="en-US" dirty="0"/>
              <a:t>Psychological Bias</a:t>
            </a:r>
          </a:p>
          <a:p>
            <a:r>
              <a:rPr lang="en-US" dirty="0"/>
              <a:t>Information Overload</a:t>
            </a:r>
          </a:p>
          <a:p>
            <a:endParaRPr lang="en-US" dirty="0"/>
          </a:p>
          <a:p>
            <a:endParaRPr lang="en-US" dirty="0"/>
          </a:p>
        </p:txBody>
      </p:sp>
    </p:spTree>
    <p:extLst>
      <p:ext uri="{BB962C8B-B14F-4D97-AF65-F5344CB8AC3E}">
        <p14:creationId xmlns:p14="http://schemas.microsoft.com/office/powerpoint/2010/main" val="2141666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2395C-10AA-52BF-EF05-58EFD64AF920}"/>
              </a:ext>
            </a:extLst>
          </p:cNvPr>
          <p:cNvSpPr>
            <a:spLocks noGrp="1"/>
          </p:cNvSpPr>
          <p:nvPr>
            <p:ph type="title"/>
          </p:nvPr>
        </p:nvSpPr>
        <p:spPr>
          <a:xfrm>
            <a:off x="609600" y="287528"/>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5DCFE3F-A401-EE48-8291-5378606346A0}"/>
              </a:ext>
            </a:extLst>
          </p:cNvPr>
          <p:cNvSpPr>
            <a:spLocks noGrp="1"/>
          </p:cNvSpPr>
          <p:nvPr>
            <p:ph idx="1"/>
          </p:nvPr>
        </p:nvSpPr>
        <p:spPr>
          <a:xfrm>
            <a:off x="497840" y="1654048"/>
            <a:ext cx="10972800" cy="4389120"/>
          </a:xfrm>
        </p:spPr>
        <p:txBody>
          <a:bodyPr>
            <a:noAutofit/>
          </a:bodyPr>
          <a:lstStyle/>
          <a:p>
            <a:pPr marL="342900" marR="0" lvl="0" indent="-342900">
              <a:lnSpc>
                <a:spcPct val="107000"/>
              </a:lnSpc>
              <a:spcBef>
                <a:spcPts val="0"/>
              </a:spcBef>
              <a:spcAft>
                <a:spcPts val="800"/>
              </a:spcAft>
              <a:buFont typeface="Wingdings 2" panose="05020102010507070707" pitchFamily="18" charset="2"/>
              <a:buChar char=""/>
              <a:tabLst>
                <a:tab pos="457200" algn="l"/>
              </a:tabLst>
            </a:pPr>
            <a:r>
              <a:rPr lang="en-US" dirty="0">
                <a:latin typeface="Times New Roman" panose="02020603050405020304" pitchFamily="18" charset="0"/>
                <a:cs typeface="Times New Roman" panose="02020603050405020304" pitchFamily="18" charset="0"/>
              </a:rPr>
              <a:t>Martin, J.N. &amp; Nakayama, T.K. (2000). Intercultural communication in contexts. New York, NY McGraw-Hill. </a:t>
            </a:r>
          </a:p>
          <a:p>
            <a:pPr marL="342900" marR="0" lvl="0" indent="-342900">
              <a:lnSpc>
                <a:spcPct val="107000"/>
              </a:lnSpc>
              <a:spcBef>
                <a:spcPts val="0"/>
              </a:spcBef>
              <a:spcAft>
                <a:spcPts val="800"/>
              </a:spcAft>
              <a:buFont typeface="Wingdings 2" panose="05020102010507070707" pitchFamily="18" charset="2"/>
              <a:buChar char=""/>
              <a:tabLst>
                <a:tab pos="457200" algn="l"/>
              </a:tabLst>
            </a:pPr>
            <a:r>
              <a:rPr lang="en-US" dirty="0" err="1">
                <a:latin typeface="Times New Roman" panose="02020603050405020304" pitchFamily="18" charset="0"/>
                <a:cs typeface="Times New Roman" panose="02020603050405020304" pitchFamily="18" charset="0"/>
              </a:rPr>
              <a:t>Alptekin</a:t>
            </a:r>
            <a:r>
              <a:rPr lang="en-US" dirty="0">
                <a:latin typeface="Times New Roman" panose="02020603050405020304" pitchFamily="18" charset="0"/>
                <a:cs typeface="Times New Roman" panose="02020603050405020304" pitchFamily="18" charset="0"/>
              </a:rPr>
              <a:t>, C. (2002). Towards intercultural communicative competence in ELT. ELT Journal 56(1), 57–64.</a:t>
            </a:r>
          </a:p>
          <a:p>
            <a:r>
              <a:rPr lang="en-US" dirty="0">
                <a:latin typeface="Times New Roman" panose="02020603050405020304" pitchFamily="18" charset="0"/>
                <a:cs typeface="Times New Roman" panose="02020603050405020304" pitchFamily="18" charset="0"/>
              </a:rPr>
              <a:t>Byram, M. (1997). Teaching and assessing intercultural communicative competence. Bristol, UK: Multilingual Matters</a:t>
            </a:r>
          </a:p>
          <a:p>
            <a:r>
              <a:rPr lang="en-US" dirty="0">
                <a:latin typeface="Times New Roman" panose="02020603050405020304" pitchFamily="18" charset="0"/>
                <a:cs typeface="Times New Roman" panose="02020603050405020304" pitchFamily="18" charset="0"/>
              </a:rPr>
              <a:t>Byram, M. (2009). The intercultural speaker and pedagogy of foreign language education. In D.K. Deardorff (Ed.), The Sage handbook of intercultural competence (pp. 321–332) Los Angeles, CA: Sage.</a:t>
            </a:r>
          </a:p>
          <a:p>
            <a:r>
              <a:rPr lang="en-US" dirty="0">
                <a:latin typeface="Times New Roman" panose="02020603050405020304" pitchFamily="18" charset="0"/>
                <a:cs typeface="Times New Roman" panose="02020603050405020304" pitchFamily="18" charset="0"/>
              </a:rPr>
              <a:t>Kohn, K. (2013, March). Intercultural communicative competence: an English as a lingua franca perspective. Paper presented at TESOL Arabia, Dubai, UAE.</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60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2395C-10AA-52BF-EF05-58EFD64AF920}"/>
              </a:ext>
            </a:extLst>
          </p:cNvPr>
          <p:cNvSpPr>
            <a:spLocks noGrp="1"/>
          </p:cNvSpPr>
          <p:nvPr>
            <p:ph type="title"/>
          </p:nvPr>
        </p:nvSpPr>
        <p:spPr>
          <a:xfrm>
            <a:off x="609600" y="287528"/>
            <a:ext cx="10972800" cy="1143000"/>
          </a:xfrm>
        </p:spPr>
        <p:txBody>
          <a:bodyPr>
            <a:normAutofit/>
          </a:bodyPr>
          <a:lstStyle/>
          <a:p>
            <a:pPr algn="r"/>
            <a:r>
              <a:rPr lang="en-US" sz="3600" b="1" dirty="0" err="1">
                <a:solidFill>
                  <a:schemeClr val="tx1"/>
                </a:solidFill>
                <a:latin typeface="Times New Roman" panose="02020603050405020304" pitchFamily="18" charset="0"/>
                <a:cs typeface="Times New Roman" panose="02020603050405020304" pitchFamily="18" charset="0"/>
              </a:rPr>
              <a:t>Cont</a:t>
            </a:r>
            <a:r>
              <a:rPr lang="en-US" sz="3600" b="1" dirty="0">
                <a:solidFill>
                  <a:schemeClr val="tx1"/>
                </a:solidFill>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65DCFE3F-A401-EE48-8291-5378606346A0}"/>
              </a:ext>
            </a:extLst>
          </p:cNvPr>
          <p:cNvSpPr>
            <a:spLocks noGrp="1"/>
          </p:cNvSpPr>
          <p:nvPr>
            <p:ph idx="1"/>
          </p:nvPr>
        </p:nvSpPr>
        <p:spPr>
          <a:xfrm>
            <a:off x="497840" y="1654048"/>
            <a:ext cx="10972800" cy="4389120"/>
          </a:xfrm>
        </p:spPr>
        <p:txBody>
          <a:bodyPr>
            <a:noAutofit/>
          </a:bodyPr>
          <a:lstStyle/>
          <a:p>
            <a:pPr marL="342900" marR="0" lvl="0" indent="-342900">
              <a:lnSpc>
                <a:spcPct val="107000"/>
              </a:lnSpc>
              <a:spcBef>
                <a:spcPts val="0"/>
              </a:spcBef>
              <a:spcAft>
                <a:spcPts val="800"/>
              </a:spcAft>
              <a:buFont typeface="Wingdings 2" panose="05020102010507070707" pitchFamily="18" charset="2"/>
              <a:buChar char=""/>
              <a:tabLst>
                <a:tab pos="457200" algn="l"/>
              </a:tabLst>
            </a:pPr>
            <a:r>
              <a:rPr lang="en-US" dirty="0">
                <a:latin typeface="Times New Roman" panose="02020603050405020304" pitchFamily="18" charset="0"/>
                <a:cs typeface="Times New Roman" panose="02020603050405020304" pitchFamily="18" charset="0"/>
              </a:rPr>
              <a:t>Martin, J.N. &amp; Nakayama, T.K. (2000). Intercultural communication in contexts. New York, NY McGraw-Hill. </a:t>
            </a:r>
          </a:p>
          <a:p>
            <a:pPr marL="342900" marR="0" lvl="0" indent="-342900">
              <a:lnSpc>
                <a:spcPct val="107000"/>
              </a:lnSpc>
              <a:spcBef>
                <a:spcPts val="0"/>
              </a:spcBef>
              <a:spcAft>
                <a:spcPts val="800"/>
              </a:spcAft>
              <a:buFont typeface="Wingdings 2" panose="05020102010507070707" pitchFamily="18" charset="2"/>
              <a:buChar char=""/>
              <a:tabLst>
                <a:tab pos="457200" algn="l"/>
              </a:tabLst>
            </a:pPr>
            <a:r>
              <a:rPr lang="en-US" dirty="0" err="1">
                <a:latin typeface="Times New Roman" panose="02020603050405020304" pitchFamily="18" charset="0"/>
                <a:cs typeface="Times New Roman" panose="02020603050405020304" pitchFamily="18" charset="0"/>
              </a:rPr>
              <a:t>Alptekin</a:t>
            </a:r>
            <a:r>
              <a:rPr lang="en-US" dirty="0">
                <a:latin typeface="Times New Roman" panose="02020603050405020304" pitchFamily="18" charset="0"/>
                <a:cs typeface="Times New Roman" panose="02020603050405020304" pitchFamily="18" charset="0"/>
              </a:rPr>
              <a:t>, C. (2002). Towards intercultural communicative competence in ELT. ELT Journal 56(1), 57–64.</a:t>
            </a:r>
          </a:p>
          <a:p>
            <a:r>
              <a:rPr lang="en-US" dirty="0">
                <a:latin typeface="Times New Roman" panose="02020603050405020304" pitchFamily="18" charset="0"/>
                <a:cs typeface="Times New Roman" panose="02020603050405020304" pitchFamily="18" charset="0"/>
              </a:rPr>
              <a:t>Byram, M. (1997). Teaching and assessing intercultural communicative competence. Bristol, UK: Multilingual Matters</a:t>
            </a:r>
          </a:p>
          <a:p>
            <a:r>
              <a:rPr lang="en-US" dirty="0">
                <a:latin typeface="Times New Roman" panose="02020603050405020304" pitchFamily="18" charset="0"/>
                <a:cs typeface="Times New Roman" panose="02020603050405020304" pitchFamily="18" charset="0"/>
              </a:rPr>
              <a:t>Byram, M. (2009). The intercultural speaker and pedagogy of foreign language education. In D.K. Deardorff (Ed.), The Sage handbook of intercultural competence (pp. 321–332) Los Angeles, CA: Sage.</a:t>
            </a:r>
          </a:p>
          <a:p>
            <a:r>
              <a:rPr lang="en-US" dirty="0">
                <a:latin typeface="Times New Roman" panose="02020603050405020304" pitchFamily="18" charset="0"/>
                <a:cs typeface="Times New Roman" panose="02020603050405020304" pitchFamily="18" charset="0"/>
              </a:rPr>
              <a:t>Kohn, K. (2013, March). Intercultural communicative competence: an English as a lingua franca perspective. Paper presented at TESOL Arabia, Dubai, UAE.</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1914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a:bodyPr>
          <a:lstStyle/>
          <a:p>
            <a:pPr algn="ctr"/>
            <a:r>
              <a:rPr lang="en-US" sz="3600" i="1" dirty="0">
                <a:latin typeface="+mn-lt"/>
              </a:rPr>
              <a:t>Thank you!</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2973</TotalTime>
  <Words>2123</Words>
  <Application>Microsoft Office PowerPoint</Application>
  <PresentationFormat>Widescreen</PresentationFormat>
  <Paragraphs>173</Paragraphs>
  <Slides>36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Calibri</vt:lpstr>
      <vt:lpstr>Century Gothic</vt:lpstr>
      <vt:lpstr>Palatino Linotype</vt:lpstr>
      <vt:lpstr>Times New Roman</vt:lpstr>
      <vt:lpstr>Wingdings</vt:lpstr>
      <vt:lpstr>Wingdings 2</vt:lpstr>
      <vt:lpstr>Presentation on brainstorming</vt:lpstr>
      <vt:lpstr>PowerPoint Presentation</vt:lpstr>
      <vt:lpstr>Objectives </vt:lpstr>
      <vt:lpstr>What is Communication?</vt:lpstr>
      <vt:lpstr>Cont’</vt:lpstr>
      <vt:lpstr>Elements of a communication process</vt:lpstr>
      <vt:lpstr>Types of Communication</vt:lpstr>
      <vt:lpstr>Types of communication by basing on communication channels </vt:lpstr>
      <vt:lpstr>Types of Communication by basing on Style and Purpose </vt:lpstr>
      <vt:lpstr>Style of Communication</vt:lpstr>
      <vt:lpstr>1. Assertive communication</vt:lpstr>
      <vt:lpstr>2. Aggressive Communication</vt:lpstr>
      <vt:lpstr>3. Passive Communication</vt:lpstr>
      <vt:lpstr>4. Passive-Aggressive Communication</vt:lpstr>
      <vt:lpstr>The Process of Listening</vt:lpstr>
      <vt:lpstr>  Levels of listening </vt:lpstr>
      <vt:lpstr>Oral Communication </vt:lpstr>
      <vt:lpstr>Reading </vt:lpstr>
      <vt:lpstr>Why reading?</vt:lpstr>
      <vt:lpstr>Writing </vt:lpstr>
      <vt:lpstr>Importance of Writing Skills</vt:lpstr>
      <vt:lpstr>Non-verbal Communication </vt:lpstr>
      <vt:lpstr>Cont’</vt:lpstr>
      <vt:lpstr>Cont’</vt:lpstr>
      <vt:lpstr>Importance of non-verbal communication</vt:lpstr>
      <vt:lpstr>Organisational Communication </vt:lpstr>
      <vt:lpstr>Cont’</vt:lpstr>
      <vt:lpstr>The importance of organizational communication  </vt:lpstr>
      <vt:lpstr>Culture and communication</vt:lpstr>
      <vt:lpstr>Steps to embrace cultural differences in communication</vt:lpstr>
      <vt:lpstr>Communication in preparation for a career</vt:lpstr>
      <vt:lpstr>Cont’</vt:lpstr>
      <vt:lpstr>Barrier to effective communication </vt:lpstr>
      <vt:lpstr>Categorization of barriers to communication.</vt:lpstr>
      <vt:lpstr>References</vt:lpstr>
      <vt:lpstr>Cont’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190</cp:revision>
  <dcterms:created xsi:type="dcterms:W3CDTF">2022-03-15T20:48:52Z</dcterms:created>
  <dcterms:modified xsi:type="dcterms:W3CDTF">2022-06-08T21:35:48Z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