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3"/>
  </p:notesMasterIdLst>
  <p:sldIdLst>
    <p:sldId id="272" r:id="rId2"/>
    <p:sldId id="273" r:id="rId3"/>
    <p:sldId id="310" r:id="rId4"/>
    <p:sldId id="308" r:id="rId5"/>
    <p:sldId id="311" r:id="rId6"/>
    <p:sldId id="312" r:id="rId7"/>
    <p:sldId id="314" r:id="rId8"/>
    <p:sldId id="313" r:id="rId9"/>
    <p:sldId id="371" r:id="rId10"/>
    <p:sldId id="321" r:id="rId11"/>
    <p:sldId id="315" r:id="rId12"/>
    <p:sldId id="316" r:id="rId13"/>
    <p:sldId id="317" r:id="rId14"/>
    <p:sldId id="318" r:id="rId15"/>
    <p:sldId id="319" r:id="rId16"/>
    <p:sldId id="322" r:id="rId17"/>
    <p:sldId id="379" r:id="rId18"/>
    <p:sldId id="352" r:id="rId19"/>
    <p:sldId id="369" r:id="rId20"/>
    <p:sldId id="354" r:id="rId21"/>
    <p:sldId id="355" r:id="rId22"/>
    <p:sldId id="370" r:id="rId23"/>
    <p:sldId id="303" r:id="rId24"/>
    <p:sldId id="325" r:id="rId25"/>
    <p:sldId id="332" r:id="rId26"/>
    <p:sldId id="333" r:id="rId27"/>
    <p:sldId id="374" r:id="rId28"/>
    <p:sldId id="375" r:id="rId29"/>
    <p:sldId id="377" r:id="rId30"/>
    <p:sldId id="378" r:id="rId31"/>
    <p:sldId id="29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PRC MUSANZE" initials="IM" lastIdx="1" clrIdx="0">
    <p:extLst>
      <p:ext uri="{19B8F6BF-5375-455C-9EA6-DF929625EA0E}">
        <p15:presenceInfo xmlns:p15="http://schemas.microsoft.com/office/powerpoint/2012/main" userId="IPRC MUSANZ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48" y="11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6/9/2022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6/9/2022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6/9/2022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6/9/2022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6/9/2022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6/9/2022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6/9/2022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6/9/2022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6/9/2022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6/9/2022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6/9/2022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6/9/2022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6/9/2022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947547" y="4957763"/>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2768600"/>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pPr algn="ctr"/>
            <a:r>
              <a:rPr lang="en-US" sz="5400" dirty="0"/>
              <a:t>Exam            /50 marks</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a:bodyPr>
          <a:lstStyle/>
          <a:p>
            <a:r>
              <a:rPr lang="en-US" sz="3600" b="1" dirty="0">
                <a:solidFill>
                  <a:schemeClr val="tx1"/>
                </a:solidFill>
              </a:rPr>
              <a:t>Instructions </a:t>
            </a:r>
          </a:p>
        </p:txBody>
      </p:sp>
      <p:sp>
        <p:nvSpPr>
          <p:cNvPr id="2" name="Content Placeholder 1"/>
          <p:cNvSpPr>
            <a:spLocks noGrp="1"/>
          </p:cNvSpPr>
          <p:nvPr>
            <p:ph idx="1"/>
          </p:nvPr>
        </p:nvSpPr>
        <p:spPr/>
        <p:txBody>
          <a:bodyPr>
            <a:normAutofit/>
          </a:bodyPr>
          <a:lstStyle/>
          <a:p>
            <a:pPr marL="342900" indent="-342900" algn="just">
              <a:lnSpc>
                <a:spcPct val="150000"/>
              </a:lnSpc>
              <a:spcBef>
                <a:spcPts val="0"/>
              </a:spcBef>
              <a:spcAft>
                <a:spcPts val="800"/>
              </a:spcAft>
              <a:buFont typeface="+mj-lt"/>
              <a:buAutoNum type="arabicPeriod"/>
            </a:pPr>
            <a:r>
              <a:rPr lang="en-GB" dirty="0">
                <a:ea typeface="Calibri" panose="020F0502020204030204" pitchFamily="34" charset="0"/>
                <a:cs typeface="Times New Roman" panose="02020603050405020304" pitchFamily="18" charset="0"/>
              </a:rPr>
              <a:t>Attempt all questions. </a:t>
            </a:r>
            <a:endParaRPr lang="en-US" dirty="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a:solidFill>
                  <a:srgbClr val="000000"/>
                </a:solidFill>
                <a:effectLst/>
                <a:ea typeface="Calibri" panose="020F0502020204030204" pitchFamily="34" charset="0"/>
                <a:cs typeface="Times New Roman" panose="02020603050405020304" pitchFamily="18" charset="0"/>
              </a:rPr>
              <a:t>This assessment is made up of 11 questions.</a:t>
            </a:r>
            <a:endParaRPr lang="en-US" dirty="0">
              <a:effectLst/>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GB" dirty="0">
                <a:solidFill>
                  <a:srgbClr val="000000"/>
                </a:solidFill>
                <a:effectLst/>
                <a:ea typeface="Calibri" panose="020F0502020204030204" pitchFamily="34" charset="0"/>
                <a:cs typeface="Times New Roman" panose="02020603050405020304" pitchFamily="18" charset="0"/>
              </a:rPr>
              <a:t>Respond as per given instructions.   </a:t>
            </a:r>
            <a:endParaRPr lang="en-US" dirty="0">
              <a:effectLst/>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GB" dirty="0">
                <a:solidFill>
                  <a:srgbClr val="000000"/>
                </a:solidFill>
                <a:effectLst/>
                <a:ea typeface="Calibri" panose="020F0502020204030204" pitchFamily="34" charset="0"/>
                <a:cs typeface="Times New Roman" panose="02020603050405020304" pitchFamily="18" charset="0"/>
              </a:rPr>
              <a:t>This exam is to be done in 2 hours maximum.</a:t>
            </a:r>
            <a:endParaRPr lang="en-US"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742D3-F230-751A-2132-DEA73D8E8544}"/>
              </a:ext>
            </a:extLst>
          </p:cNvPr>
          <p:cNvSpPr>
            <a:spLocks noGrp="1"/>
          </p:cNvSpPr>
          <p:nvPr>
            <p:ph type="title"/>
          </p:nvPr>
        </p:nvSpPr>
        <p:spPr/>
        <p:txBody>
          <a:bodyPr>
            <a:normAutofit/>
          </a:bodyPr>
          <a:lstStyle/>
          <a:p>
            <a:r>
              <a:rPr lang="en-US" sz="3600" b="1" dirty="0">
                <a:solidFill>
                  <a:schemeClr val="tx1"/>
                </a:solidFill>
                <a:latin typeface="+mn-lt"/>
              </a:rPr>
              <a:t>Question 1. Choose the right answer.         /5 marks </a:t>
            </a:r>
          </a:p>
        </p:txBody>
      </p:sp>
      <p:sp>
        <p:nvSpPr>
          <p:cNvPr id="3" name="Content Placeholder 2">
            <a:extLst>
              <a:ext uri="{FF2B5EF4-FFF2-40B4-BE49-F238E27FC236}">
                <a16:creationId xmlns:a16="http://schemas.microsoft.com/office/drawing/2014/main" id="{023F1905-6ECC-648D-715D-B70E9D79EC47}"/>
              </a:ext>
            </a:extLst>
          </p:cNvPr>
          <p:cNvSpPr>
            <a:spLocks noGrp="1"/>
          </p:cNvSpPr>
          <p:nvPr>
            <p:ph idx="1"/>
          </p:nvPr>
        </p:nvSpPr>
        <p:spPr>
          <a:xfrm>
            <a:off x="609600" y="2108200"/>
            <a:ext cx="10972800" cy="4389120"/>
          </a:xfrm>
        </p:spPr>
        <p:txBody>
          <a:bodyPr>
            <a:normAutofit/>
          </a:bodyPr>
          <a:lstStyle/>
          <a:p>
            <a:pPr marL="0" indent="0">
              <a:buNone/>
            </a:pPr>
            <a:r>
              <a:rPr lang="en-US" b="1" dirty="0" err="1"/>
              <a:t>i</a:t>
            </a:r>
            <a:r>
              <a:rPr lang="en-US" b="1" dirty="0"/>
              <a:t>)</a:t>
            </a:r>
            <a:r>
              <a:rPr lang="en-US" dirty="0"/>
              <a:t>  An idea that is transmitted by the sender to the receiver.</a:t>
            </a:r>
          </a:p>
          <a:p>
            <a:pPr marL="0" indent="0">
              <a:buNone/>
            </a:pPr>
            <a:r>
              <a:rPr lang="en-US" i="1" dirty="0"/>
              <a:t>Answer choices</a:t>
            </a:r>
          </a:p>
          <a:p>
            <a:pPr marL="514350" indent="-514350">
              <a:buAutoNum type="alphaUcPeriod"/>
            </a:pPr>
            <a:r>
              <a:rPr lang="en-US" i="1" dirty="0"/>
              <a:t>Sender           B. Feedback             C. Message                  D. Channel</a:t>
            </a:r>
          </a:p>
          <a:p>
            <a:pPr marL="514350" indent="-514350">
              <a:buAutoNum type="alphaUcPeriod"/>
            </a:pPr>
            <a:endParaRPr lang="en-US" i="1" dirty="0"/>
          </a:p>
          <a:p>
            <a:pPr marL="0" indent="0">
              <a:buNone/>
            </a:pPr>
            <a:r>
              <a:rPr lang="en-US" b="1" dirty="0"/>
              <a:t>ii) </a:t>
            </a:r>
            <a:r>
              <a:rPr lang="en-US" dirty="0"/>
              <a:t>A medium or vehicle through which the message is sent.</a:t>
            </a:r>
          </a:p>
          <a:p>
            <a:pPr marL="0" indent="0">
              <a:buNone/>
            </a:pPr>
            <a:r>
              <a:rPr lang="en-US" i="1" dirty="0"/>
              <a:t>answer choices</a:t>
            </a:r>
          </a:p>
          <a:p>
            <a:pPr marL="0" indent="0">
              <a:buNone/>
            </a:pPr>
            <a:r>
              <a:rPr lang="en-US" i="1" dirty="0"/>
              <a:t>A. Channel          B. Feedback          C. Message                   D. Receiver</a:t>
            </a:r>
          </a:p>
        </p:txBody>
      </p:sp>
    </p:spTree>
    <p:extLst>
      <p:ext uri="{BB962C8B-B14F-4D97-AF65-F5344CB8AC3E}">
        <p14:creationId xmlns:p14="http://schemas.microsoft.com/office/powerpoint/2010/main" val="144524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577AC-3A9C-512C-080B-980A613D4E8D}"/>
              </a:ext>
            </a:extLst>
          </p:cNvPr>
          <p:cNvSpPr>
            <a:spLocks noGrp="1"/>
          </p:cNvSpPr>
          <p:nvPr>
            <p:ph type="title"/>
          </p:nvPr>
        </p:nvSpPr>
        <p:spPr>
          <a:xfrm>
            <a:off x="701040" y="175768"/>
            <a:ext cx="10972800" cy="1143000"/>
          </a:xfrm>
        </p:spPr>
        <p:txBody>
          <a:bodyPr>
            <a:normAutofit/>
          </a:bodyPr>
          <a:lstStyle/>
          <a:p>
            <a:pPr algn="r"/>
            <a:r>
              <a:rPr lang="en-US" sz="3600" b="1" dirty="0" err="1">
                <a:solidFill>
                  <a:schemeClr val="tx1"/>
                </a:solidFill>
                <a:latin typeface="+mn-lt"/>
              </a:rPr>
              <a:t>Cont</a:t>
            </a:r>
            <a:r>
              <a:rPr lang="en-US" sz="3600" b="1" dirty="0">
                <a:solidFill>
                  <a:schemeClr val="tx1"/>
                </a:solidFill>
                <a:latin typeface="+mn-lt"/>
              </a:rPr>
              <a:t>’</a:t>
            </a:r>
          </a:p>
        </p:txBody>
      </p:sp>
      <p:sp>
        <p:nvSpPr>
          <p:cNvPr id="3" name="Content Placeholder 2">
            <a:extLst>
              <a:ext uri="{FF2B5EF4-FFF2-40B4-BE49-F238E27FC236}">
                <a16:creationId xmlns:a16="http://schemas.microsoft.com/office/drawing/2014/main" id="{4D0F54D0-202F-2082-7247-874BB17B4990}"/>
              </a:ext>
            </a:extLst>
          </p:cNvPr>
          <p:cNvSpPr>
            <a:spLocks noGrp="1"/>
          </p:cNvSpPr>
          <p:nvPr>
            <p:ph idx="1"/>
          </p:nvPr>
        </p:nvSpPr>
        <p:spPr>
          <a:xfrm>
            <a:off x="701040" y="1318767"/>
            <a:ext cx="10972800" cy="5459719"/>
          </a:xfrm>
        </p:spPr>
        <p:txBody>
          <a:bodyPr>
            <a:normAutofit fontScale="92500" lnSpcReduction="20000"/>
          </a:bodyPr>
          <a:lstStyle/>
          <a:p>
            <a:pPr marL="0" indent="0">
              <a:buNone/>
            </a:pPr>
            <a:r>
              <a:rPr lang="en-US" b="1" dirty="0"/>
              <a:t>iii) </a:t>
            </a:r>
            <a:r>
              <a:rPr lang="en-US" dirty="0"/>
              <a:t>The process of transmitting messages, information, ideas, or feelings from one person to another.</a:t>
            </a:r>
          </a:p>
          <a:p>
            <a:pPr marL="0" indent="0">
              <a:buNone/>
            </a:pPr>
            <a:endParaRPr lang="en-US" i="1" dirty="0"/>
          </a:p>
          <a:p>
            <a:pPr marL="0" indent="0">
              <a:buNone/>
            </a:pPr>
            <a:r>
              <a:rPr lang="en-US" i="1" dirty="0"/>
              <a:t>Answer choices</a:t>
            </a:r>
          </a:p>
          <a:p>
            <a:pPr marL="514350" indent="-514350">
              <a:buAutoNum type="alphaUcPeriod"/>
            </a:pPr>
            <a:r>
              <a:rPr lang="en-US" i="1" dirty="0"/>
              <a:t>Communication     B. Pronunciation       C. Enunciation      D. Dictation</a:t>
            </a:r>
          </a:p>
          <a:p>
            <a:pPr marL="514350" indent="-514350">
              <a:buAutoNum type="alphaUcPeriod"/>
            </a:pPr>
            <a:endParaRPr lang="en-US" i="1" dirty="0"/>
          </a:p>
          <a:p>
            <a:pPr marL="0" indent="0" algn="l">
              <a:buNone/>
            </a:pPr>
            <a:r>
              <a:rPr lang="en-US" b="1" dirty="0"/>
              <a:t>iv) </a:t>
            </a:r>
            <a:r>
              <a:rPr lang="en-US" dirty="0"/>
              <a:t>The one who decodes the message.</a:t>
            </a:r>
            <a:endParaRPr lang="en-US" i="1" dirty="0"/>
          </a:p>
          <a:p>
            <a:pPr marL="0" indent="0" algn="l">
              <a:buNone/>
            </a:pPr>
            <a:r>
              <a:rPr lang="en-US" i="1" dirty="0"/>
              <a:t>Answer choices</a:t>
            </a:r>
          </a:p>
          <a:p>
            <a:pPr marL="0" indent="0" algn="l">
              <a:buNone/>
            </a:pPr>
            <a:r>
              <a:rPr lang="en-US" i="1" dirty="0"/>
              <a:t>A. Seller              B. Speaker               C. Receiver              D. Writer</a:t>
            </a:r>
          </a:p>
          <a:p>
            <a:pPr marL="0" indent="0" algn="l">
              <a:buNone/>
            </a:pPr>
            <a:endParaRPr lang="en-US" dirty="0"/>
          </a:p>
          <a:p>
            <a:pPr marL="0" indent="0" algn="l">
              <a:buNone/>
            </a:pPr>
            <a:r>
              <a:rPr lang="en-US" b="1" dirty="0"/>
              <a:t>v) </a:t>
            </a:r>
            <a:r>
              <a:rPr lang="en-US" dirty="0"/>
              <a:t>Martin has a habit of ignoring the messages of his classmates. Which of the following elements is usually missing from interactions with Mark?</a:t>
            </a:r>
          </a:p>
          <a:p>
            <a:pPr marL="0" indent="0" algn="l">
              <a:buNone/>
            </a:pPr>
            <a:r>
              <a:rPr lang="en-US" i="1" dirty="0"/>
              <a:t>Answer choices</a:t>
            </a:r>
          </a:p>
          <a:p>
            <a:pPr marL="514350" indent="-514350" algn="l">
              <a:buAutoNum type="alphaUcPeriod"/>
            </a:pPr>
            <a:r>
              <a:rPr lang="en-US" i="1" dirty="0"/>
              <a:t>Channel  		B. barrier   		 C. context      	  D. feedback</a:t>
            </a:r>
          </a:p>
          <a:p>
            <a:pPr marL="514350" indent="-514350" algn="l">
              <a:buAutoNum type="alphaUcPeriod"/>
            </a:pPr>
            <a:endParaRPr lang="en-US" i="1" dirty="0"/>
          </a:p>
          <a:p>
            <a:pPr marL="514350" indent="-514350" algn="l">
              <a:buAutoNum type="alphaUcPeriod"/>
            </a:pPr>
            <a:endParaRPr lang="en-US" i="1" dirty="0"/>
          </a:p>
          <a:p>
            <a:pPr marL="880110" lvl="1" indent="-514350">
              <a:buAutoNum type="alphaUcPeriod"/>
            </a:pPr>
            <a:endParaRPr lang="en-US" i="1" dirty="0"/>
          </a:p>
        </p:txBody>
      </p:sp>
    </p:spTree>
    <p:extLst>
      <p:ext uri="{BB962C8B-B14F-4D97-AF65-F5344CB8AC3E}">
        <p14:creationId xmlns:p14="http://schemas.microsoft.com/office/powerpoint/2010/main" val="1904222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90CB1-4730-607A-6A36-E7F51C778ED4}"/>
              </a:ext>
            </a:extLst>
          </p:cNvPr>
          <p:cNvSpPr>
            <a:spLocks noGrp="1"/>
          </p:cNvSpPr>
          <p:nvPr>
            <p:ph type="title"/>
          </p:nvPr>
        </p:nvSpPr>
        <p:spPr/>
        <p:txBody>
          <a:bodyPr>
            <a:normAutofit/>
          </a:bodyPr>
          <a:lstStyle/>
          <a:p>
            <a:r>
              <a:rPr lang="en-US" sz="3600" b="1" dirty="0">
                <a:solidFill>
                  <a:schemeClr val="tx1"/>
                </a:solidFill>
                <a:latin typeface="+mn-lt"/>
              </a:rPr>
              <a:t>Question 2. Answer by true or false (Write the answer in the box)                         /5 marks </a:t>
            </a:r>
          </a:p>
        </p:txBody>
      </p:sp>
      <p:sp>
        <p:nvSpPr>
          <p:cNvPr id="3" name="Content Placeholder 2">
            <a:extLst>
              <a:ext uri="{FF2B5EF4-FFF2-40B4-BE49-F238E27FC236}">
                <a16:creationId xmlns:a16="http://schemas.microsoft.com/office/drawing/2014/main" id="{25272569-43DC-9FFD-8D89-9C9EB2842BA9}"/>
              </a:ext>
            </a:extLst>
          </p:cNvPr>
          <p:cNvSpPr>
            <a:spLocks noGrp="1"/>
          </p:cNvSpPr>
          <p:nvPr>
            <p:ph idx="1"/>
          </p:nvPr>
        </p:nvSpPr>
        <p:spPr/>
        <p:txBody>
          <a:bodyPr>
            <a:normAutofit fontScale="92500"/>
          </a:bodyPr>
          <a:lstStyle/>
          <a:p>
            <a:pPr marL="571500" indent="-571500">
              <a:buAutoNum type="romanLcParenR"/>
            </a:pPr>
            <a:r>
              <a:rPr lang="en-US" dirty="0"/>
              <a:t>Idea is not necessary in a communication process. </a:t>
            </a:r>
          </a:p>
          <a:p>
            <a:pPr marL="571500" indent="-571500">
              <a:buAutoNum type="romanLcParenR"/>
            </a:pPr>
            <a:endParaRPr lang="en-US" dirty="0"/>
          </a:p>
          <a:p>
            <a:pPr marL="0" indent="0">
              <a:buNone/>
            </a:pPr>
            <a:r>
              <a:rPr lang="en-US" dirty="0"/>
              <a:t>ii) Verbal communication is a form of communication in which a message is transmitted verbally, by word of mouth, and a piece of writing.</a:t>
            </a:r>
          </a:p>
          <a:p>
            <a:pPr marL="0" indent="0">
              <a:buNone/>
            </a:pPr>
            <a:endParaRPr lang="en-US" dirty="0"/>
          </a:p>
          <a:p>
            <a:pPr marL="0" indent="0">
              <a:buNone/>
            </a:pPr>
            <a:r>
              <a:rPr lang="en-US" dirty="0"/>
              <a:t>iii) In nonverbal communication a user sends or receives written messages. </a:t>
            </a:r>
          </a:p>
          <a:p>
            <a:pPr marL="0" indent="0">
              <a:buNone/>
            </a:pPr>
            <a:endParaRPr lang="en-US" dirty="0"/>
          </a:p>
          <a:p>
            <a:pPr marL="0" indent="0">
              <a:buNone/>
            </a:pPr>
            <a:r>
              <a:rPr lang="en-US" dirty="0"/>
              <a:t>iv) In formal communication, it is not allowed to use slang and foul language.  </a:t>
            </a:r>
          </a:p>
          <a:p>
            <a:pPr marL="0" indent="0">
              <a:buNone/>
            </a:pPr>
            <a:endParaRPr lang="en-US" dirty="0"/>
          </a:p>
          <a:p>
            <a:pPr marL="0" indent="0">
              <a:buNone/>
            </a:pPr>
            <a:r>
              <a:rPr lang="en-US" dirty="0"/>
              <a:t>V) In oral communication, users are able to edit their messages. </a:t>
            </a:r>
          </a:p>
          <a:p>
            <a:pPr marL="0" indent="0">
              <a:buNone/>
            </a:pPr>
            <a:endParaRPr lang="en-US" dirty="0"/>
          </a:p>
          <a:p>
            <a:pPr marL="0" indent="0">
              <a:buNone/>
            </a:pPr>
            <a:endParaRPr lang="en-US" dirty="0"/>
          </a:p>
        </p:txBody>
      </p:sp>
      <p:sp>
        <p:nvSpPr>
          <p:cNvPr id="7" name="Rectangle: Rounded Corners 6">
            <a:extLst>
              <a:ext uri="{FF2B5EF4-FFF2-40B4-BE49-F238E27FC236}">
                <a16:creationId xmlns:a16="http://schemas.microsoft.com/office/drawing/2014/main" id="{FAB3398E-2218-C122-3439-510A2B9BAEA4}"/>
              </a:ext>
            </a:extLst>
          </p:cNvPr>
          <p:cNvSpPr/>
          <p:nvPr/>
        </p:nvSpPr>
        <p:spPr>
          <a:xfrm>
            <a:off x="11064240" y="2790571"/>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B64D7FFB-7F88-F12C-560B-B55615C0B3C8}"/>
              </a:ext>
            </a:extLst>
          </p:cNvPr>
          <p:cNvSpPr/>
          <p:nvPr/>
        </p:nvSpPr>
        <p:spPr>
          <a:xfrm>
            <a:off x="8242300" y="1935480"/>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3BD9FD1A-B1DC-740B-3DB3-E4F9701E80F8}"/>
              </a:ext>
            </a:extLst>
          </p:cNvPr>
          <p:cNvSpPr/>
          <p:nvPr/>
        </p:nvSpPr>
        <p:spPr>
          <a:xfrm>
            <a:off x="10914380" y="4075176"/>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C4460513-AECC-F4EE-2E2C-38344845A6B4}"/>
              </a:ext>
            </a:extLst>
          </p:cNvPr>
          <p:cNvSpPr/>
          <p:nvPr/>
        </p:nvSpPr>
        <p:spPr>
          <a:xfrm>
            <a:off x="11145520" y="4914900"/>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307ED4B7-9850-6C7A-F22E-C3E8598D102F}"/>
              </a:ext>
            </a:extLst>
          </p:cNvPr>
          <p:cNvSpPr/>
          <p:nvPr/>
        </p:nvSpPr>
        <p:spPr>
          <a:xfrm>
            <a:off x="10396220" y="5732145"/>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452916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64C64-11B8-760F-B0B5-70636A457ADD}"/>
              </a:ext>
            </a:extLst>
          </p:cNvPr>
          <p:cNvSpPr>
            <a:spLocks noGrp="1"/>
          </p:cNvSpPr>
          <p:nvPr>
            <p:ph type="title"/>
          </p:nvPr>
        </p:nvSpPr>
        <p:spPr/>
        <p:txBody>
          <a:bodyPr>
            <a:normAutofit/>
          </a:bodyPr>
          <a:lstStyle/>
          <a:p>
            <a:r>
              <a:rPr lang="en-US" sz="3600" b="1" dirty="0">
                <a:solidFill>
                  <a:schemeClr val="tx1"/>
                </a:solidFill>
                <a:latin typeface="+mn-lt"/>
              </a:rPr>
              <a:t>Question 3. Match the following elements. /2 marks </a:t>
            </a:r>
          </a:p>
        </p:txBody>
      </p:sp>
      <p:sp>
        <p:nvSpPr>
          <p:cNvPr id="4" name="Rectangle 3">
            <a:extLst>
              <a:ext uri="{FF2B5EF4-FFF2-40B4-BE49-F238E27FC236}">
                <a16:creationId xmlns:a16="http://schemas.microsoft.com/office/drawing/2014/main" id="{20567AAC-5B9B-BF83-AAAC-C51AF6652D12}"/>
              </a:ext>
            </a:extLst>
          </p:cNvPr>
          <p:cNvSpPr/>
          <p:nvPr/>
        </p:nvSpPr>
        <p:spPr>
          <a:xfrm>
            <a:off x="264160" y="2062480"/>
            <a:ext cx="4155440" cy="471424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marL="342900" indent="-342900" algn="ctr">
              <a:buAutoNum type="arabicPeriod"/>
            </a:pPr>
            <a:r>
              <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Assertive communication</a:t>
            </a: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 </a:t>
            </a:r>
            <a:r>
              <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Aggressive Communication</a:t>
            </a:r>
          </a:p>
          <a:p>
            <a:pPr algn="ct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US" sz="2000" dirty="0"/>
          </a:p>
        </p:txBody>
      </p:sp>
      <p:sp>
        <p:nvSpPr>
          <p:cNvPr id="5" name="Rectangle 4">
            <a:extLst>
              <a:ext uri="{FF2B5EF4-FFF2-40B4-BE49-F238E27FC236}">
                <a16:creationId xmlns:a16="http://schemas.microsoft.com/office/drawing/2014/main" id="{EFCCA8BC-F00D-02E3-D20F-9E22375469E6}"/>
              </a:ext>
            </a:extLst>
          </p:cNvPr>
          <p:cNvSpPr/>
          <p:nvPr/>
        </p:nvSpPr>
        <p:spPr>
          <a:xfrm>
            <a:off x="4856480" y="2062480"/>
            <a:ext cx="7188200" cy="471424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marL="457200" indent="-457200" algn="just">
              <a:buAutoNum type="alphaLcParenR"/>
            </a:pPr>
            <a:r>
              <a:rPr lang="en-GB" sz="2000" dirty="0">
                <a:solidFill>
                  <a:srgbClr val="000000"/>
                </a:solidFill>
                <a:effectLst/>
                <a:ea typeface="Roboto" panose="02000000000000000000" pitchFamily="2" charset="0"/>
                <a:cs typeface="Times New Roman" panose="02020603050405020304" pitchFamily="18" charset="0"/>
              </a:rPr>
              <a:t>This style always involves manipulation. The user attempts to make </a:t>
            </a:r>
            <a:r>
              <a:rPr lang="en-GB" sz="2000" dirty="0">
                <a:solidFill>
                  <a:srgbClr val="000000"/>
                </a:solidFill>
                <a:ea typeface="Roboto" panose="02000000000000000000" pitchFamily="2" charset="0"/>
                <a:cs typeface="Times New Roman" panose="02020603050405020304" pitchFamily="18" charset="0"/>
              </a:rPr>
              <a:t>a person </a:t>
            </a:r>
            <a:r>
              <a:rPr lang="en-GB" sz="2000" dirty="0">
                <a:solidFill>
                  <a:srgbClr val="000000"/>
                </a:solidFill>
                <a:effectLst/>
                <a:ea typeface="Roboto" panose="02000000000000000000" pitchFamily="2" charset="0"/>
                <a:cs typeface="Times New Roman" panose="02020603050405020304" pitchFamily="18" charset="0"/>
              </a:rPr>
              <a:t>do what he/she wants by inducing guilt (hurt) or by using intimidation and control tactics (anger). He/she puts focus on how and when his/her needs can be met.</a:t>
            </a:r>
          </a:p>
          <a:p>
            <a:pPr marL="457200" indent="-457200" algn="just">
              <a:buAutoNum type="alphaLcParenR"/>
            </a:pPr>
            <a:endParaRPr lang="en-GB" sz="2000" dirty="0">
              <a:solidFill>
                <a:srgbClr val="000000"/>
              </a:solidFill>
              <a:effectLst/>
              <a:ea typeface="Roboto" panose="02000000000000000000" pitchFamily="2" charset="0"/>
              <a:cs typeface="Times New Roman" panose="02020603050405020304" pitchFamily="18" charset="0"/>
            </a:endParaRPr>
          </a:p>
          <a:p>
            <a:pPr marL="457200" indent="-457200" algn="just">
              <a:buAutoNum type="alphaLcParenR"/>
            </a:pPr>
            <a:endParaRPr lang="en-GB" sz="2000" dirty="0">
              <a:solidFill>
                <a:srgbClr val="000000"/>
              </a:solidFill>
              <a:effectLst/>
              <a:ea typeface="Roboto" panose="02000000000000000000" pitchFamily="2" charset="0"/>
              <a:cs typeface="Times New Roman" panose="02020603050405020304" pitchFamily="18" charset="0"/>
            </a:endParaRPr>
          </a:p>
          <a:p>
            <a:pPr marL="457200" indent="-457200" algn="just">
              <a:buAutoNum type="alphaLcParenR"/>
            </a:pPr>
            <a:r>
              <a:rPr lang="en-GB" sz="2000" dirty="0">
                <a:solidFill>
                  <a:srgbClr val="000000"/>
                </a:solidFill>
                <a:effectLst/>
                <a:ea typeface="Roboto" panose="02000000000000000000" pitchFamily="2" charset="0"/>
                <a:cs typeface="Times New Roman" panose="02020603050405020304" pitchFamily="18" charset="0"/>
              </a:rPr>
              <a:t>This is the most effective form of communication. Assertive communication is simply how we naturally express ourselves when our self-esteem is intact. </a:t>
            </a:r>
            <a:r>
              <a:rPr lang="en-US" sz="2000" dirty="0">
                <a:ea typeface="Roboto" panose="02000000000000000000" pitchFamily="2" charset="0"/>
                <a:cs typeface="Times New Roman" panose="02020603050405020304" pitchFamily="18" charset="0"/>
              </a:rPr>
              <a:t>Thus, </a:t>
            </a:r>
            <a:r>
              <a:rPr lang="en-GB" sz="2000" dirty="0">
                <a:solidFill>
                  <a:srgbClr val="000000"/>
                </a:solidFill>
                <a:effectLst/>
                <a:ea typeface="Roboto" panose="02000000000000000000" pitchFamily="2" charset="0"/>
                <a:cs typeface="Times New Roman" panose="02020603050405020304" pitchFamily="18" charset="0"/>
              </a:rPr>
              <a:t>we communicate our needs clearly and consider a win/win situation. </a:t>
            </a:r>
          </a:p>
          <a:p>
            <a:pPr algn="just"/>
            <a:endParaRPr lang="en-US" sz="2000" dirty="0"/>
          </a:p>
        </p:txBody>
      </p:sp>
    </p:spTree>
    <p:extLst>
      <p:ext uri="{BB962C8B-B14F-4D97-AF65-F5344CB8AC3E}">
        <p14:creationId xmlns:p14="http://schemas.microsoft.com/office/powerpoint/2010/main" val="575926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8E22F-A093-CB90-4CE0-E9AC2CB4D474}"/>
              </a:ext>
            </a:extLst>
          </p:cNvPr>
          <p:cNvSpPr>
            <a:spLocks noGrp="1"/>
          </p:cNvSpPr>
          <p:nvPr>
            <p:ph type="title"/>
          </p:nvPr>
        </p:nvSpPr>
        <p:spPr>
          <a:xfrm>
            <a:off x="609600" y="731520"/>
            <a:ext cx="10972800" cy="739648"/>
          </a:xfrm>
        </p:spPr>
        <p:txBody>
          <a:bodyPr>
            <a:normAutofit/>
          </a:bodyPr>
          <a:lstStyle/>
          <a:p>
            <a:r>
              <a:rPr lang="en-US" sz="3200" b="1" dirty="0">
                <a:solidFill>
                  <a:schemeClr val="tx1"/>
                </a:solidFill>
                <a:latin typeface="+mn-lt"/>
              </a:rPr>
              <a:t>Question 4. Choose the right word to fill the gaps. /3 marks </a:t>
            </a:r>
          </a:p>
        </p:txBody>
      </p:sp>
      <p:sp>
        <p:nvSpPr>
          <p:cNvPr id="3" name="Content Placeholder 2">
            <a:extLst>
              <a:ext uri="{FF2B5EF4-FFF2-40B4-BE49-F238E27FC236}">
                <a16:creationId xmlns:a16="http://schemas.microsoft.com/office/drawing/2014/main" id="{B3F2608B-6A6E-1443-E6E3-471C44CE45E4}"/>
              </a:ext>
            </a:extLst>
          </p:cNvPr>
          <p:cNvSpPr>
            <a:spLocks noGrp="1"/>
          </p:cNvSpPr>
          <p:nvPr>
            <p:ph idx="1"/>
          </p:nvPr>
        </p:nvSpPr>
        <p:spPr>
          <a:xfrm>
            <a:off x="609600" y="1471168"/>
            <a:ext cx="10972800" cy="5386832"/>
          </a:xfrm>
        </p:spPr>
        <p:txBody>
          <a:bodyPr>
            <a:noAutofit/>
          </a:bodyPr>
          <a:lstStyle/>
          <a:p>
            <a:pPr marL="571500" indent="-571500">
              <a:buAutoNum type="romanLcParenR"/>
            </a:pPr>
            <a:r>
              <a:rPr lang="en-US" dirty="0"/>
              <a:t>A wrong placement of … can change the entire meaning of a sentence.</a:t>
            </a:r>
          </a:p>
          <a:p>
            <a:pPr marL="514350" indent="-514350">
              <a:buAutoNum type="alphaLcParenR"/>
            </a:pPr>
            <a:r>
              <a:rPr lang="en-US" dirty="0"/>
              <a:t>feedback       b) punctuation marks            c) encoding process</a:t>
            </a:r>
          </a:p>
          <a:p>
            <a:pPr marL="514350" indent="-514350">
              <a:buAutoNum type="alphaLcParenR"/>
            </a:pPr>
            <a:endParaRPr lang="en-US" dirty="0"/>
          </a:p>
          <a:p>
            <a:pPr marL="0" indent="0">
              <a:buNone/>
            </a:pPr>
            <a:r>
              <a:rPr lang="en-US" dirty="0"/>
              <a:t>ii)    </a:t>
            </a:r>
            <a:r>
              <a:rPr lang="en-GB" dirty="0">
                <a:solidFill>
                  <a:srgbClr val="000000"/>
                </a:solidFill>
                <a:effectLst/>
                <a:ea typeface="Calibri" panose="020F0502020204030204" pitchFamily="34" charset="0"/>
                <a:cs typeface="Times New Roman" panose="02020603050405020304" pitchFamily="18" charset="0"/>
              </a:rPr>
              <a:t>… is very important in </a:t>
            </a:r>
            <a:r>
              <a:rPr lang="en-GB" dirty="0">
                <a:solidFill>
                  <a:srgbClr val="000000"/>
                </a:solidFill>
                <a:ea typeface="Calibri" panose="020F0502020204030204" pitchFamily="34" charset="0"/>
                <a:cs typeface="Times New Roman" panose="02020603050405020304" pitchFamily="18" charset="0"/>
              </a:rPr>
              <a:t>the communication process as it </a:t>
            </a:r>
            <a:r>
              <a:rPr lang="en-GB" dirty="0">
                <a:solidFill>
                  <a:srgbClr val="000000"/>
                </a:solidFill>
                <a:effectLst/>
                <a:ea typeface="Calibri" panose="020F0502020204030204" pitchFamily="34" charset="0"/>
                <a:cs typeface="Times New Roman" panose="02020603050405020304" pitchFamily="18" charset="0"/>
              </a:rPr>
              <a:t>confirms </a:t>
            </a:r>
            <a:r>
              <a:rPr lang="en-GB" dirty="0">
                <a:solidFill>
                  <a:srgbClr val="000000"/>
                </a:solidFill>
                <a:ea typeface="Calibri" panose="020F0502020204030204" pitchFamily="34" charset="0"/>
                <a:cs typeface="Times New Roman" panose="02020603050405020304" pitchFamily="18" charset="0"/>
              </a:rPr>
              <a:t>that a message has reached to the receiver. When there is no</a:t>
            </a:r>
            <a:r>
              <a:rPr lang="en-GB" dirty="0">
                <a:solidFill>
                  <a:srgbClr val="000000"/>
                </a:solidFill>
                <a:effectLst/>
                <a:ea typeface="Calibri" panose="020F0502020204030204" pitchFamily="34" charset="0"/>
                <a:cs typeface="Times New Roman" panose="02020603050405020304" pitchFamily="18" charset="0"/>
              </a:rPr>
              <a:t> feedback, sometimes it leads to uncertainty and confusion.</a:t>
            </a:r>
          </a:p>
          <a:p>
            <a:pPr marL="514350" indent="-514350">
              <a:buAutoNum type="alphaLcParenR"/>
            </a:pPr>
            <a:r>
              <a:rPr lang="en-GB" dirty="0">
                <a:solidFill>
                  <a:srgbClr val="000000"/>
                </a:solidFill>
                <a:ea typeface="Calibri" panose="020F0502020204030204" pitchFamily="34" charset="0"/>
                <a:cs typeface="Times New Roman" panose="02020603050405020304" pitchFamily="18" charset="0"/>
              </a:rPr>
              <a:t>a </a:t>
            </a:r>
            <a:r>
              <a:rPr lang="en-GB" dirty="0">
                <a:solidFill>
                  <a:srgbClr val="000000"/>
                </a:solidFill>
                <a:effectLst/>
                <a:ea typeface="Calibri" panose="020F0502020204030204" pitchFamily="34" charset="0"/>
                <a:cs typeface="Times New Roman" panose="02020603050405020304" pitchFamily="18" charset="0"/>
              </a:rPr>
              <a:t>receiver        </a:t>
            </a:r>
            <a:r>
              <a:rPr lang="en-GB" dirty="0">
                <a:solidFill>
                  <a:srgbClr val="000000"/>
                </a:solidFill>
                <a:ea typeface="Calibri" panose="020F0502020204030204" pitchFamily="34" charset="0"/>
                <a:cs typeface="Times New Roman" panose="02020603050405020304" pitchFamily="18" charset="0"/>
              </a:rPr>
              <a:t>b) a feedback                         c) a message</a:t>
            </a:r>
          </a:p>
          <a:p>
            <a:pPr marL="514350" indent="-514350">
              <a:buAutoNum type="alphaLcParenR"/>
            </a:pPr>
            <a:endParaRPr lang="en-GB" dirty="0">
              <a:solidFill>
                <a:srgbClr val="000000"/>
              </a:solidFill>
              <a:effectLst/>
              <a:ea typeface="Calibri" panose="020F0502020204030204" pitchFamily="34" charset="0"/>
              <a:cs typeface="Times New Roman" panose="02020603050405020304" pitchFamily="18" charset="0"/>
            </a:endParaRPr>
          </a:p>
          <a:p>
            <a:pPr marL="0" indent="0">
              <a:buNone/>
            </a:pPr>
            <a:r>
              <a:rPr lang="en-GB" dirty="0">
                <a:solidFill>
                  <a:srgbClr val="000000"/>
                </a:solidFill>
                <a:ea typeface="Calibri" panose="020F0502020204030204" pitchFamily="34" charset="0"/>
                <a:cs typeface="Times New Roman" panose="02020603050405020304" pitchFamily="18" charset="0"/>
              </a:rPr>
              <a:t>iii) </a:t>
            </a:r>
            <a:r>
              <a:rPr lang="en-US" dirty="0">
                <a:solidFill>
                  <a:srgbClr val="000000"/>
                </a:solidFill>
                <a:ea typeface="Calibri" panose="020F0502020204030204" pitchFamily="34" charset="0"/>
                <a:cs typeface="Times New Roman" panose="02020603050405020304" pitchFamily="18" charset="0"/>
              </a:rPr>
              <a:t>Efficient … is necessary for students to have a record of lectures for future study and review.</a:t>
            </a:r>
          </a:p>
          <a:p>
            <a:pPr marL="0" indent="0">
              <a:buNone/>
            </a:pPr>
            <a:r>
              <a:rPr lang="en-US" dirty="0">
                <a:solidFill>
                  <a:srgbClr val="000000"/>
                </a:solidFill>
                <a:effectLst/>
                <a:ea typeface="Calibri" panose="020F0502020204030204" pitchFamily="34" charset="0"/>
                <a:cs typeface="Times New Roman" panose="02020603050405020304" pitchFamily="18" charset="0"/>
              </a:rPr>
              <a:t>a)</a:t>
            </a:r>
            <a:r>
              <a:rPr lang="en-US" dirty="0">
                <a:solidFill>
                  <a:srgbClr val="000000"/>
                </a:solidFill>
                <a:ea typeface="Calibri" panose="020F0502020204030204" pitchFamily="34" charset="0"/>
                <a:cs typeface="Times New Roman" panose="02020603050405020304" pitchFamily="18" charset="0"/>
              </a:rPr>
              <a:t> note taking        b) message                           c) receiver</a:t>
            </a:r>
            <a:endParaRPr lang="en-US" dirty="0">
              <a:effectLst/>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646085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38A-B64D-4DE0-7D75-EEAA387135BC}"/>
              </a:ext>
            </a:extLst>
          </p:cNvPr>
          <p:cNvSpPr>
            <a:spLocks noGrp="1"/>
          </p:cNvSpPr>
          <p:nvPr>
            <p:ph type="title"/>
          </p:nvPr>
        </p:nvSpPr>
        <p:spPr/>
        <p:txBody>
          <a:bodyPr>
            <a:normAutofit/>
          </a:bodyPr>
          <a:lstStyle/>
          <a:p>
            <a:r>
              <a:rPr lang="en-US" sz="3200" b="1" dirty="0">
                <a:solidFill>
                  <a:schemeClr val="tx1"/>
                </a:solidFill>
                <a:latin typeface="+mn-lt"/>
              </a:rPr>
              <a:t>Question 4. Illustrate </a:t>
            </a:r>
            <a:r>
              <a:rPr lang="en-GB" sz="3200" b="1" dirty="0">
                <a:solidFill>
                  <a:schemeClr val="tx1"/>
                </a:solidFill>
                <a:effectLst/>
                <a:latin typeface="+mn-lt"/>
                <a:ea typeface="Times New Roman" panose="02020603050405020304" pitchFamily="18" charset="0"/>
                <a:cs typeface="Times New Roman" panose="02020603050405020304" pitchFamily="18" charset="0"/>
              </a:rPr>
              <a:t>factors Affecting Communication. </a:t>
            </a:r>
            <a:br>
              <a:rPr lang="en-GB" sz="3200" b="1" dirty="0">
                <a:solidFill>
                  <a:schemeClr val="tx1"/>
                </a:solidFill>
                <a:effectLst/>
                <a:latin typeface="+mn-lt"/>
                <a:ea typeface="Times New Roman" panose="02020603050405020304" pitchFamily="18" charset="0"/>
                <a:cs typeface="Times New Roman" panose="02020603050405020304" pitchFamily="18" charset="0"/>
              </a:rPr>
            </a:br>
            <a:r>
              <a:rPr lang="en-US" sz="3200" b="1" dirty="0">
                <a:solidFill>
                  <a:schemeClr val="tx1"/>
                </a:solidFill>
                <a:latin typeface="+mn-lt"/>
              </a:rPr>
              <a:t>/5 marks </a:t>
            </a:r>
          </a:p>
        </p:txBody>
      </p:sp>
      <p:sp>
        <p:nvSpPr>
          <p:cNvPr id="4" name="Title 1">
            <a:extLst>
              <a:ext uri="{FF2B5EF4-FFF2-40B4-BE49-F238E27FC236}">
                <a16:creationId xmlns:a16="http://schemas.microsoft.com/office/drawing/2014/main" id="{D6DA8665-15F1-6434-2EE1-1B76227504E5}"/>
              </a:ext>
            </a:extLst>
          </p:cNvPr>
          <p:cNvSpPr txBox="1">
            <a:spLocks/>
          </p:cNvSpPr>
          <p:nvPr/>
        </p:nvSpPr>
        <p:spPr>
          <a:xfrm>
            <a:off x="609600" y="2286000"/>
            <a:ext cx="11480800" cy="1143000"/>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b="1" dirty="0">
                <a:solidFill>
                  <a:schemeClr val="tx1"/>
                </a:solidFill>
                <a:latin typeface="+mn-lt"/>
              </a:rPr>
              <a:t>Question 5. Mention 5 </a:t>
            </a:r>
            <a:r>
              <a:rPr lang="en-GB" sz="3200" b="1" dirty="0">
                <a:effectLst/>
                <a:latin typeface="Times New Roman" panose="02020603050405020304" pitchFamily="18" charset="0"/>
                <a:ea typeface="Calibri" panose="020F0502020204030204" pitchFamily="34" charset="0"/>
                <a:cs typeface="Times New Roman" panose="02020603050405020304" pitchFamily="18" charset="0"/>
              </a:rPr>
              <a:t>common barriers to effective listening? </a:t>
            </a:r>
            <a:r>
              <a:rPr lang="en-US" sz="3200" b="1" dirty="0">
                <a:solidFill>
                  <a:schemeClr val="tx1"/>
                </a:solidFill>
                <a:latin typeface="+mn-lt"/>
              </a:rPr>
              <a:t> /5 marks </a:t>
            </a:r>
            <a:endParaRPr lang="en-GB" sz="3200" b="1"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1400" dirty="0"/>
          </a:p>
        </p:txBody>
      </p:sp>
      <p:sp>
        <p:nvSpPr>
          <p:cNvPr id="6" name="Title 1">
            <a:extLst>
              <a:ext uri="{FF2B5EF4-FFF2-40B4-BE49-F238E27FC236}">
                <a16:creationId xmlns:a16="http://schemas.microsoft.com/office/drawing/2014/main" id="{B6E9BEB9-705C-76B4-912D-B762288DA3AF}"/>
              </a:ext>
            </a:extLst>
          </p:cNvPr>
          <p:cNvSpPr txBox="1">
            <a:spLocks/>
          </p:cNvSpPr>
          <p:nvPr/>
        </p:nvSpPr>
        <p:spPr>
          <a:xfrm>
            <a:off x="609600" y="3675380"/>
            <a:ext cx="11480800" cy="846924"/>
          </a:xfrm>
          <a:prstGeom prst="rect">
            <a:avLst/>
          </a:prstGeom>
        </p:spPr>
        <p:txBody>
          <a:bodyPr vert="horz" lIns="0" rIns="0" bIns="0" anchor="b">
            <a:normAutofit fontScale="9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b="1" dirty="0">
                <a:solidFill>
                  <a:schemeClr val="tx1"/>
                </a:solidFill>
                <a:latin typeface="+mn-lt"/>
              </a:rPr>
              <a:t>Question 6. In reading differentiate skimming from scanning.     /5 marks </a:t>
            </a:r>
          </a:p>
        </p:txBody>
      </p:sp>
      <p:sp>
        <p:nvSpPr>
          <p:cNvPr id="8" name="Title 1">
            <a:extLst>
              <a:ext uri="{FF2B5EF4-FFF2-40B4-BE49-F238E27FC236}">
                <a16:creationId xmlns:a16="http://schemas.microsoft.com/office/drawing/2014/main" id="{764EB401-4ED9-A139-0A9C-2A01C066D7E3}"/>
              </a:ext>
            </a:extLst>
          </p:cNvPr>
          <p:cNvSpPr txBox="1">
            <a:spLocks/>
          </p:cNvSpPr>
          <p:nvPr/>
        </p:nvSpPr>
        <p:spPr>
          <a:xfrm>
            <a:off x="609600" y="4853940"/>
            <a:ext cx="11480800" cy="535432"/>
          </a:xfrm>
          <a:prstGeom prst="rect">
            <a:avLst/>
          </a:prstGeom>
        </p:spPr>
        <p:txBody>
          <a:bodyPr vert="horz" lIns="0" rIns="0" bIns="0" anchor="b">
            <a:normAutofit fontScale="925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b="1" dirty="0">
                <a:solidFill>
                  <a:schemeClr val="tx1"/>
                </a:solidFill>
                <a:latin typeface="+mn-lt"/>
              </a:rPr>
              <a:t>Question 7. Discuss the role of proofreading and editing. /5 marks </a:t>
            </a:r>
          </a:p>
        </p:txBody>
      </p:sp>
    </p:spTree>
    <p:extLst>
      <p:ext uri="{BB962C8B-B14F-4D97-AF65-F5344CB8AC3E}">
        <p14:creationId xmlns:p14="http://schemas.microsoft.com/office/powerpoint/2010/main" val="257308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A764821-1C9C-5929-1A20-DB4307486B9A}"/>
              </a:ext>
            </a:extLst>
          </p:cNvPr>
          <p:cNvSpPr txBox="1">
            <a:spLocks/>
          </p:cNvSpPr>
          <p:nvPr/>
        </p:nvSpPr>
        <p:spPr>
          <a:xfrm>
            <a:off x="355600" y="1426265"/>
            <a:ext cx="11480800" cy="800100"/>
          </a:xfrm>
          <a:prstGeom prst="rect">
            <a:avLst/>
          </a:prstGeom>
        </p:spPr>
        <p:txBody>
          <a:bodyPr vert="horz" lIns="0" rIns="0" bIns="0" anchor="b">
            <a:normAutofit fontScale="925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b="1" dirty="0">
                <a:solidFill>
                  <a:schemeClr val="tx1"/>
                </a:solidFill>
                <a:latin typeface="+mn-lt"/>
              </a:rPr>
              <a:t>Question 8. Discuss the benefit of non-verbal communication. /5 marks </a:t>
            </a:r>
          </a:p>
        </p:txBody>
      </p:sp>
      <p:sp>
        <p:nvSpPr>
          <p:cNvPr id="8" name="Title 1">
            <a:extLst>
              <a:ext uri="{FF2B5EF4-FFF2-40B4-BE49-F238E27FC236}">
                <a16:creationId xmlns:a16="http://schemas.microsoft.com/office/drawing/2014/main" id="{9421E482-E066-7DC6-CE7B-BCDC972EB248}"/>
              </a:ext>
            </a:extLst>
          </p:cNvPr>
          <p:cNvSpPr txBox="1">
            <a:spLocks/>
          </p:cNvSpPr>
          <p:nvPr/>
        </p:nvSpPr>
        <p:spPr>
          <a:xfrm>
            <a:off x="355600" y="3060811"/>
            <a:ext cx="11480800" cy="5354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000" b="1" dirty="0">
                <a:solidFill>
                  <a:schemeClr val="tx1"/>
                </a:solidFill>
                <a:latin typeface="+mn-lt"/>
              </a:rPr>
              <a:t>Question 9. Provide five roles of organizational communication at a workplace. </a:t>
            </a:r>
            <a:r>
              <a:rPr lang="en-US" sz="3200" b="1" dirty="0">
                <a:solidFill>
                  <a:schemeClr val="tx1"/>
                </a:solidFill>
                <a:latin typeface="+mn-lt"/>
              </a:rPr>
              <a:t>/5 marks </a:t>
            </a:r>
            <a:endParaRPr lang="en-US" sz="3000" b="1" dirty="0">
              <a:solidFill>
                <a:schemeClr val="tx1"/>
              </a:solidFill>
              <a:latin typeface="+mn-lt"/>
            </a:endParaRPr>
          </a:p>
        </p:txBody>
      </p:sp>
      <p:sp>
        <p:nvSpPr>
          <p:cNvPr id="9" name="Title 1">
            <a:extLst>
              <a:ext uri="{FF2B5EF4-FFF2-40B4-BE49-F238E27FC236}">
                <a16:creationId xmlns:a16="http://schemas.microsoft.com/office/drawing/2014/main" id="{6554FE32-FA27-E8DB-BB97-4DE6687FD191}"/>
              </a:ext>
            </a:extLst>
          </p:cNvPr>
          <p:cNvSpPr txBox="1">
            <a:spLocks/>
          </p:cNvSpPr>
          <p:nvPr/>
        </p:nvSpPr>
        <p:spPr>
          <a:xfrm>
            <a:off x="259080" y="4261724"/>
            <a:ext cx="11673840" cy="739824"/>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000" b="1" dirty="0">
                <a:solidFill>
                  <a:schemeClr val="tx1"/>
                </a:solidFill>
                <a:latin typeface="+mn-lt"/>
              </a:rPr>
              <a:t>Question 10. Illustrate the </a:t>
            </a:r>
            <a:r>
              <a:rPr lang="en-US" sz="3000" b="1" i="0" dirty="0">
                <a:solidFill>
                  <a:srgbClr val="000000"/>
                </a:solidFill>
                <a:effectLst/>
                <a:latin typeface="+mn-lt"/>
                <a:cs typeface="Times New Roman" panose="02020603050405020304" pitchFamily="18" charset="0"/>
              </a:rPr>
              <a:t>elements of intercultural c</a:t>
            </a:r>
            <a:r>
              <a:rPr lang="en-US" sz="3000" b="1" dirty="0">
                <a:solidFill>
                  <a:schemeClr val="tx1"/>
                </a:solidFill>
                <a:latin typeface="+mn-lt"/>
              </a:rPr>
              <a:t>o</a:t>
            </a:r>
            <a:r>
              <a:rPr lang="en-US" sz="3000" b="1" i="0" dirty="0">
                <a:solidFill>
                  <a:srgbClr val="000000"/>
                </a:solidFill>
                <a:effectLst/>
                <a:latin typeface="+mn-lt"/>
                <a:cs typeface="Times New Roman" panose="02020603050405020304" pitchFamily="18" charset="0"/>
              </a:rPr>
              <a:t>mmunication perceptions. </a:t>
            </a:r>
            <a:r>
              <a:rPr lang="en-US" sz="3200" b="1" dirty="0">
                <a:solidFill>
                  <a:schemeClr val="tx1"/>
                </a:solidFill>
                <a:latin typeface="+mn-lt"/>
              </a:rPr>
              <a:t>/5 marks </a:t>
            </a:r>
            <a:endParaRPr lang="en-US" sz="3000" b="1" dirty="0">
              <a:solidFill>
                <a:schemeClr val="tx1"/>
              </a:solidFill>
              <a:latin typeface="+mn-lt"/>
            </a:endParaRPr>
          </a:p>
        </p:txBody>
      </p:sp>
      <p:sp>
        <p:nvSpPr>
          <p:cNvPr id="12" name="Title 1">
            <a:extLst>
              <a:ext uri="{FF2B5EF4-FFF2-40B4-BE49-F238E27FC236}">
                <a16:creationId xmlns:a16="http://schemas.microsoft.com/office/drawing/2014/main" id="{93A3E5DC-9C27-259C-5D87-DCAFAA53A0B1}"/>
              </a:ext>
            </a:extLst>
          </p:cNvPr>
          <p:cNvSpPr txBox="1">
            <a:spLocks/>
          </p:cNvSpPr>
          <p:nvPr/>
        </p:nvSpPr>
        <p:spPr>
          <a:xfrm>
            <a:off x="355600" y="5667029"/>
            <a:ext cx="11480800" cy="877845"/>
          </a:xfrm>
          <a:prstGeom prst="rect">
            <a:avLst/>
          </a:prstGeom>
        </p:spPr>
        <p:txBody>
          <a:bodyPr vert="horz" lIns="0" rIns="0" bIns="0" anchor="b">
            <a:normAutofit fontScale="925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000" b="1" dirty="0">
                <a:solidFill>
                  <a:schemeClr val="tx1"/>
                </a:solidFill>
                <a:latin typeface="+mn-lt"/>
              </a:rPr>
              <a:t>Question 11. What is the importance of presentation skills?</a:t>
            </a:r>
          </a:p>
          <a:p>
            <a:r>
              <a:rPr lang="en-US" sz="3200" b="1" dirty="0">
                <a:solidFill>
                  <a:schemeClr val="tx1"/>
                </a:solidFill>
                <a:latin typeface="+mn-lt"/>
              </a:rPr>
              <a:t>/5 marks</a:t>
            </a:r>
            <a:endParaRPr lang="en-US" sz="3000" b="1" dirty="0">
              <a:solidFill>
                <a:schemeClr val="tx1"/>
              </a:solidFill>
              <a:latin typeface="+mn-lt"/>
            </a:endParaRPr>
          </a:p>
        </p:txBody>
      </p:sp>
    </p:spTree>
    <p:extLst>
      <p:ext uri="{BB962C8B-B14F-4D97-AF65-F5344CB8AC3E}">
        <p14:creationId xmlns:p14="http://schemas.microsoft.com/office/powerpoint/2010/main" val="1936561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B6C18-BE11-6514-7622-24FE709CE100}"/>
              </a:ext>
            </a:extLst>
          </p:cNvPr>
          <p:cNvSpPr>
            <a:spLocks noGrp="1"/>
          </p:cNvSpPr>
          <p:nvPr>
            <p:ph type="title"/>
          </p:nvPr>
        </p:nvSpPr>
        <p:spPr>
          <a:xfrm>
            <a:off x="609600" y="2621280"/>
            <a:ext cx="10972800" cy="1143000"/>
          </a:xfrm>
        </p:spPr>
        <p:txBody>
          <a:bodyPr>
            <a:normAutofit/>
          </a:bodyPr>
          <a:lstStyle/>
          <a:p>
            <a:pPr algn="ctr"/>
            <a:r>
              <a:rPr lang="en-US" sz="3600" b="1" dirty="0">
                <a:solidFill>
                  <a:schemeClr val="tx1"/>
                </a:solidFill>
                <a:latin typeface="+mn-lt"/>
              </a:rPr>
              <a:t>Answers </a:t>
            </a:r>
          </a:p>
        </p:txBody>
      </p:sp>
    </p:spTree>
    <p:extLst>
      <p:ext uri="{BB962C8B-B14F-4D97-AF65-F5344CB8AC3E}">
        <p14:creationId xmlns:p14="http://schemas.microsoft.com/office/powerpoint/2010/main" val="1684066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742D3-F230-751A-2132-DEA73D8E8544}"/>
              </a:ext>
            </a:extLst>
          </p:cNvPr>
          <p:cNvSpPr>
            <a:spLocks noGrp="1"/>
          </p:cNvSpPr>
          <p:nvPr>
            <p:ph type="title"/>
          </p:nvPr>
        </p:nvSpPr>
        <p:spPr/>
        <p:txBody>
          <a:bodyPr>
            <a:normAutofit/>
          </a:bodyPr>
          <a:lstStyle/>
          <a:p>
            <a:r>
              <a:rPr lang="en-US" sz="3600" b="1" dirty="0">
                <a:solidFill>
                  <a:schemeClr val="tx1"/>
                </a:solidFill>
                <a:latin typeface="+mn-lt"/>
              </a:rPr>
              <a:t>Question 1. Choose the right answer. /5 marks </a:t>
            </a:r>
          </a:p>
        </p:txBody>
      </p:sp>
      <p:sp>
        <p:nvSpPr>
          <p:cNvPr id="3" name="Content Placeholder 2">
            <a:extLst>
              <a:ext uri="{FF2B5EF4-FFF2-40B4-BE49-F238E27FC236}">
                <a16:creationId xmlns:a16="http://schemas.microsoft.com/office/drawing/2014/main" id="{023F1905-6ECC-648D-715D-B70E9D79EC47}"/>
              </a:ext>
            </a:extLst>
          </p:cNvPr>
          <p:cNvSpPr>
            <a:spLocks noGrp="1"/>
          </p:cNvSpPr>
          <p:nvPr>
            <p:ph idx="1"/>
          </p:nvPr>
        </p:nvSpPr>
        <p:spPr>
          <a:xfrm>
            <a:off x="609600" y="2108200"/>
            <a:ext cx="10972800" cy="4389120"/>
          </a:xfrm>
        </p:spPr>
        <p:txBody>
          <a:bodyPr>
            <a:normAutofit/>
          </a:bodyPr>
          <a:lstStyle/>
          <a:p>
            <a:pPr marL="0" indent="0">
              <a:buNone/>
            </a:pPr>
            <a:r>
              <a:rPr lang="en-US" b="1" dirty="0" err="1"/>
              <a:t>i</a:t>
            </a:r>
            <a:r>
              <a:rPr lang="en-US" b="1" dirty="0"/>
              <a:t>)</a:t>
            </a:r>
            <a:r>
              <a:rPr lang="en-US" dirty="0"/>
              <a:t>  An idea that is transmitted by the sender to the receiver.</a:t>
            </a:r>
          </a:p>
          <a:p>
            <a:pPr marL="0" indent="0">
              <a:buNone/>
            </a:pPr>
            <a:r>
              <a:rPr lang="en-US" i="1" dirty="0"/>
              <a:t>Answer choices</a:t>
            </a:r>
          </a:p>
          <a:p>
            <a:pPr marL="514350" indent="-514350">
              <a:buAutoNum type="alphaUcPeriod"/>
            </a:pPr>
            <a:r>
              <a:rPr lang="en-US" i="1" dirty="0"/>
              <a:t>Sender           B. Feedback             </a:t>
            </a:r>
            <a:r>
              <a:rPr lang="en-US" b="1" i="1" dirty="0"/>
              <a:t>C. Message                  </a:t>
            </a:r>
            <a:r>
              <a:rPr lang="en-US" i="1" dirty="0"/>
              <a:t>D. Channel</a:t>
            </a:r>
          </a:p>
          <a:p>
            <a:pPr marL="514350" indent="-514350">
              <a:buAutoNum type="alphaUcPeriod"/>
            </a:pPr>
            <a:endParaRPr lang="en-US" i="1" dirty="0"/>
          </a:p>
          <a:p>
            <a:pPr marL="0" indent="0">
              <a:buNone/>
            </a:pPr>
            <a:r>
              <a:rPr lang="en-US" b="1" dirty="0"/>
              <a:t>ii) </a:t>
            </a:r>
            <a:r>
              <a:rPr lang="en-US" dirty="0"/>
              <a:t>A medium or vehicle through which the message is sent.</a:t>
            </a:r>
          </a:p>
          <a:p>
            <a:pPr marL="0" indent="0">
              <a:buNone/>
            </a:pPr>
            <a:r>
              <a:rPr lang="en-US" i="1" dirty="0"/>
              <a:t>answer choices</a:t>
            </a:r>
          </a:p>
          <a:p>
            <a:pPr marL="0" indent="0">
              <a:buNone/>
            </a:pPr>
            <a:r>
              <a:rPr lang="en-US" b="1" i="1" dirty="0"/>
              <a:t>A. Channel          </a:t>
            </a:r>
            <a:r>
              <a:rPr lang="en-US" i="1" dirty="0"/>
              <a:t>B. Feedback          C. Message                   D. Receiver</a:t>
            </a:r>
          </a:p>
        </p:txBody>
      </p:sp>
    </p:spTree>
    <p:extLst>
      <p:ext uri="{BB962C8B-B14F-4D97-AF65-F5344CB8AC3E}">
        <p14:creationId xmlns:p14="http://schemas.microsoft.com/office/powerpoint/2010/main" val="838331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577AC-3A9C-512C-080B-980A613D4E8D}"/>
              </a:ext>
            </a:extLst>
          </p:cNvPr>
          <p:cNvSpPr>
            <a:spLocks noGrp="1"/>
          </p:cNvSpPr>
          <p:nvPr>
            <p:ph type="title"/>
          </p:nvPr>
        </p:nvSpPr>
        <p:spPr>
          <a:xfrm>
            <a:off x="701040" y="175768"/>
            <a:ext cx="10972800" cy="1143000"/>
          </a:xfrm>
        </p:spPr>
        <p:txBody>
          <a:bodyPr>
            <a:normAutofit/>
          </a:bodyPr>
          <a:lstStyle/>
          <a:p>
            <a:pPr algn="r"/>
            <a:r>
              <a:rPr lang="en-US" sz="3600" b="1" dirty="0" err="1">
                <a:solidFill>
                  <a:schemeClr val="tx1"/>
                </a:solidFill>
                <a:latin typeface="+mn-lt"/>
              </a:rPr>
              <a:t>Cont</a:t>
            </a:r>
            <a:r>
              <a:rPr lang="en-US" sz="3600" b="1" dirty="0">
                <a:solidFill>
                  <a:schemeClr val="tx1"/>
                </a:solidFill>
                <a:latin typeface="+mn-lt"/>
              </a:rPr>
              <a:t>’</a:t>
            </a:r>
          </a:p>
        </p:txBody>
      </p:sp>
      <p:sp>
        <p:nvSpPr>
          <p:cNvPr id="3" name="Content Placeholder 2">
            <a:extLst>
              <a:ext uri="{FF2B5EF4-FFF2-40B4-BE49-F238E27FC236}">
                <a16:creationId xmlns:a16="http://schemas.microsoft.com/office/drawing/2014/main" id="{4D0F54D0-202F-2082-7247-874BB17B4990}"/>
              </a:ext>
            </a:extLst>
          </p:cNvPr>
          <p:cNvSpPr>
            <a:spLocks noGrp="1"/>
          </p:cNvSpPr>
          <p:nvPr>
            <p:ph idx="1"/>
          </p:nvPr>
        </p:nvSpPr>
        <p:spPr>
          <a:xfrm>
            <a:off x="701040" y="1318768"/>
            <a:ext cx="10972800" cy="5031232"/>
          </a:xfrm>
        </p:spPr>
        <p:txBody>
          <a:bodyPr>
            <a:normAutofit fontScale="92500" lnSpcReduction="20000"/>
          </a:bodyPr>
          <a:lstStyle/>
          <a:p>
            <a:pPr marL="0" indent="0">
              <a:buNone/>
            </a:pPr>
            <a:r>
              <a:rPr lang="en-US" b="1" dirty="0"/>
              <a:t>iii) </a:t>
            </a:r>
            <a:r>
              <a:rPr lang="en-US" dirty="0"/>
              <a:t>The process of transmitting messages, information, ideas, or feelings from one person to another.</a:t>
            </a:r>
          </a:p>
          <a:p>
            <a:pPr marL="0" indent="0">
              <a:buNone/>
            </a:pPr>
            <a:r>
              <a:rPr lang="en-US" i="1" dirty="0"/>
              <a:t>Answer choices</a:t>
            </a:r>
          </a:p>
          <a:p>
            <a:pPr marL="514350" indent="-514350">
              <a:buAutoNum type="alphaUcPeriod"/>
            </a:pPr>
            <a:r>
              <a:rPr lang="en-US" b="1" i="1" dirty="0"/>
              <a:t>Communication</a:t>
            </a:r>
            <a:r>
              <a:rPr lang="en-US" i="1" dirty="0"/>
              <a:t>     B. Pronunciation       C. Enunciation      D. Dictation</a:t>
            </a:r>
          </a:p>
          <a:p>
            <a:pPr marL="514350" indent="-514350">
              <a:buAutoNum type="alphaUcPeriod"/>
            </a:pPr>
            <a:endParaRPr lang="en-US" i="1" dirty="0"/>
          </a:p>
          <a:p>
            <a:pPr marL="0" indent="0" algn="l">
              <a:buNone/>
            </a:pPr>
            <a:r>
              <a:rPr lang="en-US" b="1" dirty="0"/>
              <a:t>iv) </a:t>
            </a:r>
            <a:r>
              <a:rPr lang="en-US" dirty="0"/>
              <a:t>The one who decodes the message.</a:t>
            </a:r>
          </a:p>
          <a:p>
            <a:pPr marL="0" indent="0" algn="l">
              <a:buNone/>
            </a:pPr>
            <a:r>
              <a:rPr lang="en-US" i="1" dirty="0"/>
              <a:t>Answer choices</a:t>
            </a:r>
          </a:p>
          <a:p>
            <a:pPr marL="0" indent="0" algn="l">
              <a:buNone/>
            </a:pPr>
            <a:r>
              <a:rPr lang="en-US" i="1" dirty="0"/>
              <a:t>A. Seller              B. Speaker              </a:t>
            </a:r>
            <a:r>
              <a:rPr lang="en-US" b="1" i="1" dirty="0"/>
              <a:t> C. Receiver              </a:t>
            </a:r>
            <a:r>
              <a:rPr lang="en-US" i="1" dirty="0"/>
              <a:t>D. Writer</a:t>
            </a:r>
          </a:p>
          <a:p>
            <a:pPr marL="0" indent="0" algn="l">
              <a:buNone/>
            </a:pPr>
            <a:endParaRPr lang="en-US" dirty="0"/>
          </a:p>
          <a:p>
            <a:pPr marL="0" indent="0" algn="l">
              <a:buNone/>
            </a:pPr>
            <a:r>
              <a:rPr lang="en-US" b="1" dirty="0"/>
              <a:t>v) </a:t>
            </a:r>
            <a:r>
              <a:rPr lang="en-US" dirty="0" err="1"/>
              <a:t>Manzi</a:t>
            </a:r>
            <a:r>
              <a:rPr lang="en-US" dirty="0"/>
              <a:t> has a habit of ignoring the messages of his classmates. Which of the following elements is usually missing from interactions with </a:t>
            </a:r>
            <a:r>
              <a:rPr lang="en-US" dirty="0" err="1"/>
              <a:t>Keza</a:t>
            </a:r>
            <a:r>
              <a:rPr lang="en-US" dirty="0"/>
              <a:t>?</a:t>
            </a:r>
          </a:p>
          <a:p>
            <a:pPr marL="0" indent="0" algn="l">
              <a:buNone/>
            </a:pPr>
            <a:r>
              <a:rPr lang="en-US" i="1" dirty="0"/>
              <a:t>Answer choices</a:t>
            </a:r>
          </a:p>
          <a:p>
            <a:pPr marL="514350" indent="-514350" algn="l">
              <a:buAutoNum type="alphaUcPeriod"/>
            </a:pPr>
            <a:r>
              <a:rPr lang="en-US" i="1" dirty="0"/>
              <a:t>Channel  		B. barrier   		 C. context      	  </a:t>
            </a:r>
            <a:r>
              <a:rPr lang="en-US" b="1" i="1" dirty="0"/>
              <a:t>D. feedback</a:t>
            </a:r>
          </a:p>
          <a:p>
            <a:pPr marL="514350" indent="-514350" algn="l">
              <a:buAutoNum type="alphaUcPeriod"/>
            </a:pPr>
            <a:endParaRPr lang="en-US" i="1" dirty="0"/>
          </a:p>
          <a:p>
            <a:pPr marL="514350" indent="-514350" algn="l">
              <a:buAutoNum type="alphaUcPeriod"/>
            </a:pPr>
            <a:endParaRPr lang="en-US" i="1" dirty="0"/>
          </a:p>
          <a:p>
            <a:pPr marL="880110" lvl="1" indent="-514350">
              <a:buAutoNum type="alphaUcPeriod"/>
            </a:pPr>
            <a:endParaRPr lang="en-US" i="1" dirty="0"/>
          </a:p>
        </p:txBody>
      </p:sp>
    </p:spTree>
    <p:extLst>
      <p:ext uri="{BB962C8B-B14F-4D97-AF65-F5344CB8AC3E}">
        <p14:creationId xmlns:p14="http://schemas.microsoft.com/office/powerpoint/2010/main" val="1365025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90CB1-4730-607A-6A36-E7F51C778ED4}"/>
              </a:ext>
            </a:extLst>
          </p:cNvPr>
          <p:cNvSpPr>
            <a:spLocks noGrp="1"/>
          </p:cNvSpPr>
          <p:nvPr>
            <p:ph type="title"/>
          </p:nvPr>
        </p:nvSpPr>
        <p:spPr/>
        <p:txBody>
          <a:bodyPr>
            <a:normAutofit/>
          </a:bodyPr>
          <a:lstStyle/>
          <a:p>
            <a:r>
              <a:rPr lang="en-US" sz="3600" b="1" dirty="0">
                <a:solidFill>
                  <a:schemeClr val="tx1"/>
                </a:solidFill>
                <a:latin typeface="+mn-lt"/>
              </a:rPr>
              <a:t>Question 2. Answer by true or false (Write the answer in the box)            /5 marks </a:t>
            </a:r>
          </a:p>
        </p:txBody>
      </p:sp>
      <p:sp>
        <p:nvSpPr>
          <p:cNvPr id="3" name="Content Placeholder 2">
            <a:extLst>
              <a:ext uri="{FF2B5EF4-FFF2-40B4-BE49-F238E27FC236}">
                <a16:creationId xmlns:a16="http://schemas.microsoft.com/office/drawing/2014/main" id="{25272569-43DC-9FFD-8D89-9C9EB2842BA9}"/>
              </a:ext>
            </a:extLst>
          </p:cNvPr>
          <p:cNvSpPr>
            <a:spLocks noGrp="1"/>
          </p:cNvSpPr>
          <p:nvPr>
            <p:ph idx="1"/>
          </p:nvPr>
        </p:nvSpPr>
        <p:spPr/>
        <p:txBody>
          <a:bodyPr>
            <a:normAutofit fontScale="92500"/>
          </a:bodyPr>
          <a:lstStyle/>
          <a:p>
            <a:pPr marL="571500" indent="-571500">
              <a:buAutoNum type="romanLcParenR"/>
            </a:pPr>
            <a:r>
              <a:rPr lang="en-US" dirty="0"/>
              <a:t>Idea is not necessary in a communication process. </a:t>
            </a:r>
          </a:p>
          <a:p>
            <a:pPr marL="571500" indent="-571500">
              <a:buAutoNum type="romanLcParenR"/>
            </a:pPr>
            <a:endParaRPr lang="en-US" dirty="0"/>
          </a:p>
          <a:p>
            <a:pPr marL="0" indent="0">
              <a:buNone/>
            </a:pPr>
            <a:r>
              <a:rPr lang="en-US" dirty="0"/>
              <a:t>ii) Verbal communication is a form of communication in which a message is transmitted verbally, by word of mouth, and a piece of writing.</a:t>
            </a:r>
          </a:p>
          <a:p>
            <a:pPr marL="0" indent="0">
              <a:buNone/>
            </a:pPr>
            <a:endParaRPr lang="en-US" dirty="0"/>
          </a:p>
          <a:p>
            <a:pPr marL="0" indent="0">
              <a:buNone/>
            </a:pPr>
            <a:r>
              <a:rPr lang="en-US" dirty="0"/>
              <a:t>iii) In nonverbal communication a user sends or receives written messages. </a:t>
            </a:r>
          </a:p>
          <a:p>
            <a:pPr marL="0" indent="0">
              <a:buNone/>
            </a:pPr>
            <a:endParaRPr lang="en-US" dirty="0"/>
          </a:p>
          <a:p>
            <a:pPr marL="0" indent="0">
              <a:buNone/>
            </a:pPr>
            <a:r>
              <a:rPr lang="en-US" dirty="0"/>
              <a:t>iv) In formal communication, it is not allowed to use slang and foul language.  </a:t>
            </a:r>
          </a:p>
          <a:p>
            <a:pPr marL="0" indent="0">
              <a:buNone/>
            </a:pPr>
            <a:endParaRPr lang="en-US" dirty="0"/>
          </a:p>
          <a:p>
            <a:pPr marL="0" indent="0">
              <a:buNone/>
            </a:pPr>
            <a:r>
              <a:rPr lang="en-US" dirty="0"/>
              <a:t>V) In oral communication, users are able to edit their messages. </a:t>
            </a:r>
          </a:p>
          <a:p>
            <a:pPr marL="0" indent="0">
              <a:buNone/>
            </a:pPr>
            <a:endParaRPr lang="en-US" dirty="0"/>
          </a:p>
          <a:p>
            <a:pPr marL="0" indent="0">
              <a:buNone/>
            </a:pPr>
            <a:endParaRPr lang="en-US" dirty="0"/>
          </a:p>
        </p:txBody>
      </p:sp>
      <p:sp>
        <p:nvSpPr>
          <p:cNvPr id="7" name="Rectangle: Rounded Corners 6">
            <a:extLst>
              <a:ext uri="{FF2B5EF4-FFF2-40B4-BE49-F238E27FC236}">
                <a16:creationId xmlns:a16="http://schemas.microsoft.com/office/drawing/2014/main" id="{FAB3398E-2218-C122-3439-510A2B9BAEA4}"/>
              </a:ext>
            </a:extLst>
          </p:cNvPr>
          <p:cNvSpPr/>
          <p:nvPr/>
        </p:nvSpPr>
        <p:spPr>
          <a:xfrm>
            <a:off x="11064240" y="2790571"/>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True</a:t>
            </a:r>
          </a:p>
        </p:txBody>
      </p:sp>
      <p:sp>
        <p:nvSpPr>
          <p:cNvPr id="10" name="Rectangle: Rounded Corners 9">
            <a:extLst>
              <a:ext uri="{FF2B5EF4-FFF2-40B4-BE49-F238E27FC236}">
                <a16:creationId xmlns:a16="http://schemas.microsoft.com/office/drawing/2014/main" id="{B64D7FFB-7F88-F12C-560B-B55615C0B3C8}"/>
              </a:ext>
            </a:extLst>
          </p:cNvPr>
          <p:cNvSpPr/>
          <p:nvPr/>
        </p:nvSpPr>
        <p:spPr>
          <a:xfrm>
            <a:off x="8242300" y="1935480"/>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False</a:t>
            </a:r>
          </a:p>
        </p:txBody>
      </p:sp>
      <p:sp>
        <p:nvSpPr>
          <p:cNvPr id="11" name="Rectangle: Rounded Corners 10">
            <a:extLst>
              <a:ext uri="{FF2B5EF4-FFF2-40B4-BE49-F238E27FC236}">
                <a16:creationId xmlns:a16="http://schemas.microsoft.com/office/drawing/2014/main" id="{3BD9FD1A-B1DC-740B-3DB3-E4F9701E80F8}"/>
              </a:ext>
            </a:extLst>
          </p:cNvPr>
          <p:cNvSpPr/>
          <p:nvPr/>
        </p:nvSpPr>
        <p:spPr>
          <a:xfrm>
            <a:off x="10914380" y="4075176"/>
            <a:ext cx="1036320" cy="38506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False</a:t>
            </a:r>
          </a:p>
        </p:txBody>
      </p:sp>
      <p:sp>
        <p:nvSpPr>
          <p:cNvPr id="12" name="Rectangle: Rounded Corners 11">
            <a:extLst>
              <a:ext uri="{FF2B5EF4-FFF2-40B4-BE49-F238E27FC236}">
                <a16:creationId xmlns:a16="http://schemas.microsoft.com/office/drawing/2014/main" id="{C4460513-AECC-F4EE-2E2C-38344845A6B4}"/>
              </a:ext>
            </a:extLst>
          </p:cNvPr>
          <p:cNvSpPr/>
          <p:nvPr/>
        </p:nvSpPr>
        <p:spPr>
          <a:xfrm>
            <a:off x="11145520" y="4914900"/>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True</a:t>
            </a:r>
          </a:p>
        </p:txBody>
      </p:sp>
      <p:sp>
        <p:nvSpPr>
          <p:cNvPr id="13" name="Rectangle: Rounded Corners 12">
            <a:extLst>
              <a:ext uri="{FF2B5EF4-FFF2-40B4-BE49-F238E27FC236}">
                <a16:creationId xmlns:a16="http://schemas.microsoft.com/office/drawing/2014/main" id="{307ED4B7-9850-6C7A-F22E-C3E8598D102F}"/>
              </a:ext>
            </a:extLst>
          </p:cNvPr>
          <p:cNvSpPr/>
          <p:nvPr/>
        </p:nvSpPr>
        <p:spPr>
          <a:xfrm>
            <a:off x="10396220" y="5732145"/>
            <a:ext cx="1036320" cy="46736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False</a:t>
            </a:r>
          </a:p>
        </p:txBody>
      </p:sp>
    </p:spTree>
    <p:extLst>
      <p:ext uri="{BB962C8B-B14F-4D97-AF65-F5344CB8AC3E}">
        <p14:creationId xmlns:p14="http://schemas.microsoft.com/office/powerpoint/2010/main" val="759560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64C64-11B8-760F-B0B5-70636A457ADD}"/>
              </a:ext>
            </a:extLst>
          </p:cNvPr>
          <p:cNvSpPr>
            <a:spLocks noGrp="1"/>
          </p:cNvSpPr>
          <p:nvPr>
            <p:ph type="title"/>
          </p:nvPr>
        </p:nvSpPr>
        <p:spPr/>
        <p:txBody>
          <a:bodyPr>
            <a:normAutofit/>
          </a:bodyPr>
          <a:lstStyle/>
          <a:p>
            <a:r>
              <a:rPr lang="en-US" sz="3600" b="1" dirty="0">
                <a:solidFill>
                  <a:schemeClr val="tx1"/>
                </a:solidFill>
                <a:latin typeface="+mn-lt"/>
              </a:rPr>
              <a:t>Question 3. Match the following elements. /2 marks </a:t>
            </a:r>
          </a:p>
        </p:txBody>
      </p:sp>
      <p:sp>
        <p:nvSpPr>
          <p:cNvPr id="4" name="Rectangle 3">
            <a:extLst>
              <a:ext uri="{FF2B5EF4-FFF2-40B4-BE49-F238E27FC236}">
                <a16:creationId xmlns:a16="http://schemas.microsoft.com/office/drawing/2014/main" id="{20567AAC-5B9B-BF83-AAAC-C51AF6652D12}"/>
              </a:ext>
            </a:extLst>
          </p:cNvPr>
          <p:cNvSpPr/>
          <p:nvPr/>
        </p:nvSpPr>
        <p:spPr>
          <a:xfrm>
            <a:off x="264160" y="2062480"/>
            <a:ext cx="4155440" cy="471424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marL="342900" indent="-342900" algn="ctr">
              <a:buAutoNum type="arabicPeriod"/>
            </a:pPr>
            <a:r>
              <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Assertive communication</a:t>
            </a: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 </a:t>
            </a:r>
            <a:r>
              <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Aggressive Communication</a:t>
            </a:r>
          </a:p>
          <a:p>
            <a:pPr algn="ct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ctr">
              <a:buAutoNum type="arabicPeriod"/>
            </a:pPr>
            <a:endParaRPr lang="en-US" sz="2000" dirty="0"/>
          </a:p>
        </p:txBody>
      </p:sp>
      <p:sp>
        <p:nvSpPr>
          <p:cNvPr id="5" name="Rectangle 4">
            <a:extLst>
              <a:ext uri="{FF2B5EF4-FFF2-40B4-BE49-F238E27FC236}">
                <a16:creationId xmlns:a16="http://schemas.microsoft.com/office/drawing/2014/main" id="{EFCCA8BC-F00D-02E3-D20F-9E22375469E6}"/>
              </a:ext>
            </a:extLst>
          </p:cNvPr>
          <p:cNvSpPr/>
          <p:nvPr/>
        </p:nvSpPr>
        <p:spPr>
          <a:xfrm>
            <a:off x="4856480" y="2062480"/>
            <a:ext cx="7188200" cy="471424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marL="457200" indent="-457200" algn="just">
              <a:buAutoNum type="alphaLcParenR"/>
            </a:pPr>
            <a:r>
              <a:rPr lang="en-GB" sz="2000" dirty="0">
                <a:solidFill>
                  <a:srgbClr val="000000"/>
                </a:solidFill>
                <a:effectLst/>
                <a:ea typeface="Roboto" panose="02000000000000000000" pitchFamily="2" charset="0"/>
                <a:cs typeface="Times New Roman" panose="02020603050405020304" pitchFamily="18" charset="0"/>
              </a:rPr>
              <a:t>This style always involves manipulation. The user attempts to make </a:t>
            </a:r>
            <a:r>
              <a:rPr lang="en-GB" sz="2000" dirty="0">
                <a:solidFill>
                  <a:srgbClr val="000000"/>
                </a:solidFill>
                <a:ea typeface="Roboto" panose="02000000000000000000" pitchFamily="2" charset="0"/>
                <a:cs typeface="Times New Roman" panose="02020603050405020304" pitchFamily="18" charset="0"/>
              </a:rPr>
              <a:t>a person </a:t>
            </a:r>
            <a:r>
              <a:rPr lang="en-GB" sz="2000" dirty="0">
                <a:solidFill>
                  <a:srgbClr val="000000"/>
                </a:solidFill>
                <a:effectLst/>
                <a:ea typeface="Roboto" panose="02000000000000000000" pitchFamily="2" charset="0"/>
                <a:cs typeface="Times New Roman" panose="02020603050405020304" pitchFamily="18" charset="0"/>
              </a:rPr>
              <a:t>do what he/she wants by inducing guilt (hurt) or by using intimidation and control tactics (anger). He/she puts focus on how and when his/her needs can be met.</a:t>
            </a:r>
          </a:p>
          <a:p>
            <a:pPr marL="457200" indent="-457200" algn="just">
              <a:buAutoNum type="alphaLcParenR"/>
            </a:pPr>
            <a:endParaRPr lang="en-GB" sz="2000" dirty="0">
              <a:solidFill>
                <a:srgbClr val="000000"/>
              </a:solidFill>
              <a:effectLst/>
              <a:ea typeface="Roboto" panose="02000000000000000000" pitchFamily="2" charset="0"/>
              <a:cs typeface="Times New Roman" panose="02020603050405020304" pitchFamily="18" charset="0"/>
            </a:endParaRPr>
          </a:p>
          <a:p>
            <a:pPr marL="457200" indent="-457200" algn="just">
              <a:buAutoNum type="alphaLcParenR"/>
            </a:pPr>
            <a:endParaRPr lang="en-GB" sz="2000" dirty="0">
              <a:solidFill>
                <a:srgbClr val="000000"/>
              </a:solidFill>
              <a:effectLst/>
              <a:ea typeface="Roboto" panose="02000000000000000000" pitchFamily="2" charset="0"/>
              <a:cs typeface="Times New Roman" panose="02020603050405020304" pitchFamily="18" charset="0"/>
            </a:endParaRPr>
          </a:p>
          <a:p>
            <a:pPr marL="457200" indent="-457200" algn="just">
              <a:buAutoNum type="alphaLcParenR"/>
            </a:pPr>
            <a:r>
              <a:rPr lang="en-GB" sz="2000" dirty="0">
                <a:solidFill>
                  <a:srgbClr val="000000"/>
                </a:solidFill>
                <a:effectLst/>
                <a:ea typeface="Roboto" panose="02000000000000000000" pitchFamily="2" charset="0"/>
                <a:cs typeface="Times New Roman" panose="02020603050405020304" pitchFamily="18" charset="0"/>
              </a:rPr>
              <a:t>This is the most effective form of communication. Assertive communication is simply how we naturally express ourselves when our self-esteem is intact. </a:t>
            </a:r>
            <a:r>
              <a:rPr lang="en-US" sz="2000" dirty="0">
                <a:ea typeface="Roboto" panose="02000000000000000000" pitchFamily="2" charset="0"/>
                <a:cs typeface="Times New Roman" panose="02020603050405020304" pitchFamily="18" charset="0"/>
              </a:rPr>
              <a:t>Thus, </a:t>
            </a:r>
            <a:r>
              <a:rPr lang="en-GB" sz="2000" dirty="0">
                <a:solidFill>
                  <a:srgbClr val="000000"/>
                </a:solidFill>
                <a:effectLst/>
                <a:ea typeface="Roboto" panose="02000000000000000000" pitchFamily="2" charset="0"/>
                <a:cs typeface="Times New Roman" panose="02020603050405020304" pitchFamily="18" charset="0"/>
              </a:rPr>
              <a:t>we communicate our needs clearly and consider a win/win situation. </a:t>
            </a:r>
          </a:p>
          <a:p>
            <a:pPr algn="just"/>
            <a:endParaRPr lang="en-US" sz="2000" dirty="0"/>
          </a:p>
        </p:txBody>
      </p:sp>
      <p:cxnSp>
        <p:nvCxnSpPr>
          <p:cNvPr id="6" name="Straight Arrow Connector 5">
            <a:extLst>
              <a:ext uri="{FF2B5EF4-FFF2-40B4-BE49-F238E27FC236}">
                <a16:creationId xmlns:a16="http://schemas.microsoft.com/office/drawing/2014/main" id="{024A48E7-B6AE-6F94-F97E-73D9C83729EF}"/>
              </a:ext>
            </a:extLst>
          </p:cNvPr>
          <p:cNvCxnSpPr>
            <a:cxnSpLocks/>
          </p:cNvCxnSpPr>
          <p:nvPr/>
        </p:nvCxnSpPr>
        <p:spPr>
          <a:xfrm flipV="1">
            <a:off x="3784600" y="2692400"/>
            <a:ext cx="1173480" cy="19202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A712AF53-0C8F-4FAF-398E-09A5C37E75C4}"/>
              </a:ext>
            </a:extLst>
          </p:cNvPr>
          <p:cNvCxnSpPr>
            <a:cxnSpLocks/>
          </p:cNvCxnSpPr>
          <p:nvPr/>
        </p:nvCxnSpPr>
        <p:spPr>
          <a:xfrm>
            <a:off x="3972560" y="2590800"/>
            <a:ext cx="985520" cy="20218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035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8E22F-A093-CB90-4CE0-E9AC2CB4D474}"/>
              </a:ext>
            </a:extLst>
          </p:cNvPr>
          <p:cNvSpPr>
            <a:spLocks noGrp="1"/>
          </p:cNvSpPr>
          <p:nvPr>
            <p:ph type="title"/>
          </p:nvPr>
        </p:nvSpPr>
        <p:spPr>
          <a:xfrm>
            <a:off x="609600" y="731520"/>
            <a:ext cx="10972800" cy="739648"/>
          </a:xfrm>
        </p:spPr>
        <p:txBody>
          <a:bodyPr>
            <a:normAutofit fontScale="90000"/>
          </a:bodyPr>
          <a:lstStyle/>
          <a:p>
            <a:r>
              <a:rPr lang="en-US" sz="3200" b="1" dirty="0">
                <a:solidFill>
                  <a:schemeClr val="tx1"/>
                </a:solidFill>
                <a:latin typeface="+mn-lt"/>
              </a:rPr>
              <a:t>Question 4. Choose the right word to fill the gaps.   /3 marks</a:t>
            </a:r>
          </a:p>
        </p:txBody>
      </p:sp>
      <p:sp>
        <p:nvSpPr>
          <p:cNvPr id="3" name="Content Placeholder 2">
            <a:extLst>
              <a:ext uri="{FF2B5EF4-FFF2-40B4-BE49-F238E27FC236}">
                <a16:creationId xmlns:a16="http://schemas.microsoft.com/office/drawing/2014/main" id="{B3F2608B-6A6E-1443-E6E3-471C44CE45E4}"/>
              </a:ext>
            </a:extLst>
          </p:cNvPr>
          <p:cNvSpPr>
            <a:spLocks noGrp="1"/>
          </p:cNvSpPr>
          <p:nvPr>
            <p:ph idx="1"/>
          </p:nvPr>
        </p:nvSpPr>
        <p:spPr>
          <a:xfrm>
            <a:off x="609600" y="1813560"/>
            <a:ext cx="10972800" cy="4925170"/>
          </a:xfrm>
        </p:spPr>
        <p:txBody>
          <a:bodyPr>
            <a:normAutofit fontScale="92500"/>
          </a:bodyPr>
          <a:lstStyle/>
          <a:p>
            <a:pPr marL="571500" indent="-571500">
              <a:buAutoNum type="romanLcParenR"/>
            </a:pPr>
            <a:r>
              <a:rPr lang="en-US" dirty="0"/>
              <a:t>A wrong placement of … can change the entire meaning of a sentence.</a:t>
            </a:r>
          </a:p>
          <a:p>
            <a:pPr marL="514350" indent="-514350">
              <a:buAutoNum type="alphaLcParenR"/>
            </a:pPr>
            <a:r>
              <a:rPr lang="en-US" dirty="0"/>
              <a:t>feedback       b) </a:t>
            </a:r>
            <a:r>
              <a:rPr lang="en-US" b="1" dirty="0"/>
              <a:t>punctuation marks            </a:t>
            </a:r>
            <a:r>
              <a:rPr lang="en-US" dirty="0"/>
              <a:t>c) encoding process</a:t>
            </a:r>
          </a:p>
          <a:p>
            <a:pPr marL="514350" indent="-514350">
              <a:buAutoNum type="alphaLcParenR"/>
            </a:pPr>
            <a:endParaRPr lang="en-US" dirty="0"/>
          </a:p>
          <a:p>
            <a:pPr marL="0" indent="0">
              <a:buNone/>
            </a:pPr>
            <a:r>
              <a:rPr lang="en-US" dirty="0"/>
              <a:t>ii)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is very important in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communication process as it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confirms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that a message has reached to the receiver. When there is no</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feedback, sometimes it leads to uncertainty and confusion.</a:t>
            </a:r>
          </a:p>
          <a:p>
            <a:pPr marL="514350" indent="-514350">
              <a:buAutoNum type="alphaLcParenR"/>
            </a:pP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receiver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 </a:t>
            </a:r>
            <a:r>
              <a:rPr lang="en-GB" sz="28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feedback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 a message</a:t>
            </a:r>
          </a:p>
          <a:p>
            <a:pPr marL="514350" indent="-514350">
              <a:buAutoNum type="alphaLcParenR"/>
            </a:pPr>
            <a:endPar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GB" sz="2800" dirty="0">
                <a:solidFill>
                  <a:srgbClr val="000000"/>
                </a:solidFill>
                <a:ea typeface="Calibri" panose="020F0502020204030204" pitchFamily="34" charset="0"/>
                <a:cs typeface="Times New Roman" panose="02020603050405020304" pitchFamily="18" charset="0"/>
              </a:rPr>
              <a:t>iii) </a:t>
            </a:r>
            <a:r>
              <a:rPr lang="en-US" sz="2800" dirty="0">
                <a:solidFill>
                  <a:srgbClr val="000000"/>
                </a:solidFill>
                <a:ea typeface="Calibri" panose="020F0502020204030204" pitchFamily="34" charset="0"/>
                <a:cs typeface="Times New Roman" panose="02020603050405020304" pitchFamily="18" charset="0"/>
              </a:rPr>
              <a:t>Efficient … is necessary for students to have a record of lectures for future study and review.</a:t>
            </a:r>
          </a:p>
          <a:p>
            <a:pPr marL="0" indent="0">
              <a:buNone/>
            </a:pPr>
            <a:r>
              <a:rPr lang="en-US" sz="2800" b="1" dirty="0">
                <a:solidFill>
                  <a:srgbClr val="000000"/>
                </a:solidFill>
                <a:effectLst/>
                <a:ea typeface="Calibri" panose="020F0502020204030204" pitchFamily="34" charset="0"/>
                <a:cs typeface="Times New Roman" panose="02020603050405020304" pitchFamily="18" charset="0"/>
              </a:rPr>
              <a:t>a)</a:t>
            </a:r>
            <a:r>
              <a:rPr lang="en-US" sz="2800" b="1" dirty="0">
                <a:solidFill>
                  <a:srgbClr val="000000"/>
                </a:solidFill>
                <a:ea typeface="Calibri" panose="020F0502020204030204" pitchFamily="34" charset="0"/>
                <a:cs typeface="Times New Roman" panose="02020603050405020304" pitchFamily="18" charset="0"/>
              </a:rPr>
              <a:t> note taking        </a:t>
            </a:r>
            <a:r>
              <a:rPr lang="en-US" sz="2800" dirty="0">
                <a:solidFill>
                  <a:srgbClr val="000000"/>
                </a:solidFill>
                <a:ea typeface="Calibri" panose="020F0502020204030204" pitchFamily="34" charset="0"/>
                <a:cs typeface="Times New Roman" panose="02020603050405020304" pitchFamily="18" charset="0"/>
              </a:rPr>
              <a:t>b) message                           c) receiver</a:t>
            </a:r>
            <a:endParaRPr lang="en-US" sz="2800" dirty="0">
              <a:effectLst/>
              <a:ea typeface="Calibri" panose="020F0502020204030204" pitchFamily="34" charset="0"/>
              <a:cs typeface="Times New Roman" panose="02020603050405020304" pitchFamily="18" charset="0"/>
            </a:endParaRPr>
          </a:p>
          <a:p>
            <a:pPr marL="514350" indent="-514350">
              <a:buAutoNum type="alphaLcParenR"/>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253343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B2CFA-DA2B-51B0-2159-DEEFF1F7AEB8}"/>
              </a:ext>
            </a:extLst>
          </p:cNvPr>
          <p:cNvSpPr>
            <a:spLocks noGrp="1"/>
          </p:cNvSpPr>
          <p:nvPr>
            <p:ph type="title"/>
          </p:nvPr>
        </p:nvSpPr>
        <p:spPr>
          <a:xfrm>
            <a:off x="609600" y="629898"/>
            <a:ext cx="10972800" cy="1143000"/>
          </a:xfrm>
        </p:spPr>
        <p:txBody>
          <a:bodyPr>
            <a:noAutofit/>
          </a:bodyPr>
          <a:lstStyle/>
          <a:p>
            <a:r>
              <a:rPr lang="en-US" sz="3200" b="1" dirty="0">
                <a:solidFill>
                  <a:schemeClr val="tx1"/>
                </a:solidFill>
                <a:latin typeface="+mn-lt"/>
              </a:rPr>
              <a:t>Question 4. Illustrate </a:t>
            </a:r>
            <a:r>
              <a:rPr lang="en-GB" sz="3200" b="1" dirty="0">
                <a:solidFill>
                  <a:schemeClr val="tx1"/>
                </a:solidFill>
                <a:effectLst/>
                <a:latin typeface="+mn-lt"/>
                <a:ea typeface="Times New Roman" panose="02020603050405020304" pitchFamily="18" charset="0"/>
                <a:cs typeface="Times New Roman" panose="02020603050405020304" pitchFamily="18" charset="0"/>
              </a:rPr>
              <a:t>factors Affecting Communication. </a:t>
            </a:r>
            <a:r>
              <a:rPr lang="en-US" sz="3200" b="1" dirty="0">
                <a:solidFill>
                  <a:schemeClr val="tx1"/>
                </a:solidFill>
                <a:latin typeface="+mn-lt"/>
              </a:rPr>
              <a:t>/5 marks</a:t>
            </a:r>
            <a:r>
              <a:rPr lang="en-GB" sz="3200" b="1" dirty="0">
                <a:solidFill>
                  <a:schemeClr val="tx1"/>
                </a:solidFill>
                <a:effectLst/>
                <a:latin typeface="+mn-lt"/>
                <a:ea typeface="Times New Roman" panose="02020603050405020304" pitchFamily="18" charset="0"/>
                <a:cs typeface="Times New Roman" panose="02020603050405020304" pitchFamily="18" charset="0"/>
              </a:rPr>
              <a:t> </a:t>
            </a:r>
            <a:endParaRPr lang="en-US" sz="2800" dirty="0"/>
          </a:p>
        </p:txBody>
      </p:sp>
      <p:sp>
        <p:nvSpPr>
          <p:cNvPr id="3" name="Content Placeholder 2">
            <a:extLst>
              <a:ext uri="{FF2B5EF4-FFF2-40B4-BE49-F238E27FC236}">
                <a16:creationId xmlns:a16="http://schemas.microsoft.com/office/drawing/2014/main" id="{8AAAFB7C-90BB-925B-6386-6C780A3BFFF6}"/>
              </a:ext>
            </a:extLst>
          </p:cNvPr>
          <p:cNvSpPr>
            <a:spLocks noGrp="1"/>
          </p:cNvSpPr>
          <p:nvPr>
            <p:ph idx="1"/>
          </p:nvPr>
        </p:nvSpPr>
        <p:spPr>
          <a:xfrm>
            <a:off x="701040" y="1888434"/>
            <a:ext cx="10972800" cy="5040177"/>
          </a:xfrm>
        </p:spPr>
        <p:txBody>
          <a:bodyPr>
            <a:noAutofit/>
          </a:bodyPr>
          <a:lstStyle/>
          <a:p>
            <a:pPr marL="0" indent="0">
              <a:buNone/>
            </a:pPr>
            <a:r>
              <a:rPr lang="en-US" dirty="0"/>
              <a:t>The following are the factors that affect communication: </a:t>
            </a:r>
          </a:p>
          <a:p>
            <a:pPr lvl="1"/>
            <a:r>
              <a:rPr lang="en-GB" sz="2600" dirty="0">
                <a:solidFill>
                  <a:srgbClr val="000000"/>
                </a:solidFill>
                <a:effectLst/>
                <a:ea typeface="Calibri" panose="020F0502020204030204" pitchFamily="34" charset="0"/>
                <a:cs typeface="Times New Roman" panose="02020603050405020304" pitchFamily="18" charset="0"/>
              </a:rPr>
              <a:t>Status/Role </a:t>
            </a:r>
          </a:p>
          <a:p>
            <a:pPr lvl="1"/>
            <a:r>
              <a:rPr lang="en-GB" sz="2600" dirty="0">
                <a:solidFill>
                  <a:srgbClr val="000000"/>
                </a:solidFill>
                <a:effectLst/>
                <a:ea typeface="Calibri" panose="020F0502020204030204" pitchFamily="34" charset="0"/>
                <a:cs typeface="Times New Roman" panose="02020603050405020304" pitchFamily="18" charset="0"/>
              </a:rPr>
              <a:t>Cultural Differences </a:t>
            </a:r>
            <a:endParaRPr lang="en-GB" sz="2600" dirty="0">
              <a:solidFill>
                <a:srgbClr val="000000"/>
              </a:solidFill>
              <a:ea typeface="Calibri" panose="020F0502020204030204" pitchFamily="34" charset="0"/>
              <a:cs typeface="Times New Roman" panose="02020603050405020304" pitchFamily="18" charset="0"/>
            </a:endParaRPr>
          </a:p>
          <a:p>
            <a:pPr lvl="1"/>
            <a:r>
              <a:rPr lang="en-GB" sz="2600" dirty="0">
                <a:solidFill>
                  <a:srgbClr val="000000"/>
                </a:solidFill>
                <a:effectLst/>
                <a:ea typeface="Calibri" panose="020F0502020204030204" pitchFamily="34" charset="0"/>
                <a:cs typeface="Times New Roman" panose="02020603050405020304" pitchFamily="18" charset="0"/>
              </a:rPr>
              <a:t>Choice of Communication Channels </a:t>
            </a:r>
          </a:p>
          <a:p>
            <a:pPr lvl="1"/>
            <a:r>
              <a:rPr lang="en-GB" sz="2600" dirty="0">
                <a:solidFill>
                  <a:srgbClr val="000000"/>
                </a:solidFill>
                <a:ea typeface="Calibri" panose="020F0502020204030204" pitchFamily="34" charset="0"/>
                <a:cs typeface="Times New Roman" panose="02020603050405020304" pitchFamily="18" charset="0"/>
              </a:rPr>
              <a:t>Length of Communication </a:t>
            </a:r>
          </a:p>
          <a:p>
            <a:pPr lvl="1"/>
            <a:r>
              <a:rPr lang="en-GB" sz="2600" dirty="0">
                <a:solidFill>
                  <a:srgbClr val="000000"/>
                </a:solidFill>
                <a:ea typeface="Calibri" panose="020F0502020204030204" pitchFamily="34" charset="0"/>
                <a:cs typeface="Times New Roman" panose="02020603050405020304" pitchFamily="18" charset="0"/>
              </a:rPr>
              <a:t>Use of Language </a:t>
            </a:r>
          </a:p>
          <a:p>
            <a:pPr lvl="1"/>
            <a:r>
              <a:rPr lang="en-GB" sz="2600" dirty="0">
                <a:solidFill>
                  <a:srgbClr val="000000"/>
                </a:solidFill>
                <a:ea typeface="Calibri" panose="020F0502020204030204" pitchFamily="34" charset="0"/>
                <a:cs typeface="Times New Roman" panose="02020603050405020304" pitchFamily="18" charset="0"/>
              </a:rPr>
              <a:t>Known or Unknown Receiver </a:t>
            </a:r>
          </a:p>
          <a:p>
            <a:pPr lvl="1"/>
            <a:r>
              <a:rPr lang="en-GB" sz="2600" dirty="0">
                <a:solidFill>
                  <a:srgbClr val="000000"/>
                </a:solidFill>
                <a:ea typeface="Calibri" panose="020F0502020204030204" pitchFamily="34" charset="0"/>
                <a:cs typeface="Times New Roman" panose="02020603050405020304" pitchFamily="18" charset="0"/>
              </a:rPr>
              <a:t>Disabilities </a:t>
            </a:r>
          </a:p>
          <a:p>
            <a:pPr lvl="1"/>
            <a:r>
              <a:rPr lang="en-GB" sz="2600" dirty="0">
                <a:solidFill>
                  <a:srgbClr val="000000"/>
                </a:solidFill>
                <a:ea typeface="Calibri" panose="020F0502020204030204" pitchFamily="34" charset="0"/>
                <a:cs typeface="Times New Roman" panose="02020603050405020304" pitchFamily="18" charset="0"/>
              </a:rPr>
              <a:t>Individual Perceptions/Attitudes/Personalities </a:t>
            </a:r>
          </a:p>
          <a:p>
            <a:pPr lvl="1"/>
            <a:r>
              <a:rPr lang="en-GB" sz="2600" dirty="0">
                <a:solidFill>
                  <a:srgbClr val="000000"/>
                </a:solidFill>
                <a:effectLst/>
                <a:ea typeface="Calibri" panose="020F0502020204030204" pitchFamily="34" charset="0"/>
                <a:cs typeface="Times New Roman" panose="02020603050405020304" pitchFamily="18" charset="0"/>
              </a:rPr>
              <a:t>Atmosphere/Noise/Distraction </a:t>
            </a:r>
          </a:p>
          <a:p>
            <a:endParaRPr lang="en-US" dirty="0"/>
          </a:p>
        </p:txBody>
      </p:sp>
    </p:spTree>
    <p:extLst>
      <p:ext uri="{BB962C8B-B14F-4D97-AF65-F5344CB8AC3E}">
        <p14:creationId xmlns:p14="http://schemas.microsoft.com/office/powerpoint/2010/main" val="284872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94237-5A87-D52E-BF56-9538CD21B375}"/>
              </a:ext>
            </a:extLst>
          </p:cNvPr>
          <p:cNvSpPr>
            <a:spLocks noGrp="1"/>
          </p:cNvSpPr>
          <p:nvPr>
            <p:ph type="title"/>
          </p:nvPr>
        </p:nvSpPr>
        <p:spPr/>
        <p:txBody>
          <a:bodyPr>
            <a:normAutofit/>
          </a:bodyPr>
          <a:lstStyle/>
          <a:p>
            <a:pPr algn="r"/>
            <a:r>
              <a:rPr lang="en-US" sz="3600" b="1" dirty="0" err="1">
                <a:latin typeface="+mn-lt"/>
              </a:rPr>
              <a:t>Cont</a:t>
            </a:r>
            <a:r>
              <a:rPr lang="en-US" sz="3600" b="1" dirty="0">
                <a:latin typeface="+mn-lt"/>
              </a:rPr>
              <a:t>’</a:t>
            </a:r>
          </a:p>
        </p:txBody>
      </p:sp>
      <p:sp>
        <p:nvSpPr>
          <p:cNvPr id="3" name="Content Placeholder 2">
            <a:extLst>
              <a:ext uri="{FF2B5EF4-FFF2-40B4-BE49-F238E27FC236}">
                <a16:creationId xmlns:a16="http://schemas.microsoft.com/office/drawing/2014/main" id="{D70C80C0-E93F-D60C-AE26-E039C49EE868}"/>
              </a:ext>
            </a:extLst>
          </p:cNvPr>
          <p:cNvSpPr>
            <a:spLocks noGrp="1"/>
          </p:cNvSpPr>
          <p:nvPr>
            <p:ph idx="1"/>
          </p:nvPr>
        </p:nvSpPr>
        <p:spPr/>
        <p:txBody>
          <a:bodyPr/>
          <a:lstStyle/>
          <a:p>
            <a:pPr lvl="1"/>
            <a:r>
              <a:rPr lang="en-GB" sz="2600" dirty="0">
                <a:solidFill>
                  <a:srgbClr val="000000"/>
                </a:solidFill>
                <a:ea typeface="Calibri" panose="020F0502020204030204" pitchFamily="34" charset="0"/>
                <a:cs typeface="Times New Roman" panose="02020603050405020304" pitchFamily="18" charset="0"/>
              </a:rPr>
              <a:t>Clarity of Message </a:t>
            </a:r>
          </a:p>
          <a:p>
            <a:pPr lvl="1"/>
            <a:r>
              <a:rPr lang="en-GB" sz="2600" dirty="0">
                <a:solidFill>
                  <a:srgbClr val="000000"/>
                </a:solidFill>
                <a:effectLst/>
                <a:ea typeface="Calibri" panose="020F0502020204030204" pitchFamily="34" charset="0"/>
                <a:cs typeface="Times New Roman" panose="02020603050405020304" pitchFamily="18" charset="0"/>
              </a:rPr>
              <a:t>Lack of Feedback </a:t>
            </a:r>
            <a:endParaRPr lang="en-GB" sz="2600" dirty="0">
              <a:solidFill>
                <a:srgbClr val="000000"/>
              </a:solidFill>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803377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1A14E-6E3A-48AB-88CB-876D23DE6D2F}"/>
              </a:ext>
            </a:extLst>
          </p:cNvPr>
          <p:cNvSpPr>
            <a:spLocks noGrp="1"/>
          </p:cNvSpPr>
          <p:nvPr>
            <p:ph type="title"/>
          </p:nvPr>
        </p:nvSpPr>
        <p:spPr>
          <a:xfrm>
            <a:off x="609600" y="792480"/>
            <a:ext cx="10972800" cy="1143000"/>
          </a:xfrm>
        </p:spPr>
        <p:txBody>
          <a:bodyPr>
            <a:normAutofit/>
          </a:bodyPr>
          <a:lstStyle/>
          <a:p>
            <a:r>
              <a:rPr lang="en-US" sz="3600" b="1" dirty="0">
                <a:solidFill>
                  <a:schemeClr val="tx1"/>
                </a:solidFill>
                <a:latin typeface="+mn-lt"/>
              </a:rPr>
              <a:t>Question 5. Mention 5 </a:t>
            </a:r>
            <a:r>
              <a:rPr lang="en-GB" sz="3600" b="1" dirty="0">
                <a:effectLst/>
                <a:latin typeface="Times New Roman" panose="02020603050405020304" pitchFamily="18" charset="0"/>
                <a:ea typeface="Calibri" panose="020F0502020204030204" pitchFamily="34" charset="0"/>
                <a:cs typeface="Times New Roman" panose="02020603050405020304" pitchFamily="18" charset="0"/>
              </a:rPr>
              <a:t>common barriers to effective listening?                     </a:t>
            </a:r>
            <a:r>
              <a:rPr lang="en-US" sz="3600" b="1" dirty="0">
                <a:solidFill>
                  <a:schemeClr val="tx1"/>
                </a:solidFill>
                <a:latin typeface="+mn-lt"/>
              </a:rPr>
              <a:t>/5 marks </a:t>
            </a:r>
            <a:endParaRPr lang="en-US" sz="3600" dirty="0"/>
          </a:p>
        </p:txBody>
      </p:sp>
      <p:sp>
        <p:nvSpPr>
          <p:cNvPr id="3" name="Content Placeholder 2">
            <a:extLst>
              <a:ext uri="{FF2B5EF4-FFF2-40B4-BE49-F238E27FC236}">
                <a16:creationId xmlns:a16="http://schemas.microsoft.com/office/drawing/2014/main" id="{A1CA8062-3750-468B-B8A3-CDE08000B66C}"/>
              </a:ext>
            </a:extLst>
          </p:cNvPr>
          <p:cNvSpPr>
            <a:spLocks noGrp="1"/>
          </p:cNvSpPr>
          <p:nvPr>
            <p:ph idx="1"/>
          </p:nvPr>
        </p:nvSpPr>
        <p:spPr/>
        <p:txBody>
          <a:bodyPr>
            <a:normAutofit/>
          </a:bodyPr>
          <a:lstStyle/>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There are many things that get in the way of listening and you should be aware of these barriers, many of which are bad habits, in order to become a more effective listener.  Barriers and bad habits to effective listening can include:</a:t>
            </a:r>
          </a:p>
          <a:p>
            <a:pPr marL="0" marR="0" indent="0" algn="just">
              <a:lnSpc>
                <a:spcPct val="115000"/>
              </a:lnSpc>
              <a:spcBef>
                <a:spcPts val="0"/>
              </a:spcBef>
              <a:spcAft>
                <a:spcPts val="0"/>
              </a:spcAft>
              <a:buNone/>
            </a:pPr>
            <a:endParaRPr lang="en-US" sz="24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lphaLcPeriod"/>
              <a:tabLst>
                <a:tab pos="228600" algn="l"/>
              </a:tabLst>
            </a:pPr>
            <a:r>
              <a:rPr lang="en-GB" sz="2400" b="1" dirty="0">
                <a:effectLst/>
                <a:ea typeface="Calibri" panose="020F0502020204030204" pitchFamily="34" charset="0"/>
                <a:cs typeface="Times New Roman" panose="02020603050405020304" pitchFamily="18" charset="0"/>
              </a:rPr>
              <a:t>Trying to listen to more than one conversation at a time</a:t>
            </a:r>
            <a:r>
              <a:rPr lang="en-GB" sz="2400" dirty="0">
                <a:effectLst/>
                <a:ea typeface="Calibri" panose="020F0502020204030204" pitchFamily="34" charset="0"/>
                <a:cs typeface="Times New Roman" panose="02020603050405020304" pitchFamily="18" charset="0"/>
              </a:rPr>
              <a:t> this includes having the television or radio on while attempting to listen to somebody talk; being on the phone to one person and talking to another person in the same room and also being distracted by some dominant noise in the immediate environment.</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8894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B0A17-B9A3-4D2D-B774-EF11F5E41B97}"/>
              </a:ext>
            </a:extLst>
          </p:cNvPr>
          <p:cNvSpPr>
            <a:spLocks noGrp="1"/>
          </p:cNvSpPr>
          <p:nvPr>
            <p:ph type="title"/>
          </p:nvPr>
        </p:nvSpPr>
        <p:spPr>
          <a:xfrm>
            <a:off x="711200" y="419608"/>
            <a:ext cx="10972800" cy="1143000"/>
          </a:xfrm>
        </p:spPr>
        <p:txBody>
          <a:bodyPr>
            <a:normAutofit/>
          </a:bodyPr>
          <a:lstStyle/>
          <a:p>
            <a:pPr algn="r"/>
            <a:r>
              <a:rPr lang="en-US" sz="4500" b="1" dirty="0" err="1">
                <a:latin typeface="+mn-lt"/>
              </a:rPr>
              <a:t>Cont</a:t>
            </a:r>
            <a:r>
              <a:rPr lang="en-US" sz="4500" b="1" dirty="0">
                <a:latin typeface="+mn-lt"/>
              </a:rPr>
              <a:t>’</a:t>
            </a:r>
          </a:p>
        </p:txBody>
      </p:sp>
      <p:sp>
        <p:nvSpPr>
          <p:cNvPr id="3" name="Content Placeholder 2">
            <a:extLst>
              <a:ext uri="{FF2B5EF4-FFF2-40B4-BE49-F238E27FC236}">
                <a16:creationId xmlns:a16="http://schemas.microsoft.com/office/drawing/2014/main" id="{618BB888-B71D-496A-9DB8-7E34BED26419}"/>
              </a:ext>
            </a:extLst>
          </p:cNvPr>
          <p:cNvSpPr>
            <a:spLocks noGrp="1"/>
          </p:cNvSpPr>
          <p:nvPr>
            <p:ph idx="1"/>
          </p:nvPr>
        </p:nvSpPr>
        <p:spPr>
          <a:xfrm>
            <a:off x="609600" y="1671320"/>
            <a:ext cx="10972800" cy="4389120"/>
          </a:xfrm>
        </p:spPr>
        <p:txBody>
          <a:bodyPr>
            <a:normAutofit fontScale="92500" lnSpcReduction="10000"/>
          </a:bodyPr>
          <a:lstStyle/>
          <a:p>
            <a:pPr marL="342900" marR="0" lvl="0" indent="-342900" algn="just">
              <a:lnSpc>
                <a:spcPct val="115000"/>
              </a:lnSpc>
              <a:spcBef>
                <a:spcPts val="0"/>
              </a:spcBef>
              <a:spcAft>
                <a:spcPts val="0"/>
              </a:spcAft>
              <a:buFont typeface="+mj-lt"/>
              <a:buAutoNum type="alphaLcPeriod"/>
              <a:tabLst>
                <a:tab pos="228600" algn="l"/>
              </a:tabLst>
            </a:pPr>
            <a:r>
              <a:rPr lang="en-GB" sz="2800" b="1" dirty="0">
                <a:effectLst/>
                <a:ea typeface="Calibri" panose="020F0502020204030204" pitchFamily="34" charset="0"/>
                <a:cs typeface="Times New Roman" panose="02020603050405020304" pitchFamily="18" charset="0"/>
              </a:rPr>
              <a:t>You find the communicator attractive/unattractive</a:t>
            </a:r>
            <a:r>
              <a:rPr lang="en-GB" sz="2800" dirty="0">
                <a:effectLst/>
                <a:ea typeface="Calibri" panose="020F0502020204030204" pitchFamily="34" charset="0"/>
                <a:cs typeface="Times New Roman" panose="02020603050405020304" pitchFamily="18" charset="0"/>
              </a:rPr>
              <a:t>; you pay more attention to how you feel about the communicator and their physical appearance than to what they are saying. Perhaps you simply don’t like the speaker - you may mentally argue with the speaker and be fast to criticize, either verbally or in your head.</a:t>
            </a:r>
            <a:endParaRPr lang="en-US" sz="28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lphaLcPeriod"/>
              <a:tabLst>
                <a:tab pos="228600" algn="l"/>
              </a:tabLst>
            </a:pPr>
            <a:r>
              <a:rPr lang="en-GB" sz="2800" b="1" dirty="0">
                <a:effectLst/>
                <a:ea typeface="Calibri" panose="020F0502020204030204" pitchFamily="34" charset="0"/>
                <a:cs typeface="Times New Roman" panose="02020603050405020304" pitchFamily="18" charset="0"/>
              </a:rPr>
              <a:t>You are not interested</a:t>
            </a:r>
            <a:r>
              <a:rPr lang="en-GB" sz="2800" dirty="0">
                <a:effectLst/>
                <a:ea typeface="Calibri" panose="020F0502020204030204" pitchFamily="34" charset="0"/>
                <a:cs typeface="Times New Roman" panose="02020603050405020304" pitchFamily="18" charset="0"/>
              </a:rPr>
              <a:t> in the topic/issue being discussed and become bored.</a:t>
            </a:r>
            <a:endParaRPr lang="en-US" sz="28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lphaLcPeriod"/>
              <a:tabLst>
                <a:tab pos="228600" algn="l"/>
              </a:tabLst>
            </a:pPr>
            <a:r>
              <a:rPr lang="en-GB" sz="2800" b="1" dirty="0">
                <a:effectLst/>
                <a:ea typeface="Calibri" panose="020F0502020204030204" pitchFamily="34" charset="0"/>
                <a:cs typeface="Times New Roman" panose="02020603050405020304" pitchFamily="18" charset="0"/>
              </a:rPr>
              <a:t>Not focusing</a:t>
            </a:r>
            <a:r>
              <a:rPr lang="en-GB" sz="2800" dirty="0">
                <a:effectLst/>
                <a:ea typeface="Calibri" panose="020F0502020204030204" pitchFamily="34" charset="0"/>
                <a:cs typeface="Times New Roman" panose="02020603050405020304" pitchFamily="18" charset="0"/>
              </a:rPr>
              <a:t> and being easily distracted, fiddling with your hair, fingers, a pen etc. or gazing out of the window or focusing on objects other than the speaker.</a:t>
            </a:r>
            <a:endParaRPr lang="en-US" sz="28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47790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0791B-92DE-4676-ABD3-74D5E6F90789}"/>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24E5C419-1EAD-4FC9-9B2E-BE14C51908F8}"/>
              </a:ext>
            </a:extLst>
          </p:cNvPr>
          <p:cNvSpPr>
            <a:spLocks noGrp="1"/>
          </p:cNvSpPr>
          <p:nvPr>
            <p:ph idx="1"/>
          </p:nvPr>
        </p:nvSpPr>
        <p:spPr/>
        <p:txBody>
          <a:bodyPr>
            <a:normAutofit fontScale="85000" lnSpcReduction="10000"/>
          </a:bodyPr>
          <a:lstStyle/>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d. Feeling unwell or tired</a:t>
            </a:r>
            <a:r>
              <a:rPr lang="en-GB" sz="2800" dirty="0">
                <a:effectLst/>
                <a:ea typeface="Calibri" panose="020F0502020204030204" pitchFamily="34" charset="0"/>
                <a:cs typeface="Times New Roman" panose="02020603050405020304" pitchFamily="18" charset="0"/>
              </a:rPr>
              <a:t>, hungry, thirsty or needing to use the toilet.</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e. Identifying rather than empathizing</a:t>
            </a:r>
            <a:r>
              <a:rPr lang="en-GB" sz="2800" dirty="0">
                <a:effectLst/>
                <a:ea typeface="Calibri" panose="020F0502020204030204" pitchFamily="34" charset="0"/>
                <a:cs typeface="Times New Roman" panose="02020603050405020304" pitchFamily="18" charset="0"/>
              </a:rPr>
              <a:t> - understanding what you are hearing but not putting yourself in the shoes of the speaker. As most of us have a lot of internal self-dialogue we spend a lot of time listening to our own thoughts and feelings - it can be difficult to switch the focus from ‘I’ or ‘me’ to ‘them’ or ‘you’. Effective listening involves opening your mind to the views of others and attempting to feel empathetic. </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f. Sympathizing rather than empathising</a:t>
            </a:r>
            <a:r>
              <a:rPr lang="en-GB" sz="2800" dirty="0">
                <a:effectLst/>
                <a:ea typeface="Calibri" panose="020F0502020204030204" pitchFamily="34" charset="0"/>
                <a:cs typeface="Times New Roman" panose="02020603050405020304" pitchFamily="18" charset="0"/>
              </a:rPr>
              <a:t> - sympathy is not the same as empathy, you sympathise when you feel sorry for the experiences of another, to empathise is to put yourself in the position of the other person.</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g. You are biased</a:t>
            </a:r>
            <a:r>
              <a:rPr lang="en-GB" sz="2800" dirty="0">
                <a:effectLst/>
                <a:ea typeface="Calibri" panose="020F0502020204030204" pitchFamily="34" charset="0"/>
                <a:cs typeface="Times New Roman" panose="02020603050405020304" pitchFamily="18" charset="0"/>
              </a:rPr>
              <a:t> by race, gender, age, religion, accent, and/or past experiences.</a:t>
            </a:r>
            <a:endParaRPr lang="en-US" sz="28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09511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B9DFA-D40D-41B0-9DF1-0E971BF8A8B3}"/>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C4460D2E-4632-4F2E-82F2-5A6D7E180746}"/>
              </a:ext>
            </a:extLst>
          </p:cNvPr>
          <p:cNvSpPr>
            <a:spLocks noGrp="1"/>
          </p:cNvSpPr>
          <p:nvPr>
            <p:ph idx="1"/>
          </p:nvPr>
        </p:nvSpPr>
        <p:spPr/>
        <p:txBody>
          <a:bodyPr>
            <a:noAutofit/>
          </a:bodyPr>
          <a:lstStyle/>
          <a:p>
            <a:pPr marL="0" marR="0" lvl="0" indent="0" algn="just">
              <a:lnSpc>
                <a:spcPct val="115000"/>
              </a:lnSpc>
              <a:spcBef>
                <a:spcPts val="0"/>
              </a:spcBef>
              <a:spcAft>
                <a:spcPts val="0"/>
              </a:spcAft>
              <a:buNone/>
              <a:tabLst>
                <a:tab pos="228600" algn="l"/>
              </a:tabLst>
            </a:pPr>
            <a:r>
              <a:rPr lang="en-GB" sz="2400" b="1" dirty="0">
                <a:effectLst/>
                <a:ea typeface="Calibri" panose="020F0502020204030204" pitchFamily="34" charset="0"/>
                <a:cs typeface="Times New Roman" panose="02020603050405020304" pitchFamily="18" charset="0"/>
              </a:rPr>
              <a:t>h. You have preconceived ideas or bias</a:t>
            </a:r>
            <a:r>
              <a:rPr lang="en-GB" sz="2400" dirty="0">
                <a:effectLst/>
                <a:ea typeface="Calibri" panose="020F0502020204030204" pitchFamily="34" charset="0"/>
                <a:cs typeface="Times New Roman" panose="02020603050405020304" pitchFamily="18" charset="0"/>
              </a:rPr>
              <a:t> -  effective listening includes being open-minded to the ideas and opinions of others, this does not mean you have to agree but should listen and attempt to understand.</a:t>
            </a:r>
            <a:endParaRPr lang="en-US" sz="24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400" b="1" dirty="0" err="1">
                <a:effectLst/>
                <a:ea typeface="Calibri" panose="020F0502020204030204" pitchFamily="34" charset="0"/>
                <a:cs typeface="Times New Roman" panose="02020603050405020304" pitchFamily="18" charset="0"/>
              </a:rPr>
              <a:t>i</a:t>
            </a:r>
            <a:r>
              <a:rPr lang="en-GB" sz="2400" b="1" dirty="0">
                <a:effectLst/>
                <a:ea typeface="Calibri" panose="020F0502020204030204" pitchFamily="34" charset="0"/>
                <a:cs typeface="Times New Roman" panose="02020603050405020304" pitchFamily="18" charset="0"/>
              </a:rPr>
              <a:t>. You make judgments</a:t>
            </a:r>
            <a:r>
              <a:rPr lang="en-GB" sz="2400" dirty="0">
                <a:effectLst/>
                <a:ea typeface="Calibri" panose="020F0502020204030204" pitchFamily="34" charset="0"/>
                <a:cs typeface="Times New Roman" panose="02020603050405020304" pitchFamily="18" charset="0"/>
              </a:rPr>
              <a:t>, thinking, for example that  a person is not very bright or is under-qualified so there is no point of listening to what they have to say.</a:t>
            </a:r>
            <a:endParaRPr lang="en-US" sz="24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400" b="1" dirty="0">
                <a:effectLst/>
                <a:ea typeface="Calibri" panose="020F0502020204030204" pitchFamily="34" charset="0"/>
                <a:cs typeface="Times New Roman" panose="02020603050405020304" pitchFamily="18" charset="0"/>
              </a:rPr>
              <a:t>j. Previous experiences</a:t>
            </a:r>
            <a:r>
              <a:rPr lang="en-GB" sz="2400" dirty="0">
                <a:effectLst/>
                <a:ea typeface="Calibri" panose="020F0502020204030204" pitchFamily="34" charset="0"/>
                <a:cs typeface="Times New Roman" panose="02020603050405020304" pitchFamily="18" charset="0"/>
              </a:rPr>
              <a:t> – we are all influenced by previous experiences in life.  We respond to people based on personal appearances, how initial introductions or welcomes were received and/or previous interpersonal encounters.  If we stereotype a person we become less objective and therefore less likely to listen effectively.</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3671054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F3850-7537-4516-B9DD-5ED4FF0CE900}"/>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4FFA6AF8-DBB5-4A4C-B9BC-DF8FB6B057BC}"/>
              </a:ext>
            </a:extLst>
          </p:cNvPr>
          <p:cNvSpPr>
            <a:spLocks noGrp="1"/>
          </p:cNvSpPr>
          <p:nvPr>
            <p:ph idx="1"/>
          </p:nvPr>
        </p:nvSpPr>
        <p:spPr/>
        <p:txBody>
          <a:bodyPr>
            <a:normAutofit fontScale="92500" lnSpcReduction="10000"/>
          </a:bodyPr>
          <a:lstStyle/>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g. Preoccupation </a:t>
            </a:r>
            <a:r>
              <a:rPr lang="en-GB" sz="2800" dirty="0">
                <a:effectLst/>
                <a:ea typeface="Calibri" panose="020F0502020204030204" pitchFamily="34" charset="0"/>
                <a:cs typeface="Times New Roman" panose="02020603050405020304" pitchFamily="18" charset="0"/>
              </a:rPr>
              <a:t>- when we have a lot in our minds we can fail to listen to what is being said as we’re too busy concentrating on what we’re thinking about. This is particularly true when we feel stressed or worried about issues.</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h. Having a Closed Mind</a:t>
            </a:r>
            <a:r>
              <a:rPr lang="en-GB" sz="2800" dirty="0">
                <a:effectLst/>
                <a:ea typeface="Calibri" panose="020F0502020204030204" pitchFamily="34" charset="0"/>
                <a:cs typeface="Times New Roman" panose="02020603050405020304" pitchFamily="18" charset="0"/>
              </a:rPr>
              <a:t> - we all have ideals and values that we believe to be correct and it can be difficult to listen to the views of others that contradict our own opinions. The key to effective listening and interpersonal skills more generally is the ability to have a truly open mind - to understand why others think about things differently to you and use this information to gain a better understanding of the speaker.</a:t>
            </a:r>
            <a:endParaRPr lang="en-US" sz="28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37626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DEFE8-D8B6-4DB5-976D-DFF7A97580A6}"/>
              </a:ext>
            </a:extLst>
          </p:cNvPr>
          <p:cNvSpPr>
            <a:spLocks noGrp="1"/>
          </p:cNvSpPr>
          <p:nvPr>
            <p:ph type="title"/>
          </p:nvPr>
        </p:nvSpPr>
        <p:spPr>
          <a:xfrm>
            <a:off x="609600" y="936752"/>
            <a:ext cx="10972800" cy="1143000"/>
          </a:xfrm>
        </p:spPr>
        <p:txBody>
          <a:bodyPr>
            <a:normAutofit/>
          </a:bodyPr>
          <a:lstStyle/>
          <a:p>
            <a:r>
              <a:rPr lang="en-US" sz="3600" b="1" dirty="0">
                <a:solidFill>
                  <a:schemeClr val="tx1"/>
                </a:solidFill>
                <a:latin typeface="+mn-lt"/>
              </a:rPr>
              <a:t>Question 6. In reading differentiate skimming from scanning.                   /5 marks </a:t>
            </a:r>
            <a:endParaRPr lang="en-US" sz="3600" b="1" dirty="0"/>
          </a:p>
        </p:txBody>
      </p:sp>
      <p:sp>
        <p:nvSpPr>
          <p:cNvPr id="3" name="Content Placeholder 2">
            <a:extLst>
              <a:ext uri="{FF2B5EF4-FFF2-40B4-BE49-F238E27FC236}">
                <a16:creationId xmlns:a16="http://schemas.microsoft.com/office/drawing/2014/main" id="{FBEF8F46-00D7-4D83-80E0-E57BF7784421}"/>
              </a:ext>
            </a:extLst>
          </p:cNvPr>
          <p:cNvSpPr>
            <a:spLocks noGrp="1"/>
          </p:cNvSpPr>
          <p:nvPr>
            <p:ph idx="1"/>
          </p:nvPr>
        </p:nvSpPr>
        <p:spPr>
          <a:xfrm>
            <a:off x="415395" y="2486152"/>
            <a:ext cx="10972800" cy="3315208"/>
          </a:xfrm>
        </p:spPr>
        <p:txBody>
          <a:bodyPr>
            <a:normAutofit/>
          </a:bodyPr>
          <a:lstStyle/>
          <a:p>
            <a:pPr marL="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Scanning is a reading technique that is used to find specific information in a reading activity.</a:t>
            </a:r>
            <a:r>
              <a:rPr lang="en-US" sz="2400" dirty="0">
                <a:latin typeface="Calibri" panose="020F0502020204030204" pitchFamily="34" charset="0"/>
                <a:ea typeface="Calibri" panose="020F0502020204030204" pitchFamily="34" charset="0"/>
                <a:cs typeface="Times New Roman" panose="02020603050405020304" pitchFamily="18" charset="0"/>
              </a:rPr>
              <a:t> The</a:t>
            </a: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 specific information </a:t>
            </a:r>
            <a:r>
              <a:rPr lang="en-GB" sz="2400" b="1" dirty="0">
                <a:latin typeface="Times New Roman" panose="02020603050405020304" pitchFamily="18" charset="0"/>
                <a:ea typeface="Calibri" panose="020F0502020204030204" pitchFamily="34" charset="0"/>
                <a:cs typeface="Times New Roman" panose="02020603050405020304" pitchFamily="18" charset="0"/>
              </a:rPr>
              <a:t>includes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dates, places, names</a:t>
            </a:r>
            <a:r>
              <a:rPr lang="en-GB" sz="2400" dirty="0">
                <a:latin typeface="Times New Roman" panose="02020603050405020304" pitchFamily="18" charset="0"/>
                <a:ea typeface="Calibri" panose="020F0502020204030204" pitchFamily="34" charset="0"/>
                <a:cs typeface="Times New Roman" panose="02020603050405020304" pitchFamily="18" charset="0"/>
              </a:rPr>
              <a:t>,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page numbers, etc. Whereas skimming is a reading technique that is used to gloss over an article to see whether or not it contains information that is of interest to the reader. This technique helps to quickly evaluate and understand the message of a </a:t>
            </a:r>
            <a:r>
              <a:rPr lang="en-GB" sz="2400" dirty="0">
                <a:latin typeface="Times New Roman" panose="02020603050405020304" pitchFamily="18" charset="0"/>
                <a:ea typeface="Calibri" panose="020F0502020204030204" pitchFamily="34" charset="0"/>
                <a:cs typeface="Times New Roman" panose="02020603050405020304" pitchFamily="18" charset="0"/>
              </a:rPr>
              <a:t>written material.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The main aspects include </a:t>
            </a:r>
            <a:r>
              <a:rPr lang="en-GB" sz="2400" dirty="0">
                <a:latin typeface="Times New Roman" panose="02020603050405020304" pitchFamily="18" charset="0"/>
                <a:cs typeface="Times New Roman" panose="02020603050405020304" pitchFamily="18" charset="0"/>
              </a:rPr>
              <a:t>he title/name of the book, the sub-title/ names of chapters, the introduction</a:t>
            </a:r>
            <a:r>
              <a:rPr lang="en-US" sz="2400" dirty="0">
                <a:latin typeface="Calibri" panose="020F0502020204030204" pitchFamily="34" charset="0"/>
                <a:cs typeface="Times New Roman" panose="02020603050405020304" pitchFamily="18" charset="0"/>
              </a:rPr>
              <a:t>,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first line of each paragraph, pictures </a:t>
            </a:r>
            <a:r>
              <a:rPr lang="en-US" sz="2400" dirty="0">
                <a:latin typeface="Calibri" panose="020F0502020204030204" pitchFamily="34" charset="0"/>
                <a:ea typeface="Calibri" panose="020F0502020204030204" pitchFamily="34" charset="0"/>
                <a:cs typeface="Times New Roman" panose="02020603050405020304" pitchFamily="18" charset="0"/>
              </a:rPr>
              <a:t>and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conclusion.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859949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FC447-CFF0-144C-B0E5-9D43B170B209}"/>
              </a:ext>
            </a:extLst>
          </p:cNvPr>
          <p:cNvSpPr>
            <a:spLocks noGrp="1"/>
          </p:cNvSpPr>
          <p:nvPr>
            <p:ph type="title"/>
          </p:nvPr>
        </p:nvSpPr>
        <p:spPr>
          <a:xfrm>
            <a:off x="741680" y="1363980"/>
            <a:ext cx="10972800" cy="1143000"/>
          </a:xfrm>
        </p:spPr>
        <p:txBody>
          <a:bodyPr>
            <a:noAutofit/>
          </a:bodyPr>
          <a:lstStyle/>
          <a:p>
            <a:r>
              <a:rPr lang="en-US" sz="3600" b="1" dirty="0">
                <a:solidFill>
                  <a:schemeClr val="tx1"/>
                </a:solidFill>
                <a:latin typeface="+mn-lt"/>
              </a:rPr>
              <a:t>Question 7. Discuss the role of proofreading and editing.              /5 marks </a:t>
            </a:r>
            <a:br>
              <a:rPr lang="en-US" sz="3600" b="1" dirty="0">
                <a:solidFill>
                  <a:schemeClr val="tx1"/>
                </a:solidFill>
                <a:latin typeface="+mn-lt"/>
              </a:rPr>
            </a:br>
            <a:endParaRPr lang="en-US" sz="3600" dirty="0"/>
          </a:p>
        </p:txBody>
      </p:sp>
      <p:sp>
        <p:nvSpPr>
          <p:cNvPr id="3" name="Content Placeholder 2">
            <a:extLst>
              <a:ext uri="{FF2B5EF4-FFF2-40B4-BE49-F238E27FC236}">
                <a16:creationId xmlns:a16="http://schemas.microsoft.com/office/drawing/2014/main" id="{A3F68780-95D7-D1D6-570A-84A177D4B2C5}"/>
              </a:ext>
            </a:extLst>
          </p:cNvPr>
          <p:cNvSpPr>
            <a:spLocks noGrp="1"/>
          </p:cNvSpPr>
          <p:nvPr>
            <p:ph idx="1"/>
          </p:nvPr>
        </p:nvSpPr>
        <p:spPr>
          <a:xfrm>
            <a:off x="477520" y="2280920"/>
            <a:ext cx="10972800" cy="4389120"/>
          </a:xfrm>
        </p:spPr>
        <p:txBody>
          <a:bodyPr/>
          <a:lstStyle/>
          <a:p>
            <a:pPr marL="0" indent="0">
              <a:buNone/>
            </a:pPr>
            <a:r>
              <a:rPr lang="en-US" dirty="0"/>
              <a:t>Proofreading and editing are very important stages of writing that help to read and remove removing errors from a written document.  This stage helps a written to come up with a quality written materials free of mistakes with clear message to his/her audience.  </a:t>
            </a:r>
          </a:p>
          <a:p>
            <a:pPr marL="0" indent="0">
              <a:buNone/>
            </a:pPr>
            <a:endParaRPr lang="en-US" dirty="0"/>
          </a:p>
          <a:p>
            <a:endParaRPr lang="en-US" dirty="0"/>
          </a:p>
        </p:txBody>
      </p:sp>
    </p:spTree>
    <p:extLst>
      <p:ext uri="{BB962C8B-B14F-4D97-AF65-F5344CB8AC3E}">
        <p14:creationId xmlns:p14="http://schemas.microsoft.com/office/powerpoint/2010/main" val="1344201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6BB2D-5351-92D0-FA49-33C639126332}"/>
              </a:ext>
            </a:extLst>
          </p:cNvPr>
          <p:cNvSpPr>
            <a:spLocks noGrp="1"/>
          </p:cNvSpPr>
          <p:nvPr>
            <p:ph type="title"/>
          </p:nvPr>
        </p:nvSpPr>
        <p:spPr>
          <a:xfrm>
            <a:off x="711200" y="894080"/>
            <a:ext cx="10972800" cy="1143000"/>
          </a:xfrm>
        </p:spPr>
        <p:txBody>
          <a:bodyPr>
            <a:noAutofit/>
          </a:bodyPr>
          <a:lstStyle/>
          <a:p>
            <a:r>
              <a:rPr lang="en-US" sz="3600" b="1" dirty="0">
                <a:solidFill>
                  <a:schemeClr val="tx1"/>
                </a:solidFill>
                <a:latin typeface="+mn-lt"/>
              </a:rPr>
              <a:t>Question 8. Discuss the benefit of nonverbal communication.                    /5 marks </a:t>
            </a:r>
          </a:p>
        </p:txBody>
      </p:sp>
      <p:sp>
        <p:nvSpPr>
          <p:cNvPr id="3" name="Content Placeholder 2">
            <a:extLst>
              <a:ext uri="{FF2B5EF4-FFF2-40B4-BE49-F238E27FC236}">
                <a16:creationId xmlns:a16="http://schemas.microsoft.com/office/drawing/2014/main" id="{A5312DE5-9B58-E1E3-FB56-489A20983BEE}"/>
              </a:ext>
            </a:extLst>
          </p:cNvPr>
          <p:cNvSpPr>
            <a:spLocks noGrp="1"/>
          </p:cNvSpPr>
          <p:nvPr>
            <p:ph idx="1"/>
          </p:nvPr>
        </p:nvSpPr>
        <p:spPr>
          <a:xfrm>
            <a:off x="609600" y="2037080"/>
            <a:ext cx="10972800" cy="4389120"/>
          </a:xfrm>
        </p:spPr>
        <p:txBody>
          <a:bodyPr>
            <a:noAutofit/>
          </a:bodyPr>
          <a:lstStyle/>
          <a:p>
            <a:pPr marL="0" indent="0" algn="just">
              <a:buNone/>
            </a:pPr>
            <a:r>
              <a:rPr lang="en-US" sz="2400" dirty="0"/>
              <a:t>Nonverbal communication has many benefits, in communication, including but not limited to:</a:t>
            </a:r>
          </a:p>
          <a:p>
            <a:pPr algn="just"/>
            <a:r>
              <a:rPr lang="en-US" sz="2400" dirty="0"/>
              <a:t>It supports your message. When having a conversation, participating in a meeting or engaging in conversation, nonverbal cues can emphasize and underscore the content of a message.</a:t>
            </a:r>
          </a:p>
          <a:p>
            <a:pPr algn="just"/>
            <a:r>
              <a:rPr lang="en-US" sz="2400" dirty="0"/>
              <a:t>It helps to communicate messages: When a speaker finds a people in the audience nodding, it means that they agree with him/her and admire the idea.  </a:t>
            </a:r>
          </a:p>
          <a:p>
            <a:pPr algn="just"/>
            <a:r>
              <a:rPr lang="en-US" sz="2400" dirty="0"/>
              <a:t>It helps to show intention. Through nonverbal cues one may determine that  a given person is dishonest, unengaged, excited or aggressive</a:t>
            </a:r>
          </a:p>
          <a:p>
            <a:pPr algn="just"/>
            <a:endParaRPr lang="en-US" sz="2400" dirty="0"/>
          </a:p>
        </p:txBody>
      </p:sp>
    </p:spTree>
    <p:extLst>
      <p:ext uri="{BB962C8B-B14F-4D97-AF65-F5344CB8AC3E}">
        <p14:creationId xmlns:p14="http://schemas.microsoft.com/office/powerpoint/2010/main" val="1981856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6A50C-7661-1B2E-EA6E-317D0DE2BF08}"/>
              </a:ext>
            </a:extLst>
          </p:cNvPr>
          <p:cNvSpPr>
            <a:spLocks noGrp="1"/>
          </p:cNvSpPr>
          <p:nvPr>
            <p:ph type="title"/>
          </p:nvPr>
        </p:nvSpPr>
        <p:spPr/>
        <p:txBody>
          <a:bodyPr>
            <a:normAutofit/>
          </a:bodyPr>
          <a:lstStyle/>
          <a:p>
            <a:pPr algn="r"/>
            <a:r>
              <a:rPr lang="en-US" sz="3600" b="1" dirty="0" err="1">
                <a:latin typeface="+mn-lt"/>
              </a:rPr>
              <a:t>Cont</a:t>
            </a:r>
            <a:r>
              <a:rPr lang="en-US" sz="3600" b="1" dirty="0">
                <a:latin typeface="+mn-lt"/>
              </a:rPr>
              <a:t>’</a:t>
            </a:r>
          </a:p>
        </p:txBody>
      </p:sp>
      <p:sp>
        <p:nvSpPr>
          <p:cNvPr id="3" name="Content Placeholder 2">
            <a:extLst>
              <a:ext uri="{FF2B5EF4-FFF2-40B4-BE49-F238E27FC236}">
                <a16:creationId xmlns:a16="http://schemas.microsoft.com/office/drawing/2014/main" id="{CE9D76EF-86C3-1942-7A9B-40B6A9D2A350}"/>
              </a:ext>
            </a:extLst>
          </p:cNvPr>
          <p:cNvSpPr>
            <a:spLocks noGrp="1"/>
          </p:cNvSpPr>
          <p:nvPr>
            <p:ph idx="1"/>
          </p:nvPr>
        </p:nvSpPr>
        <p:spPr/>
        <p:txBody>
          <a:bodyPr>
            <a:noAutofit/>
          </a:bodyPr>
          <a:lstStyle/>
          <a:p>
            <a:pPr algn="just"/>
            <a:r>
              <a:rPr lang="en-US" sz="2400" dirty="0">
                <a:cs typeface="Times New Roman" panose="02020603050405020304" pitchFamily="18" charset="0"/>
              </a:rPr>
              <a:t>It conveys feelings such as disappointment, relief, happiness, contentment and more.</a:t>
            </a:r>
          </a:p>
          <a:p>
            <a:pPr algn="just"/>
            <a:r>
              <a:rPr lang="en-US" sz="2400" dirty="0">
                <a:cs typeface="Times New Roman" panose="02020603050405020304" pitchFamily="18" charset="0"/>
              </a:rPr>
              <a:t>It offers support of the audience. </a:t>
            </a:r>
          </a:p>
          <a:p>
            <a:pPr algn="just"/>
            <a:r>
              <a:rPr lang="en-US" sz="2400" dirty="0">
                <a:cs typeface="Times New Roman" panose="02020603050405020304" pitchFamily="18" charset="0"/>
              </a:rPr>
              <a:t>It showcases your personality. Nonverbal communication is a great way to show whoa person is. </a:t>
            </a:r>
          </a:p>
          <a:p>
            <a:pPr algn="just"/>
            <a:r>
              <a:rPr lang="en-US" sz="2400" dirty="0">
                <a:cs typeface="Times New Roman" panose="02020603050405020304" pitchFamily="18" charset="0"/>
              </a:rPr>
              <a:t>It indicates a desired action or undesired one. </a:t>
            </a:r>
          </a:p>
          <a:p>
            <a:pPr algn="just"/>
            <a:r>
              <a:rPr lang="en-US" sz="2400" dirty="0">
                <a:cs typeface="Times New Roman" panose="02020603050405020304" pitchFamily="18" charset="0"/>
              </a:rPr>
              <a:t>Etc. </a:t>
            </a:r>
          </a:p>
          <a:p>
            <a:pPr marL="0" indent="0" algn="just">
              <a:buNone/>
            </a:pPr>
            <a:endParaRPr lang="en-US" sz="2400" dirty="0">
              <a:cs typeface="Times New Roman" panose="02020603050405020304" pitchFamily="18" charset="0"/>
            </a:endParaRPr>
          </a:p>
        </p:txBody>
      </p:sp>
    </p:spTree>
    <p:extLst>
      <p:ext uri="{BB962C8B-B14F-4D97-AF65-F5344CB8AC3E}">
        <p14:creationId xmlns:p14="http://schemas.microsoft.com/office/powerpoint/2010/main" val="3343038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42F1A-B6A8-77A7-0ADA-CF3F9ED3916D}"/>
              </a:ext>
            </a:extLst>
          </p:cNvPr>
          <p:cNvSpPr>
            <a:spLocks noGrp="1"/>
          </p:cNvSpPr>
          <p:nvPr>
            <p:ph type="title"/>
          </p:nvPr>
        </p:nvSpPr>
        <p:spPr>
          <a:xfrm>
            <a:off x="792480" y="1561084"/>
            <a:ext cx="10972800" cy="992632"/>
          </a:xfrm>
        </p:spPr>
        <p:txBody>
          <a:bodyPr>
            <a:noAutofit/>
          </a:bodyPr>
          <a:lstStyle/>
          <a:p>
            <a:r>
              <a:rPr lang="en-US" sz="3600" b="1" dirty="0">
                <a:solidFill>
                  <a:schemeClr val="tx1"/>
                </a:solidFill>
                <a:latin typeface="+mn-lt"/>
              </a:rPr>
              <a:t>Question 9. Provide five roles of organizational communication at a workplace.     /5 marks </a:t>
            </a:r>
            <a:br>
              <a:rPr lang="en-US" sz="3600" b="1" dirty="0">
                <a:solidFill>
                  <a:schemeClr val="tx1"/>
                </a:solidFill>
                <a:latin typeface="+mn-lt"/>
              </a:rPr>
            </a:b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2BE18CF-47E8-225A-5750-D5DB1D0B1B7F}"/>
              </a:ext>
            </a:extLst>
          </p:cNvPr>
          <p:cNvSpPr>
            <a:spLocks noGrp="1"/>
          </p:cNvSpPr>
          <p:nvPr>
            <p:ph idx="1"/>
          </p:nvPr>
        </p:nvSpPr>
        <p:spPr>
          <a:xfrm>
            <a:off x="609600" y="2301240"/>
            <a:ext cx="10972800" cy="4389120"/>
          </a:xfrm>
        </p:spPr>
        <p:txBody>
          <a:bodyPr>
            <a:normAutofit/>
          </a:bodyPr>
          <a:lstStyle/>
          <a:p>
            <a:pPr marL="0" indent="0" algn="just">
              <a:buNone/>
            </a:pPr>
            <a:r>
              <a:rPr lang="en-US" sz="2800" dirty="0">
                <a:latin typeface="Times New Roman" panose="02020603050405020304" pitchFamily="18" charset="0"/>
                <a:cs typeface="Times New Roman" panose="02020603050405020304" pitchFamily="18" charset="0"/>
              </a:rPr>
              <a:t>Organizational communication plays an important role at workplace, it helps: </a:t>
            </a:r>
          </a:p>
          <a:p>
            <a:pPr algn="just"/>
            <a:r>
              <a:rPr lang="en-US" sz="2800" dirty="0">
                <a:latin typeface="Times New Roman" panose="02020603050405020304" pitchFamily="18" charset="0"/>
                <a:cs typeface="Times New Roman" panose="02020603050405020304" pitchFamily="18" charset="0"/>
              </a:rPr>
              <a:t>To promote motivation by informing and clarifying employees about tasks to be done and related instructions. </a:t>
            </a:r>
          </a:p>
          <a:p>
            <a:pPr algn="just"/>
            <a:r>
              <a:rPr lang="en-US" sz="2800" dirty="0">
                <a:latin typeface="Times New Roman" panose="02020603050405020304" pitchFamily="18" charset="0"/>
                <a:cs typeface="Times New Roman" panose="02020603050405020304" pitchFamily="18" charset="0"/>
              </a:rPr>
              <a:t>To serve as a source of information to the organizational members. </a:t>
            </a:r>
          </a:p>
          <a:p>
            <a:pPr algn="just"/>
            <a:r>
              <a:rPr lang="en-US" sz="2800" dirty="0">
                <a:latin typeface="Times New Roman" panose="02020603050405020304" pitchFamily="18" charset="0"/>
                <a:cs typeface="Times New Roman" panose="02020603050405020304" pitchFamily="18" charset="0"/>
              </a:rPr>
              <a:t>To play an important role in altering individual’s attitudes. </a:t>
            </a:r>
          </a:p>
          <a:p>
            <a:pPr algn="just"/>
            <a:r>
              <a:rPr lang="en-US" sz="2800" dirty="0">
                <a:latin typeface="Times New Roman" panose="02020603050405020304" pitchFamily="18" charset="0"/>
                <a:cs typeface="Times New Roman" panose="02020603050405020304" pitchFamily="18" charset="0"/>
              </a:rPr>
              <a:t>To boost socialization among employees.  </a:t>
            </a:r>
          </a:p>
          <a:p>
            <a:pPr algn="just"/>
            <a:r>
              <a:rPr lang="en-US" sz="2800" dirty="0">
                <a:latin typeface="Times New Roman" panose="02020603050405020304" pitchFamily="18" charset="0"/>
                <a:cs typeface="Times New Roman" panose="02020603050405020304" pitchFamily="18" charset="0"/>
              </a:rPr>
              <a:t>To assist in controlling process. </a:t>
            </a:r>
          </a:p>
        </p:txBody>
      </p:sp>
    </p:spTree>
    <p:extLst>
      <p:ext uri="{BB962C8B-B14F-4D97-AF65-F5344CB8AC3E}">
        <p14:creationId xmlns:p14="http://schemas.microsoft.com/office/powerpoint/2010/main" val="148376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2B1C0-6202-C710-00AB-087850D0CDDC}"/>
              </a:ext>
            </a:extLst>
          </p:cNvPr>
          <p:cNvSpPr>
            <a:spLocks noGrp="1"/>
          </p:cNvSpPr>
          <p:nvPr>
            <p:ph type="title"/>
          </p:nvPr>
        </p:nvSpPr>
        <p:spPr>
          <a:xfrm>
            <a:off x="810812" y="469127"/>
            <a:ext cx="10972800" cy="1143000"/>
          </a:xfrm>
        </p:spPr>
        <p:txBody>
          <a:bodyPr>
            <a:normAutofit/>
          </a:bodyPr>
          <a:lstStyle/>
          <a:p>
            <a:r>
              <a:rPr lang="en-US" sz="3600" b="1" i="0" dirty="0">
                <a:solidFill>
                  <a:srgbClr val="000000"/>
                </a:solidFill>
                <a:effectLst/>
                <a:latin typeface="+mn-lt"/>
                <a:cs typeface="Times New Roman" panose="02020603050405020304" pitchFamily="18" charset="0"/>
              </a:rPr>
              <a:t>Question 10. Illustrate the elements of intercultural communication perceptions.      </a:t>
            </a:r>
            <a:r>
              <a:rPr lang="en-US" sz="3600" b="1" dirty="0">
                <a:solidFill>
                  <a:schemeClr val="tx1"/>
                </a:solidFill>
                <a:latin typeface="+mn-lt"/>
              </a:rPr>
              <a:t>/5 marks</a:t>
            </a:r>
            <a:r>
              <a:rPr lang="en-US" sz="3600" b="1" i="0" dirty="0">
                <a:solidFill>
                  <a:srgbClr val="000000"/>
                </a:solidFill>
                <a:effectLst/>
                <a:latin typeface="+mn-lt"/>
                <a:cs typeface="Times New Roman" panose="02020603050405020304" pitchFamily="18" charset="0"/>
              </a:rPr>
              <a:t> </a:t>
            </a:r>
            <a:endParaRPr lang="en-US" sz="3600" b="1" dirty="0">
              <a:latin typeface="+mn-lt"/>
              <a:cs typeface="Times New Roman" panose="02020603050405020304" pitchFamily="18" charset="0"/>
            </a:endParaRPr>
          </a:p>
        </p:txBody>
      </p:sp>
      <p:sp>
        <p:nvSpPr>
          <p:cNvPr id="3" name="Content Placeholder 2">
            <a:extLst>
              <a:ext uri="{FF2B5EF4-FFF2-40B4-BE49-F238E27FC236}">
                <a16:creationId xmlns:a16="http://schemas.microsoft.com/office/drawing/2014/main" id="{5ECD4017-ABBD-65A1-DBDF-3AC7263EAF6E}"/>
              </a:ext>
            </a:extLst>
          </p:cNvPr>
          <p:cNvSpPr>
            <a:spLocks noGrp="1"/>
          </p:cNvSpPr>
          <p:nvPr>
            <p:ph idx="1"/>
          </p:nvPr>
        </p:nvSpPr>
        <p:spPr>
          <a:xfrm>
            <a:off x="721360" y="1500588"/>
            <a:ext cx="10972800" cy="5359400"/>
          </a:xfrm>
        </p:spPr>
        <p:txBody>
          <a:bodyPr>
            <a:noAutofit/>
          </a:bodyPr>
          <a:lstStyle/>
          <a:p>
            <a:pPr algn="l">
              <a:buFont typeface="Wingdings" panose="05000000000000000000" pitchFamily="2" charset="2"/>
              <a:buChar char="ü"/>
            </a:pPr>
            <a:r>
              <a:rPr lang="en-US" i="0" dirty="0">
                <a:solidFill>
                  <a:srgbClr val="000000"/>
                </a:solidFill>
                <a:effectLst/>
                <a:latin typeface="Times New Roman" panose="02020603050405020304" pitchFamily="18" charset="0"/>
                <a:cs typeface="Times New Roman" panose="02020603050405020304" pitchFamily="18" charset="0"/>
              </a:rPr>
              <a:t>Perceptions</a:t>
            </a:r>
            <a:r>
              <a:rPr lang="en-US" b="0" i="0" dirty="0">
                <a:solidFill>
                  <a:srgbClr val="000000"/>
                </a:solidFill>
                <a:effectLst/>
                <a:latin typeface="Times New Roman" panose="02020603050405020304" pitchFamily="18" charset="0"/>
                <a:cs typeface="Times New Roman" panose="02020603050405020304" pitchFamily="18" charset="0"/>
              </a:rPr>
              <a:t> </a:t>
            </a:r>
          </a:p>
          <a:p>
            <a:pPr marL="0" indent="0" algn="l">
              <a:buNone/>
            </a:pPr>
            <a:r>
              <a:rPr lang="en-US" dirty="0">
                <a:solidFill>
                  <a:srgbClr val="000000"/>
                </a:solidFill>
                <a:latin typeface="Times New Roman" panose="02020603050405020304" pitchFamily="18" charset="0"/>
                <a:cs typeface="Times New Roman" panose="02020603050405020304" pitchFamily="18" charset="0"/>
              </a:rPr>
              <a:t>T</a:t>
            </a:r>
            <a:r>
              <a:rPr lang="en-US" b="0" dirty="0">
                <a:solidFill>
                  <a:srgbClr val="000000"/>
                </a:solidFill>
                <a:effectLst/>
                <a:latin typeface="Times New Roman" panose="02020603050405020304" pitchFamily="18" charset="0"/>
                <a:cs typeface="Times New Roman" panose="02020603050405020304" pitchFamily="18" charset="0"/>
              </a:rPr>
              <a:t>hey </a:t>
            </a:r>
            <a:r>
              <a:rPr lang="en-US" dirty="0">
                <a:solidFill>
                  <a:srgbClr val="000000"/>
                </a:solidFill>
                <a:latin typeface="Times New Roman" panose="02020603050405020304" pitchFamily="18" charset="0"/>
                <a:cs typeface="Times New Roman" panose="02020603050405020304" pitchFamily="18" charset="0"/>
              </a:rPr>
              <a:t>include </a:t>
            </a:r>
            <a:r>
              <a:rPr lang="en-US" b="0" dirty="0">
                <a:solidFill>
                  <a:srgbClr val="000000"/>
                </a:solidFill>
                <a:effectLst/>
                <a:latin typeface="Times New Roman" panose="02020603050405020304" pitchFamily="18" charset="0"/>
                <a:cs typeface="Times New Roman" panose="02020603050405020304" pitchFamily="18" charset="0"/>
              </a:rPr>
              <a:t>beliefs, values, attitudes, world views and social organization. </a:t>
            </a:r>
          </a:p>
          <a:p>
            <a:pPr marL="0" indent="0" algn="l">
              <a:buNone/>
            </a:pPr>
            <a:endParaRPr lang="en-US" b="0" i="1" dirty="0">
              <a:solidFill>
                <a:srgbClr val="000000"/>
              </a:solidFill>
              <a:effectLst/>
              <a:latin typeface="Times New Roman" panose="02020603050405020304" pitchFamily="18" charset="0"/>
              <a:cs typeface="Times New Roman" panose="02020603050405020304" pitchFamily="18" charset="0"/>
            </a:endParaRPr>
          </a:p>
          <a:p>
            <a:pPr algn="l">
              <a:buFont typeface="Wingdings" panose="05000000000000000000" pitchFamily="2" charset="2"/>
              <a:buChar char="ü"/>
            </a:pPr>
            <a:r>
              <a:rPr lang="en-US" b="0" i="0" dirty="0">
                <a:solidFill>
                  <a:srgbClr val="000000"/>
                </a:solidFill>
                <a:effectLst/>
                <a:latin typeface="Times New Roman" panose="02020603050405020304" pitchFamily="18" charset="0"/>
                <a:cs typeface="Times New Roman" panose="02020603050405020304" pitchFamily="18" charset="0"/>
              </a:rPr>
              <a:t>Verbal processes </a:t>
            </a:r>
          </a:p>
          <a:p>
            <a:pPr marL="0" indent="0" algn="l">
              <a:buNone/>
            </a:pPr>
            <a:r>
              <a:rPr lang="en-US" dirty="0">
                <a:solidFill>
                  <a:srgbClr val="000000"/>
                </a:solidFill>
                <a:latin typeface="Times New Roman" panose="02020603050405020304" pitchFamily="18" charset="0"/>
                <a:cs typeface="Times New Roman" panose="02020603050405020304" pitchFamily="18" charset="0"/>
              </a:rPr>
              <a:t>T</a:t>
            </a:r>
            <a:r>
              <a:rPr lang="en-US" b="0" dirty="0">
                <a:solidFill>
                  <a:srgbClr val="000000"/>
                </a:solidFill>
                <a:effectLst/>
                <a:latin typeface="Times New Roman" panose="02020603050405020304" pitchFamily="18" charset="0"/>
                <a:cs typeface="Times New Roman" panose="02020603050405020304" pitchFamily="18" charset="0"/>
              </a:rPr>
              <a:t>he ways in which cultures employ symbols to portray things and</a:t>
            </a:r>
            <a:r>
              <a:rPr lang="en-US" dirty="0">
                <a:solidFill>
                  <a:srgbClr val="000000"/>
                </a:solidFill>
                <a:latin typeface="Times New Roman" panose="02020603050405020304" pitchFamily="18" charset="0"/>
                <a:cs typeface="Times New Roman" panose="02020603050405020304" pitchFamily="18" charset="0"/>
              </a:rPr>
              <a:t> </a:t>
            </a:r>
            <a:r>
              <a:rPr lang="en-US" b="0" dirty="0">
                <a:solidFill>
                  <a:srgbClr val="000000"/>
                </a:solidFill>
                <a:effectLst/>
                <a:latin typeface="Times New Roman" panose="02020603050405020304" pitchFamily="18" charset="0"/>
                <a:cs typeface="Times New Roman" panose="02020603050405020304" pitchFamily="18" charset="0"/>
              </a:rPr>
              <a:t>experiences.</a:t>
            </a:r>
          </a:p>
          <a:p>
            <a:pPr marL="0" indent="0" algn="l">
              <a:buNone/>
            </a:pPr>
            <a:endParaRPr lang="en-US" b="0" i="1" dirty="0">
              <a:solidFill>
                <a:srgbClr val="000000"/>
              </a:solidFill>
              <a:effectLst/>
              <a:latin typeface="Times New Roman" panose="02020603050405020304" pitchFamily="18" charset="0"/>
              <a:cs typeface="Times New Roman" panose="02020603050405020304" pitchFamily="18" charset="0"/>
            </a:endParaRPr>
          </a:p>
          <a:p>
            <a:pPr algn="l">
              <a:buFont typeface="Wingdings" panose="05000000000000000000" pitchFamily="2" charset="2"/>
              <a:buChar char="ü"/>
            </a:pPr>
            <a:r>
              <a:rPr lang="en-US" b="0" i="0" dirty="0">
                <a:solidFill>
                  <a:srgbClr val="000000"/>
                </a:solidFill>
                <a:effectLst/>
                <a:latin typeface="Times New Roman" panose="02020603050405020304" pitchFamily="18" charset="0"/>
                <a:cs typeface="Times New Roman" panose="02020603050405020304" pitchFamily="18" charset="0"/>
              </a:rPr>
              <a:t>Nonverbal processes </a:t>
            </a:r>
          </a:p>
          <a:p>
            <a:pPr marL="0" indent="0" algn="l">
              <a:buNone/>
            </a:pPr>
            <a:r>
              <a:rPr lang="en-US" dirty="0">
                <a:solidFill>
                  <a:srgbClr val="000000"/>
                </a:solidFill>
                <a:latin typeface="Times New Roman" panose="02020603050405020304" pitchFamily="18" charset="0"/>
                <a:cs typeface="Times New Roman" panose="02020603050405020304" pitchFamily="18" charset="0"/>
              </a:rPr>
              <a:t>T</a:t>
            </a:r>
            <a:r>
              <a:rPr lang="en-US" b="0" dirty="0">
                <a:solidFill>
                  <a:srgbClr val="000000"/>
                </a:solidFill>
                <a:effectLst/>
                <a:latin typeface="Times New Roman" panose="02020603050405020304" pitchFamily="18" charset="0"/>
                <a:cs typeface="Times New Roman" panose="02020603050405020304" pitchFamily="18" charset="0"/>
              </a:rPr>
              <a:t>hese are shared thoughts and feelings of bodily behavior, time and space.</a:t>
            </a:r>
            <a:r>
              <a:rPr lang="en-US" b="0" i="1" dirty="0">
                <a:solidFill>
                  <a:srgbClr val="000000"/>
                </a:solidFill>
                <a:effectLst/>
                <a:latin typeface="Times New Roman" panose="02020603050405020304" pitchFamily="18" charset="0"/>
                <a:cs typeface="Times New Roman" panose="02020603050405020304" pitchFamily="18" charset="0"/>
              </a:rPr>
              <a:t> </a:t>
            </a:r>
          </a:p>
          <a:p>
            <a:pPr marL="0" indent="0" algn="l">
              <a:buNone/>
            </a:pPr>
            <a:endParaRPr lang="en-US" b="0" i="1" dirty="0">
              <a:solidFill>
                <a:srgbClr val="000000"/>
              </a:solidFill>
              <a:effectLst/>
              <a:latin typeface="Times New Roman" panose="02020603050405020304" pitchFamily="18" charset="0"/>
              <a:cs typeface="Times New Roman" panose="02020603050405020304" pitchFamily="18" charset="0"/>
            </a:endParaRPr>
          </a:p>
          <a:p>
            <a:pPr algn="l">
              <a:buFont typeface="Wingdings" panose="05000000000000000000" pitchFamily="2" charset="2"/>
              <a:buChar char="ü"/>
            </a:pPr>
            <a:r>
              <a:rPr lang="en-US" b="0" i="0" dirty="0">
                <a:solidFill>
                  <a:srgbClr val="000000"/>
                </a:solidFill>
                <a:effectLst/>
                <a:latin typeface="Times New Roman" panose="02020603050405020304" pitchFamily="18" charset="0"/>
                <a:cs typeface="Times New Roman" panose="02020603050405020304" pitchFamily="18" charset="0"/>
              </a:rPr>
              <a:t>Contextual elements </a:t>
            </a:r>
          </a:p>
          <a:p>
            <a:pPr marL="0" indent="0" algn="just">
              <a:buNone/>
            </a:pPr>
            <a:r>
              <a:rPr lang="en-US" dirty="0">
                <a:solidFill>
                  <a:srgbClr val="000000"/>
                </a:solidFill>
                <a:latin typeface="Times New Roman" panose="02020603050405020304" pitchFamily="18" charset="0"/>
                <a:cs typeface="Times New Roman" panose="02020603050405020304" pitchFamily="18" charset="0"/>
              </a:rPr>
              <a:t>T</a:t>
            </a:r>
            <a:r>
              <a:rPr lang="en-US" b="0" dirty="0">
                <a:solidFill>
                  <a:srgbClr val="000000"/>
                </a:solidFill>
                <a:effectLst/>
                <a:latin typeface="Times New Roman" panose="02020603050405020304" pitchFamily="18" charset="0"/>
                <a:cs typeface="Times New Roman" panose="02020603050405020304" pitchFamily="18" charset="0"/>
              </a:rPr>
              <a:t>hese are business, education and healthcare, tourism and personal</a:t>
            </a:r>
            <a:r>
              <a:rPr lang="en-US" dirty="0">
                <a:solidFill>
                  <a:srgbClr val="000000"/>
                </a:solidFill>
                <a:latin typeface="Times New Roman" panose="02020603050405020304" pitchFamily="18" charset="0"/>
                <a:cs typeface="Times New Roman" panose="02020603050405020304" pitchFamily="18" charset="0"/>
              </a:rPr>
              <a:t> </a:t>
            </a:r>
            <a:r>
              <a:rPr lang="en-US" b="0" dirty="0">
                <a:solidFill>
                  <a:srgbClr val="000000"/>
                </a:solidFill>
                <a:effectLst/>
                <a:latin typeface="Times New Roman" panose="02020603050405020304" pitchFamily="18" charset="0"/>
                <a:cs typeface="Times New Roman" panose="02020603050405020304" pitchFamily="18" charset="0"/>
              </a:rPr>
              <a:t>relationships. </a:t>
            </a:r>
          </a:p>
        </p:txBody>
      </p:sp>
    </p:spTree>
    <p:extLst>
      <p:ext uri="{BB962C8B-B14F-4D97-AF65-F5344CB8AC3E}">
        <p14:creationId xmlns:p14="http://schemas.microsoft.com/office/powerpoint/2010/main" val="3106470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91D39-1CC2-CB64-4DC0-004E509756AD}"/>
              </a:ext>
            </a:extLst>
          </p:cNvPr>
          <p:cNvSpPr>
            <a:spLocks noGrp="1"/>
          </p:cNvSpPr>
          <p:nvPr>
            <p:ph type="title"/>
          </p:nvPr>
        </p:nvSpPr>
        <p:spPr/>
        <p:txBody>
          <a:bodyPr>
            <a:noAutofit/>
          </a:bodyPr>
          <a:lstStyle/>
          <a:p>
            <a:r>
              <a:rPr lang="en-US" sz="3600" b="1" dirty="0">
                <a:latin typeface="+mn-lt"/>
              </a:rPr>
              <a:t>Question 11. What is the importance of presentation skills?      </a:t>
            </a:r>
            <a:r>
              <a:rPr lang="en-US" sz="3600" b="1" dirty="0">
                <a:solidFill>
                  <a:schemeClr val="tx1"/>
                </a:solidFill>
                <a:latin typeface="+mn-lt"/>
              </a:rPr>
              <a:t>/5 marks </a:t>
            </a:r>
            <a:endParaRPr lang="en-US" sz="3600" b="1" dirty="0">
              <a:latin typeface="+mn-lt"/>
            </a:endParaRPr>
          </a:p>
        </p:txBody>
      </p:sp>
      <p:sp>
        <p:nvSpPr>
          <p:cNvPr id="3" name="Content Placeholder 2">
            <a:extLst>
              <a:ext uri="{FF2B5EF4-FFF2-40B4-BE49-F238E27FC236}">
                <a16:creationId xmlns:a16="http://schemas.microsoft.com/office/drawing/2014/main" id="{352E813D-1BDD-ADD0-08CE-BA5ABECD6EE3}"/>
              </a:ext>
            </a:extLst>
          </p:cNvPr>
          <p:cNvSpPr>
            <a:spLocks noGrp="1"/>
          </p:cNvSpPr>
          <p:nvPr>
            <p:ph idx="1"/>
          </p:nvPr>
        </p:nvSpPr>
        <p:spPr>
          <a:xfrm>
            <a:off x="609600" y="1935480"/>
            <a:ext cx="10972800" cy="4770120"/>
          </a:xfrm>
        </p:spPr>
        <p:txBody>
          <a:bodyPr>
            <a:noAutofit/>
          </a:bodyPr>
          <a:lstStyle/>
          <a:p>
            <a:pPr marL="0" indent="0" algn="just">
              <a:buNone/>
            </a:pPr>
            <a:r>
              <a:rPr lang="en-US" b="0" i="0" dirty="0">
                <a:solidFill>
                  <a:srgbClr val="30353D"/>
                </a:solidFill>
                <a:effectLst/>
              </a:rPr>
              <a:t>Interaction with others is a routine job of businesses in today’s world. The importance of good presentation skills is established on the basis of following points:</a:t>
            </a:r>
          </a:p>
          <a:p>
            <a:pPr algn="just">
              <a:buFont typeface="Arial" panose="020B0604020202020204" pitchFamily="34" charset="0"/>
              <a:buChar char="•"/>
            </a:pPr>
            <a:r>
              <a:rPr lang="en-US" b="0" i="0" dirty="0">
                <a:solidFill>
                  <a:srgbClr val="30353D"/>
                </a:solidFill>
                <a:effectLst/>
              </a:rPr>
              <a:t>They help an individual in enhancing his own growth opportunities. In addition, it also grooms the personality of the presenter and elevates his levels of confidence.</a:t>
            </a:r>
          </a:p>
          <a:p>
            <a:pPr algn="just">
              <a:buFont typeface="Arial" panose="020B0604020202020204" pitchFamily="34" charset="0"/>
              <a:buChar char="•"/>
            </a:pPr>
            <a:r>
              <a:rPr lang="en-US" dirty="0"/>
              <a:t>In case of striking deals and gaining clients, it is essential for the business professionals to understand the audience. Good presentation skills enable an individual to mold his message according to the traits of the audience. This increases the probability of successful transmission of messages.</a:t>
            </a:r>
          </a:p>
          <a:p>
            <a:pPr algn="just">
              <a:buFont typeface="Arial" panose="020B0604020202020204" pitchFamily="34" charset="0"/>
              <a:buChar char="•"/>
            </a:pPr>
            <a:endParaRPr lang="en-US" b="0" i="0" dirty="0">
              <a:solidFill>
                <a:srgbClr val="30353D"/>
              </a:solidFill>
              <a:effectLst/>
            </a:endParaRPr>
          </a:p>
          <a:p>
            <a:pPr algn="just"/>
            <a:endParaRPr lang="en-US" dirty="0">
              <a:cs typeface="Times New Roman" panose="02020603050405020304" pitchFamily="18" charset="0"/>
            </a:endParaRPr>
          </a:p>
        </p:txBody>
      </p:sp>
    </p:spTree>
    <p:extLst>
      <p:ext uri="{BB962C8B-B14F-4D97-AF65-F5344CB8AC3E}">
        <p14:creationId xmlns:p14="http://schemas.microsoft.com/office/powerpoint/2010/main" val="178708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1784D-B458-6C9D-56D6-7A428E370F50}"/>
              </a:ext>
            </a:extLst>
          </p:cNvPr>
          <p:cNvSpPr>
            <a:spLocks noGrp="1"/>
          </p:cNvSpPr>
          <p:nvPr>
            <p:ph type="title"/>
          </p:nvPr>
        </p:nvSpPr>
        <p:spPr/>
        <p:txBody>
          <a:bodyPr>
            <a:normAutofit/>
          </a:bodyPr>
          <a:lstStyle/>
          <a:p>
            <a:pPr algn="r"/>
            <a:r>
              <a:rPr lang="en-US" sz="3600" b="1" dirty="0" err="1">
                <a:solidFill>
                  <a:schemeClr val="tx1"/>
                </a:solidFill>
                <a:latin typeface="+mn-lt"/>
              </a:rPr>
              <a:t>Cont</a:t>
            </a:r>
            <a:r>
              <a:rPr lang="en-US" sz="3600" b="1" dirty="0">
                <a:solidFill>
                  <a:schemeClr val="tx1"/>
                </a:solidFill>
                <a:latin typeface="+mn-lt"/>
              </a:rPr>
              <a:t>’</a:t>
            </a:r>
          </a:p>
        </p:txBody>
      </p:sp>
      <p:sp>
        <p:nvSpPr>
          <p:cNvPr id="3" name="Content Placeholder 2">
            <a:extLst>
              <a:ext uri="{FF2B5EF4-FFF2-40B4-BE49-F238E27FC236}">
                <a16:creationId xmlns:a16="http://schemas.microsoft.com/office/drawing/2014/main" id="{F0CF0200-6A1D-BA8C-D7F3-18A49C0686A4}"/>
              </a:ext>
            </a:extLst>
          </p:cNvPr>
          <p:cNvSpPr>
            <a:spLocks noGrp="1"/>
          </p:cNvSpPr>
          <p:nvPr>
            <p:ph idx="1"/>
          </p:nvPr>
        </p:nvSpPr>
        <p:spPr/>
        <p:txBody>
          <a:bodyPr/>
          <a:lstStyle/>
          <a:p>
            <a:r>
              <a:rPr lang="en-US" dirty="0"/>
              <a:t>Lastly, business professionals have to arrange seminars and give presentations almost every day. Having good presentation skills not only increases an individual’s chances of success, but also enable him to add greatly to the organization.</a:t>
            </a:r>
          </a:p>
          <a:p>
            <a:endParaRPr lang="en-US" dirty="0"/>
          </a:p>
        </p:txBody>
      </p:sp>
    </p:spTree>
    <p:extLst>
      <p:ext uri="{BB962C8B-B14F-4D97-AF65-F5344CB8AC3E}">
        <p14:creationId xmlns:p14="http://schemas.microsoft.com/office/powerpoint/2010/main" val="2640217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990600" y="3037713"/>
            <a:ext cx="10972800" cy="1143000"/>
          </a:xfrm>
        </p:spPr>
        <p:txBody>
          <a:bodyPr>
            <a:normAutofit/>
          </a:bodyPr>
          <a:lstStyle/>
          <a:p>
            <a:pPr algn="ctr"/>
            <a:r>
              <a:rPr lang="en-US" i="1" dirty="0">
                <a:latin typeface="+mn-lt"/>
              </a:rPr>
              <a:t>Good luck!</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1122</TotalTime>
  <Words>2515</Words>
  <Application>Microsoft Office PowerPoint</Application>
  <PresentationFormat>Widescreen</PresentationFormat>
  <Paragraphs>213</Paragraphs>
  <Slides>31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Calibri</vt:lpstr>
      <vt:lpstr>Century Gothic</vt:lpstr>
      <vt:lpstr>Palatino Linotype</vt:lpstr>
      <vt:lpstr>Times New Roman</vt:lpstr>
      <vt:lpstr>Wingdings</vt:lpstr>
      <vt:lpstr>Wingdings 2</vt:lpstr>
      <vt:lpstr>Presentation on brainstorming</vt:lpstr>
      <vt:lpstr>PowerPoint Presentation</vt:lpstr>
      <vt:lpstr>Instructions </vt:lpstr>
      <vt:lpstr>Question 1. Choose the right answer.         /5 marks </vt:lpstr>
      <vt:lpstr>Cont’</vt:lpstr>
      <vt:lpstr>Question 2. Answer by true or false (Write the answer in the box)                         /5 marks </vt:lpstr>
      <vt:lpstr>Question 3. Match the following elements. /2 marks </vt:lpstr>
      <vt:lpstr>Question 4. Choose the right word to fill the gaps. /3 marks </vt:lpstr>
      <vt:lpstr>Question 4. Illustrate factors Affecting Communication.  /5 marks </vt:lpstr>
      <vt:lpstr>PowerPoint Presentation</vt:lpstr>
      <vt:lpstr>Answers </vt:lpstr>
      <vt:lpstr>Question 1. Choose the right answer. /5 marks </vt:lpstr>
      <vt:lpstr>Cont’</vt:lpstr>
      <vt:lpstr>Question 2. Answer by true or false (Write the answer in the box)            /5 marks </vt:lpstr>
      <vt:lpstr>Question 3. Match the following elements. /2 marks </vt:lpstr>
      <vt:lpstr>Question 4. Choose the right word to fill the gaps.   /3 marks</vt:lpstr>
      <vt:lpstr>Question 4. Illustrate factors Affecting Communication. /5 marks </vt:lpstr>
      <vt:lpstr>Cont’</vt:lpstr>
      <vt:lpstr>Question 5. Mention 5 common barriers to effective listening?                     /5 marks </vt:lpstr>
      <vt:lpstr>Cont’</vt:lpstr>
      <vt:lpstr>Cont’</vt:lpstr>
      <vt:lpstr>Cont’</vt:lpstr>
      <vt:lpstr>Cont’</vt:lpstr>
      <vt:lpstr>Question 6. In reading differentiate skimming from scanning.                   /5 marks </vt:lpstr>
      <vt:lpstr>Question 7. Discuss the role of proofreading and editing.              /5 marks  </vt:lpstr>
      <vt:lpstr>Question 8. Discuss the benefit of nonverbal communication.                    /5 marks </vt:lpstr>
      <vt:lpstr>Cont’</vt:lpstr>
      <vt:lpstr>Question 9. Provide five roles of organizational communication at a workplace.     /5 marks  </vt:lpstr>
      <vt:lpstr>Question 10. Illustrate the elements of intercultural communication perceptions.      /5 marks </vt:lpstr>
      <vt:lpstr>Question 11. What is the importance of presentation skills?      /5 marks </vt:lpstr>
      <vt:lpstr>Cont’</vt:lpstr>
      <vt:lpstr>Good luck!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62</cp:revision>
  <dcterms:created xsi:type="dcterms:W3CDTF">2022-03-15T20:48:52Z</dcterms:created>
  <dcterms:modified xsi:type="dcterms:W3CDTF">2022-06-09T08:42:21Z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