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hLXt7LAavi7AgzmXAhZvxiZAZQ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848A2CC-122F-4341-9510-8405A9CD2BEE}">
  <a:tblStyle styleId="{8848A2CC-122F-4341-9510-8405A9CD2BEE}"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8"/>
          <p:cNvSpPr/>
          <p:nvPr>
            <p:ph idx="2" type="pic"/>
          </p:nvPr>
        </p:nvSpPr>
        <p:spPr>
          <a:xfrm>
            <a:off x="5183188" y="987425"/>
            <a:ext cx="6172200" cy="4873625"/>
          </a:xfrm>
          <a:prstGeom prst="rect">
            <a:avLst/>
          </a:prstGeom>
          <a:noFill/>
          <a:ln>
            <a:noFill/>
          </a:ln>
        </p:spPr>
      </p:sp>
      <p:sp>
        <p:nvSpPr>
          <p:cNvPr id="68" name="Google Shape;68;p4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jp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7.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9.pn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www.theengineerspost.com/lathe-machine-operations/" TargetMode="External"/><Relationship Id="rId4" Type="http://schemas.openxmlformats.org/officeDocument/2006/relationships/hyperlink" Target="https://www.aloktools.com/guide-to-knurls-and-knurling-tools/"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7: PERFORM TAPER TURNING, KNURLING AND THREADING OPERATIONS ON LATHE MACHINE</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Taper Turning Operation</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Knurling operation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Threading operation</a:t>
            </a:r>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0" y="365125"/>
            <a:ext cx="5033211" cy="8380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GB" sz="3600">
                <a:latin typeface="Times New Roman"/>
                <a:ea typeface="Times New Roman"/>
                <a:cs typeface="Times New Roman"/>
                <a:sym typeface="Times New Roman"/>
              </a:rPr>
              <a:t>VII. 1 Taper turning </a:t>
            </a:r>
            <a:endParaRPr/>
          </a:p>
        </p:txBody>
      </p:sp>
      <p:sp>
        <p:nvSpPr>
          <p:cNvPr id="104" name="Google Shape;104;p3"/>
          <p:cNvSpPr txBox="1"/>
          <p:nvPr>
            <p:ph idx="1" type="body"/>
          </p:nvPr>
        </p:nvSpPr>
        <p:spPr>
          <a:xfrm>
            <a:off x="934452" y="1215190"/>
            <a:ext cx="10194759"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Taper turning is a machining operation, which means that the diameter of cylindrical workpieces gradually decreases from one part to another. The taper can be external or internal. If the workpiece is taped outward, it has an outer taper. If it is taped inward, it has an internal taper. The workpiece must be positioned in such a way as to make the taper such that the axis of rotation is at the angle to an axis of the bend.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199" y="365126"/>
            <a:ext cx="8919411"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Condition for Taper turning operation </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200" y="1179095"/>
            <a:ext cx="10515600" cy="499786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In simple linear turns, the cutting tool moves along a line parallel to the axis of the workpiece so that the finished workpieces always have the same diameter. However, when cuttings the taper, the tool will move at an angle relative to the workpiece’s axis, resulting in the taper.</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Therefore, to rotate the taper, the workpieces must be installed on the lathe so that axis of rotations are at an angle to the axis of the lathe, or the cuttings tool moves a lathe at an angle relative to the axis of the bend. When the diameters of a piece change uniformly from one end to the other, the pieces are called a taper.</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idx="1" type="body"/>
          </p:nvPr>
        </p:nvSpPr>
        <p:spPr>
          <a:xfrm>
            <a:off x="838200" y="613609"/>
            <a:ext cx="10515600" cy="5245769"/>
          </a:xfrm>
          <a:prstGeom prst="rect">
            <a:avLst/>
          </a:prstGeom>
          <a:blipFill rotWithShape="1">
            <a:blip r:embed="rId3">
              <a:alphaModFix/>
            </a:blip>
            <a:stretch>
              <a:fillRect b="0" l="-1216" r="-1272"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22" name="Google Shape;12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23" name="Google Shape;12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4" name="Google Shape;12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6"/>
          <p:cNvSpPr txBox="1"/>
          <p:nvPr>
            <p:ph type="title"/>
          </p:nvPr>
        </p:nvSpPr>
        <p:spPr>
          <a:xfrm>
            <a:off x="838200" y="365126"/>
            <a:ext cx="6031832"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Taper turning illustration</a:t>
            </a:r>
            <a:endParaRPr b="1" sz="3200">
              <a:latin typeface="Times New Roman"/>
              <a:ea typeface="Times New Roman"/>
              <a:cs typeface="Times New Roman"/>
              <a:sym typeface="Times New Roman"/>
            </a:endParaRPr>
          </a:p>
        </p:txBody>
      </p:sp>
      <p:sp>
        <p:nvSpPr>
          <p:cNvPr id="130" name="Google Shape;130;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31" name="Google Shape;131;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2" name="Google Shape;132;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33" name="Google Shape;133;p6"/>
          <p:cNvPicPr preferRelativeResize="0"/>
          <p:nvPr>
            <p:ph idx="1" type="body"/>
          </p:nvPr>
        </p:nvPicPr>
        <p:blipFill rotWithShape="1">
          <a:blip r:embed="rId3">
            <a:alphaModFix/>
          </a:blip>
          <a:srcRect b="2311" l="787" r="928" t="1665"/>
          <a:stretch/>
        </p:blipFill>
        <p:spPr>
          <a:xfrm>
            <a:off x="866274" y="1335506"/>
            <a:ext cx="3501189" cy="2021306"/>
          </a:xfrm>
          <a:prstGeom prst="rect">
            <a:avLst/>
          </a:prstGeom>
          <a:noFill/>
          <a:ln>
            <a:noFill/>
          </a:ln>
        </p:spPr>
      </p:pic>
      <p:sp>
        <p:nvSpPr>
          <p:cNvPr id="134" name="Google Shape;134;p6"/>
          <p:cNvSpPr/>
          <p:nvPr/>
        </p:nvSpPr>
        <p:spPr>
          <a:xfrm>
            <a:off x="4932947" y="1335506"/>
            <a:ext cx="4704348" cy="1768641"/>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en-GB" sz="2400" u="none" cap="none" strike="noStrike">
                <a:solidFill>
                  <a:schemeClr val="dk1"/>
                </a:solidFill>
                <a:latin typeface="Times New Roman"/>
                <a:ea typeface="Times New Roman"/>
                <a:cs typeface="Times New Roman"/>
                <a:sym typeface="Times New Roman"/>
              </a:rPr>
              <a:t>D1</a:t>
            </a:r>
            <a:r>
              <a:rPr b="0" i="0" lang="en-GB" sz="2400" u="none" cap="none" strike="noStrike">
                <a:solidFill>
                  <a:schemeClr val="dk1"/>
                </a:solidFill>
                <a:latin typeface="Times New Roman"/>
                <a:ea typeface="Times New Roman"/>
                <a:cs typeface="Times New Roman"/>
                <a:sym typeface="Times New Roman"/>
              </a:rPr>
              <a:t>: Big diameter of tapered portion</a:t>
            </a:r>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D2: </a:t>
            </a:r>
            <a:r>
              <a:rPr lang="en-GB" sz="2400">
                <a:solidFill>
                  <a:schemeClr val="dk1"/>
                </a:solidFill>
                <a:latin typeface="Times New Roman"/>
                <a:ea typeface="Times New Roman"/>
                <a:cs typeface="Times New Roman"/>
                <a:sym typeface="Times New Roman"/>
              </a:rPr>
              <a:t>Small diameter of tapered portion</a:t>
            </a:r>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L: </a:t>
            </a:r>
            <a:r>
              <a:rPr lang="en-GB" sz="2400">
                <a:solidFill>
                  <a:schemeClr val="dk1"/>
                </a:solidFill>
                <a:latin typeface="Times New Roman"/>
                <a:ea typeface="Times New Roman"/>
                <a:cs typeface="Times New Roman"/>
                <a:sym typeface="Times New Roman"/>
              </a:rPr>
              <a:t>Length of tapered portion</a:t>
            </a:r>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α: </a:t>
            </a:r>
            <a:r>
              <a:rPr lang="en-GB" sz="2400">
                <a:solidFill>
                  <a:schemeClr val="dk1"/>
                </a:solidFill>
                <a:latin typeface="Times New Roman"/>
                <a:ea typeface="Times New Roman"/>
                <a:cs typeface="Times New Roman"/>
                <a:sym typeface="Times New Roman"/>
              </a:rPr>
              <a:t>Angle of taper</a:t>
            </a:r>
            <a:endParaRPr sz="2400">
              <a:solidFill>
                <a:schemeClr val="dk1"/>
              </a:solidFill>
              <a:latin typeface="Times New Roman"/>
              <a:ea typeface="Times New Roman"/>
              <a:cs typeface="Times New Roman"/>
              <a:sym typeface="Times New Roman"/>
            </a:endParaRPr>
          </a:p>
        </p:txBody>
      </p:sp>
      <p:sp>
        <p:nvSpPr>
          <p:cNvPr id="135" name="Google Shape;135;p6"/>
          <p:cNvSpPr/>
          <p:nvPr/>
        </p:nvSpPr>
        <p:spPr>
          <a:xfrm>
            <a:off x="521369" y="4234841"/>
            <a:ext cx="11053010" cy="120032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A ”taper” is the uniform increase or decrease in the diameter of the workpiece and measured along with its length.</a:t>
            </a:r>
            <a:endParaRPr sz="2400">
              <a:solidFill>
                <a:schemeClr val="dk1"/>
              </a:solidFill>
              <a:latin typeface="Calibri"/>
              <a:ea typeface="Calibri"/>
              <a:cs typeface="Calibri"/>
              <a:sym typeface="Calibri"/>
            </a:endParaRPr>
          </a:p>
        </p:txBody>
      </p:sp>
      <p:sp>
        <p:nvSpPr>
          <p:cNvPr id="136" name="Google Shape;136;p6"/>
          <p:cNvSpPr/>
          <p:nvPr/>
        </p:nvSpPr>
        <p:spPr>
          <a:xfrm>
            <a:off x="622526" y="3551903"/>
            <a:ext cx="753087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Source: </a:t>
            </a:r>
            <a:r>
              <a:rPr lang="en-GB" sz="2000">
                <a:solidFill>
                  <a:schemeClr val="dk1"/>
                </a:solidFill>
                <a:latin typeface="Times New Roman"/>
                <a:ea typeface="Times New Roman"/>
                <a:cs typeface="Times New Roman"/>
                <a:sym typeface="Times New Roman"/>
              </a:rPr>
              <a:t>https://www.theengineerspost.com/lathe-machine-operations/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838200" y="365125"/>
            <a:ext cx="7595937" cy="7899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Methods of Taper Turning</a:t>
            </a:r>
            <a:endParaRPr b="1" sz="3200">
              <a:latin typeface="Times New Roman"/>
              <a:ea typeface="Times New Roman"/>
              <a:cs typeface="Times New Roman"/>
              <a:sym typeface="Times New Roman"/>
            </a:endParaRPr>
          </a:p>
        </p:txBody>
      </p:sp>
      <p:sp>
        <p:nvSpPr>
          <p:cNvPr id="142" name="Google Shape;142;p7"/>
          <p:cNvSpPr txBox="1"/>
          <p:nvPr>
            <p:ph idx="1" type="body"/>
          </p:nvPr>
        </p:nvSpPr>
        <p:spPr>
          <a:xfrm>
            <a:off x="838200" y="1580022"/>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The following are the different types of taper turning methods on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Tailstock Set Over Method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Compound Rest Method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Taper Turning Attachment Method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Form Tool Method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Combining Feeds Method</a:t>
            </a:r>
            <a:endParaRPr/>
          </a:p>
        </p:txBody>
      </p:sp>
      <p:sp>
        <p:nvSpPr>
          <p:cNvPr id="143" name="Google Shape;14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44" name="Google Shape;14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5" name="Google Shape;14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8"/>
          <p:cNvSpPr txBox="1"/>
          <p:nvPr>
            <p:ph idx="1" type="body"/>
          </p:nvPr>
        </p:nvSpPr>
        <p:spPr>
          <a:xfrm>
            <a:off x="838200" y="397042"/>
            <a:ext cx="10515600" cy="577992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i. Compound rest swivel method</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Here the workpiece rotates and the tool is fed at an angle by swivelled compound rest. The base of the compound rest is graduated in degrees.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taper angle is the angle at which the compound rest to be rotated is calculated by using the formula tanα = D-d/2l, where, D= bigger diameter,  d = smaller diameter, l = length of the workpiece.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Compound rest can be swivelled to the required angle α. Once the compound rest is set to a particular angle then the tool is moved by compound rest and wheel.</a:t>
            </a:r>
            <a:endParaRPr/>
          </a:p>
        </p:txBody>
      </p:sp>
      <p:sp>
        <p:nvSpPr>
          <p:cNvPr id="151" name="Google Shape;1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52" name="Google Shape;1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3" name="Google Shape;1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9"/>
          <p:cNvSpPr txBox="1"/>
          <p:nvPr>
            <p:ph idx="1" type="body"/>
          </p:nvPr>
        </p:nvSpPr>
        <p:spPr>
          <a:xfrm>
            <a:off x="838200" y="806116"/>
            <a:ext cx="10515600" cy="537084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ii. Taper turning attachment method</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method is similar to the compound rest method.</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Here the job or workpiece rotates and the tool is fed at the taper angle α.</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In this, arrangement, which has guide block graduated in degrees, with the help of this the block can be required taper angle to the lathe axis.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taper angle is calculated similarly to the compound rest method using the formula: tanα = D-d / 2l.</a:t>
            </a:r>
            <a:endParaRPr>
              <a:latin typeface="Times New Roman"/>
              <a:ea typeface="Times New Roman"/>
              <a:cs typeface="Times New Roman"/>
              <a:sym typeface="Times New Roman"/>
            </a:endParaRPr>
          </a:p>
        </p:txBody>
      </p:sp>
      <p:sp>
        <p:nvSpPr>
          <p:cNvPr id="159" name="Google Shape;159;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60" name="Google Shape;160;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1" name="Google Shape;161;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idx="1" type="body"/>
          </p:nvPr>
        </p:nvSpPr>
        <p:spPr>
          <a:xfrm>
            <a:off x="838200" y="288758"/>
            <a:ext cx="10515600" cy="5888205"/>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b="1" lang="en-GB">
                <a:latin typeface="Times New Roman"/>
                <a:ea typeface="Times New Roman"/>
                <a:cs typeface="Times New Roman"/>
                <a:sym typeface="Times New Roman"/>
              </a:rPr>
              <a:t>Advantages of taper turning attachment:</a:t>
            </a:r>
            <a:endParaRPr>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Internal tapers can be obtained accurately.</a:t>
            </a:r>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Large size tapers can be easily obtained.</a:t>
            </a:r>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Once the attachment is set the taper turning operation can do at a faster rate.</a:t>
            </a:r>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By setting the taper angle to ‘zero’ we can carry out plain turning.</a:t>
            </a:r>
            <a:endParaRPr/>
          </a:p>
          <a:p>
            <a:pPr indent="0" lvl="0" marL="0" rtl="0" algn="l">
              <a:lnSpc>
                <a:spcPct val="100000"/>
              </a:lnSpc>
              <a:spcBef>
                <a:spcPts val="1000"/>
              </a:spcBef>
              <a:spcAft>
                <a:spcPts val="0"/>
              </a:spcAft>
              <a:buClr>
                <a:schemeClr val="dk1"/>
              </a:buClr>
              <a:buSzPts val="2800"/>
              <a:buNone/>
            </a:pPr>
            <a:r>
              <a:rPr b="1" lang="en-GB">
                <a:latin typeface="Times New Roman"/>
                <a:ea typeface="Times New Roman"/>
                <a:cs typeface="Times New Roman"/>
                <a:sym typeface="Times New Roman"/>
              </a:rPr>
              <a:t>Disadvantages of taper turning attachment:</a:t>
            </a:r>
            <a:endParaRPr>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requires additional mounting facilities.</a:t>
            </a:r>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Fitting and removing attachment consume more time.</a:t>
            </a:r>
            <a:endParaRPr/>
          </a:p>
          <a:p>
            <a:pPr indent="-228600" lvl="0" marL="228600" rtl="0" algn="l">
              <a:lnSpc>
                <a:spcPct val="10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attachment has to take large forces.</a:t>
            </a:r>
            <a:endParaRPr/>
          </a:p>
          <a:p>
            <a:pPr indent="-50800" lvl="0" marL="228600" rtl="0" algn="l">
              <a:lnSpc>
                <a:spcPct val="10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167" name="Google Shape;16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68" name="Google Shape;16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9" name="Google Shape;16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1"/>
          <p:cNvSpPr txBox="1"/>
          <p:nvPr>
            <p:ph type="title"/>
          </p:nvPr>
        </p:nvSpPr>
        <p:spPr>
          <a:xfrm>
            <a:off x="838200" y="365125"/>
            <a:ext cx="5057274" cy="489117"/>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 Form tool method</a:t>
            </a:r>
            <a:endParaRPr sz="3200">
              <a:latin typeface="Times New Roman"/>
              <a:ea typeface="Times New Roman"/>
              <a:cs typeface="Times New Roman"/>
              <a:sym typeface="Times New Roman"/>
            </a:endParaRPr>
          </a:p>
        </p:txBody>
      </p:sp>
      <p:sp>
        <p:nvSpPr>
          <p:cNvPr id="175" name="Google Shape;175;p11"/>
          <p:cNvSpPr txBox="1"/>
          <p:nvPr>
            <p:ph idx="1" type="body"/>
          </p:nvPr>
        </p:nvSpPr>
        <p:spPr>
          <a:xfrm>
            <a:off x="838200" y="938463"/>
            <a:ext cx="10515600" cy="5238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Here the taper length obtain is equal to the width of the form tool. To obtain the required size of the taper the form tool is fed slowly straight into the workpiece by operating the cross slide perpendicular to the lathe axis.</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76" name="Google Shape;176;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77" name="Google Shape;177;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8" name="Google Shape;178;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taper turning using form tools" id="179" name="Google Shape;179;p11"/>
          <p:cNvPicPr preferRelativeResize="0"/>
          <p:nvPr/>
        </p:nvPicPr>
        <p:blipFill rotWithShape="1">
          <a:blip r:embed="rId3">
            <a:alphaModFix/>
          </a:blip>
          <a:srcRect b="13555" l="0" r="0" t="0"/>
          <a:stretch/>
        </p:blipFill>
        <p:spPr>
          <a:xfrm>
            <a:off x="1725529" y="2148639"/>
            <a:ext cx="3282616" cy="2495124"/>
          </a:xfrm>
          <a:prstGeom prst="rect">
            <a:avLst/>
          </a:prstGeom>
          <a:noFill/>
          <a:ln>
            <a:noFill/>
          </a:ln>
        </p:spPr>
      </p:pic>
      <p:sp>
        <p:nvSpPr>
          <p:cNvPr id="180" name="Google Shape;180;p11"/>
          <p:cNvSpPr/>
          <p:nvPr/>
        </p:nvSpPr>
        <p:spPr>
          <a:xfrm>
            <a:off x="5992730" y="2428928"/>
            <a:ext cx="5673892"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This is the simplest method of taper turning. It is limited to obtain small taper length such as chamfering the side of the workpiece. The method is done at a faster rate.</a:t>
            </a:r>
            <a:endParaRPr sz="2800">
              <a:solidFill>
                <a:schemeClr val="dk1"/>
              </a:solidFill>
              <a:latin typeface="Calibri"/>
              <a:ea typeface="Calibri"/>
              <a:cs typeface="Calibri"/>
              <a:sym typeface="Calibri"/>
            </a:endParaRPr>
          </a:p>
        </p:txBody>
      </p:sp>
      <p:sp>
        <p:nvSpPr>
          <p:cNvPr id="181" name="Google Shape;181;p11"/>
          <p:cNvSpPr/>
          <p:nvPr/>
        </p:nvSpPr>
        <p:spPr>
          <a:xfrm>
            <a:off x="838200" y="5103164"/>
            <a:ext cx="549041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https://www.theengineerspost.com/lathe-machine-operations/</a:t>
            </a:r>
            <a:endParaRPr/>
          </a:p>
        </p:txBody>
      </p:sp>
      <p:sp>
        <p:nvSpPr>
          <p:cNvPr id="182" name="Google Shape;182;p11"/>
          <p:cNvSpPr txBox="1"/>
          <p:nvPr/>
        </p:nvSpPr>
        <p:spPr>
          <a:xfrm>
            <a:off x="1804737" y="4578591"/>
            <a:ext cx="3124200" cy="48911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Fig.1. Form tool method</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2"/>
          <p:cNvSpPr txBox="1"/>
          <p:nvPr>
            <p:ph type="title"/>
          </p:nvPr>
        </p:nvSpPr>
        <p:spPr>
          <a:xfrm>
            <a:off x="838200" y="365126"/>
            <a:ext cx="5289169" cy="9222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 Combined feeds method</a:t>
            </a:r>
            <a:endParaRPr sz="3200">
              <a:latin typeface="Times New Roman"/>
              <a:ea typeface="Times New Roman"/>
              <a:cs typeface="Times New Roman"/>
              <a:sym typeface="Times New Roman"/>
            </a:endParaRPr>
          </a:p>
        </p:txBody>
      </p:sp>
      <p:sp>
        <p:nvSpPr>
          <p:cNvPr id="188" name="Google Shape;18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189" name="Google Shape;18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0" name="Google Shape;19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taper turning operation on lathe machine" id="191" name="Google Shape;191;p12"/>
          <p:cNvPicPr preferRelativeResize="0"/>
          <p:nvPr>
            <p:ph idx="1" type="body"/>
          </p:nvPr>
        </p:nvPicPr>
        <p:blipFill rotWithShape="1">
          <a:blip r:embed="rId3">
            <a:alphaModFix/>
          </a:blip>
          <a:srcRect b="22540" l="0" r="0" t="0"/>
          <a:stretch/>
        </p:blipFill>
        <p:spPr>
          <a:xfrm>
            <a:off x="792779" y="1496971"/>
            <a:ext cx="5198947" cy="2569703"/>
          </a:xfrm>
          <a:prstGeom prst="rect">
            <a:avLst/>
          </a:prstGeom>
          <a:noFill/>
          <a:ln>
            <a:noFill/>
          </a:ln>
        </p:spPr>
      </p:pic>
      <p:sp>
        <p:nvSpPr>
          <p:cNvPr id="192" name="Google Shape;192;p12"/>
          <p:cNvSpPr/>
          <p:nvPr/>
        </p:nvSpPr>
        <p:spPr>
          <a:xfrm>
            <a:off x="6127369" y="826253"/>
            <a:ext cx="5799550" cy="2246769"/>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Times New Roman"/>
              <a:buNone/>
            </a:pPr>
            <a:r>
              <a:rPr b="0" i="0" lang="en-GB" sz="2800" u="none" cap="none" strike="noStrike">
                <a:solidFill>
                  <a:schemeClr val="dk1"/>
                </a:solidFill>
                <a:latin typeface="Times New Roman"/>
                <a:ea typeface="Times New Roman"/>
                <a:cs typeface="Times New Roman"/>
                <a:sym typeface="Times New Roman"/>
              </a:rPr>
              <a:t>The combined feed is made with the movement of a tool in longitudinal and lateral direction simultaneously while moving the workpiece.</a:t>
            </a:r>
            <a:endParaRPr b="0" i="0" sz="28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chemeClr val="dk1"/>
              </a:solidFill>
              <a:latin typeface="Times New Roman"/>
              <a:ea typeface="Times New Roman"/>
              <a:cs typeface="Times New Roman"/>
              <a:sym typeface="Times New Roman"/>
            </a:endParaRPr>
          </a:p>
        </p:txBody>
      </p:sp>
      <p:sp>
        <p:nvSpPr>
          <p:cNvPr descr="https://cdn.shortpixel.ai/spai/w_2+q_glossy+ret_img+to_webp/https:/i1.wp.com/www.theengineerspost.com/wp-content/uploads/2019/03/taper-formula-e1524807365691.jpg?w=810&amp;ssl=1" id="193" name="Google Shape;193;p12"/>
          <p:cNvSpPr/>
          <p:nvPr/>
        </p:nvSpPr>
        <p:spPr>
          <a:xfrm>
            <a:off x="463463" y="1496971"/>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4" name="Google Shape;194;p12"/>
          <p:cNvSpPr/>
          <p:nvPr/>
        </p:nvSpPr>
        <p:spPr>
          <a:xfrm flipH="1">
            <a:off x="6127369" y="2605879"/>
            <a:ext cx="5626328" cy="2677656"/>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Times New Roman"/>
              <a:buNone/>
            </a:pPr>
            <a:r>
              <a:rPr b="0" i="0" lang="en-GB" sz="2800" u="none" cap="none" strike="noStrike">
                <a:solidFill>
                  <a:schemeClr val="dk1"/>
                </a:solidFill>
                <a:latin typeface="Times New Roman"/>
                <a:ea typeface="Times New Roman"/>
                <a:cs typeface="Times New Roman"/>
                <a:sym typeface="Times New Roman"/>
              </a:rPr>
              <a:t>The taper, which we are going to obtain, is equal to the resultant to the magnitude of the longitudinal and lateral feeds. Changing the feeds rates in both directions can change the direction and the taper angle.</a:t>
            </a:r>
            <a:endParaRPr b="0" i="0" sz="2800" u="none" cap="none" strike="noStrike">
              <a:solidFill>
                <a:schemeClr val="dk1"/>
              </a:solidFill>
              <a:latin typeface="Times New Roman"/>
              <a:ea typeface="Times New Roman"/>
              <a:cs typeface="Times New Roman"/>
              <a:sym typeface="Times New Roman"/>
            </a:endParaRPr>
          </a:p>
        </p:txBody>
      </p:sp>
      <p:sp>
        <p:nvSpPr>
          <p:cNvPr id="195" name="Google Shape;195;p12"/>
          <p:cNvSpPr/>
          <p:nvPr/>
        </p:nvSpPr>
        <p:spPr>
          <a:xfrm>
            <a:off x="747327" y="4772513"/>
            <a:ext cx="547091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https://www.theengineerspost.com/lathe-machine-operations/</a:t>
            </a:r>
            <a:endParaRPr/>
          </a:p>
        </p:txBody>
      </p:sp>
      <p:sp>
        <p:nvSpPr>
          <p:cNvPr id="196" name="Google Shape;196;p12"/>
          <p:cNvSpPr/>
          <p:nvPr/>
        </p:nvSpPr>
        <p:spPr>
          <a:xfrm>
            <a:off x="7816515" y="5509986"/>
            <a:ext cx="2053896" cy="619913"/>
          </a:xfrm>
          <a:prstGeom prst="rect">
            <a:avLst/>
          </a:pr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latin typeface="Calibri"/>
                <a:ea typeface="Calibri"/>
                <a:cs typeface="Calibri"/>
                <a:sym typeface="Calibri"/>
              </a:rPr>
              <a:t> </a:t>
            </a:r>
            <a:endParaRPr/>
          </a:p>
        </p:txBody>
      </p:sp>
      <p:sp>
        <p:nvSpPr>
          <p:cNvPr id="197" name="Google Shape;197;p12"/>
          <p:cNvSpPr txBox="1"/>
          <p:nvPr/>
        </p:nvSpPr>
        <p:spPr>
          <a:xfrm>
            <a:off x="1164331" y="4336618"/>
            <a:ext cx="4108717" cy="48911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Fig.2. Combined feeds method</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3"/>
          <p:cNvSpPr txBox="1"/>
          <p:nvPr>
            <p:ph idx="1" type="body"/>
          </p:nvPr>
        </p:nvSpPr>
        <p:spPr>
          <a:xfrm>
            <a:off x="950494" y="577516"/>
            <a:ext cx="9372601" cy="559944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v. Tailstock set over method:</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Here the workpiece on the job is tilted at the required taper angle. The tool is fed parallel to the axis.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tilting of the workpiece or the job to the required taper angle is achieved by the movement of the tailstock with the help of tailstock set over the screw. This method is useful for small tapers.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03" name="Google Shape;20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04" name="Google Shape;20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5" name="Google Shape;20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4"/>
          <p:cNvSpPr txBox="1"/>
          <p:nvPr>
            <p:ph type="title"/>
          </p:nvPr>
        </p:nvSpPr>
        <p:spPr>
          <a:xfrm>
            <a:off x="838200" y="365126"/>
            <a:ext cx="4948989" cy="6455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d. Taper turning Calculations</a:t>
            </a:r>
            <a:endParaRPr/>
          </a:p>
        </p:txBody>
      </p:sp>
      <p:sp>
        <p:nvSpPr>
          <p:cNvPr id="211" name="Google Shape;21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12" name="Google Shape;21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3" name="Google Shape;21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14" name="Google Shape;214;p14"/>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5" name="Google Shape;215;p14"/>
          <p:cNvSpPr txBox="1"/>
          <p:nvPr>
            <p:ph idx="1" type="body"/>
          </p:nvPr>
        </p:nvSpPr>
        <p:spPr>
          <a:xfrm>
            <a:off x="838200" y="1227221"/>
            <a:ext cx="10515600" cy="494974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Example 1</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An Aluminum workpiece of 200 mm long is to be taper turned over 150 mm of its length, knowing that its big diameter is 60 mm and small diameter should be 30 mm; calculate the taper turning angle in degree.</a:t>
            </a:r>
            <a:endParaRPr/>
          </a:p>
          <a:p>
            <a:pPr indent="0" lvl="0" marL="0" rtl="0" algn="l">
              <a:lnSpc>
                <a:spcPct val="150000"/>
              </a:lnSpc>
              <a:spcBef>
                <a:spcPts val="1000"/>
              </a:spcBef>
              <a:spcAft>
                <a:spcPts val="0"/>
              </a:spcAft>
              <a:buClr>
                <a:schemeClr val="dk1"/>
              </a:buClr>
              <a:buSzPts val="2800"/>
              <a:buNone/>
            </a:pPr>
            <a:r>
              <a:rPr b="1" lang="en-GB" u="sng">
                <a:latin typeface="Times New Roman"/>
                <a:ea typeface="Times New Roman"/>
                <a:cs typeface="Times New Roman"/>
                <a:sym typeface="Times New Roman"/>
              </a:rPr>
              <a:t>Given data</a:t>
            </a:r>
            <a:r>
              <a:rPr lang="en-GB">
                <a:latin typeface="Times New Roman"/>
                <a:ea typeface="Times New Roman"/>
                <a:cs typeface="Times New Roman"/>
                <a:sym typeface="Times New Roman"/>
              </a:rPr>
              <a:t>: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 length of the workpiece=200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 Length of taper part in mm =150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D: Big diameter=60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d: small diameter=30 mm</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5"/>
          <p:cNvSpPr txBox="1"/>
          <p:nvPr>
            <p:ph type="title"/>
          </p:nvPr>
        </p:nvSpPr>
        <p:spPr>
          <a:xfrm>
            <a:off x="838200" y="365125"/>
            <a:ext cx="2743200" cy="688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u="sng">
                <a:latin typeface="Times New Roman"/>
                <a:ea typeface="Times New Roman"/>
                <a:cs typeface="Times New Roman"/>
                <a:sym typeface="Times New Roman"/>
              </a:rPr>
              <a:t>Asked </a:t>
            </a:r>
            <a:r>
              <a:rPr lang="en-GB" sz="3200">
                <a:latin typeface="Times New Roman"/>
                <a:ea typeface="Times New Roman"/>
                <a:cs typeface="Times New Roman"/>
                <a:sym typeface="Times New Roman"/>
              </a:rPr>
              <a:t>:</a:t>
            </a:r>
            <a:endParaRPr sz="3200"/>
          </a:p>
        </p:txBody>
      </p:sp>
      <p:sp>
        <p:nvSpPr>
          <p:cNvPr id="221" name="Google Shape;221;p15"/>
          <p:cNvSpPr txBox="1"/>
          <p:nvPr>
            <p:ph idx="1" type="body"/>
          </p:nvPr>
        </p:nvSpPr>
        <p:spPr>
          <a:xfrm>
            <a:off x="838200" y="1054100"/>
            <a:ext cx="10515600" cy="5122863"/>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22" name="Google Shape;222;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23" name="Google Shape;223;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4" name="Google Shape;22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6"/>
          <p:cNvSpPr txBox="1"/>
          <p:nvPr>
            <p:ph type="title"/>
          </p:nvPr>
        </p:nvSpPr>
        <p:spPr>
          <a:xfrm>
            <a:off x="838199" y="377157"/>
            <a:ext cx="5935579" cy="59740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Taper turning Calculations Cont’d</a:t>
            </a:r>
            <a:endParaRPr b="1" sz="3200">
              <a:latin typeface="Times New Roman"/>
              <a:ea typeface="Times New Roman"/>
              <a:cs typeface="Times New Roman"/>
              <a:sym typeface="Times New Roman"/>
            </a:endParaRPr>
          </a:p>
        </p:txBody>
      </p:sp>
      <p:sp>
        <p:nvSpPr>
          <p:cNvPr id="230" name="Google Shape;230;p16"/>
          <p:cNvSpPr txBox="1"/>
          <p:nvPr>
            <p:ph idx="1" type="body"/>
          </p:nvPr>
        </p:nvSpPr>
        <p:spPr>
          <a:xfrm>
            <a:off x="838200" y="962525"/>
            <a:ext cx="10399295" cy="530592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Example 2</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An Aluminum workpiece of 0.12 m long is to be taper turned at an angle of 14.03</a:t>
            </a:r>
            <a:r>
              <a:rPr baseline="30000" lang="en-GB">
                <a:latin typeface="Times New Roman"/>
                <a:ea typeface="Times New Roman"/>
                <a:cs typeface="Times New Roman"/>
                <a:sym typeface="Times New Roman"/>
              </a:rPr>
              <a:t>0</a:t>
            </a:r>
            <a:r>
              <a:rPr lang="en-GB">
                <a:latin typeface="Times New Roman"/>
                <a:ea typeface="Times New Roman"/>
                <a:cs typeface="Times New Roman"/>
                <a:sym typeface="Times New Roman"/>
              </a:rPr>
              <a:t>; calculate the small diameter of the workpiece if its big diameter is 4.5 cm and the length of taper is 0.3 dm.</a:t>
            </a:r>
            <a:endParaRPr/>
          </a:p>
          <a:p>
            <a:pPr indent="0" lvl="0" marL="0" rtl="0" algn="l">
              <a:lnSpc>
                <a:spcPct val="150000"/>
              </a:lnSpc>
              <a:spcBef>
                <a:spcPts val="1000"/>
              </a:spcBef>
              <a:spcAft>
                <a:spcPts val="0"/>
              </a:spcAft>
              <a:buClr>
                <a:schemeClr val="dk1"/>
              </a:buClr>
              <a:buSzPts val="2800"/>
              <a:buNone/>
            </a:pPr>
            <a:r>
              <a:rPr b="1" lang="en-GB" u="sng">
                <a:latin typeface="Times New Roman"/>
                <a:ea typeface="Times New Roman"/>
                <a:cs typeface="Times New Roman"/>
                <a:sym typeface="Times New Roman"/>
              </a:rPr>
              <a:t>Given data</a:t>
            </a:r>
            <a:r>
              <a:rPr lang="en-GB">
                <a:latin typeface="Times New Roman"/>
                <a:ea typeface="Times New Roman"/>
                <a:cs typeface="Times New Roman"/>
                <a:sym typeface="Times New Roman"/>
              </a:rPr>
              <a:t>: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 length of the workpiece= 0.12 m=120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 Length of taper part in mm = 0.3 dm=30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D: Big diameter= 4.5 cm=45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α: Angle of the taper =14.03</a:t>
            </a:r>
            <a:r>
              <a:rPr baseline="30000" lang="en-GB">
                <a:latin typeface="Times New Roman"/>
                <a:ea typeface="Times New Roman"/>
                <a:cs typeface="Times New Roman"/>
                <a:sym typeface="Times New Roman"/>
              </a:rPr>
              <a:t>0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31" name="Google Shape;23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32" name="Google Shape;23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3" name="Google Shape;23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7"/>
          <p:cNvSpPr txBox="1"/>
          <p:nvPr>
            <p:ph idx="1" type="body"/>
          </p:nvPr>
        </p:nvSpPr>
        <p:spPr>
          <a:xfrm>
            <a:off x="838200" y="502152"/>
            <a:ext cx="10515600" cy="5854198"/>
          </a:xfrm>
          <a:prstGeom prst="rect">
            <a:avLst/>
          </a:prstGeom>
          <a:blipFill rotWithShape="1">
            <a:blip r:embed="rId3">
              <a:alphaModFix/>
            </a:blip>
            <a:stretch>
              <a:fillRect b="-1975" l="-1216"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39" name="Google Shape;23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40" name="Google Shape;24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1" name="Google Shape;24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8"/>
          <p:cNvSpPr txBox="1"/>
          <p:nvPr>
            <p:ph type="title"/>
          </p:nvPr>
        </p:nvSpPr>
        <p:spPr>
          <a:xfrm>
            <a:off x="838200" y="365125"/>
            <a:ext cx="4455695"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VII.2 Threads </a:t>
            </a:r>
            <a:endParaRPr b="1" sz="3200">
              <a:latin typeface="Times New Roman"/>
              <a:ea typeface="Times New Roman"/>
              <a:cs typeface="Times New Roman"/>
              <a:sym typeface="Times New Roman"/>
            </a:endParaRPr>
          </a:p>
        </p:txBody>
      </p:sp>
      <p:sp>
        <p:nvSpPr>
          <p:cNvPr id="247" name="Google Shape;247;p18"/>
          <p:cNvSpPr txBox="1"/>
          <p:nvPr>
            <p:ph idx="1" type="body"/>
          </p:nvPr>
        </p:nvSpPr>
        <p:spPr>
          <a:xfrm>
            <a:off x="838200" y="1163889"/>
            <a:ext cx="10146632"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a. Definition of Threads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Threads are spiral grooves of equal measurement or shapes made on a round cylindrical piece or pipe are known as  </a:t>
            </a:r>
            <a:r>
              <a:rPr b="1" i="1" lang="en-GB">
                <a:latin typeface="Times New Roman"/>
                <a:ea typeface="Times New Roman"/>
                <a:cs typeface="Times New Roman"/>
                <a:sym typeface="Times New Roman"/>
              </a:rPr>
              <a:t>threads</a:t>
            </a:r>
            <a:r>
              <a:rPr lang="en-GB">
                <a:latin typeface="Times New Roman"/>
                <a:ea typeface="Times New Roman"/>
                <a:cs typeface="Times New Roman"/>
                <a:sym typeface="Times New Roman"/>
              </a:rPr>
              <a:t>. In other words, spiral grooves of equal pitch and equal depth made on the parallel round  cylindrical surface or conical round surface are called </a:t>
            </a:r>
            <a:r>
              <a:rPr b="1" i="1" lang="en-GB">
                <a:latin typeface="Times New Roman"/>
                <a:ea typeface="Times New Roman"/>
                <a:cs typeface="Times New Roman"/>
                <a:sym typeface="Times New Roman"/>
              </a:rPr>
              <a:t>threads</a:t>
            </a:r>
            <a:r>
              <a:rPr lang="en-GB">
                <a:latin typeface="Times New Roman"/>
                <a:ea typeface="Times New Roman"/>
                <a:cs typeface="Times New Roman"/>
                <a:sym typeface="Times New Roman"/>
              </a:rPr>
              <a:t>. </a:t>
            </a:r>
            <a:endParaRPr/>
          </a:p>
        </p:txBody>
      </p:sp>
      <p:sp>
        <p:nvSpPr>
          <p:cNvPr id="248" name="Google Shape;248;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49" name="Google Shape;249;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0" name="Google Shape;250;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9"/>
          <p:cNvSpPr txBox="1"/>
          <p:nvPr>
            <p:ph idx="1" type="body"/>
          </p:nvPr>
        </p:nvSpPr>
        <p:spPr>
          <a:xfrm>
            <a:off x="838200" y="852656"/>
            <a:ext cx="10062411" cy="502401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the important operation in the lathe to obtain the continuous ‘‘helical grooves” or ‘‘threads’’.</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When the threads or helical grooves are formed on the out surface of the workpiece is called ‘‘</a:t>
            </a:r>
            <a:r>
              <a:rPr b="1" lang="en-GB">
                <a:latin typeface="Times New Roman"/>
                <a:ea typeface="Times New Roman"/>
                <a:cs typeface="Times New Roman"/>
                <a:sym typeface="Times New Roman"/>
              </a:rPr>
              <a:t>external thread cutting</a:t>
            </a:r>
            <a:r>
              <a:rPr lang="en-GB">
                <a:latin typeface="Times New Roman"/>
                <a:ea typeface="Times New Roman"/>
                <a:cs typeface="Times New Roman"/>
                <a:sym typeface="Times New Roman"/>
              </a:rPr>
              <a:t>’’. When the threads or helical grooves are formed on the inner surface of the workpiece is called ‘‘</a:t>
            </a:r>
            <a:r>
              <a:rPr b="1" lang="en-GB">
                <a:latin typeface="Times New Roman"/>
                <a:ea typeface="Times New Roman"/>
                <a:cs typeface="Times New Roman"/>
                <a:sym typeface="Times New Roman"/>
              </a:rPr>
              <a:t>internal thread cutting</a:t>
            </a:r>
            <a:r>
              <a:rPr lang="en-GB">
                <a:latin typeface="Times New Roman"/>
                <a:ea typeface="Times New Roman"/>
                <a:cs typeface="Times New Roman"/>
                <a:sym typeface="Times New Roman"/>
              </a:rPr>
              <a:t>’’. The workpiece is rotating between the two centres i.e., live centre and dead centre of the lathe.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6" name="Google Shape;256;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57" name="Google Shape;257;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8" name="Google Shape;258;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0"/>
          <p:cNvSpPr txBox="1"/>
          <p:nvPr>
            <p:ph type="title"/>
          </p:nvPr>
        </p:nvSpPr>
        <p:spPr>
          <a:xfrm>
            <a:off x="838200" y="365126"/>
            <a:ext cx="4335379"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Types of threads</a:t>
            </a:r>
            <a:endParaRPr b="1" sz="3200">
              <a:latin typeface="Times New Roman"/>
              <a:ea typeface="Times New Roman"/>
              <a:cs typeface="Times New Roman"/>
              <a:sym typeface="Times New Roman"/>
            </a:endParaRPr>
          </a:p>
        </p:txBody>
      </p:sp>
      <p:sp>
        <p:nvSpPr>
          <p:cNvPr id="264" name="Google Shape;264;p20"/>
          <p:cNvSpPr txBox="1"/>
          <p:nvPr>
            <p:ph idx="1" type="body"/>
          </p:nvPr>
        </p:nvSpPr>
        <p:spPr>
          <a:xfrm>
            <a:off x="858251" y="2975858"/>
            <a:ext cx="4295275" cy="286351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1. Right-hand threads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2. Left-hand threads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3. taper threads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4. "V" shape threads </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65" name="Google Shape;26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66" name="Google Shape;26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7" name="Google Shape;26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68" name="Google Shape;268;p20"/>
          <p:cNvSpPr/>
          <p:nvPr/>
        </p:nvSpPr>
        <p:spPr>
          <a:xfrm>
            <a:off x="5354053" y="2969835"/>
            <a:ext cx="5221705"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5. Metric or International Threads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6. British Standard Threads </a:t>
            </a:r>
            <a:endParaRPr sz="2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7. Square Threads </a:t>
            </a:r>
            <a:endParaRPr/>
          </a:p>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9. Worm Threads </a:t>
            </a:r>
            <a:endParaRPr/>
          </a:p>
        </p:txBody>
      </p:sp>
      <p:sp>
        <p:nvSpPr>
          <p:cNvPr id="269" name="Google Shape;269;p20"/>
          <p:cNvSpPr/>
          <p:nvPr/>
        </p:nvSpPr>
        <p:spPr>
          <a:xfrm>
            <a:off x="838200" y="1067864"/>
            <a:ext cx="8450179" cy="138499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There are many types of threads but this lecture will focus on the eight following different types of threads: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1"/>
          <p:cNvSpPr txBox="1"/>
          <p:nvPr>
            <p:ph type="title"/>
          </p:nvPr>
        </p:nvSpPr>
        <p:spPr>
          <a:xfrm>
            <a:off x="838200" y="365126"/>
            <a:ext cx="4648200" cy="64552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1. Right and Left threads</a:t>
            </a:r>
            <a:endParaRPr b="1" sz="3200">
              <a:latin typeface="Times New Roman"/>
              <a:ea typeface="Times New Roman"/>
              <a:cs typeface="Times New Roman"/>
              <a:sym typeface="Times New Roman"/>
            </a:endParaRPr>
          </a:p>
        </p:txBody>
      </p:sp>
      <p:sp>
        <p:nvSpPr>
          <p:cNvPr id="275" name="Google Shape;275;p21"/>
          <p:cNvSpPr txBox="1"/>
          <p:nvPr>
            <p:ph idx="1" type="body"/>
          </p:nvPr>
        </p:nvSpPr>
        <p:spPr>
          <a:xfrm>
            <a:off x="426120" y="1022687"/>
            <a:ext cx="6275469" cy="516630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Right threads are inclined towards the right-hand side. These are tightened in a clockwise movement.  These are known as right-hand threads.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Left  threads are inclined towards the left hand. These are tightened in anticlockwise movement. For  example, on a screw with left-hand threads, threads are so cut that the bolt, screw, or nut has to be  turned in a counter-clockwise motion to engage or tighten it. Their use is comparatively less. </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276" name="Google Shape;276;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77" name="Google Shape;277;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8" name="Google Shape;278;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79" name="Google Shape;279;p21"/>
          <p:cNvPicPr preferRelativeResize="0"/>
          <p:nvPr/>
        </p:nvPicPr>
        <p:blipFill rotWithShape="1">
          <a:blip r:embed="rId3">
            <a:alphaModFix/>
          </a:blip>
          <a:srcRect b="0" l="0" r="0" t="0"/>
          <a:stretch/>
        </p:blipFill>
        <p:spPr>
          <a:xfrm>
            <a:off x="6701589" y="1022687"/>
            <a:ext cx="4652211" cy="3477124"/>
          </a:xfrm>
          <a:prstGeom prst="rect">
            <a:avLst/>
          </a:prstGeom>
          <a:noFill/>
          <a:ln>
            <a:noFill/>
          </a:ln>
        </p:spPr>
      </p:pic>
      <p:sp>
        <p:nvSpPr>
          <p:cNvPr id="280" name="Google Shape;280;p21"/>
          <p:cNvSpPr/>
          <p:nvPr/>
        </p:nvSpPr>
        <p:spPr>
          <a:xfrm>
            <a:off x="7062536" y="4983663"/>
            <a:ext cx="481263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281" name="Google Shape;281;p21"/>
          <p:cNvSpPr txBox="1"/>
          <p:nvPr/>
        </p:nvSpPr>
        <p:spPr>
          <a:xfrm>
            <a:off x="7299157" y="4499811"/>
            <a:ext cx="3457074" cy="48911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Fig.3. Right and Left threads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2"/>
          <p:cNvSpPr txBox="1"/>
          <p:nvPr>
            <p:ph idx="1" type="body"/>
          </p:nvPr>
        </p:nvSpPr>
        <p:spPr>
          <a:xfrm>
            <a:off x="741947" y="324853"/>
            <a:ext cx="5189621" cy="56957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2. Taper Threads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Threads cut on around but taper surface is called taper threads. These are sued for shafts like buffing  spindles. These threads can be right hand or left hand. </a:t>
            </a:r>
            <a:endParaRPr/>
          </a:p>
        </p:txBody>
      </p:sp>
      <p:sp>
        <p:nvSpPr>
          <p:cNvPr id="287" name="Google Shape;28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288" name="Google Shape;28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9" name="Google Shape;28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90" name="Google Shape;290;p22"/>
          <p:cNvPicPr preferRelativeResize="0"/>
          <p:nvPr/>
        </p:nvPicPr>
        <p:blipFill rotWithShape="1">
          <a:blip r:embed="rId3">
            <a:alphaModFix/>
          </a:blip>
          <a:srcRect b="18466" l="0" r="0" t="0"/>
          <a:stretch/>
        </p:blipFill>
        <p:spPr>
          <a:xfrm>
            <a:off x="741947" y="3005760"/>
            <a:ext cx="3998495" cy="1890395"/>
          </a:xfrm>
          <a:prstGeom prst="rect">
            <a:avLst/>
          </a:prstGeom>
          <a:noFill/>
          <a:ln>
            <a:noFill/>
          </a:ln>
        </p:spPr>
      </p:pic>
      <p:sp>
        <p:nvSpPr>
          <p:cNvPr id="291" name="Google Shape;291;p22"/>
          <p:cNvSpPr/>
          <p:nvPr/>
        </p:nvSpPr>
        <p:spPr>
          <a:xfrm>
            <a:off x="518444" y="5651221"/>
            <a:ext cx="5846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https://www.theengineerspost.com/types-of-threads/</a:t>
            </a:r>
            <a:endParaRPr/>
          </a:p>
        </p:txBody>
      </p:sp>
      <p:sp>
        <p:nvSpPr>
          <p:cNvPr id="292" name="Google Shape;292;p22"/>
          <p:cNvSpPr/>
          <p:nvPr/>
        </p:nvSpPr>
        <p:spPr>
          <a:xfrm>
            <a:off x="6179134" y="474298"/>
            <a:ext cx="5418221" cy="50629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The above threads are used for the following purpose: </a:t>
            </a:r>
            <a:endParaRPr sz="2800">
              <a:solidFill>
                <a:schemeClr val="dk1"/>
              </a:solidFill>
              <a:latin typeface="Times New Roman"/>
              <a:ea typeface="Times New Roman"/>
              <a:cs typeface="Times New Roman"/>
              <a:sym typeface="Times New Roman"/>
            </a:endParaRPr>
          </a:p>
          <a:p>
            <a:pPr indent="0" lvl="0" marL="239395" marR="0" rtl="0" algn="l">
              <a:spcBef>
                <a:spcPts val="1445"/>
              </a:spcBef>
              <a:spcAft>
                <a:spcPts val="0"/>
              </a:spcAft>
              <a:buNone/>
            </a:pPr>
            <a:r>
              <a:rPr lang="en-GB" sz="2800">
                <a:solidFill>
                  <a:schemeClr val="dk1"/>
                </a:solidFill>
                <a:latin typeface="Times New Roman"/>
                <a:ea typeface="Times New Roman"/>
                <a:cs typeface="Times New Roman"/>
                <a:sym typeface="Times New Roman"/>
              </a:rPr>
              <a:t>1. To join two parts of a machine like nut-bolt and stud. </a:t>
            </a:r>
            <a:endParaRPr sz="2800">
              <a:solidFill>
                <a:schemeClr val="dk1"/>
              </a:solidFill>
              <a:latin typeface="Times New Roman"/>
              <a:ea typeface="Times New Roman"/>
              <a:cs typeface="Times New Roman"/>
              <a:sym typeface="Times New Roman"/>
            </a:endParaRPr>
          </a:p>
          <a:p>
            <a:pPr indent="0" lvl="0" marL="234950" marR="0" rtl="0" algn="l">
              <a:spcBef>
                <a:spcPts val="55"/>
              </a:spcBef>
              <a:spcAft>
                <a:spcPts val="0"/>
              </a:spcAft>
              <a:buNone/>
            </a:pPr>
            <a:r>
              <a:rPr lang="en-GB" sz="2800">
                <a:solidFill>
                  <a:schemeClr val="dk1"/>
                </a:solidFill>
                <a:latin typeface="Times New Roman"/>
                <a:ea typeface="Times New Roman"/>
                <a:cs typeface="Times New Roman"/>
                <a:sym typeface="Times New Roman"/>
              </a:rPr>
              <a:t>2. To get mechanical livers for lifting weights, such as chain pulleys, jacks etc. </a:t>
            </a:r>
            <a:endParaRPr sz="2800">
              <a:solidFill>
                <a:schemeClr val="dk1"/>
              </a:solidFill>
              <a:latin typeface="Times New Roman"/>
              <a:ea typeface="Times New Roman"/>
              <a:cs typeface="Times New Roman"/>
              <a:sym typeface="Times New Roman"/>
            </a:endParaRPr>
          </a:p>
          <a:p>
            <a:pPr indent="0" lvl="0" marL="234315" marR="0" rtl="0" algn="l">
              <a:spcBef>
                <a:spcPts val="55"/>
              </a:spcBef>
              <a:spcAft>
                <a:spcPts val="0"/>
              </a:spcAft>
              <a:buNone/>
            </a:pPr>
            <a:r>
              <a:rPr lang="en-GB" sz="2800">
                <a:solidFill>
                  <a:schemeClr val="dk1"/>
                </a:solidFill>
                <a:latin typeface="Times New Roman"/>
                <a:ea typeface="Times New Roman"/>
                <a:cs typeface="Times New Roman"/>
                <a:sym typeface="Times New Roman"/>
              </a:rPr>
              <a:t>3. For accuracy in precision instruments like micrometres. </a:t>
            </a:r>
            <a:endParaRPr sz="2800">
              <a:solidFill>
                <a:schemeClr val="dk1"/>
              </a:solidFill>
              <a:latin typeface="Times New Roman"/>
              <a:ea typeface="Times New Roman"/>
              <a:cs typeface="Times New Roman"/>
              <a:sym typeface="Times New Roman"/>
            </a:endParaRPr>
          </a:p>
          <a:p>
            <a:pPr indent="0" lvl="0" marL="230505" marR="0" rtl="0" algn="l">
              <a:spcBef>
                <a:spcPts val="55"/>
              </a:spcBef>
              <a:spcAft>
                <a:spcPts val="0"/>
              </a:spcAft>
              <a:buNone/>
            </a:pPr>
            <a:r>
              <a:rPr lang="en-GB" sz="2800">
                <a:solidFill>
                  <a:schemeClr val="dk1"/>
                </a:solidFill>
                <a:latin typeface="Times New Roman"/>
                <a:ea typeface="Times New Roman"/>
                <a:cs typeface="Times New Roman"/>
                <a:sym typeface="Times New Roman"/>
              </a:rPr>
              <a:t>4. In jobs of power transfer. </a:t>
            </a:r>
            <a:endParaRPr sz="2800">
              <a:solidFill>
                <a:schemeClr val="dk1"/>
              </a:solidFill>
              <a:latin typeface="Times New Roman"/>
              <a:ea typeface="Times New Roman"/>
              <a:cs typeface="Times New Roman"/>
              <a:sym typeface="Times New Roman"/>
            </a:endParaRPr>
          </a:p>
          <a:p>
            <a:pPr indent="0" lvl="0" marL="234315" marR="0" rtl="0" algn="l">
              <a:spcBef>
                <a:spcPts val="55"/>
              </a:spcBef>
              <a:spcAft>
                <a:spcPts val="0"/>
              </a:spcAft>
              <a:buNone/>
            </a:pPr>
            <a:r>
              <a:rPr lang="en-GB" sz="2800">
                <a:solidFill>
                  <a:schemeClr val="dk1"/>
                </a:solidFill>
                <a:latin typeface="Times New Roman"/>
                <a:ea typeface="Times New Roman"/>
                <a:cs typeface="Times New Roman"/>
                <a:sym typeface="Times New Roman"/>
              </a:rPr>
              <a:t>5. To control or reduce speed. </a:t>
            </a:r>
            <a:endParaRPr sz="2800">
              <a:solidFill>
                <a:schemeClr val="dk1"/>
              </a:solidFill>
              <a:latin typeface="Times New Roman"/>
              <a:ea typeface="Times New Roman"/>
              <a:cs typeface="Times New Roman"/>
              <a:sym typeface="Times New Roman"/>
            </a:endParaRPr>
          </a:p>
        </p:txBody>
      </p:sp>
      <p:sp>
        <p:nvSpPr>
          <p:cNvPr id="293" name="Google Shape;293;p22"/>
          <p:cNvSpPr/>
          <p:nvPr/>
        </p:nvSpPr>
        <p:spPr>
          <a:xfrm>
            <a:off x="1610041" y="5113991"/>
            <a:ext cx="226230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 Taper Threads  </a:t>
            </a:r>
            <a:endParaRPr i="1"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3"/>
          <p:cNvSpPr txBox="1"/>
          <p:nvPr>
            <p:ph type="title"/>
          </p:nvPr>
        </p:nvSpPr>
        <p:spPr>
          <a:xfrm>
            <a:off x="838200" y="365125"/>
            <a:ext cx="4527884"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"V" Shape Threads </a:t>
            </a:r>
            <a:endParaRPr sz="3200">
              <a:latin typeface="Times New Roman"/>
              <a:ea typeface="Times New Roman"/>
              <a:cs typeface="Times New Roman"/>
              <a:sym typeface="Times New Roman"/>
            </a:endParaRPr>
          </a:p>
        </p:txBody>
      </p:sp>
      <p:sp>
        <p:nvSpPr>
          <p:cNvPr id="299" name="Google Shape;29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00" name="Google Shape;300;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1" name="Google Shape;30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02" name="Google Shape;302;p23"/>
          <p:cNvPicPr preferRelativeResize="0"/>
          <p:nvPr>
            <p:ph idx="1" type="body"/>
          </p:nvPr>
        </p:nvPicPr>
        <p:blipFill rotWithShape="1">
          <a:blip r:embed="rId3">
            <a:alphaModFix/>
          </a:blip>
          <a:srcRect b="0" l="0" r="0" t="0"/>
          <a:stretch/>
        </p:blipFill>
        <p:spPr>
          <a:xfrm>
            <a:off x="537410" y="1555451"/>
            <a:ext cx="4828674" cy="3394832"/>
          </a:xfrm>
          <a:prstGeom prst="rect">
            <a:avLst/>
          </a:prstGeom>
          <a:noFill/>
          <a:ln>
            <a:noFill/>
          </a:ln>
        </p:spPr>
      </p:pic>
      <p:sp>
        <p:nvSpPr>
          <p:cNvPr id="303" name="Google Shape;303;p23"/>
          <p:cNvSpPr/>
          <p:nvPr/>
        </p:nvSpPr>
        <p:spPr>
          <a:xfrm>
            <a:off x="5867399" y="748046"/>
            <a:ext cx="5225717" cy="5262979"/>
          </a:xfrm>
          <a:prstGeom prst="rect">
            <a:avLst/>
          </a:prstGeom>
          <a:noFill/>
          <a:ln>
            <a:noFill/>
          </a:ln>
        </p:spPr>
        <p:txBody>
          <a:bodyPr anchorCtr="0" anchor="t" bIns="45700" lIns="91425" spcFirstLastPara="1" rIns="91425" wrap="square" tIns="45700">
            <a:spAutoFit/>
          </a:bodyPr>
          <a:lstStyle/>
          <a:p>
            <a:pPr indent="0" lvl="0" marL="0" marR="3810" rtl="0" algn="just">
              <a:lnSpc>
                <a:spcPct val="150000"/>
              </a:lnSpc>
              <a:spcBef>
                <a:spcPts val="0"/>
              </a:spcBef>
              <a:spcAft>
                <a:spcPts val="0"/>
              </a:spcAft>
              <a:buNone/>
            </a:pPr>
            <a:r>
              <a:rPr lang="en-GB" sz="2800">
                <a:solidFill>
                  <a:srgbClr val="000000"/>
                </a:solidFill>
                <a:latin typeface="Times New Roman"/>
                <a:ea typeface="Times New Roman"/>
                <a:cs typeface="Times New Roman"/>
                <a:sym typeface="Times New Roman"/>
              </a:rPr>
              <a:t>This type of threads is in the shape of the English alphabet "V". It is most widely used. This types of  threads can be cut or made by tap, die, lathe machine and milling etc. These threads are made of  different standards. The following types are mostly used. </a:t>
            </a:r>
            <a:endParaRPr sz="2800">
              <a:solidFill>
                <a:schemeClr val="dk1"/>
              </a:solidFill>
              <a:latin typeface="Times New Roman"/>
              <a:ea typeface="Times New Roman"/>
              <a:cs typeface="Times New Roman"/>
              <a:sym typeface="Times New Roman"/>
            </a:endParaRPr>
          </a:p>
        </p:txBody>
      </p:sp>
      <p:sp>
        <p:nvSpPr>
          <p:cNvPr id="304" name="Google Shape;304;p23"/>
          <p:cNvSpPr/>
          <p:nvPr/>
        </p:nvSpPr>
        <p:spPr>
          <a:xfrm>
            <a:off x="418181" y="5374766"/>
            <a:ext cx="544921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05" name="Google Shape;305;p23"/>
          <p:cNvSpPr/>
          <p:nvPr/>
        </p:nvSpPr>
        <p:spPr>
          <a:xfrm>
            <a:off x="838200" y="4832772"/>
            <a:ext cx="349316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 "V" Shape Threads   </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4"/>
          <p:cNvSpPr txBox="1"/>
          <p:nvPr>
            <p:ph type="title"/>
          </p:nvPr>
        </p:nvSpPr>
        <p:spPr>
          <a:xfrm>
            <a:off x="838200" y="184652"/>
            <a:ext cx="6007768" cy="74178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4. Metric or International Threads </a:t>
            </a:r>
            <a:endParaRPr sz="3200">
              <a:latin typeface="Times New Roman"/>
              <a:ea typeface="Times New Roman"/>
              <a:cs typeface="Times New Roman"/>
              <a:sym typeface="Times New Roman"/>
            </a:endParaRPr>
          </a:p>
        </p:txBody>
      </p:sp>
      <p:sp>
        <p:nvSpPr>
          <p:cNvPr id="311" name="Google Shape;31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12" name="Google Shape;31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3" name="Google Shape;31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14" name="Google Shape;314;p24"/>
          <p:cNvSpPr txBox="1"/>
          <p:nvPr>
            <p:ph idx="1" type="body"/>
          </p:nvPr>
        </p:nvSpPr>
        <p:spPr>
          <a:xfrm>
            <a:off x="663743" y="926432"/>
            <a:ext cx="5731042" cy="493771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600"/>
              <a:buNone/>
            </a:pPr>
            <a:r>
              <a:rPr lang="en-GB" sz="2600">
                <a:latin typeface="Times New Roman"/>
                <a:ea typeface="Times New Roman"/>
                <a:cs typeface="Times New Roman"/>
                <a:sym typeface="Times New Roman"/>
              </a:rPr>
              <a:t>This types of the thread were originally adopted in 1898 to 1908 in central France. With the passage of  time, other international countries also started using it. The Indian standards institute has also adopted  this thread. </a:t>
            </a:r>
            <a:endParaRPr/>
          </a:p>
          <a:p>
            <a:pPr indent="-63500" lvl="0" marL="228600" rtl="0" algn="l">
              <a:lnSpc>
                <a:spcPct val="90000"/>
              </a:lnSpc>
              <a:spcBef>
                <a:spcPts val="1000"/>
              </a:spcBef>
              <a:spcAft>
                <a:spcPts val="0"/>
              </a:spcAft>
              <a:buClr>
                <a:schemeClr val="dk1"/>
              </a:buClr>
              <a:buSzPts val="2600"/>
              <a:buNone/>
            </a:pPr>
            <a:r>
              <a:t/>
            </a:r>
            <a:endParaRPr sz="2600">
              <a:latin typeface="Times New Roman"/>
              <a:ea typeface="Times New Roman"/>
              <a:cs typeface="Times New Roman"/>
              <a:sym typeface="Times New Roman"/>
            </a:endParaRPr>
          </a:p>
        </p:txBody>
      </p:sp>
      <p:pic>
        <p:nvPicPr>
          <p:cNvPr id="315" name="Google Shape;315;p24"/>
          <p:cNvPicPr preferRelativeResize="0"/>
          <p:nvPr/>
        </p:nvPicPr>
        <p:blipFill rotWithShape="1">
          <a:blip r:embed="rId3">
            <a:alphaModFix/>
          </a:blip>
          <a:srcRect b="0" l="0" r="0" t="0"/>
          <a:stretch/>
        </p:blipFill>
        <p:spPr>
          <a:xfrm>
            <a:off x="838200" y="3080501"/>
            <a:ext cx="4277322" cy="2048161"/>
          </a:xfrm>
          <a:prstGeom prst="rect">
            <a:avLst/>
          </a:prstGeom>
          <a:noFill/>
          <a:ln>
            <a:noFill/>
          </a:ln>
        </p:spPr>
      </p:pic>
      <p:sp>
        <p:nvSpPr>
          <p:cNvPr id="316" name="Google Shape;316;p24"/>
          <p:cNvSpPr/>
          <p:nvPr/>
        </p:nvSpPr>
        <p:spPr>
          <a:xfrm>
            <a:off x="6394785" y="734553"/>
            <a:ext cx="5398169" cy="4093428"/>
          </a:xfrm>
          <a:prstGeom prst="rect">
            <a:avLst/>
          </a:prstGeom>
          <a:noFill/>
          <a:ln>
            <a:noFill/>
          </a:ln>
        </p:spPr>
        <p:txBody>
          <a:bodyPr anchorCtr="0" anchor="t" bIns="45700" lIns="91425" spcFirstLastPara="1" rIns="91425" wrap="square" tIns="45700">
            <a:spAutoFit/>
          </a:bodyPr>
          <a:lstStyle/>
          <a:p>
            <a:pPr indent="-2540" lvl="0" marL="2540" marR="1270" rtl="0" algn="just">
              <a:spcBef>
                <a:spcPts val="0"/>
              </a:spcBef>
              <a:spcAft>
                <a:spcPts val="0"/>
              </a:spcAft>
              <a:buNone/>
            </a:pPr>
            <a:r>
              <a:rPr lang="en-GB" sz="2600">
                <a:solidFill>
                  <a:srgbClr val="000000"/>
                </a:solidFill>
                <a:latin typeface="Times New Roman"/>
                <a:ea typeface="Times New Roman"/>
                <a:cs typeface="Times New Roman"/>
                <a:sym typeface="Times New Roman"/>
              </a:rPr>
              <a:t>These threads are made on jobs of 0°25 mm to 300 mm in diameter. Its angle is at 60°. Its screw is flat  and the root is round. According to I.S. 1330-1958, these are written prior to the letter M and figure  written after "M" indicates pitch such as -M20 X 2.5. It means the number of threads is 20 per inch and  its pitch is 2.5 mm. </a:t>
            </a:r>
            <a:endParaRPr sz="2600">
              <a:solidFill>
                <a:srgbClr val="000000"/>
              </a:solidFill>
              <a:latin typeface="Times New Roman"/>
              <a:ea typeface="Times New Roman"/>
              <a:cs typeface="Times New Roman"/>
              <a:sym typeface="Times New Roman"/>
            </a:endParaRPr>
          </a:p>
          <a:p>
            <a:pPr indent="-2540" lvl="0" marL="2540" marR="1270" rtl="0" algn="just">
              <a:spcBef>
                <a:spcPts val="0"/>
              </a:spcBef>
              <a:spcAft>
                <a:spcPts val="0"/>
              </a:spcAft>
              <a:buNone/>
            </a:pPr>
            <a:r>
              <a:t/>
            </a:r>
            <a:endParaRPr sz="2600">
              <a:solidFill>
                <a:schemeClr val="dk1"/>
              </a:solidFill>
              <a:latin typeface="Times New Roman"/>
              <a:ea typeface="Times New Roman"/>
              <a:cs typeface="Times New Roman"/>
              <a:sym typeface="Times New Roman"/>
            </a:endParaRPr>
          </a:p>
        </p:txBody>
      </p:sp>
      <p:sp>
        <p:nvSpPr>
          <p:cNvPr id="317" name="Google Shape;317;p24"/>
          <p:cNvSpPr/>
          <p:nvPr/>
        </p:nvSpPr>
        <p:spPr>
          <a:xfrm>
            <a:off x="663743" y="5571696"/>
            <a:ext cx="544921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18" name="Google Shape;318;p24"/>
          <p:cNvSpPr/>
          <p:nvPr/>
        </p:nvSpPr>
        <p:spPr>
          <a:xfrm>
            <a:off x="6569242" y="4479147"/>
            <a:ext cx="5380588" cy="16927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600">
                <a:solidFill>
                  <a:srgbClr val="000000"/>
                </a:solidFill>
                <a:latin typeface="Times New Roman"/>
                <a:ea typeface="Times New Roman"/>
                <a:cs typeface="Times New Roman"/>
                <a:sym typeface="Times New Roman"/>
              </a:rPr>
              <a:t>Thread Angle = 60° </a:t>
            </a:r>
            <a:endParaRPr sz="2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600">
                <a:solidFill>
                  <a:srgbClr val="000000"/>
                </a:solidFill>
                <a:latin typeface="Times New Roman"/>
                <a:ea typeface="Times New Roman"/>
                <a:cs typeface="Times New Roman"/>
                <a:sym typeface="Times New Roman"/>
              </a:rPr>
              <a:t>Crest and root = 0. 125 X pitch</a:t>
            </a:r>
            <a:endParaRPr/>
          </a:p>
          <a:p>
            <a:pPr indent="0" lvl="0" marL="0" marR="0" rtl="0" algn="l">
              <a:spcBef>
                <a:spcPts val="0"/>
              </a:spcBef>
              <a:spcAft>
                <a:spcPts val="0"/>
              </a:spcAft>
              <a:buNone/>
            </a:pPr>
            <a:r>
              <a:rPr lang="en-GB" sz="2600">
                <a:solidFill>
                  <a:schemeClr val="dk1"/>
                </a:solidFill>
                <a:latin typeface="Times New Roman"/>
                <a:ea typeface="Times New Roman"/>
                <a:cs typeface="Times New Roman"/>
                <a:sym typeface="Times New Roman"/>
              </a:rPr>
              <a:t>Pitch =1/T.P.I. ( in mm) </a:t>
            </a:r>
            <a:endParaRPr sz="2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600">
                <a:solidFill>
                  <a:schemeClr val="dk1"/>
                </a:solidFill>
                <a:latin typeface="Times New Roman"/>
                <a:ea typeface="Times New Roman"/>
                <a:cs typeface="Times New Roman"/>
                <a:sym typeface="Times New Roman"/>
              </a:rPr>
              <a:t>T.P.I: stands for t</a:t>
            </a:r>
            <a:r>
              <a:rPr b="1" lang="en-GB" sz="2600">
                <a:solidFill>
                  <a:schemeClr val="dk1"/>
                </a:solidFill>
                <a:latin typeface="Times New Roman"/>
                <a:ea typeface="Times New Roman"/>
                <a:cs typeface="Times New Roman"/>
                <a:sym typeface="Times New Roman"/>
              </a:rPr>
              <a:t>hreads per inch</a:t>
            </a:r>
            <a:endParaRPr b="1" sz="2600">
              <a:solidFill>
                <a:schemeClr val="dk1"/>
              </a:solidFill>
              <a:latin typeface="Times New Roman"/>
              <a:ea typeface="Times New Roman"/>
              <a:cs typeface="Times New Roman"/>
              <a:sym typeface="Times New Roman"/>
            </a:endParaRPr>
          </a:p>
        </p:txBody>
      </p:sp>
      <p:sp>
        <p:nvSpPr>
          <p:cNvPr id="319" name="Google Shape;319;p24"/>
          <p:cNvSpPr/>
          <p:nvPr/>
        </p:nvSpPr>
        <p:spPr>
          <a:xfrm>
            <a:off x="1017780" y="5190100"/>
            <a:ext cx="52025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sp>
        <p:nvSpPr>
          <p:cNvPr id="320" name="Google Shape;320;p24"/>
          <p:cNvSpPr txBox="1"/>
          <p:nvPr/>
        </p:nvSpPr>
        <p:spPr>
          <a:xfrm>
            <a:off x="838200" y="5030286"/>
            <a:ext cx="4451779" cy="50191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Fig.6. Metric or International Threads </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5"/>
          <p:cNvSpPr txBox="1"/>
          <p:nvPr>
            <p:ph type="title"/>
          </p:nvPr>
        </p:nvSpPr>
        <p:spPr>
          <a:xfrm>
            <a:off x="838200" y="365126"/>
            <a:ext cx="7162800" cy="69365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5. British Standard Whitworth Threads </a:t>
            </a:r>
            <a:br>
              <a:rPr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326" name="Google Shape;326;p25"/>
          <p:cNvSpPr txBox="1"/>
          <p:nvPr>
            <p:ph idx="1" type="body"/>
          </p:nvPr>
        </p:nvSpPr>
        <p:spPr>
          <a:xfrm>
            <a:off x="838201" y="1058778"/>
            <a:ext cx="5839325" cy="5297571"/>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lang="en-GB" sz="2400">
                <a:latin typeface="Times New Roman"/>
                <a:ea typeface="Times New Roman"/>
                <a:cs typeface="Times New Roman"/>
                <a:sym typeface="Times New Roman"/>
              </a:rPr>
              <a:t>This type of threads is originated from great Britain. sir joseph Whitworth, a citizen of Great Britain  invented this thread in 1841. This thread was to provide the facility of interchangeability. It is used in  ordinary nut-bolts and other jobs. Its angle is 55°. Its crest, as well as root, are in round shape. It's known  as B.S.W. Thread. </a:t>
            </a:r>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327" name="Google Shape;32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28" name="Google Shape;32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9" name="Google Shape;32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30" name="Google Shape;330;p25"/>
          <p:cNvPicPr preferRelativeResize="0"/>
          <p:nvPr/>
        </p:nvPicPr>
        <p:blipFill rotWithShape="1">
          <a:blip r:embed="rId3">
            <a:alphaModFix/>
          </a:blip>
          <a:srcRect b="0" l="0" r="0" t="0"/>
          <a:stretch/>
        </p:blipFill>
        <p:spPr>
          <a:xfrm>
            <a:off x="6869476" y="951550"/>
            <a:ext cx="4372585" cy="1991003"/>
          </a:xfrm>
          <a:prstGeom prst="rect">
            <a:avLst/>
          </a:prstGeom>
          <a:noFill/>
          <a:ln>
            <a:noFill/>
          </a:ln>
        </p:spPr>
      </p:pic>
      <p:sp>
        <p:nvSpPr>
          <p:cNvPr id="331" name="Google Shape;331;p25"/>
          <p:cNvSpPr/>
          <p:nvPr/>
        </p:nvSpPr>
        <p:spPr>
          <a:xfrm>
            <a:off x="7876674" y="4076238"/>
            <a:ext cx="3872740" cy="2280111"/>
          </a:xfrm>
          <a:prstGeom prst="rect">
            <a:avLst/>
          </a:prstGeom>
          <a:noFill/>
          <a:ln>
            <a:noFill/>
          </a:ln>
        </p:spPr>
        <p:txBody>
          <a:bodyPr anchorCtr="0" anchor="t" bIns="45700" lIns="91425" spcFirstLastPara="1" rIns="91425" wrap="square" tIns="45700">
            <a:spAutoFit/>
          </a:bodyPr>
          <a:lstStyle/>
          <a:p>
            <a:pPr indent="-342900" lvl="0" marL="577850" marR="0" rtl="0" algn="l">
              <a:lnSpc>
                <a:spcPct val="115000"/>
              </a:lnSpc>
              <a:spcBef>
                <a:spcPts val="0"/>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Thread angle= 55 ° </a:t>
            </a:r>
            <a:endParaRPr sz="2000">
              <a:solidFill>
                <a:schemeClr val="dk1"/>
              </a:solidFill>
              <a:latin typeface="Times New Roman"/>
              <a:ea typeface="Times New Roman"/>
              <a:cs typeface="Times New Roman"/>
              <a:sym typeface="Times New Roman"/>
            </a:endParaRPr>
          </a:p>
          <a:p>
            <a:pPr indent="-342900" lvl="0" marL="577850" marR="0" rtl="0" algn="l">
              <a:lnSpc>
                <a:spcPct val="115000"/>
              </a:lnSpc>
              <a:spcBef>
                <a:spcPts val="105"/>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Pitch = 1/T.P.I </a:t>
            </a:r>
            <a:endParaRPr sz="2000">
              <a:solidFill>
                <a:schemeClr val="dk1"/>
              </a:solidFill>
              <a:latin typeface="Times New Roman"/>
              <a:ea typeface="Times New Roman"/>
              <a:cs typeface="Times New Roman"/>
              <a:sym typeface="Times New Roman"/>
            </a:endParaRPr>
          </a:p>
          <a:p>
            <a:pPr indent="-342900" lvl="0" marL="577850" marR="0" rtl="0" algn="l">
              <a:lnSpc>
                <a:spcPct val="115000"/>
              </a:lnSpc>
              <a:spcBef>
                <a:spcPts val="125"/>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Depth = Pitch X 0.6403 </a:t>
            </a:r>
            <a:endParaRPr sz="2000">
              <a:solidFill>
                <a:schemeClr val="dk1"/>
              </a:solidFill>
              <a:latin typeface="Times New Roman"/>
              <a:ea typeface="Times New Roman"/>
              <a:cs typeface="Times New Roman"/>
              <a:sym typeface="Times New Roman"/>
            </a:endParaRPr>
          </a:p>
          <a:p>
            <a:pPr indent="-342900" lvl="0" marL="577850" marR="0" rtl="0" algn="l">
              <a:lnSpc>
                <a:spcPct val="115000"/>
              </a:lnSpc>
              <a:spcBef>
                <a:spcPts val="100"/>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Radius = Pitch X 0.1373 </a:t>
            </a:r>
            <a:endParaRPr sz="2000">
              <a:solidFill>
                <a:schemeClr val="dk1"/>
              </a:solidFill>
              <a:latin typeface="Times New Roman"/>
              <a:ea typeface="Times New Roman"/>
              <a:cs typeface="Times New Roman"/>
              <a:sym typeface="Times New Roman"/>
            </a:endParaRPr>
          </a:p>
          <a:p>
            <a:pPr indent="-342900" lvl="0" marL="577850" marR="0" rtl="0" algn="l">
              <a:lnSpc>
                <a:spcPct val="115000"/>
              </a:lnSpc>
              <a:spcBef>
                <a:spcPts val="125"/>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Core dia = D- (1.28 X Pitch) </a:t>
            </a:r>
            <a:endParaRPr sz="2000">
              <a:solidFill>
                <a:schemeClr val="dk1"/>
              </a:solidFill>
              <a:latin typeface="Times New Roman"/>
              <a:ea typeface="Times New Roman"/>
              <a:cs typeface="Times New Roman"/>
              <a:sym typeface="Times New Roman"/>
            </a:endParaRPr>
          </a:p>
          <a:p>
            <a:pPr indent="-342900" lvl="0" marL="577850" marR="0" rtl="0" algn="l">
              <a:lnSpc>
                <a:spcPct val="115000"/>
              </a:lnSpc>
              <a:spcBef>
                <a:spcPts val="125"/>
              </a:spcBef>
              <a:spcAft>
                <a:spcPts val="0"/>
              </a:spcAft>
              <a:buClr>
                <a:srgbClr val="000000"/>
              </a:buClr>
              <a:buSzPts val="2000"/>
              <a:buFont typeface="Noto Sans Symbols"/>
              <a:buChar char="✔"/>
            </a:pPr>
            <a:r>
              <a:rPr lang="en-GB" sz="2000">
                <a:solidFill>
                  <a:srgbClr val="000000"/>
                </a:solidFill>
                <a:latin typeface="Times New Roman"/>
                <a:ea typeface="Times New Roman"/>
                <a:cs typeface="Times New Roman"/>
                <a:sym typeface="Times New Roman"/>
              </a:rPr>
              <a:t>(D= outer dia of bolt) </a:t>
            </a:r>
            <a:endParaRPr sz="2000">
              <a:solidFill>
                <a:schemeClr val="dk1"/>
              </a:solidFill>
              <a:latin typeface="Times New Roman"/>
              <a:ea typeface="Times New Roman"/>
              <a:cs typeface="Times New Roman"/>
              <a:sym typeface="Times New Roman"/>
            </a:endParaRPr>
          </a:p>
        </p:txBody>
      </p:sp>
      <p:sp>
        <p:nvSpPr>
          <p:cNvPr id="332" name="Google Shape;332;p25"/>
          <p:cNvSpPr/>
          <p:nvPr/>
        </p:nvSpPr>
        <p:spPr>
          <a:xfrm>
            <a:off x="7088435" y="3528977"/>
            <a:ext cx="544921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33" name="Google Shape;333;p25"/>
          <p:cNvSpPr txBox="1"/>
          <p:nvPr/>
        </p:nvSpPr>
        <p:spPr>
          <a:xfrm>
            <a:off x="7203654" y="3026676"/>
            <a:ext cx="4815894" cy="426289"/>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br>
              <a:rPr i="1" lang="en-GB" sz="2000">
                <a:solidFill>
                  <a:schemeClr val="dk1"/>
                </a:solidFill>
                <a:latin typeface="Times New Roman"/>
                <a:ea typeface="Times New Roman"/>
                <a:cs typeface="Times New Roman"/>
                <a:sym typeface="Times New Roman"/>
              </a:rPr>
            </a:br>
            <a:r>
              <a:rPr i="1" lang="en-GB" sz="2000">
                <a:solidFill>
                  <a:schemeClr val="dk1"/>
                </a:solidFill>
                <a:latin typeface="Times New Roman"/>
                <a:ea typeface="Times New Roman"/>
                <a:cs typeface="Times New Roman"/>
                <a:sym typeface="Times New Roman"/>
              </a:rPr>
              <a:t>Fig.7. British Standard Whitworth Threads </a:t>
            </a:r>
            <a:br>
              <a:rPr i="1" lang="en-GB" sz="2000">
                <a:solidFill>
                  <a:schemeClr val="dk1"/>
                </a:solidFill>
                <a:latin typeface="Times New Roman"/>
                <a:ea typeface="Times New Roman"/>
                <a:cs typeface="Times New Roman"/>
                <a:sym typeface="Times New Roman"/>
              </a:rPr>
            </a:b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6"/>
          <p:cNvSpPr txBox="1"/>
          <p:nvPr>
            <p:ph type="title"/>
          </p:nvPr>
        </p:nvSpPr>
        <p:spPr>
          <a:xfrm>
            <a:off x="7213730" y="3304355"/>
            <a:ext cx="3395815" cy="5613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Times New Roman"/>
              <a:buNone/>
            </a:pPr>
            <a:r>
              <a:rPr i="1" lang="en-GB" sz="2000">
                <a:latin typeface="Times New Roman"/>
                <a:ea typeface="Times New Roman"/>
                <a:cs typeface="Times New Roman"/>
                <a:sym typeface="Times New Roman"/>
              </a:rPr>
              <a:t>Fig.8. Square Threads </a:t>
            </a:r>
            <a:endParaRPr i="1" sz="2000">
              <a:latin typeface="Times New Roman"/>
              <a:ea typeface="Times New Roman"/>
              <a:cs typeface="Times New Roman"/>
              <a:sym typeface="Times New Roman"/>
            </a:endParaRPr>
          </a:p>
        </p:txBody>
      </p:sp>
      <p:sp>
        <p:nvSpPr>
          <p:cNvPr id="339" name="Google Shape;339;p26"/>
          <p:cNvSpPr txBox="1"/>
          <p:nvPr>
            <p:ph idx="1" type="body"/>
          </p:nvPr>
        </p:nvSpPr>
        <p:spPr>
          <a:xfrm>
            <a:off x="838201" y="1236077"/>
            <a:ext cx="5791200" cy="4960186"/>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This thread has a very powerful root. ITs make up is square. These threads are used for lifting heavy  loads, transfer of power, to exert pressure, screw jack, lead screw of machines, press machines and vice  spindle instruments. Their specific measurement and number per inch are not fixed. </a:t>
            </a:r>
            <a:endParaRPr/>
          </a:p>
          <a:p>
            <a:pPr indent="-64135"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40" name="Google Shape;340;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41" name="Google Shape;34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2" name="Google Shape;34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43" name="Google Shape;343;p26"/>
          <p:cNvPicPr preferRelativeResize="0"/>
          <p:nvPr/>
        </p:nvPicPr>
        <p:blipFill rotWithShape="1">
          <a:blip r:embed="rId3">
            <a:alphaModFix/>
          </a:blip>
          <a:srcRect b="0" l="0" r="0" t="0"/>
          <a:stretch/>
        </p:blipFill>
        <p:spPr>
          <a:xfrm>
            <a:off x="6945006" y="1236077"/>
            <a:ext cx="4895169" cy="1856039"/>
          </a:xfrm>
          <a:prstGeom prst="rect">
            <a:avLst/>
          </a:prstGeom>
          <a:noFill/>
          <a:ln>
            <a:noFill/>
          </a:ln>
        </p:spPr>
      </p:pic>
      <p:sp>
        <p:nvSpPr>
          <p:cNvPr id="344" name="Google Shape;344;p26"/>
          <p:cNvSpPr/>
          <p:nvPr/>
        </p:nvSpPr>
        <p:spPr>
          <a:xfrm>
            <a:off x="7047598" y="4077901"/>
            <a:ext cx="479257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45" name="Google Shape;345;p26"/>
          <p:cNvSpPr/>
          <p:nvPr/>
        </p:nvSpPr>
        <p:spPr>
          <a:xfrm>
            <a:off x="7047598" y="4884319"/>
            <a:ext cx="3561947" cy="1073627"/>
          </a:xfrm>
          <a:prstGeom prst="rect">
            <a:avLst/>
          </a:prstGeom>
          <a:noFill/>
          <a:ln>
            <a:noFill/>
          </a:ln>
        </p:spPr>
        <p:txBody>
          <a:bodyPr anchorCtr="0" anchor="t" bIns="45700" lIns="91425" spcFirstLastPara="1" rIns="91425" wrap="square" tIns="45700">
            <a:spAutoFit/>
          </a:bodyPr>
          <a:lstStyle/>
          <a:p>
            <a:pPr indent="-285750" lvl="0" marL="520700" marR="0" rtl="0" algn="l">
              <a:lnSpc>
                <a:spcPct val="115000"/>
              </a:lnSpc>
              <a:spcBef>
                <a:spcPts val="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Thread Angle = 90°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05"/>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Depth of Thread = 0.5 X Pitch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25"/>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Crest and Root = 0.5 X 5 </a:t>
            </a:r>
            <a:endParaRPr sz="1800">
              <a:solidFill>
                <a:schemeClr val="dk1"/>
              </a:solidFill>
              <a:latin typeface="Times New Roman"/>
              <a:ea typeface="Times New Roman"/>
              <a:cs typeface="Times New Roman"/>
              <a:sym typeface="Times New Roman"/>
            </a:endParaRPr>
          </a:p>
        </p:txBody>
      </p:sp>
      <p:sp>
        <p:nvSpPr>
          <p:cNvPr id="346" name="Google Shape;346;p26"/>
          <p:cNvSpPr txBox="1"/>
          <p:nvPr/>
        </p:nvSpPr>
        <p:spPr>
          <a:xfrm>
            <a:off x="1074821" y="673936"/>
            <a:ext cx="5033211" cy="56130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Times New Roman"/>
              <a:buNone/>
            </a:pPr>
            <a:r>
              <a:rPr b="1" lang="en-GB" sz="3200">
                <a:solidFill>
                  <a:schemeClr val="dk1"/>
                </a:solidFill>
                <a:latin typeface="Times New Roman"/>
                <a:ea typeface="Times New Roman"/>
                <a:cs typeface="Times New Roman"/>
                <a:sym typeface="Times New Roman"/>
              </a:rPr>
              <a:t>6. Square Threads </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7"/>
          <p:cNvSpPr txBox="1"/>
          <p:nvPr>
            <p:ph type="title"/>
          </p:nvPr>
        </p:nvSpPr>
        <p:spPr>
          <a:xfrm>
            <a:off x="838200" y="340073"/>
            <a:ext cx="3558436" cy="58685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7. Worm Threads </a:t>
            </a:r>
            <a:endParaRPr sz="3200">
              <a:latin typeface="Times New Roman"/>
              <a:ea typeface="Times New Roman"/>
              <a:cs typeface="Times New Roman"/>
              <a:sym typeface="Times New Roman"/>
            </a:endParaRPr>
          </a:p>
        </p:txBody>
      </p:sp>
      <p:sp>
        <p:nvSpPr>
          <p:cNvPr id="352" name="Google Shape;352;p27"/>
          <p:cNvSpPr txBox="1"/>
          <p:nvPr>
            <p:ph idx="1" type="body"/>
          </p:nvPr>
        </p:nvSpPr>
        <p:spPr>
          <a:xfrm>
            <a:off x="838201" y="926926"/>
            <a:ext cx="5775542" cy="435133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Their shape is almost similar to Acme Threads but these are deeper than Acme threads. Their angle is  also at 29 °. This thread is used in worm wheel of motor vehicles for the transfer of power at 90°. As  three teeth of worm wheel fit into the shaft with worm threads, they fit well. </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53" name="Google Shape;353;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54" name="Google Shape;354;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5" name="Google Shape;35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56" name="Google Shape;356;p27"/>
          <p:cNvSpPr/>
          <p:nvPr/>
        </p:nvSpPr>
        <p:spPr>
          <a:xfrm>
            <a:off x="7859106" y="4645205"/>
            <a:ext cx="3941523" cy="1417824"/>
          </a:xfrm>
          <a:prstGeom prst="rect">
            <a:avLst/>
          </a:prstGeom>
          <a:noFill/>
          <a:ln>
            <a:noFill/>
          </a:ln>
        </p:spPr>
        <p:txBody>
          <a:bodyPr anchorCtr="0" anchor="t" bIns="45700" lIns="91425" spcFirstLastPara="1" rIns="91425" wrap="square" tIns="45700">
            <a:spAutoFit/>
          </a:bodyPr>
          <a:lstStyle/>
          <a:p>
            <a:pPr indent="-285750" lvl="0" marL="520700" marR="0" rtl="0" algn="l">
              <a:lnSpc>
                <a:spcPct val="115000"/>
              </a:lnSpc>
              <a:spcBef>
                <a:spcPts val="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Thread Angle = 29°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0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Depth of Thread = 0.6866 X Pitch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05"/>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Root = 0.32 X Pitch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5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Crest = 0.335 X Pitch. </a:t>
            </a:r>
            <a:endParaRPr sz="1800">
              <a:solidFill>
                <a:schemeClr val="dk1"/>
              </a:solidFill>
              <a:latin typeface="Times New Roman"/>
              <a:ea typeface="Times New Roman"/>
              <a:cs typeface="Times New Roman"/>
              <a:sym typeface="Times New Roman"/>
            </a:endParaRPr>
          </a:p>
        </p:txBody>
      </p:sp>
      <p:pic>
        <p:nvPicPr>
          <p:cNvPr id="357" name="Google Shape;357;p27"/>
          <p:cNvPicPr preferRelativeResize="0"/>
          <p:nvPr/>
        </p:nvPicPr>
        <p:blipFill rotWithShape="1">
          <a:blip r:embed="rId3">
            <a:alphaModFix/>
          </a:blip>
          <a:srcRect b="0" l="0" r="0" t="0"/>
          <a:stretch/>
        </p:blipFill>
        <p:spPr>
          <a:xfrm>
            <a:off x="6613743" y="926926"/>
            <a:ext cx="4867572" cy="2346475"/>
          </a:xfrm>
          <a:prstGeom prst="rect">
            <a:avLst/>
          </a:prstGeom>
          <a:noFill/>
          <a:ln>
            <a:noFill/>
          </a:ln>
        </p:spPr>
      </p:pic>
      <p:sp>
        <p:nvSpPr>
          <p:cNvPr id="358" name="Google Shape;358;p27"/>
          <p:cNvSpPr/>
          <p:nvPr/>
        </p:nvSpPr>
        <p:spPr>
          <a:xfrm>
            <a:off x="7019466" y="3952667"/>
            <a:ext cx="479257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59" name="Google Shape;359;p27"/>
          <p:cNvSpPr txBox="1"/>
          <p:nvPr/>
        </p:nvSpPr>
        <p:spPr>
          <a:xfrm>
            <a:off x="7520974" y="3319607"/>
            <a:ext cx="2501331" cy="58685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Fig.9.Worm Threads </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8"/>
          <p:cNvSpPr txBox="1"/>
          <p:nvPr>
            <p:ph type="title"/>
          </p:nvPr>
        </p:nvSpPr>
        <p:spPr>
          <a:xfrm>
            <a:off x="838200" y="365125"/>
            <a:ext cx="6669505" cy="76584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8. British Standard Fine Thread </a:t>
            </a:r>
            <a:br>
              <a:rPr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365" name="Google Shape;365;p28"/>
          <p:cNvSpPr txBox="1"/>
          <p:nvPr>
            <p:ph idx="1" type="body"/>
          </p:nvPr>
        </p:nvSpPr>
        <p:spPr>
          <a:xfrm>
            <a:off x="838200" y="1130968"/>
            <a:ext cx="5851358" cy="5045995"/>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600"/>
              <a:buNone/>
            </a:pPr>
            <a:r>
              <a:rPr lang="en-GB" sz="2600">
                <a:latin typeface="Times New Roman"/>
                <a:ea typeface="Times New Roman"/>
                <a:cs typeface="Times New Roman"/>
                <a:sym typeface="Times New Roman"/>
              </a:rPr>
              <a:t>In shape, this thread is similar to B.S.W. thread. The angle of this thread is also 55° but the number of  thread per inch is more i.e the thickness of threads is less. This makes the grip more strong. Nut bolts  having this thread are used where is more vibration. </a:t>
            </a:r>
            <a:endParaRPr sz="2600">
              <a:latin typeface="Times New Roman"/>
              <a:ea typeface="Times New Roman"/>
              <a:cs typeface="Times New Roman"/>
              <a:sym typeface="Times New Roman"/>
            </a:endParaRPr>
          </a:p>
        </p:txBody>
      </p:sp>
      <p:sp>
        <p:nvSpPr>
          <p:cNvPr id="366" name="Google Shape;366;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67" name="Google Shape;367;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8" name="Google Shape;368;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69" name="Google Shape;369;p28"/>
          <p:cNvPicPr preferRelativeResize="0"/>
          <p:nvPr/>
        </p:nvPicPr>
        <p:blipFill rotWithShape="1">
          <a:blip r:embed="rId3">
            <a:alphaModFix/>
          </a:blip>
          <a:srcRect b="0" l="0" r="0" t="0"/>
          <a:stretch/>
        </p:blipFill>
        <p:spPr>
          <a:xfrm>
            <a:off x="6876497" y="1130968"/>
            <a:ext cx="4334480" cy="2162477"/>
          </a:xfrm>
          <a:prstGeom prst="rect">
            <a:avLst/>
          </a:prstGeom>
          <a:noFill/>
          <a:ln>
            <a:noFill/>
          </a:ln>
        </p:spPr>
      </p:pic>
      <p:sp>
        <p:nvSpPr>
          <p:cNvPr id="370" name="Google Shape;370;p28"/>
          <p:cNvSpPr/>
          <p:nvPr/>
        </p:nvSpPr>
        <p:spPr>
          <a:xfrm>
            <a:off x="6876497" y="3967072"/>
            <a:ext cx="474600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71" name="Google Shape;371;p28"/>
          <p:cNvSpPr txBox="1"/>
          <p:nvPr/>
        </p:nvSpPr>
        <p:spPr>
          <a:xfrm>
            <a:off x="6876497" y="3293445"/>
            <a:ext cx="4212619" cy="586456"/>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br>
              <a:rPr i="1" lang="en-GB" sz="2000">
                <a:solidFill>
                  <a:schemeClr val="dk1"/>
                </a:solidFill>
                <a:latin typeface="Times New Roman"/>
                <a:ea typeface="Times New Roman"/>
                <a:cs typeface="Times New Roman"/>
                <a:sym typeface="Times New Roman"/>
              </a:rPr>
            </a:br>
            <a:r>
              <a:rPr i="1" lang="en-GB" sz="2000">
                <a:solidFill>
                  <a:schemeClr val="dk1"/>
                </a:solidFill>
                <a:latin typeface="Times New Roman"/>
                <a:ea typeface="Times New Roman"/>
                <a:cs typeface="Times New Roman"/>
                <a:sym typeface="Times New Roman"/>
              </a:rPr>
              <a:t>Fig.10.British Standard Fine Thread </a:t>
            </a:r>
            <a:br>
              <a:rPr i="1" lang="en-GB" sz="2000">
                <a:solidFill>
                  <a:schemeClr val="dk1"/>
                </a:solidFill>
                <a:latin typeface="Times New Roman"/>
                <a:ea typeface="Times New Roman"/>
                <a:cs typeface="Times New Roman"/>
                <a:sym typeface="Times New Roman"/>
              </a:rPr>
            </a:b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9"/>
          <p:cNvSpPr txBox="1"/>
          <p:nvPr>
            <p:ph type="title"/>
          </p:nvPr>
        </p:nvSpPr>
        <p:spPr>
          <a:xfrm>
            <a:off x="838200" y="365126"/>
            <a:ext cx="6224337"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800"/>
              <a:buFont typeface="Times New Roman"/>
              <a:buNone/>
            </a:pPr>
            <a:br>
              <a:rPr b="1" lang="en-GB" sz="2800">
                <a:latin typeface="Times New Roman"/>
                <a:ea typeface="Times New Roman"/>
                <a:cs typeface="Times New Roman"/>
                <a:sym typeface="Times New Roman"/>
              </a:rPr>
            </a:br>
            <a:r>
              <a:rPr b="1" lang="en-GB" sz="2800">
                <a:latin typeface="Times New Roman"/>
                <a:ea typeface="Times New Roman"/>
                <a:cs typeface="Times New Roman"/>
                <a:sym typeface="Times New Roman"/>
              </a:rPr>
              <a:t>9. British Association Threads </a:t>
            </a:r>
            <a:br>
              <a:rPr b="1" lang="en-GB" sz="2800">
                <a:latin typeface="Times New Roman"/>
                <a:ea typeface="Times New Roman"/>
                <a:cs typeface="Times New Roman"/>
                <a:sym typeface="Times New Roman"/>
              </a:rPr>
            </a:br>
            <a:endParaRPr b="1" sz="2800">
              <a:latin typeface="Times New Roman"/>
              <a:ea typeface="Times New Roman"/>
              <a:cs typeface="Times New Roman"/>
              <a:sym typeface="Times New Roman"/>
            </a:endParaRPr>
          </a:p>
        </p:txBody>
      </p:sp>
      <p:sp>
        <p:nvSpPr>
          <p:cNvPr id="377" name="Google Shape;377;p29"/>
          <p:cNvSpPr txBox="1"/>
          <p:nvPr>
            <p:ph idx="1" type="body"/>
          </p:nvPr>
        </p:nvSpPr>
        <p:spPr>
          <a:xfrm>
            <a:off x="838201" y="842212"/>
            <a:ext cx="5779168" cy="5334751"/>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400"/>
              <a:buNone/>
            </a:pPr>
            <a:r>
              <a:rPr lang="en-GB" sz="2400">
                <a:latin typeface="Times New Roman"/>
                <a:ea typeface="Times New Roman"/>
                <a:cs typeface="Times New Roman"/>
                <a:sym typeface="Times New Roman"/>
              </a:rPr>
              <a:t>This type of thread is of every think make-up. It is used in small and tiny electrical and mechanical  instruments like radio, television, electrical goods, meters and watches. The angle of these threads is 47  1/2°. These can be used for 1/2" or 6 mm nut bolts. These are recoghinsed through numbers, which range between 0 to 12. number 0 = 0. 236" or 6 mm.  Number 12 = 0.0511" or 1.3 mm. </a:t>
            </a:r>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378" name="Google Shape;37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79" name="Google Shape;37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0" name="Google Shape;38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81" name="Google Shape;381;p29"/>
          <p:cNvPicPr preferRelativeResize="0"/>
          <p:nvPr/>
        </p:nvPicPr>
        <p:blipFill rotWithShape="1">
          <a:blip r:embed="rId3">
            <a:alphaModFix/>
          </a:blip>
          <a:srcRect b="0" l="0" r="0" t="0"/>
          <a:stretch/>
        </p:blipFill>
        <p:spPr>
          <a:xfrm>
            <a:off x="6702796" y="842211"/>
            <a:ext cx="4651004" cy="2544495"/>
          </a:xfrm>
          <a:prstGeom prst="rect">
            <a:avLst/>
          </a:prstGeom>
          <a:noFill/>
          <a:ln>
            <a:noFill/>
          </a:ln>
        </p:spPr>
      </p:pic>
      <p:sp>
        <p:nvSpPr>
          <p:cNvPr id="382" name="Google Shape;382;p29"/>
          <p:cNvSpPr/>
          <p:nvPr/>
        </p:nvSpPr>
        <p:spPr>
          <a:xfrm>
            <a:off x="6876497" y="3967072"/>
            <a:ext cx="474600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https://www.theengineerspost.com/types-of-threads/</a:t>
            </a:r>
            <a:endParaRPr/>
          </a:p>
        </p:txBody>
      </p:sp>
      <p:sp>
        <p:nvSpPr>
          <p:cNvPr id="383" name="Google Shape;383;p29"/>
          <p:cNvSpPr/>
          <p:nvPr/>
        </p:nvSpPr>
        <p:spPr>
          <a:xfrm>
            <a:off x="6876497" y="4861657"/>
            <a:ext cx="3720522" cy="1405000"/>
          </a:xfrm>
          <a:prstGeom prst="rect">
            <a:avLst/>
          </a:prstGeom>
          <a:noFill/>
          <a:ln>
            <a:noFill/>
          </a:ln>
        </p:spPr>
        <p:txBody>
          <a:bodyPr anchorCtr="0" anchor="t" bIns="45700" lIns="91425" spcFirstLastPara="1" rIns="91425" wrap="square" tIns="45700">
            <a:spAutoFit/>
          </a:bodyPr>
          <a:lstStyle/>
          <a:p>
            <a:pPr indent="-285750" lvl="0" marL="520700" marR="0" rtl="0" algn="l">
              <a:lnSpc>
                <a:spcPct val="115000"/>
              </a:lnSpc>
              <a:spcBef>
                <a:spcPts val="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Thread Angle = 47 1/2"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0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Depth of thread = 0.6 X Pitch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25"/>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Pitch = 1/T.P.I </a:t>
            </a:r>
            <a:endParaRPr sz="1800">
              <a:solidFill>
                <a:schemeClr val="dk1"/>
              </a:solidFill>
              <a:latin typeface="Times New Roman"/>
              <a:ea typeface="Times New Roman"/>
              <a:cs typeface="Times New Roman"/>
              <a:sym typeface="Times New Roman"/>
            </a:endParaRPr>
          </a:p>
          <a:p>
            <a:pPr indent="-285750" lvl="0" marL="520700" marR="0" rtl="0" algn="l">
              <a:lnSpc>
                <a:spcPct val="115000"/>
              </a:lnSpc>
              <a:spcBef>
                <a:spcPts val="125"/>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D = 1.36 X Pitch  </a:t>
            </a:r>
            <a:endParaRPr sz="1800">
              <a:solidFill>
                <a:schemeClr val="dk1"/>
              </a:solidFill>
              <a:latin typeface="Times New Roman"/>
              <a:ea typeface="Times New Roman"/>
              <a:cs typeface="Times New Roman"/>
              <a:sym typeface="Times New Roman"/>
            </a:endParaRPr>
          </a:p>
        </p:txBody>
      </p:sp>
      <p:sp>
        <p:nvSpPr>
          <p:cNvPr id="384" name="Google Shape;384;p29"/>
          <p:cNvSpPr txBox="1"/>
          <p:nvPr/>
        </p:nvSpPr>
        <p:spPr>
          <a:xfrm>
            <a:off x="7062537" y="3472072"/>
            <a:ext cx="3894223" cy="477086"/>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br>
              <a:rPr i="1" lang="en-GB" sz="2000">
                <a:solidFill>
                  <a:schemeClr val="dk1"/>
                </a:solidFill>
                <a:latin typeface="Times New Roman"/>
                <a:ea typeface="Times New Roman"/>
                <a:cs typeface="Times New Roman"/>
                <a:sym typeface="Times New Roman"/>
              </a:rPr>
            </a:br>
            <a:r>
              <a:rPr i="1" lang="en-GB" sz="2000">
                <a:solidFill>
                  <a:schemeClr val="dk1"/>
                </a:solidFill>
                <a:latin typeface="Times New Roman"/>
                <a:ea typeface="Times New Roman"/>
                <a:cs typeface="Times New Roman"/>
                <a:sym typeface="Times New Roman"/>
              </a:rPr>
              <a:t>Fig.11.British Association Threads </a:t>
            </a:r>
            <a:br>
              <a:rPr i="1" lang="en-GB" sz="2000">
                <a:solidFill>
                  <a:schemeClr val="dk1"/>
                </a:solidFill>
                <a:latin typeface="Times New Roman"/>
                <a:ea typeface="Times New Roman"/>
                <a:cs typeface="Times New Roman"/>
                <a:sym typeface="Times New Roman"/>
              </a:rPr>
            </a:b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390" name="Google Shape;390;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1" name="Google Shape;391;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i2.wp.com/www.theengineerspost.com/wp-content/uploads/2019/03/Thread-Cutting-e1524723138540.jpg?w=810&amp;ssl=1" id="392" name="Google Shape;392;p30"/>
          <p:cNvPicPr preferRelativeResize="0"/>
          <p:nvPr>
            <p:ph idx="1" type="body"/>
          </p:nvPr>
        </p:nvPicPr>
        <p:blipFill rotWithShape="1">
          <a:blip r:embed="rId3">
            <a:alphaModFix/>
          </a:blip>
          <a:srcRect b="17185" l="0" r="0" t="0"/>
          <a:stretch/>
        </p:blipFill>
        <p:spPr>
          <a:xfrm>
            <a:off x="838200" y="1362749"/>
            <a:ext cx="5213684" cy="3188911"/>
          </a:xfrm>
          <a:prstGeom prst="rect">
            <a:avLst/>
          </a:prstGeom>
          <a:noFill/>
          <a:ln>
            <a:noFill/>
          </a:ln>
        </p:spPr>
      </p:pic>
      <p:sp>
        <p:nvSpPr>
          <p:cNvPr id="393" name="Google Shape;393;p30"/>
          <p:cNvSpPr/>
          <p:nvPr/>
        </p:nvSpPr>
        <p:spPr>
          <a:xfrm>
            <a:off x="6429375" y="697926"/>
            <a:ext cx="5434263" cy="35189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1800">
                <a:solidFill>
                  <a:schemeClr val="dk1"/>
                </a:solidFill>
                <a:latin typeface="Times New Roman"/>
                <a:ea typeface="Times New Roman"/>
                <a:cs typeface="Times New Roman"/>
                <a:sym typeface="Times New Roman"/>
              </a:rPr>
              <a:t>Here the tool is moved longitudinally to obtain the required type of the thread. When the tool is moved from right to the left we get the left-hand thread. Similarly, when the tool is moved from left to the right we get the right-hand thread.</a:t>
            </a:r>
            <a:endParaRPr sz="1600">
              <a:solidFill>
                <a:schemeClr val="dk1"/>
              </a:solidFill>
              <a:latin typeface="Calibri"/>
              <a:ea typeface="Calibri"/>
              <a:cs typeface="Calibri"/>
              <a:sym typeface="Calibri"/>
            </a:endParaRPr>
          </a:p>
          <a:p>
            <a:pPr indent="0" lvl="0" marL="0" marR="0" rtl="0" algn="l">
              <a:lnSpc>
                <a:spcPct val="150000"/>
              </a:lnSpc>
              <a:spcBef>
                <a:spcPts val="800"/>
              </a:spcBef>
              <a:spcAft>
                <a:spcPts val="0"/>
              </a:spcAft>
              <a:buNone/>
            </a:pPr>
            <a:r>
              <a:rPr lang="en-GB" sz="1800">
                <a:solidFill>
                  <a:schemeClr val="dk1"/>
                </a:solidFill>
                <a:latin typeface="Times New Roman"/>
                <a:ea typeface="Times New Roman"/>
                <a:cs typeface="Times New Roman"/>
                <a:sym typeface="Times New Roman"/>
              </a:rPr>
              <a:t>Here the motion of the carriage is provided by the lead screw. A pair of change gears drives the lead screw and by rotating the handle the depth of cut can be controlled.</a:t>
            </a:r>
            <a:endParaRPr sz="1600">
              <a:solidFill>
                <a:schemeClr val="dk1"/>
              </a:solidFill>
              <a:latin typeface="Calibri"/>
              <a:ea typeface="Calibri"/>
              <a:cs typeface="Calibri"/>
              <a:sym typeface="Calibri"/>
            </a:endParaRPr>
          </a:p>
        </p:txBody>
      </p:sp>
      <p:sp>
        <p:nvSpPr>
          <p:cNvPr id="394" name="Google Shape;394;p30"/>
          <p:cNvSpPr/>
          <p:nvPr/>
        </p:nvSpPr>
        <p:spPr>
          <a:xfrm>
            <a:off x="1970983" y="4533473"/>
            <a:ext cx="23561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Fig.12. Threads cutting</a:t>
            </a:r>
            <a:endParaRPr i="1" sz="1800">
              <a:solidFill>
                <a:schemeClr val="dk1"/>
              </a:solidFill>
              <a:latin typeface="Calibri"/>
              <a:ea typeface="Calibri"/>
              <a:cs typeface="Calibri"/>
              <a:sym typeface="Calibri"/>
            </a:endParaRPr>
          </a:p>
        </p:txBody>
      </p:sp>
      <p:sp>
        <p:nvSpPr>
          <p:cNvPr id="395" name="Google Shape;395;p30"/>
          <p:cNvSpPr/>
          <p:nvPr/>
        </p:nvSpPr>
        <p:spPr>
          <a:xfrm>
            <a:off x="487386" y="5253950"/>
            <a:ext cx="731097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Source: </a:t>
            </a:r>
            <a:r>
              <a:rPr lang="en-GB" sz="2000">
                <a:solidFill>
                  <a:schemeClr val="dk1"/>
                </a:solidFill>
                <a:latin typeface="Times New Roman"/>
                <a:ea typeface="Times New Roman"/>
                <a:cs typeface="Times New Roman"/>
                <a:sym typeface="Times New Roman"/>
              </a:rPr>
              <a:t>https://www.theengineerspost.com/lathe-machine-operations/</a:t>
            </a:r>
            <a:endParaRPr/>
          </a:p>
        </p:txBody>
      </p:sp>
      <p:sp>
        <p:nvSpPr>
          <p:cNvPr id="396" name="Google Shape;396;p30"/>
          <p:cNvSpPr txBox="1"/>
          <p:nvPr>
            <p:ph type="title"/>
          </p:nvPr>
        </p:nvSpPr>
        <p:spPr>
          <a:xfrm>
            <a:off x="838200" y="657063"/>
            <a:ext cx="4636168"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Threading operation</a:t>
            </a:r>
            <a:endParaRPr sz="32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1"/>
          <p:cNvSpPr txBox="1"/>
          <p:nvPr>
            <p:ph type="title"/>
          </p:nvPr>
        </p:nvSpPr>
        <p:spPr>
          <a:xfrm>
            <a:off x="838200" y="365126"/>
            <a:ext cx="4227095" cy="6455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VII.3 Knurling operation</a:t>
            </a:r>
            <a:endParaRPr sz="3200">
              <a:latin typeface="Times New Roman"/>
              <a:ea typeface="Times New Roman"/>
              <a:cs typeface="Times New Roman"/>
              <a:sym typeface="Times New Roman"/>
            </a:endParaRPr>
          </a:p>
        </p:txBody>
      </p:sp>
      <p:sp>
        <p:nvSpPr>
          <p:cNvPr id="402" name="Google Shape;402;p31"/>
          <p:cNvSpPr txBox="1"/>
          <p:nvPr>
            <p:ph idx="1" type="body"/>
          </p:nvPr>
        </p:nvSpPr>
        <p:spPr>
          <a:xfrm>
            <a:off x="6521114" y="1672389"/>
            <a:ext cx="4584033" cy="420212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Knurling is an operation of obtaining a diamond shape on the workpiece for the gripping purpose. This is done to provide a better gripping surface when operated by hands. It is done using a knurling tool. The tool consists of a set of hardened steel roller, and it is held rigidly on the toolpost.</a:t>
            </a:r>
            <a:endParaRPr/>
          </a:p>
        </p:txBody>
      </p:sp>
      <p:sp>
        <p:nvSpPr>
          <p:cNvPr id="403" name="Google Shape;403;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04" name="Google Shape;404;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5" name="Google Shape;405;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knurling operation on lathe machine" id="406" name="Google Shape;406;p31"/>
          <p:cNvPicPr preferRelativeResize="0"/>
          <p:nvPr/>
        </p:nvPicPr>
        <p:blipFill rotWithShape="1">
          <a:blip r:embed="rId3">
            <a:alphaModFix/>
          </a:blip>
          <a:srcRect b="11534" l="0" r="0" t="0"/>
          <a:stretch/>
        </p:blipFill>
        <p:spPr>
          <a:xfrm>
            <a:off x="770147" y="1190041"/>
            <a:ext cx="5622506" cy="3754938"/>
          </a:xfrm>
          <a:prstGeom prst="rect">
            <a:avLst/>
          </a:prstGeom>
          <a:noFill/>
          <a:ln>
            <a:noFill/>
          </a:ln>
        </p:spPr>
      </p:pic>
      <p:sp>
        <p:nvSpPr>
          <p:cNvPr id="407" name="Google Shape;407;p31"/>
          <p:cNvSpPr/>
          <p:nvPr/>
        </p:nvSpPr>
        <p:spPr>
          <a:xfrm>
            <a:off x="2209800" y="4939700"/>
            <a:ext cx="275588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Fig.13. Knurling operation </a:t>
            </a:r>
            <a:endParaRPr i="1" sz="1800">
              <a:solidFill>
                <a:schemeClr val="dk1"/>
              </a:solidFill>
              <a:latin typeface="Calibri"/>
              <a:ea typeface="Calibri"/>
              <a:cs typeface="Calibri"/>
              <a:sym typeface="Calibri"/>
            </a:endParaRPr>
          </a:p>
        </p:txBody>
      </p:sp>
      <p:sp>
        <p:nvSpPr>
          <p:cNvPr id="408" name="Google Shape;408;p31"/>
          <p:cNvSpPr txBox="1"/>
          <p:nvPr/>
        </p:nvSpPr>
        <p:spPr>
          <a:xfrm>
            <a:off x="6521115" y="1185850"/>
            <a:ext cx="4042612" cy="477086"/>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br>
              <a:rPr b="1" lang="en-GB" sz="2800">
                <a:solidFill>
                  <a:schemeClr val="dk1"/>
                </a:solidFill>
                <a:latin typeface="Times New Roman"/>
                <a:ea typeface="Times New Roman"/>
                <a:cs typeface="Times New Roman"/>
                <a:sym typeface="Times New Roman"/>
              </a:rPr>
            </a:br>
            <a:r>
              <a:rPr b="1" lang="en-GB" sz="2800">
                <a:solidFill>
                  <a:schemeClr val="dk1"/>
                </a:solidFill>
                <a:latin typeface="Times New Roman"/>
                <a:ea typeface="Times New Roman"/>
                <a:cs typeface="Times New Roman"/>
                <a:sym typeface="Times New Roman"/>
              </a:rPr>
              <a:t>a. Definition of knurling </a:t>
            </a:r>
            <a:br>
              <a:rPr b="1" lang="en-GB" sz="2800">
                <a:solidFill>
                  <a:schemeClr val="dk1"/>
                </a:solidFill>
                <a:latin typeface="Times New Roman"/>
                <a:ea typeface="Times New Roman"/>
                <a:cs typeface="Times New Roman"/>
                <a:sym typeface="Times New Roman"/>
              </a:rPr>
            </a:b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32"/>
          <p:cNvSpPr txBox="1"/>
          <p:nvPr>
            <p:ph type="title"/>
          </p:nvPr>
        </p:nvSpPr>
        <p:spPr>
          <a:xfrm>
            <a:off x="838200" y="365126"/>
            <a:ext cx="7944853"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Difference between cut and form knurling</a:t>
            </a:r>
            <a:endParaRPr b="1" sz="3200">
              <a:latin typeface="Times New Roman"/>
              <a:ea typeface="Times New Roman"/>
              <a:cs typeface="Times New Roman"/>
              <a:sym typeface="Times New Roman"/>
            </a:endParaRPr>
          </a:p>
        </p:txBody>
      </p:sp>
      <p:graphicFrame>
        <p:nvGraphicFramePr>
          <p:cNvPr id="414" name="Google Shape;414;p32"/>
          <p:cNvGraphicFramePr/>
          <p:nvPr/>
        </p:nvGraphicFramePr>
        <p:xfrm>
          <a:off x="1042738" y="1150753"/>
          <a:ext cx="3000000" cy="3000000"/>
        </p:xfrm>
        <a:graphic>
          <a:graphicData uri="http://schemas.openxmlformats.org/drawingml/2006/table">
            <a:tbl>
              <a:tblPr bandRow="1" firstCol="1" firstRow="1">
                <a:noFill/>
                <a:tableStyleId>{8848A2CC-122F-4341-9510-8405A9CD2BEE}</a:tableStyleId>
              </a:tblPr>
              <a:tblGrid>
                <a:gridCol w="2399300"/>
                <a:gridCol w="3050425"/>
                <a:gridCol w="3987050"/>
              </a:tblGrid>
              <a:tr h="254000">
                <a:tc>
                  <a:txBody>
                    <a:bodyPr/>
                    <a:lstStyle/>
                    <a:p>
                      <a:pPr indent="0" lvl="0" marL="0" marR="0" rtl="0" algn="l">
                        <a:lnSpc>
                          <a:spcPct val="107000"/>
                        </a:lnSpc>
                        <a:spcBef>
                          <a:spcPts val="0"/>
                        </a:spcBef>
                        <a:spcAft>
                          <a:spcPts val="0"/>
                        </a:spcAft>
                        <a:buNone/>
                      </a:pPr>
                      <a:r>
                        <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Cut knurling</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Form knurling</a:t>
                      </a:r>
                      <a:endParaRPr sz="2000" u="none" cap="none" strike="noStrike">
                        <a:latin typeface="Times New Roman"/>
                        <a:ea typeface="Times New Roman"/>
                        <a:cs typeface="Times New Roman"/>
                        <a:sym typeface="Times New Roman"/>
                      </a:endParaRPr>
                    </a:p>
                  </a:txBody>
                  <a:tcPr marT="9525" marB="9525" marR="9525" marL="9525" anchor="ctr"/>
                </a:tc>
              </a:tr>
              <a:tr h="254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Material processed</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Virtually any material including plastic and cast iron</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Cold forming material with thick wall at any position</a:t>
                      </a:r>
                      <a:endParaRPr sz="2000" u="none" cap="none" strike="noStrike">
                        <a:latin typeface="Times New Roman"/>
                        <a:ea typeface="Times New Roman"/>
                        <a:cs typeface="Times New Roman"/>
                        <a:sym typeface="Times New Roman"/>
                      </a:endParaRPr>
                    </a:p>
                  </a:txBody>
                  <a:tcPr marT="9525" marB="9525" marR="9525" marL="9525" anchor="ctr"/>
                </a:tc>
              </a:tr>
              <a:tr h="254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Impact on material of work piece</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less or no deformation</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Increase the outer diameter</a:t>
                      </a:r>
                      <a:endParaRPr sz="2000" u="none" cap="none" strike="noStrike">
                        <a:latin typeface="Times New Roman"/>
                        <a:ea typeface="Times New Roman"/>
                        <a:cs typeface="Times New Roman"/>
                        <a:sym typeface="Times New Roman"/>
                      </a:endParaRPr>
                    </a:p>
                  </a:txBody>
                  <a:tcPr marT="9525" marB="9525" marR="9525" marL="9525" anchor="ctr"/>
                </a:tc>
              </a:tr>
              <a:tr h="254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Lathe knurling parameters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Allow higher cutting speed and feed</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Slower cutting speed and feed rate</a:t>
                      </a:r>
                      <a:endParaRPr sz="2000" u="none" cap="none" strike="noStrike">
                        <a:latin typeface="Times New Roman"/>
                        <a:ea typeface="Times New Roman"/>
                        <a:cs typeface="Times New Roman"/>
                        <a:sym typeface="Times New Roman"/>
                      </a:endParaRPr>
                    </a:p>
                  </a:txBody>
                  <a:tcPr marT="9525" marB="9525" marR="9525" marL="9525" anchor="ctr"/>
                </a:tc>
              </a:tr>
              <a:tr h="254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Impact on lathe</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Less pressure on lathe</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Apply great pressure on lathe</a:t>
                      </a:r>
                      <a:endParaRPr sz="2000" u="none" cap="none" strike="noStrike">
                        <a:latin typeface="Times New Roman"/>
                        <a:ea typeface="Times New Roman"/>
                        <a:cs typeface="Times New Roman"/>
                        <a:sym typeface="Times New Roman"/>
                      </a:endParaRPr>
                    </a:p>
                  </a:txBody>
                  <a:tcPr marT="9525" marB="9525" marR="9525" marL="9525" anchor="ctr"/>
                </a:tc>
              </a:tr>
            </a:tbl>
          </a:graphicData>
        </a:graphic>
      </p:graphicFrame>
      <p:sp>
        <p:nvSpPr>
          <p:cNvPr id="415" name="Google Shape;415;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16" name="Google Shape;416;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7" name="Google Shape;417;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18" name="Google Shape;418;p32"/>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19" name="Google Shape;419;p32"/>
          <p:cNvPicPr preferRelativeResize="0"/>
          <p:nvPr/>
        </p:nvPicPr>
        <p:blipFill rotWithShape="1">
          <a:blip r:embed="rId3">
            <a:alphaModFix/>
          </a:blip>
          <a:srcRect b="0" l="0" r="0" t="0"/>
          <a:stretch/>
        </p:blipFill>
        <p:spPr>
          <a:xfrm>
            <a:off x="3882190" y="4284098"/>
            <a:ext cx="1419225" cy="1609725"/>
          </a:xfrm>
          <a:prstGeom prst="rect">
            <a:avLst/>
          </a:prstGeom>
          <a:noFill/>
          <a:ln>
            <a:noFill/>
          </a:ln>
        </p:spPr>
      </p:pic>
      <p:sp>
        <p:nvSpPr>
          <p:cNvPr id="420" name="Google Shape;420;p32"/>
          <p:cNvSpPr/>
          <p:nvPr/>
        </p:nvSpPr>
        <p:spPr>
          <a:xfrm>
            <a:off x="3002951" y="5996695"/>
            <a:ext cx="515044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https://www.meetyoucarbide.com/what-is-knurling/</a:t>
            </a:r>
            <a:endParaRPr/>
          </a:p>
        </p:txBody>
      </p:sp>
      <p:pic>
        <p:nvPicPr>
          <p:cNvPr id="421" name="Google Shape;421;p32"/>
          <p:cNvPicPr preferRelativeResize="0"/>
          <p:nvPr/>
        </p:nvPicPr>
        <p:blipFill rotWithShape="1">
          <a:blip r:embed="rId4">
            <a:alphaModFix/>
          </a:blip>
          <a:srcRect b="0" l="0" r="0" t="0"/>
          <a:stretch/>
        </p:blipFill>
        <p:spPr>
          <a:xfrm>
            <a:off x="7756357" y="4226192"/>
            <a:ext cx="1485900" cy="159067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33"/>
          <p:cNvSpPr txBox="1"/>
          <p:nvPr>
            <p:ph type="title"/>
          </p:nvPr>
        </p:nvSpPr>
        <p:spPr>
          <a:xfrm>
            <a:off x="838200" y="365126"/>
            <a:ext cx="5249779" cy="6455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Knurling operation Cont’d</a:t>
            </a:r>
            <a:endParaRPr sz="3200">
              <a:latin typeface="Times New Roman"/>
              <a:ea typeface="Times New Roman"/>
              <a:cs typeface="Times New Roman"/>
              <a:sym typeface="Times New Roman"/>
            </a:endParaRPr>
          </a:p>
        </p:txBody>
      </p:sp>
      <p:sp>
        <p:nvSpPr>
          <p:cNvPr id="427" name="Google Shape;427;p33"/>
          <p:cNvSpPr txBox="1"/>
          <p:nvPr>
            <p:ph idx="1" type="body"/>
          </p:nvPr>
        </p:nvSpPr>
        <p:spPr>
          <a:xfrm>
            <a:off x="838200" y="1010654"/>
            <a:ext cx="10291011" cy="5166309"/>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Knurling is done at the lowest speed available on a lathe. It is done on the handles and also in case of ends of gauges. The feed varies from 1 to 2 mm per revolution. Two or three cuts may be necessary to give the full impression.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make a knurl pattern, the workpiece is secured in straight direction on a lathe machine, the knurling tools are held on the knurl holder that attached to the worktable, then the knurling tool will move forward to the workpiece. </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Knurling is done through the displacement of the lathe parts when the knurl tool is pressed against the surface of a rotating material blank.</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28" name="Google Shape;42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29" name="Google Shape;42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30" name="Google Shape;43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34"/>
          <p:cNvSpPr txBox="1"/>
          <p:nvPr>
            <p:ph type="title"/>
          </p:nvPr>
        </p:nvSpPr>
        <p:spPr>
          <a:xfrm>
            <a:off x="838201" y="365126"/>
            <a:ext cx="6982326"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Steps to perform knurling operation</a:t>
            </a:r>
            <a:endParaRPr b="1" sz="3200">
              <a:latin typeface="Times New Roman"/>
              <a:ea typeface="Times New Roman"/>
              <a:cs typeface="Times New Roman"/>
              <a:sym typeface="Times New Roman"/>
            </a:endParaRPr>
          </a:p>
        </p:txBody>
      </p:sp>
      <p:sp>
        <p:nvSpPr>
          <p:cNvPr id="436" name="Google Shape;436;p34"/>
          <p:cNvSpPr txBox="1"/>
          <p:nvPr>
            <p:ph idx="1" type="body"/>
          </p:nvPr>
        </p:nvSpPr>
        <p:spPr>
          <a:xfrm>
            <a:off x="838200" y="1199982"/>
            <a:ext cx="10050379" cy="5156367"/>
          </a:xfrm>
          <a:prstGeom prst="rect">
            <a:avLst/>
          </a:prstGeom>
          <a:noFill/>
          <a:ln>
            <a:noFill/>
          </a:ln>
        </p:spPr>
        <p:txBody>
          <a:bodyPr anchorCtr="0" anchor="t" bIns="45700" lIns="91425" spcFirstLastPara="1" rIns="91425" wrap="square" tIns="45700">
            <a:normAutofit fontScale="70000" lnSpcReduction="20000"/>
          </a:bodyPr>
          <a:lstStyle/>
          <a:p>
            <a:pPr indent="-228600" lvl="0" marL="228600" rtl="0" algn="l">
              <a:lnSpc>
                <a:spcPct val="16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Install the workpiece.</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Install the knurling tool.</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Clamp the workpiece and tool firmly.</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Select low cutting speed and large feed.</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Start the spindle of the machine tool.</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Apply sufficient coolant to the knurled cutter.</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Move the knurled tooling to cut into the workpiece and apply pressure until a diamond pattern is made.</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Adjust the knurling tool visually to deflect it by a small angle</a:t>
            </a:r>
            <a:endParaRPr/>
          </a:p>
        </p:txBody>
      </p:sp>
      <p:sp>
        <p:nvSpPr>
          <p:cNvPr id="437" name="Google Shape;437;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38" name="Google Shape;438;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39" name="Google Shape;43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35"/>
          <p:cNvSpPr txBox="1"/>
          <p:nvPr>
            <p:ph type="title"/>
          </p:nvPr>
        </p:nvSpPr>
        <p:spPr>
          <a:xfrm>
            <a:off x="838200" y="471573"/>
            <a:ext cx="8125326" cy="87412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d. Applications of Knurling </a:t>
            </a:r>
            <a:br>
              <a:rPr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445" name="Google Shape;445;p35"/>
          <p:cNvSpPr txBox="1"/>
          <p:nvPr>
            <p:ph idx="1" type="body"/>
          </p:nvPr>
        </p:nvSpPr>
        <p:spPr>
          <a:xfrm>
            <a:off x="838200" y="1552075"/>
            <a:ext cx="9063789" cy="439152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Knurling has a huge range of applications in daily use. It’s primarily used for:</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Decorative purposes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Serration surfaces that are keyed or locked together in unit assemblies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improve the grip of hand tools</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446" name="Google Shape;446;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47" name="Google Shape;447;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48" name="Google Shape;448;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36"/>
          <p:cNvSpPr txBox="1"/>
          <p:nvPr>
            <p:ph idx="1" type="body"/>
          </p:nvPr>
        </p:nvSpPr>
        <p:spPr>
          <a:xfrm>
            <a:off x="838200" y="866274"/>
            <a:ext cx="10363200" cy="531068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Besides aesthetics, knurling is also used for other practical purposes like improved grip. Hand tools like hammers, wrenches often have a knurled handle to improve stability and performance while using it. Here’s an example. Consider a hammer with a smooth handle. The smooth surface is prone to slipping easily, leading to accidents. On the other hand, consider a hammer with a textured handle. The knurled handle protects against slippage, helping users have a steady grip.</a:t>
            </a:r>
            <a:endParaRPr/>
          </a:p>
          <a:p>
            <a:pPr indent="0" lvl="0" marL="0" rtl="0" algn="l">
              <a:lnSpc>
                <a:spcPct val="150000"/>
              </a:lnSpc>
              <a:spcBef>
                <a:spcPts val="1000"/>
              </a:spcBef>
              <a:spcAft>
                <a:spcPts val="0"/>
              </a:spcAft>
              <a:buClr>
                <a:schemeClr val="dk1"/>
              </a:buClr>
              <a:buSzPts val="2800"/>
              <a:buNone/>
            </a:pPr>
            <a:r>
              <a:t/>
            </a:r>
            <a:endParaRPr/>
          </a:p>
        </p:txBody>
      </p:sp>
      <p:sp>
        <p:nvSpPr>
          <p:cNvPr id="454" name="Google Shape;45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55" name="Google Shape;45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56" name="Google Shape;45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37"/>
          <p:cNvSpPr txBox="1"/>
          <p:nvPr>
            <p:ph type="title"/>
          </p:nvPr>
        </p:nvSpPr>
        <p:spPr>
          <a:xfrm>
            <a:off x="838200" y="365126"/>
            <a:ext cx="2530642"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a:t>
            </a:r>
            <a:endParaRPr b="1" sz="3200">
              <a:latin typeface="Times New Roman"/>
              <a:ea typeface="Times New Roman"/>
              <a:cs typeface="Times New Roman"/>
              <a:sym typeface="Times New Roman"/>
            </a:endParaRPr>
          </a:p>
        </p:txBody>
      </p:sp>
      <p:sp>
        <p:nvSpPr>
          <p:cNvPr id="462" name="Google Shape;462;p37"/>
          <p:cNvSpPr txBox="1"/>
          <p:nvPr>
            <p:ph idx="1" type="body"/>
          </p:nvPr>
        </p:nvSpPr>
        <p:spPr>
          <a:xfrm>
            <a:off x="838199" y="1239253"/>
            <a:ext cx="10627895" cy="4608093"/>
          </a:xfrm>
          <a:prstGeom prst="rect">
            <a:avLst/>
          </a:prstGeom>
          <a:noFill/>
          <a:ln>
            <a:noFill/>
          </a:ln>
        </p:spPr>
        <p:txBody>
          <a:bodyPr anchorCtr="0" anchor="t" bIns="45700" lIns="91425" spcFirstLastPara="1" rIns="91425" wrap="square" tIns="45700">
            <a:normAutofit fontScale="77500" lnSpcReduction="20000"/>
          </a:bodyPr>
          <a:lstStyle/>
          <a:p>
            <a:pPr indent="-514350" lvl="0" marL="514350" rtl="0" algn="l">
              <a:lnSpc>
                <a:spcPct val="90000"/>
              </a:lnSpc>
              <a:spcBef>
                <a:spcPts val="0"/>
              </a:spcBef>
              <a:spcAft>
                <a:spcPts val="0"/>
              </a:spcAft>
              <a:buClr>
                <a:schemeClr val="dk1"/>
              </a:buClr>
              <a:buSzPct val="100000"/>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(p333-334). Industrial Press, Inc. New York</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E., &amp; Wright, P. (2000). Metal Cutting (4</a:t>
            </a:r>
            <a:r>
              <a:rPr baseline="30000" lang="en-GB">
                <a:latin typeface="Times New Roman"/>
                <a:ea typeface="Times New Roman"/>
                <a:cs typeface="Times New Roman"/>
                <a:sym typeface="Times New Roman"/>
              </a:rPr>
              <a:t>th</a:t>
            </a:r>
            <a:r>
              <a:rPr lang="en-GB">
                <a:latin typeface="Times New Roman"/>
                <a:ea typeface="Times New Roman"/>
                <a:cs typeface="Times New Roman"/>
                <a:sym typeface="Times New Roman"/>
              </a:rPr>
              <a:t> ed) (p.14) Butterworth–Heinemann.</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Wright: Metal Cutting. Butterworth Heinemann, 2000, 4. edition , p. 132-250</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95-196Graham</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 Smith: Cutting Tool Technology - Industrial Handbook, Springer, 2008, p. 1-32</a:t>
            </a:r>
            <a:endParaRPr/>
          </a:p>
          <a:p>
            <a:pPr indent="-514350"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3"/>
              </a:rPr>
              <a:t>https://www.theengineerspost.com/lathe-machine-operations</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4"/>
              </a:rPr>
              <a:t>https://www.aloktools.com/guide-to-knurls-and-knurling-tools/</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https://www.theengineerspost.com/types-of-threads/</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63" name="Google Shape;463;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64" name="Google Shape;46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65" name="Google Shape;465;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6/1/2022</a:t>
            </a:r>
            <a:endParaRPr/>
          </a:p>
        </p:txBody>
      </p:sp>
      <p:sp>
        <p:nvSpPr>
          <p:cNvPr id="471" name="Google Shape;47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72" name="Google Shape;47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73" name="Google Shape;473;p38"/>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