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8" roundtripDataSignature="AMtx7mj12/RMGyaXWemaBMS6nFfEOIMxP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0BF6A92-00C6-41BF-BC3F-5884DC0CC927}">
  <a:tblStyle styleId="{00BF6A92-00C6-41BF-BC3F-5884DC0CC927}"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16" Type="http://schemas.openxmlformats.org/officeDocument/2006/relationships/slide" Target="slides/slide11.xml"/><Relationship Id="rId38" Type="http://customschemas.google.com/relationships/presentationmetadata" Target="meta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1" name="Google Shape;10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 name="Google Shape;102;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4" name="Google Shape;15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2" name="Google Shape;16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9" name="Google Shape;189;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9" name="Google Shape;239;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3" name="Google Shape;313;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2" name="Google Shape;32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2"/>
          <p:cNvSpPr/>
          <p:nvPr>
            <p:ph idx="2" type="pic"/>
          </p:nvPr>
        </p:nvSpPr>
        <p:spPr>
          <a:xfrm>
            <a:off x="5183188" y="987425"/>
            <a:ext cx="6172200" cy="4873625"/>
          </a:xfrm>
          <a:prstGeom prst="rect">
            <a:avLst/>
          </a:prstGeom>
          <a:noFill/>
          <a:ln>
            <a:noFill/>
          </a:ln>
        </p:spPr>
      </p:sp>
      <p:sp>
        <p:nvSpPr>
          <p:cNvPr id="68" name="Google Shape;68;p4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hyperlink" Target="https://www.machiningdoctor.com/calculators/machining-power/#what-is-machining-power" TargetMode="External"/><Relationship Id="rId4" Type="http://schemas.openxmlformats.org/officeDocument/2006/relationships/hyperlink" Target="https://www.machiningdoctor.com/calculators/machining-power/#what-is-machining-power"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idx="1" type="subTitle"/>
          </p:nvPr>
        </p:nvSpPr>
        <p:spPr>
          <a:xfrm>
            <a:off x="1955064" y="1504277"/>
            <a:ext cx="8440219" cy="263141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400"/>
              <a:buNone/>
            </a:pPr>
            <a:r>
              <a:rPr b="1" lang="en-GB">
                <a:latin typeface="Times New Roman"/>
                <a:ea typeface="Times New Roman"/>
                <a:cs typeface="Times New Roman"/>
                <a:sym typeface="Times New Roman"/>
              </a:rPr>
              <a:t>COURSE NAME: MACHINE TOOLS</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 8: CALCULATION ON TURNING OPERATIONS: MATERIAL REMOVAL RATE AND POWER</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Lecturer: HABANABAKIZE THEOPHILE</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ph type="title"/>
          </p:nvPr>
        </p:nvSpPr>
        <p:spPr>
          <a:xfrm>
            <a:off x="1106905" y="820237"/>
            <a:ext cx="2205789" cy="826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OUTLINE</a:t>
            </a:r>
            <a:endParaRPr b="1" sz="2800">
              <a:latin typeface="Times New Roman"/>
              <a:ea typeface="Times New Roman"/>
              <a:cs typeface="Times New Roman"/>
              <a:sym typeface="Times New Roman"/>
            </a:endParaRPr>
          </a:p>
        </p:txBody>
      </p:sp>
      <p:sp>
        <p:nvSpPr>
          <p:cNvPr id="95" name="Google Shape;95;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Introduction </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Material Removal Rate </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Cutting force Calculation</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Power consumption</a:t>
            </a:r>
            <a:endParaRPr/>
          </a:p>
        </p:txBody>
      </p:sp>
      <p:sp>
        <p:nvSpPr>
          <p:cNvPr id="96" name="Google Shape;96;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97" name="Google Shape;97;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98" name="Google Shape;9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3"/>
          <p:cNvSpPr txBox="1"/>
          <p:nvPr>
            <p:ph idx="1" type="body"/>
          </p:nvPr>
        </p:nvSpPr>
        <p:spPr>
          <a:xfrm>
            <a:off x="608245" y="997848"/>
            <a:ext cx="10975510" cy="5310779"/>
          </a:xfrm>
          <a:prstGeom prst="rect">
            <a:avLst/>
          </a:prstGeom>
          <a:noFill/>
          <a:ln>
            <a:noFill/>
          </a:ln>
        </p:spPr>
        <p:txBody>
          <a:bodyPr anchorCtr="0" anchor="t" bIns="45700" lIns="91425" spcFirstLastPara="1" rIns="91425" wrap="square" tIns="45700">
            <a:normAutofit/>
          </a:bodyPr>
          <a:lstStyle/>
          <a:p>
            <a:pPr indent="0" lvl="0" marL="0" rtl="0" algn="l">
              <a:lnSpc>
                <a:spcPct val="160000"/>
              </a:lnSpc>
              <a:spcBef>
                <a:spcPts val="0"/>
              </a:spcBef>
              <a:spcAft>
                <a:spcPts val="0"/>
              </a:spcAft>
              <a:buClr>
                <a:schemeClr val="dk1"/>
              </a:buClr>
              <a:buSzPts val="2800"/>
              <a:buNone/>
            </a:pPr>
            <a:r>
              <a:rPr lang="en-GB">
                <a:latin typeface="Times New Roman"/>
                <a:ea typeface="Times New Roman"/>
                <a:cs typeface="Times New Roman"/>
                <a:sym typeface="Times New Roman"/>
              </a:rPr>
              <a:t>Previous lecture discussed various topic related to lathe machine operations. There following important machining operations which was described and calculated in the previous lecture such as: taper turning, knurling and threading.</a:t>
            </a:r>
            <a:endParaRPr/>
          </a:p>
          <a:p>
            <a:pPr indent="0" lvl="0" marL="0" rtl="0" algn="l">
              <a:lnSpc>
                <a:spcPct val="160000"/>
              </a:lnSpc>
              <a:spcBef>
                <a:spcPts val="1000"/>
              </a:spcBef>
              <a:spcAft>
                <a:spcPts val="0"/>
              </a:spcAft>
              <a:buClr>
                <a:schemeClr val="dk1"/>
              </a:buClr>
              <a:buSzPts val="2800"/>
              <a:buNone/>
            </a:pPr>
            <a:r>
              <a:rPr lang="en-GB">
                <a:latin typeface="Times New Roman"/>
                <a:ea typeface="Times New Roman"/>
                <a:cs typeface="Times New Roman"/>
                <a:sym typeface="Times New Roman"/>
              </a:rPr>
              <a:t>This lecture will be about the explanation and calculation of Material Removal Rate, cutting force and power required to perform machining operation</a:t>
            </a:r>
            <a:endParaRPr/>
          </a:p>
        </p:txBody>
      </p:sp>
      <p:sp>
        <p:nvSpPr>
          <p:cNvPr id="105" name="Google Shape;105;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106" name="Google Shape;106;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07" name="Google Shape;107;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08" name="Google Shape;108;p3"/>
          <p:cNvSpPr/>
          <p:nvPr/>
        </p:nvSpPr>
        <p:spPr>
          <a:xfrm>
            <a:off x="608245" y="38239"/>
            <a:ext cx="3795313" cy="880241"/>
          </a:xfrm>
          <a:prstGeom prst="rect">
            <a:avLst/>
          </a:prstGeom>
          <a:noFill/>
          <a:ln>
            <a:noFill/>
          </a:ln>
        </p:spPr>
        <p:txBody>
          <a:bodyPr anchorCtr="0" anchor="t" bIns="45700" lIns="91425" spcFirstLastPara="1" rIns="91425" wrap="square" tIns="45700">
            <a:spAutoFit/>
          </a:bodyPr>
          <a:lstStyle/>
          <a:p>
            <a:pPr indent="0" lvl="0" marL="0" marR="0" rtl="0" algn="l">
              <a:lnSpc>
                <a:spcPct val="160000"/>
              </a:lnSpc>
              <a:spcBef>
                <a:spcPts val="0"/>
              </a:spcBef>
              <a:spcAft>
                <a:spcPts val="0"/>
              </a:spcAft>
              <a:buNone/>
            </a:pPr>
            <a:r>
              <a:rPr b="1" i="0" lang="en-GB" sz="3200" u="none" cap="none" strike="noStrike">
                <a:solidFill>
                  <a:schemeClr val="dk1"/>
                </a:solidFill>
                <a:latin typeface="Times New Roman"/>
                <a:ea typeface="Times New Roman"/>
                <a:cs typeface="Times New Roman"/>
                <a:sym typeface="Times New Roman"/>
              </a:rPr>
              <a:t>VIII.1 Introduction</a:t>
            </a:r>
            <a:endParaRPr b="1" i="0" sz="3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4"/>
          <p:cNvSpPr txBox="1"/>
          <p:nvPr>
            <p:ph type="title"/>
          </p:nvPr>
        </p:nvSpPr>
        <p:spPr>
          <a:xfrm>
            <a:off x="838200" y="365126"/>
            <a:ext cx="6007768" cy="801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The summary of turning formula</a:t>
            </a:r>
            <a:endParaRPr b="1" sz="3200">
              <a:latin typeface="Times New Roman"/>
              <a:ea typeface="Times New Roman"/>
              <a:cs typeface="Times New Roman"/>
              <a:sym typeface="Times New Roman"/>
            </a:endParaRPr>
          </a:p>
        </p:txBody>
      </p:sp>
      <p:sp>
        <p:nvSpPr>
          <p:cNvPr id="114" name="Google Shape;114;p4"/>
          <p:cNvSpPr txBox="1"/>
          <p:nvPr>
            <p:ph idx="1" type="body"/>
          </p:nvPr>
        </p:nvSpPr>
        <p:spPr>
          <a:xfrm>
            <a:off x="838200" y="1167064"/>
            <a:ext cx="10515600" cy="5189286"/>
          </a:xfrm>
          <a:prstGeom prst="rect">
            <a:avLst/>
          </a:prstGeom>
          <a:blipFill rotWithShape="1">
            <a:blip r:embed="rId3">
              <a:alphaModFix/>
            </a:blip>
            <a:stretch>
              <a:fillRect b="0" l="-1042" r="0" t="0"/>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115" name="Google Shape;115;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116" name="Google Shape;116;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17" name="Google Shape;117;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5"/>
          <p:cNvSpPr txBox="1"/>
          <p:nvPr>
            <p:ph idx="1" type="body"/>
          </p:nvPr>
        </p:nvSpPr>
        <p:spPr>
          <a:xfrm>
            <a:off x="838200" y="1068722"/>
            <a:ext cx="10515600" cy="5287628"/>
          </a:xfrm>
          <a:prstGeom prst="rect">
            <a:avLst/>
          </a:prstGeom>
          <a:blipFill rotWithShape="1">
            <a:blip r:embed="rId3">
              <a:alphaModFix/>
            </a:blip>
            <a:stretch>
              <a:fillRect b="0" l="-1042" r="0"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123" name="Google Shape;12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124" name="Google Shape;12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25" name="Google Shape;12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26" name="Google Shape;126;p5"/>
          <p:cNvSpPr/>
          <p:nvPr/>
        </p:nvSpPr>
        <p:spPr>
          <a:xfrm>
            <a:off x="838200" y="338967"/>
            <a:ext cx="760796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2800" u="none" cap="none" strike="noStrike">
                <a:solidFill>
                  <a:schemeClr val="dk1"/>
                </a:solidFill>
                <a:latin typeface="Times New Roman"/>
                <a:ea typeface="Times New Roman"/>
                <a:cs typeface="Times New Roman"/>
                <a:sym typeface="Times New Roman"/>
              </a:rPr>
              <a:t>The summary of turning formula Cont’d</a:t>
            </a:r>
            <a:endParaRPr sz="28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6"/>
          <p:cNvSpPr txBox="1"/>
          <p:nvPr>
            <p:ph idx="1" type="body"/>
          </p:nvPr>
        </p:nvSpPr>
        <p:spPr>
          <a:xfrm>
            <a:off x="838200" y="1224046"/>
            <a:ext cx="9749589" cy="4322512"/>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formulas summarized in the above slides are known as turning formulas. These formulas help lathe machining operation activities for using them the operator can monitor effectively machining parameters (spindle speed, workpiece material, cutting speed, feed, depth of cut). For the same material cutting speed reduces as the size increases and it increases as the size reduces.</a:t>
            </a:r>
            <a:endParaRPr>
              <a:latin typeface="Times New Roman"/>
              <a:ea typeface="Times New Roman"/>
              <a:cs typeface="Times New Roman"/>
              <a:sym typeface="Times New Roman"/>
            </a:endParaRPr>
          </a:p>
        </p:txBody>
      </p:sp>
      <p:sp>
        <p:nvSpPr>
          <p:cNvPr id="132" name="Google Shape;13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133" name="Google Shape;13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34" name="Google Shape;13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7"/>
          <p:cNvSpPr txBox="1"/>
          <p:nvPr>
            <p:ph type="title"/>
          </p:nvPr>
        </p:nvSpPr>
        <p:spPr>
          <a:xfrm>
            <a:off x="838200" y="282742"/>
            <a:ext cx="5382126" cy="561307"/>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VIII.2 Material Removal Rate</a:t>
            </a:r>
            <a:endParaRPr b="1" sz="3200"/>
          </a:p>
        </p:txBody>
      </p:sp>
      <p:sp>
        <p:nvSpPr>
          <p:cNvPr id="140" name="Google Shape;140;p7"/>
          <p:cNvSpPr txBox="1"/>
          <p:nvPr>
            <p:ph idx="1" type="body"/>
          </p:nvPr>
        </p:nvSpPr>
        <p:spPr>
          <a:xfrm>
            <a:off x="838200" y="844049"/>
            <a:ext cx="10515600" cy="540034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Example 1</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A cylindrical stainless steel rod of 150 mm length and 12 mm diameter is being reduced in diameter to 11 mm by turning on a lathe. The spindle rotates at 400 rpm, and the tool is travelling at an axial speed of 0.2 m/min. Calculate:</a:t>
            </a:r>
            <a:endParaRPr/>
          </a:p>
          <a:p>
            <a:pPr indent="-514350" lvl="0" marL="514350" rtl="0" algn="l">
              <a:lnSpc>
                <a:spcPct val="150000"/>
              </a:lnSpc>
              <a:spcBef>
                <a:spcPts val="1000"/>
              </a:spcBef>
              <a:spcAft>
                <a:spcPts val="0"/>
              </a:spcAft>
              <a:buClr>
                <a:schemeClr val="dk1"/>
              </a:buClr>
              <a:buSzPct val="100000"/>
              <a:buFont typeface="Calibri"/>
              <a:buAutoNum type="alphaLcParenR"/>
            </a:pPr>
            <a:r>
              <a:rPr lang="en-GB">
                <a:latin typeface="Times New Roman"/>
                <a:ea typeface="Times New Roman"/>
                <a:cs typeface="Times New Roman"/>
                <a:sym typeface="Times New Roman"/>
              </a:rPr>
              <a:t>Feed</a:t>
            </a:r>
            <a:endParaRPr/>
          </a:p>
          <a:p>
            <a:pPr indent="-514350" lvl="0" marL="514350" rtl="0" algn="l">
              <a:lnSpc>
                <a:spcPct val="150000"/>
              </a:lnSpc>
              <a:spcBef>
                <a:spcPts val="1000"/>
              </a:spcBef>
              <a:spcAft>
                <a:spcPts val="0"/>
              </a:spcAft>
              <a:buClr>
                <a:schemeClr val="dk1"/>
              </a:buClr>
              <a:buSzPct val="100000"/>
              <a:buFont typeface="Calibri"/>
              <a:buAutoNum type="alphaLcParenR"/>
            </a:pPr>
            <a:r>
              <a:rPr lang="en-GB">
                <a:latin typeface="Times New Roman"/>
                <a:ea typeface="Times New Roman"/>
                <a:cs typeface="Times New Roman"/>
                <a:sym typeface="Times New Roman"/>
              </a:rPr>
              <a:t>Depth of cut</a:t>
            </a:r>
            <a:endParaRPr/>
          </a:p>
          <a:p>
            <a:pPr indent="-514350" lvl="0" marL="514350" rtl="0" algn="l">
              <a:lnSpc>
                <a:spcPct val="150000"/>
              </a:lnSpc>
              <a:spcBef>
                <a:spcPts val="1000"/>
              </a:spcBef>
              <a:spcAft>
                <a:spcPts val="0"/>
              </a:spcAft>
              <a:buClr>
                <a:schemeClr val="dk1"/>
              </a:buClr>
              <a:buSzPct val="100000"/>
              <a:buFont typeface="Calibri"/>
              <a:buAutoNum type="alphaLcParenR"/>
            </a:pPr>
            <a:r>
              <a:rPr lang="en-GB">
                <a:latin typeface="Times New Roman"/>
                <a:ea typeface="Times New Roman"/>
                <a:cs typeface="Times New Roman"/>
                <a:sym typeface="Times New Roman"/>
              </a:rPr>
              <a:t>The cutting speed </a:t>
            </a:r>
            <a:endParaRPr/>
          </a:p>
          <a:p>
            <a:pPr indent="-514350" lvl="0" marL="514350" rtl="0" algn="l">
              <a:lnSpc>
                <a:spcPct val="150000"/>
              </a:lnSpc>
              <a:spcBef>
                <a:spcPts val="1000"/>
              </a:spcBef>
              <a:spcAft>
                <a:spcPts val="0"/>
              </a:spcAft>
              <a:buClr>
                <a:schemeClr val="dk1"/>
              </a:buClr>
              <a:buSzPct val="100000"/>
              <a:buFont typeface="Calibri"/>
              <a:buAutoNum type="alphaLcParenR"/>
            </a:pPr>
            <a:r>
              <a:rPr lang="en-GB">
                <a:latin typeface="Times New Roman"/>
                <a:ea typeface="Times New Roman"/>
                <a:cs typeface="Times New Roman"/>
                <a:sym typeface="Times New Roman"/>
              </a:rPr>
              <a:t>The material removal rate MRR</a:t>
            </a:r>
            <a:endParaRPr>
              <a:latin typeface="Times New Roman"/>
              <a:ea typeface="Times New Roman"/>
              <a:cs typeface="Times New Roman"/>
              <a:sym typeface="Times New Roman"/>
            </a:endParaRPr>
          </a:p>
        </p:txBody>
      </p:sp>
      <p:sp>
        <p:nvSpPr>
          <p:cNvPr id="141" name="Google Shape;141;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142" name="Google Shape;142;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43" name="Google Shape;143;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8"/>
          <p:cNvSpPr txBox="1"/>
          <p:nvPr>
            <p:ph idx="1" type="body"/>
          </p:nvPr>
        </p:nvSpPr>
        <p:spPr>
          <a:xfrm>
            <a:off x="838200" y="757989"/>
            <a:ext cx="10515600" cy="5418974"/>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Given that:</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l: 150 mm </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Do: 12 mm </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Df: 11 mm </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fr: 0.2 m/min</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N: 400 rpm</a:t>
            </a:r>
            <a:endParaRPr/>
          </a:p>
          <a:p>
            <a:pPr indent="0" lvl="0" marL="0" rtl="0" algn="l">
              <a:lnSpc>
                <a:spcPct val="90000"/>
              </a:lnSpc>
              <a:spcBef>
                <a:spcPts val="1000"/>
              </a:spcBef>
              <a:spcAft>
                <a:spcPts val="0"/>
              </a:spcAft>
              <a:buClr>
                <a:schemeClr val="dk1"/>
              </a:buClr>
              <a:buSzPts val="2800"/>
              <a:buNone/>
            </a:pPr>
            <a:r>
              <a:rPr b="1" lang="en-GB">
                <a:latin typeface="Times New Roman"/>
                <a:ea typeface="Times New Roman"/>
                <a:cs typeface="Times New Roman"/>
                <a:sym typeface="Times New Roman"/>
              </a:rPr>
              <a:t>Question:</a:t>
            </a:r>
            <a:endParaRPr/>
          </a:p>
          <a:p>
            <a:pPr indent="-514350" lvl="0" marL="514350" rtl="0" algn="l">
              <a:lnSpc>
                <a:spcPct val="90000"/>
              </a:lnSpc>
              <a:spcBef>
                <a:spcPts val="1000"/>
              </a:spcBef>
              <a:spcAft>
                <a:spcPts val="0"/>
              </a:spcAft>
              <a:buClr>
                <a:schemeClr val="dk1"/>
              </a:buClr>
              <a:buSzPts val="2800"/>
              <a:buFont typeface="Calibri"/>
              <a:buAutoNum type="alphaLcParenR"/>
            </a:pPr>
            <a:r>
              <a:rPr lang="en-GB">
                <a:latin typeface="Times New Roman"/>
                <a:ea typeface="Times New Roman"/>
                <a:cs typeface="Times New Roman"/>
                <a:sym typeface="Times New Roman"/>
              </a:rPr>
              <a:t>f=???</a:t>
            </a:r>
            <a:endParaRPr/>
          </a:p>
          <a:p>
            <a:pPr indent="-514350" lvl="0" marL="514350" rtl="0" algn="l">
              <a:lnSpc>
                <a:spcPct val="90000"/>
              </a:lnSpc>
              <a:spcBef>
                <a:spcPts val="1000"/>
              </a:spcBef>
              <a:spcAft>
                <a:spcPts val="0"/>
              </a:spcAft>
              <a:buClr>
                <a:schemeClr val="dk1"/>
              </a:buClr>
              <a:buSzPts val="2800"/>
              <a:buFont typeface="Calibri"/>
              <a:buAutoNum type="alphaLcParenR"/>
            </a:pPr>
            <a:r>
              <a:rPr lang="en-GB">
                <a:latin typeface="Times New Roman"/>
                <a:ea typeface="Times New Roman"/>
                <a:cs typeface="Times New Roman"/>
                <a:sym typeface="Times New Roman"/>
              </a:rPr>
              <a:t>Dc=???</a:t>
            </a:r>
            <a:endParaRPr/>
          </a:p>
          <a:p>
            <a:pPr indent="-514350" lvl="0" marL="514350" rtl="0" algn="l">
              <a:lnSpc>
                <a:spcPct val="90000"/>
              </a:lnSpc>
              <a:spcBef>
                <a:spcPts val="1000"/>
              </a:spcBef>
              <a:spcAft>
                <a:spcPts val="0"/>
              </a:spcAft>
              <a:buClr>
                <a:schemeClr val="dk1"/>
              </a:buClr>
              <a:buSzPts val="2800"/>
              <a:buFont typeface="Calibri"/>
              <a:buAutoNum type="alphaLcParenR"/>
            </a:pPr>
            <a:r>
              <a:rPr lang="en-GB">
                <a:latin typeface="Times New Roman"/>
                <a:ea typeface="Times New Roman"/>
                <a:cs typeface="Times New Roman"/>
                <a:sym typeface="Times New Roman"/>
              </a:rPr>
              <a:t>Cs=???</a:t>
            </a:r>
            <a:endParaRPr/>
          </a:p>
          <a:p>
            <a:pPr indent="-514350" lvl="0" marL="514350" rtl="0" algn="l">
              <a:lnSpc>
                <a:spcPct val="90000"/>
              </a:lnSpc>
              <a:spcBef>
                <a:spcPts val="1000"/>
              </a:spcBef>
              <a:spcAft>
                <a:spcPts val="0"/>
              </a:spcAft>
              <a:buClr>
                <a:schemeClr val="dk1"/>
              </a:buClr>
              <a:buSzPts val="2800"/>
              <a:buFont typeface="Calibri"/>
              <a:buAutoNum type="alphaLcParenR"/>
            </a:pPr>
            <a:r>
              <a:rPr lang="en-GB">
                <a:latin typeface="Times New Roman"/>
                <a:ea typeface="Times New Roman"/>
                <a:cs typeface="Times New Roman"/>
                <a:sym typeface="Times New Roman"/>
              </a:rPr>
              <a:t>MRR=???</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49" name="Google Shape;149;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150" name="Google Shape;150;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51" name="Google Shape;151;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9"/>
          <p:cNvSpPr txBox="1"/>
          <p:nvPr>
            <p:ph idx="1" type="body"/>
          </p:nvPr>
        </p:nvSpPr>
        <p:spPr>
          <a:xfrm>
            <a:off x="838200" y="682625"/>
            <a:ext cx="10515600" cy="522488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157" name="Google Shape;157;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158" name="Google Shape;158;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59" name="Google Shape;159;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0"/>
          <p:cNvSpPr txBox="1"/>
          <p:nvPr>
            <p:ph idx="1" type="body"/>
          </p:nvPr>
        </p:nvSpPr>
        <p:spPr>
          <a:xfrm>
            <a:off x="838200" y="1139825"/>
            <a:ext cx="9617242"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In machining process , power is defined as the amount of energy transferred per unit of time. In the case of conventional machining, the electrical network passes energy to the spindle’s electric motor, which passes it to the cutting tool. The cutting tool uses this energy to extract material from a workpiece. </a:t>
            </a:r>
            <a:endParaRPr/>
          </a:p>
        </p:txBody>
      </p:sp>
      <p:sp>
        <p:nvSpPr>
          <p:cNvPr id="165" name="Google Shape;165;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166" name="Google Shape;166;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7" name="Google Shape;167;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68" name="Google Shape;168;p10"/>
          <p:cNvSpPr txBox="1"/>
          <p:nvPr>
            <p:ph type="title"/>
          </p:nvPr>
        </p:nvSpPr>
        <p:spPr>
          <a:xfrm>
            <a:off x="838200" y="365126"/>
            <a:ext cx="8931442" cy="618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VIII.3 Power consumption in machining process</a:t>
            </a:r>
            <a:br>
              <a:rPr b="1" lang="en-GB" sz="3200">
                <a:latin typeface="Times New Roman"/>
                <a:ea typeface="Times New Roman"/>
                <a:cs typeface="Times New Roman"/>
                <a:sym typeface="Times New Roman"/>
              </a:rPr>
            </a:br>
            <a:endParaRPr b="1" sz="32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1"/>
          <p:cNvSpPr txBox="1"/>
          <p:nvPr>
            <p:ph type="title"/>
          </p:nvPr>
        </p:nvSpPr>
        <p:spPr>
          <a:xfrm>
            <a:off x="994611" y="641853"/>
            <a:ext cx="8955505" cy="801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Power consumption in machining process Cont’d</a:t>
            </a:r>
            <a:endParaRPr sz="3200"/>
          </a:p>
        </p:txBody>
      </p:sp>
      <p:sp>
        <p:nvSpPr>
          <p:cNvPr id="174" name="Google Shape;174;p11"/>
          <p:cNvSpPr txBox="1"/>
          <p:nvPr>
            <p:ph idx="1" type="body"/>
          </p:nvPr>
        </p:nvSpPr>
        <p:spPr>
          <a:xfrm>
            <a:off x="1090865" y="1471739"/>
            <a:ext cx="9340516"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Assuming the efficiency of the machine is 100%, the power required to remove the material is the same as the power used by the machine’s motor. Each machine has a maximum power limit that it can handle. Therefore, it is helpful to calculate the power required to perform a machining operation such as milling or turning and compare it to our machine’s ability.</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75" name="Google Shape;175;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176" name="Google Shape;176;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7" name="Google Shape;177;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2"/>
          <p:cNvSpPr txBox="1"/>
          <p:nvPr>
            <p:ph type="title"/>
          </p:nvPr>
        </p:nvSpPr>
        <p:spPr>
          <a:xfrm>
            <a:off x="838200" y="377157"/>
            <a:ext cx="7006389" cy="72974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VIII.3.1 Factors affecting Cutting power</a:t>
            </a:r>
            <a:endParaRPr sz="3200">
              <a:latin typeface="Times New Roman"/>
              <a:ea typeface="Times New Roman"/>
              <a:cs typeface="Times New Roman"/>
              <a:sym typeface="Times New Roman"/>
            </a:endParaRPr>
          </a:p>
        </p:txBody>
      </p:sp>
      <p:sp>
        <p:nvSpPr>
          <p:cNvPr id="183" name="Google Shape;183;p12"/>
          <p:cNvSpPr txBox="1"/>
          <p:nvPr>
            <p:ph idx="1" type="body"/>
          </p:nvPr>
        </p:nvSpPr>
        <p:spPr>
          <a:xfrm>
            <a:off x="838200" y="1094874"/>
            <a:ext cx="10515600" cy="5261476"/>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By understanding each parameter’s effect on machining power consumption, we can decide what to change when we want to optimize an application for less power consumption. </a:t>
            </a:r>
            <a:endParaRPr/>
          </a:p>
          <a:p>
            <a:pPr indent="0" lvl="0" marL="0" rtl="0" algn="l">
              <a:lnSpc>
                <a:spcPct val="150000"/>
              </a:lnSpc>
              <a:spcBef>
                <a:spcPts val="1000"/>
              </a:spcBef>
              <a:spcAft>
                <a:spcPts val="0"/>
              </a:spcAft>
              <a:buClr>
                <a:schemeClr val="dk1"/>
              </a:buClr>
              <a:buSzPct val="100000"/>
              <a:buNone/>
            </a:pPr>
            <a:r>
              <a:rPr b="1" i="1" lang="en-GB">
                <a:latin typeface="Times New Roman"/>
                <a:ea typeface="Times New Roman"/>
                <a:cs typeface="Times New Roman"/>
                <a:sym typeface="Times New Roman"/>
              </a:rPr>
              <a:t>a) Raw Material:</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workpiece material type is</a:t>
            </a:r>
            <a:r>
              <a:rPr b="1" lang="en-GB">
                <a:latin typeface="Times New Roman"/>
                <a:ea typeface="Times New Roman"/>
                <a:cs typeface="Times New Roman"/>
                <a:sym typeface="Times New Roman"/>
              </a:rPr>
              <a:t> by far the most significant factor.</a:t>
            </a:r>
            <a:r>
              <a:rPr lang="en-GB">
                <a:latin typeface="Times New Roman"/>
                <a:ea typeface="Times New Roman"/>
                <a:cs typeface="Times New Roman"/>
                <a:sym typeface="Times New Roman"/>
              </a:rPr>
              <a:t> The specific cutting force (KC) ranges from 700 MPa for Aluminum up to 3,500 Mpa for nickel-based alloys. Machining a stock of Inconel will consume </a:t>
            </a:r>
            <a:r>
              <a:rPr b="1" lang="en-GB">
                <a:latin typeface="Times New Roman"/>
                <a:ea typeface="Times New Roman"/>
                <a:cs typeface="Times New Roman"/>
                <a:sym typeface="Times New Roman"/>
              </a:rPr>
              <a:t>400% more power</a:t>
            </a:r>
            <a:r>
              <a:rPr lang="en-GB">
                <a:latin typeface="Times New Roman"/>
                <a:ea typeface="Times New Roman"/>
                <a:cs typeface="Times New Roman"/>
                <a:sym typeface="Times New Roman"/>
              </a:rPr>
              <a:t> than aluminum (At the same cutting conditions).</a:t>
            </a:r>
            <a:endParaRPr/>
          </a:p>
        </p:txBody>
      </p:sp>
      <p:sp>
        <p:nvSpPr>
          <p:cNvPr id="184" name="Google Shape;184;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185" name="Google Shape;185;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86" name="Google Shape;186;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3"/>
          <p:cNvSpPr txBox="1"/>
          <p:nvPr>
            <p:ph type="title"/>
          </p:nvPr>
        </p:nvSpPr>
        <p:spPr>
          <a:xfrm>
            <a:off x="838200" y="365126"/>
            <a:ext cx="7463589" cy="69365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Factors affecting Cutting power Cont’d</a:t>
            </a:r>
            <a:endParaRPr sz="3200">
              <a:latin typeface="Times New Roman"/>
              <a:ea typeface="Times New Roman"/>
              <a:cs typeface="Times New Roman"/>
              <a:sym typeface="Times New Roman"/>
            </a:endParaRPr>
          </a:p>
        </p:txBody>
      </p:sp>
      <p:sp>
        <p:nvSpPr>
          <p:cNvPr id="192" name="Google Shape;192;p13"/>
          <p:cNvSpPr txBox="1"/>
          <p:nvPr>
            <p:ph idx="1" type="body"/>
          </p:nvPr>
        </p:nvSpPr>
        <p:spPr>
          <a:xfrm>
            <a:off x="774032" y="1058780"/>
            <a:ext cx="6447662" cy="529757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b="1" i="1" lang="en-GB">
                <a:latin typeface="Times New Roman"/>
                <a:ea typeface="Times New Roman"/>
                <a:cs typeface="Times New Roman"/>
                <a:sym typeface="Times New Roman"/>
              </a:rPr>
              <a:t>b) Rake Angle: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Every single degree of rake angle(GAMF) increases/decreases the power consumption by about 1%. Radial rake angles range from +20° on high positive inserts up to -20° for inserts with a K-land. Therefore, the maximum potential of rake angle influence is 40%. </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93" name="Google Shape;193;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194" name="Google Shape;194;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95" name="Google Shape;195;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96" name="Google Shape;196;p13"/>
          <p:cNvPicPr preferRelativeResize="0"/>
          <p:nvPr/>
        </p:nvPicPr>
        <p:blipFill rotWithShape="1">
          <a:blip r:embed="rId3">
            <a:alphaModFix/>
          </a:blip>
          <a:srcRect b="0" l="0" r="0" t="29383"/>
          <a:stretch/>
        </p:blipFill>
        <p:spPr>
          <a:xfrm>
            <a:off x="8153399" y="1588168"/>
            <a:ext cx="2759243" cy="1906145"/>
          </a:xfrm>
          <a:prstGeom prst="rect">
            <a:avLst/>
          </a:prstGeom>
          <a:noFill/>
          <a:ln>
            <a:noFill/>
          </a:ln>
        </p:spPr>
      </p:pic>
      <p:sp>
        <p:nvSpPr>
          <p:cNvPr id="197" name="Google Shape;197;p13"/>
          <p:cNvSpPr/>
          <p:nvPr/>
        </p:nvSpPr>
        <p:spPr>
          <a:xfrm>
            <a:off x="7459578" y="4463666"/>
            <a:ext cx="4511843"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Times New Roman"/>
                <a:ea typeface="Times New Roman"/>
                <a:cs typeface="Times New Roman"/>
                <a:sym typeface="Times New Roman"/>
              </a:rPr>
              <a:t>https://www.machiningdoctor.com/calculators/machining-power/#factors-affecting-cutting-power</a:t>
            </a:r>
            <a:endParaRPr/>
          </a:p>
        </p:txBody>
      </p:sp>
      <p:sp>
        <p:nvSpPr>
          <p:cNvPr id="198" name="Google Shape;198;p13"/>
          <p:cNvSpPr/>
          <p:nvPr/>
        </p:nvSpPr>
        <p:spPr>
          <a:xfrm>
            <a:off x="8301789" y="3707565"/>
            <a:ext cx="167449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 Rake Angle</a:t>
            </a:r>
            <a:endParaRPr i="1" sz="18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4"/>
          <p:cNvSpPr txBox="1"/>
          <p:nvPr>
            <p:ph type="title"/>
          </p:nvPr>
        </p:nvSpPr>
        <p:spPr>
          <a:xfrm>
            <a:off x="838200" y="365126"/>
            <a:ext cx="5923547" cy="5733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i="1" lang="en-GB" sz="3200">
                <a:latin typeface="Times New Roman"/>
                <a:ea typeface="Times New Roman"/>
                <a:cs typeface="Times New Roman"/>
                <a:sym typeface="Times New Roman"/>
              </a:rPr>
              <a:t>c) Approach Angle:</a:t>
            </a:r>
            <a:endParaRPr b="1" i="1" sz="3200"/>
          </a:p>
        </p:txBody>
      </p:sp>
      <p:sp>
        <p:nvSpPr>
          <p:cNvPr id="204" name="Google Shape;204;p14"/>
          <p:cNvSpPr txBox="1"/>
          <p:nvPr>
            <p:ph idx="1" type="body"/>
          </p:nvPr>
        </p:nvSpPr>
        <p:spPr>
          <a:xfrm>
            <a:off x="838200" y="1067636"/>
            <a:ext cx="10411326" cy="515269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approach angle on most cutting tools is 90°. However, there are many tools with 45° and high feed cutters with approach angles as low as 12°.</a:t>
            </a:r>
            <a:r>
              <a:rPr b="1" lang="en-GB">
                <a:latin typeface="Times New Roman"/>
                <a:ea typeface="Times New Roman"/>
                <a:cs typeface="Times New Roman"/>
                <a:sym typeface="Times New Roman"/>
              </a:rPr>
              <a:t> </a:t>
            </a:r>
            <a:r>
              <a:rPr lang="en-GB">
                <a:latin typeface="Times New Roman"/>
                <a:ea typeface="Times New Roman"/>
                <a:cs typeface="Times New Roman"/>
                <a:sym typeface="Times New Roman"/>
              </a:rPr>
              <a:t>As the angle decreases, chip thickness is reduced. Since the chip thickness is one of the components of the formula of the specific cutting force (see above), it indirectly influences also the required machining power. As the approach angle decreases, the machining power rises. The maximum potential of approach angle influence is 30%.</a:t>
            </a:r>
            <a:endParaRPr/>
          </a:p>
          <a:p>
            <a:pPr indent="-50800" lvl="0" marL="22860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05" name="Google Shape;205;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206" name="Google Shape;206;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07" name="Google Shape;207;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5"/>
          <p:cNvSpPr txBox="1"/>
          <p:nvPr>
            <p:ph type="title"/>
          </p:nvPr>
        </p:nvSpPr>
        <p:spPr>
          <a:xfrm>
            <a:off x="838200" y="365126"/>
            <a:ext cx="10158663" cy="80193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VIII.4 Specific-Energy Requirements in Machining Operations</a:t>
            </a:r>
            <a:endParaRPr/>
          </a:p>
        </p:txBody>
      </p:sp>
      <p:sp>
        <p:nvSpPr>
          <p:cNvPr id="213" name="Google Shape;213;p15"/>
          <p:cNvSpPr txBox="1"/>
          <p:nvPr>
            <p:ph idx="1" type="body"/>
          </p:nvPr>
        </p:nvSpPr>
        <p:spPr>
          <a:xfrm>
            <a:off x="1009650" y="1382964"/>
            <a:ext cx="10172700" cy="4446336"/>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Machining process is a dynamic system, which cuts work piece material with cutter, fixture, lubricating oil and coolant, and finally obtains the semi-finished or finished products. All of the process stages need to consume energy. In metal machining the specific energy consumption expresses the required energy consumption when cutting unit volume material, that is why it is expressed in W-s/mm</a:t>
            </a:r>
            <a:r>
              <a:rPr baseline="30000" lang="en-GB">
                <a:latin typeface="Times New Roman"/>
                <a:ea typeface="Times New Roman"/>
                <a:cs typeface="Times New Roman"/>
                <a:sym typeface="Times New Roman"/>
              </a:rPr>
              <a:t>3</a:t>
            </a:r>
            <a:r>
              <a:rPr lang="en-GB">
                <a:latin typeface="Times New Roman"/>
                <a:ea typeface="Times New Roman"/>
                <a:cs typeface="Times New Roman"/>
                <a:sym typeface="Times New Roman"/>
              </a:rPr>
              <a:t>.</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14" name="Google Shape;214;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215" name="Google Shape;215;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16" name="Google Shape;216;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6"/>
          <p:cNvSpPr txBox="1"/>
          <p:nvPr>
            <p:ph type="title"/>
          </p:nvPr>
        </p:nvSpPr>
        <p:spPr>
          <a:xfrm>
            <a:off x="838201" y="232359"/>
            <a:ext cx="8193366" cy="75698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Times New Roman"/>
              <a:buNone/>
            </a:pPr>
            <a:r>
              <a:rPr lang="en-GB" sz="2000">
                <a:latin typeface="Times New Roman"/>
                <a:ea typeface="Times New Roman"/>
                <a:cs typeface="Times New Roman"/>
                <a:sym typeface="Times New Roman"/>
              </a:rPr>
              <a:t>The table below includes specific-energy requirement in for different types of metals and metal alloys</a:t>
            </a:r>
            <a:endParaRPr sz="2000">
              <a:latin typeface="Times New Roman"/>
              <a:ea typeface="Times New Roman"/>
              <a:cs typeface="Times New Roman"/>
              <a:sym typeface="Times New Roman"/>
            </a:endParaRPr>
          </a:p>
        </p:txBody>
      </p:sp>
      <p:graphicFrame>
        <p:nvGraphicFramePr>
          <p:cNvPr id="222" name="Google Shape;222;p16"/>
          <p:cNvGraphicFramePr/>
          <p:nvPr/>
        </p:nvGraphicFramePr>
        <p:xfrm>
          <a:off x="1487763" y="871858"/>
          <a:ext cx="3000000" cy="3000000"/>
        </p:xfrm>
        <a:graphic>
          <a:graphicData uri="http://schemas.openxmlformats.org/drawingml/2006/table">
            <a:tbl>
              <a:tblPr bandRow="1" firstCol="1" firstRow="1">
                <a:noFill/>
                <a:tableStyleId>{00BF6A92-00C6-41BF-BC3F-5884DC0CC927}</a:tableStyleId>
              </a:tblPr>
              <a:tblGrid>
                <a:gridCol w="3745975"/>
                <a:gridCol w="3898225"/>
              </a:tblGrid>
              <a:tr h="298925">
                <a:tc gridSpan="2">
                  <a:txBody>
                    <a:bodyPr/>
                    <a:lstStyle/>
                    <a:p>
                      <a:pPr indent="0" lvl="0" marL="0" marR="0" rtl="0" algn="l">
                        <a:lnSpc>
                          <a:spcPct val="107000"/>
                        </a:lnSpc>
                        <a:spcBef>
                          <a:spcPts val="0"/>
                        </a:spcBef>
                        <a:spcAft>
                          <a:spcPts val="0"/>
                        </a:spcAft>
                        <a:buNone/>
                      </a:pPr>
                      <a:r>
                        <a:rPr lang="en-GB" sz="1800" u="none" cap="none" strike="noStrike">
                          <a:latin typeface="Times New Roman"/>
                          <a:ea typeface="Times New Roman"/>
                          <a:cs typeface="Times New Roman"/>
                          <a:sym typeface="Times New Roman"/>
                        </a:rPr>
                        <a:t>             Approximate Specific-Energy Requirements in Machining Operations</a:t>
                      </a:r>
                      <a:endParaRPr sz="1800" u="none" cap="none" strike="noStrike">
                        <a:latin typeface="Times New Roman"/>
                        <a:ea typeface="Times New Roman"/>
                        <a:cs typeface="Times New Roman"/>
                        <a:sym typeface="Times New Roman"/>
                      </a:endParaRPr>
                    </a:p>
                  </a:txBody>
                  <a:tcPr marT="9525" marB="9525" marR="9525" marL="9525" anchor="ctr"/>
                </a:tc>
                <a:tc hMerge="1"/>
              </a:tr>
              <a:tr h="323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Material</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Specific energy (W-s/mm</a:t>
                      </a:r>
                      <a:r>
                        <a:rPr baseline="30000" lang="en-GB" sz="2000" u="none" cap="none" strike="noStrike">
                          <a:latin typeface="Times New Roman"/>
                          <a:ea typeface="Times New Roman"/>
                          <a:cs typeface="Times New Roman"/>
                          <a:sym typeface="Times New Roman"/>
                        </a:rPr>
                        <a:t>3</a:t>
                      </a:r>
                      <a:r>
                        <a:rPr lang="en-GB" sz="2000" u="none" cap="none" strike="noStrike">
                          <a:latin typeface="Times New Roman"/>
                          <a:ea typeface="Times New Roman"/>
                          <a:cs typeface="Times New Roman"/>
                          <a:sym typeface="Times New Roman"/>
                        </a:rPr>
                        <a:t>)</a:t>
                      </a:r>
                      <a:endParaRPr sz="2000" u="none" cap="none" strike="noStrike">
                        <a:latin typeface="Times New Roman"/>
                        <a:ea typeface="Times New Roman"/>
                        <a:cs typeface="Times New Roman"/>
                        <a:sym typeface="Times New Roman"/>
                      </a:endParaRPr>
                    </a:p>
                  </a:txBody>
                  <a:tcPr marT="9525" marB="9525" marR="9525" marL="9525" anchor="ctr"/>
                </a:tc>
              </a:tr>
              <a:tr h="323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Aluminum alloys</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0.4–1.1</a:t>
                      </a:r>
                      <a:endParaRPr sz="2000" u="none" cap="none" strike="noStrike">
                        <a:latin typeface="Times New Roman"/>
                        <a:ea typeface="Times New Roman"/>
                        <a:cs typeface="Times New Roman"/>
                        <a:sym typeface="Times New Roman"/>
                      </a:endParaRPr>
                    </a:p>
                  </a:txBody>
                  <a:tcPr marT="9525" marB="9525" marR="9525" marL="9525" anchor="ctr"/>
                </a:tc>
              </a:tr>
              <a:tr h="323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Cast irons</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1.6–5.5</a:t>
                      </a:r>
                      <a:endParaRPr sz="2000" u="none" cap="none" strike="noStrike">
                        <a:latin typeface="Times New Roman"/>
                        <a:ea typeface="Times New Roman"/>
                        <a:cs typeface="Times New Roman"/>
                        <a:sym typeface="Times New Roman"/>
                      </a:endParaRPr>
                    </a:p>
                  </a:txBody>
                  <a:tcPr marT="9525" marB="9525" marR="9525" marL="9525" anchor="ctr"/>
                </a:tc>
              </a:tr>
              <a:tr h="323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Copper alloys</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1.4–3.3</a:t>
                      </a:r>
                      <a:endParaRPr sz="2000" u="none" cap="none" strike="noStrike">
                        <a:latin typeface="Times New Roman"/>
                        <a:ea typeface="Times New Roman"/>
                        <a:cs typeface="Times New Roman"/>
                        <a:sym typeface="Times New Roman"/>
                      </a:endParaRPr>
                    </a:p>
                  </a:txBody>
                  <a:tcPr marT="9525" marB="9525" marR="9525" marL="9525" anchor="ctr"/>
                </a:tc>
              </a:tr>
              <a:tr h="323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High-temperature alloys</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3.3–8.5</a:t>
                      </a:r>
                      <a:endParaRPr sz="2000" u="none" cap="none" strike="noStrike">
                        <a:latin typeface="Times New Roman"/>
                        <a:ea typeface="Times New Roman"/>
                        <a:cs typeface="Times New Roman"/>
                        <a:sym typeface="Times New Roman"/>
                      </a:endParaRPr>
                    </a:p>
                  </a:txBody>
                  <a:tcPr marT="9525" marB="9525" marR="9525" marL="9525" anchor="ctr"/>
                </a:tc>
              </a:tr>
              <a:tr h="323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Titanium Alloy</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3.0 -- 4.1</a:t>
                      </a:r>
                      <a:endParaRPr sz="2000" u="none" cap="none" strike="noStrike">
                        <a:latin typeface="Times New Roman"/>
                        <a:ea typeface="Times New Roman"/>
                        <a:cs typeface="Times New Roman"/>
                        <a:sym typeface="Times New Roman"/>
                      </a:endParaRPr>
                    </a:p>
                  </a:txBody>
                  <a:tcPr marT="9525" marB="9525" marR="9525" marL="9525" anchor="ctr"/>
                </a:tc>
              </a:tr>
              <a:tr h="323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Magnesium alloys</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0.4–0.6</a:t>
                      </a:r>
                      <a:endParaRPr sz="2000" u="none" cap="none" strike="noStrike">
                        <a:latin typeface="Times New Roman"/>
                        <a:ea typeface="Times New Roman"/>
                        <a:cs typeface="Times New Roman"/>
                        <a:sym typeface="Times New Roman"/>
                      </a:endParaRPr>
                    </a:p>
                  </a:txBody>
                  <a:tcPr marT="9525" marB="9525" marR="9525" marL="9525" anchor="ctr"/>
                </a:tc>
              </a:tr>
              <a:tr h="323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Nickel alloys</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4.9–6.8</a:t>
                      </a:r>
                      <a:endParaRPr sz="2000" u="none" cap="none" strike="noStrike">
                        <a:latin typeface="Times New Roman"/>
                        <a:ea typeface="Times New Roman"/>
                        <a:cs typeface="Times New Roman"/>
                        <a:sym typeface="Times New Roman"/>
                      </a:endParaRPr>
                    </a:p>
                  </a:txBody>
                  <a:tcPr marT="9525" marB="9525" marR="9525" marL="9525" anchor="ctr"/>
                </a:tc>
              </a:tr>
              <a:tr h="323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Refractory alloys</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3.8–9.6</a:t>
                      </a:r>
                      <a:endParaRPr sz="2000" u="none" cap="none" strike="noStrike">
                        <a:latin typeface="Times New Roman"/>
                        <a:ea typeface="Times New Roman"/>
                        <a:cs typeface="Times New Roman"/>
                        <a:sym typeface="Times New Roman"/>
                      </a:endParaRPr>
                    </a:p>
                  </a:txBody>
                  <a:tcPr marT="9525" marB="9525" marR="9525" marL="9525" anchor="ctr"/>
                </a:tc>
              </a:tr>
              <a:tr h="323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Stainless steels</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3.0–5.2</a:t>
                      </a:r>
                      <a:endParaRPr sz="2000" u="none" cap="none" strike="noStrike">
                        <a:latin typeface="Times New Roman"/>
                        <a:ea typeface="Times New Roman"/>
                        <a:cs typeface="Times New Roman"/>
                        <a:sym typeface="Times New Roman"/>
                      </a:endParaRPr>
                    </a:p>
                  </a:txBody>
                  <a:tcPr marT="9525" marB="9525" marR="9525" marL="9525" anchor="ctr"/>
                </a:tc>
              </a:tr>
              <a:tr h="323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Steels</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2.7–9.3</a:t>
                      </a:r>
                      <a:endParaRPr sz="2000" u="none" cap="none" strike="noStrike">
                        <a:latin typeface="Times New Roman"/>
                        <a:ea typeface="Times New Roman"/>
                        <a:cs typeface="Times New Roman"/>
                        <a:sym typeface="Times New Roman"/>
                      </a:endParaRPr>
                    </a:p>
                  </a:txBody>
                  <a:tcPr marT="9525" marB="9525" marR="9525" marL="9525" anchor="ctr"/>
                </a:tc>
              </a:tr>
              <a:tr h="323000">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Titanium alloys</a:t>
                      </a:r>
                      <a:endParaRPr sz="20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000" u="none" cap="none" strike="noStrike">
                          <a:latin typeface="Times New Roman"/>
                          <a:ea typeface="Times New Roman"/>
                          <a:cs typeface="Times New Roman"/>
                          <a:sym typeface="Times New Roman"/>
                        </a:rPr>
                        <a:t>3.0–4.1</a:t>
                      </a:r>
                      <a:endParaRPr sz="2000" u="none" cap="none" strike="noStrike">
                        <a:latin typeface="Times New Roman"/>
                        <a:ea typeface="Times New Roman"/>
                        <a:cs typeface="Times New Roman"/>
                        <a:sym typeface="Times New Roman"/>
                      </a:endParaRPr>
                    </a:p>
                  </a:txBody>
                  <a:tcPr marT="9525" marB="9525" marR="9525" marL="9525" anchor="ctr"/>
                </a:tc>
              </a:tr>
            </a:tbl>
          </a:graphicData>
        </a:graphic>
      </p:graphicFrame>
      <p:sp>
        <p:nvSpPr>
          <p:cNvPr id="223" name="Google Shape;223;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224" name="Google Shape;224;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25" name="Google Shape;225;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26" name="Google Shape;226;p16"/>
          <p:cNvSpPr/>
          <p:nvPr/>
        </p:nvSpPr>
        <p:spPr>
          <a:xfrm>
            <a:off x="-99435" y="-177598"/>
            <a:ext cx="313855" cy="819912"/>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2800">
              <a:solidFill>
                <a:schemeClr val="dk1"/>
              </a:solidFill>
              <a:latin typeface="Times New Roman"/>
              <a:ea typeface="Times New Roman"/>
              <a:cs typeface="Times New Roman"/>
              <a:sym typeface="Times New Roman"/>
            </a:endParaRPr>
          </a:p>
        </p:txBody>
      </p:sp>
      <p:sp>
        <p:nvSpPr>
          <p:cNvPr id="227" name="Google Shape;227;p16"/>
          <p:cNvSpPr/>
          <p:nvPr/>
        </p:nvSpPr>
        <p:spPr>
          <a:xfrm>
            <a:off x="1587463" y="5384579"/>
            <a:ext cx="7444800" cy="369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Table.1. Approximate Specific-Energy Requirements in Machining Operations </a:t>
            </a:r>
            <a:endParaRPr i="1" sz="1800">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7"/>
          <p:cNvSpPr txBox="1"/>
          <p:nvPr>
            <p:ph idx="1" type="body"/>
          </p:nvPr>
        </p:nvSpPr>
        <p:spPr>
          <a:xfrm>
            <a:off x="838200" y="983414"/>
            <a:ext cx="10515600" cy="5372936"/>
          </a:xfrm>
          <a:prstGeom prst="rect">
            <a:avLst/>
          </a:prstGeom>
          <a:blipFill rotWithShape="1">
            <a:blip r:embed="rId3">
              <a:alphaModFix/>
            </a:blip>
            <a:stretch>
              <a:fillRect b="-1246" l="-1042" r="-405" t="0"/>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233" name="Google Shape;23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234" name="Google Shape;23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35" name="Google Shape;23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36" name="Google Shape;236;p17"/>
          <p:cNvSpPr txBox="1"/>
          <p:nvPr>
            <p:ph type="title"/>
          </p:nvPr>
        </p:nvSpPr>
        <p:spPr>
          <a:xfrm>
            <a:off x="838200" y="365125"/>
            <a:ext cx="3589421" cy="61828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Example 1</a:t>
            </a:r>
            <a:endParaRPr b="1" sz="3200">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8"/>
          <p:cNvSpPr txBox="1"/>
          <p:nvPr>
            <p:ph idx="1" type="body"/>
          </p:nvPr>
        </p:nvSpPr>
        <p:spPr>
          <a:xfrm>
            <a:off x="741947" y="622466"/>
            <a:ext cx="10387264" cy="5561765"/>
          </a:xfrm>
          <a:prstGeom prst="rect">
            <a:avLst/>
          </a:prstGeom>
          <a:blipFill rotWithShape="1">
            <a:blip r:embed="rId3">
              <a:alphaModFix/>
            </a:blip>
            <a:stretch>
              <a:fillRect b="0" l="-1231" r="0" t="0"/>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242" name="Google Shape;242;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243" name="Google Shape;243;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44" name="Google Shape;244;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9"/>
          <p:cNvSpPr txBox="1"/>
          <p:nvPr>
            <p:ph idx="1" type="body"/>
          </p:nvPr>
        </p:nvSpPr>
        <p:spPr>
          <a:xfrm>
            <a:off x="741947" y="622466"/>
            <a:ext cx="10387264" cy="5561765"/>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250" name="Google Shape;250;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251" name="Google Shape;251;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52" name="Google Shape;252;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0"/>
          <p:cNvSpPr txBox="1"/>
          <p:nvPr>
            <p:ph idx="1" type="body"/>
          </p:nvPr>
        </p:nvSpPr>
        <p:spPr>
          <a:xfrm>
            <a:off x="838200" y="814973"/>
            <a:ext cx="10515600" cy="4351338"/>
          </a:xfrm>
          <a:prstGeom prst="rect">
            <a:avLst/>
          </a:prstGeom>
          <a:blipFill rotWithShape="1">
            <a:blip r:embed="rId3">
              <a:alphaModFix/>
            </a:blip>
            <a:stretch>
              <a:fillRect b="0" l="-1216" r="0" t="-2524"/>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258" name="Google Shape;258;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259" name="Google Shape;259;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0" name="Google Shape;260;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21"/>
          <p:cNvSpPr txBox="1"/>
          <p:nvPr>
            <p:ph idx="1" type="body"/>
          </p:nvPr>
        </p:nvSpPr>
        <p:spPr>
          <a:xfrm>
            <a:off x="597234" y="908134"/>
            <a:ext cx="6882731" cy="5630778"/>
          </a:xfrm>
          <a:prstGeom prst="rect">
            <a:avLst/>
          </a:prstGeom>
          <a:blipFill rotWithShape="1">
            <a:blip r:embed="rId3">
              <a:alphaModFix/>
            </a:blip>
            <a:stretch>
              <a:fillRect b="0" l="-1858" r="-2479" t="0"/>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266" name="Google Shape;266;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267" name="Google Shape;267;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8" name="Google Shape;268;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69" name="Google Shape;269;p21"/>
          <p:cNvSpPr txBox="1"/>
          <p:nvPr>
            <p:ph type="title"/>
          </p:nvPr>
        </p:nvSpPr>
        <p:spPr>
          <a:xfrm>
            <a:off x="838200" y="144379"/>
            <a:ext cx="3589421" cy="61828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Example 1</a:t>
            </a:r>
            <a:endParaRPr b="1" sz="3200">
              <a:latin typeface="Times New Roman"/>
              <a:ea typeface="Times New Roman"/>
              <a:cs typeface="Times New Roman"/>
              <a:sym typeface="Times New Roman"/>
            </a:endParaRPr>
          </a:p>
        </p:txBody>
      </p:sp>
      <p:sp>
        <p:nvSpPr>
          <p:cNvPr id="270" name="Google Shape;270;p21"/>
          <p:cNvSpPr/>
          <p:nvPr/>
        </p:nvSpPr>
        <p:spPr>
          <a:xfrm>
            <a:off x="7720931" y="1275933"/>
            <a:ext cx="3860800" cy="4539191"/>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Calculate:</a:t>
            </a:r>
            <a:endParaRPr sz="2800">
              <a:solidFill>
                <a:schemeClr val="dk1"/>
              </a:solidFill>
              <a:latin typeface="Times New Roman"/>
              <a:ea typeface="Times New Roman"/>
              <a:cs typeface="Times New Roman"/>
              <a:sym typeface="Times New Roman"/>
            </a:endParaRPr>
          </a:p>
          <a:p>
            <a:pPr indent="-514350" lvl="0" marL="514350" marR="0" rtl="0" algn="l">
              <a:lnSpc>
                <a:spcPct val="150000"/>
              </a:lnSpc>
              <a:spcBef>
                <a:spcPts val="0"/>
              </a:spcBef>
              <a:spcAft>
                <a:spcPts val="0"/>
              </a:spcAft>
              <a:buClr>
                <a:schemeClr val="dk1"/>
              </a:buClr>
              <a:buSzPts val="2800"/>
              <a:buFont typeface="Calibri"/>
              <a:buAutoNum type="alphaLcParenR"/>
            </a:pPr>
            <a:r>
              <a:rPr lang="en-GB" sz="2800">
                <a:solidFill>
                  <a:schemeClr val="dk1"/>
                </a:solidFill>
                <a:latin typeface="Times New Roman"/>
                <a:ea typeface="Times New Roman"/>
                <a:cs typeface="Times New Roman"/>
                <a:sym typeface="Times New Roman"/>
              </a:rPr>
              <a:t>The cutting speed, </a:t>
            </a:r>
            <a:endParaRPr/>
          </a:p>
          <a:p>
            <a:pPr indent="-514350" lvl="0" marL="514350" marR="0" rtl="0" algn="l">
              <a:lnSpc>
                <a:spcPct val="150000"/>
              </a:lnSpc>
              <a:spcBef>
                <a:spcPts val="0"/>
              </a:spcBef>
              <a:spcAft>
                <a:spcPts val="0"/>
              </a:spcAft>
              <a:buClr>
                <a:schemeClr val="dk1"/>
              </a:buClr>
              <a:buSzPts val="2800"/>
              <a:buFont typeface="Calibri"/>
              <a:buAutoNum type="alphaLcParenR"/>
            </a:pPr>
            <a:r>
              <a:rPr lang="en-GB" sz="2800">
                <a:solidFill>
                  <a:schemeClr val="dk1"/>
                </a:solidFill>
                <a:latin typeface="Times New Roman"/>
                <a:ea typeface="Times New Roman"/>
                <a:cs typeface="Times New Roman"/>
                <a:sym typeface="Times New Roman"/>
              </a:rPr>
              <a:t>Material removal rate, </a:t>
            </a:r>
            <a:endParaRPr/>
          </a:p>
          <a:p>
            <a:pPr indent="-514350" lvl="0" marL="514350" marR="0" rtl="0" algn="l">
              <a:lnSpc>
                <a:spcPct val="150000"/>
              </a:lnSpc>
              <a:spcBef>
                <a:spcPts val="0"/>
              </a:spcBef>
              <a:spcAft>
                <a:spcPts val="0"/>
              </a:spcAft>
              <a:buClr>
                <a:schemeClr val="dk1"/>
              </a:buClr>
              <a:buSzPts val="2800"/>
              <a:buFont typeface="Calibri"/>
              <a:buAutoNum type="alphaLcParenR"/>
            </a:pPr>
            <a:r>
              <a:rPr lang="en-GB" sz="2800">
                <a:solidFill>
                  <a:schemeClr val="dk1"/>
                </a:solidFill>
                <a:latin typeface="Times New Roman"/>
                <a:ea typeface="Times New Roman"/>
                <a:cs typeface="Times New Roman"/>
                <a:sym typeface="Times New Roman"/>
              </a:rPr>
              <a:t>Time of cut, </a:t>
            </a:r>
            <a:endParaRPr/>
          </a:p>
          <a:p>
            <a:pPr indent="-514350" lvl="0" marL="514350" marR="0" rtl="0" algn="l">
              <a:lnSpc>
                <a:spcPct val="150000"/>
              </a:lnSpc>
              <a:spcBef>
                <a:spcPts val="0"/>
              </a:spcBef>
              <a:spcAft>
                <a:spcPts val="0"/>
              </a:spcAft>
              <a:buClr>
                <a:schemeClr val="dk1"/>
              </a:buClr>
              <a:buSzPts val="2800"/>
              <a:buFont typeface="Calibri"/>
              <a:buAutoNum type="alphaLcParenR"/>
            </a:pPr>
            <a:r>
              <a:rPr lang="en-GB" sz="2800">
                <a:solidFill>
                  <a:schemeClr val="dk1"/>
                </a:solidFill>
                <a:latin typeface="Times New Roman"/>
                <a:ea typeface="Times New Roman"/>
                <a:cs typeface="Times New Roman"/>
                <a:sym typeface="Times New Roman"/>
              </a:rPr>
              <a:t>Power required, and </a:t>
            </a:r>
            <a:endParaRPr/>
          </a:p>
          <a:p>
            <a:pPr indent="-514350" lvl="0" marL="514350" marR="0" rtl="0" algn="l">
              <a:lnSpc>
                <a:spcPct val="150000"/>
              </a:lnSpc>
              <a:spcBef>
                <a:spcPts val="0"/>
              </a:spcBef>
              <a:spcAft>
                <a:spcPts val="0"/>
              </a:spcAft>
              <a:buClr>
                <a:schemeClr val="dk1"/>
              </a:buClr>
              <a:buSzPts val="2800"/>
              <a:buFont typeface="Calibri"/>
              <a:buAutoNum type="alphaLcParenR"/>
            </a:pPr>
            <a:r>
              <a:rPr lang="en-GB" sz="2800">
                <a:solidFill>
                  <a:schemeClr val="dk1"/>
                </a:solidFill>
                <a:latin typeface="Times New Roman"/>
                <a:ea typeface="Times New Roman"/>
                <a:cs typeface="Times New Roman"/>
                <a:sym typeface="Times New Roman"/>
              </a:rPr>
              <a:t>The cutting force.</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2"/>
          <p:cNvSpPr txBox="1"/>
          <p:nvPr>
            <p:ph idx="1" type="body"/>
          </p:nvPr>
        </p:nvSpPr>
        <p:spPr>
          <a:xfrm>
            <a:off x="838200" y="493295"/>
            <a:ext cx="10515600" cy="5683668"/>
          </a:xfrm>
          <a:prstGeom prst="rect">
            <a:avLst/>
          </a:prstGeom>
          <a:blipFill rotWithShape="1">
            <a:blip r:embed="rId3">
              <a:alphaModFix/>
            </a:blip>
            <a:stretch>
              <a:fillRect b="-106" l="-1042" r="0" t="-2360"/>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276" name="Google Shape;276;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277" name="Google Shape;277;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8" name="Google Shape;278;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23"/>
          <p:cNvSpPr txBox="1"/>
          <p:nvPr>
            <p:ph idx="1" type="body"/>
          </p:nvPr>
        </p:nvSpPr>
        <p:spPr>
          <a:xfrm>
            <a:off x="1768642" y="914401"/>
            <a:ext cx="8999622" cy="5125451"/>
          </a:xfrm>
          <a:prstGeom prst="rect">
            <a:avLst/>
          </a:prstGeom>
          <a:blipFill rotWithShape="1">
            <a:blip r:embed="rId3">
              <a:alphaModFix/>
            </a:blip>
            <a:stretch>
              <a:fillRect b="0" l="-1354" r="0" t="-2019"/>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284" name="Google Shape;284;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285" name="Google Shape;285;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86" name="Google Shape;286;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24"/>
          <p:cNvSpPr txBox="1"/>
          <p:nvPr>
            <p:ph idx="1" type="body"/>
          </p:nvPr>
        </p:nvSpPr>
        <p:spPr>
          <a:xfrm>
            <a:off x="613611" y="685800"/>
            <a:ext cx="10740189" cy="5491163"/>
          </a:xfrm>
          <a:prstGeom prst="rect">
            <a:avLst/>
          </a:prstGeom>
          <a:blipFill rotWithShape="1">
            <a:blip r:embed="rId3">
              <a:alphaModFix/>
            </a:blip>
            <a:stretch>
              <a:fillRect b="0" l="-1021" r="0" t="-1775"/>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292" name="Google Shape;292;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293" name="Google Shape;293;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94" name="Google Shape;294;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25"/>
          <p:cNvSpPr txBox="1"/>
          <p:nvPr>
            <p:ph idx="1" type="body"/>
          </p:nvPr>
        </p:nvSpPr>
        <p:spPr>
          <a:xfrm>
            <a:off x="838200" y="863099"/>
            <a:ext cx="10515600" cy="5104564"/>
          </a:xfrm>
          <a:prstGeom prst="rect">
            <a:avLst/>
          </a:prstGeom>
          <a:blipFill rotWithShape="1">
            <a:blip r:embed="rId3">
              <a:alphaModFix/>
            </a:blip>
            <a:stretch>
              <a:fillRect b="-1433" l="-1216" r="-1910" t="0"/>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300" name="Google Shape;300;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301" name="Google Shape;301;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02" name="Google Shape;302;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26"/>
          <p:cNvSpPr txBox="1"/>
          <p:nvPr>
            <p:ph idx="1" type="body"/>
          </p:nvPr>
        </p:nvSpPr>
        <p:spPr>
          <a:xfrm>
            <a:off x="838200" y="613610"/>
            <a:ext cx="10515600" cy="5214437"/>
          </a:xfrm>
          <a:prstGeom prst="rect">
            <a:avLst/>
          </a:prstGeom>
          <a:blipFill rotWithShape="1">
            <a:blip r:embed="rId3">
              <a:alphaModFix/>
            </a:blip>
            <a:stretch>
              <a:fillRect b="0" l="-1216" r="0" t="0"/>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t/>
            </a:r>
            <a:endParaRPr/>
          </a:p>
        </p:txBody>
      </p:sp>
      <p:sp>
        <p:nvSpPr>
          <p:cNvPr id="308" name="Google Shape;308;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309" name="Google Shape;309;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0" name="Google Shape;310;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27"/>
          <p:cNvSpPr txBox="1"/>
          <p:nvPr>
            <p:ph type="title"/>
          </p:nvPr>
        </p:nvSpPr>
        <p:spPr>
          <a:xfrm>
            <a:off x="838200" y="365126"/>
            <a:ext cx="3854116" cy="47708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Example 2</a:t>
            </a:r>
            <a:endParaRPr b="1" sz="3200">
              <a:latin typeface="Times New Roman"/>
              <a:ea typeface="Times New Roman"/>
              <a:cs typeface="Times New Roman"/>
              <a:sym typeface="Times New Roman"/>
            </a:endParaRPr>
          </a:p>
        </p:txBody>
      </p:sp>
      <p:sp>
        <p:nvSpPr>
          <p:cNvPr id="316" name="Google Shape;316;p27"/>
          <p:cNvSpPr txBox="1"/>
          <p:nvPr>
            <p:ph idx="1" type="body"/>
          </p:nvPr>
        </p:nvSpPr>
        <p:spPr>
          <a:xfrm>
            <a:off x="669757" y="1236077"/>
            <a:ext cx="10086474"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 125 mm-long, 10 mm-diameter 304 stainless-steel rod is being reduced in diameter to 9 mm by turning on a lathe. The spindle rotates at N = 360 rpm, and the tool is traveling at an axial speed of 175 mm/min. Calculate the cutting speed, material-removal rate, cutting time, power dissipated, and cutting force if the unity energy required is between 3.0 and 5.2 W-s/mm</a:t>
            </a:r>
            <a:r>
              <a:rPr baseline="30000" lang="en-GB">
                <a:latin typeface="Times New Roman"/>
                <a:ea typeface="Times New Roman"/>
                <a:cs typeface="Times New Roman"/>
                <a:sym typeface="Times New Roman"/>
              </a:rPr>
              <a:t>3</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17" name="Google Shape;317;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318" name="Google Shape;318;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9" name="Google Shape;319;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28"/>
          <p:cNvSpPr txBox="1"/>
          <p:nvPr>
            <p:ph type="title"/>
          </p:nvPr>
        </p:nvSpPr>
        <p:spPr>
          <a:xfrm>
            <a:off x="838200" y="365125"/>
            <a:ext cx="3457074" cy="53724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The answer</a:t>
            </a:r>
            <a:endParaRPr b="1" sz="3200">
              <a:latin typeface="Times New Roman"/>
              <a:ea typeface="Times New Roman"/>
              <a:cs typeface="Times New Roman"/>
              <a:sym typeface="Times New Roman"/>
            </a:endParaRPr>
          </a:p>
        </p:txBody>
      </p:sp>
      <p:sp>
        <p:nvSpPr>
          <p:cNvPr id="325" name="Google Shape;325;p28"/>
          <p:cNvSpPr txBox="1"/>
          <p:nvPr>
            <p:ph idx="1" type="body"/>
          </p:nvPr>
        </p:nvSpPr>
        <p:spPr>
          <a:xfrm>
            <a:off x="838200" y="1019508"/>
            <a:ext cx="8077200" cy="5336841"/>
          </a:xfrm>
          <a:prstGeom prst="rect">
            <a:avLst/>
          </a:prstGeom>
          <a:blipFill rotWithShape="1">
            <a:blip r:embed="rId3">
              <a:alphaModFix/>
            </a:blip>
            <a:stretch>
              <a:fillRect b="0" l="-828" r="0" t="0"/>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326" name="Google Shape;326;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327" name="Google Shape;327;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28" name="Google Shape;328;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29"/>
          <p:cNvSpPr txBox="1"/>
          <p:nvPr>
            <p:ph idx="1" type="body"/>
          </p:nvPr>
        </p:nvSpPr>
        <p:spPr>
          <a:xfrm>
            <a:off x="838200" y="565484"/>
            <a:ext cx="10515600" cy="5611479"/>
          </a:xfrm>
          <a:prstGeom prst="rect">
            <a:avLst/>
          </a:prstGeom>
          <a:blipFill rotWithShape="1">
            <a:blip r:embed="rId3">
              <a:alphaModFix/>
            </a:blip>
            <a:stretch>
              <a:fillRect b="0" l="-1042" r="0" t="-1629"/>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334" name="Google Shape;334;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335" name="Google Shape;335;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36" name="Google Shape;336;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30"/>
          <p:cNvSpPr txBox="1"/>
          <p:nvPr>
            <p:ph idx="1" type="body"/>
          </p:nvPr>
        </p:nvSpPr>
        <p:spPr>
          <a:xfrm>
            <a:off x="838200" y="754813"/>
            <a:ext cx="10074442" cy="4659397"/>
          </a:xfrm>
          <a:prstGeom prst="rect">
            <a:avLst/>
          </a:prstGeom>
          <a:blipFill rotWithShape="1">
            <a:blip r:embed="rId3">
              <a:alphaModFix/>
            </a:blip>
            <a:stretch>
              <a:fillRect b="0" l="-1089" r="-1330" t="0"/>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342" name="Google Shape;342;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343" name="Google Shape;343;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44" name="Google Shape;344;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31"/>
          <p:cNvSpPr txBox="1"/>
          <p:nvPr>
            <p:ph type="title"/>
          </p:nvPr>
        </p:nvSpPr>
        <p:spPr>
          <a:xfrm>
            <a:off x="838200" y="365126"/>
            <a:ext cx="2530642" cy="8741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Reference</a:t>
            </a:r>
            <a:endParaRPr b="1" sz="3200">
              <a:latin typeface="Times New Roman"/>
              <a:ea typeface="Times New Roman"/>
              <a:cs typeface="Times New Roman"/>
              <a:sym typeface="Times New Roman"/>
            </a:endParaRPr>
          </a:p>
        </p:txBody>
      </p:sp>
      <p:sp>
        <p:nvSpPr>
          <p:cNvPr id="350" name="Google Shape;350;p31"/>
          <p:cNvSpPr txBox="1"/>
          <p:nvPr>
            <p:ph idx="1" type="body"/>
          </p:nvPr>
        </p:nvSpPr>
        <p:spPr>
          <a:xfrm>
            <a:off x="838199" y="1239253"/>
            <a:ext cx="10627895" cy="4608093"/>
          </a:xfrm>
          <a:prstGeom prst="rect">
            <a:avLst/>
          </a:prstGeom>
          <a:noFill/>
          <a:ln>
            <a:noFill/>
          </a:ln>
        </p:spPr>
        <p:txBody>
          <a:bodyPr anchorCtr="0" anchor="t" bIns="45700" lIns="91425" spcFirstLastPara="1" rIns="91425" wrap="square" tIns="45700">
            <a:normAutofit fontScale="70000" lnSpcReduction="10000"/>
          </a:bodyPr>
          <a:lstStyle/>
          <a:p>
            <a:pPr indent="-501015" lvl="0" marL="514350" rtl="0" algn="l">
              <a:lnSpc>
                <a:spcPct val="90000"/>
              </a:lnSpc>
              <a:spcBef>
                <a:spcPts val="0"/>
              </a:spcBef>
              <a:spcAft>
                <a:spcPts val="0"/>
              </a:spcAft>
              <a:buClr>
                <a:schemeClr val="dk1"/>
              </a:buClr>
              <a:buSzPct val="100000"/>
              <a:buAutoNum type="arabicPeriod"/>
            </a:pPr>
            <a:r>
              <a:rPr lang="en-GB">
                <a:latin typeface="Times New Roman"/>
                <a:ea typeface="Times New Roman"/>
                <a:cs typeface="Times New Roman"/>
                <a:sym typeface="Times New Roman"/>
              </a:rPr>
              <a:t>Boljanovic, V. (2009) Metal Shaping Processes: Casting and Molding; Particulate Processing; Deformation Processes; and Metal Removal (p333-334). Industrial Press, Inc. New York</a:t>
            </a:r>
            <a:endParaRPr/>
          </a:p>
          <a:p>
            <a:pPr indent="-501015"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Trent, E., &amp; Wright, P. (2000). Metal Cutting (4</a:t>
            </a:r>
            <a:r>
              <a:rPr baseline="30000" lang="en-GB">
                <a:latin typeface="Times New Roman"/>
                <a:ea typeface="Times New Roman"/>
                <a:cs typeface="Times New Roman"/>
                <a:sym typeface="Times New Roman"/>
              </a:rPr>
              <a:t>th</a:t>
            </a:r>
            <a:r>
              <a:rPr lang="en-GB">
                <a:latin typeface="Times New Roman"/>
                <a:ea typeface="Times New Roman"/>
                <a:cs typeface="Times New Roman"/>
                <a:sym typeface="Times New Roman"/>
              </a:rPr>
              <a:t> ed) (p.14) Butterworth–Heinemann.</a:t>
            </a:r>
            <a:endParaRPr/>
          </a:p>
          <a:p>
            <a:pPr indent="-501015"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Fritz Klocke: Manufacturing Processes 1 - Cutting, Springer, 2011, p. 95</a:t>
            </a:r>
            <a:endParaRPr/>
          </a:p>
          <a:p>
            <a:pPr indent="-501015"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Trent, Wright: Metal Cutting. Butterworth Heinemann, 2000, 4. edition , p. 132-250</a:t>
            </a:r>
            <a:endParaRPr/>
          </a:p>
          <a:p>
            <a:pPr indent="-501015"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Fritz Klocke: Manufacturing Processes 1 - Cutting, Springer, 2011, p. 95-196Graham</a:t>
            </a:r>
            <a:endParaRPr/>
          </a:p>
          <a:p>
            <a:pPr indent="-501015"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T. Smith: Cutting Tool Technology - Industrial Handbook, Springer, 2008, p. 1-32</a:t>
            </a:r>
            <a:endParaRPr/>
          </a:p>
          <a:p>
            <a:pPr indent="-501015"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Zheng, G. (2018). S e n s o r s &amp; T r a n s d u c e r s Specific Energy Consumption Prediction Method Based on Machine Tool Power Measurement (p.1), Shandong University of Technology, Zibo 255049, China.</a:t>
            </a:r>
            <a:endParaRPr/>
          </a:p>
          <a:p>
            <a:pPr indent="-501015" lvl="0" marL="514350" rtl="0" algn="l">
              <a:lnSpc>
                <a:spcPct val="90000"/>
              </a:lnSpc>
              <a:spcBef>
                <a:spcPts val="1000"/>
              </a:spcBef>
              <a:spcAft>
                <a:spcPts val="0"/>
              </a:spcAft>
              <a:buSzPct val="100000"/>
              <a:buFont typeface="Arial"/>
              <a:buAutoNum type="arabicPeriod"/>
            </a:pPr>
            <a:r>
              <a:rPr lang="en-GB">
                <a:uFill>
                  <a:noFill/>
                </a:uFill>
                <a:latin typeface="Times New Roman"/>
                <a:ea typeface="Times New Roman"/>
                <a:cs typeface="Times New Roman"/>
                <a:sym typeface="Times New Roman"/>
                <a:hlinkClick r:id="rId3"/>
              </a:rPr>
              <a:t>https://www.machiningdoctor.com/calculators/machining-power/#what-is-machining-powe</a:t>
            </a:r>
            <a:r>
              <a:rPr lang="en-GB">
                <a:uFill>
                  <a:noFill/>
                </a:uFill>
                <a:latin typeface="Times New Roman"/>
                <a:ea typeface="Times New Roman"/>
                <a:cs typeface="Times New Roman"/>
                <a:sym typeface="Times New Roman"/>
                <a:hlinkClick r:id="rId4"/>
              </a:rPr>
              <a:t>r</a:t>
            </a:r>
            <a:endParaRPr>
              <a:latin typeface="Times New Roman"/>
              <a:ea typeface="Times New Roman"/>
              <a:cs typeface="Times New Roman"/>
              <a:sym typeface="Times New Roman"/>
            </a:endParaRPr>
          </a:p>
          <a:p>
            <a:pPr indent="-376555" lvl="0" marL="514350" rtl="0" algn="l">
              <a:lnSpc>
                <a:spcPct val="90000"/>
              </a:lnSpc>
              <a:spcBef>
                <a:spcPts val="1000"/>
              </a:spcBef>
              <a:spcAft>
                <a:spcPts val="0"/>
              </a:spcAft>
              <a:buClr>
                <a:schemeClr val="dk1"/>
              </a:buClr>
              <a:buSzPct val="100000"/>
              <a:buFont typeface="Arial"/>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351" name="Google Shape;351;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352" name="Google Shape;352;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53" name="Google Shape;353;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6/3/2022</a:t>
            </a:r>
            <a:endParaRPr/>
          </a:p>
        </p:txBody>
      </p:sp>
      <p:sp>
        <p:nvSpPr>
          <p:cNvPr id="359" name="Google Shape;359;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60" name="Google Shape;360;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61" name="Google Shape;361;p32"/>
          <p:cNvSpPr/>
          <p:nvPr/>
        </p:nvSpPr>
        <p:spPr>
          <a:xfrm>
            <a:off x="2225842" y="2177716"/>
            <a:ext cx="7351295"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cap="none">
                <a:solidFill>
                  <a:srgbClr val="D5DBE5"/>
                </a:solidFill>
                <a:latin typeface="Calibri"/>
                <a:ea typeface="Calibri"/>
                <a:cs typeface="Calibri"/>
                <a:sym typeface="Calibri"/>
              </a:rPr>
              <a:t>THANK YOU</a:t>
            </a:r>
            <a:endParaRPr b="1" sz="8800" cap="none">
              <a:solidFill>
                <a:srgbClr val="D5DBE5"/>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2021-05-10T07:15:05Z</dcterms:created>
  <dc:creator>Windows User</dc:creator>
</cp:coreProperties>
</file>