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8" roundtripDataSignature="AMtx7mhUw7rDQwh7DDs/Wcaq7qhHWzvKD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38" Type="http://customschemas.google.com/relationships/presentationmetadata" Target="meta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2" name="Google Shape;17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3"/>
          <p:cNvSpPr/>
          <p:nvPr>
            <p:ph idx="2" type="pic"/>
          </p:nvPr>
        </p:nvSpPr>
        <p:spPr>
          <a:xfrm>
            <a:off x="5183188" y="987425"/>
            <a:ext cx="6172200" cy="4873625"/>
          </a:xfrm>
          <a:prstGeom prst="rect">
            <a:avLst/>
          </a:prstGeom>
          <a:noFill/>
          <a:ln>
            <a:noFill/>
          </a:ln>
        </p:spPr>
      </p:sp>
      <p:sp>
        <p:nvSpPr>
          <p:cNvPr id="68" name="Google Shape;68;p4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0.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hyperlink" Target="https://www.sciencedirect.com/topics/materials-science/cutting-tool" TargetMode="External"/><Relationship Id="rId4" Type="http://schemas.openxmlformats.org/officeDocument/2006/relationships/hyperlink" Target="https://www.machinemfg.com/milling-cutters-types-uses-and-selection-principles/"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4" y="1504277"/>
            <a:ext cx="8440219" cy="263141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10: MILLING MACHINE OPERATIONS: FACE, SIDE, PLAIN,STRADDLE AND ANGULAR MILLING</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1106905" y="820237"/>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Introduction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Up milling and Down milling </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Types of Milling Cutters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Selection principle of milling cutter</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Milling operations</a:t>
            </a:r>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3"/>
          <p:cNvSpPr txBox="1"/>
          <p:nvPr>
            <p:ph type="title"/>
          </p:nvPr>
        </p:nvSpPr>
        <p:spPr>
          <a:xfrm>
            <a:off x="838200" y="365126"/>
            <a:ext cx="3914274" cy="9102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X.1 Introduction</a:t>
            </a:r>
            <a:endParaRPr b="1" sz="3200">
              <a:latin typeface="Times New Roman"/>
              <a:ea typeface="Times New Roman"/>
              <a:cs typeface="Times New Roman"/>
              <a:sym typeface="Times New Roman"/>
            </a:endParaRPr>
          </a:p>
        </p:txBody>
      </p:sp>
      <p:sp>
        <p:nvSpPr>
          <p:cNvPr id="104" name="Google Shape;104;p3"/>
          <p:cNvSpPr txBox="1"/>
          <p:nvPr>
            <p:ph idx="1" type="body"/>
          </p:nvPr>
        </p:nvSpPr>
        <p:spPr>
          <a:xfrm>
            <a:off x="946484" y="1175919"/>
            <a:ext cx="10407316" cy="4863934"/>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There are various milling machine operations used for different kinds of jobs. Depending on the direction of the cutter rotation and direction of work-piece feed, you can classify the milling process as Up (which is also called conventional) milling and Down (which is also called climb) milling. Each one of these milling process has its advantages as well as disadvantages as it is going to be highlighted in the next slides.</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4"/>
          <p:cNvSpPr txBox="1"/>
          <p:nvPr>
            <p:ph type="title"/>
          </p:nvPr>
        </p:nvSpPr>
        <p:spPr>
          <a:xfrm>
            <a:off x="838200" y="365125"/>
            <a:ext cx="4985084" cy="78990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X.2 Up and down milling</a:t>
            </a:r>
            <a:endParaRPr b="1" sz="3200">
              <a:latin typeface="Times New Roman"/>
              <a:ea typeface="Times New Roman"/>
              <a:cs typeface="Times New Roman"/>
              <a:sym typeface="Times New Roman"/>
            </a:endParaRPr>
          </a:p>
        </p:txBody>
      </p:sp>
      <p:sp>
        <p:nvSpPr>
          <p:cNvPr id="113" name="Google Shape;113;p4"/>
          <p:cNvSpPr txBox="1"/>
          <p:nvPr>
            <p:ph idx="1" type="body"/>
          </p:nvPr>
        </p:nvSpPr>
        <p:spPr>
          <a:xfrm>
            <a:off x="838200" y="1155032"/>
            <a:ext cx="10499558" cy="4324100"/>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Up (conventional) milling</a:t>
            </a:r>
            <a:r>
              <a:rPr lang="en-GB">
                <a:latin typeface="Times New Roman"/>
                <a:ea typeface="Times New Roman"/>
                <a:cs typeface="Times New Roman"/>
                <a:sym typeface="Times New Roman"/>
              </a:rPr>
              <a:t>: Here the direction of your work-piece feed is opposite to the direction of the milling cutter.</a:t>
            </a:r>
            <a:endParaRPr/>
          </a:p>
          <a:p>
            <a:pPr indent="0" lvl="0" marL="0" rtl="0" algn="l">
              <a:lnSpc>
                <a:spcPct val="150000"/>
              </a:lnSpc>
              <a:spcBef>
                <a:spcPts val="1000"/>
              </a:spcBef>
              <a:spcAft>
                <a:spcPts val="0"/>
              </a:spcAft>
              <a:buClr>
                <a:schemeClr val="dk1"/>
              </a:buClr>
              <a:buSzPts val="2800"/>
              <a:buNone/>
            </a:pPr>
            <a:r>
              <a:rPr b="1" lang="en-GB">
                <a:latin typeface="Times New Roman"/>
                <a:ea typeface="Times New Roman"/>
                <a:cs typeface="Times New Roman"/>
                <a:sym typeface="Times New Roman"/>
              </a:rPr>
              <a:t>Down (climb) milling</a:t>
            </a:r>
            <a:r>
              <a:rPr lang="en-GB">
                <a:latin typeface="Times New Roman"/>
                <a:ea typeface="Times New Roman"/>
                <a:cs typeface="Times New Roman"/>
                <a:sym typeface="Times New Roman"/>
              </a:rPr>
              <a:t>: Here the directions of your work-piece feed and the direction of the milling cutter are the same.</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14" name="Google Shape;11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15" name="Google Shape;11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6" name="Google Shape;1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type="title"/>
          </p:nvPr>
        </p:nvSpPr>
        <p:spPr>
          <a:xfrm>
            <a:off x="838200" y="196182"/>
            <a:ext cx="7772400" cy="65597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a. Comparison between Up and down milling</a:t>
            </a:r>
            <a:endParaRPr sz="3200"/>
          </a:p>
        </p:txBody>
      </p:sp>
      <p:sp>
        <p:nvSpPr>
          <p:cNvPr id="122" name="Google Shape;122;p5"/>
          <p:cNvSpPr txBox="1"/>
          <p:nvPr>
            <p:ph idx="1" type="body"/>
          </p:nvPr>
        </p:nvSpPr>
        <p:spPr>
          <a:xfrm>
            <a:off x="838200" y="1043573"/>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When you do the up-milling or conventional milling, the cutting forces tend to lift the work-piece and the table on which your work-piece is mounted; up-milling is favourable to the cutter since the starting load on the cutter teeth is at the minimum, however, it results in bad surface finish. You generally use the up-milling process for rough milling and on machines that are sturdy and can withstand the cutting forces.</a:t>
            </a:r>
            <a:endParaRPr/>
          </a:p>
        </p:txBody>
      </p:sp>
      <p:sp>
        <p:nvSpPr>
          <p:cNvPr id="123" name="Google Shape;12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24" name="Google Shape;12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5" name="Google Shape;12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838200" y="365125"/>
            <a:ext cx="8895347" cy="83803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b. Schematic illustration of up (conventional)milling</a:t>
            </a:r>
            <a:endParaRPr b="1" sz="3200">
              <a:latin typeface="Times New Roman"/>
              <a:ea typeface="Times New Roman"/>
              <a:cs typeface="Times New Roman"/>
              <a:sym typeface="Times New Roman"/>
            </a:endParaRPr>
          </a:p>
        </p:txBody>
      </p:sp>
      <p:sp>
        <p:nvSpPr>
          <p:cNvPr id="131" name="Google Shape;131;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32" name="Google Shape;132;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3" name="Google Shape;133;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134" name="Google Shape;134;p6"/>
          <p:cNvPicPr preferRelativeResize="0"/>
          <p:nvPr>
            <p:ph idx="1" type="body"/>
          </p:nvPr>
        </p:nvPicPr>
        <p:blipFill rotWithShape="1">
          <a:blip r:embed="rId3">
            <a:alphaModFix/>
          </a:blip>
          <a:srcRect b="0" l="0" r="0" t="0"/>
          <a:stretch/>
        </p:blipFill>
        <p:spPr>
          <a:xfrm>
            <a:off x="887059" y="1203158"/>
            <a:ext cx="4575278" cy="3694518"/>
          </a:xfrm>
          <a:prstGeom prst="rect">
            <a:avLst/>
          </a:prstGeom>
          <a:noFill/>
          <a:ln>
            <a:noFill/>
          </a:ln>
        </p:spPr>
      </p:pic>
      <p:sp>
        <p:nvSpPr>
          <p:cNvPr id="135" name="Google Shape;135;p6"/>
          <p:cNvSpPr/>
          <p:nvPr/>
        </p:nvSpPr>
        <p:spPr>
          <a:xfrm>
            <a:off x="1392386" y="5019812"/>
            <a:ext cx="356462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1" lang="en-GB" sz="1800" u="none" cap="none" strike="noStrike">
                <a:solidFill>
                  <a:schemeClr val="dk1"/>
                </a:solidFill>
                <a:latin typeface="Times New Roman"/>
                <a:ea typeface="Times New Roman"/>
                <a:cs typeface="Times New Roman"/>
                <a:sym typeface="Times New Roman"/>
              </a:rPr>
              <a:t>Fig.1 Up (conventional)milling</a:t>
            </a:r>
            <a:endParaRPr i="1" sz="1800">
              <a:solidFill>
                <a:schemeClr val="dk1"/>
              </a:solidFill>
              <a:latin typeface="Calibri"/>
              <a:ea typeface="Calibri"/>
              <a:cs typeface="Calibri"/>
              <a:sym typeface="Calibri"/>
            </a:endParaRPr>
          </a:p>
        </p:txBody>
      </p:sp>
      <p:sp>
        <p:nvSpPr>
          <p:cNvPr id="136" name="Google Shape;136;p6"/>
          <p:cNvSpPr/>
          <p:nvPr/>
        </p:nvSpPr>
        <p:spPr>
          <a:xfrm>
            <a:off x="701737" y="5500545"/>
            <a:ext cx="484482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https://finemetalworking.com/wp-content/uploads/up-milling.png</a:t>
            </a:r>
            <a:endParaRPr/>
          </a:p>
        </p:txBody>
      </p:sp>
      <p:sp>
        <p:nvSpPr>
          <p:cNvPr id="137" name="Google Shape;137;p6"/>
          <p:cNvSpPr/>
          <p:nvPr/>
        </p:nvSpPr>
        <p:spPr>
          <a:xfrm>
            <a:off x="5462337" y="1302527"/>
            <a:ext cx="6096000" cy="4401205"/>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Metal is removed by cutter rotating against the direction of travel of the workpiece.</a:t>
            </a:r>
            <a:endParaRPr/>
          </a:p>
          <a:p>
            <a:pPr indent="-457200" lvl="0" marL="45720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Needs stronger holding of the job. </a:t>
            </a:r>
            <a:endParaRPr sz="2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Chip thickness is minimum at the start of cut and maximum at the end of the cut.</a:t>
            </a:r>
            <a:endParaRPr/>
          </a:p>
          <a:p>
            <a:pPr indent="-457200" lvl="0" marL="45720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Disadvantage- tendency to lift work from the fixtures and poor surface finish.</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7"/>
          <p:cNvSpPr txBox="1"/>
          <p:nvPr>
            <p:ph type="title"/>
          </p:nvPr>
        </p:nvSpPr>
        <p:spPr>
          <a:xfrm>
            <a:off x="838200" y="365125"/>
            <a:ext cx="3200400" cy="501149"/>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Down milling</a:t>
            </a:r>
            <a:endParaRPr b="1" sz="3200">
              <a:latin typeface="Times New Roman"/>
              <a:ea typeface="Times New Roman"/>
              <a:cs typeface="Times New Roman"/>
              <a:sym typeface="Times New Roman"/>
            </a:endParaRPr>
          </a:p>
        </p:txBody>
      </p:sp>
      <p:sp>
        <p:nvSpPr>
          <p:cNvPr id="143" name="Google Shape;143;p7"/>
          <p:cNvSpPr txBox="1"/>
          <p:nvPr>
            <p:ph idx="1" type="body"/>
          </p:nvPr>
        </p:nvSpPr>
        <p:spPr>
          <a:xfrm>
            <a:off x="838200" y="1224047"/>
            <a:ext cx="10206789"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In climb milling (down-milling), the cutting forces push the work-piece downwards and this helps in milling thin work-pieces and also results in good surface finish. However, Sudden and maximum load on your milling cutter at the start of down-milling is not favorable to the cutter.</a:t>
            </a:r>
            <a:endParaRPr/>
          </a:p>
        </p:txBody>
      </p:sp>
      <p:sp>
        <p:nvSpPr>
          <p:cNvPr id="144" name="Google Shape;144;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45" name="Google Shape;145;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6" name="Google Shape;146;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8"/>
          <p:cNvSpPr txBox="1"/>
          <p:nvPr>
            <p:ph type="title"/>
          </p:nvPr>
        </p:nvSpPr>
        <p:spPr>
          <a:xfrm>
            <a:off x="838200" y="365125"/>
            <a:ext cx="8534400" cy="63225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 Schematic illustration of Down (climb)milling</a:t>
            </a:r>
            <a:endParaRPr sz="3200">
              <a:latin typeface="Times New Roman"/>
              <a:ea typeface="Times New Roman"/>
              <a:cs typeface="Times New Roman"/>
              <a:sym typeface="Times New Roman"/>
            </a:endParaRPr>
          </a:p>
        </p:txBody>
      </p:sp>
      <p:pic>
        <p:nvPicPr>
          <p:cNvPr id="152" name="Google Shape;152;p8"/>
          <p:cNvPicPr preferRelativeResize="0"/>
          <p:nvPr>
            <p:ph idx="1" type="body"/>
          </p:nvPr>
        </p:nvPicPr>
        <p:blipFill rotWithShape="1">
          <a:blip r:embed="rId3">
            <a:alphaModFix/>
          </a:blip>
          <a:srcRect b="0" l="0" r="0" t="0"/>
          <a:stretch/>
        </p:blipFill>
        <p:spPr>
          <a:xfrm>
            <a:off x="741947" y="1524044"/>
            <a:ext cx="4345907" cy="2822382"/>
          </a:xfrm>
          <a:prstGeom prst="rect">
            <a:avLst/>
          </a:prstGeom>
          <a:noFill/>
          <a:ln>
            <a:noFill/>
          </a:ln>
        </p:spPr>
      </p:pic>
      <p:sp>
        <p:nvSpPr>
          <p:cNvPr id="153" name="Google Shape;153;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54" name="Google Shape;154;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5" name="Google Shape;155;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56" name="Google Shape;156;p8"/>
          <p:cNvSpPr/>
          <p:nvPr/>
        </p:nvSpPr>
        <p:spPr>
          <a:xfrm>
            <a:off x="1530546" y="4656699"/>
            <a:ext cx="276870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Fig.2 Down (climb)milling</a:t>
            </a:r>
            <a:endParaRPr i="1" sz="1800">
              <a:solidFill>
                <a:schemeClr val="dk1"/>
              </a:solidFill>
              <a:latin typeface="Calibri"/>
              <a:ea typeface="Calibri"/>
              <a:cs typeface="Calibri"/>
              <a:sym typeface="Calibri"/>
            </a:endParaRPr>
          </a:p>
        </p:txBody>
      </p:sp>
      <p:sp>
        <p:nvSpPr>
          <p:cNvPr id="157" name="Google Shape;157;p8"/>
          <p:cNvSpPr/>
          <p:nvPr/>
        </p:nvSpPr>
        <p:spPr>
          <a:xfrm>
            <a:off x="5392654" y="1292949"/>
            <a:ext cx="5954880" cy="4832092"/>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Metal is removed by cutter rotating in the same direction of travel of the workpiece. </a:t>
            </a:r>
            <a:endParaRPr sz="2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Teeth cut downward instead of upwards.</a:t>
            </a:r>
            <a:endParaRPr/>
          </a:p>
          <a:p>
            <a:pPr indent="-457200" lvl="0" marL="45720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Chip thickness is maximum at the start of cut and minimum at the end of cut.</a:t>
            </a:r>
            <a:endParaRPr/>
          </a:p>
          <a:p>
            <a:pPr indent="-457200" lvl="0" marL="45720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Less friction involved</a:t>
            </a:r>
            <a:endParaRPr/>
          </a:p>
          <a:p>
            <a:pPr indent="-457200" lvl="0" marL="45720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Better surface finish. </a:t>
            </a:r>
            <a:endParaRPr sz="2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Less power consumption.</a:t>
            </a:r>
            <a:endParaRPr/>
          </a:p>
        </p:txBody>
      </p:sp>
      <p:sp>
        <p:nvSpPr>
          <p:cNvPr id="158" name="Google Shape;158;p8"/>
          <p:cNvSpPr/>
          <p:nvPr/>
        </p:nvSpPr>
        <p:spPr>
          <a:xfrm>
            <a:off x="533400" y="5183359"/>
            <a:ext cx="465070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Source: https://finemetalworking.com/wp-content/uploads/up-milling.png</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9"/>
          <p:cNvSpPr txBox="1"/>
          <p:nvPr>
            <p:ph type="title"/>
          </p:nvPr>
        </p:nvSpPr>
        <p:spPr>
          <a:xfrm>
            <a:off x="838200" y="365125"/>
            <a:ext cx="10515600" cy="60943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X.3 Types of Milling Cutters Used in Machining Process</a:t>
            </a:r>
            <a:br>
              <a:rPr b="1" lang="en-GB" sz="3200">
                <a:latin typeface="Times New Roman"/>
                <a:ea typeface="Times New Roman"/>
                <a:cs typeface="Times New Roman"/>
                <a:sym typeface="Times New Roman"/>
              </a:rPr>
            </a:br>
            <a:endParaRPr sz="3200">
              <a:latin typeface="Times New Roman"/>
              <a:ea typeface="Times New Roman"/>
              <a:cs typeface="Times New Roman"/>
              <a:sym typeface="Times New Roman"/>
            </a:endParaRPr>
          </a:p>
        </p:txBody>
      </p:sp>
      <p:pic>
        <p:nvPicPr>
          <p:cNvPr id="164" name="Google Shape;164;p9"/>
          <p:cNvPicPr preferRelativeResize="0"/>
          <p:nvPr>
            <p:ph idx="1" type="body"/>
          </p:nvPr>
        </p:nvPicPr>
        <p:blipFill rotWithShape="1">
          <a:blip r:embed="rId3">
            <a:alphaModFix/>
          </a:blip>
          <a:srcRect b="0" l="0" r="0" t="0"/>
          <a:stretch/>
        </p:blipFill>
        <p:spPr>
          <a:xfrm>
            <a:off x="2209800" y="974559"/>
            <a:ext cx="7249772" cy="4559968"/>
          </a:xfrm>
          <a:prstGeom prst="rect">
            <a:avLst/>
          </a:prstGeom>
          <a:noFill/>
          <a:ln>
            <a:noFill/>
          </a:ln>
        </p:spPr>
      </p:pic>
      <p:sp>
        <p:nvSpPr>
          <p:cNvPr id="165" name="Google Shape;165;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66" name="Google Shape;166;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7" name="Google Shape;167;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68" name="Google Shape;168;p9"/>
          <p:cNvSpPr/>
          <p:nvPr/>
        </p:nvSpPr>
        <p:spPr>
          <a:xfrm>
            <a:off x="1411705" y="5987018"/>
            <a:ext cx="857049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GB" sz="1800">
                <a:solidFill>
                  <a:schemeClr val="dk1"/>
                </a:solidFill>
                <a:latin typeface="Times New Roman"/>
                <a:ea typeface="Times New Roman"/>
                <a:cs typeface="Times New Roman"/>
                <a:sym typeface="Times New Roman"/>
              </a:rPr>
              <a:t>Source: </a:t>
            </a:r>
            <a:r>
              <a:rPr i="1" lang="en-GB" sz="1800">
                <a:solidFill>
                  <a:schemeClr val="dk1"/>
                </a:solidFill>
                <a:latin typeface="Times New Roman"/>
                <a:ea typeface="Times New Roman"/>
                <a:cs typeface="Times New Roman"/>
                <a:sym typeface="Times New Roman"/>
              </a:rPr>
              <a:t>https://www.machinemfg.com/milling-cutters-types-uses-and-selection-principles/</a:t>
            </a:r>
            <a:endParaRPr/>
          </a:p>
        </p:txBody>
      </p:sp>
      <p:sp>
        <p:nvSpPr>
          <p:cNvPr id="169" name="Google Shape;169;p9"/>
          <p:cNvSpPr txBox="1"/>
          <p:nvPr/>
        </p:nvSpPr>
        <p:spPr>
          <a:xfrm>
            <a:off x="2534652" y="5601477"/>
            <a:ext cx="6324600" cy="385541"/>
          </a:xfrm>
          <a:prstGeom prst="rect">
            <a:avLst/>
          </a:prstGeom>
          <a:noFill/>
          <a:ln>
            <a:noFill/>
          </a:ln>
        </p:spPr>
        <p:txBody>
          <a:bodyPr anchorCtr="0" anchor="ctr" bIns="45700" lIns="91425" spcFirstLastPara="1" rIns="91425" wrap="square" tIns="45700">
            <a:noAutofit/>
          </a:bodyPr>
          <a:lstStyle/>
          <a:p>
            <a:pPr indent="0" lvl="0" marL="0" marR="0" rtl="0" algn="l">
              <a:lnSpc>
                <a:spcPct val="90000"/>
              </a:lnSpc>
              <a:spcBef>
                <a:spcPts val="0"/>
              </a:spcBef>
              <a:spcAft>
                <a:spcPts val="0"/>
              </a:spcAft>
              <a:buClr>
                <a:schemeClr val="dk1"/>
              </a:buClr>
              <a:buSzPts val="2000"/>
              <a:buFont typeface="Times New Roman"/>
              <a:buNone/>
            </a:pPr>
            <a:br>
              <a:rPr i="1" lang="en-GB" sz="2000">
                <a:solidFill>
                  <a:schemeClr val="dk1"/>
                </a:solidFill>
                <a:latin typeface="Times New Roman"/>
                <a:ea typeface="Times New Roman"/>
                <a:cs typeface="Times New Roman"/>
                <a:sym typeface="Times New Roman"/>
              </a:rPr>
            </a:br>
            <a:r>
              <a:rPr i="1" lang="en-GB" sz="2000">
                <a:solidFill>
                  <a:schemeClr val="dk1"/>
                </a:solidFill>
                <a:latin typeface="Times New Roman"/>
                <a:ea typeface="Times New Roman"/>
                <a:cs typeface="Times New Roman"/>
                <a:sym typeface="Times New Roman"/>
              </a:rPr>
              <a:t>Fig.3 Types of Milling Cutters Used in Machining Process</a:t>
            </a:r>
            <a:br>
              <a:rPr i="1" lang="en-GB" sz="2000">
                <a:solidFill>
                  <a:schemeClr val="dk1"/>
                </a:solidFill>
                <a:latin typeface="Times New Roman"/>
                <a:ea typeface="Times New Roman"/>
                <a:cs typeface="Times New Roman"/>
                <a:sym typeface="Times New Roman"/>
              </a:rPr>
            </a:b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0"/>
          <p:cNvSpPr txBox="1"/>
          <p:nvPr>
            <p:ph type="title"/>
          </p:nvPr>
        </p:nvSpPr>
        <p:spPr>
          <a:xfrm>
            <a:off x="838200" y="365125"/>
            <a:ext cx="6669505" cy="59740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X.4 Selection principle of milling cutter</a:t>
            </a:r>
            <a:endParaRPr b="1" sz="3200">
              <a:latin typeface="Times New Roman"/>
              <a:ea typeface="Times New Roman"/>
              <a:cs typeface="Times New Roman"/>
              <a:sym typeface="Times New Roman"/>
            </a:endParaRPr>
          </a:p>
        </p:txBody>
      </p:sp>
      <p:sp>
        <p:nvSpPr>
          <p:cNvPr id="175" name="Google Shape;175;p10"/>
          <p:cNvSpPr txBox="1"/>
          <p:nvPr>
            <p:ph idx="1" type="body"/>
          </p:nvPr>
        </p:nvSpPr>
        <p:spPr>
          <a:xfrm>
            <a:off x="838200" y="962526"/>
            <a:ext cx="10515600" cy="5393824"/>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rPr b="1" lang="en-GB">
                <a:latin typeface="Times New Roman"/>
                <a:ea typeface="Times New Roman"/>
                <a:cs typeface="Times New Roman"/>
                <a:sym typeface="Times New Roman"/>
              </a:rPr>
              <a:t>a. selection of milling cutter diameter</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selection of milling cutter diameter varies greatly due to different products and production batches.</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choices of tool diameter mainly depends on the specification of the equipment and the machining size of the workpiece</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b. Plane milling cutter</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When selecting the diameter of face milling tool, it is mainly considered that the power required by the tool should be within the power range of machine tool, or it can be according to the diameter of machine tool spindle.</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diameter of face milling cutter can be selected according to D= 1.5d (where d is the diameter of spindle).</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In mass production, the tool diameter can also be selected according to 1.6 times of the cutting width of the workpiece.</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76" name="Google Shape;176;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77" name="Google Shape;17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8" name="Google Shape;178;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1"/>
          <p:cNvSpPr txBox="1"/>
          <p:nvPr>
            <p:ph type="title"/>
          </p:nvPr>
        </p:nvSpPr>
        <p:spPr>
          <a:xfrm>
            <a:off x="838200" y="365125"/>
            <a:ext cx="2241884" cy="5974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 End mill</a:t>
            </a:r>
            <a:endParaRPr b="1" sz="3200">
              <a:latin typeface="Times New Roman"/>
              <a:ea typeface="Times New Roman"/>
              <a:cs typeface="Times New Roman"/>
              <a:sym typeface="Times New Roman"/>
            </a:endParaRPr>
          </a:p>
        </p:txBody>
      </p:sp>
      <p:sp>
        <p:nvSpPr>
          <p:cNvPr id="184" name="Google Shape;184;p11"/>
          <p:cNvSpPr txBox="1"/>
          <p:nvPr>
            <p:ph idx="1" type="body"/>
          </p:nvPr>
        </p:nvSpPr>
        <p:spPr>
          <a:xfrm>
            <a:off x="838199" y="962526"/>
            <a:ext cx="10736179" cy="539382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The selection of end mill cutter diameter shall mainly consider the requirements of workpiece processing size to ensure that the power required by the cutter is within the rated power range of the machine tool.</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If it is small diameter end mill, the main consideration should be whether the maximum number of revolutions of the machine tool can reach the maximum cutting speed of the tool (60m/min)</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d. Slotting knife</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The diameter and width of the slot milling shall be selected according to the size of the workpiece to be machined, and its cutting power shall be within the allowance power of the machine tool.</a:t>
            </a:r>
            <a:endParaRPr>
              <a:latin typeface="Times New Roman"/>
              <a:ea typeface="Times New Roman"/>
              <a:cs typeface="Times New Roman"/>
              <a:sym typeface="Times New Roman"/>
            </a:endParaRPr>
          </a:p>
        </p:txBody>
      </p:sp>
      <p:sp>
        <p:nvSpPr>
          <p:cNvPr id="185" name="Google Shape;18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86" name="Google Shape;18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87" name="Google Shape;18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2"/>
          <p:cNvSpPr txBox="1"/>
          <p:nvPr>
            <p:ph type="title"/>
          </p:nvPr>
        </p:nvSpPr>
        <p:spPr>
          <a:xfrm>
            <a:off x="838200" y="365126"/>
            <a:ext cx="7772400" cy="7538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e. Selection of milling cutter blade</a:t>
            </a:r>
            <a:endParaRPr b="1" sz="3200">
              <a:latin typeface="Times New Roman"/>
              <a:ea typeface="Times New Roman"/>
              <a:cs typeface="Times New Roman"/>
              <a:sym typeface="Times New Roman"/>
            </a:endParaRPr>
          </a:p>
        </p:txBody>
      </p:sp>
      <p:sp>
        <p:nvSpPr>
          <p:cNvPr id="193" name="Google Shape;193;p12"/>
          <p:cNvSpPr txBox="1"/>
          <p:nvPr>
            <p:ph idx="1" type="body"/>
          </p:nvPr>
        </p:nvSpPr>
        <p:spPr>
          <a:xfrm>
            <a:off x="838200" y="1118938"/>
            <a:ext cx="10363200" cy="5237412"/>
          </a:xfrm>
          <a:prstGeom prst="rect">
            <a:avLst/>
          </a:prstGeom>
          <a:noFill/>
          <a:ln>
            <a:noFill/>
          </a:ln>
        </p:spPr>
        <p:txBody>
          <a:bodyPr anchorCtr="0" anchor="t" bIns="45700" lIns="91425" spcFirstLastPara="1" rIns="91425" wrap="square" tIns="45700">
            <a:normAutofit fontScale="85000" lnSpcReduction="20000"/>
          </a:bodyPr>
          <a:lstStyle/>
          <a:p>
            <a:pPr indent="-571500" lvl="0" marL="571500" rtl="0" algn="l">
              <a:lnSpc>
                <a:spcPct val="150000"/>
              </a:lnSpc>
              <a:spcBef>
                <a:spcPts val="0"/>
              </a:spcBef>
              <a:spcAft>
                <a:spcPts val="0"/>
              </a:spcAft>
              <a:buClr>
                <a:schemeClr val="dk1"/>
              </a:buClr>
              <a:buSzPct val="100000"/>
              <a:buFont typeface="Times New Roman"/>
              <a:buAutoNum type="romanLcPeriod"/>
            </a:pPr>
            <a:r>
              <a:rPr lang="en-GB">
                <a:latin typeface="Times New Roman"/>
                <a:ea typeface="Times New Roman"/>
                <a:cs typeface="Times New Roman"/>
                <a:sym typeface="Times New Roman"/>
              </a:rPr>
              <a:t>For finishing, it is best to use a grinding blade. This kind of blade has a good dimensional accuracy, so milling is the positioning accuracy of cutting edge, which can obtain better machining accuracy and surface roughness.</a:t>
            </a:r>
            <a:endParaRPr/>
          </a:p>
          <a:p>
            <a:pPr indent="-571500" lvl="0" marL="571500" rtl="0" algn="l">
              <a:lnSpc>
                <a:spcPct val="150000"/>
              </a:lnSpc>
              <a:spcBef>
                <a:spcPts val="1000"/>
              </a:spcBef>
              <a:spcAft>
                <a:spcPts val="0"/>
              </a:spcAft>
              <a:buClr>
                <a:schemeClr val="dk1"/>
              </a:buClr>
              <a:buSzPct val="100000"/>
              <a:buFont typeface="Times New Roman"/>
              <a:buAutoNum type="romanLcPeriod"/>
            </a:pPr>
            <a:r>
              <a:rPr lang="en-GB">
                <a:latin typeface="Times New Roman"/>
                <a:ea typeface="Times New Roman"/>
                <a:cs typeface="Times New Roman"/>
                <a:sym typeface="Times New Roman"/>
              </a:rPr>
              <a:t>For rough machining, it is best to pressing blades, which can reduce the processing cost.</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dimensional accuracy and sharpness of the pressing blade are worse than those of the grinding blade, but the edge strength of the pressing blade is better. It is impact resistant during rough machining, and can withstand large cutting depth and large feed.</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94" name="Google Shape;194;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195" name="Google Shape;195;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6" name="Google Shape;196;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3"/>
          <p:cNvSpPr txBox="1"/>
          <p:nvPr>
            <p:ph idx="1" type="body"/>
          </p:nvPr>
        </p:nvSpPr>
        <p:spPr>
          <a:xfrm>
            <a:off x="701842" y="694657"/>
            <a:ext cx="10800347" cy="5453480"/>
          </a:xfrm>
          <a:prstGeom prst="rect">
            <a:avLst/>
          </a:prstGeom>
          <a:noFill/>
          <a:ln>
            <a:noFill/>
          </a:ln>
        </p:spPr>
        <p:txBody>
          <a:bodyPr anchorCtr="0" anchor="t" bIns="45700" lIns="91425" spcFirstLastPara="1" rIns="91425" wrap="square" tIns="45700">
            <a:normAutofit lnSpcReduction="20000"/>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c. Sharp large rake blades can be used for milling viscous materials such as stainless steel. Through the cutting action of the sharp blade, the friction between the blade and the workpiece material is reduced, and the chips can leave the front end of the blade faster.</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f. Selection of milling cutter blade</a:t>
            </a:r>
            <a:endParaRPr/>
          </a:p>
          <a:p>
            <a:pPr indent="-406400" lvl="0" marL="457200" rtl="0" algn="l">
              <a:lnSpc>
                <a:spcPct val="90000"/>
              </a:lnSpc>
              <a:spcBef>
                <a:spcPts val="1000"/>
              </a:spcBef>
              <a:spcAft>
                <a:spcPts val="0"/>
              </a:spcAft>
              <a:buSzPts val="2800"/>
              <a:buFont typeface="Times New Roman"/>
              <a:buAutoNum type="alphaLcPeriod"/>
            </a:pPr>
            <a:r>
              <a:rPr lang="en-GB">
                <a:latin typeface="Times New Roman"/>
                <a:ea typeface="Times New Roman"/>
                <a:cs typeface="Times New Roman"/>
                <a:sym typeface="Times New Roman"/>
              </a:rPr>
              <a:t>First of all, the number of teeth must be considered when selecting milling cutter.</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The size of tooth pitch will determine the number of cutter teeth involved in cutting at the same time, and affect the smoothness of cutting and the requirements for the cutting speed of the machine tool.</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Rough tooth milling cutter is mostly used for rough machining because it has a large chip removal groove.</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At the same feed rate, the cutting load per tooth of the coarse tooth milling cutter is greater than that of the dense tooth milling cutter.</a:t>
            </a:r>
            <a:endParaRPr>
              <a:latin typeface="Times New Roman"/>
              <a:ea typeface="Times New Roman"/>
              <a:cs typeface="Times New Roman"/>
              <a:sym typeface="Times New Roman"/>
            </a:endParaRPr>
          </a:p>
        </p:txBody>
      </p:sp>
      <p:sp>
        <p:nvSpPr>
          <p:cNvPr id="202" name="Google Shape;202;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03" name="Google Shape;203;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4" name="Google Shape;204;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4"/>
          <p:cNvSpPr txBox="1"/>
          <p:nvPr>
            <p:ph idx="1" type="body"/>
          </p:nvPr>
        </p:nvSpPr>
        <p:spPr>
          <a:xfrm>
            <a:off x="838200" y="526214"/>
            <a:ext cx="10351168" cy="570614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b</a:t>
            </a:r>
            <a:r>
              <a:rPr lang="en-GB">
                <a:latin typeface="Times New Roman"/>
                <a:ea typeface="Times New Roman"/>
                <a:cs typeface="Times New Roman"/>
                <a:sym typeface="Times New Roman"/>
              </a:rPr>
              <a:t>. </a:t>
            </a:r>
            <a:r>
              <a:rPr lang="en-GB">
                <a:latin typeface="Times New Roman"/>
                <a:ea typeface="Times New Roman"/>
                <a:cs typeface="Times New Roman"/>
                <a:sym typeface="Times New Roman"/>
              </a:rPr>
              <a:t>During finish milling, the cutting depth is shallow, generally 0.25-064mm. It is recommended to select dense tooth milling cutter.</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c</a:t>
            </a:r>
            <a:r>
              <a:rPr lang="en-GB">
                <a:latin typeface="Times New Roman"/>
                <a:ea typeface="Times New Roman"/>
                <a:cs typeface="Times New Roman"/>
                <a:sym typeface="Times New Roman"/>
              </a:rPr>
              <a:t>. </a:t>
            </a:r>
            <a:r>
              <a:rPr lang="en-GB">
                <a:latin typeface="Times New Roman"/>
                <a:ea typeface="Times New Roman"/>
                <a:cs typeface="Times New Roman"/>
                <a:sym typeface="Times New Roman"/>
              </a:rPr>
              <a:t>In the process of heavy rough milling, the excessive cutting force will lead to the chatter of machine tools with low rigidity.</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This chatter will lead to the edge collapse of cemented carbide blade, which will shorten the tool life.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Using coarse tooth milling cutter can reduce the requirement of machine tool power.</a:t>
            </a:r>
            <a:endParaRPr/>
          </a:p>
        </p:txBody>
      </p:sp>
      <p:sp>
        <p:nvSpPr>
          <p:cNvPr id="210" name="Google Shape;210;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11" name="Google Shape;211;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2" name="Google Shape;212;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5"/>
          <p:cNvSpPr txBox="1"/>
          <p:nvPr>
            <p:ph idx="1" type="body"/>
          </p:nvPr>
        </p:nvSpPr>
        <p:spPr>
          <a:xfrm>
            <a:off x="838200" y="562308"/>
            <a:ext cx="9813757" cy="541738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When choosing milling cutter for ordinary milling machine, the following parameter must comprehensively be considered: milling material and hardness and the specifications of milling cutter, such as edge length, tool length, edge diameter, shank diameter,…</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High speed milling cutters are usually suitable for ordinary milling machines, while cemented carbide cutters are preferred for CNC milling machines.</a:t>
            </a:r>
            <a:endParaRPr/>
          </a:p>
          <a:p>
            <a:pPr indent="0" lvl="0" marL="0" rtl="0" algn="l">
              <a:lnSpc>
                <a:spcPct val="150000"/>
              </a:lnSpc>
              <a:spcBef>
                <a:spcPts val="1000"/>
              </a:spcBef>
              <a:spcAft>
                <a:spcPts val="0"/>
              </a:spcAft>
              <a:buClr>
                <a:schemeClr val="dk1"/>
              </a:buClr>
              <a:buSzPts val="2800"/>
              <a:buNone/>
            </a:pPr>
            <a:r>
              <a:t/>
            </a:r>
            <a:endParaRPr/>
          </a:p>
        </p:txBody>
      </p:sp>
      <p:sp>
        <p:nvSpPr>
          <p:cNvPr id="218" name="Google Shape;218;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19" name="Google Shape;219;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0" name="Google Shape;220;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6"/>
          <p:cNvSpPr txBox="1"/>
          <p:nvPr>
            <p:ph type="title"/>
          </p:nvPr>
        </p:nvSpPr>
        <p:spPr>
          <a:xfrm>
            <a:off x="838199" y="389690"/>
            <a:ext cx="9881937" cy="6209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X.5 Operations that can be performed on milling machine</a:t>
            </a:r>
            <a:endParaRPr b="1" sz="3200">
              <a:latin typeface="Times New Roman"/>
              <a:ea typeface="Times New Roman"/>
              <a:cs typeface="Times New Roman"/>
              <a:sym typeface="Times New Roman"/>
            </a:endParaRPr>
          </a:p>
        </p:txBody>
      </p:sp>
      <p:sp>
        <p:nvSpPr>
          <p:cNvPr id="226" name="Google Shape;226;p16"/>
          <p:cNvSpPr txBox="1"/>
          <p:nvPr>
            <p:ph idx="1" type="body"/>
          </p:nvPr>
        </p:nvSpPr>
        <p:spPr>
          <a:xfrm>
            <a:off x="1792705" y="1190042"/>
            <a:ext cx="3577389" cy="4729496"/>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Plain or slab milling</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Face milling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End milling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Side milling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Slot milling </a:t>
            </a:r>
            <a:endParaRPr>
              <a:latin typeface="Times New Roman"/>
              <a:ea typeface="Times New Roman"/>
              <a:cs typeface="Times New Roman"/>
              <a:sym typeface="Times New Roman"/>
            </a:endParaRPr>
          </a:p>
        </p:txBody>
      </p:sp>
      <p:sp>
        <p:nvSpPr>
          <p:cNvPr id="227" name="Google Shape;227;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28" name="Google Shape;228;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9" name="Google Shape;229;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30" name="Google Shape;230;p16"/>
          <p:cNvSpPr/>
          <p:nvPr/>
        </p:nvSpPr>
        <p:spPr>
          <a:xfrm>
            <a:off x="6180221" y="1190041"/>
            <a:ext cx="3072063" cy="2031325"/>
          </a:xfrm>
          <a:prstGeom prst="rect">
            <a:avLst/>
          </a:prstGeom>
          <a:noFill/>
          <a:ln>
            <a:noFill/>
          </a:ln>
        </p:spPr>
        <p:txBody>
          <a:bodyPr anchorCtr="0" anchor="t" bIns="45700" lIns="91425" spcFirstLastPara="1" rIns="91425" wrap="square" tIns="45700">
            <a:spAutoFit/>
          </a:bodyPr>
          <a:lstStyle/>
          <a:p>
            <a:pPr indent="-177800" lvl="0" marL="0" marR="0" rtl="0" algn="l">
              <a:lnSpc>
                <a:spcPct val="150000"/>
              </a:lnSpc>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Angular milling </a:t>
            </a:r>
            <a:endParaRPr/>
          </a:p>
          <a:p>
            <a:pPr indent="-177800" lvl="0" marL="0" marR="0" rtl="0" algn="l">
              <a:lnSpc>
                <a:spcPct val="150000"/>
              </a:lnSpc>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Form milling </a:t>
            </a:r>
            <a:endParaRPr/>
          </a:p>
          <a:p>
            <a:pPr indent="-177800" lvl="0" marL="0" marR="0" rtl="0" algn="l">
              <a:lnSpc>
                <a:spcPct val="150000"/>
              </a:lnSpc>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 Straddle milling</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7"/>
          <p:cNvSpPr txBox="1"/>
          <p:nvPr>
            <p:ph type="title"/>
          </p:nvPr>
        </p:nvSpPr>
        <p:spPr>
          <a:xfrm>
            <a:off x="838200" y="586683"/>
            <a:ext cx="10515600" cy="8500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Operations that can be performed on milling machine Cont’d</a:t>
            </a:r>
            <a:endParaRPr sz="3200"/>
          </a:p>
        </p:txBody>
      </p:sp>
      <p:sp>
        <p:nvSpPr>
          <p:cNvPr id="236" name="Google Shape;236;p17"/>
          <p:cNvSpPr txBox="1"/>
          <p:nvPr>
            <p:ph idx="1" type="body"/>
          </p:nvPr>
        </p:nvSpPr>
        <p:spPr>
          <a:xfrm>
            <a:off x="1305426" y="1626103"/>
            <a:ext cx="5127459" cy="3215606"/>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Gang milling</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Slitting or saw milling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 Gear cutting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Key way milling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String milling </a:t>
            </a:r>
            <a:endParaRPr>
              <a:latin typeface="Times New Roman"/>
              <a:ea typeface="Times New Roman"/>
              <a:cs typeface="Times New Roman"/>
              <a:sym typeface="Times New Roman"/>
            </a:endParaRPr>
          </a:p>
        </p:txBody>
      </p:sp>
      <p:sp>
        <p:nvSpPr>
          <p:cNvPr id="237" name="Google Shape;237;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38" name="Google Shape;238;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9" name="Google Shape;239;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40" name="Google Shape;240;p17"/>
          <p:cNvSpPr/>
          <p:nvPr/>
        </p:nvSpPr>
        <p:spPr>
          <a:xfrm>
            <a:off x="6432885" y="1769035"/>
            <a:ext cx="3862137" cy="2677656"/>
          </a:xfrm>
          <a:prstGeom prst="rect">
            <a:avLst/>
          </a:prstGeom>
          <a:noFill/>
          <a:ln>
            <a:noFill/>
          </a:ln>
        </p:spPr>
        <p:txBody>
          <a:bodyPr anchorCtr="0" anchor="t" bIns="45700" lIns="91425" spcFirstLastPara="1" rIns="91425" wrap="square" tIns="45700">
            <a:spAutoFit/>
          </a:bodyPr>
          <a:lstStyle/>
          <a:p>
            <a:pPr indent="-177800" lvl="0" marL="0" marR="0" rtl="0" algn="l">
              <a:lnSpc>
                <a:spcPct val="150000"/>
              </a:lnSpc>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Profile milling </a:t>
            </a:r>
            <a:endParaRPr/>
          </a:p>
          <a:p>
            <a:pPr indent="-177800" lvl="0" marL="0" marR="0" rtl="0" algn="l">
              <a:lnSpc>
                <a:spcPct val="150000"/>
              </a:lnSpc>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Thread milling</a:t>
            </a:r>
            <a:endParaRPr/>
          </a:p>
          <a:p>
            <a:pPr indent="-177800" lvl="0" marL="0" marR="0" rtl="0" algn="l">
              <a:lnSpc>
                <a:spcPct val="150000"/>
              </a:lnSpc>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Helical milling</a:t>
            </a:r>
            <a:endParaRPr/>
          </a:p>
          <a:p>
            <a:pPr indent="-177800" lvl="0" marL="0" marR="0" rtl="0" algn="l">
              <a:lnSpc>
                <a:spcPct val="150000"/>
              </a:lnSpc>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Cam milling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8"/>
          <p:cNvSpPr txBox="1"/>
          <p:nvPr>
            <p:ph type="title"/>
          </p:nvPr>
        </p:nvSpPr>
        <p:spPr>
          <a:xfrm>
            <a:off x="838200" y="365126"/>
            <a:ext cx="3200400" cy="8500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1. Plain Milling</a:t>
            </a:r>
            <a:endParaRPr sz="3200">
              <a:latin typeface="Times New Roman"/>
              <a:ea typeface="Times New Roman"/>
              <a:cs typeface="Times New Roman"/>
              <a:sym typeface="Times New Roman"/>
            </a:endParaRPr>
          </a:p>
        </p:txBody>
      </p:sp>
      <p:sp>
        <p:nvSpPr>
          <p:cNvPr id="246" name="Google Shape;246;p18"/>
          <p:cNvSpPr txBox="1"/>
          <p:nvPr>
            <p:ph idx="1" type="body"/>
          </p:nvPr>
        </p:nvSpPr>
        <p:spPr>
          <a:xfrm>
            <a:off x="838199" y="1115762"/>
            <a:ext cx="5694947" cy="524058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Plain Milling or slab milling is milling of flat surfaces where the axis of the cutter is kept parallel to the surface being milled. It is also known as surface milling or slab milling. The plain milling cutter is used for plain milling.</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47" name="Google Shape;247;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48" name="Google Shape;248;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9" name="Google Shape;249;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50" name="Google Shape;250;p18"/>
          <p:cNvPicPr preferRelativeResize="0"/>
          <p:nvPr/>
        </p:nvPicPr>
        <p:blipFill rotWithShape="1">
          <a:blip r:embed="rId3">
            <a:alphaModFix/>
          </a:blip>
          <a:srcRect b="13880" l="0" r="0" t="0"/>
          <a:stretch/>
        </p:blipFill>
        <p:spPr>
          <a:xfrm>
            <a:off x="7890709" y="1115762"/>
            <a:ext cx="3106153" cy="2273759"/>
          </a:xfrm>
          <a:prstGeom prst="rect">
            <a:avLst/>
          </a:prstGeom>
          <a:noFill/>
          <a:ln>
            <a:noFill/>
          </a:ln>
        </p:spPr>
      </p:pic>
      <p:sp>
        <p:nvSpPr>
          <p:cNvPr id="251" name="Google Shape;251;p18"/>
          <p:cNvSpPr/>
          <p:nvPr/>
        </p:nvSpPr>
        <p:spPr>
          <a:xfrm>
            <a:off x="7412606" y="4050861"/>
            <a:ext cx="418660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https://learnmech.com/milling-machine-operations-with-diagrams/</a:t>
            </a:r>
            <a:endParaRPr/>
          </a:p>
        </p:txBody>
      </p:sp>
      <p:sp>
        <p:nvSpPr>
          <p:cNvPr id="252" name="Google Shape;252;p18"/>
          <p:cNvSpPr txBox="1"/>
          <p:nvPr/>
        </p:nvSpPr>
        <p:spPr>
          <a:xfrm>
            <a:off x="8767395" y="3638394"/>
            <a:ext cx="2799347" cy="412467"/>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2000"/>
              <a:buFont typeface="Times New Roman"/>
              <a:buNone/>
            </a:pPr>
            <a:r>
              <a:rPr i="1" lang="en-GB" sz="2000">
                <a:solidFill>
                  <a:schemeClr val="dk1"/>
                </a:solidFill>
                <a:latin typeface="Times New Roman"/>
                <a:ea typeface="Times New Roman"/>
                <a:cs typeface="Times New Roman"/>
                <a:sym typeface="Times New Roman"/>
              </a:rPr>
              <a:t>Fig.4 Plain Milling</a:t>
            </a: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9"/>
          <p:cNvSpPr txBox="1"/>
          <p:nvPr>
            <p:ph idx="1" type="body"/>
          </p:nvPr>
        </p:nvSpPr>
        <p:spPr>
          <a:xfrm>
            <a:off x="838200" y="814973"/>
            <a:ext cx="10515600" cy="52850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Plain milling is the most common type of milling machine operation. Plain milling is performed to produce a plain, flat, horizontal surface parallel to the axis of rotation of a plain milling cutter.</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To perform this operation, the work and the cutter are secured properly on the machine. The depth of cut is set by rotating the vertical feed screw of the table. And the machine is started after selecting the right speed and feed.</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58" name="Google Shape;25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59" name="Google Shape;25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0" name="Google Shape;26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20"/>
          <p:cNvSpPr txBox="1"/>
          <p:nvPr>
            <p:ph type="title"/>
          </p:nvPr>
        </p:nvSpPr>
        <p:spPr>
          <a:xfrm>
            <a:off x="8339862" y="3778769"/>
            <a:ext cx="2156949" cy="4033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Times New Roman"/>
              <a:buNone/>
            </a:pPr>
            <a:r>
              <a:rPr i="1" lang="en-GB" sz="2000">
                <a:latin typeface="Times New Roman"/>
                <a:ea typeface="Times New Roman"/>
                <a:cs typeface="Times New Roman"/>
                <a:sym typeface="Times New Roman"/>
              </a:rPr>
              <a:t>Fig.5 Face Milling</a:t>
            </a:r>
            <a:endParaRPr i="1" sz="2000">
              <a:latin typeface="Times New Roman"/>
              <a:ea typeface="Times New Roman"/>
              <a:cs typeface="Times New Roman"/>
              <a:sym typeface="Times New Roman"/>
            </a:endParaRPr>
          </a:p>
        </p:txBody>
      </p:sp>
      <p:sp>
        <p:nvSpPr>
          <p:cNvPr id="266" name="Google Shape;266;p20"/>
          <p:cNvSpPr txBox="1"/>
          <p:nvPr>
            <p:ph idx="1" type="body"/>
          </p:nvPr>
        </p:nvSpPr>
        <p:spPr>
          <a:xfrm>
            <a:off x="838200" y="1199983"/>
            <a:ext cx="5273842" cy="50564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This makes the flat surface at the face of the workpiece. Face milling is done on the surface of the workpiece which is placed perpendicular to the axis of the cutter. This operation is done performed by a face milling cutter mounted on a stub arbor.</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67" name="Google Shape;267;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68" name="Google Shape;268;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69" name="Google Shape;26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70" name="Google Shape;270;p20"/>
          <p:cNvPicPr preferRelativeResize="0"/>
          <p:nvPr/>
        </p:nvPicPr>
        <p:blipFill rotWithShape="1">
          <a:blip r:embed="rId3">
            <a:alphaModFix/>
          </a:blip>
          <a:srcRect b="19946" l="0" r="4733" t="11436"/>
          <a:stretch/>
        </p:blipFill>
        <p:spPr>
          <a:xfrm>
            <a:off x="7375358" y="1094875"/>
            <a:ext cx="3453030" cy="2342442"/>
          </a:xfrm>
          <a:prstGeom prst="rect">
            <a:avLst/>
          </a:prstGeom>
          <a:noFill/>
          <a:ln>
            <a:noFill/>
          </a:ln>
        </p:spPr>
      </p:pic>
      <p:sp>
        <p:nvSpPr>
          <p:cNvPr id="271" name="Google Shape;271;p20"/>
          <p:cNvSpPr/>
          <p:nvPr/>
        </p:nvSpPr>
        <p:spPr>
          <a:xfrm>
            <a:off x="6990732" y="4299734"/>
            <a:ext cx="457601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Calibri"/>
                <a:ea typeface="Calibri"/>
                <a:cs typeface="Calibri"/>
                <a:sym typeface="Calibri"/>
              </a:rPr>
              <a:t>Source: </a:t>
            </a:r>
            <a:r>
              <a:rPr lang="en-GB" sz="1800">
                <a:solidFill>
                  <a:schemeClr val="dk1"/>
                </a:solidFill>
                <a:latin typeface="Calibri"/>
                <a:ea typeface="Calibri"/>
                <a:cs typeface="Calibri"/>
                <a:sym typeface="Calibri"/>
              </a:rPr>
              <a:t>https://learnmech.com/milling-machine-operations-with-diagrams/</a:t>
            </a:r>
            <a:endParaRPr/>
          </a:p>
        </p:txBody>
      </p:sp>
      <p:sp>
        <p:nvSpPr>
          <p:cNvPr id="272" name="Google Shape;272;p20"/>
          <p:cNvSpPr txBox="1"/>
          <p:nvPr/>
        </p:nvSpPr>
        <p:spPr>
          <a:xfrm>
            <a:off x="990600" y="517525"/>
            <a:ext cx="3733800" cy="729749"/>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3200"/>
              <a:buFont typeface="Times New Roman"/>
              <a:buNone/>
            </a:pPr>
            <a:r>
              <a:rPr b="1" lang="en-GB" sz="3200">
                <a:solidFill>
                  <a:schemeClr val="dk1"/>
                </a:solidFill>
                <a:latin typeface="Times New Roman"/>
                <a:ea typeface="Times New Roman"/>
                <a:cs typeface="Times New Roman"/>
                <a:sym typeface="Times New Roman"/>
              </a:rPr>
              <a:t>2. Face Milling</a:t>
            </a:r>
            <a:endParaRPr sz="32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1"/>
          <p:cNvSpPr txBox="1"/>
          <p:nvPr>
            <p:ph type="title"/>
          </p:nvPr>
        </p:nvSpPr>
        <p:spPr>
          <a:xfrm>
            <a:off x="838200" y="365125"/>
            <a:ext cx="5009147"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Face milling Cont’d</a:t>
            </a:r>
            <a:endParaRPr b="1" sz="3200">
              <a:latin typeface="Times New Roman"/>
              <a:ea typeface="Times New Roman"/>
              <a:cs typeface="Times New Roman"/>
              <a:sym typeface="Times New Roman"/>
            </a:endParaRPr>
          </a:p>
        </p:txBody>
      </p:sp>
      <p:sp>
        <p:nvSpPr>
          <p:cNvPr id="278" name="Google Shape;278;p21"/>
          <p:cNvSpPr txBox="1"/>
          <p:nvPr>
            <p:ph idx="1" type="body"/>
          </p:nvPr>
        </p:nvSpPr>
        <p:spPr>
          <a:xfrm>
            <a:off x="838200" y="1357437"/>
            <a:ext cx="9821779"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Face milling is the simplest milling machine operation. This operation is performed by a face milling cutter rotated about an axis perpendicular to the work surfaces.</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The operation is carried in plain milling, and the cutter is mounted on a stub arbor to design a flat surface. The depth of the cut is adjusted by rotating the cross-feed screw of the table.</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79" name="Google Shape;279;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80" name="Google Shape;280;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1" name="Google Shape;281;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2"/>
          <p:cNvSpPr txBox="1"/>
          <p:nvPr>
            <p:ph type="title"/>
          </p:nvPr>
        </p:nvSpPr>
        <p:spPr>
          <a:xfrm>
            <a:off x="838200" y="365126"/>
            <a:ext cx="5490411" cy="92225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3. End milling</a:t>
            </a:r>
            <a:endParaRPr b="1" sz="3200">
              <a:latin typeface="Times New Roman"/>
              <a:ea typeface="Times New Roman"/>
              <a:cs typeface="Times New Roman"/>
              <a:sym typeface="Times New Roman"/>
            </a:endParaRPr>
          </a:p>
        </p:txBody>
      </p:sp>
      <p:sp>
        <p:nvSpPr>
          <p:cNvPr id="287" name="Google Shape;287;p22"/>
          <p:cNvSpPr txBox="1"/>
          <p:nvPr>
            <p:ph idx="1" type="body"/>
          </p:nvPr>
        </p:nvSpPr>
        <p:spPr>
          <a:xfrm>
            <a:off x="858253" y="1287380"/>
            <a:ext cx="6144126" cy="5068970"/>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end milling is the operation of producing a flat surface that may be vertical, horizontal, or at an angle in reference to the table surface. The cutter used is an end mill. The end milling cutters are also used for the production of slots, grooves, or keyways. A vertical milling machine is more suitable for end milling operation.</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88" name="Google Shape;28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289" name="Google Shape;28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0" name="Google Shape;29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91" name="Google Shape;291;p22"/>
          <p:cNvPicPr preferRelativeResize="0"/>
          <p:nvPr/>
        </p:nvPicPr>
        <p:blipFill rotWithShape="1">
          <a:blip r:embed="rId3">
            <a:alphaModFix/>
          </a:blip>
          <a:srcRect b="14342" l="12941" r="14234" t="2763"/>
          <a:stretch/>
        </p:blipFill>
        <p:spPr>
          <a:xfrm>
            <a:off x="7652083" y="1371599"/>
            <a:ext cx="2767263" cy="3587193"/>
          </a:xfrm>
          <a:prstGeom prst="rect">
            <a:avLst/>
          </a:prstGeom>
          <a:noFill/>
          <a:ln>
            <a:noFill/>
          </a:ln>
        </p:spPr>
      </p:pic>
      <p:sp>
        <p:nvSpPr>
          <p:cNvPr id="292" name="Google Shape;292;p22"/>
          <p:cNvSpPr/>
          <p:nvPr/>
        </p:nvSpPr>
        <p:spPr>
          <a:xfrm>
            <a:off x="7077755" y="5583242"/>
            <a:ext cx="4858889"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https://learnmech.com/milling-machine-operations-with-diagrams/</a:t>
            </a:r>
            <a:endParaRPr/>
          </a:p>
        </p:txBody>
      </p:sp>
      <p:sp>
        <p:nvSpPr>
          <p:cNvPr id="293" name="Google Shape;293;p22"/>
          <p:cNvSpPr txBox="1"/>
          <p:nvPr/>
        </p:nvSpPr>
        <p:spPr>
          <a:xfrm>
            <a:off x="8095218" y="5085568"/>
            <a:ext cx="2745206" cy="370897"/>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dk1"/>
              </a:buClr>
              <a:buSzPts val="2000"/>
              <a:buFont typeface="Times New Roman"/>
              <a:buNone/>
            </a:pPr>
            <a:r>
              <a:rPr i="1" lang="en-GB" sz="2000">
                <a:solidFill>
                  <a:schemeClr val="dk1"/>
                </a:solidFill>
                <a:latin typeface="Times New Roman"/>
                <a:ea typeface="Times New Roman"/>
                <a:cs typeface="Times New Roman"/>
                <a:sym typeface="Times New Roman"/>
              </a:rPr>
              <a:t>Fig.6 End milling</a:t>
            </a: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23"/>
          <p:cNvSpPr txBox="1"/>
          <p:nvPr>
            <p:ph type="title"/>
          </p:nvPr>
        </p:nvSpPr>
        <p:spPr>
          <a:xfrm>
            <a:off x="838200" y="365126"/>
            <a:ext cx="2626895" cy="58536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4. Side Milling</a:t>
            </a:r>
            <a:endParaRPr/>
          </a:p>
        </p:txBody>
      </p:sp>
      <p:sp>
        <p:nvSpPr>
          <p:cNvPr id="299" name="Google Shape;299;p23"/>
          <p:cNvSpPr txBox="1"/>
          <p:nvPr>
            <p:ph idx="1" type="body"/>
          </p:nvPr>
        </p:nvSpPr>
        <p:spPr>
          <a:xfrm>
            <a:off x="583532" y="950495"/>
            <a:ext cx="6310564" cy="552249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In this process, the flat vertical surfaces produce at the side of a workpiece. This process is done with a side milling cutter.</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Side milling is the operation of producing a flat vertical surface on the side of a workpiece by using a side milling cutter. The depth of cut is set by rotating the vertical feed screw of the table.</a:t>
            </a:r>
            <a:endParaRPr>
              <a:latin typeface="Times New Roman"/>
              <a:ea typeface="Times New Roman"/>
              <a:cs typeface="Times New Roman"/>
              <a:sym typeface="Times New Roman"/>
            </a:endParaRPr>
          </a:p>
          <a:p>
            <a:pPr indent="-50800" lvl="0" marL="22860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00" name="Google Shape;300;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01" name="Google Shape;301;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2" name="Google Shape;302;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03" name="Google Shape;303;p23"/>
          <p:cNvPicPr preferRelativeResize="0"/>
          <p:nvPr/>
        </p:nvPicPr>
        <p:blipFill rotWithShape="1">
          <a:blip r:embed="rId3">
            <a:alphaModFix/>
          </a:blip>
          <a:srcRect b="23428" l="0" r="0" t="0"/>
          <a:stretch/>
        </p:blipFill>
        <p:spPr>
          <a:xfrm>
            <a:off x="6727658" y="950495"/>
            <a:ext cx="4717171" cy="3092116"/>
          </a:xfrm>
          <a:prstGeom prst="rect">
            <a:avLst/>
          </a:prstGeom>
          <a:noFill/>
          <a:ln>
            <a:noFill/>
          </a:ln>
        </p:spPr>
      </p:pic>
      <p:sp>
        <p:nvSpPr>
          <p:cNvPr id="304" name="Google Shape;304;p23"/>
          <p:cNvSpPr/>
          <p:nvPr/>
        </p:nvSpPr>
        <p:spPr>
          <a:xfrm>
            <a:off x="6894096" y="4845537"/>
            <a:ext cx="4550733"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Times New Roman"/>
                <a:ea typeface="Times New Roman"/>
                <a:cs typeface="Times New Roman"/>
                <a:sym typeface="Times New Roman"/>
              </a:rPr>
              <a:t>Source: </a:t>
            </a:r>
            <a:r>
              <a:rPr lang="en-GB" sz="2000">
                <a:solidFill>
                  <a:schemeClr val="dk1"/>
                </a:solidFill>
                <a:latin typeface="Times New Roman"/>
                <a:ea typeface="Times New Roman"/>
                <a:cs typeface="Times New Roman"/>
                <a:sym typeface="Times New Roman"/>
              </a:rPr>
              <a:t>https://learnmech.com/milling-machine-operations-with-diagrams/</a:t>
            </a:r>
            <a:endParaRPr/>
          </a:p>
        </p:txBody>
      </p:sp>
      <p:sp>
        <p:nvSpPr>
          <p:cNvPr id="305" name="Google Shape;305;p23"/>
          <p:cNvSpPr/>
          <p:nvPr/>
        </p:nvSpPr>
        <p:spPr>
          <a:xfrm>
            <a:off x="8057543" y="4244019"/>
            <a:ext cx="20574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2000">
                <a:solidFill>
                  <a:schemeClr val="dk1"/>
                </a:solidFill>
                <a:latin typeface="Times New Roman"/>
                <a:ea typeface="Times New Roman"/>
                <a:cs typeface="Times New Roman"/>
                <a:sym typeface="Times New Roman"/>
              </a:rPr>
              <a:t>Fig.7 Side milling</a:t>
            </a: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4"/>
          <p:cNvSpPr txBox="1"/>
          <p:nvPr>
            <p:ph type="title"/>
          </p:nvPr>
        </p:nvSpPr>
        <p:spPr>
          <a:xfrm>
            <a:off x="838200" y="253163"/>
            <a:ext cx="3200400"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5. Slot milling</a:t>
            </a:r>
            <a:endParaRPr b="1" sz="3200">
              <a:latin typeface="Times New Roman"/>
              <a:ea typeface="Times New Roman"/>
              <a:cs typeface="Times New Roman"/>
              <a:sym typeface="Times New Roman"/>
            </a:endParaRPr>
          </a:p>
        </p:txBody>
      </p:sp>
      <p:sp>
        <p:nvSpPr>
          <p:cNvPr id="311" name="Google Shape;311;p24"/>
          <p:cNvSpPr txBox="1"/>
          <p:nvPr>
            <p:ph idx="1" type="body"/>
          </p:nvPr>
        </p:nvSpPr>
        <p:spPr>
          <a:xfrm>
            <a:off x="751973" y="745958"/>
            <a:ext cx="6573253" cy="5173577"/>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This operation is used to produce keyways, grooves, and slots on the workpiece.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The operation of producing keyways, grooves, and slots of varying shapes and sizes can be performed in a milling machine. It is done by using a plain milling cutter, a metal slitting saw, an end mill, or a side milling cutter.</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12" name="Google Shape;312;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13" name="Google Shape;313;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4" name="Google Shape;314;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15" name="Google Shape;315;p24"/>
          <p:cNvPicPr preferRelativeResize="0"/>
          <p:nvPr/>
        </p:nvPicPr>
        <p:blipFill rotWithShape="1">
          <a:blip r:embed="rId3">
            <a:alphaModFix/>
          </a:blip>
          <a:srcRect b="9336" l="29773" r="8125" t="3968"/>
          <a:stretch/>
        </p:blipFill>
        <p:spPr>
          <a:xfrm>
            <a:off x="7325221" y="352744"/>
            <a:ext cx="2574758" cy="4812631"/>
          </a:xfrm>
          <a:prstGeom prst="rect">
            <a:avLst/>
          </a:prstGeom>
          <a:noFill/>
          <a:ln>
            <a:noFill/>
          </a:ln>
        </p:spPr>
      </p:pic>
      <p:sp>
        <p:nvSpPr>
          <p:cNvPr id="316" name="Google Shape;316;p24"/>
          <p:cNvSpPr/>
          <p:nvPr/>
        </p:nvSpPr>
        <p:spPr>
          <a:xfrm>
            <a:off x="7377409" y="5622344"/>
            <a:ext cx="4463700" cy="646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Times New Roman"/>
                <a:ea typeface="Times New Roman"/>
                <a:cs typeface="Times New Roman"/>
                <a:sym typeface="Times New Roman"/>
              </a:rPr>
              <a:t>Source: </a:t>
            </a:r>
            <a:r>
              <a:rPr lang="en-GB" sz="1800">
                <a:solidFill>
                  <a:schemeClr val="dk1"/>
                </a:solidFill>
                <a:latin typeface="Times New Roman"/>
                <a:ea typeface="Times New Roman"/>
                <a:cs typeface="Times New Roman"/>
                <a:sym typeface="Times New Roman"/>
              </a:rPr>
              <a:t>https://learnmech.com/milling-machine-operations-with-diagrams/</a:t>
            </a:r>
            <a:endParaRPr/>
          </a:p>
        </p:txBody>
      </p:sp>
      <p:sp>
        <p:nvSpPr>
          <p:cNvPr id="317" name="Google Shape;317;p24"/>
          <p:cNvSpPr/>
          <p:nvPr/>
        </p:nvSpPr>
        <p:spPr>
          <a:xfrm>
            <a:off x="7995402" y="5253050"/>
            <a:ext cx="2038800" cy="369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Fig.8 Slot milling</a:t>
            </a:r>
            <a:endParaRPr i="1" sz="1800">
              <a:solidFill>
                <a:schemeClr val="dk1"/>
              </a:solidFill>
              <a:latin typeface="Calibri"/>
              <a:ea typeface="Calibri"/>
              <a:cs typeface="Calibri"/>
              <a:sym typeface="Calibri"/>
            </a:endParaRPr>
          </a:p>
        </p:txBody>
      </p:sp>
      <p:sp>
        <p:nvSpPr>
          <p:cNvPr id="318" name="Google Shape;318;p24"/>
          <p:cNvSpPr/>
          <p:nvPr/>
        </p:nvSpPr>
        <p:spPr>
          <a:xfrm>
            <a:off x="10034208" y="2149460"/>
            <a:ext cx="1806905" cy="646331"/>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Milling cutter</a:t>
            </a:r>
            <a:endParaRPr/>
          </a:p>
          <a:p>
            <a:pPr indent="-342900" lvl="0" marL="342900" marR="0" rtl="0" algn="l">
              <a:spcBef>
                <a:spcPts val="0"/>
              </a:spcBef>
              <a:spcAft>
                <a:spcPts val="0"/>
              </a:spcAft>
              <a:buClr>
                <a:schemeClr val="dk1"/>
              </a:buClr>
              <a:buSzPts val="1800"/>
              <a:buFont typeface="Times New Roman"/>
              <a:buAutoNum type="arabicPeriod"/>
            </a:pPr>
            <a:r>
              <a:rPr lang="en-GB" sz="1800">
                <a:solidFill>
                  <a:schemeClr val="dk1"/>
                </a:solidFill>
                <a:latin typeface="Times New Roman"/>
                <a:ea typeface="Times New Roman"/>
                <a:cs typeface="Times New Roman"/>
                <a:sym typeface="Times New Roman"/>
              </a:rPr>
              <a:t>Workpiece </a:t>
            </a:r>
            <a:endParaRPr sz="18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5"/>
          <p:cNvSpPr txBox="1"/>
          <p:nvPr>
            <p:ph idx="1" type="body"/>
          </p:nvPr>
        </p:nvSpPr>
        <p:spPr>
          <a:xfrm>
            <a:off x="838200" y="646530"/>
            <a:ext cx="10515600" cy="5709819"/>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The open slots can be cut by a plain milling cutter, a metal slitting saw, or a side milling cutter. The closed slots are produced by using end mills. A dovetail slot or T-slot is manufactured by using special types of cutters designed to give the required shape to the workpiece.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The second slot is cut at right angles to the first slot by feeding the work past the cutter. A woodruff key is designed by using a woodruff key slot cutter. Standard keyways are cut on the shaft by using side milling cutters or end mills. The cutter is set exactly at the centerline of the workpiece and then the cut is taken.</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24" name="Google Shape;324;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25" name="Google Shape;325;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6" name="Google Shape;326;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6"/>
          <p:cNvSpPr txBox="1"/>
          <p:nvPr>
            <p:ph type="title"/>
          </p:nvPr>
        </p:nvSpPr>
        <p:spPr>
          <a:xfrm>
            <a:off x="838200" y="365126"/>
            <a:ext cx="3084095" cy="62146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6. Angular milling</a:t>
            </a:r>
            <a:endParaRPr b="1" sz="3200">
              <a:latin typeface="Times New Roman"/>
              <a:ea typeface="Times New Roman"/>
              <a:cs typeface="Times New Roman"/>
              <a:sym typeface="Times New Roman"/>
            </a:endParaRPr>
          </a:p>
        </p:txBody>
      </p:sp>
      <p:sp>
        <p:nvSpPr>
          <p:cNvPr id="332" name="Google Shape;332;p26"/>
          <p:cNvSpPr txBox="1"/>
          <p:nvPr>
            <p:ph idx="1" type="body"/>
          </p:nvPr>
        </p:nvSpPr>
        <p:spPr>
          <a:xfrm>
            <a:off x="838200" y="1236078"/>
            <a:ext cx="10375232"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Angular milling is the operation of producing an angular surface on a workpiece other than at right angles of the axis of the milling machine spindle. An angular groove may be single or double angle and may be of varying included angle according to the type and contour of the angular cutter used. One simple example of angular milling is the production of V-blocks.</a:t>
            </a:r>
            <a:endParaRPr>
              <a:latin typeface="Times New Roman"/>
              <a:ea typeface="Times New Roman"/>
              <a:cs typeface="Times New Roman"/>
              <a:sym typeface="Times New Roman"/>
            </a:endParaRPr>
          </a:p>
        </p:txBody>
      </p:sp>
      <p:sp>
        <p:nvSpPr>
          <p:cNvPr id="333" name="Google Shape;33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34" name="Google Shape;33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5" name="Google Shape;33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7"/>
          <p:cNvSpPr txBox="1"/>
          <p:nvPr>
            <p:ph idx="1" type="body"/>
          </p:nvPr>
        </p:nvSpPr>
        <p:spPr>
          <a:xfrm>
            <a:off x="838200" y="574341"/>
            <a:ext cx="10182726" cy="326373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It is used to mill flat surfaces which are neither parallel nor perpendicular to the axis of the milling cutter. It is also known as angle milling. The single-angle milling cutter is used to perform this operation.</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41" name="Google Shape;341;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42" name="Google Shape;342;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3" name="Google Shape;343;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44" name="Google Shape;344;p27"/>
          <p:cNvPicPr preferRelativeResize="0"/>
          <p:nvPr/>
        </p:nvPicPr>
        <p:blipFill rotWithShape="1">
          <a:blip r:embed="rId3">
            <a:alphaModFix/>
          </a:blip>
          <a:srcRect b="12105" l="0" r="0" t="0"/>
          <a:stretch/>
        </p:blipFill>
        <p:spPr>
          <a:xfrm>
            <a:off x="4667500" y="2552199"/>
            <a:ext cx="2524125" cy="2260433"/>
          </a:xfrm>
          <a:prstGeom prst="rect">
            <a:avLst/>
          </a:prstGeom>
          <a:noFill/>
          <a:ln>
            <a:noFill/>
          </a:ln>
        </p:spPr>
      </p:pic>
      <p:sp>
        <p:nvSpPr>
          <p:cNvPr id="345" name="Google Shape;345;p27"/>
          <p:cNvSpPr/>
          <p:nvPr/>
        </p:nvSpPr>
        <p:spPr>
          <a:xfrm>
            <a:off x="2229852" y="5381792"/>
            <a:ext cx="739942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2000">
                <a:solidFill>
                  <a:schemeClr val="dk1"/>
                </a:solidFill>
                <a:latin typeface="Times New Roman"/>
                <a:ea typeface="Times New Roman"/>
                <a:cs typeface="Times New Roman"/>
                <a:sym typeface="Times New Roman"/>
              </a:rPr>
              <a:t>https://learnmech.com/milling-machine-operations-with-diagrams/</a:t>
            </a:r>
            <a:endParaRPr/>
          </a:p>
        </p:txBody>
      </p:sp>
      <p:sp>
        <p:nvSpPr>
          <p:cNvPr id="346" name="Google Shape;346;p27"/>
          <p:cNvSpPr/>
          <p:nvPr/>
        </p:nvSpPr>
        <p:spPr>
          <a:xfrm>
            <a:off x="4724402" y="4897113"/>
            <a:ext cx="27432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2000">
                <a:solidFill>
                  <a:schemeClr val="dk1"/>
                </a:solidFill>
                <a:latin typeface="Times New Roman"/>
                <a:ea typeface="Times New Roman"/>
                <a:cs typeface="Times New Roman"/>
                <a:sym typeface="Times New Roman"/>
              </a:rPr>
              <a:t>Fig.9 Angular milling</a:t>
            </a:r>
            <a:endParaRPr i="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28"/>
          <p:cNvSpPr txBox="1"/>
          <p:nvPr>
            <p:ph type="title"/>
          </p:nvPr>
        </p:nvSpPr>
        <p:spPr>
          <a:xfrm>
            <a:off x="838200" y="365126"/>
            <a:ext cx="2987842" cy="6214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7. Form milling</a:t>
            </a:r>
            <a:endParaRPr b="1" sz="3200">
              <a:latin typeface="Times New Roman"/>
              <a:ea typeface="Times New Roman"/>
              <a:cs typeface="Times New Roman"/>
              <a:sym typeface="Times New Roman"/>
            </a:endParaRPr>
          </a:p>
        </p:txBody>
      </p:sp>
      <p:sp>
        <p:nvSpPr>
          <p:cNvPr id="352" name="Google Shape;352;p28"/>
          <p:cNvSpPr txBox="1"/>
          <p:nvPr>
            <p:ph idx="1" type="body"/>
          </p:nvPr>
        </p:nvSpPr>
        <p:spPr>
          <a:xfrm>
            <a:off x="838200" y="1404520"/>
            <a:ext cx="10014284"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Form milling is the operation of producing irregular contours by using form cutters. The irregular shape may be convex, concave, or of any other shape. After machining, the formed surface is inspected by a template gauge. The cutting rate for form milling is 20% to 30% less than that of plain milling.</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53" name="Google Shape;353;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54" name="Google Shape;354;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5" name="Google Shape;355;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29"/>
          <p:cNvSpPr txBox="1"/>
          <p:nvPr>
            <p:ph idx="1" type="body"/>
          </p:nvPr>
        </p:nvSpPr>
        <p:spPr>
          <a:xfrm>
            <a:off x="838200" y="478088"/>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This operation is used for machining special contour composed of curves, straight lines, or entirely of curves at the single cut. The convex, concave, and corner rounding milling cutters are used in this operation.</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61" name="Google Shape;361;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62" name="Google Shape;362;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3" name="Google Shape;363;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64" name="Google Shape;364;p29"/>
          <p:cNvPicPr preferRelativeResize="0"/>
          <p:nvPr/>
        </p:nvPicPr>
        <p:blipFill rotWithShape="1">
          <a:blip r:embed="rId3">
            <a:alphaModFix/>
          </a:blip>
          <a:srcRect b="14319" l="0" r="0" t="0"/>
          <a:stretch/>
        </p:blipFill>
        <p:spPr>
          <a:xfrm>
            <a:off x="3946359" y="2653757"/>
            <a:ext cx="3048000" cy="1942306"/>
          </a:xfrm>
          <a:prstGeom prst="rect">
            <a:avLst/>
          </a:prstGeom>
          <a:noFill/>
          <a:ln>
            <a:noFill/>
          </a:ln>
        </p:spPr>
      </p:pic>
      <p:sp>
        <p:nvSpPr>
          <p:cNvPr id="365" name="Google Shape;365;p29"/>
          <p:cNvSpPr/>
          <p:nvPr/>
        </p:nvSpPr>
        <p:spPr>
          <a:xfrm>
            <a:off x="1285374" y="5192778"/>
            <a:ext cx="732522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2000">
                <a:solidFill>
                  <a:schemeClr val="dk1"/>
                </a:solidFill>
                <a:latin typeface="Times New Roman"/>
                <a:ea typeface="Times New Roman"/>
                <a:cs typeface="Times New Roman"/>
                <a:sym typeface="Times New Roman"/>
              </a:rPr>
              <a:t>https://learnmech.com/milling-machine-operations-with-diagrams/</a:t>
            </a:r>
            <a:endParaRPr/>
          </a:p>
        </p:txBody>
      </p:sp>
      <p:sp>
        <p:nvSpPr>
          <p:cNvPr id="366" name="Google Shape;366;p29"/>
          <p:cNvSpPr/>
          <p:nvPr/>
        </p:nvSpPr>
        <p:spPr>
          <a:xfrm>
            <a:off x="4038600" y="4596063"/>
            <a:ext cx="400040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Fig.10 Form milling </a:t>
            </a:r>
            <a:endParaRPr i="1" sz="18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30"/>
          <p:cNvSpPr txBox="1"/>
          <p:nvPr>
            <p:ph type="title"/>
          </p:nvPr>
        </p:nvSpPr>
        <p:spPr>
          <a:xfrm>
            <a:off x="838200" y="365126"/>
            <a:ext cx="4166937" cy="51318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8. Straddle Milling</a:t>
            </a:r>
            <a:endParaRPr/>
          </a:p>
        </p:txBody>
      </p:sp>
      <p:sp>
        <p:nvSpPr>
          <p:cNvPr id="372" name="Google Shape;372;p30"/>
          <p:cNvSpPr txBox="1"/>
          <p:nvPr>
            <p:ph idx="1" type="body"/>
          </p:nvPr>
        </p:nvSpPr>
        <p:spPr>
          <a:xfrm>
            <a:off x="838201" y="1187951"/>
            <a:ext cx="9460832"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Straddle milling is the operation of producing a flat vertical surface on both sides of a workpiece by using two side milling cutters mounted on the same arbor.</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In this process, the two-side milling cutter is used to machine two opposite sides of a workpiece.</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73" name="Google Shape;373;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74" name="Google Shape;374;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5" name="Google Shape;375;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31"/>
          <p:cNvSpPr txBox="1"/>
          <p:nvPr>
            <p:ph idx="1" type="body"/>
          </p:nvPr>
        </p:nvSpPr>
        <p:spPr>
          <a:xfrm>
            <a:off x="838200" y="718720"/>
            <a:ext cx="10194758" cy="409541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Distance between the two cutters is adjusted by using suitable spacing collars/spacers. Straddle milling is commonly used to design a square or hexagonal surfaces.</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p>
        </p:txBody>
      </p:sp>
      <p:sp>
        <p:nvSpPr>
          <p:cNvPr id="381" name="Google Shape;381;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82" name="Google Shape;382;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83" name="Google Shape;383;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straddle milling" id="384" name="Google Shape;384;p31"/>
          <p:cNvPicPr preferRelativeResize="0"/>
          <p:nvPr/>
        </p:nvPicPr>
        <p:blipFill rotWithShape="1">
          <a:blip r:embed="rId3">
            <a:alphaModFix/>
          </a:blip>
          <a:srcRect b="0" l="0" r="0" t="0"/>
          <a:stretch/>
        </p:blipFill>
        <p:spPr>
          <a:xfrm>
            <a:off x="4525377" y="2356686"/>
            <a:ext cx="3333750" cy="2457450"/>
          </a:xfrm>
          <a:prstGeom prst="rect">
            <a:avLst/>
          </a:prstGeom>
          <a:noFill/>
          <a:ln>
            <a:noFill/>
          </a:ln>
        </p:spPr>
      </p:pic>
      <p:sp>
        <p:nvSpPr>
          <p:cNvPr id="385" name="Google Shape;385;p31"/>
          <p:cNvSpPr/>
          <p:nvPr/>
        </p:nvSpPr>
        <p:spPr>
          <a:xfrm>
            <a:off x="4475794" y="5031245"/>
            <a:ext cx="248844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Fig.11 Straddle milling </a:t>
            </a:r>
            <a:endParaRPr i="1" sz="1800">
              <a:solidFill>
                <a:schemeClr val="dk1"/>
              </a:solidFill>
              <a:latin typeface="Calibri"/>
              <a:ea typeface="Calibri"/>
              <a:cs typeface="Calibri"/>
              <a:sym typeface="Calibri"/>
            </a:endParaRPr>
          </a:p>
        </p:txBody>
      </p:sp>
      <p:sp>
        <p:nvSpPr>
          <p:cNvPr id="386" name="Google Shape;386;p31"/>
          <p:cNvSpPr/>
          <p:nvPr/>
        </p:nvSpPr>
        <p:spPr>
          <a:xfrm>
            <a:off x="2057401" y="5617686"/>
            <a:ext cx="732522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2000">
                <a:solidFill>
                  <a:schemeClr val="dk1"/>
                </a:solidFill>
                <a:latin typeface="Times New Roman"/>
                <a:ea typeface="Times New Roman"/>
                <a:cs typeface="Times New Roman"/>
                <a:sym typeface="Times New Roman"/>
              </a:rPr>
              <a:t>https://learnmech.com/milling-machine-operations-with-diagrams/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32"/>
          <p:cNvSpPr txBox="1"/>
          <p:nvPr>
            <p:ph type="title"/>
          </p:nvPr>
        </p:nvSpPr>
        <p:spPr>
          <a:xfrm>
            <a:off x="838200" y="365126"/>
            <a:ext cx="3974432" cy="75381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b="1" lang="en-GB">
                <a:latin typeface="Times New Roman"/>
                <a:ea typeface="Times New Roman"/>
                <a:cs typeface="Times New Roman"/>
                <a:sym typeface="Times New Roman"/>
              </a:rPr>
              <a:t>References </a:t>
            </a:r>
            <a:endParaRPr b="1">
              <a:latin typeface="Times New Roman"/>
              <a:ea typeface="Times New Roman"/>
              <a:cs typeface="Times New Roman"/>
              <a:sym typeface="Times New Roman"/>
            </a:endParaRPr>
          </a:p>
        </p:txBody>
      </p:sp>
      <p:sp>
        <p:nvSpPr>
          <p:cNvPr id="392" name="Google Shape;392;p32"/>
          <p:cNvSpPr txBox="1"/>
          <p:nvPr>
            <p:ph idx="1" type="body"/>
          </p:nvPr>
        </p:nvSpPr>
        <p:spPr>
          <a:xfrm>
            <a:off x="838200" y="1118938"/>
            <a:ext cx="10515600" cy="4351338"/>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chemeClr val="dk1"/>
              </a:buClr>
              <a:buSzPts val="2800"/>
              <a:buFont typeface="Times New Roman"/>
              <a:buAutoNum type="arabicPeriod"/>
            </a:pPr>
            <a:r>
              <a:rPr lang="en-GB">
                <a:latin typeface="Times New Roman"/>
                <a:ea typeface="Times New Roman"/>
                <a:cs typeface="Times New Roman"/>
                <a:sym typeface="Times New Roman"/>
              </a:rPr>
              <a:t>Miller. R &amp; Richard.M.M (2004). Machine Shop Tools and operations(5th Edition) (p241-265)</a:t>
            </a:r>
            <a:r>
              <a:rPr lang="en-GB" u="sng">
                <a:solidFill>
                  <a:schemeClr val="hlink"/>
                </a:solidFill>
                <a:latin typeface="Times New Roman"/>
                <a:ea typeface="Times New Roman"/>
                <a:cs typeface="Times New Roman"/>
                <a:sym typeface="Times New Roman"/>
                <a:hlinkClick r:id="rId3"/>
              </a:rPr>
              <a:t>. </a:t>
            </a:r>
            <a:r>
              <a:rPr lang="en-GB">
                <a:latin typeface="Times New Roman"/>
                <a:ea typeface="Times New Roman"/>
                <a:cs typeface="Times New Roman"/>
                <a:sym typeface="Times New Roman"/>
              </a:rPr>
              <a:t>Wiley Publishing, Inc. Canada.</a:t>
            </a:r>
            <a:endParaRPr/>
          </a:p>
          <a:p>
            <a:pPr indent="-514350" lvl="0" marL="514350" rtl="0" algn="l">
              <a:lnSpc>
                <a:spcPct val="90000"/>
              </a:lnSpc>
              <a:spcBef>
                <a:spcPts val="1000"/>
              </a:spcBef>
              <a:spcAft>
                <a:spcPts val="0"/>
              </a:spcAft>
              <a:buClr>
                <a:schemeClr val="dk1"/>
              </a:buClr>
              <a:buSzPts val="2800"/>
              <a:buFont typeface="Times New Roman"/>
              <a:buAutoNum type="arabicPeriod"/>
            </a:pPr>
            <a:r>
              <a:rPr lang="en-GB">
                <a:latin typeface="Times New Roman"/>
                <a:ea typeface="Times New Roman"/>
                <a:cs typeface="Times New Roman"/>
                <a:sym typeface="Times New Roman"/>
              </a:rPr>
              <a:t>Boljanovic, V. (2009) Metal Shaping Processes: Casting and Molding; Particulate Processing; Deformation Processes; and Metal Removal (p347-356). Industrial Press, Inc. New York</a:t>
            </a:r>
            <a:endParaRPr/>
          </a:p>
          <a:p>
            <a:pPr indent="-514350" lvl="0" marL="514350" rtl="0" algn="l">
              <a:lnSpc>
                <a:spcPct val="90000"/>
              </a:lnSpc>
              <a:spcBef>
                <a:spcPts val="1000"/>
              </a:spcBef>
              <a:spcAft>
                <a:spcPts val="0"/>
              </a:spcAft>
              <a:buSzPts val="2800"/>
              <a:buFont typeface="Times New Roman"/>
              <a:buAutoNum type="arabicPeriod"/>
            </a:pPr>
            <a:r>
              <a:rPr lang="en-GB">
                <a:uFill>
                  <a:noFill/>
                </a:uFill>
                <a:latin typeface="Times New Roman"/>
                <a:ea typeface="Times New Roman"/>
                <a:cs typeface="Times New Roman"/>
                <a:sym typeface="Times New Roman"/>
                <a:hlinkClick r:id="rId4"/>
              </a:rPr>
              <a:t>https://www.machinemfg.com/milling-cutters-types-uses-and-selection-principles/</a:t>
            </a:r>
            <a:endParaRPr>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ts val="2800"/>
              <a:buFont typeface="Times New Roman"/>
              <a:buAutoNum type="arabicPeriod"/>
            </a:pPr>
            <a:r>
              <a:rPr lang="en-GB">
                <a:latin typeface="Times New Roman"/>
                <a:ea typeface="Times New Roman"/>
                <a:cs typeface="Times New Roman"/>
                <a:sym typeface="Times New Roman"/>
              </a:rPr>
              <a:t>http://uhv.cheme.cmu.edu/procedures/machining/ch8.pdf</a:t>
            </a:r>
            <a:endParaRPr/>
          </a:p>
        </p:txBody>
      </p:sp>
      <p:sp>
        <p:nvSpPr>
          <p:cNvPr id="393" name="Google Shape;393;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394" name="Google Shape;394;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95" name="Google Shape;395;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6/5/2022</a:t>
            </a:r>
            <a:endParaRPr/>
          </a:p>
        </p:txBody>
      </p:sp>
      <p:sp>
        <p:nvSpPr>
          <p:cNvPr id="401" name="Google Shape;401;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02" name="Google Shape;402;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03" name="Google Shape;403;p33"/>
          <p:cNvSpPr/>
          <p:nvPr/>
        </p:nvSpPr>
        <p:spPr>
          <a:xfrm>
            <a:off x="2225842" y="2177716"/>
            <a:ext cx="7351295"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cap="none">
                <a:solidFill>
                  <a:srgbClr val="D5DBE5"/>
                </a:solidFill>
                <a:latin typeface="Calibri"/>
                <a:ea typeface="Calibri"/>
                <a:cs typeface="Calibri"/>
                <a:sym typeface="Calibri"/>
              </a:rPr>
              <a:t>THANK YOU</a:t>
            </a:r>
            <a:endParaRPr b="1" sz="8800" cap="none">
              <a:solidFill>
                <a:srgbClr val="D5DBE5"/>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