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jgXOevfkV8XMqP3oMnSqeeeScs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3134E5E-301B-47AB-9B9F-BDE5DFD49F03}">
  <a:tblStyle styleId="{83134E5E-301B-47AB-9B9F-BDE5DFD49F03}"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1"/>
          <p:cNvSpPr/>
          <p:nvPr>
            <p:ph idx="2" type="pic"/>
          </p:nvPr>
        </p:nvSpPr>
        <p:spPr>
          <a:xfrm>
            <a:off x="5183188" y="987425"/>
            <a:ext cx="6172200" cy="4873625"/>
          </a:xfrm>
          <a:prstGeom prst="rect">
            <a:avLst/>
          </a:prstGeom>
          <a:noFill/>
          <a:ln>
            <a:noFill/>
          </a:ln>
        </p:spPr>
      </p:sp>
      <p:sp>
        <p:nvSpPr>
          <p:cNvPr id="68" name="Google Shape;68;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9005704"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12: MACHINE TOOLS PREVENTIVE MAINTENANCE.</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838200" y="365126"/>
            <a:ext cx="2530642"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Outline </a:t>
            </a:r>
            <a:endParaRPr b="1" sz="3200">
              <a:latin typeface="Times New Roman"/>
              <a:ea typeface="Times New Roman"/>
              <a:cs typeface="Times New Roman"/>
              <a:sym typeface="Times New Roman"/>
            </a:endParaRPr>
          </a:p>
        </p:txBody>
      </p:sp>
      <p:sp>
        <p:nvSpPr>
          <p:cNvPr id="95" name="Google Shape;95;p2"/>
          <p:cNvSpPr txBox="1"/>
          <p:nvPr>
            <p:ph idx="1" type="body"/>
          </p:nvPr>
        </p:nvSpPr>
        <p:spPr>
          <a:xfrm>
            <a:off x="838200" y="1167063"/>
            <a:ext cx="8390021" cy="498107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Introduction to Maintenance</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Preventive Maintenance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Objectives Preventive Maintenance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Advantages and Disadvantages of Preventive Maintenance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Preventive maintenance planning</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Types of preventive maintenance</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Benefits Preventive Maintenance </a:t>
            </a:r>
            <a:endParaRPr/>
          </a:p>
          <a:p>
            <a:pPr indent="-64135" lvl="0" marL="228600" rtl="0" algn="l">
              <a:lnSpc>
                <a:spcPct val="15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38200" y="365126"/>
            <a:ext cx="3577389" cy="7417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XII.1 Introduction </a:t>
            </a:r>
            <a:endParaRPr b="1" sz="3200">
              <a:latin typeface="Times New Roman"/>
              <a:ea typeface="Times New Roman"/>
              <a:cs typeface="Times New Roman"/>
              <a:sym typeface="Times New Roman"/>
            </a:endParaRPr>
          </a:p>
        </p:txBody>
      </p:sp>
      <p:sp>
        <p:nvSpPr>
          <p:cNvPr id="104" name="Google Shape;104;p3"/>
          <p:cNvSpPr txBox="1"/>
          <p:nvPr>
            <p:ph idx="1" type="body"/>
          </p:nvPr>
        </p:nvSpPr>
        <p:spPr>
          <a:xfrm>
            <a:off x="980573" y="1106906"/>
            <a:ext cx="10230853" cy="524944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a. Definition of maintenance</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Maintenance is a set of organised activities that are carried out in order to keep an item in its best operational condition with minimum cost acquired.</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Activities of maintenance function could be either repair or replacement activities, which are necessary for an item to reach its acceptable productivity condition and these activities, should be carried out with a minimum possible cost.</a:t>
            </a:r>
            <a:endParaRPr b="1">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365126"/>
            <a:ext cx="6019800" cy="6214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XII.2 Objectives of maintenance</a:t>
            </a:r>
            <a:endParaRPr b="1" sz="3200">
              <a:latin typeface="Times New Roman"/>
              <a:ea typeface="Times New Roman"/>
              <a:cs typeface="Times New Roman"/>
              <a:sym typeface="Times New Roman"/>
            </a:endParaRPr>
          </a:p>
        </p:txBody>
      </p:sp>
      <p:sp>
        <p:nvSpPr>
          <p:cNvPr id="113" name="Google Shape;113;p4"/>
          <p:cNvSpPr txBox="1"/>
          <p:nvPr>
            <p:ph idx="1" type="body"/>
          </p:nvPr>
        </p:nvSpPr>
        <p:spPr>
          <a:xfrm>
            <a:off x="838200" y="1127793"/>
            <a:ext cx="9581147"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Maximising production or increasing facilities availability at the lowest cost and at the highest quality and safety standards.</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Reducing breakdowns and emergency shutdowns.</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Optimising resources utilisation.</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Reducing downtime.</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Improving spares stock control</a:t>
            </a:r>
            <a:endParaRPr>
              <a:latin typeface="Times New Roman"/>
              <a:ea typeface="Times New Roman"/>
              <a:cs typeface="Times New Roman"/>
              <a:sym typeface="Times New Roman"/>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365126"/>
            <a:ext cx="6356684" cy="874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Objectives of maintenance Cont’d</a:t>
            </a:r>
            <a:endParaRPr sz="3200"/>
          </a:p>
        </p:txBody>
      </p:sp>
      <p:sp>
        <p:nvSpPr>
          <p:cNvPr id="122" name="Google Shape;122;p5"/>
          <p:cNvSpPr txBox="1"/>
          <p:nvPr>
            <p:ph idx="1" type="body"/>
          </p:nvPr>
        </p:nvSpPr>
        <p:spPr>
          <a:xfrm>
            <a:off x="838200" y="1239254"/>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Improving equipment efficiency and reducing scrap rate.</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Minimising energy usage.</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Optimising the useful life of equipment.</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Providing reliable cost and budgetary control. </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Identifying and implementing cost reductions.</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5021179" cy="5372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XII.3 Preventive maintenance</a:t>
            </a:r>
            <a:endParaRPr b="1" sz="3200">
              <a:latin typeface="Times New Roman"/>
              <a:ea typeface="Times New Roman"/>
              <a:cs typeface="Times New Roman"/>
              <a:sym typeface="Times New Roman"/>
            </a:endParaRPr>
          </a:p>
        </p:txBody>
      </p:sp>
      <p:sp>
        <p:nvSpPr>
          <p:cNvPr id="131" name="Google Shape;131;p6"/>
          <p:cNvSpPr txBox="1"/>
          <p:nvPr>
            <p:ph idx="1" type="body"/>
          </p:nvPr>
        </p:nvSpPr>
        <p:spPr>
          <a:xfrm>
            <a:off x="838200" y="1067635"/>
            <a:ext cx="10700084" cy="517675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Preventive maintenance </a:t>
            </a:r>
            <a:r>
              <a:rPr lang="en-GB">
                <a:latin typeface="Times New Roman"/>
                <a:ea typeface="Times New Roman"/>
                <a:cs typeface="Times New Roman"/>
                <a:sym typeface="Times New Roman"/>
              </a:rPr>
              <a:t>can be defined as follows: Actions performed on a time- or machine-run-based schedule that detect, preclude, or mitigate degradation of a component or system with the aim of sustaining or extending its useful life through controlling degradation to an acceptable level. (It is performed before the failure has occurred). While preventive maintenance is not the optimum maintenance program, it does have several advantages over that of a purely reactive program. </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idx="1" type="body"/>
          </p:nvPr>
        </p:nvSpPr>
        <p:spPr>
          <a:xfrm>
            <a:off x="729916" y="1298323"/>
            <a:ext cx="10423358" cy="480168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By performing the preventive maintenance as the equipment designer envisioned, it will extend the life of the equipment closer to design. This translates into money savings. Preventive maintenance (lubrication, filter change, etc.) will generally run the equipment more efficiently resulting in dollar savings. While it will not prevent equipment catastrophic failures, it will decrease the number of failures. Minimizing failures translate into maintenance and capital cost savings.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40" name="Google Shape;140;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41" name="Google Shape;141;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2" name="Google Shape;142;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43" name="Google Shape;143;p7"/>
          <p:cNvSpPr/>
          <p:nvPr/>
        </p:nvSpPr>
        <p:spPr>
          <a:xfrm>
            <a:off x="1828801" y="457200"/>
            <a:ext cx="71347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Preventive maintenance Cont’d</a:t>
            </a:r>
            <a:endParaRPr sz="32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type="title"/>
          </p:nvPr>
        </p:nvSpPr>
        <p:spPr>
          <a:xfrm>
            <a:off x="838200" y="365126"/>
            <a:ext cx="10515600" cy="8741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XII.4 Advantages and disadvantages of preventive maintenance</a:t>
            </a:r>
            <a:endParaRPr b="1" sz="3200">
              <a:latin typeface="Times New Roman"/>
              <a:ea typeface="Times New Roman"/>
              <a:cs typeface="Times New Roman"/>
              <a:sym typeface="Times New Roman"/>
            </a:endParaRPr>
          </a:p>
        </p:txBody>
      </p:sp>
      <p:sp>
        <p:nvSpPr>
          <p:cNvPr id="149" name="Google Shape;149;p8"/>
          <p:cNvSpPr txBox="1"/>
          <p:nvPr>
            <p:ph idx="1" type="body"/>
          </p:nvPr>
        </p:nvSpPr>
        <p:spPr>
          <a:xfrm>
            <a:off x="838200" y="1239254"/>
            <a:ext cx="10515600" cy="5117096"/>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a. Advantages of preventive maintenance</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Cost effective in many capital-intensive processes.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Flexibility allows for the adjustment of maintenance periodicity.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Increased component life cycle.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Energy savings.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Reduced equipment or process failure.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Estimated 12% to 18% cost savings over reactive maintenance program. </a:t>
            </a:r>
            <a:endParaRPr/>
          </a:p>
        </p:txBody>
      </p:sp>
      <p:sp>
        <p:nvSpPr>
          <p:cNvPr id="150" name="Google Shape;15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51" name="Google Shape;1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2" name="Google Shape;1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type="title"/>
          </p:nvPr>
        </p:nvSpPr>
        <p:spPr>
          <a:xfrm>
            <a:off x="838200" y="365126"/>
            <a:ext cx="9725526"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Disadvantages of preventive maintenance</a:t>
            </a:r>
            <a:endParaRPr sz="3200">
              <a:latin typeface="Times New Roman"/>
              <a:ea typeface="Times New Roman"/>
              <a:cs typeface="Times New Roman"/>
              <a:sym typeface="Times New Roman"/>
            </a:endParaRPr>
          </a:p>
        </p:txBody>
      </p:sp>
      <p:sp>
        <p:nvSpPr>
          <p:cNvPr id="158" name="Google Shape;158;p9"/>
          <p:cNvSpPr txBox="1"/>
          <p:nvPr>
            <p:ph idx="1" type="body"/>
          </p:nvPr>
        </p:nvSpPr>
        <p:spPr>
          <a:xfrm>
            <a:off x="838200" y="1308267"/>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Catastrophic failures still likely to occur.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Labor intensive.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Includes performance of unneeded maintenance.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Potential for incidental damage to components in conducting unneeded maintenance.</a:t>
            </a:r>
            <a:endParaRPr/>
          </a:p>
        </p:txBody>
      </p:sp>
      <p:sp>
        <p:nvSpPr>
          <p:cNvPr id="159" name="Google Shape;159;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60" name="Google Shape;160;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1" name="Google Shape;161;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type="title"/>
          </p:nvPr>
        </p:nvSpPr>
        <p:spPr>
          <a:xfrm>
            <a:off x="838199" y="365125"/>
            <a:ext cx="7186863"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XII.5 Preventive maintenance planning</a:t>
            </a:r>
            <a:endParaRPr b="1" sz="3200">
              <a:latin typeface="Times New Roman"/>
              <a:ea typeface="Times New Roman"/>
              <a:cs typeface="Times New Roman"/>
              <a:sym typeface="Times New Roman"/>
            </a:endParaRPr>
          </a:p>
        </p:txBody>
      </p:sp>
      <p:sp>
        <p:nvSpPr>
          <p:cNvPr id="167" name="Google Shape;16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68" name="Google Shape;16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9" name="Google Shape;16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www.technotification.com/wp-content/uploads/2020/11/preventive-maintenance-benefits-chart_1.png" id="170" name="Google Shape;170;p10"/>
          <p:cNvPicPr preferRelativeResize="0"/>
          <p:nvPr/>
        </p:nvPicPr>
        <p:blipFill rotWithShape="1">
          <a:blip r:embed="rId3">
            <a:alphaModFix/>
          </a:blip>
          <a:srcRect b="0" l="0" r="0" t="0"/>
          <a:stretch/>
        </p:blipFill>
        <p:spPr>
          <a:xfrm>
            <a:off x="838199" y="1191126"/>
            <a:ext cx="7860633" cy="51652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1"/>
          <p:cNvSpPr txBox="1"/>
          <p:nvPr>
            <p:ph type="title"/>
          </p:nvPr>
        </p:nvSpPr>
        <p:spPr>
          <a:xfrm>
            <a:off x="838200" y="685800"/>
            <a:ext cx="7772400" cy="78205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XII.6 The types of preventive maintenance</a:t>
            </a:r>
            <a:endParaRPr b="1" sz="3200">
              <a:latin typeface="Times New Roman"/>
              <a:ea typeface="Times New Roman"/>
              <a:cs typeface="Times New Roman"/>
              <a:sym typeface="Times New Roman"/>
            </a:endParaRPr>
          </a:p>
        </p:txBody>
      </p:sp>
      <p:sp>
        <p:nvSpPr>
          <p:cNvPr id="176" name="Google Shape;176;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Periodic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Meter/Performance-based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Predictive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Failure-finding maintenance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Prescriptive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Risk-based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Time-based maintenance</a:t>
            </a:r>
            <a:endParaRPr>
              <a:latin typeface="Times New Roman"/>
              <a:ea typeface="Times New Roman"/>
              <a:cs typeface="Times New Roman"/>
              <a:sym typeface="Times New Roman"/>
            </a:endParaRPr>
          </a:p>
          <a:p>
            <a:pPr indent="-77470" lvl="0" marL="228600" rtl="0" algn="l">
              <a:lnSpc>
                <a:spcPct val="15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p:txBody>
      </p:sp>
      <p:sp>
        <p:nvSpPr>
          <p:cNvPr id="177" name="Google Shape;177;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78" name="Google Shape;178;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9" name="Google Shape;179;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2"/>
          <p:cNvSpPr txBox="1"/>
          <p:nvPr>
            <p:ph type="title"/>
          </p:nvPr>
        </p:nvSpPr>
        <p:spPr>
          <a:xfrm>
            <a:off x="838200" y="365125"/>
            <a:ext cx="5875421"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1. Periodic maintenance</a:t>
            </a:r>
            <a:endParaRPr b="1" sz="3200"/>
          </a:p>
        </p:txBody>
      </p:sp>
      <p:sp>
        <p:nvSpPr>
          <p:cNvPr id="185" name="Google Shape;185;p12"/>
          <p:cNvSpPr txBox="1"/>
          <p:nvPr>
            <p:ph idx="1" type="body"/>
          </p:nvPr>
        </p:nvSpPr>
        <p:spPr>
          <a:xfrm>
            <a:off x="962525" y="1130968"/>
            <a:ext cx="10551696" cy="502920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Periodic maintenance, or time-based maintenance, is performed on assets at scheduled intervals throughout the calendar year. It could be done annually, quarterly, monthly, or weekly. The easiest way to determine how often to update asset parts is to check the manufacturer’s guidelines. Each piece of equipment comes with specific maintenance recommendations designed to extend lifespans</a:t>
            </a:r>
            <a:endParaRPr>
              <a:latin typeface="Times New Roman"/>
              <a:ea typeface="Times New Roman"/>
              <a:cs typeface="Times New Roman"/>
              <a:sym typeface="Times New Roman"/>
            </a:endParaRPr>
          </a:p>
        </p:txBody>
      </p:sp>
      <p:sp>
        <p:nvSpPr>
          <p:cNvPr id="186" name="Google Shape;186;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87" name="Google Shape;187;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8" name="Google Shape;188;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3"/>
          <p:cNvSpPr txBox="1"/>
          <p:nvPr>
            <p:ph type="title"/>
          </p:nvPr>
        </p:nvSpPr>
        <p:spPr>
          <a:xfrm>
            <a:off x="838200" y="365125"/>
            <a:ext cx="6116053"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Periodic maintenance Cont’d</a:t>
            </a:r>
            <a:endParaRPr sz="3200"/>
          </a:p>
        </p:txBody>
      </p:sp>
      <p:sp>
        <p:nvSpPr>
          <p:cNvPr id="194" name="Google Shape;194;p13"/>
          <p:cNvSpPr txBox="1"/>
          <p:nvPr>
            <p:ph idx="1" type="body"/>
          </p:nvPr>
        </p:nvSpPr>
        <p:spPr>
          <a:xfrm>
            <a:off x="838200" y="1127792"/>
            <a:ext cx="10515600" cy="493612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These guidelines are based on the manufacturer’s </a:t>
            </a:r>
            <a:r>
              <a:rPr i="1" lang="en-GB">
                <a:latin typeface="Times New Roman"/>
                <a:ea typeface="Times New Roman"/>
                <a:cs typeface="Times New Roman"/>
                <a:sym typeface="Times New Roman"/>
              </a:rPr>
              <a:t>Mean Time Between Failure (MTBF)</a:t>
            </a:r>
            <a:r>
              <a:rPr lang="en-GB">
                <a:latin typeface="Times New Roman"/>
                <a:ea typeface="Times New Roman"/>
                <a:cs typeface="Times New Roman"/>
                <a:sym typeface="Times New Roman"/>
              </a:rPr>
              <a:t>, or the average time a machine is operating between stops. If similar models worked efficiently for </a:t>
            </a:r>
            <a:r>
              <a:rPr b="1" lang="en-GB">
                <a:latin typeface="Times New Roman"/>
                <a:ea typeface="Times New Roman"/>
                <a:cs typeface="Times New Roman"/>
                <a:sym typeface="Times New Roman"/>
              </a:rPr>
              <a:t>X amount of time</a:t>
            </a:r>
            <a:r>
              <a:rPr lang="en-GB">
                <a:latin typeface="Times New Roman"/>
                <a:ea typeface="Times New Roman"/>
                <a:cs typeface="Times New Roman"/>
                <a:sym typeface="Times New Roman"/>
              </a:rPr>
              <a:t> before </a:t>
            </a:r>
            <a:r>
              <a:rPr b="1" lang="en-GB">
                <a:latin typeface="Times New Roman"/>
                <a:ea typeface="Times New Roman"/>
                <a:cs typeface="Times New Roman"/>
                <a:sym typeface="Times New Roman"/>
              </a:rPr>
              <a:t>maintenance task A</a:t>
            </a:r>
            <a:r>
              <a:rPr lang="en-GB">
                <a:latin typeface="Times New Roman"/>
                <a:ea typeface="Times New Roman"/>
                <a:cs typeface="Times New Roman"/>
                <a:sym typeface="Times New Roman"/>
              </a:rPr>
              <a:t> was needed, we can conclude your machine will follow a similar pattern. Companies that track their own MTBFs can finetune their periodic maintenance schedules with even higher levels of accuracy. While periodic maintenance works great for regularly used equipment, it’s ineffective on machines that are only used once in a while. </a:t>
            </a:r>
            <a:endParaRPr/>
          </a:p>
          <a:p>
            <a:pPr indent="-64135" lvl="0" marL="22860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95" name="Google Shape;19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196" name="Google Shape;19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7" name="Google Shape;19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4"/>
          <p:cNvSpPr txBox="1"/>
          <p:nvPr>
            <p:ph type="title"/>
          </p:nvPr>
        </p:nvSpPr>
        <p:spPr>
          <a:xfrm>
            <a:off x="838200" y="365125"/>
            <a:ext cx="7772400" cy="7899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Periodic maintenance Cont’d</a:t>
            </a:r>
            <a:endParaRPr sz="3200"/>
          </a:p>
        </p:txBody>
      </p:sp>
      <p:sp>
        <p:nvSpPr>
          <p:cNvPr id="203" name="Google Shape;203;p14"/>
          <p:cNvSpPr txBox="1"/>
          <p:nvPr>
            <p:ph idx="1" type="body"/>
          </p:nvPr>
        </p:nvSpPr>
        <p:spPr>
          <a:xfrm>
            <a:off x="753979" y="1392488"/>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Additionally, periodic maintenance can include the subcategories of </a:t>
            </a:r>
            <a:r>
              <a:rPr b="1" lang="en-GB">
                <a:latin typeface="Times New Roman"/>
                <a:ea typeface="Times New Roman"/>
                <a:cs typeface="Times New Roman"/>
                <a:sym typeface="Times New Roman"/>
              </a:rPr>
              <a:t>failure finding maintenance (FFM)</a:t>
            </a:r>
            <a:r>
              <a:rPr lang="en-GB">
                <a:latin typeface="Times New Roman"/>
                <a:ea typeface="Times New Roman"/>
                <a:cs typeface="Times New Roman"/>
                <a:sym typeface="Times New Roman"/>
              </a:rPr>
              <a:t> and </a:t>
            </a:r>
            <a:r>
              <a:rPr b="1" lang="en-GB">
                <a:latin typeface="Times New Roman"/>
                <a:ea typeface="Times New Roman"/>
                <a:cs typeface="Times New Roman"/>
                <a:sym typeface="Times New Roman"/>
              </a:rPr>
              <a:t>risk-based maintenance (RBM)</a:t>
            </a:r>
            <a:r>
              <a:rPr lang="en-GB">
                <a:latin typeface="Times New Roman"/>
                <a:ea typeface="Times New Roman"/>
                <a:cs typeface="Times New Roman"/>
                <a:sym typeface="Times New Roman"/>
              </a:rPr>
              <a:t>. FTM is the process of checking for malfunctioning “hidden parts” that exist as safety mechanisms. </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04" name="Google Shape;20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05" name="Google Shape;20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6" name="Google Shape;20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5"/>
          <p:cNvSpPr txBox="1"/>
          <p:nvPr>
            <p:ph type="title"/>
          </p:nvPr>
        </p:nvSpPr>
        <p:spPr>
          <a:xfrm>
            <a:off x="838200" y="542423"/>
            <a:ext cx="8149389"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Periodic maintenance Cont’d</a:t>
            </a:r>
            <a:endParaRPr sz="3200"/>
          </a:p>
        </p:txBody>
      </p:sp>
      <p:sp>
        <p:nvSpPr>
          <p:cNvPr id="212" name="Google Shape;212;p15"/>
          <p:cNvSpPr txBox="1"/>
          <p:nvPr>
            <p:ph idx="1" type="body"/>
          </p:nvPr>
        </p:nvSpPr>
        <p:spPr>
          <a:xfrm>
            <a:off x="838200" y="1248109"/>
            <a:ext cx="10515600" cy="48278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For example: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Pressure valves function to prevent machines from overheating. Regularly servicing such unseen parts can provide some peace of mind that assets are safeguarded from larger failures. Alternatively, RBM represents the philosophy of prioritizing high-risk PM tasks over low-risk PM tasks in the face of limited resources. All of these maintenance scheduling methods are useful measures for reducing the likelihood of age-related equipment failure and can be used simultaneously. </a:t>
            </a:r>
            <a:endParaRPr/>
          </a:p>
          <a:p>
            <a:pPr indent="-64135" lvl="0" marL="22860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13" name="Google Shape;213;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14" name="Google Shape;214;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5" name="Google Shape;21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6"/>
          <p:cNvSpPr txBox="1"/>
          <p:nvPr>
            <p:ph type="title"/>
          </p:nvPr>
        </p:nvSpPr>
        <p:spPr>
          <a:xfrm>
            <a:off x="838200" y="365125"/>
            <a:ext cx="5743074" cy="6094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Periodic maintenance Cont’d</a:t>
            </a:r>
            <a:endParaRPr sz="3200"/>
          </a:p>
        </p:txBody>
      </p:sp>
      <p:sp>
        <p:nvSpPr>
          <p:cNvPr id="221" name="Google Shape;221;p16"/>
          <p:cNvSpPr txBox="1"/>
          <p:nvPr>
            <p:ph idx="1" type="body"/>
          </p:nvPr>
        </p:nvSpPr>
        <p:spPr>
          <a:xfrm>
            <a:off x="934453" y="1151857"/>
            <a:ext cx="10519610" cy="5092532"/>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Examples of Periodic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Cleaning corrosion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Checking bearing grease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Changing lubricating oils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Replacing filter components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Checking pressure / temperature gauges</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Pros:</a:t>
            </a:r>
            <a:r>
              <a:rPr lang="en-GB">
                <a:latin typeface="Times New Roman"/>
                <a:ea typeface="Times New Roman"/>
                <a:cs typeface="Times New Roman"/>
                <a:sym typeface="Times New Roman"/>
              </a:rPr>
              <a:t> Minimal costs to begin, no additional equipment required. </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Cons:</a:t>
            </a:r>
            <a:r>
              <a:rPr lang="en-GB">
                <a:latin typeface="Times New Roman"/>
                <a:ea typeface="Times New Roman"/>
                <a:cs typeface="Times New Roman"/>
                <a:sym typeface="Times New Roman"/>
              </a:rPr>
              <a:t> Risk of performing unnecessary activities</a:t>
            </a:r>
            <a:r>
              <a:rPr lang="en-GB"/>
              <a:t>. </a:t>
            </a:r>
            <a:endParaRPr/>
          </a:p>
          <a:p>
            <a:pPr indent="0" lvl="0" marL="0" rtl="0" algn="l">
              <a:lnSpc>
                <a:spcPct val="150000"/>
              </a:lnSpc>
              <a:spcBef>
                <a:spcPts val="1000"/>
              </a:spcBef>
              <a:spcAft>
                <a:spcPts val="0"/>
              </a:spcAft>
              <a:buClr>
                <a:schemeClr val="dk1"/>
              </a:buClr>
              <a:buSzPct val="100000"/>
              <a:buNone/>
            </a:pPr>
            <a:r>
              <a:t/>
            </a:r>
            <a:endParaRPr/>
          </a:p>
        </p:txBody>
      </p:sp>
      <p:sp>
        <p:nvSpPr>
          <p:cNvPr id="222" name="Google Shape;222;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23" name="Google Shape;223;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4" name="Google Shape;22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7"/>
          <p:cNvSpPr txBox="1"/>
          <p:nvPr>
            <p:ph type="title"/>
          </p:nvPr>
        </p:nvSpPr>
        <p:spPr>
          <a:xfrm>
            <a:off x="838200" y="365126"/>
            <a:ext cx="7860632" cy="7538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2. Meter-based maintenance </a:t>
            </a:r>
            <a:endParaRPr b="1" sz="3200">
              <a:latin typeface="Times New Roman"/>
              <a:ea typeface="Times New Roman"/>
              <a:cs typeface="Times New Roman"/>
              <a:sym typeface="Times New Roman"/>
            </a:endParaRPr>
          </a:p>
        </p:txBody>
      </p:sp>
      <p:sp>
        <p:nvSpPr>
          <p:cNvPr id="230" name="Google Shape;230;p17"/>
          <p:cNvSpPr txBox="1"/>
          <p:nvPr>
            <p:ph idx="1" type="body"/>
          </p:nvPr>
        </p:nvSpPr>
        <p:spPr>
          <a:xfrm>
            <a:off x="1100889" y="1118938"/>
            <a:ext cx="9990221" cy="506846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70000"/>
              </a:lnSpc>
              <a:spcBef>
                <a:spcPts val="0"/>
              </a:spcBef>
              <a:spcAft>
                <a:spcPts val="0"/>
              </a:spcAft>
              <a:buClr>
                <a:schemeClr val="dk1"/>
              </a:buClr>
              <a:buSzPts val="2800"/>
              <a:buNone/>
            </a:pPr>
            <a:r>
              <a:rPr lang="en-GB">
                <a:latin typeface="Times New Roman"/>
                <a:ea typeface="Times New Roman"/>
                <a:cs typeface="Times New Roman"/>
                <a:sym typeface="Times New Roman"/>
              </a:rPr>
              <a:t>This type of maintenance is also called performance-based maintenance, this type of preventive maintenance involves reading a meter to know whether an asset requires attention.</a:t>
            </a:r>
            <a:endParaRPr/>
          </a:p>
          <a:p>
            <a:pPr indent="0" lvl="0" marL="0" rtl="0" algn="l">
              <a:lnSpc>
                <a:spcPct val="170000"/>
              </a:lnSpc>
              <a:spcBef>
                <a:spcPts val="1000"/>
              </a:spcBef>
              <a:spcAft>
                <a:spcPts val="0"/>
              </a:spcAft>
              <a:buClr>
                <a:schemeClr val="dk1"/>
              </a:buClr>
              <a:buSzPts val="2800"/>
              <a:buNone/>
            </a:pPr>
            <a:r>
              <a:rPr lang="en-GB">
                <a:latin typeface="Times New Roman"/>
                <a:ea typeface="Times New Roman"/>
                <a:cs typeface="Times New Roman"/>
                <a:sym typeface="Times New Roman"/>
              </a:rPr>
              <a:t>To carry out this strategy, you would typically need to measure things like hours used, the pressure generated, and the like. Obviously, you would also need to service the meters on a regular basis to ensure they produce accurate readings.</a:t>
            </a:r>
            <a:endParaRPr/>
          </a:p>
          <a:p>
            <a:pPr indent="0" lvl="0" marL="0" rtl="0" algn="l">
              <a:lnSpc>
                <a:spcPct val="17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31" name="Google Shape;231;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32" name="Google Shape;232;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3" name="Google Shape;233;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8"/>
          <p:cNvSpPr txBox="1"/>
          <p:nvPr>
            <p:ph type="title"/>
          </p:nvPr>
        </p:nvSpPr>
        <p:spPr>
          <a:xfrm>
            <a:off x="838200" y="365125"/>
            <a:ext cx="9460832" cy="8981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Meter-based maintenance Cont’d</a:t>
            </a:r>
            <a:endParaRPr sz="3200"/>
          </a:p>
        </p:txBody>
      </p:sp>
      <p:sp>
        <p:nvSpPr>
          <p:cNvPr id="239" name="Google Shape;239;p18"/>
          <p:cNvSpPr txBox="1"/>
          <p:nvPr>
            <p:ph idx="1" type="body"/>
          </p:nvPr>
        </p:nvSpPr>
        <p:spPr>
          <a:xfrm>
            <a:off x="838200" y="1263316"/>
            <a:ext cx="10375232" cy="4915736"/>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70000"/>
              </a:lnSpc>
              <a:spcBef>
                <a:spcPts val="0"/>
              </a:spcBef>
              <a:spcAft>
                <a:spcPts val="0"/>
              </a:spcAft>
              <a:buClr>
                <a:schemeClr val="dk1"/>
              </a:buClr>
              <a:buSzPct val="100000"/>
              <a:buNone/>
            </a:pPr>
            <a:r>
              <a:rPr lang="en-GB">
                <a:latin typeface="Times New Roman"/>
                <a:ea typeface="Times New Roman"/>
                <a:cs typeface="Times New Roman"/>
                <a:sym typeface="Times New Roman"/>
              </a:rPr>
              <a:t>Some examples of preventive maintenance under this type include the following:</a:t>
            </a:r>
            <a:endParaRPr/>
          </a:p>
          <a:p>
            <a:pPr indent="-20193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Maintaining oil filters every X number of weeks</a:t>
            </a:r>
            <a:endParaRPr/>
          </a:p>
          <a:p>
            <a:pPr indent="-20193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Changing the gears or belts every X number of months/years</a:t>
            </a:r>
            <a:endParaRPr/>
          </a:p>
          <a:p>
            <a:pPr indent="-20193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Swap out parts of a machine every X number of hours</a:t>
            </a:r>
            <a:endParaRPr/>
          </a:p>
          <a:p>
            <a:pPr indent="-20193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Conveyor belt machines with maximum run times</a:t>
            </a:r>
            <a:endParaRPr/>
          </a:p>
          <a:p>
            <a:pPr indent="-20193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Reading a gauge to ensure it is within a safe range</a:t>
            </a:r>
            <a:endParaRPr/>
          </a:p>
          <a:p>
            <a:pPr indent="-64135" lvl="0" marL="228600" rtl="0" algn="l">
              <a:lnSpc>
                <a:spcPct val="17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a:p>
            <a:pPr indent="-64135" lvl="0" marL="228600" rtl="0" algn="l">
              <a:lnSpc>
                <a:spcPct val="17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p:txBody>
      </p:sp>
      <p:sp>
        <p:nvSpPr>
          <p:cNvPr id="240" name="Google Shape;240;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41" name="Google Shape;241;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2" name="Google Shape;242;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9"/>
          <p:cNvSpPr txBox="1"/>
          <p:nvPr>
            <p:ph type="title"/>
          </p:nvPr>
        </p:nvSpPr>
        <p:spPr>
          <a:xfrm>
            <a:off x="838200" y="365125"/>
            <a:ext cx="6525126" cy="6538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Meter-based maintenance Cont’d</a:t>
            </a:r>
            <a:endParaRPr sz="3200"/>
          </a:p>
        </p:txBody>
      </p:sp>
      <p:pic>
        <p:nvPicPr>
          <p:cNvPr id="248" name="Google Shape;248;p19"/>
          <p:cNvPicPr preferRelativeResize="0"/>
          <p:nvPr>
            <p:ph idx="1" type="body"/>
          </p:nvPr>
        </p:nvPicPr>
        <p:blipFill rotWithShape="1">
          <a:blip r:embed="rId3">
            <a:alphaModFix/>
          </a:blip>
          <a:srcRect b="0" l="0" r="0" t="0"/>
          <a:stretch/>
        </p:blipFill>
        <p:spPr>
          <a:xfrm>
            <a:off x="838200" y="1191127"/>
            <a:ext cx="8326853" cy="3970420"/>
          </a:xfrm>
          <a:prstGeom prst="rect">
            <a:avLst/>
          </a:prstGeom>
          <a:noFill/>
          <a:ln>
            <a:noFill/>
          </a:ln>
        </p:spPr>
      </p:pic>
      <p:sp>
        <p:nvSpPr>
          <p:cNvPr id="249" name="Google Shape;249;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50" name="Google Shape;250;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1" name="Google Shape;251;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52" name="Google Shape;252;p19"/>
          <p:cNvSpPr/>
          <p:nvPr/>
        </p:nvSpPr>
        <p:spPr>
          <a:xfrm>
            <a:off x="2209800" y="5180995"/>
            <a:ext cx="3185552"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GB" sz="1800">
                <a:solidFill>
                  <a:schemeClr val="dk1"/>
                </a:solidFill>
                <a:latin typeface="Times New Roman"/>
                <a:ea typeface="Times New Roman"/>
                <a:cs typeface="Times New Roman"/>
                <a:sym typeface="Times New Roman"/>
              </a:rPr>
              <a:t>Source</a:t>
            </a:r>
            <a:r>
              <a:rPr i="1" lang="en-GB" sz="1800">
                <a:solidFill>
                  <a:schemeClr val="dk1"/>
                </a:solidFill>
                <a:latin typeface="Times New Roman"/>
                <a:ea typeface="Times New Roman"/>
                <a:cs typeface="Times New Roman"/>
                <a:sym typeface="Times New Roman"/>
              </a:rPr>
              <a:t>: www.getmaintainx.com</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0"/>
          <p:cNvSpPr txBox="1"/>
          <p:nvPr>
            <p:ph type="title"/>
          </p:nvPr>
        </p:nvSpPr>
        <p:spPr>
          <a:xfrm>
            <a:off x="838200" y="365126"/>
            <a:ext cx="5466347"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3. Predictive maintenance</a:t>
            </a:r>
            <a:endParaRPr b="1" sz="3200">
              <a:latin typeface="Times New Roman"/>
              <a:ea typeface="Times New Roman"/>
              <a:cs typeface="Times New Roman"/>
              <a:sym typeface="Times New Roman"/>
            </a:endParaRPr>
          </a:p>
        </p:txBody>
      </p:sp>
      <p:sp>
        <p:nvSpPr>
          <p:cNvPr id="258" name="Google Shape;258;p20"/>
          <p:cNvSpPr txBox="1"/>
          <p:nvPr>
            <p:ph idx="1" type="body"/>
          </p:nvPr>
        </p:nvSpPr>
        <p:spPr>
          <a:xfrm>
            <a:off x="838200" y="1175920"/>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Predictive maintenance aims to optimize your routine maintenance activities by allowing you to perform them at the right level frequency. Sometimes, a commercial facility manager will conduct preventive maintenance too often or not enough. With predictive maintenance, you can eliminate that problem.</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59" name="Google Shape;259;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60" name="Google Shape;260;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1" name="Google Shape;261;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1"/>
          <p:cNvSpPr txBox="1"/>
          <p:nvPr>
            <p:ph type="title"/>
          </p:nvPr>
        </p:nvSpPr>
        <p:spPr>
          <a:xfrm>
            <a:off x="838200" y="365125"/>
            <a:ext cx="7772400" cy="657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Predictive maintenance Cont’d</a:t>
            </a:r>
            <a:endParaRPr sz="3200"/>
          </a:p>
        </p:txBody>
      </p:sp>
      <p:sp>
        <p:nvSpPr>
          <p:cNvPr id="267" name="Google Shape;267;p21"/>
          <p:cNvSpPr txBox="1"/>
          <p:nvPr>
            <p:ph idx="1" type="body"/>
          </p:nvPr>
        </p:nvSpPr>
        <p:spPr>
          <a:xfrm>
            <a:off x="838200" y="1163888"/>
            <a:ext cx="10515600" cy="5192462"/>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Predictive maintenance involves inspecting the condition of your assets. And, in that way, it is similar to condition-based maintenance. The difference, though, is that condition-based monitoring relies on results, whereas predictive maintenance relies on data with the help of sensor devices.</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When a sensor notices a flaw with a piece of equipment, it will automatically create a work order and delegate it to a technician. Of course, this requires the use of a computerized maintenance management system (CMMS).</a:t>
            </a:r>
            <a:endParaRPr/>
          </a:p>
          <a:p>
            <a:pPr indent="-64135" lvl="0" marL="22860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68" name="Google Shape;26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69" name="Google Shape;26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0" name="Google Shape;27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2"/>
          <p:cNvSpPr txBox="1"/>
          <p:nvPr>
            <p:ph type="title"/>
          </p:nvPr>
        </p:nvSpPr>
        <p:spPr>
          <a:xfrm>
            <a:off x="838200" y="365125"/>
            <a:ext cx="7772400" cy="6094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Predictive maintenance Cont’d</a:t>
            </a:r>
            <a:endParaRPr sz="3200"/>
          </a:p>
        </p:txBody>
      </p:sp>
      <p:sp>
        <p:nvSpPr>
          <p:cNvPr id="276" name="Google Shape;276;p22"/>
          <p:cNvSpPr txBox="1"/>
          <p:nvPr>
            <p:ph idx="1" type="body"/>
          </p:nvPr>
        </p:nvSpPr>
        <p:spPr>
          <a:xfrm>
            <a:off x="838200" y="1127794"/>
            <a:ext cx="10515600" cy="504440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Here are some predictive maintenance examples: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Machine sensor can measure the vibration and temperature of a machine and alert staff if there are abnormalities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 smart system that monitors the ventilation in a building by tracking humidity and temperature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Thermal sensors that can detect when a piece of equipment is in danger of overheating</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277" name="Google Shape;27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78" name="Google Shape;27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9" name="Google Shape;27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3"/>
          <p:cNvSpPr txBox="1"/>
          <p:nvPr>
            <p:ph type="title"/>
          </p:nvPr>
        </p:nvSpPr>
        <p:spPr>
          <a:xfrm>
            <a:off x="1295400" y="410368"/>
            <a:ext cx="7932821" cy="64841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Predictive maintenance Cont’d</a:t>
            </a:r>
            <a:endParaRPr sz="3200"/>
          </a:p>
        </p:txBody>
      </p:sp>
      <p:graphicFrame>
        <p:nvGraphicFramePr>
          <p:cNvPr id="285" name="Google Shape;285;p23"/>
          <p:cNvGraphicFramePr/>
          <p:nvPr/>
        </p:nvGraphicFramePr>
        <p:xfrm>
          <a:off x="838199" y="1274762"/>
          <a:ext cx="3000000" cy="3000000"/>
        </p:xfrm>
        <a:graphic>
          <a:graphicData uri="http://schemas.openxmlformats.org/drawingml/2006/table">
            <a:tbl>
              <a:tblPr bandRow="1" firstRow="1">
                <a:noFill/>
                <a:tableStyleId>{83134E5E-301B-47AB-9B9F-BDE5DFD49F03}</a:tableStyleId>
              </a:tblPr>
              <a:tblGrid>
                <a:gridCol w="4250275"/>
                <a:gridCol w="4308200"/>
              </a:tblGrid>
              <a:tr h="583775">
                <a:tc>
                  <a:txBody>
                    <a:bodyPr/>
                    <a:lstStyle/>
                    <a:p>
                      <a:pPr indent="0" lvl="0" marL="0" marR="0" rtl="0" algn="l">
                        <a:spcBef>
                          <a:spcPts val="0"/>
                        </a:spcBef>
                        <a:spcAft>
                          <a:spcPts val="0"/>
                        </a:spcAft>
                        <a:buNone/>
                      </a:pPr>
                      <a:r>
                        <a:rPr lang="en-GB" sz="2800" u="none" cap="none" strike="noStrike">
                          <a:latin typeface="Times New Roman"/>
                          <a:ea typeface="Times New Roman"/>
                          <a:cs typeface="Times New Roman"/>
                          <a:sym typeface="Times New Roman"/>
                        </a:rPr>
                        <a:t>Advantages </a:t>
                      </a:r>
                      <a:endParaRPr sz="2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Disadvantages </a:t>
                      </a:r>
                      <a:endParaRPr sz="2800">
                        <a:latin typeface="Times New Roman"/>
                        <a:ea typeface="Times New Roman"/>
                        <a:cs typeface="Times New Roman"/>
                        <a:sym typeface="Times New Roman"/>
                      </a:endParaRPr>
                    </a:p>
                  </a:txBody>
                  <a:tcPr marT="45725" marB="45725" marR="91450" marL="91450"/>
                </a:tc>
              </a:tr>
              <a:tr h="1007600">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Increased</a:t>
                      </a:r>
                      <a:r>
                        <a:rPr lang="en-GB" sz="2800">
                          <a:latin typeface="Times New Roman"/>
                          <a:ea typeface="Times New Roman"/>
                          <a:cs typeface="Times New Roman"/>
                          <a:sym typeface="Times New Roman"/>
                        </a:rPr>
                        <a:t> component operational life/available</a:t>
                      </a:r>
                      <a:endParaRPr sz="2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Increased investment of diagnostic equipment</a:t>
                      </a:r>
                      <a:endParaRPr sz="2800">
                        <a:latin typeface="Times New Roman"/>
                        <a:ea typeface="Times New Roman"/>
                        <a:cs typeface="Times New Roman"/>
                        <a:sym typeface="Times New Roman"/>
                      </a:endParaRPr>
                    </a:p>
                  </a:txBody>
                  <a:tcPr marT="45725" marB="45725" marR="91450" marL="91450"/>
                </a:tc>
              </a:tr>
              <a:tr h="583775">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Allows for pre-emptive corrective action</a:t>
                      </a:r>
                      <a:endParaRPr sz="2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Increased staff training</a:t>
                      </a:r>
                      <a:r>
                        <a:rPr lang="en-GB" sz="2800">
                          <a:latin typeface="Times New Roman"/>
                          <a:ea typeface="Times New Roman"/>
                          <a:cs typeface="Times New Roman"/>
                          <a:sym typeface="Times New Roman"/>
                        </a:rPr>
                        <a:t> for analysing data</a:t>
                      </a:r>
                      <a:endParaRPr sz="2800">
                        <a:latin typeface="Times New Roman"/>
                        <a:ea typeface="Times New Roman"/>
                        <a:cs typeface="Times New Roman"/>
                        <a:sym typeface="Times New Roman"/>
                      </a:endParaRPr>
                    </a:p>
                  </a:txBody>
                  <a:tcPr marT="45725" marB="45725" marR="91450" marL="91450"/>
                </a:tc>
              </a:tr>
              <a:tr h="1007600">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Decreased part and labour cost</a:t>
                      </a:r>
                      <a:endParaRPr sz="2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Saving not readily visible without a baseline/history</a:t>
                      </a:r>
                      <a:endParaRPr sz="2800">
                        <a:latin typeface="Times New Roman"/>
                        <a:ea typeface="Times New Roman"/>
                        <a:cs typeface="Times New Roman"/>
                        <a:sym typeface="Times New Roman"/>
                      </a:endParaRPr>
                    </a:p>
                  </a:txBody>
                  <a:tcPr marT="45725" marB="45725" marR="91450" marL="91450"/>
                </a:tc>
              </a:tr>
              <a:tr h="583775">
                <a:tc>
                  <a:txBody>
                    <a:bodyPr/>
                    <a:lstStyle/>
                    <a:p>
                      <a:pPr indent="0" lvl="0" marL="0" marR="0" rtl="0" algn="l">
                        <a:spcBef>
                          <a:spcPts val="0"/>
                        </a:spcBef>
                        <a:spcAft>
                          <a:spcPts val="0"/>
                        </a:spcAft>
                        <a:buNone/>
                      </a:pPr>
                      <a:r>
                        <a:rPr lang="en-GB" sz="2800">
                          <a:latin typeface="Times New Roman"/>
                          <a:ea typeface="Times New Roman"/>
                          <a:cs typeface="Times New Roman"/>
                          <a:sym typeface="Times New Roman"/>
                        </a:rPr>
                        <a:t>Energy saving</a:t>
                      </a:r>
                      <a:endParaRPr sz="2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800">
                        <a:latin typeface="Times New Roman"/>
                        <a:ea typeface="Times New Roman"/>
                        <a:cs typeface="Times New Roman"/>
                        <a:sym typeface="Times New Roman"/>
                      </a:endParaRPr>
                    </a:p>
                  </a:txBody>
                  <a:tcPr marT="45725" marB="45725" marR="91450" marL="91450"/>
                </a:tc>
              </a:tr>
            </a:tbl>
          </a:graphicData>
        </a:graphic>
      </p:graphicFrame>
      <p:sp>
        <p:nvSpPr>
          <p:cNvPr id="286" name="Google Shape;286;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87" name="Google Shape;28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8" name="Google Shape;288;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4"/>
          <p:cNvSpPr txBox="1"/>
          <p:nvPr>
            <p:ph type="title"/>
          </p:nvPr>
        </p:nvSpPr>
        <p:spPr>
          <a:xfrm>
            <a:off x="838200" y="365126"/>
            <a:ext cx="7772400" cy="6936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4. Failure-finding maintenance  </a:t>
            </a:r>
            <a:endParaRPr b="1" sz="3200">
              <a:latin typeface="Times New Roman"/>
              <a:ea typeface="Times New Roman"/>
              <a:cs typeface="Times New Roman"/>
              <a:sym typeface="Times New Roman"/>
            </a:endParaRPr>
          </a:p>
        </p:txBody>
      </p:sp>
      <p:sp>
        <p:nvSpPr>
          <p:cNvPr id="294" name="Google Shape;294;p24"/>
          <p:cNvSpPr txBox="1"/>
          <p:nvPr>
            <p:ph idx="1" type="body"/>
          </p:nvPr>
        </p:nvSpPr>
        <p:spPr>
          <a:xfrm>
            <a:off x="838200" y="1155033"/>
            <a:ext cx="9039726"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Failure-finding maintenance involves checking a device, usually one of a protective nature, to make sure it is still functional. A protective device is something that tells you when there is a problem. It can also take the form of a device that immediately halts a process to prevent compounding the problem.</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95" name="Google Shape;295;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296" name="Google Shape;296;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7" name="Google Shape;297;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5"/>
          <p:cNvSpPr txBox="1"/>
          <p:nvPr>
            <p:ph type="title"/>
          </p:nvPr>
        </p:nvSpPr>
        <p:spPr>
          <a:xfrm>
            <a:off x="838200" y="365125"/>
            <a:ext cx="8883316"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Failure-finding maintenance Cont’d</a:t>
            </a:r>
            <a:endParaRPr sz="3200"/>
          </a:p>
        </p:txBody>
      </p:sp>
      <p:sp>
        <p:nvSpPr>
          <p:cNvPr id="303" name="Google Shape;303;p25"/>
          <p:cNvSpPr txBox="1"/>
          <p:nvPr>
            <p:ph idx="1" type="body"/>
          </p:nvPr>
        </p:nvSpPr>
        <p:spPr>
          <a:xfrm>
            <a:off x="922421" y="1034716"/>
            <a:ext cx="10431379" cy="532163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Among the types of preventive maintenance, failure-finding is quite unique because it does not typically involve replacing any components. Instead, it involves actually activating the device to ensure it still works. Failure-finding maintenance addresses hidden problems rather than more obvious ones.</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Here are some preventive maintenance examples under this type: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Switching a fire alarm on to ensure it still works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Checking the operation of a backup generator</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04" name="Google Shape;30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05" name="Google Shape;30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6" name="Google Shape;30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6"/>
          <p:cNvSpPr txBox="1"/>
          <p:nvPr>
            <p:ph type="title"/>
          </p:nvPr>
        </p:nvSpPr>
        <p:spPr>
          <a:xfrm>
            <a:off x="838200" y="184651"/>
            <a:ext cx="5899485" cy="910222"/>
          </a:xfrm>
          <a:prstGeom prst="rect">
            <a:avLst/>
          </a:prstGeom>
          <a:noFill/>
          <a:ln>
            <a:noFill/>
          </a:ln>
        </p:spPr>
        <p:txBody>
          <a:bodyPr anchorCtr="0" anchor="ctr" bIns="45700" lIns="91425" spcFirstLastPara="1" rIns="91425" wrap="square" tIns="45700">
            <a:normAutofit/>
          </a:bodyPr>
          <a:lstStyle/>
          <a:p>
            <a:pPr indent="0" lvl="0" marL="0" rtl="0" algn="l">
              <a:lnSpc>
                <a:spcPct val="15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5. Prescriptive maintenance</a:t>
            </a:r>
            <a:endParaRPr/>
          </a:p>
        </p:txBody>
      </p:sp>
      <p:sp>
        <p:nvSpPr>
          <p:cNvPr id="312" name="Google Shape;312;p26"/>
          <p:cNvSpPr txBox="1"/>
          <p:nvPr>
            <p:ph idx="1" type="body"/>
          </p:nvPr>
        </p:nvSpPr>
        <p:spPr>
          <a:xfrm>
            <a:off x="838200" y="1094873"/>
            <a:ext cx="10423358" cy="504808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Prescriptive maintenance also uses data but takes it to the next level. This strategy incorporates machine learning, advanced analytics, and even artificial intelligence to come up with predictions about maintenance. Using all of this, the sophisticated software evaluates the condition of your assets, analyses risks, and generates recommendations based on data gathered.</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This type of preventive maintenance is fairly new to the industry, which is why it is not yet readily available. Additionally, it requires a heavy investment, making it all the more inaccessible to most companies.</a:t>
            </a:r>
            <a:endParaRPr>
              <a:latin typeface="Times New Roman"/>
              <a:ea typeface="Times New Roman"/>
              <a:cs typeface="Times New Roman"/>
              <a:sym typeface="Times New Roman"/>
            </a:endParaRPr>
          </a:p>
        </p:txBody>
      </p:sp>
      <p:sp>
        <p:nvSpPr>
          <p:cNvPr id="313" name="Google Shape;31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14" name="Google Shape;31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5" name="Google Shape;31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7"/>
          <p:cNvSpPr txBox="1"/>
          <p:nvPr>
            <p:ph type="title"/>
          </p:nvPr>
        </p:nvSpPr>
        <p:spPr>
          <a:xfrm>
            <a:off x="838200" y="365126"/>
            <a:ext cx="6140116"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6. Risk-based maintenance</a:t>
            </a:r>
            <a:endParaRPr b="1" sz="3200">
              <a:latin typeface="Times New Roman"/>
              <a:ea typeface="Times New Roman"/>
              <a:cs typeface="Times New Roman"/>
              <a:sym typeface="Times New Roman"/>
            </a:endParaRPr>
          </a:p>
        </p:txBody>
      </p:sp>
      <p:sp>
        <p:nvSpPr>
          <p:cNvPr id="321" name="Google Shape;321;p27"/>
          <p:cNvSpPr txBox="1"/>
          <p:nvPr>
            <p:ph idx="1" type="body"/>
          </p:nvPr>
        </p:nvSpPr>
        <p:spPr>
          <a:xfrm>
            <a:off x="838200" y="1070811"/>
            <a:ext cx="10603832" cy="517357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As its name suggests, risk-based maintenance is a type of preventive maintenance that analyses the levels of risk related to the asset with the goal of reducing mechanical breakdowns. By assessing risk levels, you can aptly determine which assets will need attention first.</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Risk-based maintenance applies the Pareto principle, otherwise known as the 80-20 rule. According to this principle, 80 percent of failures stem from 20 percent of causes. As such, you must concentrate on these areas to minimize malfunctions.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22" name="Google Shape;32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23" name="Google Shape;32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4" name="Google Shape;32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8"/>
          <p:cNvSpPr txBox="1"/>
          <p:nvPr>
            <p:ph type="title"/>
          </p:nvPr>
        </p:nvSpPr>
        <p:spPr>
          <a:xfrm>
            <a:off x="838200" y="365125"/>
            <a:ext cx="7620000" cy="8861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7. Time-based maintenance</a:t>
            </a:r>
            <a:endParaRPr b="1" sz="3200">
              <a:latin typeface="Times New Roman"/>
              <a:ea typeface="Times New Roman"/>
              <a:cs typeface="Times New Roman"/>
              <a:sym typeface="Times New Roman"/>
            </a:endParaRPr>
          </a:p>
        </p:txBody>
      </p:sp>
      <p:sp>
        <p:nvSpPr>
          <p:cNvPr id="330" name="Google Shape;330;p28"/>
          <p:cNvSpPr txBox="1"/>
          <p:nvPr>
            <p:ph idx="1" type="body"/>
          </p:nvPr>
        </p:nvSpPr>
        <p:spPr>
          <a:xfrm>
            <a:off x="838200" y="1251283"/>
            <a:ext cx="10515600" cy="4728411"/>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Time-based maintenance, also known as calendar-based maintenance, is perhaps one of the most prevalent types of preventive maintenance commercial facilities utilize today.</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involves adhering to a set schedule to perform maintenance activities, usually dependent on the recommendations of the supplier or manufacturer. Though, it is not uncommon for companies to tweak their schedules based on past asset performance.</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31" name="Google Shape;33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32" name="Google Shape;33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3" name="Google Shape;33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39" name="Google Shape;33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0" name="Google Shape;34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41" name="Google Shape;341;p29"/>
          <p:cNvSpPr/>
          <p:nvPr/>
        </p:nvSpPr>
        <p:spPr>
          <a:xfrm>
            <a:off x="2093495" y="649705"/>
            <a:ext cx="7303168" cy="866274"/>
          </a:xfrm>
          <a:prstGeom prst="roundRect">
            <a:avLst>
              <a:gd fmla="val 16667" name="adj"/>
            </a:avLst>
          </a:prstGeom>
          <a:solidFill>
            <a:schemeClr val="lt1"/>
          </a:solidFill>
          <a:ln cap="flat" cmpd="sng" w="381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3600">
                <a:solidFill>
                  <a:schemeClr val="dk1"/>
                </a:solidFill>
                <a:latin typeface="Times New Roman"/>
                <a:ea typeface="Times New Roman"/>
                <a:cs typeface="Times New Roman"/>
                <a:sym typeface="Times New Roman"/>
              </a:rPr>
              <a:t>Benefits of Preventive Maintenance</a:t>
            </a:r>
            <a:endParaRPr b="1" sz="3600">
              <a:solidFill>
                <a:schemeClr val="dk1"/>
              </a:solidFill>
              <a:latin typeface="Times New Roman"/>
              <a:ea typeface="Times New Roman"/>
              <a:cs typeface="Times New Roman"/>
              <a:sym typeface="Times New Roman"/>
            </a:endParaRPr>
          </a:p>
        </p:txBody>
      </p:sp>
      <p:sp>
        <p:nvSpPr>
          <p:cNvPr id="342" name="Google Shape;342;p29"/>
          <p:cNvSpPr/>
          <p:nvPr/>
        </p:nvSpPr>
        <p:spPr>
          <a:xfrm>
            <a:off x="3052008" y="2412823"/>
            <a:ext cx="2398295" cy="1182941"/>
          </a:xfrm>
          <a:prstGeom prst="roundRect">
            <a:avLst>
              <a:gd fmla="val 16667" name="adj"/>
            </a:avLst>
          </a:prstGeom>
          <a:solidFill>
            <a:schemeClr val="lt1"/>
          </a:solidFill>
          <a:ln cap="flat" cmpd="sng" w="1905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400">
                <a:solidFill>
                  <a:schemeClr val="dk1"/>
                </a:solidFill>
                <a:latin typeface="Times New Roman"/>
                <a:ea typeface="Times New Roman"/>
                <a:cs typeface="Times New Roman"/>
                <a:sym typeface="Times New Roman"/>
              </a:rPr>
              <a:t>2. </a:t>
            </a:r>
            <a:r>
              <a:rPr lang="en-GB" sz="2400">
                <a:solidFill>
                  <a:schemeClr val="dk1"/>
                </a:solidFill>
                <a:latin typeface="Times New Roman"/>
                <a:ea typeface="Times New Roman"/>
                <a:cs typeface="Times New Roman"/>
                <a:sym typeface="Times New Roman"/>
              </a:rPr>
              <a:t>Saves Energy, improves performance</a:t>
            </a:r>
            <a:endParaRPr sz="2400">
              <a:solidFill>
                <a:schemeClr val="dk1"/>
              </a:solidFill>
              <a:latin typeface="Times New Roman"/>
              <a:ea typeface="Times New Roman"/>
              <a:cs typeface="Times New Roman"/>
              <a:sym typeface="Times New Roman"/>
            </a:endParaRPr>
          </a:p>
        </p:txBody>
      </p:sp>
      <p:sp>
        <p:nvSpPr>
          <p:cNvPr id="343" name="Google Shape;343;p29"/>
          <p:cNvSpPr/>
          <p:nvPr/>
        </p:nvSpPr>
        <p:spPr>
          <a:xfrm>
            <a:off x="6089978" y="2340904"/>
            <a:ext cx="2370222" cy="1026529"/>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400">
                <a:solidFill>
                  <a:schemeClr val="dk1"/>
                </a:solidFill>
                <a:latin typeface="Times New Roman"/>
                <a:ea typeface="Times New Roman"/>
                <a:cs typeface="Times New Roman"/>
                <a:sym typeface="Times New Roman"/>
              </a:rPr>
              <a:t>3. </a:t>
            </a:r>
            <a:r>
              <a:rPr lang="en-GB" sz="2400">
                <a:solidFill>
                  <a:schemeClr val="dk1"/>
                </a:solidFill>
                <a:latin typeface="Times New Roman"/>
                <a:ea typeface="Times New Roman"/>
                <a:cs typeface="Times New Roman"/>
                <a:sym typeface="Times New Roman"/>
              </a:rPr>
              <a:t>More maintenance, less repair</a:t>
            </a:r>
            <a:endParaRPr sz="2400">
              <a:solidFill>
                <a:schemeClr val="dk1"/>
              </a:solidFill>
              <a:latin typeface="Times New Roman"/>
              <a:ea typeface="Times New Roman"/>
              <a:cs typeface="Times New Roman"/>
              <a:sym typeface="Times New Roman"/>
            </a:endParaRPr>
          </a:p>
        </p:txBody>
      </p:sp>
      <p:sp>
        <p:nvSpPr>
          <p:cNvPr id="344" name="Google Shape;344;p29"/>
          <p:cNvSpPr/>
          <p:nvPr/>
        </p:nvSpPr>
        <p:spPr>
          <a:xfrm>
            <a:off x="421107" y="2408810"/>
            <a:ext cx="2271961" cy="677613"/>
          </a:xfrm>
          <a:prstGeom prst="roundRect">
            <a:avLst>
              <a:gd fmla="val 16667" name="adj"/>
            </a:avLst>
          </a:prstGeom>
          <a:solidFill>
            <a:schemeClr val="lt1"/>
          </a:solidFill>
          <a:ln cap="flat" cmpd="sng" w="1905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400">
                <a:solidFill>
                  <a:schemeClr val="dk1"/>
                </a:solidFill>
                <a:latin typeface="Times New Roman"/>
                <a:ea typeface="Times New Roman"/>
                <a:cs typeface="Times New Roman"/>
                <a:sym typeface="Times New Roman"/>
              </a:rPr>
              <a:t>1. </a:t>
            </a:r>
            <a:r>
              <a:rPr lang="en-GB" sz="2400">
                <a:solidFill>
                  <a:schemeClr val="dk1"/>
                </a:solidFill>
                <a:latin typeface="Times New Roman"/>
                <a:ea typeface="Times New Roman"/>
                <a:cs typeface="Times New Roman"/>
                <a:sym typeface="Times New Roman"/>
              </a:rPr>
              <a:t>Saves Money</a:t>
            </a:r>
            <a:endParaRPr sz="2400">
              <a:solidFill>
                <a:schemeClr val="dk1"/>
              </a:solidFill>
              <a:latin typeface="Times New Roman"/>
              <a:ea typeface="Times New Roman"/>
              <a:cs typeface="Times New Roman"/>
              <a:sym typeface="Times New Roman"/>
            </a:endParaRPr>
          </a:p>
        </p:txBody>
      </p:sp>
      <p:sp>
        <p:nvSpPr>
          <p:cNvPr id="345" name="Google Shape;345;p29"/>
          <p:cNvSpPr/>
          <p:nvPr/>
        </p:nvSpPr>
        <p:spPr>
          <a:xfrm>
            <a:off x="9011653" y="2276630"/>
            <a:ext cx="2638927" cy="1455325"/>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400">
                <a:solidFill>
                  <a:schemeClr val="dk1"/>
                </a:solidFill>
                <a:latin typeface="Times New Roman"/>
                <a:ea typeface="Times New Roman"/>
                <a:cs typeface="Times New Roman"/>
                <a:sym typeface="Times New Roman"/>
              </a:rPr>
              <a:t>4. </a:t>
            </a:r>
            <a:r>
              <a:rPr lang="en-GB" sz="2400">
                <a:solidFill>
                  <a:schemeClr val="dk1"/>
                </a:solidFill>
                <a:latin typeface="Times New Roman"/>
                <a:ea typeface="Times New Roman"/>
                <a:cs typeface="Times New Roman"/>
                <a:sym typeface="Times New Roman"/>
              </a:rPr>
              <a:t>Keep Employees happy, comfortable</a:t>
            </a:r>
            <a:endParaRPr sz="2400">
              <a:solidFill>
                <a:schemeClr val="dk1"/>
              </a:solidFill>
              <a:latin typeface="Times New Roman"/>
              <a:ea typeface="Times New Roman"/>
              <a:cs typeface="Times New Roman"/>
              <a:sym typeface="Times New Roman"/>
            </a:endParaRPr>
          </a:p>
        </p:txBody>
      </p:sp>
      <p:sp>
        <p:nvSpPr>
          <p:cNvPr id="346" name="Google Shape;346;p29"/>
          <p:cNvSpPr/>
          <p:nvPr/>
        </p:nvSpPr>
        <p:spPr>
          <a:xfrm>
            <a:off x="9011653" y="4351247"/>
            <a:ext cx="2807369" cy="1323478"/>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342900" lvl="0" marL="34290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Supports healthy, productive and safe environments</a:t>
            </a:r>
            <a:endParaRPr/>
          </a:p>
          <a:p>
            <a:pPr indent="-342900" lvl="0" marL="34290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Helps avoid work disruption</a:t>
            </a:r>
            <a:endParaRPr/>
          </a:p>
          <a:p>
            <a:pPr indent="-342900" lvl="0" marL="34290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Addresses issues before they become urgent</a:t>
            </a:r>
            <a:endParaRPr sz="1400">
              <a:solidFill>
                <a:schemeClr val="dk1"/>
              </a:solidFill>
              <a:latin typeface="Times New Roman"/>
              <a:ea typeface="Times New Roman"/>
              <a:cs typeface="Times New Roman"/>
              <a:sym typeface="Times New Roman"/>
            </a:endParaRPr>
          </a:p>
        </p:txBody>
      </p:sp>
      <p:sp>
        <p:nvSpPr>
          <p:cNvPr id="347" name="Google Shape;347;p29"/>
          <p:cNvSpPr/>
          <p:nvPr/>
        </p:nvSpPr>
        <p:spPr>
          <a:xfrm>
            <a:off x="6053891" y="4361191"/>
            <a:ext cx="2638927" cy="1455325"/>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Increases equipment life pan</a:t>
            </a:r>
            <a:endParaRPr/>
          </a:p>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Reduces risk of catastrophic failure</a:t>
            </a:r>
            <a:endParaRPr/>
          </a:p>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Reduces need for costly emergency repair</a:t>
            </a:r>
            <a:endParaRPr sz="1400">
              <a:solidFill>
                <a:schemeClr val="dk1"/>
              </a:solidFill>
              <a:latin typeface="Times New Roman"/>
              <a:ea typeface="Times New Roman"/>
              <a:cs typeface="Times New Roman"/>
              <a:sym typeface="Times New Roman"/>
            </a:endParaRPr>
          </a:p>
        </p:txBody>
      </p:sp>
      <p:sp>
        <p:nvSpPr>
          <p:cNvPr id="348" name="Google Shape;348;p29"/>
          <p:cNvSpPr/>
          <p:nvPr/>
        </p:nvSpPr>
        <p:spPr>
          <a:xfrm>
            <a:off x="3196388" y="4370343"/>
            <a:ext cx="2638927" cy="1008569"/>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Maximize efficiency</a:t>
            </a:r>
            <a:endParaRPr/>
          </a:p>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Improves system reliability</a:t>
            </a:r>
            <a:endParaRPr/>
          </a:p>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Reduces energy use and expenses</a:t>
            </a:r>
            <a:endParaRPr sz="1400">
              <a:solidFill>
                <a:schemeClr val="dk1"/>
              </a:solidFill>
              <a:latin typeface="Times New Roman"/>
              <a:ea typeface="Times New Roman"/>
              <a:cs typeface="Times New Roman"/>
              <a:sym typeface="Times New Roman"/>
            </a:endParaRPr>
          </a:p>
        </p:txBody>
      </p:sp>
      <p:sp>
        <p:nvSpPr>
          <p:cNvPr id="349" name="Google Shape;349;p29"/>
          <p:cNvSpPr/>
          <p:nvPr/>
        </p:nvSpPr>
        <p:spPr>
          <a:xfrm>
            <a:off x="290758" y="4361191"/>
            <a:ext cx="2638927" cy="934288"/>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Prevents costly repair</a:t>
            </a:r>
            <a:endParaRPr/>
          </a:p>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Saves in utility costs</a:t>
            </a:r>
            <a:endParaRPr/>
          </a:p>
          <a:p>
            <a:pPr indent="-285750" lvl="0" marL="285750" marR="0" rtl="0" algn="l">
              <a:spcBef>
                <a:spcPts val="0"/>
              </a:spcBef>
              <a:spcAft>
                <a:spcPts val="0"/>
              </a:spcAft>
              <a:buClr>
                <a:schemeClr val="dk1"/>
              </a:buClr>
              <a:buSzPts val="1400"/>
              <a:buFont typeface="Noto Sans Symbols"/>
              <a:buChar char="✔"/>
            </a:pPr>
            <a:r>
              <a:rPr lang="en-GB" sz="1400">
                <a:solidFill>
                  <a:schemeClr val="dk1"/>
                </a:solidFill>
                <a:latin typeface="Times New Roman"/>
                <a:ea typeface="Times New Roman"/>
                <a:cs typeface="Times New Roman"/>
                <a:sym typeface="Times New Roman"/>
              </a:rPr>
              <a:t>Reduces operating costs</a:t>
            </a:r>
            <a:endParaRPr sz="1400">
              <a:solidFill>
                <a:schemeClr val="dk1"/>
              </a:solidFill>
              <a:latin typeface="Times New Roman"/>
              <a:ea typeface="Times New Roman"/>
              <a:cs typeface="Times New Roman"/>
              <a:sym typeface="Times New Roman"/>
            </a:endParaRPr>
          </a:p>
        </p:txBody>
      </p:sp>
      <p:cxnSp>
        <p:nvCxnSpPr>
          <p:cNvPr id="350" name="Google Shape;350;p29"/>
          <p:cNvCxnSpPr/>
          <p:nvPr/>
        </p:nvCxnSpPr>
        <p:spPr>
          <a:xfrm>
            <a:off x="1900989" y="2408810"/>
            <a:ext cx="0" cy="0"/>
          </a:xfrm>
          <a:prstGeom prst="straightConnector1">
            <a:avLst/>
          </a:prstGeom>
          <a:noFill/>
          <a:ln cap="flat" cmpd="sng" w="9525">
            <a:solidFill>
              <a:schemeClr val="accent1"/>
            </a:solidFill>
            <a:prstDash val="solid"/>
            <a:miter lim="800000"/>
            <a:headEnd len="sm" w="sm" type="none"/>
            <a:tailEnd len="med" w="med" type="triangle"/>
          </a:ln>
        </p:spPr>
      </p:cxnSp>
      <p:cxnSp>
        <p:nvCxnSpPr>
          <p:cNvPr id="351" name="Google Shape;351;p29"/>
          <p:cNvCxnSpPr/>
          <p:nvPr/>
        </p:nvCxnSpPr>
        <p:spPr>
          <a:xfrm flipH="1" rot="10800000">
            <a:off x="1227221" y="1756619"/>
            <a:ext cx="9103895" cy="26895"/>
          </a:xfrm>
          <a:prstGeom prst="straightConnector1">
            <a:avLst/>
          </a:prstGeom>
          <a:noFill/>
          <a:ln cap="flat" cmpd="sng" w="38100">
            <a:solidFill>
              <a:schemeClr val="accent1"/>
            </a:solidFill>
            <a:prstDash val="solid"/>
            <a:miter lim="800000"/>
            <a:headEnd len="sm" w="sm" type="none"/>
            <a:tailEnd len="sm" w="sm" type="none"/>
          </a:ln>
        </p:spPr>
      </p:cxnSp>
      <p:cxnSp>
        <p:nvCxnSpPr>
          <p:cNvPr id="352" name="Google Shape;352;p29"/>
          <p:cNvCxnSpPr>
            <a:stCxn id="341" idx="2"/>
          </p:cNvCxnSpPr>
          <p:nvPr/>
        </p:nvCxnSpPr>
        <p:spPr>
          <a:xfrm flipH="1">
            <a:off x="5739079" y="1515979"/>
            <a:ext cx="6000" cy="282900"/>
          </a:xfrm>
          <a:prstGeom prst="straightConnector1">
            <a:avLst/>
          </a:prstGeom>
          <a:noFill/>
          <a:ln cap="flat" cmpd="sng" w="38100">
            <a:solidFill>
              <a:schemeClr val="accent1"/>
            </a:solidFill>
            <a:prstDash val="solid"/>
            <a:miter lim="800000"/>
            <a:headEnd len="sm" w="sm" type="none"/>
            <a:tailEnd len="sm" w="sm" type="none"/>
          </a:ln>
        </p:spPr>
      </p:cxnSp>
      <p:cxnSp>
        <p:nvCxnSpPr>
          <p:cNvPr id="353" name="Google Shape;353;p29"/>
          <p:cNvCxnSpPr/>
          <p:nvPr/>
        </p:nvCxnSpPr>
        <p:spPr>
          <a:xfrm>
            <a:off x="1227221" y="1783514"/>
            <a:ext cx="0" cy="625296"/>
          </a:xfrm>
          <a:prstGeom prst="straightConnector1">
            <a:avLst/>
          </a:prstGeom>
          <a:noFill/>
          <a:ln cap="flat" cmpd="sng" w="38100">
            <a:solidFill>
              <a:schemeClr val="accent1"/>
            </a:solidFill>
            <a:prstDash val="solid"/>
            <a:miter lim="800000"/>
            <a:headEnd len="sm" w="sm" type="none"/>
            <a:tailEnd len="sm" w="sm" type="none"/>
          </a:ln>
        </p:spPr>
      </p:cxnSp>
      <p:cxnSp>
        <p:nvCxnSpPr>
          <p:cNvPr id="354" name="Google Shape;354;p29"/>
          <p:cNvCxnSpPr/>
          <p:nvPr/>
        </p:nvCxnSpPr>
        <p:spPr>
          <a:xfrm>
            <a:off x="4251155" y="1756619"/>
            <a:ext cx="0" cy="652191"/>
          </a:xfrm>
          <a:prstGeom prst="straightConnector1">
            <a:avLst/>
          </a:prstGeom>
          <a:noFill/>
          <a:ln cap="flat" cmpd="sng" w="38100">
            <a:solidFill>
              <a:schemeClr val="accent1"/>
            </a:solidFill>
            <a:prstDash val="solid"/>
            <a:miter lim="800000"/>
            <a:headEnd len="sm" w="sm" type="none"/>
            <a:tailEnd len="sm" w="sm" type="none"/>
          </a:ln>
        </p:spPr>
      </p:cxnSp>
      <p:cxnSp>
        <p:nvCxnSpPr>
          <p:cNvPr id="355" name="Google Shape;355;p29"/>
          <p:cNvCxnSpPr/>
          <p:nvPr/>
        </p:nvCxnSpPr>
        <p:spPr>
          <a:xfrm>
            <a:off x="7281111" y="1756619"/>
            <a:ext cx="0" cy="567970"/>
          </a:xfrm>
          <a:prstGeom prst="straightConnector1">
            <a:avLst/>
          </a:prstGeom>
          <a:noFill/>
          <a:ln cap="flat" cmpd="sng" w="38100">
            <a:solidFill>
              <a:schemeClr val="accent1"/>
            </a:solidFill>
            <a:prstDash val="solid"/>
            <a:miter lim="800000"/>
            <a:headEnd len="sm" w="sm" type="none"/>
            <a:tailEnd len="sm" w="sm" type="none"/>
          </a:ln>
        </p:spPr>
      </p:cxnSp>
      <p:cxnSp>
        <p:nvCxnSpPr>
          <p:cNvPr id="356" name="Google Shape;356;p29"/>
          <p:cNvCxnSpPr/>
          <p:nvPr/>
        </p:nvCxnSpPr>
        <p:spPr>
          <a:xfrm>
            <a:off x="10331116" y="1708660"/>
            <a:ext cx="0" cy="567970"/>
          </a:xfrm>
          <a:prstGeom prst="straightConnector1">
            <a:avLst/>
          </a:prstGeom>
          <a:noFill/>
          <a:ln cap="flat" cmpd="sng" w="38100">
            <a:solidFill>
              <a:schemeClr val="accent1"/>
            </a:solidFill>
            <a:prstDash val="solid"/>
            <a:miter lim="800000"/>
            <a:headEnd len="sm" w="sm" type="none"/>
            <a:tailEnd len="sm" w="sm" type="none"/>
          </a:ln>
        </p:spPr>
      </p:cxnSp>
      <p:cxnSp>
        <p:nvCxnSpPr>
          <p:cNvPr id="357" name="Google Shape;357;p29"/>
          <p:cNvCxnSpPr/>
          <p:nvPr/>
        </p:nvCxnSpPr>
        <p:spPr>
          <a:xfrm>
            <a:off x="1663364" y="3074870"/>
            <a:ext cx="28074" cy="1283920"/>
          </a:xfrm>
          <a:prstGeom prst="straightConnector1">
            <a:avLst/>
          </a:prstGeom>
          <a:noFill/>
          <a:ln cap="flat" cmpd="sng" w="38100">
            <a:solidFill>
              <a:schemeClr val="accent1"/>
            </a:solidFill>
            <a:prstDash val="solid"/>
            <a:miter lim="800000"/>
            <a:headEnd len="sm" w="sm" type="none"/>
            <a:tailEnd len="sm" w="sm" type="none"/>
          </a:ln>
        </p:spPr>
      </p:cxnSp>
      <p:cxnSp>
        <p:nvCxnSpPr>
          <p:cNvPr id="358" name="Google Shape;358;p29"/>
          <p:cNvCxnSpPr/>
          <p:nvPr/>
        </p:nvCxnSpPr>
        <p:spPr>
          <a:xfrm flipH="1">
            <a:off x="7265066" y="3358281"/>
            <a:ext cx="10023" cy="1002910"/>
          </a:xfrm>
          <a:prstGeom prst="straightConnector1">
            <a:avLst/>
          </a:prstGeom>
          <a:noFill/>
          <a:ln cap="flat" cmpd="sng" w="38100">
            <a:solidFill>
              <a:schemeClr val="accent1"/>
            </a:solidFill>
            <a:prstDash val="solid"/>
            <a:miter lim="800000"/>
            <a:headEnd len="sm" w="sm" type="none"/>
            <a:tailEnd len="sm" w="sm" type="none"/>
          </a:ln>
        </p:spPr>
      </p:cxnSp>
      <p:cxnSp>
        <p:nvCxnSpPr>
          <p:cNvPr id="359" name="Google Shape;359;p29"/>
          <p:cNvCxnSpPr/>
          <p:nvPr/>
        </p:nvCxnSpPr>
        <p:spPr>
          <a:xfrm>
            <a:off x="4515851" y="3595764"/>
            <a:ext cx="0" cy="755483"/>
          </a:xfrm>
          <a:prstGeom prst="straightConnector1">
            <a:avLst/>
          </a:prstGeom>
          <a:noFill/>
          <a:ln cap="flat" cmpd="sng" w="38100">
            <a:solidFill>
              <a:schemeClr val="accent1"/>
            </a:solidFill>
            <a:prstDash val="solid"/>
            <a:miter lim="800000"/>
            <a:headEnd len="sm" w="sm" type="none"/>
            <a:tailEnd len="sm" w="sm" type="none"/>
          </a:ln>
        </p:spPr>
      </p:cxnSp>
      <p:cxnSp>
        <p:nvCxnSpPr>
          <p:cNvPr id="360" name="Google Shape;360;p29"/>
          <p:cNvCxnSpPr>
            <a:endCxn id="346" idx="0"/>
          </p:cNvCxnSpPr>
          <p:nvPr/>
        </p:nvCxnSpPr>
        <p:spPr>
          <a:xfrm>
            <a:off x="10399438" y="3732047"/>
            <a:ext cx="15900" cy="619200"/>
          </a:xfrm>
          <a:prstGeom prst="straightConnector1">
            <a:avLst/>
          </a:prstGeom>
          <a:noFill/>
          <a:ln cap="flat" cmpd="sng" w="38100">
            <a:solidFill>
              <a:schemeClr val="accent1"/>
            </a:solidFill>
            <a:prstDash val="solid"/>
            <a:miter lim="800000"/>
            <a:headEnd len="sm" w="sm" type="none"/>
            <a:tailEnd len="sm" w="sm"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30"/>
          <p:cNvSpPr txBox="1"/>
          <p:nvPr>
            <p:ph type="title"/>
          </p:nvPr>
        </p:nvSpPr>
        <p:spPr>
          <a:xfrm>
            <a:off x="838200" y="365126"/>
            <a:ext cx="2530642" cy="5733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a:t>
            </a:r>
            <a:endParaRPr b="1" sz="3200">
              <a:latin typeface="Times New Roman"/>
              <a:ea typeface="Times New Roman"/>
              <a:cs typeface="Times New Roman"/>
              <a:sym typeface="Times New Roman"/>
            </a:endParaRPr>
          </a:p>
        </p:txBody>
      </p:sp>
      <p:sp>
        <p:nvSpPr>
          <p:cNvPr id="366" name="Google Shape;366;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67" name="Google Shape;367;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8" name="Google Shape;368;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69" name="Google Shape;369;p30"/>
          <p:cNvSpPr txBox="1"/>
          <p:nvPr>
            <p:ph idx="1" type="body"/>
          </p:nvPr>
        </p:nvSpPr>
        <p:spPr>
          <a:xfrm>
            <a:off x="838200" y="1118938"/>
            <a:ext cx="10639926" cy="5053262"/>
          </a:xfrm>
          <a:prstGeom prst="rect">
            <a:avLst/>
          </a:prstGeom>
          <a:noFill/>
          <a:ln>
            <a:noFill/>
          </a:ln>
        </p:spPr>
        <p:txBody>
          <a:bodyPr anchorCtr="0" anchor="t" bIns="45700" lIns="91425" spcFirstLastPara="1" rIns="91425" wrap="square" tIns="45700">
            <a:normAutofit/>
          </a:bodyPr>
          <a:lstStyle/>
          <a:p>
            <a:pPr indent="-514350" lvl="0" marL="514350" rtl="0" algn="l">
              <a:lnSpc>
                <a:spcPct val="150000"/>
              </a:lnSpc>
              <a:spcBef>
                <a:spcPts val="0"/>
              </a:spcBef>
              <a:spcAft>
                <a:spcPts val="0"/>
              </a:spcAft>
              <a:buClr>
                <a:schemeClr val="dk1"/>
              </a:buClr>
              <a:buSzPts val="1800"/>
              <a:buFont typeface="Calibri"/>
              <a:buAutoNum type="arabicPeriod"/>
            </a:pPr>
            <a:r>
              <a:rPr lang="en-GB" sz="1800">
                <a:latin typeface="Times New Roman"/>
                <a:ea typeface="Times New Roman"/>
                <a:cs typeface="Times New Roman"/>
                <a:sym typeface="Times New Roman"/>
              </a:rPr>
              <a:t>NASA. 2000. Reliability Centered Maintenance Guide for Facilities and Collateral Equipment. National Aeronautics and Space Administration, Washington, D.C. </a:t>
            </a:r>
            <a:endParaRPr sz="1800">
              <a:latin typeface="Times New Roman"/>
              <a:ea typeface="Times New Roman"/>
              <a:cs typeface="Times New Roman"/>
              <a:sym typeface="Times New Roman"/>
            </a:endParaRPr>
          </a:p>
          <a:p>
            <a:pPr indent="-514350" lvl="0" marL="514350" rtl="0" algn="l">
              <a:lnSpc>
                <a:spcPct val="150000"/>
              </a:lnSpc>
              <a:spcBef>
                <a:spcPts val="1000"/>
              </a:spcBef>
              <a:spcAft>
                <a:spcPts val="0"/>
              </a:spcAft>
              <a:buClr>
                <a:schemeClr val="dk1"/>
              </a:buClr>
              <a:buSzPts val="1800"/>
              <a:buFont typeface="Calibri"/>
              <a:buAutoNum type="arabicPeriod"/>
            </a:pPr>
            <a:r>
              <a:rPr lang="en-GB" sz="1800">
                <a:latin typeface="Times New Roman"/>
                <a:ea typeface="Times New Roman"/>
                <a:cs typeface="Times New Roman"/>
                <a:sym typeface="Times New Roman"/>
              </a:rPr>
              <a:t>Vilarinho, S.; Lopes, I.; Oliveira, J.A. Preventive maintenance decisions through maintenance optimization models: A case study. Procedia Manuf. </a:t>
            </a:r>
            <a:r>
              <a:rPr b="1" lang="en-GB" sz="1800">
                <a:latin typeface="Times New Roman"/>
                <a:ea typeface="Times New Roman"/>
                <a:cs typeface="Times New Roman"/>
                <a:sym typeface="Times New Roman"/>
              </a:rPr>
              <a:t>2017</a:t>
            </a:r>
            <a:r>
              <a:rPr lang="en-GB" sz="1800">
                <a:latin typeface="Times New Roman"/>
                <a:ea typeface="Times New Roman"/>
                <a:cs typeface="Times New Roman"/>
                <a:sym typeface="Times New Roman"/>
              </a:rPr>
              <a:t>, 11, 1170–1177.</a:t>
            </a:r>
            <a:endParaRPr/>
          </a:p>
          <a:p>
            <a:pPr indent="-514350" lvl="0" marL="514350" rtl="0" algn="l">
              <a:lnSpc>
                <a:spcPct val="150000"/>
              </a:lnSpc>
              <a:spcBef>
                <a:spcPts val="1000"/>
              </a:spcBef>
              <a:spcAft>
                <a:spcPts val="0"/>
              </a:spcAft>
              <a:buClr>
                <a:schemeClr val="dk1"/>
              </a:buClr>
              <a:buSzPts val="1800"/>
              <a:buFont typeface="Calibri"/>
              <a:buAutoNum type="arabicPeriod"/>
            </a:pPr>
            <a:r>
              <a:rPr lang="en-GB" sz="1800">
                <a:latin typeface="Times New Roman"/>
                <a:ea typeface="Times New Roman"/>
                <a:cs typeface="Times New Roman"/>
                <a:sym typeface="Times New Roman"/>
              </a:rPr>
              <a:t>K. Das, R.S. Lashkari and S. Sengunpta, Machine reliability and preventive maintenance planning for cellular manufacturing systems, European Journal of Operational Research, Vol. 183, 2007, pp. 162-180.</a:t>
            </a:r>
            <a:endParaRPr/>
          </a:p>
          <a:p>
            <a:pPr indent="-514350" lvl="0" marL="514350" rtl="0" algn="l">
              <a:lnSpc>
                <a:spcPct val="150000"/>
              </a:lnSpc>
              <a:spcBef>
                <a:spcPts val="1000"/>
              </a:spcBef>
              <a:spcAft>
                <a:spcPts val="0"/>
              </a:spcAft>
              <a:buClr>
                <a:schemeClr val="dk1"/>
              </a:buClr>
              <a:buSzPts val="1800"/>
              <a:buFont typeface="Calibri"/>
              <a:buAutoNum type="arabicPeriod"/>
            </a:pPr>
            <a:r>
              <a:rPr lang="en-GB" sz="1800">
                <a:latin typeface="Times New Roman"/>
                <a:ea typeface="Times New Roman"/>
                <a:cs typeface="Times New Roman"/>
                <a:sym typeface="Times New Roman"/>
              </a:rPr>
              <a:t>M. Almomani, A. Abdelhadi, H.Seifoddini and Y.Xiaohang, Preventive maintenance planning using group technology: A case study at Arab Potash Company, Jordan, Journal of Quality in Maintenance Engineering, Vol. 18, 2012, Issue 4, pp. 472-480.</a:t>
            </a:r>
            <a:endParaRPr sz="1800">
              <a:latin typeface="Times New Roman"/>
              <a:ea typeface="Times New Roman"/>
              <a:cs typeface="Times New Roman"/>
              <a:sym typeface="Times New Roman"/>
            </a:endParaRPr>
          </a:p>
          <a:p>
            <a:pPr indent="-514350" lvl="0" marL="514350" rtl="0" algn="l">
              <a:lnSpc>
                <a:spcPct val="150000"/>
              </a:lnSpc>
              <a:spcBef>
                <a:spcPts val="1000"/>
              </a:spcBef>
              <a:spcAft>
                <a:spcPts val="0"/>
              </a:spcAft>
              <a:buClr>
                <a:schemeClr val="dk1"/>
              </a:buClr>
              <a:buSzPts val="1800"/>
              <a:buFont typeface="Calibri"/>
              <a:buAutoNum type="arabicPeriod"/>
            </a:pPr>
            <a:r>
              <a:rPr lang="en-GB" sz="1800">
                <a:latin typeface="Times New Roman"/>
                <a:ea typeface="Times New Roman"/>
                <a:cs typeface="Times New Roman"/>
                <a:sym typeface="Times New Roman"/>
              </a:rPr>
              <a:t>https://limblecmms.com/blog/machine-tools-maintenance/</a:t>
            </a:r>
            <a:endParaRPr/>
          </a:p>
          <a:p>
            <a:pPr indent="-114300" lvl="0" marL="228600" rtl="0" algn="l">
              <a:lnSpc>
                <a:spcPct val="150000"/>
              </a:lnSpc>
              <a:spcBef>
                <a:spcPts val="1000"/>
              </a:spcBef>
              <a:spcAft>
                <a:spcPts val="0"/>
              </a:spcAft>
              <a:buClr>
                <a:schemeClr val="dk1"/>
              </a:buClr>
              <a:buSzPts val="1800"/>
              <a:buFont typeface="Noto Sans Symbols"/>
              <a:buNone/>
            </a:pPr>
            <a:r>
              <a:t/>
            </a:r>
            <a:endParaRPr sz="18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6/6/2022</a:t>
            </a:r>
            <a:endParaRPr/>
          </a:p>
        </p:txBody>
      </p:sp>
      <p:sp>
        <p:nvSpPr>
          <p:cNvPr id="375" name="Google Shape;375;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6" name="Google Shape;37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77" name="Google Shape;377;p31"/>
          <p:cNvSpPr/>
          <p:nvPr/>
        </p:nvSpPr>
        <p:spPr>
          <a:xfrm>
            <a:off x="2322095" y="2538663"/>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