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0" roundtripDataSignature="AMtx7mjMeWnaqWrRiPleR50UFMXUHTg7E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A48491B-BC48-4CFF-B851-CC9F684475E7}">
  <a:tblStyle styleId="{0A48491B-BC48-4CFF-B851-CC9F684475E7}"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FEC68B2B-38E4-4E2F-A097-CE0ABBE5839D}" styleName="Table_1">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lastCol>
    <a:firstCol>
      <a:tcTxStyle b="on" i="off"/>
    </a:firstCol>
    <a:lastRow>
      <a:tcTxStyle b="on" i="off"/>
      <a:tcStyle>
        <a:tcBdr>
          <a:top>
            <a:ln cap="flat" cmpd="sng" w="50800">
              <a:solidFill>
                <a:schemeClr val="dk1"/>
              </a:solidFill>
              <a:prstDash val="solid"/>
              <a:round/>
              <a:headEnd len="sm" w="sm" type="none"/>
              <a:tailEnd len="sm" w="sm" type="none"/>
            </a:ln>
          </a:top>
        </a:tcBdr>
        <a:fill>
          <a:solidFill>
            <a:srgbClr val="E8EBF5"/>
          </a:solidFill>
        </a:fill>
      </a:tcStyle>
    </a:lastRow>
    <a:seCell>
      <a:tcTxStyle/>
    </a:seCell>
    <a:swCell>
      <a:tcTxStyle/>
    </a:swCell>
    <a:firstRow>
      <a:tcTxStyle b="on" i="off">
        <a:font>
          <a:latin typeface="Calibri"/>
          <a:ea typeface="Calibri"/>
          <a:cs typeface="Calibri"/>
        </a:font>
        <a:schemeClr val="lt1"/>
      </a:tcTxStyle>
      <a:tcStyle>
        <a:fill>
          <a:solidFill>
            <a:schemeClr val="accent6"/>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4"/>
          <p:cNvSpPr/>
          <p:nvPr>
            <p:ph idx="2" type="pic"/>
          </p:nvPr>
        </p:nvSpPr>
        <p:spPr>
          <a:xfrm>
            <a:off x="5183188" y="987425"/>
            <a:ext cx="6172200" cy="4873625"/>
          </a:xfrm>
          <a:prstGeom prst="rect">
            <a:avLst/>
          </a:prstGeom>
          <a:noFill/>
          <a:ln>
            <a:noFill/>
          </a:ln>
        </p:spPr>
      </p:sp>
      <p:sp>
        <p:nvSpPr>
          <p:cNvPr id="68" name="Google Shape;68;p4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564105" y="1504277"/>
            <a:ext cx="9396663"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13: MACHINE TOOLS BREAKDOWN MAINTENANCE.</a:t>
            </a:r>
            <a:endParaRPr b="1">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838200" y="365126"/>
            <a:ext cx="2530642"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Outline </a:t>
            </a:r>
            <a:endParaRPr b="1" sz="3200">
              <a:latin typeface="Times New Roman"/>
              <a:ea typeface="Times New Roman"/>
              <a:cs typeface="Times New Roman"/>
              <a:sym typeface="Times New Roman"/>
            </a:endParaRPr>
          </a:p>
        </p:txBody>
      </p:sp>
      <p:sp>
        <p:nvSpPr>
          <p:cNvPr id="95" name="Google Shape;95;p2"/>
          <p:cNvSpPr txBox="1"/>
          <p:nvPr>
            <p:ph idx="1" type="body"/>
          </p:nvPr>
        </p:nvSpPr>
        <p:spPr>
          <a:xfrm>
            <a:off x="838200" y="1167063"/>
            <a:ext cx="9365166" cy="4981073"/>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Introduction to breakdown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Objectives breakdown Maintenance </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Advantages and Disadvantages of breakdown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Causes of Breakdown and maintenance costs</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Types of breakdown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Comparison between Breakdown Maintenance and Preventive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Breakdown maintenance planning</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Template for breakdown Maintenance </a:t>
            </a:r>
            <a:endParaRPr/>
          </a:p>
          <a:p>
            <a:pPr indent="-90804" lvl="0" marL="228600" rtl="0" algn="l">
              <a:lnSpc>
                <a:spcPct val="150000"/>
              </a:lnSpc>
              <a:spcBef>
                <a:spcPts val="1000"/>
              </a:spcBef>
              <a:spcAft>
                <a:spcPts val="0"/>
              </a:spcAft>
              <a:buClr>
                <a:schemeClr val="dk1"/>
              </a:buClr>
              <a:buSzPct val="100000"/>
              <a:buFont typeface="Noto Sans Symbols"/>
              <a:buNone/>
            </a:pPr>
            <a:r>
              <a:t/>
            </a:r>
            <a:endParaRPr>
              <a:latin typeface="Times New Roman"/>
              <a:ea typeface="Times New Roman"/>
              <a:cs typeface="Times New Roman"/>
              <a:sym typeface="Times New Roman"/>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838201" y="365126"/>
            <a:ext cx="9003632" cy="75381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XIII.1 Introduction to breakdown maintenance</a:t>
            </a:r>
            <a:endParaRPr b="1" sz="3200"/>
          </a:p>
        </p:txBody>
      </p:sp>
      <p:sp>
        <p:nvSpPr>
          <p:cNvPr id="104" name="Google Shape;104;p3"/>
          <p:cNvSpPr txBox="1"/>
          <p:nvPr>
            <p:ph idx="1" type="body"/>
          </p:nvPr>
        </p:nvSpPr>
        <p:spPr>
          <a:xfrm>
            <a:off x="838200" y="1455822"/>
            <a:ext cx="9869905"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Breakdown maintenance is based on solving the faults that have already happened, which implies it only takes place when the process or machine has a critical halt. This type of maintenance implies that repairs are made after the equipment is failed and can not perform its normal function anymore.</a:t>
            </a:r>
            <a:endParaRPr>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838200" y="137630"/>
            <a:ext cx="9003632" cy="749997"/>
          </a:xfrm>
          <a:prstGeom prst="rect">
            <a:avLst/>
          </a:prstGeom>
          <a:noFill/>
          <a:ln>
            <a:noFill/>
          </a:ln>
        </p:spPr>
        <p:txBody>
          <a:bodyPr anchorCtr="0" anchor="ctr" bIns="45700" lIns="91425" spcFirstLastPara="1" rIns="91425" wrap="square" tIns="45700">
            <a:noAutofit/>
          </a:bodyPr>
          <a:lstStyle/>
          <a:p>
            <a:pPr indent="0" lvl="0" marL="0" rtl="0" algn="l">
              <a:lnSpc>
                <a:spcPct val="15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Introduction to breakdown maintenance Cont’d</a:t>
            </a:r>
            <a:endParaRPr b="1" sz="3200">
              <a:latin typeface="Times New Roman"/>
              <a:ea typeface="Times New Roman"/>
              <a:cs typeface="Times New Roman"/>
              <a:sym typeface="Times New Roman"/>
            </a:endParaRPr>
          </a:p>
        </p:txBody>
      </p:sp>
      <p:sp>
        <p:nvSpPr>
          <p:cNvPr id="113" name="Google Shape;113;p4"/>
          <p:cNvSpPr txBox="1"/>
          <p:nvPr>
            <p:ph idx="1" type="body"/>
          </p:nvPr>
        </p:nvSpPr>
        <p:spPr>
          <a:xfrm>
            <a:off x="838199" y="887626"/>
            <a:ext cx="10515601" cy="5468723"/>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60000"/>
              </a:lnSpc>
              <a:spcBef>
                <a:spcPts val="0"/>
              </a:spcBef>
              <a:spcAft>
                <a:spcPts val="0"/>
              </a:spcAft>
              <a:buClr>
                <a:schemeClr val="dk1"/>
              </a:buClr>
              <a:buSzPct val="100000"/>
              <a:buNone/>
            </a:pPr>
            <a:r>
              <a:rPr lang="en-GB">
                <a:latin typeface="Times New Roman"/>
                <a:ea typeface="Times New Roman"/>
                <a:cs typeface="Times New Roman"/>
                <a:sym typeface="Times New Roman"/>
              </a:rPr>
              <a:t>For the breakdown maintenance cannot be scheduled in advance, companies need to be able to redirect resources toward repairs every time a piece of equipment breaks down. Ideally, whenever breakdown maintenance is necessary, company maintenance systems should be able to remedy the situation without coming to a complete halt. Of course, there is never a convenient time for downtime. Fixing inconvenient equipment malfunctions is an inevitable part of asset management. However, this type of maintenance can and should be minimized through strategic planning.</a:t>
            </a:r>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type="title"/>
          </p:nvPr>
        </p:nvSpPr>
        <p:spPr>
          <a:xfrm>
            <a:off x="838200" y="365125"/>
            <a:ext cx="7315200" cy="72974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XIII.2 Objectives of breakdown maintenance</a:t>
            </a:r>
            <a:endParaRPr b="1" sz="3200">
              <a:latin typeface="Times New Roman"/>
              <a:ea typeface="Times New Roman"/>
              <a:cs typeface="Times New Roman"/>
              <a:sym typeface="Times New Roman"/>
            </a:endParaRPr>
          </a:p>
        </p:txBody>
      </p:sp>
      <p:sp>
        <p:nvSpPr>
          <p:cNvPr id="122" name="Google Shape;122;p5"/>
          <p:cNvSpPr txBox="1"/>
          <p:nvPr>
            <p:ph idx="1" type="body"/>
          </p:nvPr>
        </p:nvSpPr>
        <p:spPr>
          <a:xfrm>
            <a:off x="838200" y="1224046"/>
            <a:ext cx="9364579" cy="5132304"/>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To increase functional reliability of production facilities.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To maximize the useful life of the equipment.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To minimize the total production or operating costs directly attributed to equipment service and repair.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To maximize the production capacity from the given equipment resources.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To enhance the safety of manpower. </a:t>
            </a:r>
            <a:endParaRPr/>
          </a:p>
          <a:p>
            <a:pPr indent="-50800" lvl="0" marL="228600" rtl="0" algn="l">
              <a:lnSpc>
                <a:spcPct val="150000"/>
              </a:lnSpc>
              <a:spcBef>
                <a:spcPts val="1000"/>
              </a:spcBef>
              <a:spcAft>
                <a:spcPts val="0"/>
              </a:spcAft>
              <a:buClr>
                <a:schemeClr val="dk1"/>
              </a:buClr>
              <a:buSzPts val="2800"/>
              <a:buNone/>
            </a:pPr>
            <a:r>
              <a:t/>
            </a:r>
            <a:endParaRPr/>
          </a:p>
          <a:p>
            <a:pPr indent="0" lvl="0" marL="0" rtl="0" algn="l">
              <a:lnSpc>
                <a:spcPct val="150000"/>
              </a:lnSpc>
              <a:spcBef>
                <a:spcPts val="1000"/>
              </a:spcBef>
              <a:spcAft>
                <a:spcPts val="0"/>
              </a:spcAft>
              <a:buClr>
                <a:schemeClr val="dk1"/>
              </a:buClr>
              <a:buSzPts val="2800"/>
              <a:buNone/>
            </a:pPr>
            <a:r>
              <a:t/>
            </a:r>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838200" y="365125"/>
            <a:ext cx="10672010" cy="65755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XIII.3 Advantages and disadvantages of Breakdown Maintenance</a:t>
            </a:r>
            <a:endParaRPr sz="3200">
              <a:latin typeface="Times New Roman"/>
              <a:ea typeface="Times New Roman"/>
              <a:cs typeface="Times New Roman"/>
              <a:sym typeface="Times New Roman"/>
            </a:endParaRPr>
          </a:p>
        </p:txBody>
      </p:sp>
      <p:sp>
        <p:nvSpPr>
          <p:cNvPr id="131" name="Google Shape;131;p6"/>
          <p:cNvSpPr txBox="1"/>
          <p:nvPr>
            <p:ph idx="1" type="body"/>
          </p:nvPr>
        </p:nvSpPr>
        <p:spPr>
          <a:xfrm>
            <a:off x="994610" y="985001"/>
            <a:ext cx="10515600" cy="5312778"/>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a. Advantages of Breakdown Maintenance</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Breakdown generally occurs inappropriate times leading to poor and hurried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Excessive delay in production</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Minimally demanded workforce;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Greatly reduced maintenance costs; and</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Easily  detected replacement needs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Low human source needs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Effortless and easy to understand that when servicing is required.</a:t>
            </a:r>
            <a:endParaRPr/>
          </a:p>
          <a:p>
            <a:pPr indent="-77470" lvl="0" marL="228600" rtl="0" algn="l">
              <a:lnSpc>
                <a:spcPct val="150000"/>
              </a:lnSpc>
              <a:spcBef>
                <a:spcPts val="1000"/>
              </a:spcBef>
              <a:spcAft>
                <a:spcPts val="0"/>
              </a:spcAft>
              <a:buClr>
                <a:schemeClr val="dk1"/>
              </a:buClr>
              <a:buSzPct val="100000"/>
              <a:buFont typeface="Noto Sans Symbols"/>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32" name="Google Shape;13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33" name="Google Shape;13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4" name="Google Shape;13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type="title"/>
          </p:nvPr>
        </p:nvSpPr>
        <p:spPr>
          <a:xfrm>
            <a:off x="838200" y="365125"/>
            <a:ext cx="8137358" cy="8380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 Disadvantages of Breakdown Maintenance</a:t>
            </a:r>
            <a:endParaRPr sz="3200">
              <a:latin typeface="Times New Roman"/>
              <a:ea typeface="Times New Roman"/>
              <a:cs typeface="Times New Roman"/>
              <a:sym typeface="Times New Roman"/>
            </a:endParaRPr>
          </a:p>
        </p:txBody>
      </p:sp>
      <p:sp>
        <p:nvSpPr>
          <p:cNvPr id="140" name="Google Shape;140;p7"/>
          <p:cNvSpPr txBox="1"/>
          <p:nvPr>
            <p:ph idx="1" type="body"/>
          </p:nvPr>
        </p:nvSpPr>
        <p:spPr>
          <a:xfrm>
            <a:off x="838200" y="1203158"/>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Unplanned breakdown maintenance can be more costly than preventive maintenance, because it typically causes downtime and interrupts production. It can also be difficult to find the root cause of a breakdown when no maintenance strategy is in place. Finally, breakdown maintenance can raise health and safety issues if technicians are rushing to fix a problem and taking risks to do so.</a:t>
            </a:r>
            <a:endParaRPr/>
          </a:p>
        </p:txBody>
      </p:sp>
      <p:sp>
        <p:nvSpPr>
          <p:cNvPr id="141" name="Google Shape;14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42" name="Google Shape;14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3" name="Google Shape;14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type="title"/>
          </p:nvPr>
        </p:nvSpPr>
        <p:spPr>
          <a:xfrm>
            <a:off x="838201" y="365125"/>
            <a:ext cx="9220200" cy="71771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Disadvantages of Breakdown Maintenance Cont’d</a:t>
            </a:r>
            <a:endParaRPr sz="3200"/>
          </a:p>
        </p:txBody>
      </p:sp>
      <p:sp>
        <p:nvSpPr>
          <p:cNvPr id="149" name="Google Shape;149;p8"/>
          <p:cNvSpPr txBox="1"/>
          <p:nvPr>
            <p:ph idx="1" type="body"/>
          </p:nvPr>
        </p:nvSpPr>
        <p:spPr>
          <a:xfrm>
            <a:off x="838200" y="1248109"/>
            <a:ext cx="10515600" cy="4351338"/>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Breakdown generally occurs inappropriate times leading to poor and hurried maintenance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Excessive delay in production &amp; reduces output</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Faster plant deterioration</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Increase chances of accidents and less safety for both workers and machines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Direct loss of profit</a:t>
            </a:r>
            <a:endParaRPr/>
          </a:p>
          <a:p>
            <a:pPr indent="0" lvl="0" marL="0" rtl="0" algn="l">
              <a:lnSpc>
                <a:spcPct val="90000"/>
              </a:lnSpc>
              <a:spcBef>
                <a:spcPts val="1000"/>
              </a:spcBef>
              <a:spcAft>
                <a:spcPts val="0"/>
              </a:spcAft>
              <a:buClr>
                <a:schemeClr val="dk1"/>
              </a:buClr>
              <a:buSzPct val="100000"/>
              <a:buNone/>
            </a:pPr>
            <a:r>
              <a:t/>
            </a:r>
            <a:endParaRPr/>
          </a:p>
        </p:txBody>
      </p:sp>
      <p:sp>
        <p:nvSpPr>
          <p:cNvPr id="150" name="Google Shape;150;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51" name="Google Shape;15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2" name="Google Shape;15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9"/>
          <p:cNvSpPr txBox="1"/>
          <p:nvPr>
            <p:ph idx="1" type="body"/>
          </p:nvPr>
        </p:nvSpPr>
        <p:spPr>
          <a:xfrm>
            <a:off x="1203158" y="1576137"/>
            <a:ext cx="8915400" cy="402331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a. Causes of Breakdown</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Failure to replace the worn-out parts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Non application of lubricants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Neglected cooling system</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Carelessness towards minor repairs</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p>
        </p:txBody>
      </p:sp>
      <p:sp>
        <p:nvSpPr>
          <p:cNvPr id="158" name="Google Shape;1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59" name="Google Shape;1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0" name="Google Shape;1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61" name="Google Shape;161;p9"/>
          <p:cNvSpPr/>
          <p:nvPr/>
        </p:nvSpPr>
        <p:spPr>
          <a:xfrm>
            <a:off x="838200" y="565318"/>
            <a:ext cx="9415270" cy="83099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GB" sz="3200" u="none" cap="none" strike="noStrike">
                <a:solidFill>
                  <a:schemeClr val="dk1"/>
                </a:solidFill>
                <a:latin typeface="Times New Roman"/>
                <a:ea typeface="Times New Roman"/>
                <a:cs typeface="Times New Roman"/>
                <a:sym typeface="Times New Roman"/>
              </a:rPr>
              <a:t>XIII.4 Causes of Breakdown and maintenance costs</a:t>
            </a:r>
            <a:endParaRPr b="1"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0"/>
          <p:cNvSpPr txBox="1"/>
          <p:nvPr>
            <p:ph type="title"/>
          </p:nvPr>
        </p:nvSpPr>
        <p:spPr>
          <a:xfrm>
            <a:off x="838200" y="365125"/>
            <a:ext cx="5261811" cy="7658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 Maintenance costs</a:t>
            </a:r>
            <a:endParaRPr b="1" sz="3200">
              <a:latin typeface="Times New Roman"/>
              <a:ea typeface="Times New Roman"/>
              <a:cs typeface="Times New Roman"/>
              <a:sym typeface="Times New Roman"/>
            </a:endParaRPr>
          </a:p>
        </p:txBody>
      </p:sp>
      <p:sp>
        <p:nvSpPr>
          <p:cNvPr id="167" name="Google Shape;167;p10"/>
          <p:cNvSpPr txBox="1"/>
          <p:nvPr>
            <p:ph idx="1" type="body"/>
          </p:nvPr>
        </p:nvSpPr>
        <p:spPr>
          <a:xfrm>
            <a:off x="838200" y="1248110"/>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Different costs are associated with maintenance as following:</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Down time (Idle time cost) cost due to equipment breakdown.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Cost of spares or other material used for repairs.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Cost of maintenance labour and overheads of maintenance departments.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Losses due to inefficient operations of machines. </a:t>
            </a:r>
            <a:endParaRPr/>
          </a:p>
          <a:p>
            <a:pPr indent="-50800" lvl="0" marL="228600" rtl="0" algn="l">
              <a:lnSpc>
                <a:spcPct val="15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168" name="Google Shape;16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69" name="Google Shape;16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0" name="Google Shape;17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76" name="Google Shape;1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7" name="Google Shape;1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78" name="Google Shape;178;p11"/>
          <p:cNvSpPr/>
          <p:nvPr/>
        </p:nvSpPr>
        <p:spPr>
          <a:xfrm>
            <a:off x="2081490" y="1833029"/>
            <a:ext cx="7303200" cy="866400"/>
          </a:xfrm>
          <a:prstGeom prst="roundRect">
            <a:avLst>
              <a:gd fmla="val 16667" name="adj"/>
            </a:avLst>
          </a:prstGeom>
          <a:solidFill>
            <a:schemeClr val="lt1"/>
          </a:solidFill>
          <a:ln cap="flat" cmpd="sng" w="381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3600" u="none" cap="none" strike="noStrike">
                <a:solidFill>
                  <a:schemeClr val="dk1"/>
                </a:solidFill>
                <a:latin typeface="Times New Roman"/>
                <a:ea typeface="Times New Roman"/>
                <a:cs typeface="Times New Roman"/>
                <a:sym typeface="Times New Roman"/>
              </a:rPr>
              <a:t>Breakdown Maintenance</a:t>
            </a:r>
            <a:endParaRPr b="1" i="0" sz="3600" u="none" cap="none" strike="noStrike">
              <a:solidFill>
                <a:schemeClr val="dk1"/>
              </a:solidFill>
              <a:latin typeface="Times New Roman"/>
              <a:ea typeface="Times New Roman"/>
              <a:cs typeface="Times New Roman"/>
              <a:sym typeface="Times New Roman"/>
            </a:endParaRPr>
          </a:p>
        </p:txBody>
      </p:sp>
      <p:sp>
        <p:nvSpPr>
          <p:cNvPr id="179" name="Google Shape;179;p11"/>
          <p:cNvSpPr/>
          <p:nvPr/>
        </p:nvSpPr>
        <p:spPr>
          <a:xfrm>
            <a:off x="916652" y="3612514"/>
            <a:ext cx="4186970" cy="677613"/>
          </a:xfrm>
          <a:prstGeom prst="roundRect">
            <a:avLst>
              <a:gd fmla="val 16667" name="adj"/>
            </a:avLst>
          </a:prstGeom>
          <a:solidFill>
            <a:schemeClr val="lt1"/>
          </a:solidFill>
          <a:ln cap="flat" cmpd="sng" w="1905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imes New Roman"/>
                <a:ea typeface="Times New Roman"/>
                <a:cs typeface="Times New Roman"/>
                <a:sym typeface="Times New Roman"/>
              </a:rPr>
              <a:t>1. Planned Breakdown Maintenance  </a:t>
            </a:r>
            <a:endParaRPr b="0" i="0" sz="2400" u="none" cap="none" strike="noStrike">
              <a:solidFill>
                <a:schemeClr val="dk1"/>
              </a:solidFill>
              <a:latin typeface="Times New Roman"/>
              <a:ea typeface="Times New Roman"/>
              <a:cs typeface="Times New Roman"/>
              <a:sym typeface="Times New Roman"/>
            </a:endParaRPr>
          </a:p>
        </p:txBody>
      </p:sp>
      <p:sp>
        <p:nvSpPr>
          <p:cNvPr id="180" name="Google Shape;180;p11"/>
          <p:cNvSpPr/>
          <p:nvPr/>
        </p:nvSpPr>
        <p:spPr>
          <a:xfrm>
            <a:off x="6000307" y="3493773"/>
            <a:ext cx="4306185" cy="712281"/>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imes New Roman"/>
                <a:ea typeface="Times New Roman"/>
                <a:cs typeface="Times New Roman"/>
                <a:sym typeface="Times New Roman"/>
              </a:rPr>
              <a:t>2. Unplanned Breakdown Maintenance </a:t>
            </a:r>
            <a:endParaRPr b="0" i="0" sz="2400" u="none" cap="none" strike="noStrike">
              <a:solidFill>
                <a:schemeClr val="dk1"/>
              </a:solidFill>
              <a:latin typeface="Times New Roman"/>
              <a:ea typeface="Times New Roman"/>
              <a:cs typeface="Times New Roman"/>
              <a:sym typeface="Times New Roman"/>
            </a:endParaRPr>
          </a:p>
        </p:txBody>
      </p:sp>
      <p:sp>
        <p:nvSpPr>
          <p:cNvPr id="181" name="Google Shape;181;p11"/>
          <p:cNvSpPr/>
          <p:nvPr/>
        </p:nvSpPr>
        <p:spPr>
          <a:xfrm>
            <a:off x="8387086" y="4763767"/>
            <a:ext cx="2807369" cy="574101"/>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GB" sz="2200" u="none" cap="none" strike="noStrike">
                <a:solidFill>
                  <a:schemeClr val="dk1"/>
                </a:solidFill>
                <a:latin typeface="Times New Roman"/>
                <a:ea typeface="Times New Roman"/>
                <a:cs typeface="Times New Roman"/>
                <a:sym typeface="Times New Roman"/>
              </a:rPr>
              <a:t>Reactive maintenance</a:t>
            </a:r>
            <a:endParaRPr sz="2200"/>
          </a:p>
        </p:txBody>
      </p:sp>
      <p:sp>
        <p:nvSpPr>
          <p:cNvPr id="182" name="Google Shape;182;p11"/>
          <p:cNvSpPr/>
          <p:nvPr/>
        </p:nvSpPr>
        <p:spPr>
          <a:xfrm>
            <a:off x="4764825" y="4742200"/>
            <a:ext cx="3079800" cy="617100"/>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2200">
                <a:solidFill>
                  <a:schemeClr val="dk1"/>
                </a:solidFill>
                <a:latin typeface="Times New Roman"/>
                <a:ea typeface="Times New Roman"/>
                <a:cs typeface="Times New Roman"/>
                <a:sym typeface="Times New Roman"/>
              </a:rPr>
              <a:t>Corrective maintenance</a:t>
            </a:r>
            <a:endParaRPr sz="2200">
              <a:solidFill>
                <a:schemeClr val="dk1"/>
              </a:solidFill>
              <a:latin typeface="Times New Roman"/>
              <a:ea typeface="Times New Roman"/>
              <a:cs typeface="Times New Roman"/>
              <a:sym typeface="Times New Roman"/>
            </a:endParaRPr>
          </a:p>
        </p:txBody>
      </p:sp>
      <p:sp>
        <p:nvSpPr>
          <p:cNvPr id="183" name="Google Shape;183;p11"/>
          <p:cNvSpPr/>
          <p:nvPr/>
        </p:nvSpPr>
        <p:spPr>
          <a:xfrm>
            <a:off x="980050" y="4788575"/>
            <a:ext cx="3462300" cy="524400"/>
          </a:xfrm>
          <a:prstGeom prst="roundRect">
            <a:avLst>
              <a:gd fmla="val 16667" name="adj"/>
            </a:avLst>
          </a:prstGeom>
          <a:solidFill>
            <a:schemeClr val="lt1"/>
          </a:solidFill>
          <a:ln cap="flat" cmpd="sng" w="2857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2200">
                <a:solidFill>
                  <a:schemeClr val="dk1"/>
                </a:solidFill>
                <a:latin typeface="Times New Roman"/>
                <a:ea typeface="Times New Roman"/>
                <a:cs typeface="Times New Roman"/>
                <a:sym typeface="Times New Roman"/>
              </a:rPr>
              <a:t>Run-to- failure maintenance</a:t>
            </a:r>
            <a:endParaRPr sz="2200"/>
          </a:p>
        </p:txBody>
      </p:sp>
      <p:cxnSp>
        <p:nvCxnSpPr>
          <p:cNvPr id="184" name="Google Shape;184;p11"/>
          <p:cNvCxnSpPr/>
          <p:nvPr/>
        </p:nvCxnSpPr>
        <p:spPr>
          <a:xfrm flipH="1" rot="10800000">
            <a:off x="3325894" y="2942164"/>
            <a:ext cx="4827505" cy="80799"/>
          </a:xfrm>
          <a:prstGeom prst="straightConnector1">
            <a:avLst/>
          </a:prstGeom>
          <a:noFill/>
          <a:ln cap="flat" cmpd="sng" w="38100">
            <a:solidFill>
              <a:schemeClr val="accent1"/>
            </a:solidFill>
            <a:prstDash val="solid"/>
            <a:miter lim="800000"/>
            <a:headEnd len="sm" w="sm" type="none"/>
            <a:tailEnd len="sm" w="sm" type="none"/>
          </a:ln>
        </p:spPr>
      </p:cxnSp>
      <p:cxnSp>
        <p:nvCxnSpPr>
          <p:cNvPr id="185" name="Google Shape;185;p11"/>
          <p:cNvCxnSpPr/>
          <p:nvPr/>
        </p:nvCxnSpPr>
        <p:spPr>
          <a:xfrm flipH="1">
            <a:off x="5730086" y="2699420"/>
            <a:ext cx="6014" cy="282750"/>
          </a:xfrm>
          <a:prstGeom prst="straightConnector1">
            <a:avLst/>
          </a:prstGeom>
          <a:noFill/>
          <a:ln cap="flat" cmpd="sng" w="38100">
            <a:solidFill>
              <a:schemeClr val="accent1"/>
            </a:solidFill>
            <a:prstDash val="solid"/>
            <a:miter lim="800000"/>
            <a:headEnd len="sm" w="sm" type="none"/>
            <a:tailEnd len="sm" w="sm" type="none"/>
          </a:ln>
        </p:spPr>
      </p:cxnSp>
      <p:cxnSp>
        <p:nvCxnSpPr>
          <p:cNvPr id="186" name="Google Shape;186;p11"/>
          <p:cNvCxnSpPr/>
          <p:nvPr/>
        </p:nvCxnSpPr>
        <p:spPr>
          <a:xfrm flipH="1">
            <a:off x="3314446" y="3000506"/>
            <a:ext cx="587" cy="567970"/>
          </a:xfrm>
          <a:prstGeom prst="straightConnector1">
            <a:avLst/>
          </a:prstGeom>
          <a:noFill/>
          <a:ln cap="flat" cmpd="sng" w="38100">
            <a:solidFill>
              <a:schemeClr val="accent1"/>
            </a:solidFill>
            <a:prstDash val="solid"/>
            <a:miter lim="800000"/>
            <a:headEnd len="sm" w="sm" type="none"/>
            <a:tailEnd len="sm" w="sm" type="none"/>
          </a:ln>
        </p:spPr>
      </p:cxnSp>
      <p:cxnSp>
        <p:nvCxnSpPr>
          <p:cNvPr id="187" name="Google Shape;187;p11"/>
          <p:cNvCxnSpPr/>
          <p:nvPr/>
        </p:nvCxnSpPr>
        <p:spPr>
          <a:xfrm>
            <a:off x="8163180" y="2925803"/>
            <a:ext cx="0" cy="567970"/>
          </a:xfrm>
          <a:prstGeom prst="straightConnector1">
            <a:avLst/>
          </a:prstGeom>
          <a:noFill/>
          <a:ln cap="flat" cmpd="sng" w="38100">
            <a:solidFill>
              <a:schemeClr val="accent1"/>
            </a:solidFill>
            <a:prstDash val="solid"/>
            <a:miter lim="800000"/>
            <a:headEnd len="sm" w="sm" type="none"/>
            <a:tailEnd len="sm" w="sm" type="none"/>
          </a:ln>
        </p:spPr>
      </p:cxnSp>
      <p:cxnSp>
        <p:nvCxnSpPr>
          <p:cNvPr id="188" name="Google Shape;188;p11"/>
          <p:cNvCxnSpPr/>
          <p:nvPr/>
        </p:nvCxnSpPr>
        <p:spPr>
          <a:xfrm>
            <a:off x="6507307" y="4224761"/>
            <a:ext cx="17808" cy="545118"/>
          </a:xfrm>
          <a:prstGeom prst="straightConnector1">
            <a:avLst/>
          </a:prstGeom>
          <a:noFill/>
          <a:ln cap="flat" cmpd="sng" w="38100">
            <a:solidFill>
              <a:schemeClr val="accent1"/>
            </a:solidFill>
            <a:prstDash val="solid"/>
            <a:miter lim="800000"/>
            <a:headEnd len="sm" w="sm" type="none"/>
            <a:tailEnd len="sm" w="sm" type="none"/>
          </a:ln>
        </p:spPr>
      </p:cxnSp>
      <p:cxnSp>
        <p:nvCxnSpPr>
          <p:cNvPr id="189" name="Google Shape;189;p11"/>
          <p:cNvCxnSpPr/>
          <p:nvPr/>
        </p:nvCxnSpPr>
        <p:spPr>
          <a:xfrm>
            <a:off x="2711209" y="4290116"/>
            <a:ext cx="0" cy="463800"/>
          </a:xfrm>
          <a:prstGeom prst="straightConnector1">
            <a:avLst/>
          </a:prstGeom>
          <a:noFill/>
          <a:ln cap="flat" cmpd="sng" w="38100">
            <a:solidFill>
              <a:schemeClr val="accent1"/>
            </a:solidFill>
            <a:prstDash val="solid"/>
            <a:miter lim="800000"/>
            <a:headEnd len="sm" w="sm" type="none"/>
            <a:tailEnd len="sm" w="sm" type="none"/>
          </a:ln>
        </p:spPr>
      </p:cxnSp>
      <p:cxnSp>
        <p:nvCxnSpPr>
          <p:cNvPr id="190" name="Google Shape;190;p11"/>
          <p:cNvCxnSpPr/>
          <p:nvPr/>
        </p:nvCxnSpPr>
        <p:spPr>
          <a:xfrm>
            <a:off x="9774826" y="4206054"/>
            <a:ext cx="15944" cy="582533"/>
          </a:xfrm>
          <a:prstGeom prst="straightConnector1">
            <a:avLst/>
          </a:prstGeom>
          <a:noFill/>
          <a:ln cap="flat" cmpd="sng" w="38100">
            <a:solidFill>
              <a:schemeClr val="accent1"/>
            </a:solidFill>
            <a:prstDash val="solid"/>
            <a:miter lim="800000"/>
            <a:headEnd len="sm" w="sm" type="none"/>
            <a:tailEnd len="sm" w="sm" type="none"/>
          </a:ln>
        </p:spPr>
      </p:cxnSp>
      <p:sp>
        <p:nvSpPr>
          <p:cNvPr id="191" name="Google Shape;191;p11"/>
          <p:cNvSpPr/>
          <p:nvPr/>
        </p:nvSpPr>
        <p:spPr>
          <a:xfrm>
            <a:off x="1436018" y="875941"/>
            <a:ext cx="7335214"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200">
                <a:solidFill>
                  <a:schemeClr val="dk1"/>
                </a:solidFill>
                <a:latin typeface="Times New Roman"/>
                <a:ea typeface="Times New Roman"/>
                <a:cs typeface="Times New Roman"/>
                <a:sym typeface="Times New Roman"/>
              </a:rPr>
              <a:t>XIII.5 Types of Breakdown Maintenance</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2"/>
          <p:cNvSpPr txBox="1"/>
          <p:nvPr>
            <p:ph type="title"/>
          </p:nvPr>
        </p:nvSpPr>
        <p:spPr>
          <a:xfrm>
            <a:off x="838200" y="365126"/>
            <a:ext cx="8558463" cy="9102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a. Planned Breakdown Maintenance</a:t>
            </a:r>
            <a:endParaRPr sz="3200"/>
          </a:p>
        </p:txBody>
      </p:sp>
      <p:sp>
        <p:nvSpPr>
          <p:cNvPr id="197" name="Google Shape;197;p12"/>
          <p:cNvSpPr txBox="1"/>
          <p:nvPr>
            <p:ph idx="1" type="body"/>
          </p:nvPr>
        </p:nvSpPr>
        <p:spPr>
          <a:xfrm>
            <a:off x="946484" y="1275348"/>
            <a:ext cx="10122569"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i. Run-to-Failure Maintenance</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Run-to-failure maintenance is an example of planned maintenance into which an asset is expected to deteriorate at any time. It is an approach that can lower maintenance costs by delaying maintenance until an asset breaks down.</a:t>
            </a:r>
            <a:endParaRPr>
              <a:latin typeface="Times New Roman"/>
              <a:ea typeface="Times New Roman"/>
              <a:cs typeface="Times New Roman"/>
              <a:sym typeface="Times New Roman"/>
            </a:endParaRPr>
          </a:p>
        </p:txBody>
      </p:sp>
      <p:sp>
        <p:nvSpPr>
          <p:cNvPr id="198" name="Google Shape;19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199" name="Google Shape;19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0" name="Google Shape;20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3"/>
          <p:cNvSpPr txBox="1"/>
          <p:nvPr>
            <p:ph type="title"/>
          </p:nvPr>
        </p:nvSpPr>
        <p:spPr>
          <a:xfrm>
            <a:off x="838200" y="365126"/>
            <a:ext cx="6248400" cy="6816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Run-to-Failure Maintenance Cont’d</a:t>
            </a:r>
            <a:endParaRPr sz="2800"/>
          </a:p>
        </p:txBody>
      </p:sp>
      <p:sp>
        <p:nvSpPr>
          <p:cNvPr id="206" name="Google Shape;206;p13"/>
          <p:cNvSpPr txBox="1"/>
          <p:nvPr>
            <p:ph idx="1" type="body"/>
          </p:nvPr>
        </p:nvSpPr>
        <p:spPr>
          <a:xfrm>
            <a:off x="838200" y="1139825"/>
            <a:ext cx="10026316"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this instance, an organization </a:t>
            </a:r>
            <a:r>
              <a:rPr i="1" lang="en-GB">
                <a:latin typeface="Times New Roman"/>
                <a:ea typeface="Times New Roman"/>
                <a:cs typeface="Times New Roman"/>
                <a:sym typeface="Times New Roman"/>
              </a:rPr>
              <a:t>anticipates</a:t>
            </a:r>
            <a:r>
              <a:rPr lang="en-GB">
                <a:latin typeface="Times New Roman"/>
                <a:ea typeface="Times New Roman"/>
                <a:cs typeface="Times New Roman"/>
                <a:sym typeface="Times New Roman"/>
              </a:rPr>
              <a:t> a specific type of equipment malfunction in the near future. However, since the issue will neither disrupt productivity nor pose a safety threat, management decides to run the equipment to failure.  Planned breakdown maintenance is most often used on inexpensive and nonessential equipment parts. </a:t>
            </a:r>
            <a:endParaRPr/>
          </a:p>
        </p:txBody>
      </p:sp>
      <p:sp>
        <p:nvSpPr>
          <p:cNvPr id="207" name="Google Shape;207;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08" name="Google Shape;208;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9" name="Google Shape;209;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4"/>
          <p:cNvSpPr txBox="1"/>
          <p:nvPr>
            <p:ph type="title"/>
          </p:nvPr>
        </p:nvSpPr>
        <p:spPr>
          <a:xfrm>
            <a:off x="946483" y="566485"/>
            <a:ext cx="6681537" cy="6695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Run-to-Failure Maintenance Cont’d</a:t>
            </a:r>
            <a:endParaRPr sz="3200"/>
          </a:p>
        </p:txBody>
      </p:sp>
      <p:sp>
        <p:nvSpPr>
          <p:cNvPr id="215" name="Google Shape;215;p14"/>
          <p:cNvSpPr txBox="1"/>
          <p:nvPr>
            <p:ph idx="1" type="body"/>
          </p:nvPr>
        </p:nvSpPr>
        <p:spPr>
          <a:xfrm>
            <a:off x="838199" y="1236076"/>
            <a:ext cx="10615863" cy="493612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As long as breakdowns don’t compromise health and safety, organizations are free to consciously choose run-to-failure. </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 following situations are ideal for breakdown maintenance: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Short-Life Assets (e.g. batteries, high-flow pumps)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Non-Critical Equipment (e.g. hand tools)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Unrepairable Machinery (i.e. not designed for repairs)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Inexpensive/Disposable Items (e.g. light bulbs) </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16" name="Google Shape;216;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17" name="Google Shape;217;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8" name="Google Shape;218;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5"/>
          <p:cNvSpPr txBox="1"/>
          <p:nvPr>
            <p:ph type="title"/>
          </p:nvPr>
        </p:nvSpPr>
        <p:spPr>
          <a:xfrm>
            <a:off x="838200" y="365125"/>
            <a:ext cx="7042484" cy="81396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 Unplanned Breakdown Maintenance </a:t>
            </a:r>
            <a:endParaRPr sz="3200">
              <a:latin typeface="Times New Roman"/>
              <a:ea typeface="Times New Roman"/>
              <a:cs typeface="Times New Roman"/>
              <a:sym typeface="Times New Roman"/>
            </a:endParaRPr>
          </a:p>
        </p:txBody>
      </p:sp>
      <p:sp>
        <p:nvSpPr>
          <p:cNvPr id="224" name="Google Shape;224;p15"/>
          <p:cNvSpPr txBox="1"/>
          <p:nvPr>
            <p:ph idx="1" type="body"/>
          </p:nvPr>
        </p:nvSpPr>
        <p:spPr>
          <a:xfrm>
            <a:off x="922420" y="1070812"/>
            <a:ext cx="10519611" cy="5285538"/>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1. Corrective maintenance</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Corrective maintenance</a:t>
            </a:r>
            <a:r>
              <a:rPr lang="en-GB">
                <a:latin typeface="Times New Roman"/>
                <a:ea typeface="Times New Roman"/>
                <a:cs typeface="Times New Roman"/>
                <a:sym typeface="Times New Roman"/>
              </a:rPr>
              <a:t> is a maintenance task performed to identify, isolate, and rectify a fault so that the failed equipment, machine, or system can be restored to an operational condition within the tolerances or limits established for in-service operations.</a:t>
            </a:r>
            <a:endParaRPr b="1">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Corrective maintenance covers maintenance tasks that are undertaken to identify, isolate and repair a fault in order to restore equipment, a machine or a system to an operational condition so it can perform its intended function.</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Corrective maintenance is often associated to breakdowns or reactive maintenance and can include troubleshooting, disassembly, adjustment, repair, replacement and realignment.</a:t>
            </a:r>
            <a:endParaRPr/>
          </a:p>
          <a:p>
            <a:pPr indent="-90804" lvl="0" marL="228600" rtl="0" algn="l">
              <a:lnSpc>
                <a:spcPct val="150000"/>
              </a:lnSpc>
              <a:spcBef>
                <a:spcPts val="1000"/>
              </a:spcBef>
              <a:spcAft>
                <a:spcPts val="0"/>
              </a:spcAft>
              <a:buClr>
                <a:schemeClr val="dk1"/>
              </a:buClr>
              <a:buSzPct val="100000"/>
              <a:buFont typeface="Noto Sans Symbols"/>
              <a:buNone/>
            </a:pPr>
            <a:r>
              <a:t/>
            </a:r>
            <a:endParaRPr b="1">
              <a:latin typeface="Times New Roman"/>
              <a:ea typeface="Times New Roman"/>
              <a:cs typeface="Times New Roman"/>
              <a:sym typeface="Times New Roman"/>
            </a:endParaRPr>
          </a:p>
        </p:txBody>
      </p:sp>
      <p:sp>
        <p:nvSpPr>
          <p:cNvPr id="225" name="Google Shape;225;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26" name="Google Shape;226;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7" name="Google Shape;227;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6"/>
          <p:cNvSpPr txBox="1"/>
          <p:nvPr>
            <p:ph type="title"/>
          </p:nvPr>
        </p:nvSpPr>
        <p:spPr>
          <a:xfrm>
            <a:off x="838200" y="365125"/>
            <a:ext cx="7463589" cy="6314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 Advantages of corrective maintenance</a:t>
            </a:r>
            <a:endParaRPr b="1" sz="3200">
              <a:latin typeface="Times New Roman"/>
              <a:ea typeface="Times New Roman"/>
              <a:cs typeface="Times New Roman"/>
              <a:sym typeface="Times New Roman"/>
            </a:endParaRPr>
          </a:p>
        </p:txBody>
      </p:sp>
      <p:sp>
        <p:nvSpPr>
          <p:cNvPr id="233" name="Google Shape;233;p16"/>
          <p:cNvSpPr txBox="1"/>
          <p:nvPr>
            <p:ph idx="1" type="body"/>
          </p:nvPr>
        </p:nvSpPr>
        <p:spPr>
          <a:xfrm>
            <a:off x="838200" y="1115762"/>
            <a:ext cx="10515600" cy="5240588"/>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Corrective maintenance can offer a range of advantages when used as part of a broader maintenance programme. These advantages include:</a:t>
            </a:r>
            <a:endParaRPr/>
          </a:p>
          <a:p>
            <a:pPr indent="-228600" lvl="0" marL="228600" rtl="0" algn="l">
              <a:lnSpc>
                <a:spcPct val="15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Reduced Planning</a:t>
            </a:r>
            <a:r>
              <a:rPr lang="en-GB">
                <a:latin typeface="Times New Roman"/>
                <a:ea typeface="Times New Roman"/>
                <a:cs typeface="Times New Roman"/>
                <a:sym typeface="Times New Roman"/>
              </a:rPr>
              <a:t>: Corrective maintenance requires less planning than preventive maintenance, even when scheduling repairs.</a:t>
            </a:r>
            <a:endParaRPr/>
          </a:p>
          <a:p>
            <a:pPr indent="-228600" lvl="0" marL="228600" rtl="0" algn="l">
              <a:lnSpc>
                <a:spcPct val="15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Simple Process</a:t>
            </a:r>
            <a:r>
              <a:rPr lang="en-GB">
                <a:latin typeface="Times New Roman"/>
                <a:ea typeface="Times New Roman"/>
                <a:cs typeface="Times New Roman"/>
                <a:sym typeface="Times New Roman"/>
              </a:rPr>
              <a:t>: Corrective maintenance is a simple process that is need-based, allowing maintenance teams to focus on other areas until required.</a:t>
            </a:r>
            <a:endParaRPr/>
          </a:p>
          <a:p>
            <a:pPr indent="-228600" lvl="0" marL="228600" rtl="0" algn="l">
              <a:lnSpc>
                <a:spcPct val="15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Lower Short-Term Costs</a:t>
            </a:r>
            <a:r>
              <a:rPr lang="en-GB">
                <a:latin typeface="Times New Roman"/>
                <a:ea typeface="Times New Roman"/>
                <a:cs typeface="Times New Roman"/>
                <a:sym typeface="Times New Roman"/>
              </a:rPr>
              <a:t>: This type of maintenance can be more cost-effective in the short term as work is only done when needed.</a:t>
            </a:r>
            <a:endParaRPr/>
          </a:p>
        </p:txBody>
      </p:sp>
      <p:sp>
        <p:nvSpPr>
          <p:cNvPr id="234" name="Google Shape;234;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35" name="Google Shape;235;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6" name="Google Shape;236;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7"/>
          <p:cNvSpPr txBox="1"/>
          <p:nvPr>
            <p:ph type="title"/>
          </p:nvPr>
        </p:nvSpPr>
        <p:spPr>
          <a:xfrm>
            <a:off x="838200" y="365125"/>
            <a:ext cx="8654716" cy="6094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Advantages of corrective maintenance Cont’d</a:t>
            </a:r>
            <a:endParaRPr sz="3200"/>
          </a:p>
        </p:txBody>
      </p:sp>
      <p:sp>
        <p:nvSpPr>
          <p:cNvPr id="242" name="Google Shape;242;p17"/>
          <p:cNvSpPr txBox="1"/>
          <p:nvPr>
            <p:ph idx="1" type="body"/>
          </p:nvPr>
        </p:nvSpPr>
        <p:spPr>
          <a:xfrm>
            <a:off x="838200" y="1019509"/>
            <a:ext cx="10515600" cy="5248944"/>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50000"/>
              </a:lnSpc>
              <a:spcBef>
                <a:spcPts val="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Improved Resource Planning</a:t>
            </a:r>
            <a:r>
              <a:rPr lang="en-GB">
                <a:latin typeface="Times New Roman"/>
                <a:ea typeface="Times New Roman"/>
                <a:cs typeface="Times New Roman"/>
                <a:sym typeface="Times New Roman"/>
              </a:rPr>
              <a:t>: If corrective maintenance work orders are prioritised and scheduled they can allow for labour and financial resources to be optimised.</a:t>
            </a:r>
            <a:endParaRPr/>
          </a:p>
          <a:p>
            <a:pPr indent="-228600" lvl="0" marL="228600" rtl="0" algn="l">
              <a:lnSpc>
                <a:spcPct val="15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Reduced Downtime</a:t>
            </a:r>
            <a:r>
              <a:rPr lang="en-GB">
                <a:latin typeface="Times New Roman"/>
                <a:ea typeface="Times New Roman"/>
                <a:cs typeface="Times New Roman"/>
                <a:sym typeface="Times New Roman"/>
              </a:rPr>
              <a:t>: If a maintenance technician notices a worn component while performing routine maintenance, a corrective action can reduce the chance of later downtime due to failure.</a:t>
            </a:r>
            <a:endParaRPr/>
          </a:p>
          <a:p>
            <a:pPr indent="-228600" lvl="0" marL="228600" rtl="0" algn="l">
              <a:lnSpc>
                <a:spcPct val="15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Extended Asset Lifetime</a:t>
            </a:r>
            <a:r>
              <a:rPr lang="en-GB">
                <a:latin typeface="Times New Roman"/>
                <a:ea typeface="Times New Roman"/>
                <a:cs typeface="Times New Roman"/>
                <a:sym typeface="Times New Roman"/>
              </a:rPr>
              <a:t>: Corrective maintenance can extend the lifetime of critical assets if parts are repaired or replaced before they impact other parts of a machine</a:t>
            </a:r>
            <a:endParaRPr/>
          </a:p>
        </p:txBody>
      </p:sp>
      <p:sp>
        <p:nvSpPr>
          <p:cNvPr id="243" name="Google Shape;24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44" name="Google Shape;24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5" name="Google Shape;24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8"/>
          <p:cNvSpPr txBox="1"/>
          <p:nvPr>
            <p:ph type="title"/>
          </p:nvPr>
        </p:nvSpPr>
        <p:spPr>
          <a:xfrm>
            <a:off x="838200" y="365125"/>
            <a:ext cx="9328484" cy="71771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 Disadvantages of corrective maintenance </a:t>
            </a:r>
            <a:endParaRPr sz="3200">
              <a:latin typeface="Times New Roman"/>
              <a:ea typeface="Times New Roman"/>
              <a:cs typeface="Times New Roman"/>
              <a:sym typeface="Times New Roman"/>
            </a:endParaRPr>
          </a:p>
        </p:txBody>
      </p:sp>
      <p:sp>
        <p:nvSpPr>
          <p:cNvPr id="251" name="Google Shape;251;p18"/>
          <p:cNvSpPr txBox="1"/>
          <p:nvPr>
            <p:ph idx="1" type="body"/>
          </p:nvPr>
        </p:nvSpPr>
        <p:spPr>
          <a:xfrm>
            <a:off x="946484" y="1082842"/>
            <a:ext cx="9942095"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Higher Long-Term Maintenance Costs</a:t>
            </a:r>
            <a:r>
              <a:rPr lang="en-GB">
                <a:latin typeface="Times New Roman"/>
                <a:ea typeface="Times New Roman"/>
                <a:cs typeface="Times New Roman"/>
                <a:sym typeface="Times New Roman"/>
              </a:rPr>
              <a:t>: Simply running assets until they break can lead to higher long-term maintenance costs as the condition of equipment deteriorates before problems are discovered. This can lead to other components being affected and more parts requiring repair or replacement along with the associated labour costs</a:t>
            </a:r>
            <a:endParaRPr/>
          </a:p>
        </p:txBody>
      </p:sp>
      <p:sp>
        <p:nvSpPr>
          <p:cNvPr id="252" name="Google Shape;252;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53" name="Google Shape;253;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4" name="Google Shape;254;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9"/>
          <p:cNvSpPr txBox="1"/>
          <p:nvPr>
            <p:ph type="title"/>
          </p:nvPr>
        </p:nvSpPr>
        <p:spPr>
          <a:xfrm>
            <a:off x="838200" y="677946"/>
            <a:ext cx="9184105" cy="6695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Disadvantages of corrective maintenance Cont’d </a:t>
            </a:r>
            <a:endParaRPr sz="2800"/>
          </a:p>
        </p:txBody>
      </p:sp>
      <p:sp>
        <p:nvSpPr>
          <p:cNvPr id="260" name="Google Shape;260;p19"/>
          <p:cNvSpPr txBox="1"/>
          <p:nvPr>
            <p:ph idx="1" type="body"/>
          </p:nvPr>
        </p:nvSpPr>
        <p:spPr>
          <a:xfrm>
            <a:off x="838200" y="1560930"/>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Safety Issues</a:t>
            </a:r>
            <a:r>
              <a:rPr lang="en-GB">
                <a:latin typeface="Times New Roman"/>
                <a:ea typeface="Times New Roman"/>
                <a:cs typeface="Times New Roman"/>
                <a:sym typeface="Times New Roman"/>
              </a:rPr>
              <a:t>: Pressure to reduce unexpected maintenance costs can also create safety issues as repair work may be rushed and not completed correctly. Also, running a machine until it breaks can cause potential hazards for staff using the machine</a:t>
            </a:r>
            <a:endParaRPr/>
          </a:p>
        </p:txBody>
      </p:sp>
      <p:sp>
        <p:nvSpPr>
          <p:cNvPr id="261" name="Google Shape;261;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62" name="Google Shape;262;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3" name="Google Shape;26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0"/>
          <p:cNvSpPr txBox="1"/>
          <p:nvPr>
            <p:ph type="title"/>
          </p:nvPr>
        </p:nvSpPr>
        <p:spPr>
          <a:xfrm>
            <a:off x="838200" y="365126"/>
            <a:ext cx="7772400" cy="8139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Disadvantages of corrective maintenance Cont’d </a:t>
            </a:r>
            <a:endParaRPr sz="2800"/>
          </a:p>
        </p:txBody>
      </p:sp>
      <p:sp>
        <p:nvSpPr>
          <p:cNvPr id="269" name="Google Shape;269;p20"/>
          <p:cNvSpPr txBox="1"/>
          <p:nvPr>
            <p:ph idx="1" type="body"/>
          </p:nvPr>
        </p:nvSpPr>
        <p:spPr>
          <a:xfrm>
            <a:off x="838200" y="1179096"/>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Unpredictable</a:t>
            </a:r>
            <a:r>
              <a:rPr lang="en-GB">
                <a:latin typeface="Times New Roman"/>
                <a:ea typeface="Times New Roman"/>
                <a:cs typeface="Times New Roman"/>
                <a:sym typeface="Times New Roman"/>
              </a:rPr>
              <a:t>: The biggest single disadvantage is the unpredictable nature of corrective maintenance. If an asset unexpectedly fails, it can cause disruption to other maintenance work as well as unforeseen downtime. Maintenance can be slow and expensive, as the cause of the failure needs to be located and spare parts ordered to effect a repair. Because of the reactive nature of corrective maintenance, equipment is not maximised and production can drop. </a:t>
            </a:r>
            <a:endParaRPr/>
          </a:p>
        </p:txBody>
      </p:sp>
      <p:sp>
        <p:nvSpPr>
          <p:cNvPr id="270" name="Google Shape;270;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71" name="Google Shape;271;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2" name="Google Shape;272;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1"/>
          <p:cNvSpPr txBox="1"/>
          <p:nvPr>
            <p:ph type="title"/>
          </p:nvPr>
        </p:nvSpPr>
        <p:spPr>
          <a:xfrm>
            <a:off x="838200" y="365125"/>
            <a:ext cx="5093368" cy="6094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2. Reactive maintenance</a:t>
            </a:r>
            <a:endParaRPr b="1" sz="3200">
              <a:latin typeface="Times New Roman"/>
              <a:ea typeface="Times New Roman"/>
              <a:cs typeface="Times New Roman"/>
              <a:sym typeface="Times New Roman"/>
            </a:endParaRPr>
          </a:p>
        </p:txBody>
      </p:sp>
      <p:sp>
        <p:nvSpPr>
          <p:cNvPr id="278" name="Google Shape;278;p21"/>
          <p:cNvSpPr txBox="1"/>
          <p:nvPr>
            <p:ph idx="1" type="body"/>
          </p:nvPr>
        </p:nvSpPr>
        <p:spPr>
          <a:xfrm>
            <a:off x="838200" y="1115762"/>
            <a:ext cx="10515600" cy="50564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Reactive maintenance refers to the process of asset repairing to their standard operating conditions after a breakdown, or low performance is observed. Some major benefits of reactive maintenance include lower costs and less human labor requirements.</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These are repairs that are performed after the equipment has already broken down. Reactive maintenance and facilities management mainly focuses on bringing the equipment back to its operating conditions as soon as possible.</a:t>
            </a:r>
            <a:endParaRPr/>
          </a:p>
        </p:txBody>
      </p:sp>
      <p:sp>
        <p:nvSpPr>
          <p:cNvPr id="279" name="Google Shape;279;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80" name="Google Shape;280;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1" name="Google Shape;281;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2"/>
          <p:cNvSpPr txBox="1"/>
          <p:nvPr>
            <p:ph type="title"/>
          </p:nvPr>
        </p:nvSpPr>
        <p:spPr>
          <a:xfrm>
            <a:off x="1018674" y="280904"/>
            <a:ext cx="6753726" cy="7658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 Corrective vs Reactive maintenance</a:t>
            </a:r>
            <a:endParaRPr b="1" sz="3200">
              <a:latin typeface="Times New Roman"/>
              <a:ea typeface="Times New Roman"/>
              <a:cs typeface="Times New Roman"/>
              <a:sym typeface="Times New Roman"/>
            </a:endParaRPr>
          </a:p>
        </p:txBody>
      </p:sp>
      <p:sp>
        <p:nvSpPr>
          <p:cNvPr id="287" name="Google Shape;287;p22"/>
          <p:cNvSpPr txBox="1"/>
          <p:nvPr>
            <p:ph idx="1" type="body"/>
          </p:nvPr>
        </p:nvSpPr>
        <p:spPr>
          <a:xfrm>
            <a:off x="890337" y="1034716"/>
            <a:ext cx="10463463" cy="514224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Corrective maintenance is defined as a process to maintain an asset and bring it back in its operational condition. This process involves failure identification, isolation, and repair.</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For performing tasks of corrective maintenance, it is necessary that the equipment has either broke down or beginning to fail in a way that leads to higher failure risks. Therefore, preventive maintenance is not considered as a form of corrective maintenance as it is performed regularly.</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Reactive maintenance, on the other hand, is required when equipment has stopped working. It does not require any tracking, analysis, or anticipation. It is only performed as a reaction to an emergency.</a:t>
            </a:r>
            <a:endParaRPr>
              <a:latin typeface="Times New Roman"/>
              <a:ea typeface="Times New Roman"/>
              <a:cs typeface="Times New Roman"/>
              <a:sym typeface="Times New Roman"/>
            </a:endParaRPr>
          </a:p>
        </p:txBody>
      </p:sp>
      <p:sp>
        <p:nvSpPr>
          <p:cNvPr id="288" name="Google Shape;28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89" name="Google Shape;28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0" name="Google Shape;29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296" name="Google Shape;29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7" name="Google Shape;29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98" name="Google Shape;298;p23"/>
          <p:cNvPicPr preferRelativeResize="0"/>
          <p:nvPr/>
        </p:nvPicPr>
        <p:blipFill rotWithShape="1">
          <a:blip r:embed="rId3">
            <a:alphaModFix/>
          </a:blip>
          <a:srcRect b="0" l="0" r="0" t="0"/>
          <a:stretch/>
        </p:blipFill>
        <p:spPr>
          <a:xfrm>
            <a:off x="838200" y="666917"/>
            <a:ext cx="10023958" cy="4747293"/>
          </a:xfrm>
          <a:prstGeom prst="rect">
            <a:avLst/>
          </a:prstGeom>
          <a:noFill/>
          <a:ln>
            <a:noFill/>
          </a:ln>
        </p:spPr>
      </p:pic>
      <p:sp>
        <p:nvSpPr>
          <p:cNvPr id="299" name="Google Shape;299;p23"/>
          <p:cNvSpPr/>
          <p:nvPr/>
        </p:nvSpPr>
        <p:spPr>
          <a:xfrm>
            <a:off x="4282025" y="5414210"/>
            <a:ext cx="3136308" cy="50783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en-GB" sz="1800">
                <a:solidFill>
                  <a:schemeClr val="dk1"/>
                </a:solidFill>
                <a:latin typeface="Times New Roman"/>
                <a:ea typeface="Times New Roman"/>
                <a:cs typeface="Times New Roman"/>
                <a:sym typeface="Times New Roman"/>
              </a:rPr>
              <a:t>Source</a:t>
            </a:r>
            <a:r>
              <a:rPr i="1" lang="en-GB" sz="1800">
                <a:solidFill>
                  <a:schemeClr val="dk1"/>
                </a:solidFill>
                <a:latin typeface="Times New Roman"/>
                <a:ea typeface="Times New Roman"/>
                <a:cs typeface="Times New Roman"/>
                <a:sym typeface="Times New Roman"/>
              </a:rPr>
              <a:t>: www.getmaintainx.com</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4"/>
          <p:cNvSpPr txBox="1"/>
          <p:nvPr>
            <p:ph type="title"/>
          </p:nvPr>
        </p:nvSpPr>
        <p:spPr>
          <a:xfrm>
            <a:off x="838200" y="365126"/>
            <a:ext cx="7315200" cy="69365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 Benefits of Reactive Maintenance</a:t>
            </a:r>
            <a:endParaRPr/>
          </a:p>
        </p:txBody>
      </p:sp>
      <p:sp>
        <p:nvSpPr>
          <p:cNvPr id="305" name="Google Shape;305;p24"/>
          <p:cNvSpPr txBox="1"/>
          <p:nvPr>
            <p:ph idx="1" type="body"/>
          </p:nvPr>
        </p:nvSpPr>
        <p:spPr>
          <a:xfrm>
            <a:off x="838200" y="1253324"/>
            <a:ext cx="10515600" cy="4801200"/>
          </a:xfrm>
          <a:prstGeom prst="rect">
            <a:avLst/>
          </a:prstGeom>
          <a:noFill/>
          <a:ln>
            <a:noFill/>
          </a:ln>
        </p:spPr>
        <p:txBody>
          <a:bodyPr anchorCtr="0" anchor="t" bIns="45700" lIns="91425" spcFirstLastPara="1" rIns="91425" wrap="square" tIns="45700">
            <a:normAutofit fontScale="85000" lnSpcReduction="20000"/>
          </a:bodyPr>
          <a:lstStyle/>
          <a:p>
            <a:pPr indent="-201930" lvl="0" marL="228600" rtl="0" algn="l">
              <a:lnSpc>
                <a:spcPct val="150000"/>
              </a:lnSpc>
              <a:spcBef>
                <a:spcPts val="0"/>
              </a:spcBef>
              <a:spcAft>
                <a:spcPts val="0"/>
              </a:spcAft>
              <a:buClr>
                <a:schemeClr val="dk1"/>
              </a:buClr>
              <a:buSzPct val="100000"/>
              <a:buFont typeface="Times New Roman"/>
              <a:buChar char="•"/>
            </a:pPr>
            <a:r>
              <a:rPr lang="en-GB">
                <a:latin typeface="Times New Roman"/>
                <a:ea typeface="Times New Roman"/>
                <a:cs typeface="Times New Roman"/>
                <a:sym typeface="Times New Roman"/>
              </a:rPr>
              <a:t>No initial cost and planning is required as compared to preventive maintenance. </a:t>
            </a:r>
            <a:endParaRPr>
              <a:latin typeface="Times New Roman"/>
              <a:ea typeface="Times New Roman"/>
              <a:cs typeface="Times New Roman"/>
              <a:sym typeface="Times New Roman"/>
            </a:endParaRPr>
          </a:p>
          <a:p>
            <a:pPr indent="-201930" lvl="0" marL="228600" rtl="0" algn="l">
              <a:lnSpc>
                <a:spcPct val="150000"/>
              </a:lnSpc>
              <a:spcBef>
                <a:spcPts val="1000"/>
              </a:spcBef>
              <a:spcAft>
                <a:spcPts val="0"/>
              </a:spcAft>
              <a:buClr>
                <a:schemeClr val="dk1"/>
              </a:buClr>
              <a:buSzPct val="100000"/>
              <a:buFont typeface="Times New Roman"/>
              <a:buChar char="•"/>
            </a:pPr>
            <a:r>
              <a:rPr lang="en-GB">
                <a:latin typeface="Times New Roman"/>
                <a:ea typeface="Times New Roman"/>
                <a:cs typeface="Times New Roman"/>
                <a:sym typeface="Times New Roman"/>
              </a:rPr>
              <a:t>The asset simply runs until the point when it breaks down.</a:t>
            </a:r>
            <a:endParaRPr>
              <a:latin typeface="Times New Roman"/>
              <a:ea typeface="Times New Roman"/>
              <a:cs typeface="Times New Roman"/>
              <a:sym typeface="Times New Roman"/>
            </a:endParaRPr>
          </a:p>
          <a:p>
            <a:pPr indent="-201930" lvl="0" marL="228600" rtl="0" algn="l">
              <a:lnSpc>
                <a:spcPct val="150000"/>
              </a:lnSpc>
              <a:spcBef>
                <a:spcPts val="1000"/>
              </a:spcBef>
              <a:spcAft>
                <a:spcPts val="0"/>
              </a:spcAft>
              <a:buClr>
                <a:schemeClr val="dk1"/>
              </a:buClr>
              <a:buSzPct val="100000"/>
              <a:buFont typeface="Times New Roman"/>
              <a:buChar char="•"/>
            </a:pPr>
            <a:r>
              <a:rPr lang="en-GB">
                <a:latin typeface="Times New Roman"/>
                <a:ea typeface="Times New Roman"/>
                <a:cs typeface="Times New Roman"/>
                <a:sym typeface="Times New Roman"/>
              </a:rPr>
              <a:t>It requires very little workforce at stand-by. Also, it does not need regular inspections and human labor to carry out the inspection processes. It can be outsourced easily.</a:t>
            </a:r>
            <a:endParaRPr>
              <a:latin typeface="Times New Roman"/>
              <a:ea typeface="Times New Roman"/>
              <a:cs typeface="Times New Roman"/>
              <a:sym typeface="Times New Roman"/>
            </a:endParaRPr>
          </a:p>
          <a:p>
            <a:pPr indent="-201930" lvl="0" marL="228600" rtl="0" algn="l">
              <a:lnSpc>
                <a:spcPct val="150000"/>
              </a:lnSpc>
              <a:spcBef>
                <a:spcPts val="1000"/>
              </a:spcBef>
              <a:spcAft>
                <a:spcPts val="0"/>
              </a:spcAft>
              <a:buClr>
                <a:schemeClr val="dk1"/>
              </a:buClr>
              <a:buSzPct val="100000"/>
              <a:buFont typeface="Times New Roman"/>
              <a:buChar char="•"/>
            </a:pPr>
            <a:r>
              <a:rPr lang="en-GB">
                <a:latin typeface="Times New Roman"/>
                <a:ea typeface="Times New Roman"/>
                <a:cs typeface="Times New Roman"/>
                <a:sym typeface="Times New Roman"/>
              </a:rPr>
              <a:t>It is the most cost-effective way to deal with emergency repairs of equipment that are not crucial for regular operations and create very minimal to zero impact on daily operations.</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06" name="Google Shape;306;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07" name="Google Shape;307;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8" name="Google Shape;308;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5"/>
          <p:cNvSpPr txBox="1"/>
          <p:nvPr>
            <p:ph type="title"/>
          </p:nvPr>
        </p:nvSpPr>
        <p:spPr>
          <a:xfrm>
            <a:off x="838200" y="365125"/>
            <a:ext cx="7315200" cy="71771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iii. Disadvantages of Reactive Maintenance</a:t>
            </a:r>
            <a:endParaRPr/>
          </a:p>
        </p:txBody>
      </p:sp>
      <p:sp>
        <p:nvSpPr>
          <p:cNvPr id="314" name="Google Shape;314;p25"/>
          <p:cNvSpPr txBox="1"/>
          <p:nvPr>
            <p:ph idx="1" type="body"/>
          </p:nvPr>
        </p:nvSpPr>
        <p:spPr>
          <a:xfrm>
            <a:off x="838200" y="1175920"/>
            <a:ext cx="10515600" cy="5180430"/>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Creating an accurate budget is difficult.</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Depending on reactive maintenance frequently leads to unexpected downtime that can disrupt production schedules. It results in reduced profits and negative effects on the supply chain.</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Poor management of time is also one of the disadvantages of reactive maintenance. Production can experience unnecessary delays due to unexpected equipment break down, and it often leads to time-taking asset repairs.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Unavailability of labor and spare parts can result in additional delays, losses, and downtime.</a:t>
            </a:r>
            <a:endParaRPr/>
          </a:p>
        </p:txBody>
      </p:sp>
      <p:sp>
        <p:nvSpPr>
          <p:cNvPr id="315" name="Google Shape;31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16" name="Google Shape;31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7" name="Google Shape;31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6"/>
          <p:cNvSpPr txBox="1"/>
          <p:nvPr>
            <p:ph type="title"/>
          </p:nvPr>
        </p:nvSpPr>
        <p:spPr>
          <a:xfrm>
            <a:off x="838200" y="365125"/>
            <a:ext cx="10515600" cy="71771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XIII.6 Breakdown Maintenance vs Preventive Maintenance</a:t>
            </a:r>
            <a:endParaRPr/>
          </a:p>
        </p:txBody>
      </p:sp>
      <p:graphicFrame>
        <p:nvGraphicFramePr>
          <p:cNvPr id="323" name="Google Shape;323;p26"/>
          <p:cNvGraphicFramePr/>
          <p:nvPr/>
        </p:nvGraphicFramePr>
        <p:xfrm>
          <a:off x="838200" y="1082842"/>
          <a:ext cx="3000000" cy="3000000"/>
        </p:xfrm>
        <a:graphic>
          <a:graphicData uri="http://schemas.openxmlformats.org/drawingml/2006/table">
            <a:tbl>
              <a:tblPr bandRow="1" firstCol="1" firstRow="1">
                <a:noFill/>
                <a:tableStyleId>{0A48491B-BC48-4CFF-B851-CC9F684475E7}</a:tableStyleId>
              </a:tblPr>
              <a:tblGrid>
                <a:gridCol w="1772650"/>
                <a:gridCol w="3984300"/>
                <a:gridCol w="4650375"/>
              </a:tblGrid>
              <a:tr h="427025">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 </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Breakdown Maintenance</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Preventive Maintenance</a:t>
                      </a:r>
                      <a:endParaRPr sz="2400" u="none" cap="none" strike="noStrike">
                        <a:latin typeface="Times New Roman"/>
                        <a:ea typeface="Times New Roman"/>
                        <a:cs typeface="Times New Roman"/>
                        <a:sym typeface="Times New Roman"/>
                      </a:endParaRPr>
                    </a:p>
                  </a:txBody>
                  <a:tcPr marT="9525" marB="9525" marR="9525" marL="9525" anchor="ctr"/>
                </a:tc>
              </a:tr>
              <a:tr h="1297300">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Definition</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This maintenance activity begins in case of a breakdown of an asset.</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This maintenance activity prevents any breakdown and keeps the planning running at total efficiency.</a:t>
                      </a:r>
                      <a:endParaRPr sz="2400" u="none" cap="none" strike="noStrike">
                        <a:latin typeface="Times New Roman"/>
                        <a:ea typeface="Times New Roman"/>
                        <a:cs typeface="Times New Roman"/>
                        <a:sym typeface="Times New Roman"/>
                      </a:endParaRPr>
                    </a:p>
                  </a:txBody>
                  <a:tcPr marT="9525" marB="9525" marR="9525" marL="9525" anchor="ctr"/>
                </a:tc>
              </a:tr>
              <a:tr h="1297300">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Trigger</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The trigger for breakdown maintenance is the occurrence of downtime</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The trigger for preventive care is to save time and maintain efficiency.</a:t>
                      </a:r>
                      <a:endParaRPr sz="2400" u="none" cap="none" strike="noStrike">
                        <a:latin typeface="Times New Roman"/>
                        <a:ea typeface="Times New Roman"/>
                        <a:cs typeface="Times New Roman"/>
                        <a:sym typeface="Times New Roman"/>
                      </a:endParaRPr>
                    </a:p>
                  </a:txBody>
                  <a:tcPr marT="9525" marB="9525" marR="9525" marL="9525" anchor="ctr"/>
                </a:tc>
              </a:tr>
              <a:tr h="862150">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Cost</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The cost of breakdown maintenance is high</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The cost of preventive maintenance is relatively lower.</a:t>
                      </a:r>
                      <a:endParaRPr sz="2400" u="none" cap="none" strike="noStrike">
                        <a:latin typeface="Times New Roman"/>
                        <a:ea typeface="Times New Roman"/>
                        <a:cs typeface="Times New Roman"/>
                        <a:sym typeface="Times New Roman"/>
                      </a:endParaRPr>
                    </a:p>
                  </a:txBody>
                  <a:tcPr marT="9525" marB="9525" marR="9525" marL="9525" anchor="ctr"/>
                </a:tc>
              </a:tr>
              <a:tr h="862150">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Cost Savings</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The cost-saving depends on asset breakdown and maintenance plan</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Cost-saving is expected to be around 12 to 18%.</a:t>
                      </a:r>
                      <a:endParaRPr sz="2400" u="none" cap="none" strike="noStrike">
                        <a:latin typeface="Times New Roman"/>
                        <a:ea typeface="Times New Roman"/>
                        <a:cs typeface="Times New Roman"/>
                        <a:sym typeface="Times New Roman"/>
                      </a:endParaRPr>
                    </a:p>
                  </a:txBody>
                  <a:tcPr marT="9525" marB="9525" marR="9525" marL="9525" anchor="ctr"/>
                </a:tc>
              </a:tr>
            </a:tbl>
          </a:graphicData>
        </a:graphic>
      </p:graphicFrame>
      <p:sp>
        <p:nvSpPr>
          <p:cNvPr id="324" name="Google Shape;324;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25" name="Google Shape;325;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6" name="Google Shape;326;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7"/>
          <p:cNvSpPr txBox="1"/>
          <p:nvPr>
            <p:ph type="title"/>
          </p:nvPr>
        </p:nvSpPr>
        <p:spPr>
          <a:xfrm>
            <a:off x="838200" y="365126"/>
            <a:ext cx="10651958" cy="71771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Breakdown Maintenance vs Preventive Maintenance Cont’d</a:t>
            </a:r>
            <a:endParaRPr sz="3200"/>
          </a:p>
        </p:txBody>
      </p:sp>
      <p:graphicFrame>
        <p:nvGraphicFramePr>
          <p:cNvPr id="332" name="Google Shape;332;p27"/>
          <p:cNvGraphicFramePr/>
          <p:nvPr/>
        </p:nvGraphicFramePr>
        <p:xfrm>
          <a:off x="838200" y="1082842"/>
          <a:ext cx="3000000" cy="3000000"/>
        </p:xfrm>
        <a:graphic>
          <a:graphicData uri="http://schemas.openxmlformats.org/drawingml/2006/table">
            <a:tbl>
              <a:tblPr bandRow="1" firstCol="1" firstRow="1">
                <a:noFill/>
                <a:tableStyleId>{0A48491B-BC48-4CFF-B851-CC9F684475E7}</a:tableStyleId>
              </a:tblPr>
              <a:tblGrid>
                <a:gridCol w="1154225"/>
                <a:gridCol w="4003350"/>
                <a:gridCol w="4896825"/>
              </a:tblGrid>
              <a:tr h="304800">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 </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 Breakdown  Maintenance</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 Preventive Maintenance</a:t>
                      </a:r>
                      <a:endParaRPr sz="2400" u="none" cap="none" strike="noStrike">
                        <a:latin typeface="Times New Roman"/>
                        <a:ea typeface="Times New Roman"/>
                        <a:cs typeface="Times New Roman"/>
                        <a:sym typeface="Times New Roman"/>
                      </a:endParaRPr>
                    </a:p>
                  </a:txBody>
                  <a:tcPr marT="9525" marB="9525" marR="9525" marL="9525" anchor="ctr"/>
                </a:tc>
              </a:tr>
              <a:tr h="304800">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Pros</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342900" lvl="0" marL="342900" marR="0" rtl="0" algn="l">
                        <a:lnSpc>
                          <a:spcPct val="107000"/>
                        </a:lnSpc>
                        <a:spcBef>
                          <a:spcPts val="0"/>
                        </a:spcBef>
                        <a:spcAft>
                          <a:spcPts val="0"/>
                        </a:spcAft>
                        <a:buClr>
                          <a:schemeClr val="dk1"/>
                        </a:buClr>
                        <a:buSzPts val="2400"/>
                        <a:buFont typeface="Noto Sans Symbols"/>
                        <a:buChar char="✔"/>
                      </a:pPr>
                      <a:r>
                        <a:rPr lang="en-GB" sz="2400" u="none" cap="none" strike="noStrike">
                          <a:latin typeface="Times New Roman"/>
                          <a:ea typeface="Times New Roman"/>
                          <a:cs typeface="Times New Roman"/>
                          <a:sym typeface="Times New Roman"/>
                        </a:rPr>
                        <a:t>Reduces maintenance costs for non-critical assets.</a:t>
                      </a:r>
                      <a:endParaRPr/>
                    </a:p>
                    <a:p>
                      <a:pPr indent="-342900" lvl="0" marL="342900" marR="0" rtl="0" algn="l">
                        <a:lnSpc>
                          <a:spcPct val="107000"/>
                        </a:lnSpc>
                        <a:spcBef>
                          <a:spcPts val="0"/>
                        </a:spcBef>
                        <a:spcAft>
                          <a:spcPts val="0"/>
                        </a:spcAft>
                        <a:buClr>
                          <a:schemeClr val="dk1"/>
                        </a:buClr>
                        <a:buSzPts val="2400"/>
                        <a:buFont typeface="Noto Sans Symbols"/>
                        <a:buChar char="✔"/>
                      </a:pPr>
                      <a:r>
                        <a:rPr lang="en-GB" sz="2400" u="none" cap="none" strike="noStrike">
                          <a:latin typeface="Times New Roman"/>
                          <a:ea typeface="Times New Roman"/>
                          <a:cs typeface="Times New Roman"/>
                          <a:sym typeface="Times New Roman"/>
                        </a:rPr>
                        <a:t>Reduces spending on preventive maintenance for non-critical assets.</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342900" lvl="0" marL="342900" marR="0" rtl="0" algn="l">
                        <a:lnSpc>
                          <a:spcPct val="107000"/>
                        </a:lnSpc>
                        <a:spcBef>
                          <a:spcPts val="0"/>
                        </a:spcBef>
                        <a:spcAft>
                          <a:spcPts val="0"/>
                        </a:spcAft>
                        <a:buClr>
                          <a:schemeClr val="dk1"/>
                        </a:buClr>
                        <a:buSzPts val="2400"/>
                        <a:buFont typeface="Noto Sans Symbols"/>
                        <a:buChar char="✔"/>
                      </a:pPr>
                      <a:r>
                        <a:rPr lang="en-GB" sz="2400" u="none" cap="none" strike="noStrike">
                          <a:latin typeface="Times New Roman"/>
                          <a:ea typeface="Times New Roman"/>
                          <a:cs typeface="Times New Roman"/>
                          <a:sym typeface="Times New Roman"/>
                        </a:rPr>
                        <a:t>Increases asset lifespan.</a:t>
                      </a:r>
                      <a:endParaRPr/>
                    </a:p>
                    <a:p>
                      <a:pPr indent="-342900" lvl="0" marL="342900" marR="0" rtl="0" algn="l">
                        <a:lnSpc>
                          <a:spcPct val="107000"/>
                        </a:lnSpc>
                        <a:spcBef>
                          <a:spcPts val="0"/>
                        </a:spcBef>
                        <a:spcAft>
                          <a:spcPts val="0"/>
                        </a:spcAft>
                        <a:buClr>
                          <a:schemeClr val="dk1"/>
                        </a:buClr>
                        <a:buSzPts val="2400"/>
                        <a:buFont typeface="Noto Sans Symbols"/>
                        <a:buChar char="✔"/>
                      </a:pPr>
                      <a:r>
                        <a:rPr lang="en-GB" sz="2400" u="none" cap="none" strike="noStrike">
                          <a:latin typeface="Times New Roman"/>
                          <a:ea typeface="Times New Roman"/>
                          <a:cs typeface="Times New Roman"/>
                          <a:sym typeface="Times New Roman"/>
                        </a:rPr>
                        <a:t>Increases efficiency &amp; productivity.</a:t>
                      </a:r>
                      <a:endParaRPr/>
                    </a:p>
                    <a:p>
                      <a:pPr indent="-342900" lvl="0" marL="342900" marR="0" rtl="0" algn="l">
                        <a:lnSpc>
                          <a:spcPct val="107000"/>
                        </a:lnSpc>
                        <a:spcBef>
                          <a:spcPts val="800"/>
                        </a:spcBef>
                        <a:spcAft>
                          <a:spcPts val="0"/>
                        </a:spcAft>
                        <a:buClr>
                          <a:schemeClr val="dk1"/>
                        </a:buClr>
                        <a:buSzPts val="2400"/>
                        <a:buFont typeface="Noto Sans Symbols"/>
                        <a:buChar char="✔"/>
                      </a:pPr>
                      <a:r>
                        <a:rPr lang="en-GB" sz="2400" u="none" cap="none" strike="noStrike">
                          <a:latin typeface="Times New Roman"/>
                          <a:ea typeface="Times New Roman"/>
                          <a:cs typeface="Times New Roman"/>
                          <a:sym typeface="Times New Roman"/>
                        </a:rPr>
                        <a:t>Better utilization of organizational resources.</a:t>
                      </a:r>
                      <a:endParaRPr sz="2400" u="none" cap="none" strike="noStrike">
                        <a:latin typeface="Times New Roman"/>
                        <a:ea typeface="Times New Roman"/>
                        <a:cs typeface="Times New Roman"/>
                        <a:sym typeface="Times New Roman"/>
                      </a:endParaRPr>
                    </a:p>
                  </a:txBody>
                  <a:tcPr marT="9525" marB="9525" marR="9525" marL="9525" anchor="ctr"/>
                </a:tc>
              </a:tr>
              <a:tr h="304800">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Cons</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It is more suitable for a limited number of assets</a:t>
                      </a:r>
                      <a:endParaRPr/>
                    </a:p>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Requires meticulous planning and execution</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It looks like an expensive item to get started.</a:t>
                      </a:r>
                      <a:endParaRPr sz="2400" u="none" cap="none" strike="noStrike">
                        <a:latin typeface="Times New Roman"/>
                        <a:ea typeface="Times New Roman"/>
                        <a:cs typeface="Times New Roman"/>
                        <a:sym typeface="Times New Roman"/>
                      </a:endParaRPr>
                    </a:p>
                  </a:txBody>
                  <a:tcPr marT="9525" marB="9525" marR="9525" marL="9525" anchor="ctr"/>
                </a:tc>
              </a:tr>
              <a:tr h="304800">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Use case</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A technician is required to replace a belt that has worn out in a machine</a:t>
                      </a:r>
                      <a:endParaRPr sz="2400" u="none" cap="none" strike="noStrike">
                        <a:latin typeface="Times New Roman"/>
                        <a:ea typeface="Times New Roman"/>
                        <a:cs typeface="Times New Roman"/>
                        <a:sym typeface="Times New Roman"/>
                      </a:endParaRPr>
                    </a:p>
                  </a:txBody>
                  <a:tcPr marT="9525" marB="9525" marR="9525" marL="9525" anchor="ctr"/>
                </a:tc>
                <a:tc>
                  <a:txBody>
                    <a:bodyPr/>
                    <a:lstStyle/>
                    <a:p>
                      <a:pPr indent="0" lvl="0" marL="0" marR="0" rtl="0" algn="l">
                        <a:lnSpc>
                          <a:spcPct val="107000"/>
                        </a:lnSpc>
                        <a:spcBef>
                          <a:spcPts val="0"/>
                        </a:spcBef>
                        <a:spcAft>
                          <a:spcPts val="0"/>
                        </a:spcAft>
                        <a:buNone/>
                      </a:pPr>
                      <a:r>
                        <a:rPr lang="en-GB" sz="2400" u="none" cap="none" strike="noStrike">
                          <a:latin typeface="Times New Roman"/>
                          <a:ea typeface="Times New Roman"/>
                          <a:cs typeface="Times New Roman"/>
                          <a:sym typeface="Times New Roman"/>
                        </a:rPr>
                        <a:t>Replacement of filters and other parts in the plant based on the advice provided by the manufacturer.</a:t>
                      </a:r>
                      <a:endParaRPr sz="2400" u="none" cap="none" strike="noStrike">
                        <a:latin typeface="Times New Roman"/>
                        <a:ea typeface="Times New Roman"/>
                        <a:cs typeface="Times New Roman"/>
                        <a:sym typeface="Times New Roman"/>
                      </a:endParaRPr>
                    </a:p>
                  </a:txBody>
                  <a:tcPr marT="9525" marB="9525" marR="9525" marL="9525" anchor="ctr"/>
                </a:tc>
              </a:tr>
            </a:tbl>
          </a:graphicData>
        </a:graphic>
      </p:graphicFrame>
      <p:sp>
        <p:nvSpPr>
          <p:cNvPr id="333" name="Google Shape;333;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34" name="Google Shape;334;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5" name="Google Shape;335;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8"/>
          <p:cNvSpPr txBox="1"/>
          <p:nvPr>
            <p:ph type="title"/>
          </p:nvPr>
        </p:nvSpPr>
        <p:spPr>
          <a:xfrm>
            <a:off x="1105830" y="282933"/>
            <a:ext cx="7190678" cy="6816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XIII.7 Breakdown maintenance plan</a:t>
            </a:r>
            <a:endParaRPr/>
          </a:p>
        </p:txBody>
      </p:sp>
      <p:sp>
        <p:nvSpPr>
          <p:cNvPr id="341" name="Google Shape;341;p28"/>
          <p:cNvSpPr txBox="1"/>
          <p:nvPr>
            <p:ph idx="1" type="body"/>
          </p:nvPr>
        </p:nvSpPr>
        <p:spPr>
          <a:xfrm>
            <a:off x="1105830" y="1314378"/>
            <a:ext cx="848422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breakdown maintenance plan may depend on the equipment or system failure. When disruption occurs you have to check which type of breakdown maintenance should be performed, whether an emergency or run-to-failure maintenance.</a:t>
            </a:r>
            <a:endParaRPr/>
          </a:p>
        </p:txBody>
      </p:sp>
      <p:sp>
        <p:nvSpPr>
          <p:cNvPr id="342" name="Google Shape;342;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43" name="Google Shape;343;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4" name="Google Shape;344;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9"/>
          <p:cNvSpPr txBox="1"/>
          <p:nvPr>
            <p:ph type="title"/>
          </p:nvPr>
        </p:nvSpPr>
        <p:spPr>
          <a:xfrm>
            <a:off x="838201" y="365126"/>
            <a:ext cx="7315200" cy="849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Breakdown maintenance plan Cont’d</a:t>
            </a:r>
            <a:endParaRPr sz="3200"/>
          </a:p>
        </p:txBody>
      </p:sp>
      <p:sp>
        <p:nvSpPr>
          <p:cNvPr id="350" name="Google Shape;350;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51" name="Google Shape;351;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2" name="Google Shape;352;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53" name="Google Shape;353;p29"/>
          <p:cNvSpPr txBox="1"/>
          <p:nvPr>
            <p:ph idx="1" type="body"/>
          </p:nvPr>
        </p:nvSpPr>
        <p:spPr>
          <a:xfrm>
            <a:off x="838200" y="1065022"/>
            <a:ext cx="10785953" cy="4616648"/>
          </a:xfrm>
          <a:prstGeom prst="rect">
            <a:avLst/>
          </a:prstGeom>
          <a:noFill/>
          <a:ln>
            <a:noFill/>
          </a:ln>
        </p:spPr>
        <p:txBody>
          <a:bodyPr anchorCtr="0" anchor="ctr" bIns="45700" lIns="91425" spcFirstLastPara="1" rIns="91425" wrap="square" tIns="45700">
            <a:spAutoFit/>
          </a:bodyPr>
          <a:lstStyle/>
          <a:p>
            <a:pPr indent="0" lvl="0" marL="0" marR="0" rtl="0" algn="l">
              <a:lnSpc>
                <a:spcPct val="150000"/>
              </a:lnSpc>
              <a:spcBef>
                <a:spcPts val="0"/>
              </a:spcBef>
              <a:spcAft>
                <a:spcPts val="0"/>
              </a:spcAft>
              <a:buClr>
                <a:schemeClr val="dk1"/>
              </a:buClr>
              <a:buSzPts val="2800"/>
              <a:buNone/>
            </a:pPr>
            <a:r>
              <a:rPr b="1" i="0" lang="en-GB" u="none" cap="none" strike="noStrike">
                <a:solidFill>
                  <a:schemeClr val="dk1"/>
                </a:solidFill>
                <a:latin typeface="Times New Roman"/>
                <a:ea typeface="Times New Roman"/>
                <a:cs typeface="Times New Roman"/>
                <a:sym typeface="Times New Roman"/>
              </a:rPr>
              <a:t>1. Identify the problem</a:t>
            </a:r>
            <a:br>
              <a:rPr b="0" i="0" lang="en-GB" u="none" cap="none" strike="noStrike">
                <a:solidFill>
                  <a:schemeClr val="dk1"/>
                </a:solidFill>
                <a:latin typeface="Times New Roman"/>
                <a:ea typeface="Times New Roman"/>
                <a:cs typeface="Times New Roman"/>
                <a:sym typeface="Times New Roman"/>
              </a:rPr>
            </a:br>
            <a:r>
              <a:rPr b="0" i="0" lang="en-GB" u="none" cap="none" strike="noStrike">
                <a:solidFill>
                  <a:schemeClr val="dk1"/>
                </a:solidFill>
                <a:latin typeface="Times New Roman"/>
                <a:ea typeface="Times New Roman"/>
                <a:cs typeface="Times New Roman"/>
                <a:sym typeface="Times New Roman"/>
              </a:rPr>
              <a:t>Get the details and other needed information about the situation from the requesting personnel. Identify the issue and check the level of call out to fix the problem. </a:t>
            </a:r>
            <a:endParaRPr/>
          </a:p>
          <a:p>
            <a:pPr indent="0" lvl="0" marL="0" marR="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2</a:t>
            </a:r>
            <a:r>
              <a:rPr b="1" i="0" lang="en-GB" u="none" cap="none" strike="noStrike">
                <a:solidFill>
                  <a:schemeClr val="dk1"/>
                </a:solidFill>
                <a:latin typeface="Times New Roman"/>
                <a:ea typeface="Times New Roman"/>
                <a:cs typeface="Times New Roman"/>
                <a:sym typeface="Times New Roman"/>
              </a:rPr>
              <a:t>. Inspect the area</a:t>
            </a:r>
            <a:br>
              <a:rPr b="0" i="0" lang="en-GB" u="none" cap="none" strike="noStrike">
                <a:solidFill>
                  <a:schemeClr val="dk1"/>
                </a:solidFill>
                <a:latin typeface="Times New Roman"/>
                <a:ea typeface="Times New Roman"/>
                <a:cs typeface="Times New Roman"/>
                <a:sym typeface="Times New Roman"/>
              </a:rPr>
            </a:br>
            <a:r>
              <a:rPr b="0" i="0" lang="en-GB" u="none" cap="none" strike="noStrike">
                <a:solidFill>
                  <a:schemeClr val="dk1"/>
                </a:solidFill>
                <a:latin typeface="Times New Roman"/>
                <a:ea typeface="Times New Roman"/>
                <a:cs typeface="Times New Roman"/>
                <a:sym typeface="Times New Roman"/>
              </a:rPr>
              <a:t>Go to the area of the incident and investigate the issue. Look for sources of the problem or check the relevant equipment as found on site.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0"/>
          <p:cNvSpPr txBox="1"/>
          <p:nvPr>
            <p:ph type="title"/>
          </p:nvPr>
        </p:nvSpPr>
        <p:spPr>
          <a:xfrm>
            <a:off x="838200" y="365125"/>
            <a:ext cx="3783904" cy="536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3. Take action</a:t>
            </a:r>
            <a:endParaRPr b="1" sz="3200">
              <a:latin typeface="Times New Roman"/>
              <a:ea typeface="Times New Roman"/>
              <a:cs typeface="Times New Roman"/>
              <a:sym typeface="Times New Roman"/>
            </a:endParaRPr>
          </a:p>
        </p:txBody>
      </p:sp>
      <p:sp>
        <p:nvSpPr>
          <p:cNvPr id="359" name="Google Shape;359;p30"/>
          <p:cNvSpPr txBox="1"/>
          <p:nvPr>
            <p:ph idx="1" type="body"/>
          </p:nvPr>
        </p:nvSpPr>
        <p:spPr>
          <a:xfrm>
            <a:off x="838201" y="1099114"/>
            <a:ext cx="9565888" cy="513441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Once the problem has been identified, in this case, there is a busted fuse that needs replacement. Execute the process of maintenance works and replace the busted fuse. Once completed, check if further action is still required.</a:t>
            </a:r>
            <a:endParaRPr/>
          </a:p>
        </p:txBody>
      </p:sp>
      <p:sp>
        <p:nvSpPr>
          <p:cNvPr id="360" name="Google Shape;360;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61" name="Google Shape;361;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2" name="Google Shape;362;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31"/>
          <p:cNvSpPr txBox="1"/>
          <p:nvPr>
            <p:ph type="title"/>
          </p:nvPr>
        </p:nvSpPr>
        <p:spPr>
          <a:xfrm>
            <a:off x="838200" y="365125"/>
            <a:ext cx="6644268" cy="7165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4. Do an operational functional test</a:t>
            </a:r>
            <a:endParaRPr sz="3200">
              <a:latin typeface="Times New Roman"/>
              <a:ea typeface="Times New Roman"/>
              <a:cs typeface="Times New Roman"/>
              <a:sym typeface="Times New Roman"/>
            </a:endParaRPr>
          </a:p>
        </p:txBody>
      </p:sp>
      <p:sp>
        <p:nvSpPr>
          <p:cNvPr id="368" name="Google Shape;368;p31"/>
          <p:cNvSpPr txBox="1"/>
          <p:nvPr>
            <p:ph idx="1" type="body"/>
          </p:nvPr>
        </p:nvSpPr>
        <p:spPr>
          <a:xfrm>
            <a:off x="838200" y="1081667"/>
            <a:ext cx="10515600" cy="5018049"/>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Check the safety of the site and ensure the problem has been fixed and everything is back to its normal operation. Otherwise, if the maintenance procedure from the previous step didn’t fix the problem, inform the reporting personnel on how long it would affect the operation.</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5. Create maintenance report</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Document the site status and completed tasks. This would help to keep a record of maintenance works under breakdown conditions and monitor the inventory of materials. </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69" name="Google Shape;369;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70" name="Google Shape;370;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1" name="Google Shape;371;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32"/>
          <p:cNvSpPr txBox="1"/>
          <p:nvPr>
            <p:ph type="title"/>
          </p:nvPr>
        </p:nvSpPr>
        <p:spPr>
          <a:xfrm>
            <a:off x="838200" y="365125"/>
            <a:ext cx="9051758" cy="66959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XIII.8 Template for Machine maintenance logbook</a:t>
            </a:r>
            <a:endParaRPr b="1" sz="3200">
              <a:latin typeface="Times New Roman"/>
              <a:ea typeface="Times New Roman"/>
              <a:cs typeface="Times New Roman"/>
              <a:sym typeface="Times New Roman"/>
            </a:endParaRPr>
          </a:p>
        </p:txBody>
      </p:sp>
      <p:sp>
        <p:nvSpPr>
          <p:cNvPr id="377" name="Google Shape;377;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78" name="Google Shape;378;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9" name="Google Shape;37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80" name="Google Shape;380;p32"/>
          <p:cNvSpPr txBox="1"/>
          <p:nvPr>
            <p:ph idx="1" type="body"/>
          </p:nvPr>
        </p:nvSpPr>
        <p:spPr>
          <a:xfrm>
            <a:off x="838200" y="1034716"/>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None/>
            </a:pPr>
            <a:r>
              <a:rPr lang="en-GB" sz="2000">
                <a:latin typeface="Times New Roman"/>
                <a:ea typeface="Times New Roman"/>
                <a:cs typeface="Times New Roman"/>
                <a:sym typeface="Times New Roman"/>
              </a:rPr>
              <a:t>Equipment description:………………………………………………</a:t>
            </a:r>
            <a:endParaRPr/>
          </a:p>
          <a:p>
            <a:pPr indent="0" lvl="0" marL="0" rtl="0" algn="l">
              <a:lnSpc>
                <a:spcPct val="90000"/>
              </a:lnSpc>
              <a:spcBef>
                <a:spcPts val="1000"/>
              </a:spcBef>
              <a:spcAft>
                <a:spcPts val="0"/>
              </a:spcAft>
              <a:buClr>
                <a:schemeClr val="dk1"/>
              </a:buClr>
              <a:buSzPts val="2000"/>
              <a:buNone/>
            </a:pPr>
            <a:r>
              <a:rPr lang="en-GB" sz="2000">
                <a:latin typeface="Times New Roman"/>
                <a:ea typeface="Times New Roman"/>
                <a:cs typeface="Times New Roman"/>
                <a:sym typeface="Times New Roman"/>
              </a:rPr>
              <a:t>Date of purchase…………………Manufacturer…………………….</a:t>
            </a:r>
            <a:endParaRPr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rPr lang="en-GB" sz="2000">
                <a:latin typeface="Times New Roman"/>
                <a:ea typeface="Times New Roman"/>
                <a:cs typeface="Times New Roman"/>
                <a:sym typeface="Times New Roman"/>
              </a:rPr>
              <a:t>Serial Number:………………….Model Number……………………</a:t>
            </a:r>
            <a:endParaRPr/>
          </a:p>
          <a:p>
            <a:pPr indent="0" lvl="0" marL="0" rtl="0" algn="l">
              <a:lnSpc>
                <a:spcPct val="90000"/>
              </a:lnSpc>
              <a:spcBef>
                <a:spcPts val="1000"/>
              </a:spcBef>
              <a:spcAft>
                <a:spcPts val="0"/>
              </a:spcAft>
              <a:buClr>
                <a:schemeClr val="dk1"/>
              </a:buClr>
              <a:buSzPts val="2000"/>
              <a:buNone/>
            </a:pPr>
            <a:r>
              <a:rPr lang="en-GB" sz="2000">
                <a:latin typeface="Times New Roman"/>
                <a:ea typeface="Times New Roman"/>
                <a:cs typeface="Times New Roman"/>
                <a:sym typeface="Times New Roman"/>
              </a:rPr>
              <a:t>Contact detail………………………………………………………...</a:t>
            </a:r>
            <a:endParaRPr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sz="2000"/>
          </a:p>
        </p:txBody>
      </p:sp>
      <p:graphicFrame>
        <p:nvGraphicFramePr>
          <p:cNvPr id="381" name="Google Shape;381;p32"/>
          <p:cNvGraphicFramePr/>
          <p:nvPr/>
        </p:nvGraphicFramePr>
        <p:xfrm>
          <a:off x="934453" y="2702377"/>
          <a:ext cx="3000000" cy="3000000"/>
        </p:xfrm>
        <a:graphic>
          <a:graphicData uri="http://schemas.openxmlformats.org/drawingml/2006/table">
            <a:tbl>
              <a:tblPr bandRow="1" firstRow="1">
                <a:noFill/>
                <a:tableStyleId>{FEC68B2B-38E4-4E2F-A097-CE0ABBE5839D}</a:tableStyleId>
              </a:tblPr>
              <a:tblGrid>
                <a:gridCol w="889675"/>
                <a:gridCol w="3034100"/>
                <a:gridCol w="2295900"/>
                <a:gridCol w="1908350"/>
              </a:tblGrid>
              <a:tr h="1067275">
                <a:tc>
                  <a:txBody>
                    <a:bodyPr/>
                    <a:lstStyle/>
                    <a:p>
                      <a:pPr indent="0" lvl="0" marL="0" marR="0" rtl="0" algn="l">
                        <a:spcBef>
                          <a:spcPts val="0"/>
                        </a:spcBef>
                        <a:spcAft>
                          <a:spcPts val="0"/>
                        </a:spcAft>
                        <a:buNone/>
                      </a:pPr>
                      <a:r>
                        <a:rPr lang="en-GB" sz="2400" u="none" cap="none" strike="noStrike">
                          <a:latin typeface="Times New Roman"/>
                          <a:ea typeface="Times New Roman"/>
                          <a:cs typeface="Times New Roman"/>
                          <a:sym typeface="Times New Roman"/>
                        </a:rPr>
                        <a:t>Date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Maintenance description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Maintenance</a:t>
                      </a:r>
                      <a:r>
                        <a:rPr lang="en-GB" sz="2400">
                          <a:latin typeface="Times New Roman"/>
                          <a:ea typeface="Times New Roman"/>
                          <a:cs typeface="Times New Roman"/>
                          <a:sym typeface="Times New Roman"/>
                        </a:rPr>
                        <a:t> performed by</a:t>
                      </a:r>
                      <a:r>
                        <a:rPr lang="en-GB"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Notes</a:t>
                      </a:r>
                      <a:r>
                        <a:rPr lang="en-GB"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t/>
                      </a:r>
                      <a:endParaRPr sz="2400">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33"/>
          <p:cNvSpPr txBox="1"/>
          <p:nvPr>
            <p:ph type="title"/>
          </p:nvPr>
        </p:nvSpPr>
        <p:spPr>
          <a:xfrm>
            <a:off x="838200" y="365125"/>
            <a:ext cx="2743200" cy="58536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References </a:t>
            </a:r>
            <a:endParaRPr b="1" sz="3200">
              <a:latin typeface="Times New Roman"/>
              <a:ea typeface="Times New Roman"/>
              <a:cs typeface="Times New Roman"/>
              <a:sym typeface="Times New Roman"/>
            </a:endParaRPr>
          </a:p>
        </p:txBody>
      </p:sp>
      <p:sp>
        <p:nvSpPr>
          <p:cNvPr id="387" name="Google Shape;387;p33"/>
          <p:cNvSpPr txBox="1"/>
          <p:nvPr>
            <p:ph idx="1" type="body"/>
          </p:nvPr>
        </p:nvSpPr>
        <p:spPr>
          <a:xfrm>
            <a:off x="838199" y="1103730"/>
            <a:ext cx="10630989" cy="5252620"/>
          </a:xfrm>
          <a:prstGeom prst="rect">
            <a:avLst/>
          </a:prstGeom>
          <a:noFill/>
          <a:ln>
            <a:noFill/>
          </a:ln>
        </p:spPr>
        <p:txBody>
          <a:bodyPr anchorCtr="0" anchor="t" bIns="45700" lIns="91425" spcFirstLastPara="1" rIns="91425" wrap="square" tIns="45700">
            <a:normAutofit fontScale="70000" lnSpcReduction="20000"/>
          </a:bodyPr>
          <a:lstStyle/>
          <a:p>
            <a:pPr indent="-514350" lvl="0" marL="514350" rtl="0" algn="l">
              <a:lnSpc>
                <a:spcPct val="150000"/>
              </a:lnSpc>
              <a:spcBef>
                <a:spcPts val="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A. Jardine and A. Tsang, Maintenance, Replacement and Reliability – theory and applications, 2</a:t>
            </a:r>
            <a:r>
              <a:rPr baseline="30000" lang="en-GB" sz="2400">
                <a:latin typeface="Times New Roman"/>
                <a:ea typeface="Times New Roman"/>
                <a:cs typeface="Times New Roman"/>
                <a:sym typeface="Times New Roman"/>
              </a:rPr>
              <a:t>nd</a:t>
            </a:r>
            <a:r>
              <a:rPr lang="en-GB" sz="2400">
                <a:latin typeface="Times New Roman"/>
                <a:ea typeface="Times New Roman"/>
                <a:cs typeface="Times New Roman"/>
                <a:sym typeface="Times New Roman"/>
              </a:rPr>
              <a:t> Edition, CRC Press – Taylor and Francis Group, New York, 2013.</a:t>
            </a:r>
            <a:endParaRPr/>
          </a:p>
          <a:p>
            <a:pPr indent="-514350" lvl="0" marL="514350" rtl="0" algn="l">
              <a:lnSpc>
                <a:spcPct val="150000"/>
              </a:lnSpc>
              <a:spcBef>
                <a:spcPts val="100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A. Jardine, Maintenance, Replacement and Reliability, John Wiley &amp; Sons, New York, 1973.</a:t>
            </a:r>
            <a:endParaRPr/>
          </a:p>
          <a:p>
            <a:pPr indent="-514350" lvl="0" marL="514350" rtl="0" algn="l">
              <a:lnSpc>
                <a:spcPct val="150000"/>
              </a:lnSpc>
              <a:spcBef>
                <a:spcPts val="100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Vathoopan, M.; Johny, M.; Zoitl, A.; Knoll, A. Modular fault ascription and corrective maintenance using a digital twin. IFAC-PapersOnLine 2018, 51, 1041–1046</a:t>
            </a:r>
            <a:endParaRPr sz="2400">
              <a:latin typeface="Times New Roman"/>
              <a:ea typeface="Times New Roman"/>
              <a:cs typeface="Times New Roman"/>
              <a:sym typeface="Times New Roman"/>
            </a:endParaRPr>
          </a:p>
          <a:p>
            <a:pPr indent="-514350" lvl="0" marL="514350" rtl="0" algn="l">
              <a:lnSpc>
                <a:spcPct val="150000"/>
              </a:lnSpc>
              <a:spcBef>
                <a:spcPts val="100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https://educationleaves.com/maintenance-maintenance types/#1_Corrective_or_Breakdown_maintenance</a:t>
            </a:r>
            <a:endParaRPr/>
          </a:p>
          <a:p>
            <a:pPr indent="-514350" lvl="0" marL="514350" rtl="0" algn="l">
              <a:lnSpc>
                <a:spcPct val="150000"/>
              </a:lnSpc>
              <a:spcBef>
                <a:spcPts val="100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https://educationleaves.com/maintenance-maintenance-types/#1_Corrective_or_Breakdown_maintenance</a:t>
            </a:r>
            <a:endParaRPr/>
          </a:p>
          <a:p>
            <a:pPr indent="-514350" lvl="0" marL="514350" rtl="0" algn="l">
              <a:lnSpc>
                <a:spcPct val="150000"/>
              </a:lnSpc>
              <a:spcBef>
                <a:spcPts val="100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https://safetyculture.com/topics/breakdown-maintenance/</a:t>
            </a:r>
            <a:endParaRPr/>
          </a:p>
          <a:p>
            <a:pPr indent="-514350" lvl="0" marL="514350" rtl="0" algn="l">
              <a:lnSpc>
                <a:spcPct val="150000"/>
              </a:lnSpc>
              <a:spcBef>
                <a:spcPts val="100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https://www.getmaintainx.com/learning-center/preventive-vs-breakdown-maintenance/</a:t>
            </a:r>
            <a:endParaRPr/>
          </a:p>
          <a:p>
            <a:pPr indent="-514350" lvl="0" marL="514350" rtl="0" algn="l">
              <a:lnSpc>
                <a:spcPct val="150000"/>
              </a:lnSpc>
              <a:spcBef>
                <a:spcPts val="100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https://www.twi-global.com/technical-knowledge/faqs/what-is-corrective-maintenance#Disadvantages</a:t>
            </a:r>
            <a:endParaRPr/>
          </a:p>
          <a:p>
            <a:pPr indent="-514350" lvl="0" marL="514350" rtl="0" algn="l">
              <a:lnSpc>
                <a:spcPct val="150000"/>
              </a:lnSpc>
              <a:spcBef>
                <a:spcPts val="1000"/>
              </a:spcBef>
              <a:spcAft>
                <a:spcPts val="0"/>
              </a:spcAft>
              <a:buClr>
                <a:schemeClr val="dk1"/>
              </a:buClr>
              <a:buSzPct val="100000"/>
              <a:buFont typeface="Calibri"/>
              <a:buAutoNum type="arabicPeriod"/>
            </a:pPr>
            <a:r>
              <a:rPr lang="en-GB" sz="2400">
                <a:latin typeface="Times New Roman"/>
                <a:ea typeface="Times New Roman"/>
                <a:cs typeface="Times New Roman"/>
                <a:sym typeface="Times New Roman"/>
              </a:rPr>
              <a:t>https://www.ecodocspro.com/blog/reactive-maintenance/</a:t>
            </a:r>
            <a:endParaRPr sz="2400">
              <a:latin typeface="Times New Roman"/>
              <a:ea typeface="Times New Roman"/>
              <a:cs typeface="Times New Roman"/>
              <a:sym typeface="Times New Roman"/>
            </a:endParaRPr>
          </a:p>
        </p:txBody>
      </p:sp>
      <p:sp>
        <p:nvSpPr>
          <p:cNvPr id="388" name="Google Shape;38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89" name="Google Shape;38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0" name="Google Shape;39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6/7/2022</a:t>
            </a:r>
            <a:endParaRPr/>
          </a:p>
        </p:txBody>
      </p:sp>
      <p:sp>
        <p:nvSpPr>
          <p:cNvPr id="396" name="Google Shape;396;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7" name="Google Shape;397;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98" name="Google Shape;398;p34"/>
          <p:cNvSpPr/>
          <p:nvPr/>
        </p:nvSpPr>
        <p:spPr>
          <a:xfrm>
            <a:off x="2225842" y="2177716"/>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