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41"/>
  </p:notesMasterIdLst>
  <p:sldIdLst>
    <p:sldId id="256" r:id="rId3"/>
    <p:sldId id="257" r:id="rId4"/>
    <p:sldId id="291" r:id="rId5"/>
    <p:sldId id="292" r:id="rId6"/>
    <p:sldId id="293" r:id="rId7"/>
    <p:sldId id="294" r:id="rId8"/>
    <p:sldId id="295" r:id="rId9"/>
    <p:sldId id="318" r:id="rId10"/>
    <p:sldId id="319" r:id="rId11"/>
    <p:sldId id="320" r:id="rId12"/>
    <p:sldId id="322" r:id="rId13"/>
    <p:sldId id="321" r:id="rId14"/>
    <p:sldId id="323" r:id="rId15"/>
    <p:sldId id="324" r:id="rId16"/>
    <p:sldId id="325" r:id="rId17"/>
    <p:sldId id="296" r:id="rId18"/>
    <p:sldId id="297" r:id="rId19"/>
    <p:sldId id="298" r:id="rId20"/>
    <p:sldId id="299" r:id="rId21"/>
    <p:sldId id="300" r:id="rId22"/>
    <p:sldId id="301" r:id="rId23"/>
    <p:sldId id="302" r:id="rId24"/>
    <p:sldId id="303" r:id="rId25"/>
    <p:sldId id="304" r:id="rId26"/>
    <p:sldId id="317" r:id="rId27"/>
    <p:sldId id="305" r:id="rId28"/>
    <p:sldId id="306" r:id="rId29"/>
    <p:sldId id="307" r:id="rId30"/>
    <p:sldId id="308" r:id="rId31"/>
    <p:sldId id="309" r:id="rId32"/>
    <p:sldId id="310" r:id="rId33"/>
    <p:sldId id="311" r:id="rId34"/>
    <p:sldId id="312" r:id="rId35"/>
    <p:sldId id="313" r:id="rId36"/>
    <p:sldId id="314" r:id="rId37"/>
    <p:sldId id="315" r:id="rId38"/>
    <p:sldId id="316" r:id="rId39"/>
    <p:sldId id="290" r:id="rId40"/>
  </p:sldIdLst>
  <p:sldSz cx="9144000" cy="6858000" type="screen4x3"/>
  <p:notesSz cx="6858000" cy="9144000"/>
  <p:embeddedFontLst>
    <p:embeddedFont>
      <p:font typeface="Calibri" pitchFamily="34" charset="0"/>
      <p:regular r:id="rId42"/>
      <p:bold r:id="rId43"/>
      <p:italic r:id="rId44"/>
      <p:boldItalic r:id="rId45"/>
    </p:embeddedFont>
    <p:embeddedFont>
      <p:font typeface="Perpetua" pitchFamily="18" charset="0"/>
      <p:regular r:id="rId46"/>
      <p:bold r:id="rId47"/>
      <p:italic r:id="rId48"/>
      <p:boldItalic r:id="rId49"/>
    </p:embeddedFont>
    <p:embeddedFont>
      <p:font typeface="Book Antiqua" pitchFamily="18"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8.fntdata"/><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3.fntdata"/><Relationship Id="rId52" Type="http://schemas.openxmlformats.org/officeDocument/2006/relationships/font" Target="fonts/font1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10.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latin typeface="+mn-lt"/>
                <a:ea typeface="+mn-ea"/>
                <a:cs typeface="+mn-cs"/>
              </a:rPr>
              <a:t>Difference between Depletion MOSFET and Enhancement MOSFET</a:t>
            </a:r>
            <a:endParaRPr lang="en-US" b="1" dirty="0" smtClean="0"/>
          </a:p>
          <a:p>
            <a:r>
              <a:rPr lang="en-US" dirty="0" smtClean="0"/>
              <a:t>https://electricalsimple.blogspot.com/2017/07/depletion-and-enhancement-mosfet-difference.html#:~:text=In%20Enhancement%20MOSFET%2C%20the%20channel,of%20construction%20of%20MOSFET%20itself.</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58"/>
        <p:cNvGrpSpPr/>
        <p:nvPr/>
      </p:nvGrpSpPr>
      <p:grpSpPr>
        <a:xfrm>
          <a:off x="0" y="0"/>
          <a:ext cx="0" cy="0"/>
          <a:chOff x="0" y="0"/>
          <a:chExt cx="0" cy="0"/>
        </a:xfrm>
      </p:grpSpPr>
      <p:sp>
        <p:nvSpPr>
          <p:cNvPr id="59" name="Google Shape;59;p38"/>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0" name="Google Shape;60;p38"/>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1" name="Google Shape;61;p38"/>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2" name="Google Shape;62;p38"/>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8"/>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64" name="Google Shape;64;p38"/>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8"/>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8"/>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100000" sy="100000" flip="none" algn="tl"/>
        </a:blipFill>
        <a:effectLst/>
      </p:bgPr>
    </p:bg>
    <p:spTree>
      <p:nvGrpSpPr>
        <p:cNvPr id="1" name="Shape 67"/>
        <p:cNvGrpSpPr/>
        <p:nvPr/>
      </p:nvGrpSpPr>
      <p:grpSpPr>
        <a:xfrm>
          <a:off x="0" y="0"/>
          <a:ext cx="0" cy="0"/>
          <a:chOff x="0" y="0"/>
          <a:chExt cx="0" cy="0"/>
        </a:xfrm>
      </p:grpSpPr>
      <p:sp>
        <p:nvSpPr>
          <p:cNvPr id="68" name="Google Shape;68;p43"/>
          <p:cNvSpPr txBox="1">
            <a:spLocks noGrp="1"/>
          </p:cNvSpPr>
          <p:nvPr>
            <p:ph type="body" idx="1"/>
          </p:nvPr>
        </p:nvSpPr>
        <p:spPr>
          <a:xfrm>
            <a:off x="1371600" y="2743200"/>
            <a:ext cx="7123113" cy="1673225"/>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680"/>
              <a:buNone/>
              <a:defRPr sz="2800">
                <a:solidFill>
                  <a:schemeClr val="dk2"/>
                </a:solidFill>
              </a:defRPr>
            </a:lvl1pPr>
            <a:lvl2pPr marL="914400" lvl="1" indent="-228600" algn="l">
              <a:spcBef>
                <a:spcPts val="550"/>
              </a:spcBef>
              <a:spcAft>
                <a:spcPts val="0"/>
              </a:spcAft>
              <a:buSzPts val="1260"/>
              <a:buNone/>
              <a:defRPr sz="1800">
                <a:solidFill>
                  <a:srgbClr val="888888"/>
                </a:solidFill>
              </a:defRPr>
            </a:lvl2pPr>
            <a:lvl3pPr marL="1371600" lvl="2" indent="-228600" algn="l">
              <a:spcBef>
                <a:spcPts val="500"/>
              </a:spcBef>
              <a:spcAft>
                <a:spcPts val="0"/>
              </a:spcAft>
              <a:buSzPts val="1200"/>
              <a:buNone/>
              <a:defRPr sz="1600">
                <a:solidFill>
                  <a:srgbClr val="888888"/>
                </a:solidFill>
              </a:defRPr>
            </a:lvl3pPr>
            <a:lvl4pPr marL="1828800" lvl="3" indent="-228600" algn="l">
              <a:spcBef>
                <a:spcPts val="400"/>
              </a:spcBef>
              <a:spcAft>
                <a:spcPts val="0"/>
              </a:spcAft>
              <a:buSzPts val="1050"/>
              <a:buNone/>
              <a:defRPr sz="1400">
                <a:solidFill>
                  <a:srgbClr val="888888"/>
                </a:solidFill>
              </a:defRPr>
            </a:lvl4pPr>
            <a:lvl5pPr marL="2286000" lvl="4" indent="-228600" algn="l">
              <a:spcBef>
                <a:spcPts val="400"/>
              </a:spcBef>
              <a:spcAft>
                <a:spcPts val="0"/>
              </a:spcAft>
              <a:buSzPts val="910"/>
              <a:buNone/>
              <a:defRPr sz="1400">
                <a:solidFill>
                  <a:srgbClr val="888888"/>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9" name="Google Shape;69;p43"/>
          <p:cNvSpPr/>
          <p:nvPr/>
        </p:nvSpPr>
        <p:spPr>
          <a:xfrm>
            <a:off x="0" y="1524000"/>
            <a:ext cx="9144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2" name="Google Shape;72;p43"/>
          <p:cNvSpPr txBox="1">
            <a:spLocks noGrp="1"/>
          </p:cNvSpPr>
          <p:nvPr>
            <p:ph type="title"/>
          </p:nvPr>
        </p:nvSpPr>
        <p:spPr>
          <a:xfrm>
            <a:off x="1371600" y="1600200"/>
            <a:ext cx="76200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4400"/>
              <a:buFont typeface="Twentieth Century"/>
              <a:buNone/>
              <a:defRPr sz="4400" b="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3"/>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43"/>
          <p:cNvSpPr txBox="1">
            <a:spLocks noGrp="1"/>
          </p:cNvSpPr>
          <p:nvPr>
            <p:ph type="sldNum" idx="12"/>
          </p:nvPr>
        </p:nvSpPr>
        <p:spPr>
          <a:xfrm>
            <a:off x="0" y="1752600"/>
            <a:ext cx="1295400" cy="701676"/>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5" name="Google Shape;75;p43"/>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06/08/2022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FE2BB5D-3716-4638-87C2-C5E3462612BD}" type="datetime1">
              <a:rPr lang="en-US" smtClean="0"/>
              <a:pPr/>
              <a:t>06/08/2022</a:t>
            </a:fld>
            <a:endParaRPr lang="en-US"/>
          </a:p>
        </p:txBody>
      </p:sp>
      <p:sp>
        <p:nvSpPr>
          <p:cNvPr id="12" name="Slide Number Placeholder 11"/>
          <p:cNvSpPr>
            <a:spLocks noGrp="1"/>
          </p:cNvSpPr>
          <p:nvPr>
            <p:ph type="sldNum" sz="quarter" idx="16"/>
          </p:nvPr>
        </p:nvSpPr>
        <p:spPr/>
        <p:txBody>
          <a:bodyPr rtlCol="0"/>
          <a:lstStyle/>
          <a:p>
            <a:fld id="{E90EC951-2603-4970-A40B-F9FF9B845B36}"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physics-and-radio-electronics.com/electromagnetics/electrostatics/potential-difference.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hysics-and-radio-electronics.com/electronic-devices-and-circuits/semiconductor-diodes/forwardbiasedpnjunctionsemiconductordiode.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dirty="0"/>
              <a:t>FUNDAMENTALS</a:t>
            </a:r>
            <a:br>
              <a:rPr lang="en-US" dirty="0"/>
            </a:br>
            <a:r>
              <a:rPr lang="en-US" sz="4000" dirty="0"/>
              <a:t>OF</a:t>
            </a:r>
            <a:r>
              <a:rPr lang="en-US" dirty="0"/>
              <a:t> ELECTRONICS</a:t>
            </a:r>
            <a:br>
              <a:rPr lang="en-US" dirty="0"/>
            </a:br>
            <a:r>
              <a:rPr lang="en-US" dirty="0"/>
              <a:t/>
            </a:r>
            <a:br>
              <a:rPr lang="en-US" dirty="0"/>
            </a:br>
            <a:r>
              <a:rPr lang="en-US" sz="2800" b="1" dirty="0">
                <a:solidFill>
                  <a:srgbClr val="00B050"/>
                </a:solidFill>
              </a:rPr>
              <a:t>WEEK </a:t>
            </a:r>
            <a:r>
              <a:rPr lang="en-US" sz="2800" b="1" dirty="0" smtClean="0">
                <a:solidFill>
                  <a:srgbClr val="00B050"/>
                </a:solidFill>
              </a:rPr>
              <a:t>7_LECTURE 7:</a:t>
            </a:r>
            <a:r>
              <a:rPr lang="en-US" sz="2800" b="1" dirty="0">
                <a:solidFill>
                  <a:srgbClr val="00B050"/>
                </a:solidFill>
              </a:rPr>
              <a:t/>
            </a:r>
            <a:br>
              <a:rPr lang="en-US" sz="2800" b="1" dirty="0">
                <a:solidFill>
                  <a:srgbClr val="00B050"/>
                </a:solidFill>
              </a:rPr>
            </a:br>
            <a:r>
              <a:rPr lang="en-US" sz="2800" b="1" dirty="0">
                <a:solidFill>
                  <a:srgbClr val="00B050"/>
                </a:solidFill>
              </a:rPr>
              <a:t> DESCRIPTION AND APPLICATIONS OF  ACTIVE DEVICES/</a:t>
            </a:r>
            <a:br>
              <a:rPr lang="en-US" sz="2800" b="1" dirty="0">
                <a:solidFill>
                  <a:srgbClr val="00B050"/>
                </a:solidFill>
              </a:rPr>
            </a:br>
            <a:r>
              <a:rPr lang="en-US" sz="2800" b="1" dirty="0">
                <a:solidFill>
                  <a:srgbClr val="00B050"/>
                </a:solidFill>
              </a:rPr>
              <a:t> PART </a:t>
            </a:r>
            <a:r>
              <a:rPr lang="en-US" sz="2800" b="1" dirty="0" smtClean="0">
                <a:solidFill>
                  <a:srgbClr val="00B050"/>
                </a:solidFill>
              </a:rPr>
              <a:t>2: TRANSISTORS </a:t>
            </a:r>
            <a:r>
              <a:rPr lang="en-US" dirty="0"/>
              <a:t/>
            </a:r>
            <a:br>
              <a:rPr lang="en-US" dirty="0"/>
            </a:br>
            <a:endParaRPr/>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sz="3600" b="1" dirty="0">
                <a:latin typeface="Amaranth" pitchFamily="50" charset="0"/>
              </a:rPr>
              <a:t>Content</a:t>
            </a:r>
            <a:endParaRPr sz="3600" b="1">
              <a:latin typeface="Amaranth" pitchFamily="50" charset="0"/>
            </a:endParaRPr>
          </a:p>
        </p:txBody>
      </p:sp>
      <p:sp>
        <p:nvSpPr>
          <p:cNvPr id="131" name="Google Shape;131;p2"/>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132" name="Google Shape;132;p2"/>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a:t>
            </a:fld>
            <a:endParaRPr/>
          </a:p>
        </p:txBody>
      </p:sp>
      <p:sp>
        <p:nvSpPr>
          <p:cNvPr id="133" name="Google Shape;133;p2"/>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p>
            <a:pPr lvl="0">
              <a:buFont typeface="Wingdings" pitchFamily="2" charset="2"/>
              <a:buChar char="q"/>
            </a:pPr>
            <a:r>
              <a:rPr lang="en-ZA" sz="2400" b="1" dirty="0" smtClean="0">
                <a:latin typeface="Amaranth" pitchFamily="50" charset="0"/>
              </a:rPr>
              <a:t>Description of different types of transistor:</a:t>
            </a:r>
            <a:endParaRPr lang="en-US" sz="2400" b="1" dirty="0" smtClean="0">
              <a:latin typeface="Amaranth" pitchFamily="50" charset="0"/>
            </a:endParaRPr>
          </a:p>
          <a:p>
            <a:pPr lvl="4"/>
            <a:r>
              <a:rPr lang="en-ZA" sz="1900" dirty="0" smtClean="0">
                <a:latin typeface="Amaranth" pitchFamily="50" charset="0"/>
              </a:rPr>
              <a:t>BJT (NPN and PNP) </a:t>
            </a:r>
            <a:endParaRPr lang="en-US" sz="1900" dirty="0" smtClean="0">
              <a:latin typeface="Amaranth" pitchFamily="50" charset="0"/>
            </a:endParaRPr>
          </a:p>
          <a:p>
            <a:pPr lvl="4"/>
            <a:r>
              <a:rPr lang="en-ZA" sz="1900" dirty="0" smtClean="0">
                <a:latin typeface="Amaranth" pitchFamily="50" charset="0"/>
              </a:rPr>
              <a:t>FET (JFET and MOSFET)</a:t>
            </a:r>
            <a:endParaRPr lang="en-US" sz="1900" dirty="0" smtClean="0">
              <a:latin typeface="Amaranth" pitchFamily="50" charset="0"/>
            </a:endParaRPr>
          </a:p>
          <a:p>
            <a:pPr lvl="4"/>
            <a:r>
              <a:rPr lang="en-ZA" sz="1900" dirty="0" smtClean="0">
                <a:latin typeface="Amaranth" pitchFamily="50" charset="0"/>
              </a:rPr>
              <a:t>UJT</a:t>
            </a:r>
            <a:endParaRPr lang="en-US" sz="1900" dirty="0" smtClean="0">
              <a:latin typeface="Amaranth" pitchFamily="50" charset="0"/>
            </a:endParaRPr>
          </a:p>
          <a:p>
            <a:pPr lvl="4"/>
            <a:r>
              <a:rPr lang="en-ZA" sz="1900" dirty="0" smtClean="0">
                <a:latin typeface="Amaranth" pitchFamily="50" charset="0"/>
              </a:rPr>
              <a:t>IGBT </a:t>
            </a:r>
          </a:p>
          <a:p>
            <a:pPr lvl="4">
              <a:buNone/>
            </a:pPr>
            <a:endParaRPr lang="en-ZA" sz="1900" dirty="0" smtClean="0">
              <a:latin typeface="Amaranth" pitchFamily="50" charset="0"/>
            </a:endParaRPr>
          </a:p>
          <a:p>
            <a:pPr lvl="4">
              <a:buNone/>
            </a:pPr>
            <a:endParaRPr lang="en-ZA" sz="1900" dirty="0" smtClean="0">
              <a:latin typeface="Amaranth" pitchFamily="50" charset="0"/>
            </a:endParaRPr>
          </a:p>
          <a:p>
            <a:pPr>
              <a:buFont typeface="Wingdings" pitchFamily="2" charset="2"/>
              <a:buChar char="q"/>
            </a:pPr>
            <a:r>
              <a:rPr lang="en-ZA" sz="2400" b="1" dirty="0" smtClean="0">
                <a:solidFill>
                  <a:schemeClr val="tx1"/>
                </a:solidFill>
                <a:latin typeface="Amaranth" pitchFamily="50" charset="0"/>
              </a:rPr>
              <a:t>Selection of transistor based On:</a:t>
            </a:r>
            <a:endParaRPr lang="en-US" sz="2300" dirty="0" smtClean="0">
              <a:latin typeface="Amaranth" pitchFamily="50" charset="0"/>
            </a:endParaRPr>
          </a:p>
          <a:p>
            <a:pPr marL="2286000" lvl="5" indent="-228600">
              <a:buSzPts val="1625"/>
              <a:buFont typeface="Wingdings" pitchFamily="2" charset="2"/>
              <a:buChar char="§"/>
            </a:pPr>
            <a:r>
              <a:rPr lang="en-US" sz="2300" dirty="0" smtClean="0">
                <a:latin typeface="Amaranth" pitchFamily="50" charset="0"/>
              </a:rPr>
              <a:t>Specifications &amp; ratings </a:t>
            </a:r>
            <a:endParaRPr sz="2300">
              <a:latin typeface="Amaranth" pitchFamily="50" charset="0"/>
            </a:endParaRPr>
          </a:p>
          <a:p>
            <a:pPr marL="2286000" lvl="5" indent="-228600">
              <a:spcBef>
                <a:spcPts val="400"/>
              </a:spcBef>
              <a:buSzPts val="1625"/>
              <a:buFont typeface="Wingdings" pitchFamily="2" charset="2"/>
              <a:buChar char="§"/>
            </a:pPr>
            <a:r>
              <a:rPr lang="en-US" sz="2300" dirty="0" smtClean="0">
                <a:latin typeface="Amaranth" pitchFamily="50" charset="0"/>
              </a:rPr>
              <a:t>Applications</a:t>
            </a:r>
          </a:p>
          <a:p>
            <a:pPr marL="320040" lvl="0" indent="-209550" algn="l" rtl="0">
              <a:spcBef>
                <a:spcPts val="700"/>
              </a:spcBef>
              <a:spcAft>
                <a:spcPts val="0"/>
              </a:spcAft>
              <a:buSzPts val="1740"/>
              <a:buNone/>
            </a:pPr>
            <a:endParaRPr>
              <a:latin typeface="Amaranth" pitchFamily="50"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solidFill>
                  <a:srgbClr val="FF0000"/>
                </a:solidFill>
                <a:effectLst>
                  <a:outerShdw blurRad="38100" dist="38100" dir="2700000" algn="tl">
                    <a:srgbClr val="000000">
                      <a:alpha val="43137"/>
                    </a:srgbClr>
                  </a:outerShdw>
                </a:effectLst>
              </a:rPr>
              <a:t>Definition of Active Devices</a:t>
            </a:r>
            <a:endParaRPr lang="en-US" sz="4000"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p:txBody>
          <a:bodyPr/>
          <a:lstStyle/>
          <a:p>
            <a:endParaRPr lang="en-US" dirty="0"/>
          </a:p>
          <a:p>
            <a:pPr marL="0" indent="0" algn="just">
              <a:buNone/>
            </a:pPr>
            <a:r>
              <a:rPr lang="en-US" sz="3200" dirty="0"/>
              <a:t>An </a:t>
            </a:r>
            <a:r>
              <a:rPr lang="en-US" sz="3200" b="1" dirty="0"/>
              <a:t>active device</a:t>
            </a:r>
            <a:r>
              <a:rPr lang="en-US" sz="3200" dirty="0"/>
              <a:t> is any type of circuit component with the </a:t>
            </a:r>
            <a:r>
              <a:rPr lang="en-US" sz="3200" b="1" dirty="0"/>
              <a:t>ability to electrically control electric charge flow</a:t>
            </a:r>
            <a:r>
              <a:rPr lang="en-US" sz="3200" dirty="0"/>
              <a:t> (electricity controlling electricity). In order for a circuit to be properly called electronic, it must contain at least one </a:t>
            </a:r>
            <a:r>
              <a:rPr lang="en-US" sz="3200" b="1" dirty="0"/>
              <a:t>active device</a:t>
            </a:r>
            <a:r>
              <a:rPr lang="en-US" sz="3200" dirty="0"/>
              <a:t>.</a:t>
            </a:r>
          </a:p>
          <a:p>
            <a:pPr marL="0" indent="0">
              <a:buNone/>
            </a:pPr>
            <a:endParaRPr lang="en-US" dirty="0"/>
          </a:p>
        </p:txBody>
      </p:sp>
    </p:spTree>
    <p:extLst>
      <p:ext uri="{BB962C8B-B14F-4D97-AF65-F5344CB8AC3E}">
        <p14:creationId xmlns:p14="http://schemas.microsoft.com/office/powerpoint/2010/main" xmlns="" val="12182940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sz="3600" b="1" dirty="0" smtClean="0">
                <a:solidFill>
                  <a:srgbClr val="FF0000"/>
                </a:solidFill>
                <a:effectLst>
                  <a:outerShdw blurRad="38100" dist="38100" dir="2700000" algn="tl">
                    <a:srgbClr val="000000">
                      <a:alpha val="43137"/>
                    </a:srgbClr>
                  </a:outerShdw>
                </a:effectLst>
              </a:rPr>
              <a:t/>
            </a:r>
            <a:br>
              <a:rPr lang="en-ZA" sz="3600" b="1" dirty="0" smtClean="0">
                <a:solidFill>
                  <a:srgbClr val="FF0000"/>
                </a:solidFill>
                <a:effectLst>
                  <a:outerShdw blurRad="38100" dist="38100" dir="2700000" algn="tl">
                    <a:srgbClr val="000000">
                      <a:alpha val="43137"/>
                    </a:srgbClr>
                  </a:outerShdw>
                </a:effectLst>
              </a:rPr>
            </a:br>
            <a:r>
              <a:rPr lang="en-ZA" sz="3600" b="1" dirty="0" smtClean="0">
                <a:solidFill>
                  <a:srgbClr val="FF0000"/>
                </a:solidFill>
                <a:effectLst>
                  <a:outerShdw blurRad="38100" dist="38100" dir="2700000" algn="tl">
                    <a:srgbClr val="000000">
                      <a:alpha val="43137"/>
                    </a:srgbClr>
                  </a:outerShdw>
                </a:effectLst>
              </a:rPr>
              <a:t>Identification </a:t>
            </a:r>
            <a:r>
              <a:rPr lang="en-ZA" sz="3600" b="1" dirty="0">
                <a:solidFill>
                  <a:srgbClr val="FF0000"/>
                </a:solidFill>
                <a:effectLst>
                  <a:outerShdw blurRad="38100" dist="38100" dir="2700000" algn="tl">
                    <a:srgbClr val="000000">
                      <a:alpha val="43137"/>
                    </a:srgbClr>
                  </a:outerShdw>
                </a:effectLst>
              </a:rPr>
              <a:t>of different types of </a:t>
            </a:r>
            <a:r>
              <a:rPr lang="en-ZA" sz="3600" b="1" dirty="0" smtClean="0">
                <a:solidFill>
                  <a:srgbClr val="FF0000"/>
                </a:solidFill>
                <a:effectLst>
                  <a:outerShdw blurRad="38100" dist="38100" dir="2700000" algn="tl">
                    <a:srgbClr val="000000">
                      <a:alpha val="43137"/>
                    </a:srgbClr>
                  </a:outerShdw>
                </a:effectLst>
              </a:rPr>
              <a:t>transistor</a:t>
            </a:r>
            <a:r>
              <a:rPr lang="en-US" sz="3600" b="1" dirty="0" smtClean="0">
                <a:solidFill>
                  <a:srgbClr val="FF0000"/>
                </a:solidFill>
                <a:effectLst>
                  <a:outerShdw blurRad="38100" dist="38100" dir="2700000" algn="tl">
                    <a:srgbClr val="000000">
                      <a:alpha val="43137"/>
                    </a:srgbClr>
                  </a:outerShdw>
                </a:effectLst>
              </a:rPr>
              <a:t/>
            </a:r>
            <a:br>
              <a:rPr lang="en-US" sz="3600" b="1" dirty="0" smtClean="0">
                <a:solidFill>
                  <a:srgbClr val="FF0000"/>
                </a:solidFill>
                <a:effectLst>
                  <a:outerShdw blurRad="38100" dist="38100" dir="2700000" algn="tl">
                    <a:srgbClr val="000000">
                      <a:alpha val="43137"/>
                    </a:srgbClr>
                  </a:outerShdw>
                </a:effectLst>
              </a:rPr>
            </a:br>
            <a:r>
              <a:rPr lang="en-US" sz="2700" b="1" u="sng" dirty="0" smtClean="0">
                <a:solidFill>
                  <a:srgbClr val="C00000"/>
                </a:solidFill>
                <a:latin typeface="Roboto" panose="02000000000000000000" pitchFamily="2" charset="0"/>
              </a:rPr>
              <a:t>BJT</a:t>
            </a:r>
            <a:r>
              <a:rPr lang="en-US" b="1" u="sng" dirty="0">
                <a:solidFill>
                  <a:srgbClr val="FFFF00"/>
                </a:solidFill>
                <a:latin typeface="Roboto" panose="02000000000000000000" pitchFamily="2" charset="0"/>
              </a:rPr>
              <a:t/>
            </a:r>
            <a:br>
              <a:rPr lang="en-US" b="1" u="sng" dirty="0">
                <a:solidFill>
                  <a:srgbClr val="FFFF00"/>
                </a:solidFill>
                <a:latin typeface="Roboto" panose="02000000000000000000" pitchFamily="2" charset="0"/>
              </a:rPr>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a:xfrm>
            <a:off x="612648" y="1600200"/>
            <a:ext cx="8153400" cy="5257800"/>
          </a:xfrm>
        </p:spPr>
        <p:txBody>
          <a:bodyPr>
            <a:noAutofit/>
          </a:bodyPr>
          <a:lstStyle/>
          <a:p>
            <a:r>
              <a:rPr lang="en-US" sz="2100" dirty="0" smtClean="0"/>
              <a:t>A Bipolar Junction Transistor (also known as a BJT or BJT Transistor) is a three-terminal semiconductor device consisting of two p-n junctions which are able to amplify or magnify a signal. It is a</a:t>
            </a:r>
            <a:r>
              <a:rPr lang="en-US" sz="2100" b="1" dirty="0" smtClean="0"/>
              <a:t> current </a:t>
            </a:r>
            <a:r>
              <a:rPr lang="en-US" sz="2100" dirty="0" smtClean="0"/>
              <a:t>controlled device. The three terminals of the BJT are the base, the collector and the emitter. A BJT is a type of </a:t>
            </a:r>
            <a:r>
              <a:rPr lang="en-US" sz="2100" b="1" dirty="0" smtClean="0"/>
              <a:t>transistor</a:t>
            </a:r>
            <a:r>
              <a:rPr lang="en-US" sz="2100" dirty="0" smtClean="0"/>
              <a:t> that uses both electrons and holes as charge carriers.</a:t>
            </a:r>
          </a:p>
          <a:p>
            <a:r>
              <a:rPr lang="en-US" sz="2100" dirty="0" smtClean="0"/>
              <a:t>A signal of small amplitude if applied to the base is available in the amplified form at the collector of the transistor. This is the amplification provided by the BJT. Note that it does require an external source of </a:t>
            </a:r>
            <a:r>
              <a:rPr lang="en-US" sz="2100" b="1" dirty="0" smtClean="0"/>
              <a:t>DC</a:t>
            </a:r>
            <a:r>
              <a:rPr lang="en-US" sz="2100" dirty="0" smtClean="0"/>
              <a:t> power supply to carry out the amplification process.</a:t>
            </a:r>
          </a:p>
          <a:p>
            <a:r>
              <a:rPr lang="en-US" sz="2100" dirty="0" smtClean="0"/>
              <a:t>There are two types of bipolar junction transistors – </a:t>
            </a:r>
            <a:r>
              <a:rPr lang="en-US" sz="2100" b="1" dirty="0" smtClean="0"/>
              <a:t>NPN transistors </a:t>
            </a:r>
            <a:r>
              <a:rPr lang="en-US" sz="2100" dirty="0" smtClean="0"/>
              <a:t>and </a:t>
            </a:r>
            <a:r>
              <a:rPr lang="en-US" sz="2100" b="1" dirty="0" smtClean="0"/>
              <a:t>PNP transistors</a:t>
            </a:r>
            <a:r>
              <a:rPr lang="en-US" sz="2100" dirty="0" smtClean="0"/>
              <a:t>. A diagram of these two types of bipolar junction transistors is given below.</a:t>
            </a:r>
          </a:p>
          <a:p>
            <a:pPr>
              <a:buNone/>
            </a:pPr>
            <a:endParaRPr lang="en-US" sz="2100" dirty="0">
              <a:latin typeface="+mj-lt"/>
            </a:endParaRPr>
          </a:p>
        </p:txBody>
      </p:sp>
    </p:spTree>
    <p:extLst>
      <p:ext uri="{BB962C8B-B14F-4D97-AF65-F5344CB8AC3E}">
        <p14:creationId xmlns:p14="http://schemas.microsoft.com/office/powerpoint/2010/main" xmlns="" val="25847035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2800" b="1" dirty="0"/>
              <a:t>BJT Bi-polar Junction Transistor </a:t>
            </a:r>
            <a:r>
              <a:rPr lang="en-US" sz="2800" b="1" dirty="0" smtClean="0"/>
              <a:t>symbols</a:t>
            </a:r>
            <a:endParaRPr lang="en-US" sz="2800" b="1"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5</a:t>
            </a:fld>
            <a:endParaRPr lang="en-US"/>
          </a:p>
        </p:txBody>
      </p:sp>
      <p:pic>
        <p:nvPicPr>
          <p:cNvPr id="27650" name="Picture 2" descr="What is the Difference between NPN and PNP Transistor?"/>
          <p:cNvPicPr>
            <a:picLocks noGrp="1" noChangeAspect="1" noChangeArrowheads="1"/>
          </p:cNvPicPr>
          <p:nvPr>
            <p:ph sz="quarter" idx="1"/>
          </p:nvPr>
        </p:nvPicPr>
        <p:blipFill>
          <a:blip r:embed="rId2"/>
          <a:srcRect/>
          <a:stretch>
            <a:fillRect/>
          </a:stretch>
        </p:blipFill>
        <p:spPr bwMode="auto">
          <a:xfrm>
            <a:off x="609600" y="1761207"/>
            <a:ext cx="7958138" cy="4227761"/>
          </a:xfrm>
          <a:prstGeom prst="rect">
            <a:avLst/>
          </a:prstGeom>
          <a:noFill/>
        </p:spPr>
      </p:pic>
      <p:sp>
        <p:nvSpPr>
          <p:cNvPr id="10" name="Content Placeholder 4"/>
          <p:cNvSpPr txBox="1">
            <a:spLocks/>
          </p:cNvSpPr>
          <p:nvPr/>
        </p:nvSpPr>
        <p:spPr>
          <a:xfrm>
            <a:off x="1219200" y="6162674"/>
            <a:ext cx="7391399" cy="466725"/>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a:latin typeface="Calibri" pitchFamily="34" charset="0"/>
                <a:cs typeface="Calibri" pitchFamily="34" charset="0"/>
              </a:rPr>
              <a:t>: </a:t>
            </a:r>
            <a:r>
              <a:rPr lang="en-US" sz="1400" b="1" dirty="0" smtClean="0"/>
              <a:t>https://www.electricaltechnology.org/2021/04/difference-npn-pnp-transistor.html</a:t>
            </a:r>
            <a:endParaRPr lang="en-US" sz="1400" b="1" dirty="0"/>
          </a:p>
          <a:p>
            <a:pPr marL="0" indent="0">
              <a:buFont typeface="Wingdings"/>
              <a:buNone/>
            </a:pPr>
            <a:endParaRPr lang="en-US" sz="1400" dirty="0"/>
          </a:p>
        </p:txBody>
      </p:sp>
    </p:spTree>
    <p:extLst>
      <p:ext uri="{BB962C8B-B14F-4D97-AF65-F5344CB8AC3E}">
        <p14:creationId xmlns:p14="http://schemas.microsoft.com/office/powerpoint/2010/main" xmlns="" val="21727326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ctr"/>
            <a:r>
              <a:rPr lang="en-US" sz="4800" dirty="0" smtClean="0">
                <a:solidFill>
                  <a:srgbClr val="FF0000"/>
                </a:solidFill>
                <a:effectLst>
                  <a:outerShdw blurRad="38100" dist="38100" dir="2700000" algn="tl">
                    <a:srgbClr val="000000">
                      <a:alpha val="43137"/>
                    </a:srgbClr>
                  </a:outerShdw>
                </a:effectLst>
              </a:rPr>
              <a:t>BJT Cont’</a:t>
            </a:r>
            <a:endParaRPr lang="en-US" sz="4800" dirty="0">
              <a:solidFill>
                <a:srgbClr val="FF0000"/>
              </a:solidFill>
              <a:effectLst>
                <a:outerShdw blurRad="38100" dist="38100" dir="2700000" algn="tl">
                  <a:srgbClr val="000000">
                    <a:alpha val="43137"/>
                  </a:srgbClr>
                </a:outerShdw>
              </a:effectLst>
            </a:endParaRPr>
          </a:p>
        </p:txBody>
      </p:sp>
      <p:sp>
        <p:nvSpPr>
          <p:cNvPr id="5" name="Date Placeholder 4"/>
          <p:cNvSpPr>
            <a:spLocks noGrp="1"/>
          </p:cNvSpPr>
          <p:nvPr>
            <p:ph type="dt" sz="half" idx="10"/>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3" name="Content Placeholder 2"/>
          <p:cNvSpPr>
            <a:spLocks noGrp="1"/>
          </p:cNvSpPr>
          <p:nvPr>
            <p:ph sz="quarter" idx="1"/>
          </p:nvPr>
        </p:nvSpPr>
        <p:spPr>
          <a:xfrm>
            <a:off x="612648" y="1600200"/>
            <a:ext cx="8153400" cy="4913142"/>
          </a:xfrm>
        </p:spPr>
        <p:txBody>
          <a:bodyPr>
            <a:noAutofit/>
          </a:bodyPr>
          <a:lstStyle/>
          <a:p>
            <a:pPr algn="just">
              <a:buNone/>
            </a:pPr>
            <a:r>
              <a:rPr lang="en-US" sz="2000" dirty="0" smtClean="0"/>
              <a:t>    From the above figure, we can see that every BJT has three parts named emitter, base and collector. J</a:t>
            </a:r>
            <a:r>
              <a:rPr lang="en-US" sz="2000" baseline="-25000" dirty="0" smtClean="0"/>
              <a:t>E</a:t>
            </a:r>
            <a:r>
              <a:rPr lang="en-US" sz="2000" dirty="0" smtClean="0"/>
              <a:t> and J</a:t>
            </a:r>
            <a:r>
              <a:rPr lang="en-US" sz="2000" baseline="-25000" dirty="0" smtClean="0"/>
              <a:t>C</a:t>
            </a:r>
            <a:r>
              <a:rPr lang="en-US" sz="2000" dirty="0" smtClean="0"/>
              <a:t> represent the junction of emitter and junction of collector respectively. Now initially it is sufficient for us to know that emitter based junction is forward biased and collector-base junctions are reverse biased. The next topic will describe the two types of these transistors.</a:t>
            </a:r>
          </a:p>
          <a:p>
            <a:pPr algn="just">
              <a:buNone/>
            </a:pPr>
            <a:endParaRPr lang="en-US" sz="2000" dirty="0" smtClean="0"/>
          </a:p>
          <a:p>
            <a:pPr algn="just">
              <a:buNone/>
            </a:pPr>
            <a:r>
              <a:rPr lang="en-US" sz="2000" dirty="0" smtClean="0"/>
              <a:t>    The </a:t>
            </a:r>
            <a:r>
              <a:rPr lang="en-US" sz="2000" b="1" dirty="0" smtClean="0"/>
              <a:t>modes of operation </a:t>
            </a:r>
            <a:r>
              <a:rPr lang="en-US" sz="2000" dirty="0" smtClean="0"/>
              <a:t>for this </a:t>
            </a:r>
            <a:r>
              <a:rPr lang="en-US" sz="2000" b="1" dirty="0" smtClean="0"/>
              <a:t>type of transistors</a:t>
            </a:r>
            <a:r>
              <a:rPr lang="en-US" sz="2000" dirty="0" smtClean="0"/>
              <a:t>. The modes are:</a:t>
            </a:r>
          </a:p>
          <a:p>
            <a:pPr lvl="2" algn="just"/>
            <a:r>
              <a:rPr lang="en-US" sz="2000" dirty="0" smtClean="0"/>
              <a:t>A: Common Base (CB) mode</a:t>
            </a:r>
          </a:p>
          <a:p>
            <a:pPr lvl="2" algn="just"/>
            <a:r>
              <a:rPr lang="en-US" sz="2000" dirty="0" smtClean="0"/>
              <a:t>B: Common Emitter (CE) mode</a:t>
            </a:r>
          </a:p>
          <a:p>
            <a:pPr lvl="2" algn="just"/>
            <a:r>
              <a:rPr lang="en-US" sz="2000" dirty="0" smtClean="0"/>
              <a:t>C: Common Collector (CC) mode</a:t>
            </a:r>
          </a:p>
          <a:p>
            <a:pPr algn="just">
              <a:buNone/>
            </a:pPr>
            <a:r>
              <a:rPr lang="en-US" sz="2000" dirty="0" smtClean="0"/>
              <a:t>All three types of modes are shown below:</a:t>
            </a:r>
          </a:p>
          <a:p>
            <a:pPr algn="just">
              <a:buNone/>
            </a:pP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FF0000"/>
                </a:solidFill>
                <a:effectLst>
                  <a:outerShdw blurRad="38100" dist="38100" dir="2700000" algn="tl">
                    <a:srgbClr val="000000">
                      <a:alpha val="43137"/>
                    </a:srgbClr>
                  </a:outerShdw>
                </a:effectLst>
              </a:rPr>
              <a:t>BJT Cont’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pic>
        <p:nvPicPr>
          <p:cNvPr id="4098" name="Picture 2"/>
          <p:cNvPicPr>
            <a:picLocks noGrp="1" noChangeAspect="1" noChangeArrowheads="1"/>
          </p:cNvPicPr>
          <p:nvPr>
            <p:ph sz="quarter" idx="1"/>
          </p:nvPr>
        </p:nvPicPr>
        <p:blipFill>
          <a:blip r:embed="rId2"/>
          <a:srcRect/>
          <a:stretch>
            <a:fillRect/>
          </a:stretch>
        </p:blipFill>
        <p:spPr bwMode="auto">
          <a:xfrm>
            <a:off x="2308225" y="2800350"/>
            <a:ext cx="4762500" cy="2095500"/>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1071563" y="1752601"/>
            <a:ext cx="7539037" cy="3657599"/>
          </a:xfrm>
          <a:prstGeom prst="rect">
            <a:avLst/>
          </a:prstGeom>
          <a:noFill/>
          <a:ln w="9525">
            <a:noFill/>
            <a:miter lim="800000"/>
            <a:headEnd/>
            <a:tailEnd/>
          </a:ln>
          <a:effectLst/>
        </p:spPr>
      </p:pic>
      <p:sp>
        <p:nvSpPr>
          <p:cNvPr id="7" name="Content Placeholder 4"/>
          <p:cNvSpPr txBox="1">
            <a:spLocks/>
          </p:cNvSpPr>
          <p:nvPr/>
        </p:nvSpPr>
        <p:spPr>
          <a:xfrm>
            <a:off x="534572" y="5725552"/>
            <a:ext cx="7047914" cy="633046"/>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600" b="1" dirty="0" smtClean="0">
                <a:latin typeface="Calibri" pitchFamily="34" charset="0"/>
                <a:cs typeface="Calibri" pitchFamily="34" charset="0"/>
              </a:rPr>
              <a:t>Source</a:t>
            </a:r>
            <a:r>
              <a:rPr lang="en-US" sz="1600" b="1" dirty="0">
                <a:latin typeface="Calibri" pitchFamily="34" charset="0"/>
                <a:cs typeface="Calibri" pitchFamily="34" charset="0"/>
              </a:rPr>
              <a:t>: </a:t>
            </a:r>
            <a:r>
              <a:rPr lang="en-US" sz="1400" b="1" dirty="0" smtClean="0"/>
              <a:t>https://www.physics-and-radio-electronics.com/electronic-devices-and-circuits/transistors/bipolarjunctiontransistor/bjtoperationmodes.html</a:t>
            </a:r>
            <a:endParaRPr lang="en-US" sz="1400" b="1" dirty="0"/>
          </a:p>
          <a:p>
            <a:pPr marL="0" indent="0">
              <a:buFont typeface="Wingdings"/>
              <a:buNone/>
            </a:pPr>
            <a:endParaRPr lang="en-US" sz="14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4000" b="1" dirty="0" smtClean="0"/>
              <a:t>BJT Cont’</a:t>
            </a:r>
            <a:endParaRPr lang="en-US" sz="4000"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8</a:t>
            </a:fld>
            <a:endParaRPr lang="en-US"/>
          </a:p>
        </p:txBody>
      </p:sp>
      <p:sp>
        <p:nvSpPr>
          <p:cNvPr id="7" name="Text Placeholder 6"/>
          <p:cNvSpPr>
            <a:spLocks noGrp="1"/>
          </p:cNvSpPr>
          <p:nvPr>
            <p:ph type="body" idx="1"/>
          </p:nvPr>
        </p:nvSpPr>
        <p:spPr/>
        <p:txBody>
          <a:bodyPr>
            <a:normAutofit fontScale="85000" lnSpcReduction="20000"/>
          </a:bodyPr>
          <a:lstStyle/>
          <a:p>
            <a:pPr algn="just">
              <a:buNone/>
            </a:pPr>
            <a:r>
              <a:rPr lang="en-US" dirty="0" smtClean="0"/>
              <a:t>The </a:t>
            </a:r>
            <a:r>
              <a:rPr lang="en-US" dirty="0" smtClean="0"/>
              <a:t>transistor can be operated in three modes:</a:t>
            </a:r>
          </a:p>
          <a:p>
            <a:pPr lvl="1" algn="just"/>
            <a:r>
              <a:rPr lang="en-US" sz="2800" dirty="0" smtClean="0"/>
              <a:t>Cut-off mode</a:t>
            </a:r>
          </a:p>
          <a:p>
            <a:pPr lvl="1" algn="just"/>
            <a:r>
              <a:rPr lang="en-US" sz="2800" dirty="0" smtClean="0"/>
              <a:t>Saturation mode</a:t>
            </a:r>
          </a:p>
          <a:p>
            <a:pPr lvl="1" algn="just"/>
            <a:r>
              <a:rPr lang="en-US" sz="2800" dirty="0" smtClean="0"/>
              <a:t>Active mode</a:t>
            </a:r>
          </a:p>
          <a:p>
            <a:pPr algn="just">
              <a:buNone/>
            </a:pPr>
            <a:r>
              <a:rPr lang="en-US" dirty="0" smtClean="0"/>
              <a:t>   In </a:t>
            </a:r>
            <a:r>
              <a:rPr lang="en-US" dirty="0" smtClean="0"/>
              <a:t>order to operate transistor in one of these regions, we have to supply dc voltage to the </a:t>
            </a:r>
            <a:r>
              <a:rPr lang="en-US" dirty="0" err="1" smtClean="0"/>
              <a:t>npn</a:t>
            </a:r>
            <a:r>
              <a:rPr lang="en-US" dirty="0" smtClean="0"/>
              <a:t> or </a:t>
            </a:r>
            <a:r>
              <a:rPr lang="en-US" dirty="0" err="1" smtClean="0"/>
              <a:t>pnp</a:t>
            </a:r>
            <a:r>
              <a:rPr lang="en-US" dirty="0" smtClean="0"/>
              <a:t> transistor. Based on the polarity of the applied dc </a:t>
            </a:r>
            <a:r>
              <a:rPr lang="en-US" dirty="0" smtClean="0">
                <a:hlinkClick r:id="rId2"/>
              </a:rPr>
              <a:t>voltage</a:t>
            </a:r>
            <a:r>
              <a:rPr lang="en-US" dirty="0" smtClean="0"/>
              <a:t>, the transistor operates in any one of these regions</a:t>
            </a:r>
            <a:r>
              <a:rPr lang="en-US" dirty="0" smtClean="0"/>
              <a:t>.</a:t>
            </a:r>
          </a:p>
          <a:p>
            <a:pPr algn="just">
              <a:buNone/>
            </a:pPr>
            <a:endParaRPr lang="en-US" dirty="0" smtClean="0"/>
          </a:p>
          <a:p>
            <a:pPr algn="just"/>
            <a:r>
              <a:rPr lang="en-US" dirty="0" smtClean="0"/>
              <a:t>Applying dc voltage to the transistor is nothing but the biasing of transistor.</a:t>
            </a:r>
          </a:p>
          <a:p>
            <a:pPr algn="just">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Cutoff </a:t>
            </a:r>
            <a:r>
              <a:rPr lang="en-US" b="1" dirty="0" smtClean="0"/>
              <a:t>mode</a:t>
            </a:r>
            <a:br>
              <a:rPr lang="en-US" b="1" dirty="0" smtClean="0"/>
            </a:br>
            <a:endParaRPr lang="en-US"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9</a:t>
            </a:fld>
            <a:endParaRPr lang="en-US"/>
          </a:p>
        </p:txBody>
      </p:sp>
      <p:sp>
        <p:nvSpPr>
          <p:cNvPr id="7" name="Text Placeholder 6"/>
          <p:cNvSpPr>
            <a:spLocks noGrp="1"/>
          </p:cNvSpPr>
          <p:nvPr>
            <p:ph type="body" idx="1"/>
          </p:nvPr>
        </p:nvSpPr>
        <p:spPr>
          <a:xfrm>
            <a:off x="612648" y="5795888"/>
            <a:ext cx="7138650" cy="633047"/>
          </a:xfrm>
        </p:spPr>
        <p:txBody>
          <a:bodyPr>
            <a:normAutofit fontScale="55000" lnSpcReduction="20000"/>
          </a:bodyPr>
          <a:lstStyle/>
          <a:p>
            <a:pPr>
              <a:buNone/>
            </a:pPr>
            <a:r>
              <a:rPr lang="en-US" dirty="0" smtClean="0"/>
              <a:t>Source: https://www.physics-and-radio-electronics.com/electronic-devices-and-circuits/transistors/bipolarjunctiontransistor/bjtoperationmodes.html</a:t>
            </a:r>
            <a:endParaRPr lang="en-US" dirty="0"/>
          </a:p>
        </p:txBody>
      </p:sp>
      <p:pic>
        <p:nvPicPr>
          <p:cNvPr id="1026" name="Picture 2"/>
          <p:cNvPicPr>
            <a:picLocks noChangeAspect="1" noChangeArrowheads="1"/>
          </p:cNvPicPr>
          <p:nvPr/>
        </p:nvPicPr>
        <p:blipFill>
          <a:blip r:embed="rId2"/>
          <a:srcRect/>
          <a:stretch>
            <a:fillRect/>
          </a:stretch>
        </p:blipFill>
        <p:spPr bwMode="auto">
          <a:xfrm>
            <a:off x="942536" y="1531108"/>
            <a:ext cx="7357402" cy="41052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Cutoff </a:t>
            </a:r>
            <a:r>
              <a:rPr lang="en-US" b="1" dirty="0" smtClean="0"/>
              <a:t>mode cont’</a:t>
            </a:r>
            <a:r>
              <a:rPr lang="en-US" b="1" dirty="0" smtClean="0"/>
              <a:t/>
            </a:r>
            <a:br>
              <a:rPr lang="en-US" b="1" dirty="0" smtClean="0"/>
            </a:br>
            <a:endParaRPr lang="en-US"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10</a:t>
            </a:fld>
            <a:endParaRPr lang="en-US"/>
          </a:p>
        </p:txBody>
      </p:sp>
      <p:sp>
        <p:nvSpPr>
          <p:cNvPr id="7" name="Text Placeholder 6"/>
          <p:cNvSpPr>
            <a:spLocks noGrp="1"/>
          </p:cNvSpPr>
          <p:nvPr>
            <p:ph type="body" idx="1"/>
          </p:nvPr>
        </p:nvSpPr>
        <p:spPr/>
        <p:txBody>
          <a:bodyPr>
            <a:normAutofit fontScale="85000" lnSpcReduction="10000"/>
          </a:bodyPr>
          <a:lstStyle/>
          <a:p>
            <a:pPr algn="just"/>
            <a:r>
              <a:rPr lang="en-US" dirty="0" smtClean="0"/>
              <a:t>In the cutoff mode, both the junctions of the transistor (emitter to base and collector to base) are </a:t>
            </a:r>
            <a:r>
              <a:rPr lang="en-US" b="1" dirty="0" smtClean="0"/>
              <a:t>reverse biased</a:t>
            </a:r>
            <a:r>
              <a:rPr lang="en-US" dirty="0" smtClean="0"/>
              <a:t>. In other words, if we assume two </a:t>
            </a:r>
            <a:r>
              <a:rPr lang="en-US" b="1" dirty="0" smtClean="0"/>
              <a:t>p-n junctions</a:t>
            </a:r>
            <a:r>
              <a:rPr lang="en-US" dirty="0" smtClean="0"/>
              <a:t> as two </a:t>
            </a:r>
            <a:r>
              <a:rPr lang="en-US" b="1" dirty="0" smtClean="0"/>
              <a:t>p-n junction diodes</a:t>
            </a:r>
            <a:r>
              <a:rPr lang="en-US" dirty="0" smtClean="0"/>
              <a:t>, both the diodes are reverse biased in cutoff mode. We know that in reverse bias condition, no </a:t>
            </a:r>
            <a:r>
              <a:rPr lang="en-US" b="1" dirty="0" smtClean="0"/>
              <a:t>current</a:t>
            </a:r>
            <a:r>
              <a:rPr lang="en-US" dirty="0" smtClean="0"/>
              <a:t> flows through the device. Hence, no current flows through the transistor. Therefore, the transistor is in off state and acts like an open switch</a:t>
            </a:r>
            <a:r>
              <a:rPr lang="en-US" dirty="0" smtClean="0"/>
              <a:t>.</a:t>
            </a:r>
          </a:p>
          <a:p>
            <a:pPr algn="just">
              <a:buNone/>
            </a:pPr>
            <a:endParaRPr lang="en-US" dirty="0" smtClean="0"/>
          </a:p>
          <a:p>
            <a:pPr algn="just"/>
            <a:r>
              <a:rPr lang="en-US" dirty="0" smtClean="0"/>
              <a:t>The cutoff mode of the transistor is used in switching operation for switch OFF application.</a:t>
            </a:r>
          </a:p>
          <a:p>
            <a:pPr algn="just"/>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dirty="0" smtClean="0"/>
              <a:t/>
            </a:r>
            <a:br>
              <a:rPr lang="en-US" dirty="0" smtClean="0"/>
            </a:br>
            <a:r>
              <a:rPr lang="en-US" b="1" dirty="0" smtClean="0"/>
              <a:t>Saturation </a:t>
            </a:r>
            <a:r>
              <a:rPr lang="en-US" b="1" dirty="0" smtClean="0"/>
              <a:t>mode</a:t>
            </a:r>
            <a:br>
              <a:rPr lang="en-US" b="1" dirty="0" smtClean="0"/>
            </a:br>
            <a:endParaRPr lang="en-US"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11</a:t>
            </a:fld>
            <a:endParaRPr lang="en-US"/>
          </a:p>
        </p:txBody>
      </p:sp>
      <p:sp>
        <p:nvSpPr>
          <p:cNvPr id="7" name="Text Placeholder 6"/>
          <p:cNvSpPr>
            <a:spLocks noGrp="1"/>
          </p:cNvSpPr>
          <p:nvPr>
            <p:ph type="body" idx="1"/>
          </p:nvPr>
        </p:nvSpPr>
        <p:spPr>
          <a:xfrm>
            <a:off x="612648" y="1600199"/>
            <a:ext cx="8153400" cy="5011615"/>
          </a:xfrm>
        </p:spPr>
        <p:txBody>
          <a:bodyPr>
            <a:normAutofit/>
          </a:bodyPr>
          <a:lstStyle/>
          <a:p>
            <a:pPr algn="just"/>
            <a:r>
              <a:rPr lang="en-US" sz="2000" dirty="0" smtClean="0"/>
              <a:t>In </a:t>
            </a:r>
            <a:r>
              <a:rPr lang="en-US" sz="2000" dirty="0" smtClean="0"/>
              <a:t>the saturation mode, both the junctions of the transistor (emitter to base and collector to base) are </a:t>
            </a:r>
            <a:r>
              <a:rPr lang="en-US" sz="2000" dirty="0" smtClean="0">
                <a:hlinkClick r:id="rId2"/>
              </a:rPr>
              <a:t>forward biased</a:t>
            </a:r>
            <a:r>
              <a:rPr lang="en-US" sz="2000" dirty="0" smtClean="0"/>
              <a:t>. In other words, if we assume two p-n junctions as two p-n junction diodes, both the diodes are forward biased in saturation mode. We know that in forward bias condition, current flows through the device. Hence, electric current flows through the transistor.</a:t>
            </a:r>
          </a:p>
          <a:p>
            <a:endParaRPr lang="en-US" dirty="0"/>
          </a:p>
        </p:txBody>
      </p:sp>
      <p:pic>
        <p:nvPicPr>
          <p:cNvPr id="2050" name="Picture 2"/>
          <p:cNvPicPr>
            <a:picLocks noChangeAspect="1" noChangeArrowheads="1"/>
          </p:cNvPicPr>
          <p:nvPr/>
        </p:nvPicPr>
        <p:blipFill>
          <a:blip r:embed="rId3"/>
          <a:srcRect/>
          <a:stretch>
            <a:fillRect/>
          </a:stretch>
        </p:blipFill>
        <p:spPr bwMode="auto">
          <a:xfrm>
            <a:off x="1364566" y="3713871"/>
            <a:ext cx="4290646" cy="2921317"/>
          </a:xfrm>
          <a:prstGeom prst="rect">
            <a:avLst/>
          </a:prstGeom>
          <a:noFill/>
          <a:ln w="9525">
            <a:noFill/>
            <a:miter lim="800000"/>
            <a:headEnd/>
            <a:tailEnd/>
          </a:ln>
          <a:effectLst/>
        </p:spPr>
      </p:pic>
      <p:sp>
        <p:nvSpPr>
          <p:cNvPr id="8" name="Text Placeholder 6"/>
          <p:cNvSpPr txBox="1">
            <a:spLocks/>
          </p:cNvSpPr>
          <p:nvPr/>
        </p:nvSpPr>
        <p:spPr>
          <a:xfrm>
            <a:off x="5669280" y="4614205"/>
            <a:ext cx="3066757" cy="1209820"/>
          </a:xfrm>
          <a:prstGeom prst="rect">
            <a:avLst/>
          </a:prstGeom>
          <a:noFill/>
          <a:ln>
            <a:noFill/>
          </a:ln>
        </p:spPr>
        <p:txBody>
          <a:bodyPr spcFirstLastPara="1" wrap="square" lIns="91425" tIns="45700" rIns="91425" bIns="45700" anchor="t" anchorCtr="0">
            <a:normAutofit fontScale="40000" lnSpcReduction="20000"/>
          </a:bodyPr>
          <a:lstStyle/>
          <a:p>
            <a:pPr marL="457200" marR="0" lvl="0" indent="-297180" algn="l" defTabSz="914400" rtl="0" eaLnBrk="1" fontAlgn="auto" latinLnBrk="0" hangingPunct="1">
              <a:lnSpc>
                <a:spcPct val="100000"/>
              </a:lnSpc>
              <a:spcBef>
                <a:spcPts val="700"/>
              </a:spcBef>
              <a:spcAft>
                <a:spcPts val="0"/>
              </a:spcAft>
              <a:buClr>
                <a:schemeClr val="accent2"/>
              </a:buClr>
              <a:buSzPts val="1080"/>
              <a:buFont typeface="Noto Sans Symbols"/>
              <a:buNone/>
              <a:tabLst/>
              <a:defRPr/>
            </a:pPr>
            <a:r>
              <a:rPr kumimoji="0" lang="en-US" sz="29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        Source: https://www.physics-and-radio-electronics.com/electronic-devices-and-circuits/transistors/bipolarjunctiontransistor/bjtoperationmodes.html</a:t>
            </a:r>
            <a:endParaRPr kumimoji="0" lang="en-US" sz="29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dirty="0" smtClean="0"/>
              <a:t/>
            </a:r>
            <a:br>
              <a:rPr lang="en-US" dirty="0" smtClean="0"/>
            </a:br>
            <a:r>
              <a:rPr lang="en-US" sz="3100" b="1" dirty="0" smtClean="0"/>
              <a:t>Saturation </a:t>
            </a:r>
            <a:r>
              <a:rPr lang="en-US" sz="3100" b="1" dirty="0" smtClean="0"/>
              <a:t>mode cont’</a:t>
            </a:r>
            <a:r>
              <a:rPr lang="en-US" b="1" dirty="0" smtClean="0"/>
              <a:t/>
            </a:r>
            <a:br>
              <a:rPr lang="en-US" b="1" dirty="0" smtClean="0"/>
            </a:br>
            <a:endParaRPr lang="en-US"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12</a:t>
            </a:fld>
            <a:endParaRPr lang="en-US"/>
          </a:p>
        </p:txBody>
      </p:sp>
      <p:sp>
        <p:nvSpPr>
          <p:cNvPr id="7" name="Text Placeholder 6"/>
          <p:cNvSpPr>
            <a:spLocks noGrp="1"/>
          </p:cNvSpPr>
          <p:nvPr>
            <p:ph type="body" idx="1"/>
          </p:nvPr>
        </p:nvSpPr>
        <p:spPr/>
        <p:txBody>
          <a:bodyPr>
            <a:normAutofit fontScale="92500" lnSpcReduction="20000"/>
          </a:bodyPr>
          <a:lstStyle/>
          <a:p>
            <a:pPr algn="just"/>
            <a:r>
              <a:rPr lang="en-US" dirty="0" smtClean="0"/>
              <a:t>In saturation mode, </a:t>
            </a:r>
            <a:r>
              <a:rPr lang="en-US" b="1" dirty="0" smtClean="0"/>
              <a:t>free electrons</a:t>
            </a:r>
            <a:r>
              <a:rPr lang="en-US" dirty="0" smtClean="0"/>
              <a:t> (charge carriers) flows from emitter to base as well as from collector to base. As a result, a huge current will flow to the base of transistor.</a:t>
            </a:r>
          </a:p>
          <a:p>
            <a:pPr algn="just"/>
            <a:r>
              <a:rPr lang="en-US" dirty="0" smtClean="0"/>
              <a:t>Therefore, the transistor in saturation mode will be in on state and acts like a closed switch.</a:t>
            </a:r>
          </a:p>
          <a:p>
            <a:pPr algn="just"/>
            <a:r>
              <a:rPr lang="en-US" dirty="0" smtClean="0"/>
              <a:t>The saturation mode of the transistor is used in switching operation for switch ON application.</a:t>
            </a:r>
          </a:p>
          <a:p>
            <a:pPr algn="just"/>
            <a:r>
              <a:rPr lang="en-US" dirty="0" smtClean="0"/>
              <a:t>From the above discussion, we can say that by operating the transistor in saturation and cutoff region, we can use the transistor as an ON/OFF switch.</a:t>
            </a:r>
          </a:p>
          <a:p>
            <a:pPr algn="just">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Active </a:t>
            </a:r>
            <a:r>
              <a:rPr lang="en-US" b="1" dirty="0" smtClean="0"/>
              <a:t>mode</a:t>
            </a:r>
            <a:br>
              <a:rPr lang="en-US" b="1" dirty="0" smtClean="0"/>
            </a:br>
            <a:endParaRPr lang="en-US"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13</a:t>
            </a:fld>
            <a:endParaRPr lang="en-US"/>
          </a:p>
        </p:txBody>
      </p:sp>
      <p:sp>
        <p:nvSpPr>
          <p:cNvPr id="7" name="Text Placeholder 6"/>
          <p:cNvSpPr>
            <a:spLocks noGrp="1"/>
          </p:cNvSpPr>
          <p:nvPr>
            <p:ph type="body" idx="1"/>
          </p:nvPr>
        </p:nvSpPr>
        <p:spPr/>
        <p:txBody>
          <a:bodyPr>
            <a:normAutofit/>
          </a:bodyPr>
          <a:lstStyle/>
          <a:p>
            <a:pPr algn="just"/>
            <a:r>
              <a:rPr lang="en-US" sz="2000" dirty="0" smtClean="0"/>
              <a:t>In </a:t>
            </a:r>
            <a:r>
              <a:rPr lang="en-US" sz="2000" dirty="0" smtClean="0"/>
              <a:t>the active mode, one junction (emitter to base) is forward biased and another junction (collector to base) is reverse biased. In other words, if we assume two p-n junctions as two p-n junction diodes, one diode will be forward biased and another diode will be reverse biased.</a:t>
            </a:r>
          </a:p>
          <a:p>
            <a:endParaRPr lang="en-US" sz="2800" dirty="0"/>
          </a:p>
        </p:txBody>
      </p:sp>
      <p:pic>
        <p:nvPicPr>
          <p:cNvPr id="3074" name="Picture 2"/>
          <p:cNvPicPr>
            <a:picLocks noChangeAspect="1" noChangeArrowheads="1"/>
          </p:cNvPicPr>
          <p:nvPr/>
        </p:nvPicPr>
        <p:blipFill>
          <a:blip r:embed="rId2"/>
          <a:srcRect/>
          <a:stretch>
            <a:fillRect/>
          </a:stretch>
        </p:blipFill>
        <p:spPr bwMode="auto">
          <a:xfrm>
            <a:off x="1209821" y="3290522"/>
            <a:ext cx="4881489" cy="3134238"/>
          </a:xfrm>
          <a:prstGeom prst="rect">
            <a:avLst/>
          </a:prstGeom>
          <a:noFill/>
          <a:ln w="9525">
            <a:noFill/>
            <a:miter lim="800000"/>
            <a:headEnd/>
            <a:tailEnd/>
          </a:ln>
          <a:effectLst/>
        </p:spPr>
      </p:pic>
      <p:sp>
        <p:nvSpPr>
          <p:cNvPr id="8" name="Text Placeholder 6"/>
          <p:cNvSpPr txBox="1">
            <a:spLocks/>
          </p:cNvSpPr>
          <p:nvPr/>
        </p:nvSpPr>
        <p:spPr>
          <a:xfrm>
            <a:off x="5669280" y="4614205"/>
            <a:ext cx="3066757" cy="1209820"/>
          </a:xfrm>
          <a:prstGeom prst="rect">
            <a:avLst/>
          </a:prstGeom>
          <a:noFill/>
          <a:ln>
            <a:noFill/>
          </a:ln>
        </p:spPr>
        <p:txBody>
          <a:bodyPr spcFirstLastPara="1" wrap="square" lIns="91425" tIns="45700" rIns="91425" bIns="45700" anchor="t" anchorCtr="0">
            <a:normAutofit fontScale="40000" lnSpcReduction="20000"/>
          </a:bodyPr>
          <a:lstStyle/>
          <a:p>
            <a:pPr marL="457200" marR="0" lvl="0" indent="-297180" algn="l" defTabSz="914400" rtl="0" eaLnBrk="1" fontAlgn="auto" latinLnBrk="0" hangingPunct="1">
              <a:lnSpc>
                <a:spcPct val="100000"/>
              </a:lnSpc>
              <a:spcBef>
                <a:spcPts val="700"/>
              </a:spcBef>
              <a:spcAft>
                <a:spcPts val="0"/>
              </a:spcAft>
              <a:buClr>
                <a:schemeClr val="accent2"/>
              </a:buClr>
              <a:buSzPts val="1080"/>
              <a:buFont typeface="Noto Sans Symbols"/>
              <a:buNone/>
              <a:tabLst/>
              <a:defRPr/>
            </a:pPr>
            <a:r>
              <a:rPr kumimoji="0" lang="en-US" sz="29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        Source: https://www.physics-and-radio-electronics.com/electronic-devices-and-circuits/transistors/bipolarjunctiontransistor/bjtoperationmodes.html</a:t>
            </a:r>
            <a:endParaRPr kumimoji="0" lang="en-US" sz="29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3600" b="1" dirty="0" smtClean="0"/>
              <a:t>Active </a:t>
            </a:r>
            <a:r>
              <a:rPr lang="en-US" sz="3600" b="1" dirty="0" smtClean="0"/>
              <a:t>mode cont’</a:t>
            </a:r>
            <a:endParaRPr lang="en-US" sz="3600"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14</a:t>
            </a:fld>
            <a:endParaRPr lang="en-US"/>
          </a:p>
        </p:txBody>
      </p:sp>
      <p:sp>
        <p:nvSpPr>
          <p:cNvPr id="7" name="Text Placeholder 6"/>
          <p:cNvSpPr>
            <a:spLocks noGrp="1"/>
          </p:cNvSpPr>
          <p:nvPr>
            <p:ph type="body" idx="1"/>
          </p:nvPr>
        </p:nvSpPr>
        <p:spPr/>
        <p:txBody>
          <a:bodyPr/>
          <a:lstStyle/>
          <a:p>
            <a:r>
              <a:rPr lang="en-US" dirty="0" smtClean="0"/>
              <a:t>The active mode of operation is used for the amplification of current.</a:t>
            </a:r>
          </a:p>
          <a:p>
            <a:r>
              <a:rPr lang="en-US" dirty="0" smtClean="0"/>
              <a:t>From the above discussion, we can say that the transistor works as an ON/OFF switch in saturation and cutoff modes whereas it works as an amplifier of current in active mode.</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15</a:t>
            </a:fld>
            <a:endParaRPr lang="en-US"/>
          </a:p>
        </p:txBody>
      </p:sp>
      <p:sp>
        <p:nvSpPr>
          <p:cNvPr id="7" name="Text Placeholder 6"/>
          <p:cNvSpPr>
            <a:spLocks noGrp="1"/>
          </p:cNvSpPr>
          <p:nvPr>
            <p:ph type="body" idx="1"/>
          </p:nvPr>
        </p:nvSpPr>
        <p:spPr/>
        <p:txBody>
          <a:bodyP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US" dirty="0" smtClean="0">
                <a:solidFill>
                  <a:srgbClr val="C00000"/>
                </a:solidFill>
                <a:effectLst>
                  <a:outerShdw blurRad="38100" dist="38100" dir="2700000" algn="tl">
                    <a:srgbClr val="000000">
                      <a:alpha val="43137"/>
                    </a:srgbClr>
                  </a:outerShdw>
                </a:effectLst>
              </a:rPr>
              <a:t>FET</a:t>
            </a:r>
            <a:endParaRPr lang="en-US" dirty="0">
              <a:solidFill>
                <a:srgbClr val="C00000"/>
              </a:solidFill>
              <a:effectLst>
                <a:outerShdw blurRad="38100" dist="38100" dir="2700000" algn="tl">
                  <a:srgbClr val="000000">
                    <a:alpha val="43137"/>
                  </a:srgbClr>
                </a:outerShdw>
              </a:effectLst>
            </a:endParaRPr>
          </a:p>
        </p:txBody>
      </p:sp>
      <p:sp>
        <p:nvSpPr>
          <p:cNvPr id="5" name="Date Placeholder 4"/>
          <p:cNvSpPr>
            <a:spLocks noGrp="1"/>
          </p:cNvSpPr>
          <p:nvPr>
            <p:ph type="dt" sz="half" idx="10"/>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8" name="Content Placeholder 7"/>
          <p:cNvSpPr>
            <a:spLocks noGrp="1"/>
          </p:cNvSpPr>
          <p:nvPr>
            <p:ph sz="quarter" idx="1"/>
          </p:nvPr>
        </p:nvSpPr>
        <p:spPr/>
        <p:txBody>
          <a:bodyPr>
            <a:noAutofit/>
          </a:bodyPr>
          <a:lstStyle/>
          <a:p>
            <a:pPr marL="0" indent="0">
              <a:buNone/>
            </a:pPr>
            <a:r>
              <a:rPr lang="en-US" sz="2400" b="1" dirty="0">
                <a:latin typeface="Perpetua" pitchFamily="18" charset="0"/>
              </a:rPr>
              <a:t>A Field Effect Transistor (FET) </a:t>
            </a:r>
            <a:r>
              <a:rPr lang="en-US" sz="2400" dirty="0">
                <a:latin typeface="Perpetua" pitchFamily="18" charset="0"/>
              </a:rPr>
              <a:t>is a three terminal device namely the source, drain and gate. It is made of one basic p-n junction. It is also called a Junction Field Effect Transistor (JFET</a:t>
            </a:r>
            <a:r>
              <a:rPr lang="en-US" sz="2400" dirty="0" smtClean="0">
                <a:latin typeface="Perpetua" pitchFamily="18" charset="0"/>
              </a:rPr>
              <a:t>).</a:t>
            </a:r>
            <a:endParaRPr lang="en-US" sz="2400" dirty="0">
              <a:latin typeface="Perpetua" pitchFamily="18" charset="0"/>
            </a:endParaRPr>
          </a:p>
          <a:p>
            <a:pPr lvl="0" algn="ctr">
              <a:buNone/>
            </a:pPr>
            <a:r>
              <a:rPr lang="en-US" sz="2400" b="1" dirty="0">
                <a:latin typeface="Perpetua" pitchFamily="18" charset="0"/>
              </a:rPr>
              <a:t>FET </a:t>
            </a:r>
            <a:r>
              <a:rPr lang="en-US" sz="2400" b="1" dirty="0" smtClean="0">
                <a:latin typeface="Perpetua" pitchFamily="18" charset="0"/>
              </a:rPr>
              <a:t>has the following terminal:</a:t>
            </a:r>
            <a:endParaRPr lang="en-US" sz="2400" dirty="0">
              <a:latin typeface="Perpetua" pitchFamily="18" charset="0"/>
            </a:endParaRPr>
          </a:p>
          <a:p>
            <a:r>
              <a:rPr lang="en-US" sz="2400" b="1" i="1" dirty="0" smtClean="0">
                <a:latin typeface="Perpetua" pitchFamily="18" charset="0"/>
              </a:rPr>
              <a:t>Source</a:t>
            </a:r>
            <a:r>
              <a:rPr lang="en-US" sz="2400" b="1" i="1" dirty="0">
                <a:latin typeface="Perpetua" pitchFamily="18" charset="0"/>
              </a:rPr>
              <a:t>:</a:t>
            </a:r>
            <a:r>
              <a:rPr lang="en-US" sz="2400" i="1" dirty="0">
                <a:latin typeface="Perpetua" pitchFamily="18" charset="0"/>
              </a:rPr>
              <a:t> </a:t>
            </a:r>
            <a:r>
              <a:rPr lang="en-US" sz="2400" dirty="0">
                <a:latin typeface="Perpetua" pitchFamily="18" charset="0"/>
              </a:rPr>
              <a:t>It is the terminal through which the majority carriers </a:t>
            </a:r>
            <a:r>
              <a:rPr lang="en-US" sz="2400" b="1" dirty="0">
                <a:latin typeface="Perpetua" pitchFamily="18" charset="0"/>
              </a:rPr>
              <a:t>enter</a:t>
            </a:r>
            <a:r>
              <a:rPr lang="en-US" sz="2400" dirty="0">
                <a:latin typeface="Perpetua" pitchFamily="18" charset="0"/>
              </a:rPr>
              <a:t> </a:t>
            </a:r>
            <a:r>
              <a:rPr lang="en-US" sz="2400" dirty="0" smtClean="0">
                <a:latin typeface="Perpetua" pitchFamily="18" charset="0"/>
              </a:rPr>
              <a:t>the channel</a:t>
            </a:r>
            <a:r>
              <a:rPr lang="en-US" sz="2400" dirty="0">
                <a:latin typeface="Perpetua" pitchFamily="18" charset="0"/>
              </a:rPr>
              <a:t>, is called the </a:t>
            </a:r>
            <a:r>
              <a:rPr lang="en-US" sz="2400" i="1" dirty="0">
                <a:latin typeface="Perpetua" pitchFamily="18" charset="0"/>
              </a:rPr>
              <a:t>source </a:t>
            </a:r>
            <a:r>
              <a:rPr lang="en-US" sz="2400" dirty="0">
                <a:latin typeface="Perpetua" pitchFamily="18" charset="0"/>
              </a:rPr>
              <a:t>terminal S and the conventional current entering the channel at S is designated as </a:t>
            </a:r>
            <a:r>
              <a:rPr lang="en-US" sz="2400" dirty="0" smtClean="0">
                <a:latin typeface="Perpetua" pitchFamily="18" charset="0"/>
              </a:rPr>
              <a:t>I</a:t>
            </a:r>
            <a:r>
              <a:rPr lang="en-US" sz="2400" baseline="-25000" dirty="0" smtClean="0">
                <a:latin typeface="Perpetua" pitchFamily="18" charset="0"/>
              </a:rPr>
              <a:t>S.</a:t>
            </a:r>
          </a:p>
          <a:p>
            <a:r>
              <a:rPr lang="en-US" sz="2400" b="1" i="1" dirty="0" smtClean="0">
                <a:latin typeface="Perpetua" pitchFamily="18" charset="0"/>
              </a:rPr>
              <a:t>Drain </a:t>
            </a:r>
            <a:r>
              <a:rPr lang="en-US" sz="2400" b="1" i="1" dirty="0">
                <a:latin typeface="Perpetua" pitchFamily="18" charset="0"/>
              </a:rPr>
              <a:t>: </a:t>
            </a:r>
            <a:r>
              <a:rPr lang="en-US" sz="2400" dirty="0">
                <a:latin typeface="Perpetua" pitchFamily="18" charset="0"/>
              </a:rPr>
              <a:t>It is the terminal through which the majority carriers leave the channel, is called the </a:t>
            </a:r>
            <a:r>
              <a:rPr lang="en-US" sz="2400" i="1" dirty="0">
                <a:latin typeface="Perpetua" pitchFamily="18" charset="0"/>
              </a:rPr>
              <a:t>drain </a:t>
            </a:r>
            <a:r>
              <a:rPr lang="en-US" sz="2400" dirty="0">
                <a:latin typeface="Perpetua" pitchFamily="18" charset="0"/>
              </a:rPr>
              <a:t>terminal D and the conventional current leaving the channel at D is designated as I</a:t>
            </a:r>
            <a:r>
              <a:rPr lang="en-US" sz="2400" baseline="-25000" dirty="0">
                <a:latin typeface="Perpetua" pitchFamily="18" charset="0"/>
              </a:rPr>
              <a:t>D</a:t>
            </a:r>
            <a:r>
              <a:rPr lang="en-US" sz="2400" dirty="0">
                <a:latin typeface="Perpetua" pitchFamily="18" charset="0"/>
              </a:rPr>
              <a:t>. The drain-to-source voltage is called V</a:t>
            </a:r>
            <a:r>
              <a:rPr lang="en-US" sz="2400" baseline="-25000" dirty="0">
                <a:latin typeface="Perpetua" pitchFamily="18" charset="0"/>
              </a:rPr>
              <a:t>DS</a:t>
            </a:r>
            <a:r>
              <a:rPr lang="en-US" sz="2400" dirty="0">
                <a:latin typeface="Perpetua" pitchFamily="18" charset="0"/>
              </a:rPr>
              <a:t>, drives the drain current I</a:t>
            </a:r>
            <a:r>
              <a:rPr lang="en-US" sz="2400" baseline="-25000" dirty="0">
                <a:latin typeface="Perpetua" pitchFamily="18" charset="0"/>
              </a:rPr>
              <a:t>D</a:t>
            </a:r>
            <a:r>
              <a:rPr lang="en-US" sz="2400" dirty="0">
                <a:latin typeface="Perpetua" pitchFamily="18" charset="0"/>
              </a:rPr>
              <a:t>.</a:t>
            </a:r>
          </a:p>
          <a:p>
            <a:pPr>
              <a:buNone/>
            </a:pPr>
            <a:endParaRPr lang="en-US" sz="2400" dirty="0">
              <a:latin typeface="Perpetua" pitchFamily="18" charset="0"/>
            </a:endParaRPr>
          </a:p>
        </p:txBody>
      </p:sp>
    </p:spTree>
    <p:extLst>
      <p:ext uri="{BB962C8B-B14F-4D97-AF65-F5344CB8AC3E}">
        <p14:creationId xmlns:p14="http://schemas.microsoft.com/office/powerpoint/2010/main" xmlns="" val="35063445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C00000"/>
                </a:solidFill>
              </a:rPr>
              <a:t>FET (</a:t>
            </a:r>
            <a:r>
              <a:rPr lang="en-US" dirty="0" err="1" smtClean="0">
                <a:solidFill>
                  <a:srgbClr val="C00000"/>
                </a:solidFill>
              </a:rPr>
              <a:t>cont</a:t>
            </a:r>
            <a:r>
              <a:rPr lang="en-US" dirty="0" smtClean="0">
                <a:solidFill>
                  <a:srgbClr val="C00000"/>
                </a:solidFill>
              </a:rPr>
              <a:t>’)</a:t>
            </a:r>
            <a:endParaRPr lang="en-US" dirty="0">
              <a:solidFill>
                <a:srgbClr val="C0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noAutofit/>
          </a:bodyPr>
          <a:lstStyle/>
          <a:p>
            <a:pPr algn="just"/>
            <a:r>
              <a:rPr lang="en-US" sz="2200" b="1" dirty="0">
                <a:latin typeface="Perpetua" pitchFamily="18" charset="0"/>
              </a:rPr>
              <a:t>Gate</a:t>
            </a:r>
            <a:r>
              <a:rPr lang="en-US" sz="2200" b="1" i="1" dirty="0">
                <a:latin typeface="Perpetua" pitchFamily="18" charset="0"/>
              </a:rPr>
              <a:t>:</a:t>
            </a:r>
            <a:r>
              <a:rPr lang="en-US" sz="2200" i="1" dirty="0">
                <a:latin typeface="Perpetua" pitchFamily="18" charset="0"/>
              </a:rPr>
              <a:t> </a:t>
            </a:r>
            <a:r>
              <a:rPr lang="en-US" sz="2200" dirty="0">
                <a:latin typeface="Perpetua" pitchFamily="18" charset="0"/>
              </a:rPr>
              <a:t>There are two internally connected heavily doped impurity regions formed by alloying, by diffusion, or by any other method available to create two P-N junctions. These impurity regions are called the gate G. A voltage V</a:t>
            </a:r>
            <a:r>
              <a:rPr lang="en-US" sz="2200" baseline="-25000" dirty="0">
                <a:latin typeface="Perpetua" pitchFamily="18" charset="0"/>
              </a:rPr>
              <a:t>GS</a:t>
            </a:r>
            <a:r>
              <a:rPr lang="en-US" sz="2200" dirty="0">
                <a:latin typeface="Perpetua" pitchFamily="18" charset="0"/>
              </a:rPr>
              <a:t> is applied between the gate and source in the direction to reverse-bias the P-N junction. Conventional current entering the channel at G is designated as I</a:t>
            </a:r>
            <a:r>
              <a:rPr lang="en-US" sz="2200" baseline="-25000" dirty="0">
                <a:latin typeface="Perpetua" pitchFamily="18" charset="0"/>
              </a:rPr>
              <a:t>G</a:t>
            </a:r>
            <a:r>
              <a:rPr lang="en-US" sz="2200" dirty="0">
                <a:latin typeface="Perpetua" pitchFamily="18" charset="0"/>
              </a:rPr>
              <a:t>.</a:t>
            </a:r>
          </a:p>
          <a:p>
            <a:pPr algn="just"/>
            <a:r>
              <a:rPr lang="en-US" sz="2200" b="1" i="1" dirty="0">
                <a:latin typeface="Perpetua" pitchFamily="18" charset="0"/>
              </a:rPr>
              <a:t>Channel:</a:t>
            </a:r>
            <a:r>
              <a:rPr lang="en-US" sz="2200" i="1" dirty="0">
                <a:latin typeface="Perpetua" pitchFamily="18" charset="0"/>
              </a:rPr>
              <a:t> </a:t>
            </a:r>
            <a:r>
              <a:rPr lang="en-US" sz="2200" dirty="0">
                <a:latin typeface="Perpetua" pitchFamily="18" charset="0"/>
              </a:rPr>
              <a:t>It is the space between the source and drain, sandwiched between the two gates is called the </a:t>
            </a:r>
            <a:r>
              <a:rPr lang="en-US" sz="2200" i="1" dirty="0">
                <a:latin typeface="Perpetua" pitchFamily="18" charset="0"/>
              </a:rPr>
              <a:t>channel </a:t>
            </a:r>
            <a:r>
              <a:rPr lang="en-US" sz="2200" dirty="0">
                <a:latin typeface="Perpetua" pitchFamily="18" charset="0"/>
              </a:rPr>
              <a:t>and the majority carriers move from source to drain through this channel</a:t>
            </a:r>
            <a:r>
              <a:rPr lang="en-US" sz="2200" dirty="0" smtClean="0">
                <a:latin typeface="Perpetua" pitchFamily="18" charset="0"/>
              </a:rPr>
              <a:t>.</a:t>
            </a:r>
          </a:p>
          <a:p>
            <a:r>
              <a:rPr lang="en-US" sz="2200" dirty="0">
                <a:latin typeface="Perpetua" pitchFamily="18" charset="0"/>
              </a:rPr>
              <a:t>The field effect transistor </a:t>
            </a:r>
            <a:r>
              <a:rPr lang="en-US" sz="2200" i="1" dirty="0">
                <a:latin typeface="Perpetua" pitchFamily="18" charset="0"/>
              </a:rPr>
              <a:t>(FET) </a:t>
            </a:r>
            <a:r>
              <a:rPr lang="en-US" sz="2200" dirty="0">
                <a:latin typeface="Perpetua" pitchFamily="18" charset="0"/>
              </a:rPr>
              <a:t>has, by virtue of its construction and biasing, large input impedance which may be more than 100 </a:t>
            </a:r>
            <a:r>
              <a:rPr lang="en-US" sz="2200" dirty="0" err="1">
                <a:latin typeface="Perpetua" pitchFamily="18" charset="0"/>
              </a:rPr>
              <a:t>megaohms</a:t>
            </a:r>
            <a:r>
              <a:rPr lang="en-US" sz="2200" dirty="0">
                <a:latin typeface="Perpetua" pitchFamily="18" charset="0"/>
              </a:rPr>
              <a:t>. The </a:t>
            </a:r>
            <a:r>
              <a:rPr lang="en-US" sz="2200" i="1" dirty="0">
                <a:latin typeface="Perpetua" pitchFamily="18" charset="0"/>
              </a:rPr>
              <a:t>FET </a:t>
            </a:r>
            <a:r>
              <a:rPr lang="en-US" sz="2200" dirty="0">
                <a:latin typeface="Perpetua" pitchFamily="18" charset="0"/>
              </a:rPr>
              <a:t>is generally much less noisy than the ordinary or bipolar transistor</a:t>
            </a:r>
            <a:r>
              <a:rPr lang="en-US" sz="2200" dirty="0" smtClean="0">
                <a:latin typeface="Perpetua" pitchFamily="18" charset="0"/>
              </a:rPr>
              <a:t>.</a:t>
            </a:r>
            <a:endParaRPr lang="en-US" sz="2200" dirty="0">
              <a:latin typeface="Perpetua" pitchFamily="18" charset="0"/>
            </a:endParaRPr>
          </a:p>
        </p:txBody>
      </p:sp>
    </p:spTree>
    <p:extLst>
      <p:ext uri="{BB962C8B-B14F-4D97-AF65-F5344CB8AC3E}">
        <p14:creationId xmlns:p14="http://schemas.microsoft.com/office/powerpoint/2010/main" xmlns="" val="5838050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C00000"/>
                </a:solidFill>
              </a:rPr>
              <a:t>Types of FET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sp>
        <p:nvSpPr>
          <p:cNvPr id="5" name="Content Placeholder 4"/>
          <p:cNvSpPr>
            <a:spLocks noGrp="1"/>
          </p:cNvSpPr>
          <p:nvPr>
            <p:ph sz="quarter" idx="1"/>
          </p:nvPr>
        </p:nvSpPr>
        <p:spPr/>
        <p:txBody>
          <a:bodyPr>
            <a:normAutofit/>
          </a:bodyPr>
          <a:lstStyle/>
          <a:p>
            <a:r>
              <a:rPr lang="en-US" sz="2400" dirty="0"/>
              <a:t>There are two basic types of field effect transistors </a:t>
            </a:r>
          </a:p>
          <a:p>
            <a:pPr>
              <a:buNone/>
            </a:pPr>
            <a:r>
              <a:rPr lang="en-US" sz="2000" i="1" dirty="0">
                <a:latin typeface="Perpetua" pitchFamily="18" charset="0"/>
              </a:rPr>
              <a:t>   (i)   </a:t>
            </a:r>
            <a:r>
              <a:rPr lang="en-US" sz="2400" i="1" dirty="0">
                <a:latin typeface="Perpetua" pitchFamily="18" charset="0"/>
              </a:rPr>
              <a:t>Junction Field Effect Transistor (JFET)</a:t>
            </a:r>
            <a:endParaRPr lang="en-US" sz="2400" dirty="0">
              <a:latin typeface="Perpetua" pitchFamily="18" charset="0"/>
            </a:endParaRPr>
          </a:p>
          <a:p>
            <a:pPr>
              <a:buNone/>
            </a:pPr>
            <a:r>
              <a:rPr lang="en-US" sz="2400" i="1" dirty="0">
                <a:latin typeface="Perpetua" pitchFamily="18" charset="0"/>
              </a:rPr>
              <a:t>  (ii)   Metal-Oxide Semiconductor FET (MOSFET)</a:t>
            </a:r>
            <a:endParaRPr lang="en-US" sz="2400" dirty="0">
              <a:latin typeface="Perpetua" pitchFamily="18" charset="0"/>
            </a:endParaRPr>
          </a:p>
          <a:p>
            <a:r>
              <a:rPr lang="en-US" sz="2400" dirty="0">
                <a:latin typeface="Perpetua" pitchFamily="18" charset="0"/>
              </a:rPr>
              <a:t>The need for </a:t>
            </a:r>
            <a:r>
              <a:rPr lang="en-US" sz="2400" i="1" dirty="0">
                <a:latin typeface="Perpetua" pitchFamily="18" charset="0"/>
              </a:rPr>
              <a:t>FET </a:t>
            </a:r>
            <a:r>
              <a:rPr lang="en-US" sz="2400" dirty="0">
                <a:latin typeface="Perpetua" pitchFamily="18" charset="0"/>
              </a:rPr>
              <a:t>arose because there were many functions in which bipolar transistors were unable to replace vacuum tubes. Owing to their extremely high input impedance, </a:t>
            </a:r>
            <a:r>
              <a:rPr lang="en-US" sz="2400" i="1" dirty="0">
                <a:latin typeface="Perpetua" pitchFamily="18" charset="0"/>
              </a:rPr>
              <a:t>FET </a:t>
            </a:r>
            <a:endParaRPr lang="en-US" sz="2400" i="1" dirty="0" smtClean="0">
              <a:latin typeface="Perpetua" pitchFamily="18" charset="0"/>
            </a:endParaRPr>
          </a:p>
          <a:p>
            <a:pPr>
              <a:buNone/>
            </a:pPr>
            <a:r>
              <a:rPr lang="en-US" sz="2400" dirty="0" smtClean="0">
                <a:latin typeface="Perpetua" pitchFamily="18" charset="0"/>
              </a:rPr>
              <a:t>     devices </a:t>
            </a:r>
            <a:r>
              <a:rPr lang="en-US" sz="2400" dirty="0">
                <a:latin typeface="Perpetua" pitchFamily="18" charset="0"/>
              </a:rPr>
              <a:t>are more like vacuum tubes than </a:t>
            </a:r>
            <a:r>
              <a:rPr lang="en-US" sz="2400" dirty="0" smtClean="0">
                <a:latin typeface="Perpetua" pitchFamily="18" charset="0"/>
              </a:rPr>
              <a:t>are</a:t>
            </a:r>
          </a:p>
          <a:p>
            <a:pPr>
              <a:buNone/>
            </a:pPr>
            <a:r>
              <a:rPr lang="en-US" sz="2400" dirty="0" smtClean="0">
                <a:latin typeface="Perpetua" pitchFamily="18" charset="0"/>
              </a:rPr>
              <a:t>     </a:t>
            </a:r>
            <a:r>
              <a:rPr lang="en-US" sz="2400" dirty="0">
                <a:latin typeface="Perpetua" pitchFamily="18" charset="0"/>
              </a:rPr>
              <a:t>bipolar devices and hence are able to take </a:t>
            </a:r>
            <a:r>
              <a:rPr lang="en-US" sz="2400" dirty="0" smtClean="0">
                <a:latin typeface="Perpetua" pitchFamily="18" charset="0"/>
              </a:rPr>
              <a:t>over</a:t>
            </a:r>
          </a:p>
          <a:p>
            <a:pPr>
              <a:buNone/>
            </a:pPr>
            <a:r>
              <a:rPr lang="en-US" sz="2400" dirty="0" smtClean="0">
                <a:latin typeface="Perpetua" pitchFamily="18" charset="0"/>
              </a:rPr>
              <a:t>     </a:t>
            </a:r>
            <a:r>
              <a:rPr lang="en-US" sz="2400" dirty="0">
                <a:latin typeface="Perpetua" pitchFamily="18" charset="0"/>
              </a:rPr>
              <a:t>many vacuum-tube functions.</a:t>
            </a:r>
          </a:p>
          <a:p>
            <a:endParaRPr lang="en-US" dirty="0"/>
          </a:p>
        </p:txBody>
      </p:sp>
      <p:pic>
        <p:nvPicPr>
          <p:cNvPr id="5123" name="Picture 3"/>
          <p:cNvPicPr>
            <a:picLocks noChangeAspect="1" noChangeArrowheads="1"/>
          </p:cNvPicPr>
          <p:nvPr/>
        </p:nvPicPr>
        <p:blipFill>
          <a:blip r:embed="rId2"/>
          <a:srcRect/>
          <a:stretch>
            <a:fillRect/>
          </a:stretch>
        </p:blipFill>
        <p:spPr bwMode="auto">
          <a:xfrm>
            <a:off x="6400800" y="4114800"/>
            <a:ext cx="2019300" cy="2219325"/>
          </a:xfrm>
          <a:prstGeom prst="rect">
            <a:avLst/>
          </a:prstGeom>
          <a:noFill/>
          <a:ln w="9525">
            <a:noFill/>
            <a:miter lim="800000"/>
            <a:headEnd/>
            <a:tailEnd/>
          </a:ln>
          <a:effectLst/>
        </p:spPr>
      </p:pic>
    </p:spTree>
    <p:extLst>
      <p:ext uri="{BB962C8B-B14F-4D97-AF65-F5344CB8AC3E}">
        <p14:creationId xmlns:p14="http://schemas.microsoft.com/office/powerpoint/2010/main" xmlns="" val="32129017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C00000"/>
                </a:solidFill>
              </a:rPr>
              <a:t>Types of FET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6" name="Content Placeholder 4"/>
          <p:cNvSpPr txBox="1">
            <a:spLocks/>
          </p:cNvSpPr>
          <p:nvPr/>
        </p:nvSpPr>
        <p:spPr>
          <a:xfrm>
            <a:off x="534571" y="6020972"/>
            <a:ext cx="8271803" cy="337625"/>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1" dirty="0" smtClean="0">
                <a:latin typeface="Calibri" pitchFamily="34" charset="0"/>
                <a:cs typeface="Calibri" pitchFamily="34" charset="0"/>
              </a:rPr>
              <a:t>Source</a:t>
            </a:r>
            <a:r>
              <a:rPr lang="en-US" sz="1600" b="1" dirty="0">
                <a:latin typeface="Calibri" pitchFamily="34" charset="0"/>
                <a:cs typeface="Calibri" pitchFamily="34" charset="0"/>
              </a:rPr>
              <a:t>: </a:t>
            </a:r>
            <a:r>
              <a:rPr lang="en-US" sz="1400" dirty="0" smtClean="0"/>
              <a:t>https://www.electronics-tutorials.ws/transistor/tran_8.html</a:t>
            </a:r>
          </a:p>
          <a:p>
            <a:pPr lvl="0"/>
            <a:endParaRPr lang="en-US" sz="1400" b="1" dirty="0"/>
          </a:p>
          <a:p>
            <a:pPr marL="0" indent="0">
              <a:buFont typeface="Wingdings"/>
              <a:buNone/>
            </a:pPr>
            <a:endParaRPr lang="en-US" sz="1400" b="1" dirty="0"/>
          </a:p>
        </p:txBody>
      </p:sp>
      <p:pic>
        <p:nvPicPr>
          <p:cNvPr id="21506" name="Picture 2" descr="field effect transistor chart"/>
          <p:cNvPicPr>
            <a:picLocks noChangeAspect="1" noChangeArrowheads="1"/>
          </p:cNvPicPr>
          <p:nvPr/>
        </p:nvPicPr>
        <p:blipFill>
          <a:blip r:embed="rId2"/>
          <a:srcRect/>
          <a:stretch>
            <a:fillRect/>
          </a:stretch>
        </p:blipFill>
        <p:spPr bwMode="auto">
          <a:xfrm>
            <a:off x="464234" y="1480355"/>
            <a:ext cx="8243668" cy="4484347"/>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solidFill>
                  <a:srgbClr val="C00000"/>
                </a:solidFill>
                <a:effectLst>
                  <a:outerShdw blurRad="38100" dist="38100" dir="2700000" algn="tl">
                    <a:srgbClr val="000000">
                      <a:alpha val="43137"/>
                    </a:srgbClr>
                  </a:outerShdw>
                </a:effectLst>
                <a:cs typeface="Times New Roman" pitchFamily="18" charset="0"/>
              </a:rPr>
              <a:t>JUNCTION FIELD EFFECT TRANSISTOR (JFET)</a:t>
            </a: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sp>
        <p:nvSpPr>
          <p:cNvPr id="5" name="Content Placeholder 4"/>
          <p:cNvSpPr>
            <a:spLocks noGrp="1"/>
          </p:cNvSpPr>
          <p:nvPr>
            <p:ph sz="quarter" idx="1"/>
          </p:nvPr>
        </p:nvSpPr>
        <p:spPr/>
        <p:txBody>
          <a:bodyPr>
            <a:normAutofit fontScale="85000" lnSpcReduction="20000"/>
          </a:bodyPr>
          <a:lstStyle/>
          <a:p>
            <a:pPr algn="just">
              <a:buNone/>
            </a:pPr>
            <a:r>
              <a:rPr lang="en-US" sz="3200" dirty="0" smtClean="0">
                <a:latin typeface="Perpetua" pitchFamily="18" charset="0"/>
              </a:rPr>
              <a:t>    A </a:t>
            </a:r>
            <a:r>
              <a:rPr lang="en-US" sz="3200" i="1" dirty="0">
                <a:latin typeface="Perpetua" pitchFamily="18" charset="0"/>
              </a:rPr>
              <a:t>JFET </a:t>
            </a:r>
            <a:r>
              <a:rPr lang="en-US" sz="3200" dirty="0">
                <a:latin typeface="Perpetua" pitchFamily="18" charset="0"/>
              </a:rPr>
              <a:t>consists of a </a:t>
            </a:r>
            <a:r>
              <a:rPr lang="en-US" sz="3200" i="1" dirty="0">
                <a:latin typeface="Perpetua" pitchFamily="18" charset="0"/>
              </a:rPr>
              <a:t>p-type </a:t>
            </a:r>
            <a:r>
              <a:rPr lang="en-US" sz="3200" dirty="0">
                <a:latin typeface="Perpetua" pitchFamily="18" charset="0"/>
              </a:rPr>
              <a:t>or </a:t>
            </a:r>
            <a:r>
              <a:rPr lang="en-US" sz="3200" i="1" dirty="0">
                <a:latin typeface="Perpetua" pitchFamily="18" charset="0"/>
              </a:rPr>
              <a:t>n-type</a:t>
            </a:r>
            <a:r>
              <a:rPr lang="en-US" sz="3200" dirty="0">
                <a:latin typeface="Perpetua" pitchFamily="18" charset="0"/>
              </a:rPr>
              <a:t> bar containing two </a:t>
            </a:r>
            <a:r>
              <a:rPr lang="en-US" sz="3200" i="1" dirty="0" err="1">
                <a:latin typeface="Perpetua" pitchFamily="18" charset="0"/>
              </a:rPr>
              <a:t>pn</a:t>
            </a:r>
            <a:r>
              <a:rPr lang="en-US" sz="3200" i="1" dirty="0">
                <a:latin typeface="Perpetua" pitchFamily="18" charset="0"/>
              </a:rPr>
              <a:t> </a:t>
            </a:r>
            <a:r>
              <a:rPr lang="en-US" sz="3200" dirty="0">
                <a:latin typeface="Perpetua" pitchFamily="18" charset="0"/>
              </a:rPr>
              <a:t>junctions at the sides as shown in figure below. The bar forms the conducting channel for the charge carriers. If the bar is of </a:t>
            </a:r>
            <a:r>
              <a:rPr lang="en-US" sz="3200" i="1" dirty="0">
                <a:latin typeface="Perpetua" pitchFamily="18" charset="0"/>
              </a:rPr>
              <a:t>n</a:t>
            </a:r>
            <a:r>
              <a:rPr lang="en-US" sz="3200" dirty="0">
                <a:latin typeface="Perpetua" pitchFamily="18" charset="0"/>
              </a:rPr>
              <a:t>-type, it is called  </a:t>
            </a:r>
            <a:r>
              <a:rPr lang="en-US" sz="3200" i="1" dirty="0">
                <a:latin typeface="Perpetua" pitchFamily="18" charset="0"/>
              </a:rPr>
              <a:t>n-channel JFET </a:t>
            </a:r>
            <a:r>
              <a:rPr lang="en-US" sz="3200" dirty="0">
                <a:latin typeface="Perpetua" pitchFamily="18" charset="0"/>
              </a:rPr>
              <a:t>as shown in Figure below (i) and if the bar is of </a:t>
            </a:r>
            <a:r>
              <a:rPr lang="en-US" sz="3200" i="1" dirty="0">
                <a:latin typeface="Perpetua" pitchFamily="18" charset="0"/>
              </a:rPr>
              <a:t>p-type, </a:t>
            </a:r>
            <a:r>
              <a:rPr lang="en-US" sz="3200" dirty="0">
                <a:latin typeface="Perpetua" pitchFamily="18" charset="0"/>
              </a:rPr>
              <a:t>it is called </a:t>
            </a:r>
            <a:r>
              <a:rPr lang="en-US" sz="3200" i="1" dirty="0">
                <a:latin typeface="Perpetua" pitchFamily="18" charset="0"/>
              </a:rPr>
              <a:t>p-channel JFET </a:t>
            </a:r>
            <a:r>
              <a:rPr lang="en-US" sz="3200" dirty="0">
                <a:latin typeface="Perpetua" pitchFamily="18" charset="0"/>
              </a:rPr>
              <a:t>as shown in Figure </a:t>
            </a:r>
            <a:r>
              <a:rPr lang="en-US" sz="3200" i="1" dirty="0">
                <a:latin typeface="Perpetua" pitchFamily="18" charset="0"/>
              </a:rPr>
              <a:t>(ii). </a:t>
            </a:r>
            <a:endParaRPr lang="en-US" sz="3200" i="1" dirty="0" smtClean="0">
              <a:latin typeface="Perpetua" pitchFamily="18" charset="0"/>
            </a:endParaRPr>
          </a:p>
          <a:p>
            <a:pPr algn="just">
              <a:buNone/>
            </a:pPr>
            <a:endParaRPr lang="en-US" sz="3200" i="1" dirty="0">
              <a:latin typeface="Perpetua" pitchFamily="18" charset="0"/>
            </a:endParaRPr>
          </a:p>
          <a:p>
            <a:pPr algn="just">
              <a:buNone/>
            </a:pPr>
            <a:r>
              <a:rPr lang="en-US" sz="3200" i="1" dirty="0">
                <a:latin typeface="Perpetua" pitchFamily="18" charset="0"/>
              </a:rPr>
              <a:t>    </a:t>
            </a:r>
            <a:r>
              <a:rPr lang="en-US" sz="3200" dirty="0">
                <a:latin typeface="Perpetua" pitchFamily="18" charset="0"/>
              </a:rPr>
              <a:t>The two </a:t>
            </a:r>
            <a:r>
              <a:rPr lang="en-US" sz="3200" i="1" dirty="0" err="1">
                <a:latin typeface="Perpetua" pitchFamily="18" charset="0"/>
              </a:rPr>
              <a:t>pn</a:t>
            </a:r>
            <a:r>
              <a:rPr lang="en-US" sz="3200" dirty="0">
                <a:latin typeface="Perpetua" pitchFamily="18" charset="0"/>
              </a:rPr>
              <a:t> junctions forming diodes are connected internally and a common terminal called </a:t>
            </a:r>
            <a:r>
              <a:rPr lang="en-US" sz="3200" i="1" dirty="0">
                <a:latin typeface="Perpetua" pitchFamily="18" charset="0"/>
              </a:rPr>
              <a:t>gate </a:t>
            </a:r>
            <a:r>
              <a:rPr lang="en-US" sz="3200" dirty="0">
                <a:latin typeface="Perpetua" pitchFamily="18" charset="0"/>
              </a:rPr>
              <a:t>is taken out. Other terminals are </a:t>
            </a:r>
            <a:r>
              <a:rPr lang="en-US" sz="3200" i="1" dirty="0">
                <a:latin typeface="Perpetua" pitchFamily="18" charset="0"/>
              </a:rPr>
              <a:t>source </a:t>
            </a:r>
            <a:r>
              <a:rPr lang="en-US" sz="3200" dirty="0">
                <a:latin typeface="Perpetua" pitchFamily="18" charset="0"/>
              </a:rPr>
              <a:t>and </a:t>
            </a:r>
            <a:r>
              <a:rPr lang="en-US" sz="3200" i="1" dirty="0">
                <a:latin typeface="Perpetua" pitchFamily="18" charset="0"/>
              </a:rPr>
              <a:t>drain </a:t>
            </a:r>
            <a:r>
              <a:rPr lang="en-US" sz="3200" dirty="0">
                <a:latin typeface="Perpetua" pitchFamily="18" charset="0"/>
              </a:rPr>
              <a:t>taken out from the bar as shown. Thus a </a:t>
            </a:r>
            <a:r>
              <a:rPr lang="en-US" sz="3200" i="1" dirty="0">
                <a:latin typeface="Perpetua" pitchFamily="18" charset="0"/>
              </a:rPr>
              <a:t>JFET </a:t>
            </a:r>
            <a:r>
              <a:rPr lang="en-US" sz="3200" dirty="0">
                <a:latin typeface="Perpetua" pitchFamily="18" charset="0"/>
              </a:rPr>
              <a:t>has</a:t>
            </a:r>
            <a:r>
              <a:rPr lang="en-US" sz="3200" i="1" dirty="0">
                <a:latin typeface="Perpetua" pitchFamily="18" charset="0"/>
              </a:rPr>
              <a:t> </a:t>
            </a:r>
            <a:r>
              <a:rPr lang="en-US" sz="3200" dirty="0">
                <a:latin typeface="Perpetua" pitchFamily="18" charset="0"/>
              </a:rPr>
              <a:t>essentially three terminals </a:t>
            </a:r>
            <a:r>
              <a:rPr lang="en-US" sz="3200" b="1" i="1" dirty="0">
                <a:latin typeface="Perpetua" pitchFamily="18" charset="0"/>
              </a:rPr>
              <a:t>gate (G), source (S) and drain (D</a:t>
            </a:r>
            <a:r>
              <a:rPr lang="en-US" sz="3200" i="1" dirty="0">
                <a:latin typeface="Perpetua" pitchFamily="18" charset="0"/>
              </a:rPr>
              <a:t>).</a:t>
            </a:r>
            <a:endParaRPr lang="en-US" sz="3200" dirty="0">
              <a:latin typeface="Perpetua" pitchFamily="18" charset="0"/>
            </a:endParaRPr>
          </a:p>
          <a:p>
            <a:endParaRPr lang="en-US" dirty="0"/>
          </a:p>
        </p:txBody>
      </p:sp>
    </p:spTree>
    <p:extLst>
      <p:ext uri="{BB962C8B-B14F-4D97-AF65-F5344CB8AC3E}">
        <p14:creationId xmlns:p14="http://schemas.microsoft.com/office/powerpoint/2010/main" xmlns="" val="29299990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C00000"/>
                </a:solidFill>
                <a:effectLst>
                  <a:outerShdw blurRad="38100" dist="38100" dir="2700000" algn="tl">
                    <a:srgbClr val="000000">
                      <a:alpha val="43137"/>
                    </a:srgbClr>
                  </a:outerShdw>
                </a:effectLst>
                <a:cs typeface="Times New Roman" pitchFamily="18" charset="0"/>
              </a:rPr>
              <a:t>JFET(cont’d)</a:t>
            </a:r>
            <a:endParaRPr lang="en-US" dirty="0"/>
          </a:p>
        </p:txBody>
      </p:sp>
      <p:pic>
        <p:nvPicPr>
          <p:cNvPr id="5122" name="Picture 2"/>
          <p:cNvPicPr>
            <a:picLocks noGrp="1" noChangeAspect="1" noChangeArrowheads="1"/>
          </p:cNvPicPr>
          <p:nvPr>
            <p:ph sz="quarter" idx="2"/>
          </p:nvPr>
        </p:nvPicPr>
        <p:blipFill>
          <a:blip r:embed="rId2">
            <a:extLst>
              <a:ext uri="{28A0092B-C50C-407E-A947-70E740481C1C}">
                <a14:useLocalDpi xmlns:a14="http://schemas.microsoft.com/office/drawing/2010/main" xmlns="" val="0"/>
              </a:ext>
            </a:extLst>
          </a:blip>
          <a:stretch>
            <a:fillRect/>
          </a:stretch>
        </p:blipFill>
        <p:spPr bwMode="auto">
          <a:xfrm>
            <a:off x="609600" y="1981200"/>
            <a:ext cx="4419600" cy="3505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3" name="Picture 3"/>
          <p:cNvPicPr>
            <a:picLocks noGrp="1" noChangeAspect="1" noChangeArrowheads="1"/>
          </p:cNvPicPr>
          <p:nvPr>
            <p:ph sz="quarter" idx="4"/>
          </p:nvPr>
        </p:nvPicPr>
        <p:blipFill>
          <a:blip r:embed="rId3" cstate="print">
            <a:extLst>
              <a:ext uri="{28A0092B-C50C-407E-A947-70E740481C1C}">
                <a14:useLocalDpi xmlns:a14="http://schemas.microsoft.com/office/drawing/2010/main" xmlns="" val="0"/>
              </a:ext>
            </a:extLst>
          </a:blip>
          <a:stretch>
            <a:fillRect/>
          </a:stretch>
        </p:blipFill>
        <p:spPr bwMode="auto">
          <a:xfrm>
            <a:off x="5257800" y="2819400"/>
            <a:ext cx="3429000" cy="2667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21</a:t>
            </a:fld>
            <a:endParaRPr lang="en-US"/>
          </a:p>
        </p:txBody>
      </p:sp>
      <p:sp>
        <p:nvSpPr>
          <p:cNvPr id="8" name="Text Placeholder 7"/>
          <p:cNvSpPr>
            <a:spLocks noGrp="1"/>
          </p:cNvSpPr>
          <p:nvPr>
            <p:ph type="body" sz="quarter" idx="3"/>
          </p:nvPr>
        </p:nvSpPr>
        <p:spPr>
          <a:xfrm>
            <a:off x="5181600" y="1752600"/>
            <a:ext cx="3505200" cy="640080"/>
          </a:xfrm>
        </p:spPr>
        <p:txBody>
          <a:bodyPr>
            <a:normAutofit fontScale="92500"/>
          </a:bodyPr>
          <a:lstStyle/>
          <a:p>
            <a:r>
              <a:rPr lang="en-US" dirty="0">
                <a:latin typeface="Perpetua" pitchFamily="18" charset="0"/>
              </a:rPr>
              <a:t>SCHEMATIC SYMBOL OF JFET</a:t>
            </a:r>
            <a:endParaRPr lang="en-US" dirty="0"/>
          </a:p>
        </p:txBody>
      </p:sp>
      <p:sp>
        <p:nvSpPr>
          <p:cNvPr id="10" name="Content Placeholder 4"/>
          <p:cNvSpPr txBox="1">
            <a:spLocks/>
          </p:cNvSpPr>
          <p:nvPr/>
        </p:nvSpPr>
        <p:spPr>
          <a:xfrm>
            <a:off x="520505" y="5922498"/>
            <a:ext cx="8046720" cy="351693"/>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600" b="1" dirty="0" smtClean="0">
                <a:latin typeface="Calibri" pitchFamily="34" charset="0"/>
                <a:cs typeface="Calibri" pitchFamily="34" charset="0"/>
              </a:rPr>
              <a:t>Source</a:t>
            </a:r>
            <a:r>
              <a:rPr lang="en-US" sz="1600" b="1" dirty="0">
                <a:latin typeface="Calibri" pitchFamily="34" charset="0"/>
                <a:cs typeface="Calibri" pitchFamily="34" charset="0"/>
              </a:rPr>
              <a:t>: </a:t>
            </a:r>
            <a:r>
              <a:rPr lang="en-US" sz="1400" b="1" dirty="0" smtClean="0"/>
              <a:t>Starting Electronics, Keith </a:t>
            </a:r>
            <a:r>
              <a:rPr lang="en-US" sz="1400" b="1" dirty="0" err="1" smtClean="0"/>
              <a:t>Brindley</a:t>
            </a:r>
            <a:r>
              <a:rPr lang="en-US" sz="1400" b="1" dirty="0" smtClean="0"/>
              <a:t> (Fourth Edition), published by  Elsevier Ltd, 2011.</a:t>
            </a:r>
          </a:p>
          <a:p>
            <a:endParaRPr lang="en-US" sz="1400" b="1" dirty="0"/>
          </a:p>
          <a:p>
            <a:pPr marL="0" indent="0">
              <a:buFont typeface="Wingdings"/>
              <a:buNone/>
            </a:pPr>
            <a:endParaRPr lang="en-US" sz="1400" b="1" dirty="0"/>
          </a:p>
        </p:txBody>
      </p:sp>
    </p:spTree>
    <p:extLst>
      <p:ext uri="{BB962C8B-B14F-4D97-AF65-F5344CB8AC3E}">
        <p14:creationId xmlns:p14="http://schemas.microsoft.com/office/powerpoint/2010/main" xmlns="" val="37943422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t>
            </a:r>
            <a:r>
              <a:rPr lang="en-US" sz="3600" b="1" dirty="0">
                <a:solidFill>
                  <a:srgbClr val="C00000"/>
                </a:solidFill>
                <a:effectLst>
                  <a:outerShdw blurRad="38100" dist="38100" dir="2700000" algn="tl">
                    <a:srgbClr val="000000">
                      <a:alpha val="43137"/>
                    </a:srgbClr>
                  </a:outerShdw>
                </a:effectLst>
              </a:rPr>
              <a:t>METAL OXIDE SEMICONDUCTOR FET (</a:t>
            </a:r>
            <a:r>
              <a:rPr lang="en-US" sz="3600" b="1" i="1" dirty="0">
                <a:solidFill>
                  <a:srgbClr val="C00000"/>
                </a:solidFill>
                <a:effectLst>
                  <a:outerShdw blurRad="38100" dist="38100" dir="2700000" algn="tl">
                    <a:srgbClr val="000000">
                      <a:alpha val="43137"/>
                    </a:srgbClr>
                  </a:outerShdw>
                </a:effectLst>
              </a:rPr>
              <a:t>MOSFET</a:t>
            </a:r>
            <a:r>
              <a:rPr lang="en-US" sz="3600" b="1" dirty="0" smtClean="0">
                <a:solidFill>
                  <a:srgbClr val="C00000"/>
                </a:solidFill>
                <a:effectLst>
                  <a:outerShdw blurRad="38100" dist="38100" dir="2700000" algn="tl">
                    <a:srgbClr val="000000">
                      <a:alpha val="43137"/>
                    </a:srgbClr>
                  </a:outerShdw>
                </a:effectLst>
              </a:rPr>
              <a:t>)</a:t>
            </a:r>
            <a:endParaRPr lang="en-US" dirty="0">
              <a:solidFill>
                <a:srgbClr val="C0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70000" lnSpcReduction="20000"/>
          </a:bodyPr>
          <a:lstStyle/>
          <a:p>
            <a:pPr marL="0" indent="0" algn="just">
              <a:buNone/>
            </a:pPr>
            <a:r>
              <a:rPr lang="en-US" dirty="0"/>
              <a:t>Metal oxide semiconductor field effect transistor is an important semiconductor device and is widely used in may circuit applications</a:t>
            </a:r>
            <a:r>
              <a:rPr lang="en-US" i="1" dirty="0"/>
              <a:t>.  n-channel</a:t>
            </a:r>
            <a:r>
              <a:rPr lang="en-US" dirty="0"/>
              <a:t> </a:t>
            </a:r>
            <a:r>
              <a:rPr lang="en-US" i="1" dirty="0"/>
              <a:t>MOSFET</a:t>
            </a:r>
            <a:r>
              <a:rPr lang="en-US" dirty="0"/>
              <a:t> is similar to </a:t>
            </a:r>
            <a:r>
              <a:rPr lang="en-US" i="1" dirty="0"/>
              <a:t>JFET </a:t>
            </a:r>
            <a:r>
              <a:rPr lang="en-US" dirty="0"/>
              <a:t>except with the following modifications:</a:t>
            </a:r>
          </a:p>
          <a:p>
            <a:pPr marL="0" indent="0" algn="just">
              <a:buNone/>
            </a:pPr>
            <a:r>
              <a:rPr lang="en-US" b="1" dirty="0"/>
              <a:t>i)</a:t>
            </a:r>
            <a:r>
              <a:rPr lang="en-US" dirty="0"/>
              <a:t> There is only a single p-region. This region is called </a:t>
            </a:r>
            <a:r>
              <a:rPr lang="en-US" i="1" dirty="0"/>
              <a:t>substrate</a:t>
            </a:r>
            <a:r>
              <a:rPr lang="en-US" dirty="0"/>
              <a:t>.</a:t>
            </a:r>
          </a:p>
          <a:p>
            <a:pPr marL="0" indent="0" algn="just">
              <a:buNone/>
            </a:pPr>
            <a:r>
              <a:rPr lang="en-US" b="1" dirty="0"/>
              <a:t>ii)</a:t>
            </a:r>
            <a:r>
              <a:rPr lang="en-US" dirty="0"/>
              <a:t> A thin layer of metal oxide (usually silicon dioxide ) is deposited over the left side of the channel. A metallic gate is deposited over the oxide layer. As silicon dioxide (SiO</a:t>
            </a:r>
            <a:r>
              <a:rPr lang="en-US" baseline="-25000" dirty="0"/>
              <a:t>2</a:t>
            </a:r>
            <a:r>
              <a:rPr lang="en-US" dirty="0"/>
              <a:t>) is an insulator, therefore, gate is insulated from the channel. For this reason, MOSFET is sometimes called </a:t>
            </a:r>
            <a:r>
              <a:rPr lang="en-US" i="1" dirty="0"/>
              <a:t>insulated gate FET</a:t>
            </a:r>
            <a:r>
              <a:rPr lang="en-US" dirty="0"/>
              <a:t>.</a:t>
            </a:r>
          </a:p>
          <a:p>
            <a:pPr marL="0" indent="0" algn="just">
              <a:buNone/>
            </a:pPr>
            <a:r>
              <a:rPr lang="en-US" b="1" dirty="0"/>
              <a:t>iii) </a:t>
            </a:r>
            <a:r>
              <a:rPr lang="en-US" dirty="0"/>
              <a:t>Like a JFET, a MOSFET has three terminals </a:t>
            </a:r>
            <a:r>
              <a:rPr lang="en-US" i="1" dirty="0"/>
              <a:t>source</a:t>
            </a:r>
            <a:r>
              <a:rPr lang="en-US" dirty="0"/>
              <a:t>, </a:t>
            </a:r>
            <a:r>
              <a:rPr lang="en-US" i="1" dirty="0"/>
              <a:t>gate</a:t>
            </a:r>
            <a:r>
              <a:rPr lang="en-US" dirty="0"/>
              <a:t> and </a:t>
            </a:r>
            <a:r>
              <a:rPr lang="en-US" i="1" dirty="0"/>
              <a:t>drain</a:t>
            </a:r>
            <a:r>
              <a:rPr lang="en-US" dirty="0" smtClean="0"/>
              <a:t>.</a:t>
            </a:r>
          </a:p>
          <a:p>
            <a:pPr marL="0" indent="0" algn="just">
              <a:buNone/>
            </a:pPr>
            <a:endParaRPr lang="en-US" dirty="0" smtClean="0"/>
          </a:p>
          <a:p>
            <a:pPr marL="0" indent="0" algn="just">
              <a:buNone/>
            </a:pPr>
            <a:r>
              <a:rPr lang="en-US" dirty="0" smtClean="0"/>
              <a:t>They are o two types:</a:t>
            </a:r>
          </a:p>
          <a:p>
            <a:pPr marL="0" indent="0" algn="just">
              <a:buNone/>
            </a:pPr>
            <a:r>
              <a:rPr lang="en-US" b="1" i="1" dirty="0" smtClean="0"/>
              <a:t>                           n-channel MOSFET and </a:t>
            </a:r>
            <a:r>
              <a:rPr lang="en-US" b="1" i="1" dirty="0"/>
              <a:t>p</a:t>
            </a:r>
            <a:r>
              <a:rPr lang="en-US" b="1" i="1" dirty="0" smtClean="0"/>
              <a:t>-channel MOSFET.</a:t>
            </a:r>
            <a:endParaRPr lang="en-US" dirty="0"/>
          </a:p>
          <a:p>
            <a:pPr algn="just"/>
            <a:endParaRPr lang="en-US" dirty="0"/>
          </a:p>
        </p:txBody>
      </p:sp>
    </p:spTree>
    <p:extLst>
      <p:ext uri="{BB962C8B-B14F-4D97-AF65-F5344CB8AC3E}">
        <p14:creationId xmlns:p14="http://schemas.microsoft.com/office/powerpoint/2010/main" xmlns="" val="32462356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Difference between N and P-channel MOSFET</a:t>
            </a:r>
            <a:endParaRPr lang="en-US" sz="3200"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p:txBody>
          <a:bodyPr>
            <a:normAutofit lnSpcReduction="10000"/>
          </a:bodyPr>
          <a:lstStyle/>
          <a:p>
            <a:pPr algn="just">
              <a:buNone/>
            </a:pPr>
            <a:r>
              <a:rPr lang="en-US" b="1" dirty="0" smtClean="0"/>
              <a:t>   What is the difference between N and P-channel MOSFET?</a:t>
            </a:r>
          </a:p>
          <a:p>
            <a:pPr algn="just">
              <a:buNone/>
            </a:pPr>
            <a:r>
              <a:rPr lang="en-US" b="1" dirty="0" smtClean="0"/>
              <a:t>   N</a:t>
            </a:r>
            <a:r>
              <a:rPr lang="en-US" dirty="0" smtClean="0"/>
              <a:t>-</a:t>
            </a:r>
            <a:r>
              <a:rPr lang="en-US" b="1" dirty="0" smtClean="0"/>
              <a:t>Channel MOSFETs</a:t>
            </a:r>
            <a:r>
              <a:rPr lang="en-US" dirty="0" smtClean="0"/>
              <a:t> use electron flow as the charge carrier. </a:t>
            </a:r>
            <a:r>
              <a:rPr lang="en-US" b="1" dirty="0" smtClean="0"/>
              <a:t>P</a:t>
            </a:r>
            <a:r>
              <a:rPr lang="en-US" dirty="0" smtClean="0"/>
              <a:t>-</a:t>
            </a:r>
            <a:r>
              <a:rPr lang="en-US" b="1" dirty="0" smtClean="0"/>
              <a:t>Channel MOSFETs</a:t>
            </a:r>
            <a:r>
              <a:rPr lang="en-US" dirty="0" smtClean="0"/>
              <a:t> use hole flow as the charge carrier, which has less mobility than electron flow. And therefore, they have higher resistance and are less efficient. In other words, a </a:t>
            </a:r>
            <a:r>
              <a:rPr lang="en-US" b="1" dirty="0" smtClean="0"/>
              <a:t>P</a:t>
            </a:r>
            <a:r>
              <a:rPr lang="en-US" dirty="0" smtClean="0"/>
              <a:t>-</a:t>
            </a:r>
            <a:r>
              <a:rPr lang="en-US" b="1" dirty="0" smtClean="0"/>
              <a:t>Channel MOSFET</a:t>
            </a:r>
            <a:r>
              <a:rPr lang="en-US" dirty="0" smtClean="0"/>
              <a:t> will get hotter than an </a:t>
            </a:r>
            <a:r>
              <a:rPr lang="en-US" b="1" dirty="0" smtClean="0"/>
              <a:t>N</a:t>
            </a:r>
            <a:r>
              <a:rPr lang="en-US" dirty="0" smtClean="0"/>
              <a:t>-</a:t>
            </a:r>
            <a:r>
              <a:rPr lang="en-US" b="1" dirty="0" smtClean="0"/>
              <a:t>Channel MOSFET</a:t>
            </a:r>
            <a:r>
              <a:rPr lang="en-US" dirty="0" smtClean="0"/>
              <a:t> with higher loads.</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dirty="0" smtClean="0">
                <a:solidFill>
                  <a:srgbClr val="C00000"/>
                </a:solidFill>
              </a:rPr>
              <a:t>MOSFET</a:t>
            </a:r>
            <a:endParaRPr lang="en-US" dirty="0">
              <a:solidFill>
                <a:srgbClr val="C00000"/>
              </a:solidFill>
            </a:endParaRPr>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24</a:t>
            </a:fld>
            <a:endParaRPr lang="en-US"/>
          </a:p>
        </p:txBody>
      </p:sp>
      <p:sp>
        <p:nvSpPr>
          <p:cNvPr id="7" name="Text Placeholder 6"/>
          <p:cNvSpPr>
            <a:spLocks noGrp="1"/>
          </p:cNvSpPr>
          <p:nvPr>
            <p:ph type="body" sz="quarter" idx="1"/>
          </p:nvPr>
        </p:nvSpPr>
        <p:spPr/>
        <p:txBody>
          <a:bodyPr/>
          <a:lstStyle/>
          <a:p>
            <a:r>
              <a:rPr lang="en-US" dirty="0"/>
              <a:t>n</a:t>
            </a:r>
            <a:r>
              <a:rPr lang="en-US" dirty="0" smtClean="0"/>
              <a:t>-channel MOSFET</a:t>
            </a:r>
            <a:endParaRPr lang="en-US" dirty="0"/>
          </a:p>
        </p:txBody>
      </p:sp>
      <p:sp>
        <p:nvSpPr>
          <p:cNvPr id="9" name="Text Placeholder 8"/>
          <p:cNvSpPr>
            <a:spLocks noGrp="1"/>
          </p:cNvSpPr>
          <p:nvPr>
            <p:ph type="body" sz="quarter" idx="3"/>
          </p:nvPr>
        </p:nvSpPr>
        <p:spPr/>
        <p:txBody>
          <a:bodyPr>
            <a:normAutofit fontScale="70000" lnSpcReduction="20000"/>
          </a:bodyPr>
          <a:lstStyle/>
          <a:p>
            <a:endParaRPr lang="en-US" dirty="0" smtClean="0"/>
          </a:p>
          <a:p>
            <a:r>
              <a:rPr lang="en-US" dirty="0"/>
              <a:t>p</a:t>
            </a:r>
            <a:r>
              <a:rPr lang="en-US" dirty="0" smtClean="0"/>
              <a:t>-channel </a:t>
            </a:r>
            <a:r>
              <a:rPr lang="en-US" dirty="0"/>
              <a:t>MOSFET</a:t>
            </a:r>
          </a:p>
          <a:p>
            <a:endParaRPr lang="en-US" dirty="0"/>
          </a:p>
        </p:txBody>
      </p:sp>
      <p:pic>
        <p:nvPicPr>
          <p:cNvPr id="6146" name="Picture 2"/>
          <p:cNvPicPr>
            <a:picLocks noGrp="1" noChangeAspect="1" noChangeArrowheads="1"/>
          </p:cNvPicPr>
          <p:nvPr>
            <p:ph sz="quarter" idx="2"/>
          </p:nvPr>
        </p:nvPicPr>
        <p:blipFill>
          <a:blip r:embed="rId2">
            <a:extLst>
              <a:ext uri="{28A0092B-C50C-407E-A947-70E740481C1C}">
                <a14:useLocalDpi xmlns:a14="http://schemas.microsoft.com/office/drawing/2010/main" xmlns="" val="0"/>
              </a:ext>
            </a:extLst>
          </a:blip>
          <a:srcRect/>
          <a:stretch>
            <a:fillRect/>
          </a:stretch>
        </p:blipFill>
        <p:spPr bwMode="auto">
          <a:xfrm>
            <a:off x="319018" y="2634176"/>
            <a:ext cx="4218985" cy="33164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7" name="Picture 3"/>
          <p:cNvPicPr>
            <a:picLocks noGrp="1" noChangeAspect="1" noChangeArrowheads="1"/>
          </p:cNvPicPr>
          <p:nvPr>
            <p:ph sz="quarter" idx="4"/>
          </p:nvPr>
        </p:nvPicPr>
        <p:blipFill>
          <a:blip r:embed="rId3">
            <a:extLst>
              <a:ext uri="{28A0092B-C50C-407E-A947-70E740481C1C}">
                <a14:useLocalDpi xmlns:a14="http://schemas.microsoft.com/office/drawing/2010/main" xmlns="" val="0"/>
              </a:ext>
            </a:extLst>
          </a:blip>
          <a:srcRect/>
          <a:stretch>
            <a:fillRect/>
          </a:stretch>
        </p:blipFill>
        <p:spPr bwMode="auto">
          <a:xfrm>
            <a:off x="4800600" y="2971800"/>
            <a:ext cx="3886200" cy="304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Content Placeholder 4"/>
          <p:cNvSpPr txBox="1">
            <a:spLocks/>
          </p:cNvSpPr>
          <p:nvPr/>
        </p:nvSpPr>
        <p:spPr>
          <a:xfrm>
            <a:off x="520505" y="6119446"/>
            <a:ext cx="8046720" cy="323557"/>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600" b="1" dirty="0" smtClean="0">
                <a:latin typeface="Calibri" pitchFamily="34" charset="0"/>
                <a:cs typeface="Calibri" pitchFamily="34" charset="0"/>
              </a:rPr>
              <a:t>Source</a:t>
            </a:r>
            <a:r>
              <a:rPr lang="en-US" sz="1600" b="1" dirty="0">
                <a:latin typeface="Calibri" pitchFamily="34" charset="0"/>
                <a:cs typeface="Calibri" pitchFamily="34" charset="0"/>
              </a:rPr>
              <a:t>: </a:t>
            </a:r>
            <a:r>
              <a:rPr lang="en-US" sz="1400" b="1" dirty="0" smtClean="0"/>
              <a:t>Starting Electronics, Keith </a:t>
            </a:r>
            <a:r>
              <a:rPr lang="en-US" sz="1400" b="1" dirty="0" err="1" smtClean="0"/>
              <a:t>Brindley</a:t>
            </a:r>
            <a:r>
              <a:rPr lang="en-US" sz="1400" b="1" dirty="0" smtClean="0"/>
              <a:t> (Fourth Edition), published by  Elsevier Ltd, 2011.</a:t>
            </a:r>
          </a:p>
          <a:p>
            <a:endParaRPr lang="en-US" sz="1400" b="1" dirty="0"/>
          </a:p>
          <a:p>
            <a:pPr marL="0" indent="0">
              <a:buFont typeface="Wingdings"/>
              <a:buNone/>
            </a:pPr>
            <a:endParaRPr lang="en-US" sz="1400" b="1" dirty="0"/>
          </a:p>
        </p:txBody>
      </p:sp>
    </p:spTree>
    <p:extLst>
      <p:ext uri="{BB962C8B-B14F-4D97-AF65-F5344CB8AC3E}">
        <p14:creationId xmlns:p14="http://schemas.microsoft.com/office/powerpoint/2010/main" xmlns="" val="1846661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pPr algn="ctr"/>
            <a:r>
              <a:rPr lang="en-US" sz="2800" b="1" dirty="0" smtClean="0"/>
              <a:t>Difference between BJT and FET</a:t>
            </a:r>
            <a:endParaRPr lang="en-US" sz="2800"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25</a:t>
            </a:fld>
            <a:endParaRPr lang="en-US"/>
          </a:p>
        </p:txBody>
      </p:sp>
      <p:pic>
        <p:nvPicPr>
          <p:cNvPr id="50178" name="Picture 2"/>
          <p:cNvPicPr>
            <a:picLocks noChangeAspect="1" noChangeArrowheads="1"/>
          </p:cNvPicPr>
          <p:nvPr/>
        </p:nvPicPr>
        <p:blipFill>
          <a:blip r:embed="rId2"/>
          <a:srcRect/>
          <a:stretch>
            <a:fillRect/>
          </a:stretch>
        </p:blipFill>
        <p:spPr bwMode="auto">
          <a:xfrm>
            <a:off x="450167" y="1403838"/>
            <a:ext cx="8454682" cy="4715608"/>
          </a:xfrm>
          <a:prstGeom prst="rect">
            <a:avLst/>
          </a:prstGeom>
          <a:noFill/>
          <a:ln w="9525">
            <a:noFill/>
            <a:miter lim="800000"/>
            <a:headEnd/>
            <a:tailEnd/>
          </a:ln>
          <a:effectLst/>
        </p:spPr>
      </p:pic>
      <p:sp>
        <p:nvSpPr>
          <p:cNvPr id="11" name="Content Placeholder 4"/>
          <p:cNvSpPr txBox="1">
            <a:spLocks/>
          </p:cNvSpPr>
          <p:nvPr/>
        </p:nvSpPr>
        <p:spPr>
          <a:xfrm>
            <a:off x="2236763" y="6133514"/>
            <a:ext cx="5936567"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1" dirty="0" smtClean="0">
                <a:latin typeface="Calibri" pitchFamily="34" charset="0"/>
                <a:cs typeface="Calibri" pitchFamily="34" charset="0"/>
              </a:rPr>
              <a:t>Source</a:t>
            </a:r>
            <a:r>
              <a:rPr lang="en-US" sz="1600" b="1" dirty="0">
                <a:latin typeface="Calibri" pitchFamily="34" charset="0"/>
                <a:cs typeface="Calibri" pitchFamily="34" charset="0"/>
              </a:rPr>
              <a:t>: </a:t>
            </a:r>
            <a:r>
              <a:rPr lang="en-US" sz="1400" dirty="0" smtClean="0"/>
              <a:t>https://www.electronics-tutorials.ws/transistor/tran_8.html</a:t>
            </a:r>
          </a:p>
          <a:p>
            <a:pPr lvl="0"/>
            <a:endParaRPr lang="en-US" sz="1400" b="1" dirty="0"/>
          </a:p>
          <a:p>
            <a:pPr marL="0" indent="0">
              <a:buFont typeface="Wingdings"/>
              <a:buNone/>
            </a:pPr>
            <a:endParaRPr lang="en-US" sz="1400" b="1"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FF0000"/>
                </a:solidFill>
                <a:effectLst>
                  <a:outerShdw blurRad="38100" dist="38100" dir="2700000" algn="tl">
                    <a:srgbClr val="000000">
                      <a:alpha val="43137"/>
                    </a:srgbClr>
                  </a:outerShdw>
                </a:effectLst>
              </a:rPr>
              <a:t>UJT</a:t>
            </a:r>
            <a:r>
              <a:rPr lang="en-US" b="1" dirty="0" smtClean="0"/>
              <a:t> </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dirty="0"/>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1"/>
          </p:nvPr>
        </p:nvSpPr>
        <p:spPr/>
        <p:txBody>
          <a:bodyPr>
            <a:normAutofit/>
          </a:bodyPr>
          <a:lstStyle/>
          <a:p>
            <a:pPr algn="just"/>
            <a:r>
              <a:rPr lang="en-US" sz="2400" dirty="0" smtClean="0"/>
              <a:t>The UJT is a three-terminal device. It is composed of a bar of N-type silicon with a P-type connection in the middle. The connections at the ends of the bar are known as bases B</a:t>
            </a:r>
            <a:r>
              <a:rPr lang="en-US" sz="2400" baseline="-25000" dirty="0" smtClean="0"/>
              <a:t>1</a:t>
            </a:r>
            <a:r>
              <a:rPr lang="en-US" sz="2400" dirty="0" smtClean="0"/>
              <a:t> and B</a:t>
            </a:r>
            <a:r>
              <a:rPr lang="en-US" sz="2400" baseline="-25000" dirty="0" smtClean="0"/>
              <a:t>2</a:t>
            </a:r>
            <a:r>
              <a:rPr lang="en-US" sz="2400" dirty="0" smtClean="0"/>
              <a:t>; the P-type mid-point is the emitter. </a:t>
            </a:r>
            <a:endParaRPr lang="en-US" sz="2400" dirty="0"/>
          </a:p>
        </p:txBody>
      </p:sp>
      <p:pic>
        <p:nvPicPr>
          <p:cNvPr id="8195" name="Picture 3"/>
          <p:cNvPicPr>
            <a:picLocks noChangeAspect="1" noChangeArrowheads="1"/>
          </p:cNvPicPr>
          <p:nvPr/>
        </p:nvPicPr>
        <p:blipFill>
          <a:blip r:embed="rId2"/>
          <a:srcRect/>
          <a:stretch>
            <a:fillRect/>
          </a:stretch>
        </p:blipFill>
        <p:spPr bwMode="auto">
          <a:xfrm>
            <a:off x="3924887" y="3305111"/>
            <a:ext cx="3615250" cy="2749720"/>
          </a:xfrm>
          <a:prstGeom prst="rect">
            <a:avLst/>
          </a:prstGeom>
          <a:noFill/>
          <a:ln w="9525">
            <a:noFill/>
            <a:miter lim="800000"/>
            <a:headEnd/>
            <a:tailEnd/>
          </a:ln>
          <a:effectLst/>
        </p:spPr>
      </p:pic>
      <p:sp>
        <p:nvSpPr>
          <p:cNvPr id="7" name="Content Placeholder 4"/>
          <p:cNvSpPr txBox="1">
            <a:spLocks/>
          </p:cNvSpPr>
          <p:nvPr/>
        </p:nvSpPr>
        <p:spPr>
          <a:xfrm>
            <a:off x="1069145" y="6133514"/>
            <a:ext cx="7104185"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dirty="0" smtClean="0">
                <a:latin typeface="Calibri" pitchFamily="34" charset="0"/>
                <a:cs typeface="Calibri" pitchFamily="34" charset="0"/>
              </a:rPr>
              <a:t>Source:</a:t>
            </a:r>
            <a:r>
              <a:rPr lang="en-US" sz="1400" dirty="0" smtClean="0"/>
              <a:t> https://electricalfundablog.com/unijunction-transistor-ujt-construction-working-characteristics-curve-applications/</a:t>
            </a:r>
          </a:p>
          <a:p>
            <a:endParaRPr lang="en-US" sz="1400" dirty="0" smtClean="0"/>
          </a:p>
          <a:p>
            <a:pPr lvl="0"/>
            <a:endParaRPr lang="en-US" sz="1400" b="1" dirty="0"/>
          </a:p>
          <a:p>
            <a:pPr marL="0" indent="0">
              <a:buFont typeface="Wingdings"/>
              <a:buNone/>
            </a:pPr>
            <a:endParaRPr lang="en-US" sz="1400" b="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UJT Equivalent circuit </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pic>
        <p:nvPicPr>
          <p:cNvPr id="9218" name="Picture 2"/>
          <p:cNvPicPr>
            <a:picLocks noGrp="1" noChangeAspect="1" noChangeArrowheads="1"/>
          </p:cNvPicPr>
          <p:nvPr>
            <p:ph sz="quarter" idx="1"/>
          </p:nvPr>
        </p:nvPicPr>
        <p:blipFill>
          <a:blip r:embed="rId2"/>
          <a:srcRect/>
          <a:stretch>
            <a:fillRect/>
          </a:stretch>
        </p:blipFill>
        <p:spPr bwMode="auto">
          <a:xfrm>
            <a:off x="1153550" y="1905000"/>
            <a:ext cx="2351649" cy="4017498"/>
          </a:xfrm>
          <a:prstGeom prst="rect">
            <a:avLst/>
          </a:prstGeom>
          <a:noFill/>
          <a:ln w="9525">
            <a:noFill/>
            <a:miter lim="800000"/>
            <a:headEnd/>
            <a:tailEnd/>
          </a:ln>
          <a:effectLst/>
        </p:spPr>
      </p:pic>
      <p:sp>
        <p:nvSpPr>
          <p:cNvPr id="8" name="Content Placeholder 4"/>
          <p:cNvSpPr txBox="1">
            <a:spLocks/>
          </p:cNvSpPr>
          <p:nvPr/>
        </p:nvSpPr>
        <p:spPr>
          <a:xfrm>
            <a:off x="3812344" y="1600200"/>
            <a:ext cx="4953703" cy="4251960"/>
          </a:xfrm>
          <a:prstGeom prst="rect">
            <a:avLst/>
          </a:prstGeom>
        </p:spPr>
        <p:txBody>
          <a:bodyPr vert="horz">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q"/>
              <a:tabLst/>
              <a:defRPr/>
            </a:pPr>
            <a:r>
              <a:rPr kumimoji="0" lang="en-US" sz="2200" b="0" i="0" u="none" strike="noStrike" kern="1200" cap="none" spc="0" normalizeH="0" baseline="0" noProof="0" dirty="0" smtClean="0">
                <a:ln>
                  <a:noFill/>
                </a:ln>
                <a:solidFill>
                  <a:schemeClr val="tx1"/>
                </a:solidFill>
                <a:effectLst/>
                <a:uLnTx/>
                <a:uFillTx/>
                <a:latin typeface="+mn-lt"/>
                <a:ea typeface="+mn-ea"/>
                <a:cs typeface="+mn-cs"/>
              </a:rPr>
              <a:t>The equivalent circuit for the UJT is shown. The total resistance between the base terminals is the sum of the dynamic resistances r'</a:t>
            </a:r>
            <a:r>
              <a:rPr kumimoji="0" lang="en-US" sz="2200" b="0" i="0" u="none" strike="noStrike" kern="1200" cap="none" spc="0" normalizeH="0" baseline="-25000" noProof="0" dirty="0" smtClean="0">
                <a:ln>
                  <a:noFill/>
                </a:ln>
                <a:solidFill>
                  <a:schemeClr val="tx1"/>
                </a:solidFill>
                <a:effectLst/>
                <a:uLnTx/>
                <a:uFillTx/>
                <a:latin typeface="+mn-lt"/>
                <a:ea typeface="+mn-ea"/>
                <a:cs typeface="+mn-cs"/>
              </a:rPr>
              <a:t>B1</a:t>
            </a:r>
            <a:r>
              <a:rPr kumimoji="0" lang="en-US" sz="2200" b="0" i="0" u="none" strike="noStrike" kern="1200" cap="none" spc="0" normalizeH="0" baseline="0" noProof="0" dirty="0" smtClean="0">
                <a:ln>
                  <a:noFill/>
                </a:ln>
                <a:solidFill>
                  <a:schemeClr val="tx1"/>
                </a:solidFill>
                <a:effectLst/>
                <a:uLnTx/>
                <a:uFillTx/>
                <a:latin typeface="+mn-lt"/>
                <a:ea typeface="+mn-ea"/>
                <a:cs typeface="+mn-cs"/>
              </a:rPr>
              <a:t> and r'</a:t>
            </a:r>
            <a:r>
              <a:rPr kumimoji="0" lang="en-US" sz="2200" b="0" i="0" u="none" strike="noStrike" kern="1200" cap="none" spc="0" normalizeH="0" baseline="-25000" noProof="0" dirty="0" smtClean="0">
                <a:ln>
                  <a:noFill/>
                </a:ln>
                <a:solidFill>
                  <a:schemeClr val="tx1"/>
                </a:solidFill>
                <a:effectLst/>
                <a:uLnTx/>
                <a:uFillTx/>
                <a:latin typeface="+mn-lt"/>
                <a:ea typeface="+mn-ea"/>
                <a:cs typeface="+mn-cs"/>
              </a:rPr>
              <a:t>B2</a:t>
            </a:r>
            <a:r>
              <a:rPr kumimoji="0" lang="en-US" sz="2200" b="0" i="0" u="none" strike="noStrike" kern="1200" cap="none" spc="0" normalizeH="0" baseline="0" noProof="0" dirty="0" smtClean="0">
                <a:ln>
                  <a:noFill/>
                </a:ln>
                <a:solidFill>
                  <a:schemeClr val="tx1"/>
                </a:solidFill>
                <a:effectLst/>
                <a:uLnTx/>
                <a:uFillTx/>
                <a:latin typeface="+mn-lt"/>
                <a:ea typeface="+mn-ea"/>
                <a:cs typeface="+mn-cs"/>
              </a:rPr>
              <a:t> and is called the </a:t>
            </a:r>
            <a:r>
              <a:rPr kumimoji="0" lang="en-US" sz="2200" b="0" i="0" u="none" strike="noStrike" kern="1200" cap="none" spc="0" normalizeH="0" baseline="0" noProof="0" dirty="0" err="1" smtClean="0">
                <a:ln>
                  <a:noFill/>
                </a:ln>
                <a:solidFill>
                  <a:schemeClr val="tx1"/>
                </a:solidFill>
                <a:effectLst/>
                <a:uLnTx/>
                <a:uFillTx/>
                <a:latin typeface="+mn-lt"/>
                <a:ea typeface="+mn-ea"/>
                <a:cs typeface="+mn-cs"/>
              </a:rPr>
              <a:t>interbase</a:t>
            </a:r>
            <a:r>
              <a:rPr kumimoji="0" lang="en-US" sz="2200" b="0" i="0" u="none" strike="noStrike" kern="1200" cap="none" spc="0" normalizeH="0" baseline="0" noProof="0" dirty="0" smtClean="0">
                <a:ln>
                  <a:noFill/>
                </a:ln>
                <a:solidFill>
                  <a:schemeClr val="tx1"/>
                </a:solidFill>
                <a:effectLst/>
                <a:uLnTx/>
                <a:uFillTx/>
                <a:latin typeface="+mn-lt"/>
                <a:ea typeface="+mn-ea"/>
                <a:cs typeface="+mn-cs"/>
              </a:rPr>
              <a:t> resistance </a:t>
            </a:r>
            <a:r>
              <a:rPr kumimoji="0" lang="en-US" sz="2200" b="0" i="0" u="none" strike="noStrike" kern="1200" cap="none" spc="0" normalizeH="0" baseline="0" noProof="0" dirty="0" err="1" smtClean="0">
                <a:ln>
                  <a:noFill/>
                </a:ln>
                <a:solidFill>
                  <a:schemeClr val="tx1"/>
                </a:solidFill>
                <a:effectLst/>
                <a:uLnTx/>
                <a:uFillTx/>
                <a:latin typeface="+mn-lt"/>
                <a:ea typeface="+mn-ea"/>
                <a:cs typeface="+mn-cs"/>
              </a:rPr>
              <a:t>r'BB</a:t>
            </a:r>
            <a:r>
              <a:rPr kumimoji="0" lang="en-US" sz="2200" b="0" i="0" u="none" strike="noStrike" kern="1200" cap="none" spc="0" normalizeH="0" baseline="0" noProof="0" dirty="0" smtClean="0">
                <a:ln>
                  <a:noFill/>
                </a:ln>
                <a:solidFill>
                  <a:schemeClr val="tx1"/>
                </a:solidFill>
                <a:effectLst/>
                <a:uLnTx/>
                <a:uFillTx/>
                <a:latin typeface="+mn-lt"/>
                <a:ea typeface="+mn-ea"/>
                <a:cs typeface="+mn-cs"/>
              </a:rPr>
              <a:t>. The ratio η = </a:t>
            </a:r>
            <a:r>
              <a:rPr kumimoji="0" lang="en-US" sz="2200" b="0" i="1" u="none" strike="noStrike" kern="1200" cap="none" spc="0" normalizeH="0" baseline="0" noProof="0" dirty="0" smtClean="0">
                <a:ln>
                  <a:noFill/>
                </a:ln>
                <a:solidFill>
                  <a:schemeClr val="tx1"/>
                </a:solidFill>
                <a:effectLst/>
                <a:uLnTx/>
                <a:uFillTx/>
                <a:latin typeface="+mn-lt"/>
                <a:ea typeface="+mn-ea"/>
                <a:cs typeface="+mn-cs"/>
              </a:rPr>
              <a:t>r'</a:t>
            </a:r>
            <a:r>
              <a:rPr kumimoji="0" lang="en-US" sz="2200" b="0" i="1" u="none" strike="noStrike" kern="1200" cap="none" spc="0" normalizeH="0" baseline="-25000" noProof="0" dirty="0" smtClean="0">
                <a:ln>
                  <a:noFill/>
                </a:ln>
                <a:solidFill>
                  <a:schemeClr val="tx1"/>
                </a:solidFill>
                <a:effectLst/>
                <a:uLnTx/>
                <a:uFillTx/>
                <a:latin typeface="+mn-lt"/>
                <a:ea typeface="+mn-ea"/>
                <a:cs typeface="+mn-cs"/>
              </a:rPr>
              <a:t>B1</a:t>
            </a:r>
            <a:r>
              <a:rPr kumimoji="0" lang="en-US" sz="22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2200" b="0" i="1" u="none" strike="noStrike" kern="1200" cap="none" spc="0" normalizeH="0" baseline="0" noProof="0" dirty="0" err="1" smtClean="0">
                <a:ln>
                  <a:noFill/>
                </a:ln>
                <a:solidFill>
                  <a:schemeClr val="tx1"/>
                </a:solidFill>
                <a:effectLst/>
                <a:uLnTx/>
                <a:uFillTx/>
                <a:latin typeface="+mn-lt"/>
                <a:ea typeface="+mn-ea"/>
                <a:cs typeface="+mn-cs"/>
              </a:rPr>
              <a:t>r'</a:t>
            </a:r>
            <a:r>
              <a:rPr kumimoji="0" lang="en-US" sz="2200" b="0" i="1" u="none" strike="noStrike" kern="1200" cap="none" spc="0" normalizeH="0" baseline="-25000" noProof="0" dirty="0" err="1" smtClean="0">
                <a:ln>
                  <a:noFill/>
                </a:ln>
                <a:solidFill>
                  <a:schemeClr val="tx1"/>
                </a:solidFill>
                <a:effectLst/>
                <a:uLnTx/>
                <a:uFillTx/>
                <a:latin typeface="+mn-lt"/>
                <a:ea typeface="+mn-ea"/>
                <a:cs typeface="+mn-cs"/>
              </a:rPr>
              <a:t>BB</a:t>
            </a:r>
            <a:r>
              <a:rPr kumimoji="0" lang="en-US" sz="2200" b="0" i="1" u="none" strike="noStrike" kern="1200" cap="none" spc="0" normalizeH="0" baseline="0" noProof="0" dirty="0" smtClean="0">
                <a:ln>
                  <a:noFill/>
                </a:ln>
                <a:solidFill>
                  <a:schemeClr val="tx1"/>
                </a:solidFill>
                <a:effectLst/>
                <a:uLnTx/>
                <a:uFillTx/>
                <a:latin typeface="+mn-lt"/>
                <a:ea typeface="+mn-ea"/>
                <a:cs typeface="+mn-cs"/>
              </a:rPr>
              <a:t> is called a </a:t>
            </a:r>
          </a:p>
          <a:p>
            <a:pPr marL="320040" marR="0" lvl="0" indent="-320040" algn="l" defTabSz="914400" rtl="0" eaLnBrk="1" fontAlgn="auto" latinLnBrk="0" hangingPunct="1">
              <a:lnSpc>
                <a:spcPct val="100000"/>
              </a:lnSpc>
              <a:spcBef>
                <a:spcPts val="700"/>
              </a:spcBef>
              <a:spcAft>
                <a:spcPts val="0"/>
              </a:spcAft>
              <a:buClr>
                <a:schemeClr val="accent2"/>
              </a:buClr>
              <a:buSzPct val="60000"/>
              <a:tabLst/>
              <a:defRPr/>
            </a:pPr>
            <a:r>
              <a:rPr lang="en-US" sz="2200" i="1" dirty="0" smtClean="0"/>
              <a:t>   </a:t>
            </a:r>
            <a:r>
              <a:rPr kumimoji="0" lang="en-US" sz="2200" b="1" i="1" u="none" strike="noStrike" kern="1200" cap="none" spc="0" normalizeH="0" baseline="0" noProof="0" dirty="0" smtClean="0">
                <a:ln>
                  <a:noFill/>
                </a:ln>
                <a:solidFill>
                  <a:schemeClr val="tx1"/>
                </a:solidFill>
                <a:effectLst/>
                <a:uLnTx/>
                <a:uFillTx/>
                <a:latin typeface="+mn-lt"/>
                <a:ea typeface="+mn-ea"/>
                <a:cs typeface="+mn-cs"/>
              </a:rPr>
              <a:t>UJT standoff ratio. </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q"/>
              <a:tabLst/>
              <a:defRPr/>
            </a:pPr>
            <a:r>
              <a:rPr kumimoji="0" lang="en-US" sz="2200" b="0" i="1" u="none" strike="noStrike" kern="1200" cap="none" spc="0" normalizeH="0" baseline="0" noProof="0" dirty="0" smtClean="0">
                <a:ln>
                  <a:noFill/>
                </a:ln>
                <a:solidFill>
                  <a:schemeClr val="tx1"/>
                </a:solidFill>
                <a:effectLst/>
                <a:uLnTx/>
                <a:uFillTx/>
                <a:latin typeface="+mn-lt"/>
                <a:ea typeface="+mn-ea"/>
                <a:cs typeface="+mn-cs"/>
              </a:rPr>
              <a:t>When the emitter voltage reaches V</a:t>
            </a:r>
            <a:r>
              <a:rPr kumimoji="0" lang="en-US" sz="2200" b="0" i="1" u="none" strike="noStrike" kern="1200" cap="none" spc="0" normalizeH="0" baseline="-25000" noProof="0" dirty="0" smtClean="0">
                <a:ln>
                  <a:noFill/>
                </a:ln>
                <a:solidFill>
                  <a:schemeClr val="tx1"/>
                </a:solidFill>
                <a:effectLst/>
                <a:uLnTx/>
                <a:uFillTx/>
                <a:latin typeface="+mn-lt"/>
                <a:ea typeface="+mn-ea"/>
                <a:cs typeface="+mn-cs"/>
              </a:rPr>
              <a:t>P</a:t>
            </a:r>
            <a:r>
              <a:rPr kumimoji="0" lang="en-US" sz="2200" b="0" i="1" u="none" strike="noStrike" kern="1200" cap="none" spc="0" normalizeH="0" baseline="0" noProof="0" dirty="0" smtClean="0">
                <a:ln>
                  <a:noFill/>
                </a:ln>
                <a:solidFill>
                  <a:schemeClr val="tx1"/>
                </a:solidFill>
                <a:effectLst/>
                <a:uLnTx/>
                <a:uFillTx/>
                <a:latin typeface="+mn-lt"/>
                <a:ea typeface="+mn-ea"/>
                <a:cs typeface="+mn-cs"/>
              </a:rPr>
              <a:t> (the peak point), the UJT "fires", where </a:t>
            </a:r>
          </a:p>
          <a:p>
            <a:pPr marL="320040" lvl="0" indent="-320040">
              <a:spcBef>
                <a:spcPts val="700"/>
              </a:spcBef>
              <a:buClr>
                <a:schemeClr val="accent2"/>
              </a:buClr>
              <a:buSzPct val="60000"/>
            </a:pPr>
            <a:r>
              <a:rPr lang="en-US" sz="2200" i="1" dirty="0" smtClean="0"/>
              <a:t>      </a:t>
            </a:r>
            <a:r>
              <a:rPr kumimoji="0" lang="en-US" sz="2200" b="1" i="1" u="none" strike="noStrike" kern="1200" cap="none" spc="0" normalizeH="0" baseline="0" noProof="0" dirty="0" smtClean="0">
                <a:ln>
                  <a:noFill/>
                </a:ln>
                <a:solidFill>
                  <a:schemeClr val="tx1"/>
                </a:solidFill>
                <a:effectLst/>
                <a:uLnTx/>
                <a:uFillTx/>
                <a:latin typeface="+mn-lt"/>
                <a:ea typeface="+mn-ea"/>
                <a:cs typeface="+mn-cs"/>
              </a:rPr>
              <a:t>V</a:t>
            </a:r>
            <a:r>
              <a:rPr kumimoji="0" lang="en-US" sz="2200" b="1" i="1" u="none" strike="noStrike" kern="1200" cap="none" spc="0" normalizeH="0" baseline="-25000" noProof="0" dirty="0" smtClean="0">
                <a:ln>
                  <a:noFill/>
                </a:ln>
                <a:solidFill>
                  <a:schemeClr val="tx1"/>
                </a:solidFill>
                <a:effectLst/>
                <a:uLnTx/>
                <a:uFillTx/>
                <a:latin typeface="+mn-lt"/>
                <a:ea typeface="+mn-ea"/>
                <a:cs typeface="+mn-cs"/>
              </a:rPr>
              <a:t>P</a:t>
            </a:r>
            <a:r>
              <a:rPr kumimoji="0" lang="en-US" sz="2200" b="1" i="1" u="none" strike="noStrike" kern="1200" cap="none" spc="0" normalizeH="0" baseline="0" noProof="0" dirty="0" smtClean="0">
                <a:ln>
                  <a:noFill/>
                </a:ln>
                <a:solidFill>
                  <a:schemeClr val="tx1"/>
                </a:solidFill>
                <a:effectLst/>
                <a:uLnTx/>
                <a:uFillTx/>
                <a:latin typeface="+mn-lt"/>
                <a:ea typeface="+mn-ea"/>
                <a:cs typeface="+mn-cs"/>
              </a:rPr>
              <a:t> = </a:t>
            </a:r>
            <a:r>
              <a:rPr kumimoji="0" lang="en-US" sz="2200" b="1" i="1" u="none" strike="noStrike" kern="1200" cap="none" spc="0" normalizeH="0" baseline="0" noProof="0" dirty="0" err="1" smtClean="0">
                <a:ln>
                  <a:noFill/>
                </a:ln>
                <a:solidFill>
                  <a:schemeClr val="tx1"/>
                </a:solidFill>
                <a:effectLst/>
                <a:uLnTx/>
                <a:uFillTx/>
                <a:latin typeface="+mn-lt"/>
                <a:ea typeface="+mn-ea"/>
                <a:cs typeface="+mn-cs"/>
              </a:rPr>
              <a:t>V</a:t>
            </a:r>
            <a:r>
              <a:rPr kumimoji="0" lang="en-US" sz="2200" b="1" i="1" u="none" strike="noStrike" kern="1200" cap="none" spc="0" normalizeH="0" baseline="-25000" noProof="0" dirty="0" err="1" smtClean="0">
                <a:ln>
                  <a:noFill/>
                </a:ln>
                <a:solidFill>
                  <a:schemeClr val="tx1"/>
                </a:solidFill>
                <a:effectLst/>
                <a:uLnTx/>
                <a:uFillTx/>
                <a:latin typeface="+mn-lt"/>
                <a:ea typeface="+mn-ea"/>
                <a:cs typeface="+mn-cs"/>
              </a:rPr>
              <a:t>Pn</a:t>
            </a:r>
            <a:r>
              <a:rPr lang="en-US" sz="2200" b="1" i="1" dirty="0" smtClean="0"/>
              <a:t> + η V</a:t>
            </a:r>
            <a:r>
              <a:rPr lang="en-US" sz="2200" b="1" i="1" baseline="-25000" dirty="0" smtClean="0"/>
              <a:t>BB</a:t>
            </a:r>
            <a:r>
              <a:rPr lang="en-US" sz="2200" b="1" i="1" dirty="0" smtClean="0"/>
              <a:t> </a:t>
            </a:r>
            <a:endParaRPr kumimoji="0" lang="en-US" sz="2200" b="1" i="0" u="none" strike="noStrike" kern="1200" cap="none" spc="0" normalizeH="0" baseline="0" noProof="0" dirty="0">
              <a:ln>
                <a:noFill/>
              </a:ln>
              <a:solidFill>
                <a:schemeClr val="tx1"/>
              </a:solidFill>
              <a:effectLst/>
              <a:uLnTx/>
              <a:uFillTx/>
              <a:latin typeface="+mn-lt"/>
              <a:ea typeface="+mn-ea"/>
              <a:cs typeface="+mn-cs"/>
            </a:endParaRPr>
          </a:p>
        </p:txBody>
      </p:sp>
      <p:sp>
        <p:nvSpPr>
          <p:cNvPr id="7" name="Content Placeholder 4"/>
          <p:cNvSpPr txBox="1">
            <a:spLocks/>
          </p:cNvSpPr>
          <p:nvPr/>
        </p:nvSpPr>
        <p:spPr>
          <a:xfrm>
            <a:off x="1069145" y="6133514"/>
            <a:ext cx="7104185"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dirty="0" smtClean="0">
                <a:latin typeface="Calibri" pitchFamily="34" charset="0"/>
                <a:cs typeface="Calibri" pitchFamily="34" charset="0"/>
              </a:rPr>
              <a:t>Source:</a:t>
            </a:r>
            <a:r>
              <a:rPr lang="en-US" sz="1400" dirty="0" smtClean="0"/>
              <a:t> https://electricalfundablog.com/unijunction-transistor-ujt-construction-working-characteristics-curve-applications/</a:t>
            </a:r>
          </a:p>
          <a:p>
            <a:endParaRPr lang="en-US" sz="1400" dirty="0" smtClean="0"/>
          </a:p>
          <a:p>
            <a:pPr lvl="0"/>
            <a:endParaRPr lang="en-US" sz="1400" b="1" dirty="0"/>
          </a:p>
          <a:p>
            <a:pPr marL="0" indent="0">
              <a:buFont typeface="Wingdings"/>
              <a:buNone/>
            </a:pPr>
            <a:endParaRPr lang="en-US" sz="14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UJT Characteristic curve</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pic>
        <p:nvPicPr>
          <p:cNvPr id="10242" name="Picture 2"/>
          <p:cNvPicPr>
            <a:picLocks noGrp="1" noChangeAspect="1" noChangeArrowheads="1"/>
          </p:cNvPicPr>
          <p:nvPr>
            <p:ph sz="quarter" idx="1"/>
          </p:nvPr>
        </p:nvPicPr>
        <p:blipFill>
          <a:blip r:embed="rId2"/>
          <a:srcRect/>
          <a:stretch>
            <a:fillRect/>
          </a:stretch>
        </p:blipFill>
        <p:spPr bwMode="auto">
          <a:xfrm>
            <a:off x="548640" y="1524000"/>
            <a:ext cx="4556760" cy="4314092"/>
          </a:xfrm>
          <a:prstGeom prst="rect">
            <a:avLst/>
          </a:prstGeom>
          <a:noFill/>
          <a:ln w="9525">
            <a:noFill/>
            <a:miter lim="800000"/>
            <a:headEnd/>
            <a:tailEnd/>
          </a:ln>
          <a:effectLst/>
        </p:spPr>
      </p:pic>
      <p:sp>
        <p:nvSpPr>
          <p:cNvPr id="7" name="Rectangle 6"/>
          <p:cNvSpPr/>
          <p:nvPr/>
        </p:nvSpPr>
        <p:spPr>
          <a:xfrm>
            <a:off x="5514534" y="1523998"/>
            <a:ext cx="3172265" cy="3785652"/>
          </a:xfrm>
          <a:prstGeom prst="rect">
            <a:avLst/>
          </a:prstGeom>
        </p:spPr>
        <p:txBody>
          <a:bodyPr wrap="square">
            <a:spAutoFit/>
          </a:bodyPr>
          <a:lstStyle/>
          <a:p>
            <a:r>
              <a:rPr lang="en-US" sz="2400" dirty="0" smtClean="0"/>
              <a:t>The UJT operates in a negative resistance region up to a certain value of I</a:t>
            </a:r>
            <a:r>
              <a:rPr lang="en-US" sz="2400" baseline="-25000" dirty="0" smtClean="0"/>
              <a:t>E</a:t>
            </a:r>
            <a:r>
              <a:rPr lang="en-US" sz="2400" dirty="0" smtClean="0"/>
              <a:t> (valley point). Beyond the valley point, the device is in saturation, and V</a:t>
            </a:r>
            <a:r>
              <a:rPr lang="en-US" sz="2400" baseline="-25000" dirty="0" smtClean="0"/>
              <a:t>E </a:t>
            </a:r>
            <a:r>
              <a:rPr lang="en-US" sz="2400" dirty="0" smtClean="0"/>
              <a:t>increases very little with an increasing I</a:t>
            </a:r>
            <a:r>
              <a:rPr lang="en-US" sz="2400" baseline="-25000" dirty="0" smtClean="0"/>
              <a:t>E</a:t>
            </a:r>
            <a:r>
              <a:rPr lang="en-US" sz="2400" dirty="0" smtClean="0"/>
              <a:t>. </a:t>
            </a:r>
            <a:endParaRPr lang="en-US" sz="2400" dirty="0"/>
          </a:p>
        </p:txBody>
      </p:sp>
      <p:sp>
        <p:nvSpPr>
          <p:cNvPr id="8" name="Content Placeholder 4"/>
          <p:cNvSpPr txBox="1">
            <a:spLocks/>
          </p:cNvSpPr>
          <p:nvPr/>
        </p:nvSpPr>
        <p:spPr>
          <a:xfrm>
            <a:off x="1069145" y="6133514"/>
            <a:ext cx="7104185"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dirty="0" smtClean="0">
                <a:latin typeface="Calibri" pitchFamily="34" charset="0"/>
                <a:cs typeface="Calibri" pitchFamily="34" charset="0"/>
              </a:rPr>
              <a:t>Source:</a:t>
            </a:r>
            <a:r>
              <a:rPr lang="en-US" sz="1400" dirty="0" smtClean="0"/>
              <a:t> https://electricalfundablog.com/unijunction-transistor-ujt-construction-working-characteristics-curve-applications/</a:t>
            </a:r>
          </a:p>
          <a:p>
            <a:endParaRPr lang="en-US" sz="1400" dirty="0" smtClean="0"/>
          </a:p>
          <a:p>
            <a:pPr lvl="0"/>
            <a:endParaRPr lang="en-US" sz="1400" b="1" dirty="0"/>
          </a:p>
          <a:p>
            <a:pPr marL="0" indent="0">
              <a:buFont typeface="Wingdings"/>
              <a:buNone/>
            </a:pPr>
            <a:endParaRPr lang="en-US" sz="14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UJT Applications</a:t>
            </a:r>
            <a:endParaRPr lang="en-US" b="1"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a:xfrm>
            <a:off x="612648" y="1600200"/>
            <a:ext cx="8153400" cy="1311812"/>
          </a:xfrm>
        </p:spPr>
        <p:txBody>
          <a:bodyPr>
            <a:noAutofit/>
          </a:bodyPr>
          <a:lstStyle/>
          <a:p>
            <a:r>
              <a:rPr lang="en-US" sz="1800" dirty="0" smtClean="0"/>
              <a:t>The UJT can be used as a trigger device for SCRs and </a:t>
            </a:r>
            <a:r>
              <a:rPr lang="en-US" sz="1800" dirty="0" err="1" smtClean="0"/>
              <a:t>triacs</a:t>
            </a:r>
            <a:r>
              <a:rPr lang="en-US" sz="1800" dirty="0" smtClean="0"/>
              <a:t>. Other applications include </a:t>
            </a:r>
            <a:r>
              <a:rPr lang="en-US" sz="1800" dirty="0" err="1" smtClean="0"/>
              <a:t>nonsinusoidal</a:t>
            </a:r>
            <a:r>
              <a:rPr lang="en-US" sz="1800" dirty="0" smtClean="0"/>
              <a:t> oscillators, </a:t>
            </a:r>
            <a:r>
              <a:rPr lang="en-US" sz="1800" dirty="0" err="1" smtClean="0"/>
              <a:t>sawtooth</a:t>
            </a:r>
            <a:r>
              <a:rPr lang="en-US" sz="1800" dirty="0" smtClean="0"/>
              <a:t> generators, phase control, and timing circuits. The figure shows a UJT relaxation oscillator as an example of one application.</a:t>
            </a:r>
            <a:endParaRPr lang="en-US" sz="1800" dirty="0"/>
          </a:p>
        </p:txBody>
      </p:sp>
      <p:pic>
        <p:nvPicPr>
          <p:cNvPr id="11266" name="Picture 2"/>
          <p:cNvPicPr>
            <a:picLocks noChangeAspect="1" noChangeArrowheads="1"/>
          </p:cNvPicPr>
          <p:nvPr/>
        </p:nvPicPr>
        <p:blipFill>
          <a:blip r:embed="rId2"/>
          <a:srcRect/>
          <a:stretch>
            <a:fillRect/>
          </a:stretch>
        </p:blipFill>
        <p:spPr bwMode="auto">
          <a:xfrm>
            <a:off x="886266" y="3016566"/>
            <a:ext cx="2929596" cy="3139337"/>
          </a:xfrm>
          <a:prstGeom prst="rect">
            <a:avLst/>
          </a:prstGeom>
          <a:noFill/>
          <a:ln w="9525">
            <a:noFill/>
            <a:miter lim="800000"/>
            <a:headEnd/>
            <a:tailEnd/>
          </a:ln>
          <a:effectLst/>
        </p:spPr>
      </p:pic>
      <p:pic>
        <p:nvPicPr>
          <p:cNvPr id="11267" name="Picture 3"/>
          <p:cNvPicPr>
            <a:picLocks noChangeAspect="1" noChangeArrowheads="1"/>
          </p:cNvPicPr>
          <p:nvPr/>
        </p:nvPicPr>
        <p:blipFill>
          <a:blip r:embed="rId3"/>
          <a:srcRect/>
          <a:stretch>
            <a:fillRect/>
          </a:stretch>
        </p:blipFill>
        <p:spPr bwMode="auto">
          <a:xfrm>
            <a:off x="3920197" y="2880360"/>
            <a:ext cx="4924425" cy="1533525"/>
          </a:xfrm>
          <a:prstGeom prst="rect">
            <a:avLst/>
          </a:prstGeom>
          <a:noFill/>
          <a:ln w="9525">
            <a:noFill/>
            <a:miter lim="800000"/>
            <a:headEnd/>
            <a:tailEnd/>
          </a:ln>
          <a:effectLst/>
        </p:spPr>
      </p:pic>
      <p:pic>
        <p:nvPicPr>
          <p:cNvPr id="11268" name="Picture 4"/>
          <p:cNvPicPr>
            <a:picLocks noChangeAspect="1" noChangeArrowheads="1"/>
          </p:cNvPicPr>
          <p:nvPr/>
        </p:nvPicPr>
        <p:blipFill>
          <a:blip r:embed="rId4"/>
          <a:srcRect/>
          <a:stretch>
            <a:fillRect/>
          </a:stretch>
        </p:blipFill>
        <p:spPr bwMode="auto">
          <a:xfrm>
            <a:off x="3906129" y="4513092"/>
            <a:ext cx="4953000" cy="1543050"/>
          </a:xfrm>
          <a:prstGeom prst="rect">
            <a:avLst/>
          </a:prstGeom>
          <a:noFill/>
          <a:ln w="9525">
            <a:noFill/>
            <a:miter lim="800000"/>
            <a:headEnd/>
            <a:tailEnd/>
          </a:ln>
          <a:effectLst/>
        </p:spPr>
      </p:pic>
      <p:sp>
        <p:nvSpPr>
          <p:cNvPr id="9" name="Content Placeholder 4"/>
          <p:cNvSpPr txBox="1">
            <a:spLocks/>
          </p:cNvSpPr>
          <p:nvPr/>
        </p:nvSpPr>
        <p:spPr>
          <a:xfrm>
            <a:off x="1069145" y="6133514"/>
            <a:ext cx="7104185"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dirty="0" smtClean="0">
                <a:latin typeface="Calibri" pitchFamily="34" charset="0"/>
                <a:cs typeface="Calibri" pitchFamily="34" charset="0"/>
              </a:rPr>
              <a:t>Source:</a:t>
            </a:r>
            <a:r>
              <a:rPr lang="en-US" sz="1400" dirty="0" smtClean="0"/>
              <a:t> https://electricalfundablog.com/unijunction-transistor-ujt-construction-working-characteristics-curve-applications/</a:t>
            </a:r>
          </a:p>
          <a:p>
            <a:endParaRPr lang="en-US" sz="1400" dirty="0" smtClean="0"/>
          </a:p>
          <a:p>
            <a:pPr lvl="0"/>
            <a:endParaRPr lang="en-US" sz="1400" b="1" dirty="0"/>
          </a:p>
          <a:p>
            <a:pPr marL="0" indent="0">
              <a:buFont typeface="Wingdings"/>
              <a:buNone/>
            </a:pPr>
            <a:endParaRPr lang="en-US" sz="1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UJT 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30</a:t>
            </a:fld>
            <a:endParaRPr lang="en-US"/>
          </a:p>
        </p:txBody>
      </p:sp>
      <p:sp>
        <p:nvSpPr>
          <p:cNvPr id="5" name="Content Placeholder 4"/>
          <p:cNvSpPr>
            <a:spLocks noGrp="1"/>
          </p:cNvSpPr>
          <p:nvPr>
            <p:ph sz="quarter" idx="1"/>
          </p:nvPr>
        </p:nvSpPr>
        <p:spPr/>
        <p:txBody>
          <a:bodyPr>
            <a:noAutofit/>
          </a:bodyPr>
          <a:lstStyle/>
          <a:p>
            <a:pPr algn="just">
              <a:buNone/>
            </a:pPr>
            <a:r>
              <a:rPr lang="en-US" sz="2400" dirty="0" smtClean="0">
                <a:latin typeface="+mn-lt"/>
              </a:rPr>
              <a:t>    When dc power is applied, the capacitor C charges until it reaches the peak-point voltage. At this point, the </a:t>
            </a:r>
            <a:r>
              <a:rPr lang="en-US" sz="2400" dirty="0" err="1" smtClean="0">
                <a:latin typeface="+mn-lt"/>
              </a:rPr>
              <a:t>pn</a:t>
            </a:r>
            <a:r>
              <a:rPr lang="en-US" sz="2400" dirty="0" smtClean="0">
                <a:latin typeface="+mn-lt"/>
              </a:rPr>
              <a:t> junction becomes forward-biased, and the emitter characteristic goes into the negative resistance region. The capacitor quickly discharges through the forward-biased junction.</a:t>
            </a:r>
          </a:p>
          <a:p>
            <a:pPr algn="just">
              <a:buNone/>
            </a:pPr>
            <a:r>
              <a:rPr lang="en-US" sz="2400" dirty="0" smtClean="0">
                <a:latin typeface="+mn-lt"/>
              </a:rPr>
              <a:t/>
            </a:r>
            <a:br>
              <a:rPr lang="en-US" sz="2400" dirty="0" smtClean="0">
                <a:latin typeface="+mn-lt"/>
              </a:rPr>
            </a:br>
            <a:r>
              <a:rPr lang="en-US" sz="2400" dirty="0" smtClean="0">
                <a:latin typeface="+mn-lt"/>
              </a:rPr>
              <a:t>When the capacitor voltage decreases to the valley-point voltage the UJT turns off, the capacitor begins to charge again, and the cycle is repeated. During the discharge time of the capacitor, the UJT is conducting.</a:t>
            </a:r>
            <a:br>
              <a:rPr lang="en-US" sz="2400" dirty="0" smtClean="0">
                <a:latin typeface="+mn-lt"/>
              </a:rPr>
            </a:br>
            <a:r>
              <a:rPr lang="en-US" sz="2400" dirty="0" smtClean="0">
                <a:latin typeface="+mn-lt"/>
              </a:rPr>
              <a:t/>
            </a:r>
            <a:br>
              <a:rPr lang="en-US" sz="2400" dirty="0" smtClean="0">
                <a:latin typeface="+mn-lt"/>
              </a:rPr>
            </a:br>
            <a:r>
              <a:rPr lang="en-US" sz="2400" dirty="0" smtClean="0">
                <a:latin typeface="+mn-lt"/>
              </a:rPr>
              <a:t/>
            </a:r>
            <a:br>
              <a:rPr lang="en-US" sz="2400" dirty="0" smtClean="0">
                <a:latin typeface="+mn-lt"/>
              </a:rPr>
            </a:br>
            <a:endParaRPr lang="en-US" sz="2400" dirty="0">
              <a:latin typeface="+mn-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Autofit/>
          </a:bodyPr>
          <a:lstStyle/>
          <a:p>
            <a:pPr algn="ctr"/>
            <a:r>
              <a:rPr lang="en-US" sz="2800" b="1" dirty="0">
                <a:solidFill>
                  <a:srgbClr val="C00000"/>
                </a:solidFill>
                <a:effectLst>
                  <a:outerShdw blurRad="38100" dist="38100" dir="2700000" algn="tl">
                    <a:srgbClr val="000000">
                      <a:alpha val="43137"/>
                    </a:srgbClr>
                  </a:outerShdw>
                </a:effectLst>
              </a:rPr>
              <a:t>IGBT (INSULATED GATE BIPOLAR TRANSISTOR)</a:t>
            </a:r>
            <a:endParaRPr lang="en-US" sz="2800" dirty="0">
              <a:solidFill>
                <a:srgbClr val="C00000"/>
              </a:solidFill>
              <a:effectLst>
                <a:outerShdw blurRad="38100" dist="38100" dir="2700000" algn="tl">
                  <a:srgbClr val="000000">
                    <a:alpha val="43137"/>
                  </a:srgbClr>
                </a:outerShdw>
              </a:effectLst>
            </a:endParaRPr>
          </a:p>
        </p:txBody>
      </p:sp>
      <p:sp>
        <p:nvSpPr>
          <p:cNvPr id="5" name="Date Placeholder 4"/>
          <p:cNvSpPr>
            <a:spLocks noGrp="1"/>
          </p:cNvSpPr>
          <p:nvPr>
            <p:ph type="dt" sz="half" idx="10"/>
          </p:nvPr>
        </p:nvSpPr>
        <p:spPr/>
        <p:txBody>
          <a:bodyPr/>
          <a:lstStyle/>
          <a:p>
            <a:fld id="{0FE2BB5D-3716-4638-87C2-C5E3462612BD}"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31</a:t>
            </a:fld>
            <a:endParaRPr lang="en-US"/>
          </a:p>
        </p:txBody>
      </p:sp>
      <p:sp>
        <p:nvSpPr>
          <p:cNvPr id="10" name="Content Placeholder 9"/>
          <p:cNvSpPr>
            <a:spLocks noGrp="1"/>
          </p:cNvSpPr>
          <p:nvPr>
            <p:ph sz="quarter" idx="1"/>
          </p:nvPr>
        </p:nvSpPr>
        <p:spPr/>
        <p:txBody>
          <a:bodyPr>
            <a:normAutofit/>
          </a:bodyPr>
          <a:lstStyle/>
          <a:p>
            <a:pPr>
              <a:buNone/>
            </a:pPr>
            <a:r>
              <a:rPr lang="en-US" sz="1800" dirty="0" smtClean="0"/>
              <a:t>     IGBT </a:t>
            </a:r>
            <a:r>
              <a:rPr lang="en-US" sz="1800" dirty="0"/>
              <a:t>stand for Insulated Gate Bipolar Transistor. It is a three terminal semiconductor switching device that can be used for fast switching with high efficiency in many types of electronic devices.</a:t>
            </a:r>
          </a:p>
          <a:p>
            <a:pPr>
              <a:buNone/>
            </a:pPr>
            <a:r>
              <a:rPr lang="en-US" sz="1800" dirty="0"/>
              <a:t>	</a:t>
            </a:r>
            <a:endParaRPr lang="en-US" sz="1800" b="1" u="sng" dirty="0"/>
          </a:p>
          <a:p>
            <a:pPr>
              <a:buNone/>
            </a:pPr>
            <a:r>
              <a:rPr lang="en-US" sz="1800" dirty="0" smtClean="0"/>
              <a:t>     IGBT </a:t>
            </a:r>
            <a:r>
              <a:rPr lang="en-US" sz="1800" dirty="0"/>
              <a:t>requires only a small voltage to maintain conduction in the device unlike in BJT. The IGBT is a unidirectional device that is, it can only switch ON in the forward direction. This means current flows from the collector to the emitter unlike in MOSFET, which are bi-directional.</a:t>
            </a:r>
          </a:p>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98408" y="4146452"/>
            <a:ext cx="4165407" cy="19934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Content Placeholder 4"/>
          <p:cNvSpPr txBox="1">
            <a:spLocks/>
          </p:cNvSpPr>
          <p:nvPr/>
        </p:nvSpPr>
        <p:spPr>
          <a:xfrm>
            <a:off x="1069145" y="6133514"/>
            <a:ext cx="7104185" cy="464234"/>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b="1" dirty="0" smtClean="0">
                <a:latin typeface="Calibri" pitchFamily="34" charset="0"/>
                <a:cs typeface="Calibri" pitchFamily="34" charset="0"/>
              </a:rPr>
              <a:t>Source:</a:t>
            </a:r>
            <a:r>
              <a:rPr lang="en-US" sz="1400" dirty="0" smtClean="0"/>
              <a:t> https://www.electronics-tutorials.ws/power/insulated-gate-bipolar-transistor.html</a:t>
            </a:r>
          </a:p>
          <a:p>
            <a:endParaRPr lang="en-US" sz="1400" dirty="0" smtClean="0"/>
          </a:p>
          <a:p>
            <a:endParaRPr lang="en-US" sz="1400" dirty="0" smtClean="0"/>
          </a:p>
          <a:p>
            <a:pPr lvl="0"/>
            <a:endParaRPr lang="en-US" sz="1400" b="1" dirty="0"/>
          </a:p>
          <a:p>
            <a:pPr marL="0" indent="0">
              <a:buFont typeface="Wingdings"/>
              <a:buNone/>
            </a:pPr>
            <a:endParaRPr lang="en-US" sz="1400" b="1" dirty="0"/>
          </a:p>
        </p:txBody>
      </p:sp>
    </p:spTree>
    <p:extLst>
      <p:ext uri="{BB962C8B-B14F-4D97-AF65-F5344CB8AC3E}">
        <p14:creationId xmlns:p14="http://schemas.microsoft.com/office/powerpoint/2010/main" xmlns="" val="19831235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IGBT cont’</a:t>
            </a:r>
            <a:endParaRPr lang="en-US" dirty="0"/>
          </a:p>
        </p:txBody>
      </p:sp>
      <p:sp>
        <p:nvSpPr>
          <p:cNvPr id="3" name="Content Placeholder 2"/>
          <p:cNvSpPr>
            <a:spLocks noGrp="1"/>
          </p:cNvSpPr>
          <p:nvPr>
            <p:ph sz="quarter" idx="1"/>
          </p:nvPr>
        </p:nvSpPr>
        <p:spPr>
          <a:xfrm>
            <a:off x="762000" y="1219200"/>
            <a:ext cx="8153400" cy="5167532"/>
          </a:xfrm>
        </p:spPr>
        <p:txBody>
          <a:bodyPr>
            <a:noAutofit/>
          </a:bodyPr>
          <a:lstStyle/>
          <a:p>
            <a:pPr algn="just"/>
            <a:endParaRPr lang="en-US" sz="2400" dirty="0" smtClean="0"/>
          </a:p>
          <a:p>
            <a:pPr algn="just"/>
            <a:r>
              <a:rPr lang="en-US" sz="2400" dirty="0" smtClean="0"/>
              <a:t>IGBT is a three terminal power semiconductor switch used to control the electrical energy. </a:t>
            </a:r>
          </a:p>
          <a:p>
            <a:pPr algn="just"/>
            <a:r>
              <a:rPr lang="en-US" sz="2400" dirty="0" smtClean="0"/>
              <a:t>Both Power BJT and Power MOSFET have their own advantages and disadvantages. </a:t>
            </a:r>
          </a:p>
          <a:p>
            <a:pPr algn="just"/>
            <a:r>
              <a:rPr lang="en-US" sz="2400" dirty="0" smtClean="0"/>
              <a:t>BJTs have lower conduction losses in on state condition, but have longer turn off time. </a:t>
            </a:r>
          </a:p>
          <a:p>
            <a:pPr algn="just"/>
            <a:r>
              <a:rPr lang="en-US" sz="2400" dirty="0" smtClean="0"/>
              <a:t>MOSFETs have higher on state conduction losses and have lower turn on and turn off times. </a:t>
            </a:r>
          </a:p>
          <a:p>
            <a:pPr algn="just"/>
            <a:r>
              <a:rPr lang="en-US" sz="2400" dirty="0" smtClean="0"/>
              <a:t>The combination of BJT and MOSFET monolithically leads to a new device called </a:t>
            </a:r>
            <a:r>
              <a:rPr lang="en-US" sz="2400" b="1" dirty="0" smtClean="0"/>
              <a:t>Insulated Gate Bipolar Transistor. </a:t>
            </a:r>
          </a:p>
          <a:p>
            <a:pPr algn="just"/>
            <a:endParaRPr lang="en-US" sz="2400" dirty="0"/>
          </a:p>
        </p:txBody>
      </p:sp>
      <p:sp>
        <p:nvSpPr>
          <p:cNvPr id="4" name="Date Placeholder 3"/>
          <p:cNvSpPr>
            <a:spLocks noGrp="1"/>
          </p:cNvSpPr>
          <p:nvPr>
            <p:ph type="dt" sz="half" idx="10"/>
          </p:nvPr>
        </p:nvSpPr>
        <p:spPr/>
        <p:txBody>
          <a:bodyPr/>
          <a:lstStyle/>
          <a:p>
            <a:fld id="{A11FBF4A-CC9D-4260-B32F-5126407BEF9F}" type="datetime1">
              <a:rPr lang="en-US" smtClean="0"/>
              <a:pPr/>
              <a:t>06/08/2022</a:t>
            </a:fld>
            <a:endParaRPr lang="en-US"/>
          </a:p>
        </p:txBody>
      </p:sp>
      <p:sp>
        <p:nvSpPr>
          <p:cNvPr id="5" name="Slide Number Placeholder 4"/>
          <p:cNvSpPr>
            <a:spLocks noGrp="1"/>
          </p:cNvSpPr>
          <p:nvPr>
            <p:ph type="sldNum" sz="quarter" idx="12"/>
          </p:nvPr>
        </p:nvSpPr>
        <p:spPr/>
        <p:txBody>
          <a:bodyPr>
            <a:normAutofit fontScale="85000" lnSpcReduction="20000"/>
          </a:bodyPr>
          <a:lstStyle/>
          <a:p>
            <a:fld id="{E90EC951-2603-4970-A40B-F9FF9B845B36}"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IGBT cont’</a:t>
            </a:r>
            <a:endParaRPr lang="en-US" dirty="0"/>
          </a:p>
        </p:txBody>
      </p:sp>
      <p:sp>
        <p:nvSpPr>
          <p:cNvPr id="3" name="Content Placeholder 2"/>
          <p:cNvSpPr>
            <a:spLocks noGrp="1"/>
          </p:cNvSpPr>
          <p:nvPr>
            <p:ph sz="quarter" idx="1"/>
          </p:nvPr>
        </p:nvSpPr>
        <p:spPr>
          <a:xfrm>
            <a:off x="990600" y="1600200"/>
            <a:ext cx="7775448" cy="2338754"/>
          </a:xfrm>
        </p:spPr>
        <p:txBody>
          <a:bodyPr>
            <a:normAutofit/>
          </a:bodyPr>
          <a:lstStyle/>
          <a:p>
            <a:pPr algn="just"/>
            <a:r>
              <a:rPr lang="en-US" sz="2000" dirty="0" smtClean="0"/>
              <a:t>The other names of this device are GEMFET (Gain-Enhanced Modulated FET), COMFET (Conductivity Modulated Field Effect Transistor), IGT (Insulated Gate Transistor), bipolar mode MOSFET, bipolar MOS Transistor. </a:t>
            </a:r>
          </a:p>
          <a:p>
            <a:pPr algn="just"/>
            <a:r>
              <a:rPr lang="en-US" sz="2000" dirty="0" smtClean="0"/>
              <a:t>It has superior on-state characteristics, good switching speed and excellent safe operating area. </a:t>
            </a:r>
          </a:p>
          <a:p>
            <a:pPr>
              <a:buNone/>
            </a:pPr>
            <a:endParaRPr lang="en-US" sz="2000" dirty="0"/>
          </a:p>
        </p:txBody>
      </p:sp>
      <p:pic>
        <p:nvPicPr>
          <p:cNvPr id="1026" name="Picture 2"/>
          <p:cNvPicPr>
            <a:picLocks noChangeAspect="1" noChangeArrowheads="1"/>
          </p:cNvPicPr>
          <p:nvPr/>
        </p:nvPicPr>
        <p:blipFill>
          <a:blip r:embed="rId2"/>
          <a:srcRect/>
          <a:stretch>
            <a:fillRect/>
          </a:stretch>
        </p:blipFill>
        <p:spPr bwMode="auto">
          <a:xfrm>
            <a:off x="3067929" y="3601329"/>
            <a:ext cx="2757881" cy="2286000"/>
          </a:xfrm>
          <a:prstGeom prst="rect">
            <a:avLst/>
          </a:prstGeom>
          <a:noFill/>
          <a:ln w="9525">
            <a:noFill/>
            <a:miter lim="800000"/>
            <a:headEnd/>
            <a:tailEnd/>
          </a:ln>
          <a:effectLst/>
        </p:spPr>
      </p:pic>
      <p:sp>
        <p:nvSpPr>
          <p:cNvPr id="5" name="Date Placeholder 4"/>
          <p:cNvSpPr>
            <a:spLocks noGrp="1"/>
          </p:cNvSpPr>
          <p:nvPr>
            <p:ph type="dt" sz="half" idx="10"/>
          </p:nvPr>
        </p:nvSpPr>
        <p:spPr/>
        <p:txBody>
          <a:bodyPr/>
          <a:lstStyle/>
          <a:p>
            <a:fld id="{C8294387-FB27-4464-86CF-51DC0ABB8C4E}"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sp>
        <p:nvSpPr>
          <p:cNvPr id="7169" name="Rectangle 1"/>
          <p:cNvSpPr>
            <a:spLocks noChangeArrowheads="1"/>
          </p:cNvSpPr>
          <p:nvPr/>
        </p:nvSpPr>
        <p:spPr bwMode="auto">
          <a:xfrm>
            <a:off x="450166" y="5894363"/>
            <a:ext cx="8600431"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Book Antiqua" pitchFamily="18" charset="0"/>
                <a:ea typeface="Calibri" pitchFamily="34" charset="0"/>
                <a:cs typeface="Times New Roman" pitchFamily="18" charset="0"/>
              </a:rPr>
              <a:t>Source: https://www.electronics-tutorials.ws/power/insulated-gate-bipolar-transistor.html</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Autofit/>
          </a:bodyPr>
          <a:lstStyle/>
          <a:p>
            <a:pPr>
              <a:buNone/>
            </a:pPr>
            <a:r>
              <a:rPr lang="en-US" sz="3600" dirty="0" smtClean="0"/>
              <a:t>IGBT applications :</a:t>
            </a:r>
          </a:p>
          <a:p>
            <a:pPr lvl="1"/>
            <a:r>
              <a:rPr lang="en-US" sz="3200" dirty="0" smtClean="0"/>
              <a:t>DC and AC motor drives, </a:t>
            </a:r>
          </a:p>
          <a:p>
            <a:pPr lvl="1"/>
            <a:r>
              <a:rPr lang="en-US" sz="3200" dirty="0" smtClean="0"/>
              <a:t>Medium power supplies, </a:t>
            </a:r>
          </a:p>
          <a:p>
            <a:pPr lvl="1"/>
            <a:r>
              <a:rPr lang="en-US" sz="3200" dirty="0" smtClean="0"/>
              <a:t>Solid state relays, </a:t>
            </a:r>
          </a:p>
          <a:p>
            <a:pPr lvl="1"/>
            <a:r>
              <a:rPr lang="en-US" sz="3200" dirty="0" smtClean="0"/>
              <a:t>Inverters, UPS, </a:t>
            </a:r>
          </a:p>
          <a:p>
            <a:pPr lvl="1"/>
            <a:r>
              <a:rPr lang="en-US" sz="3200" dirty="0" smtClean="0"/>
              <a:t>welder equipments, </a:t>
            </a:r>
          </a:p>
          <a:p>
            <a:pPr lvl="1"/>
            <a:r>
              <a:rPr lang="en-US" sz="3200" dirty="0" smtClean="0"/>
              <a:t>Robotics </a:t>
            </a:r>
          </a:p>
          <a:p>
            <a:pPr lvl="1"/>
            <a:r>
              <a:rPr lang="en-US" sz="3200" dirty="0" smtClean="0"/>
              <a:t>Etc.</a:t>
            </a:r>
            <a:endParaRPr lang="en-US" sz="3200" dirty="0"/>
          </a:p>
        </p:txBody>
      </p:sp>
      <p:sp>
        <p:nvSpPr>
          <p:cNvPr id="4" name="Title 1"/>
          <p:cNvSpPr>
            <a:spLocks noGrp="1"/>
          </p:cNvSpPr>
          <p:nvPr>
            <p:ph type="title"/>
          </p:nvPr>
        </p:nvSpPr>
        <p:spPr/>
        <p:txBody>
          <a:bodyPr/>
          <a:lstStyle/>
          <a:p>
            <a:pPr algn="ctr"/>
            <a:r>
              <a:rPr lang="en-US" dirty="0" smtClean="0"/>
              <a:t>IGBT cont’</a:t>
            </a:r>
            <a:endParaRPr lang="en-US" dirty="0"/>
          </a:p>
        </p:txBody>
      </p:sp>
      <p:sp>
        <p:nvSpPr>
          <p:cNvPr id="5" name="Date Placeholder 4"/>
          <p:cNvSpPr>
            <a:spLocks noGrp="1"/>
          </p:cNvSpPr>
          <p:nvPr>
            <p:ph type="dt" sz="half" idx="10"/>
          </p:nvPr>
        </p:nvSpPr>
        <p:spPr/>
        <p:txBody>
          <a:bodyPr/>
          <a:lstStyle/>
          <a:p>
            <a:fld id="{E4C03948-099C-4F14-9694-59400D68792B}" type="datetime1">
              <a:rPr lang="en-US" smtClean="0"/>
              <a:pPr/>
              <a:t>06/08/2022</a:t>
            </a:fld>
            <a:endParaRPr lang="en-US"/>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smtClean="0"/>
              <a:t/>
            </a:r>
            <a:br>
              <a:rPr lang="en-ZA" dirty="0" smtClean="0"/>
            </a:br>
            <a:r>
              <a:rPr lang="en-ZA" sz="3600" b="1" dirty="0" smtClean="0">
                <a:solidFill>
                  <a:srgbClr val="FF0000"/>
                </a:solidFill>
                <a:effectLst>
                  <a:outerShdw blurRad="38100" dist="38100" dir="2700000" algn="tl">
                    <a:srgbClr val="000000">
                      <a:alpha val="43137"/>
                    </a:srgbClr>
                  </a:outerShdw>
                </a:effectLst>
              </a:rPr>
              <a:t>Selection </a:t>
            </a:r>
            <a:r>
              <a:rPr lang="en-ZA" sz="3600" b="1" dirty="0">
                <a:solidFill>
                  <a:srgbClr val="FF0000"/>
                </a:solidFill>
                <a:effectLst>
                  <a:outerShdw blurRad="38100" dist="38100" dir="2700000" algn="tl">
                    <a:srgbClr val="000000">
                      <a:alpha val="43137"/>
                    </a:srgbClr>
                  </a:outerShdw>
                </a:effectLst>
              </a:rPr>
              <a:t>of transistor based on</a:t>
            </a:r>
            <a:r>
              <a:rPr lang="en-US" sz="3600" b="1" dirty="0">
                <a:solidFill>
                  <a:srgbClr val="FF0000"/>
                </a:solidFill>
                <a:effectLst>
                  <a:outerShdw blurRad="38100" dist="38100" dir="2700000" algn="tl">
                    <a:srgbClr val="000000">
                      <a:alpha val="43137"/>
                    </a:srgbClr>
                  </a:outerShdw>
                </a:effectLst>
              </a:rPr>
              <a:t/>
            </a:r>
            <a:br>
              <a:rPr lang="en-US" sz="3600" b="1" dirty="0">
                <a:solidFill>
                  <a:srgbClr val="FF0000"/>
                </a:solidFill>
                <a:effectLst>
                  <a:outerShdw blurRad="38100" dist="38100" dir="2700000" algn="tl">
                    <a:srgbClr val="000000">
                      <a:alpha val="43137"/>
                    </a:srgbClr>
                  </a:outerShdw>
                </a:effectLst>
              </a:rPr>
            </a:br>
            <a:r>
              <a:rPr lang="en-ZA" sz="3100" b="1" dirty="0">
                <a:solidFill>
                  <a:srgbClr val="FF0000"/>
                </a:solidFill>
                <a:effectLst>
                  <a:outerShdw blurRad="38100" dist="38100" dir="2700000" algn="tl">
                    <a:srgbClr val="000000">
                      <a:alpha val="43137"/>
                    </a:srgbClr>
                  </a:outerShdw>
                </a:effectLst>
              </a:rPr>
              <a:t>Specifications &amp; rating</a:t>
            </a:r>
            <a:r>
              <a:rPr lang="en-US" sz="4000" dirty="0"/>
              <a:t/>
            </a:r>
            <a:br>
              <a:rPr lang="en-US" sz="4000" dirty="0"/>
            </a:br>
            <a:endParaRPr lang="en-US" dirty="0"/>
          </a:p>
        </p:txBody>
      </p:sp>
      <p:sp>
        <p:nvSpPr>
          <p:cNvPr id="5" name="Content Placeholder 4"/>
          <p:cNvSpPr>
            <a:spLocks noGrp="1"/>
          </p:cNvSpPr>
          <p:nvPr>
            <p:ph sz="quarter" idx="1"/>
          </p:nvPr>
        </p:nvSpPr>
        <p:spPr>
          <a:xfrm>
            <a:off x="609600" y="1589567"/>
            <a:ext cx="4343400" cy="4572000"/>
          </a:xfrm>
        </p:spPr>
        <p:txBody>
          <a:bodyPr>
            <a:normAutofit fontScale="70000" lnSpcReduction="20000"/>
          </a:bodyPr>
          <a:lstStyle/>
          <a:p>
            <a:r>
              <a:rPr lang="en-US" dirty="0"/>
              <a:t>Type number</a:t>
            </a:r>
          </a:p>
          <a:p>
            <a:r>
              <a:rPr lang="en-US" dirty="0"/>
              <a:t>Polarity </a:t>
            </a:r>
          </a:p>
          <a:p>
            <a:pPr marL="0" indent="0">
              <a:buNone/>
            </a:pPr>
            <a:r>
              <a:rPr lang="en-US" dirty="0"/>
              <a:t>      NPN and PNP</a:t>
            </a:r>
          </a:p>
          <a:p>
            <a:r>
              <a:rPr lang="en-US" dirty="0"/>
              <a:t>Material </a:t>
            </a:r>
          </a:p>
          <a:p>
            <a:r>
              <a:rPr lang="en-US" dirty="0"/>
              <a:t>Breakdown voltage</a:t>
            </a:r>
          </a:p>
          <a:p>
            <a:r>
              <a:rPr lang="en-US" dirty="0"/>
              <a:t>Collector emitter current saturation</a:t>
            </a:r>
          </a:p>
          <a:p>
            <a:r>
              <a:rPr lang="en-US" dirty="0"/>
              <a:t>Current gain </a:t>
            </a:r>
          </a:p>
          <a:p>
            <a:r>
              <a:rPr lang="en-US" dirty="0"/>
              <a:t>Frequency transition</a:t>
            </a:r>
          </a:p>
          <a:p>
            <a:r>
              <a:rPr lang="en-US" dirty="0"/>
              <a:t>Power dissipation</a:t>
            </a:r>
          </a:p>
          <a:p>
            <a:r>
              <a:rPr lang="en-US" dirty="0"/>
              <a:t>Transistor coding and marking schemes</a:t>
            </a:r>
          </a:p>
          <a:p>
            <a:pPr marL="0" indent="0">
              <a:buNone/>
            </a:pPr>
            <a:r>
              <a:rPr lang="en-US" dirty="0"/>
              <a:t> eg;BC107,BC109,2N2222A</a:t>
            </a:r>
          </a:p>
          <a:p>
            <a:pPr marL="0" indent="0">
              <a:buNone/>
            </a:pPr>
            <a:endParaRPr lang="en-US" dirty="0"/>
          </a:p>
        </p:txBody>
      </p:sp>
      <p:sp>
        <p:nvSpPr>
          <p:cNvPr id="6" name="Content Placeholder 5"/>
          <p:cNvSpPr>
            <a:spLocks noGrp="1"/>
          </p:cNvSpPr>
          <p:nvPr>
            <p:ph sz="quarter" idx="2"/>
          </p:nvPr>
        </p:nvSpPr>
        <p:spPr>
          <a:xfrm>
            <a:off x="5334000" y="1589567"/>
            <a:ext cx="3397100" cy="4572000"/>
          </a:xfrm>
        </p:spPr>
        <p:txBody>
          <a:bodyPr>
            <a:normAutofit fontScale="70000" lnSpcReduction="20000"/>
          </a:bodyPr>
          <a:lstStyle/>
          <a:p>
            <a:r>
              <a:rPr lang="x-none" sz="3100" smtClean="0"/>
              <a:t>Continuous </a:t>
            </a:r>
            <a:r>
              <a:rPr lang="x-none" sz="3100"/>
              <a:t>Collector current (</a:t>
            </a:r>
            <a:r>
              <a:rPr lang="x-none" sz="3100" b="1"/>
              <a:t>IC</a:t>
            </a:r>
            <a:r>
              <a:rPr lang="x-none" sz="3100"/>
              <a:t>) is 3A.</a:t>
            </a:r>
          </a:p>
          <a:p>
            <a:r>
              <a:rPr lang="x-none" sz="3100"/>
              <a:t>Collector-Emitter voltage (VCE) is 50 V.</a:t>
            </a:r>
          </a:p>
          <a:p>
            <a:r>
              <a:rPr lang="x-none" sz="3100"/>
              <a:t>Collector-</a:t>
            </a:r>
            <a:r>
              <a:rPr lang="x-none" sz="3100" b="1"/>
              <a:t>Base</a:t>
            </a:r>
            <a:r>
              <a:rPr lang="x-none" sz="3100"/>
              <a:t> voltage (VCB) is </a:t>
            </a:r>
            <a:r>
              <a:rPr lang="x-none" sz="3100" smtClean="0"/>
              <a:t>50</a:t>
            </a:r>
            <a:r>
              <a:rPr lang="en-US" sz="3100" dirty="0" smtClean="0"/>
              <a:t> V</a:t>
            </a:r>
            <a:r>
              <a:rPr lang="x-none" sz="3100" smtClean="0"/>
              <a:t>.</a:t>
            </a:r>
            <a:endParaRPr lang="x-none" sz="3100"/>
          </a:p>
          <a:p>
            <a:r>
              <a:rPr lang="x-none" sz="3100"/>
              <a:t>Emitter </a:t>
            </a:r>
            <a:r>
              <a:rPr lang="x-none" sz="3100" b="1"/>
              <a:t>Base</a:t>
            </a:r>
            <a:r>
              <a:rPr lang="x-none" sz="3100"/>
              <a:t> Voltage (VBE) is 4V.</a:t>
            </a:r>
          </a:p>
          <a:p>
            <a:r>
              <a:rPr lang="x-none" sz="3100"/>
              <a:t>DC Current Gain (hfe): 35 to 320</a:t>
            </a:r>
            <a:r>
              <a:rPr lang="x-none" sz="3600"/>
              <a:t>.</a:t>
            </a:r>
          </a:p>
          <a:p>
            <a:pPr marL="0" indent="0">
              <a:buNone/>
            </a:pP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35</a:t>
            </a:fld>
            <a:endParaRPr lang="en-US"/>
          </a:p>
        </p:txBody>
      </p:sp>
    </p:spTree>
    <p:extLst>
      <p:ext uri="{BB962C8B-B14F-4D97-AF65-F5344CB8AC3E}">
        <p14:creationId xmlns="" xmlns:p14="http://schemas.microsoft.com/office/powerpoint/2010/main" val="41028715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smtClean="0"/>
              <a:t/>
            </a:r>
            <a:br>
              <a:rPr lang="en-ZA" dirty="0" smtClean="0"/>
            </a:br>
            <a:r>
              <a:rPr lang="en-ZA" sz="4000" b="1" dirty="0" smtClean="0">
                <a:solidFill>
                  <a:srgbClr val="FF0000"/>
                </a:solidFill>
                <a:effectLst>
                  <a:outerShdw blurRad="38100" dist="38100" dir="2700000" algn="tl">
                    <a:srgbClr val="000000">
                      <a:alpha val="43137"/>
                    </a:srgbClr>
                  </a:outerShdw>
                </a:effectLst>
              </a:rPr>
              <a:t>Selection </a:t>
            </a:r>
            <a:r>
              <a:rPr lang="en-ZA" sz="4000" b="1" dirty="0">
                <a:solidFill>
                  <a:srgbClr val="FF0000"/>
                </a:solidFill>
                <a:effectLst>
                  <a:outerShdw blurRad="38100" dist="38100" dir="2700000" algn="tl">
                    <a:srgbClr val="000000">
                      <a:alpha val="43137"/>
                    </a:srgbClr>
                  </a:outerShdw>
                </a:effectLst>
              </a:rPr>
              <a:t>of transistor based on</a:t>
            </a:r>
            <a:r>
              <a:rPr lang="en-US" sz="4000" b="1" dirty="0">
                <a:solidFill>
                  <a:srgbClr val="FF0000"/>
                </a:solidFill>
                <a:effectLst>
                  <a:outerShdw blurRad="38100" dist="38100" dir="2700000" algn="tl">
                    <a:srgbClr val="000000">
                      <a:alpha val="43137"/>
                    </a:srgbClr>
                  </a:outerShdw>
                </a:effectLst>
              </a:rPr>
              <a:t/>
            </a:r>
            <a:br>
              <a:rPr lang="en-US" sz="4000" b="1" dirty="0">
                <a:solidFill>
                  <a:srgbClr val="FF0000"/>
                </a:solidFill>
                <a:effectLst>
                  <a:outerShdw blurRad="38100" dist="38100" dir="2700000" algn="tl">
                    <a:srgbClr val="000000">
                      <a:alpha val="43137"/>
                    </a:srgbClr>
                  </a:outerShdw>
                </a:effectLst>
              </a:rPr>
            </a:br>
            <a:r>
              <a:rPr lang="en-ZA" sz="3600" b="1" dirty="0" smtClean="0">
                <a:solidFill>
                  <a:srgbClr val="FF0000"/>
                </a:solidFill>
                <a:effectLst>
                  <a:outerShdw blurRad="38100" dist="38100" dir="2700000" algn="tl">
                    <a:srgbClr val="000000">
                      <a:alpha val="43137"/>
                    </a:srgbClr>
                  </a:outerShdw>
                </a:effectLst>
              </a:rPr>
              <a:t>Applications</a:t>
            </a:r>
            <a:r>
              <a:rPr lang="en-US" sz="4000" dirty="0"/>
              <a:t/>
            </a:r>
            <a:br>
              <a:rPr lang="en-US" sz="4000"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36</a:t>
            </a:fld>
            <a:endParaRPr lang="en-US"/>
          </a:p>
        </p:txBody>
      </p:sp>
      <p:sp>
        <p:nvSpPr>
          <p:cNvPr id="5" name="Content Placeholder 4"/>
          <p:cNvSpPr>
            <a:spLocks noGrp="1"/>
          </p:cNvSpPr>
          <p:nvPr>
            <p:ph sz="quarter" idx="1"/>
          </p:nvPr>
        </p:nvSpPr>
        <p:spPr/>
        <p:txBody>
          <a:bodyPr>
            <a:normAutofit/>
          </a:bodyPr>
          <a:lstStyle/>
          <a:p>
            <a:pPr algn="just"/>
            <a:r>
              <a:rPr lang="en-US" sz="2800" b="1" dirty="0"/>
              <a:t>Transistors</a:t>
            </a:r>
            <a:r>
              <a:rPr lang="en-US" sz="2800" dirty="0"/>
              <a:t> are commonly used in digital circuits as electronic switches which can be either in an "on" or "off" state, both for high-power </a:t>
            </a:r>
            <a:r>
              <a:rPr lang="en-US" sz="2800" b="1" dirty="0"/>
              <a:t>applications</a:t>
            </a:r>
            <a:r>
              <a:rPr lang="en-US" sz="2800" dirty="0"/>
              <a:t> such as switched-mode power supplies and for low-power </a:t>
            </a:r>
            <a:r>
              <a:rPr lang="en-US" sz="2800" b="1" dirty="0"/>
              <a:t>applications</a:t>
            </a:r>
            <a:r>
              <a:rPr lang="en-US" sz="2800" dirty="0"/>
              <a:t> such as logic gates</a:t>
            </a:r>
            <a:r>
              <a:rPr lang="en-US" sz="2800" dirty="0" smtClean="0"/>
              <a:t>. They are also used in:</a:t>
            </a:r>
            <a:endParaRPr lang="en-US" sz="2800" dirty="0"/>
          </a:p>
          <a:p>
            <a:pPr lvl="3" algn="just"/>
            <a:r>
              <a:rPr lang="en-US" sz="2800" dirty="0" smtClean="0"/>
              <a:t>Amplifiers</a:t>
            </a:r>
            <a:endParaRPr lang="en-US" sz="2800" dirty="0"/>
          </a:p>
          <a:p>
            <a:pPr lvl="3" algn="just"/>
            <a:r>
              <a:rPr lang="en-US" sz="2800" dirty="0"/>
              <a:t>Limiting power levels</a:t>
            </a:r>
          </a:p>
          <a:p>
            <a:pPr lvl="3" algn="just"/>
            <a:r>
              <a:rPr lang="en-US" sz="2800" dirty="0"/>
              <a:t>etc.</a:t>
            </a:r>
          </a:p>
          <a:p>
            <a:pPr marL="0" indent="0" algn="just">
              <a:buNone/>
            </a:pPr>
            <a:endParaRPr lang="en-US" sz="2800" dirty="0"/>
          </a:p>
        </p:txBody>
      </p:sp>
    </p:spTree>
    <p:extLst>
      <p:ext uri="{BB962C8B-B14F-4D97-AF65-F5344CB8AC3E}">
        <p14:creationId xmlns="" xmlns:p14="http://schemas.microsoft.com/office/powerpoint/2010/main" val="7413206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FF0000"/>
                </a:solidFill>
                <a:effectLst>
                  <a:outerShdw blurRad="38100" dist="38100" dir="2700000" algn="tl">
                    <a:srgbClr val="000000">
                      <a:alpha val="43137"/>
                    </a:srgbClr>
                  </a:outerShdw>
                </a:effectLst>
              </a:rPr>
              <a:t>Selection of </a:t>
            </a:r>
            <a:r>
              <a:rPr lang="en-ZA" b="1" dirty="0" err="1" smtClean="0">
                <a:solidFill>
                  <a:srgbClr val="FF0000"/>
                </a:solidFill>
                <a:effectLst>
                  <a:outerShdw blurRad="38100" dist="38100" dir="2700000" algn="tl">
                    <a:srgbClr val="000000">
                      <a:alpha val="43137"/>
                    </a:srgbClr>
                  </a:outerShdw>
                </a:effectLst>
              </a:rPr>
              <a:t>thyristors</a:t>
            </a:r>
            <a:r>
              <a:rPr lang="en-ZA" b="1" dirty="0" smtClean="0">
                <a:solidFill>
                  <a:srgbClr val="FF0000"/>
                </a:solidFill>
                <a:effectLst>
                  <a:outerShdw blurRad="38100" dist="38100" dir="2700000" algn="tl">
                    <a:srgbClr val="000000">
                      <a:alpha val="43137"/>
                    </a:srgbClr>
                  </a:outerShdw>
                </a:effectLst>
              </a:rPr>
              <a:t> </a:t>
            </a:r>
            <a:r>
              <a:rPr lang="en-ZA" b="1" dirty="0">
                <a:solidFill>
                  <a:srgbClr val="FF0000"/>
                </a:solidFill>
                <a:effectLst>
                  <a:outerShdw blurRad="38100" dist="38100" dir="2700000" algn="tl">
                    <a:srgbClr val="000000">
                      <a:alpha val="43137"/>
                    </a:srgbClr>
                  </a:outerShdw>
                </a:effectLst>
              </a:rPr>
              <a:t>based on</a:t>
            </a:r>
            <a:r>
              <a:rPr lang="en-US" b="1" dirty="0">
                <a:solidFill>
                  <a:srgbClr val="FF0000"/>
                </a:solidFill>
                <a:effectLst>
                  <a:outerShdw blurRad="38100" dist="38100" dir="2700000" algn="tl">
                    <a:srgbClr val="000000">
                      <a:alpha val="43137"/>
                    </a:srgbClr>
                  </a:outerShdw>
                </a:effectLst>
              </a:rPr>
              <a:t/>
            </a:r>
            <a:br>
              <a:rPr lang="en-US" b="1" dirty="0">
                <a:solidFill>
                  <a:srgbClr val="FF0000"/>
                </a:solidFill>
                <a:effectLst>
                  <a:outerShdw blurRad="38100" dist="38100" dir="2700000" algn="tl">
                    <a:srgbClr val="000000">
                      <a:alpha val="43137"/>
                    </a:srgbClr>
                  </a:outerShdw>
                </a:effectLst>
              </a:rPr>
            </a:br>
            <a:r>
              <a:rPr lang="en-ZA" sz="4000" b="1" dirty="0" smtClean="0">
                <a:solidFill>
                  <a:srgbClr val="FF0000"/>
                </a:solidFill>
                <a:effectLst>
                  <a:outerShdw blurRad="38100" dist="38100" dir="2700000" algn="tl">
                    <a:srgbClr val="000000">
                      <a:alpha val="43137"/>
                    </a:srgbClr>
                  </a:outerShdw>
                </a:effectLst>
              </a:rPr>
              <a:t>Specifications&amp; rating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37</a:t>
            </a:fld>
            <a:endParaRPr lang="en-US"/>
          </a:p>
        </p:txBody>
      </p:sp>
      <p:sp>
        <p:nvSpPr>
          <p:cNvPr id="5" name="Content Placeholder 4"/>
          <p:cNvSpPr>
            <a:spLocks noGrp="1"/>
          </p:cNvSpPr>
          <p:nvPr>
            <p:ph sz="quarter" idx="1"/>
          </p:nvPr>
        </p:nvSpPr>
        <p:spPr/>
        <p:txBody>
          <a:bodyPr>
            <a:normAutofit fontScale="77500" lnSpcReduction="20000"/>
          </a:bodyPr>
          <a:lstStyle/>
          <a:p>
            <a:pPr marL="0" indent="0" algn="ctr">
              <a:buNone/>
            </a:pPr>
            <a:r>
              <a:rPr lang="en-US" b="1" dirty="0"/>
              <a:t>Voltage Ratings of SCR</a:t>
            </a:r>
          </a:p>
          <a:p>
            <a:pPr marL="0" indent="0" algn="just">
              <a:buNone/>
            </a:pPr>
            <a:r>
              <a:rPr lang="en-US" dirty="0"/>
              <a:t>The voltage capability of the SCR should not be exceeded during the operation even for short periods. So the SCR is assigned with different voltage ratings, which are the maximum voltages at which the SCR can function normally without breakdown of junctions. These are assigned in both blocking states of an SCR and can withstand against voltage transients. The various voltage ratings of an SCR are given below</a:t>
            </a:r>
            <a:r>
              <a:rPr lang="en-US" dirty="0" smtClean="0"/>
              <a:t>.</a:t>
            </a:r>
          </a:p>
          <a:p>
            <a:pPr marL="0" indent="0" algn="just">
              <a:buNone/>
            </a:pPr>
            <a:endParaRPr lang="en-US" dirty="0"/>
          </a:p>
          <a:p>
            <a:pPr marL="0" indent="0" algn="ctr">
              <a:buNone/>
            </a:pPr>
            <a:r>
              <a:rPr lang="en-US" b="1" dirty="0"/>
              <a:t>Peak Working Forward-blocking Voltage V</a:t>
            </a:r>
            <a:r>
              <a:rPr lang="en-US" b="1" baseline="-25000" dirty="0"/>
              <a:t>DWM</a:t>
            </a:r>
            <a:endParaRPr lang="en-US" b="1" dirty="0"/>
          </a:p>
          <a:p>
            <a:pPr marL="0" indent="0" algn="just">
              <a:buNone/>
            </a:pPr>
            <a:r>
              <a:rPr lang="en-US" dirty="0"/>
              <a:t>It specifies the maximum instantaneous value of forward blocking voltage across the SCR excluding all surge and repetitive transient voltages. Beyond this value of the voltage the SCR cannot withstand during its operation. </a:t>
            </a:r>
          </a:p>
        </p:txBody>
      </p:sp>
    </p:spTree>
    <p:extLst>
      <p:ext uri="{BB962C8B-B14F-4D97-AF65-F5344CB8AC3E}">
        <p14:creationId xmlns="" xmlns:p14="http://schemas.microsoft.com/office/powerpoint/2010/main" val="1508762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a:t>References</a:t>
            </a:r>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38</a:t>
            </a:fld>
            <a:endParaRPr/>
          </a:p>
        </p:txBody>
      </p:sp>
      <p:sp>
        <p:nvSpPr>
          <p:cNvPr id="420" name="Google Shape;420;p35"/>
          <p:cNvSpPr txBox="1">
            <a:spLocks noGrp="1"/>
          </p:cNvSpPr>
          <p:nvPr>
            <p:ph type="body" idx="1"/>
          </p:nvPr>
        </p:nvSpPr>
        <p:spPr>
          <a:xfrm>
            <a:off x="612648" y="1600200"/>
            <a:ext cx="8153400" cy="502920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40"/>
              <a:buNone/>
            </a:pPr>
            <a:r>
              <a:rPr lang="en-US" sz="1900" dirty="0">
                <a:latin typeface="+mn-lt"/>
              </a:rPr>
              <a:t>Fundamentals of electronics. Book 1, Electronic devices and circuit applications, Thomas F. Schubert, Jr. and Ernest M. </a:t>
            </a:r>
            <a:r>
              <a:rPr lang="en-US" sz="1900" dirty="0" err="1">
                <a:latin typeface="+mn-lt"/>
              </a:rPr>
              <a:t>Kim.,an</a:t>
            </a:r>
            <a:r>
              <a:rPr lang="en-US" sz="1900" dirty="0">
                <a:latin typeface="+mn-lt"/>
              </a:rPr>
              <a:t> Rafael, California (1537 Fourth Street, San Rafael, CA 94901 USA) : Morgan &amp; Claypool, 2014.</a:t>
            </a:r>
            <a:endParaRPr>
              <a:latin typeface="+mn-lt"/>
            </a:endParaRPr>
          </a:p>
          <a:p>
            <a:pPr marL="0" lvl="0" indent="0" algn="just" rtl="0">
              <a:spcBef>
                <a:spcPts val="700"/>
              </a:spcBef>
              <a:spcAft>
                <a:spcPts val="0"/>
              </a:spcAft>
              <a:buSzPts val="1140"/>
              <a:buNone/>
            </a:pPr>
            <a:r>
              <a:rPr lang="en-US" sz="1900" dirty="0">
                <a:latin typeface="+mn-lt"/>
              </a:rPr>
              <a:t>Principles of Electrical Engineering. Wiley., 1922. </a:t>
            </a:r>
            <a:endParaRPr>
              <a:latin typeface="+mn-lt"/>
            </a:endParaRPr>
          </a:p>
          <a:p>
            <a:pPr marL="0" lvl="0" indent="0" algn="just" rtl="0">
              <a:spcBef>
                <a:spcPts val="700"/>
              </a:spcBef>
              <a:spcAft>
                <a:spcPts val="0"/>
              </a:spcAft>
              <a:buSzPts val="1140"/>
              <a:buNone/>
            </a:pPr>
            <a:r>
              <a:rPr lang="en-US" sz="1900" dirty="0">
                <a:latin typeface="+mn-lt"/>
              </a:rPr>
              <a:t>Starting Electronics, Keith </a:t>
            </a:r>
            <a:r>
              <a:rPr lang="en-US" sz="1900" dirty="0" err="1">
                <a:latin typeface="+mn-lt"/>
              </a:rPr>
              <a:t>Brindley</a:t>
            </a:r>
            <a:r>
              <a:rPr lang="en-US" sz="1900" dirty="0">
                <a:latin typeface="+mn-lt"/>
              </a:rPr>
              <a:t> (Fourth Edition), published by  Elsevier </a:t>
            </a:r>
            <a:r>
              <a:rPr lang="en-US" sz="1900" dirty="0" smtClean="0">
                <a:latin typeface="+mn-lt"/>
              </a:rPr>
              <a:t>Ltd</a:t>
            </a:r>
            <a:r>
              <a:rPr lang="en-US" sz="1900" dirty="0">
                <a:latin typeface="+mn-lt"/>
              </a:rPr>
              <a:t>, 2011</a:t>
            </a:r>
            <a:r>
              <a:rPr lang="en-US" sz="1900" dirty="0" smtClean="0">
                <a:latin typeface="+mn-lt"/>
              </a:rPr>
              <a:t>.</a:t>
            </a:r>
          </a:p>
          <a:p>
            <a:pPr marL="0" lvl="0" indent="0" algn="just">
              <a:buSzPts val="1140"/>
              <a:buNone/>
            </a:pPr>
            <a:r>
              <a:rPr lang="en-US" sz="1800" dirty="0" smtClean="0">
                <a:latin typeface="+mn-lt"/>
              </a:rPr>
              <a:t>https://www.electricaltechnology.org/2021/04/difference-npn-pnp-transistor.html</a:t>
            </a:r>
          </a:p>
          <a:p>
            <a:pPr marL="0" lvl="0" indent="0" algn="just">
              <a:buSzPts val="1140"/>
              <a:buNone/>
            </a:pPr>
            <a:r>
              <a:rPr lang="en-US" sz="1800" dirty="0" smtClean="0">
                <a:latin typeface="+mn-lt"/>
              </a:rPr>
              <a:t>https://www.physics-and-radio-electronics.com/electronic-devices-and-circuits/transistors/bipolarjunctiontransistor/bjtoperationmodes.html</a:t>
            </a:r>
          </a:p>
          <a:p>
            <a:pPr algn="just">
              <a:buNone/>
            </a:pPr>
            <a:r>
              <a:rPr lang="en-US" sz="1800" dirty="0" smtClean="0">
                <a:latin typeface="+mn-lt"/>
              </a:rPr>
              <a:t>https://www.electronics-tutorials.ws/transistor/tran_8.html</a:t>
            </a:r>
          </a:p>
          <a:p>
            <a:pPr algn="just">
              <a:buNone/>
            </a:pPr>
            <a:r>
              <a:rPr lang="en-US" sz="1800" dirty="0" smtClean="0">
                <a:latin typeface="+mn-lt"/>
              </a:rPr>
              <a:t>https://electricalfundablog.com/unijunction-transistor-ujt-construction-working-characteristics-curve-applications/</a:t>
            </a:r>
          </a:p>
          <a:p>
            <a:pPr algn="just">
              <a:buNone/>
            </a:pPr>
            <a:r>
              <a:rPr lang="en-US" sz="1800" dirty="0" smtClean="0">
                <a:latin typeface="+mn-lt"/>
              </a:rPr>
              <a:t>https://www.electronics-tutorials.ws/power/insulated-gate-bipolar-transistor.html</a:t>
            </a:r>
          </a:p>
          <a:p>
            <a:pPr marL="0" lvl="0" indent="0" algn="just">
              <a:buSzPts val="1140"/>
              <a:buNone/>
            </a:pPr>
            <a:endParaRPr sz="1800">
              <a:latin typeface="+mn-lt"/>
            </a:endParaRPr>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TotalTime>
  <Words>2270</Words>
  <PresentationFormat>On-screen Show (4:3)</PresentationFormat>
  <Paragraphs>260</Paragraphs>
  <Slides>38</Slides>
  <Notes>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38</vt:i4>
      </vt:variant>
    </vt:vector>
  </HeadingPairs>
  <TitlesOfParts>
    <vt:vector size="50" baseType="lpstr">
      <vt:lpstr>Arial</vt:lpstr>
      <vt:lpstr>Twentieth Century</vt:lpstr>
      <vt:lpstr>Noto Sans Symbols</vt:lpstr>
      <vt:lpstr>Amaranth</vt:lpstr>
      <vt:lpstr>Wingdings</vt:lpstr>
      <vt:lpstr>Roboto</vt:lpstr>
      <vt:lpstr>Calibri</vt:lpstr>
      <vt:lpstr>Perpetua</vt:lpstr>
      <vt:lpstr>Times New Roman</vt:lpstr>
      <vt:lpstr>Book Antiqua</vt:lpstr>
      <vt:lpstr>Median</vt:lpstr>
      <vt:lpstr>Median</vt:lpstr>
      <vt:lpstr>FUNDAMENTALS OF ELECTRONICS  WEEK 7_LECTURE 7:  DESCRIPTION AND APPLICATIONS OF  ACTIVE DEVICES/  PART 2: TRANSISTORS  </vt:lpstr>
      <vt:lpstr>Content</vt:lpstr>
      <vt:lpstr>Definition of Active Devices</vt:lpstr>
      <vt:lpstr> Identification of different types of transistor BJT </vt:lpstr>
      <vt:lpstr>BJT Bi-polar Junction Transistor symbols</vt:lpstr>
      <vt:lpstr>BJT Cont’</vt:lpstr>
      <vt:lpstr>BJT Cont’</vt:lpstr>
      <vt:lpstr>BJT Cont’</vt:lpstr>
      <vt:lpstr> Cutoff mode </vt:lpstr>
      <vt:lpstr> Cutoff mode cont’ </vt:lpstr>
      <vt:lpstr> Saturation mode </vt:lpstr>
      <vt:lpstr> Saturation mode cont’ </vt:lpstr>
      <vt:lpstr> Active mode </vt:lpstr>
      <vt:lpstr>Active mode cont’</vt:lpstr>
      <vt:lpstr>Slide 15</vt:lpstr>
      <vt:lpstr>FET</vt:lpstr>
      <vt:lpstr>FET (cont’)</vt:lpstr>
      <vt:lpstr>Types of FET</vt:lpstr>
      <vt:lpstr>Types of FET</vt:lpstr>
      <vt:lpstr>JUNCTION FIELD EFFECT TRANSISTOR (JFET)</vt:lpstr>
      <vt:lpstr>JFET(cont’d)</vt:lpstr>
      <vt:lpstr> METAL OXIDE SEMICONDUCTOR FET (MOSFET)</vt:lpstr>
      <vt:lpstr>Difference between N and P-channel MOSFET</vt:lpstr>
      <vt:lpstr>MOSFET</vt:lpstr>
      <vt:lpstr>Difference between BJT and FET</vt:lpstr>
      <vt:lpstr>UJT </vt:lpstr>
      <vt:lpstr>UJT Equivalent circuit </vt:lpstr>
      <vt:lpstr>UJT Characteristic curve</vt:lpstr>
      <vt:lpstr>UJT Applications</vt:lpstr>
      <vt:lpstr>UJT Applications</vt:lpstr>
      <vt:lpstr>IGBT (INSULATED GATE BIPOLAR TRANSISTOR)</vt:lpstr>
      <vt:lpstr>IGBT cont’</vt:lpstr>
      <vt:lpstr>IGBT cont’</vt:lpstr>
      <vt:lpstr>IGBT cont’</vt:lpstr>
      <vt:lpstr> Selection of transistor based on Specifications &amp; rating </vt:lpstr>
      <vt:lpstr> Selection of transistor based on Applications </vt:lpstr>
      <vt:lpstr>Selection of thyristors based on Specifications&amp; rating</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7_LECTURE 7:  DESCRIPTION AND APPLICATIONS OF  ACTIVE DEVICES/  PART 2: TRANSISTORS</dc:title>
  <dc:creator>Elvis</dc:creator>
  <cp:lastModifiedBy>USER</cp:lastModifiedBy>
  <cp:revision>11</cp:revision>
  <dcterms:created xsi:type="dcterms:W3CDTF">2017-10-03T12:49:49Z</dcterms:created>
  <dcterms:modified xsi:type="dcterms:W3CDTF">2022-06-08T12:48:52Z</dcterms:modified>
</cp:coreProperties>
</file>