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41"/>
  </p:notesMasterIdLst>
  <p:sldIdLst>
    <p:sldId id="256" r:id="rId3"/>
    <p:sldId id="257" r:id="rId4"/>
    <p:sldId id="291" r:id="rId5"/>
    <p:sldId id="292" r:id="rId6"/>
    <p:sldId id="293" r:id="rId7"/>
    <p:sldId id="294" r:id="rId8"/>
    <p:sldId id="295"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09" r:id="rId23"/>
    <p:sldId id="310" r:id="rId24"/>
    <p:sldId id="311" r:id="rId25"/>
    <p:sldId id="312" r:id="rId26"/>
    <p:sldId id="313" r:id="rId27"/>
    <p:sldId id="323" r:id="rId28"/>
    <p:sldId id="314" r:id="rId29"/>
    <p:sldId id="315" r:id="rId30"/>
    <p:sldId id="316" r:id="rId31"/>
    <p:sldId id="322" r:id="rId32"/>
    <p:sldId id="317" r:id="rId33"/>
    <p:sldId id="325" r:id="rId34"/>
    <p:sldId id="318" r:id="rId35"/>
    <p:sldId id="319" r:id="rId36"/>
    <p:sldId id="324" r:id="rId37"/>
    <p:sldId id="320" r:id="rId38"/>
    <p:sldId id="321" r:id="rId39"/>
    <p:sldId id="290" r:id="rId40"/>
  </p:sldIdLst>
  <p:sldSz cx="9144000" cy="6858000" type="screen4x3"/>
  <p:notesSz cx="6858000" cy="9144000"/>
  <p:embeddedFontLst>
    <p:embeddedFont>
      <p:font typeface="Calibri"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6"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1.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2.fntdata"/><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34</a:t>
            </a:fld>
            <a:endParaRPr lang="en-US"/>
          </a:p>
        </p:txBody>
      </p:sp>
    </p:spTree>
    <p:extLst>
      <p:ext uri="{BB962C8B-B14F-4D97-AF65-F5344CB8AC3E}">
        <p14:creationId xmlns:p14="http://schemas.microsoft.com/office/powerpoint/2010/main" xmlns="" val="7705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100000" sy="100000" flip="none" algn="tl"/>
        </a:blipFill>
        <a:effectLst/>
      </p:bgPr>
    </p:bg>
    <p:spTree>
      <p:nvGrpSpPr>
        <p:cNvPr id="1" name="Shape 67"/>
        <p:cNvGrpSpPr/>
        <p:nvPr/>
      </p:nvGrpSpPr>
      <p:grpSpPr>
        <a:xfrm>
          <a:off x="0" y="0"/>
          <a:ext cx="0" cy="0"/>
          <a:chOff x="0" y="0"/>
          <a:chExt cx="0" cy="0"/>
        </a:xfrm>
      </p:grpSpPr>
      <p:sp>
        <p:nvSpPr>
          <p:cNvPr id="68" name="Google Shape;68;p43"/>
          <p:cNvSpPr txBox="1">
            <a:spLocks noGrp="1"/>
          </p:cNvSpPr>
          <p:nvPr>
            <p:ph type="body" idx="1"/>
          </p:nvPr>
        </p:nvSpPr>
        <p:spPr>
          <a:xfrm>
            <a:off x="1371600" y="2743200"/>
            <a:ext cx="7123113" cy="1673225"/>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680"/>
              <a:buNone/>
              <a:defRPr sz="2800">
                <a:solidFill>
                  <a:schemeClr val="dk2"/>
                </a:solidFill>
              </a:defRPr>
            </a:lvl1pPr>
            <a:lvl2pPr marL="914400" lvl="1" indent="-228600" algn="l">
              <a:spcBef>
                <a:spcPts val="550"/>
              </a:spcBef>
              <a:spcAft>
                <a:spcPts val="0"/>
              </a:spcAft>
              <a:buSzPts val="1260"/>
              <a:buNone/>
              <a:defRPr sz="1800">
                <a:solidFill>
                  <a:srgbClr val="888888"/>
                </a:solidFill>
              </a:defRPr>
            </a:lvl2pPr>
            <a:lvl3pPr marL="1371600" lvl="2" indent="-228600" algn="l">
              <a:spcBef>
                <a:spcPts val="500"/>
              </a:spcBef>
              <a:spcAft>
                <a:spcPts val="0"/>
              </a:spcAft>
              <a:buSzPts val="1200"/>
              <a:buNone/>
              <a:defRPr sz="1600">
                <a:solidFill>
                  <a:srgbClr val="888888"/>
                </a:solidFill>
              </a:defRPr>
            </a:lvl3pPr>
            <a:lvl4pPr marL="1828800" lvl="3" indent="-228600" algn="l">
              <a:spcBef>
                <a:spcPts val="400"/>
              </a:spcBef>
              <a:spcAft>
                <a:spcPts val="0"/>
              </a:spcAft>
              <a:buSzPts val="1050"/>
              <a:buNone/>
              <a:defRPr sz="1400">
                <a:solidFill>
                  <a:srgbClr val="888888"/>
                </a:solidFill>
              </a:defRPr>
            </a:lvl4pPr>
            <a:lvl5pPr marL="2286000" lvl="4" indent="-228600" algn="l">
              <a:spcBef>
                <a:spcPts val="400"/>
              </a:spcBef>
              <a:spcAft>
                <a:spcPts val="0"/>
              </a:spcAft>
              <a:buSzPts val="910"/>
              <a:buNone/>
              <a:defRPr sz="1400">
                <a:solidFill>
                  <a:srgbClr val="888888"/>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9" name="Google Shape;69;p43"/>
          <p:cNvSpPr/>
          <p:nvPr/>
        </p:nvSpPr>
        <p:spPr>
          <a:xfrm>
            <a:off x="0" y="1524000"/>
            <a:ext cx="9144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2" name="Google Shape;72;p43"/>
          <p:cNvSpPr txBox="1">
            <a:spLocks noGrp="1"/>
          </p:cNvSpPr>
          <p:nvPr>
            <p:ph type="title"/>
          </p:nvPr>
        </p:nvSpPr>
        <p:spPr>
          <a:xfrm>
            <a:off x="1371600" y="1600200"/>
            <a:ext cx="76200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4400"/>
              <a:buFont typeface="Twentieth Century"/>
              <a:buNone/>
              <a:defRPr sz="4400" b="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3"/>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43"/>
          <p:cNvSpPr txBox="1">
            <a:spLocks noGrp="1"/>
          </p:cNvSpPr>
          <p:nvPr>
            <p:ph type="sldNum" idx="12"/>
          </p:nvPr>
        </p:nvSpPr>
        <p:spPr>
          <a:xfrm>
            <a:off x="0" y="1752600"/>
            <a:ext cx="1295400" cy="701676"/>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5" name="Google Shape;75;p43"/>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06/06/2022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b="1" dirty="0"/>
              <a:t>FUNDAMENTALS</a:t>
            </a:r>
            <a:br>
              <a:rPr lang="en-US" b="1" dirty="0"/>
            </a:br>
            <a:r>
              <a:rPr lang="en-US" sz="4000" b="1" dirty="0"/>
              <a:t>OF</a:t>
            </a:r>
            <a:r>
              <a:rPr lang="en-US" b="1" dirty="0"/>
              <a:t> ELECTRONICS</a:t>
            </a:r>
            <a:r>
              <a:rPr lang="en-US" dirty="0"/>
              <a:t/>
            </a:r>
            <a:br>
              <a:rPr lang="en-US" dirty="0"/>
            </a:br>
            <a:r>
              <a:rPr lang="en-US" dirty="0"/>
              <a:t/>
            </a:r>
            <a:br>
              <a:rPr lang="en-US" dirty="0"/>
            </a:br>
            <a:r>
              <a:rPr lang="en-US" sz="2800" b="1" dirty="0">
                <a:solidFill>
                  <a:srgbClr val="00B050"/>
                </a:solidFill>
              </a:rPr>
              <a:t>WEEK </a:t>
            </a:r>
            <a:r>
              <a:rPr lang="en-US" sz="2800" b="1" dirty="0" smtClean="0">
                <a:solidFill>
                  <a:srgbClr val="00B050"/>
                </a:solidFill>
              </a:rPr>
              <a:t>8_LECTURE 8:</a:t>
            </a:r>
            <a:r>
              <a:rPr lang="en-US" sz="2800" b="1" dirty="0">
                <a:solidFill>
                  <a:srgbClr val="00B050"/>
                </a:solidFill>
              </a:rPr>
              <a:t/>
            </a:r>
            <a:br>
              <a:rPr lang="en-US" sz="2800" b="1" dirty="0">
                <a:solidFill>
                  <a:srgbClr val="00B050"/>
                </a:solidFill>
              </a:rPr>
            </a:br>
            <a:r>
              <a:rPr lang="en-US" sz="2800" b="1" dirty="0">
                <a:solidFill>
                  <a:srgbClr val="00B050"/>
                </a:solidFill>
              </a:rPr>
              <a:t> DESCRIPTION AND APPLICATIONS OF  ACTIVE DEVICES/</a:t>
            </a:r>
            <a:br>
              <a:rPr lang="en-US" sz="2800" b="1" dirty="0">
                <a:solidFill>
                  <a:srgbClr val="00B050"/>
                </a:solidFill>
              </a:rPr>
            </a:br>
            <a:r>
              <a:rPr lang="en-US" sz="2800" b="1" dirty="0">
                <a:solidFill>
                  <a:srgbClr val="00B050"/>
                </a:solidFill>
              </a:rPr>
              <a:t> PART </a:t>
            </a:r>
            <a:r>
              <a:rPr lang="en-US" sz="2800" b="1" dirty="0" smtClean="0">
                <a:solidFill>
                  <a:srgbClr val="00B050"/>
                </a:solidFill>
              </a:rPr>
              <a:t>3: THYRISTORS</a:t>
            </a:r>
            <a:r>
              <a:rPr lang="en-US" dirty="0"/>
              <a:t/>
            </a:r>
            <a:br>
              <a:rPr lang="en-US" dirty="0"/>
            </a:br>
            <a:endParaRPr/>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sz="4000" dirty="0">
                <a:latin typeface="Amaranth" pitchFamily="50" charset="0"/>
              </a:rPr>
              <a:t>Content</a:t>
            </a:r>
            <a:endParaRPr sz="4000">
              <a:latin typeface="Amaranth" pitchFamily="50" charset="0"/>
            </a:endParaRPr>
          </a:p>
        </p:txBody>
      </p:sp>
      <p:sp>
        <p:nvSpPr>
          <p:cNvPr id="131" name="Google Shape;131;p2"/>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132" name="Google Shape;132;p2"/>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a:t>
            </a:fld>
            <a:endParaRPr/>
          </a:p>
        </p:txBody>
      </p:sp>
      <p:sp>
        <p:nvSpPr>
          <p:cNvPr id="133" name="Google Shape;133;p2"/>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fontScale="92500" lnSpcReduction="10000"/>
          </a:bodyPr>
          <a:lstStyle/>
          <a:p>
            <a:pPr lvl="0"/>
            <a:r>
              <a:rPr lang="en-ZA" sz="3200" b="1" dirty="0" smtClean="0">
                <a:latin typeface="Amaranth" pitchFamily="50" charset="0"/>
              </a:rPr>
              <a:t>Description of different types of </a:t>
            </a:r>
            <a:r>
              <a:rPr lang="en-ZA" sz="3200" b="1" dirty="0" err="1" smtClean="0">
                <a:latin typeface="Amaranth" pitchFamily="50" charset="0"/>
              </a:rPr>
              <a:t>thyristors</a:t>
            </a:r>
            <a:r>
              <a:rPr lang="en-ZA" sz="3200" b="1" dirty="0" smtClean="0">
                <a:latin typeface="Amaranth" pitchFamily="50" charset="0"/>
              </a:rPr>
              <a:t>:</a:t>
            </a:r>
            <a:endParaRPr lang="en-US" sz="3200" b="1" dirty="0" smtClean="0">
              <a:latin typeface="Amaranth" pitchFamily="50" charset="0"/>
            </a:endParaRPr>
          </a:p>
          <a:p>
            <a:pPr lvl="2"/>
            <a:r>
              <a:rPr lang="en-ZA" sz="2800" dirty="0" err="1" smtClean="0">
                <a:latin typeface="Amaranth" pitchFamily="50" charset="0"/>
              </a:rPr>
              <a:t>Diac</a:t>
            </a:r>
            <a:endParaRPr lang="en-US" sz="2800" dirty="0" smtClean="0">
              <a:latin typeface="Amaranth" pitchFamily="50" charset="0"/>
            </a:endParaRPr>
          </a:p>
          <a:p>
            <a:pPr lvl="2"/>
            <a:r>
              <a:rPr lang="en-ZA" sz="2800" dirty="0" err="1" smtClean="0">
                <a:latin typeface="Amaranth" pitchFamily="50" charset="0"/>
              </a:rPr>
              <a:t>Triac</a:t>
            </a:r>
            <a:endParaRPr lang="en-US" sz="2800" dirty="0" smtClean="0">
              <a:latin typeface="Amaranth" pitchFamily="50" charset="0"/>
            </a:endParaRPr>
          </a:p>
          <a:p>
            <a:pPr lvl="2"/>
            <a:r>
              <a:rPr lang="en-ZA" sz="2800" dirty="0" smtClean="0">
                <a:latin typeface="Amaranth" pitchFamily="50" charset="0"/>
              </a:rPr>
              <a:t> SCR</a:t>
            </a:r>
            <a:endParaRPr lang="en-US" sz="2800" dirty="0" smtClean="0">
              <a:latin typeface="Amaranth" pitchFamily="50" charset="0"/>
            </a:endParaRPr>
          </a:p>
          <a:p>
            <a:pPr lvl="2"/>
            <a:r>
              <a:rPr lang="en-ZA" sz="2800" dirty="0" smtClean="0">
                <a:latin typeface="Amaranth" pitchFamily="50" charset="0"/>
              </a:rPr>
              <a:t>MCT</a:t>
            </a:r>
            <a:endParaRPr lang="en-US" sz="2800" dirty="0" smtClean="0">
              <a:latin typeface="Amaranth" pitchFamily="50" charset="0"/>
            </a:endParaRPr>
          </a:p>
          <a:p>
            <a:pPr lvl="2"/>
            <a:r>
              <a:rPr lang="en-ZA" sz="2800" dirty="0" smtClean="0">
                <a:latin typeface="Amaranth" pitchFamily="50" charset="0"/>
              </a:rPr>
              <a:t>GTO</a:t>
            </a:r>
            <a:endParaRPr lang="en-US" sz="2800" dirty="0" smtClean="0">
              <a:latin typeface="Amaranth" pitchFamily="50" charset="0"/>
            </a:endParaRPr>
          </a:p>
          <a:p>
            <a:pPr lvl="2"/>
            <a:r>
              <a:rPr lang="en-ZA" sz="2800" dirty="0" smtClean="0">
                <a:latin typeface="Amaranth" pitchFamily="50" charset="0"/>
              </a:rPr>
              <a:t>SCS</a:t>
            </a:r>
          </a:p>
          <a:p>
            <a:r>
              <a:rPr lang="en-ZA" sz="3400" b="1" dirty="0" smtClean="0">
                <a:latin typeface="Amaranth" pitchFamily="50" charset="0"/>
              </a:rPr>
              <a:t>Selection of </a:t>
            </a:r>
            <a:r>
              <a:rPr lang="en-ZA" sz="3400" b="1" dirty="0" err="1" smtClean="0">
                <a:latin typeface="Amaranth" pitchFamily="50" charset="0"/>
              </a:rPr>
              <a:t>thyristors</a:t>
            </a:r>
            <a:r>
              <a:rPr lang="en-ZA" sz="3400" b="1" dirty="0" smtClean="0">
                <a:latin typeface="Amaranth" pitchFamily="50" charset="0"/>
              </a:rPr>
              <a:t> based on:</a:t>
            </a:r>
          </a:p>
          <a:p>
            <a:pPr lvl="2"/>
            <a:r>
              <a:rPr lang="en-ZA" sz="2800" dirty="0" smtClean="0">
                <a:latin typeface="Amaranth" pitchFamily="50" charset="0"/>
              </a:rPr>
              <a:t>Specifications and ratings</a:t>
            </a:r>
          </a:p>
          <a:p>
            <a:pPr lvl="2"/>
            <a:r>
              <a:rPr lang="en-ZA" sz="2800" dirty="0" smtClean="0">
                <a:latin typeface="Amaranth" pitchFamily="50" charset="0"/>
              </a:rPr>
              <a:t>Applications</a:t>
            </a:r>
            <a:endParaRPr lang="en-US" sz="2800" dirty="0" smtClean="0">
              <a:latin typeface="Amaranth" pitchFamily="50" charset="0"/>
            </a:endParaRPr>
          </a:p>
          <a:p>
            <a:pPr marL="320040" lvl="0" indent="-209550" algn="l" rtl="0">
              <a:spcBef>
                <a:spcPts val="700"/>
              </a:spcBef>
              <a:spcAft>
                <a:spcPts val="0"/>
              </a:spcAft>
              <a:buSzPts val="174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sz="3600" b="1" dirty="0" smtClean="0">
                <a:solidFill>
                  <a:srgbClr val="FF0000"/>
                </a:solidFill>
                <a:effectLst>
                  <a:outerShdw blurRad="38100" dist="38100" dir="2700000" algn="tl">
                    <a:srgbClr val="000000">
                      <a:alpha val="43137"/>
                    </a:srgbClr>
                  </a:outerShdw>
                </a:effectLst>
              </a:rPr>
              <a:t/>
            </a:r>
            <a:br>
              <a:rPr lang="en-ZA" sz="3600" b="1" dirty="0" smtClean="0">
                <a:solidFill>
                  <a:srgbClr val="FF0000"/>
                </a:solidFill>
                <a:effectLst>
                  <a:outerShdw blurRad="38100" dist="38100" dir="2700000" algn="tl">
                    <a:srgbClr val="000000">
                      <a:alpha val="43137"/>
                    </a:srgbClr>
                  </a:outerShdw>
                </a:effectLst>
              </a:rPr>
            </a:br>
            <a:r>
              <a:rPr lang="en-ZA" sz="3100" b="1" dirty="0" smtClean="0">
                <a:solidFill>
                  <a:srgbClr val="FF0000"/>
                </a:solidFill>
                <a:effectLst>
                  <a:outerShdw blurRad="38100" dist="38100" dir="2700000" algn="tl">
                    <a:srgbClr val="000000">
                      <a:alpha val="43137"/>
                    </a:srgbClr>
                  </a:outerShdw>
                </a:effectLst>
              </a:rPr>
              <a:t>Description </a:t>
            </a:r>
            <a:r>
              <a:rPr lang="en-ZA" sz="3100" b="1" dirty="0">
                <a:solidFill>
                  <a:srgbClr val="FF0000"/>
                </a:solidFill>
                <a:effectLst>
                  <a:outerShdw blurRad="38100" dist="38100" dir="2700000" algn="tl">
                    <a:srgbClr val="000000">
                      <a:alpha val="43137"/>
                    </a:srgbClr>
                  </a:outerShdw>
                </a:effectLst>
              </a:rPr>
              <a:t>of different types of </a:t>
            </a:r>
            <a:r>
              <a:rPr lang="en-ZA" sz="3100" b="1" dirty="0" err="1" smtClean="0">
                <a:solidFill>
                  <a:srgbClr val="FF0000"/>
                </a:solidFill>
                <a:effectLst>
                  <a:outerShdw blurRad="38100" dist="38100" dir="2700000" algn="tl">
                    <a:srgbClr val="000000">
                      <a:alpha val="43137"/>
                    </a:srgbClr>
                  </a:outerShdw>
                </a:effectLst>
              </a:rPr>
              <a:t>thyristors</a:t>
            </a:r>
            <a:r>
              <a:rPr lang="en-US" b="1" dirty="0">
                <a:solidFill>
                  <a:srgbClr val="FF0000"/>
                </a:solidFill>
                <a:effectLst>
                  <a:outerShdw blurRad="38100" dist="38100" dir="2700000" algn="tl">
                    <a:srgbClr val="000000">
                      <a:alpha val="43137"/>
                    </a:srgbClr>
                  </a:outerShdw>
                </a:effectLst>
              </a:rPr>
              <a:t/>
            </a:r>
            <a:br>
              <a:rPr lang="en-US" b="1" dirty="0">
                <a:solidFill>
                  <a:srgbClr val="FF0000"/>
                </a:solidFill>
                <a:effectLst>
                  <a:outerShdw blurRad="38100" dist="38100" dir="2700000" algn="tl">
                    <a:srgbClr val="000000">
                      <a:alpha val="43137"/>
                    </a:srgbClr>
                  </a:outerShdw>
                </a:effectLst>
              </a:rPr>
            </a:br>
            <a:endParaRPr lang="en-US"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p:txBody>
          <a:bodyPr>
            <a:normAutofit fontScale="77500" lnSpcReduction="20000"/>
          </a:bodyPr>
          <a:lstStyle/>
          <a:p>
            <a:pPr algn="just"/>
            <a:r>
              <a:rPr lang="en-US" b="1" dirty="0" err="1"/>
              <a:t>Thyristors</a:t>
            </a:r>
            <a:r>
              <a:rPr lang="en-US" b="1" dirty="0"/>
              <a:t> </a:t>
            </a:r>
            <a:r>
              <a:rPr lang="en-US" dirty="0"/>
              <a:t>are four-layer PNPN power semiconductor devices used as electronic switches. Their </a:t>
            </a:r>
            <a:r>
              <a:rPr lang="en-US" b="1" dirty="0"/>
              <a:t>main advantage </a:t>
            </a:r>
            <a:r>
              <a:rPr lang="en-US" dirty="0"/>
              <a:t>is that they can </a:t>
            </a:r>
            <a:r>
              <a:rPr lang="en-US" b="1" dirty="0"/>
              <a:t>convert and control large amounts of power in AC or DC systems while using very low power for control</a:t>
            </a:r>
            <a:r>
              <a:rPr lang="en-US" dirty="0"/>
              <a:t>. This chapter will introduce the </a:t>
            </a:r>
            <a:r>
              <a:rPr lang="en-US" dirty="0" err="1"/>
              <a:t>thyristor</a:t>
            </a:r>
            <a:r>
              <a:rPr lang="en-US" dirty="0"/>
              <a:t> family, which includes the silicon controlled rectifier (SCR), the gate-turnoff </a:t>
            </a:r>
            <a:r>
              <a:rPr lang="en-US" dirty="0" err="1"/>
              <a:t>thyristor</a:t>
            </a:r>
            <a:r>
              <a:rPr lang="en-US" dirty="0"/>
              <a:t> (GTO), the </a:t>
            </a:r>
            <a:r>
              <a:rPr lang="en-US" dirty="0" err="1"/>
              <a:t>triac</a:t>
            </a:r>
            <a:r>
              <a:rPr lang="en-US" dirty="0"/>
              <a:t>, the </a:t>
            </a:r>
            <a:r>
              <a:rPr lang="en-US" dirty="0" err="1"/>
              <a:t>diac</a:t>
            </a:r>
            <a:r>
              <a:rPr lang="en-US" dirty="0"/>
              <a:t>, UJT, PUT and the MOS-controlled </a:t>
            </a:r>
            <a:r>
              <a:rPr lang="en-US" dirty="0" err="1"/>
              <a:t>thyristor</a:t>
            </a:r>
            <a:r>
              <a:rPr lang="en-US" dirty="0"/>
              <a:t> (MCT). </a:t>
            </a:r>
            <a:endParaRPr lang="en-US" dirty="0" smtClean="0"/>
          </a:p>
          <a:p>
            <a:pPr algn="just"/>
            <a:endParaRPr lang="en-US" dirty="0"/>
          </a:p>
          <a:p>
            <a:pPr algn="just"/>
            <a:r>
              <a:rPr lang="en-US" dirty="0"/>
              <a:t>The SCR is the most important member of the family and it is emphasized in this chapter. SCRs are widely used in such applications as regulated power supplies, static switches, choppers, inverters, </a:t>
            </a:r>
            <a:r>
              <a:rPr lang="en-US" dirty="0" err="1"/>
              <a:t>cycloconverters</a:t>
            </a:r>
            <a:r>
              <a:rPr lang="en-US" dirty="0"/>
              <a:t>, heaters, lighting, and motor control.</a:t>
            </a:r>
          </a:p>
          <a:p>
            <a:pPr algn="just"/>
            <a:endParaRPr lang="en-US" dirty="0"/>
          </a:p>
          <a:p>
            <a:pPr marL="0" indent="0">
              <a:buNone/>
            </a:pPr>
            <a:endParaRPr lang="en-US" dirty="0"/>
          </a:p>
        </p:txBody>
      </p:sp>
    </p:spTree>
    <p:extLst>
      <p:ext uri="{BB962C8B-B14F-4D97-AF65-F5344CB8AC3E}">
        <p14:creationId xmlns="" xmlns:p14="http://schemas.microsoft.com/office/powerpoint/2010/main" val="2488789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solidFill>
                  <a:srgbClr val="FF0000"/>
                </a:solidFill>
                <a:effectLst>
                  <a:outerShdw blurRad="38100" dist="38100" dir="2700000" algn="tl">
                    <a:srgbClr val="000000">
                      <a:alpha val="43137"/>
                    </a:srgbClr>
                  </a:outerShdw>
                </a:effectLst>
              </a:rPr>
              <a:t>SCR(Silicon Controlled Rectifier)</a:t>
            </a:r>
            <a:endParaRPr lang="en-US" sz="32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609600" y="1589566"/>
            <a:ext cx="8001000" cy="4735033"/>
          </a:xfrm>
        </p:spPr>
        <p:txBody>
          <a:bodyPr>
            <a:normAutofit fontScale="85000" lnSpcReduction="10000"/>
          </a:bodyPr>
          <a:lstStyle/>
          <a:p>
            <a:pPr algn="just"/>
            <a:r>
              <a:rPr lang="en-US" sz="3000" dirty="0" smtClean="0"/>
              <a:t>The SCR had its roots in the 4-layer diode. By adding a gate connection, the SCR could be triggered into conduction. The </a:t>
            </a:r>
            <a:r>
              <a:rPr lang="en-US" sz="3000" b="1" dirty="0" smtClean="0"/>
              <a:t>SCR</a:t>
            </a:r>
            <a:r>
              <a:rPr lang="en-US" sz="3000" dirty="0" smtClean="0"/>
              <a:t> is the most widely used </a:t>
            </a:r>
            <a:r>
              <a:rPr lang="en-US" sz="3000" dirty="0" err="1" smtClean="0"/>
              <a:t>thyristor</a:t>
            </a:r>
            <a:r>
              <a:rPr lang="en-US" sz="3000" dirty="0" smtClean="0"/>
              <a:t>. It can switch very large currents on and off.</a:t>
            </a:r>
            <a:endParaRPr lang="en-US" sz="3000" b="1" dirty="0" smtClean="0"/>
          </a:p>
          <a:p>
            <a:pPr algn="just"/>
            <a:r>
              <a:rPr lang="en-US" sz="3000" dirty="0" smtClean="0"/>
              <a:t>The </a:t>
            </a:r>
            <a:r>
              <a:rPr lang="en-US" sz="3000" b="1" dirty="0" smtClean="0"/>
              <a:t>SCR</a:t>
            </a:r>
            <a:r>
              <a:rPr lang="en-US" sz="3000" dirty="0" smtClean="0"/>
              <a:t> can be turned on by exceeding the forward </a:t>
            </a:r>
            <a:r>
              <a:rPr lang="en-US" sz="3000" dirty="0" err="1" smtClean="0"/>
              <a:t>breakover</a:t>
            </a:r>
            <a:r>
              <a:rPr lang="en-US" sz="3000" dirty="0" smtClean="0"/>
              <a:t> voltage or by gate current. The gate current controls the amount of forward </a:t>
            </a:r>
            <a:r>
              <a:rPr lang="en-US" sz="3000" dirty="0" err="1" smtClean="0"/>
              <a:t>breakover</a:t>
            </a:r>
            <a:r>
              <a:rPr lang="en-US" sz="3000" dirty="0" smtClean="0"/>
              <a:t> voltage required for turning it on.</a:t>
            </a:r>
            <a:endParaRPr lang="en-US" sz="3000" b="1" dirty="0" smtClean="0"/>
          </a:p>
          <a:p>
            <a:pPr algn="just"/>
            <a:r>
              <a:rPr lang="en-US" sz="3000" dirty="0" smtClean="0"/>
              <a:t>The </a:t>
            </a:r>
            <a:r>
              <a:rPr lang="en-US" sz="3000" b="1" dirty="0" smtClean="0"/>
              <a:t>SCR</a:t>
            </a:r>
            <a:r>
              <a:rPr lang="en-US" sz="3000" dirty="0" smtClean="0"/>
              <a:t> is far more useful than a four-layer diode because the gate triggering is easier than </a:t>
            </a:r>
            <a:r>
              <a:rPr lang="en-US" sz="3000" dirty="0" err="1" smtClean="0"/>
              <a:t>breakover</a:t>
            </a:r>
            <a:r>
              <a:rPr lang="en-US" sz="3000" dirty="0" smtClean="0"/>
              <a:t> triggering.</a:t>
            </a:r>
            <a:endParaRPr lang="en-US" sz="3000" b="1" dirty="0" smtClean="0"/>
          </a:p>
          <a:p>
            <a:endParaRPr lang="en-US" dirty="0" smtClean="0"/>
          </a:p>
          <a:p>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pPr/>
              <a:t>06/06/2022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4</a:t>
            </a:fld>
            <a:endParaRPr lang="en-US"/>
          </a:p>
        </p:txBody>
      </p:sp>
    </p:spTree>
    <p:extLst>
      <p:ext uri="{BB962C8B-B14F-4D97-AF65-F5344CB8AC3E}">
        <p14:creationId xmlns="" xmlns:p14="http://schemas.microsoft.com/office/powerpoint/2010/main" val="2275500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i="1" dirty="0" smtClean="0"/>
              <a:t>SCR structure and symbol</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5</a:t>
            </a:fld>
            <a:endParaRPr lang="en-US"/>
          </a:p>
        </p:txBody>
      </p:sp>
      <p:pic>
        <p:nvPicPr>
          <p:cNvPr id="6" name="Content Placeholder 5"/>
          <p:cNvPicPr>
            <a:picLocks noGrp="1"/>
          </p:cNvPicPr>
          <p:nvPr>
            <p:ph sz="quarter" idx="1"/>
          </p:nvPr>
        </p:nvPicPr>
        <p:blipFill>
          <a:blip r:embed="rId2"/>
          <a:srcRect/>
          <a:stretch>
            <a:fillRect/>
          </a:stretch>
        </p:blipFill>
        <p:spPr bwMode="auto">
          <a:xfrm>
            <a:off x="1167618" y="1738532"/>
            <a:ext cx="7188591" cy="3353972"/>
          </a:xfrm>
          <a:prstGeom prst="rect">
            <a:avLst/>
          </a:prstGeom>
          <a:noFill/>
          <a:ln w="9525">
            <a:noFill/>
            <a:miter lim="800000"/>
            <a:headEnd/>
            <a:tailEnd/>
          </a:ln>
        </p:spPr>
      </p:pic>
      <p:sp>
        <p:nvSpPr>
          <p:cNvPr id="7" name="Google Shape;178;p7"/>
          <p:cNvSpPr txBox="1"/>
          <p:nvPr/>
        </p:nvSpPr>
        <p:spPr>
          <a:xfrm>
            <a:off x="1083212" y="5444197"/>
            <a:ext cx="6850966" cy="942535"/>
          </a:xfrm>
          <a:prstGeom prst="rect">
            <a:avLst/>
          </a:prstGeom>
          <a:noFill/>
          <a:ln>
            <a:noFill/>
          </a:ln>
        </p:spPr>
        <p:txBody>
          <a:bodyPr spcFirstLastPara="1" wrap="square" lIns="91425" tIns="45700" rIns="91425" bIns="45700" anchor="t" anchorCtr="0">
            <a:noAutofit/>
          </a:bodyPr>
          <a:lstStyle/>
          <a:p>
            <a:r>
              <a:rPr lang="en-US" sz="1400" b="1" i="0" u="none" strike="noStrike" cap="none" dirty="0">
                <a:solidFill>
                  <a:schemeClr val="dk1"/>
                </a:solidFill>
                <a:latin typeface="Calibri"/>
                <a:ea typeface="Calibri"/>
                <a:cs typeface="Calibri"/>
                <a:sym typeface="Calibri"/>
              </a:rPr>
              <a:t>Source: </a:t>
            </a:r>
            <a:r>
              <a:rPr lang="en-US" dirty="0" smtClean="0"/>
              <a:t>Fundamentals of electronics. Book 1, Electronic devices and circuit applications, Thomas F. Schubert, Jr. and Ernest M. </a:t>
            </a:r>
            <a:r>
              <a:rPr lang="en-US" dirty="0" err="1" smtClean="0"/>
              <a:t>Kim.,an</a:t>
            </a:r>
            <a:r>
              <a:rPr lang="en-US" dirty="0" smtClean="0"/>
              <a:t> Rafael, California (1537 Fourth Street, San Rafael, CA 94901 USA) : Morgan &amp; Claypool, 2014.</a:t>
            </a:r>
          </a:p>
          <a:p>
            <a:pPr marL="0" marR="0" lvl="0" indent="0" algn="l" rtl="0">
              <a:spcBef>
                <a:spcPts val="0"/>
              </a:spcBef>
              <a:spcAft>
                <a:spcPts val="0"/>
              </a:spcAft>
              <a:buNone/>
            </a:pP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Two-Transistor Model of the SCR</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pic>
        <p:nvPicPr>
          <p:cNvPr id="6" name="Content Placeholder 5"/>
          <p:cNvPicPr>
            <a:picLocks noGrp="1"/>
          </p:cNvPicPr>
          <p:nvPr>
            <p:ph sz="quarter" idx="1"/>
          </p:nvPr>
        </p:nvPicPr>
        <p:blipFill>
          <a:blip r:embed="rId2"/>
          <a:srcRect/>
          <a:stretch>
            <a:fillRect/>
          </a:stretch>
        </p:blipFill>
        <p:spPr bwMode="auto">
          <a:xfrm>
            <a:off x="1420837" y="1814512"/>
            <a:ext cx="6159476" cy="3095113"/>
          </a:xfrm>
          <a:prstGeom prst="rect">
            <a:avLst/>
          </a:prstGeom>
          <a:noFill/>
          <a:ln w="9525">
            <a:noFill/>
            <a:miter lim="800000"/>
            <a:headEnd/>
            <a:tailEnd/>
          </a:ln>
        </p:spPr>
      </p:pic>
      <p:sp>
        <p:nvSpPr>
          <p:cNvPr id="8" name="Google Shape;178;p7"/>
          <p:cNvSpPr txBox="1"/>
          <p:nvPr/>
        </p:nvSpPr>
        <p:spPr>
          <a:xfrm>
            <a:off x="1083212" y="5444197"/>
            <a:ext cx="6850966" cy="942535"/>
          </a:xfrm>
          <a:prstGeom prst="rect">
            <a:avLst/>
          </a:prstGeom>
          <a:noFill/>
          <a:ln>
            <a:noFill/>
          </a:ln>
        </p:spPr>
        <p:txBody>
          <a:bodyPr spcFirstLastPara="1" wrap="square" lIns="91425" tIns="45700" rIns="91425" bIns="45700" anchor="t" anchorCtr="0">
            <a:noAutofit/>
          </a:bodyPr>
          <a:lstStyle/>
          <a:p>
            <a:r>
              <a:rPr lang="en-US" sz="1400" b="1" i="0" u="none" strike="noStrike" cap="none" dirty="0">
                <a:solidFill>
                  <a:schemeClr val="dk1"/>
                </a:solidFill>
                <a:latin typeface="Calibri"/>
                <a:ea typeface="Calibri"/>
                <a:cs typeface="Calibri"/>
                <a:sym typeface="Calibri"/>
              </a:rPr>
              <a:t>Source: </a:t>
            </a:r>
            <a:r>
              <a:rPr lang="en-US" dirty="0" smtClean="0"/>
              <a:t>Fundamentals of electronics. Book 1, Electronic devices and circuit applications, Thomas F. Schubert, Jr. and Ernest M. </a:t>
            </a:r>
            <a:r>
              <a:rPr lang="en-US" dirty="0" err="1" smtClean="0"/>
              <a:t>Kim.,an</a:t>
            </a:r>
            <a:r>
              <a:rPr lang="en-US" dirty="0" smtClean="0"/>
              <a:t> Rafael, California (1537 Fourth Street, San Rafael, CA 94901 USA) : Morgan &amp; Claypool, 2014.</a:t>
            </a:r>
          </a:p>
          <a:p>
            <a:pPr marL="0" marR="0" lvl="0" indent="0" algn="l" rtl="0">
              <a:spcBef>
                <a:spcPts val="0"/>
              </a:spcBef>
              <a:spcAft>
                <a:spcPts val="0"/>
              </a:spcAft>
              <a:buNone/>
            </a:pP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t>Two-Transistor Model of the SCR</a:t>
            </a:r>
            <a:endParaRPr lang="en-US" sz="36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sp>
        <p:nvSpPr>
          <p:cNvPr id="5" name="Content Placeholder 4"/>
          <p:cNvSpPr>
            <a:spLocks noGrp="1"/>
          </p:cNvSpPr>
          <p:nvPr>
            <p:ph sz="quarter" idx="1"/>
          </p:nvPr>
        </p:nvSpPr>
        <p:spPr/>
        <p:txBody>
          <a:bodyPr>
            <a:normAutofit fontScale="70000" lnSpcReduction="20000"/>
          </a:bodyPr>
          <a:lstStyle/>
          <a:p>
            <a:pPr algn="just"/>
            <a:r>
              <a:rPr lang="en-US" sz="3100" dirty="0" smtClean="0"/>
              <a:t>The collector of </a:t>
            </a:r>
            <a:r>
              <a:rPr lang="en-US" sz="3100" i="1" dirty="0" smtClean="0"/>
              <a:t>Q1 </a:t>
            </a:r>
            <a:r>
              <a:rPr lang="en-US" sz="3100" dirty="0" smtClean="0"/>
              <a:t>is the base of </a:t>
            </a:r>
            <a:r>
              <a:rPr lang="en-US" sz="3100" i="1" dirty="0" smtClean="0"/>
              <a:t>Q2, </a:t>
            </a:r>
            <a:r>
              <a:rPr lang="en-US" sz="3100" dirty="0" smtClean="0"/>
              <a:t>and the base of </a:t>
            </a:r>
            <a:r>
              <a:rPr lang="en-US" sz="3100" i="1" dirty="0" smtClean="0"/>
              <a:t>Q1 </a:t>
            </a:r>
            <a:r>
              <a:rPr lang="en-US" sz="3100" dirty="0" smtClean="0"/>
              <a:t>is the collector of </a:t>
            </a:r>
            <a:r>
              <a:rPr lang="en-US" sz="3100" i="1" dirty="0" smtClean="0"/>
              <a:t>Q2. </a:t>
            </a:r>
            <a:r>
              <a:rPr lang="en-US" sz="3100" dirty="0" smtClean="0"/>
              <a:t>A positive voltage on the gate forward-biases the base-emitter junction of transistor </a:t>
            </a:r>
            <a:r>
              <a:rPr lang="en-US" sz="3100" i="1" dirty="0" smtClean="0"/>
              <a:t>Q1, </a:t>
            </a:r>
            <a:r>
              <a:rPr lang="en-US" sz="3100" dirty="0" smtClean="0"/>
              <a:t>turning it on. This allows current through the NPN collector (the PNP base). If the SCR anode is positive, the PNP emitter-base junction is forward-biased, turning it on.</a:t>
            </a:r>
          </a:p>
          <a:p>
            <a:pPr algn="just"/>
            <a:endParaRPr lang="en-US" sz="3100" dirty="0" smtClean="0"/>
          </a:p>
          <a:p>
            <a:pPr algn="just"/>
            <a:r>
              <a:rPr lang="en-US" sz="3100" dirty="0" smtClean="0"/>
              <a:t> After the PNP transistor is turned on, it in turn supplies the NPN with base current. This regenerative process, called latching, continues until both transistors are driven into saturation. Removal of the gate voltage will not turn the SCR off. </a:t>
            </a:r>
            <a:r>
              <a:rPr lang="en-US" sz="3100" dirty="0" err="1" smtClean="0"/>
              <a:t>Ql</a:t>
            </a:r>
            <a:r>
              <a:rPr lang="en-US" sz="3100" dirty="0" smtClean="0"/>
              <a:t> supplies Q2 with base current and Q2 supplies Q1 with base current. The SCR remains on until its principal current (current from anode to cathode) is interrupted.</a:t>
            </a:r>
            <a:endParaRPr lang="en-US" sz="3100" b="1"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u="sng" dirty="0" smtClean="0"/>
              <a:t/>
            </a:r>
            <a:br>
              <a:rPr lang="en-US" b="1" u="sng" dirty="0" smtClean="0"/>
            </a:br>
            <a:r>
              <a:rPr lang="en-US" b="1" dirty="0" smtClean="0">
                <a:solidFill>
                  <a:srgbClr val="FF0000"/>
                </a:solidFill>
                <a:effectLst>
                  <a:outerShdw blurRad="38100" dist="38100" dir="2700000" algn="tl">
                    <a:srgbClr val="000000">
                      <a:alpha val="43137"/>
                    </a:srgbClr>
                  </a:outerShdw>
                </a:effectLst>
              </a:rPr>
              <a:t>DIAC</a:t>
            </a:r>
            <a:r>
              <a:rPr lang="en-US" dirty="0" smtClean="0"/>
              <a:t/>
            </a:r>
            <a:br>
              <a:rPr lang="en-US"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5" name="Content Placeholder 4"/>
          <p:cNvSpPr>
            <a:spLocks noGrp="1"/>
          </p:cNvSpPr>
          <p:nvPr>
            <p:ph sz="quarter" idx="1"/>
          </p:nvPr>
        </p:nvSpPr>
        <p:spPr/>
        <p:txBody>
          <a:bodyPr/>
          <a:lstStyle/>
          <a:p>
            <a:r>
              <a:rPr lang="en-US" sz="2400" dirty="0" smtClean="0"/>
              <a:t>The </a:t>
            </a:r>
            <a:r>
              <a:rPr lang="en-US" sz="2400" dirty="0" err="1" smtClean="0"/>
              <a:t>diac</a:t>
            </a:r>
            <a:r>
              <a:rPr lang="en-US" sz="2400" dirty="0" smtClean="0"/>
              <a:t> is a </a:t>
            </a:r>
            <a:r>
              <a:rPr lang="en-US" sz="2400" dirty="0" err="1" smtClean="0"/>
              <a:t>thyristor</a:t>
            </a:r>
            <a:r>
              <a:rPr lang="en-US" sz="2400" dirty="0" smtClean="0"/>
              <a:t> that acts like two back-to-back 4-layer diodes. It can conduct current in all direction. </a:t>
            </a:r>
          </a:p>
          <a:p>
            <a:r>
              <a:rPr lang="en-US" sz="2400" dirty="0" smtClean="0"/>
              <a:t>The terminals are equivalent and labeled A</a:t>
            </a:r>
            <a:r>
              <a:rPr lang="en-US" sz="2400" baseline="-25000" dirty="0" smtClean="0"/>
              <a:t>1</a:t>
            </a:r>
            <a:r>
              <a:rPr lang="en-US" sz="2400" dirty="0" smtClean="0"/>
              <a:t> and A</a:t>
            </a:r>
            <a:r>
              <a:rPr lang="en-US" sz="2400" baseline="-25000" dirty="0" smtClean="0"/>
              <a:t>2</a:t>
            </a:r>
            <a:r>
              <a:rPr lang="en-US" dirty="0" smtClean="0"/>
              <a:t>. </a:t>
            </a:r>
            <a:endParaRPr lang="en-US" dirty="0"/>
          </a:p>
        </p:txBody>
      </p:sp>
      <p:pic>
        <p:nvPicPr>
          <p:cNvPr id="9218" name="Picture 2"/>
          <p:cNvPicPr>
            <a:picLocks noChangeAspect="1" noChangeArrowheads="1"/>
          </p:cNvPicPr>
          <p:nvPr/>
        </p:nvPicPr>
        <p:blipFill>
          <a:blip r:embed="rId2"/>
          <a:srcRect/>
          <a:stretch>
            <a:fillRect/>
          </a:stretch>
        </p:blipFill>
        <p:spPr bwMode="auto">
          <a:xfrm>
            <a:off x="2977261" y="3038622"/>
            <a:ext cx="3141013" cy="2828925"/>
          </a:xfrm>
          <a:prstGeom prst="rect">
            <a:avLst/>
          </a:prstGeom>
          <a:noFill/>
          <a:ln w="9525">
            <a:noFill/>
            <a:miter lim="800000"/>
            <a:headEnd/>
            <a:tailEnd/>
          </a:ln>
          <a:effectLst/>
        </p:spPr>
      </p:pic>
      <p:sp>
        <p:nvSpPr>
          <p:cNvPr id="7" name="Google Shape;178;p7"/>
          <p:cNvSpPr txBox="1"/>
          <p:nvPr/>
        </p:nvSpPr>
        <p:spPr>
          <a:xfrm>
            <a:off x="1645920" y="6006906"/>
            <a:ext cx="6597748" cy="562706"/>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a:solidFill>
                  <a:schemeClr val="dk1"/>
                </a:solidFill>
                <a:latin typeface="Calibri"/>
                <a:ea typeface="Calibri"/>
                <a:cs typeface="Calibri"/>
                <a:sym typeface="Calibri"/>
              </a:rPr>
              <a:t>Source: </a:t>
            </a:r>
            <a:r>
              <a:rPr lang="en-US" dirty="0" smtClean="0">
                <a:solidFill>
                  <a:schemeClr val="dk1"/>
                </a:solidFill>
                <a:latin typeface="Calibri"/>
                <a:ea typeface="Calibri"/>
                <a:cs typeface="Calibri"/>
                <a:sym typeface="Calibri"/>
              </a:rPr>
              <a:t>https://www.cselectricalandelectronics.com/difference-between-scr-diac-triac/</a:t>
            </a: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9</a:t>
            </a:fld>
            <a:endParaRPr lang="en-US"/>
          </a:p>
        </p:txBody>
      </p:sp>
      <p:sp>
        <p:nvSpPr>
          <p:cNvPr id="5" name="Content Placeholder 4"/>
          <p:cNvSpPr>
            <a:spLocks noGrp="1"/>
          </p:cNvSpPr>
          <p:nvPr>
            <p:ph sz="quarter" idx="1"/>
          </p:nvPr>
        </p:nvSpPr>
        <p:spPr>
          <a:xfrm>
            <a:off x="609600" y="1600200"/>
            <a:ext cx="8156448" cy="5029200"/>
          </a:xfrm>
        </p:spPr>
        <p:txBody>
          <a:bodyPr>
            <a:normAutofit fontScale="92500" lnSpcReduction="20000"/>
          </a:bodyPr>
          <a:lstStyle/>
          <a:p>
            <a:pPr algn="just"/>
            <a:r>
              <a:rPr lang="en-US" dirty="0" smtClean="0"/>
              <a:t>The top and bottom layers contain both N and P materials. The right side of the stack can be regarded as a PNPN structure with the same characteristics as a four-layer diode, while the left side is an inverted four-layer diode having an NPNP structure. </a:t>
            </a:r>
          </a:p>
          <a:p>
            <a:pPr algn="just"/>
            <a:r>
              <a:rPr lang="en-US" dirty="0" smtClean="0"/>
              <a:t>Conduction occurs in a </a:t>
            </a:r>
            <a:r>
              <a:rPr lang="en-US" dirty="0" err="1" smtClean="0"/>
              <a:t>diac</a:t>
            </a:r>
            <a:r>
              <a:rPr lang="en-US" dirty="0" smtClean="0"/>
              <a:t> when the </a:t>
            </a:r>
            <a:r>
              <a:rPr lang="en-US" dirty="0" err="1" smtClean="0"/>
              <a:t>breakover</a:t>
            </a:r>
            <a:r>
              <a:rPr lang="en-US" dirty="0" smtClean="0"/>
              <a:t> voltage is reached with either polarity across the two terminals. Once </a:t>
            </a:r>
            <a:r>
              <a:rPr lang="en-US" dirty="0" err="1" smtClean="0"/>
              <a:t>breakover</a:t>
            </a:r>
            <a:r>
              <a:rPr lang="en-US" dirty="0" smtClean="0"/>
              <a:t> occurs, current is in a direction depending on the polarity of the voltage across the terminals. </a:t>
            </a:r>
          </a:p>
          <a:p>
            <a:pPr algn="just"/>
            <a:r>
              <a:rPr lang="en-US" dirty="0" smtClean="0"/>
              <a:t>The </a:t>
            </a:r>
            <a:r>
              <a:rPr lang="en-US" dirty="0" err="1" smtClean="0"/>
              <a:t>diac</a:t>
            </a:r>
            <a:r>
              <a:rPr lang="en-US" dirty="0" smtClean="0"/>
              <a:t> remains in conduction as long as the current is above the holding current, I</a:t>
            </a:r>
            <a:r>
              <a:rPr lang="en-US" baseline="-25000" dirty="0" smtClean="0"/>
              <a:t>H</a:t>
            </a:r>
            <a:r>
              <a:rPr lang="en-US" dirty="0" smtClean="0"/>
              <a:t>. </a:t>
            </a:r>
            <a:endParaRPr lang="en-US" dirty="0"/>
          </a:p>
        </p:txBody>
      </p:sp>
      <p:sp>
        <p:nvSpPr>
          <p:cNvPr id="6" name="Title 1"/>
          <p:cNvSpPr>
            <a:spLocks noGrp="1"/>
          </p:cNvSpPr>
          <p:nvPr>
            <p:ph type="title"/>
          </p:nvPr>
        </p:nvSpPr>
        <p:spPr/>
        <p:txBody>
          <a:bodyPr>
            <a:normAutofit fontScale="90000"/>
          </a:bodyPr>
          <a:lstStyle/>
          <a:p>
            <a:pPr algn="ctr"/>
            <a:r>
              <a:rPr lang="en-US" b="1" u="sng" dirty="0" smtClean="0"/>
              <a:t/>
            </a:r>
            <a:br>
              <a:rPr lang="en-US" b="1" u="sng" dirty="0" smtClean="0"/>
            </a:br>
            <a:r>
              <a:rPr lang="en-US" b="1" dirty="0" smtClean="0"/>
              <a:t>DIAC cont’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V_I Characteristic curve </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pic>
        <p:nvPicPr>
          <p:cNvPr id="10243" name="Picture 3"/>
          <p:cNvPicPr>
            <a:picLocks noGrp="1" noChangeAspect="1" noChangeArrowheads="1"/>
          </p:cNvPicPr>
          <p:nvPr>
            <p:ph sz="quarter" idx="1"/>
          </p:nvPr>
        </p:nvPicPr>
        <p:blipFill>
          <a:blip r:embed="rId2"/>
          <a:srcRect/>
          <a:stretch>
            <a:fillRect/>
          </a:stretch>
        </p:blipFill>
        <p:spPr bwMode="auto">
          <a:xfrm>
            <a:off x="2138288" y="1524000"/>
            <a:ext cx="5100711" cy="4463122"/>
          </a:xfrm>
          <a:prstGeom prst="rect">
            <a:avLst/>
          </a:prstGeom>
          <a:noFill/>
          <a:ln w="9525">
            <a:noFill/>
            <a:miter lim="800000"/>
            <a:headEnd/>
            <a:tailEnd/>
          </a:ln>
          <a:effectLst/>
        </p:spPr>
      </p:pic>
      <p:sp>
        <p:nvSpPr>
          <p:cNvPr id="6" name="Google Shape;178;p7"/>
          <p:cNvSpPr txBox="1"/>
          <p:nvPr/>
        </p:nvSpPr>
        <p:spPr>
          <a:xfrm>
            <a:off x="1209822" y="6063175"/>
            <a:ext cx="7090116" cy="438950"/>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smtClean="0">
                <a:solidFill>
                  <a:schemeClr val="dk1"/>
                </a:solidFill>
                <a:latin typeface="Calibri"/>
                <a:ea typeface="Calibri"/>
                <a:cs typeface="Calibri"/>
                <a:sym typeface="Calibri"/>
              </a:rPr>
              <a:t>Source</a:t>
            </a:r>
            <a:r>
              <a:rPr lang="en-US" dirty="0" smtClean="0">
                <a:solidFill>
                  <a:schemeClr val="dk1"/>
                </a:solidFill>
                <a:latin typeface="Calibri"/>
                <a:ea typeface="Calibri"/>
                <a:cs typeface="Calibri"/>
                <a:sym typeface="Calibri"/>
              </a:rPr>
              <a:t>: https://www.cselectricalandelectronics.com/difference-between-scr-diac-triac/</a:t>
            </a: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u="sng" dirty="0" smtClean="0"/>
              <a:t/>
            </a:r>
            <a:br>
              <a:rPr lang="en-US" b="1" u="sng" dirty="0" smtClean="0"/>
            </a:br>
            <a:r>
              <a:rPr lang="en-US" b="1" dirty="0" smtClean="0"/>
              <a:t>DIAC cont’</a:t>
            </a:r>
            <a:r>
              <a:rPr lang="en-US" dirty="0" smtClean="0"/>
              <a:t/>
            </a:r>
            <a:br>
              <a:rPr lang="en-US"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p:txBody>
          <a:bodyPr>
            <a:normAutofit fontScale="55000" lnSpcReduction="20000"/>
          </a:bodyPr>
          <a:lstStyle/>
          <a:p>
            <a:pPr algn="just"/>
            <a:r>
              <a:rPr lang="en-US" sz="4100" dirty="0" smtClean="0"/>
              <a:t>The top and bottom layers contain both n and p materials.</a:t>
            </a:r>
          </a:p>
          <a:p>
            <a:pPr algn="just"/>
            <a:r>
              <a:rPr lang="en-US" sz="4100" dirty="0" smtClean="0"/>
              <a:t>The right side of the stack can be regarded as a </a:t>
            </a:r>
            <a:r>
              <a:rPr lang="en-US" sz="4100" dirty="0" err="1" smtClean="0"/>
              <a:t>pnpn</a:t>
            </a:r>
            <a:r>
              <a:rPr lang="en-US" sz="4100" dirty="0" smtClean="0"/>
              <a:t> structure with the same characteristics as a four-layer diode, while the left side is an inverted four-layer diode having an </a:t>
            </a:r>
            <a:r>
              <a:rPr lang="en-US" sz="4100" dirty="0" err="1" smtClean="0"/>
              <a:t>npnp</a:t>
            </a:r>
            <a:r>
              <a:rPr lang="en-US" sz="4100" dirty="0" smtClean="0"/>
              <a:t> structure</a:t>
            </a:r>
            <a:r>
              <a:rPr lang="en-US" sz="4100" dirty="0" smtClean="0"/>
              <a:t>.</a:t>
            </a:r>
          </a:p>
          <a:p>
            <a:pPr algn="just"/>
            <a:endParaRPr lang="en-US" sz="4100" dirty="0" smtClean="0"/>
          </a:p>
          <a:p>
            <a:pPr algn="just"/>
            <a:r>
              <a:rPr lang="en-US" sz="4100" dirty="0" smtClean="0"/>
              <a:t>Conduction occurs in a </a:t>
            </a:r>
            <a:r>
              <a:rPr lang="en-US" sz="4100" dirty="0" err="1" smtClean="0"/>
              <a:t>diac</a:t>
            </a:r>
            <a:r>
              <a:rPr lang="en-US" sz="4100" dirty="0" smtClean="0"/>
              <a:t> when the </a:t>
            </a:r>
            <a:r>
              <a:rPr lang="en-US" sz="4100" dirty="0" err="1" smtClean="0"/>
              <a:t>breakover</a:t>
            </a:r>
            <a:r>
              <a:rPr lang="en-US" sz="4100" dirty="0" smtClean="0"/>
              <a:t> voltage is reached with either polarity across the two terminals.</a:t>
            </a:r>
            <a:r>
              <a:rPr lang="en-US" sz="4100" b="1" dirty="0" smtClean="0"/>
              <a:t> </a:t>
            </a:r>
            <a:r>
              <a:rPr lang="en-US" sz="4100" dirty="0" smtClean="0"/>
              <a:t>Once </a:t>
            </a:r>
            <a:r>
              <a:rPr lang="en-US" sz="4100" dirty="0" err="1" smtClean="0"/>
              <a:t>breakover</a:t>
            </a:r>
            <a:r>
              <a:rPr lang="en-US" sz="4100" dirty="0" smtClean="0"/>
              <a:t> occurs, current is in a direction depending on the polarity of the voltage across the terminals. The </a:t>
            </a:r>
            <a:r>
              <a:rPr lang="en-US" sz="4100" dirty="0" err="1" smtClean="0"/>
              <a:t>diac</a:t>
            </a:r>
            <a:r>
              <a:rPr lang="en-US" sz="4100" dirty="0" smtClean="0"/>
              <a:t> remains in conduction as long as the current is above the holding current, I</a:t>
            </a:r>
            <a:r>
              <a:rPr lang="en-US" sz="2200" b="1" dirty="0" smtClean="0"/>
              <a:t>H.</a:t>
            </a:r>
            <a:endParaRPr lang="en-US" sz="4100" b="1" dirty="0" smtClean="0"/>
          </a:p>
          <a:p>
            <a:pPr algn="just"/>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effectLst>
                  <a:outerShdw blurRad="38100" dist="38100" dir="2700000" algn="tl">
                    <a:srgbClr val="000000">
                      <a:alpha val="43137"/>
                    </a:srgbClr>
                  </a:outerShdw>
                </a:effectLst>
              </a:rPr>
              <a:t>TRIAC</a:t>
            </a:r>
            <a:r>
              <a:rPr lang="en-US" b="1" dirty="0" smtClean="0"/>
              <a:t> </a:t>
            </a:r>
            <a:br>
              <a:rPr lang="en-US" b="1" dirty="0" smtClean="0"/>
            </a:b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12</a:t>
            </a:fld>
            <a:endParaRPr lang="en-US"/>
          </a:p>
        </p:txBody>
      </p:sp>
      <p:sp>
        <p:nvSpPr>
          <p:cNvPr id="5" name="Content Placeholder 4"/>
          <p:cNvSpPr>
            <a:spLocks noGrp="1"/>
          </p:cNvSpPr>
          <p:nvPr>
            <p:ph sz="quarter" idx="1"/>
          </p:nvPr>
        </p:nvSpPr>
        <p:spPr/>
        <p:txBody>
          <a:bodyPr>
            <a:normAutofit/>
          </a:bodyPr>
          <a:lstStyle/>
          <a:p>
            <a:pPr algn="just"/>
            <a:r>
              <a:rPr lang="en-US" sz="2000" dirty="0" smtClean="0"/>
              <a:t>Basically, a </a:t>
            </a:r>
            <a:r>
              <a:rPr lang="en-US" sz="2000" dirty="0" err="1" smtClean="0"/>
              <a:t>triac</a:t>
            </a:r>
            <a:r>
              <a:rPr lang="en-US" sz="2000" dirty="0" smtClean="0"/>
              <a:t> can be thought as two SCRs connected in parallel and in opposite directions with a common gate terminal. Unlike the SCR, the </a:t>
            </a:r>
            <a:r>
              <a:rPr lang="en-US" sz="2000" dirty="0" err="1" smtClean="0"/>
              <a:t>triac</a:t>
            </a:r>
            <a:r>
              <a:rPr lang="en-US" sz="2000" dirty="0" smtClean="0"/>
              <a:t> can conduct current in either direction when it is triggered on, depending on the polarity of the voltage across its A</a:t>
            </a:r>
            <a:r>
              <a:rPr lang="en-US" sz="2000" baseline="-25000" dirty="0" smtClean="0"/>
              <a:t>1</a:t>
            </a:r>
            <a:r>
              <a:rPr lang="en-US" sz="2000" dirty="0" smtClean="0"/>
              <a:t> and A</a:t>
            </a:r>
            <a:r>
              <a:rPr lang="en-US" sz="2000" baseline="-25000" dirty="0" smtClean="0"/>
              <a:t>2</a:t>
            </a:r>
            <a:r>
              <a:rPr lang="en-US" sz="2000" dirty="0" smtClean="0"/>
              <a:t> terminals. </a:t>
            </a:r>
            <a:endParaRPr lang="en-US" sz="2000" dirty="0"/>
          </a:p>
        </p:txBody>
      </p:sp>
      <p:pic>
        <p:nvPicPr>
          <p:cNvPr id="1026" name="Picture 2"/>
          <p:cNvPicPr>
            <a:picLocks noChangeAspect="1" noChangeArrowheads="1"/>
          </p:cNvPicPr>
          <p:nvPr/>
        </p:nvPicPr>
        <p:blipFill>
          <a:blip r:embed="rId2"/>
          <a:srcRect/>
          <a:stretch>
            <a:fillRect/>
          </a:stretch>
        </p:blipFill>
        <p:spPr bwMode="auto">
          <a:xfrm>
            <a:off x="2599006" y="3312796"/>
            <a:ext cx="3486150" cy="2447925"/>
          </a:xfrm>
          <a:prstGeom prst="rect">
            <a:avLst/>
          </a:prstGeom>
          <a:noFill/>
          <a:ln w="9525">
            <a:noFill/>
            <a:miter lim="800000"/>
            <a:headEnd/>
            <a:tailEnd/>
          </a:ln>
          <a:effectLst/>
        </p:spPr>
      </p:pic>
      <p:sp>
        <p:nvSpPr>
          <p:cNvPr id="8" name="Google Shape;178;p7"/>
          <p:cNvSpPr txBox="1"/>
          <p:nvPr/>
        </p:nvSpPr>
        <p:spPr>
          <a:xfrm>
            <a:off x="1209822" y="6063175"/>
            <a:ext cx="7090116" cy="438950"/>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smtClean="0">
                <a:solidFill>
                  <a:schemeClr val="dk1"/>
                </a:solidFill>
                <a:latin typeface="Calibri"/>
                <a:ea typeface="Calibri"/>
                <a:cs typeface="Calibri"/>
                <a:sym typeface="Calibri"/>
              </a:rPr>
              <a:t>Source</a:t>
            </a:r>
            <a:r>
              <a:rPr lang="en-US" dirty="0" smtClean="0">
                <a:solidFill>
                  <a:schemeClr val="dk1"/>
                </a:solidFill>
                <a:latin typeface="Calibri"/>
                <a:ea typeface="Calibri"/>
                <a:cs typeface="Calibri"/>
                <a:sym typeface="Calibri"/>
              </a:rPr>
              <a:t>: https://www.cselectricalandelectronics.com/difference-between-scr-diac-triac/</a:t>
            </a: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t>Triac</a:t>
            </a:r>
            <a:r>
              <a:rPr lang="en-US" b="1" dirty="0" smtClean="0"/>
              <a:t> Applications </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p:txBody>
          <a:bodyPr>
            <a:normAutofit/>
          </a:bodyPr>
          <a:lstStyle/>
          <a:p>
            <a:pPr algn="just"/>
            <a:r>
              <a:rPr lang="en-US" sz="2000" dirty="0" smtClean="0"/>
              <a:t>Like the SCR, </a:t>
            </a:r>
            <a:r>
              <a:rPr lang="en-US" sz="2000" dirty="0" err="1" smtClean="0"/>
              <a:t>triacs</a:t>
            </a:r>
            <a:r>
              <a:rPr lang="en-US" sz="2000" dirty="0" smtClean="0"/>
              <a:t> are also used to control average power to a load by the method of phase control. The </a:t>
            </a:r>
            <a:r>
              <a:rPr lang="en-US" sz="2000" dirty="0" err="1" smtClean="0"/>
              <a:t>triac</a:t>
            </a:r>
            <a:r>
              <a:rPr lang="en-US" sz="2000" dirty="0" smtClean="0"/>
              <a:t> can be triggered such that the ac power is supplied to the load for a controlled portion of each half-cycle. </a:t>
            </a:r>
            <a:endParaRPr lang="en-US" sz="2000" dirty="0"/>
          </a:p>
        </p:txBody>
      </p:sp>
      <p:pic>
        <p:nvPicPr>
          <p:cNvPr id="3075" name="Picture 3"/>
          <p:cNvPicPr>
            <a:picLocks noChangeAspect="1" noChangeArrowheads="1"/>
          </p:cNvPicPr>
          <p:nvPr/>
        </p:nvPicPr>
        <p:blipFill>
          <a:blip r:embed="rId2"/>
          <a:srcRect/>
          <a:stretch>
            <a:fillRect/>
          </a:stretch>
        </p:blipFill>
        <p:spPr bwMode="auto">
          <a:xfrm>
            <a:off x="2380956" y="3018241"/>
            <a:ext cx="3576638" cy="2995697"/>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927188" y="3121856"/>
            <a:ext cx="2190750" cy="2409825"/>
          </a:xfrm>
          <a:prstGeom prst="rect">
            <a:avLst/>
          </a:prstGeom>
          <a:noFill/>
          <a:ln w="9525">
            <a:noFill/>
            <a:miter lim="800000"/>
            <a:headEnd/>
            <a:tailEnd/>
          </a:ln>
          <a:effectLst/>
        </p:spPr>
      </p:pic>
      <p:sp>
        <p:nvSpPr>
          <p:cNvPr id="9" name="Google Shape;178;p7"/>
          <p:cNvSpPr txBox="1"/>
          <p:nvPr/>
        </p:nvSpPr>
        <p:spPr>
          <a:xfrm>
            <a:off x="1209822" y="6063175"/>
            <a:ext cx="7090116" cy="438950"/>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smtClean="0">
                <a:solidFill>
                  <a:schemeClr val="dk1"/>
                </a:solidFill>
                <a:latin typeface="Calibri"/>
                <a:ea typeface="Calibri"/>
                <a:cs typeface="Calibri"/>
                <a:sym typeface="Calibri"/>
              </a:rPr>
              <a:t>Source</a:t>
            </a:r>
            <a:r>
              <a:rPr lang="en-US" dirty="0" smtClean="0">
                <a:solidFill>
                  <a:schemeClr val="dk1"/>
                </a:solidFill>
                <a:latin typeface="Calibri"/>
                <a:ea typeface="Calibri"/>
                <a:cs typeface="Calibri"/>
                <a:sym typeface="Calibri"/>
              </a:rPr>
              <a:t>: https://www.cselectricalandelectronics.com/difference-between-scr-diac-triac/</a:t>
            </a: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14</a:t>
            </a:fld>
            <a:endParaRPr lang="en-US"/>
          </a:p>
        </p:txBody>
      </p:sp>
      <p:pic>
        <p:nvPicPr>
          <p:cNvPr id="4098" name="Picture 2"/>
          <p:cNvPicPr>
            <a:picLocks noGrp="1" noChangeAspect="1" noChangeArrowheads="1"/>
          </p:cNvPicPr>
          <p:nvPr>
            <p:ph sz="quarter" idx="1"/>
          </p:nvPr>
        </p:nvPicPr>
        <p:blipFill>
          <a:blip r:embed="rId2"/>
          <a:srcRect/>
          <a:stretch>
            <a:fillRect/>
          </a:stretch>
        </p:blipFill>
        <p:spPr bwMode="auto">
          <a:xfrm>
            <a:off x="1491175" y="1828800"/>
            <a:ext cx="4270278" cy="4089400"/>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5743576" y="2438400"/>
            <a:ext cx="3075038" cy="2429022"/>
          </a:xfrm>
          <a:prstGeom prst="rect">
            <a:avLst/>
          </a:prstGeom>
          <a:noFill/>
          <a:ln w="9525">
            <a:noFill/>
            <a:miter lim="800000"/>
            <a:headEnd/>
            <a:tailEnd/>
          </a:ln>
          <a:effectLst/>
        </p:spPr>
      </p:pic>
      <p:sp>
        <p:nvSpPr>
          <p:cNvPr id="8" name="Title 1"/>
          <p:cNvSpPr>
            <a:spLocks noGrp="1"/>
          </p:cNvSpPr>
          <p:nvPr>
            <p:ph type="title"/>
          </p:nvPr>
        </p:nvSpPr>
        <p:spPr/>
        <p:txBody>
          <a:bodyPr/>
          <a:lstStyle/>
          <a:p>
            <a:pPr algn="ctr"/>
            <a:r>
              <a:rPr lang="en-US" b="1" dirty="0" err="1" smtClean="0"/>
              <a:t>Triac</a:t>
            </a:r>
            <a:r>
              <a:rPr lang="en-US" b="1" dirty="0" smtClean="0"/>
              <a:t> Applications cont’d </a:t>
            </a:r>
            <a:endParaRPr lang="en-US" b="1" dirty="0"/>
          </a:p>
        </p:txBody>
      </p:sp>
      <p:sp>
        <p:nvSpPr>
          <p:cNvPr id="9" name="Google Shape;178;p7"/>
          <p:cNvSpPr txBox="1"/>
          <p:nvPr/>
        </p:nvSpPr>
        <p:spPr>
          <a:xfrm>
            <a:off x="1209822" y="6063175"/>
            <a:ext cx="7090116" cy="438950"/>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smtClean="0">
                <a:solidFill>
                  <a:schemeClr val="dk1"/>
                </a:solidFill>
                <a:latin typeface="Calibri"/>
                <a:ea typeface="Calibri"/>
                <a:cs typeface="Calibri"/>
                <a:sym typeface="Calibri"/>
              </a:rPr>
              <a:t>Source</a:t>
            </a:r>
            <a:r>
              <a:rPr lang="en-US" dirty="0" smtClean="0">
                <a:solidFill>
                  <a:schemeClr val="dk1"/>
                </a:solidFill>
                <a:latin typeface="Calibri"/>
                <a:ea typeface="Calibri"/>
                <a:cs typeface="Calibri"/>
                <a:sym typeface="Calibri"/>
              </a:rPr>
              <a:t>: https://www.cselectricalandelectronics.com/difference-between-scr-diac-triac/</a:t>
            </a:r>
            <a:r>
              <a:rPr lang="en-US" sz="1400" b="0" i="0" u="none" strike="noStrike" cap="none" dirty="0" smtClean="0">
                <a:solidFill>
                  <a:schemeClr val="dk1"/>
                </a:solidFill>
                <a:latin typeface="Twentieth Century"/>
                <a:ea typeface="Twentieth Century"/>
                <a:cs typeface="Twentieth Century"/>
                <a:sym typeface="Twentieth Century"/>
              </a:rPr>
              <a:t> </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b="1" dirty="0" smtClean="0">
                <a:solidFill>
                  <a:srgbClr val="FF0000"/>
                </a:solidFill>
                <a:effectLst>
                  <a:outerShdw blurRad="38100" dist="38100" dir="2700000" algn="tl">
                    <a:srgbClr val="000000">
                      <a:alpha val="43137"/>
                    </a:srgbClr>
                  </a:outerShdw>
                </a:effectLst>
              </a:rPr>
              <a:t>GTO</a:t>
            </a:r>
            <a:endParaRPr lang="en-US" b="1" dirty="0">
              <a:solidFill>
                <a:srgbClr val="FF0000"/>
              </a:solidFill>
              <a:effectLst>
                <a:outerShdw blurRad="38100" dist="38100" dir="2700000" algn="tl">
                  <a:srgbClr val="000000">
                    <a:alpha val="43137"/>
                  </a:srgbClr>
                </a:outerShdw>
              </a:effectLst>
            </a:endParaRPr>
          </a:p>
        </p:txBody>
      </p:sp>
      <p:sp>
        <p:nvSpPr>
          <p:cNvPr id="7" name="Content Placeholder 6"/>
          <p:cNvSpPr>
            <a:spLocks noGrp="1"/>
          </p:cNvSpPr>
          <p:nvPr>
            <p:ph sz="quarter" idx="1"/>
          </p:nvPr>
        </p:nvSpPr>
        <p:spPr>
          <a:xfrm>
            <a:off x="609600" y="1589566"/>
            <a:ext cx="4800600" cy="4735033"/>
          </a:xfrm>
        </p:spPr>
        <p:txBody>
          <a:bodyPr>
            <a:noAutofit/>
          </a:bodyPr>
          <a:lstStyle/>
          <a:p>
            <a:pPr>
              <a:buNone/>
            </a:pPr>
            <a:r>
              <a:rPr lang="en-US" sz="1600" dirty="0" smtClean="0"/>
              <a:t>   </a:t>
            </a:r>
            <a:r>
              <a:rPr lang="en-US" sz="1600" dirty="0" smtClean="0"/>
              <a:t>   </a:t>
            </a:r>
            <a:r>
              <a:rPr lang="en-US" sz="1600" dirty="0" smtClean="0"/>
              <a:t>A Gate Turn off </a:t>
            </a:r>
            <a:r>
              <a:rPr lang="en-US" sz="1600" dirty="0" err="1" smtClean="0"/>
              <a:t>Thyristor</a:t>
            </a:r>
            <a:r>
              <a:rPr lang="en-US" sz="1600" dirty="0" smtClean="0"/>
              <a:t> or GTO is a three terminal, bipolar (current controlled minority carrier) semiconductor switching device. Similar to conventional </a:t>
            </a:r>
            <a:r>
              <a:rPr lang="en-US" sz="1600" dirty="0" err="1" smtClean="0"/>
              <a:t>thyristor</a:t>
            </a:r>
            <a:r>
              <a:rPr lang="en-US" sz="1600" dirty="0" smtClean="0"/>
              <a:t>, the terminals are anode, cathode and gate as shown in figure. As the name indicates, it has gate turn off capability.</a:t>
            </a:r>
          </a:p>
          <a:p>
            <a:pPr>
              <a:buNone/>
            </a:pPr>
            <a:endParaRPr lang="en-US" sz="1600" dirty="0" smtClean="0"/>
          </a:p>
          <a:p>
            <a:pPr>
              <a:buNone/>
            </a:pPr>
            <a:r>
              <a:rPr lang="en-US" sz="1600" dirty="0" smtClean="0"/>
              <a:t>   </a:t>
            </a:r>
            <a:r>
              <a:rPr lang="en-US" sz="1600" dirty="0" smtClean="0"/>
              <a:t>   </a:t>
            </a:r>
            <a:r>
              <a:rPr lang="en-US" sz="1600" dirty="0" smtClean="0"/>
              <a:t>These are capable not only to turn ON the main current with a gate drive circuit, but also to turn it OFF. A small positive gate current triggers the GTO into conduction mode and also by a negative pulse on the gate, it is capable of being turned off. Observe in below figure that the gate has double arrows on it which distinguish the GTO from normal </a:t>
            </a:r>
            <a:r>
              <a:rPr lang="en-US" sz="1600" dirty="0" err="1" smtClean="0"/>
              <a:t>thyristor</a:t>
            </a:r>
            <a:r>
              <a:rPr lang="en-US" sz="1600" dirty="0" smtClean="0"/>
              <a:t>. This indicates the bidirectional current flow through the gate terminal.</a:t>
            </a:r>
            <a:endParaRPr lang="en-US" sz="1600" dirty="0"/>
          </a:p>
        </p:txBody>
      </p:sp>
      <p:sp>
        <p:nvSpPr>
          <p:cNvPr id="3" name="Date Placeholder 2"/>
          <p:cNvSpPr>
            <a:spLocks noGrp="1"/>
          </p:cNvSpPr>
          <p:nvPr>
            <p:ph type="dt" sz="half" idx="15"/>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15</a:t>
            </a:fld>
            <a:endParaRPr lang="en-US"/>
          </a:p>
        </p:txBody>
      </p:sp>
      <p:pic>
        <p:nvPicPr>
          <p:cNvPr id="3074" name="Picture 2"/>
          <p:cNvPicPr>
            <a:picLocks noGrp="1" noChangeAspect="1" noChangeArrowheads="1"/>
          </p:cNvPicPr>
          <p:nvPr>
            <p:ph sz="quarter" idx="2"/>
          </p:nvPr>
        </p:nvPicPr>
        <p:blipFill>
          <a:blip r:embed="rId2"/>
          <a:srcRect/>
          <a:stretch>
            <a:fillRect/>
          </a:stretch>
        </p:blipFill>
        <p:spPr bwMode="auto">
          <a:xfrm>
            <a:off x="5562600" y="2193874"/>
            <a:ext cx="3200400" cy="3140126"/>
          </a:xfrm>
          <a:prstGeom prst="rect">
            <a:avLst/>
          </a:prstGeom>
          <a:noFill/>
          <a:ln w="9525">
            <a:noFill/>
            <a:miter lim="800000"/>
            <a:headEnd/>
            <a:tailEnd/>
          </a:ln>
          <a:effectLst/>
        </p:spPr>
      </p:pic>
      <p:sp>
        <p:nvSpPr>
          <p:cNvPr id="8" name="Google Shape;178;p7"/>
          <p:cNvSpPr txBox="1"/>
          <p:nvPr/>
        </p:nvSpPr>
        <p:spPr>
          <a:xfrm>
            <a:off x="5514535" y="5430130"/>
            <a:ext cx="3334042" cy="787790"/>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a:solidFill>
                  <a:schemeClr val="dk1"/>
                </a:solidFill>
                <a:latin typeface="Calibri"/>
                <a:ea typeface="Calibri"/>
                <a:cs typeface="Calibri"/>
                <a:sym typeface="Calibri"/>
              </a:rPr>
              <a:t>Source: </a:t>
            </a:r>
            <a:r>
              <a:rPr lang="en-US" sz="1400" b="1" i="0" u="none" strike="noStrike" cap="none" dirty="0" smtClean="0">
                <a:solidFill>
                  <a:srgbClr val="FF0000"/>
                </a:solidFill>
                <a:effectLst>
                  <a:outerShdw blurRad="38100" dist="38100" dir="2700000" algn="tl">
                    <a:srgbClr val="000000">
                      <a:alpha val="43137"/>
                    </a:srgbClr>
                  </a:outerShdw>
                </a:effectLst>
                <a:latin typeface="Calibri"/>
                <a:ea typeface="Calibri"/>
                <a:cs typeface="Calibri"/>
                <a:sym typeface="Calibri"/>
              </a:rPr>
              <a:t> </a:t>
            </a:r>
            <a:r>
              <a:rPr lang="en-US" dirty="0" smtClean="0">
                <a:solidFill>
                  <a:schemeClr val="tx1"/>
                </a:solidFill>
                <a:latin typeface="Calibri"/>
                <a:ea typeface="Calibri"/>
                <a:cs typeface="Calibri"/>
                <a:sym typeface="Calibri"/>
              </a:rPr>
              <a:t>https://electronics-club.com/gate-turn-off-thyristor-gto-switching-performance/</a:t>
            </a:r>
            <a:endParaRPr sz="1400" i="0" u="none" strike="noStrike" cap="none">
              <a:solidFill>
                <a:schemeClr val="tx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b="1" dirty="0" smtClean="0"/>
              <a:t/>
            </a:r>
            <a:br>
              <a:rPr lang="en-US" b="1" dirty="0" smtClean="0"/>
            </a:br>
            <a:r>
              <a:rPr lang="en-US" b="1" dirty="0" smtClean="0"/>
              <a:t>GTO Principle of Operation </a:t>
            </a:r>
            <a:br>
              <a:rPr lang="en-US" b="1" dirty="0" smtClean="0"/>
            </a:br>
            <a:endParaRPr lang="en-US" dirty="0"/>
          </a:p>
        </p:txBody>
      </p:sp>
      <p:sp>
        <p:nvSpPr>
          <p:cNvPr id="5" name="Date Placeholder 4"/>
          <p:cNvSpPr>
            <a:spLocks noGrp="1"/>
          </p:cNvSpPr>
          <p:nvPr>
            <p:ph type="dt" sz="half" idx="10"/>
          </p:nvPr>
        </p:nvSpPr>
        <p:spPr/>
        <p:txBody>
          <a:bodyPr/>
          <a:lstStyle/>
          <a:p>
            <a:fld id="{339D06E0-3439-499C-844D-5214FD6657F0}" type="datetime1">
              <a:rPr lang="en-US" smtClean="0"/>
              <a:pPr/>
              <a:t>06/06/2022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8" name="Content Placeholder 7"/>
          <p:cNvSpPr>
            <a:spLocks noGrp="1"/>
          </p:cNvSpPr>
          <p:nvPr>
            <p:ph sz="quarter" idx="1"/>
          </p:nvPr>
        </p:nvSpPr>
        <p:spPr>
          <a:xfrm>
            <a:off x="612648" y="1600199"/>
            <a:ext cx="8153400" cy="4772465"/>
          </a:xfrm>
        </p:spPr>
        <p:txBody>
          <a:bodyPr>
            <a:normAutofit fontScale="70000" lnSpcReduction="20000"/>
          </a:bodyPr>
          <a:lstStyle/>
          <a:p>
            <a:pPr algn="just"/>
            <a:r>
              <a:rPr lang="en-US" dirty="0" smtClean="0"/>
              <a:t>The turn ON operation of GTO is similar to a conventional </a:t>
            </a:r>
            <a:r>
              <a:rPr lang="en-US" dirty="0" err="1" smtClean="0"/>
              <a:t>thyristor</a:t>
            </a:r>
            <a:r>
              <a:rPr lang="en-US" dirty="0" smtClean="0"/>
              <a:t>. When the anode terminal is made positive with respect to cathode by applying a positive gate current, the hole current injection from gate forward bias the cathode p-base junction.</a:t>
            </a:r>
          </a:p>
          <a:p>
            <a:pPr algn="just"/>
            <a:r>
              <a:rPr lang="en-US" dirty="0" smtClean="0"/>
              <a:t>This results in the emission of electrons from the cathode towards the anode terminal. This induces the hole injection from the anode terminal into the base region. This injection of holes and electrons continuous till the GTO comes into the conduction state.</a:t>
            </a:r>
          </a:p>
          <a:p>
            <a:pPr algn="just"/>
            <a:r>
              <a:rPr lang="en-US" dirty="0" smtClean="0"/>
              <a:t>In case of </a:t>
            </a:r>
            <a:r>
              <a:rPr lang="en-US" dirty="0" err="1" smtClean="0"/>
              <a:t>thyristor</a:t>
            </a:r>
            <a:r>
              <a:rPr lang="en-US" dirty="0" smtClean="0"/>
              <a:t>, the conduction starts initially by turning ON the area of cathode adjacent to the gate terminal. And thus, by plasma spreading the remaining area comes into the conduction.</a:t>
            </a:r>
          </a:p>
          <a:p>
            <a:pPr algn="just"/>
            <a:r>
              <a:rPr lang="en-US" dirty="0" smtClean="0"/>
              <a:t>The GTO can be turned OFF by the application of reverse gate current which can be either step or ramp drive. The GTO can be turned OFF without reversing anode voltage. The dashed line in the figure shows </a:t>
            </a:r>
            <a:r>
              <a:rPr lang="en-US" dirty="0" err="1" smtClean="0"/>
              <a:t>i</a:t>
            </a:r>
            <a:r>
              <a:rPr lang="en-US" dirty="0" smtClean="0"/>
              <a:t>-v trajectory during the turn OFF for an inductive load. It should be noted that during the turn OFF, GTO can block a rated forward voltage only.</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4000" b="1" dirty="0" smtClean="0"/>
              <a:t>Gate Turn-Off </a:t>
            </a:r>
            <a:r>
              <a:rPr lang="en-US" sz="4000" b="1" dirty="0" err="1" smtClean="0"/>
              <a:t>Thyristor</a:t>
            </a:r>
            <a:r>
              <a:rPr lang="en-US" sz="4000" b="1" dirty="0" smtClean="0"/>
              <a:t> Applications</a:t>
            </a:r>
            <a:r>
              <a:rPr lang="en-US" b="1" dirty="0" smtClean="0"/>
              <a:t/>
            </a:r>
            <a:br>
              <a:rPr lang="en-US" b="1"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normAutofit fontScale="85000" lnSpcReduction="20000"/>
          </a:bodyPr>
          <a:lstStyle/>
          <a:p>
            <a:pPr algn="just">
              <a:buNone/>
            </a:pPr>
            <a:r>
              <a:rPr lang="en-US" dirty="0" smtClean="0"/>
              <a:t>   </a:t>
            </a:r>
            <a:r>
              <a:rPr lang="en-US" sz="3100" dirty="0" smtClean="0"/>
              <a:t>Due to the advantages like excellent switching characteristics, no need of commutation circuit, maintenance-free operation, etc makes the GTO usage predominant over </a:t>
            </a:r>
            <a:r>
              <a:rPr lang="en-US" sz="3100" dirty="0" err="1" smtClean="0"/>
              <a:t>thyristor</a:t>
            </a:r>
            <a:r>
              <a:rPr lang="en-US" sz="3100" dirty="0" smtClean="0"/>
              <a:t> in many applications. It is used as a main control device in choppers and inverters. Some of these applications are:</a:t>
            </a:r>
            <a:endParaRPr lang="en-US" dirty="0" smtClean="0"/>
          </a:p>
          <a:p>
            <a:pPr lvl="1" fontAlgn="base"/>
            <a:r>
              <a:rPr lang="en-US" dirty="0" smtClean="0"/>
              <a:t>AC drives</a:t>
            </a:r>
          </a:p>
          <a:p>
            <a:pPr lvl="1" fontAlgn="base"/>
            <a:r>
              <a:rPr lang="en-US" dirty="0" smtClean="0"/>
              <a:t>DC drives or DC choppers</a:t>
            </a:r>
          </a:p>
          <a:p>
            <a:pPr lvl="1" fontAlgn="base"/>
            <a:r>
              <a:rPr lang="en-US" dirty="0" smtClean="0"/>
              <a:t>AC stabilizing power supplies</a:t>
            </a:r>
          </a:p>
          <a:p>
            <a:pPr lvl="1" fontAlgn="base"/>
            <a:r>
              <a:rPr lang="en-US" dirty="0" smtClean="0"/>
              <a:t>DC circuit breakers</a:t>
            </a:r>
          </a:p>
          <a:p>
            <a:pPr lvl="1" fontAlgn="base"/>
            <a:r>
              <a:rPr lang="en-US" dirty="0" smtClean="0"/>
              <a:t>Induction heating</a:t>
            </a:r>
          </a:p>
          <a:p>
            <a:pPr lvl="1" fontAlgn="base"/>
            <a:r>
              <a:rPr lang="en-US" dirty="0" smtClean="0"/>
              <a:t>And other low power applications</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rgbClr val="FF0000"/>
                </a:solidFill>
                <a:effectLst>
                  <a:outerShdw blurRad="38100" dist="38100" dir="2700000" algn="tl">
                    <a:srgbClr val="000000">
                      <a:alpha val="43137"/>
                    </a:srgbClr>
                  </a:outerShdw>
                </a:effectLst>
              </a:rPr>
              <a:t>SCS </a:t>
            </a:r>
            <a:endParaRPr lang="en-US" b="1"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sp>
        <p:nvSpPr>
          <p:cNvPr id="5" name="Content Placeholder 4"/>
          <p:cNvSpPr>
            <a:spLocks noGrp="1"/>
          </p:cNvSpPr>
          <p:nvPr>
            <p:ph sz="quarter" idx="1"/>
          </p:nvPr>
        </p:nvSpPr>
        <p:spPr/>
        <p:txBody>
          <a:bodyPr>
            <a:normAutofit/>
          </a:bodyPr>
          <a:lstStyle/>
          <a:p>
            <a:pPr algn="just"/>
            <a:r>
              <a:rPr lang="en-US" sz="2000" dirty="0" smtClean="0"/>
              <a:t>The silicon-controlled switch(SCS) is similar in construction to the SCR. The SCS, however, has two gate terminals, the cathode gate and the anode gate. The SCS can be turned on and off using either gate terminal. </a:t>
            </a:r>
            <a:endParaRPr lang="en-US" sz="2000" dirty="0"/>
          </a:p>
        </p:txBody>
      </p:sp>
      <p:pic>
        <p:nvPicPr>
          <p:cNvPr id="5122" name="Picture 2"/>
          <p:cNvPicPr>
            <a:picLocks noChangeAspect="1" noChangeArrowheads="1"/>
          </p:cNvPicPr>
          <p:nvPr/>
        </p:nvPicPr>
        <p:blipFill>
          <a:blip r:embed="rId2"/>
          <a:srcRect/>
          <a:stretch>
            <a:fillRect/>
          </a:stretch>
        </p:blipFill>
        <p:spPr bwMode="auto">
          <a:xfrm>
            <a:off x="2757268" y="3305908"/>
            <a:ext cx="4418868" cy="2039816"/>
          </a:xfrm>
          <a:prstGeom prst="rect">
            <a:avLst/>
          </a:prstGeom>
          <a:noFill/>
          <a:ln w="9525">
            <a:noFill/>
            <a:miter lim="800000"/>
            <a:headEnd/>
            <a:tailEnd/>
          </a:ln>
          <a:effectLst/>
        </p:spPr>
      </p:pic>
      <p:sp>
        <p:nvSpPr>
          <p:cNvPr id="7" name="Google Shape;178;p7"/>
          <p:cNvSpPr txBox="1"/>
          <p:nvPr/>
        </p:nvSpPr>
        <p:spPr>
          <a:xfrm>
            <a:off x="1406771" y="5584874"/>
            <a:ext cx="6654018" cy="422031"/>
          </a:xfrm>
          <a:prstGeom prst="rect">
            <a:avLst/>
          </a:prstGeom>
          <a:noFill/>
          <a:ln>
            <a:noFill/>
          </a:ln>
        </p:spPr>
        <p:txBody>
          <a:bodyPr spcFirstLastPara="1" wrap="square" lIns="91425" tIns="45700" rIns="91425" bIns="45700" anchor="t" anchorCtr="0">
            <a:noAutofit/>
          </a:bodyPr>
          <a:lstStyle/>
          <a:p>
            <a:r>
              <a:rPr lang="en-US" sz="1400" b="0" i="0" u="none" strike="noStrike" cap="none" dirty="0">
                <a:solidFill>
                  <a:schemeClr val="dk1"/>
                </a:solidFill>
                <a:latin typeface="Calibri"/>
                <a:ea typeface="Calibri"/>
                <a:cs typeface="Calibri"/>
                <a:sym typeface="Calibri"/>
              </a:rPr>
              <a:t>Source: </a:t>
            </a:r>
            <a:r>
              <a:rPr lang="en-US" dirty="0" smtClean="0"/>
              <a:t>https://www.allaboutcircuits.com/textbook/semiconductors/chpt-7/silicon-controlled-switch-scs/</a:t>
            </a:r>
          </a:p>
          <a:p>
            <a:pPr lvl="0"/>
            <a:endParaRPr sz="1400" i="0" u="none" strike="noStrike" cap="none">
              <a:solidFill>
                <a:schemeClr val="tx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SCS equivalent circuit</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pic>
        <p:nvPicPr>
          <p:cNvPr id="6146" name="Picture 2"/>
          <p:cNvPicPr>
            <a:picLocks noGrp="1" noChangeAspect="1" noChangeArrowheads="1"/>
          </p:cNvPicPr>
          <p:nvPr>
            <p:ph sz="quarter" idx="1"/>
          </p:nvPr>
        </p:nvPicPr>
        <p:blipFill>
          <a:blip r:embed="rId2"/>
          <a:srcRect/>
          <a:stretch>
            <a:fillRect/>
          </a:stretch>
        </p:blipFill>
        <p:spPr bwMode="auto">
          <a:xfrm>
            <a:off x="858129" y="1752600"/>
            <a:ext cx="3666246" cy="3755667"/>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4572000" y="1676400"/>
            <a:ext cx="3713871" cy="3954029"/>
          </a:xfrm>
          <a:prstGeom prst="rect">
            <a:avLst/>
          </a:prstGeom>
          <a:noFill/>
          <a:ln w="9525">
            <a:noFill/>
            <a:miter lim="800000"/>
            <a:headEnd/>
            <a:tailEnd/>
          </a:ln>
          <a:effectLst/>
        </p:spPr>
      </p:pic>
      <p:sp>
        <p:nvSpPr>
          <p:cNvPr id="7" name="Google Shape;178;p7"/>
          <p:cNvSpPr txBox="1"/>
          <p:nvPr/>
        </p:nvSpPr>
        <p:spPr>
          <a:xfrm>
            <a:off x="1392703" y="5584874"/>
            <a:ext cx="6654018" cy="422031"/>
          </a:xfrm>
          <a:prstGeom prst="rect">
            <a:avLst/>
          </a:prstGeom>
          <a:noFill/>
          <a:ln>
            <a:noFill/>
          </a:ln>
        </p:spPr>
        <p:txBody>
          <a:bodyPr spcFirstLastPara="1" wrap="square" lIns="91425" tIns="45700" rIns="91425" bIns="45700" anchor="t" anchorCtr="0">
            <a:noAutofit/>
          </a:bodyPr>
          <a:lstStyle/>
          <a:p>
            <a:r>
              <a:rPr lang="en-US" sz="1400" b="0" i="0" u="none" strike="noStrike" cap="none" dirty="0">
                <a:solidFill>
                  <a:schemeClr val="dk1"/>
                </a:solidFill>
                <a:latin typeface="Calibri"/>
                <a:ea typeface="Calibri"/>
                <a:cs typeface="Calibri"/>
                <a:sym typeface="Calibri"/>
              </a:rPr>
              <a:t>Source: </a:t>
            </a:r>
            <a:r>
              <a:rPr lang="en-US" dirty="0" smtClean="0"/>
              <a:t>https://www.allaboutcircuits.com/textbook/semiconductors/chpt-7/silicon-controlled-switch-scs/</a:t>
            </a:r>
          </a:p>
          <a:p>
            <a:pPr lvl="0"/>
            <a:endParaRPr sz="1400" i="0" u="none" strike="noStrike" cap="none">
              <a:solidFill>
                <a:schemeClr val="tx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DC source controlling by using SCS </a:t>
            </a:r>
            <a:endParaRPr lang="en-US" sz="3600" b="1"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sp>
        <p:nvSpPr>
          <p:cNvPr id="5" name="Content Placeholder 4"/>
          <p:cNvSpPr>
            <a:spLocks noGrp="1"/>
          </p:cNvSpPr>
          <p:nvPr>
            <p:ph sz="quarter" idx="1"/>
          </p:nvPr>
        </p:nvSpPr>
        <p:spPr/>
        <p:txBody>
          <a:bodyPr/>
          <a:lstStyle/>
          <a:p>
            <a:pPr>
              <a:buNone/>
            </a:pPr>
            <a:r>
              <a:rPr lang="en-US" dirty="0" smtClean="0"/>
              <a:t>  </a:t>
            </a:r>
            <a:endParaRPr lang="en-US" dirty="0"/>
          </a:p>
        </p:txBody>
      </p:sp>
      <p:pic>
        <p:nvPicPr>
          <p:cNvPr id="7170" name="Picture 2"/>
          <p:cNvPicPr>
            <a:picLocks noChangeAspect="1" noChangeArrowheads="1"/>
          </p:cNvPicPr>
          <p:nvPr/>
        </p:nvPicPr>
        <p:blipFill>
          <a:blip r:embed="rId2"/>
          <a:srcRect/>
          <a:stretch>
            <a:fillRect/>
          </a:stretch>
        </p:blipFill>
        <p:spPr bwMode="auto">
          <a:xfrm>
            <a:off x="1561514" y="1676400"/>
            <a:ext cx="2172286" cy="4025118"/>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4572000" y="2057400"/>
            <a:ext cx="4164806" cy="2514600"/>
          </a:xfrm>
          <a:prstGeom prst="rect">
            <a:avLst/>
          </a:prstGeom>
          <a:noFill/>
          <a:ln w="9525">
            <a:noFill/>
            <a:miter lim="800000"/>
            <a:headEnd/>
            <a:tailEnd/>
          </a:ln>
          <a:effectLst/>
        </p:spPr>
      </p:pic>
      <p:pic>
        <p:nvPicPr>
          <p:cNvPr id="7172" name="Picture 4"/>
          <p:cNvPicPr>
            <a:picLocks noChangeAspect="1" noChangeArrowheads="1"/>
          </p:cNvPicPr>
          <p:nvPr/>
        </p:nvPicPr>
        <p:blipFill>
          <a:blip r:embed="rId4"/>
          <a:srcRect/>
          <a:stretch>
            <a:fillRect/>
          </a:stretch>
        </p:blipFill>
        <p:spPr bwMode="auto">
          <a:xfrm>
            <a:off x="4648200" y="4337004"/>
            <a:ext cx="4114800" cy="1758996"/>
          </a:xfrm>
          <a:prstGeom prst="rect">
            <a:avLst/>
          </a:prstGeom>
          <a:noFill/>
          <a:ln w="9525">
            <a:noFill/>
            <a:miter lim="800000"/>
            <a:headEnd/>
            <a:tailEnd/>
          </a:ln>
          <a:effectLst/>
        </p:spPr>
      </p:pic>
      <p:sp>
        <p:nvSpPr>
          <p:cNvPr id="9" name="Google Shape;178;p7"/>
          <p:cNvSpPr txBox="1"/>
          <p:nvPr/>
        </p:nvSpPr>
        <p:spPr>
          <a:xfrm>
            <a:off x="1392703" y="5781822"/>
            <a:ext cx="6654018" cy="492369"/>
          </a:xfrm>
          <a:prstGeom prst="rect">
            <a:avLst/>
          </a:prstGeom>
          <a:noFill/>
          <a:ln>
            <a:noFill/>
          </a:ln>
        </p:spPr>
        <p:txBody>
          <a:bodyPr spcFirstLastPara="1" wrap="square" lIns="91425" tIns="45700" rIns="91425" bIns="45700" anchor="t" anchorCtr="0">
            <a:noAutofit/>
          </a:bodyPr>
          <a:lstStyle/>
          <a:p>
            <a:r>
              <a:rPr lang="en-US" sz="1400" b="0" i="0" u="none" strike="noStrike" cap="none" dirty="0">
                <a:solidFill>
                  <a:schemeClr val="dk1"/>
                </a:solidFill>
                <a:latin typeface="Calibri"/>
                <a:ea typeface="Calibri"/>
                <a:cs typeface="Calibri"/>
                <a:sym typeface="Calibri"/>
              </a:rPr>
              <a:t>Source: </a:t>
            </a:r>
            <a:r>
              <a:rPr lang="en-US" dirty="0" smtClean="0"/>
              <a:t>https://www.allaboutcircuits.com/textbook/semiconductors/chpt-7/silicon-controlled-switch-scs/</a:t>
            </a:r>
          </a:p>
          <a:p>
            <a:pPr lvl="0"/>
            <a:endParaRPr sz="1400" i="0" u="none" strike="noStrike" cap="none">
              <a:solidFill>
                <a:schemeClr val="tx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effectLst>
                  <a:outerShdw blurRad="38100" dist="38100" dir="2700000" algn="tl">
                    <a:srgbClr val="000000">
                      <a:alpha val="43137"/>
                    </a:srgbClr>
                  </a:outerShdw>
                </a:effectLst>
              </a:rPr>
              <a:t>MCT</a:t>
            </a:r>
            <a:endParaRPr lang="en-US"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609600" y="1589566"/>
            <a:ext cx="7924800" cy="5008182"/>
          </a:xfrm>
        </p:spPr>
        <p:txBody>
          <a:bodyPr>
            <a:noAutofit/>
          </a:bodyPr>
          <a:lstStyle/>
          <a:p>
            <a:pPr algn="just">
              <a:buNone/>
            </a:pPr>
            <a:r>
              <a:rPr lang="en-US" sz="1900" b="1" dirty="0" smtClean="0"/>
              <a:t> </a:t>
            </a:r>
            <a:r>
              <a:rPr lang="en-US" sz="1900" dirty="0" smtClean="0"/>
              <a:t>    The </a:t>
            </a:r>
            <a:r>
              <a:rPr lang="en-US" sz="1900" b="1" dirty="0" smtClean="0"/>
              <a:t>MOS controlled </a:t>
            </a:r>
            <a:r>
              <a:rPr lang="en-US" sz="1900" b="1" dirty="0" err="1" smtClean="0"/>
              <a:t>thyristor</a:t>
            </a:r>
            <a:r>
              <a:rPr lang="en-US" sz="1900" dirty="0" smtClean="0"/>
              <a:t> (MCT) is a power switch with a </a:t>
            </a:r>
            <a:r>
              <a:rPr lang="en-US" sz="1900" b="1" dirty="0" smtClean="0"/>
              <a:t>MOS</a:t>
            </a:r>
            <a:r>
              <a:rPr lang="en-US" sz="1900" dirty="0" smtClean="0"/>
              <a:t> gate for turn-on and turn-off. It is derived from a </a:t>
            </a:r>
            <a:r>
              <a:rPr lang="en-US" sz="1900" b="1" dirty="0" err="1" smtClean="0"/>
              <a:t>thyristor</a:t>
            </a:r>
            <a:r>
              <a:rPr lang="en-US" sz="1900" dirty="0" smtClean="0"/>
              <a:t> by adding the features of a </a:t>
            </a:r>
            <a:r>
              <a:rPr lang="en-US" sz="1900" b="1" dirty="0" smtClean="0"/>
              <a:t>MOSFET</a:t>
            </a:r>
            <a:r>
              <a:rPr lang="en-US" sz="1900" dirty="0" smtClean="0"/>
              <a:t>. It is an improvement over a </a:t>
            </a:r>
            <a:r>
              <a:rPr lang="en-US" sz="1900" b="1" dirty="0" err="1" smtClean="0"/>
              <a:t>thyristor</a:t>
            </a:r>
            <a:r>
              <a:rPr lang="en-US" sz="1900" dirty="0" smtClean="0"/>
              <a:t> with a pair of MOSFETs to turn-on and turn-off current</a:t>
            </a:r>
            <a:r>
              <a:rPr lang="en-US" sz="1900" dirty="0" smtClean="0"/>
              <a:t>.</a:t>
            </a:r>
            <a:endParaRPr lang="en-US" sz="1900" dirty="0" smtClean="0"/>
          </a:p>
          <a:p>
            <a:pPr algn="just">
              <a:buNone/>
            </a:pPr>
            <a:r>
              <a:rPr lang="en-US" sz="1900" dirty="0" smtClean="0"/>
              <a:t>     Out of many semiconductor controlled devices, MCT is considered to be the latest. The device is basically a </a:t>
            </a:r>
            <a:r>
              <a:rPr lang="en-US" sz="1900" dirty="0" err="1" smtClean="0"/>
              <a:t>thyristor</a:t>
            </a:r>
            <a:r>
              <a:rPr lang="en-US" sz="1900" dirty="0" smtClean="0"/>
              <a:t> with two MOSFET’s built into the gate structure. A </a:t>
            </a:r>
            <a:r>
              <a:rPr lang="en-US" sz="1900" b="1" dirty="0" smtClean="0"/>
              <a:t>MOSFET</a:t>
            </a:r>
            <a:r>
              <a:rPr lang="en-US" sz="1900" b="1" dirty="0" smtClean="0"/>
              <a:t> </a:t>
            </a:r>
            <a:r>
              <a:rPr lang="en-US" sz="1900" dirty="0" smtClean="0"/>
              <a:t>is </a:t>
            </a:r>
            <a:r>
              <a:rPr lang="en-US" sz="1900" dirty="0" smtClean="0"/>
              <a:t>used for turning ON the MCT and another one is used for turning it OFF. The device is mostly used for switching applications and has other characteristics like high frequency, high power, and low conduction drop and so on. An MCT combines the feature of both conventional four layer </a:t>
            </a:r>
            <a:r>
              <a:rPr lang="en-US" sz="1900" b="1" dirty="0" err="1" smtClean="0"/>
              <a:t>thyristor</a:t>
            </a:r>
            <a:r>
              <a:rPr lang="en-US" sz="1900" dirty="0" smtClean="0"/>
              <a:t> having regenerative action and MOS- gate structure. In this device, all the gate signals are applied with respect to anode, which is kept as the reference. In a normally used </a:t>
            </a:r>
            <a:r>
              <a:rPr lang="en-US" sz="1900" b="1" dirty="0" smtClean="0"/>
              <a:t>SCR</a:t>
            </a:r>
            <a:r>
              <a:rPr lang="en-US" sz="1900" dirty="0" smtClean="0"/>
              <a:t>, cathode is kept as the reference terminal for gate signals.</a:t>
            </a:r>
            <a:endParaRPr lang="en-US" sz="1900" dirty="0"/>
          </a:p>
        </p:txBody>
      </p:sp>
      <p:sp>
        <p:nvSpPr>
          <p:cNvPr id="5" name="Date Placeholder 4"/>
          <p:cNvSpPr>
            <a:spLocks noGrp="1"/>
          </p:cNvSpPr>
          <p:nvPr>
            <p:ph type="dt" sz="half" idx="15"/>
          </p:nvPr>
        </p:nvSpPr>
        <p:spPr/>
        <p:txBody>
          <a:bodyPr/>
          <a:lstStyle/>
          <a:p>
            <a:fld id="{339D06E0-3439-499C-844D-5214FD6657F0}" type="datetime1">
              <a:rPr lang="en-US" smtClean="0"/>
              <a:pPr/>
              <a:t>06/06/2022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21</a:t>
            </a:fld>
            <a:endParaRPr lang="en-US"/>
          </a:p>
        </p:txBody>
      </p:sp>
    </p:spTree>
    <p:extLst>
      <p:ext uri="{BB962C8B-B14F-4D97-AF65-F5344CB8AC3E}">
        <p14:creationId xmlns="" xmlns:p14="http://schemas.microsoft.com/office/powerpoint/2010/main" val="627551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MCT Cont’</a:t>
            </a:r>
            <a:endParaRPr lang="en-US" b="1" dirty="0"/>
          </a:p>
        </p:txBody>
      </p:sp>
      <p:sp>
        <p:nvSpPr>
          <p:cNvPr id="5" name="Date Placeholder 4"/>
          <p:cNvSpPr>
            <a:spLocks noGrp="1"/>
          </p:cNvSpPr>
          <p:nvPr>
            <p:ph type="dt" sz="half" idx="10"/>
          </p:nvPr>
        </p:nvSpPr>
        <p:spPr/>
        <p:txBody>
          <a:bodyPr/>
          <a:lstStyle/>
          <a:p>
            <a:fld id="{339D06E0-3439-499C-844D-5214FD6657F0}" type="datetime1">
              <a:rPr lang="en-US" smtClean="0"/>
              <a:pPr/>
              <a:t>06/06/2022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8" name="Content Placeholder 7"/>
          <p:cNvSpPr>
            <a:spLocks noGrp="1"/>
          </p:cNvSpPr>
          <p:nvPr>
            <p:ph sz="quarter" idx="1"/>
          </p:nvPr>
        </p:nvSpPr>
        <p:spPr>
          <a:xfrm>
            <a:off x="570445" y="1600200"/>
            <a:ext cx="8153400" cy="5257800"/>
          </a:xfrm>
        </p:spPr>
        <p:txBody>
          <a:bodyPr>
            <a:noAutofit/>
          </a:bodyPr>
          <a:lstStyle/>
          <a:p>
            <a:pPr algn="just"/>
            <a:r>
              <a:rPr lang="en-US" sz="1800" dirty="0" smtClean="0"/>
              <a:t>An </a:t>
            </a:r>
            <a:r>
              <a:rPr lang="en-US" sz="1800" b="1" dirty="0" smtClean="0"/>
              <a:t>MOS-controlled </a:t>
            </a:r>
            <a:r>
              <a:rPr lang="en-US" sz="1800" b="1" dirty="0" err="1" smtClean="0"/>
              <a:t>thyristor</a:t>
            </a:r>
            <a:r>
              <a:rPr lang="en-US" sz="1800" b="1" dirty="0" smtClean="0"/>
              <a:t> (MCT)</a:t>
            </a:r>
            <a:r>
              <a:rPr lang="en-US" sz="1800" dirty="0" smtClean="0"/>
              <a:t> is a voltage-controlled fully controllable</a:t>
            </a:r>
            <a:r>
              <a:rPr lang="en-US" sz="1800" b="1" dirty="0" smtClean="0"/>
              <a:t> </a:t>
            </a:r>
            <a:r>
              <a:rPr lang="en-US" sz="1800" b="1" dirty="0" err="1" smtClean="0"/>
              <a:t>thyristor</a:t>
            </a:r>
            <a:r>
              <a:rPr lang="en-US" sz="1800" dirty="0" smtClean="0"/>
              <a:t>, controlled by </a:t>
            </a:r>
            <a:r>
              <a:rPr lang="en-US" sz="1800" b="1" dirty="0" smtClean="0"/>
              <a:t>MOSFETs</a:t>
            </a:r>
            <a:r>
              <a:rPr lang="en-US" sz="1800" dirty="0" smtClean="0"/>
              <a:t> (metal-oxide-semiconductor field-effect transistors). It was invented by V.A.K. Temple in 1984, and was principally similar to the earlier </a:t>
            </a:r>
            <a:r>
              <a:rPr lang="en-US" sz="1800" b="1" dirty="0" smtClean="0"/>
              <a:t>insulated-gate bipolar transistor</a:t>
            </a:r>
            <a:r>
              <a:rPr lang="en-US" sz="1800" dirty="0" smtClean="0"/>
              <a:t> (IGBT).</a:t>
            </a:r>
            <a:r>
              <a:rPr lang="en-US" sz="1800" baseline="30000" dirty="0" smtClean="0"/>
              <a:t> </a:t>
            </a:r>
            <a:r>
              <a:rPr lang="en-US" sz="1800" dirty="0" smtClean="0"/>
              <a:t>MCTs are similar in operation to </a:t>
            </a:r>
            <a:r>
              <a:rPr lang="en-US" sz="1800" b="1" dirty="0" smtClean="0"/>
              <a:t>GTO </a:t>
            </a:r>
            <a:r>
              <a:rPr lang="en-US" sz="1800" b="1" dirty="0" err="1" smtClean="0"/>
              <a:t>thyristors</a:t>
            </a:r>
            <a:r>
              <a:rPr lang="en-US" sz="1800" dirty="0" smtClean="0"/>
              <a:t>, but have voltage controlled insulated gates. They have two MOSFETs of opposite conductivity types in their equivalent circuits. One is responsible for turn-on and the other for turn-off. A </a:t>
            </a:r>
            <a:r>
              <a:rPr lang="en-US" sz="1800" dirty="0" err="1" smtClean="0"/>
              <a:t>thyristor</a:t>
            </a:r>
            <a:r>
              <a:rPr lang="en-US" sz="1800" dirty="0" smtClean="0"/>
              <a:t> with only one MOSFET in its equivalent circuit, which can only be turned on (like normal </a:t>
            </a:r>
            <a:r>
              <a:rPr lang="en-US" sz="1800" b="1" dirty="0" smtClean="0"/>
              <a:t>SCRs</a:t>
            </a:r>
            <a:r>
              <a:rPr lang="en-US" sz="1800" dirty="0" smtClean="0"/>
              <a:t>), is called an </a:t>
            </a:r>
            <a:r>
              <a:rPr lang="en-US" sz="1800" b="1" dirty="0" smtClean="0"/>
              <a:t>MOS-gated </a:t>
            </a:r>
            <a:r>
              <a:rPr lang="en-US" sz="1800" b="1" dirty="0" err="1" smtClean="0"/>
              <a:t>thyristor</a:t>
            </a:r>
            <a:r>
              <a:rPr lang="en-US" sz="1800" b="1" dirty="0" smtClean="0"/>
              <a:t>.</a:t>
            </a:r>
          </a:p>
          <a:p>
            <a:pPr algn="just"/>
            <a:endParaRPr lang="en-US" sz="1800" dirty="0" smtClean="0"/>
          </a:p>
          <a:p>
            <a:pPr algn="just"/>
            <a:r>
              <a:rPr lang="en-US" sz="1800" b="1" dirty="0" smtClean="0"/>
              <a:t>Positive voltage</a:t>
            </a:r>
            <a:r>
              <a:rPr lang="en-US" sz="1800" dirty="0" smtClean="0"/>
              <a:t> on the gate terminal with respect to the cathode turns the </a:t>
            </a:r>
            <a:r>
              <a:rPr lang="en-US" sz="1800" dirty="0" err="1" smtClean="0"/>
              <a:t>thyristor</a:t>
            </a:r>
            <a:r>
              <a:rPr lang="en-US" sz="1800" dirty="0" smtClean="0"/>
              <a:t> to the on state</a:t>
            </a:r>
            <a:r>
              <a:rPr lang="en-US" sz="1800" dirty="0" smtClean="0"/>
              <a:t>.</a:t>
            </a:r>
          </a:p>
          <a:p>
            <a:pPr algn="just"/>
            <a:endParaRPr lang="en-US" sz="1800" dirty="0" smtClean="0"/>
          </a:p>
          <a:p>
            <a:pPr algn="just"/>
            <a:r>
              <a:rPr lang="en-US" sz="1800" b="1" dirty="0" smtClean="0"/>
              <a:t>Negative voltage</a:t>
            </a:r>
            <a:r>
              <a:rPr lang="en-US" sz="1800" dirty="0" smtClean="0"/>
              <a:t> on the gate terminal with respect to the anode, which is close to cathode voltage during the on state, turns the </a:t>
            </a:r>
            <a:r>
              <a:rPr lang="en-US" sz="1800" dirty="0" err="1" smtClean="0"/>
              <a:t>thyristor</a:t>
            </a:r>
            <a:r>
              <a:rPr lang="en-US" sz="1800" dirty="0" smtClean="0"/>
              <a:t> to the off state.</a:t>
            </a:r>
          </a:p>
          <a:p>
            <a:pPr algn="just" fontAlgn="base">
              <a:buNone/>
            </a:pPr>
            <a:endParaRPr lang="en-US" sz="1800" dirty="0" smtClean="0"/>
          </a:p>
          <a:p>
            <a:pPr algn="just"/>
            <a:endParaRPr lang="en-US"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MCT Cont’</a:t>
            </a:r>
            <a:endParaRPr lang="en-US" dirty="0"/>
          </a:p>
        </p:txBody>
      </p:sp>
      <p:sp>
        <p:nvSpPr>
          <p:cNvPr id="5" name="Content Placeholder 4"/>
          <p:cNvSpPr>
            <a:spLocks noGrp="1"/>
          </p:cNvSpPr>
          <p:nvPr>
            <p:ph sz="quarter" idx="1"/>
          </p:nvPr>
        </p:nvSpPr>
        <p:spPr/>
        <p:txBody>
          <a:bodyPr>
            <a:normAutofit lnSpcReduction="10000"/>
          </a:bodyPr>
          <a:lstStyle/>
          <a:p>
            <a:pPr algn="ctr" fontAlgn="base">
              <a:buNone/>
            </a:pPr>
            <a:r>
              <a:rPr lang="en-US" b="1" dirty="0" smtClean="0"/>
              <a:t>Advantages of MCT</a:t>
            </a:r>
            <a:endParaRPr lang="en-US" dirty="0" smtClean="0"/>
          </a:p>
          <a:p>
            <a:pPr fontAlgn="base"/>
            <a:r>
              <a:rPr lang="en-US" dirty="0" smtClean="0"/>
              <a:t>Low forward conduction drop</a:t>
            </a:r>
          </a:p>
          <a:p>
            <a:pPr fontAlgn="base"/>
            <a:r>
              <a:rPr lang="en-US" dirty="0" smtClean="0"/>
              <a:t>Fast TURN-ON and then OFF times</a:t>
            </a:r>
          </a:p>
          <a:p>
            <a:pPr fontAlgn="base"/>
            <a:r>
              <a:rPr lang="en-US" dirty="0" smtClean="0"/>
              <a:t>Low switching losses</a:t>
            </a:r>
          </a:p>
          <a:p>
            <a:pPr fontAlgn="base"/>
            <a:r>
              <a:rPr lang="en-US" dirty="0" smtClean="0"/>
              <a:t>High gate input impedance</a:t>
            </a:r>
            <a:br>
              <a:rPr lang="en-US" dirty="0" smtClean="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23</a:t>
            </a:fld>
            <a:endParaRPr lang="en-US"/>
          </a:p>
        </p:txBody>
      </p:sp>
      <p:pic>
        <p:nvPicPr>
          <p:cNvPr id="2050" name="Picture 2"/>
          <p:cNvPicPr>
            <a:picLocks noGrp="1" noChangeAspect="1" noChangeArrowheads="1"/>
          </p:cNvPicPr>
          <p:nvPr>
            <p:ph sz="quarter" idx="2"/>
          </p:nvPr>
        </p:nvPicPr>
        <p:blipFill>
          <a:blip r:embed="rId2"/>
          <a:srcRect/>
          <a:stretch>
            <a:fillRect/>
          </a:stretch>
        </p:blipFill>
        <p:spPr bwMode="auto">
          <a:xfrm>
            <a:off x="4979963" y="1981201"/>
            <a:ext cx="3783036" cy="3659951"/>
          </a:xfrm>
          <a:prstGeom prst="rect">
            <a:avLst/>
          </a:prstGeom>
          <a:noFill/>
          <a:ln w="9525">
            <a:noFill/>
            <a:miter lim="800000"/>
            <a:headEnd/>
            <a:tailEnd/>
          </a:ln>
          <a:effectLst/>
        </p:spPr>
      </p:pic>
      <p:sp>
        <p:nvSpPr>
          <p:cNvPr id="7" name="Google Shape;178;p7"/>
          <p:cNvSpPr txBox="1"/>
          <p:nvPr/>
        </p:nvSpPr>
        <p:spPr>
          <a:xfrm>
            <a:off x="1981200" y="5795889"/>
            <a:ext cx="5715000" cy="492369"/>
          </a:xfrm>
          <a:prstGeom prst="rect">
            <a:avLst/>
          </a:prstGeom>
          <a:noFill/>
          <a:ln>
            <a:noFill/>
          </a:ln>
        </p:spPr>
        <p:txBody>
          <a:bodyPr spcFirstLastPara="1" wrap="square" lIns="91425" tIns="45700" rIns="91425" bIns="45700" anchor="t" anchorCtr="0">
            <a:noAutofit/>
          </a:bodyPr>
          <a:lstStyle/>
          <a:p>
            <a:pPr lvl="0"/>
            <a:r>
              <a:rPr lang="en-US" sz="1400" b="0" i="0" u="none" strike="noStrike" cap="none" dirty="0">
                <a:solidFill>
                  <a:schemeClr val="dk1"/>
                </a:solidFill>
                <a:latin typeface="Calibri"/>
                <a:ea typeface="Calibri"/>
                <a:cs typeface="Calibri"/>
                <a:sym typeface="Calibri"/>
              </a:rPr>
              <a:t>Source: </a:t>
            </a:r>
            <a:r>
              <a:rPr lang="en-US" dirty="0" smtClean="0">
                <a:solidFill>
                  <a:schemeClr val="dk1"/>
                </a:solidFill>
                <a:latin typeface="Calibri"/>
                <a:ea typeface="Calibri"/>
                <a:cs typeface="Calibri"/>
                <a:sym typeface="Calibri"/>
              </a:rPr>
              <a:t>https://www.circuitstoday.com/mos-controlled-thyristor-mct</a:t>
            </a:r>
            <a:endParaRPr sz="14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smtClean="0">
                <a:solidFill>
                  <a:srgbClr val="FF0000"/>
                </a:solidFill>
                <a:effectLst>
                  <a:outerShdw blurRad="38100" dist="38100" dir="2700000" algn="tl">
                    <a:srgbClr val="000000">
                      <a:alpha val="43137"/>
                    </a:srgbClr>
                  </a:outerShdw>
                </a:effectLst>
              </a:rPr>
              <a:t>thyristors</a:t>
            </a:r>
            <a:r>
              <a:rPr lang="en-ZA" sz="3200" b="1" dirty="0" smtClean="0">
                <a:solidFill>
                  <a:srgbClr val="FF0000"/>
                </a:solidFill>
                <a:effectLst>
                  <a:outerShdw blurRad="38100" dist="38100" dir="2700000" algn="tl">
                    <a:srgbClr val="000000">
                      <a:alpha val="43137"/>
                    </a:srgbClr>
                  </a:outerShdw>
                </a:effectLst>
              </a:rPr>
              <a:t> </a:t>
            </a:r>
            <a:r>
              <a:rPr lang="en-ZA" sz="3200" b="1" dirty="0">
                <a:solidFill>
                  <a:srgbClr val="FF0000"/>
                </a:solidFill>
                <a:effectLst>
                  <a:outerShdw blurRad="38100" dist="38100" dir="2700000" algn="tl">
                    <a:srgbClr val="000000">
                      <a:alpha val="43137"/>
                    </a:srgbClr>
                  </a:outerShdw>
                </a:effectLst>
              </a:rPr>
              <a:t>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Specifications&amp; rating</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77500" lnSpcReduction="20000"/>
          </a:bodyPr>
          <a:lstStyle/>
          <a:p>
            <a:pPr marL="0" indent="0" algn="ctr">
              <a:buNone/>
            </a:pPr>
            <a:r>
              <a:rPr lang="en-US" b="1" dirty="0"/>
              <a:t>Voltage Ratings of SCR</a:t>
            </a:r>
          </a:p>
          <a:p>
            <a:pPr marL="0" indent="0" algn="just">
              <a:buNone/>
            </a:pPr>
            <a:r>
              <a:rPr lang="en-US" dirty="0"/>
              <a:t>The voltage capability of the SCR should not be exceeded during the operation even for short periods. So the SCR is assigned with different voltage ratings, which are the maximum voltages at which the SCR can function normally without breakdown of junctions. These are assigned in both blocking states of an SCR and can withstand against voltage transients. The various voltage ratings of an SCR are given below</a:t>
            </a:r>
            <a:r>
              <a:rPr lang="en-US" dirty="0" smtClean="0"/>
              <a:t>.</a:t>
            </a:r>
          </a:p>
          <a:p>
            <a:pPr marL="0" indent="0" algn="just">
              <a:buNone/>
            </a:pPr>
            <a:endParaRPr lang="en-US" dirty="0"/>
          </a:p>
          <a:p>
            <a:pPr marL="0" indent="0" algn="ctr">
              <a:buNone/>
            </a:pPr>
            <a:r>
              <a:rPr lang="en-US" b="1" dirty="0"/>
              <a:t>Peak Working Forward-blocking Voltage V</a:t>
            </a:r>
            <a:r>
              <a:rPr lang="en-US" b="1" baseline="-25000" dirty="0"/>
              <a:t>DWM</a:t>
            </a:r>
            <a:endParaRPr lang="en-US" b="1" dirty="0"/>
          </a:p>
          <a:p>
            <a:pPr marL="0" indent="0" algn="just">
              <a:buNone/>
            </a:pPr>
            <a:r>
              <a:rPr lang="en-US" dirty="0"/>
              <a:t>It specifies the maximum instantaneous value of forward blocking voltage across the SCR excluding all surge and repetitive transient voltages. Beyond this value of the voltage the SCR cannot withstand during its operation. </a:t>
            </a:r>
          </a:p>
        </p:txBody>
      </p:sp>
    </p:spTree>
    <p:extLst>
      <p:ext uri="{BB962C8B-B14F-4D97-AF65-F5344CB8AC3E}">
        <p14:creationId xmlns:p14="http://schemas.microsoft.com/office/powerpoint/2010/main" xmlns="" val="1508762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a:t>
            </a:r>
            <a:r>
              <a:rPr lang="en-ZA" sz="2800" b="1" dirty="0" smtClean="0">
                <a:solidFill>
                  <a:srgbClr val="FF0000"/>
                </a:solidFill>
                <a:effectLst>
                  <a:outerShdw blurRad="38100" dist="38100" dir="2700000" algn="tl">
                    <a:srgbClr val="000000">
                      <a:alpha val="43137"/>
                    </a:srgbClr>
                  </a:outerShdw>
                </a:effectLst>
              </a:rPr>
              <a:t>rating </a:t>
            </a:r>
            <a:r>
              <a:rPr lang="en-ZA" sz="2800" b="1" dirty="0" err="1" smtClean="0">
                <a:solidFill>
                  <a:srgbClr val="FF0000"/>
                </a:solidFill>
                <a:effectLst>
                  <a:outerShdw blurRad="38100" dist="38100" dir="2700000" algn="tl">
                    <a:srgbClr val="000000">
                      <a:alpha val="43137"/>
                    </a:srgbClr>
                  </a:outerShdw>
                </a:effectLst>
              </a:rPr>
              <a:t>cont</a:t>
            </a:r>
            <a:r>
              <a:rPr lang="en-ZA" sz="2800" b="1" dirty="0" smtClean="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a:xfrm>
            <a:off x="612648" y="1600200"/>
            <a:ext cx="8153400" cy="4648200"/>
          </a:xfrm>
        </p:spPr>
        <p:txBody>
          <a:bodyPr>
            <a:noAutofit/>
          </a:bodyPr>
          <a:lstStyle/>
          <a:p>
            <a:pPr marL="0" indent="0" algn="ctr">
              <a:buNone/>
            </a:pPr>
            <a:r>
              <a:rPr lang="en-US" sz="1800" b="1" dirty="0"/>
              <a:t>Peak Repetitive Forward-blocking Voltage V</a:t>
            </a:r>
            <a:r>
              <a:rPr lang="en-US" sz="1800" b="1" baseline="-25000" dirty="0"/>
              <a:t>DRM</a:t>
            </a:r>
            <a:endParaRPr lang="en-US" sz="1800" b="1" dirty="0"/>
          </a:p>
          <a:p>
            <a:pPr marL="0" indent="0" algn="just">
              <a:buNone/>
            </a:pPr>
            <a:r>
              <a:rPr lang="en-US" sz="1800" dirty="0"/>
              <a:t>It is the maximum transient voltage that the SCR can block during it’s the forward blocking state repeatedly or periodically. This is specified with a specific biasing resistance between cathode and gate or at a maximum permissible junction temperature with gate circuit open.</a:t>
            </a:r>
          </a:p>
          <a:p>
            <a:pPr marL="0" indent="0" algn="just">
              <a:buNone/>
            </a:pPr>
            <a:r>
              <a:rPr lang="en-US" sz="1800" dirty="0"/>
              <a:t>This voltage V</a:t>
            </a:r>
            <a:r>
              <a:rPr lang="en-US" sz="1800" baseline="-25000" dirty="0"/>
              <a:t>DRM</a:t>
            </a:r>
            <a:r>
              <a:rPr lang="en-US" sz="1800" dirty="0"/>
              <a:t> is encountered or appeared across the SCR , when the SCR is turned OFF or commutated or due to diodes in the converter circuit. During the turn OFF process, an abrupt change in reverse recovery current causes to create a voltage </a:t>
            </a:r>
            <a:r>
              <a:rPr lang="en-US" sz="1800" dirty="0" smtClean="0"/>
              <a:t>spike, </a:t>
            </a:r>
            <a:r>
              <a:rPr lang="en-US" sz="1800" dirty="0"/>
              <a:t>which is responsible of V</a:t>
            </a:r>
            <a:r>
              <a:rPr lang="en-US" sz="1800" baseline="-25000" dirty="0"/>
              <a:t>DRM</a:t>
            </a:r>
            <a:r>
              <a:rPr lang="en-US" sz="1800" dirty="0"/>
              <a:t> to appear across the SCR.</a:t>
            </a:r>
          </a:p>
          <a:p>
            <a:pPr marL="0" indent="0" algn="ctr">
              <a:buNone/>
            </a:pPr>
            <a:r>
              <a:rPr lang="en-US" sz="1800" b="1" dirty="0"/>
              <a:t>Peak Non-repetitive or Surge Forward-blocking Voltage V</a:t>
            </a:r>
            <a:r>
              <a:rPr lang="en-US" sz="1800" b="1" baseline="-25000" dirty="0"/>
              <a:t>DSM</a:t>
            </a:r>
            <a:endParaRPr lang="en-US" sz="1800" b="1" dirty="0"/>
          </a:p>
          <a:p>
            <a:pPr marL="0" indent="0" algn="just">
              <a:buNone/>
            </a:pPr>
            <a:r>
              <a:rPr lang="en-US" sz="1800" dirty="0"/>
              <a:t>This is the maximum instantaneous value of forward surge voltage across the SCR that is of non-repetitive. This V</a:t>
            </a:r>
            <a:r>
              <a:rPr lang="en-US" sz="1800" baseline="-25000" dirty="0"/>
              <a:t>DSM</a:t>
            </a:r>
            <a:r>
              <a:rPr lang="en-US" sz="1800" dirty="0"/>
              <a:t> is less than the forward break over voltage V</a:t>
            </a:r>
            <a:r>
              <a:rPr lang="en-US" sz="1800" baseline="-25000" dirty="0"/>
              <a:t>BO</a:t>
            </a:r>
            <a:r>
              <a:rPr lang="en-US" sz="1800" dirty="0"/>
              <a:t> and this value is in the range about 130 percent of V</a:t>
            </a:r>
            <a:r>
              <a:rPr lang="en-US" sz="1800" baseline="-25000" dirty="0"/>
              <a:t>DRM</a:t>
            </a:r>
            <a:r>
              <a:rPr lang="en-US" sz="1800" dirty="0"/>
              <a:t>.</a:t>
            </a:r>
          </a:p>
          <a:p>
            <a:pPr marL="0" indent="0" algn="just">
              <a:buNone/>
            </a:pPr>
            <a:endParaRPr lang="en-US" sz="1800" dirty="0"/>
          </a:p>
        </p:txBody>
      </p:sp>
    </p:spTree>
    <p:extLst>
      <p:ext uri="{BB962C8B-B14F-4D97-AF65-F5344CB8AC3E}">
        <p14:creationId xmlns:p14="http://schemas.microsoft.com/office/powerpoint/2010/main" xmlns="" val="17623227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sz="3600" b="1" dirty="0" smtClean="0">
                <a:solidFill>
                  <a:srgbClr val="FF0000"/>
                </a:solidFill>
                <a:effectLst>
                  <a:outerShdw blurRad="38100" dist="38100" dir="2700000" algn="tl">
                    <a:srgbClr val="000000">
                      <a:alpha val="43137"/>
                    </a:srgbClr>
                  </a:outerShdw>
                </a:effectLst>
              </a:rPr>
              <a:t>Selection of </a:t>
            </a:r>
            <a:r>
              <a:rPr lang="en-ZA" sz="3600" b="1" dirty="0" err="1" smtClean="0">
                <a:solidFill>
                  <a:srgbClr val="FF0000"/>
                </a:solidFill>
                <a:effectLst>
                  <a:outerShdw blurRad="38100" dist="38100" dir="2700000" algn="tl">
                    <a:srgbClr val="000000">
                      <a:alpha val="43137"/>
                    </a:srgbClr>
                  </a:outerShdw>
                </a:effectLst>
              </a:rPr>
              <a:t>thyristors</a:t>
            </a:r>
            <a:r>
              <a:rPr lang="en-ZA" sz="3600" b="1" dirty="0" smtClean="0">
                <a:solidFill>
                  <a:srgbClr val="FF0000"/>
                </a:solidFill>
                <a:effectLst>
                  <a:outerShdw blurRad="38100" dist="38100" dir="2700000" algn="tl">
                    <a:srgbClr val="000000">
                      <a:alpha val="43137"/>
                    </a:srgbClr>
                  </a:outerShdw>
                </a:effectLst>
              </a:rPr>
              <a:t> based on</a:t>
            </a:r>
            <a:r>
              <a:rPr lang="en-US" sz="3600" b="1" dirty="0" smtClean="0">
                <a:solidFill>
                  <a:srgbClr val="FF0000"/>
                </a:solidFill>
                <a:effectLst>
                  <a:outerShdw blurRad="38100" dist="38100" dir="2700000" algn="tl">
                    <a:srgbClr val="000000">
                      <a:alpha val="43137"/>
                    </a:srgbClr>
                  </a:outerShdw>
                </a:effectLst>
              </a:rPr>
              <a:t/>
            </a:r>
            <a:br>
              <a:rPr lang="en-US" sz="3600" b="1" dirty="0" smtClean="0">
                <a:solidFill>
                  <a:srgbClr val="FF0000"/>
                </a:solidFill>
                <a:effectLst>
                  <a:outerShdw blurRad="38100" dist="38100" dir="2700000" algn="tl">
                    <a:srgbClr val="000000">
                      <a:alpha val="43137"/>
                    </a:srgbClr>
                  </a:outerShdw>
                </a:effectLst>
              </a:rPr>
            </a:br>
            <a:r>
              <a:rPr lang="en-ZA" sz="3100" b="1" dirty="0" smtClean="0">
                <a:solidFill>
                  <a:srgbClr val="FF0000"/>
                </a:solidFill>
                <a:effectLst>
                  <a:outerShdw blurRad="38100" dist="38100" dir="2700000" algn="tl">
                    <a:srgbClr val="000000">
                      <a:alpha val="43137"/>
                    </a:srgbClr>
                  </a:outerShdw>
                </a:effectLst>
              </a:rPr>
              <a:t>Specifications&amp; rating cont</a:t>
            </a:r>
            <a:r>
              <a:rPr lang="en-ZA" sz="4000" b="1" dirty="0" smtClean="0">
                <a:solidFill>
                  <a:srgbClr val="FF0000"/>
                </a:solidFill>
                <a:effectLst>
                  <a:outerShdw blurRad="38100" dist="38100" dir="2700000" algn="tl">
                    <a:srgbClr val="000000">
                      <a:alpha val="43137"/>
                    </a:srgbClr>
                  </a:outerShdw>
                </a:effectLst>
              </a:rPr>
              <a:t>’</a:t>
            </a: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26</a:t>
            </a:fld>
            <a:endParaRPr lang="en-US"/>
          </a:p>
        </p:txBody>
      </p:sp>
      <p:sp>
        <p:nvSpPr>
          <p:cNvPr id="6" name="Text Placeholder 5"/>
          <p:cNvSpPr>
            <a:spLocks noGrp="1"/>
          </p:cNvSpPr>
          <p:nvPr>
            <p:ph type="body" idx="1"/>
          </p:nvPr>
        </p:nvSpPr>
        <p:spPr/>
        <p:txBody>
          <a:bodyPr>
            <a:normAutofit fontScale="77500" lnSpcReduction="20000"/>
          </a:bodyPr>
          <a:lstStyle/>
          <a:p>
            <a:pPr marL="0" indent="0" algn="ctr">
              <a:buNone/>
            </a:pPr>
            <a:r>
              <a:rPr lang="en-US" sz="3200" b="1" dirty="0" smtClean="0"/>
              <a:t>Peak Working Reverse Voltage V</a:t>
            </a:r>
            <a:r>
              <a:rPr lang="en-US" sz="3200" b="1" baseline="-25000" dirty="0" smtClean="0"/>
              <a:t>RWM</a:t>
            </a:r>
            <a:endParaRPr lang="en-US" sz="3200" b="1" dirty="0" smtClean="0"/>
          </a:p>
          <a:p>
            <a:pPr marL="0" indent="0" algn="just">
              <a:buNone/>
            </a:pPr>
            <a:r>
              <a:rPr lang="en-US" sz="3200" dirty="0" smtClean="0"/>
              <a:t>This is the maximum instantaneous value of reverse voltage across the SCR excluding all surge and repetitive transient voltages. This V</a:t>
            </a:r>
            <a:r>
              <a:rPr lang="en-US" sz="3200" baseline="-25000" dirty="0" smtClean="0"/>
              <a:t>RWM</a:t>
            </a:r>
            <a:r>
              <a:rPr lang="en-US" sz="3200" dirty="0" smtClean="0"/>
              <a:t> is equal to the maximum negative value of the supply voltage wave shown in figure</a:t>
            </a:r>
            <a:r>
              <a:rPr lang="en-US" sz="3200" dirty="0" smtClean="0"/>
              <a:t>.</a:t>
            </a:r>
          </a:p>
          <a:p>
            <a:pPr marL="0" indent="0" algn="ctr">
              <a:buNone/>
            </a:pPr>
            <a:r>
              <a:rPr lang="en-US" sz="3200" b="1" dirty="0" smtClean="0"/>
              <a:t>Voltage Safety Factor </a:t>
            </a:r>
            <a:r>
              <a:rPr lang="en-US" sz="3200" b="1" dirty="0" err="1" smtClean="0"/>
              <a:t>V</a:t>
            </a:r>
            <a:r>
              <a:rPr lang="en-US" sz="3200" b="1" baseline="-25000" dirty="0" err="1" smtClean="0"/>
              <a:t>f</a:t>
            </a:r>
            <a:endParaRPr lang="en-US" sz="3200" b="1" dirty="0" smtClean="0"/>
          </a:p>
          <a:p>
            <a:pPr marL="0" indent="0">
              <a:buNone/>
            </a:pPr>
            <a:r>
              <a:rPr lang="en-US" sz="3200" dirty="0" smtClean="0"/>
              <a:t>Generally, the operating voltage of the SCR is kept below the V</a:t>
            </a:r>
            <a:r>
              <a:rPr lang="en-US" sz="3200" baseline="-25000" dirty="0" smtClean="0"/>
              <a:t>RSM</a:t>
            </a:r>
            <a:r>
              <a:rPr lang="en-US" sz="3200" dirty="0" smtClean="0"/>
              <a:t> to avoid the damage to the SCR due to uncertain conditions. Therefore, the voltage safety factor relates the operating voltage and V</a:t>
            </a:r>
            <a:r>
              <a:rPr lang="en-US" sz="3200" baseline="-25000" dirty="0" smtClean="0"/>
              <a:t>RSM</a:t>
            </a:r>
            <a:r>
              <a:rPr lang="en-US" sz="3200" dirty="0" smtClean="0"/>
              <a:t> and is given as</a:t>
            </a:r>
          </a:p>
          <a:p>
            <a:pPr marL="0" indent="0">
              <a:buNone/>
            </a:pPr>
            <a:r>
              <a:rPr lang="en-US" sz="3200" dirty="0" err="1" smtClean="0"/>
              <a:t>V</a:t>
            </a:r>
            <a:r>
              <a:rPr lang="en-US" sz="3200" baseline="-25000" dirty="0" err="1" smtClean="0"/>
              <a:t>f</a:t>
            </a:r>
            <a:r>
              <a:rPr lang="en-US" sz="3200" dirty="0" smtClean="0"/>
              <a:t> = V</a:t>
            </a:r>
            <a:r>
              <a:rPr lang="en-US" sz="3200" baseline="-25000" dirty="0" smtClean="0"/>
              <a:t>RSM</a:t>
            </a:r>
            <a:r>
              <a:rPr lang="en-US" sz="3200" dirty="0" smtClean="0"/>
              <a:t> / (RMS value of the input voltage * √2)</a:t>
            </a:r>
          </a:p>
          <a:p>
            <a:pPr marL="0" indent="0" algn="just">
              <a:buNone/>
            </a:pPr>
            <a:endParaRPr lang="en-US" sz="3200" dirty="0" smtClean="0"/>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marL="0" indent="0" algn="ctr">
              <a:buNone/>
            </a:pPr>
            <a:r>
              <a:rPr lang="en-US" sz="1800" b="1" dirty="0"/>
              <a:t>Peak Repetitive Reverse Voltage V</a:t>
            </a:r>
            <a:r>
              <a:rPr lang="en-US" sz="1800" b="1" baseline="-25000" dirty="0"/>
              <a:t>RRM</a:t>
            </a:r>
            <a:endParaRPr lang="en-US" sz="1800" b="1" dirty="0"/>
          </a:p>
          <a:p>
            <a:pPr marL="0" indent="0" algn="just">
              <a:buNone/>
            </a:pPr>
            <a:r>
              <a:rPr lang="en-US" sz="1800" dirty="0"/>
              <a:t>It is occurrence of the maximum reverse transient voltage repeatedly or periodically across the SCR in the reverse direction at permissible maximum junction temperature. Beyond this rating the SCR may get damaged due to excessive junction temperature. This voltage is also appeared due to the same reason as of V</a:t>
            </a:r>
            <a:r>
              <a:rPr lang="en-US" sz="1800" baseline="-25000" dirty="0"/>
              <a:t>DRM</a:t>
            </a:r>
            <a:r>
              <a:rPr lang="en-US" sz="1800" dirty="0" smtClean="0"/>
              <a:t>.</a:t>
            </a:r>
          </a:p>
          <a:p>
            <a:pPr marL="0" indent="0">
              <a:buNone/>
            </a:pPr>
            <a:endParaRPr lang="en-US" sz="1800" dirty="0"/>
          </a:p>
          <a:p>
            <a:pPr marL="0" indent="0" algn="ctr">
              <a:buNone/>
            </a:pPr>
            <a:r>
              <a:rPr lang="en-US" sz="1800" b="1" dirty="0"/>
              <a:t>Peak Non-repetitive or Surge Reverse Voltage V</a:t>
            </a:r>
            <a:r>
              <a:rPr lang="en-US" sz="1800" b="1" baseline="-25000" dirty="0"/>
              <a:t>RSM</a:t>
            </a:r>
            <a:endParaRPr lang="en-US" sz="1800" b="1" dirty="0"/>
          </a:p>
          <a:p>
            <a:pPr marL="0" indent="0" algn="just">
              <a:buNone/>
            </a:pPr>
            <a:r>
              <a:rPr lang="en-US" sz="1800" dirty="0"/>
              <a:t>It refers to the maximum value of reverse transient voltage across the SCR that is of non-repetitive. This V</a:t>
            </a:r>
            <a:r>
              <a:rPr lang="en-US" sz="1800" baseline="-25000" dirty="0"/>
              <a:t>RSM</a:t>
            </a:r>
            <a:r>
              <a:rPr lang="en-US" sz="1800" dirty="0"/>
              <a:t> is less than the reverse break over voltage V</a:t>
            </a:r>
            <a:r>
              <a:rPr lang="en-US" sz="1800" baseline="-25000" dirty="0"/>
              <a:t>BR</a:t>
            </a:r>
            <a:r>
              <a:rPr lang="en-US" sz="1800" dirty="0"/>
              <a:t> and this value is in the range about 130 percent of V</a:t>
            </a:r>
            <a:r>
              <a:rPr lang="en-US" sz="1800" baseline="-25000" dirty="0"/>
              <a:t>RRM</a:t>
            </a:r>
            <a:r>
              <a:rPr lang="en-US" sz="1800" dirty="0"/>
              <a:t>. The surge voltage ratings V</a:t>
            </a:r>
            <a:r>
              <a:rPr lang="en-US" sz="1800" baseline="-25000" dirty="0"/>
              <a:t>DSM</a:t>
            </a:r>
            <a:r>
              <a:rPr lang="en-US" sz="1800" dirty="0"/>
              <a:t> and V</a:t>
            </a:r>
            <a:r>
              <a:rPr lang="en-US" sz="1800" baseline="-25000" dirty="0"/>
              <a:t>RSM</a:t>
            </a:r>
            <a:r>
              <a:rPr lang="en-US" sz="1800" dirty="0"/>
              <a:t> can be increased by connecting a diode of equal current rating in series with the SCR.</a:t>
            </a:r>
          </a:p>
          <a:p>
            <a:pPr marL="0" indent="0" algn="just">
              <a:buNone/>
            </a:pPr>
            <a:r>
              <a:rPr lang="en-US" sz="1800" dirty="0"/>
              <a:t>The above discussed voltage ratings are belonging to the forward and reverse blocking states with which the SCR is able to withstand with gate open</a:t>
            </a:r>
            <a:r>
              <a:rPr lang="en-US" sz="1800" dirty="0" smtClean="0"/>
              <a:t>.</a:t>
            </a:r>
          </a:p>
          <a:p>
            <a:pPr marL="0" indent="0">
              <a:buNone/>
            </a:pPr>
            <a:endParaRPr lang="en-US" sz="1800" dirty="0"/>
          </a:p>
          <a:p>
            <a:pPr marL="0" indent="0">
              <a:buNone/>
            </a:pPr>
            <a:endParaRPr lang="en-US" sz="1800" dirty="0"/>
          </a:p>
        </p:txBody>
      </p:sp>
    </p:spTree>
    <p:extLst>
      <p:ext uri="{BB962C8B-B14F-4D97-AF65-F5344CB8AC3E}">
        <p14:creationId xmlns:p14="http://schemas.microsoft.com/office/powerpoint/2010/main" xmlns="" val="12784764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err="1">
                <a:solidFill>
                  <a:srgbClr val="FF0000"/>
                </a:solidFill>
                <a:effectLst>
                  <a:outerShdw blurRad="38100" dist="38100" dir="2700000" algn="tl">
                    <a:srgbClr val="000000">
                      <a:alpha val="43137"/>
                    </a:srgbClr>
                  </a:outerShdw>
                </a:effectLst>
              </a:rPr>
              <a:t>Specifictions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sp>
        <p:nvSpPr>
          <p:cNvPr id="5" name="Content Placeholder 4"/>
          <p:cNvSpPr>
            <a:spLocks noGrp="1"/>
          </p:cNvSpPr>
          <p:nvPr>
            <p:ph sz="quarter" idx="1"/>
          </p:nvPr>
        </p:nvSpPr>
        <p:spPr>
          <a:xfrm>
            <a:off x="612648" y="1600200"/>
            <a:ext cx="8153400" cy="4913142"/>
          </a:xfrm>
        </p:spPr>
        <p:txBody>
          <a:bodyPr>
            <a:noAutofit/>
          </a:bodyPr>
          <a:lstStyle/>
          <a:p>
            <a:pPr marL="0" indent="0" algn="ctr">
              <a:buNone/>
            </a:pPr>
            <a:r>
              <a:rPr lang="en-US" sz="1800" b="1" dirty="0"/>
              <a:t>Gate Triggering Voltage V</a:t>
            </a:r>
            <a:r>
              <a:rPr lang="en-US" sz="1800" b="1" baseline="-25000" dirty="0"/>
              <a:t>GT</a:t>
            </a:r>
            <a:endParaRPr lang="en-US" sz="1800" b="1" dirty="0"/>
          </a:p>
          <a:p>
            <a:pPr marL="0" indent="0" algn="just">
              <a:buNone/>
            </a:pPr>
            <a:r>
              <a:rPr lang="en-US" sz="1800" dirty="0" smtClean="0"/>
              <a:t>This </a:t>
            </a:r>
            <a:r>
              <a:rPr lang="en-US" sz="1800" dirty="0"/>
              <a:t>is the minimum voltage required by the gate to produce the gate trigger current.</a:t>
            </a:r>
          </a:p>
          <a:p>
            <a:pPr marL="0" indent="0" algn="ctr">
              <a:buNone/>
            </a:pPr>
            <a:r>
              <a:rPr lang="en-US" sz="1800" b="1" dirty="0"/>
              <a:t>Forward dv/</a:t>
            </a:r>
            <a:r>
              <a:rPr lang="en-US" sz="1800" b="1" dirty="0" err="1"/>
              <a:t>dt</a:t>
            </a:r>
            <a:r>
              <a:rPr lang="en-US" sz="1800" b="1" dirty="0"/>
              <a:t> Rating</a:t>
            </a:r>
          </a:p>
          <a:p>
            <a:pPr marL="0" indent="0" algn="just">
              <a:buNone/>
            </a:pPr>
            <a:r>
              <a:rPr lang="en-US" sz="1800" dirty="0"/>
              <a:t>This is the maximum rate of rise of anode voltage that will not trigger the SCR without any gate pulse or signal. If this value is more than the specified value, the SCR may be switched ON. The SCR in forward blocking mode is analogous to the capacitor with a dielectric.</a:t>
            </a:r>
          </a:p>
          <a:p>
            <a:pPr marL="0" indent="0" algn="just">
              <a:buNone/>
            </a:pPr>
            <a:r>
              <a:rPr lang="en-US" sz="1800" dirty="0"/>
              <a:t>So , the charging current flows through it when the applied voltage is increased. If the rate of rise of voltage is more, sufficient charges will flow through the junctions J</a:t>
            </a:r>
            <a:r>
              <a:rPr lang="en-US" sz="1800" baseline="-25000" dirty="0"/>
              <a:t>2</a:t>
            </a:r>
            <a:r>
              <a:rPr lang="en-US" sz="1800" dirty="0"/>
              <a:t> of the SCR and hence the SCR will be turned ON without any gate signal.</a:t>
            </a:r>
          </a:p>
          <a:p>
            <a:pPr marL="0" indent="0" algn="just">
              <a:buNone/>
            </a:pPr>
            <a:r>
              <a:rPr lang="en-US" sz="1800" dirty="0"/>
              <a:t>This type of triggering is called as false triggering and in practice it is not employed. Also, this rating depends on the junction temperature. If the junction temperature is high, the dv/</a:t>
            </a:r>
            <a:r>
              <a:rPr lang="en-US" sz="1800" dirty="0" err="1"/>
              <a:t>dt</a:t>
            </a:r>
            <a:r>
              <a:rPr lang="en-US" sz="1800" dirty="0"/>
              <a:t> rating of the SCR is lower and vice-versa. </a:t>
            </a:r>
            <a:endParaRPr lang="en-US" sz="1400" dirty="0"/>
          </a:p>
        </p:txBody>
      </p:sp>
    </p:spTree>
    <p:extLst>
      <p:ext uri="{BB962C8B-B14F-4D97-AF65-F5344CB8AC3E}">
        <p14:creationId xmlns:p14="http://schemas.microsoft.com/office/powerpoint/2010/main" xmlns="" val="10578643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p:txBody>
          <a:bodyPr>
            <a:noAutofit/>
          </a:bodyPr>
          <a:lstStyle/>
          <a:p>
            <a:pPr marL="0" indent="0" algn="ctr">
              <a:buNone/>
            </a:pPr>
            <a:r>
              <a:rPr lang="en-US" sz="1800" b="1" dirty="0"/>
              <a:t>Current Ratings of SCR</a:t>
            </a:r>
          </a:p>
          <a:p>
            <a:pPr algn="just"/>
            <a:r>
              <a:rPr lang="en-US" sz="1800" dirty="0"/>
              <a:t>Basically an SCR is a unilateral device and hence average current rating is assigned to it (while RMS current rating is assigned to bilateral devices). An SCR has low thermal capacity and short time constant. This means the junction temperature exceeds its rated value even for short over current.</a:t>
            </a:r>
          </a:p>
          <a:p>
            <a:pPr algn="just"/>
            <a:r>
              <a:rPr lang="en-US" sz="1800" dirty="0"/>
              <a:t>This may lead to damage the SCR. Therefore, current ratings must be properly selected for long life of SCR , as the junction temperature depends on the current handled by it. Let us look at various current ratings of an SCR.</a:t>
            </a:r>
          </a:p>
          <a:p>
            <a:pPr marL="0" indent="0" algn="ctr">
              <a:buNone/>
            </a:pPr>
            <a:r>
              <a:rPr lang="en-US" sz="1800" b="1" dirty="0"/>
              <a:t>Average ON-state Current Rating I</a:t>
            </a:r>
            <a:r>
              <a:rPr lang="en-US" sz="1800" b="1" baseline="-25000" dirty="0"/>
              <a:t>TAV</a:t>
            </a:r>
            <a:endParaRPr lang="en-US" sz="1800" b="1" dirty="0"/>
          </a:p>
          <a:p>
            <a:pPr algn="just"/>
            <a:r>
              <a:rPr lang="en-US" sz="1800" dirty="0"/>
              <a:t>This is the maximum repetitive average value of forward current that can flow through the SCR such that the maximum temperature and RMS current limits are not exceeded. The forward voltage drop across the SCR is very low when it is in conduction mode. So the power loss in the </a:t>
            </a:r>
            <a:r>
              <a:rPr lang="en-US" sz="1800" dirty="0" err="1"/>
              <a:t>thyristor</a:t>
            </a:r>
            <a:r>
              <a:rPr lang="en-US" sz="1800" dirty="0"/>
              <a:t> is entirely depends on the forward current I</a:t>
            </a:r>
            <a:r>
              <a:rPr lang="en-US" sz="1800" baseline="-25000" dirty="0"/>
              <a:t>TAV</a:t>
            </a:r>
            <a:r>
              <a:rPr lang="en-US" sz="1800" dirty="0"/>
              <a:t>.</a:t>
            </a:r>
          </a:p>
          <a:p>
            <a:pPr algn="just"/>
            <a:endParaRPr lang="en-US" sz="1800" dirty="0"/>
          </a:p>
        </p:txBody>
      </p:sp>
    </p:spTree>
    <p:extLst>
      <p:ext uri="{BB962C8B-B14F-4D97-AF65-F5344CB8AC3E}">
        <p14:creationId xmlns:p14="http://schemas.microsoft.com/office/powerpoint/2010/main" xmlns="" val="4667736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ZA" sz="2800" b="1" dirty="0" smtClean="0">
                <a:solidFill>
                  <a:srgbClr val="FF0000"/>
                </a:solidFill>
                <a:effectLst>
                  <a:outerShdw blurRad="38100" dist="38100" dir="2700000" algn="tl">
                    <a:srgbClr val="000000">
                      <a:alpha val="43137"/>
                    </a:srgbClr>
                  </a:outerShdw>
                </a:effectLst>
              </a:rPr>
              <a:t>Selection of </a:t>
            </a:r>
            <a:r>
              <a:rPr lang="en-ZA" sz="2800" b="1" dirty="0" err="1" smtClean="0">
                <a:solidFill>
                  <a:srgbClr val="FF0000"/>
                </a:solidFill>
                <a:effectLst>
                  <a:outerShdw blurRad="38100" dist="38100" dir="2700000" algn="tl">
                    <a:srgbClr val="000000">
                      <a:alpha val="43137"/>
                    </a:srgbClr>
                  </a:outerShdw>
                </a:effectLst>
              </a:rPr>
              <a:t>thyristors</a:t>
            </a:r>
            <a:r>
              <a:rPr lang="en-ZA" sz="2800" b="1" dirty="0" smtClean="0">
                <a:solidFill>
                  <a:srgbClr val="FF0000"/>
                </a:solidFill>
                <a:effectLst>
                  <a:outerShdw blurRad="38100" dist="38100" dir="2700000" algn="tl">
                    <a:srgbClr val="000000">
                      <a:alpha val="43137"/>
                    </a:srgbClr>
                  </a:outerShdw>
                </a:effectLst>
              </a:rPr>
              <a:t> based on</a:t>
            </a:r>
            <a:r>
              <a:rPr lang="en-US" sz="2800" b="1" dirty="0" smtClean="0">
                <a:solidFill>
                  <a:srgbClr val="FF0000"/>
                </a:solidFill>
                <a:effectLst>
                  <a:outerShdw blurRad="38100" dist="38100" dir="2700000" algn="tl">
                    <a:srgbClr val="000000">
                      <a:alpha val="43137"/>
                    </a:srgbClr>
                  </a:outerShdw>
                </a:effectLst>
              </a:rPr>
              <a:t/>
            </a:r>
            <a:br>
              <a:rPr lang="en-US" sz="2800" b="1" dirty="0" smtClean="0">
                <a:solidFill>
                  <a:srgbClr val="FF0000"/>
                </a:solidFill>
                <a:effectLst>
                  <a:outerShdw blurRad="38100" dist="38100" dir="2700000" algn="tl">
                    <a:srgbClr val="000000">
                      <a:alpha val="43137"/>
                    </a:srgbClr>
                  </a:outerShdw>
                </a:effectLst>
              </a:rPr>
            </a:br>
            <a:r>
              <a:rPr lang="en-ZA" sz="2400" b="1" dirty="0" smtClean="0">
                <a:solidFill>
                  <a:srgbClr val="FF0000"/>
                </a:solidFill>
                <a:effectLst>
                  <a:outerShdw blurRad="38100" dist="38100" dir="2700000" algn="tl">
                    <a:srgbClr val="000000">
                      <a:alpha val="43137"/>
                    </a:srgbClr>
                  </a:outerShdw>
                </a:effectLst>
              </a:rPr>
              <a:t>Specifications&amp; rating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30</a:t>
            </a:fld>
            <a:endParaRPr lang="en-US"/>
          </a:p>
        </p:txBody>
      </p:sp>
      <p:sp>
        <p:nvSpPr>
          <p:cNvPr id="6" name="Text Placeholder 5"/>
          <p:cNvSpPr>
            <a:spLocks noGrp="1"/>
          </p:cNvSpPr>
          <p:nvPr>
            <p:ph type="body" idx="1"/>
          </p:nvPr>
        </p:nvSpPr>
        <p:spPr/>
        <p:txBody>
          <a:bodyPr>
            <a:normAutofit fontScale="55000" lnSpcReduction="20000"/>
          </a:bodyPr>
          <a:lstStyle/>
          <a:p>
            <a:pPr marL="0" indent="0" algn="ctr">
              <a:buNone/>
            </a:pPr>
            <a:r>
              <a:rPr lang="en-US" sz="3200" b="1" dirty="0" smtClean="0"/>
              <a:t>ON-state Voltage V</a:t>
            </a:r>
            <a:r>
              <a:rPr lang="en-US" sz="3200" b="1" baseline="-25000" dirty="0" smtClean="0"/>
              <a:t>T</a:t>
            </a:r>
            <a:endParaRPr lang="en-US" sz="3200" b="1" dirty="0" smtClean="0"/>
          </a:p>
          <a:p>
            <a:pPr marL="0" indent="0" algn="just">
              <a:buNone/>
            </a:pPr>
            <a:r>
              <a:rPr lang="en-US" sz="3200" dirty="0" smtClean="0"/>
              <a:t>This is the voltage drop between the anode and cathode with specified junction temperature and ON-state forward current. Generally, this value is in the order of 1 to 1.5 Volts</a:t>
            </a:r>
            <a:r>
              <a:rPr lang="en-US" sz="3200" dirty="0" smtClean="0"/>
              <a:t>.</a:t>
            </a:r>
          </a:p>
          <a:p>
            <a:pPr marL="0" indent="0" algn="ctr">
              <a:buNone/>
            </a:pPr>
            <a:r>
              <a:rPr lang="en-US" sz="3200" b="1" dirty="0" smtClean="0"/>
              <a:t>RMS ON-state Current I</a:t>
            </a:r>
            <a:r>
              <a:rPr lang="en-US" sz="3200" b="1" baseline="-25000" dirty="0" smtClean="0"/>
              <a:t>TRMS</a:t>
            </a:r>
            <a:endParaRPr lang="en-US" sz="3200" b="1" dirty="0" smtClean="0"/>
          </a:p>
          <a:p>
            <a:pPr marL="0" indent="0" algn="just">
              <a:buNone/>
            </a:pPr>
            <a:r>
              <a:rPr lang="en-US" sz="3200" dirty="0" smtClean="0"/>
              <a:t>This is the maximum repetitive RMS current specified at a maximum junction temperature that can flow through the SCR. For a direct current, both RMS and average currents are same. However, this rating is important for SCRs subject to low duty waveforms with peak currents. And also this rating is required to prevent excessive heating in leads, metallic joints and interfaces of SCR</a:t>
            </a:r>
            <a:r>
              <a:rPr lang="en-US" sz="3200" dirty="0" smtClean="0"/>
              <a:t>.</a:t>
            </a:r>
          </a:p>
          <a:p>
            <a:pPr marL="0" indent="0" algn="ctr">
              <a:buNone/>
            </a:pPr>
            <a:r>
              <a:rPr lang="en-US" sz="3200" b="1" dirty="0" smtClean="0"/>
              <a:t>Surge Current Rating I</a:t>
            </a:r>
            <a:r>
              <a:rPr lang="en-US" sz="3200" b="1" baseline="-25000" dirty="0" smtClean="0"/>
              <a:t>TSM</a:t>
            </a:r>
            <a:endParaRPr lang="en-US" sz="3200" b="1" dirty="0" smtClean="0"/>
          </a:p>
          <a:p>
            <a:pPr marL="0" indent="0" algn="just">
              <a:buNone/>
            </a:pPr>
            <a:r>
              <a:rPr lang="en-US" sz="3200" dirty="0" smtClean="0"/>
              <a:t>It specifies the maximum non-repetitive or surge current that the SCR can withstand for a limited number of times during its life span. The manufacturers specify the surge rating to accommodate the abnormal conditions of SCR due to short circuits and faults. If the peak amplitude and the number of cycles of the surge current are exceeded, the SCR may get damaged.</a:t>
            </a:r>
          </a:p>
          <a:p>
            <a:pPr marL="0" indent="0" algn="just">
              <a:buNone/>
            </a:pPr>
            <a:endParaRPr lang="en-US" sz="3200" dirty="0" smtClean="0"/>
          </a:p>
          <a:p>
            <a:pPr marL="0" indent="0" algn="just">
              <a:buNone/>
            </a:pPr>
            <a:endParaRPr lang="en-US" sz="32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31</a:t>
            </a:fld>
            <a:endParaRPr lang="en-US"/>
          </a:p>
        </p:txBody>
      </p:sp>
      <p:sp>
        <p:nvSpPr>
          <p:cNvPr id="5" name="Content Placeholder 4"/>
          <p:cNvSpPr>
            <a:spLocks noGrp="1"/>
          </p:cNvSpPr>
          <p:nvPr>
            <p:ph sz="quarter" idx="1"/>
          </p:nvPr>
        </p:nvSpPr>
        <p:spPr>
          <a:xfrm>
            <a:off x="612648" y="1600200"/>
            <a:ext cx="8153400" cy="5105400"/>
          </a:xfrm>
        </p:spPr>
        <p:txBody>
          <a:bodyPr>
            <a:noAutofit/>
          </a:bodyPr>
          <a:lstStyle/>
          <a:p>
            <a:pPr marL="0" indent="0" algn="ctr">
              <a:buNone/>
            </a:pPr>
            <a:r>
              <a:rPr lang="en-US" sz="1800" b="1" dirty="0" smtClean="0"/>
              <a:t>Surge </a:t>
            </a:r>
            <a:r>
              <a:rPr lang="en-US" sz="1800" b="1" dirty="0"/>
              <a:t>Current Rating I</a:t>
            </a:r>
            <a:r>
              <a:rPr lang="en-US" sz="1800" b="1" baseline="-25000" dirty="0"/>
              <a:t>TSM</a:t>
            </a:r>
            <a:endParaRPr lang="en-US" sz="1800" b="1" dirty="0"/>
          </a:p>
          <a:p>
            <a:pPr marL="0" indent="0">
              <a:buNone/>
            </a:pPr>
            <a:r>
              <a:rPr lang="en-US" sz="1800" dirty="0"/>
              <a:t>It specifies the maximum non-repetitive or surge current that the SCR can withstand for a limited number of times during its life span. The manufacturers specify the surge rating to accommodate the abnormal conditions of SCR due to short circuits and faults. If the peak amplitude and the number of cycles of the surge current are exceeded, the SCR may get damaged.</a:t>
            </a:r>
          </a:p>
          <a:p>
            <a:pPr marL="0" indent="0" algn="ctr">
              <a:buNone/>
            </a:pPr>
            <a:r>
              <a:rPr lang="en-US" sz="1800" b="1" dirty="0"/>
              <a:t>I</a:t>
            </a:r>
            <a:r>
              <a:rPr lang="en-US" sz="1800" b="1" baseline="30000" dirty="0"/>
              <a:t>2</a:t>
            </a:r>
            <a:r>
              <a:rPr lang="en-US" sz="1800" b="1" baseline="-25000" dirty="0"/>
              <a:t>t</a:t>
            </a:r>
            <a:r>
              <a:rPr lang="en-US" sz="1800" b="1" dirty="0"/>
              <a:t> Rating</a:t>
            </a:r>
          </a:p>
          <a:p>
            <a:pPr marL="0" indent="0">
              <a:buNone/>
            </a:pPr>
            <a:r>
              <a:rPr lang="en-US" sz="1800" dirty="0"/>
              <a:t>This rating is used to determine the thermal energy absorption of the device. This rating is required in the choice of a fuse or other protective equipment employed for the SCR. This is the measure of the thermal energy that the SCR can absorb for a short period of time before clearing the fault by the fuse.</a:t>
            </a:r>
          </a:p>
          <a:p>
            <a:pPr marL="0" indent="0">
              <a:buNone/>
            </a:pPr>
            <a:r>
              <a:rPr lang="en-US" sz="1800" dirty="0"/>
              <a:t>It is the time integral of the square of the maximum instantaneous current. For a reliable protection of SCR by the fuse or other protective equipment, the I</a:t>
            </a:r>
            <a:r>
              <a:rPr lang="en-US" sz="1800" baseline="30000" dirty="0"/>
              <a:t>2</a:t>
            </a:r>
            <a:r>
              <a:rPr lang="en-US" sz="1800" baseline="-25000" dirty="0"/>
              <a:t>t</a:t>
            </a:r>
            <a:r>
              <a:rPr lang="en-US" sz="1800" dirty="0"/>
              <a:t> rating of the fuse (or any other protective equipment) must be less than the I</a:t>
            </a:r>
            <a:r>
              <a:rPr lang="en-US" sz="1800" baseline="30000" dirty="0"/>
              <a:t>2</a:t>
            </a:r>
            <a:r>
              <a:rPr lang="en-US" sz="1800" baseline="-25000" dirty="0"/>
              <a:t>t</a:t>
            </a:r>
            <a:r>
              <a:rPr lang="en-US" sz="1800" dirty="0"/>
              <a:t> rating of the SCR.</a:t>
            </a:r>
          </a:p>
          <a:p>
            <a:endParaRPr lang="en-US" sz="2000" dirty="0"/>
          </a:p>
        </p:txBody>
      </p:sp>
    </p:spTree>
    <p:extLst>
      <p:ext uri="{BB962C8B-B14F-4D97-AF65-F5344CB8AC3E}">
        <p14:creationId xmlns:p14="http://schemas.microsoft.com/office/powerpoint/2010/main" xmlns="" val="9136344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ZA" sz="2800" b="1" dirty="0" smtClean="0">
                <a:solidFill>
                  <a:srgbClr val="FF0000"/>
                </a:solidFill>
                <a:effectLst>
                  <a:outerShdw blurRad="38100" dist="38100" dir="2700000" algn="tl">
                    <a:srgbClr val="000000">
                      <a:alpha val="43137"/>
                    </a:srgbClr>
                  </a:outerShdw>
                </a:effectLst>
              </a:rPr>
              <a:t>Selection of </a:t>
            </a:r>
            <a:r>
              <a:rPr lang="en-ZA" sz="2800" b="1" dirty="0" err="1" smtClean="0">
                <a:solidFill>
                  <a:srgbClr val="FF0000"/>
                </a:solidFill>
                <a:effectLst>
                  <a:outerShdw blurRad="38100" dist="38100" dir="2700000" algn="tl">
                    <a:srgbClr val="000000">
                      <a:alpha val="43137"/>
                    </a:srgbClr>
                  </a:outerShdw>
                </a:effectLst>
              </a:rPr>
              <a:t>thyristors</a:t>
            </a:r>
            <a:r>
              <a:rPr lang="en-ZA" sz="2800" b="1" dirty="0" smtClean="0">
                <a:solidFill>
                  <a:srgbClr val="FF0000"/>
                </a:solidFill>
                <a:effectLst>
                  <a:outerShdw blurRad="38100" dist="38100" dir="2700000" algn="tl">
                    <a:srgbClr val="000000">
                      <a:alpha val="43137"/>
                    </a:srgbClr>
                  </a:outerShdw>
                </a:effectLst>
              </a:rPr>
              <a:t> based on</a:t>
            </a:r>
            <a:r>
              <a:rPr lang="en-US" sz="2800" b="1" dirty="0" smtClean="0">
                <a:solidFill>
                  <a:srgbClr val="FF0000"/>
                </a:solidFill>
                <a:effectLst>
                  <a:outerShdw blurRad="38100" dist="38100" dir="2700000" algn="tl">
                    <a:srgbClr val="000000">
                      <a:alpha val="43137"/>
                    </a:srgbClr>
                  </a:outerShdw>
                </a:effectLst>
              </a:rPr>
              <a:t/>
            </a:r>
            <a:br>
              <a:rPr lang="en-US" sz="2800" b="1" dirty="0" smtClean="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Specifications&amp; rating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32</a:t>
            </a:fld>
            <a:endParaRPr lang="en-US"/>
          </a:p>
        </p:txBody>
      </p:sp>
      <p:sp>
        <p:nvSpPr>
          <p:cNvPr id="6" name="Text Placeholder 5"/>
          <p:cNvSpPr>
            <a:spLocks noGrp="1"/>
          </p:cNvSpPr>
          <p:nvPr>
            <p:ph type="body" idx="1"/>
          </p:nvPr>
        </p:nvSpPr>
        <p:spPr/>
        <p:txBody>
          <a:bodyPr>
            <a:normAutofit fontScale="62500" lnSpcReduction="20000"/>
          </a:bodyPr>
          <a:lstStyle/>
          <a:p>
            <a:pPr marL="0" indent="0" algn="ctr">
              <a:buNone/>
            </a:pPr>
            <a:r>
              <a:rPr lang="en-US" sz="3200" b="1" dirty="0" err="1" smtClean="0"/>
              <a:t>di</a:t>
            </a:r>
            <a:r>
              <a:rPr lang="en-US" sz="3200" b="1" dirty="0" smtClean="0"/>
              <a:t>/</a:t>
            </a:r>
            <a:r>
              <a:rPr lang="en-US" sz="3200" b="1" dirty="0" err="1" smtClean="0"/>
              <a:t>dt</a:t>
            </a:r>
            <a:r>
              <a:rPr lang="en-US" sz="3200" b="1" dirty="0" smtClean="0"/>
              <a:t> Rating</a:t>
            </a:r>
          </a:p>
          <a:p>
            <a:pPr marL="0" indent="0">
              <a:buNone/>
            </a:pPr>
            <a:r>
              <a:rPr lang="en-US" sz="3200" dirty="0" smtClean="0"/>
              <a:t>It is the maximum allowable rate of rise of anode to cathode current without any damage or harm to an SCR. If the rate of rise of anode current is very rapid compared to the spreading velocity of the charge carriers, local hot spots are created due to concentration of carriers (on account of high current density) in the restricted area of the junctions</a:t>
            </a:r>
            <a:r>
              <a:rPr lang="en-US" sz="3200" dirty="0" smtClean="0"/>
              <a:t>.</a:t>
            </a:r>
          </a:p>
          <a:p>
            <a:pPr marL="0" indent="0">
              <a:buNone/>
            </a:pPr>
            <a:endParaRPr lang="en-US" sz="3200" dirty="0" smtClean="0"/>
          </a:p>
          <a:p>
            <a:pPr marL="0" indent="0" algn="ctr">
              <a:buNone/>
            </a:pPr>
            <a:r>
              <a:rPr lang="en-US" sz="3200" b="1" dirty="0" smtClean="0"/>
              <a:t>Latching Current I</a:t>
            </a:r>
            <a:r>
              <a:rPr lang="en-US" sz="3200" b="1" baseline="-25000" dirty="0" smtClean="0"/>
              <a:t>L</a:t>
            </a:r>
            <a:endParaRPr lang="en-US" sz="3200" b="1" dirty="0" smtClean="0"/>
          </a:p>
          <a:p>
            <a:pPr marL="0" indent="0">
              <a:buNone/>
            </a:pPr>
            <a:r>
              <a:rPr lang="en-US" sz="3200" dirty="0" smtClean="0"/>
              <a:t>It is the minimum ON state current required to maintain the SCR in ON state after gate drive has been removed. After turning ON of the SCR, the anode current must be allowed to build up such that the latching current is attained before the gate pulse is removed. Otherwise the SCR will be turned OFF if the gate signal is removed.</a:t>
            </a:r>
          </a:p>
          <a:p>
            <a:pPr marL="0" indent="0">
              <a:buNone/>
            </a:pPr>
            <a:endParaRPr lang="en-US" sz="3200" dirty="0" smtClean="0"/>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sp>
        <p:nvSpPr>
          <p:cNvPr id="5" name="Content Placeholder 4"/>
          <p:cNvSpPr>
            <a:spLocks noGrp="1"/>
          </p:cNvSpPr>
          <p:nvPr>
            <p:ph sz="quarter" idx="1"/>
          </p:nvPr>
        </p:nvSpPr>
        <p:spPr/>
        <p:txBody>
          <a:bodyPr>
            <a:noAutofit/>
          </a:bodyPr>
          <a:lstStyle/>
          <a:p>
            <a:pPr marL="0" indent="0" algn="ctr">
              <a:buNone/>
            </a:pPr>
            <a:r>
              <a:rPr lang="en-US" sz="1800" b="1" dirty="0" smtClean="0"/>
              <a:t>Holding </a:t>
            </a:r>
            <a:r>
              <a:rPr lang="en-US" sz="1800" b="1" dirty="0"/>
              <a:t>Current I</a:t>
            </a:r>
            <a:r>
              <a:rPr lang="en-US" sz="1800" b="1" baseline="-25000" dirty="0"/>
              <a:t>H</a:t>
            </a:r>
            <a:endParaRPr lang="en-US" sz="1800" b="1" dirty="0"/>
          </a:p>
          <a:p>
            <a:pPr marL="0" indent="0" algn="just">
              <a:buNone/>
            </a:pPr>
            <a:r>
              <a:rPr lang="en-US" sz="1800" dirty="0"/>
              <a:t>This is the minimum value of the anode current below which SCR stops conducting and turns OFF. The holding current is associated with turn OFF process and usually it is a very small value in the range of mill amperes.</a:t>
            </a:r>
          </a:p>
          <a:p>
            <a:pPr marL="0" indent="0" algn="ctr">
              <a:buNone/>
            </a:pPr>
            <a:r>
              <a:rPr lang="en-US" sz="1800" b="1" dirty="0"/>
              <a:t>Gate Current I</a:t>
            </a:r>
            <a:r>
              <a:rPr lang="en-US" sz="1800" b="1" baseline="-25000" dirty="0"/>
              <a:t>G</a:t>
            </a:r>
            <a:endParaRPr lang="en-US" sz="1800" b="1" dirty="0"/>
          </a:p>
          <a:p>
            <a:pPr marL="0" indent="0" algn="just">
              <a:buNone/>
            </a:pPr>
            <a:r>
              <a:rPr lang="en-US" sz="1800" dirty="0"/>
              <a:t>As the gate current is more, earlier will be the turn ON of the SCR and vice-versa. However, safety limits must be provided for gate by specifying maximum and minimum gate currents. For controlling the SCR, gate current is applied to the gate terminal. This gate current is divided into two types; minimum gate current </a:t>
            </a:r>
            <a:r>
              <a:rPr lang="en-US" sz="1800" dirty="0" err="1"/>
              <a:t>I</a:t>
            </a:r>
            <a:r>
              <a:rPr lang="en-US" sz="1800" baseline="-25000" dirty="0" err="1"/>
              <a:t>Gmin</a:t>
            </a:r>
            <a:r>
              <a:rPr lang="en-US" sz="1800" dirty="0"/>
              <a:t> and maximum gate current </a:t>
            </a:r>
            <a:r>
              <a:rPr lang="en-US" sz="1800" dirty="0" err="1"/>
              <a:t>I</a:t>
            </a:r>
            <a:r>
              <a:rPr lang="en-US" sz="1800" baseline="-25000" dirty="0" err="1"/>
              <a:t>Gmax</a:t>
            </a:r>
            <a:r>
              <a:rPr lang="en-US" sz="1800" dirty="0"/>
              <a:t>.</a:t>
            </a:r>
          </a:p>
          <a:p>
            <a:pPr marL="0" indent="0" algn="just">
              <a:buNone/>
            </a:pPr>
            <a:r>
              <a:rPr lang="en-US" sz="1800" dirty="0"/>
              <a:t>The minimum gate current </a:t>
            </a:r>
            <a:r>
              <a:rPr lang="en-US" sz="1800" dirty="0" err="1"/>
              <a:t>I</a:t>
            </a:r>
            <a:r>
              <a:rPr lang="en-US" sz="1800" baseline="-25000" dirty="0" err="1"/>
              <a:t>Gmin</a:t>
            </a:r>
            <a:r>
              <a:rPr lang="en-US" sz="1800" dirty="0"/>
              <a:t> is the current required by the gate terminal to turn ON the SCR where as </a:t>
            </a:r>
            <a:r>
              <a:rPr lang="en-US" sz="1800" dirty="0" err="1"/>
              <a:t>I</a:t>
            </a:r>
            <a:r>
              <a:rPr lang="en-US" sz="1800" baseline="-25000" dirty="0" err="1"/>
              <a:t>Gmax</a:t>
            </a:r>
            <a:r>
              <a:rPr lang="en-US" sz="1800" dirty="0"/>
              <a:t> is the maximum current that can be applied safely to the gate. Between these two limits the conduction angle of the SCR is controlled.</a:t>
            </a:r>
          </a:p>
          <a:p>
            <a:pPr marL="0" indent="0" algn="just">
              <a:buNone/>
            </a:pPr>
            <a:endParaRPr lang="en-US" sz="1000" dirty="0"/>
          </a:p>
        </p:txBody>
      </p:sp>
    </p:spTree>
    <p:extLst>
      <p:ext uri="{BB962C8B-B14F-4D97-AF65-F5344CB8AC3E}">
        <p14:creationId xmlns:p14="http://schemas.microsoft.com/office/powerpoint/2010/main" xmlns="" val="15318267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2800" b="1" dirty="0">
                <a:solidFill>
                  <a:srgbClr val="FF0000"/>
                </a:solidFill>
                <a:effectLst>
                  <a:outerShdw blurRad="38100" dist="38100" dir="2700000" algn="tl">
                    <a:srgbClr val="000000">
                      <a:alpha val="43137"/>
                    </a:srgbClr>
                  </a:outerShdw>
                </a:effectLst>
              </a:rPr>
              <a:t>Selection of </a:t>
            </a:r>
            <a:r>
              <a:rPr lang="en-ZA" sz="2800" b="1" dirty="0" err="1">
                <a:solidFill>
                  <a:srgbClr val="FF0000"/>
                </a:solidFill>
                <a:effectLst>
                  <a:outerShdw blurRad="38100" dist="38100" dir="2700000" algn="tl">
                    <a:srgbClr val="000000">
                      <a:alpha val="43137"/>
                    </a:srgbClr>
                  </a:outerShdw>
                </a:effectLst>
              </a:rPr>
              <a:t>thyristors</a:t>
            </a:r>
            <a:r>
              <a:rPr lang="en-ZA" sz="2800" b="1" dirty="0">
                <a:solidFill>
                  <a:srgbClr val="FF0000"/>
                </a:solidFill>
                <a:effectLst>
                  <a:outerShdw blurRad="38100" dist="38100" dir="2700000" algn="tl">
                    <a:srgbClr val="000000">
                      <a:alpha val="43137"/>
                    </a:srgbClr>
                  </a:outerShdw>
                </a:effectLst>
              </a:rPr>
              <a:t> based on</a:t>
            </a:r>
            <a:r>
              <a:rPr lang="en-US" sz="2800" b="1" dirty="0">
                <a:solidFill>
                  <a:srgbClr val="FF0000"/>
                </a:solidFill>
                <a:effectLst>
                  <a:outerShdw blurRad="38100" dist="38100" dir="2700000" algn="tl">
                    <a:srgbClr val="000000">
                      <a:alpha val="43137"/>
                    </a:srgbClr>
                  </a:outerShdw>
                </a:effectLst>
              </a:rPr>
              <a:t/>
            </a:r>
            <a:br>
              <a:rPr lang="en-US" sz="2800" b="1" dirty="0">
                <a:solidFill>
                  <a:srgbClr val="FF0000"/>
                </a:solidFill>
                <a:effectLst>
                  <a:outerShdw blurRad="38100" dist="38100" dir="2700000" algn="tl">
                    <a:srgbClr val="000000">
                      <a:alpha val="43137"/>
                    </a:srgbClr>
                  </a:outerShdw>
                </a:effectLst>
              </a:rPr>
            </a:br>
            <a:r>
              <a:rPr lang="en-ZA" sz="2800" b="1" dirty="0" smtClean="0">
                <a:solidFill>
                  <a:srgbClr val="FF0000"/>
                </a:solidFill>
                <a:effectLst>
                  <a:outerShdw blurRad="38100" dist="38100" dir="2700000" algn="tl">
                    <a:srgbClr val="000000">
                      <a:alpha val="43137"/>
                    </a:srgbClr>
                  </a:outerShdw>
                </a:effectLst>
              </a:rPr>
              <a:t>Specifications</a:t>
            </a:r>
            <a:r>
              <a:rPr lang="en-ZA" sz="2800" b="1" dirty="0">
                <a:solidFill>
                  <a:srgbClr val="FF0000"/>
                </a:solidFill>
                <a:effectLst>
                  <a:outerShdw blurRad="38100" dist="38100" dir="2700000" algn="tl">
                    <a:srgbClr val="000000">
                      <a:alpha val="43137"/>
                    </a:srgbClr>
                  </a:outerShdw>
                </a:effectLst>
              </a:rPr>
              <a:t>&amp;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28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sp>
        <p:nvSpPr>
          <p:cNvPr id="5" name="Content Placeholder 4"/>
          <p:cNvSpPr>
            <a:spLocks noGrp="1"/>
          </p:cNvSpPr>
          <p:nvPr>
            <p:ph sz="quarter" idx="1"/>
          </p:nvPr>
        </p:nvSpPr>
        <p:spPr/>
        <p:txBody>
          <a:bodyPr>
            <a:normAutofit fontScale="62500" lnSpcReduction="20000"/>
          </a:bodyPr>
          <a:lstStyle/>
          <a:p>
            <a:pPr marL="0" indent="0" algn="ctr">
              <a:buNone/>
            </a:pPr>
            <a:r>
              <a:rPr lang="en-US" b="1" dirty="0"/>
              <a:t>Temperature Rating of SCR</a:t>
            </a:r>
          </a:p>
          <a:p>
            <a:pPr marL="0" indent="0">
              <a:buNone/>
            </a:pPr>
            <a:r>
              <a:rPr lang="en-US" dirty="0"/>
              <a:t>The forward and reverse blocking capability of the SCR is determined by junction temperature </a:t>
            </a:r>
            <a:r>
              <a:rPr lang="en-US" dirty="0" err="1"/>
              <a:t>T</a:t>
            </a:r>
            <a:r>
              <a:rPr lang="en-US" baseline="-25000" dirty="0" err="1"/>
              <a:t>j</a:t>
            </a:r>
            <a:r>
              <a:rPr lang="en-US" dirty="0"/>
              <a:t>. If the maximum junction temperature is exceeded, the SCR will be driven to conduction state even without any gate signal. This upper limit of </a:t>
            </a:r>
            <a:r>
              <a:rPr lang="en-US" dirty="0" err="1"/>
              <a:t>T</a:t>
            </a:r>
            <a:r>
              <a:rPr lang="en-US" baseline="-25000" dirty="0" err="1"/>
              <a:t>j</a:t>
            </a:r>
            <a:r>
              <a:rPr lang="en-US" dirty="0"/>
              <a:t> is imposed by considering the temperature dependence on break over voltage, thermal stability and turn OFF time.</a:t>
            </a:r>
          </a:p>
          <a:p>
            <a:pPr marL="0" indent="0">
              <a:buNone/>
            </a:pPr>
            <a:r>
              <a:rPr lang="en-US" dirty="0"/>
              <a:t>And also an upper storage temperature limit </a:t>
            </a:r>
            <a:r>
              <a:rPr lang="en-US" dirty="0" err="1"/>
              <a:t>T</a:t>
            </a:r>
            <a:r>
              <a:rPr lang="en-US" baseline="-25000" dirty="0" err="1"/>
              <a:t>s</a:t>
            </a:r>
            <a:r>
              <a:rPr lang="en-US" dirty="0"/>
              <a:t> is also required to limit thermal stresses on silicon crystal, lead attachments and encapsulating epoxy. Excess of these two temperature limits may cause unreliable operation of an SCR. In some cases, upper storage temperature limit is higher than the operating temperature limit of an SCR</a:t>
            </a:r>
            <a:r>
              <a:rPr lang="en-US" dirty="0" smtClean="0"/>
              <a:t>.</a:t>
            </a:r>
          </a:p>
          <a:p>
            <a:pPr marL="0" indent="0">
              <a:buNone/>
            </a:pPr>
            <a:endParaRPr lang="en-US" dirty="0"/>
          </a:p>
          <a:p>
            <a:pPr marL="0" indent="0" algn="ctr">
              <a:buNone/>
            </a:pPr>
            <a:r>
              <a:rPr lang="en-US" b="1" dirty="0" smtClean="0"/>
              <a:t>Power </a:t>
            </a:r>
            <a:r>
              <a:rPr lang="en-US" b="1" dirty="0"/>
              <a:t>Ratings of SCR</a:t>
            </a:r>
          </a:p>
          <a:p>
            <a:pPr marL="0" indent="0">
              <a:buNone/>
            </a:pPr>
            <a:r>
              <a:rPr lang="en-US" dirty="0"/>
              <a:t>The power dissipation in the SCR produces a temperature rise in the junction regions. The dissipation of power in the SCR includes forward power dissipation; turn ON and OFF losses and gate power dissipation.</a:t>
            </a:r>
          </a:p>
          <a:p>
            <a:pPr marL="0" indent="0">
              <a:buNone/>
            </a:pPr>
            <a:endParaRPr lang="en-US" dirty="0"/>
          </a:p>
        </p:txBody>
      </p:sp>
    </p:spTree>
    <p:extLst>
      <p:ext uri="{BB962C8B-B14F-4D97-AF65-F5344CB8AC3E}">
        <p14:creationId xmlns:p14="http://schemas.microsoft.com/office/powerpoint/2010/main" xmlns="" val="25054553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sz="3100" b="1" dirty="0" smtClean="0">
                <a:solidFill>
                  <a:srgbClr val="FF0000"/>
                </a:solidFill>
                <a:effectLst>
                  <a:outerShdw blurRad="38100" dist="38100" dir="2700000" algn="tl">
                    <a:srgbClr val="000000">
                      <a:alpha val="43137"/>
                    </a:srgbClr>
                  </a:outerShdw>
                </a:effectLst>
              </a:rPr>
              <a:t>Selection of </a:t>
            </a:r>
            <a:r>
              <a:rPr lang="en-ZA" sz="3100" b="1" dirty="0" err="1" smtClean="0">
                <a:solidFill>
                  <a:srgbClr val="FF0000"/>
                </a:solidFill>
                <a:effectLst>
                  <a:outerShdw blurRad="38100" dist="38100" dir="2700000" algn="tl">
                    <a:srgbClr val="000000">
                      <a:alpha val="43137"/>
                    </a:srgbClr>
                  </a:outerShdw>
                </a:effectLst>
              </a:rPr>
              <a:t>thyristors</a:t>
            </a:r>
            <a:r>
              <a:rPr lang="en-ZA" sz="3100" b="1" dirty="0" smtClean="0">
                <a:solidFill>
                  <a:srgbClr val="FF0000"/>
                </a:solidFill>
                <a:effectLst>
                  <a:outerShdw blurRad="38100" dist="38100" dir="2700000" algn="tl">
                    <a:srgbClr val="000000">
                      <a:alpha val="43137"/>
                    </a:srgbClr>
                  </a:outerShdw>
                </a:effectLst>
              </a:rPr>
              <a:t> based on</a:t>
            </a:r>
            <a:r>
              <a:rPr lang="en-US" sz="3100" b="1" dirty="0" smtClean="0">
                <a:solidFill>
                  <a:srgbClr val="FF0000"/>
                </a:solidFill>
                <a:effectLst>
                  <a:outerShdw blurRad="38100" dist="38100" dir="2700000" algn="tl">
                    <a:srgbClr val="000000">
                      <a:alpha val="43137"/>
                    </a:srgbClr>
                  </a:outerShdw>
                </a:effectLst>
              </a:rPr>
              <a:t/>
            </a:r>
            <a:br>
              <a:rPr lang="en-US" sz="3100" b="1" dirty="0" smtClean="0">
                <a:solidFill>
                  <a:srgbClr val="FF0000"/>
                </a:solidFill>
                <a:effectLst>
                  <a:outerShdw blurRad="38100" dist="38100" dir="2700000" algn="tl">
                    <a:srgbClr val="000000">
                      <a:alpha val="43137"/>
                    </a:srgbClr>
                  </a:outerShdw>
                </a:effectLst>
              </a:rPr>
            </a:br>
            <a:r>
              <a:rPr lang="en-ZA" sz="3100" b="1" dirty="0" smtClean="0">
                <a:solidFill>
                  <a:srgbClr val="FF0000"/>
                </a:solidFill>
                <a:effectLst>
                  <a:outerShdw blurRad="38100" dist="38100" dir="2700000" algn="tl">
                    <a:srgbClr val="000000">
                      <a:alpha val="43137"/>
                    </a:srgbClr>
                  </a:outerShdw>
                </a:effectLst>
              </a:rPr>
              <a:t>Specifications&amp; rating cont</a:t>
            </a:r>
            <a:r>
              <a:rPr lang="en-ZA" b="1" dirty="0" smtClean="0">
                <a:solidFill>
                  <a:srgbClr val="FF0000"/>
                </a:solidFill>
                <a:effectLst>
                  <a:outerShdw blurRad="38100" dist="38100" dir="2700000" algn="tl">
                    <a:srgbClr val="000000">
                      <a:alpha val="43137"/>
                    </a:srgbClr>
                  </a:outerShdw>
                </a:effectLst>
              </a:rPr>
              <a:t>’</a:t>
            </a: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35</a:t>
            </a:fld>
            <a:endParaRPr lang="en-US"/>
          </a:p>
        </p:txBody>
      </p:sp>
      <p:sp>
        <p:nvSpPr>
          <p:cNvPr id="6" name="Text Placeholder 5"/>
          <p:cNvSpPr>
            <a:spLocks noGrp="1"/>
          </p:cNvSpPr>
          <p:nvPr>
            <p:ph type="body" idx="1"/>
          </p:nvPr>
        </p:nvSpPr>
        <p:spPr/>
        <p:txBody>
          <a:bodyPr>
            <a:normAutofit fontScale="70000" lnSpcReduction="20000"/>
          </a:bodyPr>
          <a:lstStyle/>
          <a:p>
            <a:pPr marL="0" indent="0" algn="ctr">
              <a:buNone/>
            </a:pPr>
            <a:r>
              <a:rPr lang="en-US" b="1" dirty="0" smtClean="0"/>
              <a:t>Gate Power Dissipation P</a:t>
            </a:r>
            <a:r>
              <a:rPr lang="en-US" b="1" baseline="-25000" dirty="0" smtClean="0"/>
              <a:t>G</a:t>
            </a:r>
            <a:endParaRPr lang="en-US" b="1" dirty="0" smtClean="0"/>
          </a:p>
          <a:p>
            <a:pPr marL="0" indent="0" algn="just">
              <a:buNone/>
            </a:pPr>
            <a:r>
              <a:rPr lang="en-US" dirty="0" smtClean="0"/>
              <a:t>This rating defines both forward or reverse peak power and the average power applied to the gate. If these ratings are exceeded, considerable damage occurs to the gate. Therefore, while calculating the voltage and currents applied, the width of gate pulses has to be considered (because the peak power is the function of time). For pulse type triggering, gate losses are negligible whereas gate signals with a high duty cycle, the gate losses becomes more significant</a:t>
            </a:r>
            <a:r>
              <a:rPr lang="en-US" dirty="0" smtClean="0"/>
              <a:t>.</a:t>
            </a:r>
          </a:p>
          <a:p>
            <a:pPr marL="0" indent="0" algn="just">
              <a:buNone/>
            </a:pPr>
            <a:endParaRPr lang="en-US" dirty="0" smtClean="0"/>
          </a:p>
          <a:p>
            <a:pPr marL="0" indent="0" algn="ctr">
              <a:buNone/>
            </a:pPr>
            <a:r>
              <a:rPr lang="en-US" b="1" dirty="0" smtClean="0"/>
              <a:t>Average Power Dissipation </a:t>
            </a:r>
            <a:r>
              <a:rPr lang="en-US" b="1" dirty="0" err="1" smtClean="0"/>
              <a:t>P</a:t>
            </a:r>
            <a:r>
              <a:rPr lang="en-US" b="1" baseline="-25000" dirty="0" err="1" smtClean="0"/>
              <a:t>av</a:t>
            </a:r>
            <a:endParaRPr lang="en-US" b="1" dirty="0" smtClean="0"/>
          </a:p>
          <a:p>
            <a:pPr marL="0" indent="0" algn="just">
              <a:buNone/>
            </a:pPr>
            <a:r>
              <a:rPr lang="en-US" dirty="0" smtClean="0"/>
              <a:t>It is the multiplication of the average anode current and forward voltage drop across the SCR. This is the major source of junction heating in an SCR for normal duty cycle operations. The peak power from a given source must not exceed the average power dissipation rating to maintain the safety of the device.</a:t>
            </a:r>
          </a:p>
          <a:p>
            <a:pPr marL="0" indent="0" algn="just">
              <a:buNone/>
            </a:pPr>
            <a:endParaRPr lang="en-US" sz="32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a:solidFill>
                  <a:srgbClr val="FF0000"/>
                </a:solidFill>
                <a:effectLst>
                  <a:outerShdw blurRad="38100" dist="38100" dir="2700000" algn="tl">
                    <a:srgbClr val="000000">
                      <a:alpha val="43137"/>
                    </a:srgbClr>
                  </a:outerShdw>
                </a:effectLst>
              </a:rPr>
              <a:t>thyristors</a:t>
            </a:r>
            <a:r>
              <a:rPr lang="en-ZA" sz="3200" b="1" dirty="0">
                <a:solidFill>
                  <a:srgbClr val="FF0000"/>
                </a:solidFill>
                <a:effectLst>
                  <a:outerShdw blurRad="38100" dist="38100" dir="2700000" algn="tl">
                    <a:srgbClr val="000000">
                      <a:alpha val="43137"/>
                    </a:srgbClr>
                  </a:outerShdw>
                </a:effectLst>
              </a:rPr>
              <a:t> 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a:solidFill>
                  <a:srgbClr val="FF0000"/>
                </a:solidFill>
                <a:effectLst>
                  <a:outerShdw blurRad="38100" dist="38100" dir="2700000" algn="tl">
                    <a:srgbClr val="000000">
                      <a:alpha val="43137"/>
                    </a:srgbClr>
                  </a:outerShdw>
                </a:effectLst>
              </a:rPr>
              <a:t>Specifications&amp; rating </a:t>
            </a:r>
            <a:r>
              <a:rPr lang="en-ZA" sz="2800" b="1" dirty="0" err="1">
                <a:solidFill>
                  <a:srgbClr val="FF0000"/>
                </a:solidFill>
                <a:effectLst>
                  <a:outerShdw blurRad="38100" dist="38100" dir="2700000" algn="tl">
                    <a:srgbClr val="000000">
                      <a:alpha val="43137"/>
                    </a:srgbClr>
                  </a:outerShdw>
                </a:effectLst>
              </a:rPr>
              <a:t>cont</a:t>
            </a:r>
            <a:r>
              <a:rPr lang="en-ZA" sz="28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36</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marL="0" indent="0" algn="ctr">
              <a:buNone/>
            </a:pPr>
            <a:r>
              <a:rPr lang="en-US" sz="1800" b="1" dirty="0" smtClean="0"/>
              <a:t>Turn </a:t>
            </a:r>
            <a:r>
              <a:rPr lang="en-US" sz="1800" b="1" dirty="0"/>
              <a:t>ON and Turn OFF Time Ratings</a:t>
            </a:r>
          </a:p>
          <a:p>
            <a:pPr marL="0" indent="0" algn="just">
              <a:buNone/>
            </a:pPr>
            <a:r>
              <a:rPr lang="en-US" sz="1800" dirty="0"/>
              <a:t>The turn ON time is the time interval between the instant at which the gate signal is applied and the instant at which the ON-state current reaches 90 percent of its final value. Shorter will be the turn ON time if the gate drive is increased. This turn ON time is valid only for resistive load because the rate of rise of anode current is slow in inductive load</a:t>
            </a:r>
            <a:r>
              <a:rPr lang="en-US" sz="1800" dirty="0" smtClean="0"/>
              <a:t>.</a:t>
            </a:r>
          </a:p>
          <a:p>
            <a:pPr marL="0" indent="0" algn="just">
              <a:buNone/>
            </a:pPr>
            <a:endParaRPr lang="en-US" sz="1800" dirty="0"/>
          </a:p>
          <a:p>
            <a:pPr marL="0" indent="0" algn="just">
              <a:buNone/>
            </a:pPr>
            <a:r>
              <a:rPr lang="en-US" sz="1800" dirty="0" smtClean="0"/>
              <a:t>Therefore</a:t>
            </a:r>
            <a:r>
              <a:rPr lang="en-US" sz="1800" dirty="0"/>
              <a:t>, the turn ON time does not indicate the time in which the device stays ON if the gate signal is removed. And if the load is resistive, turn ON time surely, indicates the time interval in which the SCR stays ON even the gate is removed.</a:t>
            </a:r>
          </a:p>
          <a:p>
            <a:pPr marL="0" indent="0" algn="just">
              <a:buNone/>
            </a:pPr>
            <a:r>
              <a:rPr lang="en-US" sz="1800" dirty="0"/>
              <a:t>Turn OFF time is the time interval between the instant at which the anode current goes zero or negative and the instant positive voltage is reapplied to the SCR. For fast switching SCRs both turn ON and OFF time values are very low</a:t>
            </a:r>
            <a:r>
              <a:rPr lang="en-US" sz="1800" dirty="0" smtClean="0"/>
              <a:t>.</a:t>
            </a:r>
            <a:endParaRPr lang="en-US" sz="1800" dirty="0"/>
          </a:p>
        </p:txBody>
      </p:sp>
    </p:spTree>
    <p:extLst>
      <p:ext uri="{BB962C8B-B14F-4D97-AF65-F5344CB8AC3E}">
        <p14:creationId xmlns:p14="http://schemas.microsoft.com/office/powerpoint/2010/main" xmlns="" val="9521841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Selection of </a:t>
            </a:r>
            <a:r>
              <a:rPr lang="en-ZA" sz="3200" b="1" dirty="0" err="1" smtClean="0">
                <a:solidFill>
                  <a:srgbClr val="FF0000"/>
                </a:solidFill>
                <a:effectLst>
                  <a:outerShdw blurRad="38100" dist="38100" dir="2700000" algn="tl">
                    <a:srgbClr val="000000">
                      <a:alpha val="43137"/>
                    </a:srgbClr>
                  </a:outerShdw>
                </a:effectLst>
              </a:rPr>
              <a:t>thyristors</a:t>
            </a:r>
            <a:r>
              <a:rPr lang="en-ZA" sz="3200" b="1" dirty="0" smtClean="0">
                <a:solidFill>
                  <a:srgbClr val="FF0000"/>
                </a:solidFill>
                <a:effectLst>
                  <a:outerShdw blurRad="38100" dist="38100" dir="2700000" algn="tl">
                    <a:srgbClr val="000000">
                      <a:alpha val="43137"/>
                    </a:srgbClr>
                  </a:outerShdw>
                </a:effectLst>
              </a:rPr>
              <a:t> </a:t>
            </a:r>
            <a:r>
              <a:rPr lang="en-ZA" sz="3200" b="1" dirty="0">
                <a:solidFill>
                  <a:srgbClr val="FF0000"/>
                </a:solidFill>
                <a:effectLst>
                  <a:outerShdw blurRad="38100" dist="38100" dir="2700000" algn="tl">
                    <a:srgbClr val="000000">
                      <a:alpha val="43137"/>
                    </a:srgbClr>
                  </a:outerShdw>
                </a:effectLst>
              </a:rPr>
              <a:t>based on</a:t>
            </a:r>
            <a:r>
              <a:rPr lang="en-US" sz="3200" b="1" dirty="0">
                <a:solidFill>
                  <a:srgbClr val="FF0000"/>
                </a:solidFill>
                <a:effectLst>
                  <a:outerShdw blurRad="38100" dist="38100" dir="2700000" algn="tl">
                    <a:srgbClr val="000000">
                      <a:alpha val="43137"/>
                    </a:srgbClr>
                  </a:outerShdw>
                </a:effectLst>
              </a:rPr>
              <a:t/>
            </a:r>
            <a:br>
              <a:rPr lang="en-US" sz="3200" b="1" dirty="0">
                <a:solidFill>
                  <a:srgbClr val="FF0000"/>
                </a:solidFill>
                <a:effectLst>
                  <a:outerShdw blurRad="38100" dist="38100" dir="2700000" algn="tl">
                    <a:srgbClr val="000000">
                      <a:alpha val="43137"/>
                    </a:srgbClr>
                  </a:outerShdw>
                </a:effectLst>
              </a:rPr>
            </a:br>
            <a:r>
              <a:rPr lang="en-ZA" sz="2800" b="1" dirty="0">
                <a:solidFill>
                  <a:srgbClr val="FF0000"/>
                </a:solidFill>
                <a:effectLst>
                  <a:outerShdw blurRad="38100" dist="38100" dir="2700000" algn="tl">
                    <a:srgbClr val="000000">
                      <a:alpha val="43137"/>
                    </a:srgbClr>
                  </a:outerShdw>
                </a:effectLst>
              </a:rPr>
              <a:t>Applications</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06/06/2022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37</a:t>
            </a:fld>
            <a:endParaRPr lang="en-US"/>
          </a:p>
        </p:txBody>
      </p:sp>
      <p:sp>
        <p:nvSpPr>
          <p:cNvPr id="5" name="Content Placeholder 4"/>
          <p:cNvSpPr>
            <a:spLocks noGrp="1"/>
          </p:cNvSpPr>
          <p:nvPr>
            <p:ph sz="quarter" idx="1"/>
          </p:nvPr>
        </p:nvSpPr>
        <p:spPr/>
        <p:txBody>
          <a:bodyPr>
            <a:normAutofit fontScale="92500"/>
          </a:bodyPr>
          <a:lstStyle/>
          <a:p>
            <a:r>
              <a:rPr lang="en-US" b="1" dirty="0" err="1"/>
              <a:t>Thyristors</a:t>
            </a:r>
            <a:r>
              <a:rPr lang="en-US" dirty="0"/>
              <a:t> may be used in power-switching circuits, relay-replacement circuits, inverter circuits, oscillator circuits, level-detector circuits, chopper circuits, light-dimming circuits, low-cost timer circuits, logic circuits, speed-control circuits, phase-control circuits, etc</a:t>
            </a:r>
            <a:r>
              <a:rPr lang="en-US" dirty="0" smtClean="0"/>
              <a:t>.</a:t>
            </a:r>
          </a:p>
          <a:p>
            <a:endParaRPr lang="en-US" dirty="0"/>
          </a:p>
          <a:p>
            <a:r>
              <a:rPr lang="en-US" dirty="0" smtClean="0"/>
              <a:t>On each application, you need to choose the corresponding application basing on the needed specifications or ratings.</a:t>
            </a:r>
            <a:endParaRPr lang="en-US" dirty="0"/>
          </a:p>
        </p:txBody>
      </p:sp>
    </p:spTree>
    <p:extLst>
      <p:ext uri="{BB962C8B-B14F-4D97-AF65-F5344CB8AC3E}">
        <p14:creationId xmlns:p14="http://schemas.microsoft.com/office/powerpoint/2010/main" xmlns="" val="5754714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dirty="0">
                <a:solidFill>
                  <a:srgbClr val="C00000"/>
                </a:solidFill>
                <a:effectLst>
                  <a:outerShdw blurRad="38100" dist="38100" dir="2700000" algn="tl">
                    <a:srgbClr val="000000">
                      <a:alpha val="43137"/>
                    </a:srgbClr>
                  </a:outerShdw>
                </a:effectLst>
              </a:rPr>
              <a:t>References</a:t>
            </a:r>
            <a:endParaRPr>
              <a:solidFill>
                <a:srgbClr val="C00000"/>
              </a:solidFill>
              <a:effectLst>
                <a:outerShdw blurRad="38100" dist="38100" dir="2700000" algn="tl">
                  <a:srgbClr val="000000">
                    <a:alpha val="43137"/>
                  </a:srgbClr>
                </a:outerShdw>
              </a:effectLst>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38</a:t>
            </a:fld>
            <a:endParaRPr/>
          </a:p>
        </p:txBody>
      </p:sp>
      <p:sp>
        <p:nvSpPr>
          <p:cNvPr id="420" name="Google Shape;420;p35"/>
          <p:cNvSpPr txBox="1">
            <a:spLocks noGrp="1"/>
          </p:cNvSpPr>
          <p:nvPr>
            <p:ph type="body" idx="1"/>
          </p:nvPr>
        </p:nvSpPr>
        <p:spPr>
          <a:xfrm>
            <a:off x="612648" y="1600200"/>
            <a:ext cx="8153400" cy="50292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140"/>
              <a:buNone/>
            </a:pPr>
            <a:r>
              <a:rPr lang="en-US" sz="1800" dirty="0">
                <a:latin typeface="Amaranth" pitchFamily="50" charset="0"/>
              </a:rPr>
              <a:t>Fundamentals of electronics. Book 1, Electronic devices and circuit applications, Thomas F. Schubert, Jr. and Ernest M. </a:t>
            </a:r>
            <a:r>
              <a:rPr lang="en-US" sz="1800" dirty="0" err="1">
                <a:latin typeface="Amaranth" pitchFamily="50" charset="0"/>
              </a:rPr>
              <a:t>Kim.,an</a:t>
            </a:r>
            <a:r>
              <a:rPr lang="en-US" sz="1800" dirty="0">
                <a:latin typeface="Amaranth" pitchFamily="50" charset="0"/>
              </a:rPr>
              <a:t> Rafael, California (1537 Fourth Street, San Rafael, CA 94901 USA) : Morgan &amp; Claypool, 2014.</a:t>
            </a:r>
            <a:endParaRPr sz="2800">
              <a:latin typeface="Amaranth" pitchFamily="50" charset="0"/>
            </a:endParaRPr>
          </a:p>
          <a:p>
            <a:pPr marL="0" lvl="0" indent="0" algn="l" rtl="0">
              <a:spcBef>
                <a:spcPts val="700"/>
              </a:spcBef>
              <a:spcAft>
                <a:spcPts val="0"/>
              </a:spcAft>
              <a:buSzPts val="1140"/>
              <a:buNone/>
            </a:pPr>
            <a:r>
              <a:rPr lang="en-US" sz="1800" dirty="0">
                <a:latin typeface="Amaranth" pitchFamily="50" charset="0"/>
              </a:rPr>
              <a:t>Principles of Electrical Engineering. Wiley., 1922. </a:t>
            </a:r>
            <a:endParaRPr sz="2800">
              <a:latin typeface="Amaranth" pitchFamily="50" charset="0"/>
            </a:endParaRPr>
          </a:p>
          <a:p>
            <a:pPr marL="0" lvl="0" indent="0" algn="l" rtl="0">
              <a:spcBef>
                <a:spcPts val="700"/>
              </a:spcBef>
              <a:spcAft>
                <a:spcPts val="0"/>
              </a:spcAft>
              <a:buSzPts val="1140"/>
              <a:buNone/>
            </a:pPr>
            <a:r>
              <a:rPr lang="en-US" sz="1800" dirty="0">
                <a:latin typeface="Amaranth" pitchFamily="50" charset="0"/>
              </a:rPr>
              <a:t>Starting Electronics, Keith </a:t>
            </a:r>
            <a:r>
              <a:rPr lang="en-US" sz="1800" dirty="0" err="1">
                <a:latin typeface="Amaranth" pitchFamily="50" charset="0"/>
              </a:rPr>
              <a:t>Brindley</a:t>
            </a:r>
            <a:r>
              <a:rPr lang="en-US" sz="1800" dirty="0">
                <a:latin typeface="Amaranth" pitchFamily="50" charset="0"/>
              </a:rPr>
              <a:t> (Fourth Edition), published by  Elsevier Ltd, </a:t>
            </a:r>
            <a:r>
              <a:rPr lang="en-US" sz="1800" dirty="0" smtClean="0">
                <a:latin typeface="Amaranth" pitchFamily="50" charset="0"/>
              </a:rPr>
              <a:t>2011.</a:t>
            </a:r>
          </a:p>
          <a:p>
            <a:pPr marL="0" lvl="0" indent="0">
              <a:buSzPts val="1140"/>
              <a:buNone/>
            </a:pPr>
            <a:r>
              <a:rPr lang="en-US" sz="1800" dirty="0" smtClean="0">
                <a:latin typeface="Amaranth" pitchFamily="50" charset="0"/>
              </a:rPr>
              <a:t>https://</a:t>
            </a:r>
            <a:r>
              <a:rPr lang="en-US" sz="1800" dirty="0" smtClean="0">
                <a:latin typeface="Amaranth" pitchFamily="50" charset="0"/>
              </a:rPr>
              <a:t>www.myelectrical2015.com/2017/10/structure-equivalent-circuit-and.html</a:t>
            </a:r>
          </a:p>
          <a:p>
            <a:pPr>
              <a:buNone/>
            </a:pPr>
            <a:r>
              <a:rPr lang="en-US" sz="1800" dirty="0" smtClean="0">
                <a:latin typeface="Amaranth" pitchFamily="50" charset="0"/>
              </a:rPr>
              <a:t>https://www.myelectrical2015.com/2017/10/structure-equivalent-circuit-and.html</a:t>
            </a:r>
          </a:p>
          <a:p>
            <a:pPr>
              <a:buNone/>
            </a:pPr>
            <a:r>
              <a:rPr lang="en-US" sz="1800" dirty="0" smtClean="0">
                <a:latin typeface="Amaranth" pitchFamily="50" charset="0"/>
              </a:rPr>
              <a:t>https://www.cselectricalandelectronics.com/difference-between-scr-diac-triac/</a:t>
            </a:r>
          </a:p>
          <a:p>
            <a:pPr>
              <a:buNone/>
            </a:pPr>
            <a:r>
              <a:rPr lang="en-US" sz="1800" dirty="0" smtClean="0">
                <a:latin typeface="Amaranth" pitchFamily="50" charset="0"/>
              </a:rPr>
              <a:t>https://electronics-club.com/gate-turn-off-thyristor-gto-switching-performance/</a:t>
            </a:r>
          </a:p>
          <a:p>
            <a:pPr>
              <a:buNone/>
            </a:pPr>
            <a:r>
              <a:rPr lang="en-US" sz="1800" dirty="0" smtClean="0">
                <a:latin typeface="Amaranth" pitchFamily="50" charset="0"/>
              </a:rPr>
              <a:t>https://www.allaboutcircuits.com/textbook/semiconductors/chpt-7/silicon-controlled-switch-scs/</a:t>
            </a:r>
          </a:p>
          <a:p>
            <a:pPr>
              <a:buNone/>
            </a:pPr>
            <a:r>
              <a:rPr lang="en-US" sz="1800" dirty="0" smtClean="0">
                <a:latin typeface="Amaranth" pitchFamily="50" charset="0"/>
              </a:rPr>
              <a:t>https://www.circuitstoday.com/mos-controlled-thyristor-mct</a:t>
            </a:r>
          </a:p>
          <a:p>
            <a:pPr marL="0" lvl="0" indent="0">
              <a:buSzPts val="1140"/>
              <a:buNone/>
            </a:pPr>
            <a:endParaRPr sz="1800">
              <a:latin typeface="Amaranth" pitchFamily="50" charset="0"/>
            </a:endParaRPr>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3762</Words>
  <PresentationFormat>On-screen Show (4:3)</PresentationFormat>
  <Paragraphs>265</Paragraphs>
  <Slides>38</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38</vt:i4>
      </vt:variant>
    </vt:vector>
  </HeadingPairs>
  <TitlesOfParts>
    <vt:vector size="45" baseType="lpstr">
      <vt:lpstr>Arial</vt:lpstr>
      <vt:lpstr>Twentieth Century</vt:lpstr>
      <vt:lpstr>Noto Sans Symbols</vt:lpstr>
      <vt:lpstr>Amaranth</vt:lpstr>
      <vt:lpstr>Calibri</vt:lpstr>
      <vt:lpstr>Median</vt:lpstr>
      <vt:lpstr>Median</vt:lpstr>
      <vt:lpstr>FUNDAMENTALS OF ELECTRONICS  WEEK 8_LECTURE 8:  DESCRIPTION AND APPLICATIONS OF  ACTIVE DEVICES/  PART 3: THYRISTORS </vt:lpstr>
      <vt:lpstr>Content</vt:lpstr>
      <vt:lpstr> Description of different types of thyristors </vt:lpstr>
      <vt:lpstr>SCR(Silicon Controlled Rectifier)</vt:lpstr>
      <vt:lpstr>SCR structure and symbol</vt:lpstr>
      <vt:lpstr>Two-Transistor Model of the SCR</vt:lpstr>
      <vt:lpstr>Two-Transistor Model of the SCR</vt:lpstr>
      <vt:lpstr> DIAC </vt:lpstr>
      <vt:lpstr> DIAC cont’ </vt:lpstr>
      <vt:lpstr>V_I Characteristic curve </vt:lpstr>
      <vt:lpstr> DIAC cont’ </vt:lpstr>
      <vt:lpstr> TRIAC  </vt:lpstr>
      <vt:lpstr>Triac Applications </vt:lpstr>
      <vt:lpstr>Triac Applications cont’d </vt:lpstr>
      <vt:lpstr>GTO</vt:lpstr>
      <vt:lpstr> GTO Principle of Operation  </vt:lpstr>
      <vt:lpstr> Gate Turn-Off Thyristor Applications </vt:lpstr>
      <vt:lpstr>SCS </vt:lpstr>
      <vt:lpstr>SCS equivalent circuit</vt:lpstr>
      <vt:lpstr>DC source controlling by using SCS </vt:lpstr>
      <vt:lpstr>MCT</vt:lpstr>
      <vt:lpstr>MCT Cont’</vt:lpstr>
      <vt:lpstr>MCT Cont’</vt:lpstr>
      <vt:lpstr>Selection of thyristors based on Specifications&amp; rating</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Specifications&amp; rating cont’</vt:lpstr>
      <vt:lpstr>Selection of thyristors based on Applications</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8_LECTURE 8:  DESCRIPTION AND APPLICATIONS OF  ACTIVE DEVICES/  PART 3: THYRISTORS </dc:title>
  <dc:creator>Elvis</dc:creator>
  <cp:lastModifiedBy>USER</cp:lastModifiedBy>
  <cp:revision>12</cp:revision>
  <dcterms:created xsi:type="dcterms:W3CDTF">2017-10-03T12:49:49Z</dcterms:created>
  <dcterms:modified xsi:type="dcterms:W3CDTF">2022-06-06T21:34:04Z</dcterms:modified>
</cp:coreProperties>
</file>