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Lst>
  <p:notesMasterIdLst>
    <p:notesMasterId r:id="rId36"/>
  </p:notesMasterIdLst>
  <p:sldIdLst>
    <p:sldId id="256" r:id="rId3"/>
    <p:sldId id="257" r:id="rId4"/>
    <p:sldId id="291" r:id="rId5"/>
    <p:sldId id="297" r:id="rId6"/>
    <p:sldId id="301" r:id="rId7"/>
    <p:sldId id="302" r:id="rId8"/>
    <p:sldId id="303" r:id="rId9"/>
    <p:sldId id="304" r:id="rId10"/>
    <p:sldId id="319" r:id="rId11"/>
    <p:sldId id="326" r:id="rId12"/>
    <p:sldId id="292" r:id="rId13"/>
    <p:sldId id="298" r:id="rId14"/>
    <p:sldId id="309" r:id="rId15"/>
    <p:sldId id="310" r:id="rId16"/>
    <p:sldId id="311" r:id="rId17"/>
    <p:sldId id="312" r:id="rId18"/>
    <p:sldId id="313" r:id="rId19"/>
    <p:sldId id="327" r:id="rId20"/>
    <p:sldId id="293" r:id="rId21"/>
    <p:sldId id="308" r:id="rId22"/>
    <p:sldId id="322" r:id="rId23"/>
    <p:sldId id="323" r:id="rId24"/>
    <p:sldId id="324" r:id="rId25"/>
    <p:sldId id="325" r:id="rId26"/>
    <p:sldId id="294" r:id="rId27"/>
    <p:sldId id="300" r:id="rId28"/>
    <p:sldId id="328" r:id="rId29"/>
    <p:sldId id="329" r:id="rId30"/>
    <p:sldId id="331" r:id="rId31"/>
    <p:sldId id="332" r:id="rId32"/>
    <p:sldId id="330" r:id="rId33"/>
    <p:sldId id="334" r:id="rId34"/>
    <p:sldId id="290" r:id="rId35"/>
  </p:sldIdLst>
  <p:sldSz cx="9144000" cy="6858000" type="screen4x3"/>
  <p:notesSz cx="6858000" cy="9144000"/>
  <p:embeddedFontLst>
    <p:embeddedFont>
      <p:font typeface="Calibri" pitchFamily="3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5" roundtripDataSignature="AMtx7mjAobE+wE+0dk9hIA5Cvt1ezhUC5A=="/>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06D3AFDC-44FB-4F9D-BCF9-41AB9E256A42}">
  <a:tblStyle styleId="{06D3AFDC-44FB-4F9D-BCF9-41AB9E256A42}"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3.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2.fntdata"/><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1.fntdata"/><Relationship Id="rId40" Type="http://schemas.openxmlformats.org/officeDocument/2006/relationships/font" Target="fonts/font4.fntdata"/><Relationship Id="rId45" Type="http://customschemas.google.com/relationships/presentationmetadata" Target="meta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dk2"/>
        </a:solidFill>
        <a:effectLst/>
      </p:bgPr>
    </p:bg>
    <p:spTree>
      <p:nvGrpSpPr>
        <p:cNvPr id="1" name="Shape 18"/>
        <p:cNvGrpSpPr/>
        <p:nvPr/>
      </p:nvGrpSpPr>
      <p:grpSpPr>
        <a:xfrm>
          <a:off x="0" y="0"/>
          <a:ext cx="0" cy="0"/>
          <a:chOff x="0" y="0"/>
          <a:chExt cx="0" cy="0"/>
        </a:xfrm>
      </p:grpSpPr>
      <p:sp>
        <p:nvSpPr>
          <p:cNvPr id="19" name="Google Shape;19;p39"/>
          <p:cNvSpPr/>
          <p:nvPr/>
        </p:nvSpPr>
        <p:spPr>
          <a:xfrm>
            <a:off x="0" y="5971032"/>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0" name="Google Shape;20;p39"/>
          <p:cNvSpPr/>
          <p:nvPr/>
        </p:nvSpPr>
        <p:spPr>
          <a:xfrm>
            <a:off x="-9144" y="6053328"/>
            <a:ext cx="2249424"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1" name="Google Shape;21;p39"/>
          <p:cNvSpPr/>
          <p:nvPr/>
        </p:nvSpPr>
        <p:spPr>
          <a:xfrm>
            <a:off x="2359152" y="6044184"/>
            <a:ext cx="6784848"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2" name="Google Shape;22;p39"/>
          <p:cNvSpPr txBox="1">
            <a:spLocks noGrp="1"/>
          </p:cNvSpPr>
          <p:nvPr>
            <p:ph type="ctrTitle"/>
          </p:nvPr>
        </p:nvSpPr>
        <p:spPr>
          <a:xfrm>
            <a:off x="2362200" y="4038600"/>
            <a:ext cx="6477000" cy="1828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9"/>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
        <p:nvSpPr>
          <p:cNvPr id="24" name="Google Shape;24;p39"/>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9"/>
          <p:cNvSpPr txBox="1">
            <a:spLocks noGrp="1"/>
          </p:cNvSpPr>
          <p:nvPr>
            <p:ph type="ftr" idx="11"/>
          </p:nvPr>
        </p:nvSpPr>
        <p:spPr>
          <a:xfrm>
            <a:off x="2085393" y="236538"/>
            <a:ext cx="586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9"/>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6"/>
        <p:cNvGrpSpPr/>
        <p:nvPr/>
      </p:nvGrpSpPr>
      <p:grpSpPr>
        <a:xfrm>
          <a:off x="0" y="0"/>
          <a:ext cx="0" cy="0"/>
          <a:chOff x="0" y="0"/>
          <a:chExt cx="0" cy="0"/>
        </a:xfrm>
      </p:grpSpPr>
      <p:sp>
        <p:nvSpPr>
          <p:cNvPr id="37" name="Google Shape;37;p40"/>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0"/>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0"/>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0"/>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41" name="Google Shape;41;p40"/>
          <p:cNvSpPr txBox="1">
            <a:spLocks noGrp="1"/>
          </p:cNvSpPr>
          <p:nvPr>
            <p:ph type="body" idx="1"/>
          </p:nvPr>
        </p:nvSpPr>
        <p:spPr>
          <a:xfrm>
            <a:off x="612648" y="1600200"/>
            <a:ext cx="8153400" cy="44958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dk2"/>
        </a:solidFill>
        <a:effectLst/>
      </p:bgPr>
    </p:bg>
    <p:spTree>
      <p:nvGrpSpPr>
        <p:cNvPr id="1" name="Shape 58"/>
        <p:cNvGrpSpPr/>
        <p:nvPr/>
      </p:nvGrpSpPr>
      <p:grpSpPr>
        <a:xfrm>
          <a:off x="0" y="0"/>
          <a:ext cx="0" cy="0"/>
          <a:chOff x="0" y="0"/>
          <a:chExt cx="0" cy="0"/>
        </a:xfrm>
      </p:grpSpPr>
      <p:sp>
        <p:nvSpPr>
          <p:cNvPr id="59" name="Google Shape;59;p38"/>
          <p:cNvSpPr/>
          <p:nvPr/>
        </p:nvSpPr>
        <p:spPr>
          <a:xfrm>
            <a:off x="0" y="5971032"/>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0" name="Google Shape;60;p38"/>
          <p:cNvSpPr/>
          <p:nvPr/>
        </p:nvSpPr>
        <p:spPr>
          <a:xfrm>
            <a:off x="-9144" y="6053328"/>
            <a:ext cx="2249424"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1" name="Google Shape;61;p38"/>
          <p:cNvSpPr/>
          <p:nvPr/>
        </p:nvSpPr>
        <p:spPr>
          <a:xfrm>
            <a:off x="2359152" y="6044184"/>
            <a:ext cx="6784848"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62" name="Google Shape;62;p38"/>
          <p:cNvSpPr txBox="1">
            <a:spLocks noGrp="1"/>
          </p:cNvSpPr>
          <p:nvPr>
            <p:ph type="ctrTitle"/>
          </p:nvPr>
        </p:nvSpPr>
        <p:spPr>
          <a:xfrm>
            <a:off x="2362200" y="4038600"/>
            <a:ext cx="6477000" cy="1828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8"/>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
        <p:nvSpPr>
          <p:cNvPr id="64" name="Google Shape;64;p38"/>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38"/>
          <p:cNvSpPr txBox="1">
            <a:spLocks noGrp="1"/>
          </p:cNvSpPr>
          <p:nvPr>
            <p:ph type="ftr" idx="11"/>
          </p:nvPr>
        </p:nvSpPr>
        <p:spPr>
          <a:xfrm>
            <a:off x="2085393" y="236538"/>
            <a:ext cx="586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8"/>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blipFill rotWithShape="1">
          <a:blip r:embed="rId2">
            <a:alphaModFix/>
          </a:blip>
          <a:tile tx="0" ty="0" sx="100000" sy="100000" flip="none" algn="tl"/>
        </a:blipFill>
        <a:effectLst/>
      </p:bgPr>
    </p:bg>
    <p:spTree>
      <p:nvGrpSpPr>
        <p:cNvPr id="1" name="Shape 67"/>
        <p:cNvGrpSpPr/>
        <p:nvPr/>
      </p:nvGrpSpPr>
      <p:grpSpPr>
        <a:xfrm>
          <a:off x="0" y="0"/>
          <a:ext cx="0" cy="0"/>
          <a:chOff x="0" y="0"/>
          <a:chExt cx="0" cy="0"/>
        </a:xfrm>
      </p:grpSpPr>
      <p:sp>
        <p:nvSpPr>
          <p:cNvPr id="68" name="Google Shape;68;p43"/>
          <p:cNvSpPr txBox="1">
            <a:spLocks noGrp="1"/>
          </p:cNvSpPr>
          <p:nvPr>
            <p:ph type="body" idx="1"/>
          </p:nvPr>
        </p:nvSpPr>
        <p:spPr>
          <a:xfrm>
            <a:off x="1371600" y="2743200"/>
            <a:ext cx="7123113" cy="1673225"/>
          </a:xfrm>
          <a:prstGeom prst="rect">
            <a:avLst/>
          </a:prstGeom>
          <a:noFill/>
          <a:ln>
            <a:noFill/>
          </a:ln>
        </p:spPr>
        <p:txBody>
          <a:bodyPr spcFirstLastPara="1" wrap="square" lIns="91425" tIns="45700" rIns="91425" bIns="45700" anchor="t" anchorCtr="0">
            <a:normAutofit/>
          </a:bodyPr>
          <a:lstStyle>
            <a:lvl1pPr marL="457200" lvl="0" indent="-228600" algn="l">
              <a:spcBef>
                <a:spcPts val="700"/>
              </a:spcBef>
              <a:spcAft>
                <a:spcPts val="0"/>
              </a:spcAft>
              <a:buSzPts val="1680"/>
              <a:buNone/>
              <a:defRPr sz="2800">
                <a:solidFill>
                  <a:schemeClr val="dk2"/>
                </a:solidFill>
              </a:defRPr>
            </a:lvl1pPr>
            <a:lvl2pPr marL="914400" lvl="1" indent="-228600" algn="l">
              <a:spcBef>
                <a:spcPts val="550"/>
              </a:spcBef>
              <a:spcAft>
                <a:spcPts val="0"/>
              </a:spcAft>
              <a:buSzPts val="1260"/>
              <a:buNone/>
              <a:defRPr sz="1800">
                <a:solidFill>
                  <a:srgbClr val="888888"/>
                </a:solidFill>
              </a:defRPr>
            </a:lvl2pPr>
            <a:lvl3pPr marL="1371600" lvl="2" indent="-228600" algn="l">
              <a:spcBef>
                <a:spcPts val="500"/>
              </a:spcBef>
              <a:spcAft>
                <a:spcPts val="0"/>
              </a:spcAft>
              <a:buSzPts val="1200"/>
              <a:buNone/>
              <a:defRPr sz="1600">
                <a:solidFill>
                  <a:srgbClr val="888888"/>
                </a:solidFill>
              </a:defRPr>
            </a:lvl3pPr>
            <a:lvl4pPr marL="1828800" lvl="3" indent="-228600" algn="l">
              <a:spcBef>
                <a:spcPts val="400"/>
              </a:spcBef>
              <a:spcAft>
                <a:spcPts val="0"/>
              </a:spcAft>
              <a:buSzPts val="1050"/>
              <a:buNone/>
              <a:defRPr sz="1400">
                <a:solidFill>
                  <a:srgbClr val="888888"/>
                </a:solidFill>
              </a:defRPr>
            </a:lvl4pPr>
            <a:lvl5pPr marL="2286000" lvl="4" indent="-228600" algn="l">
              <a:spcBef>
                <a:spcPts val="400"/>
              </a:spcBef>
              <a:spcAft>
                <a:spcPts val="0"/>
              </a:spcAft>
              <a:buSzPts val="910"/>
              <a:buNone/>
              <a:defRPr sz="1400">
                <a:solidFill>
                  <a:srgbClr val="888888"/>
                </a:solidFill>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69" name="Google Shape;69;p43"/>
          <p:cNvSpPr/>
          <p:nvPr/>
        </p:nvSpPr>
        <p:spPr>
          <a:xfrm>
            <a:off x="0" y="1524000"/>
            <a:ext cx="9144000" cy="1143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0" name="Google Shape;70;p43"/>
          <p:cNvSpPr/>
          <p:nvPr/>
        </p:nvSpPr>
        <p:spPr>
          <a:xfrm>
            <a:off x="0" y="1600200"/>
            <a:ext cx="1295400" cy="990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1" name="Google Shape;71;p43"/>
          <p:cNvSpPr/>
          <p:nvPr/>
        </p:nvSpPr>
        <p:spPr>
          <a:xfrm>
            <a:off x="1371600" y="1600200"/>
            <a:ext cx="7772400" cy="990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72" name="Google Shape;72;p43"/>
          <p:cNvSpPr txBox="1">
            <a:spLocks noGrp="1"/>
          </p:cNvSpPr>
          <p:nvPr>
            <p:ph type="title"/>
          </p:nvPr>
        </p:nvSpPr>
        <p:spPr>
          <a:xfrm>
            <a:off x="1371600" y="1600200"/>
            <a:ext cx="76200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FFFFFF"/>
              </a:buClr>
              <a:buSzPts val="4400"/>
              <a:buFont typeface="Twentieth Century"/>
              <a:buNone/>
              <a:defRPr sz="4400" b="0" cap="none">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43"/>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43"/>
          <p:cNvSpPr txBox="1">
            <a:spLocks noGrp="1"/>
          </p:cNvSpPr>
          <p:nvPr>
            <p:ph type="sldNum" idx="12"/>
          </p:nvPr>
        </p:nvSpPr>
        <p:spPr>
          <a:xfrm>
            <a:off x="0" y="1752600"/>
            <a:ext cx="1295400" cy="701676"/>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2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75" name="Google Shape;75;p43"/>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6"/>
        <p:cNvGrpSpPr/>
        <p:nvPr/>
      </p:nvGrpSpPr>
      <p:grpSpPr>
        <a:xfrm>
          <a:off x="0" y="0"/>
          <a:ext cx="0" cy="0"/>
          <a:chOff x="0" y="0"/>
          <a:chExt cx="0" cy="0"/>
        </a:xfrm>
      </p:grpSpPr>
      <p:sp>
        <p:nvSpPr>
          <p:cNvPr id="77" name="Google Shape;77;p44"/>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44"/>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44"/>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81"/>
        <p:cNvGrpSpPr/>
        <p:nvPr/>
      </p:nvGrpSpPr>
      <p:grpSpPr>
        <a:xfrm>
          <a:off x="0" y="0"/>
          <a:ext cx="0" cy="0"/>
          <a:chOff x="0" y="0"/>
          <a:chExt cx="0" cy="0"/>
        </a:xfrm>
      </p:grpSpPr>
      <p:sp>
        <p:nvSpPr>
          <p:cNvPr id="82" name="Google Shape;82;p4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5"/>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45"/>
          <p:cNvSpPr txBox="1">
            <a:spLocks noGrp="1"/>
          </p:cNvSpPr>
          <p:nvPr>
            <p:ph type="sldNum" idx="12"/>
          </p:nvPr>
        </p:nvSpPr>
        <p:spPr>
          <a:xfrm>
            <a:off x="0" y="6248400"/>
            <a:ext cx="5334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5"/>
        <p:cNvGrpSpPr/>
        <p:nvPr/>
      </p:nvGrpSpPr>
      <p:grpSpPr>
        <a:xfrm>
          <a:off x="0" y="0"/>
          <a:ext cx="0" cy="0"/>
          <a:chOff x="0" y="0"/>
          <a:chExt cx="0" cy="0"/>
        </a:xfrm>
      </p:grpSpPr>
      <p:sp>
        <p:nvSpPr>
          <p:cNvPr id="86" name="Google Shape;86;p46"/>
          <p:cNvSpPr txBox="1">
            <a:spLocks noGrp="1"/>
          </p:cNvSpPr>
          <p:nvPr>
            <p:ph type="title"/>
          </p:nvPr>
        </p:nvSpPr>
        <p:spPr>
          <a:xfrm>
            <a:off x="609600" y="273050"/>
            <a:ext cx="8077200" cy="86995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400"/>
              <a:buFont typeface="Twentieth Century"/>
              <a:buNone/>
              <a:defRPr sz="4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4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4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90" name="Google Shape;90;p46"/>
          <p:cNvSpPr txBox="1">
            <a:spLocks noGrp="1"/>
          </p:cNvSpPr>
          <p:nvPr>
            <p:ph type="body" idx="1"/>
          </p:nvPr>
        </p:nvSpPr>
        <p:spPr>
          <a:xfrm>
            <a:off x="609600" y="1752600"/>
            <a:ext cx="1600200" cy="4343400"/>
          </a:xfrm>
          <a:prstGeom prst="rect">
            <a:avLst/>
          </a:prstGeom>
          <a:solidFill>
            <a:schemeClr val="accent2"/>
          </a:solidFill>
          <a:ln w="50800" cap="sq" cmpd="dbl">
            <a:solidFill>
              <a:schemeClr val="accent2"/>
            </a:solidFill>
            <a:prstDash val="solid"/>
            <a:miter lim="800000"/>
            <a:headEnd type="none" w="sm" len="sm"/>
            <a:tailEnd type="none" w="sm" len="sm"/>
          </a:ln>
        </p:spPr>
        <p:txBody>
          <a:bodyPr spcFirstLastPara="1" wrap="square" lIns="137150" tIns="182875" rIns="137150" bIns="91425" anchor="t" anchorCtr="0">
            <a:normAutofit/>
          </a:bodyPr>
          <a:lstStyle>
            <a:lvl1pPr marL="457200" lvl="0" indent="-228600" algn="l">
              <a:spcBef>
                <a:spcPts val="700"/>
              </a:spcBef>
              <a:spcAft>
                <a:spcPts val="0"/>
              </a:spcAft>
              <a:buSzPts val="1080"/>
              <a:buNone/>
              <a:defRPr sz="1800">
                <a:solidFill>
                  <a:schemeClr val="lt1"/>
                </a:solidFill>
                <a:latin typeface="Twentieth Century"/>
                <a:ea typeface="Twentieth Century"/>
                <a:cs typeface="Twentieth Century"/>
                <a:sym typeface="Twentieth Century"/>
              </a:defRPr>
            </a:lvl1pPr>
            <a:lvl2pPr marL="914400" lvl="1" indent="-228600" algn="l">
              <a:spcBef>
                <a:spcPts val="1000"/>
              </a:spcBef>
              <a:spcAft>
                <a:spcPts val="0"/>
              </a:spcAft>
              <a:buSzPts val="840"/>
              <a:buNone/>
              <a:defRPr sz="1200">
                <a:solidFill>
                  <a:schemeClr val="lt1"/>
                </a:solidFill>
                <a:latin typeface="Twentieth Century"/>
                <a:ea typeface="Twentieth Century"/>
                <a:cs typeface="Twentieth Century"/>
                <a:sym typeface="Twentieth Century"/>
              </a:defRPr>
            </a:lvl2pPr>
            <a:lvl3pPr marL="1371600" lvl="2" indent="-228600" algn="l">
              <a:spcBef>
                <a:spcPts val="500"/>
              </a:spcBef>
              <a:spcAft>
                <a:spcPts val="0"/>
              </a:spcAft>
              <a:buSzPts val="750"/>
              <a:buNone/>
              <a:defRPr sz="1000">
                <a:solidFill>
                  <a:schemeClr val="lt1"/>
                </a:solidFill>
                <a:latin typeface="Twentieth Century"/>
                <a:ea typeface="Twentieth Century"/>
                <a:cs typeface="Twentieth Century"/>
                <a:sym typeface="Twentieth Century"/>
              </a:defRPr>
            </a:lvl3pPr>
            <a:lvl4pPr marL="1828800" lvl="3" indent="-228600" algn="l">
              <a:spcBef>
                <a:spcPts val="400"/>
              </a:spcBef>
              <a:spcAft>
                <a:spcPts val="0"/>
              </a:spcAft>
              <a:buSzPts val="675"/>
              <a:buNone/>
              <a:defRPr sz="900">
                <a:solidFill>
                  <a:schemeClr val="lt1"/>
                </a:solidFill>
                <a:latin typeface="Twentieth Century"/>
                <a:ea typeface="Twentieth Century"/>
                <a:cs typeface="Twentieth Century"/>
                <a:sym typeface="Twentieth Century"/>
              </a:defRPr>
            </a:lvl4pPr>
            <a:lvl5pPr marL="2286000" lvl="4" indent="-228600" algn="l">
              <a:spcBef>
                <a:spcPts val="400"/>
              </a:spcBef>
              <a:spcAft>
                <a:spcPts val="0"/>
              </a:spcAft>
              <a:buSzPts val="585"/>
              <a:buNone/>
              <a:defRPr sz="900">
                <a:solidFill>
                  <a:schemeClr val="lt1"/>
                </a:solidFill>
                <a:latin typeface="Twentieth Century"/>
                <a:ea typeface="Twentieth Century"/>
                <a:cs typeface="Twentieth Century"/>
                <a:sym typeface="Twentieth Century"/>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1" name="Google Shape;91;p46"/>
          <p:cNvSpPr txBox="1">
            <a:spLocks noGrp="1"/>
          </p:cNvSpPr>
          <p:nvPr>
            <p:ph type="body" idx="2"/>
          </p:nvPr>
        </p:nvSpPr>
        <p:spPr>
          <a:xfrm>
            <a:off x="2362200" y="1752600"/>
            <a:ext cx="6400800" cy="4419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bg>
      <p:bgPr>
        <a:blipFill rotWithShape="1">
          <a:blip r:embed="rId2">
            <a:alphaModFix/>
          </a:blip>
          <a:tile tx="0" ty="0" sx="100000" sy="100000" flip="none" algn="tl"/>
        </a:blipFill>
        <a:effectLst/>
      </p:bgPr>
    </p:bg>
    <p:spTree>
      <p:nvGrpSpPr>
        <p:cNvPr id="1" name="Shape 92"/>
        <p:cNvGrpSpPr/>
        <p:nvPr/>
      </p:nvGrpSpPr>
      <p:grpSpPr>
        <a:xfrm>
          <a:off x="0" y="0"/>
          <a:ext cx="0" cy="0"/>
          <a:chOff x="0" y="0"/>
          <a:chExt cx="0" cy="0"/>
        </a:xfrm>
      </p:grpSpPr>
      <p:sp>
        <p:nvSpPr>
          <p:cNvPr id="93" name="Google Shape;93;p47"/>
          <p:cNvSpPr txBox="1">
            <a:spLocks noGrp="1"/>
          </p:cNvSpPr>
          <p:nvPr>
            <p:ph type="body" idx="1"/>
          </p:nvPr>
        </p:nvSpPr>
        <p:spPr>
          <a:xfrm>
            <a:off x="1600200" y="5486400"/>
            <a:ext cx="7315200" cy="685800"/>
          </a:xfrm>
          <a:prstGeom prst="rect">
            <a:avLst/>
          </a:prstGeom>
          <a:noFill/>
          <a:ln>
            <a:noFill/>
          </a:ln>
        </p:spPr>
        <p:txBody>
          <a:bodyPr spcFirstLastPara="1" wrap="square" lIns="91425" tIns="45700" rIns="91425" bIns="45700" anchor="t" anchorCtr="0">
            <a:normAutofit/>
          </a:bodyPr>
          <a:lstStyle>
            <a:lvl1pPr marL="457200" lvl="0" indent="-228600" algn="l">
              <a:spcBef>
                <a:spcPts val="700"/>
              </a:spcBef>
              <a:spcAft>
                <a:spcPts val="0"/>
              </a:spcAft>
              <a:buSzPts val="1020"/>
              <a:buFont typeface="Twentieth Century"/>
              <a:buNone/>
              <a:defRPr sz="1700"/>
            </a:lvl1pPr>
            <a:lvl2pPr marL="914400" lvl="1" indent="-228600" algn="l">
              <a:spcBef>
                <a:spcPts val="550"/>
              </a:spcBef>
              <a:spcAft>
                <a:spcPts val="0"/>
              </a:spcAft>
              <a:buSzPts val="840"/>
              <a:buFont typeface="Twentieth Century"/>
              <a:buNone/>
              <a:defRPr sz="1200"/>
            </a:lvl2pPr>
            <a:lvl3pPr marL="1371600" lvl="2" indent="-228600" algn="l">
              <a:spcBef>
                <a:spcPts val="500"/>
              </a:spcBef>
              <a:spcAft>
                <a:spcPts val="0"/>
              </a:spcAft>
              <a:buSzPts val="750"/>
              <a:buFont typeface="Twentieth Century"/>
              <a:buNone/>
              <a:defRPr sz="1000"/>
            </a:lvl3pPr>
            <a:lvl4pPr marL="1828800" lvl="3" indent="-228600" algn="l">
              <a:spcBef>
                <a:spcPts val="400"/>
              </a:spcBef>
              <a:spcAft>
                <a:spcPts val="0"/>
              </a:spcAft>
              <a:buSzPts val="675"/>
              <a:buFont typeface="Twentieth Century"/>
              <a:buNone/>
              <a:defRPr sz="900"/>
            </a:lvl4pPr>
            <a:lvl5pPr marL="2286000" lvl="4" indent="-228600" algn="l">
              <a:spcBef>
                <a:spcPts val="400"/>
              </a:spcBef>
              <a:spcAft>
                <a:spcPts val="0"/>
              </a:spcAft>
              <a:buSzPts val="585"/>
              <a:buFont typeface="Twentieth Century"/>
              <a:buNone/>
              <a:defRPr sz="9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4" name="Google Shape;94;p47"/>
          <p:cNvSpPr/>
          <p:nvPr/>
        </p:nvSpPr>
        <p:spPr>
          <a:xfrm>
            <a:off x="-9144" y="4572000"/>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5" name="Google Shape;95;p47"/>
          <p:cNvSpPr/>
          <p:nvPr/>
        </p:nvSpPr>
        <p:spPr>
          <a:xfrm>
            <a:off x="-9144" y="4663440"/>
            <a:ext cx="1463040"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6" name="Google Shape;96;p47"/>
          <p:cNvSpPr/>
          <p:nvPr/>
        </p:nvSpPr>
        <p:spPr>
          <a:xfrm>
            <a:off x="1545336" y="4654296"/>
            <a:ext cx="7598664"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7" name="Google Shape;97;p47"/>
          <p:cNvSpPr txBox="1">
            <a:spLocks noGrp="1"/>
          </p:cNvSpPr>
          <p:nvPr>
            <p:ph type="title"/>
          </p:nvPr>
        </p:nvSpPr>
        <p:spPr>
          <a:xfrm>
            <a:off x="1600200" y="4648200"/>
            <a:ext cx="7315200" cy="6858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FFFFFF"/>
              </a:buClr>
              <a:buSzPts val="2800"/>
              <a:buFont typeface="Twentieth Century"/>
              <a:buNone/>
              <a:defRPr sz="28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47"/>
          <p:cNvSpPr/>
          <p:nvPr/>
        </p:nvSpPr>
        <p:spPr>
          <a:xfrm>
            <a:off x="1447800" y="0"/>
            <a:ext cx="100584" cy="6867144"/>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9" name="Google Shape;99;p47"/>
          <p:cNvSpPr txBox="1">
            <a:spLocks noGrp="1"/>
          </p:cNvSpPr>
          <p:nvPr>
            <p:ph type="dt" idx="10"/>
          </p:nvPr>
        </p:nvSpPr>
        <p:spPr>
          <a:xfrm>
            <a:off x="62484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47"/>
          <p:cNvSpPr txBox="1">
            <a:spLocks noGrp="1"/>
          </p:cNvSpPr>
          <p:nvPr>
            <p:ph type="sldNum" idx="12"/>
          </p:nvPr>
        </p:nvSpPr>
        <p:spPr>
          <a:xfrm>
            <a:off x="0" y="4667249"/>
            <a:ext cx="1447800" cy="663578"/>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101" name="Google Shape;101;p47"/>
          <p:cNvSpPr txBox="1">
            <a:spLocks noGrp="1"/>
          </p:cNvSpPr>
          <p:nvPr>
            <p:ph type="ftr" idx="11"/>
          </p:nvPr>
        </p:nvSpPr>
        <p:spPr>
          <a:xfrm>
            <a:off x="1600200" y="6248206"/>
            <a:ext cx="4572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7"/>
          <p:cNvSpPr>
            <a:spLocks noGrp="1"/>
          </p:cNvSpPr>
          <p:nvPr>
            <p:ph type="pic" idx="2"/>
          </p:nvPr>
        </p:nvSpPr>
        <p:spPr>
          <a:xfrm>
            <a:off x="1560576" y="0"/>
            <a:ext cx="7583424" cy="4568952"/>
          </a:xfrm>
          <a:prstGeom prst="rect">
            <a:avLst/>
          </a:prstGeom>
          <a:solidFill>
            <a:srgbClr val="DCE5EE"/>
          </a:solidFill>
          <a:ln>
            <a:no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3"/>
        <p:cNvGrpSpPr/>
        <p:nvPr/>
      </p:nvGrpSpPr>
      <p:grpSpPr>
        <a:xfrm>
          <a:off x="0" y="0"/>
          <a:ext cx="0" cy="0"/>
          <a:chOff x="0" y="0"/>
          <a:chExt cx="0" cy="0"/>
        </a:xfrm>
      </p:grpSpPr>
      <p:sp>
        <p:nvSpPr>
          <p:cNvPr id="104" name="Google Shape;104;p48"/>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8"/>
          <p:cNvSpPr txBox="1">
            <a:spLocks noGrp="1"/>
          </p:cNvSpPr>
          <p:nvPr>
            <p:ph type="body" idx="1"/>
          </p:nvPr>
        </p:nvSpPr>
        <p:spPr>
          <a:xfrm rot="5400000">
            <a:off x="2426208" y="-213360"/>
            <a:ext cx="4526280" cy="81534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06" name="Google Shape;106;p48"/>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48"/>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8"/>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bg>
      <p:bgPr>
        <a:solidFill>
          <a:schemeClr val="lt1"/>
        </a:solidFill>
        <a:effectLst/>
      </p:bgPr>
    </p:bg>
    <p:spTree>
      <p:nvGrpSpPr>
        <p:cNvPr id="1" name="Shape 109"/>
        <p:cNvGrpSpPr/>
        <p:nvPr/>
      </p:nvGrpSpPr>
      <p:grpSpPr>
        <a:xfrm>
          <a:off x="0" y="0"/>
          <a:ext cx="0" cy="0"/>
          <a:chOff x="0" y="0"/>
          <a:chExt cx="0" cy="0"/>
        </a:xfrm>
      </p:grpSpPr>
      <p:sp>
        <p:nvSpPr>
          <p:cNvPr id="110" name="Google Shape;110;p49"/>
          <p:cNvSpPr txBox="1">
            <a:spLocks noGrp="1"/>
          </p:cNvSpPr>
          <p:nvPr>
            <p:ph type="title"/>
          </p:nvPr>
        </p:nvSpPr>
        <p:spPr>
          <a:xfrm rot="5400000">
            <a:off x="4823619" y="2339182"/>
            <a:ext cx="5516563" cy="20574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49"/>
          <p:cNvSpPr txBox="1">
            <a:spLocks noGrp="1"/>
          </p:cNvSpPr>
          <p:nvPr>
            <p:ph type="body" idx="1"/>
          </p:nvPr>
        </p:nvSpPr>
        <p:spPr>
          <a:xfrm rot="5400000">
            <a:off x="480218" y="586582"/>
            <a:ext cx="5516564" cy="5562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12" name="Google Shape;112;p49"/>
          <p:cNvSpPr txBox="1">
            <a:spLocks noGrp="1"/>
          </p:cNvSpPr>
          <p:nvPr>
            <p:ph type="dt" idx="10"/>
          </p:nvPr>
        </p:nvSpPr>
        <p:spPr>
          <a:xfrm>
            <a:off x="6553200" y="6248402"/>
            <a:ext cx="2209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49"/>
          <p:cNvSpPr txBox="1">
            <a:spLocks noGrp="1"/>
          </p:cNvSpPr>
          <p:nvPr>
            <p:ph type="ftr" idx="11"/>
          </p:nvPr>
        </p:nvSpPr>
        <p:spPr>
          <a:xfrm>
            <a:off x="457201" y="6248207"/>
            <a:ext cx="55734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49"/>
          <p:cNvSpPr/>
          <p:nvPr/>
        </p:nvSpPr>
        <p:spPr>
          <a:xfrm>
            <a:off x="6096318" y="0"/>
            <a:ext cx="32004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5" name="Google Shape;115;p49"/>
          <p:cNvSpPr/>
          <p:nvPr/>
        </p:nvSpPr>
        <p:spPr>
          <a:xfrm>
            <a:off x="6142038" y="609600"/>
            <a:ext cx="228600" cy="62484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6" name="Google Shape;116;p49"/>
          <p:cNvSpPr/>
          <p:nvPr/>
        </p:nvSpPr>
        <p:spPr>
          <a:xfrm>
            <a:off x="6142038" y="0"/>
            <a:ext cx="228600" cy="5334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7" name="Google Shape;117;p49"/>
          <p:cNvSpPr txBox="1">
            <a:spLocks noGrp="1"/>
          </p:cNvSpPr>
          <p:nvPr>
            <p:ph type="sldNum" idx="12"/>
          </p:nvPr>
        </p:nvSpPr>
        <p:spPr>
          <a:xfrm rot="5400000">
            <a:off x="5989638" y="14446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39D06E0-3439-499C-844D-5214FD6657F0}" type="datetime1">
              <a:rPr lang="en-US" smtClean="0"/>
              <a:pPr/>
              <a:t>06/08/2022</a:t>
            </a:fld>
            <a:endParaRPr lang="en-US"/>
          </a:p>
        </p:txBody>
      </p:sp>
      <p:sp>
        <p:nvSpPr>
          <p:cNvPr id="10" name="Slide Number Placeholder 9"/>
          <p:cNvSpPr>
            <a:spLocks noGrp="1"/>
          </p:cNvSpPr>
          <p:nvPr>
            <p:ph type="sldNum" sz="quarter" idx="16"/>
          </p:nvPr>
        </p:nvSpPr>
        <p:spPr/>
        <p:txBody>
          <a:bodyPr rtlCol="0"/>
          <a:lstStyle/>
          <a:p>
            <a:fld id="{E90EC951-2603-4970-A40B-F9FF9B845B36}"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theme" Target="../theme/theme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
        <p:cNvGrpSpPr/>
        <p:nvPr/>
      </p:nvGrpSpPr>
      <p:grpSpPr>
        <a:xfrm>
          <a:off x="0" y="0"/>
          <a:ext cx="0" cy="0"/>
          <a:chOff x="0" y="0"/>
          <a:chExt cx="0" cy="0"/>
        </a:xfrm>
      </p:grpSpPr>
      <p:sp>
        <p:nvSpPr>
          <p:cNvPr id="10" name="Google Shape;10;p37"/>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lt2"/>
              </a:buClr>
              <a:buSzPts val="4400"/>
              <a:buFont typeface="Twentieth Century"/>
              <a:buNone/>
              <a:defRPr sz="4400" b="0" i="0" u="none" strike="noStrike" cap="none">
                <a:solidFill>
                  <a:schemeClr val="lt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7"/>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lt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lt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lt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lt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lt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2" name="Google Shape;12;p37"/>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3" name="Google Shape;13;p37"/>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4" name="Google Shape;14;p37"/>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5" name="Google Shape;15;p37"/>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6" name="Google Shape;16;p37"/>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7" name="Google Shape;17;p37"/>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
        <p:cNvGrpSpPr/>
        <p:nvPr/>
      </p:nvGrpSpPr>
      <p:grpSpPr>
        <a:xfrm>
          <a:off x="0" y="0"/>
          <a:ext cx="0" cy="0"/>
          <a:chOff x="0" y="0"/>
          <a:chExt cx="0" cy="0"/>
        </a:xfrm>
      </p:grpSpPr>
      <p:sp>
        <p:nvSpPr>
          <p:cNvPr id="28" name="Google Shape;28;p36"/>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9" name="Google Shape;29;p36"/>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0" name="Google Shape;30;p3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1" name="Google Shape;31;p3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2" name="Google Shape;32;p36"/>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3" name="Google Shape;33;p36"/>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4" name="Google Shape;34;p36"/>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5" name="Google Shape;35;p3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ctrTitle"/>
          </p:nvPr>
        </p:nvSpPr>
        <p:spPr>
          <a:xfrm>
            <a:off x="1752600" y="533400"/>
            <a:ext cx="6477000" cy="487680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chemeClr val="lt2"/>
              </a:buClr>
              <a:buSzPts val="4400"/>
              <a:buFont typeface="Twentieth Century"/>
              <a:buNone/>
            </a:pPr>
            <a:r>
              <a:rPr lang="en-US" b="1" dirty="0"/>
              <a:t>FUNDAMENTALS</a:t>
            </a:r>
            <a:br>
              <a:rPr lang="en-US" b="1" dirty="0"/>
            </a:br>
            <a:r>
              <a:rPr lang="en-US" sz="4000" b="1" dirty="0"/>
              <a:t>OF</a:t>
            </a:r>
            <a:r>
              <a:rPr lang="en-US" b="1" dirty="0"/>
              <a:t> ELECTRONICS</a:t>
            </a:r>
            <a:br>
              <a:rPr lang="en-US" b="1" dirty="0"/>
            </a:br>
            <a:r>
              <a:rPr lang="en-US" b="1" dirty="0"/>
              <a:t/>
            </a:r>
            <a:br>
              <a:rPr lang="en-US" b="1" dirty="0"/>
            </a:br>
            <a:r>
              <a:rPr lang="en-US" sz="2800" b="1" dirty="0">
                <a:solidFill>
                  <a:srgbClr val="00B050"/>
                </a:solidFill>
              </a:rPr>
              <a:t>WEEK </a:t>
            </a:r>
            <a:r>
              <a:rPr lang="en-US" sz="2800" b="1" dirty="0" smtClean="0">
                <a:solidFill>
                  <a:srgbClr val="00B050"/>
                </a:solidFill>
              </a:rPr>
              <a:t>9_LECTURE 9:</a:t>
            </a:r>
            <a:r>
              <a:rPr lang="en-US" sz="2800" b="1" dirty="0">
                <a:solidFill>
                  <a:srgbClr val="00B050"/>
                </a:solidFill>
              </a:rPr>
              <a:t/>
            </a:r>
            <a:br>
              <a:rPr lang="en-US" sz="2800" b="1" dirty="0">
                <a:solidFill>
                  <a:srgbClr val="00B050"/>
                </a:solidFill>
              </a:rPr>
            </a:br>
            <a:r>
              <a:rPr lang="en-US" sz="2800" b="1" dirty="0">
                <a:solidFill>
                  <a:srgbClr val="00B050"/>
                </a:solidFill>
              </a:rPr>
              <a:t> DESCRIPTION AND APPLICATIONS OF  ACTIVE DEVICES/</a:t>
            </a:r>
            <a:br>
              <a:rPr lang="en-US" sz="2800" b="1" dirty="0">
                <a:solidFill>
                  <a:srgbClr val="00B050"/>
                </a:solidFill>
              </a:rPr>
            </a:br>
            <a:r>
              <a:rPr lang="en-US" sz="2800" b="1" dirty="0">
                <a:solidFill>
                  <a:srgbClr val="00B050"/>
                </a:solidFill>
              </a:rPr>
              <a:t> PART </a:t>
            </a:r>
            <a:r>
              <a:rPr lang="en-US" sz="2800" b="1" dirty="0" smtClean="0">
                <a:solidFill>
                  <a:srgbClr val="00B050"/>
                </a:solidFill>
              </a:rPr>
              <a:t>4: SPECIAL DEVICES </a:t>
            </a:r>
            <a:r>
              <a:rPr lang="en-US" b="1" dirty="0"/>
              <a:t/>
            </a:r>
            <a:br>
              <a:rPr lang="en-US" b="1" dirty="0"/>
            </a:br>
            <a:endParaRPr b="1"/>
          </a:p>
        </p:txBody>
      </p:sp>
      <p:sp>
        <p:nvSpPr>
          <p:cNvPr id="123" name="Google Shape;123;p1"/>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SzPts val="1440"/>
              <a:buNone/>
            </a:pPr>
            <a:r>
              <a:rPr lang="en-US" sz="2000" dirty="0"/>
              <a:t>Lecturer: NSABIMANA Camille, B.Sc. Eng., M.Sc. IT</a:t>
            </a:r>
            <a:endParaRPr sz="2400"/>
          </a:p>
        </p:txBody>
      </p:sp>
      <p:sp>
        <p:nvSpPr>
          <p:cNvPr id="124" name="Google Shape;124;p1"/>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4/22/2022</a:t>
            </a:r>
            <a:endParaRPr/>
          </a:p>
        </p:txBody>
      </p:sp>
      <p:sp>
        <p:nvSpPr>
          <p:cNvPr id="125" name="Google Shape;125;p1"/>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4400"/>
              <a:buFont typeface="Twentieth Century"/>
              <a:buNone/>
            </a:pPr>
            <a:r>
              <a:rPr lang="en-US" b="1" dirty="0">
                <a:latin typeface="Amaranth" pitchFamily="50" charset="0"/>
              </a:rPr>
              <a:t>Content</a:t>
            </a:r>
            <a:endParaRPr b="1">
              <a:latin typeface="Amaranth" pitchFamily="50" charset="0"/>
            </a:endParaRPr>
          </a:p>
        </p:txBody>
      </p:sp>
      <p:sp>
        <p:nvSpPr>
          <p:cNvPr id="131" name="Google Shape;131;p2"/>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4/22/2022</a:t>
            </a:r>
            <a:endParaRPr/>
          </a:p>
        </p:txBody>
      </p:sp>
      <p:sp>
        <p:nvSpPr>
          <p:cNvPr id="132" name="Google Shape;132;p2"/>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fontScale="85000" lnSpcReduction="20000"/>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2</a:t>
            </a:fld>
            <a:endParaRPr/>
          </a:p>
        </p:txBody>
      </p:sp>
      <p:sp>
        <p:nvSpPr>
          <p:cNvPr id="133" name="Google Shape;133;p2"/>
          <p:cNvSpPr txBox="1">
            <a:spLocks noGrp="1"/>
          </p:cNvSpPr>
          <p:nvPr>
            <p:ph type="body" idx="1"/>
          </p:nvPr>
        </p:nvSpPr>
        <p:spPr>
          <a:xfrm>
            <a:off x="612648" y="1600200"/>
            <a:ext cx="8153400" cy="4495800"/>
          </a:xfrm>
          <a:prstGeom prst="rect">
            <a:avLst/>
          </a:prstGeom>
          <a:noFill/>
          <a:ln>
            <a:noFill/>
          </a:ln>
        </p:spPr>
        <p:txBody>
          <a:bodyPr spcFirstLastPara="1" wrap="square" lIns="91425" tIns="45700" rIns="91425" bIns="45700" anchor="t" anchorCtr="0">
            <a:normAutofit/>
          </a:bodyPr>
          <a:lstStyle/>
          <a:p>
            <a:pPr lvl="0"/>
            <a:r>
              <a:rPr lang="en-ZA" sz="3600" b="1" dirty="0" smtClean="0">
                <a:latin typeface="Amaranth" pitchFamily="50" charset="0"/>
              </a:rPr>
              <a:t>Description of special devices:</a:t>
            </a:r>
            <a:endParaRPr lang="en-US" sz="3600" b="1" dirty="0" smtClean="0">
              <a:latin typeface="Amaranth" pitchFamily="50" charset="0"/>
            </a:endParaRPr>
          </a:p>
          <a:p>
            <a:pPr lvl="2"/>
            <a:r>
              <a:rPr lang="en-ZA" sz="3000" dirty="0" smtClean="0">
                <a:latin typeface="Amaranth" pitchFamily="50" charset="0"/>
              </a:rPr>
              <a:t>Relay</a:t>
            </a:r>
            <a:endParaRPr lang="en-US" sz="3000" dirty="0" smtClean="0">
              <a:latin typeface="Amaranth" pitchFamily="50" charset="0"/>
            </a:endParaRPr>
          </a:p>
          <a:p>
            <a:pPr lvl="2"/>
            <a:r>
              <a:rPr lang="en-ZA" sz="3000" dirty="0" err="1" smtClean="0">
                <a:latin typeface="Amaranth" pitchFamily="50" charset="0"/>
              </a:rPr>
              <a:t>Opto</a:t>
            </a:r>
            <a:r>
              <a:rPr lang="en-ZA" sz="3000" dirty="0" smtClean="0">
                <a:latin typeface="Amaranth" pitchFamily="50" charset="0"/>
              </a:rPr>
              <a:t>-coupler</a:t>
            </a:r>
            <a:endParaRPr lang="en-US" sz="3000" dirty="0" smtClean="0">
              <a:latin typeface="Amaranth" pitchFamily="50" charset="0"/>
            </a:endParaRPr>
          </a:p>
          <a:p>
            <a:pPr lvl="2"/>
            <a:r>
              <a:rPr lang="en-ZA" sz="3000" dirty="0" smtClean="0">
                <a:latin typeface="Amaranth" pitchFamily="50" charset="0"/>
              </a:rPr>
              <a:t>Electronic switches</a:t>
            </a:r>
            <a:endParaRPr lang="en-US" sz="3000" dirty="0" smtClean="0">
              <a:latin typeface="Amaranth" pitchFamily="50" charset="0"/>
            </a:endParaRPr>
          </a:p>
          <a:p>
            <a:pPr lvl="2"/>
            <a:r>
              <a:rPr lang="en-ZA" sz="3000" dirty="0" smtClean="0">
                <a:latin typeface="Amaranth" pitchFamily="50" charset="0"/>
              </a:rPr>
              <a:t>Buzzer</a:t>
            </a:r>
            <a:endParaRPr lang="en-GB" sz="1800" dirty="0" smtClean="0">
              <a:latin typeface="Amaranth" pitchFamily="50" charset="0"/>
            </a:endParaRPr>
          </a:p>
          <a:p>
            <a:pPr marL="320040" lvl="0" indent="-209550" algn="l" rtl="0">
              <a:spcBef>
                <a:spcPts val="700"/>
              </a:spcBef>
              <a:spcAft>
                <a:spcPts val="0"/>
              </a:spcAft>
              <a:buSzPts val="1740"/>
              <a:buNone/>
            </a:pPr>
            <a:endParaRPr>
              <a:latin typeface="Amaranth" pitchFamily="50"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smtClean="0">
                <a:solidFill>
                  <a:srgbClr val="FF0000"/>
                </a:solidFill>
                <a:effectLst>
                  <a:outerShdw blurRad="38100" dist="38100" dir="2700000" algn="tl">
                    <a:srgbClr val="000000">
                      <a:alpha val="43137"/>
                    </a:srgbClr>
                  </a:outerShdw>
                </a:effectLst>
              </a:rPr>
              <a:t/>
            </a:r>
            <a:br>
              <a:rPr lang="en-ZA" b="1" dirty="0" smtClean="0">
                <a:solidFill>
                  <a:srgbClr val="FF0000"/>
                </a:solidFill>
                <a:effectLst>
                  <a:outerShdw blurRad="38100" dist="38100" dir="2700000" algn="tl">
                    <a:srgbClr val="000000">
                      <a:alpha val="43137"/>
                    </a:srgbClr>
                  </a:outerShdw>
                </a:effectLst>
              </a:rPr>
            </a:br>
            <a:r>
              <a:rPr lang="en-ZA" sz="4000" b="1" dirty="0" smtClean="0">
                <a:solidFill>
                  <a:srgbClr val="FF0000"/>
                </a:solidFill>
                <a:effectLst>
                  <a:outerShdw blurRad="38100" dist="38100" dir="2700000" algn="tl">
                    <a:srgbClr val="000000">
                      <a:alpha val="43137"/>
                    </a:srgbClr>
                  </a:outerShdw>
                </a:effectLst>
              </a:rPr>
              <a:t>Relay</a:t>
            </a:r>
            <a:r>
              <a:rPr lang="en-US" dirty="0"/>
              <a:t/>
            </a:r>
            <a:br>
              <a:rPr lang="en-US" dirty="0"/>
            </a:br>
            <a:endParaRPr lang="en-US"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609599" y="1600200"/>
            <a:ext cx="8042031" cy="4572000"/>
          </a:xfrm>
        </p:spPr>
        <p:txBody>
          <a:bodyPr>
            <a:normAutofit fontScale="77500" lnSpcReduction="20000"/>
          </a:bodyPr>
          <a:lstStyle/>
          <a:p>
            <a:pPr algn="just"/>
            <a:r>
              <a:rPr lang="en-US" dirty="0" smtClean="0"/>
              <a:t>Relays are the switches which aim at closing and opening the circuits electronically as well as electromechanically. It controls the opening and closing of the circuit contacts of an electronic circuit. When the relay contact is open (NO), the relay isn’t energize with the open contact. However, if it is closed (NC), the relay isn’t energize given the closed contact. However, when energy (electricity or charge) is supplied, the states are prone to change.</a:t>
            </a:r>
          </a:p>
          <a:p>
            <a:pPr algn="just">
              <a:buNone/>
            </a:pPr>
            <a:endParaRPr lang="en-US" b="1" dirty="0" smtClean="0"/>
          </a:p>
          <a:p>
            <a:pPr algn="just"/>
            <a:r>
              <a:rPr lang="en-US" b="1" dirty="0" smtClean="0"/>
              <a:t>Relay</a:t>
            </a:r>
            <a:r>
              <a:rPr lang="en-US" dirty="0"/>
              <a:t> is also a switch that connects or disconnects two circuits. But instead of manual operation a </a:t>
            </a:r>
            <a:r>
              <a:rPr lang="en-US" b="1" dirty="0"/>
              <a:t>relay</a:t>
            </a:r>
            <a:r>
              <a:rPr lang="en-US" dirty="0"/>
              <a:t> is applied with electrical signal, which in turn connects or disconnects another circuit</a:t>
            </a:r>
            <a:r>
              <a:rPr lang="en-US" dirty="0" smtClean="0"/>
              <a:t>.</a:t>
            </a:r>
          </a:p>
          <a:p>
            <a:pPr algn="just"/>
            <a:endParaRPr lang="en-US" dirty="0"/>
          </a:p>
          <a:p>
            <a:pPr algn="just"/>
            <a:endParaRPr lang="en-US" dirty="0"/>
          </a:p>
        </p:txBody>
      </p:sp>
      <p:sp>
        <p:nvSpPr>
          <p:cNvPr id="5" name="Date Placeholder 4"/>
          <p:cNvSpPr>
            <a:spLocks noGrp="1"/>
          </p:cNvSpPr>
          <p:nvPr>
            <p:ph type="dt" sz="half" idx="15"/>
          </p:nvPr>
        </p:nvSpPr>
        <p:spPr/>
        <p:txBody>
          <a:bodyPr/>
          <a:lstStyle/>
          <a:p>
            <a:fld id="{339D06E0-3439-499C-844D-5214FD6657F0}" type="datetime1">
              <a:rPr lang="en-US" smtClean="0"/>
              <a:pPr/>
              <a:t>06/08/2022</a:t>
            </a:fld>
            <a:endParaRPr lang="en-US"/>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3</a:t>
            </a:fld>
            <a:endParaRPr lang="en-US"/>
          </a:p>
        </p:txBody>
      </p:sp>
    </p:spTree>
    <p:extLst>
      <p:ext uri="{BB962C8B-B14F-4D97-AF65-F5344CB8AC3E}">
        <p14:creationId xmlns:p14="http://schemas.microsoft.com/office/powerpoint/2010/main" xmlns="" val="81604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pPr algn="ctr"/>
            <a:r>
              <a:rPr lang="en-US" sz="3200" b="1" dirty="0" smtClean="0"/>
              <a:t>FIGURE: RELAY</a:t>
            </a:r>
            <a:endParaRPr lang="en-US" sz="3200" b="1"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4</a:t>
            </a:fld>
            <a:endParaRPr lang="en-US"/>
          </a:p>
        </p:txBody>
      </p:sp>
      <p:sp>
        <p:nvSpPr>
          <p:cNvPr id="8" name="Text Placeholder 6"/>
          <p:cNvSpPr txBox="1">
            <a:spLocks/>
          </p:cNvSpPr>
          <p:nvPr/>
        </p:nvSpPr>
        <p:spPr>
          <a:xfrm>
            <a:off x="765048" y="1752600"/>
            <a:ext cx="8153400" cy="4495800"/>
          </a:xfrm>
          <a:prstGeom prst="rect">
            <a:avLst/>
          </a:prstGeom>
          <a:noFill/>
          <a:ln>
            <a:noFill/>
          </a:ln>
        </p:spPr>
        <p:txBody>
          <a:bodyPr spcFirstLastPara="1" wrap="square" lIns="91425" tIns="45700" rIns="91425" bIns="45700" anchor="t" anchorCtr="0">
            <a:normAutofit/>
          </a:bodyPr>
          <a:lstStyle/>
          <a:p>
            <a:pPr marL="457200" marR="0" lvl="0" indent="-297180" algn="l" defTabSz="914400" rtl="0" eaLnBrk="1" fontAlgn="auto" latinLnBrk="0" hangingPunct="1">
              <a:lnSpc>
                <a:spcPct val="100000"/>
              </a:lnSpc>
              <a:spcBef>
                <a:spcPts val="700"/>
              </a:spcBef>
              <a:spcAft>
                <a:spcPts val="0"/>
              </a:spcAft>
              <a:buClr>
                <a:schemeClr val="accent2"/>
              </a:buClr>
              <a:buSzPts val="1080"/>
              <a:buFont typeface="Noto Sans Symbols"/>
              <a:buChar char="◻"/>
              <a:tabLst/>
              <a:defRPr/>
            </a:pPr>
            <a:endParaRPr kumimoji="0" lang="en-US" sz="2900" b="0" i="0" u="none" strike="noStrike" kern="0" cap="none" spc="0" normalizeH="0" baseline="0" noProof="0" dirty="0">
              <a:ln>
                <a:noFill/>
              </a:ln>
              <a:solidFill>
                <a:schemeClr val="dk1"/>
              </a:solidFill>
              <a:effectLst/>
              <a:uLnTx/>
              <a:uFillTx/>
              <a:latin typeface="Twentieth Century"/>
              <a:ea typeface="Twentieth Century"/>
              <a:cs typeface="Twentieth Century"/>
              <a:sym typeface="Twentieth Century"/>
            </a:endParaRP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6369" y="3981157"/>
            <a:ext cx="4729421" cy="25079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70670" y="1716258"/>
            <a:ext cx="3573194" cy="24389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712677" y="2110154"/>
            <a:ext cx="4220308" cy="334811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pPr algn="ctr"/>
            <a:r>
              <a:rPr lang="en-US" sz="3200" b="1" dirty="0" smtClean="0">
                <a:solidFill>
                  <a:srgbClr val="FF0000"/>
                </a:solidFill>
                <a:effectLst>
                  <a:outerShdw blurRad="38100" dist="38100" dir="2700000" algn="tl">
                    <a:srgbClr val="000000">
                      <a:alpha val="43137"/>
                    </a:srgbClr>
                  </a:outerShdw>
                </a:effectLst>
              </a:rPr>
              <a:t>Relays cont’</a:t>
            </a:r>
            <a:endParaRPr lang="en-US" sz="3200" b="1" dirty="0">
              <a:solidFill>
                <a:srgbClr val="FF0000"/>
              </a:solidFill>
              <a:effectLst>
                <a:outerShdw blurRad="38100" dist="38100" dir="2700000" algn="tl">
                  <a:srgbClr val="000000">
                    <a:alpha val="43137"/>
                  </a:srgbClr>
                </a:outerShdw>
              </a:effectLst>
            </a:endParaRPr>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5</a:t>
            </a:fld>
            <a:endParaRPr lang="en-US"/>
          </a:p>
        </p:txBody>
      </p:sp>
      <p:sp>
        <p:nvSpPr>
          <p:cNvPr id="7" name="Text Placeholder 6"/>
          <p:cNvSpPr>
            <a:spLocks noGrp="1"/>
          </p:cNvSpPr>
          <p:nvPr>
            <p:ph type="body" idx="1"/>
          </p:nvPr>
        </p:nvSpPr>
        <p:spPr/>
        <p:txBody>
          <a:bodyPr>
            <a:normAutofit/>
          </a:bodyPr>
          <a:lstStyle/>
          <a:p>
            <a:pPr algn="just"/>
            <a:r>
              <a:rPr lang="en-US" sz="2800" dirty="0" smtClean="0"/>
              <a:t>It</a:t>
            </a:r>
            <a:r>
              <a:rPr lang="en-US" sz="2800" b="1" dirty="0" smtClean="0"/>
              <a:t> </a:t>
            </a:r>
            <a:r>
              <a:rPr lang="en-US" sz="2800" dirty="0" smtClean="0"/>
              <a:t>uses electromagnetism to convert small electrical stimuli into larger currents. These conversions occur when electrical inputs activate electromagnets to either form or break existing </a:t>
            </a:r>
            <a:r>
              <a:rPr lang="en-US" sz="2800" b="1" dirty="0" smtClean="0"/>
              <a:t>circuits</a:t>
            </a:r>
          </a:p>
          <a:p>
            <a:pPr algn="just"/>
            <a:endParaRPr lang="en-US" sz="2800" b="1" dirty="0" smtClean="0"/>
          </a:p>
          <a:p>
            <a:pPr algn="just"/>
            <a:r>
              <a:rPr lang="en-US" sz="2800" b="1" dirty="0" smtClean="0"/>
              <a:t>Types of relay: </a:t>
            </a:r>
            <a:r>
              <a:rPr lang="en-US" sz="2800" dirty="0" smtClean="0"/>
              <a:t>Electromagnetic Relays, Electronic Relays, Latching Relays, Non-Latching Relays.</a:t>
            </a:r>
          </a:p>
          <a:p>
            <a:endParaRPr lang="en-US" sz="2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2800" b="1" dirty="0" smtClean="0">
                <a:solidFill>
                  <a:srgbClr val="FF0000"/>
                </a:solidFill>
                <a:effectLst>
                  <a:outerShdw blurRad="38100" dist="38100" dir="2700000" algn="tl">
                    <a:srgbClr val="000000">
                      <a:alpha val="43137"/>
                    </a:srgbClr>
                  </a:outerShdw>
                </a:effectLst>
              </a:rPr>
              <a:t>Relays cont’</a:t>
            </a:r>
            <a:endParaRPr lang="en-US" sz="28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6</a:t>
            </a:fld>
            <a:endParaRPr lang="en-US"/>
          </a:p>
        </p:txBody>
      </p:sp>
      <p:sp>
        <p:nvSpPr>
          <p:cNvPr id="6" name="Text Placeholder 5"/>
          <p:cNvSpPr>
            <a:spLocks noGrp="1"/>
          </p:cNvSpPr>
          <p:nvPr>
            <p:ph type="body" idx="1"/>
          </p:nvPr>
        </p:nvSpPr>
        <p:spPr/>
        <p:txBody>
          <a:bodyPr>
            <a:noAutofit/>
          </a:bodyPr>
          <a:lstStyle/>
          <a:p>
            <a:pPr algn="just" fontAlgn="base"/>
            <a:r>
              <a:rPr lang="en-US" sz="2200" dirty="0" smtClean="0"/>
              <a:t>Relays are normally used in the </a:t>
            </a:r>
            <a:r>
              <a:rPr lang="en-US" sz="2200" b="1" i="1" dirty="0" smtClean="0"/>
              <a:t>control panels, manufacturing and building automation </a:t>
            </a:r>
            <a:r>
              <a:rPr lang="en-US" sz="2200" dirty="0" smtClean="0"/>
              <a:t>to control the power along with switching the smaller current values in a control circuit. However, the supply of amplifying effect can help control the large amperes and voltages because if low voltage is applied to the relay coil, a large voltage can be switched by the contacts.</a:t>
            </a:r>
          </a:p>
          <a:p>
            <a:pPr algn="just" fontAlgn="base"/>
            <a:r>
              <a:rPr lang="en-US" sz="2200" dirty="0" smtClean="0"/>
              <a:t>If preventive relays are being used, it can detect </a:t>
            </a:r>
            <a:r>
              <a:rPr lang="en-US" sz="2200" dirty="0" err="1" smtClean="0"/>
              <a:t>overcurrent</a:t>
            </a:r>
            <a:r>
              <a:rPr lang="en-US" sz="2200" dirty="0" smtClean="0"/>
              <a:t>, overload, undercurrent, and reverse current to ensure the protection of electronic equipment. Last but not the least; it is used to heat the elements, switch on audible alarms, switch the starting coils, and pilots the lights.</a:t>
            </a:r>
          </a:p>
          <a:p>
            <a:pPr algn="just"/>
            <a:endParaRPr lang="en-US" sz="2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b="1" dirty="0" smtClean="0"/>
              <a:t/>
            </a:r>
            <a:br>
              <a:rPr lang="en-US" b="1" dirty="0" smtClean="0"/>
            </a:br>
            <a:r>
              <a:rPr lang="en-US" sz="4900" b="1" dirty="0" smtClean="0"/>
              <a:t> </a:t>
            </a:r>
            <a:r>
              <a:rPr lang="en-US" sz="3600" b="1" dirty="0" smtClean="0">
                <a:solidFill>
                  <a:srgbClr val="FF0000"/>
                </a:solidFill>
                <a:effectLst>
                  <a:outerShdw blurRad="38100" dist="38100" dir="2700000" algn="tl">
                    <a:srgbClr val="000000">
                      <a:alpha val="43137"/>
                    </a:srgbClr>
                  </a:outerShdw>
                </a:effectLst>
              </a:rPr>
              <a:t>Types of Relay </a:t>
            </a:r>
            <a:r>
              <a:rPr lang="en-US" b="1" dirty="0" smtClean="0"/>
              <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7</a:t>
            </a:fld>
            <a:endParaRPr lang="en-US"/>
          </a:p>
        </p:txBody>
      </p:sp>
      <p:sp>
        <p:nvSpPr>
          <p:cNvPr id="6" name="Text Placeholder 5"/>
          <p:cNvSpPr>
            <a:spLocks noGrp="1"/>
          </p:cNvSpPr>
          <p:nvPr>
            <p:ph type="body" idx="1"/>
          </p:nvPr>
        </p:nvSpPr>
        <p:spPr/>
        <p:txBody>
          <a:bodyPr>
            <a:normAutofit/>
          </a:bodyPr>
          <a:lstStyle/>
          <a:p>
            <a:pPr algn="just">
              <a:buNone/>
            </a:pPr>
            <a:r>
              <a:rPr lang="en-US" sz="2400" dirty="0" smtClean="0"/>
              <a:t>   In addition to the electromechanical and electromagnetic relay, there is a wide variety of relays with different working principles; principles of operation and polarity.</a:t>
            </a:r>
          </a:p>
          <a:p>
            <a:pPr algn="just"/>
            <a:r>
              <a:rPr lang="en-US" sz="2400" b="1" dirty="0" err="1" smtClean="0"/>
              <a:t>Electrothermal</a:t>
            </a:r>
            <a:r>
              <a:rPr lang="en-US" sz="2400" b="1" dirty="0" smtClean="0"/>
              <a:t> Relay: </a:t>
            </a:r>
            <a:r>
              <a:rPr lang="en-US" sz="2400" dirty="0" smtClean="0"/>
              <a:t>When two different material gets in contact, a bimetallic strip is formed, and when it is energized, it bends. This bending allows the users to make contact connections.</a:t>
            </a:r>
          </a:p>
          <a:p>
            <a:pPr algn="just"/>
            <a:r>
              <a:rPr lang="en-US" sz="2400" b="1" dirty="0" smtClean="0"/>
              <a:t>Electromechanical Relay: </a:t>
            </a:r>
            <a:r>
              <a:rPr lang="en-US" sz="2400" dirty="0" smtClean="0"/>
              <a:t>When different mechanical parts are connected on the basis of the electromagnet, contact connection is established.</a:t>
            </a:r>
          </a:p>
          <a:p>
            <a:pPr algn="just"/>
            <a:endParaRPr lang="en-US"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3200" b="1" dirty="0" smtClean="0">
                <a:solidFill>
                  <a:srgbClr val="FF0000"/>
                </a:solidFill>
                <a:effectLst>
                  <a:outerShdw blurRad="38100" dist="38100" dir="2700000" algn="tl">
                    <a:srgbClr val="000000">
                      <a:alpha val="43137"/>
                    </a:srgbClr>
                  </a:outerShdw>
                </a:effectLst>
              </a:rPr>
              <a:t>Types of Relay cont’</a:t>
            </a:r>
            <a:endParaRPr lang="en-US" sz="32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8</a:t>
            </a:fld>
            <a:endParaRPr lang="en-US"/>
          </a:p>
        </p:txBody>
      </p:sp>
      <p:sp>
        <p:nvSpPr>
          <p:cNvPr id="6" name="Text Placeholder 5"/>
          <p:cNvSpPr>
            <a:spLocks noGrp="1"/>
          </p:cNvSpPr>
          <p:nvPr>
            <p:ph type="body" idx="1"/>
          </p:nvPr>
        </p:nvSpPr>
        <p:spPr/>
        <p:txBody>
          <a:bodyPr>
            <a:normAutofit/>
          </a:bodyPr>
          <a:lstStyle/>
          <a:p>
            <a:pPr algn="just"/>
            <a:r>
              <a:rPr lang="en-US" b="1" dirty="0" smtClean="0"/>
              <a:t>Solid State Relay: </a:t>
            </a:r>
            <a:r>
              <a:rPr lang="en-US" dirty="0" smtClean="0"/>
              <a:t>The relay uses semiconductor devices to make a connection to ensure the effectiveness, efficiency, and easiness of the switching speed. This is commonly used for two reasons; faster-switching process and durability.</a:t>
            </a:r>
          </a:p>
          <a:p>
            <a:pPr algn="just"/>
            <a:endParaRPr lang="en-US" b="1" dirty="0" smtClean="0"/>
          </a:p>
          <a:p>
            <a:pPr algn="just"/>
            <a:r>
              <a:rPr lang="en-US" b="1" dirty="0" smtClean="0"/>
              <a:t>Hybrid Relay: </a:t>
            </a:r>
            <a:r>
              <a:rPr lang="en-US" dirty="0" smtClean="0"/>
              <a:t>It is the name given to the solid-state and electromechanical relays</a:t>
            </a:r>
          </a:p>
          <a:p>
            <a:pPr algn="just"/>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sz="3100" b="1" dirty="0" smtClean="0"/>
              <a:t/>
            </a:r>
            <a:br>
              <a:rPr lang="en-US" sz="3100" b="1" dirty="0" smtClean="0"/>
            </a:br>
            <a:r>
              <a:rPr lang="en-US" sz="3100" b="1" dirty="0" smtClean="0"/>
              <a:t/>
            </a:r>
            <a:br>
              <a:rPr lang="en-US" sz="3100" b="1" dirty="0" smtClean="0"/>
            </a:br>
            <a:r>
              <a:rPr lang="en-US" sz="3100" b="1" dirty="0" smtClean="0">
                <a:solidFill>
                  <a:schemeClr val="tx1"/>
                </a:solidFill>
              </a:rPr>
              <a:t>What are the applications of relays?</a:t>
            </a:r>
            <a:r>
              <a:rPr lang="en-US" b="1" dirty="0" smtClean="0"/>
              <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9</a:t>
            </a:fld>
            <a:endParaRPr lang="en-US"/>
          </a:p>
        </p:txBody>
      </p:sp>
      <p:sp>
        <p:nvSpPr>
          <p:cNvPr id="6" name="Text Placeholder 5"/>
          <p:cNvSpPr>
            <a:spLocks noGrp="1"/>
          </p:cNvSpPr>
          <p:nvPr>
            <p:ph type="body" idx="1"/>
          </p:nvPr>
        </p:nvSpPr>
        <p:spPr/>
        <p:txBody>
          <a:bodyPr/>
          <a:lstStyle/>
          <a:p>
            <a:pPr marL="0" indent="0" algn="just">
              <a:buNone/>
            </a:pPr>
            <a:r>
              <a:rPr lang="en-US" sz="2800" b="1" dirty="0" smtClean="0"/>
              <a:t>The typical applications of electromechanical relays </a:t>
            </a:r>
            <a:r>
              <a:rPr lang="en-US" sz="2800" dirty="0" smtClean="0"/>
              <a:t>include motor control, automotive </a:t>
            </a:r>
            <a:r>
              <a:rPr lang="en-US" sz="2800" b="1" dirty="0" smtClean="0"/>
              <a:t>applications</a:t>
            </a:r>
            <a:r>
              <a:rPr lang="en-US" sz="2800" dirty="0" smtClean="0"/>
              <a:t> such as an electrical fuel pump, industrial </a:t>
            </a:r>
            <a:r>
              <a:rPr lang="en-US" sz="2800" b="1" dirty="0" smtClean="0"/>
              <a:t>applications</a:t>
            </a:r>
            <a:r>
              <a:rPr lang="en-US" sz="2800" dirty="0" smtClean="0"/>
              <a:t> where control of high voltages and currents is intended, controlling large power loads, and so on.</a:t>
            </a:r>
            <a:endParaRPr lang="en-US" sz="2800" b="1" dirty="0" smtClean="0"/>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200" b="1" dirty="0" smtClean="0">
                <a:effectLst>
                  <a:outerShdw blurRad="38100" dist="38100" dir="2700000" algn="tl">
                    <a:srgbClr val="000000">
                      <a:alpha val="43137"/>
                    </a:srgbClr>
                  </a:outerShdw>
                </a:effectLst>
              </a:rPr>
              <a:t/>
            </a:r>
            <a:br>
              <a:rPr lang="en-US" sz="3200" b="1" dirty="0" smtClean="0">
                <a:effectLst>
                  <a:outerShdw blurRad="38100" dist="38100" dir="2700000" algn="tl">
                    <a:srgbClr val="000000">
                      <a:alpha val="43137"/>
                    </a:srgbClr>
                  </a:outerShdw>
                </a:effectLst>
              </a:rPr>
            </a:br>
            <a:r>
              <a:rPr lang="en-US" sz="3200" b="1" dirty="0" smtClean="0">
                <a:effectLst>
                  <a:outerShdw blurRad="38100" dist="38100" dir="2700000" algn="tl">
                    <a:srgbClr val="000000">
                      <a:alpha val="43137"/>
                    </a:srgbClr>
                  </a:outerShdw>
                </a:effectLst>
              </a:rPr>
              <a:t>Selection criteria for relays </a:t>
            </a:r>
            <a:br>
              <a:rPr lang="en-US" sz="3200" b="1" dirty="0" smtClean="0">
                <a:effectLst>
                  <a:outerShdw blurRad="38100" dist="38100" dir="2700000" algn="tl">
                    <a:srgbClr val="000000">
                      <a:alpha val="43137"/>
                    </a:srgbClr>
                  </a:outerShdw>
                </a:effectLst>
              </a:rPr>
            </a:b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10</a:t>
            </a:fld>
            <a:endParaRPr lang="en-US"/>
          </a:p>
        </p:txBody>
      </p:sp>
      <p:sp>
        <p:nvSpPr>
          <p:cNvPr id="5" name="Content Placeholder 4"/>
          <p:cNvSpPr>
            <a:spLocks noGrp="1"/>
          </p:cNvSpPr>
          <p:nvPr>
            <p:ph sz="quarter" idx="1"/>
          </p:nvPr>
        </p:nvSpPr>
        <p:spPr/>
        <p:txBody>
          <a:bodyPr>
            <a:normAutofit fontScale="70000" lnSpcReduction="20000"/>
          </a:bodyPr>
          <a:lstStyle/>
          <a:p>
            <a:pPr marL="0" indent="0" algn="just">
              <a:buNone/>
            </a:pPr>
            <a:endParaRPr lang="en-US" b="1" dirty="0" smtClean="0">
              <a:effectLst>
                <a:outerShdw blurRad="38100" dist="38100" dir="2700000" algn="tl">
                  <a:srgbClr val="000000">
                    <a:alpha val="43137"/>
                  </a:srgbClr>
                </a:outerShdw>
              </a:effectLst>
            </a:endParaRPr>
          </a:p>
          <a:p>
            <a:pPr algn="just"/>
            <a:r>
              <a:rPr lang="en-US" b="1" dirty="0" smtClean="0"/>
              <a:t>Coil: </a:t>
            </a:r>
            <a:r>
              <a:rPr lang="en-US" dirty="0" smtClean="0"/>
              <a:t>Coil </a:t>
            </a:r>
            <a:r>
              <a:rPr lang="en-US" dirty="0"/>
              <a:t>voltage; maximum continuous voltage; response voltage and pick-up current; drop-off voltage and dropout </a:t>
            </a:r>
            <a:r>
              <a:rPr lang="en-US" dirty="0" smtClean="0"/>
              <a:t>current.</a:t>
            </a:r>
          </a:p>
          <a:p>
            <a:pPr algn="just"/>
            <a:endParaRPr lang="en-US" dirty="0" smtClean="0"/>
          </a:p>
          <a:p>
            <a:pPr algn="just"/>
            <a:r>
              <a:rPr lang="en-US" b="1" dirty="0" smtClean="0"/>
              <a:t>Contacts: </a:t>
            </a:r>
            <a:r>
              <a:rPr lang="en-US" dirty="0" smtClean="0"/>
              <a:t>Contact </a:t>
            </a:r>
            <a:r>
              <a:rPr lang="en-US" dirty="0"/>
              <a:t>arrangement; contact loading; contact material; service life; contact resistance; isolation requirements; limiting continuous </a:t>
            </a:r>
            <a:r>
              <a:rPr lang="en-US" dirty="0" smtClean="0"/>
              <a:t>current.</a:t>
            </a:r>
          </a:p>
          <a:p>
            <a:pPr algn="just"/>
            <a:endParaRPr lang="en-US" dirty="0" smtClean="0"/>
          </a:p>
          <a:p>
            <a:pPr algn="just"/>
            <a:r>
              <a:rPr lang="en-US" b="1" dirty="0"/>
              <a:t>Switching time</a:t>
            </a:r>
            <a:r>
              <a:rPr lang="en-US" dirty="0"/>
              <a:t>: Response time; drop-out time; switching frequency; bounce time</a:t>
            </a:r>
            <a:r>
              <a:rPr lang="en-US" dirty="0" smtClean="0"/>
              <a:t>.</a:t>
            </a:r>
          </a:p>
          <a:p>
            <a:pPr algn="just"/>
            <a:endParaRPr lang="en-US" dirty="0"/>
          </a:p>
          <a:p>
            <a:pPr algn="just"/>
            <a:r>
              <a:rPr lang="en-US" b="1" dirty="0"/>
              <a:t>Mechanical properties</a:t>
            </a:r>
            <a:r>
              <a:rPr lang="en-US" dirty="0"/>
              <a:t>: Vibration resistance; shock resistance; size and space.</a:t>
            </a:r>
          </a:p>
          <a:p>
            <a:pPr algn="just"/>
            <a:endParaRPr lang="en-US" dirty="0" smtClean="0"/>
          </a:p>
          <a:p>
            <a:pPr marL="0" indent="0" algn="just">
              <a:buNone/>
            </a:pPr>
            <a:endParaRPr lang="en-US" dirty="0" smtClean="0"/>
          </a:p>
        </p:txBody>
      </p:sp>
    </p:spTree>
    <p:extLst>
      <p:ext uri="{BB962C8B-B14F-4D97-AF65-F5344CB8AC3E}">
        <p14:creationId xmlns:p14="http://schemas.microsoft.com/office/powerpoint/2010/main" xmlns="" val="4484670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2" algn="ctr" rtl="0">
              <a:spcBef>
                <a:spcPct val="0"/>
              </a:spcBef>
            </a:pPr>
            <a:r>
              <a:rPr lang="en-ZA" sz="3000" b="1" dirty="0" smtClean="0">
                <a:solidFill>
                  <a:srgbClr val="FF0000"/>
                </a:solidFill>
                <a:effectLst>
                  <a:outerShdw blurRad="38100" dist="38100" dir="2700000" algn="tl">
                    <a:srgbClr val="000000">
                      <a:alpha val="43137"/>
                    </a:srgbClr>
                  </a:outerShdw>
                </a:effectLst>
              </a:rPr>
              <a:t/>
            </a:r>
            <a:br>
              <a:rPr lang="en-ZA" sz="3000" b="1" dirty="0" smtClean="0">
                <a:solidFill>
                  <a:srgbClr val="FF0000"/>
                </a:solidFill>
                <a:effectLst>
                  <a:outerShdw blurRad="38100" dist="38100" dir="2700000" algn="tl">
                    <a:srgbClr val="000000">
                      <a:alpha val="43137"/>
                    </a:srgbClr>
                  </a:outerShdw>
                </a:effectLst>
              </a:rPr>
            </a:br>
            <a:r>
              <a:rPr lang="en-ZA" sz="4000" b="1" dirty="0" smtClean="0">
                <a:solidFill>
                  <a:srgbClr val="FF0000"/>
                </a:solidFill>
                <a:effectLst>
                  <a:outerShdw blurRad="38100" dist="38100" dir="2700000" algn="tl">
                    <a:srgbClr val="000000">
                      <a:alpha val="43137"/>
                    </a:srgbClr>
                  </a:outerShdw>
                </a:effectLst>
              </a:rPr>
              <a:t>OPTO-COUPLER</a:t>
            </a:r>
            <a:r>
              <a:rPr lang="en-US" sz="4000" dirty="0" smtClean="0"/>
              <a:t/>
            </a:r>
            <a:br>
              <a:rPr lang="en-US" sz="4000" dirty="0" smtClean="0"/>
            </a:br>
            <a:endParaRPr lang="en-US" dirty="0"/>
          </a:p>
        </p:txBody>
      </p:sp>
      <p:sp>
        <p:nvSpPr>
          <p:cNvPr id="3" name="Content Placeholder 2"/>
          <p:cNvSpPr>
            <a:spLocks noGrp="1"/>
          </p:cNvSpPr>
          <p:nvPr>
            <p:ph sz="quarter" idx="1"/>
          </p:nvPr>
        </p:nvSpPr>
        <p:spPr>
          <a:xfrm>
            <a:off x="609600" y="1589567"/>
            <a:ext cx="7887286" cy="4572000"/>
          </a:xfrm>
        </p:spPr>
        <p:txBody>
          <a:bodyPr>
            <a:normAutofit/>
          </a:bodyPr>
          <a:lstStyle/>
          <a:p>
            <a:pPr algn="just"/>
            <a:r>
              <a:rPr lang="en-US" sz="2400" dirty="0"/>
              <a:t>A</a:t>
            </a:r>
            <a:r>
              <a:rPr lang="en-US" sz="2400" dirty="0" smtClean="0"/>
              <a:t>n</a:t>
            </a:r>
            <a:r>
              <a:rPr lang="en-US" sz="2400" dirty="0"/>
              <a:t> </a:t>
            </a:r>
            <a:r>
              <a:rPr lang="en-US" sz="2400" b="1" dirty="0" err="1"/>
              <a:t>opto</a:t>
            </a:r>
            <a:r>
              <a:rPr lang="en-US" sz="2400" b="1" dirty="0"/>
              <a:t>-coupler</a:t>
            </a:r>
            <a:r>
              <a:rPr lang="en-US" sz="2400" dirty="0"/>
              <a:t>, photo coupler, or optical </a:t>
            </a:r>
            <a:r>
              <a:rPr lang="en-US" sz="2400" b="1" dirty="0"/>
              <a:t>isolator</a:t>
            </a:r>
            <a:r>
              <a:rPr lang="en-US" sz="2400" dirty="0"/>
              <a:t>) is an electronic component that transfers electrical signals between two isolated circuits by using light. </a:t>
            </a:r>
            <a:r>
              <a:rPr lang="en-US" sz="2400" b="1" dirty="0" err="1"/>
              <a:t>Opto</a:t>
            </a:r>
            <a:r>
              <a:rPr lang="en-US" sz="2400" b="1" dirty="0"/>
              <a:t> </a:t>
            </a:r>
            <a:r>
              <a:rPr lang="en-US" sz="2400" dirty="0"/>
              <a:t>-isolators prevent high voltages from affecting the system receiving the signal</a:t>
            </a:r>
            <a:r>
              <a:rPr lang="en-US" sz="2400" dirty="0" smtClean="0"/>
              <a:t>.</a:t>
            </a:r>
          </a:p>
          <a:p>
            <a:pPr marL="0" indent="0" algn="just">
              <a:buNone/>
            </a:pPr>
            <a:endParaRPr lang="en-US" sz="2400" dirty="0"/>
          </a:p>
          <a:p>
            <a:pPr algn="just"/>
            <a:r>
              <a:rPr lang="en-US" sz="2400" dirty="0" smtClean="0"/>
              <a:t>A </a:t>
            </a:r>
            <a:r>
              <a:rPr lang="en-US" sz="2400" dirty="0"/>
              <a:t>current is first applied to the </a:t>
            </a:r>
            <a:r>
              <a:rPr lang="en-US" sz="2400" b="1" dirty="0" err="1"/>
              <a:t>Opto</a:t>
            </a:r>
            <a:r>
              <a:rPr lang="en-US" sz="2400" b="1" dirty="0"/>
              <a:t>-coupler</a:t>
            </a:r>
            <a:r>
              <a:rPr lang="en-US" sz="2400" dirty="0"/>
              <a:t>, which makes the infrared LED emit a light that's proportional to the current. When the light hits the photosensitive device, it switches on and starts to conduct a current as any ordinary transistor might.</a:t>
            </a:r>
          </a:p>
          <a:p>
            <a:pPr algn="just"/>
            <a:endParaRPr lang="en-US" sz="2400" dirty="0"/>
          </a:p>
          <a:p>
            <a:pPr algn="just"/>
            <a:endParaRPr lang="en-US" sz="2400" dirty="0"/>
          </a:p>
        </p:txBody>
      </p:sp>
      <p:sp>
        <p:nvSpPr>
          <p:cNvPr id="5" name="Date Placeholder 4"/>
          <p:cNvSpPr>
            <a:spLocks noGrp="1"/>
          </p:cNvSpPr>
          <p:nvPr>
            <p:ph type="dt" sz="half" idx="15"/>
          </p:nvPr>
        </p:nvSpPr>
        <p:spPr/>
        <p:txBody>
          <a:bodyPr/>
          <a:lstStyle/>
          <a:p>
            <a:fld id="{339D06E0-3439-499C-844D-5214FD6657F0}" type="datetime1">
              <a:rPr lang="en-US" smtClean="0"/>
              <a:pPr/>
              <a:t>06/08/2022</a:t>
            </a:fld>
            <a:endParaRPr lang="en-US"/>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11</a:t>
            </a:fld>
            <a:endParaRPr lang="en-US"/>
          </a:p>
        </p:txBody>
      </p:sp>
    </p:spTree>
    <p:extLst>
      <p:ext uri="{BB962C8B-B14F-4D97-AF65-F5344CB8AC3E}">
        <p14:creationId xmlns:p14="http://schemas.microsoft.com/office/powerpoint/2010/main" xmlns="" val="166167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pPr algn="ctr"/>
            <a:r>
              <a:rPr lang="en-US" sz="3600" b="1" dirty="0" smtClean="0"/>
              <a:t>Figure: </a:t>
            </a:r>
            <a:r>
              <a:rPr lang="en-US" sz="3600" b="1" dirty="0" err="1" smtClean="0"/>
              <a:t>Optocoupler</a:t>
            </a:r>
            <a:endParaRPr lang="en-US" sz="3600" b="1" dirty="0"/>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12</a:t>
            </a:fld>
            <a:endParaRPr lang="en-US"/>
          </a:p>
        </p:txBody>
      </p:sp>
      <p:sp>
        <p:nvSpPr>
          <p:cNvPr id="8" name="Text Placeholder 6"/>
          <p:cNvSpPr txBox="1">
            <a:spLocks/>
          </p:cNvSpPr>
          <p:nvPr/>
        </p:nvSpPr>
        <p:spPr>
          <a:xfrm>
            <a:off x="729175" y="1744394"/>
            <a:ext cx="8189273" cy="4504006"/>
          </a:xfrm>
          <a:prstGeom prst="rect">
            <a:avLst/>
          </a:prstGeom>
          <a:noFill/>
          <a:ln>
            <a:noFill/>
          </a:ln>
        </p:spPr>
        <p:txBody>
          <a:bodyPr spcFirstLastPara="1" wrap="square" lIns="91425" tIns="45700" rIns="91425" bIns="45700" anchor="t" anchorCtr="0">
            <a:normAutofit/>
          </a:bodyPr>
          <a:lstStyle/>
          <a:p>
            <a:pPr marL="457200" marR="0" lvl="0" indent="-297180" algn="l" defTabSz="914400" rtl="0" eaLnBrk="1" fontAlgn="auto" latinLnBrk="0" hangingPunct="1">
              <a:lnSpc>
                <a:spcPct val="100000"/>
              </a:lnSpc>
              <a:spcBef>
                <a:spcPts val="700"/>
              </a:spcBef>
              <a:spcAft>
                <a:spcPts val="0"/>
              </a:spcAft>
              <a:buClr>
                <a:schemeClr val="accent2"/>
              </a:buClr>
              <a:buSzPts val="1080"/>
              <a:buFont typeface="Noto Sans Symbols"/>
              <a:buChar char="◻"/>
              <a:tabLst/>
              <a:defRPr/>
            </a:pPr>
            <a:endParaRPr kumimoji="0" lang="en-US" sz="2900" b="0" i="0" u="none" strike="noStrike" kern="0" cap="none" spc="0" normalizeH="0" baseline="0" noProof="0" dirty="0">
              <a:ln>
                <a:noFill/>
              </a:ln>
              <a:solidFill>
                <a:schemeClr val="dk1"/>
              </a:solidFill>
              <a:effectLst/>
              <a:uLnTx/>
              <a:uFillTx/>
              <a:latin typeface="Twentieth Century"/>
              <a:ea typeface="Twentieth Century"/>
              <a:cs typeface="Twentieth Century"/>
              <a:sym typeface="Twentieth Century"/>
            </a:endParaRP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31521" y="1781907"/>
            <a:ext cx="7807568" cy="425313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Text Placeholder 5"/>
          <p:cNvSpPr>
            <a:spLocks noGrp="1"/>
          </p:cNvSpPr>
          <p:nvPr>
            <p:ph type="body" idx="1"/>
          </p:nvPr>
        </p:nvSpPr>
        <p:spPr>
          <a:xfrm>
            <a:off x="1167618" y="5767753"/>
            <a:ext cx="7598430" cy="576776"/>
          </a:xfrm>
        </p:spPr>
        <p:txBody>
          <a:bodyPr>
            <a:normAutofit fontScale="55000" lnSpcReduction="20000"/>
          </a:bodyPr>
          <a:lstStyle/>
          <a:p>
            <a:pPr>
              <a:buNone/>
            </a:pPr>
            <a:r>
              <a:rPr lang="en-US" dirty="0" smtClean="0"/>
              <a:t>Source: https://www.jameco.com/Jameco/workshop/Howitworks/what-is-an-optocoupler-and-how-it-works.html</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US" b="1" dirty="0" err="1" smtClean="0"/>
              <a:t>Optocoupler</a:t>
            </a:r>
            <a:r>
              <a:rPr lang="en-US" b="1" dirty="0" smtClean="0"/>
              <a:t> cont’</a:t>
            </a: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13</a:t>
            </a:fld>
            <a:endParaRPr lang="en-US"/>
          </a:p>
        </p:txBody>
      </p:sp>
      <p:sp>
        <p:nvSpPr>
          <p:cNvPr id="6" name="Text Placeholder 5"/>
          <p:cNvSpPr>
            <a:spLocks noGrp="1"/>
          </p:cNvSpPr>
          <p:nvPr>
            <p:ph type="body" idx="1"/>
          </p:nvPr>
        </p:nvSpPr>
        <p:spPr/>
        <p:txBody>
          <a:bodyPr>
            <a:normAutofit fontScale="70000" lnSpcReduction="20000"/>
          </a:bodyPr>
          <a:lstStyle/>
          <a:p>
            <a:pPr algn="just"/>
            <a:r>
              <a:rPr lang="en-US" dirty="0" smtClean="0"/>
              <a:t>An </a:t>
            </a:r>
            <a:r>
              <a:rPr lang="en-US" b="1" dirty="0" err="1" smtClean="0"/>
              <a:t>optocoupler</a:t>
            </a:r>
            <a:r>
              <a:rPr lang="en-US" dirty="0" smtClean="0"/>
              <a:t> (also called </a:t>
            </a:r>
            <a:r>
              <a:rPr lang="en-US" dirty="0" err="1" smtClean="0"/>
              <a:t>optoisolator</a:t>
            </a:r>
            <a:r>
              <a:rPr lang="en-US" dirty="0" smtClean="0"/>
              <a:t>) is a semiconductor device that allows an electrical signal to be transmitted between two isolated circuits. Two parts are used in an </a:t>
            </a:r>
            <a:r>
              <a:rPr lang="en-US" dirty="0" err="1" smtClean="0"/>
              <a:t>optocoupler</a:t>
            </a:r>
            <a:r>
              <a:rPr lang="en-US" dirty="0" smtClean="0"/>
              <a:t>: an </a:t>
            </a:r>
            <a:r>
              <a:rPr lang="en-US" b="1" dirty="0" smtClean="0"/>
              <a:t>LED that emits infrared light</a:t>
            </a:r>
            <a:r>
              <a:rPr lang="en-US" dirty="0" smtClean="0"/>
              <a:t> and a photosensitive device that detects light from the LED. Both parts are contained within a black box with pins for connectivity. The input circuit takes the incoming signal, whether the signal is AC or DC, and uses the signal to turn on the LED.</a:t>
            </a:r>
          </a:p>
          <a:p>
            <a:pPr algn="just">
              <a:buNone/>
            </a:pPr>
            <a:r>
              <a:rPr lang="en-US" dirty="0" smtClean="0"/>
              <a:t/>
            </a:r>
            <a:br>
              <a:rPr lang="en-US" dirty="0" smtClean="0"/>
            </a:br>
            <a:r>
              <a:rPr lang="en-US" dirty="0" smtClean="0"/>
              <a:t>The </a:t>
            </a:r>
            <a:r>
              <a:rPr lang="en-US" dirty="0" err="1" smtClean="0"/>
              <a:t>photosensor</a:t>
            </a:r>
            <a:r>
              <a:rPr lang="en-US" dirty="0" smtClean="0"/>
              <a:t> is the output circuit that detects the light and depending on the type of output circuit, the output will be AC or DC. Current is first applied to the </a:t>
            </a:r>
            <a:r>
              <a:rPr lang="en-US" dirty="0" err="1" smtClean="0"/>
              <a:t>optocoupler</a:t>
            </a:r>
            <a:r>
              <a:rPr lang="en-US" dirty="0" smtClean="0"/>
              <a:t>, making the LED emit an infrared light proportional to the current going through the device. When the light hits the </a:t>
            </a:r>
            <a:r>
              <a:rPr lang="en-US" dirty="0" err="1" smtClean="0"/>
              <a:t>photosensor</a:t>
            </a:r>
            <a:r>
              <a:rPr lang="en-US" dirty="0" smtClean="0"/>
              <a:t> a current is conducted, and it is switched on. When the current flowing through the LED is interrupted, the IR beam is cut-off, causing the </a:t>
            </a:r>
            <a:r>
              <a:rPr lang="en-US" dirty="0" err="1" smtClean="0"/>
              <a:t>photosensor</a:t>
            </a:r>
            <a:r>
              <a:rPr lang="en-US" dirty="0" smtClean="0"/>
              <a:t> to stop conducting.</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4000" b="1" dirty="0" smtClean="0"/>
              <a:t>Figure: </a:t>
            </a:r>
            <a:r>
              <a:rPr lang="en-US" sz="4000" b="1" dirty="0" err="1" smtClean="0"/>
              <a:t>Optocoupler</a:t>
            </a:r>
            <a:endParaRPr lang="en-US" sz="40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14</a:t>
            </a:fld>
            <a:endParaRPr lang="en-US"/>
          </a:p>
        </p:txBody>
      </p:sp>
      <p:pic>
        <p:nvPicPr>
          <p:cNvPr id="2050" name="Picture 2" descr="Optocoupler Current How it Works"/>
          <p:cNvPicPr>
            <a:picLocks noChangeAspect="1" noChangeArrowheads="1"/>
          </p:cNvPicPr>
          <p:nvPr/>
        </p:nvPicPr>
        <p:blipFill>
          <a:blip r:embed="rId2"/>
          <a:srcRect/>
          <a:stretch>
            <a:fillRect/>
          </a:stretch>
        </p:blipFill>
        <p:spPr bwMode="auto">
          <a:xfrm>
            <a:off x="1223890" y="1580636"/>
            <a:ext cx="7047914" cy="4226101"/>
          </a:xfrm>
          <a:prstGeom prst="rect">
            <a:avLst/>
          </a:prstGeom>
          <a:noFill/>
        </p:spPr>
      </p:pic>
      <p:sp>
        <p:nvSpPr>
          <p:cNvPr id="6" name="Text Placeholder 5"/>
          <p:cNvSpPr>
            <a:spLocks noGrp="1"/>
          </p:cNvSpPr>
          <p:nvPr>
            <p:ph type="body" idx="1"/>
          </p:nvPr>
        </p:nvSpPr>
        <p:spPr>
          <a:xfrm>
            <a:off x="942535" y="5767753"/>
            <a:ext cx="7823513" cy="576776"/>
          </a:xfrm>
        </p:spPr>
        <p:txBody>
          <a:bodyPr>
            <a:normAutofit fontScale="55000" lnSpcReduction="20000"/>
          </a:bodyPr>
          <a:lstStyle/>
          <a:p>
            <a:pPr>
              <a:buNone/>
            </a:pPr>
            <a:r>
              <a:rPr lang="en-US" dirty="0" smtClean="0"/>
              <a:t>Source: https://www.jameco.com/Jameco/workshop/Howitworks/what-is-an-optocoupler-and-how-it-works.html</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2800" b="1" dirty="0" smtClean="0"/>
              <a:t>Configurations of </a:t>
            </a:r>
            <a:r>
              <a:rPr lang="en-US" sz="2800" b="1" dirty="0" err="1" smtClean="0"/>
              <a:t>optocouplers</a:t>
            </a:r>
            <a:endParaRPr lang="en-US" sz="2800" b="1"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15</a:t>
            </a:fld>
            <a:endParaRPr lang="en-US"/>
          </a:p>
        </p:txBody>
      </p:sp>
      <p:sp>
        <p:nvSpPr>
          <p:cNvPr id="6" name="Text Placeholder 5"/>
          <p:cNvSpPr>
            <a:spLocks noGrp="1"/>
          </p:cNvSpPr>
          <p:nvPr>
            <p:ph type="body" idx="1"/>
          </p:nvPr>
        </p:nvSpPr>
        <p:spPr/>
        <p:txBody>
          <a:bodyPr>
            <a:normAutofit fontScale="92500" lnSpcReduction="20000"/>
          </a:bodyPr>
          <a:lstStyle/>
          <a:p>
            <a:pPr algn="just"/>
            <a:r>
              <a:rPr lang="en-US" dirty="0" smtClean="0"/>
              <a:t>There are four configurations of </a:t>
            </a:r>
            <a:r>
              <a:rPr lang="en-US" dirty="0" err="1" smtClean="0"/>
              <a:t>optocouplers</a:t>
            </a:r>
            <a:r>
              <a:rPr lang="en-US" dirty="0" smtClean="0"/>
              <a:t>, the difference being the photosensitive device used. Photo-transistor and Photo-Darlington are typically used in DC circuits, and Photo-SCR and Photo-TRIAC are used to control AC circuits. </a:t>
            </a:r>
          </a:p>
          <a:p>
            <a:pPr algn="just"/>
            <a:endParaRPr lang="en-US" dirty="0" smtClean="0"/>
          </a:p>
          <a:p>
            <a:pPr algn="just"/>
            <a:r>
              <a:rPr lang="en-US" dirty="0" smtClean="0"/>
              <a:t>In the photo-transistor </a:t>
            </a:r>
            <a:r>
              <a:rPr lang="en-US" dirty="0" err="1" smtClean="0"/>
              <a:t>optocoupler</a:t>
            </a:r>
            <a:r>
              <a:rPr lang="en-US" dirty="0" smtClean="0"/>
              <a:t>, the transistor could either be PNP or NPN. The Darlington transistor is a two transistor pair, where one transistor controls the other transistor’s base. The Darlington transistor provides high gain ability.</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pPr algn="ctr"/>
            <a:r>
              <a:rPr lang="en-US" sz="2800" b="1" dirty="0" smtClean="0"/>
              <a:t>Figure: Configurations of </a:t>
            </a:r>
            <a:r>
              <a:rPr lang="en-US" sz="2800" b="1" dirty="0" err="1" smtClean="0"/>
              <a:t>optocouplers</a:t>
            </a:r>
            <a:endParaRPr lang="en-US" sz="28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16</a:t>
            </a:fld>
            <a:endParaRPr lang="en-US"/>
          </a:p>
        </p:txBody>
      </p:sp>
      <p:sp>
        <p:nvSpPr>
          <p:cNvPr id="6" name="Text Placeholder 5"/>
          <p:cNvSpPr>
            <a:spLocks noGrp="1"/>
          </p:cNvSpPr>
          <p:nvPr>
            <p:ph type="body" idx="1"/>
          </p:nvPr>
        </p:nvSpPr>
        <p:spPr>
          <a:xfrm>
            <a:off x="1167618" y="5767753"/>
            <a:ext cx="7598430" cy="576776"/>
          </a:xfrm>
        </p:spPr>
        <p:txBody>
          <a:bodyPr>
            <a:normAutofit fontScale="55000" lnSpcReduction="20000"/>
          </a:bodyPr>
          <a:lstStyle/>
          <a:p>
            <a:pPr>
              <a:buNone/>
            </a:pPr>
            <a:r>
              <a:rPr lang="en-US" dirty="0" smtClean="0"/>
              <a:t>Source: https://www.jameco.com/Jameco/workshop/Howitworks/what-is-an-optocoupler-and-how-it-works.html</a:t>
            </a:r>
            <a:endParaRPr lang="en-US" dirty="0"/>
          </a:p>
        </p:txBody>
      </p:sp>
      <p:pic>
        <p:nvPicPr>
          <p:cNvPr id="49154" name="Picture 2" descr="Optocoupler Configuration How it Works"/>
          <p:cNvPicPr>
            <a:picLocks noChangeAspect="1" noChangeArrowheads="1"/>
          </p:cNvPicPr>
          <p:nvPr/>
        </p:nvPicPr>
        <p:blipFill>
          <a:blip r:embed="rId2"/>
          <a:srcRect/>
          <a:stretch>
            <a:fillRect/>
          </a:stretch>
        </p:blipFill>
        <p:spPr bwMode="auto">
          <a:xfrm>
            <a:off x="872197" y="1585546"/>
            <a:ext cx="7357403" cy="4154071"/>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3600" b="1" dirty="0" err="1" smtClean="0"/>
              <a:t>Optocoupler</a:t>
            </a:r>
            <a:r>
              <a:rPr lang="en-US" sz="3600" b="1" dirty="0" smtClean="0"/>
              <a:t> cont’</a:t>
            </a:r>
            <a:endParaRPr lang="en-US" sz="3600" b="1"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17</a:t>
            </a:fld>
            <a:endParaRPr lang="en-US"/>
          </a:p>
        </p:txBody>
      </p:sp>
      <p:sp>
        <p:nvSpPr>
          <p:cNvPr id="6" name="Text Placeholder 5"/>
          <p:cNvSpPr>
            <a:spLocks noGrp="1"/>
          </p:cNvSpPr>
          <p:nvPr>
            <p:ph type="body" idx="1"/>
          </p:nvPr>
        </p:nvSpPr>
        <p:spPr>
          <a:xfrm>
            <a:off x="612648" y="1600200"/>
            <a:ext cx="8153400" cy="4702126"/>
          </a:xfrm>
        </p:spPr>
        <p:txBody>
          <a:bodyPr>
            <a:noAutofit/>
          </a:bodyPr>
          <a:lstStyle/>
          <a:p>
            <a:pPr algn="just"/>
            <a:r>
              <a:rPr lang="en-US" sz="1800" dirty="0" smtClean="0"/>
              <a:t>The term </a:t>
            </a:r>
            <a:r>
              <a:rPr lang="en-US" sz="1800" dirty="0" err="1" smtClean="0"/>
              <a:t>optocoupler</a:t>
            </a:r>
            <a:r>
              <a:rPr lang="en-US" sz="1800" dirty="0" smtClean="0"/>
              <a:t> and </a:t>
            </a:r>
            <a:r>
              <a:rPr lang="en-US" sz="1800" dirty="0" err="1" smtClean="0"/>
              <a:t>optoisolator</a:t>
            </a:r>
            <a:r>
              <a:rPr lang="en-US" sz="1800" dirty="0" smtClean="0"/>
              <a:t> are often used interchangeably, but there is a slight difference between the two. The distinguishing factor is the voltage difference expected between the input and the output. The </a:t>
            </a:r>
            <a:r>
              <a:rPr lang="en-US" sz="1800" dirty="0" err="1" smtClean="0"/>
              <a:t>optocoupler</a:t>
            </a:r>
            <a:r>
              <a:rPr lang="en-US" sz="1800" dirty="0" smtClean="0"/>
              <a:t> is used to transmit analog or digital information between circuits while maintaining electrical isolation at potentials up to 5,000 volts. An </a:t>
            </a:r>
            <a:r>
              <a:rPr lang="en-US" sz="1800" dirty="0" err="1" smtClean="0"/>
              <a:t>optoisolator</a:t>
            </a:r>
            <a:r>
              <a:rPr lang="en-US" sz="1800" dirty="0" smtClean="0"/>
              <a:t> is used to transmit analog or digital information between circuits where the potential difference is above 5,00 volts.</a:t>
            </a:r>
            <a:br>
              <a:rPr lang="en-US" sz="1800" dirty="0" smtClean="0"/>
            </a:br>
            <a:r>
              <a:rPr lang="en-US" sz="1800" dirty="0" smtClean="0"/>
              <a:t/>
            </a:r>
            <a:br>
              <a:rPr lang="en-US" sz="1800" dirty="0" smtClean="0"/>
            </a:br>
            <a:r>
              <a:rPr lang="en-US" sz="1800" dirty="0" smtClean="0"/>
              <a:t>An </a:t>
            </a:r>
            <a:r>
              <a:rPr lang="en-US" sz="1800" dirty="0" err="1" smtClean="0"/>
              <a:t>Optocoupler</a:t>
            </a:r>
            <a:r>
              <a:rPr lang="en-US" sz="1800" dirty="0" smtClean="0"/>
              <a:t> Can Effectively:</a:t>
            </a:r>
          </a:p>
          <a:p>
            <a:pPr algn="just">
              <a:buNone/>
            </a:pPr>
            <a:endParaRPr lang="en-US" sz="1800" dirty="0" smtClean="0"/>
          </a:p>
          <a:p>
            <a:pPr algn="just"/>
            <a:r>
              <a:rPr lang="en-US" sz="1800" dirty="0" smtClean="0"/>
              <a:t>Remove electrical noise from signals </a:t>
            </a:r>
          </a:p>
          <a:p>
            <a:pPr algn="just"/>
            <a:r>
              <a:rPr lang="en-US" sz="1800" dirty="0" smtClean="0"/>
              <a:t>Isolate low-voltage devices from high-voltage circuits. The device is able to avoid disruptions from voltage surges (ex: from radio frequency transmissions, lightning strikes, and spikes in a power supply)</a:t>
            </a:r>
          </a:p>
          <a:p>
            <a:pPr algn="just"/>
            <a:r>
              <a:rPr lang="en-US" sz="1800" dirty="0" smtClean="0"/>
              <a:t>Allow the usage of small digital signals to control larger AC voltages</a:t>
            </a:r>
          </a:p>
          <a:p>
            <a:pPr algn="just"/>
            <a:endParaRPr lang="en-US" sz="2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2800" b="1" dirty="0" smtClean="0"/>
              <a:t/>
            </a:r>
            <a:br>
              <a:rPr lang="en-US" sz="2800" b="1" dirty="0" smtClean="0"/>
            </a:br>
            <a:r>
              <a:rPr lang="en-US" sz="2800" b="1" dirty="0" smtClean="0"/>
              <a:t>What are the applications of </a:t>
            </a:r>
            <a:r>
              <a:rPr lang="en-US" sz="2800" b="1" dirty="0" err="1" smtClean="0"/>
              <a:t>optocoupler</a:t>
            </a:r>
            <a:r>
              <a:rPr lang="en-US" sz="2800" b="1" dirty="0" smtClean="0"/>
              <a:t>?</a:t>
            </a:r>
            <a:r>
              <a:rPr lang="en-US" sz="3200" b="1" dirty="0" smtClean="0"/>
              <a:t/>
            </a:r>
            <a:br>
              <a:rPr lang="en-US" sz="3200" b="1" dirty="0" smtClean="0"/>
            </a:b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18</a:t>
            </a:fld>
            <a:endParaRPr lang="en-US"/>
          </a:p>
        </p:txBody>
      </p:sp>
      <p:sp>
        <p:nvSpPr>
          <p:cNvPr id="5" name="Content Placeholder 4"/>
          <p:cNvSpPr>
            <a:spLocks noGrp="1"/>
          </p:cNvSpPr>
          <p:nvPr>
            <p:ph sz="quarter" idx="1"/>
          </p:nvPr>
        </p:nvSpPr>
        <p:spPr>
          <a:xfrm>
            <a:off x="612648" y="1600200"/>
            <a:ext cx="8153400" cy="4899074"/>
          </a:xfrm>
        </p:spPr>
        <p:txBody>
          <a:bodyPr>
            <a:noAutofit/>
          </a:bodyPr>
          <a:lstStyle/>
          <a:p>
            <a:pPr marL="0" indent="0" algn="just">
              <a:buNone/>
            </a:pPr>
            <a:r>
              <a:rPr lang="en-US" sz="2800" dirty="0" smtClean="0"/>
              <a:t>Common </a:t>
            </a:r>
            <a:r>
              <a:rPr lang="en-US" sz="2800" dirty="0"/>
              <a:t>applications for </a:t>
            </a:r>
            <a:r>
              <a:rPr lang="en-US" sz="2800" dirty="0" err="1"/>
              <a:t>opto</a:t>
            </a:r>
            <a:r>
              <a:rPr lang="en-US" sz="2800" dirty="0"/>
              <a:t>-couplers include microprocessor input/output switching, DC and AC power control, PC communications, </a:t>
            </a:r>
            <a:r>
              <a:rPr lang="en-US" sz="2800" b="1" dirty="0"/>
              <a:t>signal isolation</a:t>
            </a:r>
            <a:r>
              <a:rPr lang="en-US" sz="2800" dirty="0"/>
              <a:t> and </a:t>
            </a:r>
            <a:r>
              <a:rPr lang="en-US" sz="2800" b="1" dirty="0"/>
              <a:t>power supply regulation</a:t>
            </a:r>
            <a:r>
              <a:rPr lang="en-US" sz="2800" dirty="0"/>
              <a:t> which suffer from current ground loops, etc. </a:t>
            </a:r>
            <a:endParaRPr lang="en-US" sz="2800" dirty="0" smtClean="0"/>
          </a:p>
          <a:p>
            <a:pPr marL="0" indent="0" algn="just">
              <a:buNone/>
            </a:pPr>
            <a:endParaRPr lang="en-US" sz="2800" dirty="0" smtClean="0"/>
          </a:p>
          <a:p>
            <a:pPr marL="0" indent="0" algn="just">
              <a:buNone/>
            </a:pPr>
            <a:r>
              <a:rPr lang="en-US" sz="2800" dirty="0" smtClean="0"/>
              <a:t>The </a:t>
            </a:r>
            <a:r>
              <a:rPr lang="en-US" sz="2800" dirty="0"/>
              <a:t>electrical signal being transmitted can be either analogue (linear) or digital (pulses).</a:t>
            </a:r>
          </a:p>
          <a:p>
            <a:pPr marL="0" indent="0" algn="just">
              <a:buNone/>
            </a:pPr>
            <a:endParaRPr lang="en-US" sz="2800" dirty="0"/>
          </a:p>
        </p:txBody>
      </p:sp>
    </p:spTree>
    <p:extLst>
      <p:ext uri="{BB962C8B-B14F-4D97-AF65-F5344CB8AC3E}">
        <p14:creationId xmlns:p14="http://schemas.microsoft.com/office/powerpoint/2010/main" xmlns="" val="14459963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2" algn="ctr" rtl="0">
              <a:spcBef>
                <a:spcPct val="0"/>
              </a:spcBef>
            </a:pPr>
            <a:r>
              <a:rPr lang="en-ZA" sz="3600" b="1" dirty="0" smtClean="0">
                <a:solidFill>
                  <a:srgbClr val="FF0000"/>
                </a:solidFill>
                <a:effectLst>
                  <a:outerShdw blurRad="38100" dist="38100" dir="2700000" algn="tl">
                    <a:srgbClr val="000000">
                      <a:alpha val="43137"/>
                    </a:srgbClr>
                  </a:outerShdw>
                </a:effectLst>
              </a:rPr>
              <a:t/>
            </a:r>
            <a:br>
              <a:rPr lang="en-ZA" sz="3600" b="1" dirty="0" smtClean="0">
                <a:solidFill>
                  <a:srgbClr val="FF0000"/>
                </a:solidFill>
                <a:effectLst>
                  <a:outerShdw blurRad="38100" dist="38100" dir="2700000" algn="tl">
                    <a:srgbClr val="000000">
                      <a:alpha val="43137"/>
                    </a:srgbClr>
                  </a:outerShdw>
                </a:effectLst>
              </a:rPr>
            </a:br>
            <a:r>
              <a:rPr lang="en-ZA" sz="3600" b="1" dirty="0" smtClean="0">
                <a:solidFill>
                  <a:srgbClr val="FF0000"/>
                </a:solidFill>
                <a:effectLst>
                  <a:outerShdw blurRad="38100" dist="38100" dir="2700000" algn="tl">
                    <a:srgbClr val="000000">
                      <a:alpha val="43137"/>
                    </a:srgbClr>
                  </a:outerShdw>
                </a:effectLst>
              </a:rPr>
              <a:t>Electronic switches</a:t>
            </a:r>
            <a:r>
              <a:rPr lang="en-US" sz="3600" dirty="0" smtClean="0"/>
              <a:t/>
            </a:r>
            <a:br>
              <a:rPr lang="en-US" sz="3600" dirty="0" smtClean="0"/>
            </a:br>
            <a:endParaRPr lang="en-US" sz="2400" dirty="0"/>
          </a:p>
        </p:txBody>
      </p:sp>
      <p:sp>
        <p:nvSpPr>
          <p:cNvPr id="3" name="Content Placeholder 2"/>
          <p:cNvSpPr>
            <a:spLocks noGrp="1"/>
          </p:cNvSpPr>
          <p:nvPr>
            <p:ph sz="quarter" idx="1"/>
          </p:nvPr>
        </p:nvSpPr>
        <p:spPr>
          <a:xfrm>
            <a:off x="609599" y="1589566"/>
            <a:ext cx="7957625" cy="4887433"/>
          </a:xfrm>
        </p:spPr>
        <p:txBody>
          <a:bodyPr>
            <a:noAutofit/>
          </a:bodyPr>
          <a:lstStyle/>
          <a:p>
            <a:pPr algn="just"/>
            <a:r>
              <a:rPr lang="en-US" sz="2800" dirty="0"/>
              <a:t>An electronic switch is an electronic component or device that can switch an electrical circuit, interrupting the current or diverting it from one conductor to another</a:t>
            </a:r>
            <a:r>
              <a:rPr lang="en-US" sz="2800" dirty="0" smtClean="0"/>
              <a:t>.</a:t>
            </a:r>
          </a:p>
          <a:p>
            <a:pPr algn="just">
              <a:buNone/>
            </a:pPr>
            <a:endParaRPr lang="en-US" sz="2800" dirty="0"/>
          </a:p>
          <a:p>
            <a:pPr algn="just"/>
            <a:r>
              <a:rPr lang="en-US" sz="2800" dirty="0" smtClean="0"/>
              <a:t>The </a:t>
            </a:r>
            <a:r>
              <a:rPr lang="en-US" sz="2800" dirty="0"/>
              <a:t>negative terminal connects to the charge, and the electrons drive through the circuit. The load receives the current and returns it via the positive terminal to the power </a:t>
            </a:r>
            <a:r>
              <a:rPr lang="en-US" sz="2800" dirty="0" smtClean="0"/>
              <a:t>source.</a:t>
            </a:r>
            <a:endParaRPr lang="en-US" sz="2800" dirty="0"/>
          </a:p>
        </p:txBody>
      </p:sp>
      <p:sp>
        <p:nvSpPr>
          <p:cNvPr id="5" name="Date Placeholder 4"/>
          <p:cNvSpPr>
            <a:spLocks noGrp="1"/>
          </p:cNvSpPr>
          <p:nvPr>
            <p:ph type="dt" sz="half" idx="15"/>
          </p:nvPr>
        </p:nvSpPr>
        <p:spPr/>
        <p:txBody>
          <a:bodyPr/>
          <a:lstStyle/>
          <a:p>
            <a:fld id="{339D06E0-3439-499C-844D-5214FD6657F0}" type="datetime1">
              <a:rPr lang="en-US" smtClean="0"/>
              <a:pPr/>
              <a:t>06/08/2022</a:t>
            </a:fld>
            <a:endParaRPr lang="en-US"/>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19</a:t>
            </a:fld>
            <a:endParaRPr lang="en-US"/>
          </a:p>
        </p:txBody>
      </p:sp>
    </p:spTree>
    <p:extLst>
      <p:ext uri="{BB962C8B-B14F-4D97-AF65-F5344CB8AC3E}">
        <p14:creationId xmlns:p14="http://schemas.microsoft.com/office/powerpoint/2010/main" xmlns="" val="38300191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sz="3600" b="1" dirty="0" smtClean="0"/>
              <a:t/>
            </a:r>
            <a:br>
              <a:rPr lang="en-US" sz="3600" b="1" dirty="0" smtClean="0"/>
            </a:br>
            <a:r>
              <a:rPr lang="en-US" sz="3600" b="1" dirty="0" smtClean="0"/>
              <a:t>Types of electronic switches</a:t>
            </a:r>
            <a:r>
              <a:rPr lang="en-US" b="1" dirty="0" smtClean="0"/>
              <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20</a:t>
            </a:fld>
            <a:endParaRPr lang="en-US"/>
          </a:p>
        </p:txBody>
      </p:sp>
      <p:sp>
        <p:nvSpPr>
          <p:cNvPr id="6" name="Text Placeholder 5"/>
          <p:cNvSpPr>
            <a:spLocks noGrp="1"/>
          </p:cNvSpPr>
          <p:nvPr>
            <p:ph type="body" idx="1"/>
          </p:nvPr>
        </p:nvSpPr>
        <p:spPr/>
        <p:txBody>
          <a:bodyPr>
            <a:normAutofit/>
          </a:bodyPr>
          <a:lstStyle/>
          <a:p>
            <a:pPr algn="just" fontAlgn="base">
              <a:buNone/>
            </a:pPr>
            <a:r>
              <a:rPr lang="en-US" sz="1800" dirty="0" smtClean="0"/>
              <a:t>  </a:t>
            </a:r>
            <a:r>
              <a:rPr lang="en-US" sz="2000" dirty="0" smtClean="0"/>
              <a:t>There is a large variety of different types of electronics switches. Each of these types of switch operates in a slightly different manner and can be used for different applications.</a:t>
            </a:r>
          </a:p>
          <a:p>
            <a:pPr algn="just" fontAlgn="base"/>
            <a:r>
              <a:rPr lang="en-US" sz="2000" b="1" i="1" dirty="0" smtClean="0"/>
              <a:t>Toggle switch:</a:t>
            </a:r>
            <a:r>
              <a:rPr lang="en-US" sz="2000" dirty="0" smtClean="0"/>
              <a:t>   The toggle switch is usually a two position switch. The internal construction includes a spring such that it is held firmly in the position to which it has been switched. The figure below shows a </a:t>
            </a:r>
            <a:r>
              <a:rPr lang="en-US" sz="2000" b="1" dirty="0" smtClean="0"/>
              <a:t>miniature toggle switch</a:t>
            </a:r>
            <a:r>
              <a:rPr lang="en-US" sz="2000" dirty="0" smtClean="0"/>
              <a:t>.</a:t>
            </a:r>
          </a:p>
          <a:p>
            <a:pPr>
              <a:buNone/>
            </a:pPr>
            <a:endParaRPr lang="en-US" dirty="0"/>
          </a:p>
        </p:txBody>
      </p:sp>
      <p:sp>
        <p:nvSpPr>
          <p:cNvPr id="7" name="Text Placeholder 5"/>
          <p:cNvSpPr txBox="1">
            <a:spLocks/>
          </p:cNvSpPr>
          <p:nvPr/>
        </p:nvSpPr>
        <p:spPr>
          <a:xfrm>
            <a:off x="1308295" y="6091310"/>
            <a:ext cx="7485889" cy="422031"/>
          </a:xfrm>
          <a:prstGeom prst="rect">
            <a:avLst/>
          </a:prstGeom>
          <a:noFill/>
          <a:ln>
            <a:noFill/>
          </a:ln>
        </p:spPr>
        <p:txBody>
          <a:bodyPr spcFirstLastPara="1" wrap="square" lIns="91425" tIns="45700" rIns="91425" bIns="45700" anchor="t" anchorCtr="0">
            <a:noAutofit/>
          </a:bodyPr>
          <a:lstStyle/>
          <a:p>
            <a:pPr marL="457200" lvl="0" indent="-297180">
              <a:spcBef>
                <a:spcPts val="700"/>
              </a:spcBef>
              <a:buClr>
                <a:schemeClr val="accent2"/>
              </a:buClr>
              <a:buSzPts val="1080"/>
            </a:pPr>
            <a:r>
              <a:rPr kumimoji="0" lang="en-US" sz="1200" b="0" i="0" u="none" strike="noStrike" kern="0" cap="none" spc="0" normalizeH="0" baseline="0" noProof="0" dirty="0" smtClean="0">
                <a:ln>
                  <a:noFill/>
                </a:ln>
                <a:solidFill>
                  <a:schemeClr val="dk1"/>
                </a:solidFill>
                <a:effectLst/>
                <a:uLnTx/>
                <a:uFillTx/>
                <a:latin typeface="Twentieth Century"/>
                <a:ea typeface="Twentieth Century"/>
                <a:cs typeface="Twentieth Century"/>
                <a:sym typeface="Twentieth Century"/>
              </a:rPr>
              <a:t>Source</a:t>
            </a:r>
            <a:r>
              <a:rPr lang="en-US" sz="1200" dirty="0" smtClean="0">
                <a:solidFill>
                  <a:schemeClr val="dk1"/>
                </a:solidFill>
                <a:latin typeface="Twentieth Century"/>
                <a:ea typeface="Twentieth Century"/>
                <a:cs typeface="Twentieth Century"/>
                <a:sym typeface="Twentieth Century"/>
              </a:rPr>
              <a:t>: https://www.electronics-notes.com/articles/electronic_components/electromechanical-electronics-switches/switch-basics.php</a:t>
            </a:r>
            <a:endParaRPr kumimoji="0" lang="en-US" sz="1200" b="0" i="0" u="none" strike="noStrike" kern="0" cap="none" spc="0" normalizeH="0" baseline="0" noProof="0" dirty="0">
              <a:ln>
                <a:noFill/>
              </a:ln>
              <a:solidFill>
                <a:schemeClr val="dk1"/>
              </a:solidFill>
              <a:effectLst/>
              <a:uLnTx/>
              <a:uFillTx/>
              <a:latin typeface="Twentieth Century"/>
              <a:ea typeface="Twentieth Century"/>
              <a:cs typeface="Twentieth Century"/>
              <a:sym typeface="Twentieth Century"/>
            </a:endParaRPr>
          </a:p>
        </p:txBody>
      </p:sp>
      <p:pic>
        <p:nvPicPr>
          <p:cNvPr id="9" name="Picture 2" descr="Miniature toggle switch for electronics equipment"/>
          <p:cNvPicPr>
            <a:picLocks noChangeAspect="1" noChangeArrowheads="1"/>
          </p:cNvPicPr>
          <p:nvPr/>
        </p:nvPicPr>
        <p:blipFill>
          <a:blip r:embed="rId2"/>
          <a:srcRect/>
          <a:stretch>
            <a:fillRect/>
          </a:stretch>
        </p:blipFill>
        <p:spPr bwMode="auto">
          <a:xfrm>
            <a:off x="3334875" y="3938955"/>
            <a:ext cx="3467100" cy="2127347"/>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pPr algn="ctr"/>
            <a:r>
              <a:rPr lang="en-US" sz="3200" b="1" dirty="0" smtClean="0"/>
              <a:t>Types of electronic switches cont’</a:t>
            </a:r>
            <a:endParaRPr lang="en-US" sz="32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21</a:t>
            </a:fld>
            <a:endParaRPr lang="en-US"/>
          </a:p>
        </p:txBody>
      </p:sp>
      <p:sp>
        <p:nvSpPr>
          <p:cNvPr id="6" name="Text Placeholder 5"/>
          <p:cNvSpPr>
            <a:spLocks noGrp="1"/>
          </p:cNvSpPr>
          <p:nvPr>
            <p:ph type="body" idx="1"/>
          </p:nvPr>
        </p:nvSpPr>
        <p:spPr/>
        <p:txBody>
          <a:bodyPr>
            <a:normAutofit/>
          </a:bodyPr>
          <a:lstStyle/>
          <a:p>
            <a:pPr algn="just" fontAlgn="base"/>
            <a:r>
              <a:rPr lang="en-US" sz="1800" dirty="0" smtClean="0"/>
              <a:t>This type of switch for electronics applications is often used for switching items on or off. Occasionally toggle switches are available with a centre "off" position.</a:t>
            </a:r>
          </a:p>
          <a:p>
            <a:pPr algn="just" fontAlgn="base"/>
            <a:r>
              <a:rPr lang="en-US" sz="1800" dirty="0" smtClean="0"/>
              <a:t>Many versions are able to withstand switching 250 VAC at current levels of around 1 amp, but with the number of cheap options available, it is always best to check as lower cost / quality items could be dangerous if used beyond their ratings. The figure below shows Mains capable toggle switch:</a:t>
            </a:r>
          </a:p>
          <a:p>
            <a:endParaRPr lang="en-US" dirty="0"/>
          </a:p>
        </p:txBody>
      </p:sp>
      <p:pic>
        <p:nvPicPr>
          <p:cNvPr id="7" name="Picture 2" descr="Toggle switch intended for use as a mains voltage switch of electronics equipment"/>
          <p:cNvPicPr>
            <a:picLocks noChangeAspect="1" noChangeArrowheads="1"/>
          </p:cNvPicPr>
          <p:nvPr/>
        </p:nvPicPr>
        <p:blipFill>
          <a:blip r:embed="rId2"/>
          <a:srcRect/>
          <a:stretch>
            <a:fillRect/>
          </a:stretch>
        </p:blipFill>
        <p:spPr bwMode="auto">
          <a:xfrm>
            <a:off x="3531820" y="3839015"/>
            <a:ext cx="3467100" cy="2076450"/>
          </a:xfrm>
          <a:prstGeom prst="rect">
            <a:avLst/>
          </a:prstGeom>
          <a:noFill/>
        </p:spPr>
      </p:pic>
      <p:sp>
        <p:nvSpPr>
          <p:cNvPr id="8" name="Text Placeholder 5"/>
          <p:cNvSpPr txBox="1">
            <a:spLocks/>
          </p:cNvSpPr>
          <p:nvPr/>
        </p:nvSpPr>
        <p:spPr>
          <a:xfrm>
            <a:off x="1308295" y="6091310"/>
            <a:ext cx="7485889" cy="422031"/>
          </a:xfrm>
          <a:prstGeom prst="rect">
            <a:avLst/>
          </a:prstGeom>
          <a:noFill/>
          <a:ln>
            <a:noFill/>
          </a:ln>
        </p:spPr>
        <p:txBody>
          <a:bodyPr spcFirstLastPara="1" wrap="square" lIns="91425" tIns="45700" rIns="91425" bIns="45700" anchor="t" anchorCtr="0">
            <a:noAutofit/>
          </a:bodyPr>
          <a:lstStyle/>
          <a:p>
            <a:pPr marL="457200" lvl="0" indent="-297180">
              <a:spcBef>
                <a:spcPts val="700"/>
              </a:spcBef>
              <a:buClr>
                <a:schemeClr val="accent2"/>
              </a:buClr>
              <a:buSzPts val="1080"/>
            </a:pPr>
            <a:r>
              <a:rPr kumimoji="0" lang="en-US" sz="1200" b="0" i="0" u="none" strike="noStrike" kern="0" cap="none" spc="0" normalizeH="0" baseline="0" noProof="0" dirty="0" smtClean="0">
                <a:ln>
                  <a:noFill/>
                </a:ln>
                <a:solidFill>
                  <a:schemeClr val="dk1"/>
                </a:solidFill>
                <a:effectLst/>
                <a:uLnTx/>
                <a:uFillTx/>
                <a:latin typeface="Twentieth Century"/>
                <a:ea typeface="Twentieth Century"/>
                <a:cs typeface="Twentieth Century"/>
                <a:sym typeface="Twentieth Century"/>
              </a:rPr>
              <a:t>Source</a:t>
            </a:r>
            <a:r>
              <a:rPr lang="en-US" sz="1200" dirty="0" smtClean="0">
                <a:solidFill>
                  <a:schemeClr val="dk1"/>
                </a:solidFill>
                <a:latin typeface="Twentieth Century"/>
                <a:ea typeface="Twentieth Century"/>
                <a:cs typeface="Twentieth Century"/>
                <a:sym typeface="Twentieth Century"/>
              </a:rPr>
              <a:t>: https://www.electronics-notes.com/articles/electronic_components/electromechanical-electronics-switches/switch-basics.php</a:t>
            </a:r>
            <a:endParaRPr kumimoji="0" lang="en-US" sz="1200" b="0" i="0" u="none" strike="noStrike" kern="0" cap="none" spc="0" normalizeH="0" baseline="0" noProof="0" dirty="0">
              <a:ln>
                <a:noFill/>
              </a:ln>
              <a:solidFill>
                <a:schemeClr val="dk1"/>
              </a:solidFill>
              <a:effectLst/>
              <a:uLnTx/>
              <a:uFillTx/>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3200" b="1" dirty="0" smtClean="0"/>
              <a:t>Types of electronic switches cont’</a:t>
            </a:r>
            <a:endParaRPr lang="en-US" sz="32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22</a:t>
            </a:fld>
            <a:endParaRPr lang="en-US"/>
          </a:p>
        </p:txBody>
      </p:sp>
      <p:sp>
        <p:nvSpPr>
          <p:cNvPr id="6" name="Text Placeholder 5"/>
          <p:cNvSpPr>
            <a:spLocks noGrp="1"/>
          </p:cNvSpPr>
          <p:nvPr>
            <p:ph type="body" idx="1"/>
          </p:nvPr>
        </p:nvSpPr>
        <p:spPr/>
        <p:txBody>
          <a:bodyPr>
            <a:noAutofit/>
          </a:bodyPr>
          <a:lstStyle/>
          <a:p>
            <a:pPr algn="just"/>
            <a:r>
              <a:rPr lang="en-US" sz="1800" b="1" i="1" dirty="0" smtClean="0"/>
              <a:t>Push button switch:</a:t>
            </a:r>
            <a:r>
              <a:rPr lang="en-US" sz="1800" dirty="0" smtClean="0"/>
              <a:t>   Push button switches are used in many electronic circuits. These electronic switches are often used when a push action is required to give a momentary connection. Alternatively they can be used to provide a push on - push off action.</a:t>
            </a:r>
          </a:p>
          <a:p>
            <a:pPr algn="just"/>
            <a:r>
              <a:rPr lang="en-US" sz="1800" b="1" i="1" dirty="0" smtClean="0"/>
              <a:t>Rocker switch:</a:t>
            </a:r>
            <a:r>
              <a:rPr lang="en-US" sz="1800" dirty="0" smtClean="0"/>
              <a:t>   In many ways rocker switches are similar to toggle switches. They are widely used for mains on-off functions and have a two position capability.</a:t>
            </a:r>
            <a:endParaRPr lang="en-US" sz="1800" dirty="0"/>
          </a:p>
        </p:txBody>
      </p:sp>
      <p:pic>
        <p:nvPicPr>
          <p:cNvPr id="4100" name="Picture 4" descr="Bank of three rocker switches on an item of electronics equipment"/>
          <p:cNvPicPr>
            <a:picLocks noChangeAspect="1" noChangeArrowheads="1"/>
          </p:cNvPicPr>
          <p:nvPr/>
        </p:nvPicPr>
        <p:blipFill>
          <a:blip r:embed="rId2"/>
          <a:srcRect/>
          <a:stretch>
            <a:fillRect/>
          </a:stretch>
        </p:blipFill>
        <p:spPr bwMode="auto">
          <a:xfrm>
            <a:off x="3292671" y="3950994"/>
            <a:ext cx="3467100" cy="1981201"/>
          </a:xfrm>
          <a:prstGeom prst="rect">
            <a:avLst/>
          </a:prstGeom>
          <a:noFill/>
        </p:spPr>
      </p:pic>
      <p:sp>
        <p:nvSpPr>
          <p:cNvPr id="8" name="Text Placeholder 5"/>
          <p:cNvSpPr txBox="1">
            <a:spLocks/>
          </p:cNvSpPr>
          <p:nvPr/>
        </p:nvSpPr>
        <p:spPr>
          <a:xfrm>
            <a:off x="1308295" y="6091310"/>
            <a:ext cx="7485889" cy="422031"/>
          </a:xfrm>
          <a:prstGeom prst="rect">
            <a:avLst/>
          </a:prstGeom>
          <a:noFill/>
          <a:ln>
            <a:noFill/>
          </a:ln>
        </p:spPr>
        <p:txBody>
          <a:bodyPr spcFirstLastPara="1" wrap="square" lIns="91425" tIns="45700" rIns="91425" bIns="45700" anchor="t" anchorCtr="0">
            <a:noAutofit/>
          </a:bodyPr>
          <a:lstStyle/>
          <a:p>
            <a:pPr marL="457200" lvl="0" indent="-297180">
              <a:spcBef>
                <a:spcPts val="700"/>
              </a:spcBef>
              <a:buClr>
                <a:schemeClr val="accent2"/>
              </a:buClr>
              <a:buSzPts val="1080"/>
            </a:pPr>
            <a:r>
              <a:rPr kumimoji="0" lang="en-US" sz="1200" b="0" i="0" u="none" strike="noStrike" kern="0" cap="none" spc="0" normalizeH="0" baseline="0" noProof="0" dirty="0" smtClean="0">
                <a:ln>
                  <a:noFill/>
                </a:ln>
                <a:solidFill>
                  <a:schemeClr val="dk1"/>
                </a:solidFill>
                <a:effectLst/>
                <a:uLnTx/>
                <a:uFillTx/>
                <a:latin typeface="Twentieth Century"/>
                <a:ea typeface="Twentieth Century"/>
                <a:cs typeface="Twentieth Century"/>
                <a:sym typeface="Twentieth Century"/>
              </a:rPr>
              <a:t>Source</a:t>
            </a:r>
            <a:r>
              <a:rPr lang="en-US" sz="1200" dirty="0" smtClean="0">
                <a:solidFill>
                  <a:schemeClr val="dk1"/>
                </a:solidFill>
                <a:latin typeface="Twentieth Century"/>
                <a:ea typeface="Twentieth Century"/>
                <a:cs typeface="Twentieth Century"/>
                <a:sym typeface="Twentieth Century"/>
              </a:rPr>
              <a:t>: https://www.electronics-notes.com/articles/electronic_components/electromechanical-electronics-switches/switch-basics.php</a:t>
            </a:r>
            <a:endParaRPr kumimoji="0" lang="en-US" sz="1200" b="0" i="0" u="none" strike="noStrike" kern="0" cap="none" spc="0" normalizeH="0" baseline="0" noProof="0" dirty="0">
              <a:ln>
                <a:noFill/>
              </a:ln>
              <a:solidFill>
                <a:schemeClr val="dk1"/>
              </a:solidFill>
              <a:effectLst/>
              <a:uLnTx/>
              <a:uFillTx/>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3200" b="1" dirty="0" smtClean="0"/>
              <a:t>Types of electronic switches cont’</a:t>
            </a:r>
            <a:endParaRPr lang="en-US" sz="32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23</a:t>
            </a:fld>
            <a:endParaRPr lang="en-US"/>
          </a:p>
        </p:txBody>
      </p:sp>
      <p:sp>
        <p:nvSpPr>
          <p:cNvPr id="6" name="Text Placeholder 5"/>
          <p:cNvSpPr>
            <a:spLocks noGrp="1"/>
          </p:cNvSpPr>
          <p:nvPr>
            <p:ph type="body" idx="1"/>
          </p:nvPr>
        </p:nvSpPr>
        <p:spPr/>
        <p:txBody>
          <a:bodyPr>
            <a:normAutofit/>
          </a:bodyPr>
          <a:lstStyle/>
          <a:p>
            <a:pPr algn="just" fontAlgn="base"/>
            <a:r>
              <a:rPr lang="en-US" sz="1800" b="1" i="1" dirty="0" smtClean="0"/>
              <a:t>Rotary switch:</a:t>
            </a:r>
            <a:r>
              <a:rPr lang="en-US" sz="1800" dirty="0" smtClean="0"/>
              <a:t>   As the name implies, rotary switches are operated by turning a knob. Selecting the correct position enables the relevant connections to be made. As rotary switches can have many positions, they enable a particular point to be connected to one of a number of other points in the electronics circuit.</a:t>
            </a:r>
          </a:p>
          <a:p>
            <a:pPr algn="just" fontAlgn="base"/>
            <a:r>
              <a:rPr lang="en-US" sz="1800" dirty="0" smtClean="0"/>
              <a:t>These rotary switches are normally used for signal switching, so they are normally used only for low voltage and current applications - they are not normally suitable for high voltages and currents.</a:t>
            </a:r>
          </a:p>
          <a:p>
            <a:pPr algn="just" fontAlgn="base"/>
            <a:r>
              <a:rPr lang="en-US" sz="1800" b="1" i="1" dirty="0" smtClean="0"/>
              <a:t>Slider switch:</a:t>
            </a:r>
            <a:r>
              <a:rPr lang="en-US" sz="1800" dirty="0" smtClean="0"/>
              <a:t>  </a:t>
            </a:r>
          </a:p>
          <a:p>
            <a:pPr algn="just"/>
            <a:endParaRPr lang="en-US" sz="1800" dirty="0"/>
          </a:p>
        </p:txBody>
      </p:sp>
      <p:pic>
        <p:nvPicPr>
          <p:cNvPr id="3074" name="Picture 2" descr="Low cost slider switch of the style used in many consumer items of electronics"/>
          <p:cNvPicPr>
            <a:picLocks noChangeAspect="1" noChangeArrowheads="1"/>
          </p:cNvPicPr>
          <p:nvPr/>
        </p:nvPicPr>
        <p:blipFill>
          <a:blip r:embed="rId2"/>
          <a:srcRect/>
          <a:stretch>
            <a:fillRect/>
          </a:stretch>
        </p:blipFill>
        <p:spPr bwMode="auto">
          <a:xfrm>
            <a:off x="3306738" y="4187849"/>
            <a:ext cx="3467100" cy="1866901"/>
          </a:xfrm>
          <a:prstGeom prst="rect">
            <a:avLst/>
          </a:prstGeom>
          <a:noFill/>
        </p:spPr>
      </p:pic>
      <p:sp>
        <p:nvSpPr>
          <p:cNvPr id="7" name="Text Placeholder 5"/>
          <p:cNvSpPr txBox="1">
            <a:spLocks/>
          </p:cNvSpPr>
          <p:nvPr/>
        </p:nvSpPr>
        <p:spPr>
          <a:xfrm>
            <a:off x="1308295" y="6091310"/>
            <a:ext cx="7485889" cy="422031"/>
          </a:xfrm>
          <a:prstGeom prst="rect">
            <a:avLst/>
          </a:prstGeom>
          <a:noFill/>
          <a:ln>
            <a:noFill/>
          </a:ln>
        </p:spPr>
        <p:txBody>
          <a:bodyPr spcFirstLastPara="1" wrap="square" lIns="91425" tIns="45700" rIns="91425" bIns="45700" anchor="t" anchorCtr="0">
            <a:noAutofit/>
          </a:bodyPr>
          <a:lstStyle/>
          <a:p>
            <a:pPr marL="457200" lvl="0" indent="-297180">
              <a:spcBef>
                <a:spcPts val="700"/>
              </a:spcBef>
              <a:buClr>
                <a:schemeClr val="accent2"/>
              </a:buClr>
              <a:buSzPts val="1080"/>
            </a:pPr>
            <a:r>
              <a:rPr kumimoji="0" lang="en-US" sz="1200" b="0" i="0" u="none" strike="noStrike" kern="0" cap="none" spc="0" normalizeH="0" baseline="0" noProof="0" dirty="0" smtClean="0">
                <a:ln>
                  <a:noFill/>
                </a:ln>
                <a:solidFill>
                  <a:schemeClr val="dk1"/>
                </a:solidFill>
                <a:effectLst/>
                <a:uLnTx/>
                <a:uFillTx/>
                <a:latin typeface="Twentieth Century"/>
                <a:ea typeface="Twentieth Century"/>
                <a:cs typeface="Twentieth Century"/>
                <a:sym typeface="Twentieth Century"/>
              </a:rPr>
              <a:t>Source</a:t>
            </a:r>
            <a:r>
              <a:rPr lang="en-US" sz="1200" dirty="0" smtClean="0">
                <a:solidFill>
                  <a:schemeClr val="dk1"/>
                </a:solidFill>
                <a:latin typeface="Twentieth Century"/>
                <a:ea typeface="Twentieth Century"/>
                <a:cs typeface="Twentieth Century"/>
                <a:sym typeface="Twentieth Century"/>
              </a:rPr>
              <a:t>: https://www.electronics-notes.com/articles/electronic_components/electromechanical-electronics-switches/switch-basics.php</a:t>
            </a:r>
            <a:endParaRPr kumimoji="0" lang="en-US" sz="1200" b="0" i="0" u="none" strike="noStrike" kern="0" cap="none" spc="0" normalizeH="0" baseline="0" noProof="0" dirty="0">
              <a:ln>
                <a:noFill/>
              </a:ln>
              <a:solidFill>
                <a:schemeClr val="dk1"/>
              </a:solidFill>
              <a:effectLst/>
              <a:uLnTx/>
              <a:uFillTx/>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3200" b="1" dirty="0" smtClean="0"/>
              <a:t>Types of electronic switches cont’</a:t>
            </a:r>
            <a:endParaRPr lang="en-US" sz="32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24</a:t>
            </a:fld>
            <a:endParaRPr lang="en-US"/>
          </a:p>
        </p:txBody>
      </p:sp>
      <p:sp>
        <p:nvSpPr>
          <p:cNvPr id="6" name="Text Placeholder 5"/>
          <p:cNvSpPr>
            <a:spLocks noGrp="1"/>
          </p:cNvSpPr>
          <p:nvPr>
            <p:ph type="body" idx="1"/>
          </p:nvPr>
        </p:nvSpPr>
        <p:spPr/>
        <p:txBody>
          <a:bodyPr>
            <a:noAutofit/>
          </a:bodyPr>
          <a:lstStyle/>
          <a:p>
            <a:pPr algn="just" fontAlgn="base"/>
            <a:r>
              <a:rPr lang="en-US" sz="2000" b="1" i="1" dirty="0" smtClean="0"/>
              <a:t>DIP switch:</a:t>
            </a:r>
            <a:r>
              <a:rPr lang="en-US" sz="2000" dirty="0" smtClean="0"/>
              <a:t>   DIP or dual-inline-package switches consist of a series of switches, typically 2, 4, 8, etc in a dual in line IC style package. The switches are typically very small rocker switches, but being a series of switches in line, they can be sued for pre-setting a digital input to an item of electronics equipment. Often they are sued for configuring settings like start up or default settings on some equipment.</a:t>
            </a:r>
          </a:p>
          <a:p>
            <a:pPr algn="just" fontAlgn="base"/>
            <a:r>
              <a:rPr lang="en-US" sz="2000" dirty="0" smtClean="0"/>
              <a:t>There are many types of electronics switches used in circuits and equipment. These types represent some of the major electronics switches in use, although there are naturally many other types available.</a:t>
            </a:r>
          </a:p>
          <a:p>
            <a:pPr algn="just"/>
            <a:endParaRPr lang="en-US" sz="1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2" algn="ctr" rtl="0">
              <a:spcBef>
                <a:spcPct val="0"/>
              </a:spcBef>
            </a:pPr>
            <a:r>
              <a:rPr lang="en-ZA" sz="3600" b="1" dirty="0" smtClean="0">
                <a:solidFill>
                  <a:srgbClr val="FF0000"/>
                </a:solidFill>
                <a:effectLst>
                  <a:outerShdw blurRad="38100" dist="38100" dir="2700000" algn="tl">
                    <a:srgbClr val="000000">
                      <a:alpha val="43137"/>
                    </a:srgbClr>
                  </a:outerShdw>
                </a:effectLst>
              </a:rPr>
              <a:t/>
            </a:r>
            <a:br>
              <a:rPr lang="en-ZA" sz="3600" b="1" dirty="0" smtClean="0">
                <a:solidFill>
                  <a:srgbClr val="FF0000"/>
                </a:solidFill>
                <a:effectLst>
                  <a:outerShdw blurRad="38100" dist="38100" dir="2700000" algn="tl">
                    <a:srgbClr val="000000">
                      <a:alpha val="43137"/>
                    </a:srgbClr>
                  </a:outerShdw>
                </a:effectLst>
              </a:rPr>
            </a:br>
            <a:r>
              <a:rPr lang="en-ZA" sz="4400" b="1" dirty="0" smtClean="0">
                <a:solidFill>
                  <a:srgbClr val="FF0000"/>
                </a:solidFill>
                <a:effectLst>
                  <a:outerShdw blurRad="38100" dist="38100" dir="2700000" algn="tl">
                    <a:srgbClr val="000000">
                      <a:alpha val="43137"/>
                    </a:srgbClr>
                  </a:outerShdw>
                </a:effectLst>
              </a:rPr>
              <a:t>BUZZER</a:t>
            </a:r>
            <a:r>
              <a:rPr lang="en-GB" sz="2200" b="1" dirty="0" smtClean="0">
                <a:effectLst>
                  <a:outerShdw blurRad="38100" dist="38100" dir="2700000" algn="tl">
                    <a:srgbClr val="000000">
                      <a:alpha val="43137"/>
                    </a:srgbClr>
                  </a:outerShdw>
                </a:effectLst>
              </a:rPr>
              <a:t/>
            </a:r>
            <a:br>
              <a:rPr lang="en-GB" sz="2200" b="1" dirty="0" smtClean="0">
                <a:effectLst>
                  <a:outerShdw blurRad="38100" dist="38100" dir="2700000" algn="tl">
                    <a:srgbClr val="000000">
                      <a:alpha val="43137"/>
                    </a:srgbClr>
                  </a:outerShdw>
                </a:effectLst>
              </a:rPr>
            </a:br>
            <a:endParaRPr lang="en-US" b="1" dirty="0">
              <a:effectLst>
                <a:outerShdw blurRad="38100" dist="38100" dir="2700000" algn="tl">
                  <a:srgbClr val="000000">
                    <a:alpha val="43137"/>
                  </a:srgbClr>
                </a:outerShdw>
              </a:effectLst>
            </a:endParaRPr>
          </a:p>
        </p:txBody>
      </p:sp>
      <p:sp>
        <p:nvSpPr>
          <p:cNvPr id="3" name="Content Placeholder 2"/>
          <p:cNvSpPr>
            <a:spLocks noGrp="1"/>
          </p:cNvSpPr>
          <p:nvPr>
            <p:ph sz="quarter" idx="1"/>
          </p:nvPr>
        </p:nvSpPr>
        <p:spPr>
          <a:xfrm>
            <a:off x="609600" y="1589567"/>
            <a:ext cx="7802880" cy="4572000"/>
          </a:xfrm>
        </p:spPr>
        <p:txBody>
          <a:bodyPr>
            <a:noAutofit/>
          </a:bodyPr>
          <a:lstStyle/>
          <a:p>
            <a:pPr algn="just"/>
            <a:r>
              <a:rPr lang="en-US" sz="2200" dirty="0"/>
              <a:t>A </a:t>
            </a:r>
            <a:r>
              <a:rPr lang="en-US" sz="2200" b="1" dirty="0"/>
              <a:t>buzzer</a:t>
            </a:r>
            <a:r>
              <a:rPr lang="en-US" sz="2200" dirty="0"/>
              <a:t> or beeper is an audio signaling device, which may be mechanical, electromechanical, or piezoelectric (</a:t>
            </a:r>
            <a:r>
              <a:rPr lang="en-US" sz="2200" dirty="0" err="1"/>
              <a:t>piezo</a:t>
            </a:r>
            <a:r>
              <a:rPr lang="en-US" sz="2200" dirty="0"/>
              <a:t> for short). </a:t>
            </a:r>
          </a:p>
          <a:p>
            <a:pPr algn="just"/>
            <a:r>
              <a:rPr lang="en-US" sz="2200" dirty="0"/>
              <a:t>uses of </a:t>
            </a:r>
            <a:r>
              <a:rPr lang="en-US" sz="2200" b="1" dirty="0"/>
              <a:t>buzzers</a:t>
            </a:r>
            <a:r>
              <a:rPr lang="en-US" sz="2200" dirty="0"/>
              <a:t> and beepers include alarm devices, timers, and confirmation of user input such as a mouse click or </a:t>
            </a:r>
            <a:r>
              <a:rPr lang="en-US" sz="2200" dirty="0" smtClean="0"/>
              <a:t>keystroke.</a:t>
            </a:r>
            <a:endParaRPr lang="en-US" sz="2200" dirty="0"/>
          </a:p>
          <a:p>
            <a:pPr algn="just"/>
            <a:r>
              <a:rPr lang="en-US" sz="2200" b="1" dirty="0" smtClean="0"/>
              <a:t>W</a:t>
            </a:r>
            <a:r>
              <a:rPr lang="en-US" sz="2200" dirty="0" smtClean="0"/>
              <a:t>hen </a:t>
            </a:r>
            <a:r>
              <a:rPr lang="en-US" sz="2200" dirty="0"/>
              <a:t>current is applied to the </a:t>
            </a:r>
            <a:r>
              <a:rPr lang="en-US" sz="2200" b="1" dirty="0"/>
              <a:t>buzzer</a:t>
            </a:r>
            <a:r>
              <a:rPr lang="en-US" sz="2200" dirty="0"/>
              <a:t> it causes the ceramic disk to contract or expand. Changing the This then causes the surrounding disc to vibrate. That's the sound that you hear. By changing the frequency of the </a:t>
            </a:r>
            <a:r>
              <a:rPr lang="en-US" sz="2200" b="1" dirty="0"/>
              <a:t>buzzer</a:t>
            </a:r>
            <a:r>
              <a:rPr lang="en-US" sz="2200" dirty="0"/>
              <a:t>, the speed of the vibrations changes, which changes the pitch of the resulting </a:t>
            </a:r>
            <a:r>
              <a:rPr lang="en-US" sz="2200" dirty="0" smtClean="0"/>
              <a:t>sound.</a:t>
            </a:r>
            <a:endParaRPr lang="en-US" sz="2200" dirty="0"/>
          </a:p>
          <a:p>
            <a:pPr algn="just"/>
            <a:endParaRPr lang="en-US" sz="2200" dirty="0"/>
          </a:p>
        </p:txBody>
      </p:sp>
      <p:sp>
        <p:nvSpPr>
          <p:cNvPr id="5" name="Date Placeholder 4"/>
          <p:cNvSpPr>
            <a:spLocks noGrp="1"/>
          </p:cNvSpPr>
          <p:nvPr>
            <p:ph type="dt" sz="half" idx="15"/>
          </p:nvPr>
        </p:nvSpPr>
        <p:spPr/>
        <p:txBody>
          <a:bodyPr/>
          <a:lstStyle/>
          <a:p>
            <a:fld id="{339D06E0-3439-499C-844D-5214FD6657F0}" type="datetime1">
              <a:rPr lang="en-US" smtClean="0"/>
              <a:pPr/>
              <a:t>06/08/2022</a:t>
            </a:fld>
            <a:endParaRPr lang="en-US"/>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25</a:t>
            </a:fld>
            <a:endParaRPr lang="en-US"/>
          </a:p>
        </p:txBody>
      </p:sp>
    </p:spTree>
    <p:extLst>
      <p:ext uri="{BB962C8B-B14F-4D97-AF65-F5344CB8AC3E}">
        <p14:creationId xmlns:p14="http://schemas.microsoft.com/office/powerpoint/2010/main" xmlns="" val="3539760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lgn="ctr"/>
            <a:r>
              <a:rPr lang="en-US" b="1" dirty="0" smtClean="0">
                <a:effectLst>
                  <a:outerShdw blurRad="38100" dist="38100" dir="2700000" algn="tl">
                    <a:srgbClr val="000000">
                      <a:alpha val="43137"/>
                    </a:srgbClr>
                  </a:outerShdw>
                </a:effectLst>
              </a:rPr>
              <a:t>Figure: Buzzer</a:t>
            </a:r>
            <a:endParaRPr lang="en-US" b="1" dirty="0">
              <a:effectLst>
                <a:outerShdw blurRad="38100" dist="38100" dir="2700000" algn="tl">
                  <a:srgbClr val="000000">
                    <a:alpha val="43137"/>
                  </a:srgbClr>
                </a:outerShdw>
              </a:effectLst>
            </a:endParaRPr>
          </a:p>
        </p:txBody>
      </p:sp>
      <p:sp>
        <p:nvSpPr>
          <p:cNvPr id="5" name="Slide Number Placeholder 4"/>
          <p:cNvSpPr>
            <a:spLocks noGrp="1"/>
          </p:cNvSpPr>
          <p:nvPr>
            <p:ph type="sldNum" idx="12"/>
          </p:nvPr>
        </p:nvSpPr>
        <p:spPr/>
        <p:txBody>
          <a:bodyPr>
            <a:normAutofit fontScale="85000" lnSpcReduction="20000"/>
          </a:bodyPr>
          <a:lstStyle/>
          <a:p>
            <a:fld id="{E90EC951-2603-4970-A40B-F9FF9B845B36}" type="slidenum">
              <a:rPr lang="en-US" smtClean="0"/>
              <a:pPr/>
              <a:t>26</a:t>
            </a:fld>
            <a:endParaRPr lang="en-US"/>
          </a:p>
        </p:txBody>
      </p:sp>
      <p:pic>
        <p:nvPicPr>
          <p:cNvPr id="11266" name="Picture 2" descr="Buzzer Pin Configuration"/>
          <p:cNvPicPr>
            <a:picLocks noChangeAspect="1" noChangeArrowheads="1"/>
          </p:cNvPicPr>
          <p:nvPr/>
        </p:nvPicPr>
        <p:blipFill>
          <a:blip r:embed="rId2"/>
          <a:srcRect/>
          <a:stretch>
            <a:fillRect/>
          </a:stretch>
        </p:blipFill>
        <p:spPr bwMode="auto">
          <a:xfrm>
            <a:off x="3727938" y="1554480"/>
            <a:ext cx="2686930" cy="2149915"/>
          </a:xfrm>
          <a:prstGeom prst="rect">
            <a:avLst/>
          </a:prstGeom>
          <a:noFill/>
        </p:spPr>
      </p:pic>
      <p:sp>
        <p:nvSpPr>
          <p:cNvPr id="10" name="Text Placeholder 5"/>
          <p:cNvSpPr txBox="1">
            <a:spLocks/>
          </p:cNvSpPr>
          <p:nvPr/>
        </p:nvSpPr>
        <p:spPr>
          <a:xfrm>
            <a:off x="759655" y="4628271"/>
            <a:ext cx="8186929" cy="1913205"/>
          </a:xfrm>
          <a:prstGeom prst="rect">
            <a:avLst/>
          </a:prstGeom>
          <a:noFill/>
          <a:ln>
            <a:noFill/>
          </a:ln>
        </p:spPr>
        <p:txBody>
          <a:bodyPr spcFirstLastPara="1" wrap="square" lIns="91425" tIns="45700" rIns="91425" bIns="45700" anchor="t" anchorCtr="0">
            <a:noAutofit/>
          </a:bodyPr>
          <a:lstStyle/>
          <a:p>
            <a:pPr marL="457200" lvl="0" indent="-297180" algn="just">
              <a:spcBef>
                <a:spcPts val="700"/>
              </a:spcBef>
              <a:buClr>
                <a:schemeClr val="accent2"/>
              </a:buClr>
              <a:buSzPts val="1080"/>
            </a:pPr>
            <a:r>
              <a:rPr lang="en-US" sz="1200" dirty="0" smtClean="0"/>
              <a:t>        </a:t>
            </a:r>
            <a:r>
              <a:rPr lang="en-US" sz="2000" dirty="0" smtClean="0"/>
              <a:t>The </a:t>
            </a:r>
            <a:r>
              <a:rPr lang="en-US" sz="2000" b="1" dirty="0" smtClean="0"/>
              <a:t>pin configuration of the buzzer</a:t>
            </a:r>
            <a:r>
              <a:rPr lang="en-US" sz="2000" dirty="0" smtClean="0"/>
              <a:t> is shown below. It includes two pins namely positive and negative. The positive terminal of this is represented with the ‘+’ symbol or a longer terminal. This terminal is powered through 6Volts whereas the negative terminal is represented with the ‘-‘symbol or short terminal and it is connected to the GND terminal.</a:t>
            </a:r>
            <a:endParaRPr kumimoji="0" lang="en-US" sz="1200" b="0" i="0" u="none" strike="noStrike" kern="0" cap="none" spc="0" normalizeH="0" baseline="0" noProof="0" dirty="0">
              <a:ln>
                <a:noFill/>
              </a:ln>
              <a:solidFill>
                <a:schemeClr val="dk1"/>
              </a:solidFill>
              <a:effectLst/>
              <a:uLnTx/>
              <a:uFillTx/>
              <a:latin typeface="Twentieth Century"/>
              <a:ea typeface="Twentieth Century"/>
              <a:cs typeface="Twentieth Century"/>
              <a:sym typeface="Twentieth Century"/>
            </a:endParaRPr>
          </a:p>
        </p:txBody>
      </p:sp>
      <p:sp>
        <p:nvSpPr>
          <p:cNvPr id="11" name="Text Placeholder 5"/>
          <p:cNvSpPr txBox="1">
            <a:spLocks/>
          </p:cNvSpPr>
          <p:nvPr/>
        </p:nvSpPr>
        <p:spPr>
          <a:xfrm>
            <a:off x="1223889" y="3995226"/>
            <a:ext cx="6246056" cy="450166"/>
          </a:xfrm>
          <a:prstGeom prst="rect">
            <a:avLst/>
          </a:prstGeom>
          <a:noFill/>
          <a:ln>
            <a:noFill/>
          </a:ln>
        </p:spPr>
        <p:txBody>
          <a:bodyPr spcFirstLastPara="1" wrap="square" lIns="91425" tIns="45700" rIns="91425" bIns="45700" anchor="t" anchorCtr="0">
            <a:noAutofit/>
          </a:bodyPr>
          <a:lstStyle/>
          <a:p>
            <a:pPr marL="457200" lvl="0" indent="-297180">
              <a:spcBef>
                <a:spcPts val="700"/>
              </a:spcBef>
              <a:buClr>
                <a:schemeClr val="accent2"/>
              </a:buClr>
              <a:buSzPts val="1080"/>
            </a:pPr>
            <a:r>
              <a:rPr kumimoji="0" lang="en-US" b="0" i="0" u="none" strike="noStrike" kern="0" cap="none" spc="0" normalizeH="0" baseline="0" noProof="0" dirty="0" smtClean="0">
                <a:ln>
                  <a:noFill/>
                </a:ln>
                <a:solidFill>
                  <a:schemeClr val="dk1"/>
                </a:solidFill>
                <a:effectLst/>
                <a:uLnTx/>
                <a:uFillTx/>
                <a:latin typeface="Twentieth Century"/>
                <a:ea typeface="Twentieth Century"/>
                <a:cs typeface="Twentieth Century"/>
                <a:sym typeface="Twentieth Century"/>
              </a:rPr>
              <a:t>Source</a:t>
            </a:r>
            <a:r>
              <a:rPr lang="en-US" dirty="0" smtClean="0">
                <a:solidFill>
                  <a:schemeClr val="dk1"/>
                </a:solidFill>
                <a:latin typeface="Twentieth Century"/>
                <a:ea typeface="Twentieth Century"/>
                <a:cs typeface="Twentieth Century"/>
                <a:sym typeface="Twentieth Century"/>
              </a:rPr>
              <a:t>: https://www.elprocus.com/buzzer-working-applications/</a:t>
            </a:r>
            <a:endParaRPr kumimoji="0" lang="en-US" b="0" i="0" u="none" strike="noStrike" kern="0" cap="none" spc="0" normalizeH="0" baseline="0" noProof="0" dirty="0">
              <a:ln>
                <a:noFill/>
              </a:ln>
              <a:solidFill>
                <a:schemeClr val="dk1"/>
              </a:solidFill>
              <a:effectLst/>
              <a:uLnTx/>
              <a:uFillTx/>
              <a:latin typeface="Twentieth Century"/>
              <a:ea typeface="Twentieth Century"/>
              <a:cs typeface="Twentieth Century"/>
              <a:sym typeface="Twentieth Century"/>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b="1" dirty="0" smtClean="0"/>
              <a:t/>
            </a:r>
            <a:br>
              <a:rPr lang="en-US" b="1" dirty="0" smtClean="0"/>
            </a:br>
            <a:r>
              <a:rPr lang="en-US" b="1" dirty="0" smtClean="0"/>
              <a:t>               Types of Buzzer</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27</a:t>
            </a:fld>
            <a:endParaRPr lang="en-US"/>
          </a:p>
        </p:txBody>
      </p:sp>
      <p:sp>
        <p:nvSpPr>
          <p:cNvPr id="6" name="Text Placeholder 5"/>
          <p:cNvSpPr>
            <a:spLocks noGrp="1"/>
          </p:cNvSpPr>
          <p:nvPr>
            <p:ph type="body" idx="1"/>
          </p:nvPr>
        </p:nvSpPr>
        <p:spPr/>
        <p:txBody>
          <a:bodyPr>
            <a:normAutofit fontScale="62500" lnSpcReduction="20000"/>
          </a:bodyPr>
          <a:lstStyle/>
          <a:p>
            <a:pPr fontAlgn="base">
              <a:buNone/>
            </a:pPr>
            <a:r>
              <a:rPr lang="en-US" dirty="0" smtClean="0"/>
              <a:t>A buzzer is available in different types which include the following.</a:t>
            </a:r>
          </a:p>
          <a:p>
            <a:pPr lvl="3" fontAlgn="base"/>
            <a:r>
              <a:rPr lang="en-US" sz="2900" dirty="0" smtClean="0"/>
              <a:t>Piezoelectric</a:t>
            </a:r>
          </a:p>
          <a:p>
            <a:pPr lvl="3" fontAlgn="base"/>
            <a:r>
              <a:rPr lang="en-US" sz="2900" dirty="0" smtClean="0"/>
              <a:t>Electromagnetic</a:t>
            </a:r>
          </a:p>
          <a:p>
            <a:pPr lvl="3" fontAlgn="base"/>
            <a:r>
              <a:rPr lang="en-US" sz="2900" dirty="0" smtClean="0"/>
              <a:t>Mechanical</a:t>
            </a:r>
          </a:p>
          <a:p>
            <a:pPr lvl="3" fontAlgn="base"/>
            <a:r>
              <a:rPr lang="en-US" sz="2900" dirty="0" smtClean="0"/>
              <a:t>Electromechanical</a:t>
            </a:r>
          </a:p>
          <a:p>
            <a:pPr lvl="3" fontAlgn="base"/>
            <a:r>
              <a:rPr lang="en-US" sz="2900" dirty="0" smtClean="0"/>
              <a:t>Magnetic</a:t>
            </a:r>
          </a:p>
          <a:p>
            <a:pPr algn="ctr" fontAlgn="base">
              <a:buNone/>
            </a:pPr>
            <a:r>
              <a:rPr lang="en-US" sz="3800" b="1" dirty="0" smtClean="0"/>
              <a:t>Piezoelectric</a:t>
            </a:r>
          </a:p>
          <a:p>
            <a:pPr algn="just" fontAlgn="base"/>
            <a:r>
              <a:rPr lang="en-US" dirty="0" smtClean="0"/>
              <a:t>As the name suggests, the piezoelectric type uses the piezoelectric ceramic’s piezoelectric effect &amp; pulse current to make the metal plate vibrate &amp; generate sound. This kind of buzzer is made with a resonance box, multi resonator, piezoelectric plate, housing, impedance matcher, etc. Some of the buzzers are also designed with </a:t>
            </a:r>
            <a:r>
              <a:rPr lang="en-US" b="1" dirty="0" smtClean="0"/>
              <a:t>LEDs</a:t>
            </a:r>
            <a:r>
              <a:rPr lang="en-US" dirty="0" smtClean="0"/>
              <a:t>.</a:t>
            </a:r>
          </a:p>
          <a:p>
            <a:pPr algn="just" fontAlgn="base"/>
            <a:r>
              <a:rPr lang="en-US" dirty="0" smtClean="0"/>
              <a:t>The multi resonator of this mainly includes ICs and transistors. Once the supply is given to this resonator, it will oscillate and generates an audio signal with 1.5 to 2.kHz. The impedance matcher will force the piezoelectric plate to produce sound.</a:t>
            </a: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4000" b="1" dirty="0" smtClean="0"/>
              <a:t>Types of Buzzer cont’</a:t>
            </a:r>
            <a:endParaRPr lang="en-US" sz="40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28</a:t>
            </a:fld>
            <a:endParaRPr lang="en-US"/>
          </a:p>
        </p:txBody>
      </p:sp>
      <p:sp>
        <p:nvSpPr>
          <p:cNvPr id="6" name="Text Placeholder 5"/>
          <p:cNvSpPr>
            <a:spLocks noGrp="1"/>
          </p:cNvSpPr>
          <p:nvPr>
            <p:ph type="body" idx="1"/>
          </p:nvPr>
        </p:nvSpPr>
        <p:spPr/>
        <p:txBody>
          <a:bodyPr>
            <a:normAutofit fontScale="77500" lnSpcReduction="20000"/>
          </a:bodyPr>
          <a:lstStyle/>
          <a:p>
            <a:pPr algn="ctr" fontAlgn="base">
              <a:buNone/>
            </a:pPr>
            <a:r>
              <a:rPr lang="en-US" b="1" dirty="0" smtClean="0"/>
              <a:t>Electromagnetic</a:t>
            </a:r>
          </a:p>
          <a:p>
            <a:pPr fontAlgn="base"/>
            <a:r>
              <a:rPr lang="en-US" dirty="0" smtClean="0"/>
              <a:t>This type of buzzer is made with a magnet, solenoid coil, oscillator, housing, vibration diaphragm, and magnet. Once the </a:t>
            </a:r>
            <a:r>
              <a:rPr lang="en-US" b="1" dirty="0" smtClean="0"/>
              <a:t>power supply</a:t>
            </a:r>
            <a:r>
              <a:rPr lang="en-US" dirty="0" smtClean="0"/>
              <a:t> is given, the oscillator which produces the audio signal current will supply throughout the solenoid coil to generate a magnetic field.</a:t>
            </a:r>
          </a:p>
          <a:p>
            <a:pPr fontAlgn="base"/>
            <a:r>
              <a:rPr lang="en-US" dirty="0" smtClean="0"/>
              <a:t>Sometimes, the vibration diaphragm will vibrate &amp; generates sound under the magnet &amp; solenoid coil interaction. The frequency range of this ranges from 2 kHz to 4kHz.</a:t>
            </a:r>
          </a:p>
          <a:p>
            <a:pPr algn="ctr" fontAlgn="base">
              <a:buNone/>
            </a:pPr>
            <a:r>
              <a:rPr lang="en-US" b="1" dirty="0" smtClean="0"/>
              <a:t>Mechanical</a:t>
            </a:r>
          </a:p>
          <a:p>
            <a:pPr fontAlgn="base"/>
            <a:r>
              <a:rPr lang="en-US" dirty="0" smtClean="0"/>
              <a:t>These types of buzzers are subtypes of electromagnetic, so the </a:t>
            </a:r>
            <a:r>
              <a:rPr lang="en-US" b="1" dirty="0" smtClean="0"/>
              <a:t>components</a:t>
            </a:r>
            <a:r>
              <a:rPr lang="en-US" dirty="0" smtClean="0"/>
              <a:t> used in this type are also similar. But the main difference is that the vibrating buzzer is placed on the outside instead of the inside.</a:t>
            </a:r>
          </a:p>
          <a:p>
            <a:pPr>
              <a:buNone/>
            </a:pP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3600" b="1" dirty="0" smtClean="0"/>
              <a:t>Types of Buzzer cont’</a:t>
            </a:r>
            <a:endParaRPr lang="en-US" sz="36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29</a:t>
            </a:fld>
            <a:endParaRPr lang="en-US"/>
          </a:p>
        </p:txBody>
      </p:sp>
      <p:sp>
        <p:nvSpPr>
          <p:cNvPr id="6" name="Text Placeholder 5"/>
          <p:cNvSpPr>
            <a:spLocks noGrp="1"/>
          </p:cNvSpPr>
          <p:nvPr>
            <p:ph type="body" idx="1"/>
          </p:nvPr>
        </p:nvSpPr>
        <p:spPr/>
        <p:txBody>
          <a:bodyPr>
            <a:normAutofit fontScale="70000" lnSpcReduction="20000"/>
          </a:bodyPr>
          <a:lstStyle/>
          <a:p>
            <a:pPr algn="ctr" fontAlgn="base">
              <a:buNone/>
            </a:pPr>
            <a:r>
              <a:rPr lang="en-US" b="1" dirty="0" smtClean="0"/>
              <a:t>Electromechanical</a:t>
            </a:r>
          </a:p>
          <a:p>
            <a:pPr fontAlgn="base"/>
            <a:r>
              <a:rPr lang="en-US" dirty="0" smtClean="0"/>
              <a:t>The designing of these types of buzzers can be done with a bare metal disc &amp; an electromagnet. The working principle of this is similar to magnetic and electromagnetic. It generates sound throughout the disc movement &amp; magnetism.</a:t>
            </a:r>
          </a:p>
          <a:p>
            <a:pPr algn="ctr" fontAlgn="base">
              <a:buNone/>
            </a:pPr>
            <a:r>
              <a:rPr lang="en-US" b="1" dirty="0" smtClean="0"/>
              <a:t>Magnetic</a:t>
            </a:r>
          </a:p>
          <a:p>
            <a:pPr fontAlgn="base"/>
            <a:r>
              <a:rPr lang="en-US" dirty="0" smtClean="0"/>
              <a:t>Like a </a:t>
            </a:r>
            <a:r>
              <a:rPr lang="en-US" dirty="0" err="1" smtClean="0"/>
              <a:t>piezo</a:t>
            </a:r>
            <a:r>
              <a:rPr lang="en-US" dirty="0" smtClean="0"/>
              <a:t> type, magnetic is also used to generate a sound but they are different due to core functionality. The magnetic type is more fixed as compared to the </a:t>
            </a:r>
            <a:r>
              <a:rPr lang="en-US" dirty="0" err="1" smtClean="0"/>
              <a:t>piezo</a:t>
            </a:r>
            <a:r>
              <a:rPr lang="en-US" dirty="0" smtClean="0"/>
              <a:t> type because they work through a magnetic field.</a:t>
            </a:r>
          </a:p>
          <a:p>
            <a:pPr fontAlgn="base"/>
            <a:r>
              <a:rPr lang="en-US" dirty="0" smtClean="0"/>
              <a:t>Magnetic buzzers utilize an electric charge instead of depending on </a:t>
            </a:r>
            <a:r>
              <a:rPr lang="en-US" dirty="0" err="1" smtClean="0"/>
              <a:t>piezo</a:t>
            </a:r>
            <a:r>
              <a:rPr lang="en-US" dirty="0" smtClean="0"/>
              <a:t> materials to generate a magnetic field, after that it permits another element of the buzzer to vibrate &amp; generate sound.</a:t>
            </a:r>
            <a:br>
              <a:rPr lang="en-US" dirty="0" smtClean="0"/>
            </a:br>
            <a:r>
              <a:rPr lang="en-US" dirty="0" smtClean="0"/>
              <a:t>The applications of magnetic buzzers are similar to the </a:t>
            </a:r>
            <a:r>
              <a:rPr lang="en-US" dirty="0" err="1" smtClean="0"/>
              <a:t>piezo</a:t>
            </a:r>
            <a:r>
              <a:rPr lang="en-US" dirty="0" smtClean="0"/>
              <a:t> type in household devices, alarms such as watches, clocks &amp; keyboards.</a:t>
            </a: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b="1" dirty="0" smtClean="0"/>
              <a:t/>
            </a:r>
            <a:br>
              <a:rPr lang="en-US" b="1" dirty="0" smtClean="0"/>
            </a:br>
            <a:r>
              <a:rPr lang="en-US" sz="3600" b="1" dirty="0" smtClean="0"/>
              <a:t>Working Principle</a:t>
            </a:r>
            <a:r>
              <a:rPr lang="en-US" b="1" dirty="0" smtClean="0"/>
              <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30</a:t>
            </a:fld>
            <a:endParaRPr lang="en-US"/>
          </a:p>
        </p:txBody>
      </p:sp>
      <p:sp>
        <p:nvSpPr>
          <p:cNvPr id="6" name="Text Placeholder 5"/>
          <p:cNvSpPr>
            <a:spLocks noGrp="1"/>
          </p:cNvSpPr>
          <p:nvPr>
            <p:ph type="body" idx="1"/>
          </p:nvPr>
        </p:nvSpPr>
        <p:spPr/>
        <p:txBody>
          <a:bodyPr>
            <a:normAutofit fontScale="92500"/>
          </a:bodyPr>
          <a:lstStyle/>
          <a:p>
            <a:pPr fontAlgn="base"/>
            <a:r>
              <a:rPr lang="en-US" dirty="0" smtClean="0"/>
              <a:t>The working principle of a buzzer depends on the theory that, once the voltage is given across a piezoelectric material, then a pressure difference is produced. A </a:t>
            </a:r>
            <a:r>
              <a:rPr lang="en-US" dirty="0" err="1" smtClean="0"/>
              <a:t>piezo</a:t>
            </a:r>
            <a:r>
              <a:rPr lang="en-US" dirty="0" smtClean="0"/>
              <a:t> type includes </a:t>
            </a:r>
            <a:r>
              <a:rPr lang="en-US" dirty="0" err="1" smtClean="0"/>
              <a:t>piezo</a:t>
            </a:r>
            <a:r>
              <a:rPr lang="en-US" dirty="0" smtClean="0"/>
              <a:t> crystals among two conductors.</a:t>
            </a:r>
          </a:p>
          <a:p>
            <a:pPr fontAlgn="base"/>
            <a:r>
              <a:rPr lang="en-US" dirty="0" smtClean="0"/>
              <a:t>Once a potential disparity is given across these crystals, then they thrust one </a:t>
            </a:r>
            <a:r>
              <a:rPr lang="en-US" b="1" dirty="0" smtClean="0"/>
              <a:t>conductor</a:t>
            </a:r>
            <a:r>
              <a:rPr lang="en-US" dirty="0" smtClean="0"/>
              <a:t> &amp; drag the additional conductor through their internal property. So this continuous action will produce a sharp sound signal.</a:t>
            </a:r>
          </a:p>
          <a:p>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b="1" dirty="0" smtClean="0"/>
              <a:t> </a:t>
            </a:r>
            <a:r>
              <a:rPr lang="en-US" sz="2700" b="1" dirty="0" smtClean="0"/>
              <a:t>Advantages and Disadvantages of a buzzer</a:t>
            </a: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31</a:t>
            </a:fld>
            <a:endParaRPr lang="en-US"/>
          </a:p>
        </p:txBody>
      </p:sp>
      <p:sp>
        <p:nvSpPr>
          <p:cNvPr id="6" name="Text Placeholder 5"/>
          <p:cNvSpPr>
            <a:spLocks noGrp="1"/>
          </p:cNvSpPr>
          <p:nvPr>
            <p:ph type="body" idx="1"/>
          </p:nvPr>
        </p:nvSpPr>
        <p:spPr/>
        <p:txBody>
          <a:bodyPr>
            <a:normAutofit fontScale="62500" lnSpcReduction="20000"/>
          </a:bodyPr>
          <a:lstStyle/>
          <a:p>
            <a:pPr algn="ctr" fontAlgn="base">
              <a:buNone/>
            </a:pPr>
            <a:r>
              <a:rPr lang="en-US" b="1" dirty="0" smtClean="0"/>
              <a:t>Advantages</a:t>
            </a:r>
          </a:p>
          <a:p>
            <a:pPr fontAlgn="base"/>
            <a:r>
              <a:rPr lang="en-US" dirty="0" smtClean="0"/>
              <a:t>The</a:t>
            </a:r>
            <a:r>
              <a:rPr lang="en-US" b="1" dirty="0" smtClean="0"/>
              <a:t> advantages of a buzzer</a:t>
            </a:r>
            <a:r>
              <a:rPr lang="en-US" dirty="0" smtClean="0"/>
              <a:t> include the following.</a:t>
            </a:r>
          </a:p>
          <a:p>
            <a:pPr fontAlgn="base"/>
            <a:r>
              <a:rPr lang="en-US" dirty="0" smtClean="0"/>
              <a:t>Simply Compatible</a:t>
            </a:r>
          </a:p>
          <a:p>
            <a:pPr fontAlgn="base"/>
            <a:r>
              <a:rPr lang="en-US" dirty="0" smtClean="0"/>
              <a:t>Frequency Response is Good</a:t>
            </a:r>
          </a:p>
          <a:p>
            <a:pPr fontAlgn="base"/>
            <a:r>
              <a:rPr lang="en-US" dirty="0" smtClean="0"/>
              <a:t>Size is small</a:t>
            </a:r>
          </a:p>
          <a:p>
            <a:pPr fontAlgn="base"/>
            <a:r>
              <a:rPr lang="en-US" dirty="0" smtClean="0"/>
              <a:t>Energy Consumption is less</a:t>
            </a:r>
          </a:p>
          <a:p>
            <a:pPr fontAlgn="base"/>
            <a:r>
              <a:rPr lang="en-US" dirty="0" smtClean="0"/>
              <a:t>The Range of Voltage usage is Large</a:t>
            </a:r>
          </a:p>
          <a:p>
            <a:pPr fontAlgn="base"/>
            <a:r>
              <a:rPr lang="en-US" dirty="0" smtClean="0"/>
              <a:t>Sound Pressure is high</a:t>
            </a:r>
          </a:p>
          <a:p>
            <a:pPr algn="ctr" fontAlgn="base">
              <a:buNone/>
            </a:pPr>
            <a:r>
              <a:rPr lang="en-US" b="1" dirty="0" smtClean="0"/>
              <a:t>Disadvantages</a:t>
            </a:r>
          </a:p>
          <a:p>
            <a:pPr fontAlgn="base"/>
            <a:r>
              <a:rPr lang="en-US" dirty="0" smtClean="0"/>
              <a:t>The </a:t>
            </a:r>
            <a:r>
              <a:rPr lang="en-US" b="1" dirty="0" smtClean="0"/>
              <a:t>disadvantages of the buzzer</a:t>
            </a:r>
            <a:r>
              <a:rPr lang="en-US" dirty="0" smtClean="0"/>
              <a:t> include the following.</a:t>
            </a:r>
          </a:p>
          <a:p>
            <a:pPr fontAlgn="base"/>
            <a:r>
              <a:rPr lang="en-US" dirty="0" smtClean="0"/>
              <a:t>Controlling is a little hard</a:t>
            </a:r>
          </a:p>
          <a:p>
            <a:pPr fontAlgn="base"/>
            <a:r>
              <a:rPr lang="en-US" dirty="0" smtClean="0"/>
              <a:t>Generates Annoying Sound</a:t>
            </a:r>
          </a:p>
          <a:p>
            <a:pPr fontAlgn="base"/>
            <a:r>
              <a:rPr lang="en-US" dirty="0" smtClean="0"/>
              <a:t>Training is necessary to know how to repair the condition without just turning off.</a:t>
            </a:r>
          </a:p>
          <a:p>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US" b="1" dirty="0" smtClean="0"/>
              <a:t>Applications of the buzzer</a:t>
            </a:r>
            <a:r>
              <a:rPr lang="en-US" dirty="0" smtClean="0"/>
              <a:t> </a:t>
            </a: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32</a:t>
            </a:fld>
            <a:endParaRPr lang="en-US"/>
          </a:p>
        </p:txBody>
      </p:sp>
      <p:sp>
        <p:nvSpPr>
          <p:cNvPr id="6" name="Text Placeholder 5"/>
          <p:cNvSpPr>
            <a:spLocks noGrp="1"/>
          </p:cNvSpPr>
          <p:nvPr>
            <p:ph type="body" idx="1"/>
          </p:nvPr>
        </p:nvSpPr>
        <p:spPr/>
        <p:txBody>
          <a:bodyPr>
            <a:normAutofit fontScale="70000" lnSpcReduction="20000"/>
          </a:bodyPr>
          <a:lstStyle/>
          <a:p>
            <a:pPr fontAlgn="base">
              <a:buNone/>
            </a:pPr>
            <a:r>
              <a:rPr lang="en-US" dirty="0" smtClean="0"/>
              <a:t>The </a:t>
            </a:r>
            <a:r>
              <a:rPr lang="en-US" b="1" dirty="0" smtClean="0"/>
              <a:t>applications of the buzzer</a:t>
            </a:r>
            <a:r>
              <a:rPr lang="en-US" dirty="0" smtClean="0"/>
              <a:t> include the following:</a:t>
            </a:r>
          </a:p>
          <a:p>
            <a:pPr fontAlgn="base">
              <a:buNone/>
            </a:pPr>
            <a:endParaRPr lang="en-US" dirty="0" smtClean="0"/>
          </a:p>
          <a:p>
            <a:pPr fontAlgn="base"/>
            <a:r>
              <a:rPr lang="en-US" dirty="0" smtClean="0"/>
              <a:t>Communication Devices</a:t>
            </a:r>
          </a:p>
          <a:p>
            <a:pPr fontAlgn="base"/>
            <a:r>
              <a:rPr lang="en-US" dirty="0" smtClean="0"/>
              <a:t>Electronics used in Automobiles</a:t>
            </a:r>
          </a:p>
          <a:p>
            <a:pPr fontAlgn="base"/>
            <a:r>
              <a:rPr lang="en-US" dirty="0" smtClean="0"/>
              <a:t>Alarm Circuits</a:t>
            </a:r>
          </a:p>
          <a:p>
            <a:pPr fontAlgn="base"/>
            <a:r>
              <a:rPr lang="en-US" dirty="0" smtClean="0"/>
              <a:t>Portable Devices</a:t>
            </a:r>
          </a:p>
          <a:p>
            <a:pPr fontAlgn="base"/>
            <a:r>
              <a:rPr lang="en-US" dirty="0" smtClean="0"/>
              <a:t>Security Systems</a:t>
            </a:r>
          </a:p>
          <a:p>
            <a:pPr fontAlgn="base"/>
            <a:r>
              <a:rPr lang="en-US" dirty="0" smtClean="0"/>
              <a:t>Timers</a:t>
            </a:r>
          </a:p>
          <a:p>
            <a:pPr fontAlgn="base"/>
            <a:r>
              <a:rPr lang="en-US" dirty="0" smtClean="0"/>
              <a:t>Household Appliances</a:t>
            </a:r>
          </a:p>
          <a:p>
            <a:pPr fontAlgn="base"/>
            <a:r>
              <a:rPr lang="en-US" dirty="0" smtClean="0"/>
              <a:t>Electronic Metronomes</a:t>
            </a:r>
          </a:p>
          <a:p>
            <a:pPr fontAlgn="base"/>
            <a:r>
              <a:rPr lang="en-US" dirty="0" smtClean="0"/>
              <a:t>Sporting Events</a:t>
            </a:r>
          </a:p>
          <a:p>
            <a:pPr fontAlgn="base"/>
            <a:r>
              <a:rPr lang="en-US" dirty="0" err="1" smtClean="0"/>
              <a:t>Annunciator</a:t>
            </a:r>
            <a:r>
              <a:rPr lang="en-US" dirty="0" smtClean="0"/>
              <a:t> Panels</a:t>
            </a:r>
          </a:p>
          <a:p>
            <a:pPr fontAlgn="base"/>
            <a:r>
              <a:rPr lang="en-US" dirty="0" smtClean="0"/>
              <a:t>Game Shows</a:t>
            </a:r>
          </a:p>
          <a:p>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5"/>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4400"/>
              <a:buFont typeface="Twentieth Century"/>
              <a:buNone/>
            </a:pPr>
            <a:r>
              <a:rPr lang="en-US" b="1" dirty="0">
                <a:effectLst>
                  <a:outerShdw blurRad="38100" dist="38100" dir="2700000" algn="tl">
                    <a:srgbClr val="000000">
                      <a:alpha val="43137"/>
                    </a:srgbClr>
                  </a:outerShdw>
                </a:effectLst>
              </a:rPr>
              <a:t>References</a:t>
            </a:r>
            <a:endParaRPr b="1">
              <a:effectLst>
                <a:outerShdw blurRad="38100" dist="38100" dir="2700000" algn="tl">
                  <a:srgbClr val="000000">
                    <a:alpha val="43137"/>
                  </a:srgbClr>
                </a:outerShdw>
              </a:effectLst>
            </a:endParaRPr>
          </a:p>
        </p:txBody>
      </p:sp>
      <p:sp>
        <p:nvSpPr>
          <p:cNvPr id="418" name="Google Shape;418;p3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4/22/2022</a:t>
            </a:r>
            <a:endParaRPr/>
          </a:p>
        </p:txBody>
      </p:sp>
      <p:sp>
        <p:nvSpPr>
          <p:cNvPr id="419" name="Google Shape;419;p35"/>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fontScale="85000" lnSpcReduction="20000"/>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33</a:t>
            </a:fld>
            <a:endParaRPr/>
          </a:p>
        </p:txBody>
      </p:sp>
      <p:sp>
        <p:nvSpPr>
          <p:cNvPr id="420" name="Google Shape;420;p35"/>
          <p:cNvSpPr txBox="1">
            <a:spLocks noGrp="1"/>
          </p:cNvSpPr>
          <p:nvPr>
            <p:ph type="body" idx="1"/>
          </p:nvPr>
        </p:nvSpPr>
        <p:spPr>
          <a:xfrm>
            <a:off x="612648" y="1600200"/>
            <a:ext cx="8153400" cy="50292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140"/>
              <a:buNone/>
            </a:pPr>
            <a:r>
              <a:rPr lang="en-US" sz="2000" dirty="0"/>
              <a:t>Fundamentals of electronics. Book 1, Electronic devices and circuit applications, Thomas F. Schubert, Jr. and Ernest M. </a:t>
            </a:r>
            <a:r>
              <a:rPr lang="en-US" sz="2000" dirty="0" err="1"/>
              <a:t>Kim.,an</a:t>
            </a:r>
            <a:r>
              <a:rPr lang="en-US" sz="2000" dirty="0"/>
              <a:t> Rafael, California (1537 Fourth Street, San Rafael, CA 94901 USA) : Morgan &amp; Claypool, 2014.</a:t>
            </a:r>
            <a:endParaRPr sz="3200"/>
          </a:p>
          <a:p>
            <a:pPr marL="0" lvl="0" indent="0" algn="l" rtl="0">
              <a:spcBef>
                <a:spcPts val="700"/>
              </a:spcBef>
              <a:spcAft>
                <a:spcPts val="0"/>
              </a:spcAft>
              <a:buSzPts val="1140"/>
              <a:buNone/>
            </a:pPr>
            <a:r>
              <a:rPr lang="en-US" sz="2000" dirty="0"/>
              <a:t>Principles of Electrical Engineering. Wiley., 1922. </a:t>
            </a:r>
            <a:endParaRPr sz="3200"/>
          </a:p>
          <a:p>
            <a:pPr marL="0" lvl="0" indent="0" algn="l" rtl="0">
              <a:spcBef>
                <a:spcPts val="700"/>
              </a:spcBef>
              <a:spcAft>
                <a:spcPts val="0"/>
              </a:spcAft>
              <a:buSzPts val="1140"/>
              <a:buNone/>
            </a:pPr>
            <a:r>
              <a:rPr lang="en-US" sz="2000" dirty="0"/>
              <a:t>Starting Electronics, Keith </a:t>
            </a:r>
            <a:r>
              <a:rPr lang="en-US" sz="2000" dirty="0" err="1"/>
              <a:t>Brindley</a:t>
            </a:r>
            <a:r>
              <a:rPr lang="en-US" sz="2000" dirty="0"/>
              <a:t> (Fourth Edition), published by  Elsevier Ltd, 2011.</a:t>
            </a:r>
            <a:endParaRPr sz="2000"/>
          </a:p>
          <a:p>
            <a:pPr marL="0" lvl="0" indent="0">
              <a:buSzPts val="1140"/>
              <a:buNone/>
            </a:pPr>
            <a:r>
              <a:rPr lang="en-US" sz="2000" dirty="0" smtClean="0"/>
              <a:t>https://www.jameco.com/Jameco/workshop/Howitworks/what-is-an-optocoupler-and-how-it-works.html /</a:t>
            </a:r>
          </a:p>
          <a:p>
            <a:pPr marL="0" lvl="0" indent="0">
              <a:buSzPts val="1140"/>
              <a:buNone/>
            </a:pPr>
            <a:r>
              <a:rPr lang="en-US" sz="2000" dirty="0" smtClean="0"/>
              <a:t>https://</a:t>
            </a:r>
            <a:r>
              <a:rPr lang="en-US" sz="2000" dirty="0" smtClean="0"/>
              <a:t>www.electronics-notes.com/articles/electronic_components/electromechanical-electronics-switches/switch-basics.php</a:t>
            </a:r>
            <a:endParaRPr lang="en-US" sz="2000" dirty="0" smtClean="0"/>
          </a:p>
          <a:p>
            <a:pPr marL="0" lvl="0" indent="0">
              <a:buSzPts val="1140"/>
              <a:buNone/>
            </a:pPr>
            <a:r>
              <a:rPr lang="en-US" sz="2000" dirty="0" smtClean="0"/>
              <a:t>https://www.elprocus.com/buzzer-working-applications/</a:t>
            </a:r>
          </a:p>
          <a:p>
            <a:pPr marL="0" lvl="0" indent="0">
              <a:buSzPts val="1140"/>
              <a:buNone/>
            </a:pPr>
            <a:endParaRPr sz="2000"/>
          </a:p>
        </p:txBody>
      </p:sp>
    </p:spTree>
  </p:cSld>
  <p:clrMapOvr>
    <a:masterClrMapping/>
  </p:clrMapOvr>
</p:sld>
</file>

<file path=ppt/theme/theme1.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TotalTime>
  <Words>1321</Words>
  <PresentationFormat>On-screen Show (4:3)</PresentationFormat>
  <Paragraphs>199</Paragraphs>
  <Slides>33</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Arial</vt:lpstr>
      <vt:lpstr>Twentieth Century</vt:lpstr>
      <vt:lpstr>Noto Sans Symbols</vt:lpstr>
      <vt:lpstr>Amaranth</vt:lpstr>
      <vt:lpstr>Calibri</vt:lpstr>
      <vt:lpstr>Median</vt:lpstr>
      <vt:lpstr>Median</vt:lpstr>
      <vt:lpstr>FUNDAMENTALS OF ELECTRONICS  WEEK 9_LECTURE 9:  DESCRIPTION AND APPLICATIONS OF  ACTIVE DEVICES/  PART 4: SPECIAL DEVICES  </vt:lpstr>
      <vt:lpstr>Content</vt:lpstr>
      <vt:lpstr> Relay </vt:lpstr>
      <vt:lpstr>FIGURE: RELAY</vt:lpstr>
      <vt:lpstr>Relays cont’</vt:lpstr>
      <vt:lpstr>Relays cont’</vt:lpstr>
      <vt:lpstr>  Types of Relay  </vt:lpstr>
      <vt:lpstr>Types of Relay cont’</vt:lpstr>
      <vt:lpstr>  What are the applications of relays? </vt:lpstr>
      <vt:lpstr> Selection criteria for relays  </vt:lpstr>
      <vt:lpstr> OPTO-COUPLER </vt:lpstr>
      <vt:lpstr>Figure: Optocoupler</vt:lpstr>
      <vt:lpstr>Optocoupler cont’</vt:lpstr>
      <vt:lpstr>Figure: Optocoupler</vt:lpstr>
      <vt:lpstr>Configurations of optocouplers</vt:lpstr>
      <vt:lpstr>Figure: Configurations of optocouplers</vt:lpstr>
      <vt:lpstr>Optocoupler cont’</vt:lpstr>
      <vt:lpstr> What are the applications of optocoupler? </vt:lpstr>
      <vt:lpstr> Electronic switches </vt:lpstr>
      <vt:lpstr> Types of electronic switches </vt:lpstr>
      <vt:lpstr>Types of electronic switches cont’</vt:lpstr>
      <vt:lpstr>Types of electronic switches cont’</vt:lpstr>
      <vt:lpstr>Types of electronic switches cont’</vt:lpstr>
      <vt:lpstr>Types of electronic switches cont’</vt:lpstr>
      <vt:lpstr> BUZZER </vt:lpstr>
      <vt:lpstr>Figure: Buzzer</vt:lpstr>
      <vt:lpstr>                Types of Buzzer </vt:lpstr>
      <vt:lpstr>Types of Buzzer cont’</vt:lpstr>
      <vt:lpstr>Types of Buzzer cont’</vt:lpstr>
      <vt:lpstr> Working Principle </vt:lpstr>
      <vt:lpstr> Advantages and Disadvantages of a buzzer</vt:lpstr>
      <vt:lpstr>Applications of the buzzer </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FUNDAMENTALS OF ELECTRONICS  WEEK 9_LECTURE 9:  DESCRIPTION AND APPLICATIONS OF  ACTIVE DEVICES/  PART 4: SPECIAL DEVICES</dc:title>
  <dc:creator>Elvis</dc:creator>
  <cp:lastModifiedBy>USER</cp:lastModifiedBy>
  <cp:revision>25</cp:revision>
  <dcterms:created xsi:type="dcterms:W3CDTF">2017-10-03T12:49:49Z</dcterms:created>
  <dcterms:modified xsi:type="dcterms:W3CDTF">2022-06-08T12:09:21Z</dcterms:modified>
</cp:coreProperties>
</file>