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metadata" ContentType="application/binary"/>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0" r:id="rId2"/>
  </p:sldMasterIdLst>
  <p:notesMasterIdLst>
    <p:notesMasterId r:id="rId30"/>
  </p:notesMasterIdLst>
  <p:sldIdLst>
    <p:sldId id="256" r:id="rId3"/>
    <p:sldId id="257" r:id="rId4"/>
    <p:sldId id="319" r:id="rId5"/>
    <p:sldId id="291" r:id="rId6"/>
    <p:sldId id="322" r:id="rId7"/>
    <p:sldId id="324" r:id="rId8"/>
    <p:sldId id="310" r:id="rId9"/>
    <p:sldId id="311" r:id="rId10"/>
    <p:sldId id="312" r:id="rId11"/>
    <p:sldId id="320" r:id="rId12"/>
    <p:sldId id="292" r:id="rId13"/>
    <p:sldId id="293" r:id="rId14"/>
    <p:sldId id="294" r:id="rId15"/>
    <p:sldId id="300" r:id="rId16"/>
    <p:sldId id="295" r:id="rId17"/>
    <p:sldId id="301" r:id="rId18"/>
    <p:sldId id="296" r:id="rId19"/>
    <p:sldId id="317" r:id="rId20"/>
    <p:sldId id="308" r:id="rId21"/>
    <p:sldId id="309" r:id="rId22"/>
    <p:sldId id="318" r:id="rId23"/>
    <p:sldId id="298" r:id="rId24"/>
    <p:sldId id="302" r:id="rId25"/>
    <p:sldId id="299" r:id="rId26"/>
    <p:sldId id="306" r:id="rId27"/>
    <p:sldId id="321" r:id="rId28"/>
    <p:sldId id="290" r:id="rId29"/>
  </p:sldIdLst>
  <p:sldSz cx="9144000" cy="6858000" type="screen4x3"/>
  <p:notesSz cx="6858000" cy="9144000"/>
  <p:embeddedFontLst>
    <p:embeddedFont>
      <p:font typeface="Calibri" pitchFamily="34"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15:guide id="1" orient="horz" pos="2160">
          <p15:clr>
            <a:srgbClr val="000000"/>
          </p15:clr>
        </p15:guide>
        <p15:guide id="2" pos="288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5" roundtripDataSignature="AMtx7mjAobE+wE+0dk9hIA5Cvt1ezhUC5A=="/>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06D3AFDC-44FB-4F9D-BCF9-41AB9E256A42}">
  <a:tblStyle styleId="{06D3AFDC-44FB-4F9D-BCF9-41AB9E256A42}"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029" autoAdjust="0"/>
    <p:restoredTop sz="94624" autoAdjust="0"/>
  </p:normalViewPr>
  <p:slideViewPr>
    <p:cSldViewPr snapToGrid="0">
      <p:cViewPr varScale="1">
        <p:scale>
          <a:sx n="69" d="100"/>
          <a:sy n="69" d="100"/>
        </p:scale>
        <p:origin x="-1398"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4.fntdata"/><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3.fntdata"/><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2.fntdata"/><Relationship Id="rId45" Type="http://customschemas.google.com/relationships/presentationmetadata" Target="meta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1.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4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rm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pPr marL="0" marR="0" lvl="0" indent="0" algn="r" rtl="0">
                <a:spcBef>
                  <a:spcPts val="0"/>
                </a:spcBef>
                <a:spcAft>
                  <a:spcPts val="0"/>
                </a:spcAft>
                <a:buNone/>
              </a:p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8" name="Google Shape;12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13</a:t>
            </a:fld>
            <a:endParaRPr lang="en-US"/>
          </a:p>
        </p:txBody>
      </p:sp>
    </p:spTree>
    <p:extLst>
      <p:ext uri="{BB962C8B-B14F-4D97-AF65-F5344CB8AC3E}">
        <p14:creationId xmlns="" xmlns:p14="http://schemas.microsoft.com/office/powerpoint/2010/main" val="1803982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A4446AE-F51F-4171-8C72-9685C378D142}" type="slidenum">
              <a:rPr lang="en-US" smtClean="0"/>
              <a:pPr/>
              <a:t>22</a:t>
            </a:fld>
            <a:endParaRPr lang="en-US"/>
          </a:p>
        </p:txBody>
      </p:sp>
    </p:spTree>
    <p:extLst>
      <p:ext uri="{BB962C8B-B14F-4D97-AF65-F5344CB8AC3E}">
        <p14:creationId xmlns="" xmlns:p14="http://schemas.microsoft.com/office/powerpoint/2010/main" val="22245783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5" name="Google Shape;415;p3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bg>
      <p:bgPr>
        <a:solidFill>
          <a:schemeClr val="dk2"/>
        </a:solidFill>
        <a:effectLst/>
      </p:bgPr>
    </p:bg>
    <p:spTree>
      <p:nvGrpSpPr>
        <p:cNvPr id="1" name="Shape 18"/>
        <p:cNvGrpSpPr/>
        <p:nvPr/>
      </p:nvGrpSpPr>
      <p:grpSpPr>
        <a:xfrm>
          <a:off x="0" y="0"/>
          <a:ext cx="0" cy="0"/>
          <a:chOff x="0" y="0"/>
          <a:chExt cx="0" cy="0"/>
        </a:xfrm>
      </p:grpSpPr>
      <p:sp>
        <p:nvSpPr>
          <p:cNvPr id="19" name="Google Shape;19;p39"/>
          <p:cNvSpPr/>
          <p:nvPr/>
        </p:nvSpPr>
        <p:spPr>
          <a:xfrm>
            <a:off x="0" y="5971032"/>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0" name="Google Shape;20;p39"/>
          <p:cNvSpPr/>
          <p:nvPr/>
        </p:nvSpPr>
        <p:spPr>
          <a:xfrm>
            <a:off x="-9144" y="6053328"/>
            <a:ext cx="2249424"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1" name="Google Shape;21;p39"/>
          <p:cNvSpPr/>
          <p:nvPr/>
        </p:nvSpPr>
        <p:spPr>
          <a:xfrm>
            <a:off x="2359152" y="6044184"/>
            <a:ext cx="6784848"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22" name="Google Shape;22;p39"/>
          <p:cNvSpPr txBox="1">
            <a:spLocks noGrp="1"/>
          </p:cNvSpPr>
          <p:nvPr>
            <p:ph type="ctrTitle"/>
          </p:nvPr>
        </p:nvSpPr>
        <p:spPr>
          <a:xfrm>
            <a:off x="2362200" y="4038600"/>
            <a:ext cx="6477000" cy="182880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9"/>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a:endParaRPr/>
          </a:p>
        </p:txBody>
      </p:sp>
      <p:sp>
        <p:nvSpPr>
          <p:cNvPr id="24" name="Google Shape;24;p39"/>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9"/>
          <p:cNvSpPr txBox="1">
            <a:spLocks noGrp="1"/>
          </p:cNvSpPr>
          <p:nvPr>
            <p:ph type="ftr" idx="11"/>
          </p:nvPr>
        </p:nvSpPr>
        <p:spPr>
          <a:xfrm>
            <a:off x="2085393" y="236538"/>
            <a:ext cx="58674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9"/>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lt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6"/>
        <p:cNvGrpSpPr/>
        <p:nvPr/>
      </p:nvGrpSpPr>
      <p:grpSpPr>
        <a:xfrm>
          <a:off x="0" y="0"/>
          <a:ext cx="0" cy="0"/>
          <a:chOff x="0" y="0"/>
          <a:chExt cx="0" cy="0"/>
        </a:xfrm>
      </p:grpSpPr>
      <p:sp>
        <p:nvSpPr>
          <p:cNvPr id="37" name="Google Shape;37;p40"/>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0"/>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0"/>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0"/>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41" name="Google Shape;41;p40"/>
          <p:cNvSpPr txBox="1">
            <a:spLocks noGrp="1"/>
          </p:cNvSpPr>
          <p:nvPr>
            <p:ph type="body" idx="1"/>
          </p:nvPr>
        </p:nvSpPr>
        <p:spPr>
          <a:xfrm>
            <a:off x="612648" y="1600200"/>
            <a:ext cx="8153400" cy="44958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6"/>
        <p:cNvGrpSpPr/>
        <p:nvPr/>
      </p:nvGrpSpPr>
      <p:grpSpPr>
        <a:xfrm>
          <a:off x="0" y="0"/>
          <a:ext cx="0" cy="0"/>
          <a:chOff x="0" y="0"/>
          <a:chExt cx="0" cy="0"/>
        </a:xfrm>
      </p:grpSpPr>
      <p:sp>
        <p:nvSpPr>
          <p:cNvPr id="77" name="Google Shape;77;p44"/>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44"/>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4"/>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44"/>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81"/>
        <p:cNvGrpSpPr/>
        <p:nvPr/>
      </p:nvGrpSpPr>
      <p:grpSpPr>
        <a:xfrm>
          <a:off x="0" y="0"/>
          <a:ext cx="0" cy="0"/>
          <a:chOff x="0" y="0"/>
          <a:chExt cx="0" cy="0"/>
        </a:xfrm>
      </p:grpSpPr>
      <p:sp>
        <p:nvSpPr>
          <p:cNvPr id="82" name="Google Shape;82;p45"/>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45"/>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45"/>
          <p:cNvSpPr txBox="1">
            <a:spLocks noGrp="1"/>
          </p:cNvSpPr>
          <p:nvPr>
            <p:ph type="sldNum" idx="12"/>
          </p:nvPr>
        </p:nvSpPr>
        <p:spPr>
          <a:xfrm>
            <a:off x="0" y="6248400"/>
            <a:ext cx="533400" cy="381000"/>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chemeClr val="dk2"/>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5"/>
        <p:cNvGrpSpPr/>
        <p:nvPr/>
      </p:nvGrpSpPr>
      <p:grpSpPr>
        <a:xfrm>
          <a:off x="0" y="0"/>
          <a:ext cx="0" cy="0"/>
          <a:chOff x="0" y="0"/>
          <a:chExt cx="0" cy="0"/>
        </a:xfrm>
      </p:grpSpPr>
      <p:sp>
        <p:nvSpPr>
          <p:cNvPr id="86" name="Google Shape;86;p46"/>
          <p:cNvSpPr txBox="1">
            <a:spLocks noGrp="1"/>
          </p:cNvSpPr>
          <p:nvPr>
            <p:ph type="title"/>
          </p:nvPr>
        </p:nvSpPr>
        <p:spPr>
          <a:xfrm>
            <a:off x="609600" y="273050"/>
            <a:ext cx="8077200" cy="86995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4400"/>
              <a:buFont typeface="Twentieth Century"/>
              <a:buNone/>
              <a:defRPr sz="4400"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46"/>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46"/>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9" name="Google Shape;89;p46"/>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90" name="Google Shape;90;p46"/>
          <p:cNvSpPr txBox="1">
            <a:spLocks noGrp="1"/>
          </p:cNvSpPr>
          <p:nvPr>
            <p:ph type="body" idx="1"/>
          </p:nvPr>
        </p:nvSpPr>
        <p:spPr>
          <a:xfrm>
            <a:off x="609600" y="1752600"/>
            <a:ext cx="1600200" cy="4343400"/>
          </a:xfrm>
          <a:prstGeom prst="rect">
            <a:avLst/>
          </a:prstGeom>
          <a:solidFill>
            <a:schemeClr val="accent2"/>
          </a:solidFill>
          <a:ln w="50800" cap="sq" cmpd="dbl">
            <a:solidFill>
              <a:schemeClr val="accent2"/>
            </a:solidFill>
            <a:prstDash val="solid"/>
            <a:miter lim="800000"/>
            <a:headEnd type="none" w="sm" len="sm"/>
            <a:tailEnd type="none" w="sm" len="sm"/>
          </a:ln>
        </p:spPr>
        <p:txBody>
          <a:bodyPr spcFirstLastPara="1" wrap="square" lIns="137150" tIns="182875" rIns="137150" bIns="91425" anchor="t" anchorCtr="0">
            <a:normAutofit/>
          </a:bodyPr>
          <a:lstStyle>
            <a:lvl1pPr marL="457200" lvl="0" indent="-228600" algn="l">
              <a:spcBef>
                <a:spcPts val="700"/>
              </a:spcBef>
              <a:spcAft>
                <a:spcPts val="0"/>
              </a:spcAft>
              <a:buSzPts val="1080"/>
              <a:buNone/>
              <a:defRPr sz="1800">
                <a:solidFill>
                  <a:schemeClr val="lt1"/>
                </a:solidFill>
                <a:latin typeface="Twentieth Century"/>
                <a:ea typeface="Twentieth Century"/>
                <a:cs typeface="Twentieth Century"/>
                <a:sym typeface="Twentieth Century"/>
              </a:defRPr>
            </a:lvl1pPr>
            <a:lvl2pPr marL="914400" lvl="1" indent="-228600" algn="l">
              <a:spcBef>
                <a:spcPts val="1000"/>
              </a:spcBef>
              <a:spcAft>
                <a:spcPts val="0"/>
              </a:spcAft>
              <a:buSzPts val="840"/>
              <a:buNone/>
              <a:defRPr sz="1200">
                <a:solidFill>
                  <a:schemeClr val="lt1"/>
                </a:solidFill>
                <a:latin typeface="Twentieth Century"/>
                <a:ea typeface="Twentieth Century"/>
                <a:cs typeface="Twentieth Century"/>
                <a:sym typeface="Twentieth Century"/>
              </a:defRPr>
            </a:lvl2pPr>
            <a:lvl3pPr marL="1371600" lvl="2" indent="-228600" algn="l">
              <a:spcBef>
                <a:spcPts val="500"/>
              </a:spcBef>
              <a:spcAft>
                <a:spcPts val="0"/>
              </a:spcAft>
              <a:buSzPts val="750"/>
              <a:buNone/>
              <a:defRPr sz="1000">
                <a:solidFill>
                  <a:schemeClr val="lt1"/>
                </a:solidFill>
                <a:latin typeface="Twentieth Century"/>
                <a:ea typeface="Twentieth Century"/>
                <a:cs typeface="Twentieth Century"/>
                <a:sym typeface="Twentieth Century"/>
              </a:defRPr>
            </a:lvl3pPr>
            <a:lvl4pPr marL="1828800" lvl="3" indent="-228600" algn="l">
              <a:spcBef>
                <a:spcPts val="400"/>
              </a:spcBef>
              <a:spcAft>
                <a:spcPts val="0"/>
              </a:spcAft>
              <a:buSzPts val="675"/>
              <a:buNone/>
              <a:defRPr sz="900">
                <a:solidFill>
                  <a:schemeClr val="lt1"/>
                </a:solidFill>
                <a:latin typeface="Twentieth Century"/>
                <a:ea typeface="Twentieth Century"/>
                <a:cs typeface="Twentieth Century"/>
                <a:sym typeface="Twentieth Century"/>
              </a:defRPr>
            </a:lvl4pPr>
            <a:lvl5pPr marL="2286000" lvl="4" indent="-228600" algn="l">
              <a:spcBef>
                <a:spcPts val="400"/>
              </a:spcBef>
              <a:spcAft>
                <a:spcPts val="0"/>
              </a:spcAft>
              <a:buSzPts val="585"/>
              <a:buNone/>
              <a:defRPr sz="900">
                <a:solidFill>
                  <a:schemeClr val="lt1"/>
                </a:solidFill>
                <a:latin typeface="Twentieth Century"/>
                <a:ea typeface="Twentieth Century"/>
                <a:cs typeface="Twentieth Century"/>
                <a:sym typeface="Twentieth Century"/>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91" name="Google Shape;91;p46"/>
          <p:cNvSpPr txBox="1">
            <a:spLocks noGrp="1"/>
          </p:cNvSpPr>
          <p:nvPr>
            <p:ph type="body" idx="2"/>
          </p:nvPr>
        </p:nvSpPr>
        <p:spPr>
          <a:xfrm>
            <a:off x="2362200" y="1752600"/>
            <a:ext cx="6400800" cy="44196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bg>
      <p:bgPr>
        <a:blipFill rotWithShape="1">
          <a:blip r:embed="rId2">
            <a:alphaModFix/>
          </a:blip>
          <a:tile tx="0" ty="0" sx="100000" sy="100000" flip="none" algn="tl"/>
        </a:blipFill>
        <a:effectLst/>
      </p:bgPr>
    </p:bg>
    <p:spTree>
      <p:nvGrpSpPr>
        <p:cNvPr id="1" name="Shape 92"/>
        <p:cNvGrpSpPr/>
        <p:nvPr/>
      </p:nvGrpSpPr>
      <p:grpSpPr>
        <a:xfrm>
          <a:off x="0" y="0"/>
          <a:ext cx="0" cy="0"/>
          <a:chOff x="0" y="0"/>
          <a:chExt cx="0" cy="0"/>
        </a:xfrm>
      </p:grpSpPr>
      <p:sp>
        <p:nvSpPr>
          <p:cNvPr id="93" name="Google Shape;93;p47"/>
          <p:cNvSpPr txBox="1">
            <a:spLocks noGrp="1"/>
          </p:cNvSpPr>
          <p:nvPr>
            <p:ph type="body" idx="1"/>
          </p:nvPr>
        </p:nvSpPr>
        <p:spPr>
          <a:xfrm>
            <a:off x="1600200" y="5486400"/>
            <a:ext cx="7315200" cy="685800"/>
          </a:xfrm>
          <a:prstGeom prst="rect">
            <a:avLst/>
          </a:prstGeom>
          <a:noFill/>
          <a:ln>
            <a:noFill/>
          </a:ln>
        </p:spPr>
        <p:txBody>
          <a:bodyPr spcFirstLastPara="1" wrap="square" lIns="91425" tIns="45700" rIns="91425" bIns="45700" anchor="t" anchorCtr="0">
            <a:normAutofit/>
          </a:bodyPr>
          <a:lstStyle>
            <a:lvl1pPr marL="457200" lvl="0" indent="-228600" algn="l">
              <a:spcBef>
                <a:spcPts val="700"/>
              </a:spcBef>
              <a:spcAft>
                <a:spcPts val="0"/>
              </a:spcAft>
              <a:buSzPts val="1020"/>
              <a:buFont typeface="Twentieth Century"/>
              <a:buNone/>
              <a:defRPr sz="1700"/>
            </a:lvl1pPr>
            <a:lvl2pPr marL="914400" lvl="1" indent="-228600" algn="l">
              <a:spcBef>
                <a:spcPts val="550"/>
              </a:spcBef>
              <a:spcAft>
                <a:spcPts val="0"/>
              </a:spcAft>
              <a:buSzPts val="840"/>
              <a:buFont typeface="Twentieth Century"/>
              <a:buNone/>
              <a:defRPr sz="1200"/>
            </a:lvl2pPr>
            <a:lvl3pPr marL="1371600" lvl="2" indent="-228600" algn="l">
              <a:spcBef>
                <a:spcPts val="500"/>
              </a:spcBef>
              <a:spcAft>
                <a:spcPts val="0"/>
              </a:spcAft>
              <a:buSzPts val="750"/>
              <a:buFont typeface="Twentieth Century"/>
              <a:buNone/>
              <a:defRPr sz="1000"/>
            </a:lvl3pPr>
            <a:lvl4pPr marL="1828800" lvl="3" indent="-228600" algn="l">
              <a:spcBef>
                <a:spcPts val="400"/>
              </a:spcBef>
              <a:spcAft>
                <a:spcPts val="0"/>
              </a:spcAft>
              <a:buSzPts val="675"/>
              <a:buFont typeface="Twentieth Century"/>
              <a:buNone/>
              <a:defRPr sz="900"/>
            </a:lvl4pPr>
            <a:lvl5pPr marL="2286000" lvl="4" indent="-228600" algn="l">
              <a:spcBef>
                <a:spcPts val="400"/>
              </a:spcBef>
              <a:spcAft>
                <a:spcPts val="0"/>
              </a:spcAft>
              <a:buSzPts val="585"/>
              <a:buFont typeface="Twentieth Century"/>
              <a:buNone/>
              <a:defRPr sz="900"/>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94" name="Google Shape;94;p47"/>
          <p:cNvSpPr/>
          <p:nvPr/>
        </p:nvSpPr>
        <p:spPr>
          <a:xfrm>
            <a:off x="-9144" y="4572000"/>
            <a:ext cx="9144000" cy="886968"/>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5" name="Google Shape;95;p47"/>
          <p:cNvSpPr/>
          <p:nvPr/>
        </p:nvSpPr>
        <p:spPr>
          <a:xfrm>
            <a:off x="-9144" y="4663440"/>
            <a:ext cx="1463040" cy="713232"/>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6" name="Google Shape;96;p47"/>
          <p:cNvSpPr/>
          <p:nvPr/>
        </p:nvSpPr>
        <p:spPr>
          <a:xfrm>
            <a:off x="1545336" y="4654296"/>
            <a:ext cx="7598664" cy="713232"/>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7" name="Google Shape;97;p47"/>
          <p:cNvSpPr txBox="1">
            <a:spLocks noGrp="1"/>
          </p:cNvSpPr>
          <p:nvPr>
            <p:ph type="title"/>
          </p:nvPr>
        </p:nvSpPr>
        <p:spPr>
          <a:xfrm>
            <a:off x="1600200" y="4648200"/>
            <a:ext cx="7315200" cy="6858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rgbClr val="FFFFFF"/>
              </a:buClr>
              <a:buSzPts val="2800"/>
              <a:buFont typeface="Twentieth Century"/>
              <a:buNone/>
              <a:defRPr sz="2800" b="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8" name="Google Shape;98;p47"/>
          <p:cNvSpPr/>
          <p:nvPr/>
        </p:nvSpPr>
        <p:spPr>
          <a:xfrm>
            <a:off x="1447800" y="0"/>
            <a:ext cx="100584" cy="6867144"/>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99" name="Google Shape;99;p47"/>
          <p:cNvSpPr txBox="1">
            <a:spLocks noGrp="1"/>
          </p:cNvSpPr>
          <p:nvPr>
            <p:ph type="dt" idx="10"/>
          </p:nvPr>
        </p:nvSpPr>
        <p:spPr>
          <a:xfrm>
            <a:off x="62484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47"/>
          <p:cNvSpPr txBox="1">
            <a:spLocks noGrp="1"/>
          </p:cNvSpPr>
          <p:nvPr>
            <p:ph type="sldNum" idx="12"/>
          </p:nvPr>
        </p:nvSpPr>
        <p:spPr>
          <a:xfrm>
            <a:off x="0" y="4667249"/>
            <a:ext cx="1447800" cy="663578"/>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1pPr>
            <a:lvl2pPr marL="0" lvl="1"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2pPr>
            <a:lvl3pPr marL="0" lvl="2"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3pPr>
            <a:lvl4pPr marL="0" lvl="3"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4pPr>
            <a:lvl5pPr marL="0" lvl="4"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5pPr>
            <a:lvl6pPr marL="0" lvl="5"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6pPr>
            <a:lvl7pPr marL="0" lvl="6"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7pPr>
            <a:lvl8pPr marL="0" lvl="7"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8pPr>
            <a:lvl9pPr marL="0" lvl="8" indent="0" algn="ctr">
              <a:spcBef>
                <a:spcPts val="0"/>
              </a:spcBef>
              <a:buNone/>
              <a:defRPr sz="28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
        <p:nvSpPr>
          <p:cNvPr id="101" name="Google Shape;101;p47"/>
          <p:cNvSpPr txBox="1">
            <a:spLocks noGrp="1"/>
          </p:cNvSpPr>
          <p:nvPr>
            <p:ph type="ftr" idx="11"/>
          </p:nvPr>
        </p:nvSpPr>
        <p:spPr>
          <a:xfrm>
            <a:off x="1600200" y="6248206"/>
            <a:ext cx="4572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2" name="Google Shape;102;p47"/>
          <p:cNvSpPr>
            <a:spLocks noGrp="1"/>
          </p:cNvSpPr>
          <p:nvPr>
            <p:ph type="pic" idx="2"/>
          </p:nvPr>
        </p:nvSpPr>
        <p:spPr>
          <a:xfrm>
            <a:off x="1560576" y="0"/>
            <a:ext cx="7583424" cy="4568952"/>
          </a:xfrm>
          <a:prstGeom prst="rect">
            <a:avLst/>
          </a:prstGeom>
          <a:solidFill>
            <a:srgbClr val="DCE5EE"/>
          </a:solidFill>
          <a:ln>
            <a:noFill/>
          </a:ln>
        </p:spPr>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3"/>
        <p:cNvGrpSpPr/>
        <p:nvPr/>
      </p:nvGrpSpPr>
      <p:grpSpPr>
        <a:xfrm>
          <a:off x="0" y="0"/>
          <a:ext cx="0" cy="0"/>
          <a:chOff x="0" y="0"/>
          <a:chExt cx="0" cy="0"/>
        </a:xfrm>
      </p:grpSpPr>
      <p:sp>
        <p:nvSpPr>
          <p:cNvPr id="104" name="Google Shape;104;p48"/>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 name="Google Shape;105;p48"/>
          <p:cNvSpPr txBox="1">
            <a:spLocks noGrp="1"/>
          </p:cNvSpPr>
          <p:nvPr>
            <p:ph type="body" idx="1"/>
          </p:nvPr>
        </p:nvSpPr>
        <p:spPr>
          <a:xfrm rot="5400000">
            <a:off x="2426208" y="-213360"/>
            <a:ext cx="4526280" cy="81534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06" name="Google Shape;106;p48"/>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48"/>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8" name="Google Shape;108;p48"/>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bg>
      <p:bgPr>
        <a:solidFill>
          <a:schemeClr val="lt1"/>
        </a:solidFill>
        <a:effectLst/>
      </p:bgPr>
    </p:bg>
    <p:spTree>
      <p:nvGrpSpPr>
        <p:cNvPr id="1" name="Shape 109"/>
        <p:cNvGrpSpPr/>
        <p:nvPr/>
      </p:nvGrpSpPr>
      <p:grpSpPr>
        <a:xfrm>
          <a:off x="0" y="0"/>
          <a:ext cx="0" cy="0"/>
          <a:chOff x="0" y="0"/>
          <a:chExt cx="0" cy="0"/>
        </a:xfrm>
      </p:grpSpPr>
      <p:sp>
        <p:nvSpPr>
          <p:cNvPr id="110" name="Google Shape;110;p49"/>
          <p:cNvSpPr txBox="1">
            <a:spLocks noGrp="1"/>
          </p:cNvSpPr>
          <p:nvPr>
            <p:ph type="title"/>
          </p:nvPr>
        </p:nvSpPr>
        <p:spPr>
          <a:xfrm rot="5400000">
            <a:off x="4823619" y="2339182"/>
            <a:ext cx="5516563" cy="2057400"/>
          </a:xfrm>
          <a:prstGeom prst="rect">
            <a:avLst/>
          </a:prstGeom>
          <a:noFill/>
          <a:ln>
            <a:noFill/>
          </a:ln>
        </p:spPr>
        <p:txBody>
          <a:bodyPr spcFirstLastPara="1" wrap="square" lIns="91425" tIns="45700" rIns="91425" bIns="45700" anchor="ctr" anchorCtr="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1" name="Google Shape;111;p49"/>
          <p:cNvSpPr txBox="1">
            <a:spLocks noGrp="1"/>
          </p:cNvSpPr>
          <p:nvPr>
            <p:ph type="body" idx="1"/>
          </p:nvPr>
        </p:nvSpPr>
        <p:spPr>
          <a:xfrm rot="5400000">
            <a:off x="480218" y="586582"/>
            <a:ext cx="5516564" cy="5562600"/>
          </a:xfrm>
          <a:prstGeom prst="rect">
            <a:avLst/>
          </a:prstGeom>
          <a:noFill/>
          <a:ln>
            <a:noFill/>
          </a:ln>
        </p:spPr>
        <p:txBody>
          <a:bodyPr spcFirstLastPara="1" wrap="square" lIns="91425" tIns="45700" rIns="91425" bIns="45700" anchor="t" anchorCtr="0">
            <a:normAutofit/>
          </a:bodyPr>
          <a:lstStyle>
            <a:lvl1pPr marL="457200" lvl="0" indent="-297180" algn="l">
              <a:spcBef>
                <a:spcPts val="700"/>
              </a:spcBef>
              <a:spcAft>
                <a:spcPts val="0"/>
              </a:spcAft>
              <a:buSzPts val="1080"/>
              <a:buChar char="◻"/>
              <a:defRPr/>
            </a:lvl1pPr>
            <a:lvl2pPr marL="914400" lvl="1" indent="-308610" algn="l">
              <a:spcBef>
                <a:spcPts val="550"/>
              </a:spcBef>
              <a:spcAft>
                <a:spcPts val="0"/>
              </a:spcAft>
              <a:buSzPts val="1260"/>
              <a:buChar char="🞑"/>
              <a:defRPr/>
            </a:lvl2pPr>
            <a:lvl3pPr marL="1371600" lvl="2" indent="-314325" algn="l">
              <a:spcBef>
                <a:spcPts val="500"/>
              </a:spcBef>
              <a:spcAft>
                <a:spcPts val="0"/>
              </a:spcAft>
              <a:buSzPts val="1350"/>
              <a:buChar char="■"/>
              <a:defRPr/>
            </a:lvl3pPr>
            <a:lvl4pPr marL="1828800" lvl="3" indent="-314325" algn="l">
              <a:spcBef>
                <a:spcPts val="400"/>
              </a:spcBef>
              <a:spcAft>
                <a:spcPts val="0"/>
              </a:spcAft>
              <a:buSzPts val="1350"/>
              <a:buChar char="■"/>
              <a:defRPr/>
            </a:lvl4pPr>
            <a:lvl5pPr marL="2286000" lvl="4" indent="-302895" algn="l">
              <a:spcBef>
                <a:spcPts val="400"/>
              </a:spcBef>
              <a:spcAft>
                <a:spcPts val="0"/>
              </a:spcAft>
              <a:buSzPts val="1170"/>
              <a:buChar char="■"/>
              <a:defRPr/>
            </a:lvl5pPr>
            <a:lvl6pPr marL="2743200" lvl="5" indent="-342900" algn="l">
              <a:spcBef>
                <a:spcPts val="360"/>
              </a:spcBef>
              <a:spcAft>
                <a:spcPts val="0"/>
              </a:spcAft>
              <a:buSzPts val="1800"/>
              <a:buChar char="▪"/>
              <a:defRPr/>
            </a:lvl6pPr>
            <a:lvl7pPr marL="3200400" lvl="6" indent="-342900" algn="l">
              <a:spcBef>
                <a:spcPts val="360"/>
              </a:spcBef>
              <a:spcAft>
                <a:spcPts val="0"/>
              </a:spcAft>
              <a:buSzPts val="1800"/>
              <a:buChar char="▪"/>
              <a:defRPr/>
            </a:lvl7pPr>
            <a:lvl8pPr marL="3657600" lvl="7" indent="-342900" algn="l">
              <a:spcBef>
                <a:spcPts val="360"/>
              </a:spcBef>
              <a:spcAft>
                <a:spcPts val="0"/>
              </a:spcAft>
              <a:buSzPts val="1800"/>
              <a:buChar char="▪"/>
              <a:defRPr/>
            </a:lvl8pPr>
            <a:lvl9pPr marL="4114800" lvl="8" indent="-342900" algn="l">
              <a:spcBef>
                <a:spcPts val="360"/>
              </a:spcBef>
              <a:spcAft>
                <a:spcPts val="0"/>
              </a:spcAft>
              <a:buSzPts val="1800"/>
              <a:buChar char="▪"/>
              <a:defRPr/>
            </a:lvl9pPr>
          </a:lstStyle>
          <a:p>
            <a:endParaRPr/>
          </a:p>
        </p:txBody>
      </p:sp>
      <p:sp>
        <p:nvSpPr>
          <p:cNvPr id="112" name="Google Shape;112;p49"/>
          <p:cNvSpPr txBox="1">
            <a:spLocks noGrp="1"/>
          </p:cNvSpPr>
          <p:nvPr>
            <p:ph type="dt" idx="10"/>
          </p:nvPr>
        </p:nvSpPr>
        <p:spPr>
          <a:xfrm>
            <a:off x="6553200" y="6248402"/>
            <a:ext cx="2209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49"/>
          <p:cNvSpPr txBox="1">
            <a:spLocks noGrp="1"/>
          </p:cNvSpPr>
          <p:nvPr>
            <p:ph type="ftr" idx="11"/>
          </p:nvPr>
        </p:nvSpPr>
        <p:spPr>
          <a:xfrm>
            <a:off x="457201" y="6248207"/>
            <a:ext cx="5573483"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49"/>
          <p:cNvSpPr/>
          <p:nvPr/>
        </p:nvSpPr>
        <p:spPr>
          <a:xfrm>
            <a:off x="6096318" y="0"/>
            <a:ext cx="32004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5" name="Google Shape;115;p49"/>
          <p:cNvSpPr/>
          <p:nvPr/>
        </p:nvSpPr>
        <p:spPr>
          <a:xfrm>
            <a:off x="6142038" y="609600"/>
            <a:ext cx="228600" cy="62484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6" name="Google Shape;116;p49"/>
          <p:cNvSpPr/>
          <p:nvPr/>
        </p:nvSpPr>
        <p:spPr>
          <a:xfrm>
            <a:off x="6142038" y="0"/>
            <a:ext cx="228600" cy="5334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17" name="Google Shape;117;p49"/>
          <p:cNvSpPr txBox="1">
            <a:spLocks noGrp="1"/>
          </p:cNvSpPr>
          <p:nvPr>
            <p:ph type="sldNum" idx="12"/>
          </p:nvPr>
        </p:nvSpPr>
        <p:spPr>
          <a:xfrm rot="5400000">
            <a:off x="5989638" y="144462"/>
            <a:ext cx="533400" cy="244476"/>
          </a:xfrm>
          <a:prstGeom prst="rect">
            <a:avLst/>
          </a:prstGeom>
          <a:noFill/>
          <a:ln>
            <a:noFill/>
          </a:ln>
        </p:spPr>
        <p:txBody>
          <a:bodyPr spcFirstLastPara="1" wrap="square" lIns="91425" tIns="45700" rIns="91425" bIns="45700" anchor="ctr" anchorCtr="0">
            <a:normAutofit/>
          </a:bodyPr>
          <a:lstStyle>
            <a:lvl1pPr marL="0" lvl="0" indent="0" algn="ctr">
              <a:spcBef>
                <a:spcPts val="0"/>
              </a:spcBef>
              <a:buNone/>
              <a:defRPr/>
            </a:lvl1pPr>
            <a:lvl2pPr marL="0" lvl="1" indent="0" algn="ctr">
              <a:spcBef>
                <a:spcPts val="0"/>
              </a:spcBef>
              <a:buNone/>
              <a:defRPr/>
            </a:lvl2pPr>
            <a:lvl3pPr marL="0" lvl="2" indent="0" algn="ctr">
              <a:spcBef>
                <a:spcPts val="0"/>
              </a:spcBef>
              <a:buNone/>
              <a:defRPr/>
            </a:lvl3pPr>
            <a:lvl4pPr marL="0" lvl="3" indent="0" algn="ctr">
              <a:spcBef>
                <a:spcPts val="0"/>
              </a:spcBef>
              <a:buNone/>
              <a:defRPr/>
            </a:lvl4pPr>
            <a:lvl5pPr marL="0" lvl="4" indent="0" algn="ctr">
              <a:spcBef>
                <a:spcPts val="0"/>
              </a:spcBef>
              <a:buNone/>
              <a:defRPr/>
            </a:lvl5pPr>
            <a:lvl6pPr marL="0" lvl="5" indent="0" algn="ctr">
              <a:spcBef>
                <a:spcPts val="0"/>
              </a:spcBef>
              <a:buNone/>
              <a:defRPr/>
            </a:lvl6pPr>
            <a:lvl7pPr marL="0" lvl="6" indent="0" algn="ctr">
              <a:spcBef>
                <a:spcPts val="0"/>
              </a:spcBef>
              <a:buNone/>
              <a:defRPr/>
            </a:lvl7pPr>
            <a:lvl8pPr marL="0" lvl="7" indent="0" algn="ctr">
              <a:spcBef>
                <a:spcPts val="0"/>
              </a:spcBef>
              <a:buNone/>
              <a:defRPr/>
            </a:lvl8pPr>
            <a:lvl9pPr marL="0" lvl="8" indent="0" algn="ctr">
              <a:spcBef>
                <a:spcPts val="0"/>
              </a:spcBef>
              <a:buNone/>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9"/>
        <p:cNvGrpSpPr/>
        <p:nvPr/>
      </p:nvGrpSpPr>
      <p:grpSpPr>
        <a:xfrm>
          <a:off x="0" y="0"/>
          <a:ext cx="0" cy="0"/>
          <a:chOff x="0" y="0"/>
          <a:chExt cx="0" cy="0"/>
        </a:xfrm>
      </p:grpSpPr>
      <p:sp>
        <p:nvSpPr>
          <p:cNvPr id="10" name="Google Shape;10;p37"/>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lt2"/>
              </a:buClr>
              <a:buSzPts val="4400"/>
              <a:buFont typeface="Twentieth Century"/>
              <a:buNone/>
              <a:defRPr sz="4400" b="0" i="0" u="none" strike="noStrike" cap="none">
                <a:solidFill>
                  <a:schemeClr val="lt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7"/>
          <p:cNvSpPr txBox="1">
            <a:spLocks noGrp="1"/>
          </p:cNvSpPr>
          <p:nvPr>
            <p:ph type="body" idx="1"/>
          </p:nvPr>
        </p:nvSpPr>
        <p:spPr>
          <a:xfrm>
            <a:off x="612648" y="1600200"/>
            <a:ext cx="8153400" cy="4526280"/>
          </a:xfrm>
          <a:prstGeom prst="rect">
            <a:avLst/>
          </a:prstGeom>
          <a:noFill/>
          <a:ln>
            <a:noFill/>
          </a:ln>
        </p:spPr>
        <p:txBody>
          <a:bodyPr spcFirstLastPara="1" wrap="square" lIns="91425" tIns="45700" rIns="91425" bIns="45700" anchor="t" anchorCtr="0">
            <a:norm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lt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lt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lt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lt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lt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2" name="Google Shape;12;p37"/>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lt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3" name="Google Shape;13;p37"/>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lt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lt1"/>
                </a:solidFill>
                <a:latin typeface="Twentieth Century"/>
                <a:ea typeface="Twentieth Century"/>
                <a:cs typeface="Twentieth Century"/>
                <a:sym typeface="Twentieth Century"/>
              </a:defRPr>
            </a:lvl9pPr>
          </a:lstStyle>
          <a:p>
            <a:endParaRPr/>
          </a:p>
        </p:txBody>
      </p:sp>
      <p:sp>
        <p:nvSpPr>
          <p:cNvPr id="14" name="Google Shape;14;p37"/>
          <p:cNvSpPr/>
          <p:nvPr/>
        </p:nvSpPr>
        <p:spPr>
          <a:xfrm>
            <a:off x="0" y="1234440"/>
            <a:ext cx="9144000" cy="32004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5" name="Google Shape;15;p37"/>
          <p:cNvSpPr/>
          <p:nvPr/>
        </p:nvSpPr>
        <p:spPr>
          <a:xfrm>
            <a:off x="0" y="1280160"/>
            <a:ext cx="533400" cy="228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6" name="Google Shape;16;p37"/>
          <p:cNvSpPr/>
          <p:nvPr/>
        </p:nvSpPr>
        <p:spPr>
          <a:xfrm>
            <a:off x="590550" y="1280160"/>
            <a:ext cx="8553450" cy="228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17" name="Google Shape;17;p37"/>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marR="0" lvl="0"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marR="0" lvl="1"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marR="0" lvl="2"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marR="0" lvl="3"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marR="0" lvl="4"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marR="0" lvl="5"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marR="0" lvl="6"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marR="0" lvl="7"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marR="0" lvl="8"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7"/>
        <p:cNvGrpSpPr/>
        <p:nvPr/>
      </p:nvGrpSpPr>
      <p:grpSpPr>
        <a:xfrm>
          <a:off x="0" y="0"/>
          <a:ext cx="0" cy="0"/>
          <a:chOff x="0" y="0"/>
          <a:chExt cx="0" cy="0"/>
        </a:xfrm>
      </p:grpSpPr>
      <p:sp>
        <p:nvSpPr>
          <p:cNvPr id="28" name="Google Shape;28;p36"/>
          <p:cNvSpPr txBox="1">
            <a:spLocks noGrp="1"/>
          </p:cNvSpPr>
          <p:nvPr>
            <p:ph type="title"/>
          </p:nvPr>
        </p:nvSpPr>
        <p:spPr>
          <a:xfrm>
            <a:off x="609600" y="228600"/>
            <a:ext cx="8153400" cy="990600"/>
          </a:xfrm>
          <a:prstGeom prst="rect">
            <a:avLst/>
          </a:prstGeom>
          <a:noFill/>
          <a:ln>
            <a:noFill/>
          </a:ln>
        </p:spPr>
        <p:txBody>
          <a:bodyPr spcFirstLastPara="1" wrap="square" lIns="91425" tIns="45700" rIns="91425" bIns="45700" anchor="ctr" anchorCtr="0">
            <a:normAutofit/>
          </a:bodyPr>
          <a:lstStyle>
            <a:lvl1pPr marR="0" lvl="0" algn="l" rtl="0">
              <a:spcBef>
                <a:spcPts val="0"/>
              </a:spcBef>
              <a:spcAft>
                <a:spcPts val="0"/>
              </a:spcAft>
              <a:buClr>
                <a:schemeClr val="dk2"/>
              </a:buClr>
              <a:buSzPts val="4400"/>
              <a:buFont typeface="Twentieth Century"/>
              <a:buNone/>
              <a:defRPr sz="4400" b="0" i="0" u="none" strike="noStrike" cap="non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9" name="Google Shape;29;p36"/>
          <p:cNvSpPr txBox="1">
            <a:spLocks noGrp="1"/>
          </p:cNvSpPr>
          <p:nvPr>
            <p:ph type="body" idx="1"/>
          </p:nvPr>
        </p:nvSpPr>
        <p:spPr>
          <a:xfrm>
            <a:off x="612648" y="1600200"/>
            <a:ext cx="8153400" cy="4526280"/>
          </a:xfrm>
          <a:prstGeom prst="rect">
            <a:avLst/>
          </a:prstGeom>
          <a:noFill/>
          <a:ln>
            <a:noFill/>
          </a:ln>
        </p:spPr>
        <p:txBody>
          <a:bodyPr spcFirstLastPara="1" wrap="square" lIns="91425" tIns="45700" rIns="91425" bIns="45700" anchor="t" anchorCtr="0">
            <a:normAutofit/>
          </a:bodyPr>
          <a:lstStyle>
            <a:lvl1pPr marL="457200" marR="0" lvl="0" indent="-339090" algn="l" rtl="0">
              <a:spcBef>
                <a:spcPts val="700"/>
              </a:spcBef>
              <a:spcAft>
                <a:spcPts val="0"/>
              </a:spcAft>
              <a:buClr>
                <a:schemeClr val="accent2"/>
              </a:buClr>
              <a:buSzPts val="1740"/>
              <a:buFont typeface="Noto Sans Symbols"/>
              <a:buChar char="◻"/>
              <a:defRPr sz="2900" b="0" i="0" u="none" strike="noStrike" cap="none">
                <a:solidFill>
                  <a:schemeClr val="dk1"/>
                </a:solidFill>
                <a:latin typeface="Twentieth Century"/>
                <a:ea typeface="Twentieth Century"/>
                <a:cs typeface="Twentieth Century"/>
                <a:sym typeface="Twentieth Century"/>
              </a:defRPr>
            </a:lvl1pPr>
            <a:lvl2pPr marL="914400" marR="0" lvl="1" indent="-344169" algn="l" rtl="0">
              <a:spcBef>
                <a:spcPts val="550"/>
              </a:spcBef>
              <a:spcAft>
                <a:spcPts val="0"/>
              </a:spcAft>
              <a:buClr>
                <a:schemeClr val="accent1"/>
              </a:buClr>
              <a:buSzPts val="1820"/>
              <a:buFont typeface="Noto Sans Symbols"/>
              <a:buChar char="🞑"/>
              <a:defRPr sz="2600" b="0" i="0" u="none" strike="noStrike" cap="none">
                <a:solidFill>
                  <a:schemeClr val="dk1"/>
                </a:solidFill>
                <a:latin typeface="Twentieth Century"/>
                <a:ea typeface="Twentieth Century"/>
                <a:cs typeface="Twentieth Century"/>
                <a:sym typeface="Twentieth Century"/>
              </a:defRPr>
            </a:lvl2pPr>
            <a:lvl3pPr marL="1371600" marR="0" lvl="2" indent="-338137" algn="l" rtl="0">
              <a:spcBef>
                <a:spcPts val="500"/>
              </a:spcBef>
              <a:spcAft>
                <a:spcPts val="0"/>
              </a:spcAft>
              <a:buClr>
                <a:schemeClr val="accent2"/>
              </a:buClr>
              <a:buSzPts val="1725"/>
              <a:buFont typeface="Noto Sans Symbols"/>
              <a:buChar char="■"/>
              <a:defRPr sz="2300" b="0" i="0" u="none" strike="noStrike" cap="none">
                <a:solidFill>
                  <a:schemeClr val="dk1"/>
                </a:solidFill>
                <a:latin typeface="Twentieth Century"/>
                <a:ea typeface="Twentieth Century"/>
                <a:cs typeface="Twentieth Century"/>
                <a:sym typeface="Twentieth Century"/>
              </a:defRPr>
            </a:lvl3pPr>
            <a:lvl4pPr marL="1828800" marR="0" lvl="3" indent="-323850" algn="l" rtl="0">
              <a:spcBef>
                <a:spcPts val="400"/>
              </a:spcBef>
              <a:spcAft>
                <a:spcPts val="0"/>
              </a:spcAft>
              <a:buClr>
                <a:schemeClr val="accent3"/>
              </a:buClr>
              <a:buSzPts val="1500"/>
              <a:buFont typeface="Noto Sans Symbols"/>
              <a:buChar char="■"/>
              <a:defRPr sz="2000" b="0" i="0" u="none" strike="noStrike" cap="none">
                <a:solidFill>
                  <a:schemeClr val="dk1"/>
                </a:solidFill>
                <a:latin typeface="Twentieth Century"/>
                <a:ea typeface="Twentieth Century"/>
                <a:cs typeface="Twentieth Century"/>
                <a:sym typeface="Twentieth Century"/>
              </a:defRPr>
            </a:lvl4pPr>
            <a:lvl5pPr marL="2286000" marR="0" lvl="4" indent="-311150" algn="l" rtl="0">
              <a:spcBef>
                <a:spcPts val="400"/>
              </a:spcBef>
              <a:spcAft>
                <a:spcPts val="0"/>
              </a:spcAft>
              <a:buClr>
                <a:schemeClr val="accent4"/>
              </a:buClr>
              <a:buSzPts val="1300"/>
              <a:buFont typeface="Noto Sans Symbols"/>
              <a:buChar char="■"/>
              <a:defRPr sz="2000" b="0" i="0" u="none" strike="noStrike" cap="none">
                <a:solidFill>
                  <a:schemeClr val="dk1"/>
                </a:solidFill>
                <a:latin typeface="Twentieth Century"/>
                <a:ea typeface="Twentieth Century"/>
                <a:cs typeface="Twentieth Century"/>
                <a:sym typeface="Twentieth Century"/>
              </a:defRPr>
            </a:lvl5pPr>
            <a:lvl6pPr marL="2743200" marR="0" lvl="5" indent="-342900" algn="l" rtl="0">
              <a:spcBef>
                <a:spcPts val="360"/>
              </a:spcBef>
              <a:spcAft>
                <a:spcPts val="0"/>
              </a:spcAft>
              <a:buClr>
                <a:schemeClr val="accent1"/>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6pPr>
            <a:lvl7pPr marL="3200400" marR="0" lvl="6" indent="-342900" algn="l" rtl="0">
              <a:spcBef>
                <a:spcPts val="360"/>
              </a:spcBef>
              <a:spcAft>
                <a:spcPts val="0"/>
              </a:spcAft>
              <a:buClr>
                <a:schemeClr val="accent2"/>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7pPr>
            <a:lvl8pPr marL="3657600" marR="0" lvl="7" indent="-342900" algn="l" rtl="0">
              <a:spcBef>
                <a:spcPts val="360"/>
              </a:spcBef>
              <a:spcAft>
                <a:spcPts val="0"/>
              </a:spcAft>
              <a:buClr>
                <a:schemeClr val="accent3"/>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8pPr>
            <a:lvl9pPr marL="4114800" marR="0" lvl="8" indent="-342900" algn="l" rtl="0">
              <a:spcBef>
                <a:spcPts val="360"/>
              </a:spcBef>
              <a:spcAft>
                <a:spcPts val="0"/>
              </a:spcAft>
              <a:buClr>
                <a:schemeClr val="accent4"/>
              </a:buClr>
              <a:buSzPts val="1800"/>
              <a:buFont typeface="Noto Sans Symbols"/>
              <a:buChar char="▪"/>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0" name="Google Shape;30;p36"/>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1" name="Google Shape;31;p36"/>
          <p:cNvSpPr txBox="1">
            <a:spLocks noGrp="1"/>
          </p:cNvSpPr>
          <p:nvPr>
            <p:ph type="ftr" idx="11"/>
          </p:nvPr>
        </p:nvSpPr>
        <p:spPr>
          <a:xfrm>
            <a:off x="609600" y="6248206"/>
            <a:ext cx="5421083"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400" b="0" i="0" u="none" strike="noStrike" cap="none">
                <a:solidFill>
                  <a:schemeClr val="dk2"/>
                </a:solidFill>
                <a:latin typeface="Twentieth Century"/>
                <a:ea typeface="Twentieth Century"/>
                <a:cs typeface="Twentieth Century"/>
                <a:sym typeface="Twentieth Century"/>
              </a:defRPr>
            </a:lvl1pPr>
            <a:lvl2pPr marR="0" lvl="1"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2pPr>
            <a:lvl3pPr marR="0" lvl="2"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3pPr>
            <a:lvl4pPr marR="0" lvl="3"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4pPr>
            <a:lvl5pPr marR="0" lvl="4"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5pPr>
            <a:lvl6pPr marR="0" lvl="5"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6pPr>
            <a:lvl7pPr marR="0" lvl="6"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7pPr>
            <a:lvl8pPr marR="0" lvl="7"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8pPr>
            <a:lvl9pPr marR="0" lvl="8" algn="l" rtl="0">
              <a:spcBef>
                <a:spcPts val="0"/>
              </a:spcBef>
              <a:spcAft>
                <a:spcPts val="0"/>
              </a:spcAft>
              <a:buSzPts val="1400"/>
              <a:buNone/>
              <a:defRPr sz="1800" b="0" i="0" u="none" strike="noStrike" cap="none">
                <a:solidFill>
                  <a:schemeClr val="dk1"/>
                </a:solidFill>
                <a:latin typeface="Twentieth Century"/>
                <a:ea typeface="Twentieth Century"/>
                <a:cs typeface="Twentieth Century"/>
                <a:sym typeface="Twentieth Century"/>
              </a:defRPr>
            </a:lvl9pPr>
          </a:lstStyle>
          <a:p>
            <a:endParaRPr/>
          </a:p>
        </p:txBody>
      </p:sp>
      <p:sp>
        <p:nvSpPr>
          <p:cNvPr id="32" name="Google Shape;32;p36"/>
          <p:cNvSpPr/>
          <p:nvPr/>
        </p:nvSpPr>
        <p:spPr>
          <a:xfrm>
            <a:off x="0" y="1234440"/>
            <a:ext cx="9144000" cy="32004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3" name="Google Shape;33;p36"/>
          <p:cNvSpPr/>
          <p:nvPr/>
        </p:nvSpPr>
        <p:spPr>
          <a:xfrm>
            <a:off x="0" y="1280160"/>
            <a:ext cx="533400" cy="228600"/>
          </a:xfrm>
          <a:prstGeom prst="rect">
            <a:avLst/>
          </a:prstGeom>
          <a:solidFill>
            <a:schemeClr val="accent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4" name="Google Shape;34;p36"/>
          <p:cNvSpPr/>
          <p:nvPr/>
        </p:nvSpPr>
        <p:spPr>
          <a:xfrm>
            <a:off x="590550" y="1280160"/>
            <a:ext cx="8553450" cy="2286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wentieth Century"/>
              <a:ea typeface="Twentieth Century"/>
              <a:cs typeface="Twentieth Century"/>
              <a:sym typeface="Twentieth Century"/>
            </a:endParaRPr>
          </a:p>
        </p:txBody>
      </p:sp>
      <p:sp>
        <p:nvSpPr>
          <p:cNvPr id="35" name="Google Shape;35;p36"/>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a:bodyPr>
          <a:lstStyle>
            <a:lvl1pPr marL="0" marR="0" lvl="0"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1pPr>
            <a:lvl2pPr marL="0" marR="0" lvl="1"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2pPr>
            <a:lvl3pPr marL="0" marR="0" lvl="2"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3pPr>
            <a:lvl4pPr marL="0" marR="0" lvl="3"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4pPr>
            <a:lvl5pPr marL="0" marR="0" lvl="4"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5pPr>
            <a:lvl6pPr marL="0" marR="0" lvl="5"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6pPr>
            <a:lvl7pPr marL="0" marR="0" lvl="6"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7pPr>
            <a:lvl8pPr marL="0" marR="0" lvl="7"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8pPr>
            <a:lvl9pPr marL="0" marR="0" lvl="8" indent="0" algn="ctr" rtl="0">
              <a:spcBef>
                <a:spcPts val="0"/>
              </a:spcBef>
              <a:buNone/>
              <a:defRPr sz="1400" b="1" i="0" u="none" strike="noStrike" cap="none">
                <a:solidFill>
                  <a:srgbClr val="FFFFFF"/>
                </a:solidFill>
                <a:latin typeface="Twentieth Century"/>
                <a:ea typeface="Twentieth Century"/>
                <a:cs typeface="Twentieth Century"/>
                <a:sym typeface="Twentieth Century"/>
              </a:defRPr>
            </a:lvl9p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6" r:id="rId2"/>
    <p:sldLayoutId id="2147483657" r:id="rId3"/>
    <p:sldLayoutId id="2147483658" r:id="rId4"/>
    <p:sldLayoutId id="2147483659" r:id="rId5"/>
    <p:sldLayoutId id="2147483660" r:id="rId6"/>
    <p:sldLayoutId id="2147483661" r:id="rId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ctrTitle"/>
          </p:nvPr>
        </p:nvSpPr>
        <p:spPr>
          <a:xfrm>
            <a:off x="1752600" y="533400"/>
            <a:ext cx="6477000" cy="4876800"/>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chemeClr val="lt2"/>
              </a:buClr>
              <a:buSzPts val="4400"/>
              <a:buFont typeface="Twentieth Century"/>
              <a:buNone/>
            </a:pPr>
            <a:r>
              <a:rPr lang="en-US" b="1" dirty="0"/>
              <a:t>FUNDAMENTALS</a:t>
            </a:r>
            <a:br>
              <a:rPr lang="en-US" b="1" dirty="0"/>
            </a:br>
            <a:r>
              <a:rPr lang="en-US" sz="4000" b="1" dirty="0"/>
              <a:t>OF</a:t>
            </a:r>
            <a:r>
              <a:rPr lang="en-US" b="1" dirty="0"/>
              <a:t> ELECTRONICS</a:t>
            </a:r>
            <a:br>
              <a:rPr lang="en-US" b="1" dirty="0"/>
            </a:br>
            <a:r>
              <a:rPr lang="en-US" b="1" dirty="0"/>
              <a:t/>
            </a:r>
            <a:br>
              <a:rPr lang="en-US" b="1" dirty="0"/>
            </a:br>
            <a:r>
              <a:rPr lang="en-US" sz="2800" b="1" dirty="0">
                <a:solidFill>
                  <a:srgbClr val="00B050"/>
                </a:solidFill>
              </a:rPr>
              <a:t>WEEK </a:t>
            </a:r>
            <a:r>
              <a:rPr lang="en-US" sz="2800" b="1" dirty="0" smtClean="0">
                <a:solidFill>
                  <a:srgbClr val="00B050"/>
                </a:solidFill>
              </a:rPr>
              <a:t>11_LECTURE 11:</a:t>
            </a:r>
            <a:br>
              <a:rPr lang="en-US" sz="2800" b="1" dirty="0" smtClean="0">
                <a:solidFill>
                  <a:srgbClr val="00B050"/>
                </a:solidFill>
              </a:rPr>
            </a:br>
            <a:r>
              <a:rPr lang="en-US" sz="2800" b="1" dirty="0">
                <a:solidFill>
                  <a:srgbClr val="00B050"/>
                </a:solidFill>
              </a:rPr>
              <a:t/>
            </a:r>
            <a:br>
              <a:rPr lang="en-US" sz="2800" b="1" dirty="0">
                <a:solidFill>
                  <a:srgbClr val="00B050"/>
                </a:solidFill>
              </a:rPr>
            </a:br>
            <a:r>
              <a:rPr lang="en-US" sz="2800" b="1" dirty="0">
                <a:solidFill>
                  <a:srgbClr val="00B050"/>
                </a:solidFill>
              </a:rPr>
              <a:t> </a:t>
            </a:r>
            <a:r>
              <a:rPr lang="en-US" sz="2800" b="1" dirty="0" smtClean="0">
                <a:solidFill>
                  <a:srgbClr val="00B050"/>
                </a:solidFill>
              </a:rPr>
              <a:t>DESCRIPTION OF LINEAR INTEGRATED CIRCUITS</a:t>
            </a:r>
            <a:r>
              <a:rPr lang="en-US" b="1" dirty="0"/>
              <a:t/>
            </a:r>
            <a:br>
              <a:rPr lang="en-US" b="1" dirty="0"/>
            </a:br>
            <a:endParaRPr b="1"/>
          </a:p>
        </p:txBody>
      </p:sp>
      <p:sp>
        <p:nvSpPr>
          <p:cNvPr id="123" name="Google Shape;123;p1"/>
          <p:cNvSpPr txBox="1">
            <a:spLocks noGrp="1"/>
          </p:cNvSpPr>
          <p:nvPr>
            <p:ph type="subTitle" idx="1"/>
          </p:nvPr>
        </p:nvSpPr>
        <p:spPr>
          <a:xfrm>
            <a:off x="2362200" y="6050037"/>
            <a:ext cx="6705600" cy="6858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SzPts val="1440"/>
              <a:buNone/>
            </a:pPr>
            <a:r>
              <a:rPr lang="en-US" sz="2000" dirty="0"/>
              <a:t>Lecturer: NSABIMANA Camille, B.Sc. Eng., M.Sc. IT</a:t>
            </a:r>
            <a:endParaRPr sz="2400"/>
          </a:p>
        </p:txBody>
      </p:sp>
      <p:sp>
        <p:nvSpPr>
          <p:cNvPr id="124" name="Google Shape;124;p1"/>
          <p:cNvSpPr txBox="1">
            <a:spLocks noGrp="1"/>
          </p:cNvSpPr>
          <p:nvPr>
            <p:ph type="dt" idx="10"/>
          </p:nvPr>
        </p:nvSpPr>
        <p:spPr>
          <a:xfrm>
            <a:off x="76200" y="6068699"/>
            <a:ext cx="2057400" cy="685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4/22/2022</a:t>
            </a:r>
            <a:endParaRPr/>
          </a:p>
        </p:txBody>
      </p:sp>
      <p:sp>
        <p:nvSpPr>
          <p:cNvPr id="125" name="Google Shape;125;p1"/>
          <p:cNvSpPr txBox="1">
            <a:spLocks noGrp="1"/>
          </p:cNvSpPr>
          <p:nvPr>
            <p:ph type="sldNum" idx="12"/>
          </p:nvPr>
        </p:nvSpPr>
        <p:spPr>
          <a:xfrm>
            <a:off x="8001000" y="228600"/>
            <a:ext cx="838200" cy="381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2"/>
              </a:buClr>
              <a:buSzPts val="4400"/>
              <a:buFont typeface="Twentieth Century"/>
              <a:buNone/>
            </a:pPr>
            <a:r>
              <a:rPr lang="en-US" sz="4000" b="1" dirty="0">
                <a:effectLst>
                  <a:outerShdw blurRad="38100" dist="38100" dir="2700000" algn="tl">
                    <a:srgbClr val="000000">
                      <a:alpha val="43137"/>
                    </a:srgbClr>
                  </a:outerShdw>
                </a:effectLst>
              </a:rPr>
              <a:t>Content</a:t>
            </a:r>
            <a:endParaRPr sz="4000" b="1">
              <a:effectLst>
                <a:outerShdw blurRad="38100" dist="38100" dir="2700000" algn="tl">
                  <a:srgbClr val="000000">
                    <a:alpha val="43137"/>
                  </a:srgbClr>
                </a:outerShdw>
              </a:effectLst>
            </a:endParaRPr>
          </a:p>
        </p:txBody>
      </p:sp>
      <p:sp>
        <p:nvSpPr>
          <p:cNvPr id="131" name="Google Shape;131;p2"/>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t>4/22/2022</a:t>
            </a:r>
            <a:endParaRPr/>
          </a:p>
        </p:txBody>
      </p:sp>
      <p:sp>
        <p:nvSpPr>
          <p:cNvPr id="132" name="Google Shape;132;p2"/>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fontScale="85000" lnSpcReduction="20000"/>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2</a:t>
            </a:fld>
            <a:endParaRPr/>
          </a:p>
        </p:txBody>
      </p:sp>
      <p:sp>
        <p:nvSpPr>
          <p:cNvPr id="133" name="Google Shape;133;p2"/>
          <p:cNvSpPr txBox="1">
            <a:spLocks noGrp="1"/>
          </p:cNvSpPr>
          <p:nvPr>
            <p:ph type="body" idx="1"/>
          </p:nvPr>
        </p:nvSpPr>
        <p:spPr>
          <a:xfrm>
            <a:off x="612648" y="1600200"/>
            <a:ext cx="8153400" cy="4495800"/>
          </a:xfrm>
          <a:prstGeom prst="rect">
            <a:avLst/>
          </a:prstGeom>
          <a:noFill/>
          <a:ln>
            <a:noFill/>
          </a:ln>
        </p:spPr>
        <p:txBody>
          <a:bodyPr spcFirstLastPara="1" wrap="square" lIns="91425" tIns="45700" rIns="91425" bIns="45700" anchor="t" anchorCtr="0">
            <a:normAutofit lnSpcReduction="10000"/>
          </a:bodyPr>
          <a:lstStyle/>
          <a:p>
            <a:pPr lvl="0"/>
            <a:r>
              <a:rPr lang="en-ZA" sz="3600" dirty="0" smtClean="0"/>
              <a:t>Introduction to linear ICs</a:t>
            </a:r>
            <a:endParaRPr lang="en-US" sz="3600" dirty="0" smtClean="0"/>
          </a:p>
          <a:p>
            <a:pPr lvl="0"/>
            <a:r>
              <a:rPr lang="en-ZA" sz="3600" dirty="0" smtClean="0"/>
              <a:t>Proper description of linear ICs based on: </a:t>
            </a:r>
            <a:endParaRPr lang="en-US" sz="3600" dirty="0" smtClean="0"/>
          </a:p>
          <a:p>
            <a:pPr lvl="1"/>
            <a:r>
              <a:rPr lang="en-ZA" sz="3300" dirty="0" smtClean="0"/>
              <a:t>Their packages</a:t>
            </a:r>
            <a:endParaRPr lang="en-US" sz="3300" dirty="0" smtClean="0"/>
          </a:p>
          <a:p>
            <a:pPr lvl="2"/>
            <a:r>
              <a:rPr lang="en-ZA" sz="3000" dirty="0" smtClean="0"/>
              <a:t>Monolithic ICs</a:t>
            </a:r>
            <a:endParaRPr lang="en-US" sz="3000" dirty="0" smtClean="0"/>
          </a:p>
          <a:p>
            <a:pPr lvl="2"/>
            <a:r>
              <a:rPr lang="en-ZA" sz="3000" dirty="0" smtClean="0"/>
              <a:t>Thick-film ICs</a:t>
            </a:r>
            <a:endParaRPr lang="en-US" sz="3000" dirty="0" smtClean="0"/>
          </a:p>
          <a:p>
            <a:pPr lvl="2"/>
            <a:r>
              <a:rPr lang="en-ZA" sz="3000" dirty="0" smtClean="0"/>
              <a:t>Thin-film ICs</a:t>
            </a:r>
            <a:endParaRPr lang="en-US" sz="3000" dirty="0" smtClean="0"/>
          </a:p>
          <a:p>
            <a:pPr lvl="2"/>
            <a:r>
              <a:rPr lang="en-ZA" sz="3000" dirty="0" smtClean="0"/>
              <a:t>Hybrid ICs</a:t>
            </a:r>
            <a:endParaRPr lang="en-US" sz="3000" dirty="0" smtClean="0"/>
          </a:p>
          <a:p>
            <a:pPr marL="0" indent="0">
              <a:buNone/>
            </a:pPr>
            <a:endParaRPr lang="en-GB" sz="2400" b="1" dirty="0" smtClean="0"/>
          </a:p>
          <a:p>
            <a:endParaRPr lang="en-US" sz="2400" dirty="0" smtClean="0"/>
          </a:p>
          <a:p>
            <a:pPr>
              <a:buNone/>
            </a:pPr>
            <a:endParaRPr lang="en-US" sz="24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3600" b="1" dirty="0" smtClean="0"/>
              <a:t>Content</a:t>
            </a:r>
            <a:endParaRPr lang="en-US" sz="3600" b="1"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3</a:t>
            </a:fld>
            <a:endParaRPr lang="en-US"/>
          </a:p>
        </p:txBody>
      </p:sp>
      <p:sp>
        <p:nvSpPr>
          <p:cNvPr id="6" name="Text Placeholder 5"/>
          <p:cNvSpPr>
            <a:spLocks noGrp="1"/>
          </p:cNvSpPr>
          <p:nvPr>
            <p:ph type="body" idx="1"/>
          </p:nvPr>
        </p:nvSpPr>
        <p:spPr/>
        <p:txBody>
          <a:bodyPr/>
          <a:lstStyle/>
          <a:p>
            <a:pPr lvl="1"/>
            <a:r>
              <a:rPr lang="en-ZA" sz="3300" dirty="0" smtClean="0"/>
              <a:t>Their Chip size and integration</a:t>
            </a:r>
            <a:endParaRPr lang="en-US" sz="3300" dirty="0" smtClean="0"/>
          </a:p>
          <a:p>
            <a:pPr lvl="2"/>
            <a:r>
              <a:rPr lang="en-ZA" sz="3000" dirty="0" smtClean="0"/>
              <a:t>SSI</a:t>
            </a:r>
            <a:endParaRPr lang="en-US" sz="3000" dirty="0" smtClean="0"/>
          </a:p>
          <a:p>
            <a:pPr lvl="2"/>
            <a:r>
              <a:rPr lang="en-ZA" sz="3000" dirty="0" smtClean="0"/>
              <a:t>MSI</a:t>
            </a:r>
            <a:endParaRPr lang="en-US" sz="3000" dirty="0" smtClean="0"/>
          </a:p>
          <a:p>
            <a:pPr lvl="2"/>
            <a:r>
              <a:rPr lang="en-ZA" sz="3000" dirty="0" smtClean="0"/>
              <a:t>LSI</a:t>
            </a:r>
            <a:endParaRPr lang="en-US" sz="3000" dirty="0" smtClean="0"/>
          </a:p>
          <a:p>
            <a:pPr lvl="2"/>
            <a:r>
              <a:rPr lang="en-ZA" sz="3000" dirty="0" smtClean="0"/>
              <a:t>VLSI</a:t>
            </a:r>
            <a:endParaRPr lang="en-US" sz="3000" dirty="0" smtClean="0"/>
          </a:p>
          <a:p>
            <a:pPr lvl="2"/>
            <a:r>
              <a:rPr lang="en-ZA" sz="3000" dirty="0" smtClean="0"/>
              <a:t>ULSI</a:t>
            </a:r>
            <a:endParaRPr lang="en-US" sz="3000" dirty="0" smtClean="0"/>
          </a:p>
          <a:p>
            <a:pPr lvl="0"/>
            <a:r>
              <a:rPr lang="en-ZA" sz="3600" dirty="0" smtClean="0"/>
              <a:t>Description of Advantages and disadvantages of linear ICs</a:t>
            </a:r>
            <a:endParaRPr lang="en-US" sz="3600" dirty="0" smtClean="0"/>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ZA" dirty="0" smtClean="0"/>
              <a:t/>
            </a:r>
            <a:br>
              <a:rPr lang="en-ZA" dirty="0" smtClean="0"/>
            </a:br>
            <a:r>
              <a:rPr lang="en-ZA" sz="5300" b="1" dirty="0" smtClean="0">
                <a:solidFill>
                  <a:srgbClr val="C00000"/>
                </a:solidFill>
                <a:effectLst>
                  <a:outerShdw blurRad="38100" dist="38100" dir="2700000" algn="tl">
                    <a:srgbClr val="000000">
                      <a:alpha val="43137"/>
                    </a:srgbClr>
                  </a:outerShdw>
                </a:effectLst>
              </a:rPr>
              <a:t>Introduction </a:t>
            </a:r>
            <a:r>
              <a:rPr lang="en-ZA" sz="5300" b="1" dirty="0">
                <a:solidFill>
                  <a:srgbClr val="C00000"/>
                </a:solidFill>
                <a:effectLst>
                  <a:outerShdw blurRad="38100" dist="38100" dir="2700000" algn="tl">
                    <a:srgbClr val="000000">
                      <a:alpha val="43137"/>
                    </a:srgbClr>
                  </a:outerShdw>
                </a:effectLst>
              </a:rPr>
              <a:t>to linear ICs</a:t>
            </a:r>
            <a:r>
              <a:rPr lang="en-US" dirty="0"/>
              <a:t/>
            </a:r>
            <a:br>
              <a:rPr lang="en-US"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4</a:t>
            </a:fld>
            <a:endParaRPr lang="en-US"/>
          </a:p>
        </p:txBody>
      </p:sp>
      <p:sp>
        <p:nvSpPr>
          <p:cNvPr id="5" name="Content Placeholder 4"/>
          <p:cNvSpPr>
            <a:spLocks noGrp="1"/>
          </p:cNvSpPr>
          <p:nvPr>
            <p:ph sz="quarter" idx="1"/>
          </p:nvPr>
        </p:nvSpPr>
        <p:spPr/>
        <p:txBody>
          <a:bodyPr>
            <a:normAutofit/>
          </a:bodyPr>
          <a:lstStyle/>
          <a:p>
            <a:pPr algn="just"/>
            <a:r>
              <a:rPr lang="en-US" sz="3200" dirty="0"/>
              <a:t>A </a:t>
            </a:r>
            <a:r>
              <a:rPr lang="en-US" sz="3200" b="1" dirty="0"/>
              <a:t>linear integrated </a:t>
            </a:r>
            <a:r>
              <a:rPr lang="en-US" sz="3200" dirty="0"/>
              <a:t>circuit is an integrated circuit based on an amplifier. The meaning of "linear" used to indicate that the response relationship of the amplifier to the input signal is usually linear</a:t>
            </a:r>
            <a:r>
              <a:rPr lang="en-US" sz="3200" dirty="0" smtClean="0"/>
              <a:t>. </a:t>
            </a:r>
            <a:endParaRPr lang="en-US" sz="3200" dirty="0"/>
          </a:p>
        </p:txBody>
      </p:sp>
    </p:spTree>
    <p:extLst>
      <p:ext uri="{BB962C8B-B14F-4D97-AF65-F5344CB8AC3E}">
        <p14:creationId xmlns="" xmlns:p14="http://schemas.microsoft.com/office/powerpoint/2010/main" val="15015910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ZA" dirty="0" smtClean="0"/>
              <a:t/>
            </a:r>
            <a:br>
              <a:rPr lang="en-ZA" dirty="0" smtClean="0"/>
            </a:br>
            <a:r>
              <a:rPr lang="en-ZA" b="1" dirty="0" smtClean="0">
                <a:solidFill>
                  <a:srgbClr val="C00000"/>
                </a:solidFill>
                <a:effectLst>
                  <a:outerShdw blurRad="38100" dist="38100" dir="2700000" algn="tl">
                    <a:srgbClr val="000000">
                      <a:alpha val="43137"/>
                    </a:srgbClr>
                  </a:outerShdw>
                </a:effectLst>
              </a:rPr>
              <a:t>Introduction to linear ICs</a:t>
            </a:r>
            <a:r>
              <a:rPr lang="en-US" dirty="0" smtClean="0"/>
              <a:t/>
            </a:r>
            <a:br>
              <a:rPr lang="en-US"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5</a:t>
            </a:fld>
            <a:endParaRPr lang="en-US"/>
          </a:p>
        </p:txBody>
      </p:sp>
      <p:sp>
        <p:nvSpPr>
          <p:cNvPr id="6" name="Text Placeholder 5"/>
          <p:cNvSpPr>
            <a:spLocks noGrp="1"/>
          </p:cNvSpPr>
          <p:nvPr>
            <p:ph type="body" idx="1"/>
          </p:nvPr>
        </p:nvSpPr>
        <p:spPr/>
        <p:txBody>
          <a:bodyPr>
            <a:normAutofit fontScale="77500" lnSpcReduction="20000"/>
          </a:bodyPr>
          <a:lstStyle/>
          <a:p>
            <a:pPr algn="just" fontAlgn="base"/>
            <a:r>
              <a:rPr lang="en-US" dirty="0" smtClean="0"/>
              <a:t>Every electronic appliance we use in our day-to-day life, such as mobile phones, laptops, refrigerators, computers, televisions, and all other electrical and electronic devices are manufactured with some simple or complex circuits. </a:t>
            </a:r>
            <a:endParaRPr lang="en-US" dirty="0" smtClean="0"/>
          </a:p>
          <a:p>
            <a:pPr algn="just" fontAlgn="base"/>
            <a:endParaRPr lang="en-US" dirty="0" smtClean="0"/>
          </a:p>
          <a:p>
            <a:pPr fontAlgn="base"/>
            <a:r>
              <a:rPr lang="en-US" dirty="0" smtClean="0"/>
              <a:t>Electronic </a:t>
            </a:r>
            <a:r>
              <a:rPr lang="en-US" dirty="0" smtClean="0"/>
              <a:t>circuits are realized using multiple </a:t>
            </a:r>
            <a:r>
              <a:rPr lang="en-US" b="1" dirty="0" smtClean="0"/>
              <a:t>electrical and electronic components</a:t>
            </a:r>
            <a:r>
              <a:rPr lang="en-US" dirty="0" smtClean="0"/>
              <a:t> connected with each other by connecting wires or conducting wires for the flow of electric current through the multiple components of the circuit, such as </a:t>
            </a:r>
            <a:r>
              <a:rPr lang="en-US" b="1" dirty="0" smtClean="0"/>
              <a:t>resistors</a:t>
            </a:r>
            <a:r>
              <a:rPr lang="en-US" dirty="0" smtClean="0"/>
              <a:t>, </a:t>
            </a:r>
            <a:r>
              <a:rPr lang="en-US" b="1" dirty="0" smtClean="0"/>
              <a:t>capacitors, </a:t>
            </a:r>
            <a:r>
              <a:rPr lang="en-US" dirty="0" smtClean="0"/>
              <a:t>inductors, diodes, transistors, and so </a:t>
            </a:r>
            <a:r>
              <a:rPr lang="en-US" dirty="0" smtClean="0"/>
              <a:t>on.</a:t>
            </a:r>
            <a:r>
              <a:rPr lang="en-US" dirty="0" smtClean="0"/>
              <a:t/>
            </a:r>
            <a:br>
              <a:rPr lang="en-US" dirty="0" smtClean="0"/>
            </a:br>
            <a:endParaRPr lang="en-US"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ZA" dirty="0" smtClean="0"/>
              <a:t/>
            </a:r>
            <a:br>
              <a:rPr lang="en-ZA" dirty="0" smtClean="0"/>
            </a:br>
            <a:r>
              <a:rPr lang="en-ZA" b="1" dirty="0" smtClean="0">
                <a:solidFill>
                  <a:srgbClr val="C00000"/>
                </a:solidFill>
                <a:effectLst>
                  <a:outerShdw blurRad="38100" dist="38100" dir="2700000" algn="tl">
                    <a:srgbClr val="000000">
                      <a:alpha val="43137"/>
                    </a:srgbClr>
                  </a:outerShdw>
                </a:effectLst>
              </a:rPr>
              <a:t>Introduction to linear ICs</a:t>
            </a:r>
            <a:r>
              <a:rPr lang="en-US" dirty="0" smtClean="0"/>
              <a:t/>
            </a:r>
            <a:br>
              <a:rPr lang="en-US"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6</a:t>
            </a:fld>
            <a:endParaRPr lang="en-US"/>
          </a:p>
        </p:txBody>
      </p:sp>
      <p:sp>
        <p:nvSpPr>
          <p:cNvPr id="7" name="Rectangle 6"/>
          <p:cNvSpPr/>
          <p:nvPr/>
        </p:nvSpPr>
        <p:spPr>
          <a:xfrm>
            <a:off x="554181" y="1939636"/>
            <a:ext cx="8049491" cy="8586966"/>
          </a:xfrm>
          <a:prstGeom prst="rect">
            <a:avLst/>
          </a:prstGeom>
        </p:spPr>
        <p:txBody>
          <a:bodyPr wrap="square">
            <a:spAutoFit/>
          </a:bodyPr>
          <a:lstStyle/>
          <a:p>
            <a:pPr algn="just" fontAlgn="base"/>
            <a:r>
              <a:rPr lang="en-US" sz="2400" dirty="0" smtClean="0"/>
              <a:t>. The circuits can be classified into different types based on different criteria, such as, based on connections: series circuits and parallel circuits; based on the size and manufacturing process of the circuit: integrated circuits and discrete circuits; and, based on signal used in the circuit: analog circuits and digital circuits. </a:t>
            </a:r>
            <a:endParaRPr lang="en-US" sz="2400" dirty="0" smtClean="0"/>
          </a:p>
          <a:p>
            <a:pPr algn="just" fontAlgn="base"/>
            <a:endParaRPr lang="en-US" sz="2400" dirty="0" smtClean="0"/>
          </a:p>
          <a:p>
            <a:pPr algn="just" fontAlgn="base"/>
            <a:r>
              <a:rPr lang="en-US" sz="2400" dirty="0" smtClean="0"/>
              <a:t>This </a:t>
            </a:r>
            <a:r>
              <a:rPr lang="en-US" sz="2400" dirty="0" smtClean="0"/>
              <a:t>article discusses an overview of different types of integrated circuits and their applications</a:t>
            </a:r>
            <a:r>
              <a:rPr lang="en-US" sz="2400" dirty="0" smtClean="0"/>
              <a:t>.</a:t>
            </a:r>
          </a:p>
          <a:p>
            <a:pPr algn="just" fontAlgn="base"/>
            <a:endParaRPr lang="en-US" sz="2400" dirty="0" smtClean="0"/>
          </a:p>
          <a:p>
            <a:pPr algn="just" fontAlgn="base"/>
            <a:endParaRPr lang="en-US" sz="2400" dirty="0" smtClean="0"/>
          </a:p>
          <a:p>
            <a:pPr algn="just" fontAlgn="base"/>
            <a:endParaRPr lang="en-US" sz="2400" dirty="0" smtClean="0"/>
          </a:p>
          <a:p>
            <a:pPr algn="just" fontAlgn="base"/>
            <a:endParaRPr lang="en-US" sz="2400" dirty="0" smtClean="0"/>
          </a:p>
          <a:p>
            <a:pPr algn="just" fontAlgn="base"/>
            <a:endParaRPr lang="en-US" sz="2400" dirty="0" smtClean="0"/>
          </a:p>
          <a:p>
            <a:pPr algn="just" fontAlgn="base"/>
            <a:endParaRPr lang="en-US" sz="2400" dirty="0" smtClean="0"/>
          </a:p>
          <a:p>
            <a:pPr algn="just" fontAlgn="base"/>
            <a:endParaRPr lang="en-US" sz="2400" dirty="0" smtClean="0"/>
          </a:p>
          <a:p>
            <a:pPr algn="just" fontAlgn="base"/>
            <a:endParaRPr lang="en-US" sz="2400" dirty="0" smtClean="0"/>
          </a:p>
          <a:p>
            <a:pPr algn="just" fontAlgn="base"/>
            <a:endParaRPr lang="en-US" sz="2400" dirty="0" smtClean="0"/>
          </a:p>
          <a:p>
            <a:pPr algn="just" fontAlgn="base"/>
            <a:endParaRPr lang="en-US" sz="2400" dirty="0" smtClean="0"/>
          </a:p>
          <a:p>
            <a:pPr algn="just" fontAlgn="base"/>
            <a:endParaRPr lang="en-US" sz="2400" dirty="0" smtClean="0"/>
          </a:p>
          <a:p>
            <a:pPr algn="just" fontAlgn="base"/>
            <a:endParaRPr lang="en-US" sz="2400" dirty="0" smtClean="0"/>
          </a:p>
          <a:p>
            <a:pPr algn="just" fontAlgn="base"/>
            <a:endParaRPr lang="en-US" sz="2400" dirty="0" smtClean="0"/>
          </a:p>
          <a:p>
            <a:pPr algn="just" fontAlgn="base"/>
            <a:endParaRPr lang="en-US" sz="2400"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US" dirty="0" smtClean="0"/>
              <a:t/>
            </a:r>
            <a:br>
              <a:rPr lang="en-US" dirty="0" smtClean="0"/>
            </a:br>
            <a:r>
              <a:rPr lang="en-US" sz="3600" b="1" dirty="0" smtClean="0"/>
              <a:t>Types of Integrated Circuits</a:t>
            </a:r>
            <a:r>
              <a:rPr lang="en-US" dirty="0" smtClean="0"/>
              <a:t/>
            </a:r>
            <a:br>
              <a:rPr lang="en-US"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7</a:t>
            </a:fld>
            <a:endParaRPr lang="en-US"/>
          </a:p>
        </p:txBody>
      </p:sp>
      <p:sp>
        <p:nvSpPr>
          <p:cNvPr id="6" name="Text Placeholder 5"/>
          <p:cNvSpPr>
            <a:spLocks noGrp="1"/>
          </p:cNvSpPr>
          <p:nvPr>
            <p:ph type="body" idx="1"/>
          </p:nvPr>
        </p:nvSpPr>
        <p:spPr/>
        <p:txBody>
          <a:bodyPr/>
          <a:lstStyle/>
          <a:p>
            <a:pPr>
              <a:buNone/>
            </a:pPr>
            <a:r>
              <a:rPr lang="en-US" dirty="0" smtClean="0"/>
              <a:t>Integrated circuits are of two types:</a:t>
            </a:r>
          </a:p>
          <a:p>
            <a:pPr>
              <a:buNone/>
            </a:pPr>
            <a:endParaRPr lang="en-US" b="1" dirty="0" smtClean="0"/>
          </a:p>
          <a:p>
            <a:pPr>
              <a:buFont typeface="Wingdings" pitchFamily="2" charset="2"/>
              <a:buChar char="q"/>
            </a:pPr>
            <a:r>
              <a:rPr lang="en-US" b="1" dirty="0" smtClean="0"/>
              <a:t>Analog Integrated Circuits,  and </a:t>
            </a:r>
          </a:p>
          <a:p>
            <a:pPr>
              <a:buFont typeface="Wingdings" pitchFamily="2" charset="2"/>
              <a:buChar char="q"/>
            </a:pPr>
            <a:r>
              <a:rPr lang="en-US" b="1" dirty="0" smtClean="0"/>
              <a:t>Digital Integrated Circuits</a:t>
            </a:r>
            <a:r>
              <a:rPr lang="en-US" dirty="0" smtClean="0"/>
              <a:t>.</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pPr algn="ctr"/>
            <a:r>
              <a:rPr lang="en-US" sz="3200" b="1" dirty="0" smtClean="0"/>
              <a:t/>
            </a:r>
            <a:br>
              <a:rPr lang="en-US" sz="3200" b="1" dirty="0" smtClean="0"/>
            </a:br>
            <a:r>
              <a:rPr lang="en-US" sz="3200" b="1" dirty="0" smtClean="0"/>
              <a:t>Analog Integrated Circuits</a:t>
            </a:r>
            <a:br>
              <a:rPr lang="en-US" sz="3200" b="1" dirty="0" smtClean="0"/>
            </a:br>
            <a:endParaRPr lang="en-US" sz="3200" b="1"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8</a:t>
            </a:fld>
            <a:endParaRPr lang="en-US"/>
          </a:p>
        </p:txBody>
      </p:sp>
      <p:sp>
        <p:nvSpPr>
          <p:cNvPr id="6" name="Text Placeholder 5"/>
          <p:cNvSpPr>
            <a:spLocks noGrp="1"/>
          </p:cNvSpPr>
          <p:nvPr>
            <p:ph type="body" idx="1"/>
          </p:nvPr>
        </p:nvSpPr>
        <p:spPr/>
        <p:txBody>
          <a:bodyPr>
            <a:normAutofit fontScale="77500" lnSpcReduction="20000"/>
          </a:bodyPr>
          <a:lstStyle/>
          <a:p>
            <a:pPr algn="just">
              <a:buNone/>
            </a:pPr>
            <a:r>
              <a:rPr lang="en-US" dirty="0" smtClean="0"/>
              <a:t>    Integrated circuits that operate over an entire range of continuous values of the signal amplitude are called as </a:t>
            </a:r>
            <a:r>
              <a:rPr lang="en-US" b="1" dirty="0" smtClean="0"/>
              <a:t>Analog Integrated Circuits.</a:t>
            </a:r>
            <a:r>
              <a:rPr lang="en-US" dirty="0" smtClean="0"/>
              <a:t> These are further classified into the two types as discussed here:</a:t>
            </a:r>
          </a:p>
          <a:p>
            <a:pPr algn="just">
              <a:buNone/>
            </a:pPr>
            <a:endParaRPr lang="en-US" dirty="0" smtClean="0"/>
          </a:p>
          <a:p>
            <a:pPr algn="just"/>
            <a:r>
              <a:rPr lang="en-US" b="1" dirty="0" smtClean="0"/>
              <a:t>Linear Integrated Circuits</a:t>
            </a:r>
            <a:r>
              <a:rPr lang="en-US" dirty="0" smtClean="0"/>
              <a:t> − An analog IC is said to be Linear, if there exists a linear relation between its voltage and current. IC 741, an 8-pin Dual In-line Package (DIP)op-amp, is an example of Linear IC.</a:t>
            </a:r>
          </a:p>
          <a:p>
            <a:pPr algn="just">
              <a:buNone/>
            </a:pPr>
            <a:endParaRPr lang="en-US" dirty="0" smtClean="0"/>
          </a:p>
          <a:p>
            <a:pPr algn="just"/>
            <a:r>
              <a:rPr lang="en-US" b="1" dirty="0" smtClean="0"/>
              <a:t>Radio Frequency Integrated Circuits</a:t>
            </a:r>
            <a:r>
              <a:rPr lang="en-US" dirty="0" smtClean="0"/>
              <a:t> − An analog IC is said to be Non-Linear, if there exists a non-linear relation between its voltage and current. A Non-Linear IC is also called as Radio Frequency IC.</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pPr algn="ctr"/>
            <a:r>
              <a:rPr lang="en-US" sz="3200" b="1" dirty="0" smtClean="0"/>
              <a:t/>
            </a:r>
            <a:br>
              <a:rPr lang="en-US" sz="3200" b="1" dirty="0" smtClean="0"/>
            </a:br>
            <a:r>
              <a:rPr lang="en-US" sz="3200" b="1" dirty="0" smtClean="0"/>
              <a:t>Digital Integrated Circuits</a:t>
            </a:r>
            <a:br>
              <a:rPr lang="en-US" sz="3200" b="1" dirty="0" smtClean="0"/>
            </a:br>
            <a:endParaRPr lang="en-US" sz="3200" b="1"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9</a:t>
            </a:fld>
            <a:endParaRPr lang="en-US"/>
          </a:p>
        </p:txBody>
      </p:sp>
      <p:sp>
        <p:nvSpPr>
          <p:cNvPr id="6" name="Text Placeholder 5"/>
          <p:cNvSpPr>
            <a:spLocks noGrp="1"/>
          </p:cNvSpPr>
          <p:nvPr>
            <p:ph type="body" idx="1"/>
          </p:nvPr>
        </p:nvSpPr>
        <p:spPr/>
        <p:txBody>
          <a:bodyPr/>
          <a:lstStyle/>
          <a:p>
            <a:r>
              <a:rPr lang="en-US" dirty="0" smtClean="0"/>
              <a:t>If the integrated circuits operate only at a few pre-defined levels instead of operating for an entire range of continuous values of the signal amplitude, then those are called as </a:t>
            </a:r>
            <a:r>
              <a:rPr lang="en-US" b="1" dirty="0" smtClean="0"/>
              <a:t>Digital Integrated Circuits</a:t>
            </a:r>
            <a:r>
              <a:rPr lang="en-US" dirty="0" smtClean="0"/>
              <a: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3600" b="1" dirty="0" smtClean="0"/>
              <a:t>Mixed Signal ICs</a:t>
            </a:r>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10</a:t>
            </a:fld>
            <a:endParaRPr lang="en-US"/>
          </a:p>
        </p:txBody>
      </p:sp>
      <p:sp>
        <p:nvSpPr>
          <p:cNvPr id="6" name="Text Placeholder 5"/>
          <p:cNvSpPr>
            <a:spLocks noGrp="1"/>
          </p:cNvSpPr>
          <p:nvPr>
            <p:ph type="body" idx="1"/>
          </p:nvPr>
        </p:nvSpPr>
        <p:spPr/>
        <p:txBody>
          <a:bodyPr/>
          <a:lstStyle/>
          <a:p>
            <a:r>
              <a:rPr lang="en-US" dirty="0" smtClean="0"/>
              <a:t>Mixed Signal Integrated Circuit is a kind of ICs where both Digital and Analog ICs are combine on a single chip.</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ZA" dirty="0" smtClean="0"/>
              <a:t/>
            </a:r>
            <a:br>
              <a:rPr lang="en-ZA" dirty="0" smtClean="0"/>
            </a:br>
            <a:r>
              <a:rPr lang="en-ZA" sz="4000" b="1" dirty="0" smtClean="0">
                <a:solidFill>
                  <a:srgbClr val="FF0000"/>
                </a:solidFill>
                <a:effectLst>
                  <a:outerShdw blurRad="38100" dist="38100" dir="2700000" algn="tl">
                    <a:srgbClr val="000000">
                      <a:alpha val="43137"/>
                    </a:srgbClr>
                  </a:outerShdw>
                </a:effectLst>
              </a:rPr>
              <a:t>Proper </a:t>
            </a:r>
            <a:r>
              <a:rPr lang="en-ZA" sz="4000" b="1" dirty="0">
                <a:solidFill>
                  <a:srgbClr val="FF0000"/>
                </a:solidFill>
                <a:effectLst>
                  <a:outerShdw blurRad="38100" dist="38100" dir="2700000" algn="tl">
                    <a:srgbClr val="000000">
                      <a:alpha val="43137"/>
                    </a:srgbClr>
                  </a:outerShdw>
                </a:effectLst>
              </a:rPr>
              <a:t>description of linear ICs based on: </a:t>
            </a:r>
            <a:r>
              <a:rPr lang="en-US" sz="4000" b="1" dirty="0" smtClean="0">
                <a:solidFill>
                  <a:srgbClr val="FF0000"/>
                </a:solidFill>
                <a:effectLst>
                  <a:outerShdw blurRad="38100" dist="38100" dir="2700000" algn="tl">
                    <a:srgbClr val="000000">
                      <a:alpha val="43137"/>
                    </a:srgbClr>
                  </a:outerShdw>
                </a:effectLst>
              </a:rPr>
              <a:t>t</a:t>
            </a:r>
            <a:r>
              <a:rPr lang="en-ZA" sz="4000" b="1" dirty="0" smtClean="0">
                <a:solidFill>
                  <a:srgbClr val="FF0000"/>
                </a:solidFill>
                <a:effectLst>
                  <a:outerShdw blurRad="38100" dist="38100" dir="2700000" algn="tl">
                    <a:srgbClr val="000000">
                      <a:alpha val="43137"/>
                    </a:srgbClr>
                  </a:outerShdw>
                </a:effectLst>
              </a:rPr>
              <a:t>heir </a:t>
            </a:r>
            <a:r>
              <a:rPr lang="en-ZA" sz="4000" b="1" dirty="0">
                <a:solidFill>
                  <a:srgbClr val="FF0000"/>
                </a:solidFill>
                <a:effectLst>
                  <a:outerShdw blurRad="38100" dist="38100" dir="2700000" algn="tl">
                    <a:srgbClr val="000000">
                      <a:alpha val="43137"/>
                    </a:srgbClr>
                  </a:outerShdw>
                </a:effectLst>
              </a:rPr>
              <a:t>packages</a:t>
            </a:r>
            <a:r>
              <a:rPr lang="en-US" dirty="0"/>
              <a:t/>
            </a:r>
            <a:br>
              <a:rPr lang="en-US"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11</a:t>
            </a:fld>
            <a:endParaRPr lang="en-US"/>
          </a:p>
        </p:txBody>
      </p:sp>
      <p:sp>
        <p:nvSpPr>
          <p:cNvPr id="5" name="Content Placeholder 4"/>
          <p:cNvSpPr>
            <a:spLocks noGrp="1"/>
          </p:cNvSpPr>
          <p:nvPr>
            <p:ph sz="quarter" idx="1"/>
          </p:nvPr>
        </p:nvSpPr>
        <p:spPr/>
        <p:txBody>
          <a:bodyPr>
            <a:normAutofit fontScale="92500" lnSpcReduction="10000"/>
          </a:bodyPr>
          <a:lstStyle/>
          <a:p>
            <a:pPr marL="365760" lvl="1" indent="0">
              <a:buNone/>
            </a:pPr>
            <a:r>
              <a:rPr lang="en-US" dirty="0" smtClean="0"/>
              <a:t>In simple word, they are identified as follows:</a:t>
            </a:r>
          </a:p>
          <a:p>
            <a:pPr marL="365760" lvl="1" indent="0">
              <a:buNone/>
            </a:pPr>
            <a:endParaRPr lang="en-US" dirty="0" smtClean="0"/>
          </a:p>
          <a:p>
            <a:pPr lvl="1"/>
            <a:r>
              <a:rPr lang="en-US" dirty="0" smtClean="0"/>
              <a:t>Monolithic </a:t>
            </a:r>
            <a:r>
              <a:rPr lang="en-US" dirty="0"/>
              <a:t>– active &amp; passive on same chip </a:t>
            </a:r>
          </a:p>
          <a:p>
            <a:pPr lvl="1"/>
            <a:r>
              <a:rPr lang="en-US" dirty="0"/>
              <a:t>Thick-thin film – used for passive only  </a:t>
            </a:r>
          </a:p>
          <a:p>
            <a:pPr lvl="1"/>
            <a:r>
              <a:rPr lang="en-US" dirty="0"/>
              <a:t>Hybrid – two or more monolithic ICs combined</a:t>
            </a:r>
          </a:p>
          <a:p>
            <a:pPr marL="0" indent="0" algn="ctr">
              <a:buNone/>
            </a:pPr>
            <a:r>
              <a:rPr lang="en-US" b="1" dirty="0"/>
              <a:t>Thin and Thick ICs:</a:t>
            </a:r>
          </a:p>
          <a:p>
            <a:pPr algn="just">
              <a:buNone/>
            </a:pPr>
            <a:r>
              <a:rPr lang="en-US" sz="2400" dirty="0" smtClean="0"/>
              <a:t>    In </a:t>
            </a:r>
            <a:r>
              <a:rPr lang="en-US" sz="2400" dirty="0"/>
              <a:t>thin or thick film ICs, passive components such as resistors, capacitors are integrated but the diodes and transistors are connected as separate components to form a single and a complete circuit. Thin and thick ICs that are produced commercially are merely the combination of integrated and discrete (separate) components.</a:t>
            </a:r>
          </a:p>
          <a:p>
            <a:pPr marL="0" indent="0">
              <a:buNone/>
            </a:pPr>
            <a:endParaRPr lang="en-US" dirty="0"/>
          </a:p>
        </p:txBody>
      </p:sp>
    </p:spTree>
    <p:extLst>
      <p:ext uri="{BB962C8B-B14F-4D97-AF65-F5344CB8AC3E}">
        <p14:creationId xmlns="" xmlns:p14="http://schemas.microsoft.com/office/powerpoint/2010/main" val="29764754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3200" b="1" dirty="0">
                <a:solidFill>
                  <a:srgbClr val="FF0000"/>
                </a:solidFill>
                <a:effectLst>
                  <a:outerShdw blurRad="38100" dist="38100" dir="2700000" algn="tl">
                    <a:srgbClr val="000000">
                      <a:alpha val="43137"/>
                    </a:srgbClr>
                  </a:outerShdw>
                </a:effectLst>
              </a:rPr>
              <a:t>Proper description of linear ICs based on: </a:t>
            </a:r>
            <a:r>
              <a:rPr lang="en-US" sz="3200" b="1" dirty="0">
                <a:solidFill>
                  <a:srgbClr val="FF0000"/>
                </a:solidFill>
                <a:effectLst>
                  <a:outerShdw blurRad="38100" dist="38100" dir="2700000" algn="tl">
                    <a:srgbClr val="000000">
                      <a:alpha val="43137"/>
                    </a:srgbClr>
                  </a:outerShdw>
                </a:effectLst>
              </a:rPr>
              <a:t>t</a:t>
            </a:r>
            <a:r>
              <a:rPr lang="en-ZA" sz="3200" b="1" dirty="0">
                <a:solidFill>
                  <a:srgbClr val="FF0000"/>
                </a:solidFill>
                <a:effectLst>
                  <a:outerShdw blurRad="38100" dist="38100" dir="2700000" algn="tl">
                    <a:srgbClr val="000000">
                      <a:alpha val="43137"/>
                    </a:srgbClr>
                  </a:outerShdw>
                </a:effectLst>
              </a:rPr>
              <a:t>heir chip size and </a:t>
            </a:r>
            <a:r>
              <a:rPr lang="en-ZA" sz="3200" b="1" dirty="0" smtClean="0">
                <a:solidFill>
                  <a:srgbClr val="FF0000"/>
                </a:solidFill>
                <a:effectLst>
                  <a:outerShdw blurRad="38100" dist="38100" dir="2700000" algn="tl">
                    <a:srgbClr val="000000">
                      <a:alpha val="43137"/>
                    </a:srgbClr>
                  </a:outerShdw>
                </a:effectLst>
              </a:rPr>
              <a:t>integration </a:t>
            </a:r>
            <a:r>
              <a:rPr lang="en-ZA" sz="3200" b="1" dirty="0" err="1" smtClean="0">
                <a:solidFill>
                  <a:srgbClr val="FF0000"/>
                </a:solidFill>
                <a:effectLst>
                  <a:outerShdw blurRad="38100" dist="38100" dir="2700000" algn="tl">
                    <a:srgbClr val="000000">
                      <a:alpha val="43137"/>
                    </a:srgbClr>
                  </a:outerShdw>
                </a:effectLst>
              </a:rPr>
              <a:t>cont</a:t>
            </a:r>
            <a:r>
              <a:rPr lang="en-ZA" sz="3200" b="1" dirty="0" smtClean="0">
                <a:solidFill>
                  <a:srgbClr val="FF0000"/>
                </a:solidFill>
                <a:effectLst>
                  <a:outerShdw blurRad="38100" dist="38100" dir="2700000" algn="tl">
                    <a:srgbClr val="000000">
                      <a:alpha val="43137"/>
                    </a:srgbClr>
                  </a:outerShdw>
                </a:effectLst>
              </a:rPr>
              <a:t>’</a:t>
            </a: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12</a:t>
            </a:fld>
            <a:endParaRPr lang="en-US"/>
          </a:p>
        </p:txBody>
      </p:sp>
      <p:sp>
        <p:nvSpPr>
          <p:cNvPr id="5" name="Content Placeholder 4"/>
          <p:cNvSpPr>
            <a:spLocks noGrp="1"/>
          </p:cNvSpPr>
          <p:nvPr>
            <p:ph sz="quarter" idx="1"/>
          </p:nvPr>
        </p:nvSpPr>
        <p:spPr/>
        <p:txBody>
          <a:bodyPr>
            <a:normAutofit fontScale="77500" lnSpcReduction="20000"/>
          </a:bodyPr>
          <a:lstStyle/>
          <a:p>
            <a:pPr marL="0" indent="0" algn="ctr">
              <a:buNone/>
            </a:pPr>
            <a:r>
              <a:rPr lang="en-US" sz="3800" b="1" dirty="0"/>
              <a:t>Thin and Thick ICs</a:t>
            </a:r>
            <a:endParaRPr lang="en-US" sz="3800" b="1" dirty="0" smtClean="0"/>
          </a:p>
          <a:p>
            <a:pPr algn="just"/>
            <a:r>
              <a:rPr lang="en-US" dirty="0" smtClean="0"/>
              <a:t>Thick </a:t>
            </a:r>
            <a:r>
              <a:rPr lang="en-US" dirty="0"/>
              <a:t>and thin ICs have similar characteristics, similar appearance except the method of film deposition. Method of deposition of films distinguished Thin ICs from Thick ICs</a:t>
            </a:r>
            <a:r>
              <a:rPr lang="en-US" dirty="0" smtClean="0"/>
              <a:t>.</a:t>
            </a:r>
          </a:p>
          <a:p>
            <a:pPr algn="just">
              <a:buNone/>
            </a:pPr>
            <a:endParaRPr lang="en-US" dirty="0" smtClean="0"/>
          </a:p>
          <a:p>
            <a:pPr algn="just"/>
            <a:r>
              <a:rPr lang="en-US" dirty="0"/>
              <a:t>Thin film ICs are made by depositing films of a conducting material on a glass surface or on a ceramic base. By varying the thickness of the films deposited on the materials having different resistivity, Passive electronic components like resistors and capacitors can be manufactured</a:t>
            </a:r>
            <a:r>
              <a:rPr lang="en-US" dirty="0" smtClean="0"/>
              <a:t>.</a:t>
            </a:r>
          </a:p>
          <a:p>
            <a:pPr algn="just"/>
            <a:endParaRPr lang="en-US" dirty="0"/>
          </a:p>
          <a:p>
            <a:pPr algn="just"/>
            <a:r>
              <a:rPr lang="en-US" dirty="0"/>
              <a:t>In Thick film ICs, silk printing technique is used to create the desired pattern of the circuit on a ceramic substrate. Thick-film ICs are sometimes referred to as printed thin-film.</a:t>
            </a:r>
          </a:p>
          <a:p>
            <a:pPr marL="0" indent="0">
              <a:buNone/>
            </a:pPr>
            <a:endParaRPr lang="en-US" dirty="0" smtClean="0"/>
          </a:p>
          <a:p>
            <a:endParaRPr lang="en-US" dirty="0"/>
          </a:p>
        </p:txBody>
      </p:sp>
    </p:spTree>
    <p:extLst>
      <p:ext uri="{BB962C8B-B14F-4D97-AF65-F5344CB8AC3E}">
        <p14:creationId xmlns="" xmlns:p14="http://schemas.microsoft.com/office/powerpoint/2010/main" val="38550114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3200" b="1" dirty="0">
                <a:solidFill>
                  <a:srgbClr val="FF0000"/>
                </a:solidFill>
                <a:effectLst>
                  <a:outerShdw blurRad="38100" dist="38100" dir="2700000" algn="tl">
                    <a:srgbClr val="000000">
                      <a:alpha val="43137"/>
                    </a:srgbClr>
                  </a:outerShdw>
                </a:effectLst>
              </a:rPr>
              <a:t>Proper description of linear ICs based on: </a:t>
            </a:r>
            <a:r>
              <a:rPr lang="en-US" sz="3200" b="1" dirty="0">
                <a:solidFill>
                  <a:srgbClr val="FF0000"/>
                </a:solidFill>
                <a:effectLst>
                  <a:outerShdw blurRad="38100" dist="38100" dir="2700000" algn="tl">
                    <a:srgbClr val="000000">
                      <a:alpha val="43137"/>
                    </a:srgbClr>
                  </a:outerShdw>
                </a:effectLst>
              </a:rPr>
              <a:t>t</a:t>
            </a:r>
            <a:r>
              <a:rPr lang="en-ZA" sz="3200" b="1" dirty="0">
                <a:solidFill>
                  <a:srgbClr val="FF0000"/>
                </a:solidFill>
                <a:effectLst>
                  <a:outerShdw blurRad="38100" dist="38100" dir="2700000" algn="tl">
                    <a:srgbClr val="000000">
                      <a:alpha val="43137"/>
                    </a:srgbClr>
                  </a:outerShdw>
                </a:effectLst>
              </a:rPr>
              <a:t>heir chip size and integration </a:t>
            </a:r>
            <a:r>
              <a:rPr lang="en-ZA" sz="3200" b="1" dirty="0" err="1">
                <a:solidFill>
                  <a:srgbClr val="FF0000"/>
                </a:solidFill>
                <a:effectLst>
                  <a:outerShdw blurRad="38100" dist="38100" dir="2700000" algn="tl">
                    <a:srgbClr val="000000">
                      <a:alpha val="43137"/>
                    </a:srgbClr>
                  </a:outerShdw>
                </a:effectLst>
              </a:rPr>
              <a:t>cont</a:t>
            </a:r>
            <a:r>
              <a:rPr lang="en-ZA" sz="3200" b="1" dirty="0">
                <a:solidFill>
                  <a:srgbClr val="FF0000"/>
                </a:solidFill>
                <a:effectLst>
                  <a:outerShdw blurRad="38100" dist="38100" dir="2700000" algn="tl">
                    <a:srgbClr val="000000">
                      <a:alpha val="43137"/>
                    </a:srgbClr>
                  </a:outerShdw>
                </a:effectLst>
              </a:rPr>
              <a:t>’</a:t>
            </a: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13</a:t>
            </a:fld>
            <a:endParaRPr lang="en-US"/>
          </a:p>
        </p:txBody>
      </p:sp>
      <p:sp>
        <p:nvSpPr>
          <p:cNvPr id="5" name="Content Placeholder 4"/>
          <p:cNvSpPr>
            <a:spLocks noGrp="1"/>
          </p:cNvSpPr>
          <p:nvPr>
            <p:ph sz="quarter" idx="1"/>
          </p:nvPr>
        </p:nvSpPr>
        <p:spPr/>
        <p:txBody>
          <a:bodyPr>
            <a:normAutofit fontScale="92500" lnSpcReduction="10000"/>
          </a:bodyPr>
          <a:lstStyle/>
          <a:p>
            <a:pPr marL="0" indent="0" algn="ctr">
              <a:buNone/>
            </a:pPr>
            <a:r>
              <a:rPr lang="en-US" b="1" dirty="0"/>
              <a:t>Monolithic ICs</a:t>
            </a:r>
          </a:p>
          <a:p>
            <a:pPr algn="just"/>
            <a:r>
              <a:rPr lang="en-US" sz="2400" dirty="0"/>
              <a:t>In monolithic ICs, the discrete components, the active and the passive and also the interconnections between </a:t>
            </a:r>
            <a:r>
              <a:rPr lang="en-US" sz="2400" dirty="0" smtClean="0"/>
              <a:t>them </a:t>
            </a:r>
            <a:r>
              <a:rPr lang="en-US" sz="2400" dirty="0"/>
              <a:t>are formed on a silicon chip. </a:t>
            </a:r>
            <a:endParaRPr lang="en-US" sz="2400" dirty="0" smtClean="0"/>
          </a:p>
          <a:p>
            <a:pPr algn="just"/>
            <a:r>
              <a:rPr lang="en-US" sz="2400" dirty="0" smtClean="0"/>
              <a:t>The </a:t>
            </a:r>
            <a:r>
              <a:rPr lang="en-US" sz="2400" dirty="0"/>
              <a:t>word monolithic is actually derived from two Greek words “mono” meaning one or single and </a:t>
            </a:r>
            <a:r>
              <a:rPr lang="en-US" sz="2400" dirty="0" err="1"/>
              <a:t>Lithos</a:t>
            </a:r>
            <a:r>
              <a:rPr lang="en-US" sz="2400" dirty="0"/>
              <a:t> meaning stone. Thus monolithic circuit is a circuit that is built into a single crystal</a:t>
            </a:r>
            <a:r>
              <a:rPr lang="en-US" sz="2400" dirty="0" smtClean="0"/>
              <a:t>.</a:t>
            </a:r>
          </a:p>
          <a:p>
            <a:pPr algn="just"/>
            <a:r>
              <a:rPr lang="en-US" sz="2400" b="1" dirty="0" smtClean="0"/>
              <a:t>A dual in-line package, </a:t>
            </a:r>
            <a:r>
              <a:rPr lang="en-US" sz="2400" dirty="0" smtClean="0"/>
              <a:t>or dual in-line pin package is an electronic component package with a rectangular housing and two parallel rows of electrical connecting pins. The package may be through-hole mounted to a printed circuit board or inserted in a socket.</a:t>
            </a:r>
          </a:p>
          <a:p>
            <a:pPr algn="just"/>
            <a:endParaRPr lang="en-US" sz="2400" dirty="0"/>
          </a:p>
          <a:p>
            <a:endParaRPr lang="en-US" sz="2000" dirty="0"/>
          </a:p>
        </p:txBody>
      </p:sp>
    </p:spTree>
    <p:extLst>
      <p:ext uri="{BB962C8B-B14F-4D97-AF65-F5344CB8AC3E}">
        <p14:creationId xmlns="" xmlns:p14="http://schemas.microsoft.com/office/powerpoint/2010/main" val="9236921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US" sz="3600" b="1" dirty="0" smtClean="0"/>
              <a:t>Figure: Monolithic in DIP</a:t>
            </a:r>
            <a:endParaRPr lang="en-US" sz="3600" b="1"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14</a:t>
            </a:fld>
            <a:endParaRPr lang="en-US"/>
          </a:p>
        </p:txBody>
      </p:sp>
      <p:sp>
        <p:nvSpPr>
          <p:cNvPr id="6" name="Text Placeholder 5"/>
          <p:cNvSpPr>
            <a:spLocks noGrp="1"/>
          </p:cNvSpPr>
          <p:nvPr>
            <p:ph type="body" idx="1"/>
          </p:nvPr>
        </p:nvSpPr>
        <p:spPr>
          <a:xfrm>
            <a:off x="612648" y="5528604"/>
            <a:ext cx="8153400" cy="567396"/>
          </a:xfrm>
        </p:spPr>
        <p:txBody>
          <a:bodyPr>
            <a:normAutofit fontScale="47500" lnSpcReduction="20000"/>
          </a:bodyPr>
          <a:lstStyle/>
          <a:p>
            <a:pPr>
              <a:buNone/>
            </a:pPr>
            <a:r>
              <a:rPr lang="en-US" b="1" dirty="0" smtClean="0"/>
              <a:t>Source: https://www.electricaltechnology.org/2015/04/types-of-ics-classification-of-integrated-circuits-and-their-limitation.html</a:t>
            </a:r>
            <a:endParaRPr lang="en-US" b="1" dirty="0"/>
          </a:p>
        </p:txBody>
      </p:sp>
      <p:pic>
        <p:nvPicPr>
          <p:cNvPr id="7"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55697" y="1822937"/>
            <a:ext cx="7528647" cy="371882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3200" b="1" dirty="0">
                <a:solidFill>
                  <a:srgbClr val="FF0000"/>
                </a:solidFill>
                <a:effectLst>
                  <a:outerShdw blurRad="38100" dist="38100" dir="2700000" algn="tl">
                    <a:srgbClr val="000000">
                      <a:alpha val="43137"/>
                    </a:srgbClr>
                  </a:outerShdw>
                </a:effectLst>
              </a:rPr>
              <a:t>Proper description of linear ICs based on: </a:t>
            </a:r>
            <a:r>
              <a:rPr lang="en-US" sz="3200" b="1" dirty="0">
                <a:solidFill>
                  <a:srgbClr val="FF0000"/>
                </a:solidFill>
                <a:effectLst>
                  <a:outerShdw blurRad="38100" dist="38100" dir="2700000" algn="tl">
                    <a:srgbClr val="000000">
                      <a:alpha val="43137"/>
                    </a:srgbClr>
                  </a:outerShdw>
                </a:effectLst>
              </a:rPr>
              <a:t>t</a:t>
            </a:r>
            <a:r>
              <a:rPr lang="en-ZA" sz="3200" b="1" dirty="0">
                <a:solidFill>
                  <a:srgbClr val="FF0000"/>
                </a:solidFill>
                <a:effectLst>
                  <a:outerShdw blurRad="38100" dist="38100" dir="2700000" algn="tl">
                    <a:srgbClr val="000000">
                      <a:alpha val="43137"/>
                    </a:srgbClr>
                  </a:outerShdw>
                </a:effectLst>
              </a:rPr>
              <a:t>heir chip size and integration </a:t>
            </a:r>
            <a:r>
              <a:rPr lang="en-ZA" sz="3200" b="1" dirty="0" err="1">
                <a:solidFill>
                  <a:srgbClr val="FF0000"/>
                </a:solidFill>
                <a:effectLst>
                  <a:outerShdw blurRad="38100" dist="38100" dir="2700000" algn="tl">
                    <a:srgbClr val="000000">
                      <a:alpha val="43137"/>
                    </a:srgbClr>
                  </a:outerShdw>
                </a:effectLst>
              </a:rPr>
              <a:t>cont</a:t>
            </a:r>
            <a:r>
              <a:rPr lang="en-ZA" sz="3200" b="1" dirty="0">
                <a:solidFill>
                  <a:srgbClr val="FF0000"/>
                </a:solidFill>
                <a:effectLst>
                  <a:outerShdw blurRad="38100" dist="38100" dir="2700000" algn="tl">
                    <a:srgbClr val="000000">
                      <a:alpha val="43137"/>
                    </a:srgbClr>
                  </a:outerShdw>
                </a:effectLst>
              </a:rPr>
              <a:t>’</a:t>
            </a:r>
            <a:endParaRPr lang="en-US" sz="3200"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15</a:t>
            </a:fld>
            <a:endParaRPr lang="en-US"/>
          </a:p>
        </p:txBody>
      </p:sp>
      <p:sp>
        <p:nvSpPr>
          <p:cNvPr id="5" name="Content Placeholder 4"/>
          <p:cNvSpPr>
            <a:spLocks noGrp="1"/>
          </p:cNvSpPr>
          <p:nvPr>
            <p:ph sz="quarter" idx="1"/>
          </p:nvPr>
        </p:nvSpPr>
        <p:spPr>
          <a:xfrm>
            <a:off x="612648" y="1600200"/>
            <a:ext cx="8153400" cy="4724400"/>
          </a:xfrm>
        </p:spPr>
        <p:txBody>
          <a:bodyPr>
            <a:normAutofit fontScale="77500" lnSpcReduction="20000"/>
          </a:bodyPr>
          <a:lstStyle/>
          <a:p>
            <a:pPr marL="0" indent="0" algn="ctr">
              <a:buNone/>
            </a:pPr>
            <a:r>
              <a:rPr lang="en-US" sz="4400" b="1" dirty="0"/>
              <a:t>Hybrid or Multi chip ICs</a:t>
            </a:r>
          </a:p>
          <a:p>
            <a:pPr algn="just"/>
            <a:r>
              <a:rPr lang="en-US" sz="3300" dirty="0"/>
              <a:t>As the name implies, “Multi”, more than one individual chips are interconnected. The active components that are contained in this kind of ICs are diffused transistors or diodes. The passive components are the diffused resistors or capacitors on a single chip</a:t>
            </a:r>
            <a:r>
              <a:rPr lang="en-US" sz="3300" dirty="0" smtClean="0"/>
              <a:t>.</a:t>
            </a:r>
            <a:endParaRPr lang="en-US" sz="2400" dirty="0" smtClean="0"/>
          </a:p>
          <a:p>
            <a:pPr marL="0" indent="0" algn="just">
              <a:buNone/>
            </a:pPr>
            <a:endParaRPr lang="en-US" sz="2400" dirty="0"/>
          </a:p>
          <a:p>
            <a:pPr algn="just"/>
            <a:r>
              <a:rPr lang="en-US" sz="3600" dirty="0"/>
              <a:t>These components are connected by </a:t>
            </a:r>
            <a:r>
              <a:rPr lang="en-US" sz="3600" dirty="0" err="1"/>
              <a:t>metallised</a:t>
            </a:r>
            <a:r>
              <a:rPr lang="en-US" sz="3600" dirty="0"/>
              <a:t> patterns. Hybrid ICs are widely used for high power-amplifier applications from 5W to more than 50W. Its performance is better than that of monolithic ICs.</a:t>
            </a:r>
          </a:p>
        </p:txBody>
      </p:sp>
    </p:spTree>
    <p:extLst>
      <p:ext uri="{BB962C8B-B14F-4D97-AF65-F5344CB8AC3E}">
        <p14:creationId xmlns="" xmlns:p14="http://schemas.microsoft.com/office/powerpoint/2010/main" val="40707859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US" dirty="0" smtClean="0"/>
              <a:t/>
            </a:r>
            <a:br>
              <a:rPr lang="en-US" dirty="0" smtClean="0"/>
            </a:br>
            <a:r>
              <a:rPr lang="en-US" sz="3600" dirty="0" smtClean="0"/>
              <a:t>Figure: </a:t>
            </a:r>
            <a:r>
              <a:rPr lang="en-US" sz="3600" b="1" dirty="0" smtClean="0"/>
              <a:t>Hybrid or Multi chip ICs</a:t>
            </a:r>
            <a:r>
              <a:rPr lang="en-US" b="1" dirty="0" smtClean="0"/>
              <a:t/>
            </a:r>
            <a:br>
              <a:rPr lang="en-US" b="1"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16</a:t>
            </a:fld>
            <a:endParaRPr lang="en-US"/>
          </a:p>
        </p:txBody>
      </p:sp>
      <p:sp>
        <p:nvSpPr>
          <p:cNvPr id="6" name="Text Placeholder 5"/>
          <p:cNvSpPr>
            <a:spLocks noGrp="1"/>
          </p:cNvSpPr>
          <p:nvPr>
            <p:ph type="body" idx="1"/>
          </p:nvPr>
        </p:nvSpPr>
        <p:spPr>
          <a:xfrm>
            <a:off x="618978" y="5992838"/>
            <a:ext cx="8147070" cy="604910"/>
          </a:xfrm>
        </p:spPr>
        <p:txBody>
          <a:bodyPr>
            <a:normAutofit fontScale="55000" lnSpcReduction="20000"/>
          </a:bodyPr>
          <a:lstStyle/>
          <a:p>
            <a:pPr>
              <a:buNone/>
            </a:pPr>
            <a:r>
              <a:rPr lang="en-US" dirty="0" smtClean="0"/>
              <a:t>Source: https://www.electricaltechnology.org/2015/04/types-of-ics-classification-of-integrated-circuits-and-their-limitation.html</a:t>
            </a:r>
            <a:endParaRPr lang="en-US" dirty="0"/>
          </a:p>
        </p:txBody>
      </p:sp>
      <p:pic>
        <p:nvPicPr>
          <p:cNvPr id="7"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93238" y="1697092"/>
            <a:ext cx="7939869" cy="425354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1" algn="ctr"/>
            <a:r>
              <a:rPr lang="en-ZA" sz="3100" b="1" dirty="0">
                <a:solidFill>
                  <a:srgbClr val="FF0000"/>
                </a:solidFill>
                <a:effectLst>
                  <a:outerShdw blurRad="38100" dist="38100" dir="2700000" algn="tl">
                    <a:srgbClr val="000000">
                      <a:alpha val="43137"/>
                    </a:srgbClr>
                  </a:outerShdw>
                </a:effectLst>
              </a:rPr>
              <a:t>Proper description of linear ICs based on: </a:t>
            </a:r>
            <a:r>
              <a:rPr lang="en-US" sz="3100" b="1" dirty="0">
                <a:solidFill>
                  <a:srgbClr val="FF0000"/>
                </a:solidFill>
                <a:effectLst>
                  <a:outerShdw blurRad="38100" dist="38100" dir="2700000" algn="tl">
                    <a:srgbClr val="000000">
                      <a:alpha val="43137"/>
                    </a:srgbClr>
                  </a:outerShdw>
                </a:effectLst>
              </a:rPr>
              <a:t>t</a:t>
            </a:r>
            <a:r>
              <a:rPr lang="en-ZA" sz="3100" b="1" dirty="0">
                <a:solidFill>
                  <a:srgbClr val="FF0000"/>
                </a:solidFill>
                <a:effectLst>
                  <a:outerShdw blurRad="38100" dist="38100" dir="2700000" algn="tl">
                    <a:srgbClr val="000000">
                      <a:alpha val="43137"/>
                    </a:srgbClr>
                  </a:outerShdw>
                </a:effectLst>
              </a:rPr>
              <a:t>heir c</a:t>
            </a:r>
            <a:r>
              <a:rPr lang="en-ZA" sz="3100" b="1" dirty="0" smtClean="0">
                <a:solidFill>
                  <a:srgbClr val="FF0000"/>
                </a:solidFill>
                <a:effectLst>
                  <a:outerShdw blurRad="38100" dist="38100" dir="2700000" algn="tl">
                    <a:srgbClr val="000000">
                      <a:alpha val="43137"/>
                    </a:srgbClr>
                  </a:outerShdw>
                </a:effectLst>
              </a:rPr>
              <a:t>hip size and integration</a:t>
            </a:r>
            <a:endParaRPr lang="en-US" sz="3100" b="1" dirty="0">
              <a:solidFill>
                <a:srgbClr val="FF0000"/>
              </a:solidFill>
              <a:effectLst>
                <a:outerShdw blurRad="38100" dist="38100" dir="2700000" algn="tl">
                  <a:srgbClr val="000000">
                    <a:alpha val="43137"/>
                  </a:srgbClr>
                </a:outerShdw>
              </a:effectLst>
            </a:endParaRPr>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17</a:t>
            </a:fld>
            <a:endParaRPr lang="en-US"/>
          </a:p>
        </p:txBody>
      </p:sp>
      <p:sp>
        <p:nvSpPr>
          <p:cNvPr id="5" name="Content Placeholder 4"/>
          <p:cNvSpPr>
            <a:spLocks noGrp="1"/>
          </p:cNvSpPr>
          <p:nvPr>
            <p:ph sz="quarter" idx="1"/>
          </p:nvPr>
        </p:nvSpPr>
        <p:spPr/>
        <p:txBody>
          <a:bodyPr>
            <a:normAutofit/>
          </a:bodyPr>
          <a:lstStyle/>
          <a:p>
            <a:pPr marL="0" indent="0">
              <a:buNone/>
            </a:pPr>
            <a:r>
              <a:rPr lang="en-US" sz="2800" dirty="0"/>
              <a:t>Below is the classification of </a:t>
            </a:r>
            <a:r>
              <a:rPr lang="en-US" sz="2800" b="1" dirty="0"/>
              <a:t>different types of ICs</a:t>
            </a:r>
            <a:r>
              <a:rPr lang="en-US" sz="2800" dirty="0"/>
              <a:t> basis on their chip </a:t>
            </a:r>
            <a:r>
              <a:rPr lang="en-US" sz="2800" dirty="0" smtClean="0"/>
              <a:t>size:</a:t>
            </a:r>
          </a:p>
          <a:p>
            <a:pPr marL="0" indent="0">
              <a:buNone/>
            </a:pPr>
            <a:endParaRPr lang="en-US" sz="2800" dirty="0" smtClean="0"/>
          </a:p>
          <a:p>
            <a:r>
              <a:rPr lang="en-US" sz="2400" dirty="0" smtClean="0"/>
              <a:t>SSIC (Small Scale Integrated Circuits)</a:t>
            </a:r>
          </a:p>
          <a:p>
            <a:r>
              <a:rPr lang="en-US" sz="2400" dirty="0" smtClean="0"/>
              <a:t>MSIC (Medium Scale Integrated circuits)</a:t>
            </a:r>
          </a:p>
          <a:p>
            <a:r>
              <a:rPr lang="en-US" sz="2400" dirty="0" smtClean="0"/>
              <a:t>LSIC (Large Scale Integrated Circuits)</a:t>
            </a:r>
          </a:p>
          <a:p>
            <a:r>
              <a:rPr lang="en-US" sz="2400" dirty="0" smtClean="0"/>
              <a:t>VLSIC (Very Large Scale Integrated circuits)</a:t>
            </a:r>
          </a:p>
          <a:p>
            <a:r>
              <a:rPr lang="en-US" sz="2400" dirty="0" smtClean="0"/>
              <a:t>ULSIC (Ultra Large Scale Integrated circuits)</a:t>
            </a:r>
          </a:p>
          <a:p>
            <a:pPr marL="0" indent="0">
              <a:buNone/>
            </a:pPr>
            <a:endParaRPr lang="en-US" sz="4200" b="1" dirty="0"/>
          </a:p>
          <a:p>
            <a:endParaRPr lang="en-US" sz="4000" dirty="0"/>
          </a:p>
          <a:p>
            <a:pPr marL="0" indent="0">
              <a:buNone/>
            </a:pPr>
            <a:endParaRPr lang="en-US" dirty="0"/>
          </a:p>
        </p:txBody>
      </p:sp>
    </p:spTree>
    <p:extLst>
      <p:ext uri="{BB962C8B-B14F-4D97-AF65-F5344CB8AC3E}">
        <p14:creationId xmlns="" xmlns:p14="http://schemas.microsoft.com/office/powerpoint/2010/main" val="26663637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pPr algn="ctr"/>
            <a:r>
              <a:rPr lang="en-ZA" sz="2800" b="1" dirty="0" smtClean="0">
                <a:solidFill>
                  <a:srgbClr val="FF0000"/>
                </a:solidFill>
                <a:effectLst>
                  <a:outerShdw blurRad="38100" dist="38100" dir="2700000" algn="tl">
                    <a:srgbClr val="000000">
                      <a:alpha val="43137"/>
                    </a:srgbClr>
                  </a:outerShdw>
                </a:effectLst>
              </a:rPr>
              <a:t>Proper description of linear ICs based on: </a:t>
            </a:r>
            <a:r>
              <a:rPr lang="en-US" sz="2800" b="1" dirty="0" smtClean="0">
                <a:solidFill>
                  <a:srgbClr val="FF0000"/>
                </a:solidFill>
                <a:effectLst>
                  <a:outerShdw blurRad="38100" dist="38100" dir="2700000" algn="tl">
                    <a:srgbClr val="000000">
                      <a:alpha val="43137"/>
                    </a:srgbClr>
                  </a:outerShdw>
                </a:effectLst>
              </a:rPr>
              <a:t>t</a:t>
            </a:r>
            <a:r>
              <a:rPr lang="en-ZA" sz="2800" b="1" dirty="0" smtClean="0">
                <a:solidFill>
                  <a:srgbClr val="FF0000"/>
                </a:solidFill>
                <a:effectLst>
                  <a:outerShdw blurRad="38100" dist="38100" dir="2700000" algn="tl">
                    <a:srgbClr val="000000">
                      <a:alpha val="43137"/>
                    </a:srgbClr>
                  </a:outerShdw>
                </a:effectLst>
              </a:rPr>
              <a:t>heir chip size and integration cont’</a:t>
            </a:r>
            <a:endParaRPr lang="en-US" sz="28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18</a:t>
            </a:fld>
            <a:endParaRPr lang="en-US"/>
          </a:p>
        </p:txBody>
      </p:sp>
      <p:sp>
        <p:nvSpPr>
          <p:cNvPr id="6" name="Text Placeholder 5"/>
          <p:cNvSpPr>
            <a:spLocks noGrp="1"/>
          </p:cNvSpPr>
          <p:nvPr>
            <p:ph type="body" idx="1"/>
          </p:nvPr>
        </p:nvSpPr>
        <p:spPr/>
        <p:txBody>
          <a:bodyPr>
            <a:normAutofit fontScale="92500"/>
          </a:bodyPr>
          <a:lstStyle/>
          <a:p>
            <a:r>
              <a:rPr lang="en-US" sz="2400" b="1" dirty="0" smtClean="0"/>
              <a:t>Small-scale Integration</a:t>
            </a:r>
            <a:r>
              <a:rPr lang="en-US" sz="2400" dirty="0" smtClean="0"/>
              <a:t> consists of only a few transistors (tens of transistors on a chip), these ICs played a critical role in early aerospace projects.</a:t>
            </a:r>
          </a:p>
          <a:p>
            <a:r>
              <a:rPr lang="en-US" sz="2400" b="1" dirty="0" smtClean="0"/>
              <a:t>Medium-scale Integration</a:t>
            </a:r>
            <a:r>
              <a:rPr lang="en-US" sz="2400" dirty="0" smtClean="0"/>
              <a:t> consists of some hundreds of transistors on the IC chip developed in the 1960s and achieved better economy and advantages compared to the SSI ICs.</a:t>
            </a:r>
          </a:p>
          <a:p>
            <a:r>
              <a:rPr lang="en-US" sz="2400" b="1" dirty="0" smtClean="0"/>
              <a:t>Large-scale Integration</a:t>
            </a:r>
            <a:r>
              <a:rPr lang="en-US" sz="2400" dirty="0" smtClean="0"/>
              <a:t> consists of thousands of transistors on the chip with almost the same economy as medium-scale integration ICs. The first microprocessor, calculator chips, and RAMs of 1Kbit developed in the 1970s  had below four thousand transistors.</a:t>
            </a:r>
          </a:p>
          <a:p>
            <a:endParaRPr lang="en-US" sz="24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pPr algn="ctr"/>
            <a:r>
              <a:rPr lang="en-ZA" sz="2800" b="1" dirty="0" smtClean="0">
                <a:solidFill>
                  <a:srgbClr val="FF0000"/>
                </a:solidFill>
                <a:effectLst>
                  <a:outerShdw blurRad="38100" dist="38100" dir="2700000" algn="tl">
                    <a:srgbClr val="000000">
                      <a:alpha val="43137"/>
                    </a:srgbClr>
                  </a:outerShdw>
                </a:effectLst>
              </a:rPr>
              <a:t>Proper description of linear ICs based on: </a:t>
            </a:r>
            <a:r>
              <a:rPr lang="en-US" sz="2800" b="1" dirty="0" smtClean="0">
                <a:solidFill>
                  <a:srgbClr val="FF0000"/>
                </a:solidFill>
                <a:effectLst>
                  <a:outerShdw blurRad="38100" dist="38100" dir="2700000" algn="tl">
                    <a:srgbClr val="000000">
                      <a:alpha val="43137"/>
                    </a:srgbClr>
                  </a:outerShdw>
                </a:effectLst>
              </a:rPr>
              <a:t>t</a:t>
            </a:r>
            <a:r>
              <a:rPr lang="en-ZA" sz="2800" b="1" dirty="0" smtClean="0">
                <a:solidFill>
                  <a:srgbClr val="FF0000"/>
                </a:solidFill>
                <a:effectLst>
                  <a:outerShdw blurRad="38100" dist="38100" dir="2700000" algn="tl">
                    <a:srgbClr val="000000">
                      <a:alpha val="43137"/>
                    </a:srgbClr>
                  </a:outerShdw>
                </a:effectLst>
              </a:rPr>
              <a:t>heir chip size and integration cont’</a:t>
            </a:r>
            <a:endParaRPr lang="en-US" sz="28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19</a:t>
            </a:fld>
            <a:endParaRPr lang="en-US"/>
          </a:p>
        </p:txBody>
      </p:sp>
      <p:sp>
        <p:nvSpPr>
          <p:cNvPr id="6" name="Text Placeholder 5"/>
          <p:cNvSpPr>
            <a:spLocks noGrp="1"/>
          </p:cNvSpPr>
          <p:nvPr>
            <p:ph type="body" idx="1"/>
          </p:nvPr>
        </p:nvSpPr>
        <p:spPr/>
        <p:txBody>
          <a:bodyPr>
            <a:noAutofit/>
          </a:bodyPr>
          <a:lstStyle/>
          <a:p>
            <a:pPr algn="just"/>
            <a:r>
              <a:rPr lang="en-US" sz="2800" b="1" dirty="0" smtClean="0"/>
              <a:t>Very Large-scale Integration</a:t>
            </a:r>
            <a:r>
              <a:rPr lang="en-US" sz="2800" dirty="0" smtClean="0"/>
              <a:t> consists of transistors from hundreds to several billion in number.(Development period: from the 1980s to 2009)</a:t>
            </a:r>
          </a:p>
          <a:p>
            <a:pPr algn="just">
              <a:buFont typeface="Wingdings" pitchFamily="2" charset="2"/>
              <a:buChar char="q"/>
            </a:pPr>
            <a:r>
              <a:rPr lang="en-US" sz="2800" b="1" dirty="0" smtClean="0"/>
              <a:t>Ultra large-scale Integration</a:t>
            </a:r>
            <a:r>
              <a:rPr lang="en-US" sz="2800" dirty="0" smtClean="0"/>
              <a:t> consists of transistors in excess of more than one million, and later wafer-scale integration (WSI), system on a chip (</a:t>
            </a:r>
            <a:r>
              <a:rPr lang="en-US" sz="2800" dirty="0" err="1" smtClean="0"/>
              <a:t>SoC</a:t>
            </a:r>
            <a:r>
              <a:rPr lang="en-US" sz="2800" dirty="0" smtClean="0"/>
              <a:t>), and three-dimensional integrated circuit (3D-IC) were developed.</a:t>
            </a:r>
          </a:p>
          <a:p>
            <a:pPr marL="0" indent="0" algn="just">
              <a:buNone/>
            </a:pPr>
            <a:endParaRPr lang="en-US" sz="2800" dirty="0" smtClean="0"/>
          </a:p>
          <a:p>
            <a:pPr marL="0" indent="0" algn="just">
              <a:buNone/>
            </a:pPr>
            <a:r>
              <a:rPr lang="en-US" sz="2800" dirty="0" smtClean="0"/>
              <a:t>    </a:t>
            </a:r>
            <a:endParaRPr lang="en-US" sz="2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pPr algn="ctr"/>
            <a:r>
              <a:rPr lang="en-ZA" sz="2800" b="1" dirty="0" smtClean="0">
                <a:solidFill>
                  <a:srgbClr val="FF0000"/>
                </a:solidFill>
                <a:effectLst>
                  <a:outerShdw blurRad="38100" dist="38100" dir="2700000" algn="tl">
                    <a:srgbClr val="000000">
                      <a:alpha val="43137"/>
                    </a:srgbClr>
                  </a:outerShdw>
                </a:effectLst>
              </a:rPr>
              <a:t>Proper description of linear ICs based on: </a:t>
            </a:r>
            <a:r>
              <a:rPr lang="en-US" sz="2800" b="1" dirty="0" smtClean="0">
                <a:solidFill>
                  <a:srgbClr val="FF0000"/>
                </a:solidFill>
                <a:effectLst>
                  <a:outerShdw blurRad="38100" dist="38100" dir="2700000" algn="tl">
                    <a:srgbClr val="000000">
                      <a:alpha val="43137"/>
                    </a:srgbClr>
                  </a:outerShdw>
                </a:effectLst>
              </a:rPr>
              <a:t>t</a:t>
            </a:r>
            <a:r>
              <a:rPr lang="en-ZA" sz="2800" b="1" dirty="0" smtClean="0">
                <a:solidFill>
                  <a:srgbClr val="FF0000"/>
                </a:solidFill>
                <a:effectLst>
                  <a:outerShdw blurRad="38100" dist="38100" dir="2700000" algn="tl">
                    <a:srgbClr val="000000">
                      <a:alpha val="43137"/>
                    </a:srgbClr>
                  </a:outerShdw>
                </a:effectLst>
              </a:rPr>
              <a:t>heir chip size and integration cont’</a:t>
            </a:r>
            <a:endParaRPr lang="en-US" sz="2800"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20</a:t>
            </a:fld>
            <a:endParaRPr lang="en-US"/>
          </a:p>
        </p:txBody>
      </p:sp>
      <p:sp>
        <p:nvSpPr>
          <p:cNvPr id="6" name="Text Placeholder 5"/>
          <p:cNvSpPr>
            <a:spLocks noGrp="1"/>
          </p:cNvSpPr>
          <p:nvPr>
            <p:ph type="body" idx="1"/>
          </p:nvPr>
        </p:nvSpPr>
        <p:spPr>
          <a:xfrm>
            <a:off x="612648" y="5120640"/>
            <a:ext cx="8153400" cy="745587"/>
          </a:xfrm>
        </p:spPr>
        <p:txBody>
          <a:bodyPr>
            <a:noAutofit/>
          </a:bodyPr>
          <a:lstStyle/>
          <a:p>
            <a:pPr>
              <a:buNone/>
            </a:pPr>
            <a:r>
              <a:rPr lang="en-US" sz="2000" dirty="0" smtClean="0"/>
              <a:t>Source: https://www.electricaltechnology.org/2015/04/types-of-ics-classification-of-integrated-circuits-and-their-limitation.html</a:t>
            </a:r>
            <a:endParaRPr lang="en-US" sz="2000" dirty="0"/>
          </a:p>
        </p:txBody>
      </p:sp>
      <p:pic>
        <p:nvPicPr>
          <p:cNvPr id="7" name="Picture 4"/>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87326" y="1565029"/>
            <a:ext cx="8005482" cy="3124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ZA" sz="2800" b="1" dirty="0" smtClean="0">
                <a:solidFill>
                  <a:srgbClr val="FF0000"/>
                </a:solidFill>
                <a:effectLst>
                  <a:outerShdw blurRad="38100" dist="38100" dir="2700000" algn="tl">
                    <a:srgbClr val="000000">
                      <a:alpha val="43137"/>
                    </a:srgbClr>
                  </a:outerShdw>
                </a:effectLst>
              </a:rPr>
              <a:t>Proper description of linear ICs based on: </a:t>
            </a:r>
            <a:r>
              <a:rPr lang="en-US" sz="2800" b="1" dirty="0" smtClean="0">
                <a:solidFill>
                  <a:srgbClr val="FF0000"/>
                </a:solidFill>
                <a:effectLst>
                  <a:outerShdw blurRad="38100" dist="38100" dir="2700000" algn="tl">
                    <a:srgbClr val="000000">
                      <a:alpha val="43137"/>
                    </a:srgbClr>
                  </a:outerShdw>
                </a:effectLst>
              </a:rPr>
              <a:t>t</a:t>
            </a:r>
            <a:r>
              <a:rPr lang="en-ZA" sz="2800" b="1" dirty="0" smtClean="0">
                <a:solidFill>
                  <a:srgbClr val="FF0000"/>
                </a:solidFill>
                <a:effectLst>
                  <a:outerShdw blurRad="38100" dist="38100" dir="2700000" algn="tl">
                    <a:srgbClr val="000000">
                      <a:alpha val="43137"/>
                    </a:srgbClr>
                  </a:outerShdw>
                </a:effectLst>
              </a:rPr>
              <a:t>heir chip size and integration cont’</a:t>
            </a:r>
            <a:endParaRPr lang="en-US" sz="2800"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21</a:t>
            </a:fld>
            <a:endParaRPr lang="en-US"/>
          </a:p>
        </p:txBody>
      </p:sp>
      <p:sp>
        <p:nvSpPr>
          <p:cNvPr id="7" name="Content Placeholder 6"/>
          <p:cNvSpPr>
            <a:spLocks noGrp="1"/>
          </p:cNvSpPr>
          <p:nvPr>
            <p:ph sz="quarter" idx="1"/>
          </p:nvPr>
        </p:nvSpPr>
        <p:spPr>
          <a:xfrm>
            <a:off x="685800" y="1543050"/>
            <a:ext cx="8153400" cy="5067300"/>
          </a:xfrm>
        </p:spPr>
        <p:txBody>
          <a:bodyPr>
            <a:normAutofit fontScale="92500" lnSpcReduction="10000"/>
          </a:bodyPr>
          <a:lstStyle/>
          <a:p>
            <a:pPr>
              <a:buNone/>
            </a:pPr>
            <a:r>
              <a:rPr lang="en-US" sz="3600" dirty="0" smtClean="0"/>
              <a:t>Below is the classification of </a:t>
            </a:r>
            <a:r>
              <a:rPr lang="en-US" sz="3600" b="1" dirty="0" smtClean="0"/>
              <a:t>different types of ICs</a:t>
            </a:r>
            <a:r>
              <a:rPr lang="en-US" sz="3600" dirty="0" smtClean="0"/>
              <a:t> basis on their chip size.</a:t>
            </a:r>
          </a:p>
          <a:p>
            <a:r>
              <a:rPr lang="en-US" sz="3600" b="1" dirty="0" smtClean="0"/>
              <a:t>SSI</a:t>
            </a:r>
            <a:r>
              <a:rPr lang="en-US" sz="3600" dirty="0" smtClean="0"/>
              <a:t>: Small scale integration. 3 – 30 gates per chip.</a:t>
            </a:r>
          </a:p>
          <a:p>
            <a:r>
              <a:rPr lang="en-US" sz="3600" b="1" dirty="0" smtClean="0"/>
              <a:t>MSI</a:t>
            </a:r>
            <a:r>
              <a:rPr lang="en-US" sz="3600" dirty="0" smtClean="0"/>
              <a:t>: Medium scale integration. 30 – 300 gates per chip.</a:t>
            </a:r>
          </a:p>
          <a:p>
            <a:r>
              <a:rPr lang="en-US" sz="3600" b="1" dirty="0" smtClean="0"/>
              <a:t>LSI</a:t>
            </a:r>
            <a:r>
              <a:rPr lang="en-US" sz="3600" dirty="0" smtClean="0"/>
              <a:t>: Large scale integration. 300 – 3,000 gates per chip.</a:t>
            </a:r>
          </a:p>
          <a:p>
            <a:r>
              <a:rPr lang="en-US" sz="3600" b="1" dirty="0" smtClean="0"/>
              <a:t>VLSI</a:t>
            </a:r>
            <a:r>
              <a:rPr lang="en-US" sz="3600" dirty="0" smtClean="0"/>
              <a:t>: Very large scale integration. More than 3,000 gates per chip</a:t>
            </a:r>
          </a:p>
          <a:p>
            <a:pPr marL="0" indent="0">
              <a:buNone/>
            </a:pPr>
            <a:endParaRPr lang="en-US" sz="3600" dirty="0"/>
          </a:p>
        </p:txBody>
      </p:sp>
    </p:spTree>
    <p:extLst>
      <p:ext uri="{BB962C8B-B14F-4D97-AF65-F5344CB8AC3E}">
        <p14:creationId xmlns="" xmlns:p14="http://schemas.microsoft.com/office/powerpoint/2010/main" val="19699957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lgn="ctr"/>
            <a:r>
              <a:rPr lang="en-ZA" dirty="0"/>
              <a:t/>
            </a:r>
            <a:br>
              <a:rPr lang="en-ZA" dirty="0"/>
            </a:br>
            <a:r>
              <a:rPr lang="en-ZA" dirty="0" smtClean="0">
                <a:solidFill>
                  <a:srgbClr val="C00000"/>
                </a:solidFill>
                <a:effectLst>
                  <a:outerShdw blurRad="38100" dist="38100" dir="2700000" algn="tl">
                    <a:srgbClr val="000000">
                      <a:alpha val="43137"/>
                    </a:srgbClr>
                  </a:outerShdw>
                </a:effectLst>
              </a:rPr>
              <a:t>Advantages of </a:t>
            </a:r>
            <a:r>
              <a:rPr lang="en-ZA" dirty="0">
                <a:solidFill>
                  <a:srgbClr val="C00000"/>
                </a:solidFill>
                <a:effectLst>
                  <a:outerShdw blurRad="38100" dist="38100" dir="2700000" algn="tl">
                    <a:srgbClr val="000000">
                      <a:alpha val="43137"/>
                    </a:srgbClr>
                  </a:outerShdw>
                </a:effectLst>
              </a:rPr>
              <a:t>linear ICs</a:t>
            </a:r>
            <a:r>
              <a:rPr lang="en-US" dirty="0"/>
              <a:t/>
            </a:r>
            <a:br>
              <a:rPr lang="en-US"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22</a:t>
            </a:fld>
            <a:endParaRPr lang="en-US"/>
          </a:p>
        </p:txBody>
      </p:sp>
      <p:sp>
        <p:nvSpPr>
          <p:cNvPr id="5" name="Content Placeholder 4"/>
          <p:cNvSpPr>
            <a:spLocks noGrp="1"/>
          </p:cNvSpPr>
          <p:nvPr>
            <p:ph sz="quarter" idx="1"/>
          </p:nvPr>
        </p:nvSpPr>
        <p:spPr/>
        <p:txBody>
          <a:bodyPr>
            <a:normAutofit fontScale="92500"/>
          </a:bodyPr>
          <a:lstStyle/>
          <a:p>
            <a:pPr marL="0" indent="0">
              <a:buNone/>
            </a:pPr>
            <a:r>
              <a:rPr lang="en-US" dirty="0"/>
              <a:t>Integrated circuits offer many advantages. They are discussed </a:t>
            </a:r>
            <a:r>
              <a:rPr lang="en-US" dirty="0" smtClean="0"/>
              <a:t>below:</a:t>
            </a:r>
            <a:endParaRPr lang="en-US" dirty="0"/>
          </a:p>
          <a:p>
            <a:r>
              <a:rPr lang="en-US" b="1" dirty="0"/>
              <a:t>Compact size</a:t>
            </a:r>
            <a:r>
              <a:rPr lang="en-US" dirty="0"/>
              <a:t> − For a given functionality, you can obtain a circuit of smaller size using ICs, compared to that built using a discrete circuit.</a:t>
            </a:r>
          </a:p>
          <a:p>
            <a:r>
              <a:rPr lang="en-US" b="1" dirty="0"/>
              <a:t>Lesser weight</a:t>
            </a:r>
            <a:r>
              <a:rPr lang="en-US" dirty="0"/>
              <a:t> − A circuit built with ICs weighs lesser when compared to the weight of a discrete circuit that is used for implementing the same function of IC. using ICs, compared to that built using a discrete circuit</a:t>
            </a:r>
            <a:r>
              <a:rPr lang="en-US" dirty="0" smtClean="0"/>
              <a:t>.</a:t>
            </a:r>
            <a:endParaRPr lang="en-US" dirty="0"/>
          </a:p>
        </p:txBody>
      </p:sp>
    </p:spTree>
    <p:extLst>
      <p:ext uri="{BB962C8B-B14F-4D97-AF65-F5344CB8AC3E}">
        <p14:creationId xmlns="" xmlns:p14="http://schemas.microsoft.com/office/powerpoint/2010/main" val="4005129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ZA" dirty="0" smtClean="0"/>
              <a:t/>
            </a:r>
            <a:br>
              <a:rPr lang="en-ZA" dirty="0" smtClean="0"/>
            </a:br>
            <a:r>
              <a:rPr lang="en-ZA" dirty="0" smtClean="0">
                <a:solidFill>
                  <a:srgbClr val="C00000"/>
                </a:solidFill>
                <a:effectLst>
                  <a:outerShdw blurRad="38100" dist="38100" dir="2700000" algn="tl">
                    <a:srgbClr val="000000">
                      <a:alpha val="43137"/>
                    </a:srgbClr>
                  </a:outerShdw>
                </a:effectLst>
              </a:rPr>
              <a:t>Advantages of linear ICs cont’</a:t>
            </a:r>
            <a:r>
              <a:rPr lang="en-US" dirty="0" smtClean="0"/>
              <a:t/>
            </a:r>
            <a:br>
              <a:rPr lang="en-US"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23</a:t>
            </a:fld>
            <a:endParaRPr lang="en-US"/>
          </a:p>
        </p:txBody>
      </p:sp>
      <p:sp>
        <p:nvSpPr>
          <p:cNvPr id="6" name="Text Placeholder 5"/>
          <p:cNvSpPr>
            <a:spLocks noGrp="1"/>
          </p:cNvSpPr>
          <p:nvPr>
            <p:ph type="body" idx="1"/>
          </p:nvPr>
        </p:nvSpPr>
        <p:spPr>
          <a:xfrm>
            <a:off x="612648" y="1600200"/>
            <a:ext cx="8153400" cy="4870938"/>
          </a:xfrm>
        </p:spPr>
        <p:txBody>
          <a:bodyPr>
            <a:noAutofit/>
          </a:bodyPr>
          <a:lstStyle/>
          <a:p>
            <a:pPr algn="just"/>
            <a:r>
              <a:rPr lang="en-US" sz="2200" b="1" dirty="0" smtClean="0"/>
              <a:t>Low power consumption</a:t>
            </a:r>
            <a:r>
              <a:rPr lang="en-US" sz="2200" dirty="0" smtClean="0"/>
              <a:t> − ICs consume lower power than a traditional circuit, because of their smaller size and construction.</a:t>
            </a:r>
          </a:p>
          <a:p>
            <a:pPr algn="just"/>
            <a:r>
              <a:rPr lang="en-US" sz="2200" b="1" dirty="0" smtClean="0"/>
              <a:t>Reduced cost</a:t>
            </a:r>
            <a:r>
              <a:rPr lang="en-US" sz="2200" dirty="0" smtClean="0"/>
              <a:t> − ICs are available at much reduced cost than discrete circuits because of their fabrication technologies and usage of lesser material than discrete circuits.</a:t>
            </a:r>
          </a:p>
          <a:p>
            <a:pPr algn="just"/>
            <a:r>
              <a:rPr lang="en-US" sz="2200" b="1" dirty="0" smtClean="0"/>
              <a:t>Increased reliability</a:t>
            </a:r>
            <a:r>
              <a:rPr lang="en-US" sz="2200" dirty="0" smtClean="0"/>
              <a:t> − Since they employ lesser connections, ICs offer increased reliability compared to digital circuits.</a:t>
            </a:r>
          </a:p>
          <a:p>
            <a:pPr algn="just"/>
            <a:r>
              <a:rPr lang="en-US" sz="2200" b="1" dirty="0" smtClean="0"/>
              <a:t>Improved operating speeds</a:t>
            </a:r>
            <a:r>
              <a:rPr lang="en-US" sz="2200" dirty="0" smtClean="0"/>
              <a:t> − ICs operate at improved speeds because of their switching speeds and lesser power consumption.</a:t>
            </a:r>
          </a:p>
          <a:p>
            <a:pPr algn="just"/>
            <a:endParaRPr lang="en-US" sz="2200" dirty="0" smtClean="0"/>
          </a:p>
          <a:p>
            <a:pPr algn="just"/>
            <a:endParaRPr lang="en-US" sz="22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ZA" dirty="0" smtClean="0"/>
              <a:t/>
            </a:r>
            <a:br>
              <a:rPr lang="en-ZA" dirty="0" smtClean="0"/>
            </a:br>
            <a:r>
              <a:rPr lang="en-ZA" dirty="0" smtClean="0">
                <a:solidFill>
                  <a:srgbClr val="C00000"/>
                </a:solidFill>
                <a:effectLst>
                  <a:outerShdw blurRad="38100" dist="38100" dir="2700000" algn="tl">
                    <a:srgbClr val="000000">
                      <a:alpha val="43137"/>
                    </a:srgbClr>
                  </a:outerShdw>
                </a:effectLst>
              </a:rPr>
              <a:t>Disadvantages </a:t>
            </a:r>
            <a:r>
              <a:rPr lang="en-ZA" dirty="0">
                <a:solidFill>
                  <a:srgbClr val="C00000"/>
                </a:solidFill>
                <a:effectLst>
                  <a:outerShdw blurRad="38100" dist="38100" dir="2700000" algn="tl">
                    <a:srgbClr val="000000">
                      <a:alpha val="43137"/>
                    </a:srgbClr>
                  </a:outerShdw>
                </a:effectLst>
              </a:rPr>
              <a:t>of linear ICs</a:t>
            </a:r>
            <a:r>
              <a:rPr lang="en-US" dirty="0"/>
              <a:t/>
            </a:r>
            <a:br>
              <a:rPr lang="en-US" dirty="0"/>
            </a:br>
            <a:endParaRPr lang="en-US" dirty="0"/>
          </a:p>
        </p:txBody>
      </p:sp>
      <p:sp>
        <p:nvSpPr>
          <p:cNvPr id="3" name="Date Placeholder 2"/>
          <p:cNvSpPr>
            <a:spLocks noGrp="1"/>
          </p:cNvSpPr>
          <p:nvPr>
            <p:ph type="dt" sz="half" idx="10"/>
          </p:nvPr>
        </p:nvSpPr>
        <p:spPr/>
        <p:txBody>
          <a:bodyPr/>
          <a:lstStyle/>
          <a:p>
            <a:fld id="{BE0371E6-B039-4F58-81EE-4250707C90EF}" type="datetime1">
              <a:rPr lang="en-US" smtClean="0"/>
              <a:pPr/>
              <a:t>06/08/2022</a:t>
            </a:fld>
            <a:endParaRPr lang="en-US"/>
          </a:p>
        </p:txBody>
      </p:sp>
      <p:sp>
        <p:nvSpPr>
          <p:cNvPr id="4" name="Slide Number Placeholder 3"/>
          <p:cNvSpPr>
            <a:spLocks noGrp="1"/>
          </p:cNvSpPr>
          <p:nvPr>
            <p:ph type="sldNum" sz="quarter" idx="12"/>
          </p:nvPr>
        </p:nvSpPr>
        <p:spPr/>
        <p:txBody>
          <a:bodyPr>
            <a:normAutofit fontScale="85000" lnSpcReduction="20000"/>
          </a:bodyPr>
          <a:lstStyle/>
          <a:p>
            <a:fld id="{E90EC951-2603-4970-A40B-F9FF9B845B36}" type="slidenum">
              <a:rPr lang="en-US" smtClean="0"/>
              <a:pPr/>
              <a:t>24</a:t>
            </a:fld>
            <a:endParaRPr lang="en-US"/>
          </a:p>
        </p:txBody>
      </p:sp>
      <p:sp>
        <p:nvSpPr>
          <p:cNvPr id="5" name="Content Placeholder 4"/>
          <p:cNvSpPr>
            <a:spLocks noGrp="1"/>
          </p:cNvSpPr>
          <p:nvPr>
            <p:ph sz="quarter" idx="1"/>
          </p:nvPr>
        </p:nvSpPr>
        <p:spPr/>
        <p:txBody>
          <a:bodyPr>
            <a:normAutofit fontScale="92500" lnSpcReduction="10000"/>
          </a:bodyPr>
          <a:lstStyle/>
          <a:p>
            <a:pPr marL="0" indent="0">
              <a:buNone/>
            </a:pPr>
            <a:r>
              <a:rPr lang="en-US" dirty="0"/>
              <a:t>The major disadvantages of integrated circuits over those made by interconnecting discrete components are as </a:t>
            </a:r>
            <a:r>
              <a:rPr lang="en-US" dirty="0" smtClean="0"/>
              <a:t>follows:</a:t>
            </a:r>
          </a:p>
          <a:p>
            <a:r>
              <a:rPr lang="en-US" dirty="0"/>
              <a:t>In an IC the various components are part of a small semiconductor chip and the individual component or components cannot be removed or replaced, therefore, if any component in an IC fails, the whole IC has to be replaced by a new one</a:t>
            </a:r>
            <a:r>
              <a:rPr lang="en-US" dirty="0" smtClean="0"/>
              <a:t>.</a:t>
            </a:r>
          </a:p>
          <a:p>
            <a:r>
              <a:rPr lang="en-US" dirty="0"/>
              <a:t>Operation at low voltage as ICs function at fairly low voltage.</a:t>
            </a:r>
          </a:p>
          <a:p>
            <a:endParaRPr lang="en-US" dirty="0"/>
          </a:p>
          <a:p>
            <a:endParaRPr lang="en-US" dirty="0"/>
          </a:p>
        </p:txBody>
      </p:sp>
    </p:spTree>
    <p:extLst>
      <p:ext uri="{BB962C8B-B14F-4D97-AF65-F5344CB8AC3E}">
        <p14:creationId xmlns="" xmlns:p14="http://schemas.microsoft.com/office/powerpoint/2010/main" val="29416584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ZA" dirty="0" smtClean="0"/>
              <a:t/>
            </a:r>
            <a:br>
              <a:rPr lang="en-ZA" dirty="0" smtClean="0"/>
            </a:br>
            <a:r>
              <a:rPr lang="en-ZA" dirty="0" smtClean="0">
                <a:solidFill>
                  <a:srgbClr val="C00000"/>
                </a:solidFill>
                <a:effectLst>
                  <a:outerShdw blurRad="38100" dist="38100" dir="2700000" algn="tl">
                    <a:srgbClr val="000000">
                      <a:alpha val="43137"/>
                    </a:srgbClr>
                  </a:outerShdw>
                </a:effectLst>
              </a:rPr>
              <a:t>Disadvantages of linear ICs cont’</a:t>
            </a:r>
            <a:r>
              <a:rPr lang="en-US" dirty="0" smtClean="0"/>
              <a:t/>
            </a:r>
            <a:br>
              <a:rPr lang="en-US" dirty="0" smtClean="0"/>
            </a:br>
            <a:endParaRPr lang="en-US" dirty="0"/>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25</a:t>
            </a:fld>
            <a:endParaRPr lang="en-US"/>
          </a:p>
        </p:txBody>
      </p:sp>
      <p:sp>
        <p:nvSpPr>
          <p:cNvPr id="6" name="Text Placeholder 5"/>
          <p:cNvSpPr>
            <a:spLocks noGrp="1"/>
          </p:cNvSpPr>
          <p:nvPr>
            <p:ph type="body" idx="1"/>
          </p:nvPr>
        </p:nvSpPr>
        <p:spPr/>
        <p:txBody>
          <a:bodyPr>
            <a:normAutofit lnSpcReduction="10000"/>
          </a:bodyPr>
          <a:lstStyle/>
          <a:p>
            <a:r>
              <a:rPr lang="en-US" dirty="0" smtClean="0"/>
              <a:t>Quite delicate in handling as these cannot withstand rough handling or excessive heat.</a:t>
            </a:r>
          </a:p>
          <a:p>
            <a:r>
              <a:rPr lang="en-US" dirty="0" smtClean="0"/>
              <a:t>High grade P-N-P assembly is not possible.</a:t>
            </a:r>
          </a:p>
          <a:p>
            <a:r>
              <a:rPr lang="en-US" dirty="0" smtClean="0"/>
              <a:t>Low temperature coefficient is difficult to be achieved.</a:t>
            </a:r>
          </a:p>
          <a:p>
            <a:r>
              <a:rPr lang="en-US" dirty="0" smtClean="0"/>
              <a:t>Large value of saturation resistance of transistors.</a:t>
            </a:r>
          </a:p>
          <a:p>
            <a:r>
              <a:rPr lang="en-US" dirty="0" smtClean="0"/>
              <a:t>Voltage dependence of resistor and capacitors.</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ctr"/>
            <a:r>
              <a:rPr lang="en-US" sz="4000" b="1" dirty="0" smtClean="0">
                <a:solidFill>
                  <a:srgbClr val="FF0000"/>
                </a:solidFill>
                <a:effectLst>
                  <a:outerShdw blurRad="38100" dist="38100" dir="2700000" algn="tl">
                    <a:srgbClr val="000000">
                      <a:alpha val="43137"/>
                    </a:srgbClr>
                  </a:outerShdw>
                </a:effectLst>
              </a:rPr>
              <a:t/>
            </a:r>
            <a:br>
              <a:rPr lang="en-US" sz="4000" b="1" dirty="0" smtClean="0">
                <a:solidFill>
                  <a:srgbClr val="FF0000"/>
                </a:solidFill>
                <a:effectLst>
                  <a:outerShdw blurRad="38100" dist="38100" dir="2700000" algn="tl">
                    <a:srgbClr val="000000">
                      <a:alpha val="43137"/>
                    </a:srgbClr>
                  </a:outerShdw>
                </a:effectLst>
              </a:rPr>
            </a:br>
            <a:r>
              <a:rPr lang="en-US" sz="4000" b="1" dirty="0" smtClean="0">
                <a:solidFill>
                  <a:srgbClr val="FF0000"/>
                </a:solidFill>
                <a:effectLst>
                  <a:outerShdw blurRad="38100" dist="38100" dir="2700000" algn="tl">
                    <a:srgbClr val="000000">
                      <a:alpha val="43137"/>
                    </a:srgbClr>
                  </a:outerShdw>
                </a:effectLst>
              </a:rPr>
              <a:t>Limitation for different types of ICs</a:t>
            </a:r>
            <a:r>
              <a:rPr lang="en-US" b="1" dirty="0" smtClean="0">
                <a:solidFill>
                  <a:srgbClr val="FF0000"/>
                </a:solidFill>
                <a:effectLst>
                  <a:outerShdw blurRad="38100" dist="38100" dir="2700000" algn="tl">
                    <a:srgbClr val="000000">
                      <a:alpha val="43137"/>
                    </a:srgbClr>
                  </a:outerShdw>
                </a:effectLst>
              </a:rPr>
              <a:t/>
            </a:r>
            <a:br>
              <a:rPr lang="en-US" b="1" dirty="0" smtClean="0">
                <a:solidFill>
                  <a:srgbClr val="FF0000"/>
                </a:solidFill>
                <a:effectLst>
                  <a:outerShdw blurRad="38100" dist="38100" dir="2700000" algn="tl">
                    <a:srgbClr val="000000">
                      <a:alpha val="43137"/>
                    </a:srgbClr>
                  </a:outerShdw>
                </a:effectLst>
              </a:rPr>
            </a:br>
            <a:endParaRPr lang="en-US" dirty="0">
              <a:solidFill>
                <a:srgbClr val="FF0000"/>
              </a:solidFill>
              <a:effectLst>
                <a:outerShdw blurRad="38100" dist="38100" dir="2700000" algn="tl">
                  <a:srgbClr val="000000">
                    <a:alpha val="43137"/>
                  </a:srgbClr>
                </a:outerShdw>
              </a:effectLst>
            </a:endParaRPr>
          </a:p>
        </p:txBody>
      </p:sp>
      <p:sp>
        <p:nvSpPr>
          <p:cNvPr id="4" name="Slide Number Placeholder 3"/>
          <p:cNvSpPr>
            <a:spLocks noGrp="1"/>
          </p:cNvSpPr>
          <p:nvPr>
            <p:ph type="sldNum" idx="12"/>
          </p:nvPr>
        </p:nvSpPr>
        <p:spPr/>
        <p:txBody>
          <a:bodyPr>
            <a:normAutofit fontScale="85000" lnSpcReduction="20000"/>
          </a:bodyPr>
          <a:lstStyle/>
          <a:p>
            <a:pPr marL="0" lvl="0" indent="0" algn="ctr" rtl="0">
              <a:spcBef>
                <a:spcPts val="0"/>
              </a:spcBef>
              <a:spcAft>
                <a:spcPts val="0"/>
              </a:spcAft>
              <a:buNone/>
            </a:pPr>
            <a:fld id="{00000000-1234-1234-1234-123412341234}" type="slidenum">
              <a:rPr lang="en-US" smtClean="0"/>
              <a:pPr marL="0" lvl="0" indent="0" algn="ctr" rtl="0">
                <a:spcBef>
                  <a:spcPts val="0"/>
                </a:spcBef>
                <a:spcAft>
                  <a:spcPts val="0"/>
                </a:spcAft>
                <a:buNone/>
              </a:pPr>
              <a:t>26</a:t>
            </a:fld>
            <a:endParaRPr lang="en-US"/>
          </a:p>
        </p:txBody>
      </p:sp>
      <p:sp>
        <p:nvSpPr>
          <p:cNvPr id="6" name="Text Placeholder 5"/>
          <p:cNvSpPr>
            <a:spLocks noGrp="1"/>
          </p:cNvSpPr>
          <p:nvPr>
            <p:ph type="body" idx="1"/>
          </p:nvPr>
        </p:nvSpPr>
        <p:spPr/>
        <p:txBody>
          <a:bodyPr>
            <a:normAutofit fontScale="92500" lnSpcReduction="10000"/>
          </a:bodyPr>
          <a:lstStyle/>
          <a:p>
            <a:r>
              <a:rPr lang="en-US" dirty="0" smtClean="0"/>
              <a:t>Despite the advantages that ICs provide us with, it have limitations some of which are:</a:t>
            </a:r>
          </a:p>
          <a:p>
            <a:r>
              <a:rPr lang="en-US" dirty="0" smtClean="0"/>
              <a:t>Limited power rating</a:t>
            </a:r>
          </a:p>
          <a:p>
            <a:r>
              <a:rPr lang="en-US" dirty="0" smtClean="0"/>
              <a:t>It operates at low voltage</a:t>
            </a:r>
          </a:p>
          <a:p>
            <a:r>
              <a:rPr lang="en-US" dirty="0" smtClean="0"/>
              <a:t>High grade of PNP is not possible</a:t>
            </a:r>
          </a:p>
          <a:p>
            <a:r>
              <a:rPr lang="en-US" dirty="0" smtClean="0"/>
              <a:t>It produces noise during operation</a:t>
            </a:r>
          </a:p>
          <a:p>
            <a:r>
              <a:rPr lang="en-US" dirty="0" smtClean="0"/>
              <a:t>Its components such as resistors and capacitors are voltage dependent</a:t>
            </a:r>
          </a:p>
          <a:p>
            <a:r>
              <a:rPr lang="en-US" dirty="0" smtClean="0"/>
              <a:t>It is delicate </a:t>
            </a:r>
            <a:r>
              <a:rPr lang="en-US" dirty="0" err="1" smtClean="0"/>
              <a:t>i.e</a:t>
            </a:r>
            <a:r>
              <a:rPr lang="en-US" dirty="0" smtClean="0"/>
              <a:t> it cannot withstand rough handling etc.</a:t>
            </a:r>
          </a:p>
          <a:p>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5"/>
          <p:cNvSpPr txBox="1">
            <a:spLocks noGrp="1"/>
          </p:cNvSpPr>
          <p:nvPr>
            <p:ph type="title"/>
          </p:nvPr>
        </p:nvSpPr>
        <p:spPr>
          <a:xfrm>
            <a:off x="612648" y="228600"/>
            <a:ext cx="8153400" cy="9906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2"/>
              </a:buClr>
              <a:buSzPts val="4400"/>
              <a:buFont typeface="Twentieth Century"/>
              <a:buNone/>
            </a:pPr>
            <a:r>
              <a:rPr lang="en-US"/>
              <a:t>References</a:t>
            </a:r>
            <a:endParaRPr/>
          </a:p>
        </p:txBody>
      </p:sp>
      <p:sp>
        <p:nvSpPr>
          <p:cNvPr id="418" name="Google Shape;418;p35"/>
          <p:cNvSpPr txBox="1">
            <a:spLocks noGrp="1"/>
          </p:cNvSpPr>
          <p:nvPr>
            <p:ph type="dt" idx="10"/>
          </p:nvPr>
        </p:nvSpPr>
        <p:spPr>
          <a:xfrm>
            <a:off x="6096000" y="6248400"/>
            <a:ext cx="2667000" cy="365125"/>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t>4/22/2022</a:t>
            </a:r>
            <a:endParaRPr/>
          </a:p>
        </p:txBody>
      </p:sp>
      <p:sp>
        <p:nvSpPr>
          <p:cNvPr id="419" name="Google Shape;419;p35"/>
          <p:cNvSpPr txBox="1">
            <a:spLocks noGrp="1"/>
          </p:cNvSpPr>
          <p:nvPr>
            <p:ph type="sldNum" idx="12"/>
          </p:nvPr>
        </p:nvSpPr>
        <p:spPr>
          <a:xfrm>
            <a:off x="0" y="1272222"/>
            <a:ext cx="533400" cy="244476"/>
          </a:xfrm>
          <a:prstGeom prst="rect">
            <a:avLst/>
          </a:prstGeom>
          <a:noFill/>
          <a:ln>
            <a:noFill/>
          </a:ln>
        </p:spPr>
        <p:txBody>
          <a:bodyPr spcFirstLastPara="1" wrap="square" lIns="91425" tIns="45700" rIns="91425" bIns="45700" anchor="ctr" anchorCtr="0">
            <a:normAutofit fontScale="85000" lnSpcReduction="20000"/>
          </a:bodyPr>
          <a:lstStyle/>
          <a:p>
            <a:pPr marL="0" lvl="0" indent="0" algn="ctr" rtl="0">
              <a:spcBef>
                <a:spcPts val="0"/>
              </a:spcBef>
              <a:spcAft>
                <a:spcPts val="0"/>
              </a:spcAft>
              <a:buNone/>
            </a:pPr>
            <a:fld id="{00000000-1234-1234-1234-123412341234}" type="slidenum">
              <a:rPr lang="en-US"/>
              <a:pPr marL="0" lvl="0" indent="0" algn="ctr" rtl="0">
                <a:spcBef>
                  <a:spcPts val="0"/>
                </a:spcBef>
                <a:spcAft>
                  <a:spcPts val="0"/>
                </a:spcAft>
                <a:buNone/>
              </a:pPr>
              <a:t>27</a:t>
            </a:fld>
            <a:endParaRPr/>
          </a:p>
        </p:txBody>
      </p:sp>
      <p:sp>
        <p:nvSpPr>
          <p:cNvPr id="420" name="Google Shape;420;p35"/>
          <p:cNvSpPr txBox="1">
            <a:spLocks noGrp="1"/>
          </p:cNvSpPr>
          <p:nvPr>
            <p:ph type="body" idx="1"/>
          </p:nvPr>
        </p:nvSpPr>
        <p:spPr>
          <a:xfrm>
            <a:off x="612648" y="1600200"/>
            <a:ext cx="8153400" cy="5029200"/>
          </a:xfrm>
          <a:prstGeom prst="rect">
            <a:avLst/>
          </a:prstGeom>
          <a:noFill/>
          <a:ln>
            <a:noFill/>
          </a:ln>
        </p:spPr>
        <p:txBody>
          <a:bodyPr spcFirstLastPara="1" wrap="square" lIns="91425" tIns="45700" rIns="91425" bIns="45700" anchor="t" anchorCtr="0">
            <a:noAutofit/>
          </a:bodyPr>
          <a:lstStyle/>
          <a:p>
            <a:pPr marL="0" lvl="0" indent="0" algn="just" rtl="0">
              <a:spcBef>
                <a:spcPts val="0"/>
              </a:spcBef>
              <a:spcAft>
                <a:spcPts val="0"/>
              </a:spcAft>
              <a:buSzPts val="1140"/>
              <a:buNone/>
            </a:pPr>
            <a:r>
              <a:rPr lang="en-US" sz="2000" dirty="0"/>
              <a:t>Fundamentals of electronics. Book 1, Electronic devices and circuit applications, Thomas F. Schubert, Jr. and Ernest M. </a:t>
            </a:r>
            <a:r>
              <a:rPr lang="en-US" sz="2000" dirty="0" err="1"/>
              <a:t>Kim.,an</a:t>
            </a:r>
            <a:r>
              <a:rPr lang="en-US" sz="2000" dirty="0"/>
              <a:t> Rafael, California (1537 Fourth Street, San Rafael, CA 94901 USA) : Morgan &amp; Claypool, 2014.</a:t>
            </a:r>
            <a:endParaRPr sz="3200"/>
          </a:p>
          <a:p>
            <a:pPr marL="0" lvl="0" indent="0" algn="just" rtl="0">
              <a:spcBef>
                <a:spcPts val="700"/>
              </a:spcBef>
              <a:spcAft>
                <a:spcPts val="0"/>
              </a:spcAft>
              <a:buSzPts val="1140"/>
              <a:buNone/>
            </a:pPr>
            <a:r>
              <a:rPr lang="en-US" sz="2000" dirty="0"/>
              <a:t>Principles of Electrical Engineering. Wiley., 1922. </a:t>
            </a:r>
            <a:endParaRPr sz="3200"/>
          </a:p>
          <a:p>
            <a:pPr marL="0" lvl="0" indent="0" algn="just" rtl="0">
              <a:spcBef>
                <a:spcPts val="700"/>
              </a:spcBef>
              <a:spcAft>
                <a:spcPts val="0"/>
              </a:spcAft>
              <a:buSzPts val="1140"/>
              <a:buNone/>
            </a:pPr>
            <a:r>
              <a:rPr lang="en-US" sz="2000" dirty="0"/>
              <a:t>Starting Electronics, Keith </a:t>
            </a:r>
            <a:r>
              <a:rPr lang="en-US" sz="2000" dirty="0" err="1"/>
              <a:t>Brindley</a:t>
            </a:r>
            <a:r>
              <a:rPr lang="en-US" sz="2000" dirty="0"/>
              <a:t> (Fourth Edition), published by  Elsevier Ltd, 2011</a:t>
            </a:r>
            <a:r>
              <a:rPr lang="en-US" sz="2000" dirty="0" smtClean="0"/>
              <a:t>.</a:t>
            </a:r>
          </a:p>
          <a:p>
            <a:pPr marL="0" lvl="0" indent="0" algn="just" rtl="0">
              <a:spcBef>
                <a:spcPts val="700"/>
              </a:spcBef>
              <a:spcAft>
                <a:spcPts val="0"/>
              </a:spcAft>
              <a:buSzPts val="1140"/>
              <a:buNone/>
            </a:pPr>
            <a:r>
              <a:rPr lang="en-US" sz="2000" dirty="0" smtClean="0"/>
              <a:t> https://www.electricaltechnology.org/2015/04/types-of-ics-classification-of-integrated-circuits-and-their-limitation.html</a:t>
            </a:r>
          </a:p>
          <a:p>
            <a:pPr marL="0" lvl="0" indent="0" algn="just" rtl="0">
              <a:spcBef>
                <a:spcPts val="700"/>
              </a:spcBef>
              <a:spcAft>
                <a:spcPts val="0"/>
              </a:spcAft>
              <a:buSzPts val="1140"/>
              <a:buNone/>
            </a:pPr>
            <a:endParaRPr sz="2000"/>
          </a:p>
        </p:txBody>
      </p:sp>
    </p:spTree>
  </p:cSld>
  <p:clrMapOvr>
    <a:masterClrMapping/>
  </p:clrMapOvr>
</p:sld>
</file>

<file path=ppt/theme/theme1.xml><?xml version="1.0" encoding="utf-8"?>
<a:theme xmlns:a="http://schemas.openxmlformats.org/drawingml/2006/main"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TotalTime>
  <Words>1528</Words>
  <PresentationFormat>On-screen Show (4:3)</PresentationFormat>
  <Paragraphs>184</Paragraphs>
  <Slides>27</Slides>
  <Notes>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27</vt:i4>
      </vt:variant>
    </vt:vector>
  </HeadingPairs>
  <TitlesOfParts>
    <vt:vector size="34" baseType="lpstr">
      <vt:lpstr>Arial</vt:lpstr>
      <vt:lpstr>Twentieth Century</vt:lpstr>
      <vt:lpstr>Noto Sans Symbols</vt:lpstr>
      <vt:lpstr>Wingdings</vt:lpstr>
      <vt:lpstr>Calibri</vt:lpstr>
      <vt:lpstr>Median</vt:lpstr>
      <vt:lpstr>Median</vt:lpstr>
      <vt:lpstr>FUNDAMENTALS OF ELECTRONICS  WEEK 11_LECTURE 11:   DESCRIPTION OF LINEAR INTEGRATED CIRCUITS </vt:lpstr>
      <vt:lpstr>Content</vt:lpstr>
      <vt:lpstr>Content</vt:lpstr>
      <vt:lpstr> Introduction to linear ICs </vt:lpstr>
      <vt:lpstr> Introduction to linear ICs </vt:lpstr>
      <vt:lpstr> Introduction to linear ICs </vt:lpstr>
      <vt:lpstr> Types of Integrated Circuits </vt:lpstr>
      <vt:lpstr> Analog Integrated Circuits </vt:lpstr>
      <vt:lpstr> Digital Integrated Circuits </vt:lpstr>
      <vt:lpstr>Mixed Signal ICs</vt:lpstr>
      <vt:lpstr> Proper description of linear ICs based on: their packages </vt:lpstr>
      <vt:lpstr>Proper description of linear ICs based on: their chip size and integration cont’</vt:lpstr>
      <vt:lpstr>Proper description of linear ICs based on: their chip size and integration cont’</vt:lpstr>
      <vt:lpstr>Figure: Monolithic in DIP</vt:lpstr>
      <vt:lpstr>Proper description of linear ICs based on: their chip size and integration cont’</vt:lpstr>
      <vt:lpstr> Figure: Hybrid or Multi chip ICs </vt:lpstr>
      <vt:lpstr>Proper description of linear ICs based on: their chip size and integration</vt:lpstr>
      <vt:lpstr>Proper description of linear ICs based on: their chip size and integration cont’</vt:lpstr>
      <vt:lpstr>Proper description of linear ICs based on: their chip size and integration cont’</vt:lpstr>
      <vt:lpstr>Proper description of linear ICs based on: their chip size and integration cont’</vt:lpstr>
      <vt:lpstr>Proper description of linear ICs based on: their chip size and integration cont’</vt:lpstr>
      <vt:lpstr> Advantages of linear ICs </vt:lpstr>
      <vt:lpstr> Advantages of linear ICs cont’ </vt:lpstr>
      <vt:lpstr> Disadvantages of linear ICs </vt:lpstr>
      <vt:lpstr> Disadvantages of linear ICs cont’ </vt:lpstr>
      <vt:lpstr> Limitation for different types of ICs </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FUNDAMENTALS OF ELECTRONICS  WEEK 11_LECTURE 11:   DESCRIPTION OF LINEAR INTEGRATED CIRCUITS</dc:title>
  <dc:creator>Elvis</dc:creator>
  <cp:lastModifiedBy>USER</cp:lastModifiedBy>
  <cp:revision>14</cp:revision>
  <dcterms:created xsi:type="dcterms:W3CDTF">2017-10-03T12:49:49Z</dcterms:created>
  <dcterms:modified xsi:type="dcterms:W3CDTF">2022-06-08T22:04:37Z</dcterms:modified>
</cp:coreProperties>
</file>