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Lst>
  <p:notesMasterIdLst>
    <p:notesMasterId r:id="rId39"/>
  </p:notesMasterIdLst>
  <p:sldIdLst>
    <p:sldId id="256" r:id="rId3"/>
    <p:sldId id="291" r:id="rId4"/>
    <p:sldId id="292" r:id="rId5"/>
    <p:sldId id="293" r:id="rId6"/>
    <p:sldId id="315" r:id="rId7"/>
    <p:sldId id="294" r:id="rId8"/>
    <p:sldId id="316" r:id="rId9"/>
    <p:sldId id="295" r:id="rId10"/>
    <p:sldId id="296" r:id="rId11"/>
    <p:sldId id="297" r:id="rId12"/>
    <p:sldId id="298" r:id="rId13"/>
    <p:sldId id="318" r:id="rId14"/>
    <p:sldId id="299" r:id="rId15"/>
    <p:sldId id="300" r:id="rId16"/>
    <p:sldId id="317" r:id="rId17"/>
    <p:sldId id="301" r:id="rId18"/>
    <p:sldId id="302" r:id="rId19"/>
    <p:sldId id="303" r:id="rId20"/>
    <p:sldId id="304" r:id="rId21"/>
    <p:sldId id="305" r:id="rId22"/>
    <p:sldId id="306" r:id="rId23"/>
    <p:sldId id="307" r:id="rId24"/>
    <p:sldId id="308" r:id="rId25"/>
    <p:sldId id="309" r:id="rId26"/>
    <p:sldId id="310" r:id="rId27"/>
    <p:sldId id="311" r:id="rId28"/>
    <p:sldId id="312" r:id="rId29"/>
    <p:sldId id="313" r:id="rId30"/>
    <p:sldId id="314" r:id="rId31"/>
    <p:sldId id="319" r:id="rId32"/>
    <p:sldId id="324" r:id="rId33"/>
    <p:sldId id="321" r:id="rId34"/>
    <p:sldId id="322" r:id="rId35"/>
    <p:sldId id="323" r:id="rId36"/>
    <p:sldId id="325" r:id="rId37"/>
    <p:sldId id="290" r:id="rId38"/>
  </p:sldIdLst>
  <p:sldSz cx="9144000" cy="6858000" type="screen4x3"/>
  <p:notesSz cx="6858000" cy="9144000"/>
  <p:embeddedFontLst>
    <p:embeddedFont>
      <p:font typeface="Calibri"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2160">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5" roundtripDataSignature="AMtx7mjAobE+wE+0dk9hIA5Cvt1ezhUC5A=="/>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06D3AFDC-44FB-4F9D-BCF9-41AB9E256A42}">
  <a:tblStyle styleId="{06D3AFDC-44FB-4F9D-BCF9-41AB9E256A42}"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3.fntdata"/><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font" Target="fonts/font1.fntdata"/><Relationship Id="rId45" Type="http://customschemas.google.com/relationships/presentationmetadata" Target="meta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4.fntdata"/><Relationship Id="rId4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https://www.elprocus.com/brief-about-ic-555-timer/</a:t>
            </a:r>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10</a:t>
            </a:fld>
            <a:endParaRPr lang="en-US"/>
          </a:p>
        </p:txBody>
      </p:sp>
    </p:spTree>
    <p:extLst>
      <p:ext uri="{BB962C8B-B14F-4D97-AF65-F5344CB8AC3E}">
        <p14:creationId xmlns="" xmlns:p14="http://schemas.microsoft.com/office/powerpoint/2010/main" val="2782516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24</a:t>
            </a:fld>
            <a:endParaRPr lang="en-US"/>
          </a:p>
        </p:txBody>
      </p:sp>
    </p:spTree>
    <p:extLst>
      <p:ext uri="{BB962C8B-B14F-4D97-AF65-F5344CB8AC3E}">
        <p14:creationId xmlns="" xmlns:p14="http://schemas.microsoft.com/office/powerpoint/2010/main" val="2552060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29</a:t>
            </a:fld>
            <a:endParaRPr lang="en-US"/>
          </a:p>
        </p:txBody>
      </p:sp>
    </p:spTree>
    <p:extLst>
      <p:ext uri="{BB962C8B-B14F-4D97-AF65-F5344CB8AC3E}">
        <p14:creationId xmlns="" xmlns:p14="http://schemas.microsoft.com/office/powerpoint/2010/main" val="3965651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dk2"/>
        </a:solidFill>
        <a:effectLst/>
      </p:bgPr>
    </p:bg>
    <p:spTree>
      <p:nvGrpSpPr>
        <p:cNvPr id="1" name="Shape 18"/>
        <p:cNvGrpSpPr/>
        <p:nvPr/>
      </p:nvGrpSpPr>
      <p:grpSpPr>
        <a:xfrm>
          <a:off x="0" y="0"/>
          <a:ext cx="0" cy="0"/>
          <a:chOff x="0" y="0"/>
          <a:chExt cx="0" cy="0"/>
        </a:xfrm>
      </p:grpSpPr>
      <p:sp>
        <p:nvSpPr>
          <p:cNvPr id="19" name="Google Shape;19;p39"/>
          <p:cNvSpPr/>
          <p:nvPr/>
        </p:nvSpPr>
        <p:spPr>
          <a:xfrm>
            <a:off x="0" y="5971032"/>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0" name="Google Shape;20;p39"/>
          <p:cNvSpPr/>
          <p:nvPr/>
        </p:nvSpPr>
        <p:spPr>
          <a:xfrm>
            <a:off x="-9144" y="6053328"/>
            <a:ext cx="2249424"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1" name="Google Shape;21;p39"/>
          <p:cNvSpPr/>
          <p:nvPr/>
        </p:nvSpPr>
        <p:spPr>
          <a:xfrm>
            <a:off x="2359152" y="6044184"/>
            <a:ext cx="6784848"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2" name="Google Shape;22;p39"/>
          <p:cNvSpPr txBox="1">
            <a:spLocks noGrp="1"/>
          </p:cNvSpPr>
          <p:nvPr>
            <p:ph type="ctrTitle"/>
          </p:nvPr>
        </p:nvSpPr>
        <p:spPr>
          <a:xfrm>
            <a:off x="2362200" y="4038600"/>
            <a:ext cx="6477000" cy="1828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9"/>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
        <p:nvSpPr>
          <p:cNvPr id="24" name="Google Shape;24;p39"/>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9"/>
          <p:cNvSpPr txBox="1">
            <a:spLocks noGrp="1"/>
          </p:cNvSpPr>
          <p:nvPr>
            <p:ph type="ftr" idx="11"/>
          </p:nvPr>
        </p:nvSpPr>
        <p:spPr>
          <a:xfrm>
            <a:off x="2085393" y="236538"/>
            <a:ext cx="586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9"/>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0"/>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0"/>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41" name="Google Shape;41;p40"/>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dk2"/>
        </a:solidFill>
        <a:effectLst/>
      </p:bgPr>
    </p:bg>
    <p:spTree>
      <p:nvGrpSpPr>
        <p:cNvPr id="1" name="Shape 58"/>
        <p:cNvGrpSpPr/>
        <p:nvPr/>
      </p:nvGrpSpPr>
      <p:grpSpPr>
        <a:xfrm>
          <a:off x="0" y="0"/>
          <a:ext cx="0" cy="0"/>
          <a:chOff x="0" y="0"/>
          <a:chExt cx="0" cy="0"/>
        </a:xfrm>
      </p:grpSpPr>
      <p:sp>
        <p:nvSpPr>
          <p:cNvPr id="59" name="Google Shape;59;p38"/>
          <p:cNvSpPr/>
          <p:nvPr/>
        </p:nvSpPr>
        <p:spPr>
          <a:xfrm>
            <a:off x="0" y="5971032"/>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0" name="Google Shape;60;p38"/>
          <p:cNvSpPr/>
          <p:nvPr/>
        </p:nvSpPr>
        <p:spPr>
          <a:xfrm>
            <a:off x="-9144" y="6053328"/>
            <a:ext cx="2249424"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1" name="Google Shape;61;p38"/>
          <p:cNvSpPr/>
          <p:nvPr/>
        </p:nvSpPr>
        <p:spPr>
          <a:xfrm>
            <a:off x="2359152" y="6044184"/>
            <a:ext cx="6784848"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2" name="Google Shape;62;p38"/>
          <p:cNvSpPr txBox="1">
            <a:spLocks noGrp="1"/>
          </p:cNvSpPr>
          <p:nvPr>
            <p:ph type="ctrTitle"/>
          </p:nvPr>
        </p:nvSpPr>
        <p:spPr>
          <a:xfrm>
            <a:off x="2362200" y="4038600"/>
            <a:ext cx="6477000" cy="1828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8"/>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
        <p:nvSpPr>
          <p:cNvPr id="64" name="Google Shape;64;p38"/>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8"/>
          <p:cNvSpPr txBox="1">
            <a:spLocks noGrp="1"/>
          </p:cNvSpPr>
          <p:nvPr>
            <p:ph type="ftr" idx="11"/>
          </p:nvPr>
        </p:nvSpPr>
        <p:spPr>
          <a:xfrm>
            <a:off x="2085393" y="236538"/>
            <a:ext cx="586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8"/>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blipFill rotWithShape="1">
          <a:blip r:embed="rId2">
            <a:alphaModFix/>
          </a:blip>
          <a:tile tx="0" ty="0" sx="100000" sy="100000" flip="none" algn="tl"/>
        </a:blipFill>
        <a:effectLst/>
      </p:bgPr>
    </p:bg>
    <p:spTree>
      <p:nvGrpSpPr>
        <p:cNvPr id="1" name="Shape 67"/>
        <p:cNvGrpSpPr/>
        <p:nvPr/>
      </p:nvGrpSpPr>
      <p:grpSpPr>
        <a:xfrm>
          <a:off x="0" y="0"/>
          <a:ext cx="0" cy="0"/>
          <a:chOff x="0" y="0"/>
          <a:chExt cx="0" cy="0"/>
        </a:xfrm>
      </p:grpSpPr>
      <p:sp>
        <p:nvSpPr>
          <p:cNvPr id="68" name="Google Shape;68;p43"/>
          <p:cNvSpPr txBox="1">
            <a:spLocks noGrp="1"/>
          </p:cNvSpPr>
          <p:nvPr>
            <p:ph type="body" idx="1"/>
          </p:nvPr>
        </p:nvSpPr>
        <p:spPr>
          <a:xfrm>
            <a:off x="1371600" y="2743200"/>
            <a:ext cx="7123113" cy="1673225"/>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680"/>
              <a:buNone/>
              <a:defRPr sz="2800">
                <a:solidFill>
                  <a:schemeClr val="dk2"/>
                </a:solidFill>
              </a:defRPr>
            </a:lvl1pPr>
            <a:lvl2pPr marL="914400" lvl="1" indent="-228600" algn="l">
              <a:spcBef>
                <a:spcPts val="550"/>
              </a:spcBef>
              <a:spcAft>
                <a:spcPts val="0"/>
              </a:spcAft>
              <a:buSzPts val="1260"/>
              <a:buNone/>
              <a:defRPr sz="1800">
                <a:solidFill>
                  <a:srgbClr val="888888"/>
                </a:solidFill>
              </a:defRPr>
            </a:lvl2pPr>
            <a:lvl3pPr marL="1371600" lvl="2" indent="-228600" algn="l">
              <a:spcBef>
                <a:spcPts val="500"/>
              </a:spcBef>
              <a:spcAft>
                <a:spcPts val="0"/>
              </a:spcAft>
              <a:buSzPts val="1200"/>
              <a:buNone/>
              <a:defRPr sz="1600">
                <a:solidFill>
                  <a:srgbClr val="888888"/>
                </a:solidFill>
              </a:defRPr>
            </a:lvl3pPr>
            <a:lvl4pPr marL="1828800" lvl="3" indent="-228600" algn="l">
              <a:spcBef>
                <a:spcPts val="400"/>
              </a:spcBef>
              <a:spcAft>
                <a:spcPts val="0"/>
              </a:spcAft>
              <a:buSzPts val="1050"/>
              <a:buNone/>
              <a:defRPr sz="1400">
                <a:solidFill>
                  <a:srgbClr val="888888"/>
                </a:solidFill>
              </a:defRPr>
            </a:lvl4pPr>
            <a:lvl5pPr marL="2286000" lvl="4" indent="-228600" algn="l">
              <a:spcBef>
                <a:spcPts val="400"/>
              </a:spcBef>
              <a:spcAft>
                <a:spcPts val="0"/>
              </a:spcAft>
              <a:buSzPts val="910"/>
              <a:buNone/>
              <a:defRPr sz="1400">
                <a:solidFill>
                  <a:srgbClr val="888888"/>
                </a:solidFill>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69" name="Google Shape;69;p43"/>
          <p:cNvSpPr/>
          <p:nvPr/>
        </p:nvSpPr>
        <p:spPr>
          <a:xfrm>
            <a:off x="0" y="1524000"/>
            <a:ext cx="9144000" cy="1143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0" name="Google Shape;70;p43"/>
          <p:cNvSpPr/>
          <p:nvPr/>
        </p:nvSpPr>
        <p:spPr>
          <a:xfrm>
            <a:off x="0" y="1600200"/>
            <a:ext cx="1295400" cy="990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1" name="Google Shape;71;p43"/>
          <p:cNvSpPr/>
          <p:nvPr/>
        </p:nvSpPr>
        <p:spPr>
          <a:xfrm>
            <a:off x="1371600" y="1600200"/>
            <a:ext cx="7772400" cy="990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2" name="Google Shape;72;p43"/>
          <p:cNvSpPr txBox="1">
            <a:spLocks noGrp="1"/>
          </p:cNvSpPr>
          <p:nvPr>
            <p:ph type="title"/>
          </p:nvPr>
        </p:nvSpPr>
        <p:spPr>
          <a:xfrm>
            <a:off x="1371600" y="1600200"/>
            <a:ext cx="76200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4400"/>
              <a:buFont typeface="Twentieth Century"/>
              <a:buNone/>
              <a:defRPr sz="4400" b="0" cap="none">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43"/>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43"/>
          <p:cNvSpPr txBox="1">
            <a:spLocks noGrp="1"/>
          </p:cNvSpPr>
          <p:nvPr>
            <p:ph type="sldNum" idx="12"/>
          </p:nvPr>
        </p:nvSpPr>
        <p:spPr>
          <a:xfrm>
            <a:off x="0" y="1752600"/>
            <a:ext cx="1295400" cy="701676"/>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75" name="Google Shape;75;p43"/>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6"/>
        <p:cNvGrpSpPr/>
        <p:nvPr/>
      </p:nvGrpSpPr>
      <p:grpSpPr>
        <a:xfrm>
          <a:off x="0" y="0"/>
          <a:ext cx="0" cy="0"/>
          <a:chOff x="0" y="0"/>
          <a:chExt cx="0" cy="0"/>
        </a:xfrm>
      </p:grpSpPr>
      <p:sp>
        <p:nvSpPr>
          <p:cNvPr id="77" name="Google Shape;77;p44"/>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44"/>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44"/>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81"/>
        <p:cNvGrpSpPr/>
        <p:nvPr/>
      </p:nvGrpSpPr>
      <p:grpSpPr>
        <a:xfrm>
          <a:off x="0" y="0"/>
          <a:ext cx="0" cy="0"/>
          <a:chOff x="0" y="0"/>
          <a:chExt cx="0" cy="0"/>
        </a:xfrm>
      </p:grpSpPr>
      <p:sp>
        <p:nvSpPr>
          <p:cNvPr id="82" name="Google Shape;82;p4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5"/>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45"/>
          <p:cNvSpPr txBox="1">
            <a:spLocks noGrp="1"/>
          </p:cNvSpPr>
          <p:nvPr>
            <p:ph type="sldNum" idx="12"/>
          </p:nvPr>
        </p:nvSpPr>
        <p:spPr>
          <a:xfrm>
            <a:off x="0" y="6248400"/>
            <a:ext cx="5334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5"/>
        <p:cNvGrpSpPr/>
        <p:nvPr/>
      </p:nvGrpSpPr>
      <p:grpSpPr>
        <a:xfrm>
          <a:off x="0" y="0"/>
          <a:ext cx="0" cy="0"/>
          <a:chOff x="0" y="0"/>
          <a:chExt cx="0" cy="0"/>
        </a:xfrm>
      </p:grpSpPr>
      <p:sp>
        <p:nvSpPr>
          <p:cNvPr id="86" name="Google Shape;86;p46"/>
          <p:cNvSpPr txBox="1">
            <a:spLocks noGrp="1"/>
          </p:cNvSpPr>
          <p:nvPr>
            <p:ph type="title"/>
          </p:nvPr>
        </p:nvSpPr>
        <p:spPr>
          <a:xfrm>
            <a:off x="609600" y="273050"/>
            <a:ext cx="8077200" cy="86995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400"/>
              <a:buFont typeface="Twentieth Century"/>
              <a:buNone/>
              <a:defRPr sz="4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4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90" name="Google Shape;90;p46"/>
          <p:cNvSpPr txBox="1">
            <a:spLocks noGrp="1"/>
          </p:cNvSpPr>
          <p:nvPr>
            <p:ph type="body" idx="1"/>
          </p:nvPr>
        </p:nvSpPr>
        <p:spPr>
          <a:xfrm>
            <a:off x="609600" y="1752600"/>
            <a:ext cx="1600200" cy="4343400"/>
          </a:xfrm>
          <a:prstGeom prst="rect">
            <a:avLst/>
          </a:prstGeom>
          <a:solidFill>
            <a:schemeClr val="accent2"/>
          </a:solidFill>
          <a:ln w="50800" cap="sq" cmpd="dbl">
            <a:solidFill>
              <a:schemeClr val="accent2"/>
            </a:solidFill>
            <a:prstDash val="solid"/>
            <a:miter lim="800000"/>
            <a:headEnd type="none" w="sm" len="sm"/>
            <a:tailEnd type="none" w="sm" len="sm"/>
          </a:ln>
        </p:spPr>
        <p:txBody>
          <a:bodyPr spcFirstLastPara="1" wrap="square" lIns="137150" tIns="182875" rIns="137150" bIns="91425" anchor="t" anchorCtr="0">
            <a:normAutofit/>
          </a:bodyPr>
          <a:lstStyle>
            <a:lvl1pPr marL="457200" lvl="0" indent="-228600" algn="l">
              <a:spcBef>
                <a:spcPts val="700"/>
              </a:spcBef>
              <a:spcAft>
                <a:spcPts val="0"/>
              </a:spcAft>
              <a:buSzPts val="1080"/>
              <a:buNone/>
              <a:defRPr sz="1800">
                <a:solidFill>
                  <a:schemeClr val="lt1"/>
                </a:solidFill>
                <a:latin typeface="Twentieth Century"/>
                <a:ea typeface="Twentieth Century"/>
                <a:cs typeface="Twentieth Century"/>
                <a:sym typeface="Twentieth Century"/>
              </a:defRPr>
            </a:lvl1pPr>
            <a:lvl2pPr marL="914400" lvl="1" indent="-228600" algn="l">
              <a:spcBef>
                <a:spcPts val="1000"/>
              </a:spcBef>
              <a:spcAft>
                <a:spcPts val="0"/>
              </a:spcAft>
              <a:buSzPts val="840"/>
              <a:buNone/>
              <a:defRPr sz="1200">
                <a:solidFill>
                  <a:schemeClr val="lt1"/>
                </a:solidFill>
                <a:latin typeface="Twentieth Century"/>
                <a:ea typeface="Twentieth Century"/>
                <a:cs typeface="Twentieth Century"/>
                <a:sym typeface="Twentieth Century"/>
              </a:defRPr>
            </a:lvl2pPr>
            <a:lvl3pPr marL="1371600" lvl="2" indent="-228600" algn="l">
              <a:spcBef>
                <a:spcPts val="500"/>
              </a:spcBef>
              <a:spcAft>
                <a:spcPts val="0"/>
              </a:spcAft>
              <a:buSzPts val="750"/>
              <a:buNone/>
              <a:defRPr sz="1000">
                <a:solidFill>
                  <a:schemeClr val="lt1"/>
                </a:solidFill>
                <a:latin typeface="Twentieth Century"/>
                <a:ea typeface="Twentieth Century"/>
                <a:cs typeface="Twentieth Century"/>
                <a:sym typeface="Twentieth Century"/>
              </a:defRPr>
            </a:lvl3pPr>
            <a:lvl4pPr marL="1828800" lvl="3" indent="-228600" algn="l">
              <a:spcBef>
                <a:spcPts val="400"/>
              </a:spcBef>
              <a:spcAft>
                <a:spcPts val="0"/>
              </a:spcAft>
              <a:buSzPts val="675"/>
              <a:buNone/>
              <a:defRPr sz="900">
                <a:solidFill>
                  <a:schemeClr val="lt1"/>
                </a:solidFill>
                <a:latin typeface="Twentieth Century"/>
                <a:ea typeface="Twentieth Century"/>
                <a:cs typeface="Twentieth Century"/>
                <a:sym typeface="Twentieth Century"/>
              </a:defRPr>
            </a:lvl4pPr>
            <a:lvl5pPr marL="2286000" lvl="4" indent="-228600" algn="l">
              <a:spcBef>
                <a:spcPts val="400"/>
              </a:spcBef>
              <a:spcAft>
                <a:spcPts val="0"/>
              </a:spcAft>
              <a:buSzPts val="585"/>
              <a:buNone/>
              <a:defRPr sz="900">
                <a:solidFill>
                  <a:schemeClr val="lt1"/>
                </a:solidFill>
                <a:latin typeface="Twentieth Century"/>
                <a:ea typeface="Twentieth Century"/>
                <a:cs typeface="Twentieth Century"/>
                <a:sym typeface="Twentieth Century"/>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1" name="Google Shape;91;p46"/>
          <p:cNvSpPr txBox="1">
            <a:spLocks noGrp="1"/>
          </p:cNvSpPr>
          <p:nvPr>
            <p:ph type="body" idx="2"/>
          </p:nvPr>
        </p:nvSpPr>
        <p:spPr>
          <a:xfrm>
            <a:off x="2362200" y="1752600"/>
            <a:ext cx="6400800" cy="4419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bg>
      <p:bgPr>
        <a:blipFill rotWithShape="1">
          <a:blip r:embed="rId2">
            <a:alphaModFix/>
          </a:blip>
          <a:tile tx="0" ty="0" sx="100000" sy="100000" flip="none" algn="tl"/>
        </a:blipFill>
        <a:effectLst/>
      </p:bgPr>
    </p:bg>
    <p:spTree>
      <p:nvGrpSpPr>
        <p:cNvPr id="1" name="Shape 92"/>
        <p:cNvGrpSpPr/>
        <p:nvPr/>
      </p:nvGrpSpPr>
      <p:grpSpPr>
        <a:xfrm>
          <a:off x="0" y="0"/>
          <a:ext cx="0" cy="0"/>
          <a:chOff x="0" y="0"/>
          <a:chExt cx="0" cy="0"/>
        </a:xfrm>
      </p:grpSpPr>
      <p:sp>
        <p:nvSpPr>
          <p:cNvPr id="93" name="Google Shape;93;p47"/>
          <p:cNvSpPr txBox="1">
            <a:spLocks noGrp="1"/>
          </p:cNvSpPr>
          <p:nvPr>
            <p:ph type="body" idx="1"/>
          </p:nvPr>
        </p:nvSpPr>
        <p:spPr>
          <a:xfrm>
            <a:off x="1600200" y="5486400"/>
            <a:ext cx="7315200" cy="685800"/>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020"/>
              <a:buFont typeface="Twentieth Century"/>
              <a:buNone/>
              <a:defRPr sz="1700"/>
            </a:lvl1pPr>
            <a:lvl2pPr marL="914400" lvl="1" indent="-228600" algn="l">
              <a:spcBef>
                <a:spcPts val="550"/>
              </a:spcBef>
              <a:spcAft>
                <a:spcPts val="0"/>
              </a:spcAft>
              <a:buSzPts val="840"/>
              <a:buFont typeface="Twentieth Century"/>
              <a:buNone/>
              <a:defRPr sz="1200"/>
            </a:lvl2pPr>
            <a:lvl3pPr marL="1371600" lvl="2" indent="-228600" algn="l">
              <a:spcBef>
                <a:spcPts val="500"/>
              </a:spcBef>
              <a:spcAft>
                <a:spcPts val="0"/>
              </a:spcAft>
              <a:buSzPts val="750"/>
              <a:buFont typeface="Twentieth Century"/>
              <a:buNone/>
              <a:defRPr sz="1000"/>
            </a:lvl3pPr>
            <a:lvl4pPr marL="1828800" lvl="3" indent="-228600" algn="l">
              <a:spcBef>
                <a:spcPts val="400"/>
              </a:spcBef>
              <a:spcAft>
                <a:spcPts val="0"/>
              </a:spcAft>
              <a:buSzPts val="675"/>
              <a:buFont typeface="Twentieth Century"/>
              <a:buNone/>
              <a:defRPr sz="900"/>
            </a:lvl4pPr>
            <a:lvl5pPr marL="2286000" lvl="4" indent="-228600" algn="l">
              <a:spcBef>
                <a:spcPts val="400"/>
              </a:spcBef>
              <a:spcAft>
                <a:spcPts val="0"/>
              </a:spcAft>
              <a:buSzPts val="585"/>
              <a:buFont typeface="Twentieth Century"/>
              <a:buNone/>
              <a:defRPr sz="9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4" name="Google Shape;94;p47"/>
          <p:cNvSpPr/>
          <p:nvPr/>
        </p:nvSpPr>
        <p:spPr>
          <a:xfrm>
            <a:off x="-9144" y="4572000"/>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5" name="Google Shape;95;p47"/>
          <p:cNvSpPr/>
          <p:nvPr/>
        </p:nvSpPr>
        <p:spPr>
          <a:xfrm>
            <a:off x="-9144" y="4663440"/>
            <a:ext cx="1463040"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6" name="Google Shape;96;p47"/>
          <p:cNvSpPr/>
          <p:nvPr/>
        </p:nvSpPr>
        <p:spPr>
          <a:xfrm>
            <a:off x="1545336" y="4654296"/>
            <a:ext cx="7598664"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7" name="Google Shape;97;p47"/>
          <p:cNvSpPr txBox="1">
            <a:spLocks noGrp="1"/>
          </p:cNvSpPr>
          <p:nvPr>
            <p:ph type="title"/>
          </p:nvPr>
        </p:nvSpPr>
        <p:spPr>
          <a:xfrm>
            <a:off x="1600200" y="4648200"/>
            <a:ext cx="7315200" cy="6858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2800"/>
              <a:buFont typeface="Twentieth Century"/>
              <a:buNone/>
              <a:defRPr sz="28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47"/>
          <p:cNvSpPr/>
          <p:nvPr/>
        </p:nvSpPr>
        <p:spPr>
          <a:xfrm>
            <a:off x="1447800" y="0"/>
            <a:ext cx="100584" cy="686714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9" name="Google Shape;99;p47"/>
          <p:cNvSpPr txBox="1">
            <a:spLocks noGrp="1"/>
          </p:cNvSpPr>
          <p:nvPr>
            <p:ph type="dt" idx="10"/>
          </p:nvPr>
        </p:nvSpPr>
        <p:spPr>
          <a:xfrm>
            <a:off x="62484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47"/>
          <p:cNvSpPr txBox="1">
            <a:spLocks noGrp="1"/>
          </p:cNvSpPr>
          <p:nvPr>
            <p:ph type="sldNum" idx="12"/>
          </p:nvPr>
        </p:nvSpPr>
        <p:spPr>
          <a:xfrm>
            <a:off x="0" y="4667249"/>
            <a:ext cx="1447800" cy="663578"/>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101" name="Google Shape;101;p47"/>
          <p:cNvSpPr txBox="1">
            <a:spLocks noGrp="1"/>
          </p:cNvSpPr>
          <p:nvPr>
            <p:ph type="ftr" idx="11"/>
          </p:nvPr>
        </p:nvSpPr>
        <p:spPr>
          <a:xfrm>
            <a:off x="1600200" y="6248206"/>
            <a:ext cx="4572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7"/>
          <p:cNvSpPr>
            <a:spLocks noGrp="1"/>
          </p:cNvSpPr>
          <p:nvPr>
            <p:ph type="pic" idx="2"/>
          </p:nvPr>
        </p:nvSpPr>
        <p:spPr>
          <a:xfrm>
            <a:off x="1560576" y="0"/>
            <a:ext cx="7583424" cy="4568952"/>
          </a:xfrm>
          <a:prstGeom prst="rect">
            <a:avLst/>
          </a:prstGeom>
          <a:solidFill>
            <a:srgbClr val="DCE5EE"/>
          </a:solidFill>
          <a:ln>
            <a:no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3"/>
        <p:cNvGrpSpPr/>
        <p:nvPr/>
      </p:nvGrpSpPr>
      <p:grpSpPr>
        <a:xfrm>
          <a:off x="0" y="0"/>
          <a:ext cx="0" cy="0"/>
          <a:chOff x="0" y="0"/>
          <a:chExt cx="0" cy="0"/>
        </a:xfrm>
      </p:grpSpPr>
      <p:sp>
        <p:nvSpPr>
          <p:cNvPr id="104" name="Google Shape;104;p48"/>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8"/>
          <p:cNvSpPr txBox="1">
            <a:spLocks noGrp="1"/>
          </p:cNvSpPr>
          <p:nvPr>
            <p:ph type="body" idx="1"/>
          </p:nvPr>
        </p:nvSpPr>
        <p:spPr>
          <a:xfrm rot="5400000">
            <a:off x="2426208" y="-213360"/>
            <a:ext cx="4526280" cy="81534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06" name="Google Shape;106;p48"/>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48"/>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8"/>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bg>
      <p:bgPr>
        <a:solidFill>
          <a:schemeClr val="lt1"/>
        </a:solidFill>
        <a:effectLst/>
      </p:bgPr>
    </p:bg>
    <p:spTree>
      <p:nvGrpSpPr>
        <p:cNvPr id="1" name="Shape 109"/>
        <p:cNvGrpSpPr/>
        <p:nvPr/>
      </p:nvGrpSpPr>
      <p:grpSpPr>
        <a:xfrm>
          <a:off x="0" y="0"/>
          <a:ext cx="0" cy="0"/>
          <a:chOff x="0" y="0"/>
          <a:chExt cx="0" cy="0"/>
        </a:xfrm>
      </p:grpSpPr>
      <p:sp>
        <p:nvSpPr>
          <p:cNvPr id="110" name="Google Shape;110;p49"/>
          <p:cNvSpPr txBox="1">
            <a:spLocks noGrp="1"/>
          </p:cNvSpPr>
          <p:nvPr>
            <p:ph type="title"/>
          </p:nvPr>
        </p:nvSpPr>
        <p:spPr>
          <a:xfrm rot="5400000">
            <a:off x="4823619" y="2339182"/>
            <a:ext cx="5516563" cy="20574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49"/>
          <p:cNvSpPr txBox="1">
            <a:spLocks noGrp="1"/>
          </p:cNvSpPr>
          <p:nvPr>
            <p:ph type="body" idx="1"/>
          </p:nvPr>
        </p:nvSpPr>
        <p:spPr>
          <a:xfrm rot="5400000">
            <a:off x="480218" y="586582"/>
            <a:ext cx="5516564" cy="5562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12" name="Google Shape;112;p49"/>
          <p:cNvSpPr txBox="1">
            <a:spLocks noGrp="1"/>
          </p:cNvSpPr>
          <p:nvPr>
            <p:ph type="dt" idx="10"/>
          </p:nvPr>
        </p:nvSpPr>
        <p:spPr>
          <a:xfrm>
            <a:off x="6553200" y="6248402"/>
            <a:ext cx="2209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49"/>
          <p:cNvSpPr txBox="1">
            <a:spLocks noGrp="1"/>
          </p:cNvSpPr>
          <p:nvPr>
            <p:ph type="ftr" idx="11"/>
          </p:nvPr>
        </p:nvSpPr>
        <p:spPr>
          <a:xfrm>
            <a:off x="457201" y="6248207"/>
            <a:ext cx="55734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49"/>
          <p:cNvSpPr/>
          <p:nvPr/>
        </p:nvSpPr>
        <p:spPr>
          <a:xfrm>
            <a:off x="6096318" y="0"/>
            <a:ext cx="32004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5" name="Google Shape;115;p49"/>
          <p:cNvSpPr/>
          <p:nvPr/>
        </p:nvSpPr>
        <p:spPr>
          <a:xfrm>
            <a:off x="6142038" y="609600"/>
            <a:ext cx="228600" cy="62484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6" name="Google Shape;116;p49"/>
          <p:cNvSpPr/>
          <p:nvPr/>
        </p:nvSpPr>
        <p:spPr>
          <a:xfrm>
            <a:off x="6142038" y="0"/>
            <a:ext cx="228600" cy="5334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7" name="Google Shape;117;p49"/>
          <p:cNvSpPr txBox="1">
            <a:spLocks noGrp="1"/>
          </p:cNvSpPr>
          <p:nvPr>
            <p:ph type="sldNum" idx="12"/>
          </p:nvPr>
        </p:nvSpPr>
        <p:spPr>
          <a:xfrm rot="5400000">
            <a:off x="5989638" y="14446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39D06E0-3439-499C-844D-5214FD6657F0}" type="datetime1">
              <a:rPr lang="en-US" smtClean="0"/>
              <a:pPr/>
              <a:t>06/07/2022</a:t>
            </a:fld>
            <a:endParaRPr lang="en-US"/>
          </a:p>
        </p:txBody>
      </p:sp>
      <p:sp>
        <p:nvSpPr>
          <p:cNvPr id="10" name="Slide Number Placeholder 9"/>
          <p:cNvSpPr>
            <a:spLocks noGrp="1"/>
          </p:cNvSpPr>
          <p:nvPr>
            <p:ph type="sldNum" sz="quarter" idx="16"/>
          </p:nvPr>
        </p:nvSpPr>
        <p:spPr/>
        <p:txBody>
          <a:bodyPr rtlCol="0"/>
          <a:lstStyle/>
          <a:p>
            <a:fld id="{E90EC951-2603-4970-A40B-F9FF9B845B36}"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theme" Target="../theme/theme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
        <p:cNvGrpSpPr/>
        <p:nvPr/>
      </p:nvGrpSpPr>
      <p:grpSpPr>
        <a:xfrm>
          <a:off x="0" y="0"/>
          <a:ext cx="0" cy="0"/>
          <a:chOff x="0" y="0"/>
          <a:chExt cx="0" cy="0"/>
        </a:xfrm>
      </p:grpSpPr>
      <p:sp>
        <p:nvSpPr>
          <p:cNvPr id="10" name="Google Shape;10;p37"/>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lt2"/>
              </a:buClr>
              <a:buSzPts val="4400"/>
              <a:buFont typeface="Twentieth Century"/>
              <a:buNone/>
              <a:defRPr sz="4400" b="0" i="0" u="none" strike="noStrike" cap="none">
                <a:solidFill>
                  <a:schemeClr val="lt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7"/>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lt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lt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lt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lt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lt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2" name="Google Shape;12;p37"/>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3" name="Google Shape;13;p37"/>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4" name="Google Shape;14;p37"/>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5" name="Google Shape;15;p37"/>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6" name="Google Shape;16;p37"/>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7" name="Google Shape;17;p37"/>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
        <p:cNvGrpSpPr/>
        <p:nvPr/>
      </p:nvGrpSpPr>
      <p:grpSpPr>
        <a:xfrm>
          <a:off x="0" y="0"/>
          <a:ext cx="0" cy="0"/>
          <a:chOff x="0" y="0"/>
          <a:chExt cx="0" cy="0"/>
        </a:xfrm>
      </p:grpSpPr>
      <p:sp>
        <p:nvSpPr>
          <p:cNvPr id="28" name="Google Shape;28;p36"/>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9" name="Google Shape;29;p36"/>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0" name="Google Shape;30;p3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1" name="Google Shape;31;p3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2" name="Google Shape;32;p36"/>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3" name="Google Shape;33;p36"/>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4" name="Google Shape;34;p36"/>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5" name="Google Shape;35;p3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ctrTitle"/>
          </p:nvPr>
        </p:nvSpPr>
        <p:spPr>
          <a:xfrm>
            <a:off x="1752600" y="533400"/>
            <a:ext cx="6477000" cy="48768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lt2"/>
              </a:buClr>
              <a:buSzPts val="4400"/>
              <a:buFont typeface="Twentieth Century"/>
              <a:buNone/>
            </a:pPr>
            <a:r>
              <a:rPr lang="en-US" b="1" dirty="0"/>
              <a:t>FUNDAMENTALS</a:t>
            </a:r>
            <a:br>
              <a:rPr lang="en-US" b="1" dirty="0"/>
            </a:br>
            <a:r>
              <a:rPr lang="en-US" sz="4000" b="1" dirty="0"/>
              <a:t>OF</a:t>
            </a:r>
            <a:r>
              <a:rPr lang="en-US" b="1" dirty="0"/>
              <a:t> ELECTRONICS</a:t>
            </a:r>
            <a:br>
              <a:rPr lang="en-US" b="1" dirty="0"/>
            </a:br>
            <a:r>
              <a:rPr lang="en-US" b="1" dirty="0"/>
              <a:t/>
            </a:r>
            <a:br>
              <a:rPr lang="en-US" b="1" dirty="0"/>
            </a:br>
            <a:r>
              <a:rPr lang="en-US" sz="2800" b="1" dirty="0">
                <a:solidFill>
                  <a:srgbClr val="00B050"/>
                </a:solidFill>
              </a:rPr>
              <a:t>WEEK </a:t>
            </a:r>
            <a:r>
              <a:rPr lang="en-US" sz="2800" b="1" dirty="0" smtClean="0">
                <a:solidFill>
                  <a:srgbClr val="00B050"/>
                </a:solidFill>
              </a:rPr>
              <a:t>12_LECTURE 12:</a:t>
            </a:r>
            <a:r>
              <a:rPr lang="en-US" sz="2800" b="1" dirty="0">
                <a:solidFill>
                  <a:srgbClr val="00B050"/>
                </a:solidFill>
              </a:rPr>
              <a:t/>
            </a:r>
            <a:br>
              <a:rPr lang="en-US" sz="2800" b="1" dirty="0">
                <a:solidFill>
                  <a:srgbClr val="00B050"/>
                </a:solidFill>
              </a:rPr>
            </a:br>
            <a:r>
              <a:rPr lang="en-US" sz="2800" b="1" dirty="0">
                <a:solidFill>
                  <a:srgbClr val="00B050"/>
                </a:solidFill>
              </a:rPr>
              <a:t> DESCRIPTION </a:t>
            </a:r>
            <a:r>
              <a:rPr lang="en-US" sz="2800" b="1" dirty="0" smtClean="0">
                <a:solidFill>
                  <a:srgbClr val="00B050"/>
                </a:solidFill>
              </a:rPr>
              <a:t>OF LINEAR INTEGRATED CIRCUITS APPLICATIONS</a:t>
            </a:r>
            <a:r>
              <a:rPr lang="en-US" b="1" dirty="0"/>
              <a:t/>
            </a:r>
            <a:br>
              <a:rPr lang="en-US" b="1" dirty="0"/>
            </a:br>
            <a:endParaRPr b="1"/>
          </a:p>
        </p:txBody>
      </p:sp>
      <p:sp>
        <p:nvSpPr>
          <p:cNvPr id="123" name="Google Shape;123;p1"/>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SzPts val="1440"/>
              <a:buNone/>
            </a:pPr>
            <a:r>
              <a:rPr lang="en-US" sz="2000" dirty="0"/>
              <a:t>Lecturer: NSABIMANA Camille, B.Sc. Eng., M.Sc. IT</a:t>
            </a:r>
            <a:endParaRPr sz="2400"/>
          </a:p>
        </p:txBody>
      </p:sp>
      <p:sp>
        <p:nvSpPr>
          <p:cNvPr id="124" name="Google Shape;124;p1"/>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4/22/2022</a:t>
            </a:r>
            <a:endParaRPr/>
          </a:p>
        </p:txBody>
      </p:sp>
      <p:sp>
        <p:nvSpPr>
          <p:cNvPr id="125" name="Google Shape;125;p1"/>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12648" y="1600200"/>
            <a:ext cx="8153400" cy="5029200"/>
          </a:xfrm>
        </p:spPr>
        <p:txBody>
          <a:bodyPr>
            <a:normAutofit/>
          </a:bodyPr>
          <a:lstStyle/>
          <a:p>
            <a:r>
              <a:rPr lang="en-ZA" sz="2800" dirty="0" smtClean="0"/>
              <a:t>Application of linear ICs</a:t>
            </a:r>
            <a:endParaRPr lang="en-US" dirty="0" smtClean="0"/>
          </a:p>
          <a:p>
            <a:pPr lvl="1"/>
            <a:r>
              <a:rPr lang="en-ZA" dirty="0" smtClean="0"/>
              <a:t>Op-amp</a:t>
            </a:r>
            <a:endParaRPr lang="en-US" dirty="0"/>
          </a:p>
          <a:p>
            <a:pPr lvl="1"/>
            <a:r>
              <a:rPr lang="en-ZA" dirty="0"/>
              <a:t>Timer</a:t>
            </a:r>
            <a:endParaRPr lang="en-US" dirty="0"/>
          </a:p>
          <a:p>
            <a:pPr lvl="1"/>
            <a:r>
              <a:rPr lang="en-ZA" dirty="0"/>
              <a:t>Filters</a:t>
            </a:r>
            <a:endParaRPr lang="en-US" dirty="0"/>
          </a:p>
          <a:p>
            <a:pPr lvl="1"/>
            <a:r>
              <a:rPr lang="en-ZA" dirty="0"/>
              <a:t>Voltage regulators</a:t>
            </a:r>
            <a:endParaRPr lang="en-US" dirty="0"/>
          </a:p>
          <a:p>
            <a:pPr lvl="1"/>
            <a:r>
              <a:rPr lang="en-ZA" dirty="0" smtClean="0"/>
              <a:t>Oscillators</a:t>
            </a:r>
            <a:endParaRPr lang="en-US" dirty="0"/>
          </a:p>
        </p:txBody>
      </p:sp>
      <p:sp>
        <p:nvSpPr>
          <p:cNvPr id="9" name="Title 1"/>
          <p:cNvSpPr>
            <a:spLocks noGrp="1"/>
          </p:cNvSpPr>
          <p:nvPr>
            <p:ph type="title"/>
          </p:nvPr>
        </p:nvSpPr>
        <p:spPr/>
        <p:txBody>
          <a:bodyPr>
            <a:normAutofit fontScale="90000"/>
          </a:bodyPr>
          <a:lstStyle/>
          <a:p>
            <a:pPr algn="ctr"/>
            <a:r>
              <a:rPr lang="en-US" b="1" dirty="0" smtClean="0">
                <a:effectLst>
                  <a:outerShdw blurRad="38100" dist="38100" dir="2700000" algn="tl">
                    <a:srgbClr val="000000">
                      <a:alpha val="43137"/>
                    </a:srgbClr>
                  </a:outerShdw>
                </a:effectLst>
              </a:rPr>
              <a:t/>
            </a:r>
            <a:br>
              <a:rPr lang="en-US" b="1" dirty="0" smtClean="0">
                <a:effectLst>
                  <a:outerShdw blurRad="38100" dist="38100" dir="2700000" algn="tl">
                    <a:srgbClr val="000000">
                      <a:alpha val="43137"/>
                    </a:srgbClr>
                  </a:outerShdw>
                </a:effectLst>
              </a:rPr>
            </a:br>
            <a:r>
              <a:rPr lang="en-US" b="1" dirty="0">
                <a:effectLst>
                  <a:outerShdw blurRad="38100" dist="38100" dir="2700000" algn="tl">
                    <a:srgbClr val="000000">
                      <a:alpha val="43137"/>
                    </a:srgbClr>
                  </a:outerShdw>
                </a:effectLst>
              </a:rPr>
              <a:t/>
            </a:r>
            <a:br>
              <a:rPr lang="en-US" b="1" dirty="0">
                <a:effectLst>
                  <a:outerShdw blurRad="38100" dist="38100" dir="2700000" algn="tl">
                    <a:srgbClr val="000000">
                      <a:alpha val="43137"/>
                    </a:srgbClr>
                  </a:outerShdw>
                </a:effectLst>
              </a:rPr>
            </a:br>
            <a:r>
              <a:rPr lang="en-US" b="1" dirty="0" smtClean="0">
                <a:solidFill>
                  <a:srgbClr val="FF0000"/>
                </a:solidFill>
                <a:effectLst>
                  <a:outerShdw blurRad="38100" dist="38100" dir="2700000" algn="tl">
                    <a:srgbClr val="000000">
                      <a:alpha val="43137"/>
                    </a:srgbClr>
                  </a:outerShdw>
                </a:effectLst>
              </a:rPr>
              <a:t/>
            </a:r>
            <a:br>
              <a:rPr lang="en-US" b="1" dirty="0" smtClean="0">
                <a:solidFill>
                  <a:srgbClr val="FF0000"/>
                </a:solidFill>
                <a:effectLst>
                  <a:outerShdw blurRad="38100" dist="38100" dir="2700000" algn="tl">
                    <a:srgbClr val="000000">
                      <a:alpha val="43137"/>
                    </a:srgbClr>
                  </a:outerShdw>
                </a:effectLst>
              </a:rPr>
            </a:br>
            <a:r>
              <a:rPr lang="en-US" b="1" dirty="0" smtClean="0">
                <a:solidFill>
                  <a:srgbClr val="FF0000"/>
                </a:solidFill>
                <a:effectLst>
                  <a:outerShdw blurRad="38100" dist="38100" dir="2700000" algn="tl">
                    <a:srgbClr val="000000">
                      <a:alpha val="43137"/>
                    </a:srgbClr>
                  </a:outerShdw>
                </a:effectLst>
              </a:rPr>
              <a:t/>
            </a:r>
            <a:br>
              <a:rPr lang="en-US" b="1" dirty="0" smtClean="0">
                <a:solidFill>
                  <a:srgbClr val="FF0000"/>
                </a:solidFill>
                <a:effectLst>
                  <a:outerShdw blurRad="38100" dist="38100" dir="2700000" algn="tl">
                    <a:srgbClr val="000000">
                      <a:alpha val="43137"/>
                    </a:srgbClr>
                  </a:outerShdw>
                </a:effectLst>
              </a:rPr>
            </a:br>
            <a:r>
              <a:rPr lang="en-GB" sz="3600" b="1" dirty="0" smtClean="0">
                <a:effectLst>
                  <a:outerShdw blurRad="38100" dist="38100" dir="2700000" algn="tl">
                    <a:srgbClr val="000000">
                      <a:alpha val="43137"/>
                    </a:srgbClr>
                  </a:outerShdw>
                </a:effectLst>
              </a:rPr>
              <a:t>Content</a:t>
            </a:r>
            <a:r>
              <a:rPr lang="en-GB" sz="3600" b="1" dirty="0" smtClean="0">
                <a:effectLst>
                  <a:outerShdw blurRad="38100" dist="38100" dir="2700000" algn="tl">
                    <a:srgbClr val="000000">
                      <a:alpha val="43137"/>
                    </a:srgbClr>
                  </a:outerShdw>
                </a:effectLst>
              </a:rPr>
              <a:t/>
            </a:r>
            <a:br>
              <a:rPr lang="en-GB" sz="3600" b="1" dirty="0" smtClean="0">
                <a:effectLst>
                  <a:outerShdw blurRad="38100" dist="38100" dir="2700000" algn="tl">
                    <a:srgbClr val="000000">
                      <a:alpha val="43137"/>
                    </a:srgbClr>
                  </a:outerShdw>
                </a:effectLst>
              </a:rPr>
            </a:br>
            <a:r>
              <a:rPr lang="en-US" sz="3600" b="1" dirty="0">
                <a:effectLst>
                  <a:outerShdw blurRad="38100" dist="38100" dir="2700000" algn="tl">
                    <a:srgbClr val="000000">
                      <a:alpha val="43137"/>
                    </a:srgbClr>
                  </a:outerShdw>
                </a:effectLst>
              </a:rPr>
              <a:t/>
            </a:r>
            <a:br>
              <a:rPr lang="en-US" sz="3600" b="1" dirty="0">
                <a:effectLst>
                  <a:outerShdw blurRad="38100" dist="38100" dir="2700000" algn="tl">
                    <a:srgbClr val="000000">
                      <a:alpha val="43137"/>
                    </a:srgbClr>
                  </a:outerShdw>
                </a:effectLst>
              </a:rPr>
            </a:br>
            <a:r>
              <a:rPr lang="en-US" b="1" dirty="0" smtClean="0">
                <a:effectLst>
                  <a:outerShdw blurRad="38100" dist="38100" dir="2700000" algn="tl">
                    <a:srgbClr val="000000">
                      <a:alpha val="43137"/>
                    </a:srgbClr>
                  </a:outerShdw>
                </a:effectLst>
              </a:rPr>
              <a:t/>
            </a:r>
            <a:br>
              <a:rPr lang="en-US" b="1" dirty="0" smtClean="0">
                <a:effectLst>
                  <a:outerShdw blurRad="38100" dist="38100" dir="2700000" algn="tl">
                    <a:srgbClr val="000000">
                      <a:alpha val="43137"/>
                    </a:srgbClr>
                  </a:outerShdw>
                </a:effectLst>
              </a:rPr>
            </a:br>
            <a:r>
              <a:rPr lang="en-US" b="1" dirty="0" smtClean="0">
                <a:effectLst>
                  <a:outerShdw blurRad="38100" dist="38100" dir="2700000" algn="tl">
                    <a:srgbClr val="000000">
                      <a:alpha val="43137"/>
                    </a:srgbClr>
                  </a:outerShdw>
                </a:effectLst>
              </a:rPr>
              <a:t/>
            </a:r>
            <a:br>
              <a:rPr lang="en-US" b="1" dirty="0" smtClean="0">
                <a:effectLst>
                  <a:outerShdw blurRad="38100" dist="38100" dir="2700000" algn="tl">
                    <a:srgbClr val="000000">
                      <a:alpha val="43137"/>
                    </a:srgbClr>
                  </a:outerShdw>
                </a:effectLst>
              </a:rPr>
            </a:br>
            <a:endParaRPr lang="en-US" b="1" dirty="0">
              <a:effectLst>
                <a:outerShdw blurRad="38100" dist="38100" dir="2700000" algn="tl">
                  <a:srgbClr val="000000">
                    <a:alpha val="43137"/>
                  </a:srgbClr>
                </a:outerShdw>
              </a:effectLst>
            </a:endParaRPr>
          </a:p>
        </p:txBody>
      </p:sp>
      <p:sp>
        <p:nvSpPr>
          <p:cNvPr id="6" name="Date Placeholder 5"/>
          <p:cNvSpPr>
            <a:spLocks noGrp="1"/>
          </p:cNvSpPr>
          <p:nvPr>
            <p:ph type="dt" sz="half" idx="10"/>
          </p:nvPr>
        </p:nvSpPr>
        <p:spPr/>
        <p:txBody>
          <a:bodyPr/>
          <a:lstStyle/>
          <a:p>
            <a:fld id="{91313F02-B5FC-4AC3-8A7A-6950E8CBC007}" type="datetime1">
              <a:rPr lang="en-US" smtClean="0"/>
              <a:pPr/>
              <a:t>06/07/2022</a:t>
            </a:fld>
            <a:endParaRPr lang="en-US"/>
          </a:p>
        </p:txBody>
      </p:sp>
      <p:sp>
        <p:nvSpPr>
          <p:cNvPr id="7" name="Slide Number Placeholder 6"/>
          <p:cNvSpPr>
            <a:spLocks noGrp="1"/>
          </p:cNvSpPr>
          <p:nvPr>
            <p:ph type="sldNum" sz="quarter" idx="12"/>
          </p:nvPr>
        </p:nvSpPr>
        <p:spPr/>
        <p:txBody>
          <a:bodyPr>
            <a:normAutofit fontScale="85000" lnSpcReduction="20000"/>
          </a:bodyPr>
          <a:lstStyle/>
          <a:p>
            <a:fld id="{E90EC951-2603-4970-A40B-F9FF9B845B36}"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sz="4000" dirty="0" smtClean="0">
                <a:solidFill>
                  <a:srgbClr val="FF0000"/>
                </a:solidFill>
                <a:effectLst>
                  <a:outerShdw blurRad="38100" dist="38100" dir="2700000" algn="tl">
                    <a:srgbClr val="000000">
                      <a:alpha val="43137"/>
                    </a:srgbClr>
                  </a:outerShdw>
                </a:effectLst>
              </a:rPr>
              <a:t>Description </a:t>
            </a:r>
            <a:r>
              <a:rPr lang="en-ZA" sz="4000" dirty="0">
                <a:solidFill>
                  <a:srgbClr val="FF0000"/>
                </a:solidFill>
                <a:effectLst>
                  <a:outerShdw blurRad="38100" dist="38100" dir="2700000" algn="tl">
                    <a:srgbClr val="000000">
                      <a:alpha val="43137"/>
                    </a:srgbClr>
                  </a:outerShdw>
                </a:effectLst>
              </a:rPr>
              <a:t>of Linear </a:t>
            </a:r>
            <a:r>
              <a:rPr lang="en-ZA" sz="4000" dirty="0" smtClean="0">
                <a:solidFill>
                  <a:srgbClr val="FF0000"/>
                </a:solidFill>
                <a:effectLst>
                  <a:outerShdw blurRad="38100" dist="38100" dir="2700000" algn="tl">
                    <a:srgbClr val="000000">
                      <a:alpha val="43137"/>
                    </a:srgbClr>
                  </a:outerShdw>
                </a:effectLst>
              </a:rPr>
              <a:t>ICs applications</a:t>
            </a:r>
            <a:endParaRPr lang="en-US" sz="4000" dirty="0">
              <a:solidFill>
                <a:srgbClr val="FF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a:t>
            </a:fld>
            <a:endParaRPr lang="en-US"/>
          </a:p>
        </p:txBody>
      </p:sp>
      <p:sp>
        <p:nvSpPr>
          <p:cNvPr id="5" name="Content Placeholder 4"/>
          <p:cNvSpPr>
            <a:spLocks noGrp="1"/>
          </p:cNvSpPr>
          <p:nvPr>
            <p:ph sz="quarter" idx="1"/>
          </p:nvPr>
        </p:nvSpPr>
        <p:spPr>
          <a:xfrm>
            <a:off x="612648" y="1600200"/>
            <a:ext cx="8153400" cy="4724400"/>
          </a:xfrm>
        </p:spPr>
        <p:txBody>
          <a:bodyPr>
            <a:noAutofit/>
          </a:bodyPr>
          <a:lstStyle/>
          <a:p>
            <a:pPr marL="0" indent="0" algn="ctr">
              <a:buNone/>
            </a:pPr>
            <a:r>
              <a:rPr lang="en-ZA" sz="3200" b="1" dirty="0" smtClean="0">
                <a:solidFill>
                  <a:srgbClr val="FF0000"/>
                </a:solidFill>
                <a:effectLst>
                  <a:outerShdw blurRad="38100" dist="38100" dir="2700000" algn="tl">
                    <a:srgbClr val="000000">
                      <a:alpha val="43137"/>
                    </a:srgbClr>
                  </a:outerShdw>
                </a:effectLst>
              </a:rPr>
              <a:t>Op-amp</a:t>
            </a:r>
            <a:endParaRPr lang="en-US" sz="3200" i="1" dirty="0">
              <a:solidFill>
                <a:srgbClr val="FF0000"/>
              </a:solidFill>
              <a:effectLst>
                <a:outerShdw blurRad="38100" dist="38100" dir="2700000" algn="tl">
                  <a:srgbClr val="000000">
                    <a:alpha val="43137"/>
                  </a:srgbClr>
                </a:outerShdw>
              </a:effectLst>
            </a:endParaRPr>
          </a:p>
          <a:p>
            <a:pPr algn="just"/>
            <a:r>
              <a:rPr lang="en-US" sz="2000" b="1" dirty="0" smtClean="0"/>
              <a:t>Operational </a:t>
            </a:r>
            <a:r>
              <a:rPr lang="en-US" sz="2000" b="1" dirty="0"/>
              <a:t>amplifiers </a:t>
            </a:r>
            <a:r>
              <a:rPr lang="en-US" sz="2000" dirty="0"/>
              <a:t>are linear devices that have all the properties required for nearly ideal DC amplification and are therefore used extensively in signal conditioning, filtering or to perform mathematical operations such as add, subtract, integration and differentiation</a:t>
            </a:r>
            <a:r>
              <a:rPr lang="en-US" sz="2000" dirty="0" smtClean="0"/>
              <a:t>.</a:t>
            </a:r>
          </a:p>
          <a:p>
            <a:pPr algn="just"/>
            <a:r>
              <a:rPr lang="en-US" sz="2000" dirty="0"/>
              <a:t>An </a:t>
            </a:r>
            <a:r>
              <a:rPr lang="en-US" sz="2000" b="1" dirty="0"/>
              <a:t>Operational Amplifier</a:t>
            </a:r>
            <a:r>
              <a:rPr lang="en-US" sz="2000" dirty="0"/>
              <a:t>, or op-amp for short, is fundamentally a voltage amplifying device designed to be used with external feedback components such as resistors and capacitors between its output and input terminals. These feedback components determine the resulting function or “operation” of the amplifier and by virtue of the different feedback configurations whether resistive, capacitive or both, the amplifier can perform a variety of different operations, giving rise to its name of “Operational Amplifier</a:t>
            </a:r>
            <a:r>
              <a:rPr lang="en-US" sz="2000" dirty="0" smtClean="0"/>
              <a:t>”.</a:t>
            </a:r>
            <a:endParaRPr lang="en-US" sz="2000" dirty="0" smtClean="0"/>
          </a:p>
        </p:txBody>
      </p:sp>
    </p:spTree>
    <p:extLst>
      <p:ext uri="{BB962C8B-B14F-4D97-AF65-F5344CB8AC3E}">
        <p14:creationId xmlns="" xmlns:p14="http://schemas.microsoft.com/office/powerpoint/2010/main" val="21450520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smtClean="0">
                <a:solidFill>
                  <a:srgbClr val="FF0000"/>
                </a:solidFill>
                <a:effectLst>
                  <a:outerShdw blurRad="38100" dist="38100" dir="2700000" algn="tl">
                    <a:srgbClr val="000000">
                      <a:alpha val="43137"/>
                    </a:srgbClr>
                  </a:outerShdw>
                </a:effectLst>
              </a:rPr>
              <a:t/>
            </a:r>
            <a:br>
              <a:rPr lang="en-ZA" b="1" dirty="0" smtClean="0">
                <a:solidFill>
                  <a:srgbClr val="FF0000"/>
                </a:solidFill>
                <a:effectLst>
                  <a:outerShdw blurRad="38100" dist="38100" dir="2700000" algn="tl">
                    <a:srgbClr val="000000">
                      <a:alpha val="43137"/>
                    </a:srgbClr>
                  </a:outerShdw>
                </a:effectLst>
              </a:rPr>
            </a:br>
            <a:r>
              <a:rPr lang="en-ZA" b="1" dirty="0" smtClean="0">
                <a:solidFill>
                  <a:srgbClr val="FF0000"/>
                </a:solidFill>
                <a:effectLst>
                  <a:outerShdw blurRad="38100" dist="38100" dir="2700000" algn="tl">
                    <a:srgbClr val="000000">
                      <a:alpha val="43137"/>
                    </a:srgbClr>
                  </a:outerShdw>
                </a:effectLst>
              </a:rPr>
              <a:t>Op-amp </a:t>
            </a:r>
            <a:r>
              <a:rPr lang="en-ZA" b="1" dirty="0" err="1" smtClean="0">
                <a:solidFill>
                  <a:srgbClr val="FF0000"/>
                </a:solidFill>
                <a:effectLst>
                  <a:outerShdw blurRad="38100" dist="38100" dir="2700000" algn="tl">
                    <a:srgbClr val="000000">
                      <a:alpha val="43137"/>
                    </a:srgbClr>
                  </a:outerShdw>
                </a:effectLst>
              </a:rPr>
              <a:t>Cont</a:t>
            </a:r>
            <a:r>
              <a:rPr lang="en-ZA" b="1" dirty="0" smtClean="0">
                <a:solidFill>
                  <a:srgbClr val="FF0000"/>
                </a:solidFill>
                <a:effectLst>
                  <a:outerShdw blurRad="38100" dist="38100" dir="2700000" algn="tl">
                    <a:srgbClr val="000000">
                      <a:alpha val="43137"/>
                    </a:srgbClr>
                  </a:outerShdw>
                </a:effectLst>
              </a:rPr>
              <a:t>’</a:t>
            </a:r>
            <a:r>
              <a:rPr lang="en-US" i="1" dirty="0">
                <a:solidFill>
                  <a:srgbClr val="FF0000"/>
                </a:solidFill>
                <a:effectLst>
                  <a:outerShdw blurRad="38100" dist="38100" dir="2700000" algn="tl">
                    <a:srgbClr val="000000">
                      <a:alpha val="43137"/>
                    </a:srgbClr>
                  </a:outerShdw>
                </a:effectLst>
              </a:rPr>
              <a:t/>
            </a:r>
            <a:br>
              <a:rPr lang="en-US" i="1" dirty="0">
                <a:solidFill>
                  <a:srgbClr val="FF0000"/>
                </a:solidFill>
                <a:effectLst>
                  <a:outerShdw blurRad="38100" dist="38100" dir="2700000" algn="tl">
                    <a:srgbClr val="000000">
                      <a:alpha val="43137"/>
                    </a:srgbClr>
                  </a:outerShdw>
                </a:effectLst>
              </a:rPr>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a:t>
            </a:fld>
            <a:endParaRPr lang="en-US"/>
          </a:p>
        </p:txBody>
      </p:sp>
      <p:sp>
        <p:nvSpPr>
          <p:cNvPr id="5" name="Content Placeholder 4"/>
          <p:cNvSpPr>
            <a:spLocks noGrp="1"/>
          </p:cNvSpPr>
          <p:nvPr>
            <p:ph sz="quarter" idx="1"/>
          </p:nvPr>
        </p:nvSpPr>
        <p:spPr/>
        <p:txBody>
          <a:bodyPr>
            <a:normAutofit fontScale="85000" lnSpcReduction="20000"/>
          </a:bodyPr>
          <a:lstStyle/>
          <a:p>
            <a:pPr algn="just">
              <a:buNone/>
            </a:pPr>
            <a:r>
              <a:rPr lang="en-US" dirty="0" smtClean="0"/>
              <a:t>    </a:t>
            </a:r>
            <a:r>
              <a:rPr lang="en-US" sz="2600" dirty="0" smtClean="0"/>
              <a:t>n </a:t>
            </a:r>
            <a:r>
              <a:rPr lang="en-US" sz="2600" dirty="0" smtClean="0"/>
              <a:t>Operational Amplifier is basically a three-terminal device which consists of two high impedance inputs. One of the inputs is called the </a:t>
            </a:r>
            <a:r>
              <a:rPr lang="en-US" sz="2600" b="1" dirty="0" smtClean="0"/>
              <a:t>Inverting Input</a:t>
            </a:r>
            <a:r>
              <a:rPr lang="en-US" sz="2600" dirty="0" smtClean="0"/>
              <a:t>, marked with a negative or “minus” sign, ( – ). The other input is called the </a:t>
            </a:r>
            <a:r>
              <a:rPr lang="en-US" sz="2600" b="1" dirty="0" smtClean="0"/>
              <a:t>Non-inverting Input</a:t>
            </a:r>
            <a:r>
              <a:rPr lang="en-US" sz="2600" dirty="0" smtClean="0"/>
              <a:t>, marked with a positive or “plus” sign ( + ).</a:t>
            </a:r>
          </a:p>
          <a:p>
            <a:pPr algn="just"/>
            <a:endParaRPr lang="en-US" sz="2600" dirty="0" smtClean="0"/>
          </a:p>
          <a:p>
            <a:pPr marL="457200" lvl="1" indent="0" algn="just">
              <a:buNone/>
            </a:pPr>
            <a:r>
              <a:rPr lang="en-US" dirty="0" smtClean="0"/>
              <a:t>A </a:t>
            </a:r>
            <a:r>
              <a:rPr lang="en-US" dirty="0"/>
              <a:t>third terminal represents the operational amplifiers output port which can both sink and source either a voltage or a current. In a linear operational amplifier, the output signal is the amplification factor, known as the amplifiers gain ( A ) multiplied by the value of the input signal and depending on the nature of these input and output signals, there can be </a:t>
            </a:r>
            <a:r>
              <a:rPr lang="en-US" b="1" dirty="0"/>
              <a:t>four different classifications of operational amplifier </a:t>
            </a:r>
            <a:r>
              <a:rPr lang="en-US" dirty="0"/>
              <a:t>gain.</a:t>
            </a:r>
          </a:p>
          <a:p>
            <a:pPr lvl="1"/>
            <a:endParaRPr lang="en-US" dirty="0"/>
          </a:p>
        </p:txBody>
      </p:sp>
    </p:spTree>
    <p:extLst>
      <p:ext uri="{BB962C8B-B14F-4D97-AF65-F5344CB8AC3E}">
        <p14:creationId xmlns="" xmlns:p14="http://schemas.microsoft.com/office/powerpoint/2010/main" val="12116375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ZA" sz="3600" b="1" dirty="0" smtClean="0">
                <a:solidFill>
                  <a:srgbClr val="FF0000"/>
                </a:solidFill>
                <a:effectLst>
                  <a:outerShdw blurRad="38100" dist="38100" dir="2700000" algn="tl">
                    <a:srgbClr val="000000">
                      <a:alpha val="43137"/>
                    </a:srgbClr>
                  </a:outerShdw>
                </a:effectLst>
              </a:rPr>
              <a:t>Op-amp Cont’</a:t>
            </a:r>
            <a:endParaRPr lang="en-US" sz="36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5</a:t>
            </a:fld>
            <a:endParaRPr lang="en-US"/>
          </a:p>
        </p:txBody>
      </p:sp>
      <p:sp>
        <p:nvSpPr>
          <p:cNvPr id="6" name="Text Placeholder 5"/>
          <p:cNvSpPr>
            <a:spLocks noGrp="1"/>
          </p:cNvSpPr>
          <p:nvPr>
            <p:ph type="body" idx="1"/>
          </p:nvPr>
        </p:nvSpPr>
        <p:spPr/>
        <p:txBody>
          <a:bodyPr>
            <a:noAutofit/>
          </a:bodyPr>
          <a:lstStyle/>
          <a:p>
            <a:pPr algn="just"/>
            <a:r>
              <a:rPr lang="en-US" sz="2000" b="1" dirty="0" smtClean="0"/>
              <a:t>Voltage</a:t>
            </a:r>
            <a:r>
              <a:rPr lang="en-US" sz="2000" dirty="0" smtClean="0"/>
              <a:t>  – Voltage “in” and Voltage “out”</a:t>
            </a:r>
          </a:p>
          <a:p>
            <a:pPr algn="just"/>
            <a:r>
              <a:rPr lang="en-US" sz="2000" b="1" dirty="0" smtClean="0"/>
              <a:t>Current</a:t>
            </a:r>
            <a:r>
              <a:rPr lang="en-US" sz="2000" dirty="0" smtClean="0"/>
              <a:t>  – Current “in” and Current “out”</a:t>
            </a:r>
          </a:p>
          <a:p>
            <a:pPr algn="just"/>
            <a:r>
              <a:rPr lang="en-US" sz="2000" b="1" dirty="0" err="1" smtClean="0"/>
              <a:t>Transconductance</a:t>
            </a:r>
            <a:r>
              <a:rPr lang="en-US" sz="2000" dirty="0" smtClean="0"/>
              <a:t>  – Voltage “in” and Current “out”</a:t>
            </a:r>
          </a:p>
          <a:p>
            <a:pPr algn="just"/>
            <a:r>
              <a:rPr lang="en-US" sz="2000" b="1" dirty="0" err="1" smtClean="0"/>
              <a:t>Transresistance</a:t>
            </a:r>
            <a:r>
              <a:rPr lang="en-US" sz="2000" b="1" dirty="0" smtClean="0"/>
              <a:t> </a:t>
            </a:r>
            <a:r>
              <a:rPr lang="en-US" sz="2000" dirty="0" smtClean="0"/>
              <a:t> – Current “in” and Voltage “out”</a:t>
            </a:r>
          </a:p>
          <a:p>
            <a:pPr marL="0" indent="0" algn="just">
              <a:buNone/>
            </a:pPr>
            <a:endParaRPr lang="en-US" sz="2000" dirty="0" smtClean="0"/>
          </a:p>
          <a:p>
            <a:pPr marL="0" indent="0" algn="just">
              <a:buNone/>
            </a:pPr>
            <a:r>
              <a:rPr lang="en-US" sz="2000" dirty="0" smtClean="0"/>
              <a:t>Since </a:t>
            </a:r>
            <a:r>
              <a:rPr lang="en-US" sz="2000" dirty="0" smtClean="0"/>
              <a:t>most of the circuits dealing with operational amplifiers are voltage amplifiers, we will limit the tutorials in this section to voltage amplifiers only, (Vin and </a:t>
            </a:r>
            <a:r>
              <a:rPr lang="en-US" sz="2000" dirty="0" err="1" smtClean="0"/>
              <a:t>Vout</a:t>
            </a:r>
            <a:r>
              <a:rPr lang="en-US" sz="2000" dirty="0" smtClean="0"/>
              <a:t>).</a:t>
            </a:r>
          </a:p>
          <a:p>
            <a:pPr marL="0" indent="0" algn="just">
              <a:buNone/>
            </a:pPr>
            <a:endParaRPr lang="en-US" sz="2000" dirty="0" smtClean="0"/>
          </a:p>
          <a:p>
            <a:pPr marL="0" indent="0" algn="just">
              <a:buNone/>
            </a:pPr>
            <a:r>
              <a:rPr lang="en-US" sz="2000" dirty="0" smtClean="0"/>
              <a:t>The output voltage signal from an Operational Amplifier is the difference between the signals being applied to its two individual inputs</a:t>
            </a:r>
            <a:r>
              <a:rPr lang="en-US" sz="2400" dirty="0" smtClean="0"/>
              <a:t>.</a:t>
            </a:r>
          </a:p>
          <a:p>
            <a:pPr algn="just"/>
            <a:endParaRPr lang="en-US"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pPr algn="ctr"/>
            <a:r>
              <a:rPr lang="en-US" sz="3600" b="1" dirty="0" smtClean="0"/>
              <a:t/>
            </a:r>
            <a:br>
              <a:rPr lang="en-US" sz="3600" b="1" dirty="0" smtClean="0"/>
            </a:br>
            <a:r>
              <a:rPr lang="en-US" sz="3600" b="1" dirty="0" smtClean="0"/>
              <a:t/>
            </a:r>
            <a:br>
              <a:rPr lang="en-US" sz="3600" b="1" dirty="0" smtClean="0"/>
            </a:br>
            <a:r>
              <a:rPr lang="en-US" sz="3600" b="1" dirty="0" smtClean="0"/>
              <a:t>Op-Amp </a:t>
            </a:r>
            <a:r>
              <a:rPr lang="en-US" sz="3600" b="1" dirty="0" smtClean="0"/>
              <a:t>Circuit examples</a:t>
            </a:r>
            <a:br>
              <a:rPr lang="en-US" sz="3600" b="1" dirty="0" smtClean="0"/>
            </a:br>
            <a:r>
              <a:rPr lang="en-US" sz="3600" dirty="0" smtClean="0"/>
              <a:t>.</a:t>
            </a:r>
            <a:r>
              <a:rPr lang="en-US" sz="3600" b="1" dirty="0"/>
              <a:t/>
            </a:r>
            <a:br>
              <a:rPr lang="en-US" sz="3600" b="1" dirty="0"/>
            </a:br>
            <a:endParaRPr lang="en-US" sz="3600" dirty="0"/>
          </a:p>
        </p:txBody>
      </p:sp>
      <p:sp>
        <p:nvSpPr>
          <p:cNvPr id="11" name="Content Placeholder 10"/>
          <p:cNvSpPr>
            <a:spLocks noGrp="1"/>
          </p:cNvSpPr>
          <p:nvPr>
            <p:ph sz="quarter" idx="1"/>
          </p:nvPr>
        </p:nvSpPr>
        <p:spPr>
          <a:xfrm>
            <a:off x="609599" y="1589567"/>
            <a:ext cx="7760677" cy="4572000"/>
          </a:xfrm>
        </p:spPr>
        <p:txBody>
          <a:bodyPr>
            <a:normAutofit fontScale="92500" lnSpcReduction="10000"/>
          </a:bodyPr>
          <a:lstStyle/>
          <a:p>
            <a:pPr marL="0" indent="0" algn="just">
              <a:buNone/>
            </a:pPr>
            <a:r>
              <a:rPr lang="en-US" sz="2600" dirty="0" smtClean="0"/>
              <a:t>We describe here some typical operational amplifier applications </a:t>
            </a:r>
            <a:endParaRPr lang="en-US" sz="2600" dirty="0" smtClean="0"/>
          </a:p>
          <a:p>
            <a:pPr marL="0" indent="0" algn="ctr">
              <a:buNone/>
            </a:pPr>
            <a:r>
              <a:rPr lang="en-US" b="1" dirty="0" smtClean="0"/>
              <a:t>Non-inverting </a:t>
            </a:r>
            <a:r>
              <a:rPr lang="en-US" b="1" dirty="0"/>
              <a:t>amplifier </a:t>
            </a:r>
            <a:r>
              <a:rPr lang="en-US" b="1" dirty="0" smtClean="0"/>
              <a:t>circuit</a:t>
            </a:r>
          </a:p>
          <a:p>
            <a:endParaRPr lang="en-US" b="1" dirty="0"/>
          </a:p>
          <a:p>
            <a:endParaRPr lang="en-US" b="1" dirty="0" smtClean="0"/>
          </a:p>
          <a:p>
            <a:endParaRPr lang="en-US" b="1" dirty="0"/>
          </a:p>
          <a:p>
            <a:endParaRPr lang="en-US" b="1" dirty="0" smtClean="0"/>
          </a:p>
          <a:p>
            <a:endParaRPr lang="en-US" b="1" dirty="0"/>
          </a:p>
          <a:p>
            <a:r>
              <a:rPr lang="en-US" sz="2200" dirty="0"/>
              <a:t>It is a circuit for amplifying and outputting input signals</a:t>
            </a:r>
            <a:r>
              <a:rPr lang="en-US" sz="2200" dirty="0" smtClean="0"/>
              <a:t>.</a:t>
            </a:r>
            <a:endParaRPr lang="en-US" sz="2200" b="1" dirty="0" smtClean="0"/>
          </a:p>
          <a:p>
            <a:r>
              <a:rPr lang="en-US" sz="2200" b="1" dirty="0" smtClean="0"/>
              <a:t>V</a:t>
            </a:r>
            <a:r>
              <a:rPr lang="en-US" sz="2200" b="1" baseline="-25000" dirty="0" smtClean="0"/>
              <a:t>OUT</a:t>
            </a:r>
            <a:r>
              <a:rPr lang="en-US" sz="2200" b="1" dirty="0"/>
              <a:t>=(1+R2/R</a:t>
            </a:r>
            <a:r>
              <a:rPr lang="en-US" sz="1300" b="1" dirty="0"/>
              <a:t>1</a:t>
            </a:r>
            <a:r>
              <a:rPr lang="en-US" sz="2200" b="1" dirty="0"/>
              <a:t>)×V</a:t>
            </a:r>
            <a:r>
              <a:rPr lang="en-US" sz="2200" b="1" baseline="-25000" dirty="0"/>
              <a:t>IN</a:t>
            </a:r>
            <a:endParaRPr lang="en-US" sz="2200" dirty="0"/>
          </a:p>
        </p:txBody>
      </p:sp>
      <p:sp>
        <p:nvSpPr>
          <p:cNvPr id="3" name="Date Placeholder 2"/>
          <p:cNvSpPr>
            <a:spLocks noGrp="1"/>
          </p:cNvSpPr>
          <p:nvPr>
            <p:ph type="dt" sz="half" idx="15"/>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6</a:t>
            </a:fld>
            <a:endParaRPr lang="en-US"/>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68572" y="2854568"/>
            <a:ext cx="3416306" cy="21193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 name="Google Shape;315;p22"/>
          <p:cNvSpPr txBox="1"/>
          <p:nvPr/>
        </p:nvSpPr>
        <p:spPr>
          <a:xfrm>
            <a:off x="5598941" y="3601331"/>
            <a:ext cx="2926079" cy="703383"/>
          </a:xfrm>
          <a:prstGeom prst="rect">
            <a:avLst/>
          </a:prstGeom>
          <a:noFill/>
          <a:ln>
            <a:noFill/>
          </a:ln>
        </p:spPr>
        <p:txBody>
          <a:bodyPr spcFirstLastPara="1" wrap="square" lIns="91425" tIns="45700" rIns="91425" bIns="45700" anchor="t" anchorCtr="0">
            <a:normAutofit fontScale="85000" lnSpcReduction="2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https://www.ablic.com/en/semicon/products/analog/opamp/intro/</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20430615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en-US" sz="3200" b="1" dirty="0" smtClean="0"/>
              <a:t>Op-Amp Circuit </a:t>
            </a:r>
            <a:r>
              <a:rPr lang="en-US" sz="3200" b="1" dirty="0" smtClean="0"/>
              <a:t>examples cont’</a:t>
            </a:r>
            <a:endParaRPr lang="en-US" sz="3200"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7</a:t>
            </a:fld>
            <a:endParaRPr lang="en-US"/>
          </a:p>
        </p:txBody>
      </p:sp>
      <p:sp>
        <p:nvSpPr>
          <p:cNvPr id="7" name="Text Placeholder 6"/>
          <p:cNvSpPr>
            <a:spLocks noGrp="1"/>
          </p:cNvSpPr>
          <p:nvPr>
            <p:ph type="body" idx="1"/>
          </p:nvPr>
        </p:nvSpPr>
        <p:spPr/>
        <p:txBody>
          <a:bodyPr>
            <a:normAutofit fontScale="85000" lnSpcReduction="20000"/>
          </a:bodyPr>
          <a:lstStyle/>
          <a:p>
            <a:pPr marL="0" indent="0" algn="ctr">
              <a:buNone/>
            </a:pPr>
            <a:r>
              <a:rPr lang="en-US" sz="4000" b="1" dirty="0" smtClean="0"/>
              <a:t>Inverting amplifier circuit</a:t>
            </a:r>
          </a:p>
          <a:p>
            <a:endParaRPr lang="en-US" sz="4000" b="1" dirty="0" smtClean="0"/>
          </a:p>
          <a:p>
            <a:endParaRPr lang="en-US" sz="4000" b="1" dirty="0" smtClean="0"/>
          </a:p>
          <a:p>
            <a:endParaRPr lang="en-US" b="1" dirty="0" smtClean="0"/>
          </a:p>
          <a:p>
            <a:endParaRPr lang="en-US" b="1" dirty="0" smtClean="0"/>
          </a:p>
          <a:p>
            <a:endParaRPr lang="en-US" b="1" dirty="0" smtClean="0"/>
          </a:p>
          <a:p>
            <a:endParaRPr lang="en-US" b="1" dirty="0" smtClean="0"/>
          </a:p>
          <a:p>
            <a:r>
              <a:rPr lang="en-US" sz="2600" dirty="0" smtClean="0"/>
              <a:t>An inverting amplifier circuit is indicated by a minus sign. If the V</a:t>
            </a:r>
            <a:r>
              <a:rPr lang="en-US" sz="2600" baseline="-25000" dirty="0" smtClean="0"/>
              <a:t>IN</a:t>
            </a:r>
            <a:r>
              <a:rPr lang="en-US" sz="2600" dirty="0" smtClean="0"/>
              <a:t> voltage increases, the V</a:t>
            </a:r>
            <a:r>
              <a:rPr lang="en-US" sz="2600" baseline="-25000" dirty="0" smtClean="0"/>
              <a:t>OUT</a:t>
            </a:r>
            <a:r>
              <a:rPr lang="en-US" sz="2600" dirty="0" smtClean="0"/>
              <a:t> voltage decreases.</a:t>
            </a:r>
          </a:p>
          <a:p>
            <a:r>
              <a:rPr lang="en-US" sz="2600" b="1" dirty="0" smtClean="0"/>
              <a:t>V</a:t>
            </a:r>
            <a:r>
              <a:rPr lang="en-US" sz="2600" b="1" baseline="-25000" dirty="0" smtClean="0"/>
              <a:t>OUT</a:t>
            </a:r>
            <a:r>
              <a:rPr lang="en-US" sz="2600" b="1" dirty="0" smtClean="0"/>
              <a:t>=-R</a:t>
            </a:r>
            <a:r>
              <a:rPr lang="en-US" sz="2100" b="1" dirty="0" smtClean="0"/>
              <a:t>2</a:t>
            </a:r>
            <a:r>
              <a:rPr lang="en-US" sz="2600" b="1" dirty="0" smtClean="0"/>
              <a:t>/R</a:t>
            </a:r>
            <a:r>
              <a:rPr lang="en-US" sz="2100" b="1" dirty="0" smtClean="0"/>
              <a:t>1</a:t>
            </a:r>
            <a:r>
              <a:rPr lang="en-US" sz="2600" b="1" dirty="0" smtClean="0"/>
              <a:t>×V</a:t>
            </a:r>
            <a:r>
              <a:rPr lang="en-US" sz="2600" b="1" baseline="-25000" dirty="0" smtClean="0"/>
              <a:t>IN</a:t>
            </a:r>
            <a:endParaRPr lang="en-US" sz="2600" dirty="0" smtClean="0"/>
          </a:p>
          <a:p>
            <a:endParaRPr lang="en-US" dirty="0"/>
          </a:p>
        </p:txBody>
      </p:sp>
      <p:pic>
        <p:nvPicPr>
          <p:cNvPr id="8"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58926" y="2272371"/>
            <a:ext cx="3633788" cy="21669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 name="Google Shape;315;p22"/>
          <p:cNvSpPr txBox="1"/>
          <p:nvPr/>
        </p:nvSpPr>
        <p:spPr>
          <a:xfrm>
            <a:off x="6316393" y="3418448"/>
            <a:ext cx="2504049" cy="1139483"/>
          </a:xfrm>
          <a:prstGeom prst="rect">
            <a:avLst/>
          </a:prstGeom>
          <a:noFill/>
          <a:ln>
            <a:noFill/>
          </a:ln>
        </p:spPr>
        <p:txBody>
          <a:bodyPr spcFirstLastPara="1" wrap="square" lIns="91425" tIns="45700" rIns="91425" bIns="45700" anchor="t" anchorCtr="0">
            <a:normAutofit lnSpcReduction="1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https://www.ablic.com/en/semicon/products/analog/opamp/intro/</a:t>
            </a:r>
            <a:endParaRPr sz="18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lgn="ctr"/>
            <a:r>
              <a:rPr lang="en-US" b="1" dirty="0"/>
              <a:t>Op-Amp Circuit examples</a:t>
            </a:r>
            <a:endParaRPr lang="en-US" dirty="0"/>
          </a:p>
        </p:txBody>
      </p:sp>
      <p:sp>
        <p:nvSpPr>
          <p:cNvPr id="7" name="Content Placeholder 6"/>
          <p:cNvSpPr>
            <a:spLocks noGrp="1"/>
          </p:cNvSpPr>
          <p:nvPr>
            <p:ph sz="quarter" idx="1"/>
          </p:nvPr>
        </p:nvSpPr>
        <p:spPr>
          <a:xfrm>
            <a:off x="609600" y="1589567"/>
            <a:ext cx="8070166" cy="4572000"/>
          </a:xfrm>
        </p:spPr>
        <p:txBody>
          <a:bodyPr>
            <a:normAutofit/>
          </a:bodyPr>
          <a:lstStyle/>
          <a:p>
            <a:pPr marL="0" indent="0" algn="ctr">
              <a:buNone/>
            </a:pPr>
            <a:r>
              <a:rPr lang="en-US" sz="2400" b="1" dirty="0" smtClean="0"/>
              <a:t>Voltage </a:t>
            </a:r>
            <a:r>
              <a:rPr lang="en-US" sz="2400" b="1" dirty="0"/>
              <a:t>follower </a:t>
            </a:r>
            <a:r>
              <a:rPr lang="en-US" sz="2400" b="1" dirty="0" smtClean="0"/>
              <a:t>circuit</a:t>
            </a:r>
          </a:p>
          <a:p>
            <a:pPr marL="0" indent="0">
              <a:buNone/>
            </a:pPr>
            <a:r>
              <a:rPr lang="en-US" sz="1800" dirty="0"/>
              <a:t>This is a non-inverting amplifier circuit where R2 is short-circuited (R2=0Ω) and R1 is open (R1=infinity). Since V</a:t>
            </a:r>
            <a:r>
              <a:rPr lang="en-US" sz="1800" baseline="-25000" dirty="0"/>
              <a:t>OUT</a:t>
            </a:r>
            <a:r>
              <a:rPr lang="en-US" sz="1800" dirty="0"/>
              <a:t>=(1+R2/R1)×V</a:t>
            </a:r>
            <a:r>
              <a:rPr lang="en-US" sz="1800" baseline="-25000" dirty="0"/>
              <a:t>IN</a:t>
            </a:r>
            <a:r>
              <a:rPr lang="en-US" sz="1800" dirty="0"/>
              <a:t>= (1+0Ω/∞)×V</a:t>
            </a:r>
            <a:r>
              <a:rPr lang="en-US" sz="1800" baseline="-25000" dirty="0"/>
              <a:t>IN</a:t>
            </a:r>
            <a:r>
              <a:rPr lang="en-US" sz="1800" dirty="0"/>
              <a:t>=V</a:t>
            </a:r>
            <a:r>
              <a:rPr lang="en-US" sz="1800" baseline="-25000" dirty="0"/>
              <a:t>IN</a:t>
            </a:r>
            <a:r>
              <a:rPr lang="en-US" sz="1800" dirty="0"/>
              <a:t>, the output is the same voltage as the input signal. A voltage follower is used as a buffer circuit to convert the impedance or to separate circuits.</a:t>
            </a:r>
          </a:p>
          <a:p>
            <a:r>
              <a:rPr lang="en-US" sz="1800" b="1" dirty="0"/>
              <a:t>V</a:t>
            </a:r>
            <a:r>
              <a:rPr lang="en-US" sz="1800" b="1" baseline="-25000" dirty="0"/>
              <a:t>OUT</a:t>
            </a:r>
            <a:r>
              <a:rPr lang="en-US" sz="1800" b="1" dirty="0"/>
              <a:t>=V</a:t>
            </a:r>
            <a:r>
              <a:rPr lang="en-US" sz="1800" b="1" baseline="-25000" dirty="0"/>
              <a:t>IN</a:t>
            </a:r>
            <a:endParaRPr lang="en-US" sz="1800" dirty="0"/>
          </a:p>
          <a:p>
            <a:pPr marL="0" indent="0">
              <a:buNone/>
            </a:pPr>
            <a:endParaRPr lang="en-US" sz="2400" dirty="0"/>
          </a:p>
        </p:txBody>
      </p:sp>
      <p:sp>
        <p:nvSpPr>
          <p:cNvPr id="3" name="Date Placeholder 2"/>
          <p:cNvSpPr>
            <a:spLocks noGrp="1"/>
          </p:cNvSpPr>
          <p:nvPr>
            <p:ph type="dt" sz="half" idx="15"/>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8</a:t>
            </a:fld>
            <a:endParaRPr lang="en-US"/>
          </a:p>
        </p:txBody>
      </p:sp>
      <p:pic>
        <p:nvPicPr>
          <p:cNvPr id="20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334014" y="3488786"/>
            <a:ext cx="5067935" cy="212422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 name="Google Shape;315;p22"/>
          <p:cNvSpPr txBox="1"/>
          <p:nvPr/>
        </p:nvSpPr>
        <p:spPr>
          <a:xfrm>
            <a:off x="1676398" y="5753686"/>
            <a:ext cx="6257779" cy="337625"/>
          </a:xfrm>
          <a:prstGeom prst="rect">
            <a:avLst/>
          </a:prstGeom>
          <a:noFill/>
          <a:ln>
            <a:noFill/>
          </a:ln>
        </p:spPr>
        <p:txBody>
          <a:bodyPr spcFirstLastPara="1" wrap="square" lIns="91425" tIns="45700" rIns="91425" bIns="45700" anchor="t" anchorCtr="0">
            <a:normAutofit fontScale="85000" lnSpcReduction="1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https://www.ablic.com/en/semicon/products/analog/opamp/intro/</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3172674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b="1" dirty="0" smtClean="0"/>
              <a:t/>
            </a:r>
            <a:br>
              <a:rPr lang="en-US" b="1" dirty="0" smtClean="0"/>
            </a:br>
            <a:r>
              <a:rPr lang="en-US" b="1" dirty="0" smtClean="0"/>
              <a:t>Differential </a:t>
            </a:r>
            <a:r>
              <a:rPr lang="en-US" b="1" dirty="0" smtClean="0"/>
              <a:t>amplifier circuit</a:t>
            </a:r>
            <a:br>
              <a:rPr lang="en-US" b="1" dirty="0" smtClean="0"/>
            </a:br>
            <a:endParaRPr lang="en-US"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9</a:t>
            </a:fld>
            <a:endParaRPr lang="en-US"/>
          </a:p>
        </p:txBody>
      </p:sp>
      <p:sp>
        <p:nvSpPr>
          <p:cNvPr id="7" name="Text Placeholder 6"/>
          <p:cNvSpPr>
            <a:spLocks noGrp="1"/>
          </p:cNvSpPr>
          <p:nvPr>
            <p:ph type="body" idx="1"/>
          </p:nvPr>
        </p:nvSpPr>
        <p:spPr/>
        <p:txBody>
          <a:bodyPr/>
          <a:lstStyle/>
          <a:p>
            <a:r>
              <a:rPr lang="en-US" sz="2000" dirty="0" smtClean="0"/>
              <a:t>This </a:t>
            </a:r>
            <a:r>
              <a:rPr lang="en-US" sz="2000" dirty="0" smtClean="0"/>
              <a:t>is a circuit for amplifying and outputting the difference between two input signals.</a:t>
            </a:r>
          </a:p>
          <a:p>
            <a:r>
              <a:rPr lang="en-US" sz="2000" b="1" dirty="0" smtClean="0"/>
              <a:t>V</a:t>
            </a:r>
            <a:r>
              <a:rPr lang="en-US" sz="2000" b="1" baseline="-25000" dirty="0" smtClean="0"/>
              <a:t>OUT</a:t>
            </a:r>
            <a:r>
              <a:rPr lang="en-US" sz="2000" b="1" dirty="0" smtClean="0"/>
              <a:t>=R2/R1×(V</a:t>
            </a:r>
            <a:r>
              <a:rPr lang="en-US" sz="2000" b="1" baseline="-25000" dirty="0" smtClean="0"/>
              <a:t>IN</a:t>
            </a:r>
            <a:r>
              <a:rPr lang="en-US" sz="2000" b="1" dirty="0" smtClean="0"/>
              <a:t>2-V</a:t>
            </a:r>
            <a:r>
              <a:rPr lang="en-US" sz="2000" b="1" baseline="-25000" dirty="0" smtClean="0"/>
              <a:t>IN</a:t>
            </a:r>
            <a:r>
              <a:rPr lang="en-US" sz="2000" b="1" dirty="0" smtClean="0"/>
              <a:t>1)</a:t>
            </a:r>
            <a:endParaRPr lang="en-US" sz="2000" dirty="0" smtClean="0"/>
          </a:p>
          <a:p>
            <a:pPr marL="0" indent="0">
              <a:buNone/>
            </a:pPr>
            <a:endParaRPr lang="en-US" sz="3200" dirty="0" smtClean="0"/>
          </a:p>
          <a:p>
            <a:endParaRPr lang="en-US" dirty="0"/>
          </a:p>
        </p:txBody>
      </p:sp>
      <p:pic>
        <p:nvPicPr>
          <p:cNvPr id="8"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730326" y="2996420"/>
            <a:ext cx="5669280" cy="265770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 name="Google Shape;315;p22"/>
          <p:cNvSpPr txBox="1"/>
          <p:nvPr/>
        </p:nvSpPr>
        <p:spPr>
          <a:xfrm>
            <a:off x="1676399" y="6161650"/>
            <a:ext cx="6243712" cy="365760"/>
          </a:xfrm>
          <a:prstGeom prst="rect">
            <a:avLst/>
          </a:prstGeom>
          <a:noFill/>
          <a:ln>
            <a:noFill/>
          </a:ln>
        </p:spPr>
        <p:txBody>
          <a:bodyPr spcFirstLastPara="1" wrap="square" lIns="91425" tIns="45700" rIns="91425" bIns="45700" anchor="t" anchorCtr="0">
            <a:normAutofit fontScale="85000" lnSpcReduction="10000"/>
          </a:bodyPr>
          <a:lstStyle/>
          <a:p>
            <a:pPr lvl="0"/>
            <a:r>
              <a:rPr lang="en-US" sz="1800" b="0" i="0" u="none" strike="noStrike" cap="none" dirty="0">
                <a:solidFill>
                  <a:schemeClr val="dk1"/>
                </a:solidFill>
                <a:latin typeface="Calibri"/>
                <a:ea typeface="Calibri"/>
                <a:cs typeface="Calibri"/>
                <a:sym typeface="Calibri"/>
              </a:rPr>
              <a:t>Source</a:t>
            </a:r>
            <a:r>
              <a:rPr lang="en-US" sz="1800" dirty="0" smtClean="0">
                <a:solidFill>
                  <a:schemeClr val="dk1"/>
                </a:solidFill>
                <a:latin typeface="Calibri"/>
                <a:ea typeface="Calibri"/>
                <a:cs typeface="Calibri"/>
                <a:sym typeface="Calibri"/>
              </a:rPr>
              <a:t>: https://www.ablic.com/en/semicon/products/analog/opamp/intro/</a:t>
            </a:r>
            <a:endParaRPr sz="18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FF0000"/>
                </a:solidFill>
                <a:effectLst>
                  <a:outerShdw blurRad="38100" dist="38100" dir="2700000" algn="tl">
                    <a:srgbClr val="000000">
                      <a:alpha val="43137"/>
                    </a:srgbClr>
                  </a:outerShdw>
                </a:effectLst>
              </a:rPr>
              <a:t>Timer</a:t>
            </a:r>
            <a:endParaRPr lang="en-US" b="1" dirty="0">
              <a:solidFill>
                <a:srgbClr val="FF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10</a:t>
            </a:fld>
            <a:endParaRPr lang="en-US"/>
          </a:p>
        </p:txBody>
      </p:sp>
      <p:sp>
        <p:nvSpPr>
          <p:cNvPr id="5" name="Content Placeholder 4"/>
          <p:cNvSpPr>
            <a:spLocks noGrp="1"/>
          </p:cNvSpPr>
          <p:nvPr>
            <p:ph sz="quarter" idx="1"/>
          </p:nvPr>
        </p:nvSpPr>
        <p:spPr/>
        <p:txBody>
          <a:bodyPr>
            <a:normAutofit fontScale="25000" lnSpcReduction="20000"/>
          </a:bodyPr>
          <a:lstStyle/>
          <a:p>
            <a:pPr marL="0" indent="0" algn="just">
              <a:buNone/>
            </a:pPr>
            <a:r>
              <a:rPr lang="en-US" sz="7200" dirty="0" smtClean="0"/>
              <a:t>Timers </a:t>
            </a:r>
            <a:r>
              <a:rPr lang="en-US" sz="7200" dirty="0"/>
              <a:t>are those circuits, which provide periodic signals to a digital system which change the state of that system. In other words, those circuits, which work on the base of </a:t>
            </a:r>
            <a:r>
              <a:rPr lang="en-US" sz="7200" dirty="0" err="1"/>
              <a:t>multivibrator</a:t>
            </a:r>
            <a:r>
              <a:rPr lang="en-US" sz="7200" dirty="0"/>
              <a:t> changes or a device, which can be used as </a:t>
            </a:r>
            <a:r>
              <a:rPr lang="en-US" sz="7200" dirty="0" err="1"/>
              <a:t>multivibrator</a:t>
            </a:r>
            <a:r>
              <a:rPr lang="en-US" sz="7200" dirty="0"/>
              <a:t> is called </a:t>
            </a:r>
            <a:r>
              <a:rPr lang="en-US" sz="7200" b="1" dirty="0"/>
              <a:t>Timer</a:t>
            </a:r>
            <a:r>
              <a:rPr lang="en-US" sz="7200" dirty="0" smtClean="0"/>
              <a:t>.</a:t>
            </a:r>
          </a:p>
          <a:p>
            <a:pPr marL="0" indent="0" algn="ctr">
              <a:buNone/>
            </a:pPr>
            <a:r>
              <a:rPr lang="en-US" sz="7200" b="1" dirty="0" smtClean="0"/>
              <a:t>What </a:t>
            </a:r>
            <a:r>
              <a:rPr lang="en-US" sz="7200" b="1" dirty="0"/>
              <a:t>is 555 Timer IC?</a:t>
            </a:r>
            <a:br>
              <a:rPr lang="en-US" sz="7200" b="1" dirty="0"/>
            </a:br>
            <a:endParaRPr lang="en-US" sz="7200" b="1" dirty="0"/>
          </a:p>
          <a:p>
            <a:pPr algn="just"/>
            <a:r>
              <a:rPr lang="en-US" sz="7200" dirty="0"/>
              <a:t>555 Timer is a digital monolithic </a:t>
            </a:r>
            <a:r>
              <a:rPr lang="en-US" sz="7200" b="1" dirty="0"/>
              <a:t>integrated </a:t>
            </a:r>
            <a:r>
              <a:rPr lang="en-US" sz="7200" b="1" dirty="0" smtClean="0"/>
              <a:t>circuit</a:t>
            </a:r>
            <a:r>
              <a:rPr lang="en-US" sz="7200" b="1" dirty="0"/>
              <a:t> </a:t>
            </a:r>
            <a:r>
              <a:rPr lang="en-US" sz="7200" dirty="0" smtClean="0"/>
              <a:t>(IC</a:t>
            </a:r>
            <a:r>
              <a:rPr lang="en-US" sz="7200" dirty="0"/>
              <a:t>) which may be used as a clock generator. In other words, 555 Timer is a circuit which may be connected as a stable or </a:t>
            </a:r>
            <a:r>
              <a:rPr lang="en-US" sz="7200" dirty="0" err="1"/>
              <a:t>monostable</a:t>
            </a:r>
            <a:r>
              <a:rPr lang="en-US" sz="7200" dirty="0"/>
              <a:t> </a:t>
            </a:r>
            <a:r>
              <a:rPr lang="en-US" sz="7200" dirty="0" err="1"/>
              <a:t>multivibrator</a:t>
            </a:r>
            <a:r>
              <a:rPr lang="en-US" sz="7200" dirty="0" smtClean="0"/>
              <a:t>. </a:t>
            </a:r>
            <a:r>
              <a:rPr lang="en-US" sz="7200" dirty="0"/>
              <a:t>In more simple words, 555 Timer is a </a:t>
            </a:r>
            <a:r>
              <a:rPr lang="en-US" sz="7200" b="1" dirty="0"/>
              <a:t>monolithic timing circuit</a:t>
            </a:r>
            <a:r>
              <a:rPr lang="en-US" sz="7200" dirty="0"/>
              <a:t>, which can produce accurate timing pulses with 50% or 100% duty cycle</a:t>
            </a:r>
            <a:r>
              <a:rPr lang="en-US" sz="7200" dirty="0" smtClean="0"/>
              <a:t>.</a:t>
            </a:r>
          </a:p>
          <a:p>
            <a:pPr algn="just"/>
            <a:r>
              <a:rPr lang="en-US" sz="7200" dirty="0"/>
              <a:t>555 Timer is a versatile and most usable device in the electronics circuits and designs which work for both stable and </a:t>
            </a:r>
            <a:r>
              <a:rPr lang="en-US" sz="7200" dirty="0" err="1"/>
              <a:t>monostable</a:t>
            </a:r>
            <a:r>
              <a:rPr lang="en-US" sz="7200" dirty="0"/>
              <a:t> states. It may provide time delay from microseconds up to many hours.</a:t>
            </a:r>
          </a:p>
          <a:p>
            <a:pPr algn="just"/>
            <a:r>
              <a:rPr lang="en-US" sz="7200" dirty="0"/>
              <a:t>555 timer is a very cheap IC which works for wide range of </a:t>
            </a:r>
            <a:r>
              <a:rPr lang="en-US" sz="7200" b="1" dirty="0"/>
              <a:t>potential difference</a:t>
            </a:r>
            <a:r>
              <a:rPr lang="en-US" sz="7200" dirty="0"/>
              <a:t> (typically, from 4.5 to 15V DC) and the different provided input voltages do not affect the timer output</a:t>
            </a:r>
            <a:r>
              <a:rPr lang="en-US" sz="7200" dirty="0" smtClean="0"/>
              <a:t>.</a:t>
            </a:r>
            <a:endParaRPr lang="en-US" sz="7200" dirty="0"/>
          </a:p>
          <a:p>
            <a:endParaRPr lang="en-US" dirty="0"/>
          </a:p>
        </p:txBody>
      </p:sp>
    </p:spTree>
    <p:extLst>
      <p:ext uri="{BB962C8B-B14F-4D97-AF65-F5344CB8AC3E}">
        <p14:creationId xmlns="" xmlns:p14="http://schemas.microsoft.com/office/powerpoint/2010/main" val="23953774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Features </a:t>
            </a:r>
            <a:r>
              <a:rPr lang="en-US" b="1" dirty="0"/>
              <a:t>of 555 Timer IC</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11</a:t>
            </a:fld>
            <a:endParaRPr lang="en-US"/>
          </a:p>
        </p:txBody>
      </p:sp>
      <p:sp>
        <p:nvSpPr>
          <p:cNvPr id="5" name="Content Placeholder 4"/>
          <p:cNvSpPr>
            <a:spLocks noGrp="1"/>
          </p:cNvSpPr>
          <p:nvPr>
            <p:ph sz="quarter" idx="1"/>
          </p:nvPr>
        </p:nvSpPr>
        <p:spPr>
          <a:xfrm>
            <a:off x="612648" y="1600200"/>
            <a:ext cx="8153400" cy="4724400"/>
          </a:xfrm>
        </p:spPr>
        <p:txBody>
          <a:bodyPr>
            <a:noAutofit/>
          </a:bodyPr>
          <a:lstStyle/>
          <a:p>
            <a:pPr algn="just"/>
            <a:r>
              <a:rPr lang="en-US" sz="2200" dirty="0" smtClean="0"/>
              <a:t>There </a:t>
            </a:r>
            <a:r>
              <a:rPr lang="en-US" sz="2200" dirty="0"/>
              <a:t>are two types of 555 timer based on its nomenclature – </a:t>
            </a:r>
            <a:r>
              <a:rPr lang="en-US" sz="2200" b="1" dirty="0"/>
              <a:t>NE 555 Timer</a:t>
            </a:r>
            <a:r>
              <a:rPr lang="en-US" sz="2200" dirty="0"/>
              <a:t> and </a:t>
            </a:r>
            <a:r>
              <a:rPr lang="en-US" sz="2200" b="1" dirty="0"/>
              <a:t>SE 555 Timer</a:t>
            </a:r>
            <a:r>
              <a:rPr lang="en-US" sz="2200" dirty="0"/>
              <a:t>. While NE 555 timer can be used in the temperature range from 0 to 70°C, the SE 555 Timer can be used in the temperature range from </a:t>
            </a:r>
            <a:r>
              <a:rPr lang="en-US" sz="2200" b="1" dirty="0"/>
              <a:t>-55°C to 125°C </a:t>
            </a:r>
            <a:r>
              <a:rPr lang="en-US" sz="2200" dirty="0"/>
              <a:t>and has a temperature stability of </a:t>
            </a:r>
            <a:r>
              <a:rPr lang="en-US" sz="2200" b="1" dirty="0"/>
              <a:t>0.005% per 0C</a:t>
            </a:r>
            <a:r>
              <a:rPr lang="en-US" sz="2200" dirty="0"/>
              <a:t>..</a:t>
            </a:r>
          </a:p>
          <a:p>
            <a:pPr algn="just"/>
            <a:r>
              <a:rPr lang="en-US" sz="2200" dirty="0"/>
              <a:t>it can be </a:t>
            </a:r>
            <a:r>
              <a:rPr lang="en-US" sz="2200" b="1" dirty="0"/>
              <a:t>operated </a:t>
            </a:r>
            <a:r>
              <a:rPr lang="en-US" sz="2200" dirty="0"/>
              <a:t>of different power supplies ranging from </a:t>
            </a:r>
            <a:r>
              <a:rPr lang="en-US" sz="2200" b="1" dirty="0"/>
              <a:t>5 Volts to 18 Volts</a:t>
            </a:r>
            <a:r>
              <a:rPr lang="en-US" sz="2200" dirty="0"/>
              <a:t>.</a:t>
            </a:r>
          </a:p>
          <a:p>
            <a:pPr algn="just"/>
            <a:r>
              <a:rPr lang="en-US" sz="2200" dirty="0"/>
              <a:t>It can be used either as a </a:t>
            </a:r>
            <a:r>
              <a:rPr lang="en-US" sz="2200" b="1" dirty="0"/>
              <a:t>pulse generator</a:t>
            </a:r>
            <a:r>
              <a:rPr lang="en-US" sz="2200" dirty="0"/>
              <a:t> or an </a:t>
            </a:r>
            <a:r>
              <a:rPr lang="en-US" sz="2200" b="1" dirty="0"/>
              <a:t>oscillator</a:t>
            </a:r>
            <a:r>
              <a:rPr lang="en-US" sz="2200" dirty="0"/>
              <a:t> by operating it in different modes.</a:t>
            </a:r>
          </a:p>
          <a:p>
            <a:pPr algn="just"/>
            <a:r>
              <a:rPr lang="en-US" sz="2200" dirty="0"/>
              <a:t>The name 555 comes from the fact that it contains three </a:t>
            </a:r>
            <a:r>
              <a:rPr lang="en-US" sz="2200" b="1" dirty="0"/>
              <a:t>5 Kilo-Ohm resistors in series</a:t>
            </a:r>
            <a:r>
              <a:rPr lang="en-US" sz="2200" dirty="0"/>
              <a:t> to form the </a:t>
            </a:r>
            <a:r>
              <a:rPr lang="en-US" sz="2200" b="1" dirty="0"/>
              <a:t>voltage divider </a:t>
            </a:r>
            <a:r>
              <a:rPr lang="en-US" sz="2200" dirty="0"/>
              <a:t>pattern.</a:t>
            </a:r>
          </a:p>
          <a:p>
            <a:pPr algn="just"/>
            <a:endParaRPr lang="en-US" sz="2200" dirty="0"/>
          </a:p>
        </p:txBody>
      </p:sp>
    </p:spTree>
    <p:extLst>
      <p:ext uri="{BB962C8B-B14F-4D97-AF65-F5344CB8AC3E}">
        <p14:creationId xmlns="" xmlns:p14="http://schemas.microsoft.com/office/powerpoint/2010/main" val="16341544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3600" b="1" dirty="0" smtClean="0"/>
              <a:t>Features of 555 Timer </a:t>
            </a:r>
            <a:r>
              <a:rPr lang="en-US" sz="3600" b="1" dirty="0" smtClean="0"/>
              <a:t>IC cont’</a:t>
            </a:r>
            <a:endParaRPr lang="en-US" sz="36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12</a:t>
            </a:fld>
            <a:endParaRPr lang="en-US"/>
          </a:p>
        </p:txBody>
      </p:sp>
      <p:sp>
        <p:nvSpPr>
          <p:cNvPr id="6" name="Text Placeholder 5"/>
          <p:cNvSpPr>
            <a:spLocks noGrp="1"/>
          </p:cNvSpPr>
          <p:nvPr>
            <p:ph type="body" idx="1"/>
          </p:nvPr>
        </p:nvSpPr>
        <p:spPr/>
        <p:txBody>
          <a:bodyPr>
            <a:normAutofit fontScale="47500" lnSpcReduction="20000"/>
          </a:bodyPr>
          <a:lstStyle/>
          <a:p>
            <a:pPr algn="just"/>
            <a:r>
              <a:rPr lang="en-US" sz="5100" dirty="0" smtClean="0"/>
              <a:t>It can drive both Transistor-Transistor Logic (TTL) due to its high output current and CMOS logic circuits.</a:t>
            </a:r>
          </a:p>
          <a:p>
            <a:pPr algn="just"/>
            <a:r>
              <a:rPr lang="en-US" sz="5100" dirty="0" smtClean="0"/>
              <a:t>It has high output current and </a:t>
            </a:r>
            <a:r>
              <a:rPr lang="en-US" sz="5100" b="1" dirty="0" smtClean="0"/>
              <a:t>adjustable duty cycle</a:t>
            </a:r>
            <a:r>
              <a:rPr lang="en-US" sz="5100" dirty="0" smtClean="0"/>
              <a:t>.</a:t>
            </a:r>
          </a:p>
          <a:p>
            <a:pPr algn="just"/>
            <a:r>
              <a:rPr lang="en-US" sz="5100" dirty="0" smtClean="0"/>
              <a:t>555 timer can be operated in both </a:t>
            </a:r>
            <a:r>
              <a:rPr lang="en-US" sz="5100" b="1" dirty="0" err="1" smtClean="0"/>
              <a:t>astable</a:t>
            </a:r>
            <a:r>
              <a:rPr lang="en-US" sz="5100" dirty="0" smtClean="0"/>
              <a:t> and </a:t>
            </a:r>
            <a:r>
              <a:rPr lang="en-US" sz="5100" b="1" dirty="0" err="1" smtClean="0"/>
              <a:t>monostable</a:t>
            </a:r>
            <a:r>
              <a:rPr lang="en-US" sz="5100" b="1" dirty="0" smtClean="0"/>
              <a:t> modes</a:t>
            </a:r>
            <a:r>
              <a:rPr lang="en-US" sz="5100" dirty="0" smtClean="0"/>
              <a:t>.</a:t>
            </a:r>
          </a:p>
          <a:p>
            <a:pPr algn="just"/>
            <a:r>
              <a:rPr lang="en-US" sz="5100" dirty="0" smtClean="0"/>
              <a:t>The output of 555 timer can source or absorb current up to</a:t>
            </a:r>
            <a:r>
              <a:rPr lang="en-US" sz="5100" b="1" dirty="0" smtClean="0"/>
              <a:t> 200mA</a:t>
            </a:r>
            <a:r>
              <a:rPr lang="en-US" sz="5100" dirty="0" smtClean="0"/>
              <a:t> sinking or sourcing current to the load.</a:t>
            </a:r>
          </a:p>
          <a:p>
            <a:pPr algn="just"/>
            <a:r>
              <a:rPr lang="en-US" sz="5100" dirty="0" smtClean="0"/>
              <a:t>It contains </a:t>
            </a:r>
            <a:r>
              <a:rPr lang="en-US" sz="5100" b="1" dirty="0" smtClean="0"/>
              <a:t>24 transistors</a:t>
            </a:r>
            <a:r>
              <a:rPr lang="en-US" sz="5100" dirty="0" smtClean="0"/>
              <a:t>, </a:t>
            </a:r>
            <a:r>
              <a:rPr lang="en-US" sz="5100" b="1" dirty="0" smtClean="0"/>
              <a:t>2 diodes</a:t>
            </a:r>
            <a:r>
              <a:rPr lang="en-US" sz="5100" dirty="0" smtClean="0"/>
              <a:t> and </a:t>
            </a:r>
            <a:r>
              <a:rPr lang="en-US" sz="5100" b="1" dirty="0" smtClean="0"/>
              <a:t>17 resistors</a:t>
            </a:r>
            <a:r>
              <a:rPr lang="en-US" sz="5100" dirty="0" smtClean="0"/>
              <a:t>.</a:t>
            </a:r>
          </a:p>
          <a:p>
            <a:pPr algn="just"/>
            <a:r>
              <a:rPr lang="en-US" sz="5100" dirty="0" smtClean="0"/>
              <a:t>555 timer is available as an </a:t>
            </a:r>
            <a:r>
              <a:rPr lang="en-US" sz="5100" b="1" dirty="0" smtClean="0"/>
              <a:t>8-Pin Dual in Line</a:t>
            </a:r>
            <a:r>
              <a:rPr lang="en-US" sz="5100" dirty="0" smtClean="0"/>
              <a:t> </a:t>
            </a:r>
            <a:r>
              <a:rPr lang="en-US" sz="5100" b="1" dirty="0" smtClean="0"/>
              <a:t>Package</a:t>
            </a:r>
            <a:r>
              <a:rPr lang="en-US" sz="5100" dirty="0" smtClean="0"/>
              <a:t> (</a:t>
            </a:r>
            <a:r>
              <a:rPr lang="en-US" sz="5100" b="1" dirty="0" smtClean="0"/>
              <a:t>DIP</a:t>
            </a:r>
            <a:r>
              <a:rPr lang="en-US" sz="5100" dirty="0" smtClean="0"/>
              <a:t>), </a:t>
            </a:r>
            <a:r>
              <a:rPr lang="en-US" sz="5100" b="1" dirty="0" smtClean="0"/>
              <a:t>8-Pin Metal Can</a:t>
            </a:r>
            <a:r>
              <a:rPr lang="en-US" sz="5100" dirty="0" smtClean="0"/>
              <a:t> or </a:t>
            </a:r>
            <a:r>
              <a:rPr lang="en-US" sz="5100" b="1" dirty="0" smtClean="0"/>
              <a:t>14-Pin Dual in Line Package</a:t>
            </a:r>
            <a:r>
              <a:rPr lang="en-US" sz="5100" dirty="0" smtClean="0"/>
              <a:t> (</a:t>
            </a:r>
            <a:r>
              <a:rPr lang="en-US" sz="5100" b="1" dirty="0" smtClean="0"/>
              <a:t>DIP</a:t>
            </a:r>
            <a:r>
              <a:rPr lang="en-US" sz="5100" dirty="0" smtClean="0"/>
              <a:t>).</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rPr>
              <a:t>Pin </a:t>
            </a:r>
            <a:r>
              <a:rPr lang="en-US" b="1" dirty="0">
                <a:solidFill>
                  <a:srgbClr val="FF0000"/>
                </a:solidFill>
              </a:rPr>
              <a:t>Diagram</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13</a:t>
            </a:fld>
            <a:endParaRPr lang="en-US"/>
          </a:p>
        </p:txBody>
      </p:sp>
      <p:sp>
        <p:nvSpPr>
          <p:cNvPr id="5" name="Content Placeholder 4"/>
          <p:cNvSpPr>
            <a:spLocks noGrp="1"/>
          </p:cNvSpPr>
          <p:nvPr>
            <p:ph sz="quarter" idx="1"/>
          </p:nvPr>
        </p:nvSpPr>
        <p:spPr/>
        <p:txBody>
          <a:bodyPr/>
          <a:lstStyle/>
          <a:p>
            <a:r>
              <a:rPr lang="en-US" sz="2400" dirty="0" smtClean="0"/>
              <a:t>The </a:t>
            </a:r>
            <a:r>
              <a:rPr lang="en-US" sz="2400" dirty="0"/>
              <a:t>555 Timer IC is an 8 pin mini Dual-Inline Package (DIP). The </a:t>
            </a:r>
            <a:r>
              <a:rPr lang="en-US" sz="2400" b="1" dirty="0"/>
              <a:t>pin diagram</a:t>
            </a:r>
            <a:r>
              <a:rPr lang="en-US" sz="2400" dirty="0"/>
              <a:t> of a 555 Timer IC is shown in the following </a:t>
            </a:r>
            <a:r>
              <a:rPr lang="en-US" sz="2400" dirty="0" smtClean="0"/>
              <a:t>figure: </a:t>
            </a:r>
            <a:endParaRPr lang="en-US" sz="2400" dirty="0"/>
          </a:p>
          <a:p>
            <a:endParaRPr lang="en-US" dirty="0"/>
          </a:p>
        </p:txBody>
      </p:sp>
      <p:pic>
        <p:nvPicPr>
          <p:cNvPr id="1331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42314" y="2862775"/>
            <a:ext cx="3267628" cy="2819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799777" y="2764302"/>
            <a:ext cx="5020666" cy="2819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Google Shape;315;p22"/>
          <p:cNvSpPr txBox="1"/>
          <p:nvPr/>
        </p:nvSpPr>
        <p:spPr>
          <a:xfrm>
            <a:off x="1676400" y="6006905"/>
            <a:ext cx="6553200" cy="337623"/>
          </a:xfrm>
          <a:prstGeom prst="rect">
            <a:avLst/>
          </a:prstGeom>
          <a:noFill/>
          <a:ln>
            <a:noFill/>
          </a:ln>
        </p:spPr>
        <p:txBody>
          <a:bodyPr spcFirstLastPara="1" wrap="square" lIns="91425" tIns="45700" rIns="91425" bIns="45700" anchor="t" anchorCtr="0">
            <a:normAutofit fontScale="85000" lnSpcReduction="10000"/>
          </a:bodyPr>
          <a:lstStyle/>
          <a:p>
            <a:r>
              <a:rPr lang="en-US" sz="1800" b="0" i="0" u="none" strike="noStrike" cap="none" dirty="0">
                <a:solidFill>
                  <a:schemeClr val="dk1"/>
                </a:solidFill>
                <a:latin typeface="Calibri"/>
                <a:ea typeface="Calibri"/>
                <a:cs typeface="Calibri"/>
                <a:sym typeface="Calibri"/>
              </a:rPr>
              <a:t>Source: </a:t>
            </a:r>
            <a:r>
              <a:rPr lang="en-US" sz="1800" dirty="0" smtClean="0"/>
              <a:t>https://www.electricaltechnology.org/2014/12/555-timer.html/</a:t>
            </a:r>
          </a:p>
          <a:p>
            <a:pPr marL="0" marR="0" lvl="0" indent="0" algn="l" rtl="0">
              <a:spcBef>
                <a:spcPts val="0"/>
              </a:spcBef>
              <a:spcAft>
                <a:spcPts val="0"/>
              </a:spcAft>
              <a:buNone/>
            </a:pP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3713292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sz="4000" dirty="0"/>
              <a:t>T</a:t>
            </a:r>
            <a:r>
              <a:rPr lang="en-US" sz="4000" dirty="0" smtClean="0"/>
              <a:t>he </a:t>
            </a:r>
            <a:r>
              <a:rPr lang="en-US" sz="4000" dirty="0"/>
              <a:t>functions of each of the eight pins:</a:t>
            </a:r>
            <a:r>
              <a:rPr lang="en-US" dirty="0"/>
              <a:t/>
            </a:r>
            <a:br>
              <a:rPr lang="en-US"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14</a:t>
            </a:fld>
            <a:endParaRPr lang="en-US"/>
          </a:p>
        </p:txBody>
      </p:sp>
      <p:sp>
        <p:nvSpPr>
          <p:cNvPr id="5" name="Content Placeholder 4"/>
          <p:cNvSpPr>
            <a:spLocks noGrp="1"/>
          </p:cNvSpPr>
          <p:nvPr>
            <p:ph sz="quarter" idx="1"/>
          </p:nvPr>
        </p:nvSpPr>
        <p:spPr/>
        <p:txBody>
          <a:bodyPr>
            <a:noAutofit/>
          </a:bodyPr>
          <a:lstStyle/>
          <a:p>
            <a:pPr algn="just">
              <a:buFont typeface="Arial"/>
              <a:buChar char="•"/>
            </a:pPr>
            <a:r>
              <a:rPr lang="en-US" sz="1600" b="1" dirty="0" smtClean="0"/>
              <a:t>Ground:</a:t>
            </a:r>
            <a:r>
              <a:rPr lang="en-US" sz="1600" dirty="0" smtClean="0"/>
              <a:t> Pin 1 is connected to ground.</a:t>
            </a:r>
          </a:p>
          <a:p>
            <a:pPr algn="just">
              <a:buFont typeface="Arial"/>
              <a:buChar char="•"/>
            </a:pPr>
            <a:r>
              <a:rPr lang="en-US" sz="1600" b="1" dirty="0" smtClean="0"/>
              <a:t>V</a:t>
            </a:r>
            <a:r>
              <a:rPr lang="en-US" sz="1600" b="1" baseline="-25000" dirty="0" smtClean="0"/>
              <a:t>CC</a:t>
            </a:r>
            <a:r>
              <a:rPr lang="en-US" sz="1600" b="1" dirty="0" smtClean="0"/>
              <a:t>: </a:t>
            </a:r>
            <a:r>
              <a:rPr lang="en-US" sz="1600" dirty="0" smtClean="0"/>
              <a:t>Pin 8 is connected to the positive supply voltage. This voltage must be at least 4.5 V and no greater than 15 V. It’s common to run 555 circuits using four AA or AAA batteries, providing 6 V, or a single 9 V battery.</a:t>
            </a:r>
          </a:p>
          <a:p>
            <a:pPr algn="just">
              <a:buFont typeface="Arial"/>
              <a:buChar char="•"/>
            </a:pPr>
            <a:r>
              <a:rPr lang="en-US" sz="1600" b="1" dirty="0" smtClean="0"/>
              <a:t>Output</a:t>
            </a:r>
            <a:r>
              <a:rPr lang="en-US" sz="1600" b="1" dirty="0"/>
              <a:t>:</a:t>
            </a:r>
            <a:r>
              <a:rPr lang="en-US" sz="1600" dirty="0"/>
              <a:t> Pin 3 is the output pin. The output is either low, which is very close to 0 V, or high, which is close to the supply voltage that’s placed on pin 8. The exact shape of the output — that is, how long it’s high and how long it’s low, depends on the connections to the remaining five pins.</a:t>
            </a:r>
          </a:p>
          <a:p>
            <a:pPr algn="just">
              <a:buFont typeface="Arial"/>
              <a:buChar char="•"/>
            </a:pPr>
            <a:r>
              <a:rPr lang="en-US" sz="1600" b="1" dirty="0"/>
              <a:t>Trigger:</a:t>
            </a:r>
            <a:r>
              <a:rPr lang="en-US" sz="1600" dirty="0"/>
              <a:t> Pin 2 is the </a:t>
            </a:r>
            <a:r>
              <a:rPr lang="en-US" sz="1600" i="1" dirty="0"/>
              <a:t>trigger</a:t>
            </a:r>
            <a:r>
              <a:rPr lang="en-US" sz="1600" dirty="0"/>
              <a:t>, which works like a starter’s pistol to start the 555 timer running. The trigger is an </a:t>
            </a:r>
            <a:r>
              <a:rPr lang="en-US" sz="1600" i="1" dirty="0"/>
              <a:t>active low </a:t>
            </a:r>
            <a:r>
              <a:rPr lang="en-US" sz="1600" dirty="0"/>
              <a:t>trigger, which means that the timer starts when voltage on pin 2 drops to below one-third of the supply voltage. When the 555 is triggered via pin 2, the output on pin 3 goes high.</a:t>
            </a:r>
          </a:p>
          <a:p>
            <a:pPr algn="just">
              <a:buFont typeface="Arial"/>
              <a:buChar char="•"/>
            </a:pPr>
            <a:r>
              <a:rPr lang="en-US" sz="1600" b="1" dirty="0"/>
              <a:t>Discharge:</a:t>
            </a:r>
            <a:r>
              <a:rPr lang="en-US" sz="1600" dirty="0"/>
              <a:t> Pin 7 is called the </a:t>
            </a:r>
            <a:r>
              <a:rPr lang="en-US" sz="1600" i="1" dirty="0"/>
              <a:t>discharge</a:t>
            </a:r>
            <a:r>
              <a:rPr lang="en-US" sz="1600" dirty="0"/>
              <a:t>. This pin is used to discharge an external capacitor that works in conjunction with a resistor to control the timing interval. In most circuits, pin 7 is connected to the supply voltage through a resistor and to ground through a capacitor.</a:t>
            </a:r>
          </a:p>
          <a:p>
            <a:pPr algn="just"/>
            <a:endParaRPr lang="en-US" sz="1600" dirty="0"/>
          </a:p>
        </p:txBody>
      </p:sp>
    </p:spTree>
    <p:extLst>
      <p:ext uri="{BB962C8B-B14F-4D97-AF65-F5344CB8AC3E}">
        <p14:creationId xmlns="" xmlns:p14="http://schemas.microsoft.com/office/powerpoint/2010/main" val="22903112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600" dirty="0" smtClean="0"/>
              <a:t>The functions of each of the eight pins:</a:t>
            </a:r>
            <a:endParaRPr lang="en-US" sz="36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15</a:t>
            </a:fld>
            <a:endParaRPr lang="en-US"/>
          </a:p>
        </p:txBody>
      </p:sp>
      <p:sp>
        <p:nvSpPr>
          <p:cNvPr id="6" name="Text Placeholder 5"/>
          <p:cNvSpPr>
            <a:spLocks noGrp="1"/>
          </p:cNvSpPr>
          <p:nvPr>
            <p:ph type="body" idx="1"/>
          </p:nvPr>
        </p:nvSpPr>
        <p:spPr/>
        <p:txBody>
          <a:bodyPr>
            <a:normAutofit fontScale="62500" lnSpcReduction="20000"/>
          </a:bodyPr>
          <a:lstStyle/>
          <a:p>
            <a:pPr algn="just">
              <a:buFont typeface="Arial"/>
              <a:buChar char="•"/>
            </a:pPr>
            <a:r>
              <a:rPr lang="en-US" sz="3200" b="1" dirty="0" smtClean="0"/>
              <a:t>Threshold:</a:t>
            </a:r>
            <a:r>
              <a:rPr lang="en-US" sz="3200" dirty="0" smtClean="0"/>
              <a:t> Pin 6 is called the </a:t>
            </a:r>
            <a:r>
              <a:rPr lang="en-US" sz="3200" i="1" dirty="0" smtClean="0"/>
              <a:t>threshold</a:t>
            </a:r>
            <a:r>
              <a:rPr lang="en-US" sz="3200" dirty="0" smtClean="0"/>
              <a:t>. The purpose of this pin is to monitor the voltage across the capacitor that’s discharged by pin 7. When this voltage reaches two thirds of the supply voltage (</a:t>
            </a:r>
            <a:r>
              <a:rPr lang="en-US" sz="3200" dirty="0" err="1" smtClean="0"/>
              <a:t>Vcc</a:t>
            </a:r>
            <a:r>
              <a:rPr lang="en-US" sz="3200" dirty="0" smtClean="0"/>
              <a:t>), the timing cycle ends, and the output on pin 3 goes low.</a:t>
            </a:r>
          </a:p>
          <a:p>
            <a:pPr algn="just">
              <a:buFont typeface="Arial"/>
              <a:buChar char="•"/>
            </a:pPr>
            <a:r>
              <a:rPr lang="en-US" sz="3200" b="1" dirty="0" smtClean="0"/>
              <a:t>Control:</a:t>
            </a:r>
            <a:r>
              <a:rPr lang="en-US" sz="3200" dirty="0" smtClean="0"/>
              <a:t> Pin 5 is the </a:t>
            </a:r>
            <a:r>
              <a:rPr lang="en-US" sz="3200" i="1" dirty="0" smtClean="0"/>
              <a:t>control </a:t>
            </a:r>
            <a:r>
              <a:rPr lang="en-US" sz="3200" dirty="0" smtClean="0"/>
              <a:t>pin. In most 555 circuits, this pin is simply connected to ground, usually through a small 0.01 </a:t>
            </a:r>
            <a:r>
              <a:rPr lang="en-US" sz="3200" dirty="0" err="1" smtClean="0"/>
              <a:t>μF</a:t>
            </a:r>
            <a:r>
              <a:rPr lang="en-US" sz="3200" dirty="0" smtClean="0"/>
              <a:t> capacitor. (The purpose of the capacitor is to level out any fluctuations in the supply voltage that might affect the operation of the timer.)</a:t>
            </a:r>
          </a:p>
          <a:p>
            <a:pPr algn="just">
              <a:buFont typeface="Arial"/>
              <a:buChar char="•"/>
            </a:pPr>
            <a:r>
              <a:rPr lang="en-US" sz="3200" b="1" dirty="0" smtClean="0"/>
              <a:t>Reset:</a:t>
            </a:r>
            <a:r>
              <a:rPr lang="en-US" sz="3200" dirty="0" smtClean="0"/>
              <a:t> Pin 4 is the reset pin, which can be used to restart the 555’s timing operation. Like the trigger input, reset is an active low input. Thus, pin 4 must be connected to the supply voltage for the 555 timer to operate. If pin 4 is momentarily grounded, the 555 timer’s operation is interrupted and won’t start again until it’s triggered again via pin 2.</a:t>
            </a:r>
          </a:p>
          <a:p>
            <a:pPr algn="just"/>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Applications </a:t>
            </a:r>
            <a:r>
              <a:rPr lang="en-US" b="1" dirty="0"/>
              <a:t>of 555 timer IC:</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16</a:t>
            </a:fld>
            <a:endParaRPr lang="en-US"/>
          </a:p>
        </p:txBody>
      </p:sp>
      <p:sp>
        <p:nvSpPr>
          <p:cNvPr id="5" name="Content Placeholder 4"/>
          <p:cNvSpPr>
            <a:spLocks noGrp="1"/>
          </p:cNvSpPr>
          <p:nvPr>
            <p:ph sz="quarter" idx="1"/>
          </p:nvPr>
        </p:nvSpPr>
        <p:spPr/>
        <p:txBody>
          <a:bodyPr>
            <a:normAutofit fontScale="92500" lnSpcReduction="20000"/>
          </a:bodyPr>
          <a:lstStyle/>
          <a:p>
            <a:pPr algn="just"/>
            <a:r>
              <a:rPr lang="en-US" dirty="0" smtClean="0"/>
              <a:t>555 </a:t>
            </a:r>
            <a:r>
              <a:rPr lang="en-US" dirty="0"/>
              <a:t>Timer IC is a useful precision timing device produces single pulses or as an oscillator producing a string of stabilized waveform of any particular duty cycles.</a:t>
            </a:r>
          </a:p>
          <a:p>
            <a:pPr algn="just"/>
            <a:r>
              <a:rPr lang="en-US" dirty="0"/>
              <a:t>It can be used in one-shot or delay timers to produce a time delay.</a:t>
            </a:r>
          </a:p>
          <a:p>
            <a:pPr algn="just"/>
            <a:r>
              <a:rPr lang="en-US" dirty="0"/>
              <a:t>It can be used in LED or flash lamps to turn the lamp on for a specified time.</a:t>
            </a:r>
          </a:p>
          <a:p>
            <a:pPr algn="just"/>
            <a:r>
              <a:rPr lang="en-US" dirty="0"/>
              <a:t>IT can be used in tone generation or logic clocks</a:t>
            </a:r>
          </a:p>
          <a:p>
            <a:pPr algn="just"/>
            <a:r>
              <a:rPr lang="en-US" dirty="0"/>
              <a:t>It can be used in power supplies and converters </a:t>
            </a:r>
            <a:r>
              <a:rPr lang="en-US" dirty="0" smtClean="0"/>
              <a:t>etc.</a:t>
            </a:r>
            <a:endParaRPr lang="en-US" dirty="0"/>
          </a:p>
          <a:p>
            <a:pPr algn="just"/>
            <a:endParaRPr lang="en-US" dirty="0"/>
          </a:p>
        </p:txBody>
      </p:sp>
    </p:spTree>
    <p:extLst>
      <p:ext uri="{BB962C8B-B14F-4D97-AF65-F5344CB8AC3E}">
        <p14:creationId xmlns="" xmlns:p14="http://schemas.microsoft.com/office/powerpoint/2010/main" val="41302556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1" algn="ctr"/>
            <a:r>
              <a:rPr lang="en-ZA" sz="2800" dirty="0" smtClean="0"/>
              <a:t/>
            </a:r>
            <a:br>
              <a:rPr lang="en-ZA" sz="2800" dirty="0" smtClean="0"/>
            </a:br>
            <a:r>
              <a:rPr lang="en-ZA" sz="2800" dirty="0"/>
              <a:t/>
            </a:r>
            <a:br>
              <a:rPr lang="en-ZA" sz="2800" dirty="0"/>
            </a:br>
            <a:r>
              <a:rPr lang="en-ZA" sz="4000" b="1" dirty="0" smtClean="0">
                <a:solidFill>
                  <a:srgbClr val="FF0000"/>
                </a:solidFill>
                <a:effectLst>
                  <a:outerShdw blurRad="38100" dist="38100" dir="2700000" algn="tl">
                    <a:srgbClr val="000000">
                      <a:alpha val="43137"/>
                    </a:srgbClr>
                  </a:outerShdw>
                </a:effectLst>
              </a:rPr>
              <a:t>Filters</a:t>
            </a:r>
            <a:r>
              <a:rPr lang="en-US" sz="2800" dirty="0" smtClean="0"/>
              <a:t/>
            </a:r>
            <a:br>
              <a:rPr lang="en-US" sz="2800" dirty="0" smtClean="0"/>
            </a:br>
            <a:r>
              <a:rPr lang="en-US" sz="2800" dirty="0" smtClean="0"/>
              <a:t/>
            </a:r>
            <a:br>
              <a:rPr lang="en-US" sz="2800" dirty="0" smtClean="0"/>
            </a:br>
            <a:endParaRPr lang="en-US" sz="2800"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17</a:t>
            </a:fld>
            <a:endParaRPr lang="en-US"/>
          </a:p>
        </p:txBody>
      </p:sp>
      <p:sp>
        <p:nvSpPr>
          <p:cNvPr id="5" name="Content Placeholder 4"/>
          <p:cNvSpPr>
            <a:spLocks noGrp="1"/>
          </p:cNvSpPr>
          <p:nvPr>
            <p:ph sz="quarter" idx="1"/>
          </p:nvPr>
        </p:nvSpPr>
        <p:spPr>
          <a:xfrm>
            <a:off x="612648" y="1600200"/>
            <a:ext cx="8153400" cy="4648200"/>
          </a:xfrm>
        </p:spPr>
        <p:txBody>
          <a:bodyPr>
            <a:noAutofit/>
          </a:bodyPr>
          <a:lstStyle/>
          <a:p>
            <a:pPr marL="0" indent="0" algn="just">
              <a:buNone/>
            </a:pPr>
            <a:r>
              <a:rPr lang="en-US" sz="1800" dirty="0"/>
              <a:t>Filters are electronic circuits that remove any unwanted components or features from a signal. In simple words, you can understand it as the circuit rejects certain band of frequencies and allows others to pass through. They are widely used in Instrumentation, Electronics and Communication Systems especially in Signal and Image processing systems</a:t>
            </a:r>
            <a:r>
              <a:rPr lang="en-US" sz="1800" dirty="0" smtClean="0"/>
              <a:t>.</a:t>
            </a:r>
          </a:p>
          <a:p>
            <a:pPr marL="0" indent="0">
              <a:buNone/>
            </a:pPr>
            <a:r>
              <a:rPr lang="en-US" sz="1800" dirty="0"/>
              <a:t>Filter is mainly classified into two types:</a:t>
            </a:r>
          </a:p>
          <a:p>
            <a:r>
              <a:rPr lang="en-US" sz="1800" dirty="0"/>
              <a:t>Active Filter</a:t>
            </a:r>
          </a:p>
          <a:p>
            <a:r>
              <a:rPr lang="en-US" sz="1800" dirty="0"/>
              <a:t>Passive Filter</a:t>
            </a:r>
          </a:p>
          <a:p>
            <a:pPr marL="0" indent="0" algn="ctr">
              <a:buNone/>
            </a:pPr>
            <a:r>
              <a:rPr lang="en-US" sz="1800" b="1" dirty="0"/>
              <a:t>Active Filters</a:t>
            </a:r>
          </a:p>
          <a:p>
            <a:pPr marL="0" indent="0">
              <a:buNone/>
            </a:pPr>
            <a:r>
              <a:rPr lang="en-US" sz="1800" dirty="0"/>
              <a:t>Filter Circuit which consists of active components like Transistors and Op-amps in addition to Resistors and Capacitors is called as </a:t>
            </a:r>
            <a:r>
              <a:rPr lang="en-US" sz="1800" b="1" i="1" dirty="0"/>
              <a:t>Active Filter</a:t>
            </a:r>
            <a:r>
              <a:rPr lang="en-US" sz="1800" dirty="0"/>
              <a:t>.</a:t>
            </a:r>
          </a:p>
          <a:p>
            <a:pPr marL="0" indent="0" algn="ctr">
              <a:buNone/>
            </a:pPr>
            <a:r>
              <a:rPr lang="en-US" sz="1800" b="1" dirty="0"/>
              <a:t>Passive Filters </a:t>
            </a:r>
          </a:p>
          <a:p>
            <a:pPr marL="0" indent="0">
              <a:buNone/>
            </a:pPr>
            <a:r>
              <a:rPr lang="en-US" sz="1800" dirty="0"/>
              <a:t>Filter circuit which consists of passive components such as Resistors, Capacitors and Inductors is called as </a:t>
            </a:r>
            <a:r>
              <a:rPr lang="en-US" sz="1800" b="1" i="1" dirty="0"/>
              <a:t>Passive Filter</a:t>
            </a:r>
            <a:r>
              <a:rPr lang="en-US" sz="1800" dirty="0"/>
              <a:t>. </a:t>
            </a:r>
          </a:p>
        </p:txBody>
      </p:sp>
    </p:spTree>
    <p:extLst>
      <p:ext uri="{BB962C8B-B14F-4D97-AF65-F5344CB8AC3E}">
        <p14:creationId xmlns="" xmlns:p14="http://schemas.microsoft.com/office/powerpoint/2010/main" val="1077185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rPr>
              <a:t>Low </a:t>
            </a:r>
            <a:r>
              <a:rPr lang="en-US" b="1" dirty="0">
                <a:solidFill>
                  <a:srgbClr val="FF0000"/>
                </a:solidFill>
              </a:rPr>
              <a:t>Pass Filters</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18</a:t>
            </a:fld>
            <a:endParaRPr lang="en-US"/>
          </a:p>
        </p:txBody>
      </p:sp>
      <p:sp>
        <p:nvSpPr>
          <p:cNvPr id="5" name="Content Placeholder 4"/>
          <p:cNvSpPr>
            <a:spLocks noGrp="1"/>
          </p:cNvSpPr>
          <p:nvPr>
            <p:ph sz="quarter" idx="1"/>
          </p:nvPr>
        </p:nvSpPr>
        <p:spPr/>
        <p:txBody>
          <a:bodyPr>
            <a:normAutofit fontScale="92500" lnSpcReduction="10000"/>
          </a:bodyPr>
          <a:lstStyle/>
          <a:p>
            <a:r>
              <a:rPr lang="en-US" sz="2400" dirty="0" smtClean="0"/>
              <a:t>It </a:t>
            </a:r>
            <a:r>
              <a:rPr lang="en-US" sz="2400" dirty="0"/>
              <a:t>is a type of Filter which attenuates all the frequencies above the cut-off frequencies. It provides a constant output (gain) from zero to cut-off frequency</a:t>
            </a:r>
            <a:r>
              <a:rPr lang="en-US" sz="2400" dirty="0" smtClean="0"/>
              <a:t>.</a:t>
            </a:r>
          </a:p>
          <a:p>
            <a:endParaRPr lang="en-US" sz="2400" dirty="0"/>
          </a:p>
          <a:p>
            <a:endParaRPr lang="en-US" sz="2400" dirty="0" smtClean="0"/>
          </a:p>
          <a:p>
            <a:endParaRPr lang="en-US" sz="2400" dirty="0"/>
          </a:p>
          <a:p>
            <a:endParaRPr lang="en-US" sz="2400" dirty="0" smtClean="0"/>
          </a:p>
          <a:p>
            <a:endParaRPr lang="en-US" sz="2400" dirty="0"/>
          </a:p>
          <a:p>
            <a:endParaRPr lang="en-US" sz="2400" dirty="0" smtClean="0"/>
          </a:p>
          <a:p>
            <a:endParaRPr lang="en-US" sz="2400" b="1" dirty="0" smtClean="0"/>
          </a:p>
          <a:p>
            <a:r>
              <a:rPr lang="en-US" sz="1900" b="1" dirty="0" smtClean="0"/>
              <a:t>Fig</a:t>
            </a:r>
            <a:r>
              <a:rPr lang="en-US" sz="1900" b="1" dirty="0" smtClean="0"/>
              <a:t>. </a:t>
            </a:r>
            <a:r>
              <a:rPr lang="en-US" sz="1900" b="1" dirty="0"/>
              <a:t>– Low Pass Filter Characteristics (a) Actual (b) </a:t>
            </a:r>
            <a:r>
              <a:rPr lang="en-US" sz="1900" b="1" dirty="0" smtClean="0"/>
              <a:t>Ideal</a:t>
            </a:r>
          </a:p>
          <a:p>
            <a:endParaRPr lang="en-US" sz="1900" dirty="0"/>
          </a:p>
          <a:p>
            <a:endParaRPr lang="en-US" sz="2400" dirty="0"/>
          </a:p>
        </p:txBody>
      </p:sp>
      <p:pic>
        <p:nvPicPr>
          <p:cNvPr id="819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74388" y="2819400"/>
            <a:ext cx="5855237" cy="210112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167618" y="5936566"/>
            <a:ext cx="7244862" cy="590844"/>
          </a:xfrm>
          <a:prstGeom prst="rect">
            <a:avLst/>
          </a:prstGeom>
          <a:noFill/>
          <a:ln>
            <a:noFill/>
          </a:ln>
        </p:spPr>
        <p:txBody>
          <a:bodyPr spcFirstLastPara="1" wrap="square" lIns="91425" tIns="45700" rIns="91425" bIns="45700" anchor="t" anchorCtr="0">
            <a:normAutofit/>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https://www.electronics-tutorials.ws/filter/filter_3.html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12866456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sz="4000" b="1" dirty="0" smtClean="0">
                <a:solidFill>
                  <a:srgbClr val="FF0000"/>
                </a:solidFill>
              </a:rPr>
              <a:t>High </a:t>
            </a:r>
            <a:r>
              <a:rPr lang="en-US" sz="4000" b="1" dirty="0">
                <a:solidFill>
                  <a:srgbClr val="FF0000"/>
                </a:solidFill>
              </a:rPr>
              <a:t>Pass Filters</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19</a:t>
            </a:fld>
            <a:endParaRPr lang="en-US"/>
          </a:p>
        </p:txBody>
      </p:sp>
      <p:sp>
        <p:nvSpPr>
          <p:cNvPr id="5" name="Content Placeholder 4"/>
          <p:cNvSpPr>
            <a:spLocks noGrp="1"/>
          </p:cNvSpPr>
          <p:nvPr>
            <p:ph sz="quarter" idx="1"/>
          </p:nvPr>
        </p:nvSpPr>
        <p:spPr/>
        <p:txBody>
          <a:bodyPr>
            <a:normAutofit fontScale="77500" lnSpcReduction="20000"/>
          </a:bodyPr>
          <a:lstStyle/>
          <a:p>
            <a:r>
              <a:rPr lang="en-US" sz="2400" dirty="0" smtClean="0"/>
              <a:t>It </a:t>
            </a:r>
            <a:r>
              <a:rPr lang="en-US" sz="2400" dirty="0"/>
              <a:t>is a type of Filter which attenuates all the frequencies below the cut-off frequencies. It provides a constant output (gain) above the cut-off frequency</a:t>
            </a:r>
            <a:r>
              <a:rPr lang="en-US" sz="2400" dirty="0" smtClean="0"/>
              <a:t>.</a:t>
            </a:r>
          </a:p>
          <a:p>
            <a:endParaRPr lang="en-US" sz="2000" dirty="0"/>
          </a:p>
          <a:p>
            <a:pPr marL="0" indent="0">
              <a:buNone/>
            </a:pPr>
            <a:endParaRPr lang="en-US" sz="2400" dirty="0"/>
          </a:p>
          <a:p>
            <a:endParaRPr lang="en-US" sz="2400" dirty="0" smtClean="0"/>
          </a:p>
          <a:p>
            <a:endParaRPr lang="en-US" sz="2400" dirty="0"/>
          </a:p>
          <a:p>
            <a:endParaRPr lang="en-US" sz="2400" dirty="0" smtClean="0"/>
          </a:p>
          <a:p>
            <a:endParaRPr lang="en-US" sz="2400" dirty="0"/>
          </a:p>
          <a:p>
            <a:endParaRPr lang="en-US" sz="2400" dirty="0" smtClean="0"/>
          </a:p>
          <a:p>
            <a:endParaRPr lang="en-US" sz="2400" dirty="0"/>
          </a:p>
          <a:p>
            <a:endParaRPr lang="en-US" sz="2400" dirty="0"/>
          </a:p>
          <a:p>
            <a:endParaRPr lang="en-US" sz="2400" b="1" dirty="0" smtClean="0"/>
          </a:p>
          <a:p>
            <a:pPr marL="0" indent="0" algn="ctr">
              <a:buNone/>
            </a:pPr>
            <a:r>
              <a:rPr lang="en-US" sz="2400" b="1" dirty="0" smtClean="0"/>
              <a:t>Fig. </a:t>
            </a:r>
            <a:r>
              <a:rPr lang="en-US" sz="2400" b="1" dirty="0"/>
              <a:t>– High Pass Filter Characteristics (a) Actual (b) Ideal</a:t>
            </a:r>
            <a:endParaRPr lang="en-US" sz="2400" dirty="0"/>
          </a:p>
          <a:p>
            <a:pPr marL="0" indent="0">
              <a:buNone/>
            </a:pPr>
            <a:endParaRPr lang="en-US" sz="2400" dirty="0"/>
          </a:p>
          <a:p>
            <a:endParaRPr lang="en-US" dirty="0"/>
          </a:p>
        </p:txBody>
      </p:sp>
      <p:pic>
        <p:nvPicPr>
          <p:cNvPr id="9218"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295400" y="2514600"/>
            <a:ext cx="7515225" cy="3009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676399" y="6161650"/>
            <a:ext cx="5582529" cy="365760"/>
          </a:xfrm>
          <a:prstGeom prst="rect">
            <a:avLst/>
          </a:prstGeom>
          <a:noFill/>
          <a:ln>
            <a:noFill/>
          </a:ln>
        </p:spPr>
        <p:txBody>
          <a:bodyPr spcFirstLastPara="1" wrap="square" lIns="91425" tIns="45700" rIns="91425" bIns="45700" anchor="t" anchorCtr="0">
            <a:normAutofit fontScale="85000" lnSpcReduction="1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https://www.electronics-tutorials.ws/filter/filter_3.html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12041669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FF0000"/>
                </a:solidFill>
              </a:rPr>
              <a:t/>
            </a:r>
            <a:br>
              <a:rPr lang="en-US" b="1" dirty="0" smtClean="0">
                <a:solidFill>
                  <a:srgbClr val="FF0000"/>
                </a:solidFill>
              </a:rPr>
            </a:br>
            <a:r>
              <a:rPr lang="en-US" b="1" dirty="0" smtClean="0">
                <a:solidFill>
                  <a:srgbClr val="FF0000"/>
                </a:solidFill>
              </a:rPr>
              <a:t>Band </a:t>
            </a:r>
            <a:r>
              <a:rPr lang="en-US" b="1" dirty="0">
                <a:solidFill>
                  <a:srgbClr val="FF0000"/>
                </a:solidFill>
              </a:rPr>
              <a:t>Pass Filters</a:t>
            </a:r>
            <a:br>
              <a:rPr lang="en-US" b="1" dirty="0">
                <a:solidFill>
                  <a:srgbClr val="FF0000"/>
                </a:solidFill>
              </a:rPr>
            </a:br>
            <a:endParaRPr lang="en-US" dirty="0">
              <a:solidFill>
                <a:srgbClr val="FF0000"/>
              </a:solidFill>
            </a:endParaRPr>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20</a:t>
            </a:fld>
            <a:endParaRPr lang="en-US"/>
          </a:p>
        </p:txBody>
      </p:sp>
      <p:sp>
        <p:nvSpPr>
          <p:cNvPr id="5" name="Content Placeholder 4"/>
          <p:cNvSpPr>
            <a:spLocks noGrp="1"/>
          </p:cNvSpPr>
          <p:nvPr>
            <p:ph sz="quarter" idx="1"/>
          </p:nvPr>
        </p:nvSpPr>
        <p:spPr/>
        <p:txBody>
          <a:bodyPr/>
          <a:lstStyle/>
          <a:p>
            <a:r>
              <a:rPr lang="en-US" sz="2400" dirty="0" smtClean="0"/>
              <a:t>It </a:t>
            </a:r>
            <a:r>
              <a:rPr lang="en-US" sz="2400" dirty="0"/>
              <a:t>is a type of filter which allows specific Band of frequencies to pass through and all other frequencies outside the band are attenuated</a:t>
            </a:r>
            <a:r>
              <a:rPr lang="en-US" sz="2400" dirty="0" smtClean="0"/>
              <a:t>.</a:t>
            </a:r>
          </a:p>
          <a:p>
            <a:endParaRPr lang="en-US" sz="2400" dirty="0"/>
          </a:p>
          <a:p>
            <a:endParaRPr lang="en-US" sz="2400" dirty="0" smtClean="0"/>
          </a:p>
          <a:p>
            <a:endParaRPr lang="en-US" sz="2400" dirty="0"/>
          </a:p>
          <a:p>
            <a:endParaRPr lang="en-US" sz="2400" dirty="0" smtClean="0"/>
          </a:p>
          <a:p>
            <a:endParaRPr lang="en-US" sz="2400" dirty="0"/>
          </a:p>
          <a:p>
            <a:endParaRPr lang="en-US" sz="2400" dirty="0" smtClean="0"/>
          </a:p>
          <a:p>
            <a:pPr marL="0" indent="0" algn="ctr">
              <a:buNone/>
            </a:pPr>
            <a:r>
              <a:rPr lang="en-US" sz="2400" b="1" dirty="0"/>
              <a:t>Fig. </a:t>
            </a:r>
            <a:r>
              <a:rPr lang="en-US" sz="2400" b="1" dirty="0" smtClean="0"/>
              <a:t> </a:t>
            </a:r>
            <a:r>
              <a:rPr lang="en-US" sz="2400" b="1" dirty="0"/>
              <a:t>– Band Pass Filter Characteristics</a:t>
            </a:r>
            <a:endParaRPr lang="en-US" sz="2400" dirty="0"/>
          </a:p>
          <a:p>
            <a:endParaRPr lang="en-US" dirty="0"/>
          </a:p>
        </p:txBody>
      </p:sp>
      <p:pic>
        <p:nvPicPr>
          <p:cNvPr id="10242"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621971" y="2819399"/>
            <a:ext cx="6777037" cy="27820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676399" y="6161650"/>
            <a:ext cx="5793545" cy="365760"/>
          </a:xfrm>
          <a:prstGeom prst="rect">
            <a:avLst/>
          </a:prstGeom>
          <a:noFill/>
          <a:ln>
            <a:noFill/>
          </a:ln>
        </p:spPr>
        <p:txBody>
          <a:bodyPr spcFirstLastPara="1" wrap="square" lIns="91425" tIns="45700" rIns="91425" bIns="45700" anchor="t" anchorCtr="0">
            <a:normAutofit fontScale="85000" lnSpcReduction="1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https://www.electronics-tutorials.ws/filter/filter_3.html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25952185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rPr>
              <a:t>Band </a:t>
            </a:r>
            <a:r>
              <a:rPr lang="en-US" b="1" dirty="0">
                <a:solidFill>
                  <a:srgbClr val="FF0000"/>
                </a:solidFill>
              </a:rPr>
              <a:t>Stop Filters</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21</a:t>
            </a:fld>
            <a:endParaRPr lang="en-US"/>
          </a:p>
        </p:txBody>
      </p:sp>
      <p:sp>
        <p:nvSpPr>
          <p:cNvPr id="5" name="Content Placeholder 4"/>
          <p:cNvSpPr>
            <a:spLocks noGrp="1"/>
          </p:cNvSpPr>
          <p:nvPr>
            <p:ph sz="quarter" idx="1"/>
          </p:nvPr>
        </p:nvSpPr>
        <p:spPr/>
        <p:txBody>
          <a:bodyPr>
            <a:normAutofit fontScale="70000" lnSpcReduction="20000"/>
          </a:bodyPr>
          <a:lstStyle/>
          <a:p>
            <a:r>
              <a:rPr lang="en-US" sz="3400" dirty="0" smtClean="0"/>
              <a:t>Specific </a:t>
            </a:r>
            <a:r>
              <a:rPr lang="en-US" sz="3400" dirty="0"/>
              <a:t>Band of frequencies gets rejected and allows passing of frequencies outside the Band</a:t>
            </a:r>
            <a:r>
              <a:rPr lang="en-US" sz="3400" dirty="0" smtClean="0"/>
              <a:t>.</a:t>
            </a:r>
          </a:p>
          <a:p>
            <a:pPr marL="0" indent="0">
              <a:buNone/>
            </a:pPr>
            <a:endParaRPr lang="en-US" dirty="0"/>
          </a:p>
          <a:p>
            <a:endParaRPr lang="en-US" dirty="0" smtClean="0"/>
          </a:p>
          <a:p>
            <a:endParaRPr lang="en-US" dirty="0"/>
          </a:p>
          <a:p>
            <a:endParaRPr lang="en-US" dirty="0" smtClean="0"/>
          </a:p>
          <a:p>
            <a:endParaRPr lang="en-US" dirty="0"/>
          </a:p>
          <a:p>
            <a:endParaRPr lang="en-US" dirty="0" smtClean="0"/>
          </a:p>
          <a:p>
            <a:endParaRPr lang="en-US" dirty="0" smtClean="0"/>
          </a:p>
          <a:p>
            <a:endParaRPr lang="en-US" dirty="0"/>
          </a:p>
          <a:p>
            <a:endParaRPr lang="en-US" dirty="0" smtClean="0"/>
          </a:p>
          <a:p>
            <a:pPr marL="0" indent="0">
              <a:buNone/>
            </a:pPr>
            <a:endParaRPr lang="en-US" dirty="0"/>
          </a:p>
          <a:p>
            <a:pPr marL="0" indent="0" algn="ctr">
              <a:buNone/>
            </a:pPr>
            <a:r>
              <a:rPr lang="en-US" b="1" dirty="0"/>
              <a:t>Fig. </a:t>
            </a:r>
            <a:r>
              <a:rPr lang="en-US" b="1" dirty="0" smtClean="0"/>
              <a:t> </a:t>
            </a:r>
            <a:r>
              <a:rPr lang="en-US" b="1" dirty="0"/>
              <a:t>– Band Stop Filter Characteristics</a:t>
            </a:r>
            <a:endParaRPr lang="en-US" dirty="0"/>
          </a:p>
          <a:p>
            <a:pPr marL="0" indent="0">
              <a:buNone/>
            </a:pPr>
            <a:endParaRPr lang="en-US" dirty="0"/>
          </a:p>
          <a:p>
            <a:endParaRPr lang="en-US" dirty="0"/>
          </a:p>
        </p:txBody>
      </p:sp>
      <p:pic>
        <p:nvPicPr>
          <p:cNvPr id="1126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0" y="2743200"/>
            <a:ext cx="7048500" cy="2824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676400" y="6161650"/>
            <a:ext cx="5807612" cy="365760"/>
          </a:xfrm>
          <a:prstGeom prst="rect">
            <a:avLst/>
          </a:prstGeom>
          <a:noFill/>
          <a:ln>
            <a:noFill/>
          </a:ln>
        </p:spPr>
        <p:txBody>
          <a:bodyPr spcFirstLastPara="1" wrap="square" lIns="91425" tIns="45700" rIns="91425" bIns="45700" anchor="t" anchorCtr="0">
            <a:normAutofit fontScale="85000" lnSpcReduction="10000"/>
          </a:bodyPr>
          <a:lstStyle/>
          <a:p>
            <a:pPr lvl="0"/>
            <a:r>
              <a:rPr lang="en-US" sz="1800" b="0" i="0" u="none" strike="noStrike" cap="none" dirty="0">
                <a:solidFill>
                  <a:schemeClr val="dk1"/>
                </a:solidFill>
                <a:latin typeface="Calibri"/>
                <a:ea typeface="Calibri"/>
                <a:cs typeface="Calibri"/>
                <a:sym typeface="Calibri"/>
              </a:rPr>
              <a:t>Source</a:t>
            </a:r>
            <a:r>
              <a:rPr lang="en-US" sz="1800" dirty="0" smtClean="0">
                <a:solidFill>
                  <a:schemeClr val="dk1"/>
                </a:solidFill>
                <a:latin typeface="Calibri"/>
                <a:ea typeface="Calibri"/>
                <a:cs typeface="Calibri"/>
                <a:sym typeface="Calibri"/>
              </a:rPr>
              <a:t>: https://www.electronics-tutorials.ws/filter/filter_3.html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5095503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FF0000"/>
                </a:solidFill>
              </a:rPr>
              <a:t/>
            </a:r>
            <a:br>
              <a:rPr lang="en-US" b="1" dirty="0" smtClean="0">
                <a:solidFill>
                  <a:srgbClr val="FF0000"/>
                </a:solidFill>
              </a:rPr>
            </a:br>
            <a:r>
              <a:rPr lang="en-US" b="1" dirty="0" smtClean="0">
                <a:solidFill>
                  <a:srgbClr val="FF0000"/>
                </a:solidFill>
              </a:rPr>
              <a:t>All </a:t>
            </a:r>
            <a:r>
              <a:rPr lang="en-US" b="1" dirty="0">
                <a:solidFill>
                  <a:srgbClr val="FF0000"/>
                </a:solidFill>
              </a:rPr>
              <a:t>Pass Filters</a:t>
            </a:r>
            <a:br>
              <a:rPr lang="en-US" b="1" dirty="0">
                <a:solidFill>
                  <a:srgbClr val="FF0000"/>
                </a:solidFill>
              </a:rPr>
            </a:br>
            <a:endParaRPr lang="en-US" dirty="0">
              <a:solidFill>
                <a:srgbClr val="FF0000"/>
              </a:solidFill>
            </a:endParaRPr>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22</a:t>
            </a:fld>
            <a:endParaRPr lang="en-US"/>
          </a:p>
        </p:txBody>
      </p:sp>
      <p:sp>
        <p:nvSpPr>
          <p:cNvPr id="5" name="Content Placeholder 4"/>
          <p:cNvSpPr>
            <a:spLocks noGrp="1"/>
          </p:cNvSpPr>
          <p:nvPr>
            <p:ph sz="quarter" idx="1"/>
          </p:nvPr>
        </p:nvSpPr>
        <p:spPr/>
        <p:txBody>
          <a:bodyPr>
            <a:normAutofit fontScale="92500" lnSpcReduction="20000"/>
          </a:bodyPr>
          <a:lstStyle/>
          <a:p>
            <a:r>
              <a:rPr lang="en-US" sz="2400" dirty="0" smtClean="0"/>
              <a:t>It is a type of filter which passes all frequencies equally. It is also known as Phase-Shift filter, time-delay filter as the output voltage shifts in phase with respect to input voltage but they are equal in magnitude.</a:t>
            </a:r>
          </a:p>
          <a:p>
            <a:endParaRPr lang="en-US" sz="2400" dirty="0"/>
          </a:p>
          <a:p>
            <a:endParaRPr lang="en-US" sz="2400" dirty="0" smtClean="0"/>
          </a:p>
          <a:p>
            <a:endParaRPr lang="en-US" sz="2400" dirty="0"/>
          </a:p>
          <a:p>
            <a:endParaRPr lang="en-US" sz="2400" dirty="0" smtClean="0"/>
          </a:p>
          <a:p>
            <a:endParaRPr lang="en-US" sz="2400" dirty="0"/>
          </a:p>
          <a:p>
            <a:endParaRPr lang="en-US" sz="2400" dirty="0" smtClean="0"/>
          </a:p>
          <a:p>
            <a:endParaRPr lang="en-US" sz="2400" dirty="0"/>
          </a:p>
          <a:p>
            <a:pPr marL="0" indent="0" algn="ctr">
              <a:buNone/>
            </a:pPr>
            <a:r>
              <a:rPr lang="en-US" sz="2400" b="1" dirty="0"/>
              <a:t>Fig. </a:t>
            </a:r>
            <a:r>
              <a:rPr lang="en-US" sz="2400" b="1" dirty="0" smtClean="0"/>
              <a:t> </a:t>
            </a:r>
            <a:r>
              <a:rPr lang="en-US" sz="2400" b="1" dirty="0"/>
              <a:t>– All Pass Filter Characteristics</a:t>
            </a:r>
            <a:endParaRPr lang="en-US" sz="2400" dirty="0"/>
          </a:p>
          <a:p>
            <a:endParaRPr lang="en-US" sz="2400" dirty="0" smtClean="0"/>
          </a:p>
          <a:p>
            <a:endParaRPr lang="en-US" dirty="0"/>
          </a:p>
        </p:txBody>
      </p:sp>
      <p:pic>
        <p:nvPicPr>
          <p:cNvPr id="1229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600200" y="3276600"/>
            <a:ext cx="6665458" cy="240336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676399" y="5767755"/>
            <a:ext cx="5793545" cy="337623"/>
          </a:xfrm>
          <a:prstGeom prst="rect">
            <a:avLst/>
          </a:prstGeom>
          <a:noFill/>
          <a:ln>
            <a:noFill/>
          </a:ln>
        </p:spPr>
        <p:txBody>
          <a:bodyPr spcFirstLastPara="1" wrap="square" lIns="91425" tIns="45700" rIns="91425" bIns="45700" anchor="t" anchorCtr="0">
            <a:normAutofit fontScale="85000" lnSpcReduction="1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https://www.electronics-tutorials.ws/filter/filter_3.html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23736496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rPr>
              <a:t>Applications of Filters</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23</a:t>
            </a:fld>
            <a:endParaRPr lang="en-US"/>
          </a:p>
        </p:txBody>
      </p:sp>
      <p:sp>
        <p:nvSpPr>
          <p:cNvPr id="5" name="Content Placeholder 4"/>
          <p:cNvSpPr>
            <a:spLocks noGrp="1"/>
          </p:cNvSpPr>
          <p:nvPr>
            <p:ph sz="quarter" idx="1"/>
          </p:nvPr>
        </p:nvSpPr>
        <p:spPr>
          <a:xfrm>
            <a:off x="612648" y="1600200"/>
            <a:ext cx="8153400" cy="4648200"/>
          </a:xfrm>
        </p:spPr>
        <p:txBody>
          <a:bodyPr>
            <a:normAutofit fontScale="25000" lnSpcReduction="20000"/>
          </a:bodyPr>
          <a:lstStyle/>
          <a:p>
            <a:r>
              <a:rPr lang="en-US" sz="7200" dirty="0" smtClean="0"/>
              <a:t>Frequency </a:t>
            </a:r>
            <a:r>
              <a:rPr lang="en-US" sz="7200" dirty="0"/>
              <a:t>filters have so many applications in our livelihood; some of these applications are given below;</a:t>
            </a:r>
          </a:p>
          <a:p>
            <a:r>
              <a:rPr lang="en-US" sz="7200" b="1" dirty="0"/>
              <a:t>The tuner in radio</a:t>
            </a:r>
            <a:r>
              <a:rPr lang="en-US" sz="7200" dirty="0"/>
              <a:t>: The </a:t>
            </a:r>
            <a:r>
              <a:rPr lang="en-US" sz="7200" dirty="0" err="1"/>
              <a:t>bandpass</a:t>
            </a:r>
            <a:r>
              <a:rPr lang="en-US" sz="7200" dirty="0"/>
              <a:t> filter in the tuner of the radio allows a fixed frequency to the output speaker.</a:t>
            </a:r>
          </a:p>
          <a:p>
            <a:r>
              <a:rPr lang="en-US" sz="7200" b="1" dirty="0"/>
              <a:t>Treble &amp; bass of the speaker</a:t>
            </a:r>
            <a:r>
              <a:rPr lang="en-US" sz="7200" dirty="0"/>
              <a:t>: The bass has lower frequencies &amp; treble has higher frequencies. They are separated using high pass &amp; low pass filter and are separately routed to corresponding bass speaker &amp; treble speaker for clear music.</a:t>
            </a:r>
          </a:p>
          <a:p>
            <a:r>
              <a:rPr lang="en-US" sz="7200" b="1" dirty="0"/>
              <a:t>Anti-Aliasing</a:t>
            </a:r>
            <a:r>
              <a:rPr lang="en-US" sz="7200" dirty="0"/>
              <a:t>: it is a low pass filter that filters out the high-frequency components from a signal before sampling. It prevents the aliasing component form being sampled.</a:t>
            </a:r>
          </a:p>
          <a:p>
            <a:r>
              <a:rPr lang="en-US" sz="7200" b="1" dirty="0"/>
              <a:t>Notch Filter</a:t>
            </a:r>
            <a:r>
              <a:rPr lang="en-US" sz="7200" dirty="0"/>
              <a:t>: they are band rejects filters with a narrow bandwidth that filter out any interfering signal.</a:t>
            </a:r>
          </a:p>
          <a:p>
            <a:r>
              <a:rPr lang="en-US" sz="7200" b="1" dirty="0"/>
              <a:t>Power Supply Smoothing</a:t>
            </a:r>
            <a:r>
              <a:rPr lang="en-US" sz="7200" dirty="0"/>
              <a:t>: The output of the power supply which is a rectifier has an AC ripple in it. These frequencies are filtered out using a low pass filter which results in smoothing the output signal.</a:t>
            </a:r>
          </a:p>
          <a:p>
            <a:r>
              <a:rPr lang="en-US" sz="7200" b="1" dirty="0"/>
              <a:t>Noise suppression</a:t>
            </a:r>
            <a:r>
              <a:rPr lang="en-US" sz="7200" dirty="0"/>
              <a:t>: They are used in communication systems for noise removal from the received signals.</a:t>
            </a:r>
          </a:p>
          <a:p>
            <a:pPr marL="0" indent="0">
              <a:buNone/>
            </a:pPr>
            <a:endParaRPr lang="en-US" dirty="0"/>
          </a:p>
        </p:txBody>
      </p:sp>
    </p:spTree>
    <p:extLst>
      <p:ext uri="{BB962C8B-B14F-4D97-AF65-F5344CB8AC3E}">
        <p14:creationId xmlns="" xmlns:p14="http://schemas.microsoft.com/office/powerpoint/2010/main" val="6126574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FF0000"/>
                </a:solidFill>
                <a:effectLst>
                  <a:outerShdw blurRad="38100" dist="38100" dir="2700000" algn="tl">
                    <a:srgbClr val="000000">
                      <a:alpha val="43137"/>
                    </a:srgbClr>
                  </a:outerShdw>
                </a:effectLst>
              </a:rPr>
              <a:t>Voltage regulators</a:t>
            </a:r>
            <a:endParaRPr lang="en-US" b="1" dirty="0">
              <a:solidFill>
                <a:srgbClr val="FF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24</a:t>
            </a:fld>
            <a:endParaRPr lang="en-US"/>
          </a:p>
        </p:txBody>
      </p:sp>
      <p:sp>
        <p:nvSpPr>
          <p:cNvPr id="5" name="Content Placeholder 4"/>
          <p:cNvSpPr>
            <a:spLocks noGrp="1"/>
          </p:cNvSpPr>
          <p:nvPr>
            <p:ph sz="quarter" idx="1"/>
          </p:nvPr>
        </p:nvSpPr>
        <p:spPr/>
        <p:txBody>
          <a:bodyPr>
            <a:normAutofit fontScale="77500" lnSpcReduction="20000"/>
          </a:bodyPr>
          <a:lstStyle/>
          <a:p>
            <a:pPr algn="just"/>
            <a:r>
              <a:rPr lang="en-US" dirty="0" smtClean="0"/>
              <a:t>The </a:t>
            </a:r>
            <a:r>
              <a:rPr lang="en-US" dirty="0"/>
              <a:t>function of a </a:t>
            </a:r>
            <a:r>
              <a:rPr lang="en-US" b="1" dirty="0"/>
              <a:t>voltage regulator</a:t>
            </a:r>
            <a:r>
              <a:rPr lang="en-US" dirty="0"/>
              <a:t> is to maintain a constant DC voltage at the output irrespective of voltage fluctuations at the input and (or) variations in the load current. In other words, voltage regulator produces a regulated DC output voltage.</a:t>
            </a:r>
          </a:p>
          <a:p>
            <a:pPr algn="just"/>
            <a:r>
              <a:rPr lang="en-US" dirty="0"/>
              <a:t>Voltage regulators are also available in Integrated Circuits (IC) forms. These are called as </a:t>
            </a:r>
            <a:r>
              <a:rPr lang="en-US" b="1" dirty="0"/>
              <a:t>voltage regulator ICs</a:t>
            </a:r>
            <a:r>
              <a:rPr lang="en-US" dirty="0" smtClean="0"/>
              <a:t>.</a:t>
            </a:r>
          </a:p>
          <a:p>
            <a:endParaRPr lang="en-US" dirty="0"/>
          </a:p>
          <a:p>
            <a:pPr marL="0" indent="0" algn="ctr">
              <a:buNone/>
            </a:pPr>
            <a:r>
              <a:rPr lang="en-US" b="1" dirty="0"/>
              <a:t>Types of Voltage Regulators</a:t>
            </a:r>
          </a:p>
          <a:p>
            <a:pPr marL="0" indent="0">
              <a:buNone/>
            </a:pPr>
            <a:r>
              <a:rPr lang="en-US" dirty="0"/>
              <a:t>There are </a:t>
            </a:r>
            <a:r>
              <a:rPr lang="en-US" b="1" dirty="0"/>
              <a:t>two types</a:t>
            </a:r>
            <a:r>
              <a:rPr lang="en-US" dirty="0"/>
              <a:t> of voltage </a:t>
            </a:r>
            <a:r>
              <a:rPr lang="en-US" dirty="0" smtClean="0"/>
              <a:t>regulators:</a:t>
            </a:r>
            <a:endParaRPr lang="en-US" dirty="0"/>
          </a:p>
          <a:p>
            <a:r>
              <a:rPr lang="en-US" dirty="0"/>
              <a:t>Fixed voltage regulator</a:t>
            </a:r>
          </a:p>
          <a:p>
            <a:r>
              <a:rPr lang="en-US" dirty="0"/>
              <a:t>Adjustable voltage regulator</a:t>
            </a:r>
          </a:p>
          <a:p>
            <a:endParaRPr lang="en-US" dirty="0"/>
          </a:p>
        </p:txBody>
      </p:sp>
    </p:spTree>
    <p:extLst>
      <p:ext uri="{BB962C8B-B14F-4D97-AF65-F5344CB8AC3E}">
        <p14:creationId xmlns="" xmlns:p14="http://schemas.microsoft.com/office/powerpoint/2010/main" val="22706075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FF0000"/>
                </a:solidFill>
                <a:effectLst>
                  <a:outerShdw blurRad="38100" dist="38100" dir="2700000" algn="tl">
                    <a:srgbClr val="000000">
                      <a:alpha val="43137"/>
                    </a:srgbClr>
                  </a:outerShdw>
                </a:effectLst>
              </a:rPr>
              <a:t>Voltage </a:t>
            </a:r>
            <a:r>
              <a:rPr lang="en-ZA" b="1" dirty="0" smtClean="0">
                <a:solidFill>
                  <a:srgbClr val="FF0000"/>
                </a:solidFill>
                <a:effectLst>
                  <a:outerShdw blurRad="38100" dist="38100" dir="2700000" algn="tl">
                    <a:srgbClr val="000000">
                      <a:alpha val="43137"/>
                    </a:srgbClr>
                  </a:outerShdw>
                </a:effectLst>
              </a:rPr>
              <a:t>regulators </a:t>
            </a:r>
            <a:r>
              <a:rPr lang="en-ZA" b="1" dirty="0" err="1" smtClean="0">
                <a:solidFill>
                  <a:srgbClr val="FF0000"/>
                </a:solidFill>
                <a:effectLst>
                  <a:outerShdw blurRad="38100" dist="38100" dir="2700000" algn="tl">
                    <a:srgbClr val="000000">
                      <a:alpha val="43137"/>
                    </a:srgbClr>
                  </a:outerShdw>
                </a:effectLst>
              </a:rPr>
              <a:t>cont</a:t>
            </a:r>
            <a:r>
              <a:rPr lang="en-ZA" b="1" dirty="0" smtClean="0">
                <a:solidFill>
                  <a:srgbClr val="FF0000"/>
                </a:solidFill>
                <a:effectLst>
                  <a:outerShdw blurRad="38100" dist="38100" dir="2700000" algn="tl">
                    <a:srgbClr val="000000">
                      <a:alpha val="43137"/>
                    </a:srgbClr>
                  </a:outerShdw>
                </a:effectLst>
              </a:rPr>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25</a:t>
            </a:fld>
            <a:endParaRPr lang="en-US"/>
          </a:p>
        </p:txBody>
      </p:sp>
      <p:sp>
        <p:nvSpPr>
          <p:cNvPr id="5" name="Content Placeholder 4"/>
          <p:cNvSpPr>
            <a:spLocks noGrp="1"/>
          </p:cNvSpPr>
          <p:nvPr>
            <p:ph sz="quarter" idx="1"/>
          </p:nvPr>
        </p:nvSpPr>
        <p:spPr>
          <a:xfrm>
            <a:off x="612648" y="1600200"/>
            <a:ext cx="8153400" cy="4648200"/>
          </a:xfrm>
        </p:spPr>
        <p:txBody>
          <a:bodyPr>
            <a:normAutofit fontScale="55000" lnSpcReduction="20000"/>
          </a:bodyPr>
          <a:lstStyle/>
          <a:p>
            <a:pPr marL="0" indent="0" algn="ctr">
              <a:buNone/>
            </a:pPr>
            <a:r>
              <a:rPr lang="en-US" sz="3800" b="1" dirty="0"/>
              <a:t>Fixed voltage regulator</a:t>
            </a:r>
          </a:p>
          <a:p>
            <a:r>
              <a:rPr lang="en-US" dirty="0"/>
              <a:t>A </a:t>
            </a:r>
            <a:r>
              <a:rPr lang="en-US" b="1" dirty="0"/>
              <a:t>fixed voltage regulator</a:t>
            </a:r>
            <a:r>
              <a:rPr lang="en-US" dirty="0"/>
              <a:t> produces a fixed DC output voltage, which is either positive or negative. In other words, some fixed voltage regulators produce positive fixed DC voltage values, while others produce negative fixed DC voltage values.</a:t>
            </a:r>
          </a:p>
          <a:p>
            <a:r>
              <a:rPr lang="en-US" b="1" dirty="0"/>
              <a:t>78xx</a:t>
            </a:r>
            <a:r>
              <a:rPr lang="en-US" dirty="0"/>
              <a:t> voltage regulator ICs produce positive fixed DC voltage values, whereas, 79xx voltage regulator ICs produce negative fixed DC voltage values.</a:t>
            </a:r>
          </a:p>
          <a:p>
            <a:r>
              <a:rPr lang="en-US" dirty="0"/>
              <a:t>The following points are to be noted while working with </a:t>
            </a:r>
            <a:r>
              <a:rPr lang="en-US" b="1" dirty="0"/>
              <a:t>78xx</a:t>
            </a:r>
            <a:r>
              <a:rPr lang="en-US" dirty="0"/>
              <a:t> and </a:t>
            </a:r>
            <a:r>
              <a:rPr lang="en-US" b="1" dirty="0"/>
              <a:t>79xx</a:t>
            </a:r>
            <a:r>
              <a:rPr lang="en-US" dirty="0"/>
              <a:t> voltage regulator ICs −</a:t>
            </a:r>
          </a:p>
          <a:p>
            <a:r>
              <a:rPr lang="en-US" dirty="0"/>
              <a:t>“xx” corresponds to a two-digit number and represents the amount (magnitude) of voltage that voltage regulator IC produces.</a:t>
            </a:r>
          </a:p>
          <a:p>
            <a:r>
              <a:rPr lang="en-US" dirty="0"/>
              <a:t>Both 78xx and 79xx voltage regulator ICs have </a:t>
            </a:r>
            <a:r>
              <a:rPr lang="en-US" b="1" dirty="0"/>
              <a:t>3 pins</a:t>
            </a:r>
            <a:r>
              <a:rPr lang="en-US" dirty="0"/>
              <a:t> each and the third pin is used for collecting the output from them.</a:t>
            </a:r>
          </a:p>
          <a:p>
            <a:r>
              <a:rPr lang="en-US" dirty="0"/>
              <a:t>The purpose of the first and second pins of these two types of ICs is different −</a:t>
            </a:r>
          </a:p>
          <a:p>
            <a:pPr lvl="1"/>
            <a:r>
              <a:rPr lang="en-US" dirty="0"/>
              <a:t>The first and second pins of </a:t>
            </a:r>
            <a:r>
              <a:rPr lang="en-US" b="1" dirty="0"/>
              <a:t>78xx</a:t>
            </a:r>
            <a:r>
              <a:rPr lang="en-US" dirty="0"/>
              <a:t> voltage regulator ICs are used for connecting the input and ground respectively.</a:t>
            </a:r>
          </a:p>
          <a:p>
            <a:pPr lvl="1"/>
            <a:r>
              <a:rPr lang="en-US" dirty="0"/>
              <a:t>The first and second pins of </a:t>
            </a:r>
            <a:r>
              <a:rPr lang="en-US" b="1" dirty="0"/>
              <a:t>79xx</a:t>
            </a:r>
            <a:r>
              <a:rPr lang="en-US" dirty="0"/>
              <a:t> voltage regulator ICs are used for connecting the ground and input respectively.</a:t>
            </a:r>
          </a:p>
          <a:p>
            <a:endParaRPr lang="en-US" dirty="0"/>
          </a:p>
        </p:txBody>
      </p:sp>
    </p:spTree>
    <p:extLst>
      <p:ext uri="{BB962C8B-B14F-4D97-AF65-F5344CB8AC3E}">
        <p14:creationId xmlns="" xmlns:p14="http://schemas.microsoft.com/office/powerpoint/2010/main" val="18004290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FF0000"/>
                </a:solidFill>
                <a:effectLst>
                  <a:outerShdw blurRad="38100" dist="38100" dir="2700000" algn="tl">
                    <a:srgbClr val="000000">
                      <a:alpha val="43137"/>
                    </a:srgbClr>
                  </a:outerShdw>
                </a:effectLst>
              </a:rPr>
              <a:t>Voltage regulators </a:t>
            </a:r>
            <a:r>
              <a:rPr lang="en-ZA" b="1" dirty="0" err="1">
                <a:solidFill>
                  <a:srgbClr val="FF0000"/>
                </a:solidFill>
                <a:effectLst>
                  <a:outerShdw blurRad="38100" dist="38100" dir="2700000" algn="tl">
                    <a:srgbClr val="000000">
                      <a:alpha val="43137"/>
                    </a:srgbClr>
                  </a:outerShdw>
                </a:effectLst>
              </a:rPr>
              <a:t>cont</a:t>
            </a:r>
            <a:r>
              <a:rPr lang="en-ZA" b="1" dirty="0">
                <a:solidFill>
                  <a:srgbClr val="FF0000"/>
                </a:solidFill>
                <a:effectLst>
                  <a:outerShdw blurRad="38100" dist="38100" dir="2700000" algn="tl">
                    <a:srgbClr val="000000">
                      <a:alpha val="43137"/>
                    </a:srgbClr>
                  </a:outerShdw>
                </a:effectLst>
              </a:rPr>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26</a:t>
            </a:fld>
            <a:endParaRPr lang="en-US"/>
          </a:p>
        </p:txBody>
      </p:sp>
      <p:sp>
        <p:nvSpPr>
          <p:cNvPr id="5" name="Content Placeholder 4"/>
          <p:cNvSpPr>
            <a:spLocks noGrp="1"/>
          </p:cNvSpPr>
          <p:nvPr>
            <p:ph sz="quarter" idx="1"/>
          </p:nvPr>
        </p:nvSpPr>
        <p:spPr>
          <a:xfrm>
            <a:off x="612648" y="1600200"/>
            <a:ext cx="8153400" cy="4800600"/>
          </a:xfrm>
        </p:spPr>
        <p:txBody>
          <a:bodyPr>
            <a:noAutofit/>
          </a:bodyPr>
          <a:lstStyle/>
          <a:p>
            <a:pPr marL="0" indent="0">
              <a:buNone/>
            </a:pPr>
            <a:r>
              <a:rPr lang="en-US" sz="1600" b="1" dirty="0"/>
              <a:t>Examples</a:t>
            </a:r>
          </a:p>
          <a:p>
            <a:r>
              <a:rPr lang="en-US" sz="1600" dirty="0"/>
              <a:t>7805 voltage regulator IC produces a DC voltage of +5 volts.</a:t>
            </a:r>
          </a:p>
          <a:p>
            <a:r>
              <a:rPr lang="en-US" sz="1600" dirty="0"/>
              <a:t>7905 voltage regulator IC produces a DC voltage of -5 volts.</a:t>
            </a:r>
          </a:p>
          <a:p>
            <a:r>
              <a:rPr lang="en-US" sz="1600" dirty="0"/>
              <a:t>The following figure shows how to produce a </a:t>
            </a:r>
            <a:r>
              <a:rPr lang="en-US" sz="1600" b="1" dirty="0"/>
              <a:t>fixed positive voltage</a:t>
            </a:r>
            <a:r>
              <a:rPr lang="en-US" sz="1600" dirty="0"/>
              <a:t> at the output by using a fixed positive voltage regulator with necessary connections</a:t>
            </a:r>
            <a:r>
              <a:rPr lang="en-US" sz="1600" dirty="0" smtClean="0"/>
              <a:t>.</a:t>
            </a:r>
          </a:p>
          <a:p>
            <a:pPr marL="0" indent="0">
              <a:buNone/>
            </a:pPr>
            <a:endParaRPr lang="en-US" sz="1600" dirty="0" smtClean="0"/>
          </a:p>
          <a:p>
            <a:pPr marL="0" indent="0">
              <a:buNone/>
            </a:pPr>
            <a:endParaRPr lang="en-US" sz="1600" dirty="0"/>
          </a:p>
          <a:p>
            <a:pPr marL="0" indent="0">
              <a:buNone/>
            </a:pPr>
            <a:endParaRPr lang="en-US" sz="1600" dirty="0" smtClean="0"/>
          </a:p>
          <a:p>
            <a:pPr marL="0" indent="0">
              <a:buNone/>
            </a:pPr>
            <a:endParaRPr lang="en-US" sz="1600" dirty="0"/>
          </a:p>
          <a:p>
            <a:pPr marL="0" indent="0">
              <a:buNone/>
            </a:pPr>
            <a:endParaRPr lang="en-US" sz="1600" dirty="0"/>
          </a:p>
          <a:p>
            <a:r>
              <a:rPr lang="en-US" sz="1600" dirty="0" smtClean="0"/>
              <a:t>In </a:t>
            </a:r>
            <a:r>
              <a:rPr lang="en-US" sz="1600" dirty="0"/>
              <a:t>the above figure that shows a fixed positive voltage regulator, the input capacitor </a:t>
            </a:r>
            <a:r>
              <a:rPr lang="en-US" sz="1600" dirty="0" err="1"/>
              <a:t>C</a:t>
            </a:r>
            <a:r>
              <a:rPr lang="en-US" sz="1600" baseline="-25000" dirty="0" err="1"/>
              <a:t>i</a:t>
            </a:r>
            <a:r>
              <a:rPr lang="en-US" sz="1600" dirty="0"/>
              <a:t> is used to prevent unwanted oscillations and the output capacitor, C</a:t>
            </a:r>
            <a:r>
              <a:rPr lang="en-US" sz="1600" baseline="-25000" dirty="0"/>
              <a:t>0</a:t>
            </a:r>
            <a:r>
              <a:rPr lang="en-US" sz="1600" dirty="0"/>
              <a:t> acts as a line filter to improve transient response.</a:t>
            </a:r>
          </a:p>
          <a:p>
            <a:r>
              <a:rPr lang="en-US" sz="1600" b="1" dirty="0"/>
              <a:t>Note</a:t>
            </a:r>
            <a:r>
              <a:rPr lang="en-US" sz="1600" dirty="0"/>
              <a:t> − an get a </a:t>
            </a:r>
            <a:r>
              <a:rPr lang="en-US" sz="1600" b="1" dirty="0"/>
              <a:t>fixed negative voltage</a:t>
            </a:r>
            <a:r>
              <a:rPr lang="en-US" sz="1600" dirty="0"/>
              <a:t> at the output by using a fixed negative voltage regulator with suitable connections.</a:t>
            </a:r>
          </a:p>
          <a:p>
            <a:pPr marL="0" indent="0">
              <a:buNone/>
            </a:pPr>
            <a:endParaRPr lang="en-US" sz="1600" dirty="0"/>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828800" y="3200400"/>
            <a:ext cx="4307090" cy="17251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6386731" y="3953023"/>
            <a:ext cx="2363373" cy="675248"/>
          </a:xfrm>
          <a:prstGeom prst="rect">
            <a:avLst/>
          </a:prstGeom>
          <a:noFill/>
          <a:ln>
            <a:noFill/>
          </a:ln>
        </p:spPr>
        <p:txBody>
          <a:bodyPr spcFirstLastPara="1" wrap="square" lIns="91425" tIns="45700" rIns="91425" bIns="45700" anchor="t" anchorCtr="0">
            <a:normAutofit fontScale="85000" lnSpcReduction="20000"/>
          </a:bodyPr>
          <a:lstStyle/>
          <a:p>
            <a:r>
              <a:rPr lang="en-US" sz="1800" b="0" i="0" u="none" strike="noStrike" cap="none" dirty="0">
                <a:solidFill>
                  <a:schemeClr val="dk1"/>
                </a:solidFill>
                <a:latin typeface="Calibri"/>
                <a:ea typeface="Calibri"/>
                <a:cs typeface="Calibri"/>
                <a:sym typeface="Calibri"/>
              </a:rPr>
              <a:t>Source: </a:t>
            </a:r>
            <a:r>
              <a:rPr lang="en-US" sz="1600" dirty="0" smtClean="0"/>
              <a:t>https://instrumentationtools.com/voltage-regulators/</a:t>
            </a:r>
          </a:p>
          <a:p>
            <a:pPr marL="0" marR="0" lvl="0" indent="0" algn="l" rtl="0">
              <a:spcBef>
                <a:spcPts val="0"/>
              </a:spcBef>
              <a:spcAft>
                <a:spcPts val="0"/>
              </a:spcAft>
              <a:buNone/>
            </a:pP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36041353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FF0000"/>
                </a:solidFill>
                <a:effectLst>
                  <a:outerShdw blurRad="38100" dist="38100" dir="2700000" algn="tl">
                    <a:srgbClr val="000000">
                      <a:alpha val="43137"/>
                    </a:srgbClr>
                  </a:outerShdw>
                </a:effectLst>
              </a:rPr>
              <a:t>Voltage regulators </a:t>
            </a:r>
            <a:r>
              <a:rPr lang="en-ZA" b="1" dirty="0" err="1">
                <a:solidFill>
                  <a:srgbClr val="FF0000"/>
                </a:solidFill>
                <a:effectLst>
                  <a:outerShdw blurRad="38100" dist="38100" dir="2700000" algn="tl">
                    <a:srgbClr val="000000">
                      <a:alpha val="43137"/>
                    </a:srgbClr>
                  </a:outerShdw>
                </a:effectLst>
              </a:rPr>
              <a:t>cont</a:t>
            </a:r>
            <a:r>
              <a:rPr lang="en-ZA" b="1" dirty="0">
                <a:solidFill>
                  <a:srgbClr val="FF0000"/>
                </a:solidFill>
                <a:effectLst>
                  <a:outerShdw blurRad="38100" dist="38100" dir="2700000" algn="tl">
                    <a:srgbClr val="000000">
                      <a:alpha val="43137"/>
                    </a:srgbClr>
                  </a:outerShdw>
                </a:effectLst>
              </a:rPr>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27</a:t>
            </a:fld>
            <a:endParaRPr lang="en-US"/>
          </a:p>
        </p:txBody>
      </p:sp>
      <p:sp>
        <p:nvSpPr>
          <p:cNvPr id="5" name="Content Placeholder 4"/>
          <p:cNvSpPr>
            <a:spLocks noGrp="1"/>
          </p:cNvSpPr>
          <p:nvPr>
            <p:ph sz="quarter" idx="1"/>
          </p:nvPr>
        </p:nvSpPr>
        <p:spPr>
          <a:xfrm>
            <a:off x="612648" y="1600200"/>
            <a:ext cx="8153400" cy="5081954"/>
          </a:xfrm>
        </p:spPr>
        <p:txBody>
          <a:bodyPr>
            <a:noAutofit/>
          </a:bodyPr>
          <a:lstStyle/>
          <a:p>
            <a:pPr marL="0" indent="0" algn="ctr">
              <a:buNone/>
            </a:pPr>
            <a:r>
              <a:rPr lang="en-US" sz="2000" b="1" dirty="0"/>
              <a:t>Adjustable voltage regulator</a:t>
            </a:r>
          </a:p>
          <a:p>
            <a:r>
              <a:rPr lang="en-US" sz="1800" dirty="0"/>
              <a:t>An adjustable voltage regulator produces a DC output voltage, which can be adjusted to any other value of certain voltage range. Hence, adjustable voltage regulator is also called as a </a:t>
            </a:r>
            <a:r>
              <a:rPr lang="en-US" sz="1800" b="1" dirty="0"/>
              <a:t>variable voltage regulator</a:t>
            </a:r>
            <a:r>
              <a:rPr lang="en-US" sz="1800" dirty="0"/>
              <a:t>.</a:t>
            </a:r>
          </a:p>
          <a:p>
            <a:r>
              <a:rPr lang="en-US" sz="1800" dirty="0"/>
              <a:t>The DC output voltage value of an adjustable voltage regulator can be either positive or negative.</a:t>
            </a:r>
          </a:p>
          <a:p>
            <a:r>
              <a:rPr lang="en-US" sz="1800" b="1" dirty="0"/>
              <a:t>LM317 voltage regulator IC</a:t>
            </a:r>
          </a:p>
          <a:p>
            <a:r>
              <a:rPr lang="en-US" sz="1800" b="1" dirty="0"/>
              <a:t>LM317</a:t>
            </a:r>
            <a:r>
              <a:rPr lang="en-US" sz="1800" dirty="0"/>
              <a:t> voltage regulator IC can be used for producing a desired positive fixed DC voltage value of the available voltage range.</a:t>
            </a:r>
          </a:p>
          <a:p>
            <a:r>
              <a:rPr lang="en-US" sz="1800" dirty="0"/>
              <a:t>LM317 voltage regulator IC has 3 pins. The first pin is used for adjusting the output voltage, second pin is used for collecting the output and third pin is used for connecting the input.</a:t>
            </a:r>
          </a:p>
          <a:p>
            <a:r>
              <a:rPr lang="en-US" sz="1800" dirty="0"/>
              <a:t>The adjustable pin (terminal) is provided with a variable resistor which lets the output to vary between a wide range.</a:t>
            </a:r>
          </a:p>
          <a:p>
            <a:endParaRPr lang="en-US" sz="500" dirty="0"/>
          </a:p>
        </p:txBody>
      </p:sp>
    </p:spTree>
    <p:extLst>
      <p:ext uri="{BB962C8B-B14F-4D97-AF65-F5344CB8AC3E}">
        <p14:creationId xmlns="" xmlns:p14="http://schemas.microsoft.com/office/powerpoint/2010/main" val="35029801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FF0000"/>
                </a:solidFill>
                <a:effectLst>
                  <a:outerShdw blurRad="38100" dist="38100" dir="2700000" algn="tl">
                    <a:srgbClr val="000000">
                      <a:alpha val="43137"/>
                    </a:srgbClr>
                  </a:outerShdw>
                </a:effectLst>
              </a:rPr>
              <a:t>Voltage regulators </a:t>
            </a:r>
            <a:r>
              <a:rPr lang="en-ZA" b="1" dirty="0" err="1">
                <a:solidFill>
                  <a:srgbClr val="FF0000"/>
                </a:solidFill>
                <a:effectLst>
                  <a:outerShdw blurRad="38100" dist="38100" dir="2700000" algn="tl">
                    <a:srgbClr val="000000">
                      <a:alpha val="43137"/>
                    </a:srgbClr>
                  </a:outerShdw>
                </a:effectLst>
              </a:rPr>
              <a:t>cont</a:t>
            </a:r>
            <a:r>
              <a:rPr lang="en-ZA" b="1" dirty="0">
                <a:solidFill>
                  <a:srgbClr val="FF0000"/>
                </a:solidFill>
                <a:effectLst>
                  <a:outerShdw blurRad="38100" dist="38100" dir="2700000" algn="tl">
                    <a:srgbClr val="000000">
                      <a:alpha val="43137"/>
                    </a:srgbClr>
                  </a:outerShdw>
                </a:effectLst>
              </a:rPr>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28</a:t>
            </a:fld>
            <a:endParaRPr lang="en-US"/>
          </a:p>
        </p:txBody>
      </p:sp>
      <p:sp>
        <p:nvSpPr>
          <p:cNvPr id="5" name="Content Placeholder 4"/>
          <p:cNvSpPr>
            <a:spLocks noGrp="1"/>
          </p:cNvSpPr>
          <p:nvPr>
            <p:ph sz="quarter" idx="1"/>
          </p:nvPr>
        </p:nvSpPr>
        <p:spPr/>
        <p:txBody>
          <a:bodyPr>
            <a:normAutofit fontScale="92500" lnSpcReduction="20000"/>
          </a:bodyPr>
          <a:lstStyle/>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smtClean="0"/>
          </a:p>
          <a:p>
            <a:r>
              <a:rPr lang="en-US" sz="2000" dirty="0" smtClean="0"/>
              <a:t>The </a:t>
            </a:r>
            <a:r>
              <a:rPr lang="en-US" sz="2000" dirty="0"/>
              <a:t>above figure shows an unregulated power supply driving a LM 317 voltage regulator IC, which is commonly used. This IC can supply a load current of 1.5A over an adjustable output range of 1.25 V to 37 V.</a:t>
            </a:r>
          </a:p>
        </p:txBody>
      </p:sp>
      <p:pic>
        <p:nvPicPr>
          <p:cNvPr id="2051"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236763" y="1543711"/>
            <a:ext cx="5189440" cy="268850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943687" y="4487594"/>
            <a:ext cx="5090160" cy="365760"/>
          </a:xfrm>
          <a:prstGeom prst="rect">
            <a:avLst/>
          </a:prstGeom>
          <a:noFill/>
          <a:ln>
            <a:noFill/>
          </a:ln>
        </p:spPr>
        <p:txBody>
          <a:bodyPr spcFirstLastPara="1" wrap="square" lIns="91425" tIns="45700" rIns="91425" bIns="45700" anchor="t" anchorCtr="0">
            <a:normAutofit fontScale="77500" lnSpcReduction="20000"/>
          </a:bodyPr>
          <a:lstStyle/>
          <a:p>
            <a:r>
              <a:rPr lang="en-US" sz="1800" b="0" i="0" u="none" strike="noStrike" cap="none" dirty="0">
                <a:solidFill>
                  <a:schemeClr val="dk1"/>
                </a:solidFill>
                <a:latin typeface="Calibri"/>
                <a:ea typeface="Calibri"/>
                <a:cs typeface="Calibri"/>
                <a:sym typeface="Calibri"/>
              </a:rPr>
              <a:t>Source: </a:t>
            </a:r>
            <a:r>
              <a:rPr lang="en-US" sz="1800" dirty="0" smtClean="0"/>
              <a:t>https://instrumentationtools.com/voltage-regulators/</a:t>
            </a:r>
          </a:p>
          <a:p>
            <a:pPr marL="0" marR="0" lvl="0" indent="0" algn="l" rtl="0">
              <a:spcBef>
                <a:spcPts val="0"/>
              </a:spcBef>
              <a:spcAft>
                <a:spcPts val="0"/>
              </a:spcAft>
              <a:buNone/>
            </a:pP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9286010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FF0000"/>
                </a:solidFill>
              </a:rPr>
              <a:t>Oscillators</a:t>
            </a:r>
            <a:endParaRPr lang="en-US" b="1" dirty="0">
              <a:solidFill>
                <a:srgbClr val="FF0000"/>
              </a:solidFill>
            </a:endParaRPr>
          </a:p>
        </p:txBody>
      </p:sp>
      <p:sp>
        <p:nvSpPr>
          <p:cNvPr id="3" name="Date Placeholder 2"/>
          <p:cNvSpPr>
            <a:spLocks noGrp="1"/>
          </p:cNvSpPr>
          <p:nvPr>
            <p:ph type="dt" sz="half" idx="10"/>
          </p:nvPr>
        </p:nvSpPr>
        <p:spPr/>
        <p:txBody>
          <a:bodyPr/>
          <a:lstStyle/>
          <a:p>
            <a:fld id="{BE0371E6-B039-4F58-81EE-4250707C90EF}" type="datetime1">
              <a:rPr lang="en-US" smtClean="0"/>
              <a:pPr/>
              <a:t>06/07/2022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29</a:t>
            </a:fld>
            <a:endParaRPr lang="en-US"/>
          </a:p>
        </p:txBody>
      </p:sp>
      <p:sp>
        <p:nvSpPr>
          <p:cNvPr id="5" name="Content Placeholder 4"/>
          <p:cNvSpPr>
            <a:spLocks noGrp="1"/>
          </p:cNvSpPr>
          <p:nvPr>
            <p:ph sz="quarter" idx="1"/>
          </p:nvPr>
        </p:nvSpPr>
        <p:spPr>
          <a:xfrm>
            <a:off x="612648" y="1600200"/>
            <a:ext cx="8153400" cy="4572000"/>
          </a:xfrm>
        </p:spPr>
        <p:txBody>
          <a:bodyPr>
            <a:normAutofit fontScale="92500" lnSpcReduction="10000"/>
          </a:bodyPr>
          <a:lstStyle/>
          <a:p>
            <a:pPr algn="just"/>
            <a:r>
              <a:rPr lang="en-US" dirty="0"/>
              <a:t>An </a:t>
            </a:r>
            <a:r>
              <a:rPr lang="en-US" b="1" dirty="0"/>
              <a:t>oscillator</a:t>
            </a:r>
            <a:r>
              <a:rPr lang="en-US" dirty="0"/>
              <a:t> is a circuit which produces a continuous, repeated, alternating waveform without any input. </a:t>
            </a:r>
            <a:r>
              <a:rPr lang="en-US" b="1" dirty="0"/>
              <a:t>Oscillators</a:t>
            </a:r>
            <a:r>
              <a:rPr lang="en-US" dirty="0"/>
              <a:t> basically convert unidirectional current flow from a DC source into an alternating waveform which is of the desired frequency, as decided by its circuit components</a:t>
            </a:r>
            <a:r>
              <a:rPr lang="en-US" dirty="0" smtClean="0"/>
              <a:t>.</a:t>
            </a:r>
          </a:p>
          <a:p>
            <a:pPr algn="just"/>
            <a:r>
              <a:rPr lang="en-US" dirty="0"/>
              <a:t>The wave shape and amplitude are determined by the design of the oscillator circuit and choice of component values.</a:t>
            </a:r>
          </a:p>
          <a:p>
            <a:pPr algn="just"/>
            <a:r>
              <a:rPr lang="en-US" dirty="0"/>
              <a:t>The frequency of the output wave may be fixed or variable, depending on the oscillator design</a:t>
            </a:r>
            <a:r>
              <a:rPr lang="en-US" dirty="0" smtClean="0"/>
              <a:t>.</a:t>
            </a:r>
          </a:p>
          <a:p>
            <a:pPr algn="just"/>
            <a:endParaRPr lang="en-US" sz="3400" dirty="0"/>
          </a:p>
          <a:p>
            <a:endParaRPr lang="en-US" dirty="0"/>
          </a:p>
        </p:txBody>
      </p:sp>
    </p:spTree>
    <p:extLst>
      <p:ext uri="{BB962C8B-B14F-4D97-AF65-F5344CB8AC3E}">
        <p14:creationId xmlns="" xmlns:p14="http://schemas.microsoft.com/office/powerpoint/2010/main" val="31353081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b="1" dirty="0" smtClean="0"/>
              <a:t/>
            </a:r>
            <a:br>
              <a:rPr lang="en-US" b="1" dirty="0" smtClean="0"/>
            </a:br>
            <a:r>
              <a:rPr lang="en-US" b="1" dirty="0" smtClean="0"/>
              <a:t>Sine </a:t>
            </a:r>
            <a:r>
              <a:rPr lang="en-US" b="1" dirty="0" smtClean="0"/>
              <a:t>Wave Oscillators.</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30</a:t>
            </a:fld>
            <a:endParaRPr lang="en-US"/>
          </a:p>
        </p:txBody>
      </p:sp>
      <p:sp>
        <p:nvSpPr>
          <p:cNvPr id="6" name="Text Placeholder 5"/>
          <p:cNvSpPr>
            <a:spLocks noGrp="1"/>
          </p:cNvSpPr>
          <p:nvPr>
            <p:ph type="body" idx="1"/>
          </p:nvPr>
        </p:nvSpPr>
        <p:spPr/>
        <p:txBody>
          <a:bodyPr>
            <a:normAutofit fontScale="92500" lnSpcReduction="20000"/>
          </a:bodyPr>
          <a:lstStyle/>
          <a:p>
            <a:pPr algn="just"/>
            <a:r>
              <a:rPr lang="en-US" dirty="0" smtClean="0"/>
              <a:t>These </a:t>
            </a:r>
            <a:r>
              <a:rPr lang="en-US" dirty="0" smtClean="0"/>
              <a:t>circuits ideally produce a pure sine wave output having a constant amplitude and stable frequency. The type of circuit used depends on a number of factors, including the frequency required. Designs based on LC resonant circuits or on crystal resonators are used for ultrasonic and radio frequency applications, but at audio and very low frequencies the physical size of the resonating components, L and C would be too big to be practical.</a:t>
            </a:r>
          </a:p>
          <a:p>
            <a:pPr algn="just"/>
            <a:r>
              <a:rPr lang="en-US" dirty="0" smtClean="0"/>
              <a:t>For this reason a combination of R and C is used to a control frequency. </a:t>
            </a:r>
          </a:p>
          <a:p>
            <a:pPr algn="just"/>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b="1" dirty="0" smtClean="0"/>
              <a:t/>
            </a:r>
            <a:br>
              <a:rPr lang="en-US" b="1" dirty="0" smtClean="0"/>
            </a:br>
            <a:r>
              <a:rPr lang="en-US" b="1" dirty="0" smtClean="0"/>
              <a:t>LC </a:t>
            </a:r>
            <a:r>
              <a:rPr lang="en-US" b="1" dirty="0" smtClean="0"/>
              <a:t>oscillators</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31</a:t>
            </a:fld>
            <a:endParaRPr lang="en-US"/>
          </a:p>
        </p:txBody>
      </p:sp>
      <p:sp>
        <p:nvSpPr>
          <p:cNvPr id="6" name="Text Placeholder 5"/>
          <p:cNvSpPr>
            <a:spLocks noGrp="1"/>
          </p:cNvSpPr>
          <p:nvPr>
            <p:ph type="body" idx="1"/>
          </p:nvPr>
        </p:nvSpPr>
        <p:spPr/>
        <p:txBody>
          <a:bodyPr>
            <a:normAutofit fontScale="92500" lnSpcReduction="20000"/>
          </a:bodyPr>
          <a:lstStyle/>
          <a:p>
            <a:pPr algn="just"/>
            <a:r>
              <a:rPr lang="en-US" dirty="0" smtClean="0"/>
              <a:t>Inductors </a:t>
            </a:r>
            <a:r>
              <a:rPr lang="en-US" dirty="0" smtClean="0"/>
              <a:t>and capacitors are combined in a resonating circuit that produces a very good shape of sine wave and has quite good frequency stability. </a:t>
            </a:r>
            <a:endParaRPr lang="en-US" dirty="0" smtClean="0"/>
          </a:p>
          <a:p>
            <a:pPr algn="just"/>
            <a:r>
              <a:rPr lang="en-US" dirty="0" smtClean="0"/>
              <a:t>That </a:t>
            </a:r>
            <a:r>
              <a:rPr lang="en-US" dirty="0" smtClean="0"/>
              <a:t>is, the frequency does not alter very much for changes in the D.C. supply voltage or in ambient temperature, but it is relatively simple, by using variable inductors or capacitors, to make a variable frequency (</a:t>
            </a:r>
            <a:r>
              <a:rPr lang="en-US" dirty="0" err="1" smtClean="0"/>
              <a:t>tuneable</a:t>
            </a:r>
            <a:r>
              <a:rPr lang="en-US" dirty="0" smtClean="0"/>
              <a:t>) oscillator. LC oscillators are extensively used in generating and receiving RF signals where a variable frequency is required.</a:t>
            </a:r>
          </a:p>
          <a:p>
            <a:pPr algn="just"/>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b="1" dirty="0" smtClean="0"/>
              <a:t/>
            </a:r>
            <a:br>
              <a:rPr lang="en-US" b="1" dirty="0" smtClean="0"/>
            </a:br>
            <a:r>
              <a:rPr lang="en-US" b="1" dirty="0" smtClean="0"/>
              <a:t>RC </a:t>
            </a:r>
            <a:r>
              <a:rPr lang="en-US" b="1" dirty="0" smtClean="0"/>
              <a:t>(or CR) oscillators</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32</a:t>
            </a:fld>
            <a:endParaRPr lang="en-US"/>
          </a:p>
        </p:txBody>
      </p:sp>
      <p:sp>
        <p:nvSpPr>
          <p:cNvPr id="6" name="Text Placeholder 5"/>
          <p:cNvSpPr>
            <a:spLocks noGrp="1"/>
          </p:cNvSpPr>
          <p:nvPr>
            <p:ph type="body" idx="1"/>
          </p:nvPr>
        </p:nvSpPr>
        <p:spPr/>
        <p:txBody>
          <a:bodyPr>
            <a:normAutofit fontScale="92500" lnSpcReduction="20000"/>
          </a:bodyPr>
          <a:lstStyle/>
          <a:p>
            <a:pPr algn="just"/>
            <a:r>
              <a:rPr lang="en-US" dirty="0" smtClean="0"/>
              <a:t>At </a:t>
            </a:r>
            <a:r>
              <a:rPr lang="en-US" dirty="0" smtClean="0"/>
              <a:t>low frequencies such as audio the values of L and C needed to produce a resonating circuit would be too large and bulky to be practical. Therefore resistors and capacitors are used in RC filter type combinations to generate sine waves at these frequencies, however it is more difficult to produce a pure sine wave shape using R and C. </a:t>
            </a:r>
            <a:endParaRPr lang="en-US" dirty="0" smtClean="0"/>
          </a:p>
          <a:p>
            <a:pPr algn="just"/>
            <a:r>
              <a:rPr lang="en-US" dirty="0" smtClean="0"/>
              <a:t>These </a:t>
            </a:r>
            <a:r>
              <a:rPr lang="en-US" dirty="0" smtClean="0"/>
              <a:t>low frequency sine wave oscillators are used in many audio applications and different designs are used having either a fixed or variable frequency.</a:t>
            </a:r>
          </a:p>
          <a:p>
            <a:pPr algn="just"/>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b="1" dirty="0" smtClean="0"/>
              <a:t/>
            </a:r>
            <a:br>
              <a:rPr lang="en-US" b="1" dirty="0" smtClean="0"/>
            </a:br>
            <a:r>
              <a:rPr lang="en-US" b="1" dirty="0" smtClean="0"/>
              <a:t>Crystal </a:t>
            </a:r>
            <a:r>
              <a:rPr lang="en-US" b="1" dirty="0" smtClean="0"/>
              <a:t>oscillators</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33</a:t>
            </a:fld>
            <a:endParaRPr lang="en-US"/>
          </a:p>
        </p:txBody>
      </p:sp>
      <p:sp>
        <p:nvSpPr>
          <p:cNvPr id="6" name="Text Placeholder 5"/>
          <p:cNvSpPr>
            <a:spLocks noGrp="1"/>
          </p:cNvSpPr>
          <p:nvPr>
            <p:ph type="body" idx="1"/>
          </p:nvPr>
        </p:nvSpPr>
        <p:spPr/>
        <p:txBody>
          <a:bodyPr>
            <a:normAutofit fontScale="77500" lnSpcReduction="20000"/>
          </a:bodyPr>
          <a:lstStyle/>
          <a:p>
            <a:pPr algn="just"/>
            <a:r>
              <a:rPr lang="en-US" dirty="0" smtClean="0"/>
              <a:t>At </a:t>
            </a:r>
            <a:r>
              <a:rPr lang="en-US" dirty="0" smtClean="0"/>
              <a:t>radio frequencies and higher, whenever a fixed frequency with very high degree of frequency stability is needed, the component that determines the frequency of oscillation is usually a quartz crystal, which when subjected to an alternating voltage, vibrates at a very precise frequency</a:t>
            </a:r>
            <a:r>
              <a:rPr lang="en-US" dirty="0" smtClean="0"/>
              <a:t>.</a:t>
            </a:r>
          </a:p>
          <a:p>
            <a:pPr algn="just"/>
            <a:endParaRPr lang="en-US" dirty="0" smtClean="0"/>
          </a:p>
          <a:p>
            <a:pPr algn="just"/>
            <a:r>
              <a:rPr lang="en-US" dirty="0" smtClean="0"/>
              <a:t> </a:t>
            </a:r>
            <a:r>
              <a:rPr lang="en-US" dirty="0" smtClean="0"/>
              <a:t>The frequency depends on the physical dimensions of the crystal, therefore once the crystal has been manufactured to specific dimensions, the frequency of oscillation is extremely accurate. Crystal oscillator designs can produce either sine wave or square wave signals, and as well as being used to generate very accurate frequency carrier waves in radio transmitters, they also form the basis of the very accurate timing elements in clocks, watches, and computer systems.</a:t>
            </a:r>
          </a:p>
          <a:p>
            <a:pPr algn="just"/>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b="1" dirty="0" smtClean="0"/>
              <a:t/>
            </a:r>
            <a:br>
              <a:rPr lang="en-US" b="1" dirty="0" smtClean="0"/>
            </a:br>
            <a:r>
              <a:rPr lang="en-US" b="1" dirty="0" smtClean="0"/>
              <a:t>Relaxation </a:t>
            </a:r>
            <a:r>
              <a:rPr lang="en-US" b="1" dirty="0" smtClean="0"/>
              <a:t>oscillators</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34</a:t>
            </a:fld>
            <a:endParaRPr lang="en-US"/>
          </a:p>
        </p:txBody>
      </p:sp>
      <p:sp>
        <p:nvSpPr>
          <p:cNvPr id="6" name="Text Placeholder 5"/>
          <p:cNvSpPr>
            <a:spLocks noGrp="1"/>
          </p:cNvSpPr>
          <p:nvPr>
            <p:ph type="body" idx="1"/>
          </p:nvPr>
        </p:nvSpPr>
        <p:spPr/>
        <p:txBody>
          <a:bodyPr>
            <a:normAutofit fontScale="62500" lnSpcReduction="20000"/>
          </a:bodyPr>
          <a:lstStyle/>
          <a:p>
            <a:pPr algn="just"/>
            <a:r>
              <a:rPr lang="en-US" dirty="0" smtClean="0"/>
              <a:t>These </a:t>
            </a:r>
            <a:r>
              <a:rPr lang="en-US" dirty="0" smtClean="0"/>
              <a:t>oscillators work on a different principle to sine wave oscillators. They produce a square wave or pulsed output and generally use two amplifiers, and a frequency control network that simply produces a timing delay between two actions. The two amplifiers operate in switch mode, switching fully on or fully off alternately, and as the time, during which the transistors are actually switching, only lasts for a very small fraction of each cycle of the wave, the rest of the cycle they "relax" while the timing network produces the remainder of the wave. An alternative name for this type of oscillator is an "</a:t>
            </a:r>
            <a:r>
              <a:rPr lang="en-US" dirty="0" err="1" smtClean="0"/>
              <a:t>astable</a:t>
            </a:r>
            <a:r>
              <a:rPr lang="en-US" dirty="0" smtClean="0"/>
              <a:t> </a:t>
            </a:r>
            <a:r>
              <a:rPr lang="en-US" dirty="0" err="1" smtClean="0"/>
              <a:t>multivibrator</a:t>
            </a:r>
            <a:r>
              <a:rPr lang="en-US" dirty="0" smtClean="0"/>
              <a:t>", this name comes from the fact that they contain more than one oscillating element. </a:t>
            </a:r>
            <a:endParaRPr lang="en-US" dirty="0" smtClean="0"/>
          </a:p>
          <a:p>
            <a:pPr algn="just"/>
            <a:r>
              <a:rPr lang="en-US" dirty="0" smtClean="0"/>
              <a:t>There </a:t>
            </a:r>
            <a:r>
              <a:rPr lang="en-US" dirty="0" smtClean="0"/>
              <a:t>are basically two oscillators, i.e. ''vibrators'', each feeding part of its signal back to the other, and the output changes from a high to a low state and back again continually, i.e. it has no stable state, hence it is </a:t>
            </a:r>
            <a:r>
              <a:rPr lang="en-US" dirty="0" err="1" smtClean="0"/>
              <a:t>astable</a:t>
            </a:r>
            <a:r>
              <a:rPr lang="en-US" dirty="0" smtClean="0"/>
              <a:t>. Relaxation oscillators can be built using several different designs and can work at many different frequencies. </a:t>
            </a:r>
            <a:r>
              <a:rPr lang="en-US" dirty="0" err="1" smtClean="0"/>
              <a:t>Astables</a:t>
            </a:r>
            <a:r>
              <a:rPr lang="en-US" dirty="0" smtClean="0"/>
              <a:t> may typically be chosen for such tasks as producing high frequency digital signals. They are also used to produce the relatively low frequency on-off signals for flashing lights.</a:t>
            </a:r>
          </a:p>
          <a:p>
            <a:pPr algn="just"/>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b="1" dirty="0" smtClean="0"/>
              <a:t/>
            </a:r>
            <a:br>
              <a:rPr lang="en-US" b="1" dirty="0" smtClean="0"/>
            </a:br>
            <a:r>
              <a:rPr lang="en-US" b="1" dirty="0" smtClean="0"/>
              <a:t>Sweep </a:t>
            </a:r>
            <a:r>
              <a:rPr lang="en-US" b="1" dirty="0" smtClean="0"/>
              <a:t>oscillators</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35</a:t>
            </a:fld>
            <a:endParaRPr lang="en-US"/>
          </a:p>
        </p:txBody>
      </p:sp>
      <p:sp>
        <p:nvSpPr>
          <p:cNvPr id="6" name="Text Placeholder 5"/>
          <p:cNvSpPr>
            <a:spLocks noGrp="1"/>
          </p:cNvSpPr>
          <p:nvPr>
            <p:ph type="body" idx="1"/>
          </p:nvPr>
        </p:nvSpPr>
        <p:spPr>
          <a:xfrm>
            <a:off x="612648" y="1600200"/>
            <a:ext cx="8153400" cy="4870938"/>
          </a:xfrm>
        </p:spPr>
        <p:txBody>
          <a:bodyPr>
            <a:noAutofit/>
          </a:bodyPr>
          <a:lstStyle/>
          <a:p>
            <a:pPr algn="just"/>
            <a:r>
              <a:rPr lang="en-US" sz="2000" dirty="0" smtClean="0"/>
              <a:t>A </a:t>
            </a:r>
            <a:r>
              <a:rPr lang="en-US" sz="2000" dirty="0" smtClean="0"/>
              <a:t>sweep waveform is another name for a saw-tooth wave. This has a linearly changing (</a:t>
            </a:r>
            <a:r>
              <a:rPr lang="en-US" sz="2000" dirty="0" err="1" smtClean="0"/>
              <a:t>e.g</a:t>
            </a:r>
            <a:r>
              <a:rPr lang="en-US" sz="2000" dirty="0" smtClean="0"/>
              <a:t> increasing) voltage for almost the whole of one cycle followed by a fast return to the wave’s original value. This wave shape is useful for changing (sweeping) the frequency of a voltage-controlled oscillator, which is an oscillator that can have its frequency varied over a set range by having a variable ‘sweep’ voltage applied to its control input. Sweep oscillators often consist of a ramp generator that is basically a capacitor charged by a constant value of current. </a:t>
            </a:r>
            <a:endParaRPr lang="en-US" sz="2000" dirty="0" smtClean="0"/>
          </a:p>
          <a:p>
            <a:pPr algn="just"/>
            <a:r>
              <a:rPr lang="en-US" sz="2000" dirty="0" smtClean="0"/>
              <a:t>Keeping </a:t>
            </a:r>
            <a:r>
              <a:rPr lang="en-US" sz="2000" dirty="0" smtClean="0"/>
              <a:t>the charging current constant whilst the charging voltage increases, causes the capacitor to charge in a linear fashion rather than its normal exponential curve. At a given point the capacitor is rapidly discharged to return the signal voltage to its original value. These two sections of a saw-tooth wave cycle are called the sweep and the fly-back.</a:t>
            </a:r>
          </a:p>
          <a:p>
            <a:pPr algn="just"/>
            <a:endParaRPr lang="en-US" sz="20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5"/>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dirty="0">
                <a:solidFill>
                  <a:srgbClr val="C00000"/>
                </a:solidFill>
                <a:effectLst>
                  <a:outerShdw blurRad="38100" dist="38100" dir="2700000" algn="tl">
                    <a:srgbClr val="000000">
                      <a:alpha val="43137"/>
                    </a:srgbClr>
                  </a:outerShdw>
                </a:effectLst>
              </a:rPr>
              <a:t>References</a:t>
            </a:r>
            <a:endParaRPr>
              <a:solidFill>
                <a:srgbClr val="C00000"/>
              </a:solidFill>
              <a:effectLst>
                <a:outerShdw blurRad="38100" dist="38100" dir="2700000" algn="tl">
                  <a:srgbClr val="000000">
                    <a:alpha val="43137"/>
                  </a:srgbClr>
                </a:outerShdw>
              </a:effectLst>
            </a:endParaRPr>
          </a:p>
        </p:txBody>
      </p:sp>
      <p:sp>
        <p:nvSpPr>
          <p:cNvPr id="418" name="Google Shape;418;p3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419" name="Google Shape;419;p35"/>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36</a:t>
            </a:fld>
            <a:endParaRPr/>
          </a:p>
        </p:txBody>
      </p:sp>
      <p:sp>
        <p:nvSpPr>
          <p:cNvPr id="420" name="Google Shape;420;p35"/>
          <p:cNvSpPr txBox="1">
            <a:spLocks noGrp="1"/>
          </p:cNvSpPr>
          <p:nvPr>
            <p:ph type="body" idx="1"/>
          </p:nvPr>
        </p:nvSpPr>
        <p:spPr>
          <a:xfrm>
            <a:off x="612648" y="1642403"/>
            <a:ext cx="8153400" cy="502920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1140"/>
              <a:buNone/>
            </a:pPr>
            <a:r>
              <a:rPr lang="en-US" sz="2000" dirty="0">
                <a:latin typeface="Amaranth" pitchFamily="50" charset="0"/>
              </a:rPr>
              <a:t>Fundamentals of electronics. Book 1, Electronic devices and circuit applications, Thomas F. Schubert, Jr. and Ernest M. </a:t>
            </a:r>
            <a:r>
              <a:rPr lang="en-US" sz="2000" dirty="0" err="1">
                <a:latin typeface="Amaranth" pitchFamily="50" charset="0"/>
              </a:rPr>
              <a:t>Kim.,an</a:t>
            </a:r>
            <a:r>
              <a:rPr lang="en-US" sz="2000" dirty="0">
                <a:latin typeface="Amaranth" pitchFamily="50" charset="0"/>
              </a:rPr>
              <a:t> Rafael, California (1537 Fourth Street, San Rafael, CA 94901 USA) : Morgan &amp; Claypool, 2014.</a:t>
            </a:r>
            <a:endParaRPr sz="2000">
              <a:latin typeface="Amaranth" pitchFamily="50" charset="0"/>
            </a:endParaRPr>
          </a:p>
          <a:p>
            <a:pPr marL="0" lvl="0" indent="0" algn="just" rtl="0">
              <a:spcBef>
                <a:spcPts val="700"/>
              </a:spcBef>
              <a:spcAft>
                <a:spcPts val="0"/>
              </a:spcAft>
              <a:buSzPts val="1140"/>
              <a:buNone/>
            </a:pPr>
            <a:r>
              <a:rPr lang="en-US" sz="2000" dirty="0">
                <a:latin typeface="Amaranth" pitchFamily="50" charset="0"/>
              </a:rPr>
              <a:t>Principles of Electrical Engineering. Wiley., 1922. </a:t>
            </a:r>
            <a:endParaRPr sz="2000">
              <a:latin typeface="Amaranth" pitchFamily="50" charset="0"/>
            </a:endParaRPr>
          </a:p>
          <a:p>
            <a:pPr marL="0" lvl="0" indent="0" algn="just" rtl="0">
              <a:spcBef>
                <a:spcPts val="700"/>
              </a:spcBef>
              <a:spcAft>
                <a:spcPts val="0"/>
              </a:spcAft>
              <a:buSzPts val="1140"/>
              <a:buNone/>
            </a:pPr>
            <a:r>
              <a:rPr lang="en-US" sz="2000" dirty="0">
                <a:latin typeface="Amaranth" pitchFamily="50" charset="0"/>
              </a:rPr>
              <a:t>Starting Electronics, Keith </a:t>
            </a:r>
            <a:r>
              <a:rPr lang="en-US" sz="2000" dirty="0" err="1">
                <a:latin typeface="Amaranth" pitchFamily="50" charset="0"/>
              </a:rPr>
              <a:t>Brindley</a:t>
            </a:r>
            <a:r>
              <a:rPr lang="en-US" sz="2000" dirty="0">
                <a:latin typeface="Amaranth" pitchFamily="50" charset="0"/>
              </a:rPr>
              <a:t> (Fourth Edition), published by  Elsevier Ltd, </a:t>
            </a:r>
            <a:r>
              <a:rPr lang="en-US" sz="2000" dirty="0" smtClean="0">
                <a:latin typeface="Amaranth" pitchFamily="50" charset="0"/>
              </a:rPr>
              <a:t>2011.</a:t>
            </a:r>
          </a:p>
          <a:p>
            <a:pPr marL="0" lvl="0" indent="0" algn="just" rtl="0">
              <a:spcBef>
                <a:spcPts val="700"/>
              </a:spcBef>
              <a:spcAft>
                <a:spcPts val="0"/>
              </a:spcAft>
              <a:buSzPts val="1140"/>
              <a:buNone/>
            </a:pPr>
            <a:r>
              <a:rPr lang="en-US" sz="2000" dirty="0" smtClean="0">
                <a:latin typeface="Amaranth" pitchFamily="50" charset="0"/>
              </a:rPr>
              <a:t>https</a:t>
            </a:r>
            <a:r>
              <a:rPr lang="en-US" sz="2000" dirty="0" smtClean="0">
                <a:latin typeface="Amaranth" pitchFamily="50" charset="0"/>
              </a:rPr>
              <a:t>://</a:t>
            </a:r>
            <a:r>
              <a:rPr lang="en-US" sz="2000" dirty="0" smtClean="0">
                <a:latin typeface="Amaranth" pitchFamily="50" charset="0"/>
              </a:rPr>
              <a:t>www.ablic.com/en/semicon/products/analog/opamp/intro/</a:t>
            </a:r>
          </a:p>
          <a:p>
            <a:pPr marL="0" lvl="0" indent="0" algn="just" rtl="0">
              <a:spcBef>
                <a:spcPts val="700"/>
              </a:spcBef>
              <a:spcAft>
                <a:spcPts val="0"/>
              </a:spcAft>
              <a:buSzPts val="1140"/>
              <a:buNone/>
            </a:pPr>
            <a:r>
              <a:rPr lang="en-US" sz="2000" dirty="0" smtClean="0">
                <a:latin typeface="Amaranth" pitchFamily="50" charset="0"/>
              </a:rPr>
              <a:t>https</a:t>
            </a:r>
            <a:r>
              <a:rPr lang="en-US" sz="2000" dirty="0" smtClean="0">
                <a:latin typeface="Amaranth" pitchFamily="50" charset="0"/>
              </a:rPr>
              <a:t>://</a:t>
            </a:r>
            <a:r>
              <a:rPr lang="en-US" sz="2000" dirty="0" smtClean="0">
                <a:latin typeface="Amaranth" pitchFamily="50" charset="0"/>
              </a:rPr>
              <a:t>www.electricaltechnology.org/2014/12/555-timer.html</a:t>
            </a:r>
            <a:endParaRPr lang="en-US" sz="2000" dirty="0" smtClean="0">
              <a:latin typeface="Amaranth" pitchFamily="50" charset="0"/>
            </a:endParaRPr>
          </a:p>
          <a:p>
            <a:pPr marL="0" indent="0" algn="just">
              <a:buSzPts val="1140"/>
              <a:buNone/>
            </a:pPr>
            <a:r>
              <a:rPr lang="en-US" sz="2000" dirty="0" smtClean="0">
                <a:latin typeface="Amaranth" pitchFamily="50" charset="0"/>
              </a:rPr>
              <a:t>https</a:t>
            </a:r>
            <a:r>
              <a:rPr lang="en-US" sz="2000" dirty="0" smtClean="0">
                <a:latin typeface="Amaranth" pitchFamily="50" charset="0"/>
              </a:rPr>
              <a:t>://</a:t>
            </a:r>
            <a:r>
              <a:rPr lang="en-US" sz="2000" dirty="0" smtClean="0">
                <a:latin typeface="Amaranth" pitchFamily="50" charset="0"/>
              </a:rPr>
              <a:t>www.electronics-tutorials.ws/filter/filter_3.html</a:t>
            </a:r>
          </a:p>
          <a:p>
            <a:pPr marL="0" indent="0" algn="just">
              <a:buSzPts val="1140"/>
              <a:buNone/>
            </a:pPr>
            <a:r>
              <a:rPr lang="en-US" sz="2000" dirty="0" smtClean="0">
                <a:latin typeface="Amaranth" pitchFamily="50" charset="0"/>
              </a:rPr>
              <a:t>https://instrumentationtools.com/voltage-regulators</a:t>
            </a:r>
            <a:r>
              <a:rPr lang="en-US" sz="2000" dirty="0" smtClean="0">
                <a:latin typeface="Amaranth" pitchFamily="50" charset="0"/>
              </a:rPr>
              <a:t>/</a:t>
            </a:r>
          </a:p>
          <a:p>
            <a:pPr marL="0" indent="0" algn="just">
              <a:buSzPts val="1140"/>
              <a:buNone/>
            </a:pPr>
            <a:r>
              <a:rPr lang="en-US" sz="2000" dirty="0" smtClean="0">
                <a:latin typeface="Amaranth" pitchFamily="50" charset="0"/>
              </a:rPr>
              <a:t>https://learnabout-electronics.org/Oscillators/osc10.php</a:t>
            </a:r>
          </a:p>
          <a:p>
            <a:pPr marL="0" indent="0">
              <a:buSzPts val="1140"/>
              <a:buNone/>
            </a:pPr>
            <a:endParaRPr lang="en-US" sz="2000" dirty="0" smtClean="0"/>
          </a:p>
          <a:p>
            <a:pPr marL="0" lvl="0" indent="0" algn="l" rtl="0">
              <a:spcBef>
                <a:spcPts val="700"/>
              </a:spcBef>
              <a:spcAft>
                <a:spcPts val="0"/>
              </a:spcAft>
              <a:buSzPts val="1140"/>
              <a:buNone/>
            </a:pPr>
            <a:endParaRPr sz="1900"/>
          </a:p>
        </p:txBody>
      </p:sp>
    </p:spTree>
  </p:cSld>
  <p:clrMapOvr>
    <a:masterClrMapping/>
  </p:clrMapOvr>
</p:sld>
</file>

<file path=ppt/theme/theme1.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TotalTime>
  <Words>3382</Words>
  <PresentationFormat>On-screen Show (4:3)</PresentationFormat>
  <Paragraphs>320</Paragraphs>
  <Slides>36</Slides>
  <Notes>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36</vt:i4>
      </vt:variant>
    </vt:vector>
  </HeadingPairs>
  <TitlesOfParts>
    <vt:vector size="43" baseType="lpstr">
      <vt:lpstr>Arial</vt:lpstr>
      <vt:lpstr>Twentieth Century</vt:lpstr>
      <vt:lpstr>Noto Sans Symbols</vt:lpstr>
      <vt:lpstr>Calibri</vt:lpstr>
      <vt:lpstr>Amaranth</vt:lpstr>
      <vt:lpstr>Median</vt:lpstr>
      <vt:lpstr>Median</vt:lpstr>
      <vt:lpstr>FUNDAMENTALS OF ELECTRONICS  WEEK 12_LECTURE 12:  DESCRIPTION OF LINEAR INTEGRATED CIRCUITS APPLICATIONS </vt:lpstr>
      <vt:lpstr>    Content    </vt:lpstr>
      <vt:lpstr>Description of Linear ICs applications</vt:lpstr>
      <vt:lpstr> Op-amp Cont’ </vt:lpstr>
      <vt:lpstr>Op-amp Cont’</vt:lpstr>
      <vt:lpstr>  Op-Amp Circuit examples . </vt:lpstr>
      <vt:lpstr>Op-Amp Circuit examples cont’</vt:lpstr>
      <vt:lpstr>Op-Amp Circuit examples</vt:lpstr>
      <vt:lpstr> Differential amplifier circuit </vt:lpstr>
      <vt:lpstr>Timer</vt:lpstr>
      <vt:lpstr> Features of 555 Timer IC </vt:lpstr>
      <vt:lpstr>Features of 555 Timer IC cont’</vt:lpstr>
      <vt:lpstr> Pin Diagram </vt:lpstr>
      <vt:lpstr> The functions of each of the eight pins: </vt:lpstr>
      <vt:lpstr>The functions of each of the eight pins:</vt:lpstr>
      <vt:lpstr> Applications of 555 timer IC: </vt:lpstr>
      <vt:lpstr>  Filters  </vt:lpstr>
      <vt:lpstr> Low Pass Filters </vt:lpstr>
      <vt:lpstr> High Pass Filters </vt:lpstr>
      <vt:lpstr> Band Pass Filters </vt:lpstr>
      <vt:lpstr> Band Stop Filters </vt:lpstr>
      <vt:lpstr> All Pass Filters </vt:lpstr>
      <vt:lpstr> Applications of Filters </vt:lpstr>
      <vt:lpstr>Voltage regulators</vt:lpstr>
      <vt:lpstr>Voltage regulators cont’</vt:lpstr>
      <vt:lpstr>Voltage regulators cont’</vt:lpstr>
      <vt:lpstr>Voltage regulators cont’</vt:lpstr>
      <vt:lpstr>Voltage regulators cont’</vt:lpstr>
      <vt:lpstr>Oscillators</vt:lpstr>
      <vt:lpstr> Sine Wave Oscillators. </vt:lpstr>
      <vt:lpstr> LC oscillators </vt:lpstr>
      <vt:lpstr> RC (or CR) oscillators </vt:lpstr>
      <vt:lpstr> Crystal oscillators </vt:lpstr>
      <vt:lpstr> Relaxation oscillators </vt:lpstr>
      <vt:lpstr> Sweep oscillators </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FUNDAMENTALS OF ELECTRONICS  WEEK 12_LECTURE 12:  DESCRIPTION OF LINEAR INTEGRATED CIRCUITS APPLICATIONS </dc:title>
  <dc:creator>Elvis</dc:creator>
  <cp:lastModifiedBy>USER</cp:lastModifiedBy>
  <cp:revision>6</cp:revision>
  <dcterms:created xsi:type="dcterms:W3CDTF">2017-10-03T12:49:49Z</dcterms:created>
  <dcterms:modified xsi:type="dcterms:W3CDTF">2022-06-06T23:38:13Z</dcterms:modified>
</cp:coreProperties>
</file>