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5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24.xml"/>
  <Override ContentType="application/vnd.openxmlformats-officedocument.presentationml.notesSlide+xml" PartName="/ppt/notesSlides/notesSlide5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34.xml"/>
  <Override ContentType="application/vnd.openxmlformats-officedocument.presentationml.notesSlide+xml" PartName="/ppt/notesSlides/notesSlide51.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43.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56.xml"/>
  <Override ContentType="application/vnd.openxmlformats-officedocument.presentationml.notesSlide+xml" PartName="/ppt/notesSlides/notesSlide30.xml"/>
  <Override ContentType="application/vnd.openxmlformats-officedocument.presentationml.notesSlide+xml" PartName="/ppt/notesSlides/notesSlide26.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61.xml"/>
  <Override ContentType="application/vnd.openxmlformats-officedocument.presentationml.notesSlide+xml" PartName="/ppt/notesSlides/notesSlide57.xml"/>
  <Override ContentType="application/vnd.openxmlformats-officedocument.presentationml.notesSlide+xml" PartName="/ppt/notesSlides/notesSlide44.xml"/>
  <Override ContentType="application/vnd.openxmlformats-officedocument.presentationml.notesSlide+xml" PartName="/ppt/notesSlides/notesSlide58.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37.xml"/>
  <Override ContentType="application/vnd.openxmlformats-officedocument.presentationml.notesSlide+xml" PartName="/ppt/notesSlides/notesSlide62.xml"/>
  <Override ContentType="application/vnd.openxmlformats-officedocument.presentationml.notesSlide+xml" PartName="/ppt/notesSlides/notesSlide29.xml"/>
  <Override ContentType="application/vnd.openxmlformats-officedocument.presentationml.notesSlide+xml" PartName="/ppt/notesSlides/notesSlide54.xml"/>
  <Override ContentType="application/vnd.openxmlformats-officedocument.presentationml.notesSlide+xml" PartName="/ppt/notesSlides/notesSlide45.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1.xml"/>
  <Override ContentType="application/vnd.openxmlformats-officedocument.presentationml.notesSlide+xml" PartName="/ppt/notesSlides/notesSlide63.xml"/>
  <Override ContentType="application/vnd.openxmlformats-officedocument.presentationml.notesSlide+xml" PartName="/ppt/notesSlides/notesSlide5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60.xml"/>
  <Override ContentType="application/vnd.openxmlformats-officedocument.presentationml.notesSlide+xml" PartName="/ppt/notesSlides/notesSlide38.xml"/>
  <Override ContentType="application/vnd.openxmlformats-officedocument.presentationml.notesSlide+xml" PartName="/ppt/notesSlides/notesSlide64.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48.xml"/>
  <Override ContentType="application/vnd.openxmlformats-officedocument.presentationml.notesSlide+xml" PartName="/ppt/notesSlides/notesSlide22.xml"/>
  <Override ContentType="application/vnd.openxmlformats-officedocument.presentationml.notesSlide+xml" PartName="/ppt/notesSlides/notesSlide52.xml"/>
  <Override ContentType="application/vnd.openxmlformats-officedocument.presentationml.notesSlide+xml" PartName="/ppt/notesSlides/notesSlide7.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6.xml"/>
  <Override ContentType="application/vnd.openxmlformats-officedocument.presentationml.notesSlide+xml" PartName="/ppt/notesSlides/notesSlide49.xml"/>
  <Override ContentType="application/vnd.openxmlformats-officedocument.presentationml.notesSlide+xml" PartName="/ppt/notesSlides/notesSlide19.xml"/>
  <Override ContentType="application/vnd.openxmlformats-officedocument.presentationml.notesSlide+xml" PartName="/ppt/notesSlides/notesSlide53.xml"/>
  <Override ContentType="application/vnd.openxmlformats-officedocument.presentationml.notesSlide+xml" PartName="/ppt/notesSlides/notesSlide40.xml"/>
  <Override ContentType="application/vnd.openxmlformats-officedocument.presentationml.notesSlide+xml" PartName="/ppt/notesSlides/notesSlide23.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5.xml"/>
  <Override ContentType="application/vnd.openxmlformats-officedocument.presentationml.slide+xml" PartName="/ppt/slides/slide60.xml"/>
  <Override ContentType="application/vnd.openxmlformats-officedocument.presentationml.slide+xml" PartName="/ppt/slides/slide5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50.xml"/>
  <Override ContentType="application/vnd.openxmlformats-officedocument.presentationml.slide+xml" PartName="/ppt/slides/slide34.xml"/>
  <Override ContentType="application/vnd.openxmlformats-officedocument.presentationml.slide+xml" PartName="/ppt/slides/slide33.xml"/>
  <Override ContentType="application/vnd.openxmlformats-officedocument.presentationml.slide+xml" PartName="/ppt/slides/slide51.xml"/>
  <Override ContentType="application/vnd.openxmlformats-officedocument.presentationml.slide+xml" PartName="/ppt/slides/slide16.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7.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54.xml"/>
  <Override ContentType="application/vnd.openxmlformats-officedocument.presentationml.slide+xml" PartName="/ppt/slides/slide36.xml"/>
  <Override ContentType="application/vnd.openxmlformats-officedocument.presentationml.slide+xml" PartName="/ppt/slides/slide23.xml"/>
  <Override ContentType="application/vnd.openxmlformats-officedocument.presentationml.slide+xml" PartName="/ppt/slides/slide49.xml"/>
  <Override ContentType="application/vnd.openxmlformats-officedocument.presentationml.slide+xml" PartName="/ppt/slides/slide10.xml"/>
  <Override ContentType="application/vnd.openxmlformats-officedocument.presentationml.slide+xml" PartName="/ppt/slides/slide6.xml"/>
  <Override ContentType="application/vnd.openxmlformats-officedocument.presentationml.slide+xml" PartName="/ppt/slides/slide53.xml"/>
  <Override ContentType="application/vnd.openxmlformats-officedocument.presentationml.slide+xml" PartName="/ppt/slides/slide40.xml"/>
  <Override ContentType="application/vnd.openxmlformats-officedocument.presentationml.slide+xml" PartName="/ppt/slides/slide4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9.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6.xml"/>
  <Override ContentType="application/vnd.openxmlformats-officedocument.presentationml.slide+xml" PartName="/ppt/slides/slide12.xml"/>
  <Override ContentType="application/vnd.openxmlformats-officedocument.presentationml.slide+xml" PartName="/ppt/slides/slide4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64.xml"/>
  <Override ContentType="application/vnd.openxmlformats-officedocument.presentationml.slide+xml" PartName="/ppt/slides/slide8.xml"/>
  <Override ContentType="application/vnd.openxmlformats-officedocument.presentationml.slide+xml" PartName="/ppt/slides/slide55.xml"/>
  <Override ContentType="application/vnd.openxmlformats-officedocument.presentationml.slide+xml" PartName="/ppt/slides/slide29.xml"/>
  <Override ContentType="application/vnd.openxmlformats-officedocument.presentationml.slide+xml" PartName="/ppt/slides/slide59.xml"/>
  <Override ContentType="application/vnd.openxmlformats-officedocument.presentationml.slide+xml" PartName="/ppt/slides/slide32.xml"/>
  <Override ContentType="application/vnd.openxmlformats-officedocument.presentationml.slide+xml" PartName="/ppt/slides/slide62.xml"/>
  <Override ContentType="application/vnd.openxmlformats-officedocument.presentationml.slide+xml" PartName="/ppt/slides/slide1.xml"/>
  <Override ContentType="application/vnd.openxmlformats-officedocument.presentationml.slide+xml" PartName="/ppt/slides/slide58.xml"/>
  <Override ContentType="application/vnd.openxmlformats-officedocument.presentationml.slide+xml" PartName="/ppt/slides/slide63.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15.xml"/>
  <Override ContentType="application/vnd.openxmlformats-officedocument.presentationml.slide+xml" PartName="/ppt/slides/slide61.xml"/>
  <Override ContentType="application/vnd.openxmlformats-officedocument.presentationml.slide+xml" PartName="/ppt/slides/slide31.xml"/>
  <Override ContentType="application/vnd.openxmlformats-officedocument.presentationml.slide+xml" PartName="/ppt/slides/slide27.xml"/>
  <Override ContentType="application/vnd.openxmlformats-officedocument.presentationml.slide+xml" PartName="/ppt/slides/slide57.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53"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288" r:id="rId39"/>
    <p:sldId id="289" r:id="rId40"/>
    <p:sldId id="290" r:id="rId41"/>
    <p:sldId id="291" r:id="rId42"/>
    <p:sldId id="292" r:id="rId43"/>
    <p:sldId id="293" r:id="rId44"/>
    <p:sldId id="294" r:id="rId45"/>
    <p:sldId id="295" r:id="rId46"/>
    <p:sldId id="296" r:id="rId47"/>
    <p:sldId id="297" r:id="rId48"/>
    <p:sldId id="298" r:id="rId49"/>
    <p:sldId id="299" r:id="rId50"/>
    <p:sldId id="300" r:id="rId51"/>
    <p:sldId id="301" r:id="rId52"/>
    <p:sldId id="302" r:id="rId53"/>
    <p:sldId id="303" r:id="rId54"/>
    <p:sldId id="304" r:id="rId55"/>
    <p:sldId id="305" r:id="rId56"/>
    <p:sldId id="306" r:id="rId57"/>
    <p:sldId id="307" r:id="rId58"/>
    <p:sldId id="308" r:id="rId59"/>
    <p:sldId id="309" r:id="rId60"/>
    <p:sldId id="310" r:id="rId61"/>
    <p:sldId id="311" r:id="rId62"/>
    <p:sldId id="312" r:id="rId63"/>
    <p:sldId id="313" r:id="rId64"/>
    <p:sldId id="314" r:id="rId65"/>
    <p:sldId id="315" r:id="rId66"/>
    <p:sldId id="316" r:id="rId67"/>
    <p:sldId id="317" r:id="rId68"/>
    <p:sldId id="318" r:id="rId69"/>
    <p:sldId id="319" r:id="rId70"/>
  </p:sldIdLst>
  <p:sldSz cy="6858000" cx="9144000"/>
  <p:notesSz cx="9144000" cy="6858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3C233A0A-49CF-4B93-9269-92A646D8DC43}">
  <a:tblStyle styleId="{3C233A0A-49CF-4B93-9269-92A646D8DC43}" styleName="Table_0">
    <a:wholeTbl>
      <a:tcTxStyle b="off" i="off">
        <a:font>
          <a:latin typeface="Calibri"/>
          <a:ea typeface="Calibri"/>
          <a:cs typeface="Calibri"/>
        </a:font>
        <a:schemeClr val="dk1"/>
      </a:tcTxStyle>
      <a:tcStyle>
        <a:tcBdr>
          <a:left>
            <a:ln cap="flat" cmpd="sng" w="9525">
              <a:solidFill>
                <a:srgbClr val="000000">
                  <a:alpha val="0"/>
                </a:srgbClr>
              </a:solidFill>
              <a:prstDash val="solid"/>
              <a:round/>
              <a:headEnd len="sm" w="sm" type="none"/>
              <a:tailEnd len="sm" w="sm" type="none"/>
            </a:ln>
          </a:left>
          <a:right>
            <a:ln cap="flat" cmpd="sng" w="9525">
              <a:solidFill>
                <a:srgbClr val="000000">
                  <a:alpha val="0"/>
                </a:srgbClr>
              </a:solidFill>
              <a:prstDash val="solid"/>
              <a:round/>
              <a:headEnd len="sm" w="sm" type="none"/>
              <a:tailEnd len="sm" w="sm" type="none"/>
            </a:ln>
          </a:right>
          <a:top>
            <a:ln cap="flat" cmpd="sng" w="9525">
              <a:solidFill>
                <a:srgbClr val="000000">
                  <a:alpha val="0"/>
                </a:srgbClr>
              </a:solidFill>
              <a:prstDash val="solid"/>
              <a:round/>
              <a:headEnd len="sm" w="sm" type="none"/>
              <a:tailEnd len="sm" w="sm" type="none"/>
            </a:ln>
          </a:top>
          <a:bottom>
            <a:ln cap="flat" cmpd="sng" w="9525">
              <a:solidFill>
                <a:srgbClr val="000000">
                  <a:alpha val="0"/>
                </a:srgbClr>
              </a:solidFill>
              <a:prstDash val="solid"/>
              <a:round/>
              <a:headEnd len="sm" w="sm" type="none"/>
              <a:tailEnd len="sm" w="sm" type="none"/>
            </a:ln>
          </a:bottom>
          <a:insideH>
            <a:ln cap="flat" cmpd="sng" w="9525">
              <a:solidFill>
                <a:srgbClr val="000000">
                  <a:alpha val="0"/>
                </a:srgbClr>
              </a:solidFill>
              <a:prstDash val="solid"/>
              <a:round/>
              <a:headEnd len="sm" w="sm" type="none"/>
              <a:tailEnd len="sm" w="sm" type="none"/>
            </a:ln>
          </a:insideH>
          <a:insideV>
            <a:ln cap="flat" cmpd="sng" w="9525">
              <a:solidFill>
                <a:srgbClr val="000000">
                  <a:alpha val="0"/>
                </a:srgbClr>
              </a:solidFill>
              <a:prstDash val="solid"/>
              <a:round/>
              <a:headEnd len="sm" w="sm" type="none"/>
              <a:tailEnd len="sm" w="sm" type="none"/>
            </a:ln>
          </a:insideV>
        </a:tcBdr>
        <a:fill>
          <a:solidFill>
            <a:srgbClr val="FFFFFF">
              <a:alpha val="0"/>
            </a:srgbClr>
          </a:solidFill>
        </a:fill>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880" orient="horz"/>
        <p:guide pos="216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4.xml"/><Relationship Id="rId42" Type="http://schemas.openxmlformats.org/officeDocument/2006/relationships/slide" Target="slides/slide36.xml"/><Relationship Id="rId41" Type="http://schemas.openxmlformats.org/officeDocument/2006/relationships/slide" Target="slides/slide35.xml"/><Relationship Id="rId44" Type="http://schemas.openxmlformats.org/officeDocument/2006/relationships/slide" Target="slides/slide38.xml"/><Relationship Id="rId43" Type="http://schemas.openxmlformats.org/officeDocument/2006/relationships/slide" Target="slides/slide37.xml"/><Relationship Id="rId46" Type="http://schemas.openxmlformats.org/officeDocument/2006/relationships/slide" Target="slides/slide40.xml"/><Relationship Id="rId45" Type="http://schemas.openxmlformats.org/officeDocument/2006/relationships/slide" Target="slides/slide39.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48" Type="http://schemas.openxmlformats.org/officeDocument/2006/relationships/slide" Target="slides/slide42.xml"/><Relationship Id="rId47" Type="http://schemas.openxmlformats.org/officeDocument/2006/relationships/slide" Target="slides/slide41.xml"/><Relationship Id="rId49" Type="http://schemas.openxmlformats.org/officeDocument/2006/relationships/slide" Target="slides/slide43.xml"/><Relationship Id="rId5" Type="http://schemas.openxmlformats.org/officeDocument/2006/relationships/slideMaster" Target="slideMasters/slideMaster1.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33" Type="http://schemas.openxmlformats.org/officeDocument/2006/relationships/slide" Target="slides/slide27.xml"/><Relationship Id="rId32" Type="http://schemas.openxmlformats.org/officeDocument/2006/relationships/slide" Target="slides/slide26.xml"/><Relationship Id="rId35" Type="http://schemas.openxmlformats.org/officeDocument/2006/relationships/slide" Target="slides/slide29.xml"/><Relationship Id="rId34" Type="http://schemas.openxmlformats.org/officeDocument/2006/relationships/slide" Target="slides/slide28.xml"/><Relationship Id="rId70" Type="http://schemas.openxmlformats.org/officeDocument/2006/relationships/slide" Target="slides/slide64.xml"/><Relationship Id="rId37" Type="http://schemas.openxmlformats.org/officeDocument/2006/relationships/slide" Target="slides/slide31.xml"/><Relationship Id="rId36" Type="http://schemas.openxmlformats.org/officeDocument/2006/relationships/slide" Target="slides/slide30.xml"/><Relationship Id="rId39" Type="http://schemas.openxmlformats.org/officeDocument/2006/relationships/slide" Target="slides/slide33.xml"/><Relationship Id="rId38" Type="http://schemas.openxmlformats.org/officeDocument/2006/relationships/slide" Target="slides/slide32.xml"/><Relationship Id="rId62" Type="http://schemas.openxmlformats.org/officeDocument/2006/relationships/slide" Target="slides/slide56.xml"/><Relationship Id="rId61" Type="http://schemas.openxmlformats.org/officeDocument/2006/relationships/slide" Target="slides/slide55.xml"/><Relationship Id="rId20" Type="http://schemas.openxmlformats.org/officeDocument/2006/relationships/slide" Target="slides/slide14.xml"/><Relationship Id="rId64" Type="http://schemas.openxmlformats.org/officeDocument/2006/relationships/slide" Target="slides/slide58.xml"/><Relationship Id="rId63" Type="http://schemas.openxmlformats.org/officeDocument/2006/relationships/slide" Target="slides/slide57.xml"/><Relationship Id="rId22" Type="http://schemas.openxmlformats.org/officeDocument/2006/relationships/slide" Target="slides/slide16.xml"/><Relationship Id="rId66" Type="http://schemas.openxmlformats.org/officeDocument/2006/relationships/slide" Target="slides/slide60.xml"/><Relationship Id="rId21" Type="http://schemas.openxmlformats.org/officeDocument/2006/relationships/slide" Target="slides/slide15.xml"/><Relationship Id="rId65" Type="http://schemas.openxmlformats.org/officeDocument/2006/relationships/slide" Target="slides/slide59.xml"/><Relationship Id="rId24" Type="http://schemas.openxmlformats.org/officeDocument/2006/relationships/slide" Target="slides/slide18.xml"/><Relationship Id="rId68" Type="http://schemas.openxmlformats.org/officeDocument/2006/relationships/slide" Target="slides/slide62.xml"/><Relationship Id="rId23" Type="http://schemas.openxmlformats.org/officeDocument/2006/relationships/slide" Target="slides/slide17.xml"/><Relationship Id="rId67" Type="http://schemas.openxmlformats.org/officeDocument/2006/relationships/slide" Target="slides/slide61.xml"/><Relationship Id="rId60" Type="http://schemas.openxmlformats.org/officeDocument/2006/relationships/slide" Target="slides/slide54.xml"/><Relationship Id="rId26" Type="http://schemas.openxmlformats.org/officeDocument/2006/relationships/slide" Target="slides/slide20.xml"/><Relationship Id="rId25" Type="http://schemas.openxmlformats.org/officeDocument/2006/relationships/slide" Target="slides/slide19.xml"/><Relationship Id="rId69" Type="http://schemas.openxmlformats.org/officeDocument/2006/relationships/slide" Target="slides/slide63.xml"/><Relationship Id="rId28" Type="http://schemas.openxmlformats.org/officeDocument/2006/relationships/slide" Target="slides/slide22.xml"/><Relationship Id="rId27" Type="http://schemas.openxmlformats.org/officeDocument/2006/relationships/slide" Target="slides/slide21.xml"/><Relationship Id="rId29" Type="http://schemas.openxmlformats.org/officeDocument/2006/relationships/slide" Target="slides/slide23.xml"/><Relationship Id="rId51" Type="http://schemas.openxmlformats.org/officeDocument/2006/relationships/slide" Target="slides/slide45.xml"/><Relationship Id="rId50" Type="http://schemas.openxmlformats.org/officeDocument/2006/relationships/slide" Target="slides/slide44.xml"/><Relationship Id="rId53" Type="http://schemas.openxmlformats.org/officeDocument/2006/relationships/slide" Target="slides/slide47.xml"/><Relationship Id="rId52" Type="http://schemas.openxmlformats.org/officeDocument/2006/relationships/slide" Target="slides/slide46.xml"/><Relationship Id="rId11" Type="http://schemas.openxmlformats.org/officeDocument/2006/relationships/slide" Target="slides/slide5.xml"/><Relationship Id="rId55" Type="http://schemas.openxmlformats.org/officeDocument/2006/relationships/slide" Target="slides/slide49.xml"/><Relationship Id="rId10" Type="http://schemas.openxmlformats.org/officeDocument/2006/relationships/slide" Target="slides/slide4.xml"/><Relationship Id="rId54" Type="http://schemas.openxmlformats.org/officeDocument/2006/relationships/slide" Target="slides/slide48.xml"/><Relationship Id="rId13" Type="http://schemas.openxmlformats.org/officeDocument/2006/relationships/slide" Target="slides/slide7.xml"/><Relationship Id="rId57" Type="http://schemas.openxmlformats.org/officeDocument/2006/relationships/slide" Target="slides/slide51.xml"/><Relationship Id="rId12" Type="http://schemas.openxmlformats.org/officeDocument/2006/relationships/slide" Target="slides/slide6.xml"/><Relationship Id="rId56" Type="http://schemas.openxmlformats.org/officeDocument/2006/relationships/slide" Target="slides/slide50.xml"/><Relationship Id="rId15" Type="http://schemas.openxmlformats.org/officeDocument/2006/relationships/slide" Target="slides/slide9.xml"/><Relationship Id="rId59" Type="http://schemas.openxmlformats.org/officeDocument/2006/relationships/slide" Target="slides/slide53.xml"/><Relationship Id="rId14" Type="http://schemas.openxmlformats.org/officeDocument/2006/relationships/slide" Target="slides/slide8.xml"/><Relationship Id="rId58" Type="http://schemas.openxmlformats.org/officeDocument/2006/relationships/slide" Target="slides/slide52.xml"/><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3962400" cy="3444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5180013" y="0"/>
            <a:ext cx="3962400" cy="3444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6513513"/>
            <a:ext cx="3962400" cy="3444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p1: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2" name="Google Shape;52;p1: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3" name="Google Shape;53;p1: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 name="Shape 57"/>
        <p:cNvGrpSpPr/>
        <p:nvPr/>
      </p:nvGrpSpPr>
      <p:grpSpPr>
        <a:xfrm>
          <a:off x="0" y="0"/>
          <a:ext cx="0" cy="0"/>
          <a:chOff x="0" y="0"/>
          <a:chExt cx="0" cy="0"/>
        </a:xfrm>
      </p:grpSpPr>
      <p:sp>
        <p:nvSpPr>
          <p:cNvPr id="58" name="Google Shape;58;p2: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9" name="Google Shape;59;p2: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 name="Shape 64"/>
        <p:cNvGrpSpPr/>
        <p:nvPr/>
      </p:nvGrpSpPr>
      <p:grpSpPr>
        <a:xfrm>
          <a:off x="0" y="0"/>
          <a:ext cx="0" cy="0"/>
          <a:chOff x="0" y="0"/>
          <a:chExt cx="0" cy="0"/>
        </a:xfrm>
      </p:grpSpPr>
      <p:sp>
        <p:nvSpPr>
          <p:cNvPr id="65" name="Google Shape;65;p3: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6" name="Google Shape;66;p3: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 name="Shape 70"/>
        <p:cNvGrpSpPr/>
        <p:nvPr/>
      </p:nvGrpSpPr>
      <p:grpSpPr>
        <a:xfrm>
          <a:off x="0" y="0"/>
          <a:ext cx="0" cy="0"/>
          <a:chOff x="0" y="0"/>
          <a:chExt cx="0" cy="0"/>
        </a:xfrm>
      </p:grpSpPr>
      <p:sp>
        <p:nvSpPr>
          <p:cNvPr id="71" name="Google Shape;71;p4: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2" name="Google Shape;72;p4: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6" name="Shape 76"/>
        <p:cNvGrpSpPr/>
        <p:nvPr/>
      </p:nvGrpSpPr>
      <p:grpSpPr>
        <a:xfrm>
          <a:off x="0" y="0"/>
          <a:ext cx="0" cy="0"/>
          <a:chOff x="0" y="0"/>
          <a:chExt cx="0" cy="0"/>
        </a:xfrm>
      </p:grpSpPr>
      <p:sp>
        <p:nvSpPr>
          <p:cNvPr id="77" name="Google Shape;77;p5: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8" name="Google Shape;78;p5: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
        <p:nvSpPr>
          <p:cNvPr id="79" name="Google Shape;79;p5: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3" name="Shape 83"/>
        <p:cNvGrpSpPr/>
        <p:nvPr/>
      </p:nvGrpSpPr>
      <p:grpSpPr>
        <a:xfrm>
          <a:off x="0" y="0"/>
          <a:ext cx="0" cy="0"/>
          <a:chOff x="0" y="0"/>
          <a:chExt cx="0" cy="0"/>
        </a:xfrm>
      </p:grpSpPr>
      <p:sp>
        <p:nvSpPr>
          <p:cNvPr id="84" name="Google Shape;84;p6: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5" name="Google Shape;85;p6: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
        <p:nvSpPr>
          <p:cNvPr id="86" name="Google Shape;86;p6: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 name="Shape 90"/>
        <p:cNvGrpSpPr/>
        <p:nvPr/>
      </p:nvGrpSpPr>
      <p:grpSpPr>
        <a:xfrm>
          <a:off x="0" y="0"/>
          <a:ext cx="0" cy="0"/>
          <a:chOff x="0" y="0"/>
          <a:chExt cx="0" cy="0"/>
        </a:xfrm>
      </p:grpSpPr>
      <p:sp>
        <p:nvSpPr>
          <p:cNvPr id="91" name="Google Shape;91;p7: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2" name="Google Shape;92;p7: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
        <p:nvSpPr>
          <p:cNvPr id="93" name="Google Shape;93;p7: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7" name="Shape 97"/>
        <p:cNvGrpSpPr/>
        <p:nvPr/>
      </p:nvGrpSpPr>
      <p:grpSpPr>
        <a:xfrm>
          <a:off x="0" y="0"/>
          <a:ext cx="0" cy="0"/>
          <a:chOff x="0" y="0"/>
          <a:chExt cx="0" cy="0"/>
        </a:xfrm>
      </p:grpSpPr>
      <p:sp>
        <p:nvSpPr>
          <p:cNvPr id="98" name="Google Shape;98;p8: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9" name="Google Shape;99;p8: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3" name="Shape 103"/>
        <p:cNvGrpSpPr/>
        <p:nvPr/>
      </p:nvGrpSpPr>
      <p:grpSpPr>
        <a:xfrm>
          <a:off x="0" y="0"/>
          <a:ext cx="0" cy="0"/>
          <a:chOff x="0" y="0"/>
          <a:chExt cx="0" cy="0"/>
        </a:xfrm>
      </p:grpSpPr>
      <p:sp>
        <p:nvSpPr>
          <p:cNvPr id="104" name="Google Shape;104;p9: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5" name="Google Shape;105;p9: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9" name="Shape 109"/>
        <p:cNvGrpSpPr/>
        <p:nvPr/>
      </p:nvGrpSpPr>
      <p:grpSpPr>
        <a:xfrm>
          <a:off x="0" y="0"/>
          <a:ext cx="0" cy="0"/>
          <a:chOff x="0" y="0"/>
          <a:chExt cx="0" cy="0"/>
        </a:xfrm>
      </p:grpSpPr>
      <p:sp>
        <p:nvSpPr>
          <p:cNvPr id="110" name="Google Shape;110;p10: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1" name="Google Shape;111;p10: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5" name="Shape 115"/>
        <p:cNvGrpSpPr/>
        <p:nvPr/>
      </p:nvGrpSpPr>
      <p:grpSpPr>
        <a:xfrm>
          <a:off x="0" y="0"/>
          <a:ext cx="0" cy="0"/>
          <a:chOff x="0" y="0"/>
          <a:chExt cx="0" cy="0"/>
        </a:xfrm>
      </p:grpSpPr>
      <p:sp>
        <p:nvSpPr>
          <p:cNvPr id="116" name="Google Shape;116;p11: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7" name="Google Shape;117;p11: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1" name="Shape 121"/>
        <p:cNvGrpSpPr/>
        <p:nvPr/>
      </p:nvGrpSpPr>
      <p:grpSpPr>
        <a:xfrm>
          <a:off x="0" y="0"/>
          <a:ext cx="0" cy="0"/>
          <a:chOff x="0" y="0"/>
          <a:chExt cx="0" cy="0"/>
        </a:xfrm>
      </p:grpSpPr>
      <p:sp>
        <p:nvSpPr>
          <p:cNvPr id="122" name="Google Shape;122;p12: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3" name="Google Shape;123;p12: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7" name="Shape 127"/>
        <p:cNvGrpSpPr/>
        <p:nvPr/>
      </p:nvGrpSpPr>
      <p:grpSpPr>
        <a:xfrm>
          <a:off x="0" y="0"/>
          <a:ext cx="0" cy="0"/>
          <a:chOff x="0" y="0"/>
          <a:chExt cx="0" cy="0"/>
        </a:xfrm>
      </p:grpSpPr>
      <p:sp>
        <p:nvSpPr>
          <p:cNvPr id="128" name="Google Shape;128;p13: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9" name="Google Shape;129;p13: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4" name="Shape 134"/>
        <p:cNvGrpSpPr/>
        <p:nvPr/>
      </p:nvGrpSpPr>
      <p:grpSpPr>
        <a:xfrm>
          <a:off x="0" y="0"/>
          <a:ext cx="0" cy="0"/>
          <a:chOff x="0" y="0"/>
          <a:chExt cx="0" cy="0"/>
        </a:xfrm>
      </p:grpSpPr>
      <p:sp>
        <p:nvSpPr>
          <p:cNvPr id="135" name="Google Shape;135;p14: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6" name="Google Shape;136;p14: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0" name="Shape 140"/>
        <p:cNvGrpSpPr/>
        <p:nvPr/>
      </p:nvGrpSpPr>
      <p:grpSpPr>
        <a:xfrm>
          <a:off x="0" y="0"/>
          <a:ext cx="0" cy="0"/>
          <a:chOff x="0" y="0"/>
          <a:chExt cx="0" cy="0"/>
        </a:xfrm>
      </p:grpSpPr>
      <p:sp>
        <p:nvSpPr>
          <p:cNvPr id="141" name="Google Shape;141;p15: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2" name="Google Shape;142;p15: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6" name="Shape 146"/>
        <p:cNvGrpSpPr/>
        <p:nvPr/>
      </p:nvGrpSpPr>
      <p:grpSpPr>
        <a:xfrm>
          <a:off x="0" y="0"/>
          <a:ext cx="0" cy="0"/>
          <a:chOff x="0" y="0"/>
          <a:chExt cx="0" cy="0"/>
        </a:xfrm>
      </p:grpSpPr>
      <p:sp>
        <p:nvSpPr>
          <p:cNvPr id="147" name="Google Shape;147;p16: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8" name="Google Shape;148;p16: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2" name="Shape 152"/>
        <p:cNvGrpSpPr/>
        <p:nvPr/>
      </p:nvGrpSpPr>
      <p:grpSpPr>
        <a:xfrm>
          <a:off x="0" y="0"/>
          <a:ext cx="0" cy="0"/>
          <a:chOff x="0" y="0"/>
          <a:chExt cx="0" cy="0"/>
        </a:xfrm>
      </p:grpSpPr>
      <p:sp>
        <p:nvSpPr>
          <p:cNvPr id="153" name="Google Shape;153;p17: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4" name="Google Shape;154;p17: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8" name="Shape 158"/>
        <p:cNvGrpSpPr/>
        <p:nvPr/>
      </p:nvGrpSpPr>
      <p:grpSpPr>
        <a:xfrm>
          <a:off x="0" y="0"/>
          <a:ext cx="0" cy="0"/>
          <a:chOff x="0" y="0"/>
          <a:chExt cx="0" cy="0"/>
        </a:xfrm>
      </p:grpSpPr>
      <p:sp>
        <p:nvSpPr>
          <p:cNvPr id="159" name="Google Shape;159;p18: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0" name="Google Shape;160;p18: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4" name="Shape 164"/>
        <p:cNvGrpSpPr/>
        <p:nvPr/>
      </p:nvGrpSpPr>
      <p:grpSpPr>
        <a:xfrm>
          <a:off x="0" y="0"/>
          <a:ext cx="0" cy="0"/>
          <a:chOff x="0" y="0"/>
          <a:chExt cx="0" cy="0"/>
        </a:xfrm>
      </p:grpSpPr>
      <p:sp>
        <p:nvSpPr>
          <p:cNvPr id="165" name="Google Shape;165;p19: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6" name="Google Shape;166;p19: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0" name="Shape 170"/>
        <p:cNvGrpSpPr/>
        <p:nvPr/>
      </p:nvGrpSpPr>
      <p:grpSpPr>
        <a:xfrm>
          <a:off x="0" y="0"/>
          <a:ext cx="0" cy="0"/>
          <a:chOff x="0" y="0"/>
          <a:chExt cx="0" cy="0"/>
        </a:xfrm>
      </p:grpSpPr>
      <p:sp>
        <p:nvSpPr>
          <p:cNvPr id="171" name="Google Shape;171;p20: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2" name="Google Shape;172;p20: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9" name="Shape 179"/>
        <p:cNvGrpSpPr/>
        <p:nvPr/>
      </p:nvGrpSpPr>
      <p:grpSpPr>
        <a:xfrm>
          <a:off x="0" y="0"/>
          <a:ext cx="0" cy="0"/>
          <a:chOff x="0" y="0"/>
          <a:chExt cx="0" cy="0"/>
        </a:xfrm>
      </p:grpSpPr>
      <p:sp>
        <p:nvSpPr>
          <p:cNvPr id="180" name="Google Shape;180;p21: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1" name="Google Shape;181;p21: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5" name="Shape 185"/>
        <p:cNvGrpSpPr/>
        <p:nvPr/>
      </p:nvGrpSpPr>
      <p:grpSpPr>
        <a:xfrm>
          <a:off x="0" y="0"/>
          <a:ext cx="0" cy="0"/>
          <a:chOff x="0" y="0"/>
          <a:chExt cx="0" cy="0"/>
        </a:xfrm>
      </p:grpSpPr>
      <p:sp>
        <p:nvSpPr>
          <p:cNvPr id="186" name="Google Shape;186;p22: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7" name="Google Shape;187;p22: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1" name="Shape 191"/>
        <p:cNvGrpSpPr/>
        <p:nvPr/>
      </p:nvGrpSpPr>
      <p:grpSpPr>
        <a:xfrm>
          <a:off x="0" y="0"/>
          <a:ext cx="0" cy="0"/>
          <a:chOff x="0" y="0"/>
          <a:chExt cx="0" cy="0"/>
        </a:xfrm>
      </p:grpSpPr>
      <p:sp>
        <p:nvSpPr>
          <p:cNvPr id="192" name="Google Shape;192;p23: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3" name="Google Shape;193;p23: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7" name="Shape 197"/>
        <p:cNvGrpSpPr/>
        <p:nvPr/>
      </p:nvGrpSpPr>
      <p:grpSpPr>
        <a:xfrm>
          <a:off x="0" y="0"/>
          <a:ext cx="0" cy="0"/>
          <a:chOff x="0" y="0"/>
          <a:chExt cx="0" cy="0"/>
        </a:xfrm>
      </p:grpSpPr>
      <p:sp>
        <p:nvSpPr>
          <p:cNvPr id="198" name="Google Shape;198;p24: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9" name="Google Shape;199;p24: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3" name="Shape 203"/>
        <p:cNvGrpSpPr/>
        <p:nvPr/>
      </p:nvGrpSpPr>
      <p:grpSpPr>
        <a:xfrm>
          <a:off x="0" y="0"/>
          <a:ext cx="0" cy="0"/>
          <a:chOff x="0" y="0"/>
          <a:chExt cx="0" cy="0"/>
        </a:xfrm>
      </p:grpSpPr>
      <p:sp>
        <p:nvSpPr>
          <p:cNvPr id="204" name="Google Shape;204;p25: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5" name="Google Shape;205;p25: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0" name="Shape 210"/>
        <p:cNvGrpSpPr/>
        <p:nvPr/>
      </p:nvGrpSpPr>
      <p:grpSpPr>
        <a:xfrm>
          <a:off x="0" y="0"/>
          <a:ext cx="0" cy="0"/>
          <a:chOff x="0" y="0"/>
          <a:chExt cx="0" cy="0"/>
        </a:xfrm>
      </p:grpSpPr>
      <p:sp>
        <p:nvSpPr>
          <p:cNvPr id="211" name="Google Shape;211;p26: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2" name="Google Shape;212;p26: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7" name="Shape 217"/>
        <p:cNvGrpSpPr/>
        <p:nvPr/>
      </p:nvGrpSpPr>
      <p:grpSpPr>
        <a:xfrm>
          <a:off x="0" y="0"/>
          <a:ext cx="0" cy="0"/>
          <a:chOff x="0" y="0"/>
          <a:chExt cx="0" cy="0"/>
        </a:xfrm>
      </p:grpSpPr>
      <p:sp>
        <p:nvSpPr>
          <p:cNvPr id="218" name="Google Shape;218;p27: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9" name="Google Shape;219;p27: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4" name="Shape 224"/>
        <p:cNvGrpSpPr/>
        <p:nvPr/>
      </p:nvGrpSpPr>
      <p:grpSpPr>
        <a:xfrm>
          <a:off x="0" y="0"/>
          <a:ext cx="0" cy="0"/>
          <a:chOff x="0" y="0"/>
          <a:chExt cx="0" cy="0"/>
        </a:xfrm>
      </p:grpSpPr>
      <p:sp>
        <p:nvSpPr>
          <p:cNvPr id="225" name="Google Shape;225;p28: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6" name="Google Shape;226;p28: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0" name="Shape 230"/>
        <p:cNvGrpSpPr/>
        <p:nvPr/>
      </p:nvGrpSpPr>
      <p:grpSpPr>
        <a:xfrm>
          <a:off x="0" y="0"/>
          <a:ext cx="0" cy="0"/>
          <a:chOff x="0" y="0"/>
          <a:chExt cx="0" cy="0"/>
        </a:xfrm>
      </p:grpSpPr>
      <p:sp>
        <p:nvSpPr>
          <p:cNvPr id="231" name="Google Shape;231;p29: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2" name="Google Shape;232;p29: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8" name="Shape 238"/>
        <p:cNvGrpSpPr/>
        <p:nvPr/>
      </p:nvGrpSpPr>
      <p:grpSpPr>
        <a:xfrm>
          <a:off x="0" y="0"/>
          <a:ext cx="0" cy="0"/>
          <a:chOff x="0" y="0"/>
          <a:chExt cx="0" cy="0"/>
        </a:xfrm>
      </p:grpSpPr>
      <p:sp>
        <p:nvSpPr>
          <p:cNvPr id="239" name="Google Shape;239;p30: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0" name="Google Shape;240;p30: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5" name="Shape 245"/>
        <p:cNvGrpSpPr/>
        <p:nvPr/>
      </p:nvGrpSpPr>
      <p:grpSpPr>
        <a:xfrm>
          <a:off x="0" y="0"/>
          <a:ext cx="0" cy="0"/>
          <a:chOff x="0" y="0"/>
          <a:chExt cx="0" cy="0"/>
        </a:xfrm>
      </p:grpSpPr>
      <p:sp>
        <p:nvSpPr>
          <p:cNvPr id="246" name="Google Shape;246;p31: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7" name="Google Shape;247;p31: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1" name="Shape 251"/>
        <p:cNvGrpSpPr/>
        <p:nvPr/>
      </p:nvGrpSpPr>
      <p:grpSpPr>
        <a:xfrm>
          <a:off x="0" y="0"/>
          <a:ext cx="0" cy="0"/>
          <a:chOff x="0" y="0"/>
          <a:chExt cx="0" cy="0"/>
        </a:xfrm>
      </p:grpSpPr>
      <p:sp>
        <p:nvSpPr>
          <p:cNvPr id="252" name="Google Shape;252;p32: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3" name="Google Shape;253;p32: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9" name="Shape 259"/>
        <p:cNvGrpSpPr/>
        <p:nvPr/>
      </p:nvGrpSpPr>
      <p:grpSpPr>
        <a:xfrm>
          <a:off x="0" y="0"/>
          <a:ext cx="0" cy="0"/>
          <a:chOff x="0" y="0"/>
          <a:chExt cx="0" cy="0"/>
        </a:xfrm>
      </p:grpSpPr>
      <p:sp>
        <p:nvSpPr>
          <p:cNvPr id="260" name="Google Shape;260;p33: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1" name="Google Shape;261;p33: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5" name="Shape 265"/>
        <p:cNvGrpSpPr/>
        <p:nvPr/>
      </p:nvGrpSpPr>
      <p:grpSpPr>
        <a:xfrm>
          <a:off x="0" y="0"/>
          <a:ext cx="0" cy="0"/>
          <a:chOff x="0" y="0"/>
          <a:chExt cx="0" cy="0"/>
        </a:xfrm>
      </p:grpSpPr>
      <p:sp>
        <p:nvSpPr>
          <p:cNvPr id="266" name="Google Shape;266;p34: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7" name="Google Shape;267;p34: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1" name="Shape 271"/>
        <p:cNvGrpSpPr/>
        <p:nvPr/>
      </p:nvGrpSpPr>
      <p:grpSpPr>
        <a:xfrm>
          <a:off x="0" y="0"/>
          <a:ext cx="0" cy="0"/>
          <a:chOff x="0" y="0"/>
          <a:chExt cx="0" cy="0"/>
        </a:xfrm>
      </p:grpSpPr>
      <p:sp>
        <p:nvSpPr>
          <p:cNvPr id="272" name="Google Shape;272;p35: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3" name="Google Shape;273;p35: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7" name="Shape 277"/>
        <p:cNvGrpSpPr/>
        <p:nvPr/>
      </p:nvGrpSpPr>
      <p:grpSpPr>
        <a:xfrm>
          <a:off x="0" y="0"/>
          <a:ext cx="0" cy="0"/>
          <a:chOff x="0" y="0"/>
          <a:chExt cx="0" cy="0"/>
        </a:xfrm>
      </p:grpSpPr>
      <p:sp>
        <p:nvSpPr>
          <p:cNvPr id="278" name="Google Shape;278;p36: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9" name="Google Shape;279;p36: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3" name="Shape 283"/>
        <p:cNvGrpSpPr/>
        <p:nvPr/>
      </p:nvGrpSpPr>
      <p:grpSpPr>
        <a:xfrm>
          <a:off x="0" y="0"/>
          <a:ext cx="0" cy="0"/>
          <a:chOff x="0" y="0"/>
          <a:chExt cx="0" cy="0"/>
        </a:xfrm>
      </p:grpSpPr>
      <p:sp>
        <p:nvSpPr>
          <p:cNvPr id="284" name="Google Shape;284;p37: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5" name="Google Shape;285;p37: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0" name="Shape 290"/>
        <p:cNvGrpSpPr/>
        <p:nvPr/>
      </p:nvGrpSpPr>
      <p:grpSpPr>
        <a:xfrm>
          <a:off x="0" y="0"/>
          <a:ext cx="0" cy="0"/>
          <a:chOff x="0" y="0"/>
          <a:chExt cx="0" cy="0"/>
        </a:xfrm>
      </p:grpSpPr>
      <p:sp>
        <p:nvSpPr>
          <p:cNvPr id="291" name="Google Shape;291;p38: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2" name="Google Shape;292;p38: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6" name="Shape 296"/>
        <p:cNvGrpSpPr/>
        <p:nvPr/>
      </p:nvGrpSpPr>
      <p:grpSpPr>
        <a:xfrm>
          <a:off x="0" y="0"/>
          <a:ext cx="0" cy="0"/>
          <a:chOff x="0" y="0"/>
          <a:chExt cx="0" cy="0"/>
        </a:xfrm>
      </p:grpSpPr>
      <p:sp>
        <p:nvSpPr>
          <p:cNvPr id="297" name="Google Shape;297;p39: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8" name="Google Shape;298;p39: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2" name="Shape 302"/>
        <p:cNvGrpSpPr/>
        <p:nvPr/>
      </p:nvGrpSpPr>
      <p:grpSpPr>
        <a:xfrm>
          <a:off x="0" y="0"/>
          <a:ext cx="0" cy="0"/>
          <a:chOff x="0" y="0"/>
          <a:chExt cx="0" cy="0"/>
        </a:xfrm>
      </p:grpSpPr>
      <p:sp>
        <p:nvSpPr>
          <p:cNvPr id="303" name="Google Shape;303;p40: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4" name="Google Shape;304;p40: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8" name="Shape 308"/>
        <p:cNvGrpSpPr/>
        <p:nvPr/>
      </p:nvGrpSpPr>
      <p:grpSpPr>
        <a:xfrm>
          <a:off x="0" y="0"/>
          <a:ext cx="0" cy="0"/>
          <a:chOff x="0" y="0"/>
          <a:chExt cx="0" cy="0"/>
        </a:xfrm>
      </p:grpSpPr>
      <p:sp>
        <p:nvSpPr>
          <p:cNvPr id="309" name="Google Shape;309;p41: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0" name="Google Shape;310;p41: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4" name="Shape 314"/>
        <p:cNvGrpSpPr/>
        <p:nvPr/>
      </p:nvGrpSpPr>
      <p:grpSpPr>
        <a:xfrm>
          <a:off x="0" y="0"/>
          <a:ext cx="0" cy="0"/>
          <a:chOff x="0" y="0"/>
          <a:chExt cx="0" cy="0"/>
        </a:xfrm>
      </p:grpSpPr>
      <p:sp>
        <p:nvSpPr>
          <p:cNvPr id="315" name="Google Shape;315;p42: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6" name="Google Shape;316;p42: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0" name="Shape 320"/>
        <p:cNvGrpSpPr/>
        <p:nvPr/>
      </p:nvGrpSpPr>
      <p:grpSpPr>
        <a:xfrm>
          <a:off x="0" y="0"/>
          <a:ext cx="0" cy="0"/>
          <a:chOff x="0" y="0"/>
          <a:chExt cx="0" cy="0"/>
        </a:xfrm>
      </p:grpSpPr>
      <p:sp>
        <p:nvSpPr>
          <p:cNvPr id="321" name="Google Shape;321;p43: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2" name="Google Shape;322;p43: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6" name="Shape 326"/>
        <p:cNvGrpSpPr/>
        <p:nvPr/>
      </p:nvGrpSpPr>
      <p:grpSpPr>
        <a:xfrm>
          <a:off x="0" y="0"/>
          <a:ext cx="0" cy="0"/>
          <a:chOff x="0" y="0"/>
          <a:chExt cx="0" cy="0"/>
        </a:xfrm>
      </p:grpSpPr>
      <p:sp>
        <p:nvSpPr>
          <p:cNvPr id="327" name="Google Shape;327;p44: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8" name="Google Shape;328;p44: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2" name="Shape 332"/>
        <p:cNvGrpSpPr/>
        <p:nvPr/>
      </p:nvGrpSpPr>
      <p:grpSpPr>
        <a:xfrm>
          <a:off x="0" y="0"/>
          <a:ext cx="0" cy="0"/>
          <a:chOff x="0" y="0"/>
          <a:chExt cx="0" cy="0"/>
        </a:xfrm>
      </p:grpSpPr>
      <p:sp>
        <p:nvSpPr>
          <p:cNvPr id="333" name="Google Shape;333;p45: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4" name="Google Shape;334;p45: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8" name="Shape 338"/>
        <p:cNvGrpSpPr/>
        <p:nvPr/>
      </p:nvGrpSpPr>
      <p:grpSpPr>
        <a:xfrm>
          <a:off x="0" y="0"/>
          <a:ext cx="0" cy="0"/>
          <a:chOff x="0" y="0"/>
          <a:chExt cx="0" cy="0"/>
        </a:xfrm>
      </p:grpSpPr>
      <p:sp>
        <p:nvSpPr>
          <p:cNvPr id="339" name="Google Shape;339;p46: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0" name="Google Shape;340;p46: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4" name="Shape 344"/>
        <p:cNvGrpSpPr/>
        <p:nvPr/>
      </p:nvGrpSpPr>
      <p:grpSpPr>
        <a:xfrm>
          <a:off x="0" y="0"/>
          <a:ext cx="0" cy="0"/>
          <a:chOff x="0" y="0"/>
          <a:chExt cx="0" cy="0"/>
        </a:xfrm>
      </p:grpSpPr>
      <p:sp>
        <p:nvSpPr>
          <p:cNvPr id="345" name="Google Shape;345;p47: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6" name="Google Shape;346;p47: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0" name="Shape 350"/>
        <p:cNvGrpSpPr/>
        <p:nvPr/>
      </p:nvGrpSpPr>
      <p:grpSpPr>
        <a:xfrm>
          <a:off x="0" y="0"/>
          <a:ext cx="0" cy="0"/>
          <a:chOff x="0" y="0"/>
          <a:chExt cx="0" cy="0"/>
        </a:xfrm>
      </p:grpSpPr>
      <p:sp>
        <p:nvSpPr>
          <p:cNvPr id="351" name="Google Shape;351;p48: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2" name="Google Shape;352;p48: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6" name="Shape 356"/>
        <p:cNvGrpSpPr/>
        <p:nvPr/>
      </p:nvGrpSpPr>
      <p:grpSpPr>
        <a:xfrm>
          <a:off x="0" y="0"/>
          <a:ext cx="0" cy="0"/>
          <a:chOff x="0" y="0"/>
          <a:chExt cx="0" cy="0"/>
        </a:xfrm>
      </p:grpSpPr>
      <p:sp>
        <p:nvSpPr>
          <p:cNvPr id="357" name="Google Shape;357;p49: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8" name="Google Shape;358;p49: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2" name="Shape 362"/>
        <p:cNvGrpSpPr/>
        <p:nvPr/>
      </p:nvGrpSpPr>
      <p:grpSpPr>
        <a:xfrm>
          <a:off x="0" y="0"/>
          <a:ext cx="0" cy="0"/>
          <a:chOff x="0" y="0"/>
          <a:chExt cx="0" cy="0"/>
        </a:xfrm>
      </p:grpSpPr>
      <p:sp>
        <p:nvSpPr>
          <p:cNvPr id="363" name="Google Shape;363;p50: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4" name="Google Shape;364;p50: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8" name="Shape 368"/>
        <p:cNvGrpSpPr/>
        <p:nvPr/>
      </p:nvGrpSpPr>
      <p:grpSpPr>
        <a:xfrm>
          <a:off x="0" y="0"/>
          <a:ext cx="0" cy="0"/>
          <a:chOff x="0" y="0"/>
          <a:chExt cx="0" cy="0"/>
        </a:xfrm>
      </p:grpSpPr>
      <p:sp>
        <p:nvSpPr>
          <p:cNvPr id="369" name="Google Shape;369;p51: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0" name="Google Shape;370;p51: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4" name="Shape 374"/>
        <p:cNvGrpSpPr/>
        <p:nvPr/>
      </p:nvGrpSpPr>
      <p:grpSpPr>
        <a:xfrm>
          <a:off x="0" y="0"/>
          <a:ext cx="0" cy="0"/>
          <a:chOff x="0" y="0"/>
          <a:chExt cx="0" cy="0"/>
        </a:xfrm>
      </p:grpSpPr>
      <p:sp>
        <p:nvSpPr>
          <p:cNvPr id="375" name="Google Shape;375;p52: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6" name="Google Shape;376;p52: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0" name="Shape 380"/>
        <p:cNvGrpSpPr/>
        <p:nvPr/>
      </p:nvGrpSpPr>
      <p:grpSpPr>
        <a:xfrm>
          <a:off x="0" y="0"/>
          <a:ext cx="0" cy="0"/>
          <a:chOff x="0" y="0"/>
          <a:chExt cx="0" cy="0"/>
        </a:xfrm>
      </p:grpSpPr>
      <p:sp>
        <p:nvSpPr>
          <p:cNvPr id="381" name="Google Shape;381;p53: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2" name="Google Shape;382;p53: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8" name="Shape 388"/>
        <p:cNvGrpSpPr/>
        <p:nvPr/>
      </p:nvGrpSpPr>
      <p:grpSpPr>
        <a:xfrm>
          <a:off x="0" y="0"/>
          <a:ext cx="0" cy="0"/>
          <a:chOff x="0" y="0"/>
          <a:chExt cx="0" cy="0"/>
        </a:xfrm>
      </p:grpSpPr>
      <p:sp>
        <p:nvSpPr>
          <p:cNvPr id="389" name="Google Shape;389;p54: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0" name="Google Shape;390;p54: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5" name="Shape 395"/>
        <p:cNvGrpSpPr/>
        <p:nvPr/>
      </p:nvGrpSpPr>
      <p:grpSpPr>
        <a:xfrm>
          <a:off x="0" y="0"/>
          <a:ext cx="0" cy="0"/>
          <a:chOff x="0" y="0"/>
          <a:chExt cx="0" cy="0"/>
        </a:xfrm>
      </p:grpSpPr>
      <p:sp>
        <p:nvSpPr>
          <p:cNvPr id="396" name="Google Shape;396;p55: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7" name="Google Shape;397;p55: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2" name="Shape 402"/>
        <p:cNvGrpSpPr/>
        <p:nvPr/>
      </p:nvGrpSpPr>
      <p:grpSpPr>
        <a:xfrm>
          <a:off x="0" y="0"/>
          <a:ext cx="0" cy="0"/>
          <a:chOff x="0" y="0"/>
          <a:chExt cx="0" cy="0"/>
        </a:xfrm>
      </p:grpSpPr>
      <p:sp>
        <p:nvSpPr>
          <p:cNvPr id="403" name="Google Shape;403;p56: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4" name="Google Shape;404;p56: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9" name="Shape 409"/>
        <p:cNvGrpSpPr/>
        <p:nvPr/>
      </p:nvGrpSpPr>
      <p:grpSpPr>
        <a:xfrm>
          <a:off x="0" y="0"/>
          <a:ext cx="0" cy="0"/>
          <a:chOff x="0" y="0"/>
          <a:chExt cx="0" cy="0"/>
        </a:xfrm>
      </p:grpSpPr>
      <p:sp>
        <p:nvSpPr>
          <p:cNvPr id="410" name="Google Shape;410;p57: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1" name="Google Shape;411;p57: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6" name="Shape 416"/>
        <p:cNvGrpSpPr/>
        <p:nvPr/>
      </p:nvGrpSpPr>
      <p:grpSpPr>
        <a:xfrm>
          <a:off x="0" y="0"/>
          <a:ext cx="0" cy="0"/>
          <a:chOff x="0" y="0"/>
          <a:chExt cx="0" cy="0"/>
        </a:xfrm>
      </p:grpSpPr>
      <p:sp>
        <p:nvSpPr>
          <p:cNvPr id="417" name="Google Shape;417;p58: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8" name="Google Shape;418;p58: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5" name="Shape 425"/>
        <p:cNvGrpSpPr/>
        <p:nvPr/>
      </p:nvGrpSpPr>
      <p:grpSpPr>
        <a:xfrm>
          <a:off x="0" y="0"/>
          <a:ext cx="0" cy="0"/>
          <a:chOff x="0" y="0"/>
          <a:chExt cx="0" cy="0"/>
        </a:xfrm>
      </p:grpSpPr>
      <p:sp>
        <p:nvSpPr>
          <p:cNvPr id="426" name="Google Shape;426;p59: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7" name="Google Shape;427;p59: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2" name="Shape 432"/>
        <p:cNvGrpSpPr/>
        <p:nvPr/>
      </p:nvGrpSpPr>
      <p:grpSpPr>
        <a:xfrm>
          <a:off x="0" y="0"/>
          <a:ext cx="0" cy="0"/>
          <a:chOff x="0" y="0"/>
          <a:chExt cx="0" cy="0"/>
        </a:xfrm>
      </p:grpSpPr>
      <p:sp>
        <p:nvSpPr>
          <p:cNvPr id="433" name="Google Shape;433;p60: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34" name="Google Shape;434;p60: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9" name="Shape 439"/>
        <p:cNvGrpSpPr/>
        <p:nvPr/>
      </p:nvGrpSpPr>
      <p:grpSpPr>
        <a:xfrm>
          <a:off x="0" y="0"/>
          <a:ext cx="0" cy="0"/>
          <a:chOff x="0" y="0"/>
          <a:chExt cx="0" cy="0"/>
        </a:xfrm>
      </p:grpSpPr>
      <p:sp>
        <p:nvSpPr>
          <p:cNvPr id="440" name="Google Shape;440;p61: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41" name="Google Shape;441;p61: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6" name="Shape 446"/>
        <p:cNvGrpSpPr/>
        <p:nvPr/>
      </p:nvGrpSpPr>
      <p:grpSpPr>
        <a:xfrm>
          <a:off x="0" y="0"/>
          <a:ext cx="0" cy="0"/>
          <a:chOff x="0" y="0"/>
          <a:chExt cx="0" cy="0"/>
        </a:xfrm>
      </p:grpSpPr>
      <p:sp>
        <p:nvSpPr>
          <p:cNvPr id="447" name="Google Shape;447;p62: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48" name="Google Shape;448;p62: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3" name="Shape 453"/>
        <p:cNvGrpSpPr/>
        <p:nvPr/>
      </p:nvGrpSpPr>
      <p:grpSpPr>
        <a:xfrm>
          <a:off x="0" y="0"/>
          <a:ext cx="0" cy="0"/>
          <a:chOff x="0" y="0"/>
          <a:chExt cx="0" cy="0"/>
        </a:xfrm>
      </p:grpSpPr>
      <p:sp>
        <p:nvSpPr>
          <p:cNvPr id="454" name="Google Shape;454;p63: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55" name="Google Shape;455;p63: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9" name="Shape 459"/>
        <p:cNvGrpSpPr/>
        <p:nvPr/>
      </p:nvGrpSpPr>
      <p:grpSpPr>
        <a:xfrm>
          <a:off x="0" y="0"/>
          <a:ext cx="0" cy="0"/>
          <a:chOff x="0" y="0"/>
          <a:chExt cx="0" cy="0"/>
        </a:xfrm>
      </p:grpSpPr>
      <p:sp>
        <p:nvSpPr>
          <p:cNvPr id="460" name="Google Shape;460;p64: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61" name="Google Shape;461;p64: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62" name="Google Shape;462;p64: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p:cSld name="Title Slide">
    <p:spTree>
      <p:nvGrpSpPr>
        <p:cNvPr id="18" name="Shape 18"/>
        <p:cNvGrpSpPr/>
        <p:nvPr/>
      </p:nvGrpSpPr>
      <p:grpSpPr>
        <a:xfrm>
          <a:off x="0" y="0"/>
          <a:ext cx="0" cy="0"/>
          <a:chOff x="0" y="0"/>
          <a:chExt cx="0" cy="0"/>
        </a:xfrm>
      </p:grpSpPr>
      <p:sp>
        <p:nvSpPr>
          <p:cNvPr id="19" name="Google Shape;19;p2"/>
          <p:cNvSpPr txBox="1"/>
          <p:nvPr>
            <p:ph idx="1" type="subTitle"/>
          </p:nvPr>
        </p:nvSpPr>
        <p:spPr>
          <a:xfrm>
            <a:off x="1371600" y="3840480"/>
            <a:ext cx="6400800" cy="17145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2"/>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2"/>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2"/>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pic>
        <p:nvPicPr>
          <p:cNvPr id="23" name="Google Shape;23;p2"/>
          <p:cNvPicPr preferRelativeResize="0"/>
          <p:nvPr/>
        </p:nvPicPr>
        <p:blipFill rotWithShape="1">
          <a:blip r:embed="rId2">
            <a:alphaModFix/>
          </a:blip>
          <a:srcRect b="0" l="0" r="0" t="0"/>
          <a:stretch/>
        </p:blipFill>
        <p:spPr>
          <a:xfrm>
            <a:off x="228600" y="137160"/>
            <a:ext cx="1981200" cy="1318372"/>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4" name="Shape 24"/>
        <p:cNvGrpSpPr/>
        <p:nvPr/>
      </p:nvGrpSpPr>
      <p:grpSpPr>
        <a:xfrm>
          <a:off x="0" y="0"/>
          <a:ext cx="0" cy="0"/>
          <a:chOff x="0" y="0"/>
          <a:chExt cx="0" cy="0"/>
        </a:xfrm>
      </p:grpSpPr>
      <p:sp>
        <p:nvSpPr>
          <p:cNvPr id="25" name="Google Shape;25;p3"/>
          <p:cNvSpPr txBox="1"/>
          <p:nvPr>
            <p:ph type="title"/>
          </p:nvPr>
        </p:nvSpPr>
        <p:spPr>
          <a:xfrm>
            <a:off x="1398397" y="480186"/>
            <a:ext cx="6347205" cy="452119"/>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b="1" i="0" sz="2800">
                <a:solidFill>
                  <a:schemeClr val="lt1"/>
                </a:solidFill>
                <a:latin typeface="Times New Roman"/>
                <a:ea typeface="Times New Roman"/>
                <a:cs typeface="Times New Roman"/>
                <a:sym typeface="Times New Roman"/>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6" name="Google Shape;26;p3"/>
          <p:cNvSpPr txBox="1"/>
          <p:nvPr>
            <p:ph idx="1" type="body"/>
          </p:nvPr>
        </p:nvSpPr>
        <p:spPr>
          <a:xfrm>
            <a:off x="444500" y="1222375"/>
            <a:ext cx="8255000" cy="4405630"/>
          </a:xfrm>
          <a:prstGeom prst="rect">
            <a:avLst/>
          </a:prstGeom>
          <a:noFill/>
          <a:ln>
            <a:noFill/>
          </a:ln>
        </p:spPr>
        <p:txBody>
          <a:bodyPr anchorCtr="0" anchor="t" bIns="0" lIns="0" spcFirstLastPara="1" rIns="0" wrap="square" tIns="0">
            <a:spAutoFit/>
          </a:bodyPr>
          <a:lstStyle>
            <a:lvl1pPr indent="-228600" lvl="0" marL="457200" algn="l">
              <a:spcBef>
                <a:spcPts val="0"/>
              </a:spcBef>
              <a:spcAft>
                <a:spcPts val="0"/>
              </a:spcAft>
              <a:buSzPts val="1400"/>
              <a:buNone/>
              <a:defRPr b="0" i="0">
                <a:solidFill>
                  <a:schemeClr val="dk1"/>
                </a:solidFill>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7" name="Google Shape;27;p3"/>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3"/>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3"/>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pic>
        <p:nvPicPr>
          <p:cNvPr id="30" name="Google Shape;30;p3"/>
          <p:cNvPicPr preferRelativeResize="0"/>
          <p:nvPr/>
        </p:nvPicPr>
        <p:blipFill rotWithShape="1">
          <a:blip r:embed="rId2">
            <a:alphaModFix/>
          </a:blip>
          <a:srcRect b="0" l="0" r="0" t="0"/>
          <a:stretch/>
        </p:blipFill>
        <p:spPr>
          <a:xfrm>
            <a:off x="28903" y="157785"/>
            <a:ext cx="1219200" cy="811306"/>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p:cSld name="Title Only">
    <p:spTree>
      <p:nvGrpSpPr>
        <p:cNvPr id="31" name="Shape 31"/>
        <p:cNvGrpSpPr/>
        <p:nvPr/>
      </p:nvGrpSpPr>
      <p:grpSpPr>
        <a:xfrm>
          <a:off x="0" y="0"/>
          <a:ext cx="0" cy="0"/>
          <a:chOff x="0" y="0"/>
          <a:chExt cx="0" cy="0"/>
        </a:xfrm>
      </p:grpSpPr>
      <p:sp>
        <p:nvSpPr>
          <p:cNvPr id="32" name="Google Shape;32;p4"/>
          <p:cNvSpPr txBox="1"/>
          <p:nvPr>
            <p:ph type="title"/>
          </p:nvPr>
        </p:nvSpPr>
        <p:spPr>
          <a:xfrm>
            <a:off x="1398397" y="480186"/>
            <a:ext cx="6347205" cy="452119"/>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b="1" i="0" sz="2800">
                <a:solidFill>
                  <a:schemeClr val="lt1"/>
                </a:solidFill>
                <a:latin typeface="Times New Roman"/>
                <a:ea typeface="Times New Roman"/>
                <a:cs typeface="Times New Roman"/>
                <a:sym typeface="Times New Roman"/>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3" name="Google Shape;33;p4"/>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4"/>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4"/>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pic>
        <p:nvPicPr>
          <p:cNvPr id="36" name="Google Shape;36;p4"/>
          <p:cNvPicPr preferRelativeResize="0"/>
          <p:nvPr/>
        </p:nvPicPr>
        <p:blipFill rotWithShape="1">
          <a:blip r:embed="rId2">
            <a:alphaModFix/>
          </a:blip>
          <a:srcRect b="0" l="0" r="0" t="0"/>
          <a:stretch/>
        </p:blipFill>
        <p:spPr>
          <a:xfrm>
            <a:off x="2628" y="137160"/>
            <a:ext cx="1295399" cy="862012"/>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p:cSld name="Blank">
    <p:spTree>
      <p:nvGrpSpPr>
        <p:cNvPr id="37" name="Shape 37"/>
        <p:cNvGrpSpPr/>
        <p:nvPr/>
      </p:nvGrpSpPr>
      <p:grpSpPr>
        <a:xfrm>
          <a:off x="0" y="0"/>
          <a:ext cx="0" cy="0"/>
          <a:chOff x="0" y="0"/>
          <a:chExt cx="0" cy="0"/>
        </a:xfrm>
      </p:grpSpPr>
      <p:sp>
        <p:nvSpPr>
          <p:cNvPr id="38" name="Google Shape;38;p5"/>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5"/>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0" name="Google Shape;40;p5"/>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pic>
        <p:nvPicPr>
          <p:cNvPr id="41" name="Google Shape;41;p5"/>
          <p:cNvPicPr preferRelativeResize="0"/>
          <p:nvPr/>
        </p:nvPicPr>
        <p:blipFill rotWithShape="1">
          <a:blip r:embed="rId2">
            <a:alphaModFix/>
          </a:blip>
          <a:srcRect b="0" l="0" r="0" t="0"/>
          <a:stretch/>
        </p:blipFill>
        <p:spPr>
          <a:xfrm>
            <a:off x="0" y="130470"/>
            <a:ext cx="1371600" cy="963426"/>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p:cSld name="Two Content">
    <p:spTree>
      <p:nvGrpSpPr>
        <p:cNvPr id="42" name="Shape 42"/>
        <p:cNvGrpSpPr/>
        <p:nvPr/>
      </p:nvGrpSpPr>
      <p:grpSpPr>
        <a:xfrm>
          <a:off x="0" y="0"/>
          <a:ext cx="0" cy="0"/>
          <a:chOff x="0" y="0"/>
          <a:chExt cx="0" cy="0"/>
        </a:xfrm>
      </p:grpSpPr>
      <p:sp>
        <p:nvSpPr>
          <p:cNvPr id="43" name="Google Shape;43;p6"/>
          <p:cNvSpPr txBox="1"/>
          <p:nvPr>
            <p:ph type="title"/>
          </p:nvPr>
        </p:nvSpPr>
        <p:spPr>
          <a:xfrm>
            <a:off x="1398397" y="480186"/>
            <a:ext cx="6347205" cy="452119"/>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b="1" i="0" sz="2800">
                <a:solidFill>
                  <a:schemeClr val="lt1"/>
                </a:solidFill>
                <a:latin typeface="Times New Roman"/>
                <a:ea typeface="Times New Roman"/>
                <a:cs typeface="Times New Roman"/>
                <a:sym typeface="Times New Roman"/>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4" name="Google Shape;44;p6"/>
          <p:cNvSpPr txBox="1"/>
          <p:nvPr>
            <p:ph idx="1" type="body"/>
          </p:nvPr>
        </p:nvSpPr>
        <p:spPr>
          <a:xfrm>
            <a:off x="457200" y="1577340"/>
            <a:ext cx="3977640" cy="4526280"/>
          </a:xfrm>
          <a:prstGeom prst="rect">
            <a:avLst/>
          </a:prstGeom>
          <a:noFill/>
          <a:ln>
            <a:noFill/>
          </a:ln>
        </p:spPr>
        <p:txBody>
          <a:bodyPr anchorCtr="0" anchor="t" bIns="0" lIns="0" spcFirstLastPara="1" rIns="0" wrap="square" tIns="0">
            <a:sp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45" name="Google Shape;45;p6"/>
          <p:cNvSpPr txBox="1"/>
          <p:nvPr>
            <p:ph idx="2" type="body"/>
          </p:nvPr>
        </p:nvSpPr>
        <p:spPr>
          <a:xfrm>
            <a:off x="4727828" y="1565122"/>
            <a:ext cx="3315970" cy="3684270"/>
          </a:xfrm>
          <a:prstGeom prst="rect">
            <a:avLst/>
          </a:prstGeom>
          <a:noFill/>
          <a:ln>
            <a:noFill/>
          </a:ln>
        </p:spPr>
        <p:txBody>
          <a:bodyPr anchorCtr="0" anchor="t" bIns="0" lIns="0" spcFirstLastPara="1" rIns="0" wrap="square" tIns="0">
            <a:spAutoFit/>
          </a:bodyPr>
          <a:lstStyle>
            <a:lvl1pPr indent="-228600" lvl="0" marL="457200" algn="l">
              <a:spcBef>
                <a:spcPts val="0"/>
              </a:spcBef>
              <a:spcAft>
                <a:spcPts val="0"/>
              </a:spcAft>
              <a:buSzPts val="1400"/>
              <a:buNone/>
              <a:defRPr b="1" i="0" sz="2000">
                <a:solidFill>
                  <a:srgbClr val="0033CC"/>
                </a:solidFill>
                <a:latin typeface="Times New Roman"/>
                <a:ea typeface="Times New Roman"/>
                <a:cs typeface="Times New Roman"/>
                <a:sym typeface="Times New Roman"/>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46" name="Google Shape;46;p6"/>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6"/>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6"/>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pic>
        <p:nvPicPr>
          <p:cNvPr id="49" name="Google Shape;49;p6"/>
          <p:cNvPicPr preferRelativeResize="0"/>
          <p:nvPr/>
        </p:nvPicPr>
        <p:blipFill rotWithShape="1">
          <a:blip r:embed="rId2">
            <a:alphaModFix/>
          </a:blip>
          <a:srcRect b="0" l="0" r="0" t="0"/>
          <a:stretch/>
        </p:blipFill>
        <p:spPr>
          <a:xfrm>
            <a:off x="58854" y="137160"/>
            <a:ext cx="1310640" cy="872154"/>
          </a:xfrm>
          <a:prstGeom prst="rect">
            <a:avLst/>
          </a:prstGeom>
          <a:noFill/>
          <a:ln>
            <a:noFill/>
          </a:ln>
        </p:spPr>
      </p:pic>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image" Target="../media/image3.jpg"/><Relationship Id="rId2" Type="http://schemas.openxmlformats.org/officeDocument/2006/relationships/image" Target="../media/image4.png"/><Relationship Id="rId3" Type="http://schemas.openxmlformats.org/officeDocument/2006/relationships/slideLayout" Target="../slideLayouts/slideLayout1.xml"/><Relationship Id="rId4" Type="http://schemas.openxmlformats.org/officeDocument/2006/relationships/slideLayout" Target="../slideLayouts/slideLayout2.xml"/><Relationship Id="rId5" Type="http://schemas.openxmlformats.org/officeDocument/2006/relationships/slideLayout" Target="../slideLayouts/slideLayout3.xml"/><Relationship Id="rId6" Type="http://schemas.openxmlformats.org/officeDocument/2006/relationships/slideLayout" Target="../slideLayouts/slideLayout4.xml"/><Relationship Id="rId7" Type="http://schemas.openxmlformats.org/officeDocument/2006/relationships/slideLayout" Target="../slideLayouts/slideLayout5.xml"/><Relationship Id="rId8"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1"/>
          <p:cNvSpPr/>
          <p:nvPr/>
        </p:nvSpPr>
        <p:spPr>
          <a:xfrm>
            <a:off x="1258887" y="404812"/>
            <a:ext cx="7885430" cy="621030"/>
          </a:xfrm>
          <a:custGeom>
            <a:rect b="b" l="l" r="r" t="t"/>
            <a:pathLst>
              <a:path extrusionOk="0" h="621030" w="7885430">
                <a:moveTo>
                  <a:pt x="0" y="620712"/>
                </a:moveTo>
                <a:lnTo>
                  <a:pt x="7885049" y="620712"/>
                </a:lnTo>
                <a:lnTo>
                  <a:pt x="7885049" y="0"/>
                </a:lnTo>
                <a:lnTo>
                  <a:pt x="0" y="0"/>
                </a:lnTo>
                <a:lnTo>
                  <a:pt x="0" y="620712"/>
                </a:lnTo>
                <a:close/>
              </a:path>
            </a:pathLst>
          </a:custGeom>
          <a:solidFill>
            <a:srgbClr val="FF6600"/>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 name="Google Shape;11;p1"/>
          <p:cNvSpPr/>
          <p:nvPr/>
        </p:nvSpPr>
        <p:spPr>
          <a:xfrm>
            <a:off x="0" y="0"/>
            <a:ext cx="1322451" cy="1177925"/>
          </a:xfrm>
          <a:prstGeom prst="rect">
            <a:avLst/>
          </a:prstGeom>
          <a:blipFill rotWithShape="1">
            <a:blip r:embed="rId1">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 name="Google Shape;12;p1"/>
          <p:cNvSpPr txBox="1"/>
          <p:nvPr>
            <p:ph type="title"/>
          </p:nvPr>
        </p:nvSpPr>
        <p:spPr>
          <a:xfrm>
            <a:off x="1398397" y="480186"/>
            <a:ext cx="6347205" cy="452119"/>
          </a:xfrm>
          <a:prstGeom prst="rect">
            <a:avLst/>
          </a:prstGeom>
          <a:noFill/>
          <a:ln>
            <a:noFill/>
          </a:ln>
        </p:spPr>
        <p:txBody>
          <a:bodyPr anchorCtr="0" anchor="t" bIns="0" lIns="0" spcFirstLastPara="1" rIns="0" wrap="square" tIns="0">
            <a:spAutoFit/>
          </a:bodyPr>
          <a:lstStyle>
            <a:lvl1pPr lvl="0" marR="0" rtl="0" algn="l">
              <a:spcBef>
                <a:spcPts val="0"/>
              </a:spcBef>
              <a:spcAft>
                <a:spcPts val="0"/>
              </a:spcAft>
              <a:buSzPts val="1400"/>
              <a:buNone/>
              <a:defRPr b="1" i="0" sz="2800" u="none" cap="none" strike="noStrike">
                <a:solidFill>
                  <a:schemeClr val="lt1"/>
                </a:solidFill>
                <a:latin typeface="Times New Roman"/>
                <a:ea typeface="Times New Roman"/>
                <a:cs typeface="Times New Roman"/>
                <a:sym typeface="Times New Roman"/>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3" name="Google Shape;13;p1"/>
          <p:cNvSpPr txBox="1"/>
          <p:nvPr>
            <p:ph idx="1" type="body"/>
          </p:nvPr>
        </p:nvSpPr>
        <p:spPr>
          <a:xfrm>
            <a:off x="444500" y="1222375"/>
            <a:ext cx="8255000" cy="4405630"/>
          </a:xfrm>
          <a:prstGeom prst="rect">
            <a:avLst/>
          </a:prstGeom>
          <a:noFill/>
          <a:ln>
            <a:noFill/>
          </a:ln>
        </p:spPr>
        <p:txBody>
          <a:bodyPr anchorCtr="0" anchor="t" bIns="0" lIns="0" spcFirstLastPara="1" rIns="0" wrap="square" tIns="0">
            <a:spAutoFit/>
          </a:bodyPr>
          <a:lstStyle>
            <a:lvl1pPr indent="-228600" lvl="0" marL="457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800" u="none" cap="none" strike="noStrike">
                <a:latin typeface="Calibri"/>
                <a:ea typeface="Calibri"/>
                <a:cs typeface="Calibri"/>
                <a:sym typeface="Calibri"/>
              </a:defRPr>
            </a:lvl2pPr>
            <a:lvl3pPr indent="-228600" lvl="2" marL="1371600" marR="0" rtl="0" algn="l">
              <a:spcBef>
                <a:spcPts val="0"/>
              </a:spcBef>
              <a:spcAft>
                <a:spcPts val="0"/>
              </a:spcAft>
              <a:buSzPts val="1400"/>
              <a:buNone/>
              <a:defRPr b="0" i="0" sz="1800" u="none" cap="none" strike="noStrike">
                <a:latin typeface="Calibri"/>
                <a:ea typeface="Calibri"/>
                <a:cs typeface="Calibri"/>
                <a:sym typeface="Calibri"/>
              </a:defRPr>
            </a:lvl3pPr>
            <a:lvl4pPr indent="-228600" lvl="3" marL="1828800" marR="0" rtl="0" algn="l">
              <a:spcBef>
                <a:spcPts val="0"/>
              </a:spcBef>
              <a:spcAft>
                <a:spcPts val="0"/>
              </a:spcAft>
              <a:buSzPts val="1400"/>
              <a:buNone/>
              <a:defRPr b="0" i="0" sz="1800" u="none" cap="none" strike="noStrike">
                <a:latin typeface="Calibri"/>
                <a:ea typeface="Calibri"/>
                <a:cs typeface="Calibri"/>
                <a:sym typeface="Calibri"/>
              </a:defRPr>
            </a:lvl4pPr>
            <a:lvl5pPr indent="-228600" lvl="4" marL="2286000" marR="0" rtl="0" algn="l">
              <a:spcBef>
                <a:spcPts val="0"/>
              </a:spcBef>
              <a:spcAft>
                <a:spcPts val="0"/>
              </a:spcAft>
              <a:buSzPts val="1400"/>
              <a:buNone/>
              <a:defRPr b="0" i="0" sz="1800" u="none" cap="none" strike="noStrike">
                <a:latin typeface="Calibri"/>
                <a:ea typeface="Calibri"/>
                <a:cs typeface="Calibri"/>
                <a:sym typeface="Calibri"/>
              </a:defRPr>
            </a:lvl5pPr>
            <a:lvl6pPr indent="-228600" lvl="5" marL="2743200" marR="0" rtl="0" algn="l">
              <a:spcBef>
                <a:spcPts val="0"/>
              </a:spcBef>
              <a:spcAft>
                <a:spcPts val="0"/>
              </a:spcAft>
              <a:buSzPts val="1400"/>
              <a:buNone/>
              <a:defRPr b="0" i="0" sz="1800" u="none" cap="none" strike="noStrike">
                <a:latin typeface="Calibri"/>
                <a:ea typeface="Calibri"/>
                <a:cs typeface="Calibri"/>
                <a:sym typeface="Calibri"/>
              </a:defRPr>
            </a:lvl6pPr>
            <a:lvl7pPr indent="-228600" lvl="6" marL="3200400" marR="0" rtl="0" algn="l">
              <a:spcBef>
                <a:spcPts val="0"/>
              </a:spcBef>
              <a:spcAft>
                <a:spcPts val="0"/>
              </a:spcAft>
              <a:buSzPts val="1400"/>
              <a:buNone/>
              <a:defRPr b="0" i="0" sz="1800" u="none" cap="none" strike="noStrike">
                <a:latin typeface="Calibri"/>
                <a:ea typeface="Calibri"/>
                <a:cs typeface="Calibri"/>
                <a:sym typeface="Calibri"/>
              </a:defRPr>
            </a:lvl7pPr>
            <a:lvl8pPr indent="-228600" lvl="7" marL="3657600" marR="0" rtl="0" algn="l">
              <a:spcBef>
                <a:spcPts val="0"/>
              </a:spcBef>
              <a:spcAft>
                <a:spcPts val="0"/>
              </a:spcAft>
              <a:buSzPts val="1400"/>
              <a:buNone/>
              <a:defRPr b="0" i="0" sz="1800" u="none" cap="none" strike="noStrike">
                <a:latin typeface="Calibri"/>
                <a:ea typeface="Calibri"/>
                <a:cs typeface="Calibri"/>
                <a:sym typeface="Calibri"/>
              </a:defRPr>
            </a:lvl8pPr>
            <a:lvl9pPr indent="-228600" lvl="8" marL="4114800" marR="0" rtl="0" algn="l">
              <a:spcBef>
                <a:spcPts val="0"/>
              </a:spcBef>
              <a:spcAft>
                <a:spcPts val="0"/>
              </a:spcAft>
              <a:buSzPts val="1400"/>
              <a:buNone/>
              <a:defRPr b="0" i="0" sz="1800" u="none" cap="none" strike="noStrike">
                <a:latin typeface="Calibri"/>
                <a:ea typeface="Calibri"/>
                <a:cs typeface="Calibri"/>
                <a:sym typeface="Calibri"/>
              </a:defRPr>
            </a:lvl9pPr>
          </a:lstStyle>
          <a:p/>
        </p:txBody>
      </p:sp>
      <p:sp>
        <p:nvSpPr>
          <p:cNvPr id="14" name="Google Shape;14;p1"/>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marR="0" rtl="0" algn="ctr">
              <a:spcBef>
                <a:spcPts val="0"/>
              </a:spcBef>
              <a:spcAft>
                <a:spcPts val="0"/>
              </a:spcAft>
              <a:buSzPts val="1400"/>
              <a:buNone/>
              <a:defRPr sz="1800">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5" name="Google Shape;15;p1"/>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marR="0" rtl="0" algn="l">
              <a:spcBef>
                <a:spcPts val="0"/>
              </a:spcBef>
              <a:spcAft>
                <a:spcPts val="0"/>
              </a:spcAft>
              <a:buSzPts val="1400"/>
              <a:buNone/>
              <a:defRPr sz="1800">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6" name="Google Shape;16;p1"/>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marR="0" rtl="0" algn="r">
              <a:spcBef>
                <a:spcPts val="0"/>
              </a:spcBef>
              <a:buNone/>
              <a:defRPr sz="1800">
                <a:solidFill>
                  <a:srgbClr val="888888"/>
                </a:solidFill>
                <a:latin typeface="Calibri"/>
                <a:ea typeface="Calibri"/>
                <a:cs typeface="Calibri"/>
                <a:sym typeface="Calibri"/>
              </a:defRPr>
            </a:lvl1pPr>
            <a:lvl2pPr indent="0" lvl="1" marL="0" marR="0" rtl="0" algn="r">
              <a:spcBef>
                <a:spcPts val="0"/>
              </a:spcBef>
              <a:buNone/>
              <a:defRPr sz="1800">
                <a:solidFill>
                  <a:srgbClr val="888888"/>
                </a:solidFill>
                <a:latin typeface="Calibri"/>
                <a:ea typeface="Calibri"/>
                <a:cs typeface="Calibri"/>
                <a:sym typeface="Calibri"/>
              </a:defRPr>
            </a:lvl2pPr>
            <a:lvl3pPr indent="0" lvl="2" marL="0" marR="0" rtl="0" algn="r">
              <a:spcBef>
                <a:spcPts val="0"/>
              </a:spcBef>
              <a:buNone/>
              <a:defRPr sz="1800">
                <a:solidFill>
                  <a:srgbClr val="888888"/>
                </a:solidFill>
                <a:latin typeface="Calibri"/>
                <a:ea typeface="Calibri"/>
                <a:cs typeface="Calibri"/>
                <a:sym typeface="Calibri"/>
              </a:defRPr>
            </a:lvl3pPr>
            <a:lvl4pPr indent="0" lvl="3" marL="0" marR="0" rtl="0" algn="r">
              <a:spcBef>
                <a:spcPts val="0"/>
              </a:spcBef>
              <a:buNone/>
              <a:defRPr sz="1800">
                <a:solidFill>
                  <a:srgbClr val="888888"/>
                </a:solidFill>
                <a:latin typeface="Calibri"/>
                <a:ea typeface="Calibri"/>
                <a:cs typeface="Calibri"/>
                <a:sym typeface="Calibri"/>
              </a:defRPr>
            </a:lvl4pPr>
            <a:lvl5pPr indent="0" lvl="4" marL="0" marR="0" rtl="0" algn="r">
              <a:spcBef>
                <a:spcPts val="0"/>
              </a:spcBef>
              <a:buNone/>
              <a:defRPr sz="1800">
                <a:solidFill>
                  <a:srgbClr val="888888"/>
                </a:solidFill>
                <a:latin typeface="Calibri"/>
                <a:ea typeface="Calibri"/>
                <a:cs typeface="Calibri"/>
                <a:sym typeface="Calibri"/>
              </a:defRPr>
            </a:lvl5pPr>
            <a:lvl6pPr indent="0" lvl="5" marL="0" marR="0" rtl="0" algn="r">
              <a:spcBef>
                <a:spcPts val="0"/>
              </a:spcBef>
              <a:buNone/>
              <a:defRPr sz="1800">
                <a:solidFill>
                  <a:srgbClr val="888888"/>
                </a:solidFill>
                <a:latin typeface="Calibri"/>
                <a:ea typeface="Calibri"/>
                <a:cs typeface="Calibri"/>
                <a:sym typeface="Calibri"/>
              </a:defRPr>
            </a:lvl6pPr>
            <a:lvl7pPr indent="0" lvl="6" marL="0" marR="0" rtl="0" algn="r">
              <a:spcBef>
                <a:spcPts val="0"/>
              </a:spcBef>
              <a:buNone/>
              <a:defRPr sz="1800">
                <a:solidFill>
                  <a:srgbClr val="888888"/>
                </a:solidFill>
                <a:latin typeface="Calibri"/>
                <a:ea typeface="Calibri"/>
                <a:cs typeface="Calibri"/>
                <a:sym typeface="Calibri"/>
              </a:defRPr>
            </a:lvl7pPr>
            <a:lvl8pPr indent="0" lvl="7" marL="0" marR="0" rtl="0" algn="r">
              <a:spcBef>
                <a:spcPts val="0"/>
              </a:spcBef>
              <a:buNone/>
              <a:defRPr sz="1800">
                <a:solidFill>
                  <a:srgbClr val="888888"/>
                </a:solidFill>
                <a:latin typeface="Calibri"/>
                <a:ea typeface="Calibri"/>
                <a:cs typeface="Calibri"/>
                <a:sym typeface="Calibri"/>
              </a:defRPr>
            </a:lvl8pPr>
            <a:lvl9pPr indent="0" lvl="8" marL="0" marR="0" rtl="0" algn="r">
              <a:spcBef>
                <a:spcPts val="0"/>
              </a:spcBef>
              <a:buNone/>
              <a:defRPr sz="18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b="0" u="none"/>
          </a:p>
        </p:txBody>
      </p:sp>
      <p:pic>
        <p:nvPicPr>
          <p:cNvPr id="17" name="Google Shape;17;p1"/>
          <p:cNvPicPr preferRelativeResize="0"/>
          <p:nvPr/>
        </p:nvPicPr>
        <p:blipFill rotWithShape="1">
          <a:blip r:embed="rId2">
            <a:alphaModFix/>
          </a:blip>
          <a:srcRect b="0" l="0" r="0" t="0"/>
          <a:stretch/>
        </p:blipFill>
        <p:spPr>
          <a:xfrm>
            <a:off x="0" y="130470"/>
            <a:ext cx="1371600" cy="963426"/>
          </a:xfrm>
          <a:prstGeom prst="rect">
            <a:avLst/>
          </a:prstGeom>
          <a:noFill/>
          <a:ln>
            <a:noFill/>
          </a:ln>
        </p:spPr>
      </p:pic>
    </p:spTree>
  </p:cSld>
  <p:clrMap accent1="accent1" accent2="accent2" accent3="accent3" accent4="accent4" accent5="accent5" accent6="accent6" bg1="lt1" bg2="dk2" tx1="dk1" tx2="lt2" folHlink="folHlink" hlink="hlink"/>
  <p:sldLayoutIdLst>
    <p:sldLayoutId id="2147483648" r:id="rId3"/>
    <p:sldLayoutId id="2147483649" r:id="rId4"/>
    <p:sldLayoutId id="2147483650" r:id="rId5"/>
    <p:sldLayoutId id="2147483651" r:id="rId6"/>
    <p:sldLayoutId id="2147483652" r:id="rId7"/>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6.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11.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hyperlink" Target="http://msdn.microsoft.com/downloads" TargetMode="Externa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9.xml"/><Relationship Id="rId3" Type="http://schemas.openxmlformats.org/officeDocument/2006/relationships/image" Target="../media/image5.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0.xml"/><Relationship Id="rId3" Type="http://schemas.openxmlformats.org/officeDocument/2006/relationships/image" Target="../media/image14.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5.xml"/><Relationship Id="rId3" Type="http://schemas.openxmlformats.org/officeDocument/2006/relationships/image" Target="../media/image8.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7.xml"/><Relationship Id="rId3" Type="http://schemas.openxmlformats.org/officeDocument/2006/relationships/image" Target="../media/image7.jp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hyperlink" Target="http://localhost/" TargetMode="External"/><Relationship Id="rId4" Type="http://schemas.openxmlformats.org/officeDocument/2006/relationships/hyperlink" Target="http://localhost/" TargetMode="Externa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9.xml"/><Relationship Id="rId3" Type="http://schemas.openxmlformats.org/officeDocument/2006/relationships/image" Target="../media/image10.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 Id="rId3" Type="http://schemas.openxmlformats.org/officeDocument/2006/relationships/image" Target="../media/image9.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0.xml"/><Relationship Id="rId3" Type="http://schemas.openxmlformats.org/officeDocument/2006/relationships/image" Target="../media/image13.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8.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9.xml"/><Relationship Id="rId3" Type="http://schemas.openxmlformats.org/officeDocument/2006/relationships/image" Target="../media/image12.pn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0.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3.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4.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5.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6.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8.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9.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0.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3.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4.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 name="Shape 54"/>
        <p:cNvGrpSpPr/>
        <p:nvPr/>
      </p:nvGrpSpPr>
      <p:grpSpPr>
        <a:xfrm>
          <a:off x="0" y="0"/>
          <a:ext cx="0" cy="0"/>
          <a:chOff x="0" y="0"/>
          <a:chExt cx="0" cy="0"/>
        </a:xfrm>
      </p:grpSpPr>
      <p:sp>
        <p:nvSpPr>
          <p:cNvPr id="55" name="Google Shape;55;p7"/>
          <p:cNvSpPr txBox="1"/>
          <p:nvPr/>
        </p:nvSpPr>
        <p:spPr>
          <a:xfrm>
            <a:off x="228600" y="1401863"/>
            <a:ext cx="8763000" cy="2900474"/>
          </a:xfrm>
          <a:prstGeom prst="rect">
            <a:avLst/>
          </a:prstGeom>
          <a:noFill/>
          <a:ln>
            <a:noFill/>
          </a:ln>
        </p:spPr>
        <p:txBody>
          <a:bodyPr anchorCtr="0" anchor="t" bIns="0" lIns="0" spcFirstLastPara="1" rIns="0" wrap="square" tIns="0">
            <a:spAutoFit/>
          </a:bodyPr>
          <a:lstStyle/>
          <a:p>
            <a:pPr indent="0" lvl="0" marL="58738" marR="0" rtl="0" algn="l">
              <a:lnSpc>
                <a:spcPct val="150000"/>
              </a:lnSpc>
              <a:spcBef>
                <a:spcPts val="0"/>
              </a:spcBef>
              <a:spcAft>
                <a:spcPts val="0"/>
              </a:spcAft>
              <a:buNone/>
            </a:pPr>
            <a:r>
              <a:rPr b="1" i="1" lang="en-US" sz="3600">
                <a:solidFill>
                  <a:schemeClr val="dk1"/>
                </a:solidFill>
                <a:latin typeface="Times New Roman"/>
                <a:ea typeface="Times New Roman"/>
                <a:cs typeface="Times New Roman"/>
                <a:sym typeface="Times New Roman"/>
              </a:rPr>
              <a:t>BÀI 7</a:t>
            </a:r>
            <a:endParaRPr b="1" i="1" sz="3600">
              <a:solidFill>
                <a:schemeClr val="dk1"/>
              </a:solidFill>
              <a:latin typeface="Times New Roman"/>
              <a:ea typeface="Times New Roman"/>
              <a:cs typeface="Times New Roman"/>
              <a:sym typeface="Times New Roman"/>
            </a:endParaRPr>
          </a:p>
          <a:p>
            <a:pPr indent="0" lvl="0" marL="58738" marR="0" rtl="0" algn="ctr">
              <a:spcBef>
                <a:spcPts val="105"/>
              </a:spcBef>
              <a:spcAft>
                <a:spcPts val="0"/>
              </a:spcAft>
              <a:buNone/>
            </a:pPr>
            <a:r>
              <a:rPr b="1" i="1" lang="en-US" sz="4000">
                <a:solidFill>
                  <a:schemeClr val="dk1"/>
                </a:solidFill>
                <a:latin typeface="Times New Roman"/>
                <a:ea typeface="Times New Roman"/>
                <a:cs typeface="Times New Roman"/>
                <a:sym typeface="Times New Roman"/>
              </a:rPr>
              <a:t>Giới thiệu kết nối cơ sở dữ liệu trong lập trình trực quan</a:t>
            </a:r>
            <a:endParaRPr b="1" i="1" sz="4000">
              <a:solidFill>
                <a:schemeClr val="dk1"/>
              </a:solidFill>
              <a:latin typeface="Times New Roman"/>
              <a:ea typeface="Times New Roman"/>
              <a:cs typeface="Times New Roman"/>
              <a:sym typeface="Times New Roman"/>
            </a:endParaRPr>
          </a:p>
          <a:p>
            <a:pPr indent="0" lvl="0" marL="58738" marR="0" rtl="0" algn="ctr">
              <a:lnSpc>
                <a:spcPct val="150000"/>
              </a:lnSpc>
              <a:spcBef>
                <a:spcPts val="105"/>
              </a:spcBef>
              <a:spcAft>
                <a:spcPts val="0"/>
              </a:spcAft>
              <a:buNone/>
            </a:pPr>
            <a:r>
              <a:rPr b="1" i="1" lang="en-US" sz="4000">
                <a:solidFill>
                  <a:schemeClr val="dk1"/>
                </a:solidFill>
                <a:latin typeface="Times New Roman"/>
                <a:ea typeface="Times New Roman"/>
                <a:cs typeface="Times New Roman"/>
                <a:sym typeface="Times New Roman"/>
              </a:rPr>
              <a:t>Introduce Database</a:t>
            </a:r>
            <a:endParaRPr b="1" i="1" sz="4000">
              <a:solidFill>
                <a:schemeClr val="dk1"/>
              </a:solidFill>
              <a:latin typeface="Times New Roman"/>
              <a:ea typeface="Times New Roman"/>
              <a:cs typeface="Times New Roman"/>
              <a:sym typeface="Times New Roman"/>
            </a:endParaRPr>
          </a:p>
        </p:txBody>
      </p:sp>
      <p:sp>
        <p:nvSpPr>
          <p:cNvPr id="56" name="Google Shape;56;p7"/>
          <p:cNvSpPr txBox="1"/>
          <p:nvPr/>
        </p:nvSpPr>
        <p:spPr>
          <a:xfrm>
            <a:off x="3962400" y="5456137"/>
            <a:ext cx="4666996" cy="350737"/>
          </a:xfrm>
          <a:prstGeom prst="rect">
            <a:avLst/>
          </a:prstGeom>
          <a:noFill/>
          <a:ln>
            <a:noFill/>
          </a:ln>
        </p:spPr>
        <p:txBody>
          <a:bodyPr anchorCtr="0" anchor="t" bIns="0" lIns="0" spcFirstLastPara="1" rIns="0" wrap="square" tIns="12050">
            <a:spAutoFit/>
          </a:bodyPr>
          <a:lstStyle/>
          <a:p>
            <a:pPr indent="0" lvl="0" marL="12700" marR="0" rtl="0" algn="l">
              <a:lnSpc>
                <a:spcPct val="100000"/>
              </a:lnSpc>
              <a:spcBef>
                <a:spcPts val="0"/>
              </a:spcBef>
              <a:spcAft>
                <a:spcPts val="0"/>
              </a:spcAft>
              <a:buNone/>
            </a:pPr>
            <a:r>
              <a:rPr b="1" lang="en-US" sz="2200">
                <a:solidFill>
                  <a:schemeClr val="dk1"/>
                </a:solidFill>
                <a:latin typeface="Times New Roman"/>
                <a:ea typeface="Times New Roman"/>
                <a:cs typeface="Times New Roman"/>
                <a:sym typeface="Times New Roman"/>
              </a:rPr>
              <a:t>Ts. Chu Thị Hồng Hải</a:t>
            </a:r>
            <a:endParaRPr sz="2200">
              <a:solidFill>
                <a:schemeClr val="dk1"/>
              </a:solidFill>
              <a:latin typeface="Times New Roman"/>
              <a:ea typeface="Times New Roman"/>
              <a:cs typeface="Times New Roman"/>
              <a:sym typeface="Times New Roman"/>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 name="Shape 60"/>
        <p:cNvGrpSpPr/>
        <p:nvPr/>
      </p:nvGrpSpPr>
      <p:grpSpPr>
        <a:xfrm>
          <a:off x="0" y="0"/>
          <a:ext cx="0" cy="0"/>
          <a:chOff x="0" y="0"/>
          <a:chExt cx="0" cy="0"/>
        </a:xfrm>
      </p:grpSpPr>
      <p:sp>
        <p:nvSpPr>
          <p:cNvPr id="61" name="Google Shape;61;p8"/>
          <p:cNvSpPr txBox="1"/>
          <p:nvPr>
            <p:ph type="title"/>
          </p:nvPr>
        </p:nvSpPr>
        <p:spPr>
          <a:xfrm>
            <a:off x="1562764" y="533400"/>
            <a:ext cx="6347205" cy="452119"/>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b="1" lang="en-US"/>
              <a:t>MỤC TIÊU</a:t>
            </a:r>
            <a:endParaRPr/>
          </a:p>
        </p:txBody>
      </p:sp>
      <p:sp>
        <p:nvSpPr>
          <p:cNvPr id="62" name="Google Shape;62;p8"/>
          <p:cNvSpPr txBox="1"/>
          <p:nvPr>
            <p:ph idx="1" type="body"/>
          </p:nvPr>
        </p:nvSpPr>
        <p:spPr>
          <a:xfrm>
            <a:off x="381000" y="1371600"/>
            <a:ext cx="8229600" cy="2158732"/>
          </a:xfrm>
          <a:prstGeom prst="rect">
            <a:avLst/>
          </a:prstGeom>
          <a:noFill/>
          <a:ln>
            <a:noFill/>
          </a:ln>
        </p:spPr>
        <p:txBody>
          <a:bodyPr anchorCtr="0" anchor="t" bIns="0" lIns="0" spcFirstLastPara="1" rIns="0" wrap="square" tIns="0">
            <a:spAutoFit/>
          </a:bodyPr>
          <a:lstStyle/>
          <a:p>
            <a:pPr indent="-342900" lvl="0" marL="342900" rtl="0" algn="l">
              <a:lnSpc>
                <a:spcPct val="150000"/>
              </a:lnSpc>
              <a:spcBef>
                <a:spcPts val="0"/>
              </a:spcBef>
              <a:spcAft>
                <a:spcPts val="0"/>
              </a:spcAft>
              <a:buClr>
                <a:schemeClr val="dk1"/>
              </a:buClr>
              <a:buSzPts val="2400"/>
              <a:buFont typeface="Noto Sans Symbols"/>
              <a:buChar char="❑"/>
            </a:pPr>
            <a:r>
              <a:rPr lang="en-US" sz="2400"/>
              <a:t>Hiểu được ý nghĩa và quy trình kết nối CSDL trong lập trình trực quan.</a:t>
            </a:r>
            <a:endParaRPr/>
          </a:p>
          <a:p>
            <a:pPr indent="-342900" lvl="0" marL="342900" rtl="0" algn="l">
              <a:lnSpc>
                <a:spcPct val="150000"/>
              </a:lnSpc>
              <a:spcBef>
                <a:spcPts val="0"/>
              </a:spcBef>
              <a:spcAft>
                <a:spcPts val="0"/>
              </a:spcAft>
              <a:buClr>
                <a:schemeClr val="dk1"/>
              </a:buClr>
              <a:buSzPts val="2400"/>
              <a:buFont typeface="Noto Sans Symbols"/>
              <a:buChar char="❑"/>
            </a:pPr>
            <a:r>
              <a:rPr lang="en-US" sz="2400"/>
              <a:t>Nhớ được các bước thực hiện trên phần mềm</a:t>
            </a:r>
            <a:endParaRPr sz="2400"/>
          </a:p>
          <a:p>
            <a:pPr indent="-342900" lvl="0" marL="342900" rtl="0" algn="l">
              <a:lnSpc>
                <a:spcPct val="150000"/>
              </a:lnSpc>
              <a:spcBef>
                <a:spcPts val="0"/>
              </a:spcBef>
              <a:spcAft>
                <a:spcPts val="0"/>
              </a:spcAft>
              <a:buClr>
                <a:schemeClr val="dk1"/>
              </a:buClr>
              <a:buSzPts val="2400"/>
              <a:buFont typeface="Noto Sans Symbols"/>
              <a:buChar char="❑"/>
            </a:pPr>
            <a:r>
              <a:rPr lang="en-US" sz="2400"/>
              <a:t>Hiểu được xây dựng ứng dụng Web trên .NET</a:t>
            </a:r>
            <a:endParaRPr/>
          </a:p>
        </p:txBody>
      </p:sp>
      <p:sp>
        <p:nvSpPr>
          <p:cNvPr id="63" name="Google Shape;63;p8"/>
          <p:cNvSpPr txBox="1"/>
          <p:nvPr>
            <p:ph idx="12" type="sldNum"/>
          </p:nvPr>
        </p:nvSpPr>
        <p:spPr>
          <a:xfrm>
            <a:off x="7924800" y="6356350"/>
            <a:ext cx="762000" cy="365125"/>
          </a:xfrm>
          <a:prstGeom prst="rect">
            <a:avLst/>
          </a:prstGeom>
          <a:noFill/>
          <a:ln>
            <a:noFill/>
          </a:ln>
        </p:spPr>
        <p:txBody>
          <a:bodyPr anchorCtr="0" anchor="b" bIns="0" lIns="0" spcFirstLastPara="1" rIns="0" wrap="square" tIns="0">
            <a:spAutoFit/>
          </a:bodyPr>
          <a:lstStyle/>
          <a:p>
            <a:pPr indent="0" lvl="0" marL="0" marR="0" rtl="0" algn="r">
              <a:spcBef>
                <a:spcPts val="0"/>
              </a:spcBef>
              <a:spcAft>
                <a:spcPts val="0"/>
              </a:spcAft>
              <a:buNone/>
            </a:pPr>
            <a:fld id="{00000000-1234-1234-1234-123412341234}" type="slidenum">
              <a:rPr lang="en-US" sz="1200">
                <a:solidFill>
                  <a:srgbClr val="045C75"/>
                </a:solidFill>
                <a:latin typeface="Times New Roman"/>
                <a:ea typeface="Times New Roman"/>
                <a:cs typeface="Times New Roman"/>
                <a:sym typeface="Times New Roman"/>
              </a:rPr>
              <a:t>‹#›</a:t>
            </a:fld>
            <a:endParaRPr sz="1200">
              <a:solidFill>
                <a:srgbClr val="045C75"/>
              </a:solidFill>
              <a:latin typeface="Times New Roman"/>
              <a:ea typeface="Times New Roman"/>
              <a:cs typeface="Times New Roman"/>
              <a:sym typeface="Times New Roman"/>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7" name="Shape 67"/>
        <p:cNvGrpSpPr/>
        <p:nvPr/>
      </p:nvGrpSpPr>
      <p:grpSpPr>
        <a:xfrm>
          <a:off x="0" y="0"/>
          <a:ext cx="0" cy="0"/>
          <a:chOff x="0" y="0"/>
          <a:chExt cx="0" cy="0"/>
        </a:xfrm>
      </p:grpSpPr>
      <p:sp>
        <p:nvSpPr>
          <p:cNvPr id="68" name="Google Shape;68;p9"/>
          <p:cNvSpPr txBox="1"/>
          <p:nvPr>
            <p:ph type="title"/>
          </p:nvPr>
        </p:nvSpPr>
        <p:spPr>
          <a:xfrm>
            <a:off x="1398397" y="480186"/>
            <a:ext cx="6347205"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Nội dung</a:t>
            </a:r>
            <a:endParaRPr/>
          </a:p>
        </p:txBody>
      </p:sp>
      <p:sp>
        <p:nvSpPr>
          <p:cNvPr id="69" name="Google Shape;69;p9"/>
          <p:cNvSpPr txBox="1"/>
          <p:nvPr>
            <p:ph idx="1" type="body"/>
          </p:nvPr>
        </p:nvSpPr>
        <p:spPr>
          <a:xfrm>
            <a:off x="444500" y="1222375"/>
            <a:ext cx="8255000" cy="4405630"/>
          </a:xfrm>
          <a:prstGeom prst="rect">
            <a:avLst/>
          </a:prstGeom>
          <a:noFill/>
          <a:ln>
            <a:noFill/>
          </a:ln>
        </p:spPr>
        <p:txBody>
          <a:bodyPr anchorCtr="0" anchor="t" bIns="0" lIns="0" spcFirstLastPara="1" rIns="0" wrap="square" tIns="0">
            <a:normAutofit/>
          </a:bodyPr>
          <a:lstStyle/>
          <a:p>
            <a:pPr indent="-342900" lvl="0" marL="342900" rtl="0" algn="l">
              <a:lnSpc>
                <a:spcPct val="150000"/>
              </a:lnSpc>
              <a:spcBef>
                <a:spcPts val="0"/>
              </a:spcBef>
              <a:spcAft>
                <a:spcPts val="0"/>
              </a:spcAft>
              <a:buClr>
                <a:schemeClr val="dk1"/>
              </a:buClr>
              <a:buSzPts val="2400"/>
              <a:buFont typeface="Noto Sans Symbols"/>
              <a:buChar char="❑"/>
            </a:pPr>
            <a:r>
              <a:rPr lang="en-US" sz="2400"/>
              <a:t>Tổng quan về ADO.NET </a:t>
            </a:r>
            <a:endParaRPr/>
          </a:p>
          <a:p>
            <a:pPr indent="-342900" lvl="1" marL="800100" rtl="0" algn="l">
              <a:lnSpc>
                <a:spcPct val="150000"/>
              </a:lnSpc>
              <a:spcBef>
                <a:spcPts val="0"/>
              </a:spcBef>
              <a:spcAft>
                <a:spcPts val="0"/>
              </a:spcAft>
              <a:buSzPts val="2400"/>
              <a:buFont typeface="Noto Sans Symbols"/>
              <a:buChar char="▪"/>
            </a:pPr>
            <a:r>
              <a:rPr lang="en-US" sz="2400"/>
              <a:t>Kiến trúc</a:t>
            </a:r>
            <a:endParaRPr sz="2400"/>
          </a:p>
          <a:p>
            <a:pPr indent="-342900" lvl="1" marL="800100" rtl="0" algn="l">
              <a:lnSpc>
                <a:spcPct val="150000"/>
              </a:lnSpc>
              <a:spcBef>
                <a:spcPts val="0"/>
              </a:spcBef>
              <a:spcAft>
                <a:spcPts val="0"/>
              </a:spcAft>
              <a:buSzPts val="2400"/>
              <a:buFont typeface="Noto Sans Symbols"/>
              <a:buChar char="▪"/>
            </a:pPr>
            <a:r>
              <a:rPr lang="en-US" sz="2400"/>
              <a:t>Các đặc điểm</a:t>
            </a:r>
            <a:endParaRPr sz="2400"/>
          </a:p>
          <a:p>
            <a:pPr indent="-342900" lvl="1" marL="800100" rtl="0" algn="l">
              <a:lnSpc>
                <a:spcPct val="150000"/>
              </a:lnSpc>
              <a:spcBef>
                <a:spcPts val="0"/>
              </a:spcBef>
              <a:spcAft>
                <a:spcPts val="0"/>
              </a:spcAft>
              <a:buSzPts val="2400"/>
              <a:buFont typeface="Noto Sans Symbols"/>
              <a:buChar char="▪"/>
            </a:pPr>
            <a:r>
              <a:rPr lang="en-US" sz="2400"/>
              <a:t>Quy trình kết nối CSDL với ADO.Net</a:t>
            </a:r>
            <a:endParaRPr sz="2400"/>
          </a:p>
          <a:p>
            <a:pPr indent="-342900" lvl="0" marL="342900" rtl="0" algn="l">
              <a:lnSpc>
                <a:spcPct val="150000"/>
              </a:lnSpc>
              <a:spcBef>
                <a:spcPts val="940"/>
              </a:spcBef>
              <a:spcAft>
                <a:spcPts val="0"/>
              </a:spcAft>
              <a:buClr>
                <a:srgbClr val="93A299"/>
              </a:buClr>
              <a:buSzPts val="2033"/>
              <a:buFont typeface="Noto Sans Symbols"/>
              <a:buChar char="❑"/>
            </a:pPr>
            <a:r>
              <a:rPr lang="en-US" sz="2400"/>
              <a:t>Giới thiệu ASP.Net</a:t>
            </a:r>
            <a:endParaRPr sz="2400"/>
          </a:p>
          <a:p>
            <a:pPr indent="-314325" lvl="0" marL="774700" rtl="0" algn="l">
              <a:lnSpc>
                <a:spcPct val="100000"/>
              </a:lnSpc>
              <a:spcBef>
                <a:spcPts val="844"/>
              </a:spcBef>
              <a:spcAft>
                <a:spcPts val="0"/>
              </a:spcAft>
              <a:buClr>
                <a:srgbClr val="93A299"/>
              </a:buClr>
              <a:buSzPts val="2033"/>
              <a:buFont typeface="Noto Sans Symbols"/>
              <a:buChar char="▪"/>
            </a:pPr>
            <a:r>
              <a:rPr lang="en-US" sz="2400">
                <a:latin typeface="Times New Roman"/>
                <a:ea typeface="Times New Roman"/>
                <a:cs typeface="Times New Roman"/>
                <a:sym typeface="Times New Roman"/>
              </a:rPr>
              <a:t>Tạo Web Forms</a:t>
            </a:r>
            <a:endParaRPr sz="2400">
              <a:latin typeface="Times New Roman"/>
              <a:ea typeface="Times New Roman"/>
              <a:cs typeface="Times New Roman"/>
              <a:sym typeface="Times New Roman"/>
            </a:endParaRPr>
          </a:p>
          <a:p>
            <a:pPr indent="-314325" lvl="0" marL="774700" rtl="0" algn="l">
              <a:lnSpc>
                <a:spcPct val="100000"/>
              </a:lnSpc>
              <a:spcBef>
                <a:spcPts val="880"/>
              </a:spcBef>
              <a:spcAft>
                <a:spcPts val="0"/>
              </a:spcAft>
              <a:buClr>
                <a:srgbClr val="93A299"/>
              </a:buClr>
              <a:buSzPts val="2033"/>
              <a:buFont typeface="Noto Sans Symbols"/>
              <a:buChar char="▪"/>
            </a:pPr>
            <a:r>
              <a:rPr lang="en-US" sz="2400">
                <a:latin typeface="Times New Roman"/>
                <a:ea typeface="Times New Roman"/>
                <a:cs typeface="Times New Roman"/>
                <a:sym typeface="Times New Roman"/>
              </a:rPr>
              <a:t>Các Control Server của ASP.Net</a:t>
            </a:r>
            <a:endParaRPr sz="2400">
              <a:latin typeface="Times New Roman"/>
              <a:ea typeface="Times New Roman"/>
              <a:cs typeface="Times New Roman"/>
              <a:sym typeface="Times New Roman"/>
            </a:endParaRPr>
          </a:p>
          <a:p>
            <a:pPr indent="-314325" lvl="0" marL="774700" rtl="0" algn="l">
              <a:lnSpc>
                <a:spcPct val="100000"/>
              </a:lnSpc>
              <a:spcBef>
                <a:spcPts val="780"/>
              </a:spcBef>
              <a:spcAft>
                <a:spcPts val="0"/>
              </a:spcAft>
              <a:buClr>
                <a:srgbClr val="93A299"/>
              </a:buClr>
              <a:buSzPts val="2033"/>
              <a:buFont typeface="Noto Sans Symbols"/>
              <a:buChar char="▪"/>
            </a:pPr>
            <a:r>
              <a:rPr lang="en-US" sz="2400">
                <a:latin typeface="Times New Roman"/>
                <a:ea typeface="Times New Roman"/>
                <a:cs typeface="Times New Roman"/>
                <a:sym typeface="Times New Roman"/>
              </a:rPr>
              <a:t>Các Control Validation</a:t>
            </a:r>
            <a:endParaRPr sz="2400">
              <a:latin typeface="Times New Roman"/>
              <a:ea typeface="Times New Roman"/>
              <a:cs typeface="Times New Roman"/>
              <a:sym typeface="Times New Roman"/>
            </a:endParaRPr>
          </a:p>
          <a:p>
            <a:pPr indent="-190500" lvl="0" marL="342900" rtl="0" algn="l">
              <a:lnSpc>
                <a:spcPct val="150000"/>
              </a:lnSpc>
              <a:spcBef>
                <a:spcPts val="0"/>
              </a:spcBef>
              <a:spcAft>
                <a:spcPts val="0"/>
              </a:spcAft>
              <a:buClr>
                <a:schemeClr val="dk1"/>
              </a:buClr>
              <a:buSzPts val="2400"/>
              <a:buFont typeface="Noto Sans Symbols"/>
              <a:buNone/>
            </a:pPr>
            <a:r>
              <a:t/>
            </a:r>
            <a:endParaRPr sz="2400"/>
          </a:p>
          <a:p>
            <a:pPr indent="0" lvl="0" marL="0" rtl="0" algn="l">
              <a:spcBef>
                <a:spcPts val="0"/>
              </a:spcBef>
              <a:spcAft>
                <a:spcPts val="0"/>
              </a:spcAft>
              <a:buNone/>
            </a:pPr>
            <a:r>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3" name="Shape 73"/>
        <p:cNvGrpSpPr/>
        <p:nvPr/>
      </p:nvGrpSpPr>
      <p:grpSpPr>
        <a:xfrm>
          <a:off x="0" y="0"/>
          <a:ext cx="0" cy="0"/>
          <a:chOff x="0" y="0"/>
          <a:chExt cx="0" cy="0"/>
        </a:xfrm>
      </p:grpSpPr>
      <p:sp>
        <p:nvSpPr>
          <p:cNvPr id="74" name="Google Shape;74;p10"/>
          <p:cNvSpPr txBox="1"/>
          <p:nvPr>
            <p:ph type="title"/>
          </p:nvPr>
        </p:nvSpPr>
        <p:spPr>
          <a:xfrm>
            <a:off x="1676400" y="457200"/>
            <a:ext cx="6347205" cy="452119"/>
          </a:xfrm>
          <a:prstGeom prst="rect">
            <a:avLst/>
          </a:prstGeom>
          <a:noFill/>
          <a:ln>
            <a:noFill/>
          </a:ln>
        </p:spPr>
        <p:txBody>
          <a:bodyPr anchorCtr="0" anchor="t" bIns="0" lIns="0" spcFirstLastPara="1" rIns="0" wrap="square" tIns="0">
            <a:normAutofit/>
          </a:bodyPr>
          <a:lstStyle/>
          <a:p>
            <a:pPr indent="0" lvl="0" marL="0" rtl="0" algn="l">
              <a:spcBef>
                <a:spcPts val="0"/>
              </a:spcBef>
              <a:spcAft>
                <a:spcPts val="0"/>
              </a:spcAft>
              <a:buNone/>
            </a:pPr>
            <a:r>
              <a:rPr lang="en-US"/>
              <a:t>Tổng quan về kết nối cơ sở dữ liệu</a:t>
            </a:r>
            <a:endParaRPr/>
          </a:p>
        </p:txBody>
      </p:sp>
      <p:sp>
        <p:nvSpPr>
          <p:cNvPr id="75" name="Google Shape;75;p10"/>
          <p:cNvSpPr txBox="1"/>
          <p:nvPr>
            <p:ph idx="1" type="body"/>
          </p:nvPr>
        </p:nvSpPr>
        <p:spPr>
          <a:xfrm>
            <a:off x="342900" y="1219200"/>
            <a:ext cx="8458200" cy="5079600"/>
          </a:xfrm>
          <a:prstGeom prst="rect">
            <a:avLst/>
          </a:prstGeom>
          <a:noFill/>
          <a:ln>
            <a:noFill/>
          </a:ln>
        </p:spPr>
        <p:txBody>
          <a:bodyPr anchorCtr="0" anchor="t" bIns="0" lIns="0" spcFirstLastPara="1" rIns="0" wrap="square" tIns="0">
            <a:spAutoFit/>
          </a:bodyPr>
          <a:lstStyle/>
          <a:p>
            <a:pPr indent="-342900" lvl="0" marL="342900" rtl="0" algn="just">
              <a:lnSpc>
                <a:spcPct val="100000"/>
              </a:lnSpc>
              <a:spcBef>
                <a:spcPts val="0"/>
              </a:spcBef>
              <a:spcAft>
                <a:spcPts val="0"/>
              </a:spcAft>
              <a:buClr>
                <a:schemeClr val="dk1"/>
              </a:buClr>
              <a:buSzPts val="2400"/>
              <a:buFont typeface="Noto Sans Symbols"/>
              <a:buChar char="▪"/>
            </a:pPr>
            <a:r>
              <a:rPr lang="en-US" sz="2400">
                <a:latin typeface="Times New Roman"/>
                <a:ea typeface="Times New Roman"/>
                <a:cs typeface="Times New Roman"/>
                <a:sym typeface="Times New Roman"/>
              </a:rPr>
              <a:t>Mọi dữ liệu sẽ được lưu trữ trong cơ sở dữ liệu nhất định như MS Access, SQL Server, Orac…</a:t>
            </a:r>
            <a:endParaRPr/>
          </a:p>
          <a:p>
            <a:pPr indent="-342900" lvl="0" marL="342900" rtl="0" algn="just">
              <a:lnSpc>
                <a:spcPct val="100000"/>
              </a:lnSpc>
              <a:spcBef>
                <a:spcPts val="0"/>
              </a:spcBef>
              <a:spcAft>
                <a:spcPts val="0"/>
              </a:spcAft>
              <a:buClr>
                <a:schemeClr val="dk1"/>
              </a:buClr>
              <a:buSzPts val="2400"/>
              <a:buFont typeface="Noto Sans Symbols"/>
              <a:buChar char="▪"/>
            </a:pPr>
            <a:r>
              <a:rPr lang="en-US" sz="2400">
                <a:latin typeface="Times New Roman"/>
                <a:ea typeface="Times New Roman"/>
                <a:cs typeface="Times New Roman"/>
                <a:sym typeface="Times New Roman"/>
              </a:rPr>
              <a:t>Việc của người lập trình là truy xuất CSDL để hiển thị, thống kê, tìm kiếm…trả về kết quả theo nhu cầu của người sử dụng.</a:t>
            </a:r>
            <a:endParaRPr/>
          </a:p>
          <a:p>
            <a:pPr indent="-342900" lvl="0" marL="342900" rtl="0" algn="just">
              <a:lnSpc>
                <a:spcPct val="100000"/>
              </a:lnSpc>
              <a:spcBef>
                <a:spcPts val="0"/>
              </a:spcBef>
              <a:spcAft>
                <a:spcPts val="0"/>
              </a:spcAft>
              <a:buClr>
                <a:schemeClr val="dk1"/>
              </a:buClr>
              <a:buSzPts val="2400"/>
              <a:buFont typeface="Noto Sans Symbols"/>
              <a:buChar char="▪"/>
            </a:pPr>
            <a:r>
              <a:rPr lang="en-US" sz="2400">
                <a:latin typeface="Times New Roman"/>
                <a:ea typeface="Times New Roman"/>
                <a:cs typeface="Times New Roman"/>
                <a:sym typeface="Times New Roman"/>
              </a:rPr>
              <a:t>Khi người sử dụng đưa vào các thông tin, các thông tin sẽ được lưu lại trong CSDL.</a:t>
            </a:r>
            <a:endParaRPr/>
          </a:p>
          <a:p>
            <a:pPr indent="-342900" lvl="0" marL="342900" rtl="0" algn="just">
              <a:lnSpc>
                <a:spcPct val="100000"/>
              </a:lnSpc>
              <a:spcBef>
                <a:spcPts val="0"/>
              </a:spcBef>
              <a:spcAft>
                <a:spcPts val="0"/>
              </a:spcAft>
              <a:buClr>
                <a:schemeClr val="dk1"/>
              </a:buClr>
              <a:buSzPts val="2400"/>
              <a:buFont typeface="Noto Sans Symbols"/>
              <a:buChar char="▪"/>
            </a:pPr>
            <a:r>
              <a:rPr lang="en-US" sz="2400">
                <a:latin typeface="Times New Roman"/>
                <a:ea typeface="Times New Roman"/>
                <a:cs typeface="Times New Roman"/>
                <a:sym typeface="Times New Roman"/>
              </a:rPr>
              <a:t>Để truy xuất CSDL có rất nhiều phương pháp khác nhau. Trong VB.Net, sẽ sử dụng ADO.NET để truy cập CSDL.</a:t>
            </a:r>
            <a:endParaRPr sz="2400">
              <a:latin typeface="Times New Roman"/>
              <a:ea typeface="Times New Roman"/>
              <a:cs typeface="Times New Roman"/>
              <a:sym typeface="Times New Roman"/>
            </a:endParaRPr>
          </a:p>
          <a:p>
            <a:pPr indent="-342900" lvl="0" marL="342900" rtl="0" algn="just">
              <a:lnSpc>
                <a:spcPct val="100000"/>
              </a:lnSpc>
              <a:spcBef>
                <a:spcPts val="0"/>
              </a:spcBef>
              <a:spcAft>
                <a:spcPts val="0"/>
              </a:spcAft>
              <a:buClr>
                <a:schemeClr val="dk1"/>
              </a:buClr>
              <a:buSzPts val="2400"/>
              <a:buFont typeface="Noto Sans Symbols"/>
              <a:buChar char="▪"/>
            </a:pPr>
            <a:r>
              <a:rPr lang="en-US" sz="2400">
                <a:latin typeface="Times New Roman"/>
                <a:ea typeface="Times New Roman"/>
                <a:cs typeface="Times New Roman"/>
                <a:sym typeface="Times New Roman"/>
              </a:rPr>
              <a:t> ADO.NET là mô hình làm việc mới cải tiến rất nhiều so với ADO, ADO.NET được thiết kế làm tăng tốc độ truy cập và thao tác dữ liệu trong môi trường đa lớp (n-tier).</a:t>
            </a:r>
            <a:endParaRPr sz="2400">
              <a:latin typeface="Times New Roman"/>
              <a:ea typeface="Times New Roman"/>
              <a:cs typeface="Times New Roman"/>
              <a:sym typeface="Times New Roman"/>
            </a:endParaRPr>
          </a:p>
          <a:p>
            <a:pPr indent="-342900" lvl="0" marL="342900" rtl="0" algn="just">
              <a:lnSpc>
                <a:spcPct val="100000"/>
              </a:lnSpc>
              <a:spcBef>
                <a:spcPts val="0"/>
              </a:spcBef>
              <a:spcAft>
                <a:spcPts val="0"/>
              </a:spcAft>
              <a:buClr>
                <a:schemeClr val="dk1"/>
              </a:buClr>
              <a:buSzPts val="2400"/>
              <a:buFont typeface="Noto Sans Symbols"/>
              <a:buChar char="▪"/>
            </a:pPr>
            <a:r>
              <a:rPr lang="en-US" sz="2400">
                <a:latin typeface="Times New Roman"/>
                <a:ea typeface="Times New Roman"/>
                <a:cs typeface="Times New Roman"/>
                <a:sym typeface="Times New Roman"/>
              </a:rPr>
              <a:t> Thành phần chính của ADO.NET là đối tượng DataSet và .NET Provider</a:t>
            </a:r>
            <a:endParaRPr sz="2400">
              <a:latin typeface="Times New Roman"/>
              <a:ea typeface="Times New Roman"/>
              <a:cs typeface="Times New Roman"/>
              <a:sym typeface="Times New Roman"/>
            </a:endParaRPr>
          </a:p>
          <a:p>
            <a:pPr indent="0" lvl="0" marL="0" rtl="0" algn="just">
              <a:lnSpc>
                <a:spcPct val="100000"/>
              </a:lnSpc>
              <a:spcBef>
                <a:spcPts val="0"/>
              </a:spcBef>
              <a:spcAft>
                <a:spcPts val="0"/>
              </a:spcAft>
              <a:buNone/>
            </a:pPr>
            <a:r>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0" name="Shape 80"/>
        <p:cNvGrpSpPr/>
        <p:nvPr/>
      </p:nvGrpSpPr>
      <p:grpSpPr>
        <a:xfrm>
          <a:off x="0" y="0"/>
          <a:ext cx="0" cy="0"/>
          <a:chOff x="0" y="0"/>
          <a:chExt cx="0" cy="0"/>
        </a:xfrm>
      </p:grpSpPr>
      <p:sp>
        <p:nvSpPr>
          <p:cNvPr id="81" name="Google Shape;81;p11"/>
          <p:cNvSpPr txBox="1"/>
          <p:nvPr>
            <p:ph type="title"/>
          </p:nvPr>
        </p:nvSpPr>
        <p:spPr>
          <a:xfrm>
            <a:off x="1676400" y="457200"/>
            <a:ext cx="6347205" cy="452119"/>
          </a:xfrm>
          <a:prstGeom prst="rect">
            <a:avLst/>
          </a:prstGeom>
          <a:noFill/>
          <a:ln>
            <a:noFill/>
          </a:ln>
        </p:spPr>
        <p:txBody>
          <a:bodyPr anchorCtr="0" anchor="t" bIns="0" lIns="0" spcFirstLastPara="1" rIns="0" wrap="square" tIns="0">
            <a:normAutofit/>
          </a:bodyPr>
          <a:lstStyle/>
          <a:p>
            <a:pPr indent="0" lvl="0" marL="0" rtl="0" algn="l">
              <a:spcBef>
                <a:spcPts val="0"/>
              </a:spcBef>
              <a:spcAft>
                <a:spcPts val="0"/>
              </a:spcAft>
              <a:buNone/>
            </a:pPr>
            <a:r>
              <a:rPr lang="en-US"/>
              <a:t>Kiến trúc hỗ kết nối cơ sở dữ liệu</a:t>
            </a:r>
            <a:endParaRPr/>
          </a:p>
        </p:txBody>
      </p:sp>
      <p:pic>
        <p:nvPicPr>
          <p:cNvPr id="82" name="Google Shape;82;p11"/>
          <p:cNvPicPr preferRelativeResize="0"/>
          <p:nvPr>
            <p:ph idx="1" type="body"/>
          </p:nvPr>
        </p:nvPicPr>
        <p:blipFill rotWithShape="1">
          <a:blip r:embed="rId3">
            <a:alphaModFix/>
          </a:blip>
          <a:srcRect b="0" l="0" r="0" t="0"/>
          <a:stretch/>
        </p:blipFill>
        <p:spPr>
          <a:xfrm>
            <a:off x="762000" y="1600200"/>
            <a:ext cx="7848600" cy="434340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 name="Shape 87"/>
        <p:cNvGrpSpPr/>
        <p:nvPr/>
      </p:nvGrpSpPr>
      <p:grpSpPr>
        <a:xfrm>
          <a:off x="0" y="0"/>
          <a:ext cx="0" cy="0"/>
          <a:chOff x="0" y="0"/>
          <a:chExt cx="0" cy="0"/>
        </a:xfrm>
      </p:grpSpPr>
      <p:sp>
        <p:nvSpPr>
          <p:cNvPr id="88" name="Google Shape;88;p12"/>
          <p:cNvSpPr txBox="1"/>
          <p:nvPr>
            <p:ph type="title"/>
          </p:nvPr>
        </p:nvSpPr>
        <p:spPr>
          <a:xfrm>
            <a:off x="1676400" y="457200"/>
            <a:ext cx="6347205" cy="452119"/>
          </a:xfrm>
          <a:prstGeom prst="rect">
            <a:avLst/>
          </a:prstGeom>
          <a:noFill/>
          <a:ln>
            <a:noFill/>
          </a:ln>
        </p:spPr>
        <p:txBody>
          <a:bodyPr anchorCtr="0" anchor="t" bIns="0" lIns="0" spcFirstLastPara="1" rIns="0" wrap="square" tIns="0">
            <a:normAutofit/>
          </a:bodyPr>
          <a:lstStyle/>
          <a:p>
            <a:pPr indent="0" lvl="0" marL="0" rtl="0" algn="l">
              <a:spcBef>
                <a:spcPts val="0"/>
              </a:spcBef>
              <a:spcAft>
                <a:spcPts val="0"/>
              </a:spcAft>
              <a:buNone/>
            </a:pPr>
            <a:r>
              <a:rPr lang="en-US"/>
              <a:t>Kiến trúc hỗ kết nối cơ sở dữ liệu</a:t>
            </a:r>
            <a:endParaRPr/>
          </a:p>
        </p:txBody>
      </p:sp>
      <p:sp>
        <p:nvSpPr>
          <p:cNvPr id="89" name="Google Shape;89;p12"/>
          <p:cNvSpPr txBox="1"/>
          <p:nvPr/>
        </p:nvSpPr>
        <p:spPr>
          <a:xfrm>
            <a:off x="228600" y="1377733"/>
            <a:ext cx="8686800" cy="4863900"/>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150000"/>
              </a:lnSpc>
              <a:spcBef>
                <a:spcPts val="0"/>
              </a:spcBef>
              <a:spcAft>
                <a:spcPts val="0"/>
              </a:spcAft>
              <a:buClr>
                <a:schemeClr val="dk1"/>
              </a:buClr>
              <a:buSzPts val="2200"/>
              <a:buFont typeface="Noto Sans Symbols"/>
              <a:buChar char="▪"/>
            </a:pPr>
            <a:r>
              <a:rPr b="1" lang="en-US" sz="2200">
                <a:solidFill>
                  <a:schemeClr val="dk1"/>
                </a:solidFill>
                <a:latin typeface="Calibri"/>
                <a:ea typeface="Calibri"/>
                <a:cs typeface="Calibri"/>
                <a:sym typeface="Calibri"/>
              </a:rPr>
              <a:t>.</a:t>
            </a:r>
            <a:r>
              <a:rPr b="1" lang="en-US" sz="2400">
                <a:solidFill>
                  <a:schemeClr val="dk1"/>
                </a:solidFill>
                <a:latin typeface="Calibri"/>
                <a:ea typeface="Calibri"/>
                <a:cs typeface="Calibri"/>
                <a:sym typeface="Calibri"/>
              </a:rPr>
              <a:t>NET Provider</a:t>
            </a:r>
            <a:r>
              <a:rPr b="0" lang="en-US" sz="2400">
                <a:solidFill>
                  <a:schemeClr val="dk1"/>
                </a:solidFill>
                <a:latin typeface="Calibri"/>
                <a:ea typeface="Calibri"/>
                <a:cs typeface="Calibri"/>
                <a:sym typeface="Calibri"/>
              </a:rPr>
              <a:t> là một tập các đối tượng trong thành phần .NET bao gồm:</a:t>
            </a:r>
            <a:endParaRPr/>
          </a:p>
          <a:p>
            <a:pPr indent="-342900" lvl="1" marL="800100" marR="0" rtl="0" algn="just">
              <a:lnSpc>
                <a:spcPct val="150000"/>
              </a:lnSpc>
              <a:spcBef>
                <a:spcPts val="0"/>
              </a:spcBef>
              <a:spcAft>
                <a:spcPts val="0"/>
              </a:spcAft>
              <a:buClr>
                <a:schemeClr val="dk1"/>
              </a:buClr>
              <a:buSzPts val="2400"/>
              <a:buFont typeface="Noto Sans Symbols"/>
              <a:buChar char="✔"/>
            </a:pPr>
            <a:r>
              <a:rPr b="0" i="0" lang="en-US" sz="2400" u="none" cap="none" strike="noStrike">
                <a:solidFill>
                  <a:schemeClr val="dk1"/>
                </a:solidFill>
                <a:latin typeface="Calibri"/>
                <a:ea typeface="Calibri"/>
                <a:cs typeface="Calibri"/>
                <a:sym typeface="Calibri"/>
              </a:rPr>
              <a:t> Connection (Kết nối CSDL)</a:t>
            </a:r>
            <a:endParaRPr/>
          </a:p>
          <a:p>
            <a:pPr indent="-342900" lvl="1" marL="800100" marR="0" rtl="0" algn="just">
              <a:lnSpc>
                <a:spcPct val="150000"/>
              </a:lnSpc>
              <a:spcBef>
                <a:spcPts val="0"/>
              </a:spcBef>
              <a:spcAft>
                <a:spcPts val="0"/>
              </a:spcAft>
              <a:buClr>
                <a:schemeClr val="dk1"/>
              </a:buClr>
              <a:buSzPts val="2400"/>
              <a:buFont typeface="Noto Sans Symbols"/>
              <a:buChar char="✔"/>
            </a:pPr>
            <a:r>
              <a:rPr b="0" i="0" lang="en-US" sz="2400" u="none" cap="none" strike="noStrike">
                <a:solidFill>
                  <a:schemeClr val="dk1"/>
                </a:solidFill>
                <a:latin typeface="Calibri"/>
                <a:ea typeface="Calibri"/>
                <a:cs typeface="Calibri"/>
                <a:sym typeface="Calibri"/>
              </a:rPr>
              <a:t> Command (Lệnh thi hành)</a:t>
            </a:r>
            <a:endParaRPr/>
          </a:p>
          <a:p>
            <a:pPr indent="-342900" lvl="1" marL="800100" marR="0" rtl="0" algn="just">
              <a:lnSpc>
                <a:spcPct val="150000"/>
              </a:lnSpc>
              <a:spcBef>
                <a:spcPts val="0"/>
              </a:spcBef>
              <a:spcAft>
                <a:spcPts val="0"/>
              </a:spcAft>
              <a:buClr>
                <a:schemeClr val="dk1"/>
              </a:buClr>
              <a:buSzPts val="2400"/>
              <a:buFont typeface="Noto Sans Symbols"/>
              <a:buChar char="✔"/>
            </a:pPr>
            <a:r>
              <a:rPr b="0" i="0" lang="en-US" sz="2400" u="none" cap="none" strike="noStrike">
                <a:solidFill>
                  <a:schemeClr val="dk1"/>
                </a:solidFill>
                <a:latin typeface="Calibri"/>
                <a:ea typeface="Calibri"/>
                <a:cs typeface="Calibri"/>
                <a:sym typeface="Calibri"/>
              </a:rPr>
              <a:t> DataReader (Bộ đọc dữ liệu)</a:t>
            </a:r>
            <a:endParaRPr/>
          </a:p>
          <a:p>
            <a:pPr indent="-342900" lvl="1" marL="800100" marR="0" rtl="0" algn="just">
              <a:lnSpc>
                <a:spcPct val="150000"/>
              </a:lnSpc>
              <a:spcBef>
                <a:spcPts val="0"/>
              </a:spcBef>
              <a:spcAft>
                <a:spcPts val="0"/>
              </a:spcAft>
              <a:buClr>
                <a:schemeClr val="dk1"/>
              </a:buClr>
              <a:buSzPts val="2400"/>
              <a:buFont typeface="Noto Sans Symbols"/>
              <a:buChar char="✔"/>
            </a:pPr>
            <a:r>
              <a:rPr b="0" i="0" lang="en-US" sz="2400" u="none" cap="none" strike="noStrike">
                <a:solidFill>
                  <a:schemeClr val="dk1"/>
                </a:solidFill>
                <a:latin typeface="Calibri"/>
                <a:ea typeface="Calibri"/>
                <a:cs typeface="Calibri"/>
                <a:sym typeface="Calibri"/>
              </a:rPr>
              <a:t> DataAdapter (Kết nối dữ liệu).</a:t>
            </a:r>
            <a:endParaRPr/>
          </a:p>
          <a:p>
            <a:pPr indent="-342900" lvl="0" marL="342900" marR="0" rtl="0" algn="just">
              <a:lnSpc>
                <a:spcPct val="150000"/>
              </a:lnSpc>
              <a:spcBef>
                <a:spcPts val="0"/>
              </a:spcBef>
              <a:spcAft>
                <a:spcPts val="0"/>
              </a:spcAft>
              <a:buClr>
                <a:schemeClr val="dk1"/>
              </a:buClr>
              <a:buSzPts val="2400"/>
              <a:buFont typeface="Noto Sans Symbols"/>
              <a:buChar char="▪"/>
            </a:pPr>
            <a:r>
              <a:rPr b="0" lang="en-US" sz="2400">
                <a:solidFill>
                  <a:schemeClr val="dk1"/>
                </a:solidFill>
                <a:latin typeface="Calibri"/>
                <a:ea typeface="Calibri"/>
                <a:cs typeface="Calibri"/>
                <a:sym typeface="Calibri"/>
              </a:rPr>
              <a:t> Provider được xem như cầu nối với CSDL, chúng dùng để  kết nối nguồn dữ liệu, thực hiện câu lệnh và nhận dữ liệu trả về.</a:t>
            </a:r>
            <a:endParaRPr/>
          </a:p>
          <a:p>
            <a:pPr indent="0" lvl="0" marL="0" marR="0" rtl="0" algn="just">
              <a:lnSpc>
                <a:spcPct val="150000"/>
              </a:lnSpc>
              <a:spcBef>
                <a:spcPts val="0"/>
              </a:spcBef>
              <a:spcAft>
                <a:spcPts val="0"/>
              </a:spcAft>
              <a:buNone/>
            </a:pPr>
            <a:r>
              <a:t/>
            </a:r>
            <a:endParaRPr b="1" sz="2200">
              <a:solidFill>
                <a:schemeClr val="dk1"/>
              </a:solidFill>
              <a:latin typeface="Calibri"/>
              <a:ea typeface="Calibri"/>
              <a:cs typeface="Calibri"/>
              <a:sym typeface="Calibri"/>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4" name="Shape 94"/>
        <p:cNvGrpSpPr/>
        <p:nvPr/>
      </p:nvGrpSpPr>
      <p:grpSpPr>
        <a:xfrm>
          <a:off x="0" y="0"/>
          <a:ext cx="0" cy="0"/>
          <a:chOff x="0" y="0"/>
          <a:chExt cx="0" cy="0"/>
        </a:xfrm>
      </p:grpSpPr>
      <p:sp>
        <p:nvSpPr>
          <p:cNvPr id="95" name="Google Shape;95;p13"/>
          <p:cNvSpPr txBox="1"/>
          <p:nvPr>
            <p:ph type="title"/>
          </p:nvPr>
        </p:nvSpPr>
        <p:spPr>
          <a:xfrm>
            <a:off x="1676400" y="457200"/>
            <a:ext cx="6347205" cy="452119"/>
          </a:xfrm>
          <a:prstGeom prst="rect">
            <a:avLst/>
          </a:prstGeom>
          <a:noFill/>
          <a:ln>
            <a:noFill/>
          </a:ln>
        </p:spPr>
        <p:txBody>
          <a:bodyPr anchorCtr="0" anchor="t" bIns="0" lIns="0" spcFirstLastPara="1" rIns="0" wrap="square" tIns="0">
            <a:normAutofit/>
          </a:bodyPr>
          <a:lstStyle/>
          <a:p>
            <a:pPr indent="0" lvl="0" marL="0" rtl="0" algn="l">
              <a:spcBef>
                <a:spcPts val="0"/>
              </a:spcBef>
              <a:spcAft>
                <a:spcPts val="0"/>
              </a:spcAft>
              <a:buNone/>
            </a:pPr>
            <a:r>
              <a:rPr lang="en-US"/>
              <a:t>Kiến trúc hỗ kết nối cơ sở dữ liệu</a:t>
            </a:r>
            <a:endParaRPr/>
          </a:p>
        </p:txBody>
      </p:sp>
      <p:sp>
        <p:nvSpPr>
          <p:cNvPr id="96" name="Google Shape;96;p13"/>
          <p:cNvSpPr txBox="1"/>
          <p:nvPr/>
        </p:nvSpPr>
        <p:spPr>
          <a:xfrm>
            <a:off x="228600" y="1295400"/>
            <a:ext cx="8686800" cy="4824000"/>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145833"/>
              </a:lnSpc>
              <a:spcBef>
                <a:spcPts val="0"/>
              </a:spcBef>
              <a:spcAft>
                <a:spcPts val="0"/>
              </a:spcAft>
              <a:buClr>
                <a:schemeClr val="dk1"/>
              </a:buClr>
              <a:buSzPts val="2400"/>
              <a:buFont typeface="Noto Sans Symbols"/>
              <a:buChar char="▪"/>
            </a:pPr>
            <a:r>
              <a:rPr b="0" lang="en-US" sz="2400">
                <a:solidFill>
                  <a:schemeClr val="dk1"/>
                </a:solidFill>
                <a:latin typeface="Calibri"/>
                <a:ea typeface="Calibri"/>
                <a:cs typeface="Calibri"/>
                <a:sym typeface="Calibri"/>
              </a:rPr>
              <a:t>Provider có hai loại như sau:</a:t>
            </a:r>
            <a:endParaRPr b="1" sz="2400">
              <a:solidFill>
                <a:schemeClr val="dk1"/>
              </a:solidFill>
              <a:latin typeface="Calibri"/>
              <a:ea typeface="Calibri"/>
              <a:cs typeface="Calibri"/>
              <a:sym typeface="Calibri"/>
            </a:endParaRPr>
          </a:p>
          <a:p>
            <a:pPr indent="-285750" lvl="1" marL="798513" marR="0" rtl="0" algn="just">
              <a:lnSpc>
                <a:spcPct val="115000"/>
              </a:lnSpc>
              <a:spcBef>
                <a:spcPts val="0"/>
              </a:spcBef>
              <a:spcAft>
                <a:spcPts val="0"/>
              </a:spcAft>
              <a:buClr>
                <a:schemeClr val="dk1"/>
              </a:buClr>
              <a:buSzPts val="2400"/>
              <a:buFont typeface="Noto Sans Symbols"/>
              <a:buChar char="✔"/>
            </a:pPr>
            <a:r>
              <a:rPr b="0" i="0" lang="en-US" sz="2400" u="none" cap="none" strike="noStrike">
                <a:solidFill>
                  <a:schemeClr val="dk1"/>
                </a:solidFill>
                <a:latin typeface="Calibri"/>
                <a:ea typeface="Calibri"/>
                <a:cs typeface="Calibri"/>
                <a:sym typeface="Calibri"/>
              </a:rPr>
              <a:t>	SQL Server.NET data provider: Sử dụng cho SQL Server 7.0 và các phiên bản sau</a:t>
            </a:r>
            <a:endParaRPr b="1" i="0" sz="2400" u="none" cap="none" strike="noStrike">
              <a:solidFill>
                <a:schemeClr val="dk1"/>
              </a:solidFill>
              <a:latin typeface="Calibri"/>
              <a:ea typeface="Calibri"/>
              <a:cs typeface="Calibri"/>
              <a:sym typeface="Calibri"/>
            </a:endParaRPr>
          </a:p>
          <a:p>
            <a:pPr indent="-342900" lvl="1" marL="914400" marR="0" rtl="0" algn="just">
              <a:lnSpc>
                <a:spcPct val="115000"/>
              </a:lnSpc>
              <a:spcBef>
                <a:spcPts val="0"/>
              </a:spcBef>
              <a:spcAft>
                <a:spcPts val="0"/>
              </a:spcAft>
              <a:buClr>
                <a:schemeClr val="dk1"/>
              </a:buClr>
              <a:buSzPts val="2400"/>
              <a:buFont typeface="Noto Sans Symbols"/>
              <a:buChar char="✔"/>
            </a:pPr>
            <a:r>
              <a:rPr b="0" i="0" lang="en-US" sz="2400" u="none" cap="none" strike="noStrike">
                <a:solidFill>
                  <a:schemeClr val="dk1"/>
                </a:solidFill>
                <a:latin typeface="Calibri"/>
                <a:ea typeface="Calibri"/>
                <a:cs typeface="Calibri"/>
                <a:sym typeface="Calibri"/>
              </a:rPr>
              <a:t>OLEDB.NET data provider: Sử dụng cho dữ liệu kết xuất thông qua OLEDB</a:t>
            </a:r>
            <a:endParaRPr b="1" i="0" sz="2400" u="none" cap="none" strike="noStrike">
              <a:solidFill>
                <a:schemeClr val="dk1"/>
              </a:solidFill>
              <a:latin typeface="Calibri"/>
              <a:ea typeface="Calibri"/>
              <a:cs typeface="Calibri"/>
              <a:sym typeface="Calibri"/>
            </a:endParaRPr>
          </a:p>
          <a:p>
            <a:pPr indent="-342900" lvl="1" marL="800100" marR="0" rtl="0" algn="just">
              <a:lnSpc>
                <a:spcPct val="115000"/>
              </a:lnSpc>
              <a:spcBef>
                <a:spcPts val="0"/>
              </a:spcBef>
              <a:spcAft>
                <a:spcPts val="0"/>
              </a:spcAft>
              <a:buClr>
                <a:schemeClr val="dk1"/>
              </a:buClr>
              <a:buSzPts val="2400"/>
              <a:buFont typeface="Noto Sans Symbols"/>
              <a:buChar char="✔"/>
            </a:pPr>
            <a:r>
              <a:rPr b="0" i="0" lang="en-US" sz="2400" u="none" cap="none" strike="noStrike">
                <a:solidFill>
                  <a:schemeClr val="dk1"/>
                </a:solidFill>
                <a:latin typeface="Calibri"/>
                <a:ea typeface="Calibri"/>
                <a:cs typeface="Calibri"/>
                <a:sym typeface="Calibri"/>
              </a:rPr>
              <a:t>Cả hai provider trên cơ bản là giống nhau, chúng cùng thuộc không gian tên System.Data. </a:t>
            </a:r>
            <a:endParaRPr b="1" i="0" sz="2400" u="none" cap="none" strike="noStrike">
              <a:solidFill>
                <a:schemeClr val="dk1"/>
              </a:solidFill>
              <a:latin typeface="Calibri"/>
              <a:ea typeface="Calibri"/>
              <a:cs typeface="Calibri"/>
              <a:sym typeface="Calibri"/>
            </a:endParaRPr>
          </a:p>
          <a:p>
            <a:pPr indent="-342900" lvl="1" marL="800100" marR="0" rtl="0" algn="just">
              <a:lnSpc>
                <a:spcPct val="115000"/>
              </a:lnSpc>
              <a:spcBef>
                <a:spcPts val="0"/>
              </a:spcBef>
              <a:spcAft>
                <a:spcPts val="0"/>
              </a:spcAft>
              <a:buClr>
                <a:schemeClr val="dk1"/>
              </a:buClr>
              <a:buSzPts val="2400"/>
              <a:buFont typeface="Noto Sans Symbols"/>
              <a:buChar char="✔"/>
            </a:pPr>
            <a:r>
              <a:rPr b="0" i="0" lang="en-US" sz="2400" u="none" cap="none" strike="noStrike">
                <a:solidFill>
                  <a:schemeClr val="dk1"/>
                </a:solidFill>
                <a:latin typeface="Calibri"/>
                <a:ea typeface="Calibri"/>
                <a:cs typeface="Calibri"/>
                <a:sym typeface="Calibri"/>
              </a:rPr>
              <a:t>	</a:t>
            </a:r>
            <a:r>
              <a:rPr b="1" i="0" lang="en-US" sz="2400" u="none" cap="none" strike="noStrike">
                <a:solidFill>
                  <a:schemeClr val="dk1"/>
                </a:solidFill>
                <a:latin typeface="Calibri"/>
                <a:ea typeface="Calibri"/>
                <a:cs typeface="Calibri"/>
                <a:sym typeface="Calibri"/>
              </a:rPr>
              <a:t>DataSet</a:t>
            </a:r>
            <a:r>
              <a:rPr b="0" i="0" lang="en-US" sz="2400" u="none" cap="none" strike="noStrike">
                <a:solidFill>
                  <a:schemeClr val="dk1"/>
                </a:solidFill>
                <a:latin typeface="Calibri"/>
                <a:ea typeface="Calibri"/>
                <a:cs typeface="Calibri"/>
                <a:sym typeface="Calibri"/>
              </a:rPr>
              <a:t> dùng để lưu trữ dữ liệu được trả về từ truy vấn CSDL thông qua Provider hay từ người dùng. Chúng có thể trình bày cho người dùng với nhiều thể loại, như kết hợp dữ liệu từ nhiều bảng hay truy xuất dữ liệu nhiều tầng.</a:t>
            </a:r>
            <a:endParaRPr b="1" i="0" sz="2400" u="none" cap="none" strike="noStrike">
              <a:solidFill>
                <a:schemeClr val="dk1"/>
              </a:solidFill>
              <a:latin typeface="Calibri"/>
              <a:ea typeface="Calibri"/>
              <a:cs typeface="Calibri"/>
              <a:sym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0" name="Shape 100"/>
        <p:cNvGrpSpPr/>
        <p:nvPr/>
      </p:nvGrpSpPr>
      <p:grpSpPr>
        <a:xfrm>
          <a:off x="0" y="0"/>
          <a:ext cx="0" cy="0"/>
          <a:chOff x="0" y="0"/>
          <a:chExt cx="0" cy="0"/>
        </a:xfrm>
      </p:grpSpPr>
      <p:sp>
        <p:nvSpPr>
          <p:cNvPr id="101" name="Google Shape;101;p14"/>
          <p:cNvSpPr txBox="1"/>
          <p:nvPr>
            <p:ph type="title"/>
          </p:nvPr>
        </p:nvSpPr>
        <p:spPr>
          <a:xfrm>
            <a:off x="1752600" y="533400"/>
            <a:ext cx="6347205" cy="452119"/>
          </a:xfrm>
          <a:prstGeom prst="rect">
            <a:avLst/>
          </a:prstGeom>
          <a:noFill/>
          <a:ln>
            <a:noFill/>
          </a:ln>
        </p:spPr>
        <p:txBody>
          <a:bodyPr anchorCtr="0" anchor="t" bIns="0" lIns="0" spcFirstLastPara="1" rIns="0" wrap="square" tIns="0">
            <a:normAutofit/>
          </a:bodyPr>
          <a:lstStyle/>
          <a:p>
            <a:pPr indent="0" lvl="0" marL="0" rtl="0" algn="l">
              <a:spcBef>
                <a:spcPts val="0"/>
              </a:spcBef>
              <a:spcAft>
                <a:spcPts val="0"/>
              </a:spcAft>
              <a:buNone/>
            </a:pPr>
            <a:r>
              <a:rPr lang="en-US"/>
              <a:t>Các đặc điểm</a:t>
            </a:r>
            <a:endParaRPr/>
          </a:p>
        </p:txBody>
      </p:sp>
      <p:sp>
        <p:nvSpPr>
          <p:cNvPr id="102" name="Google Shape;102;p14"/>
          <p:cNvSpPr txBox="1"/>
          <p:nvPr>
            <p:ph idx="1" type="body"/>
          </p:nvPr>
        </p:nvSpPr>
        <p:spPr>
          <a:xfrm>
            <a:off x="228600" y="1269676"/>
            <a:ext cx="8610600" cy="5562600"/>
          </a:xfrm>
          <a:prstGeom prst="rect">
            <a:avLst/>
          </a:prstGeom>
          <a:noFill/>
          <a:ln>
            <a:noFill/>
          </a:ln>
        </p:spPr>
        <p:txBody>
          <a:bodyPr anchorCtr="0" anchor="t" bIns="0" lIns="0" spcFirstLastPara="1" rIns="0" wrap="square" tIns="0">
            <a:normAutofit fontScale="77500" lnSpcReduction="20000"/>
          </a:bodyPr>
          <a:lstStyle/>
          <a:p>
            <a:pPr indent="-285750" lvl="0" marL="285750" rtl="0" algn="just">
              <a:lnSpc>
                <a:spcPct val="116666"/>
              </a:lnSpc>
              <a:spcBef>
                <a:spcPts val="0"/>
              </a:spcBef>
              <a:spcAft>
                <a:spcPts val="0"/>
              </a:spcAft>
              <a:buClr>
                <a:schemeClr val="dk1"/>
              </a:buClr>
              <a:buSzPct val="100000"/>
              <a:buFont typeface="Noto Sans Symbols"/>
              <a:buChar char="▪"/>
            </a:pPr>
            <a:r>
              <a:rPr lang="en-US"/>
              <a:t>.</a:t>
            </a:r>
            <a:r>
              <a:rPr lang="en-US" sz="2400"/>
              <a:t>NET Provider là một tập các đối tượng trong thành phần .NET bao gồm:</a:t>
            </a:r>
            <a:endParaRPr/>
          </a:p>
          <a:p>
            <a:pPr indent="-342900" lvl="1" marL="800100" rtl="0" algn="just">
              <a:lnSpc>
                <a:spcPct val="116666"/>
              </a:lnSpc>
              <a:spcBef>
                <a:spcPts val="0"/>
              </a:spcBef>
              <a:spcAft>
                <a:spcPts val="0"/>
              </a:spcAft>
              <a:buSzPct val="100000"/>
              <a:buFont typeface="Noto Sans Symbols"/>
              <a:buChar char="✔"/>
            </a:pPr>
            <a:r>
              <a:rPr lang="en-US" sz="2400"/>
              <a:t> Conneciton (Kết nối CSDL), </a:t>
            </a:r>
            <a:endParaRPr/>
          </a:p>
          <a:p>
            <a:pPr indent="-342900" lvl="1" marL="800100" rtl="0" algn="just">
              <a:lnSpc>
                <a:spcPct val="116666"/>
              </a:lnSpc>
              <a:spcBef>
                <a:spcPts val="0"/>
              </a:spcBef>
              <a:spcAft>
                <a:spcPts val="0"/>
              </a:spcAft>
              <a:buSzPct val="100000"/>
              <a:buFont typeface="Noto Sans Symbols"/>
              <a:buChar char="✔"/>
            </a:pPr>
            <a:r>
              <a:rPr lang="en-US" sz="2400"/>
              <a:t>Command (Lệnh thi hành), </a:t>
            </a:r>
            <a:endParaRPr/>
          </a:p>
          <a:p>
            <a:pPr indent="-342900" lvl="1" marL="800100" rtl="0" algn="just">
              <a:lnSpc>
                <a:spcPct val="116666"/>
              </a:lnSpc>
              <a:spcBef>
                <a:spcPts val="0"/>
              </a:spcBef>
              <a:spcAft>
                <a:spcPts val="0"/>
              </a:spcAft>
              <a:buSzPct val="100000"/>
              <a:buFont typeface="Noto Sans Symbols"/>
              <a:buChar char="✔"/>
            </a:pPr>
            <a:r>
              <a:rPr lang="en-US" sz="2400"/>
              <a:t>DataReader (Bộ đọc dữ liệu)</a:t>
            </a:r>
            <a:endParaRPr/>
          </a:p>
          <a:p>
            <a:pPr indent="-342900" lvl="1" marL="800100" rtl="0" algn="just">
              <a:lnSpc>
                <a:spcPct val="116666"/>
              </a:lnSpc>
              <a:spcBef>
                <a:spcPts val="0"/>
              </a:spcBef>
              <a:spcAft>
                <a:spcPts val="0"/>
              </a:spcAft>
              <a:buSzPct val="100000"/>
              <a:buFont typeface="Noto Sans Symbols"/>
              <a:buChar char="✔"/>
            </a:pPr>
            <a:r>
              <a:rPr lang="en-US" sz="2400"/>
              <a:t>DataAdapter (Kết nối dữ liệu). </a:t>
            </a:r>
            <a:endParaRPr/>
          </a:p>
          <a:p>
            <a:pPr indent="-285750" lvl="0" marL="285750" rtl="0" algn="just">
              <a:lnSpc>
                <a:spcPct val="116666"/>
              </a:lnSpc>
              <a:spcBef>
                <a:spcPts val="0"/>
              </a:spcBef>
              <a:spcAft>
                <a:spcPts val="0"/>
              </a:spcAft>
              <a:buClr>
                <a:schemeClr val="dk1"/>
              </a:buClr>
              <a:buSzPct val="100000"/>
              <a:buFont typeface="Noto Sans Symbols"/>
              <a:buChar char="▪"/>
            </a:pPr>
            <a:r>
              <a:rPr lang="en-US" sz="2400"/>
              <a:t>Provider được xem như cầu nối với CSDL, chúng dùng để  kết nối nguồn dữ liệu, thực hiện câu lệnh và nhận dữ liệu trả về.</a:t>
            </a:r>
            <a:endParaRPr/>
          </a:p>
          <a:p>
            <a:pPr indent="-285750" lvl="0" marL="285750" rtl="0" algn="just">
              <a:lnSpc>
                <a:spcPct val="116666"/>
              </a:lnSpc>
              <a:spcBef>
                <a:spcPts val="0"/>
              </a:spcBef>
              <a:spcAft>
                <a:spcPts val="0"/>
              </a:spcAft>
              <a:buClr>
                <a:schemeClr val="dk1"/>
              </a:buClr>
              <a:buSzPct val="100000"/>
              <a:buFont typeface="Noto Sans Symbols"/>
              <a:buChar char="▪"/>
            </a:pPr>
            <a:r>
              <a:rPr lang="en-US" sz="2400"/>
              <a:t> Provider có hai loại như sau:</a:t>
            </a:r>
            <a:endParaRPr/>
          </a:p>
          <a:p>
            <a:pPr indent="-342900" lvl="1" marL="800100" rtl="0" algn="l">
              <a:lnSpc>
                <a:spcPct val="116666"/>
              </a:lnSpc>
              <a:spcBef>
                <a:spcPts val="0"/>
              </a:spcBef>
              <a:spcAft>
                <a:spcPts val="0"/>
              </a:spcAft>
              <a:buSzPct val="100000"/>
              <a:buFont typeface="Noto Sans Symbols"/>
              <a:buChar char="✔"/>
            </a:pPr>
            <a:r>
              <a:rPr lang="en-US" sz="2400"/>
              <a:t>SQL Server.NET data provider: Sử dụng cho SQL Server 7.0 và các phiên bản sau</a:t>
            </a:r>
            <a:endParaRPr sz="2400"/>
          </a:p>
          <a:p>
            <a:pPr indent="-342900" lvl="1" marL="800100" rtl="0" algn="l">
              <a:lnSpc>
                <a:spcPct val="116666"/>
              </a:lnSpc>
              <a:spcBef>
                <a:spcPts val="0"/>
              </a:spcBef>
              <a:spcAft>
                <a:spcPts val="0"/>
              </a:spcAft>
              <a:buSzPct val="100000"/>
              <a:buFont typeface="Noto Sans Symbols"/>
              <a:buChar char="✔"/>
            </a:pPr>
            <a:r>
              <a:rPr lang="en-US" sz="2400"/>
              <a:t>OLEDB.NET data provider: Sử dụng cho dữ liệu kết xuất thông qua OLEDB</a:t>
            </a:r>
            <a:endParaRPr/>
          </a:p>
          <a:p>
            <a:pPr indent="-342900" lvl="1" marL="800100" rtl="0" algn="l">
              <a:lnSpc>
                <a:spcPct val="116666"/>
              </a:lnSpc>
              <a:spcBef>
                <a:spcPts val="0"/>
              </a:spcBef>
              <a:spcAft>
                <a:spcPts val="0"/>
              </a:spcAft>
              <a:buSzPct val="100000"/>
              <a:buFont typeface="Noto Sans Symbols"/>
              <a:buChar char="✔"/>
            </a:pPr>
            <a:r>
              <a:rPr lang="en-US" sz="2400"/>
              <a:t>Cả hai provider trên cơ bản là giống nhau, chúng cùng thuộc không gian tên System.Data. </a:t>
            </a:r>
            <a:endParaRPr/>
          </a:p>
          <a:p>
            <a:pPr indent="-342900" lvl="1" marL="800100" rtl="0" algn="l">
              <a:lnSpc>
                <a:spcPct val="116666"/>
              </a:lnSpc>
              <a:spcBef>
                <a:spcPts val="0"/>
              </a:spcBef>
              <a:spcAft>
                <a:spcPts val="0"/>
              </a:spcAft>
              <a:buSzPct val="100000"/>
              <a:buFont typeface="Noto Sans Symbols"/>
              <a:buChar char="✔"/>
            </a:pPr>
            <a:r>
              <a:rPr lang="en-US" sz="2400"/>
              <a:t>DataSet dùng để lưu trữ dữ liệu được trả về từ truy vấn CSDL thông qua Provider hay từ người dùng. Chúng có thể trình bày cho người dùng với nhiều thể loại, như kết hợp dữ liệu từ nhiều bảng hay truy xuất dữ liệu nhiều tầng.</a:t>
            </a:r>
            <a:endParaRPr/>
          </a:p>
          <a:p>
            <a:pPr indent="0" lvl="0" marL="0" rtl="0" algn="l">
              <a:spcBef>
                <a:spcPts val="0"/>
              </a:spcBef>
              <a:spcAft>
                <a:spcPts val="0"/>
              </a:spcAft>
              <a:buNone/>
            </a:pPr>
            <a:r>
              <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6" name="Shape 106"/>
        <p:cNvGrpSpPr/>
        <p:nvPr/>
      </p:nvGrpSpPr>
      <p:grpSpPr>
        <a:xfrm>
          <a:off x="0" y="0"/>
          <a:ext cx="0" cy="0"/>
          <a:chOff x="0" y="0"/>
          <a:chExt cx="0" cy="0"/>
        </a:xfrm>
      </p:grpSpPr>
      <p:sp>
        <p:nvSpPr>
          <p:cNvPr id="107" name="Google Shape;107;p15"/>
          <p:cNvSpPr txBox="1"/>
          <p:nvPr>
            <p:ph type="title"/>
          </p:nvPr>
        </p:nvSpPr>
        <p:spPr>
          <a:xfrm>
            <a:off x="1398397" y="480186"/>
            <a:ext cx="6347205" cy="452119"/>
          </a:xfrm>
          <a:prstGeom prst="rect">
            <a:avLst/>
          </a:prstGeom>
          <a:noFill/>
          <a:ln>
            <a:noFill/>
          </a:ln>
        </p:spPr>
        <p:txBody>
          <a:bodyPr anchorCtr="0" anchor="t" bIns="0" lIns="0" spcFirstLastPara="1" rIns="0" wrap="square" tIns="0">
            <a:normAutofit/>
          </a:bodyPr>
          <a:lstStyle/>
          <a:p>
            <a:pPr indent="0" lvl="0" marL="0" rtl="0" algn="l">
              <a:spcBef>
                <a:spcPts val="0"/>
              </a:spcBef>
              <a:spcAft>
                <a:spcPts val="0"/>
              </a:spcAft>
              <a:buNone/>
            </a:pPr>
            <a:r>
              <a:rPr lang="en-US"/>
              <a:t>Quy trình kết nối CSDL với ADO.Net</a:t>
            </a:r>
            <a:endParaRPr/>
          </a:p>
        </p:txBody>
      </p:sp>
      <p:pic>
        <p:nvPicPr>
          <p:cNvPr id="108" name="Google Shape;108;p15"/>
          <p:cNvPicPr preferRelativeResize="0"/>
          <p:nvPr>
            <p:ph idx="1" type="body"/>
          </p:nvPr>
        </p:nvPicPr>
        <p:blipFill rotWithShape="1">
          <a:blip r:embed="rId3">
            <a:alphaModFix/>
          </a:blip>
          <a:srcRect b="0" l="0" r="0" t="0"/>
          <a:stretch/>
        </p:blipFill>
        <p:spPr>
          <a:xfrm>
            <a:off x="685800" y="1524000"/>
            <a:ext cx="7696200" cy="411480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2" name="Shape 112"/>
        <p:cNvGrpSpPr/>
        <p:nvPr/>
      </p:nvGrpSpPr>
      <p:grpSpPr>
        <a:xfrm>
          <a:off x="0" y="0"/>
          <a:ext cx="0" cy="0"/>
          <a:chOff x="0" y="0"/>
          <a:chExt cx="0" cy="0"/>
        </a:xfrm>
      </p:grpSpPr>
      <p:sp>
        <p:nvSpPr>
          <p:cNvPr id="113" name="Google Shape;113;p16"/>
          <p:cNvSpPr txBox="1"/>
          <p:nvPr>
            <p:ph type="title"/>
          </p:nvPr>
        </p:nvSpPr>
        <p:spPr>
          <a:xfrm>
            <a:off x="1447800" y="541846"/>
            <a:ext cx="5516084" cy="441853"/>
          </a:xfrm>
          <a:prstGeom prst="rect">
            <a:avLst/>
          </a:prstGeom>
          <a:noFill/>
          <a:ln>
            <a:noFill/>
          </a:ln>
        </p:spPr>
        <p:txBody>
          <a:bodyPr anchorCtr="0" anchor="t" bIns="0" lIns="0" spcFirstLastPara="1" rIns="0" wrap="square" tIns="10850">
            <a:spAutoFit/>
          </a:bodyPr>
          <a:lstStyle/>
          <a:p>
            <a:pPr indent="0" lvl="0" marL="10860" rtl="0" algn="l">
              <a:spcBef>
                <a:spcPts val="0"/>
              </a:spcBef>
              <a:spcAft>
                <a:spcPts val="0"/>
              </a:spcAft>
              <a:buNone/>
            </a:pPr>
            <a:r>
              <a:rPr lang="en-US"/>
              <a:t>Giới thiệu ASP.Net</a:t>
            </a:r>
            <a:endParaRPr/>
          </a:p>
        </p:txBody>
      </p:sp>
      <p:sp>
        <p:nvSpPr>
          <p:cNvPr id="114" name="Google Shape;114;p16"/>
          <p:cNvSpPr txBox="1"/>
          <p:nvPr/>
        </p:nvSpPr>
        <p:spPr>
          <a:xfrm>
            <a:off x="533400" y="1295400"/>
            <a:ext cx="8077200" cy="3890700"/>
          </a:xfrm>
          <a:prstGeom prst="rect">
            <a:avLst/>
          </a:prstGeom>
          <a:noFill/>
          <a:ln>
            <a:noFill/>
          </a:ln>
        </p:spPr>
        <p:txBody>
          <a:bodyPr anchorCtr="0" anchor="t" bIns="0" lIns="0" spcFirstLastPara="1" rIns="0" wrap="square" tIns="89050">
            <a:spAutoFit/>
          </a:bodyPr>
          <a:lstStyle/>
          <a:p>
            <a:pPr indent="-293214" lvl="0" marL="304074" marR="4344" rtl="0" algn="l">
              <a:lnSpc>
                <a:spcPct val="115000"/>
              </a:lnSpc>
              <a:spcBef>
                <a:spcPts val="0"/>
              </a:spcBef>
              <a:spcAft>
                <a:spcPts val="0"/>
              </a:spcAft>
              <a:buClr>
                <a:srgbClr val="93A299"/>
              </a:buClr>
              <a:buSzPts val="1881"/>
              <a:buFont typeface="Noto Sans Symbols"/>
              <a:buChar char="❑"/>
            </a:pPr>
            <a:r>
              <a:rPr lang="en-US" sz="2223">
                <a:solidFill>
                  <a:srgbClr val="292934"/>
                </a:solidFill>
                <a:latin typeface="Times New Roman"/>
                <a:ea typeface="Times New Roman"/>
                <a:cs typeface="Times New Roman"/>
                <a:sym typeface="Times New Roman"/>
              </a:rPr>
              <a:t>ASP.Net không giống phiên bản ASP. ASP.Net có các đặc  điểm mới như :</a:t>
            </a:r>
            <a:endParaRPr sz="2223">
              <a:solidFill>
                <a:schemeClr val="dk1"/>
              </a:solidFill>
              <a:latin typeface="Times New Roman"/>
              <a:ea typeface="Times New Roman"/>
              <a:cs typeface="Times New Roman"/>
              <a:sym typeface="Times New Roman"/>
            </a:endParaRPr>
          </a:p>
          <a:p>
            <a:pPr indent="-342899" lvl="1" marL="581272" marR="0" rtl="0" algn="l">
              <a:lnSpc>
                <a:spcPct val="115000"/>
              </a:lnSpc>
              <a:spcBef>
                <a:spcPts val="0"/>
              </a:spcBef>
              <a:spcAft>
                <a:spcPts val="0"/>
              </a:spcAft>
              <a:buClr>
                <a:srgbClr val="93A299"/>
              </a:buClr>
              <a:buSzPts val="1496"/>
              <a:buFont typeface="Noto Sans Symbols"/>
              <a:buChar char="▪"/>
            </a:pPr>
            <a:r>
              <a:rPr b="0" i="0" lang="en-US" sz="1881" u="none" cap="none" strike="noStrike">
                <a:solidFill>
                  <a:srgbClr val="292934"/>
                </a:solidFill>
                <a:latin typeface="Times New Roman"/>
                <a:ea typeface="Times New Roman"/>
                <a:cs typeface="Times New Roman"/>
                <a:sym typeface="Times New Roman"/>
              </a:rPr>
              <a:t>Hỗ trợ nhiều ngôn ngữ lập trình</a:t>
            </a:r>
            <a:endParaRPr b="0" i="0" sz="1881" u="none" cap="none" strike="noStrike">
              <a:solidFill>
                <a:schemeClr val="dk1"/>
              </a:solidFill>
              <a:latin typeface="Times New Roman"/>
              <a:ea typeface="Times New Roman"/>
              <a:cs typeface="Times New Roman"/>
              <a:sym typeface="Times New Roman"/>
            </a:endParaRPr>
          </a:p>
          <a:p>
            <a:pPr indent="-342899" lvl="1" marL="581272" marR="0" rtl="0" algn="l">
              <a:lnSpc>
                <a:spcPct val="115000"/>
              </a:lnSpc>
              <a:spcBef>
                <a:spcPts val="0"/>
              </a:spcBef>
              <a:spcAft>
                <a:spcPts val="0"/>
              </a:spcAft>
              <a:buClr>
                <a:srgbClr val="93A299"/>
              </a:buClr>
              <a:buSzPts val="1496"/>
              <a:buFont typeface="Noto Sans Symbols"/>
              <a:buChar char="▪"/>
            </a:pPr>
            <a:r>
              <a:rPr b="0" i="0" lang="en-US" sz="1881" u="none" cap="none" strike="noStrike">
                <a:solidFill>
                  <a:srgbClr val="292934"/>
                </a:solidFill>
                <a:latin typeface="Times New Roman"/>
                <a:ea typeface="Times New Roman"/>
                <a:cs typeface="Times New Roman"/>
                <a:sym typeface="Times New Roman"/>
              </a:rPr>
              <a:t>Có các điều khiển mới</a:t>
            </a:r>
            <a:endParaRPr b="0" i="0" sz="1881" u="none" cap="none" strike="noStrike">
              <a:solidFill>
                <a:schemeClr val="dk1"/>
              </a:solidFill>
              <a:latin typeface="Times New Roman"/>
              <a:ea typeface="Times New Roman"/>
              <a:cs typeface="Times New Roman"/>
              <a:sym typeface="Times New Roman"/>
            </a:endParaRPr>
          </a:p>
          <a:p>
            <a:pPr indent="-342899" lvl="1" marL="581272" marR="0" rtl="0" algn="l">
              <a:lnSpc>
                <a:spcPct val="115000"/>
              </a:lnSpc>
              <a:spcBef>
                <a:spcPts val="0"/>
              </a:spcBef>
              <a:spcAft>
                <a:spcPts val="0"/>
              </a:spcAft>
              <a:buClr>
                <a:srgbClr val="93A299"/>
              </a:buClr>
              <a:buSzPts val="1496"/>
              <a:buFont typeface="Noto Sans Symbols"/>
              <a:buChar char="▪"/>
            </a:pPr>
            <a:r>
              <a:rPr b="0" i="0" lang="en-US" sz="1881" u="none" cap="none" strike="noStrike">
                <a:solidFill>
                  <a:srgbClr val="292934"/>
                </a:solidFill>
                <a:latin typeface="Times New Roman"/>
                <a:ea typeface="Times New Roman"/>
                <a:cs typeface="Times New Roman"/>
                <a:sym typeface="Times New Roman"/>
              </a:rPr>
              <a:t>Hỗ trợ XML</a:t>
            </a:r>
            <a:endParaRPr b="0" i="0" sz="1881" u="none" cap="none" strike="noStrike">
              <a:solidFill>
                <a:schemeClr val="dk1"/>
              </a:solidFill>
              <a:latin typeface="Times New Roman"/>
              <a:ea typeface="Times New Roman"/>
              <a:cs typeface="Times New Roman"/>
              <a:sym typeface="Times New Roman"/>
            </a:endParaRPr>
          </a:p>
          <a:p>
            <a:pPr indent="-342899" lvl="1" marL="581272" marR="0" rtl="0" algn="l">
              <a:lnSpc>
                <a:spcPct val="115000"/>
              </a:lnSpc>
              <a:spcBef>
                <a:spcPts val="0"/>
              </a:spcBef>
              <a:spcAft>
                <a:spcPts val="0"/>
              </a:spcAft>
              <a:buClr>
                <a:srgbClr val="93A299"/>
              </a:buClr>
              <a:buSzPts val="1496"/>
              <a:buFont typeface="Noto Sans Symbols"/>
              <a:buChar char="▪"/>
            </a:pPr>
            <a:r>
              <a:rPr b="0" i="0" lang="en-US" sz="1881" u="none" cap="none" strike="noStrike">
                <a:solidFill>
                  <a:srgbClr val="292934"/>
                </a:solidFill>
                <a:latin typeface="Times New Roman"/>
                <a:ea typeface="Times New Roman"/>
                <a:cs typeface="Times New Roman"/>
                <a:sym typeface="Times New Roman"/>
              </a:rPr>
              <a:t>Nhiều khả năng bảo mật: chứng thực người sử dụng</a:t>
            </a:r>
            <a:endParaRPr b="0" i="0" sz="1881" u="none" cap="none" strike="noStrike">
              <a:solidFill>
                <a:schemeClr val="dk1"/>
              </a:solidFill>
              <a:latin typeface="Times New Roman"/>
              <a:ea typeface="Times New Roman"/>
              <a:cs typeface="Times New Roman"/>
              <a:sym typeface="Times New Roman"/>
            </a:endParaRPr>
          </a:p>
          <a:p>
            <a:pPr indent="-342899" lvl="1" marL="581272" marR="0" rtl="0" algn="l">
              <a:lnSpc>
                <a:spcPct val="115000"/>
              </a:lnSpc>
              <a:spcBef>
                <a:spcPts val="0"/>
              </a:spcBef>
              <a:spcAft>
                <a:spcPts val="0"/>
              </a:spcAft>
              <a:buClr>
                <a:srgbClr val="93A299"/>
              </a:buClr>
              <a:buSzPts val="1496"/>
              <a:buFont typeface="Noto Sans Symbols"/>
              <a:buChar char="▪"/>
            </a:pPr>
            <a:r>
              <a:rPr b="0" i="0" lang="en-US" sz="1881" u="none" cap="none" strike="noStrike">
                <a:solidFill>
                  <a:srgbClr val="292934"/>
                </a:solidFill>
                <a:latin typeface="Times New Roman"/>
                <a:ea typeface="Times New Roman"/>
                <a:cs typeface="Times New Roman"/>
                <a:sym typeface="Times New Roman"/>
              </a:rPr>
              <a:t>Hiệu năng thực thi code cao</a:t>
            </a:r>
            <a:endParaRPr b="0" i="0" sz="1881" u="none" cap="none" strike="noStrike">
              <a:solidFill>
                <a:schemeClr val="dk1"/>
              </a:solidFill>
              <a:latin typeface="Times New Roman"/>
              <a:ea typeface="Times New Roman"/>
              <a:cs typeface="Times New Roman"/>
              <a:sym typeface="Times New Roman"/>
            </a:endParaRPr>
          </a:p>
          <a:p>
            <a:pPr indent="-293214" lvl="0" marL="304074" marR="0" rtl="0" algn="l">
              <a:lnSpc>
                <a:spcPct val="115000"/>
              </a:lnSpc>
              <a:spcBef>
                <a:spcPts val="0"/>
              </a:spcBef>
              <a:spcAft>
                <a:spcPts val="0"/>
              </a:spcAft>
              <a:buClr>
                <a:srgbClr val="93A299"/>
              </a:buClr>
              <a:buSzPts val="1881"/>
              <a:buFont typeface="Noto Sans Symbols"/>
              <a:buChar char="❑"/>
            </a:pPr>
            <a:r>
              <a:rPr lang="en-US" sz="2223">
                <a:solidFill>
                  <a:srgbClr val="292934"/>
                </a:solidFill>
                <a:latin typeface="Times New Roman"/>
                <a:ea typeface="Times New Roman"/>
                <a:cs typeface="Times New Roman"/>
                <a:sym typeface="Times New Roman"/>
              </a:rPr>
              <a:t>Các phiên bản</a:t>
            </a:r>
            <a:endParaRPr sz="2223">
              <a:solidFill>
                <a:schemeClr val="dk1"/>
              </a:solidFill>
              <a:latin typeface="Times New Roman"/>
              <a:ea typeface="Times New Roman"/>
              <a:cs typeface="Times New Roman"/>
              <a:sym typeface="Times New Roman"/>
            </a:endParaRPr>
          </a:p>
          <a:p>
            <a:pPr indent="-342899" lvl="1" marL="581272" marR="0" rtl="0" algn="l">
              <a:lnSpc>
                <a:spcPct val="115000"/>
              </a:lnSpc>
              <a:spcBef>
                <a:spcPts val="0"/>
              </a:spcBef>
              <a:spcAft>
                <a:spcPts val="0"/>
              </a:spcAft>
              <a:buClr>
                <a:srgbClr val="93A299"/>
              </a:buClr>
              <a:buSzPts val="1496"/>
              <a:buFont typeface="Noto Sans Symbols"/>
              <a:buChar char="▪"/>
            </a:pPr>
            <a:r>
              <a:rPr b="0" i="0" lang="en-US" sz="1881" u="none" cap="none" strike="noStrike">
                <a:solidFill>
                  <a:srgbClr val="292934"/>
                </a:solidFill>
                <a:latin typeface="Times New Roman"/>
                <a:ea typeface="Times New Roman"/>
                <a:cs typeface="Times New Roman"/>
                <a:sym typeface="Times New Roman"/>
              </a:rPr>
              <a:t>ASP 1.0 năm 1996</a:t>
            </a:r>
            <a:endParaRPr b="0" i="0" sz="1881" u="none" cap="none" strike="noStrike">
              <a:solidFill>
                <a:schemeClr val="dk1"/>
              </a:solidFill>
              <a:latin typeface="Times New Roman"/>
              <a:ea typeface="Times New Roman"/>
              <a:cs typeface="Times New Roman"/>
              <a:sym typeface="Times New Roman"/>
            </a:endParaRPr>
          </a:p>
          <a:p>
            <a:pPr indent="-342899" lvl="1" marL="581272" marR="0" rtl="0" algn="l">
              <a:lnSpc>
                <a:spcPct val="115000"/>
              </a:lnSpc>
              <a:spcBef>
                <a:spcPts val="0"/>
              </a:spcBef>
              <a:spcAft>
                <a:spcPts val="0"/>
              </a:spcAft>
              <a:buClr>
                <a:srgbClr val="93A299"/>
              </a:buClr>
              <a:buSzPts val="1496"/>
              <a:buFont typeface="Noto Sans Symbols"/>
              <a:buChar char="▪"/>
            </a:pPr>
            <a:r>
              <a:rPr b="0" i="0" lang="en-US" sz="1881" u="none" cap="none" strike="noStrike">
                <a:solidFill>
                  <a:srgbClr val="292934"/>
                </a:solidFill>
                <a:latin typeface="Times New Roman"/>
                <a:ea typeface="Times New Roman"/>
                <a:cs typeface="Times New Roman"/>
                <a:sym typeface="Times New Roman"/>
              </a:rPr>
              <a:t>Rồi phiên bản ASP 2.0 và 3.0</a:t>
            </a:r>
            <a:endParaRPr b="0" i="0" sz="1881" u="none" cap="none" strike="noStrike">
              <a:solidFill>
                <a:schemeClr val="dk1"/>
              </a:solidFill>
              <a:latin typeface="Times New Roman"/>
              <a:ea typeface="Times New Roman"/>
              <a:cs typeface="Times New Roman"/>
              <a:sym typeface="Times New Roman"/>
            </a:endParaRPr>
          </a:p>
          <a:p>
            <a:pPr indent="-342900" lvl="1" marL="581814" marR="197648" rtl="0" algn="l">
              <a:lnSpc>
                <a:spcPct val="115000"/>
              </a:lnSpc>
              <a:spcBef>
                <a:spcPts val="0"/>
              </a:spcBef>
              <a:spcAft>
                <a:spcPts val="0"/>
              </a:spcAft>
              <a:buClr>
                <a:srgbClr val="93A299"/>
              </a:buClr>
              <a:buSzPts val="1496"/>
              <a:buFont typeface="Noto Sans Symbols"/>
              <a:buChar char="▪"/>
            </a:pPr>
            <a:r>
              <a:rPr b="0" i="0" lang="en-US" sz="1881" u="none" cap="none" strike="noStrike">
                <a:solidFill>
                  <a:srgbClr val="292934"/>
                </a:solidFill>
                <a:latin typeface="Times New Roman"/>
                <a:ea typeface="Times New Roman"/>
                <a:cs typeface="Times New Roman"/>
                <a:sym typeface="Times New Roman"/>
              </a:rPr>
              <a:t>ASP.Net cung cấp một cách tiếp cận khác để phát triển ứng dụng  Web.</a:t>
            </a:r>
            <a:endParaRPr b="0" i="0" sz="1881"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8" name="Shape 118"/>
        <p:cNvGrpSpPr/>
        <p:nvPr/>
      </p:nvGrpSpPr>
      <p:grpSpPr>
        <a:xfrm>
          <a:off x="0" y="0"/>
          <a:ext cx="0" cy="0"/>
          <a:chOff x="0" y="0"/>
          <a:chExt cx="0" cy="0"/>
        </a:xfrm>
      </p:grpSpPr>
      <p:sp>
        <p:nvSpPr>
          <p:cNvPr id="119" name="Google Shape;119;p17"/>
          <p:cNvSpPr txBox="1"/>
          <p:nvPr/>
        </p:nvSpPr>
        <p:spPr>
          <a:xfrm>
            <a:off x="381000" y="1371600"/>
            <a:ext cx="8763000" cy="4498875"/>
          </a:xfrm>
          <a:prstGeom prst="rect">
            <a:avLst/>
          </a:prstGeom>
          <a:noFill/>
          <a:ln>
            <a:noFill/>
          </a:ln>
        </p:spPr>
        <p:txBody>
          <a:bodyPr anchorCtr="0" anchor="t" bIns="0" lIns="0" spcFirstLastPara="1" rIns="0" wrap="square" tIns="23875">
            <a:spAutoFit/>
          </a:bodyPr>
          <a:lstStyle/>
          <a:p>
            <a:pPr indent="-293214" lvl="0" marL="304074" marR="4344" rtl="0" algn="l">
              <a:lnSpc>
                <a:spcPct val="175000"/>
              </a:lnSpc>
              <a:spcBef>
                <a:spcPts val="0"/>
              </a:spcBef>
              <a:spcAft>
                <a:spcPts val="0"/>
              </a:spcAft>
              <a:buClr>
                <a:srgbClr val="93A299"/>
              </a:buClr>
              <a:buSzPts val="1692"/>
              <a:buFont typeface="Noto Sans Symbols"/>
              <a:buChar char="❑"/>
            </a:pPr>
            <a:r>
              <a:rPr lang="en-US" sz="2000">
                <a:solidFill>
                  <a:srgbClr val="292934"/>
                </a:solidFill>
                <a:latin typeface="Times New Roman"/>
                <a:ea typeface="Times New Roman"/>
                <a:cs typeface="Times New Roman"/>
                <a:sym typeface="Times New Roman"/>
              </a:rPr>
              <a:t>ASP.Net là một cuộc cách mạng trong phát triển ứng dụng  Web</a:t>
            </a:r>
            <a:endParaRPr sz="2000">
              <a:solidFill>
                <a:schemeClr val="dk1"/>
              </a:solidFill>
              <a:latin typeface="Times New Roman"/>
              <a:ea typeface="Times New Roman"/>
              <a:cs typeface="Times New Roman"/>
              <a:sym typeface="Times New Roman"/>
            </a:endParaRPr>
          </a:p>
          <a:p>
            <a:pPr indent="-293214" lvl="0" marL="304074" marR="0" rtl="0" algn="l">
              <a:lnSpc>
                <a:spcPct val="175000"/>
              </a:lnSpc>
              <a:spcBef>
                <a:spcPts val="428"/>
              </a:spcBef>
              <a:spcAft>
                <a:spcPts val="0"/>
              </a:spcAft>
              <a:buClr>
                <a:srgbClr val="93A299"/>
              </a:buClr>
              <a:buSzPts val="1692"/>
              <a:buFont typeface="Noto Sans Symbols"/>
              <a:buChar char="❑"/>
            </a:pPr>
            <a:r>
              <a:rPr lang="en-US" sz="2000">
                <a:solidFill>
                  <a:srgbClr val="292934"/>
                </a:solidFill>
                <a:latin typeface="Times New Roman"/>
                <a:ea typeface="Times New Roman"/>
                <a:cs typeface="Times New Roman"/>
                <a:sym typeface="Times New Roman"/>
              </a:rPr>
              <a:t>ASP.Net dựa trên cơ sở .Net Framework</a:t>
            </a:r>
            <a:endParaRPr sz="2000">
              <a:solidFill>
                <a:schemeClr val="dk1"/>
              </a:solidFill>
              <a:latin typeface="Times New Roman"/>
              <a:ea typeface="Times New Roman"/>
              <a:cs typeface="Times New Roman"/>
              <a:sym typeface="Times New Roman"/>
            </a:endParaRPr>
          </a:p>
          <a:p>
            <a:pPr indent="-293214" lvl="0" marL="304074" marR="0" rtl="0" algn="l">
              <a:lnSpc>
                <a:spcPct val="175000"/>
              </a:lnSpc>
              <a:spcBef>
                <a:spcPts val="496"/>
              </a:spcBef>
              <a:spcAft>
                <a:spcPts val="0"/>
              </a:spcAft>
              <a:buClr>
                <a:srgbClr val="93A299"/>
              </a:buClr>
              <a:buSzPts val="1692"/>
              <a:buFont typeface="Noto Sans Symbols"/>
              <a:buChar char="❑"/>
            </a:pPr>
            <a:r>
              <a:rPr lang="en-US" sz="2000">
                <a:solidFill>
                  <a:srgbClr val="292934"/>
                </a:solidFill>
                <a:latin typeface="Times New Roman"/>
                <a:ea typeface="Times New Roman"/>
                <a:cs typeface="Times New Roman"/>
                <a:sym typeface="Times New Roman"/>
              </a:rPr>
              <a:t>.Net Framework chạy trên CLR.</a:t>
            </a:r>
            <a:endParaRPr sz="2000">
              <a:solidFill>
                <a:schemeClr val="dk1"/>
              </a:solidFill>
              <a:latin typeface="Times New Roman"/>
              <a:ea typeface="Times New Roman"/>
              <a:cs typeface="Times New Roman"/>
              <a:sym typeface="Times New Roman"/>
            </a:endParaRPr>
          </a:p>
          <a:p>
            <a:pPr indent="-293214" lvl="0" marL="304074" marR="0" rtl="0" algn="l">
              <a:lnSpc>
                <a:spcPct val="175000"/>
              </a:lnSpc>
              <a:spcBef>
                <a:spcPts val="581"/>
              </a:spcBef>
              <a:spcAft>
                <a:spcPts val="0"/>
              </a:spcAft>
              <a:buClr>
                <a:srgbClr val="93A299"/>
              </a:buClr>
              <a:buSzPts val="1692"/>
              <a:buFont typeface="Noto Sans Symbols"/>
              <a:buChar char="❑"/>
            </a:pPr>
            <a:r>
              <a:rPr lang="en-US" sz="2000">
                <a:solidFill>
                  <a:srgbClr val="292934"/>
                </a:solidFill>
                <a:latin typeface="Times New Roman"/>
                <a:ea typeface="Times New Roman"/>
                <a:cs typeface="Times New Roman"/>
                <a:sym typeface="Times New Roman"/>
              </a:rPr>
              <a:t>CLR có các ưu điểm:</a:t>
            </a:r>
            <a:endParaRPr sz="2000">
              <a:solidFill>
                <a:schemeClr val="dk1"/>
              </a:solidFill>
              <a:latin typeface="Times New Roman"/>
              <a:ea typeface="Times New Roman"/>
              <a:cs typeface="Times New Roman"/>
              <a:sym typeface="Times New Roman"/>
            </a:endParaRPr>
          </a:p>
          <a:p>
            <a:pPr indent="-342899" lvl="1" marL="581272" marR="0" rtl="0" algn="l">
              <a:lnSpc>
                <a:spcPct val="175000"/>
              </a:lnSpc>
              <a:spcBef>
                <a:spcPts val="414"/>
              </a:spcBef>
              <a:spcAft>
                <a:spcPts val="0"/>
              </a:spcAft>
              <a:buClr>
                <a:srgbClr val="93A299"/>
              </a:buClr>
              <a:buSzPts val="1591"/>
              <a:buFont typeface="Noto Sans Symbols"/>
              <a:buChar char="⮚"/>
            </a:pPr>
            <a:r>
              <a:rPr b="0" i="0" lang="en-US" sz="2000" u="none" cap="none" strike="noStrike">
                <a:solidFill>
                  <a:srgbClr val="292934"/>
                </a:solidFill>
                <a:latin typeface="Times New Roman"/>
                <a:ea typeface="Times New Roman"/>
                <a:cs typeface="Times New Roman"/>
                <a:sym typeface="Times New Roman"/>
              </a:rPr>
              <a:t>Tự động quản lý bộ nhớ</a:t>
            </a:r>
            <a:endParaRPr b="0" i="0" sz="2000" u="none" cap="none" strike="noStrike">
              <a:solidFill>
                <a:schemeClr val="dk1"/>
              </a:solidFill>
              <a:latin typeface="Times New Roman"/>
              <a:ea typeface="Times New Roman"/>
              <a:cs typeface="Times New Roman"/>
              <a:sym typeface="Times New Roman"/>
            </a:endParaRPr>
          </a:p>
          <a:p>
            <a:pPr indent="-342899" lvl="1" marL="581272" marR="0" rtl="0" algn="l">
              <a:lnSpc>
                <a:spcPct val="175000"/>
              </a:lnSpc>
              <a:spcBef>
                <a:spcPts val="479"/>
              </a:spcBef>
              <a:spcAft>
                <a:spcPts val="0"/>
              </a:spcAft>
              <a:buClr>
                <a:srgbClr val="93A299"/>
              </a:buClr>
              <a:buSzPts val="1591"/>
              <a:buFont typeface="Noto Sans Symbols"/>
              <a:buChar char="⮚"/>
            </a:pPr>
            <a:r>
              <a:rPr b="0" i="0" lang="en-US" sz="2000" u="none" cap="none" strike="noStrike">
                <a:solidFill>
                  <a:srgbClr val="292934"/>
                </a:solidFill>
                <a:latin typeface="Times New Roman"/>
                <a:ea typeface="Times New Roman"/>
                <a:cs typeface="Times New Roman"/>
                <a:sym typeface="Times New Roman"/>
              </a:rPr>
              <a:t>Hỗ trợ nhiều ngôn ngữ</a:t>
            </a:r>
            <a:endParaRPr b="0" i="0" sz="2000" u="none" cap="none" strike="noStrike">
              <a:solidFill>
                <a:schemeClr val="dk1"/>
              </a:solidFill>
              <a:latin typeface="Times New Roman"/>
              <a:ea typeface="Times New Roman"/>
              <a:cs typeface="Times New Roman"/>
              <a:sym typeface="Times New Roman"/>
            </a:endParaRPr>
          </a:p>
          <a:p>
            <a:pPr indent="-342899" lvl="1" marL="581272" marR="0" rtl="0" algn="l">
              <a:lnSpc>
                <a:spcPct val="175000"/>
              </a:lnSpc>
              <a:spcBef>
                <a:spcPts val="479"/>
              </a:spcBef>
              <a:spcAft>
                <a:spcPts val="0"/>
              </a:spcAft>
              <a:buClr>
                <a:srgbClr val="93A299"/>
              </a:buClr>
              <a:buSzPts val="1591"/>
              <a:buFont typeface="Noto Sans Symbols"/>
              <a:buChar char="⮚"/>
            </a:pPr>
            <a:r>
              <a:rPr b="0" i="0" lang="en-US" sz="2000" u="none" cap="none" strike="noStrike">
                <a:solidFill>
                  <a:srgbClr val="292934"/>
                </a:solidFill>
                <a:latin typeface="Times New Roman"/>
                <a:ea typeface="Times New Roman"/>
                <a:cs typeface="Times New Roman"/>
                <a:sym typeface="Times New Roman"/>
              </a:rPr>
              <a:t>Bảo đảm việc chứng thực người sử dụng</a:t>
            </a:r>
            <a:endParaRPr b="0" i="0" sz="2000" u="none" cap="none" strike="noStrike">
              <a:solidFill>
                <a:schemeClr val="dk1"/>
              </a:solidFill>
              <a:latin typeface="Times New Roman"/>
              <a:ea typeface="Times New Roman"/>
              <a:cs typeface="Times New Roman"/>
              <a:sym typeface="Times New Roman"/>
            </a:endParaRPr>
          </a:p>
          <a:p>
            <a:pPr indent="-342899" lvl="1" marL="581272" marR="0" rtl="0" algn="l">
              <a:lnSpc>
                <a:spcPct val="175000"/>
              </a:lnSpc>
              <a:spcBef>
                <a:spcPts val="392"/>
              </a:spcBef>
              <a:spcAft>
                <a:spcPts val="0"/>
              </a:spcAft>
              <a:buClr>
                <a:srgbClr val="93A299"/>
              </a:buClr>
              <a:buSzPts val="1591"/>
              <a:buFont typeface="Noto Sans Symbols"/>
              <a:buChar char="⮚"/>
            </a:pPr>
            <a:r>
              <a:rPr b="0" i="0" lang="en-US" sz="2000" u="none" cap="none" strike="noStrike">
                <a:solidFill>
                  <a:srgbClr val="292934"/>
                </a:solidFill>
                <a:latin typeface="Times New Roman"/>
                <a:ea typeface="Times New Roman"/>
                <a:cs typeface="Times New Roman"/>
                <a:sym typeface="Times New Roman"/>
              </a:rPr>
              <a:t>Dễ cấu hình</a:t>
            </a:r>
            <a:endParaRPr b="0" i="0" sz="2000" u="none" cap="none" strike="noStrike">
              <a:solidFill>
                <a:schemeClr val="dk1"/>
              </a:solidFill>
              <a:latin typeface="Times New Roman"/>
              <a:ea typeface="Times New Roman"/>
              <a:cs typeface="Times New Roman"/>
              <a:sym typeface="Times New Roman"/>
            </a:endParaRPr>
          </a:p>
          <a:p>
            <a:pPr indent="-342899" lvl="1" marL="581272" marR="0" rtl="0" algn="l">
              <a:lnSpc>
                <a:spcPct val="175000"/>
              </a:lnSpc>
              <a:spcBef>
                <a:spcPts val="479"/>
              </a:spcBef>
              <a:spcAft>
                <a:spcPts val="0"/>
              </a:spcAft>
              <a:buClr>
                <a:srgbClr val="93A299"/>
              </a:buClr>
              <a:buSzPts val="1591"/>
              <a:buFont typeface="Noto Sans Symbols"/>
              <a:buChar char="⮚"/>
            </a:pPr>
            <a:r>
              <a:rPr b="0" i="0" lang="en-US" sz="2000" u="none" cap="none" strike="noStrike">
                <a:solidFill>
                  <a:srgbClr val="292934"/>
                </a:solidFill>
                <a:latin typeface="Times New Roman"/>
                <a:ea typeface="Times New Roman"/>
                <a:cs typeface="Times New Roman"/>
                <a:sym typeface="Times New Roman"/>
              </a:rPr>
              <a:t>Dễ triển khai</a:t>
            </a:r>
            <a:endParaRPr b="0" i="0" sz="2000" u="none" cap="none" strike="noStrike">
              <a:solidFill>
                <a:schemeClr val="dk1"/>
              </a:solidFill>
              <a:latin typeface="Times New Roman"/>
              <a:ea typeface="Times New Roman"/>
              <a:cs typeface="Times New Roman"/>
              <a:sym typeface="Times New Roman"/>
            </a:endParaRPr>
          </a:p>
        </p:txBody>
      </p:sp>
      <p:sp>
        <p:nvSpPr>
          <p:cNvPr id="120" name="Google Shape;120;p17"/>
          <p:cNvSpPr txBox="1"/>
          <p:nvPr>
            <p:ph type="title"/>
          </p:nvPr>
        </p:nvSpPr>
        <p:spPr>
          <a:xfrm>
            <a:off x="1447800" y="541846"/>
            <a:ext cx="5516084" cy="441853"/>
          </a:xfrm>
          <a:prstGeom prst="rect">
            <a:avLst/>
          </a:prstGeom>
          <a:noFill/>
          <a:ln>
            <a:noFill/>
          </a:ln>
        </p:spPr>
        <p:txBody>
          <a:bodyPr anchorCtr="0" anchor="t" bIns="0" lIns="0" spcFirstLastPara="1" rIns="0" wrap="square" tIns="10850">
            <a:spAutoFit/>
          </a:bodyPr>
          <a:lstStyle/>
          <a:p>
            <a:pPr indent="0" lvl="0" marL="10860" rtl="0" algn="l">
              <a:spcBef>
                <a:spcPts val="0"/>
              </a:spcBef>
              <a:spcAft>
                <a:spcPts val="0"/>
              </a:spcAft>
              <a:buNone/>
            </a:pPr>
            <a:r>
              <a:rPr lang="en-US"/>
              <a:t>Giới thiệu ASP.Net</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4" name="Shape 124"/>
        <p:cNvGrpSpPr/>
        <p:nvPr/>
      </p:nvGrpSpPr>
      <p:grpSpPr>
        <a:xfrm>
          <a:off x="0" y="0"/>
          <a:ext cx="0" cy="0"/>
          <a:chOff x="0" y="0"/>
          <a:chExt cx="0" cy="0"/>
        </a:xfrm>
      </p:grpSpPr>
      <p:sp>
        <p:nvSpPr>
          <p:cNvPr id="125" name="Google Shape;125;p18"/>
          <p:cNvSpPr txBox="1"/>
          <p:nvPr>
            <p:ph type="title"/>
          </p:nvPr>
        </p:nvSpPr>
        <p:spPr>
          <a:xfrm>
            <a:off x="1522699" y="380210"/>
            <a:ext cx="6084777" cy="537264"/>
          </a:xfrm>
          <a:prstGeom prst="rect">
            <a:avLst/>
          </a:prstGeom>
          <a:noFill/>
          <a:ln>
            <a:noFill/>
          </a:ln>
        </p:spPr>
        <p:txBody>
          <a:bodyPr anchorCtr="0" anchor="t" bIns="0" lIns="0" spcFirstLastPara="1" rIns="0" wrap="square" tIns="10850">
            <a:spAutoFit/>
          </a:bodyPr>
          <a:lstStyle/>
          <a:p>
            <a:pPr indent="0" lvl="0" marL="10860" rtl="0" algn="l">
              <a:spcBef>
                <a:spcPts val="0"/>
              </a:spcBef>
              <a:spcAft>
                <a:spcPts val="0"/>
              </a:spcAft>
              <a:buNone/>
            </a:pPr>
            <a:r>
              <a:rPr lang="en-US" sz="3420"/>
              <a:t>Ưu điểm ASP.Net</a:t>
            </a:r>
            <a:endParaRPr sz="3420"/>
          </a:p>
        </p:txBody>
      </p:sp>
      <p:sp>
        <p:nvSpPr>
          <p:cNvPr id="126" name="Google Shape;126;p18"/>
          <p:cNvSpPr txBox="1"/>
          <p:nvPr/>
        </p:nvSpPr>
        <p:spPr>
          <a:xfrm>
            <a:off x="609600" y="1223197"/>
            <a:ext cx="8382000" cy="4458300"/>
          </a:xfrm>
          <a:prstGeom prst="rect">
            <a:avLst/>
          </a:prstGeom>
          <a:noFill/>
          <a:ln>
            <a:noFill/>
          </a:ln>
        </p:spPr>
        <p:txBody>
          <a:bodyPr anchorCtr="0" anchor="t" bIns="0" lIns="0" spcFirstLastPara="1" rIns="0" wrap="square" tIns="43425">
            <a:spAutoFit/>
          </a:bodyPr>
          <a:lstStyle/>
          <a:p>
            <a:pPr indent="-293214" lvl="0" marL="304074" marR="0" rtl="0" algn="l">
              <a:lnSpc>
                <a:spcPct val="115000"/>
              </a:lnSpc>
              <a:spcBef>
                <a:spcPts val="0"/>
              </a:spcBef>
              <a:spcAft>
                <a:spcPts val="0"/>
              </a:spcAft>
              <a:buClr>
                <a:srgbClr val="93A299"/>
              </a:buClr>
              <a:buSzPts val="1796"/>
              <a:buFont typeface="Noto Sans Symbols"/>
              <a:buChar char="❑"/>
            </a:pPr>
            <a:r>
              <a:rPr lang="en-US" sz="2138">
                <a:solidFill>
                  <a:srgbClr val="292934"/>
                </a:solidFill>
                <a:latin typeface="Times New Roman"/>
                <a:ea typeface="Times New Roman"/>
                <a:cs typeface="Times New Roman"/>
                <a:sym typeface="Times New Roman"/>
              </a:rPr>
              <a:t>Hỗ trợ nhiều ngôn ngữ lập trình</a:t>
            </a:r>
            <a:endParaRPr sz="2138">
              <a:solidFill>
                <a:schemeClr val="dk1"/>
              </a:solidFill>
              <a:latin typeface="Times New Roman"/>
              <a:ea typeface="Times New Roman"/>
              <a:cs typeface="Times New Roman"/>
              <a:sym typeface="Times New Roman"/>
            </a:endParaRPr>
          </a:p>
          <a:p>
            <a:pPr indent="-293214" lvl="0" marL="304074" marR="0" rtl="0" algn="l">
              <a:lnSpc>
                <a:spcPct val="115000"/>
              </a:lnSpc>
              <a:spcBef>
                <a:spcPts val="257"/>
              </a:spcBef>
              <a:spcAft>
                <a:spcPts val="0"/>
              </a:spcAft>
              <a:buClr>
                <a:srgbClr val="93A299"/>
              </a:buClr>
              <a:buSzPts val="1796"/>
              <a:buFont typeface="Noto Sans Symbols"/>
              <a:buChar char="❑"/>
            </a:pPr>
            <a:r>
              <a:rPr lang="en-US" sz="2138">
                <a:solidFill>
                  <a:srgbClr val="292934"/>
                </a:solidFill>
                <a:latin typeface="Times New Roman"/>
                <a:ea typeface="Times New Roman"/>
                <a:cs typeface="Times New Roman"/>
                <a:sym typeface="Times New Roman"/>
              </a:rPr>
              <a:t>Phát triển qua nhiều ngôn ngữ</a:t>
            </a:r>
            <a:endParaRPr sz="2138">
              <a:solidFill>
                <a:schemeClr val="dk1"/>
              </a:solidFill>
              <a:latin typeface="Times New Roman"/>
              <a:ea typeface="Times New Roman"/>
              <a:cs typeface="Times New Roman"/>
              <a:sym typeface="Times New Roman"/>
            </a:endParaRPr>
          </a:p>
          <a:p>
            <a:pPr indent="-293214" lvl="0" marL="304074" marR="0" rtl="0" algn="l">
              <a:lnSpc>
                <a:spcPct val="115000"/>
              </a:lnSpc>
              <a:spcBef>
                <a:spcPts val="257"/>
              </a:spcBef>
              <a:spcAft>
                <a:spcPts val="0"/>
              </a:spcAft>
              <a:buClr>
                <a:srgbClr val="93A299"/>
              </a:buClr>
              <a:buSzPts val="1796"/>
              <a:buFont typeface="Noto Sans Symbols"/>
              <a:buChar char="❑"/>
            </a:pPr>
            <a:r>
              <a:rPr lang="en-US" sz="2138">
                <a:solidFill>
                  <a:srgbClr val="292934"/>
                </a:solidFill>
                <a:latin typeface="Times New Roman"/>
                <a:ea typeface="Times New Roman"/>
                <a:cs typeface="Times New Roman"/>
                <a:sym typeface="Times New Roman"/>
              </a:rPr>
              <a:t>Phần giao diện và phần code tách riêng biệt.</a:t>
            </a:r>
            <a:endParaRPr sz="2138">
              <a:solidFill>
                <a:schemeClr val="dk1"/>
              </a:solidFill>
              <a:latin typeface="Times New Roman"/>
              <a:ea typeface="Times New Roman"/>
              <a:cs typeface="Times New Roman"/>
              <a:sym typeface="Times New Roman"/>
            </a:endParaRPr>
          </a:p>
          <a:p>
            <a:pPr indent="-293214" lvl="0" marL="304074" marR="0" rtl="0" algn="l">
              <a:lnSpc>
                <a:spcPct val="115000"/>
              </a:lnSpc>
              <a:spcBef>
                <a:spcPts val="257"/>
              </a:spcBef>
              <a:spcAft>
                <a:spcPts val="0"/>
              </a:spcAft>
              <a:buClr>
                <a:srgbClr val="93A299"/>
              </a:buClr>
              <a:buSzPts val="1796"/>
              <a:buFont typeface="Noto Sans Symbols"/>
              <a:buChar char="❑"/>
            </a:pPr>
            <a:r>
              <a:rPr lang="en-US" sz="2138">
                <a:solidFill>
                  <a:srgbClr val="292934"/>
                </a:solidFill>
                <a:latin typeface="Times New Roman"/>
                <a:ea typeface="Times New Roman"/>
                <a:cs typeface="Times New Roman"/>
                <a:sym typeface="Times New Roman"/>
              </a:rPr>
              <a:t>Chứng thực người sử dụng</a:t>
            </a:r>
            <a:endParaRPr sz="2138">
              <a:solidFill>
                <a:schemeClr val="dk1"/>
              </a:solidFill>
              <a:latin typeface="Times New Roman"/>
              <a:ea typeface="Times New Roman"/>
              <a:cs typeface="Times New Roman"/>
              <a:sym typeface="Times New Roman"/>
            </a:endParaRPr>
          </a:p>
          <a:p>
            <a:pPr indent="-293214" lvl="0" marL="304074" marR="0" rtl="0" algn="l">
              <a:lnSpc>
                <a:spcPct val="115000"/>
              </a:lnSpc>
              <a:spcBef>
                <a:spcPts val="257"/>
              </a:spcBef>
              <a:spcAft>
                <a:spcPts val="0"/>
              </a:spcAft>
              <a:buClr>
                <a:srgbClr val="93A299"/>
              </a:buClr>
              <a:buSzPts val="1796"/>
              <a:buFont typeface="Noto Sans Symbols"/>
              <a:buChar char="❑"/>
            </a:pPr>
            <a:r>
              <a:rPr lang="en-US" sz="2138">
                <a:solidFill>
                  <a:srgbClr val="292934"/>
                </a:solidFill>
                <a:latin typeface="Times New Roman"/>
                <a:ea typeface="Times New Roman"/>
                <a:cs typeface="Times New Roman"/>
                <a:sym typeface="Times New Roman"/>
              </a:rPr>
              <a:t>Kiến trúc xử lý mới trên server</a:t>
            </a:r>
            <a:endParaRPr sz="2138">
              <a:solidFill>
                <a:schemeClr val="dk1"/>
              </a:solidFill>
              <a:latin typeface="Times New Roman"/>
              <a:ea typeface="Times New Roman"/>
              <a:cs typeface="Times New Roman"/>
              <a:sym typeface="Times New Roman"/>
            </a:endParaRPr>
          </a:p>
          <a:p>
            <a:pPr indent="-293214" lvl="0" marL="304074" marR="0" rtl="0" algn="l">
              <a:lnSpc>
                <a:spcPct val="115000"/>
              </a:lnSpc>
              <a:spcBef>
                <a:spcPts val="257"/>
              </a:spcBef>
              <a:spcAft>
                <a:spcPts val="0"/>
              </a:spcAft>
              <a:buClr>
                <a:srgbClr val="93A299"/>
              </a:buClr>
              <a:buSzPts val="1796"/>
              <a:buFont typeface="Noto Sans Symbols"/>
              <a:buChar char="❑"/>
            </a:pPr>
            <a:r>
              <a:rPr lang="en-US" sz="2138">
                <a:solidFill>
                  <a:srgbClr val="292934"/>
                </a:solidFill>
                <a:latin typeface="Times New Roman"/>
                <a:ea typeface="Times New Roman"/>
                <a:cs typeface="Times New Roman"/>
                <a:sym typeface="Times New Roman"/>
              </a:rPr>
              <a:t>Cải tiến chức năng gỡ rối và lần vết</a:t>
            </a:r>
            <a:endParaRPr sz="2138">
              <a:solidFill>
                <a:schemeClr val="dk1"/>
              </a:solidFill>
              <a:latin typeface="Times New Roman"/>
              <a:ea typeface="Times New Roman"/>
              <a:cs typeface="Times New Roman"/>
              <a:sym typeface="Times New Roman"/>
            </a:endParaRPr>
          </a:p>
          <a:p>
            <a:pPr indent="-293214" lvl="0" marL="304074" marR="0" rtl="0" algn="l">
              <a:lnSpc>
                <a:spcPct val="115000"/>
              </a:lnSpc>
              <a:spcBef>
                <a:spcPts val="257"/>
              </a:spcBef>
              <a:spcAft>
                <a:spcPts val="0"/>
              </a:spcAft>
              <a:buClr>
                <a:srgbClr val="93A299"/>
              </a:buClr>
              <a:buSzPts val="1796"/>
              <a:buFont typeface="Noto Sans Symbols"/>
              <a:buChar char="❑"/>
            </a:pPr>
            <a:r>
              <a:rPr lang="en-US" sz="2138">
                <a:solidFill>
                  <a:srgbClr val="292934"/>
                </a:solidFill>
                <a:latin typeface="Times New Roman"/>
                <a:ea typeface="Times New Roman"/>
                <a:cs typeface="Times New Roman"/>
                <a:sym typeface="Times New Roman"/>
              </a:rPr>
              <a:t>Cấu hình ứng dụng với nhiều điều khiển</a:t>
            </a:r>
            <a:endParaRPr sz="2138">
              <a:solidFill>
                <a:schemeClr val="dk1"/>
              </a:solidFill>
              <a:latin typeface="Times New Roman"/>
              <a:ea typeface="Times New Roman"/>
              <a:cs typeface="Times New Roman"/>
              <a:sym typeface="Times New Roman"/>
            </a:endParaRPr>
          </a:p>
          <a:p>
            <a:pPr indent="-293214" lvl="0" marL="304074" marR="0" rtl="0" algn="l">
              <a:lnSpc>
                <a:spcPct val="115000"/>
              </a:lnSpc>
              <a:spcBef>
                <a:spcPts val="257"/>
              </a:spcBef>
              <a:spcAft>
                <a:spcPts val="0"/>
              </a:spcAft>
              <a:buClr>
                <a:srgbClr val="93A299"/>
              </a:buClr>
              <a:buSzPts val="1796"/>
              <a:buFont typeface="Noto Sans Symbols"/>
              <a:buChar char="❑"/>
            </a:pPr>
            <a:r>
              <a:rPr lang="en-US" sz="2138">
                <a:solidFill>
                  <a:srgbClr val="292934"/>
                </a:solidFill>
                <a:latin typeface="Times New Roman"/>
                <a:ea typeface="Times New Roman"/>
                <a:cs typeface="Times New Roman"/>
                <a:sym typeface="Times New Roman"/>
              </a:rPr>
              <a:t>Dễ triển khai</a:t>
            </a:r>
            <a:endParaRPr sz="2138">
              <a:solidFill>
                <a:schemeClr val="dk1"/>
              </a:solidFill>
              <a:latin typeface="Times New Roman"/>
              <a:ea typeface="Times New Roman"/>
              <a:cs typeface="Times New Roman"/>
              <a:sym typeface="Times New Roman"/>
            </a:endParaRPr>
          </a:p>
          <a:p>
            <a:pPr indent="-293214" lvl="0" marL="304074" marR="4344" rtl="0" algn="l">
              <a:lnSpc>
                <a:spcPct val="115000"/>
              </a:lnSpc>
              <a:spcBef>
                <a:spcPts val="547"/>
              </a:spcBef>
              <a:spcAft>
                <a:spcPts val="0"/>
              </a:spcAft>
              <a:buClr>
                <a:srgbClr val="93A299"/>
              </a:buClr>
              <a:buSzPts val="1796"/>
              <a:buFont typeface="Noto Sans Symbols"/>
              <a:buChar char="❑"/>
            </a:pPr>
            <a:r>
              <a:rPr lang="en-US" sz="2138">
                <a:solidFill>
                  <a:srgbClr val="292934"/>
                </a:solidFill>
                <a:latin typeface="Times New Roman"/>
                <a:ea typeface="Times New Roman"/>
                <a:cs typeface="Times New Roman"/>
                <a:sym typeface="Times New Roman"/>
              </a:rPr>
              <a:t>Cải tiến các tính năng caching như caching mức trang,  caching mức đoạn, caching API. Dùng các tính năng  caching trong ASP.Net sẽ tăng tốc độ và hiệu năng cho trang  Web của bạn.</a:t>
            </a:r>
            <a:endParaRPr sz="2138">
              <a:solidFill>
                <a:schemeClr val="dk1"/>
              </a:solidFill>
              <a:latin typeface="Times New Roman"/>
              <a:ea typeface="Times New Roman"/>
              <a:cs typeface="Times New Roman"/>
              <a:sym typeface="Times New Roman"/>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0" name="Shape 130"/>
        <p:cNvGrpSpPr/>
        <p:nvPr/>
      </p:nvGrpSpPr>
      <p:grpSpPr>
        <a:xfrm>
          <a:off x="0" y="0"/>
          <a:ext cx="0" cy="0"/>
          <a:chOff x="0" y="0"/>
          <a:chExt cx="0" cy="0"/>
        </a:xfrm>
      </p:grpSpPr>
      <p:sp>
        <p:nvSpPr>
          <p:cNvPr id="131" name="Google Shape;131;p19"/>
          <p:cNvSpPr txBox="1"/>
          <p:nvPr>
            <p:ph type="title"/>
          </p:nvPr>
        </p:nvSpPr>
        <p:spPr>
          <a:xfrm>
            <a:off x="1600200" y="397462"/>
            <a:ext cx="6154281" cy="589907"/>
          </a:xfrm>
          <a:prstGeom prst="rect">
            <a:avLst/>
          </a:prstGeom>
          <a:noFill/>
          <a:ln>
            <a:noFill/>
          </a:ln>
        </p:spPr>
        <p:txBody>
          <a:bodyPr anchorCtr="0" anchor="t" bIns="0" lIns="0" spcFirstLastPara="1" rIns="0" wrap="square" tIns="10850">
            <a:spAutoFit/>
          </a:bodyPr>
          <a:lstStyle/>
          <a:p>
            <a:pPr indent="0" lvl="0" marL="10860" rtl="0" algn="l">
              <a:spcBef>
                <a:spcPts val="0"/>
              </a:spcBef>
              <a:spcAft>
                <a:spcPts val="0"/>
              </a:spcAft>
              <a:buNone/>
            </a:pPr>
            <a:r>
              <a:rPr lang="en-US" sz="3762"/>
              <a:t>Các mô hình lập trình ASP.Net</a:t>
            </a:r>
            <a:endParaRPr sz="3762"/>
          </a:p>
        </p:txBody>
      </p:sp>
      <p:sp>
        <p:nvSpPr>
          <p:cNvPr id="132" name="Google Shape;132;p19"/>
          <p:cNvSpPr txBox="1"/>
          <p:nvPr/>
        </p:nvSpPr>
        <p:spPr>
          <a:xfrm>
            <a:off x="457200" y="1295400"/>
            <a:ext cx="8610600" cy="1421495"/>
          </a:xfrm>
          <a:prstGeom prst="rect">
            <a:avLst/>
          </a:prstGeom>
          <a:noFill/>
          <a:ln>
            <a:noFill/>
          </a:ln>
        </p:spPr>
        <p:txBody>
          <a:bodyPr anchorCtr="0" anchor="t" bIns="0" lIns="0" spcFirstLastPara="1" rIns="0" wrap="square" tIns="23875">
            <a:spAutoFit/>
          </a:bodyPr>
          <a:lstStyle/>
          <a:p>
            <a:pPr indent="-293214" lvl="0" marL="304074" marR="4344" rtl="0" algn="l">
              <a:lnSpc>
                <a:spcPct val="153208"/>
              </a:lnSpc>
              <a:spcBef>
                <a:spcPts val="0"/>
              </a:spcBef>
              <a:spcAft>
                <a:spcPts val="0"/>
              </a:spcAft>
              <a:buClr>
                <a:srgbClr val="93A299"/>
              </a:buClr>
              <a:buSzPts val="1967"/>
              <a:buFont typeface="Noto Sans Symbols"/>
              <a:buChar char="❑"/>
            </a:pPr>
            <a:r>
              <a:rPr lang="en-US" sz="2400">
                <a:solidFill>
                  <a:srgbClr val="292934"/>
                </a:solidFill>
                <a:latin typeface="Times New Roman"/>
                <a:ea typeface="Times New Roman"/>
                <a:cs typeface="Times New Roman"/>
                <a:sym typeface="Times New Roman"/>
              </a:rPr>
              <a:t>.Net Framework Software development  Kit (SDK) được sử dụng để phát triển các  ứng dụng Web. Nó chạy trên nền .Net  Framework SDK cùng với IIS.</a:t>
            </a:r>
            <a:endParaRPr sz="2400">
              <a:solidFill>
                <a:schemeClr val="dk1"/>
              </a:solidFill>
              <a:latin typeface="Times New Roman"/>
              <a:ea typeface="Times New Roman"/>
              <a:cs typeface="Times New Roman"/>
              <a:sym typeface="Times New Roman"/>
            </a:endParaRPr>
          </a:p>
        </p:txBody>
      </p:sp>
      <p:pic>
        <p:nvPicPr>
          <p:cNvPr id="133" name="Google Shape;133;p19"/>
          <p:cNvPicPr preferRelativeResize="0"/>
          <p:nvPr/>
        </p:nvPicPr>
        <p:blipFill rotWithShape="1">
          <a:blip r:embed="rId3">
            <a:alphaModFix/>
          </a:blip>
          <a:srcRect b="0" l="0" r="0" t="0"/>
          <a:stretch/>
        </p:blipFill>
        <p:spPr>
          <a:xfrm>
            <a:off x="3429000" y="2438400"/>
            <a:ext cx="4359915" cy="365760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7" name="Shape 137"/>
        <p:cNvGrpSpPr/>
        <p:nvPr/>
      </p:nvGrpSpPr>
      <p:grpSpPr>
        <a:xfrm>
          <a:off x="0" y="0"/>
          <a:ext cx="0" cy="0"/>
          <a:chOff x="0" y="0"/>
          <a:chExt cx="0" cy="0"/>
        </a:xfrm>
      </p:grpSpPr>
      <p:sp>
        <p:nvSpPr>
          <p:cNvPr id="138" name="Google Shape;138;p20"/>
          <p:cNvSpPr txBox="1"/>
          <p:nvPr>
            <p:ph type="title"/>
          </p:nvPr>
        </p:nvSpPr>
        <p:spPr>
          <a:xfrm>
            <a:off x="1561104" y="434877"/>
            <a:ext cx="6021791" cy="589907"/>
          </a:xfrm>
          <a:prstGeom prst="rect">
            <a:avLst/>
          </a:prstGeom>
          <a:noFill/>
          <a:ln>
            <a:noFill/>
          </a:ln>
        </p:spPr>
        <p:txBody>
          <a:bodyPr anchorCtr="0" anchor="t" bIns="0" lIns="0" spcFirstLastPara="1" rIns="0" wrap="square" tIns="10850">
            <a:spAutoFit/>
          </a:bodyPr>
          <a:lstStyle/>
          <a:p>
            <a:pPr indent="0" lvl="0" marL="10860" rtl="0" algn="l">
              <a:spcBef>
                <a:spcPts val="0"/>
              </a:spcBef>
              <a:spcAft>
                <a:spcPts val="0"/>
              </a:spcAft>
              <a:buNone/>
            </a:pPr>
            <a:r>
              <a:rPr lang="en-US" sz="3762"/>
              <a:t>Hai mô hình lập trình ASP.Net</a:t>
            </a:r>
            <a:endParaRPr sz="3762"/>
          </a:p>
        </p:txBody>
      </p:sp>
      <p:sp>
        <p:nvSpPr>
          <p:cNvPr id="139" name="Google Shape;139;p20"/>
          <p:cNvSpPr txBox="1"/>
          <p:nvPr/>
        </p:nvSpPr>
        <p:spPr>
          <a:xfrm>
            <a:off x="304800" y="1524000"/>
            <a:ext cx="8686800" cy="4462954"/>
          </a:xfrm>
          <a:prstGeom prst="rect">
            <a:avLst/>
          </a:prstGeom>
          <a:noFill/>
          <a:ln>
            <a:noFill/>
          </a:ln>
        </p:spPr>
        <p:txBody>
          <a:bodyPr anchorCtr="0" anchor="t" bIns="0" lIns="0" spcFirstLastPara="1" rIns="0" wrap="square" tIns="10850">
            <a:spAutoFit/>
          </a:bodyPr>
          <a:lstStyle/>
          <a:p>
            <a:pPr indent="-293214" lvl="0" marL="304074" marR="0" rtl="0" algn="l">
              <a:lnSpc>
                <a:spcPct val="148448"/>
              </a:lnSpc>
              <a:spcBef>
                <a:spcPts val="0"/>
              </a:spcBef>
              <a:spcAft>
                <a:spcPts val="0"/>
              </a:spcAft>
              <a:buClr>
                <a:srgbClr val="93A299"/>
              </a:buClr>
              <a:buSzPts val="1881"/>
              <a:buFont typeface="Noto Sans Symbols"/>
              <a:buChar char="❑"/>
            </a:pPr>
            <a:r>
              <a:rPr lang="en-US" sz="2223">
                <a:solidFill>
                  <a:srgbClr val="292934"/>
                </a:solidFill>
                <a:latin typeface="Times New Roman"/>
                <a:ea typeface="Times New Roman"/>
                <a:cs typeface="Times New Roman"/>
                <a:sym typeface="Times New Roman"/>
              </a:rPr>
              <a:t>Web Forms</a:t>
            </a:r>
            <a:endParaRPr sz="2223">
              <a:solidFill>
                <a:schemeClr val="dk1"/>
              </a:solidFill>
              <a:latin typeface="Times New Roman"/>
              <a:ea typeface="Times New Roman"/>
              <a:cs typeface="Times New Roman"/>
              <a:sym typeface="Times New Roman"/>
            </a:endParaRPr>
          </a:p>
          <a:p>
            <a:pPr indent="-342899" lvl="1" marL="581272" marR="0" rtl="0" algn="l">
              <a:lnSpc>
                <a:spcPct val="175438"/>
              </a:lnSpc>
              <a:spcBef>
                <a:spcPts val="0"/>
              </a:spcBef>
              <a:spcAft>
                <a:spcPts val="0"/>
              </a:spcAft>
              <a:buClr>
                <a:srgbClr val="93A299"/>
              </a:buClr>
              <a:buSzPts val="1496"/>
              <a:buFont typeface="Arial"/>
              <a:buChar char="•"/>
            </a:pPr>
            <a:r>
              <a:rPr b="0" i="0" lang="en-US" sz="1881" u="none" cap="none" strike="noStrike">
                <a:solidFill>
                  <a:srgbClr val="292934"/>
                </a:solidFill>
                <a:latin typeface="Times New Roman"/>
                <a:ea typeface="Times New Roman"/>
                <a:cs typeface="Times New Roman"/>
                <a:sym typeface="Times New Roman"/>
              </a:rPr>
              <a:t>Cho phép bạn tạo các trang Web động.</a:t>
            </a:r>
            <a:endParaRPr b="0" i="0" sz="1881" u="none" cap="none" strike="noStrike">
              <a:solidFill>
                <a:schemeClr val="dk1"/>
              </a:solidFill>
              <a:latin typeface="Times New Roman"/>
              <a:ea typeface="Times New Roman"/>
              <a:cs typeface="Times New Roman"/>
              <a:sym typeface="Times New Roman"/>
            </a:endParaRPr>
          </a:p>
          <a:p>
            <a:pPr indent="-342899" lvl="1" marL="581272" marR="0" rtl="0" algn="l">
              <a:lnSpc>
                <a:spcPct val="175438"/>
              </a:lnSpc>
              <a:spcBef>
                <a:spcPts val="51"/>
              </a:spcBef>
              <a:spcAft>
                <a:spcPts val="0"/>
              </a:spcAft>
              <a:buClr>
                <a:srgbClr val="93A299"/>
              </a:buClr>
              <a:buSzPts val="1496"/>
              <a:buFont typeface="Arial"/>
              <a:buChar char="•"/>
            </a:pPr>
            <a:r>
              <a:rPr b="0" i="0" lang="en-US" sz="1881" u="none" cap="none" strike="noStrike">
                <a:solidFill>
                  <a:srgbClr val="292934"/>
                </a:solidFill>
                <a:latin typeface="Times New Roman"/>
                <a:ea typeface="Times New Roman"/>
                <a:cs typeface="Times New Roman"/>
                <a:sym typeface="Times New Roman"/>
              </a:rPr>
              <a:t>Cũng có thể dùng các control để tạo các UI components</a:t>
            </a:r>
            <a:endParaRPr b="0" i="0" sz="1881" u="none" cap="none" strike="noStrike">
              <a:solidFill>
                <a:schemeClr val="dk1"/>
              </a:solidFill>
              <a:latin typeface="Times New Roman"/>
              <a:ea typeface="Times New Roman"/>
              <a:cs typeface="Times New Roman"/>
              <a:sym typeface="Times New Roman"/>
            </a:endParaRPr>
          </a:p>
          <a:p>
            <a:pPr indent="-293214" lvl="0" marL="304074" marR="0" rtl="0" algn="l">
              <a:lnSpc>
                <a:spcPct val="148448"/>
              </a:lnSpc>
              <a:spcBef>
                <a:spcPts val="0"/>
              </a:spcBef>
              <a:spcAft>
                <a:spcPts val="0"/>
              </a:spcAft>
              <a:buClr>
                <a:srgbClr val="93A299"/>
              </a:buClr>
              <a:buSzPts val="1881"/>
              <a:buFont typeface="Noto Sans Symbols"/>
              <a:buChar char="❑"/>
            </a:pPr>
            <a:r>
              <a:rPr lang="en-US" sz="2223">
                <a:solidFill>
                  <a:srgbClr val="292934"/>
                </a:solidFill>
                <a:latin typeface="Times New Roman"/>
                <a:ea typeface="Times New Roman"/>
                <a:cs typeface="Times New Roman"/>
                <a:sym typeface="Times New Roman"/>
              </a:rPr>
              <a:t>Web Services</a:t>
            </a:r>
            <a:endParaRPr sz="2223">
              <a:solidFill>
                <a:schemeClr val="dk1"/>
              </a:solidFill>
              <a:latin typeface="Times New Roman"/>
              <a:ea typeface="Times New Roman"/>
              <a:cs typeface="Times New Roman"/>
              <a:sym typeface="Times New Roman"/>
            </a:endParaRPr>
          </a:p>
          <a:p>
            <a:pPr indent="-342900" lvl="1" marL="581814" marR="43982" rtl="0" algn="l">
              <a:lnSpc>
                <a:spcPct val="175438"/>
              </a:lnSpc>
              <a:spcBef>
                <a:spcPts val="381"/>
              </a:spcBef>
              <a:spcAft>
                <a:spcPts val="0"/>
              </a:spcAft>
              <a:buClr>
                <a:srgbClr val="93A299"/>
              </a:buClr>
              <a:buSzPts val="1496"/>
              <a:buFont typeface="Arial"/>
              <a:buChar char="•"/>
            </a:pPr>
            <a:r>
              <a:rPr b="0" i="0" lang="en-US" sz="1881" u="none" cap="none" strike="noStrike">
                <a:solidFill>
                  <a:srgbClr val="292934"/>
                </a:solidFill>
                <a:latin typeface="Times New Roman"/>
                <a:ea typeface="Times New Roman"/>
                <a:cs typeface="Times New Roman"/>
                <a:sym typeface="Times New Roman"/>
              </a:rPr>
              <a:t>Mô hình lập trình này cho phép bạn thi hành một số các chức năng  trên server.</a:t>
            </a:r>
            <a:endParaRPr b="0" i="0" sz="1881" u="none" cap="none" strike="noStrike">
              <a:solidFill>
                <a:schemeClr val="dk1"/>
              </a:solidFill>
              <a:latin typeface="Times New Roman"/>
              <a:ea typeface="Times New Roman"/>
              <a:cs typeface="Times New Roman"/>
              <a:sym typeface="Times New Roman"/>
            </a:endParaRPr>
          </a:p>
          <a:p>
            <a:pPr indent="-342900" lvl="1" marL="581814" marR="69503" rtl="0" algn="l">
              <a:lnSpc>
                <a:spcPct val="175438"/>
              </a:lnSpc>
              <a:spcBef>
                <a:spcPts val="483"/>
              </a:spcBef>
              <a:spcAft>
                <a:spcPts val="0"/>
              </a:spcAft>
              <a:buClr>
                <a:srgbClr val="93A299"/>
              </a:buClr>
              <a:buSzPts val="1496"/>
              <a:buFont typeface="Arial"/>
              <a:buChar char="•"/>
            </a:pPr>
            <a:r>
              <a:rPr b="0" i="0" lang="en-US" sz="1881" u="none" cap="none" strike="noStrike">
                <a:solidFill>
                  <a:srgbClr val="292934"/>
                </a:solidFill>
                <a:latin typeface="Times New Roman"/>
                <a:ea typeface="Times New Roman"/>
                <a:cs typeface="Times New Roman"/>
                <a:sym typeface="Times New Roman"/>
              </a:rPr>
              <a:t>Web Services đóng vai trò quan trọng trong tích hợp các ứng dụng  trên các nền khác nhau vì nó không giới hạn công nghệ.</a:t>
            </a:r>
            <a:endParaRPr b="0" i="0" sz="1881" u="none" cap="none" strike="noStrike">
              <a:solidFill>
                <a:schemeClr val="dk1"/>
              </a:solidFill>
              <a:latin typeface="Times New Roman"/>
              <a:ea typeface="Times New Roman"/>
              <a:cs typeface="Times New Roman"/>
              <a:sym typeface="Times New Roman"/>
            </a:endParaRPr>
          </a:p>
          <a:p>
            <a:pPr indent="-342900" lvl="1" marL="581814" marR="4344" rtl="0" algn="l">
              <a:lnSpc>
                <a:spcPct val="175438"/>
              </a:lnSpc>
              <a:spcBef>
                <a:spcPts val="560"/>
              </a:spcBef>
              <a:spcAft>
                <a:spcPts val="0"/>
              </a:spcAft>
              <a:buClr>
                <a:srgbClr val="93A299"/>
              </a:buClr>
              <a:buSzPts val="1496"/>
              <a:buFont typeface="Arial"/>
              <a:buChar char="•"/>
            </a:pPr>
            <a:r>
              <a:rPr b="0" i="0" lang="en-US" sz="1881" u="none" cap="none" strike="noStrike">
                <a:solidFill>
                  <a:srgbClr val="292934"/>
                </a:solidFill>
                <a:latin typeface="Times New Roman"/>
                <a:ea typeface="Times New Roman"/>
                <a:cs typeface="Times New Roman"/>
                <a:sym typeface="Times New Roman"/>
              </a:rPr>
              <a:t>Web Services giúp bạn thay đổi dữ liệu trên client-server hoặc kiến  trúc server-server.</a:t>
            </a:r>
            <a:endParaRPr b="0" i="0" sz="1881" u="none" cap="none" strike="noStrike">
              <a:solidFill>
                <a:schemeClr val="dk1"/>
              </a:solidFill>
              <a:latin typeface="Times New Roman"/>
              <a:ea typeface="Times New Roman"/>
              <a:cs typeface="Times New Roman"/>
              <a:sym typeface="Times New Roman"/>
            </a:endParaRPr>
          </a:p>
          <a:p>
            <a:pPr indent="-342900" lvl="1" marL="581814" marR="243258" rtl="0" algn="l">
              <a:lnSpc>
                <a:spcPct val="175438"/>
              </a:lnSpc>
              <a:spcBef>
                <a:spcPts val="475"/>
              </a:spcBef>
              <a:spcAft>
                <a:spcPts val="0"/>
              </a:spcAft>
              <a:buClr>
                <a:srgbClr val="93A299"/>
              </a:buClr>
              <a:buSzPts val="1496"/>
              <a:buFont typeface="Arial"/>
              <a:buChar char="•"/>
            </a:pPr>
            <a:r>
              <a:rPr b="0" i="0" lang="en-US" sz="1881" u="none" cap="none" strike="noStrike">
                <a:solidFill>
                  <a:srgbClr val="292934"/>
                </a:solidFill>
                <a:latin typeface="Times New Roman"/>
                <a:ea typeface="Times New Roman"/>
                <a:cs typeface="Times New Roman"/>
                <a:sym typeface="Times New Roman"/>
              </a:rPr>
              <a:t>Web Services dùng các chuẩn như HTTP và XML để trao đổi dữ  liệu</a:t>
            </a:r>
            <a:endParaRPr b="0" i="0" sz="1881"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3" name="Shape 143"/>
        <p:cNvGrpSpPr/>
        <p:nvPr/>
      </p:nvGrpSpPr>
      <p:grpSpPr>
        <a:xfrm>
          <a:off x="0" y="0"/>
          <a:ext cx="0" cy="0"/>
          <a:chOff x="0" y="0"/>
          <a:chExt cx="0" cy="0"/>
        </a:xfrm>
      </p:grpSpPr>
      <p:sp>
        <p:nvSpPr>
          <p:cNvPr id="144" name="Google Shape;144;p21"/>
          <p:cNvSpPr txBox="1"/>
          <p:nvPr>
            <p:ph type="title"/>
          </p:nvPr>
        </p:nvSpPr>
        <p:spPr>
          <a:xfrm>
            <a:off x="1524000" y="361056"/>
            <a:ext cx="5236623" cy="589907"/>
          </a:xfrm>
          <a:prstGeom prst="rect">
            <a:avLst/>
          </a:prstGeom>
          <a:noFill/>
          <a:ln>
            <a:noFill/>
          </a:ln>
        </p:spPr>
        <p:txBody>
          <a:bodyPr anchorCtr="0" anchor="t" bIns="0" lIns="0" spcFirstLastPara="1" rIns="0" wrap="square" tIns="10850">
            <a:spAutoFit/>
          </a:bodyPr>
          <a:lstStyle/>
          <a:p>
            <a:pPr indent="0" lvl="0" marL="10860" rtl="0" algn="l">
              <a:spcBef>
                <a:spcPts val="0"/>
              </a:spcBef>
              <a:spcAft>
                <a:spcPts val="0"/>
              </a:spcAft>
              <a:buNone/>
            </a:pPr>
            <a:r>
              <a:rPr lang="en-US" sz="3762"/>
              <a:t>Các yêu cầu ASP.Net</a:t>
            </a:r>
            <a:endParaRPr sz="3762"/>
          </a:p>
        </p:txBody>
      </p:sp>
      <p:sp>
        <p:nvSpPr>
          <p:cNvPr id="145" name="Google Shape;145;p21"/>
          <p:cNvSpPr txBox="1"/>
          <p:nvPr/>
        </p:nvSpPr>
        <p:spPr>
          <a:xfrm>
            <a:off x="152400" y="1524000"/>
            <a:ext cx="8839200" cy="4180621"/>
          </a:xfrm>
          <a:prstGeom prst="rect">
            <a:avLst/>
          </a:prstGeom>
          <a:noFill/>
          <a:ln>
            <a:noFill/>
          </a:ln>
        </p:spPr>
        <p:txBody>
          <a:bodyPr anchorCtr="0" anchor="t" bIns="0" lIns="0" spcFirstLastPara="1" rIns="0" wrap="square" tIns="61900">
            <a:spAutoFit/>
          </a:bodyPr>
          <a:lstStyle/>
          <a:p>
            <a:pPr indent="-293214" lvl="0" marL="304074" marR="4344" rtl="0" algn="l">
              <a:lnSpc>
                <a:spcPct val="158333"/>
              </a:lnSpc>
              <a:spcBef>
                <a:spcPts val="0"/>
              </a:spcBef>
              <a:spcAft>
                <a:spcPts val="0"/>
              </a:spcAft>
              <a:buClr>
                <a:srgbClr val="93A299"/>
              </a:buClr>
              <a:buSzPts val="1967"/>
              <a:buFont typeface="Noto Sans Symbols"/>
              <a:buChar char="❑"/>
            </a:pPr>
            <a:r>
              <a:rPr lang="en-US" sz="2400">
                <a:solidFill>
                  <a:srgbClr val="292934"/>
                </a:solidFill>
                <a:latin typeface="Times New Roman"/>
                <a:ea typeface="Times New Roman"/>
                <a:cs typeface="Times New Roman"/>
                <a:sym typeface="Times New Roman"/>
              </a:rPr>
              <a:t>ASP.Net là một phần của .Net Framework  SDK, được download </a:t>
            </a:r>
            <a:r>
              <a:rPr lang="en-US" sz="2400">
                <a:solidFill>
                  <a:srgbClr val="0000FF"/>
                </a:solidFill>
                <a:latin typeface="Times New Roman"/>
                <a:ea typeface="Times New Roman"/>
                <a:cs typeface="Times New Roman"/>
                <a:sym typeface="Times New Roman"/>
              </a:rPr>
              <a:t> </a:t>
            </a:r>
            <a:r>
              <a:rPr b="1" lang="en-US" sz="2400" u="sng">
                <a:solidFill>
                  <a:schemeClr val="hlink"/>
                </a:solidFill>
                <a:latin typeface="Times New Roman"/>
                <a:ea typeface="Times New Roman"/>
                <a:cs typeface="Times New Roman"/>
                <a:sym typeface="Times New Roman"/>
                <a:hlinkClick r:id="rId3"/>
              </a:rPr>
              <a:t>http://msdn.Microsoft.com/downloads</a:t>
            </a:r>
            <a:endParaRPr sz="2400">
              <a:solidFill>
                <a:schemeClr val="dk1"/>
              </a:solidFill>
              <a:latin typeface="Times New Roman"/>
              <a:ea typeface="Times New Roman"/>
              <a:cs typeface="Times New Roman"/>
              <a:sym typeface="Times New Roman"/>
            </a:endParaRPr>
          </a:p>
          <a:p>
            <a:pPr indent="-297015" lvl="0" marL="307331" marR="0" rtl="0" algn="l">
              <a:lnSpc>
                <a:spcPct val="158333"/>
              </a:lnSpc>
              <a:spcBef>
                <a:spcPts val="381"/>
              </a:spcBef>
              <a:spcAft>
                <a:spcPts val="0"/>
              </a:spcAft>
              <a:buClr>
                <a:srgbClr val="93A299"/>
              </a:buClr>
              <a:buSzPts val="1967"/>
              <a:buFont typeface="Noto Sans Symbols"/>
              <a:buChar char="❑"/>
            </a:pPr>
            <a:r>
              <a:rPr lang="en-US" sz="2400">
                <a:solidFill>
                  <a:srgbClr val="292934"/>
                </a:solidFill>
                <a:latin typeface="Times New Roman"/>
                <a:ea typeface="Times New Roman"/>
                <a:cs typeface="Times New Roman"/>
                <a:sym typeface="Times New Roman"/>
              </a:rPr>
              <a:t>Cần cài IE 5.5 trở lên</a:t>
            </a:r>
            <a:endParaRPr sz="2400">
              <a:solidFill>
                <a:schemeClr val="dk1"/>
              </a:solidFill>
              <a:latin typeface="Times New Roman"/>
              <a:ea typeface="Times New Roman"/>
              <a:cs typeface="Times New Roman"/>
              <a:sym typeface="Times New Roman"/>
            </a:endParaRPr>
          </a:p>
          <a:p>
            <a:pPr indent="-297015" lvl="0" marL="307331" marR="0" rtl="0" algn="l">
              <a:lnSpc>
                <a:spcPct val="158333"/>
              </a:lnSpc>
              <a:spcBef>
                <a:spcPts val="410"/>
              </a:spcBef>
              <a:spcAft>
                <a:spcPts val="0"/>
              </a:spcAft>
              <a:buClr>
                <a:srgbClr val="93A299"/>
              </a:buClr>
              <a:buSzPts val="1967"/>
              <a:buFont typeface="Noto Sans Symbols"/>
              <a:buChar char="❑"/>
            </a:pPr>
            <a:r>
              <a:rPr lang="en-US" sz="2400">
                <a:solidFill>
                  <a:srgbClr val="292934"/>
                </a:solidFill>
                <a:latin typeface="Times New Roman"/>
                <a:ea typeface="Times New Roman"/>
                <a:cs typeface="Times New Roman"/>
                <a:sym typeface="Times New Roman"/>
              </a:rPr>
              <a:t>Các hệ điều hành hỗ trợ .Net</a:t>
            </a:r>
            <a:endParaRPr sz="2400">
              <a:solidFill>
                <a:schemeClr val="dk1"/>
              </a:solidFill>
              <a:latin typeface="Times New Roman"/>
              <a:ea typeface="Times New Roman"/>
              <a:cs typeface="Times New Roman"/>
              <a:sym typeface="Times New Roman"/>
            </a:endParaRPr>
          </a:p>
          <a:p>
            <a:pPr indent="-263892" lvl="1" marL="502264" marR="0" rtl="0" algn="l">
              <a:lnSpc>
                <a:spcPct val="158333"/>
              </a:lnSpc>
              <a:spcBef>
                <a:spcPts val="274"/>
              </a:spcBef>
              <a:spcAft>
                <a:spcPts val="0"/>
              </a:spcAft>
              <a:buClr>
                <a:srgbClr val="93A299"/>
              </a:buClr>
              <a:buSzPts val="1950"/>
              <a:buFont typeface="Noto Sans Symbols"/>
              <a:buChar char="❑"/>
            </a:pPr>
            <a:r>
              <a:rPr b="0" i="0" lang="en-US" sz="2400" u="none" cap="none" strike="noStrike">
                <a:solidFill>
                  <a:srgbClr val="292934"/>
                </a:solidFill>
                <a:latin typeface="Times New Roman"/>
                <a:ea typeface="Times New Roman"/>
                <a:cs typeface="Times New Roman"/>
                <a:sym typeface="Times New Roman"/>
              </a:rPr>
              <a:t>Windows XP Professional</a:t>
            </a:r>
            <a:endParaRPr b="0" i="0" sz="2400" u="none" cap="none" strike="noStrike">
              <a:solidFill>
                <a:schemeClr val="dk1"/>
              </a:solidFill>
              <a:latin typeface="Times New Roman"/>
              <a:ea typeface="Times New Roman"/>
              <a:cs typeface="Times New Roman"/>
              <a:sym typeface="Times New Roman"/>
            </a:endParaRPr>
          </a:p>
          <a:p>
            <a:pPr indent="-263892" lvl="1" marL="502264" marR="0" rtl="0" algn="l">
              <a:lnSpc>
                <a:spcPct val="158333"/>
              </a:lnSpc>
              <a:spcBef>
                <a:spcPts val="308"/>
              </a:spcBef>
              <a:spcAft>
                <a:spcPts val="0"/>
              </a:spcAft>
              <a:buClr>
                <a:srgbClr val="93A299"/>
              </a:buClr>
              <a:buSzPts val="1950"/>
              <a:buFont typeface="Noto Sans Symbols"/>
              <a:buChar char="❑"/>
            </a:pPr>
            <a:r>
              <a:rPr b="0" i="0" lang="en-US" sz="2400" u="none" cap="none" strike="noStrike">
                <a:solidFill>
                  <a:srgbClr val="292934"/>
                </a:solidFill>
                <a:latin typeface="Times New Roman"/>
                <a:ea typeface="Times New Roman"/>
                <a:cs typeface="Times New Roman"/>
                <a:sym typeface="Times New Roman"/>
              </a:rPr>
              <a:t>Windows 2000</a:t>
            </a:r>
            <a:endParaRPr b="0" i="0" sz="2400" u="none" cap="none" strike="noStrike">
              <a:solidFill>
                <a:schemeClr val="dk1"/>
              </a:solidFill>
              <a:latin typeface="Times New Roman"/>
              <a:ea typeface="Times New Roman"/>
              <a:cs typeface="Times New Roman"/>
              <a:sym typeface="Times New Roman"/>
            </a:endParaRPr>
          </a:p>
          <a:p>
            <a:pPr indent="-263892" lvl="1" marL="502264" marR="0" rtl="0" algn="l">
              <a:lnSpc>
                <a:spcPct val="158333"/>
              </a:lnSpc>
              <a:spcBef>
                <a:spcPts val="392"/>
              </a:spcBef>
              <a:spcAft>
                <a:spcPts val="0"/>
              </a:spcAft>
              <a:buClr>
                <a:srgbClr val="93A299"/>
              </a:buClr>
              <a:buSzPts val="1950"/>
              <a:buFont typeface="Noto Sans Symbols"/>
              <a:buChar char="❑"/>
            </a:pPr>
            <a:r>
              <a:rPr b="0" i="0" lang="en-US" sz="2400" u="none" cap="none" strike="noStrike">
                <a:solidFill>
                  <a:srgbClr val="292934"/>
                </a:solidFill>
                <a:latin typeface="Times New Roman"/>
                <a:ea typeface="Times New Roman"/>
                <a:cs typeface="Times New Roman"/>
                <a:sym typeface="Times New Roman"/>
              </a:rPr>
              <a:t>Windows NT 4.0 with Service Pack 6a</a:t>
            </a:r>
            <a:endParaRPr b="0" i="0" sz="2400" u="none" cap="none" strike="noStrike">
              <a:solidFill>
                <a:schemeClr val="dk1"/>
              </a:solidFill>
              <a:latin typeface="Times New Roman"/>
              <a:ea typeface="Times New Roman"/>
              <a:cs typeface="Times New Roman"/>
              <a:sym typeface="Times New Roman"/>
            </a:endParaRPr>
          </a:p>
          <a:p>
            <a:pPr indent="-263892" lvl="1" marL="502264" marR="0" rtl="0" algn="l">
              <a:lnSpc>
                <a:spcPct val="158333"/>
              </a:lnSpc>
              <a:spcBef>
                <a:spcPts val="308"/>
              </a:spcBef>
              <a:spcAft>
                <a:spcPts val="0"/>
              </a:spcAft>
              <a:buClr>
                <a:srgbClr val="93A299"/>
              </a:buClr>
              <a:buSzPts val="1950"/>
              <a:buFont typeface="Noto Sans Symbols"/>
              <a:buChar char="❑"/>
            </a:pPr>
            <a:r>
              <a:rPr b="0" i="0" lang="en-US" sz="2400" u="none" cap="none" strike="noStrike">
                <a:solidFill>
                  <a:srgbClr val="292934"/>
                </a:solidFill>
                <a:latin typeface="Times New Roman"/>
                <a:ea typeface="Times New Roman"/>
                <a:cs typeface="Times New Roman"/>
                <a:sym typeface="Times New Roman"/>
              </a:rPr>
              <a:t>Windows 98</a:t>
            </a:r>
            <a:endParaRPr b="0" i="0" sz="24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9" name="Shape 149"/>
        <p:cNvGrpSpPr/>
        <p:nvPr/>
      </p:nvGrpSpPr>
      <p:grpSpPr>
        <a:xfrm>
          <a:off x="0" y="0"/>
          <a:ext cx="0" cy="0"/>
          <a:chOff x="0" y="0"/>
          <a:chExt cx="0" cy="0"/>
        </a:xfrm>
      </p:grpSpPr>
      <p:sp>
        <p:nvSpPr>
          <p:cNvPr id="150" name="Google Shape;150;p22"/>
          <p:cNvSpPr txBox="1"/>
          <p:nvPr>
            <p:ph type="title"/>
          </p:nvPr>
        </p:nvSpPr>
        <p:spPr>
          <a:xfrm>
            <a:off x="1524000" y="457200"/>
            <a:ext cx="4648200" cy="589907"/>
          </a:xfrm>
          <a:prstGeom prst="rect">
            <a:avLst/>
          </a:prstGeom>
          <a:noFill/>
          <a:ln>
            <a:noFill/>
          </a:ln>
        </p:spPr>
        <p:txBody>
          <a:bodyPr anchorCtr="0" anchor="t" bIns="0" lIns="0" spcFirstLastPara="1" rIns="0" wrap="square" tIns="10850">
            <a:spAutoFit/>
          </a:bodyPr>
          <a:lstStyle/>
          <a:p>
            <a:pPr indent="0" lvl="0" marL="10860" rtl="0" algn="l">
              <a:spcBef>
                <a:spcPts val="0"/>
              </a:spcBef>
              <a:spcAft>
                <a:spcPts val="0"/>
              </a:spcAft>
              <a:buNone/>
            </a:pPr>
            <a:r>
              <a:rPr lang="en-US" sz="3762"/>
              <a:t>Thiết kế Web Form</a:t>
            </a:r>
            <a:endParaRPr sz="3762"/>
          </a:p>
        </p:txBody>
      </p:sp>
      <p:sp>
        <p:nvSpPr>
          <p:cNvPr id="151" name="Google Shape;151;p22"/>
          <p:cNvSpPr txBox="1"/>
          <p:nvPr/>
        </p:nvSpPr>
        <p:spPr>
          <a:xfrm>
            <a:off x="228600" y="1280433"/>
            <a:ext cx="8686800" cy="4858184"/>
          </a:xfrm>
          <a:prstGeom prst="rect">
            <a:avLst/>
          </a:prstGeom>
          <a:noFill/>
          <a:ln>
            <a:noFill/>
          </a:ln>
        </p:spPr>
        <p:txBody>
          <a:bodyPr anchorCtr="0" anchor="t" bIns="0" lIns="0" spcFirstLastPara="1" rIns="0" wrap="square" tIns="62975">
            <a:spAutoFit/>
          </a:bodyPr>
          <a:lstStyle/>
          <a:p>
            <a:pPr indent="-293214" lvl="0" marL="304074" marR="4344" rtl="0" algn="l">
              <a:lnSpc>
                <a:spcPct val="162500"/>
              </a:lnSpc>
              <a:spcBef>
                <a:spcPts val="0"/>
              </a:spcBef>
              <a:spcAft>
                <a:spcPts val="0"/>
              </a:spcAft>
              <a:buClr>
                <a:srgbClr val="93A299"/>
              </a:buClr>
              <a:buSzPts val="2025"/>
              <a:buFont typeface="Noto Sans Symbols"/>
              <a:buChar char="❑"/>
            </a:pPr>
            <a:r>
              <a:rPr lang="en-US" sz="2400">
                <a:solidFill>
                  <a:srgbClr val="292934"/>
                </a:solidFill>
                <a:latin typeface="Times New Roman"/>
                <a:ea typeface="Times New Roman"/>
                <a:cs typeface="Times New Roman"/>
                <a:sym typeface="Times New Roman"/>
              </a:rPr>
              <a:t>ASP.Net cho phép bạn tạo các trang web động  nhanh hơn.</a:t>
            </a:r>
            <a:endParaRPr sz="2400">
              <a:solidFill>
                <a:schemeClr val="dk1"/>
              </a:solidFill>
              <a:latin typeface="Times New Roman"/>
              <a:ea typeface="Times New Roman"/>
              <a:cs typeface="Times New Roman"/>
              <a:sym typeface="Times New Roman"/>
            </a:endParaRPr>
          </a:p>
          <a:p>
            <a:pPr indent="-293214" lvl="0" marL="304074" marR="0" rtl="0" algn="l">
              <a:lnSpc>
                <a:spcPct val="162500"/>
              </a:lnSpc>
              <a:spcBef>
                <a:spcPts val="329"/>
              </a:spcBef>
              <a:spcAft>
                <a:spcPts val="0"/>
              </a:spcAft>
              <a:buClr>
                <a:srgbClr val="93A299"/>
              </a:buClr>
              <a:buSzPts val="2025"/>
              <a:buFont typeface="Noto Sans Symbols"/>
              <a:buChar char="❑"/>
            </a:pPr>
            <a:r>
              <a:rPr lang="en-US" sz="2400">
                <a:solidFill>
                  <a:srgbClr val="292934"/>
                </a:solidFill>
                <a:latin typeface="Times New Roman"/>
                <a:ea typeface="Times New Roman"/>
                <a:cs typeface="Times New Roman"/>
                <a:sym typeface="Times New Roman"/>
              </a:rPr>
              <a:t>Các đặc điểm Web Form:</a:t>
            </a:r>
            <a:endParaRPr sz="2400">
              <a:solidFill>
                <a:schemeClr val="dk1"/>
              </a:solidFill>
              <a:latin typeface="Times New Roman"/>
              <a:ea typeface="Times New Roman"/>
              <a:cs typeface="Times New Roman"/>
              <a:sym typeface="Times New Roman"/>
            </a:endParaRPr>
          </a:p>
          <a:p>
            <a:pPr indent="-342900" lvl="1" marL="581814" marR="32579" rtl="0" algn="l">
              <a:lnSpc>
                <a:spcPct val="162500"/>
              </a:lnSpc>
              <a:spcBef>
                <a:spcPts val="581"/>
              </a:spcBef>
              <a:spcAft>
                <a:spcPts val="0"/>
              </a:spcAft>
              <a:buClr>
                <a:srgbClr val="93A299"/>
              </a:buClr>
              <a:buSzPts val="1929"/>
              <a:buFont typeface="Noto Sans Symbols"/>
              <a:buChar char="▪"/>
            </a:pPr>
            <a:r>
              <a:rPr b="0" i="0" lang="en-US" sz="2400" u="none" cap="none" strike="noStrike">
                <a:solidFill>
                  <a:srgbClr val="292934"/>
                </a:solidFill>
                <a:latin typeface="Times New Roman"/>
                <a:ea typeface="Times New Roman"/>
                <a:cs typeface="Times New Roman"/>
                <a:sym typeface="Times New Roman"/>
              </a:rPr>
              <a:t>Dùng .Net Framework chạy trên Web Server để tạo  các trang web động.</a:t>
            </a:r>
            <a:endParaRPr b="0" i="0" sz="2400" u="none" cap="none" strike="noStrike">
              <a:solidFill>
                <a:schemeClr val="dk1"/>
              </a:solidFill>
              <a:latin typeface="Times New Roman"/>
              <a:ea typeface="Times New Roman"/>
              <a:cs typeface="Times New Roman"/>
              <a:sym typeface="Times New Roman"/>
            </a:endParaRPr>
          </a:p>
          <a:p>
            <a:pPr indent="-342900" lvl="1" marL="581814" marR="179186" rtl="0" algn="l">
              <a:lnSpc>
                <a:spcPct val="162500"/>
              </a:lnSpc>
              <a:spcBef>
                <a:spcPts val="547"/>
              </a:spcBef>
              <a:spcAft>
                <a:spcPts val="0"/>
              </a:spcAft>
              <a:buClr>
                <a:srgbClr val="93A299"/>
              </a:buClr>
              <a:buSzPts val="1929"/>
              <a:buFont typeface="Noto Sans Symbols"/>
              <a:buChar char="▪"/>
            </a:pPr>
            <a:r>
              <a:rPr b="0" i="0" lang="en-US" sz="2400" u="none" cap="none" strike="noStrike">
                <a:solidFill>
                  <a:srgbClr val="292934"/>
                </a:solidFill>
                <a:latin typeface="Times New Roman"/>
                <a:ea typeface="Times New Roman"/>
                <a:cs typeface="Times New Roman"/>
                <a:sym typeface="Times New Roman"/>
              </a:rPr>
              <a:t>Dùng các đăc điểm của CLR như sự an toàn và có  sự kế thừa.</a:t>
            </a:r>
            <a:endParaRPr b="0" i="0" sz="2400" u="none" cap="none" strike="noStrike">
              <a:solidFill>
                <a:schemeClr val="dk1"/>
              </a:solidFill>
              <a:latin typeface="Times New Roman"/>
              <a:ea typeface="Times New Roman"/>
              <a:cs typeface="Times New Roman"/>
              <a:sym typeface="Times New Roman"/>
            </a:endParaRPr>
          </a:p>
          <a:p>
            <a:pPr indent="-342900" lvl="1" marL="581814" marR="800908" rtl="0" algn="l">
              <a:lnSpc>
                <a:spcPct val="162500"/>
              </a:lnSpc>
              <a:spcBef>
                <a:spcPts val="547"/>
              </a:spcBef>
              <a:spcAft>
                <a:spcPts val="0"/>
              </a:spcAft>
              <a:buClr>
                <a:srgbClr val="93A299"/>
              </a:buClr>
              <a:buSzPts val="1929"/>
              <a:buFont typeface="Noto Sans Symbols"/>
              <a:buChar char="▪"/>
            </a:pPr>
            <a:r>
              <a:rPr b="0" i="0" lang="en-US" sz="2400" u="none" cap="none" strike="noStrike">
                <a:solidFill>
                  <a:srgbClr val="292934"/>
                </a:solidFill>
                <a:latin typeface="Times New Roman"/>
                <a:ea typeface="Times New Roman"/>
                <a:cs typeface="Times New Roman"/>
                <a:sym typeface="Times New Roman"/>
              </a:rPr>
              <a:t>Thiết kế và lập trình sử dụng Tool Rapid  Application Development(RAD) của VS.Net.</a:t>
            </a:r>
            <a:endParaRPr b="0" i="0" sz="2400" u="none" cap="none" strike="noStrike">
              <a:solidFill>
                <a:schemeClr val="dk1"/>
              </a:solidFill>
              <a:latin typeface="Times New Roman"/>
              <a:ea typeface="Times New Roman"/>
              <a:cs typeface="Times New Roman"/>
              <a:sym typeface="Times New Roman"/>
            </a:endParaRPr>
          </a:p>
          <a:p>
            <a:pPr indent="-342900" lvl="1" marL="581272" marR="0" rtl="0" algn="l">
              <a:lnSpc>
                <a:spcPct val="162500"/>
              </a:lnSpc>
              <a:spcBef>
                <a:spcPts val="227"/>
              </a:spcBef>
              <a:spcAft>
                <a:spcPts val="0"/>
              </a:spcAft>
              <a:buClr>
                <a:srgbClr val="93A299"/>
              </a:buClr>
              <a:buSzPts val="1929"/>
              <a:buFont typeface="Noto Sans Symbols"/>
              <a:buChar char="▪"/>
            </a:pPr>
            <a:r>
              <a:rPr b="0" i="0" lang="en-US" sz="2400" u="none" cap="none" strike="noStrike">
                <a:solidFill>
                  <a:srgbClr val="292934"/>
                </a:solidFill>
                <a:latin typeface="Times New Roman"/>
                <a:ea typeface="Times New Roman"/>
                <a:cs typeface="Times New Roman"/>
                <a:sym typeface="Times New Roman"/>
              </a:rPr>
              <a:t>Không phụ thuộc vào client</a:t>
            </a:r>
            <a:endParaRPr b="0" i="0" sz="2400" u="none" cap="none" strike="noStrike">
              <a:solidFill>
                <a:schemeClr val="dk1"/>
              </a:solidFill>
              <a:latin typeface="Times New Roman"/>
              <a:ea typeface="Times New Roman"/>
              <a:cs typeface="Times New Roman"/>
              <a:sym typeface="Times New Roman"/>
            </a:endParaRPr>
          </a:p>
          <a:p>
            <a:pPr indent="-342900" lvl="1" marL="581814" marR="199277" rtl="0" algn="l">
              <a:lnSpc>
                <a:spcPct val="162500"/>
              </a:lnSpc>
              <a:spcBef>
                <a:spcPts val="611"/>
              </a:spcBef>
              <a:spcAft>
                <a:spcPts val="0"/>
              </a:spcAft>
              <a:buClr>
                <a:srgbClr val="93A299"/>
              </a:buClr>
              <a:buSzPts val="1929"/>
              <a:buFont typeface="Noto Sans Symbols"/>
              <a:buChar char="▪"/>
            </a:pPr>
            <a:r>
              <a:rPr b="0" i="0" lang="en-US" sz="2400" u="none" cap="none" strike="noStrike">
                <a:solidFill>
                  <a:srgbClr val="292934"/>
                </a:solidFill>
                <a:latin typeface="Times New Roman"/>
                <a:ea typeface="Times New Roman"/>
                <a:cs typeface="Times New Roman"/>
                <a:sym typeface="Times New Roman"/>
              </a:rPr>
              <a:t>Tương thích với bất kỳ trình duyệt web và thiết bị  mobile</a:t>
            </a:r>
            <a:endParaRPr b="0" i="0" sz="24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5" name="Shape 155"/>
        <p:cNvGrpSpPr/>
        <p:nvPr/>
      </p:nvGrpSpPr>
      <p:grpSpPr>
        <a:xfrm>
          <a:off x="0" y="0"/>
          <a:ext cx="0" cy="0"/>
          <a:chOff x="0" y="0"/>
          <a:chExt cx="0" cy="0"/>
        </a:xfrm>
      </p:grpSpPr>
      <p:sp>
        <p:nvSpPr>
          <p:cNvPr id="156" name="Google Shape;156;p23"/>
          <p:cNvSpPr txBox="1"/>
          <p:nvPr>
            <p:ph type="title"/>
          </p:nvPr>
        </p:nvSpPr>
        <p:spPr>
          <a:xfrm>
            <a:off x="1676400" y="457200"/>
            <a:ext cx="7019812" cy="589907"/>
          </a:xfrm>
          <a:prstGeom prst="rect">
            <a:avLst/>
          </a:prstGeom>
          <a:noFill/>
          <a:ln>
            <a:noFill/>
          </a:ln>
        </p:spPr>
        <p:txBody>
          <a:bodyPr anchorCtr="0" anchor="t" bIns="0" lIns="0" spcFirstLastPara="1" rIns="0" wrap="square" tIns="10850">
            <a:spAutoFit/>
          </a:bodyPr>
          <a:lstStyle/>
          <a:p>
            <a:pPr indent="0" lvl="0" marL="10860" rtl="0" algn="l">
              <a:spcBef>
                <a:spcPts val="0"/>
              </a:spcBef>
              <a:spcAft>
                <a:spcPts val="0"/>
              </a:spcAft>
              <a:buNone/>
            </a:pPr>
            <a:r>
              <a:rPr lang="en-US" sz="3762"/>
              <a:t>Các thành phần Web Form</a:t>
            </a:r>
            <a:endParaRPr sz="3762"/>
          </a:p>
        </p:txBody>
      </p:sp>
      <p:sp>
        <p:nvSpPr>
          <p:cNvPr id="157" name="Google Shape;157;p23"/>
          <p:cNvSpPr txBox="1"/>
          <p:nvPr/>
        </p:nvSpPr>
        <p:spPr>
          <a:xfrm>
            <a:off x="228600" y="1143000"/>
            <a:ext cx="8915400" cy="5301900"/>
          </a:xfrm>
          <a:prstGeom prst="rect">
            <a:avLst/>
          </a:prstGeom>
          <a:noFill/>
          <a:ln>
            <a:noFill/>
          </a:ln>
        </p:spPr>
        <p:txBody>
          <a:bodyPr anchorCtr="0" anchor="t" bIns="0" lIns="0" spcFirstLastPara="1" rIns="0" wrap="square" tIns="100975">
            <a:spAutoFit/>
          </a:bodyPr>
          <a:lstStyle/>
          <a:p>
            <a:pPr indent="-297015" lvl="0" marL="307331" marR="0" rtl="0" algn="l">
              <a:lnSpc>
                <a:spcPct val="115000"/>
              </a:lnSpc>
              <a:spcBef>
                <a:spcPts val="0"/>
              </a:spcBef>
              <a:spcAft>
                <a:spcPts val="0"/>
              </a:spcAft>
              <a:buClr>
                <a:srgbClr val="93A299"/>
              </a:buClr>
              <a:buSzPts val="2522"/>
              <a:buFont typeface="Noto Sans Symbols"/>
              <a:buChar char="❑"/>
            </a:pPr>
            <a:r>
              <a:rPr lang="en-US" sz="3078">
                <a:solidFill>
                  <a:srgbClr val="292934"/>
                </a:solidFill>
                <a:latin typeface="Times New Roman"/>
                <a:ea typeface="Times New Roman"/>
                <a:cs typeface="Times New Roman"/>
                <a:sym typeface="Times New Roman"/>
              </a:rPr>
              <a:t>Giao diện người sử dụng</a:t>
            </a:r>
            <a:endParaRPr sz="3078">
              <a:solidFill>
                <a:schemeClr val="dk1"/>
              </a:solidFill>
              <a:latin typeface="Times New Roman"/>
              <a:ea typeface="Times New Roman"/>
              <a:cs typeface="Times New Roman"/>
              <a:sym typeface="Times New Roman"/>
            </a:endParaRPr>
          </a:p>
          <a:p>
            <a:pPr indent="-342900" lvl="1" marL="581814" marR="398011" rtl="0" algn="l">
              <a:lnSpc>
                <a:spcPct val="115000"/>
              </a:lnSpc>
              <a:spcBef>
                <a:spcPts val="599"/>
              </a:spcBef>
              <a:spcAft>
                <a:spcPts val="0"/>
              </a:spcAft>
              <a:buClr>
                <a:srgbClr val="93A299"/>
              </a:buClr>
              <a:buSzPts val="1624"/>
              <a:buFont typeface="Noto Sans Symbols"/>
              <a:buChar char="▪"/>
            </a:pPr>
            <a:r>
              <a:rPr b="0" i="0" lang="en-US" sz="2052" u="none" cap="none" strike="noStrike">
                <a:solidFill>
                  <a:srgbClr val="292934"/>
                </a:solidFill>
                <a:latin typeface="Times New Roman"/>
                <a:ea typeface="Times New Roman"/>
                <a:cs typeface="Times New Roman"/>
                <a:sym typeface="Times New Roman"/>
              </a:rPr>
              <a:t>Diễn tả nội dung tới người sử dụng. Nó bao gồm một file  gồm code HTML hoặc code XML và các controls Server.</a:t>
            </a:r>
            <a:endParaRPr b="0" i="0" sz="2052" u="none" cap="none" strike="noStrike">
              <a:solidFill>
                <a:schemeClr val="dk1"/>
              </a:solidFill>
              <a:latin typeface="Times New Roman"/>
              <a:ea typeface="Times New Roman"/>
              <a:cs typeface="Times New Roman"/>
              <a:sym typeface="Times New Roman"/>
            </a:endParaRPr>
          </a:p>
          <a:p>
            <a:pPr indent="-342900" lvl="1" marL="581272" marR="0" rtl="0" algn="l">
              <a:lnSpc>
                <a:spcPct val="115000"/>
              </a:lnSpc>
              <a:spcBef>
                <a:spcPts val="445"/>
              </a:spcBef>
              <a:spcAft>
                <a:spcPts val="0"/>
              </a:spcAft>
              <a:buClr>
                <a:srgbClr val="93A299"/>
              </a:buClr>
              <a:buSzPts val="1624"/>
              <a:buFont typeface="Noto Sans Symbols"/>
              <a:buChar char="▪"/>
            </a:pPr>
            <a:r>
              <a:rPr b="0" i="0" lang="en-US" sz="2052" u="none" cap="none" strike="noStrike">
                <a:solidFill>
                  <a:srgbClr val="292934"/>
                </a:solidFill>
                <a:latin typeface="Times New Roman"/>
                <a:ea typeface="Times New Roman"/>
                <a:cs typeface="Times New Roman"/>
                <a:sym typeface="Times New Roman"/>
              </a:rPr>
              <a:t>Được lưu trữ trong file với đuôi mở rộng là .aspx</a:t>
            </a:r>
            <a:endParaRPr b="0" i="0" sz="2052" u="none" cap="none" strike="noStrike">
              <a:solidFill>
                <a:schemeClr val="dk1"/>
              </a:solidFill>
              <a:latin typeface="Times New Roman"/>
              <a:ea typeface="Times New Roman"/>
              <a:cs typeface="Times New Roman"/>
              <a:sym typeface="Times New Roman"/>
            </a:endParaRPr>
          </a:p>
          <a:p>
            <a:pPr indent="-297015" lvl="0" marL="307331" marR="0" rtl="0" algn="l">
              <a:lnSpc>
                <a:spcPct val="115000"/>
              </a:lnSpc>
              <a:spcBef>
                <a:spcPts val="774"/>
              </a:spcBef>
              <a:spcAft>
                <a:spcPts val="0"/>
              </a:spcAft>
              <a:buClr>
                <a:srgbClr val="93A299"/>
              </a:buClr>
              <a:buSzPts val="2522"/>
              <a:buFont typeface="Noto Sans Symbols"/>
              <a:buChar char="❑"/>
            </a:pPr>
            <a:r>
              <a:rPr lang="en-US" sz="3078">
                <a:solidFill>
                  <a:srgbClr val="292934"/>
                </a:solidFill>
                <a:latin typeface="Times New Roman"/>
                <a:ea typeface="Times New Roman"/>
                <a:cs typeface="Times New Roman"/>
                <a:sym typeface="Times New Roman"/>
              </a:rPr>
              <a:t>Logic lập trình(code)</a:t>
            </a:r>
            <a:endParaRPr sz="3078">
              <a:solidFill>
                <a:schemeClr val="dk1"/>
              </a:solidFill>
              <a:latin typeface="Times New Roman"/>
              <a:ea typeface="Times New Roman"/>
              <a:cs typeface="Times New Roman"/>
              <a:sym typeface="Times New Roman"/>
            </a:endParaRPr>
          </a:p>
          <a:p>
            <a:pPr indent="-342900" lvl="1" marL="581272" marR="0" rtl="0" algn="l">
              <a:lnSpc>
                <a:spcPct val="115000"/>
              </a:lnSpc>
              <a:spcBef>
                <a:spcPts val="423"/>
              </a:spcBef>
              <a:spcAft>
                <a:spcPts val="0"/>
              </a:spcAft>
              <a:buClr>
                <a:srgbClr val="93A299"/>
              </a:buClr>
              <a:buSzPts val="1624"/>
              <a:buFont typeface="Noto Sans Symbols"/>
              <a:buChar char="▪"/>
            </a:pPr>
            <a:r>
              <a:rPr b="0" i="0" lang="en-US" sz="2052" u="none" cap="none" strike="noStrike">
                <a:solidFill>
                  <a:srgbClr val="292934"/>
                </a:solidFill>
                <a:latin typeface="Times New Roman"/>
                <a:ea typeface="Times New Roman"/>
                <a:cs typeface="Times New Roman"/>
                <a:sym typeface="Times New Roman"/>
              </a:rPr>
              <a:t>Làm việc tương tác với người sử dụng với trang web form.</a:t>
            </a:r>
            <a:endParaRPr b="0" i="0" sz="2052" u="none" cap="none" strike="noStrike">
              <a:solidFill>
                <a:schemeClr val="dk1"/>
              </a:solidFill>
              <a:latin typeface="Times New Roman"/>
              <a:ea typeface="Times New Roman"/>
              <a:cs typeface="Times New Roman"/>
              <a:sym typeface="Times New Roman"/>
            </a:endParaRPr>
          </a:p>
          <a:p>
            <a:pPr indent="-342900" lvl="1" marL="581814" marR="257919" rtl="0" algn="l">
              <a:lnSpc>
                <a:spcPct val="115000"/>
              </a:lnSpc>
              <a:spcBef>
                <a:spcPts val="492"/>
              </a:spcBef>
              <a:spcAft>
                <a:spcPts val="0"/>
              </a:spcAft>
              <a:buClr>
                <a:srgbClr val="93A299"/>
              </a:buClr>
              <a:buSzPts val="1624"/>
              <a:buFont typeface="Noto Sans Symbols"/>
              <a:buChar char="▪"/>
            </a:pPr>
            <a:r>
              <a:rPr b="0" i="0" lang="en-US" sz="2052" u="none" cap="none" strike="noStrike">
                <a:solidFill>
                  <a:srgbClr val="292934"/>
                </a:solidFill>
                <a:latin typeface="Times New Roman"/>
                <a:ea typeface="Times New Roman"/>
                <a:cs typeface="Times New Roman"/>
                <a:sym typeface="Times New Roman"/>
              </a:rPr>
              <a:t>Bất kỳ ngôn ngữ lập trình .Net (Vb.Net,C#...) dùng để viết  code logic cho trang Web.</a:t>
            </a:r>
            <a:endParaRPr b="0" i="0" sz="2052" u="none" cap="none" strike="noStrike">
              <a:solidFill>
                <a:schemeClr val="dk1"/>
              </a:solidFill>
              <a:latin typeface="Times New Roman"/>
              <a:ea typeface="Times New Roman"/>
              <a:cs typeface="Times New Roman"/>
              <a:sym typeface="Times New Roman"/>
            </a:endParaRPr>
          </a:p>
          <a:p>
            <a:pPr indent="-342900" lvl="1" marL="581272" marR="0" rtl="0" algn="l">
              <a:lnSpc>
                <a:spcPct val="115000"/>
              </a:lnSpc>
              <a:spcBef>
                <a:spcPts val="423"/>
              </a:spcBef>
              <a:spcAft>
                <a:spcPts val="0"/>
              </a:spcAft>
              <a:buClr>
                <a:srgbClr val="93A299"/>
              </a:buClr>
              <a:buSzPts val="1624"/>
              <a:buFont typeface="Noto Sans Symbols"/>
              <a:buChar char="▪"/>
            </a:pPr>
            <a:r>
              <a:rPr b="0" i="0" lang="en-US" sz="2052" u="none" cap="none" strike="noStrike">
                <a:solidFill>
                  <a:srgbClr val="292934"/>
                </a:solidFill>
                <a:latin typeface="Times New Roman"/>
                <a:ea typeface="Times New Roman"/>
                <a:cs typeface="Times New Roman"/>
                <a:sym typeface="Times New Roman"/>
              </a:rPr>
              <a:t>Hai mô hình viết code: </a:t>
            </a:r>
            <a:r>
              <a:rPr b="0" i="1" lang="en-US" sz="2052" u="none" cap="none" strike="noStrike">
                <a:solidFill>
                  <a:srgbClr val="292934"/>
                </a:solidFill>
                <a:latin typeface="Times New Roman"/>
                <a:ea typeface="Times New Roman"/>
                <a:cs typeface="Times New Roman"/>
                <a:sym typeface="Times New Roman"/>
              </a:rPr>
              <a:t>code-inline </a:t>
            </a:r>
            <a:r>
              <a:rPr b="0" i="0" lang="en-US" sz="2052" u="none" cap="none" strike="noStrike">
                <a:solidFill>
                  <a:srgbClr val="292934"/>
                </a:solidFill>
                <a:latin typeface="Times New Roman"/>
                <a:ea typeface="Times New Roman"/>
                <a:cs typeface="Times New Roman"/>
                <a:sym typeface="Times New Roman"/>
              </a:rPr>
              <a:t>và </a:t>
            </a:r>
            <a:r>
              <a:rPr b="0" i="1" lang="en-US" sz="2052" u="none" cap="none" strike="noStrike">
                <a:solidFill>
                  <a:srgbClr val="292934"/>
                </a:solidFill>
                <a:latin typeface="Times New Roman"/>
                <a:ea typeface="Times New Roman"/>
                <a:cs typeface="Times New Roman"/>
                <a:sym typeface="Times New Roman"/>
              </a:rPr>
              <a:t>code-behind</a:t>
            </a:r>
            <a:endParaRPr b="0" i="0" sz="2052" u="none" cap="none" strike="noStrike">
              <a:solidFill>
                <a:schemeClr val="dk1"/>
              </a:solidFill>
              <a:latin typeface="Times New Roman"/>
              <a:ea typeface="Times New Roman"/>
              <a:cs typeface="Times New Roman"/>
              <a:sym typeface="Times New Roman"/>
            </a:endParaRPr>
          </a:p>
          <a:p>
            <a:pPr indent="-342900" lvl="3" marL="1277386" marR="0" rtl="0" algn="l">
              <a:lnSpc>
                <a:spcPct val="115000"/>
              </a:lnSpc>
              <a:spcBef>
                <a:spcPts val="530"/>
              </a:spcBef>
              <a:spcAft>
                <a:spcPts val="0"/>
              </a:spcAft>
              <a:buClr>
                <a:srgbClr val="93A299"/>
              </a:buClr>
              <a:buSzPts val="1753"/>
              <a:buFont typeface="Courier New"/>
              <a:buChar char="o"/>
            </a:pPr>
            <a:r>
              <a:rPr b="0" i="1" lang="en-US" sz="2052" u="none" cap="none" strike="noStrike">
                <a:solidFill>
                  <a:srgbClr val="292934"/>
                </a:solidFill>
                <a:latin typeface="Times New Roman"/>
                <a:ea typeface="Times New Roman"/>
                <a:cs typeface="Times New Roman"/>
                <a:sym typeface="Times New Roman"/>
              </a:rPr>
              <a:t>Code-inline: </a:t>
            </a:r>
            <a:r>
              <a:rPr b="0" i="0" lang="en-US" sz="2052" u="none" cap="none" strike="noStrike">
                <a:solidFill>
                  <a:srgbClr val="292934"/>
                </a:solidFill>
                <a:latin typeface="Times New Roman"/>
                <a:ea typeface="Times New Roman"/>
                <a:cs typeface="Times New Roman"/>
                <a:sym typeface="Times New Roman"/>
              </a:rPr>
              <a:t>code được nhúng trực tiếp vào trang ASP.Net</a:t>
            </a:r>
            <a:endParaRPr b="0" i="0" sz="2052" u="none" cap="none" strike="noStrike">
              <a:solidFill>
                <a:schemeClr val="dk1"/>
              </a:solidFill>
              <a:latin typeface="Times New Roman"/>
              <a:ea typeface="Times New Roman"/>
              <a:cs typeface="Times New Roman"/>
              <a:sym typeface="Times New Roman"/>
            </a:endParaRPr>
          </a:p>
          <a:p>
            <a:pPr indent="-342900" lvl="3" marL="1277930" marR="4344" rtl="0" algn="l">
              <a:lnSpc>
                <a:spcPct val="115000"/>
              </a:lnSpc>
              <a:spcBef>
                <a:spcPts val="410"/>
              </a:spcBef>
              <a:spcAft>
                <a:spcPts val="0"/>
              </a:spcAft>
              <a:buClr>
                <a:srgbClr val="93A299"/>
              </a:buClr>
              <a:buSzPts val="1753"/>
              <a:buFont typeface="Courier New"/>
              <a:buChar char="o"/>
            </a:pPr>
            <a:r>
              <a:rPr b="0" i="1" lang="en-US" sz="2052" u="none" cap="none" strike="noStrike">
                <a:solidFill>
                  <a:srgbClr val="292934"/>
                </a:solidFill>
                <a:latin typeface="Times New Roman"/>
                <a:ea typeface="Times New Roman"/>
                <a:cs typeface="Times New Roman"/>
                <a:sym typeface="Times New Roman"/>
              </a:rPr>
              <a:t>Code-behind: </a:t>
            </a:r>
            <a:r>
              <a:rPr b="0" i="0" lang="en-US" sz="2052" u="none" cap="none" strike="noStrike">
                <a:solidFill>
                  <a:srgbClr val="292934"/>
                </a:solidFill>
                <a:latin typeface="Times New Roman"/>
                <a:ea typeface="Times New Roman"/>
                <a:cs typeface="Times New Roman"/>
                <a:sym typeface="Times New Roman"/>
              </a:rPr>
              <a:t>code nằm ở một file riêng, và trang ASP.Net  tham chiếu tới</a:t>
            </a:r>
            <a:endParaRPr b="0" i="0" sz="2052"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1" name="Shape 161"/>
        <p:cNvGrpSpPr/>
        <p:nvPr/>
      </p:nvGrpSpPr>
      <p:grpSpPr>
        <a:xfrm>
          <a:off x="0" y="0"/>
          <a:ext cx="0" cy="0"/>
          <a:chOff x="0" y="0"/>
          <a:chExt cx="0" cy="0"/>
        </a:xfrm>
      </p:grpSpPr>
      <p:sp>
        <p:nvSpPr>
          <p:cNvPr id="162" name="Google Shape;162;p24"/>
          <p:cNvSpPr txBox="1"/>
          <p:nvPr>
            <p:ph type="title"/>
          </p:nvPr>
        </p:nvSpPr>
        <p:spPr>
          <a:xfrm>
            <a:off x="1522254" y="477059"/>
            <a:ext cx="4119144" cy="589907"/>
          </a:xfrm>
          <a:prstGeom prst="rect">
            <a:avLst/>
          </a:prstGeom>
          <a:noFill/>
          <a:ln>
            <a:noFill/>
          </a:ln>
        </p:spPr>
        <p:txBody>
          <a:bodyPr anchorCtr="0" anchor="t" bIns="0" lIns="0" spcFirstLastPara="1" rIns="0" wrap="square" tIns="10850">
            <a:spAutoFit/>
          </a:bodyPr>
          <a:lstStyle/>
          <a:p>
            <a:pPr indent="0" lvl="0" marL="10860" rtl="0" algn="l">
              <a:spcBef>
                <a:spcPts val="0"/>
              </a:spcBef>
              <a:spcAft>
                <a:spcPts val="0"/>
              </a:spcAft>
              <a:buNone/>
            </a:pPr>
            <a:r>
              <a:rPr lang="en-US" sz="3762"/>
              <a:t>Thiết kế Web Form</a:t>
            </a:r>
            <a:endParaRPr sz="3762"/>
          </a:p>
        </p:txBody>
      </p:sp>
      <p:sp>
        <p:nvSpPr>
          <p:cNvPr id="163" name="Google Shape;163;p24"/>
          <p:cNvSpPr txBox="1"/>
          <p:nvPr/>
        </p:nvSpPr>
        <p:spPr>
          <a:xfrm>
            <a:off x="381000" y="1219200"/>
            <a:ext cx="8534400" cy="4586514"/>
          </a:xfrm>
          <a:prstGeom prst="rect">
            <a:avLst/>
          </a:prstGeom>
          <a:noFill/>
          <a:ln>
            <a:noFill/>
          </a:ln>
        </p:spPr>
        <p:txBody>
          <a:bodyPr anchorCtr="0" anchor="t" bIns="0" lIns="0" spcFirstLastPara="1" rIns="0" wrap="square" tIns="10850">
            <a:spAutoFit/>
          </a:bodyPr>
          <a:lstStyle/>
          <a:p>
            <a:pPr indent="-297015" lvl="0" marL="307331" marR="0" rtl="0" algn="l">
              <a:lnSpc>
                <a:spcPct val="150000"/>
              </a:lnSpc>
              <a:spcBef>
                <a:spcPts val="0"/>
              </a:spcBef>
              <a:spcAft>
                <a:spcPts val="0"/>
              </a:spcAft>
              <a:buClr>
                <a:srgbClr val="93A299"/>
              </a:buClr>
              <a:buSzPts val="2522"/>
              <a:buFont typeface="Noto Sans Symbols"/>
              <a:buChar char="❑"/>
            </a:pPr>
            <a:r>
              <a:rPr lang="en-US" sz="3078">
                <a:solidFill>
                  <a:srgbClr val="292934"/>
                </a:solidFill>
                <a:latin typeface="Times New Roman"/>
                <a:ea typeface="Times New Roman"/>
                <a:cs typeface="Times New Roman"/>
                <a:sym typeface="Times New Roman"/>
              </a:rPr>
              <a:t>B1: Start VS.Net vào </a:t>
            </a:r>
            <a:r>
              <a:rPr i="1" lang="en-US" sz="3078">
                <a:solidFill>
                  <a:srgbClr val="292934"/>
                </a:solidFill>
                <a:latin typeface="Times New Roman"/>
                <a:ea typeface="Times New Roman"/>
                <a:cs typeface="Times New Roman"/>
                <a:sym typeface="Times New Roman"/>
              </a:rPr>
              <a:t>File\New\Web Site</a:t>
            </a:r>
            <a:endParaRPr sz="3078">
              <a:solidFill>
                <a:schemeClr val="dk1"/>
              </a:solidFill>
              <a:latin typeface="Times New Roman"/>
              <a:ea typeface="Times New Roman"/>
              <a:cs typeface="Times New Roman"/>
              <a:sym typeface="Times New Roman"/>
            </a:endParaRPr>
          </a:p>
          <a:p>
            <a:pPr indent="0" lvl="0" marL="304074" marR="0" rtl="0" algn="l">
              <a:lnSpc>
                <a:spcPct val="150000"/>
              </a:lnSpc>
              <a:spcBef>
                <a:spcPts val="0"/>
              </a:spcBef>
              <a:spcAft>
                <a:spcPts val="0"/>
              </a:spcAft>
              <a:buNone/>
            </a:pPr>
            <a:r>
              <a:rPr i="1" lang="en-US" sz="3078">
                <a:solidFill>
                  <a:srgbClr val="292934"/>
                </a:solidFill>
                <a:latin typeface="Times New Roman"/>
                <a:ea typeface="Times New Roman"/>
                <a:cs typeface="Times New Roman"/>
                <a:sym typeface="Times New Roman"/>
              </a:rPr>
              <a:t>… </a:t>
            </a:r>
            <a:r>
              <a:rPr lang="en-US" sz="3078">
                <a:solidFill>
                  <a:srgbClr val="292934"/>
                </a:solidFill>
                <a:latin typeface="Times New Roman"/>
                <a:ea typeface="Times New Roman"/>
                <a:cs typeface="Times New Roman"/>
                <a:sym typeface="Times New Roman"/>
              </a:rPr>
              <a:t>để mở hộp thoại </a:t>
            </a:r>
            <a:r>
              <a:rPr i="1" lang="en-US" sz="3078">
                <a:solidFill>
                  <a:srgbClr val="292934"/>
                </a:solidFill>
                <a:latin typeface="Times New Roman"/>
                <a:ea typeface="Times New Roman"/>
                <a:cs typeface="Times New Roman"/>
                <a:sym typeface="Times New Roman"/>
              </a:rPr>
              <a:t>New Project</a:t>
            </a:r>
            <a:endParaRPr sz="3078">
              <a:solidFill>
                <a:schemeClr val="dk1"/>
              </a:solidFill>
              <a:latin typeface="Times New Roman"/>
              <a:ea typeface="Times New Roman"/>
              <a:cs typeface="Times New Roman"/>
              <a:sym typeface="Times New Roman"/>
            </a:endParaRPr>
          </a:p>
          <a:p>
            <a:pPr indent="-297015" lvl="0" marL="307331" marR="0" rtl="0" algn="l">
              <a:lnSpc>
                <a:spcPct val="150000"/>
              </a:lnSpc>
              <a:spcBef>
                <a:spcPts val="718"/>
              </a:spcBef>
              <a:spcAft>
                <a:spcPts val="0"/>
              </a:spcAft>
              <a:buClr>
                <a:srgbClr val="93A299"/>
              </a:buClr>
              <a:buSzPts val="2522"/>
              <a:buFont typeface="Noto Sans Symbols"/>
              <a:buChar char="❑"/>
            </a:pPr>
            <a:r>
              <a:rPr lang="en-US" sz="3078">
                <a:solidFill>
                  <a:srgbClr val="292934"/>
                </a:solidFill>
                <a:latin typeface="Times New Roman"/>
                <a:ea typeface="Times New Roman"/>
                <a:cs typeface="Times New Roman"/>
                <a:sym typeface="Times New Roman"/>
              </a:rPr>
              <a:t>B2: Chọn </a:t>
            </a:r>
            <a:r>
              <a:rPr i="1" lang="en-US" sz="3078">
                <a:solidFill>
                  <a:srgbClr val="292934"/>
                </a:solidFill>
                <a:latin typeface="Times New Roman"/>
                <a:ea typeface="Times New Roman"/>
                <a:cs typeface="Times New Roman"/>
                <a:sym typeface="Times New Roman"/>
              </a:rPr>
              <a:t>Template </a:t>
            </a:r>
            <a:r>
              <a:rPr lang="en-US" sz="3078">
                <a:solidFill>
                  <a:srgbClr val="292934"/>
                </a:solidFill>
                <a:latin typeface="Times New Roman"/>
                <a:ea typeface="Times New Roman"/>
                <a:cs typeface="Times New Roman"/>
                <a:sym typeface="Times New Roman"/>
              </a:rPr>
              <a:t>là </a:t>
            </a:r>
            <a:r>
              <a:rPr i="1" lang="en-US" sz="3078">
                <a:solidFill>
                  <a:srgbClr val="292934"/>
                </a:solidFill>
                <a:latin typeface="Times New Roman"/>
                <a:ea typeface="Times New Roman"/>
                <a:cs typeface="Times New Roman"/>
                <a:sym typeface="Times New Roman"/>
              </a:rPr>
              <a:t>ASP.NET Web Site</a:t>
            </a:r>
            <a:endParaRPr sz="3078">
              <a:solidFill>
                <a:schemeClr val="dk1"/>
              </a:solidFill>
              <a:latin typeface="Times New Roman"/>
              <a:ea typeface="Times New Roman"/>
              <a:cs typeface="Times New Roman"/>
              <a:sym typeface="Times New Roman"/>
            </a:endParaRPr>
          </a:p>
          <a:p>
            <a:pPr indent="-297015" lvl="0" marL="307331" marR="0" rtl="0" algn="l">
              <a:lnSpc>
                <a:spcPct val="150000"/>
              </a:lnSpc>
              <a:spcBef>
                <a:spcPts val="752"/>
              </a:spcBef>
              <a:spcAft>
                <a:spcPts val="0"/>
              </a:spcAft>
              <a:buClr>
                <a:srgbClr val="93A299"/>
              </a:buClr>
              <a:buSzPts val="2522"/>
              <a:buFont typeface="Noto Sans Symbols"/>
              <a:buChar char="❑"/>
            </a:pPr>
            <a:r>
              <a:rPr lang="en-US" sz="3078">
                <a:solidFill>
                  <a:srgbClr val="292934"/>
                </a:solidFill>
                <a:latin typeface="Times New Roman"/>
                <a:ea typeface="Times New Roman"/>
                <a:cs typeface="Times New Roman"/>
                <a:sym typeface="Times New Roman"/>
              </a:rPr>
              <a:t>B3: Chọn nơi đặt Website ở </a:t>
            </a:r>
            <a:r>
              <a:rPr i="1" lang="en-US" sz="3078">
                <a:solidFill>
                  <a:srgbClr val="292934"/>
                </a:solidFill>
                <a:latin typeface="Times New Roman"/>
                <a:ea typeface="Times New Roman"/>
                <a:cs typeface="Times New Roman"/>
                <a:sym typeface="Times New Roman"/>
              </a:rPr>
              <a:t>Location</a:t>
            </a:r>
            <a:endParaRPr sz="3078">
              <a:solidFill>
                <a:schemeClr val="dk1"/>
              </a:solidFill>
              <a:latin typeface="Times New Roman"/>
              <a:ea typeface="Times New Roman"/>
              <a:cs typeface="Times New Roman"/>
              <a:sym typeface="Times New Roman"/>
            </a:endParaRPr>
          </a:p>
          <a:p>
            <a:pPr indent="-297015" lvl="0" marL="307331" marR="0" rtl="0" algn="l">
              <a:lnSpc>
                <a:spcPct val="150000"/>
              </a:lnSpc>
              <a:spcBef>
                <a:spcPts val="752"/>
              </a:spcBef>
              <a:spcAft>
                <a:spcPts val="0"/>
              </a:spcAft>
              <a:buClr>
                <a:srgbClr val="93A299"/>
              </a:buClr>
              <a:buSzPts val="2522"/>
              <a:buFont typeface="Noto Sans Symbols"/>
              <a:buChar char="❑"/>
            </a:pPr>
            <a:r>
              <a:rPr lang="en-US" sz="3078">
                <a:solidFill>
                  <a:srgbClr val="292934"/>
                </a:solidFill>
                <a:latin typeface="Times New Roman"/>
                <a:ea typeface="Times New Roman"/>
                <a:cs typeface="Times New Roman"/>
                <a:sym typeface="Times New Roman"/>
              </a:rPr>
              <a:t>B4: Chọn ngôn ngữ cho trang ASP.Net ở </a:t>
            </a:r>
            <a:r>
              <a:rPr i="1" lang="en-US" sz="3078">
                <a:solidFill>
                  <a:srgbClr val="292934"/>
                </a:solidFill>
                <a:latin typeface="Times New Roman"/>
                <a:ea typeface="Times New Roman"/>
                <a:cs typeface="Times New Roman"/>
                <a:sym typeface="Times New Roman"/>
              </a:rPr>
              <a:t>Language</a:t>
            </a:r>
            <a:endParaRPr sz="3078">
              <a:solidFill>
                <a:schemeClr val="dk1"/>
              </a:solidFill>
              <a:latin typeface="Times New Roman"/>
              <a:ea typeface="Times New Roman"/>
              <a:cs typeface="Times New Roman"/>
              <a:sym typeface="Times New Roman"/>
            </a:endParaRPr>
          </a:p>
          <a:p>
            <a:pPr indent="-297015" lvl="0" marL="307331" marR="0" rtl="0" algn="l">
              <a:lnSpc>
                <a:spcPct val="150000"/>
              </a:lnSpc>
              <a:spcBef>
                <a:spcPts val="807"/>
              </a:spcBef>
              <a:spcAft>
                <a:spcPts val="0"/>
              </a:spcAft>
              <a:buClr>
                <a:srgbClr val="93A299"/>
              </a:buClr>
              <a:buSzPts val="2522"/>
              <a:buFont typeface="Noto Sans Symbols"/>
              <a:buChar char="❑"/>
            </a:pPr>
            <a:r>
              <a:rPr lang="en-US" sz="3078">
                <a:solidFill>
                  <a:srgbClr val="292934"/>
                </a:solidFill>
                <a:latin typeface="Times New Roman"/>
                <a:ea typeface="Times New Roman"/>
                <a:cs typeface="Times New Roman"/>
                <a:sym typeface="Times New Roman"/>
              </a:rPr>
              <a:t>B5: Kích OK để hoàn thành việc</a:t>
            </a:r>
            <a:endParaRPr sz="3078">
              <a:solidFill>
                <a:schemeClr val="dk1"/>
              </a:solidFill>
              <a:latin typeface="Times New Roman"/>
              <a:ea typeface="Times New Roman"/>
              <a:cs typeface="Times New Roman"/>
              <a:sym typeface="Times New Roman"/>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7" name="Shape 167"/>
        <p:cNvGrpSpPr/>
        <p:nvPr/>
      </p:nvGrpSpPr>
      <p:grpSpPr>
        <a:xfrm>
          <a:off x="0" y="0"/>
          <a:ext cx="0" cy="0"/>
          <a:chOff x="0" y="0"/>
          <a:chExt cx="0" cy="0"/>
        </a:xfrm>
      </p:grpSpPr>
      <p:pic>
        <p:nvPicPr>
          <p:cNvPr id="168" name="Google Shape;168;p25"/>
          <p:cNvPicPr preferRelativeResize="0"/>
          <p:nvPr/>
        </p:nvPicPr>
        <p:blipFill rotWithShape="1">
          <a:blip r:embed="rId3">
            <a:alphaModFix/>
          </a:blip>
          <a:srcRect b="0" l="0" r="0" t="0"/>
          <a:stretch/>
        </p:blipFill>
        <p:spPr>
          <a:xfrm>
            <a:off x="990600" y="1524000"/>
            <a:ext cx="7467600" cy="4419600"/>
          </a:xfrm>
          <a:prstGeom prst="rect">
            <a:avLst/>
          </a:prstGeom>
          <a:noFill/>
          <a:ln>
            <a:noFill/>
          </a:ln>
        </p:spPr>
      </p:pic>
      <p:sp>
        <p:nvSpPr>
          <p:cNvPr id="169" name="Google Shape;169;p25"/>
          <p:cNvSpPr txBox="1"/>
          <p:nvPr>
            <p:ph type="title"/>
          </p:nvPr>
        </p:nvSpPr>
        <p:spPr>
          <a:xfrm>
            <a:off x="1600200" y="457200"/>
            <a:ext cx="4119144" cy="589907"/>
          </a:xfrm>
          <a:prstGeom prst="rect">
            <a:avLst/>
          </a:prstGeom>
          <a:noFill/>
          <a:ln>
            <a:noFill/>
          </a:ln>
        </p:spPr>
        <p:txBody>
          <a:bodyPr anchorCtr="0" anchor="t" bIns="0" lIns="0" spcFirstLastPara="1" rIns="0" wrap="square" tIns="10850">
            <a:spAutoFit/>
          </a:bodyPr>
          <a:lstStyle/>
          <a:p>
            <a:pPr indent="0" lvl="0" marL="10860" rtl="0" algn="l">
              <a:spcBef>
                <a:spcPts val="0"/>
              </a:spcBef>
              <a:spcAft>
                <a:spcPts val="0"/>
              </a:spcAft>
              <a:buNone/>
            </a:pPr>
            <a:r>
              <a:rPr lang="en-US" sz="3762"/>
              <a:t>Thiết kế Web Form</a:t>
            </a:r>
            <a:endParaRPr sz="3762"/>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3" name="Shape 173"/>
        <p:cNvGrpSpPr/>
        <p:nvPr/>
      </p:nvGrpSpPr>
      <p:grpSpPr>
        <a:xfrm>
          <a:off x="0" y="0"/>
          <a:ext cx="0" cy="0"/>
          <a:chOff x="0" y="0"/>
          <a:chExt cx="0" cy="0"/>
        </a:xfrm>
      </p:grpSpPr>
      <p:sp>
        <p:nvSpPr>
          <p:cNvPr id="174" name="Google Shape;174;p26"/>
          <p:cNvSpPr txBox="1"/>
          <p:nvPr>
            <p:ph type="title"/>
          </p:nvPr>
        </p:nvSpPr>
        <p:spPr>
          <a:xfrm>
            <a:off x="304800" y="1295400"/>
            <a:ext cx="3477145" cy="380298"/>
          </a:xfrm>
          <a:prstGeom prst="rect">
            <a:avLst/>
          </a:prstGeom>
          <a:noFill/>
          <a:ln>
            <a:noFill/>
          </a:ln>
        </p:spPr>
        <p:txBody>
          <a:bodyPr anchorCtr="0" anchor="t" bIns="0" lIns="0" spcFirstLastPara="1" rIns="0" wrap="square" tIns="10850">
            <a:spAutoFit/>
          </a:bodyPr>
          <a:lstStyle/>
          <a:p>
            <a:pPr indent="-342900" lvl="0" marL="353760" rtl="0" algn="l">
              <a:spcBef>
                <a:spcPts val="0"/>
              </a:spcBef>
              <a:spcAft>
                <a:spcPts val="0"/>
              </a:spcAft>
              <a:buClr>
                <a:schemeClr val="dk1"/>
              </a:buClr>
              <a:buSzPts val="2400"/>
              <a:buFont typeface="Noto Sans Symbols"/>
              <a:buChar char="▪"/>
            </a:pPr>
            <a:r>
              <a:rPr lang="en-US" sz="2400">
                <a:solidFill>
                  <a:schemeClr val="dk1"/>
                </a:solidFill>
              </a:rPr>
              <a:t>Cửa sổ VS.net</a:t>
            </a:r>
            <a:endParaRPr sz="2400">
              <a:solidFill>
                <a:schemeClr val="dk1"/>
              </a:solidFill>
            </a:endParaRPr>
          </a:p>
        </p:txBody>
      </p:sp>
      <p:pic>
        <p:nvPicPr>
          <p:cNvPr id="175" name="Google Shape;175;p26"/>
          <p:cNvPicPr preferRelativeResize="0"/>
          <p:nvPr/>
        </p:nvPicPr>
        <p:blipFill rotWithShape="1">
          <a:blip r:embed="rId3">
            <a:alphaModFix/>
          </a:blip>
          <a:srcRect b="0" l="0" r="0" t="0"/>
          <a:stretch/>
        </p:blipFill>
        <p:spPr>
          <a:xfrm>
            <a:off x="304800" y="1905000"/>
            <a:ext cx="5181600" cy="4876800"/>
          </a:xfrm>
          <a:prstGeom prst="rect">
            <a:avLst/>
          </a:prstGeom>
          <a:noFill/>
          <a:ln>
            <a:noFill/>
          </a:ln>
        </p:spPr>
      </p:pic>
      <p:sp>
        <p:nvSpPr>
          <p:cNvPr id="176" name="Google Shape;176;p26"/>
          <p:cNvSpPr txBox="1"/>
          <p:nvPr/>
        </p:nvSpPr>
        <p:spPr>
          <a:xfrm>
            <a:off x="5600700" y="2438400"/>
            <a:ext cx="3429000" cy="380298"/>
          </a:xfrm>
          <a:prstGeom prst="rect">
            <a:avLst/>
          </a:prstGeom>
          <a:noFill/>
          <a:ln>
            <a:noFill/>
          </a:ln>
        </p:spPr>
        <p:txBody>
          <a:bodyPr anchorCtr="0" anchor="t" bIns="0" lIns="0" spcFirstLastPara="1" rIns="0" wrap="square" tIns="10850">
            <a:spAutoFit/>
          </a:bodyPr>
          <a:lstStyle/>
          <a:p>
            <a:pPr indent="-217488" lvl="0" marL="227013" marR="0" rtl="0" algn="l">
              <a:spcBef>
                <a:spcPts val="0"/>
              </a:spcBef>
              <a:spcAft>
                <a:spcPts val="0"/>
              </a:spcAft>
              <a:buClr>
                <a:schemeClr val="dk1"/>
              </a:buClr>
              <a:buSzPts val="2400"/>
              <a:buFont typeface="Noto Sans Symbols"/>
              <a:buChar char="▪"/>
            </a:pPr>
            <a:r>
              <a:rPr b="1" i="0" lang="en-US" sz="2400">
                <a:solidFill>
                  <a:schemeClr val="dk1"/>
                </a:solidFill>
                <a:latin typeface="Times New Roman"/>
                <a:ea typeface="Times New Roman"/>
                <a:cs typeface="Times New Roman"/>
                <a:sym typeface="Times New Roman"/>
              </a:rPr>
              <a:t>ASP.Net tự tạo các file</a:t>
            </a:r>
            <a:endParaRPr b="1" i="0" sz="2400">
              <a:solidFill>
                <a:schemeClr val="dk1"/>
              </a:solidFill>
              <a:latin typeface="Times New Roman"/>
              <a:ea typeface="Times New Roman"/>
              <a:cs typeface="Times New Roman"/>
              <a:sym typeface="Times New Roman"/>
            </a:endParaRPr>
          </a:p>
        </p:txBody>
      </p:sp>
      <p:graphicFrame>
        <p:nvGraphicFramePr>
          <p:cNvPr id="177" name="Google Shape;177;p26"/>
          <p:cNvGraphicFramePr/>
          <p:nvPr/>
        </p:nvGraphicFramePr>
        <p:xfrm>
          <a:off x="5638800" y="3200400"/>
          <a:ext cx="3000000" cy="3000000"/>
        </p:xfrm>
        <a:graphic>
          <a:graphicData uri="http://schemas.openxmlformats.org/drawingml/2006/table">
            <a:tbl>
              <a:tblPr bandRow="1" firstRow="1">
                <a:noFill/>
                <a:tableStyleId>{3C233A0A-49CF-4B93-9269-92A646D8DC43}</a:tableStyleId>
              </a:tblPr>
              <a:tblGrid>
                <a:gridCol w="1247550"/>
                <a:gridCol w="2105250"/>
              </a:tblGrid>
              <a:tr h="510275">
                <a:tc>
                  <a:txBody>
                    <a:bodyPr/>
                    <a:lstStyle/>
                    <a:p>
                      <a:pPr indent="0" lvl="0" marL="90805" marR="0" rtl="0" algn="l">
                        <a:lnSpc>
                          <a:spcPct val="100000"/>
                        </a:lnSpc>
                        <a:spcBef>
                          <a:spcPts val="0"/>
                        </a:spcBef>
                        <a:spcAft>
                          <a:spcPts val="0"/>
                        </a:spcAft>
                        <a:buNone/>
                      </a:pPr>
                      <a:r>
                        <a:rPr lang="en-US" sz="2000" u="none" cap="none" strike="noStrike">
                          <a:solidFill>
                            <a:srgbClr val="AD8F67"/>
                          </a:solidFill>
                          <a:latin typeface="Verdana"/>
                          <a:ea typeface="Verdana"/>
                          <a:cs typeface="Verdana"/>
                          <a:sym typeface="Verdana"/>
                        </a:rPr>
                        <a:t>Tên file</a:t>
                      </a:r>
                      <a:endParaRPr sz="2000" u="none" cap="none" strike="noStrike">
                        <a:latin typeface="Verdana"/>
                        <a:ea typeface="Verdana"/>
                        <a:cs typeface="Verdana"/>
                        <a:sym typeface="Verdana"/>
                      </a:endParaRPr>
                    </a:p>
                  </a:txBody>
                  <a:tcPr marT="39100" marB="0" marR="0" marL="0">
                    <a:lnL cap="flat" cmpd="sng" w="28575">
                      <a:solidFill>
                        <a:srgbClr val="292934"/>
                      </a:solidFill>
                      <a:prstDash val="solid"/>
                      <a:round/>
                      <a:headEnd len="sm" w="sm" type="none"/>
                      <a:tailEnd len="sm" w="sm" type="none"/>
                    </a:lnL>
                    <a:lnR cap="flat" cmpd="sng" w="12700">
                      <a:solidFill>
                        <a:srgbClr val="292934"/>
                      </a:solidFill>
                      <a:prstDash val="solid"/>
                      <a:round/>
                      <a:headEnd len="sm" w="sm" type="none"/>
                      <a:tailEnd len="sm" w="sm" type="none"/>
                    </a:lnR>
                    <a:lnT cap="flat" cmpd="sng" w="28575">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c>
                  <a:txBody>
                    <a:bodyPr/>
                    <a:lstStyle/>
                    <a:p>
                      <a:pPr indent="0" lvl="0" marL="90805" marR="0" rtl="0" algn="l">
                        <a:lnSpc>
                          <a:spcPct val="100000"/>
                        </a:lnSpc>
                        <a:spcBef>
                          <a:spcPts val="0"/>
                        </a:spcBef>
                        <a:spcAft>
                          <a:spcPts val="0"/>
                        </a:spcAft>
                        <a:buNone/>
                      </a:pPr>
                      <a:r>
                        <a:rPr lang="en-US" sz="2000" u="none" cap="none" strike="noStrike">
                          <a:solidFill>
                            <a:srgbClr val="AD8F67"/>
                          </a:solidFill>
                          <a:latin typeface="Verdana"/>
                          <a:ea typeface="Verdana"/>
                          <a:cs typeface="Verdana"/>
                          <a:sym typeface="Verdana"/>
                        </a:rPr>
                        <a:t>Mục đích</a:t>
                      </a:r>
                      <a:endParaRPr sz="2000" u="none" cap="none" strike="noStrike">
                        <a:latin typeface="Verdana"/>
                        <a:ea typeface="Verdana"/>
                        <a:cs typeface="Verdana"/>
                        <a:sym typeface="Verdana"/>
                      </a:endParaRPr>
                    </a:p>
                  </a:txBody>
                  <a:tcPr marT="39100" marB="0" marR="0" marL="0">
                    <a:lnL cap="flat" cmpd="sng" w="12700">
                      <a:solidFill>
                        <a:srgbClr val="292934"/>
                      </a:solidFill>
                      <a:prstDash val="solid"/>
                      <a:round/>
                      <a:headEnd len="sm" w="sm" type="none"/>
                      <a:tailEnd len="sm" w="sm" type="none"/>
                    </a:lnL>
                    <a:lnR cap="flat" cmpd="sng" w="28575">
                      <a:solidFill>
                        <a:srgbClr val="292934"/>
                      </a:solidFill>
                      <a:prstDash val="solid"/>
                      <a:round/>
                      <a:headEnd len="sm" w="sm" type="none"/>
                      <a:tailEnd len="sm" w="sm" type="none"/>
                    </a:lnR>
                    <a:lnT cap="flat" cmpd="sng" w="28575">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r>
              <a:tr h="548725">
                <a:tc>
                  <a:txBody>
                    <a:bodyPr/>
                    <a:lstStyle/>
                    <a:p>
                      <a:pPr indent="0" lvl="0" marL="90805" marR="0" rtl="0" algn="l">
                        <a:lnSpc>
                          <a:spcPct val="100000"/>
                        </a:lnSpc>
                        <a:spcBef>
                          <a:spcPts val="0"/>
                        </a:spcBef>
                        <a:spcAft>
                          <a:spcPts val="0"/>
                        </a:spcAft>
                        <a:buNone/>
                      </a:pPr>
                      <a:r>
                        <a:rPr lang="en-US" sz="1600" u="none" cap="none" strike="noStrike">
                          <a:solidFill>
                            <a:srgbClr val="0000FF"/>
                          </a:solidFill>
                          <a:latin typeface="Verdana"/>
                          <a:ea typeface="Verdana"/>
                          <a:cs typeface="Verdana"/>
                          <a:sym typeface="Verdana"/>
                        </a:rPr>
                        <a:t>Web.Config</a:t>
                      </a:r>
                      <a:endParaRPr sz="1600" u="none" cap="none" strike="noStrike">
                        <a:latin typeface="Verdana"/>
                        <a:ea typeface="Verdana"/>
                        <a:cs typeface="Verdana"/>
                        <a:sym typeface="Verdana"/>
                      </a:endParaRPr>
                    </a:p>
                  </a:txBody>
                  <a:tcPr marT="39100" marB="0" marR="0" marL="0">
                    <a:lnL cap="flat" cmpd="sng" w="28575">
                      <a:solidFill>
                        <a:srgbClr val="292934"/>
                      </a:solidFill>
                      <a:prstDash val="solid"/>
                      <a:round/>
                      <a:headEnd len="sm" w="sm" type="none"/>
                      <a:tailEnd len="sm" w="sm" type="none"/>
                    </a:lnL>
                    <a:lnR cap="flat" cmpd="sng" w="12700">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c>
                  <a:txBody>
                    <a:bodyPr/>
                    <a:lstStyle/>
                    <a:p>
                      <a:pPr indent="0" lvl="0" marL="90805" marR="680720" rtl="0" algn="l">
                        <a:lnSpc>
                          <a:spcPct val="100000"/>
                        </a:lnSpc>
                        <a:spcBef>
                          <a:spcPts val="0"/>
                        </a:spcBef>
                        <a:spcAft>
                          <a:spcPts val="0"/>
                        </a:spcAft>
                        <a:buNone/>
                      </a:pPr>
                      <a:r>
                        <a:rPr lang="en-US" sz="1600" u="none" cap="none" strike="noStrike">
                          <a:solidFill>
                            <a:srgbClr val="292934"/>
                          </a:solidFill>
                          <a:latin typeface="Verdana"/>
                          <a:ea typeface="Verdana"/>
                          <a:cs typeface="Verdana"/>
                          <a:sym typeface="Verdana"/>
                        </a:rPr>
                        <a:t>Thông tin cấu hình ứng  dụng</a:t>
                      </a:r>
                      <a:endParaRPr sz="1600" u="none" cap="none" strike="noStrike">
                        <a:latin typeface="Verdana"/>
                        <a:ea typeface="Verdana"/>
                        <a:cs typeface="Verdana"/>
                        <a:sym typeface="Verdana"/>
                      </a:endParaRPr>
                    </a:p>
                  </a:txBody>
                  <a:tcPr marT="52125" marB="0" marR="0" marL="0">
                    <a:lnL cap="flat" cmpd="sng" w="12700">
                      <a:solidFill>
                        <a:srgbClr val="292934"/>
                      </a:solidFill>
                      <a:prstDash val="solid"/>
                      <a:round/>
                      <a:headEnd len="sm" w="sm" type="none"/>
                      <a:tailEnd len="sm" w="sm" type="none"/>
                    </a:lnL>
                    <a:lnR cap="flat" cmpd="sng" w="28575">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r>
              <a:tr h="838200">
                <a:tc>
                  <a:txBody>
                    <a:bodyPr/>
                    <a:lstStyle/>
                    <a:p>
                      <a:pPr indent="0" lvl="0" marL="90805" marR="0" rtl="0" algn="l">
                        <a:lnSpc>
                          <a:spcPct val="100000"/>
                        </a:lnSpc>
                        <a:spcBef>
                          <a:spcPts val="0"/>
                        </a:spcBef>
                        <a:spcAft>
                          <a:spcPts val="0"/>
                        </a:spcAft>
                        <a:buNone/>
                      </a:pPr>
                      <a:r>
                        <a:rPr lang="en-US" sz="1600" u="none" cap="none" strike="noStrike">
                          <a:solidFill>
                            <a:srgbClr val="0000FF"/>
                          </a:solidFill>
                          <a:latin typeface="Verdana"/>
                          <a:ea typeface="Verdana"/>
                          <a:cs typeface="Verdana"/>
                          <a:sym typeface="Verdana"/>
                        </a:rPr>
                        <a:t>Default.aspx</a:t>
                      </a:r>
                      <a:endParaRPr sz="1600" u="none" cap="none" strike="noStrike">
                        <a:latin typeface="Verdana"/>
                        <a:ea typeface="Verdana"/>
                        <a:cs typeface="Verdana"/>
                        <a:sym typeface="Verdana"/>
                      </a:endParaRPr>
                    </a:p>
                  </a:txBody>
                  <a:tcPr marT="39100" marB="0" marR="0" marL="0">
                    <a:lnL cap="flat" cmpd="sng" w="28575">
                      <a:solidFill>
                        <a:srgbClr val="292934"/>
                      </a:solidFill>
                      <a:prstDash val="solid"/>
                      <a:round/>
                      <a:headEnd len="sm" w="sm" type="none"/>
                      <a:tailEnd len="sm" w="sm" type="none"/>
                    </a:lnL>
                    <a:lnR cap="flat" cmpd="sng" w="12700">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c>
                  <a:txBody>
                    <a:bodyPr/>
                    <a:lstStyle/>
                    <a:p>
                      <a:pPr indent="0" lvl="0" marL="90805" marR="666115" rtl="0" algn="l">
                        <a:lnSpc>
                          <a:spcPct val="100000"/>
                        </a:lnSpc>
                        <a:spcBef>
                          <a:spcPts val="0"/>
                        </a:spcBef>
                        <a:spcAft>
                          <a:spcPts val="0"/>
                        </a:spcAft>
                        <a:buNone/>
                      </a:pPr>
                      <a:r>
                        <a:rPr lang="en-US" sz="1600" u="none" cap="none" strike="noStrike">
                          <a:solidFill>
                            <a:srgbClr val="292934"/>
                          </a:solidFill>
                          <a:latin typeface="Verdana"/>
                          <a:ea typeface="Verdana"/>
                          <a:cs typeface="Verdana"/>
                          <a:sym typeface="Verdana"/>
                        </a:rPr>
                        <a:t>Các điều khiển sự kiện  mức ứng dụng</a:t>
                      </a:r>
                      <a:endParaRPr sz="1600" u="none" cap="none" strike="noStrike">
                        <a:latin typeface="Verdana"/>
                        <a:ea typeface="Verdana"/>
                        <a:cs typeface="Verdana"/>
                        <a:sym typeface="Verdana"/>
                      </a:endParaRPr>
                    </a:p>
                  </a:txBody>
                  <a:tcPr marT="52125" marB="0" marR="0" marL="0">
                    <a:lnL cap="flat" cmpd="sng" w="12700">
                      <a:solidFill>
                        <a:srgbClr val="292934"/>
                      </a:solidFill>
                      <a:prstDash val="solid"/>
                      <a:round/>
                      <a:headEnd len="sm" w="sm" type="none"/>
                      <a:tailEnd len="sm" w="sm" type="none"/>
                    </a:lnL>
                    <a:lnR cap="flat" cmpd="sng" w="28575">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r>
              <a:tr h="706000">
                <a:tc>
                  <a:txBody>
                    <a:bodyPr/>
                    <a:lstStyle/>
                    <a:p>
                      <a:pPr indent="0" lvl="0" marL="90805" marR="0" rtl="0" algn="l">
                        <a:lnSpc>
                          <a:spcPct val="100000"/>
                        </a:lnSpc>
                        <a:spcBef>
                          <a:spcPts val="0"/>
                        </a:spcBef>
                        <a:spcAft>
                          <a:spcPts val="0"/>
                        </a:spcAft>
                        <a:buNone/>
                      </a:pPr>
                      <a:r>
                        <a:rPr lang="en-US" sz="1600" u="none" cap="none" strike="noStrike">
                          <a:solidFill>
                            <a:srgbClr val="0000FF"/>
                          </a:solidFill>
                          <a:latin typeface="Verdana"/>
                          <a:ea typeface="Verdana"/>
                          <a:cs typeface="Verdana"/>
                          <a:sym typeface="Verdana"/>
                        </a:rPr>
                        <a:t>App_Data</a:t>
                      </a:r>
                      <a:endParaRPr sz="1600" u="none" cap="none" strike="noStrike">
                        <a:latin typeface="Verdana"/>
                        <a:ea typeface="Verdana"/>
                        <a:cs typeface="Verdana"/>
                        <a:sym typeface="Verdana"/>
                      </a:endParaRPr>
                    </a:p>
                  </a:txBody>
                  <a:tcPr marT="39100" marB="0" marR="0" marL="0">
                    <a:lnL cap="flat" cmpd="sng" w="28575">
                      <a:solidFill>
                        <a:srgbClr val="292934"/>
                      </a:solidFill>
                      <a:prstDash val="solid"/>
                      <a:round/>
                      <a:headEnd len="sm" w="sm" type="none"/>
                      <a:tailEnd len="sm" w="sm" type="none"/>
                    </a:lnL>
                    <a:lnR cap="flat" cmpd="sng" w="12700">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28575">
                      <a:solidFill>
                        <a:srgbClr val="292934"/>
                      </a:solidFill>
                      <a:prstDash val="solid"/>
                      <a:round/>
                      <a:headEnd len="sm" w="sm" type="none"/>
                      <a:tailEnd len="sm" w="sm" type="none"/>
                    </a:lnB>
                  </a:tcPr>
                </a:tc>
                <a:tc>
                  <a:txBody>
                    <a:bodyPr/>
                    <a:lstStyle/>
                    <a:p>
                      <a:pPr indent="0" lvl="0" marL="90805" marR="0" rtl="0" algn="l">
                        <a:lnSpc>
                          <a:spcPct val="100000"/>
                        </a:lnSpc>
                        <a:spcBef>
                          <a:spcPts val="0"/>
                        </a:spcBef>
                        <a:spcAft>
                          <a:spcPts val="0"/>
                        </a:spcAft>
                        <a:buNone/>
                      </a:pPr>
                      <a:r>
                        <a:rPr lang="en-US" sz="1600" u="none" cap="none" strike="noStrike">
                          <a:solidFill>
                            <a:srgbClr val="292934"/>
                          </a:solidFill>
                          <a:latin typeface="Verdana"/>
                          <a:ea typeface="Verdana"/>
                          <a:cs typeface="Verdana"/>
                          <a:sym typeface="Verdana"/>
                        </a:rPr>
                        <a:t>Thư mục chứa dữ liệu</a:t>
                      </a:r>
                      <a:endParaRPr sz="1600" u="none" cap="none" strike="noStrike">
                        <a:latin typeface="Verdana"/>
                        <a:ea typeface="Verdana"/>
                        <a:cs typeface="Verdana"/>
                        <a:sym typeface="Verdana"/>
                      </a:endParaRPr>
                    </a:p>
                  </a:txBody>
                  <a:tcPr marT="39100" marB="0" marR="0" marL="0">
                    <a:lnL cap="flat" cmpd="sng" w="12700">
                      <a:solidFill>
                        <a:srgbClr val="292934"/>
                      </a:solidFill>
                      <a:prstDash val="solid"/>
                      <a:round/>
                      <a:headEnd len="sm" w="sm" type="none"/>
                      <a:tailEnd len="sm" w="sm" type="none"/>
                    </a:lnL>
                    <a:lnR cap="flat" cmpd="sng" w="28575">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28575">
                      <a:solidFill>
                        <a:srgbClr val="292934"/>
                      </a:solidFill>
                      <a:prstDash val="solid"/>
                      <a:round/>
                      <a:headEnd len="sm" w="sm" type="none"/>
                      <a:tailEnd len="sm" w="sm" type="none"/>
                    </a:lnB>
                  </a:tcPr>
                </a:tc>
              </a:tr>
            </a:tbl>
          </a:graphicData>
        </a:graphic>
      </p:graphicFrame>
      <p:sp>
        <p:nvSpPr>
          <p:cNvPr id="178" name="Google Shape;178;p26"/>
          <p:cNvSpPr txBox="1"/>
          <p:nvPr/>
        </p:nvSpPr>
        <p:spPr>
          <a:xfrm>
            <a:off x="1600200" y="457200"/>
            <a:ext cx="4119144" cy="589907"/>
          </a:xfrm>
          <a:prstGeom prst="rect">
            <a:avLst/>
          </a:prstGeom>
          <a:noFill/>
          <a:ln>
            <a:noFill/>
          </a:ln>
        </p:spPr>
        <p:txBody>
          <a:bodyPr anchorCtr="0" anchor="t" bIns="0" lIns="0" spcFirstLastPara="1" rIns="0" wrap="square" tIns="10850">
            <a:spAutoFit/>
          </a:bodyPr>
          <a:lstStyle/>
          <a:p>
            <a:pPr indent="0" lvl="0" marL="10860" marR="0" rtl="0" algn="l">
              <a:spcBef>
                <a:spcPts val="0"/>
              </a:spcBef>
              <a:spcAft>
                <a:spcPts val="0"/>
              </a:spcAft>
              <a:buNone/>
            </a:pPr>
            <a:r>
              <a:rPr b="1" i="0" lang="en-US" sz="3762">
                <a:solidFill>
                  <a:schemeClr val="lt1"/>
                </a:solidFill>
                <a:latin typeface="Times New Roman"/>
                <a:ea typeface="Times New Roman"/>
                <a:cs typeface="Times New Roman"/>
                <a:sym typeface="Times New Roman"/>
              </a:rPr>
              <a:t>Thiết kế Web Form</a:t>
            </a:r>
            <a:endParaRPr b="1" i="0" sz="3762">
              <a:solidFill>
                <a:schemeClr val="lt1"/>
              </a:solidFill>
              <a:latin typeface="Times New Roman"/>
              <a:ea typeface="Times New Roman"/>
              <a:cs typeface="Times New Roman"/>
              <a:sym typeface="Times New Roman"/>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2" name="Shape 182"/>
        <p:cNvGrpSpPr/>
        <p:nvPr/>
      </p:nvGrpSpPr>
      <p:grpSpPr>
        <a:xfrm>
          <a:off x="0" y="0"/>
          <a:ext cx="0" cy="0"/>
          <a:chOff x="0" y="0"/>
          <a:chExt cx="0" cy="0"/>
        </a:xfrm>
      </p:grpSpPr>
      <p:sp>
        <p:nvSpPr>
          <p:cNvPr id="183" name="Google Shape;183;p27"/>
          <p:cNvSpPr txBox="1"/>
          <p:nvPr/>
        </p:nvSpPr>
        <p:spPr>
          <a:xfrm>
            <a:off x="228600" y="1295400"/>
            <a:ext cx="8763000" cy="5402100"/>
          </a:xfrm>
          <a:prstGeom prst="rect">
            <a:avLst/>
          </a:prstGeom>
          <a:noFill/>
          <a:ln>
            <a:noFill/>
          </a:ln>
        </p:spPr>
        <p:txBody>
          <a:bodyPr anchorCtr="0" anchor="t" bIns="0" lIns="0" spcFirstLastPara="1" rIns="0" wrap="square" tIns="28225">
            <a:spAutoFit/>
          </a:bodyPr>
          <a:lstStyle/>
          <a:p>
            <a:pPr indent="-293214" lvl="0" marL="304074" marR="4344" rtl="0" algn="l">
              <a:lnSpc>
                <a:spcPct val="115000"/>
              </a:lnSpc>
              <a:spcBef>
                <a:spcPts val="0"/>
              </a:spcBef>
              <a:spcAft>
                <a:spcPts val="0"/>
              </a:spcAft>
              <a:buClr>
                <a:srgbClr val="93A299"/>
              </a:buClr>
              <a:buSzPts val="1967"/>
              <a:buFont typeface="Noto Sans Symbols"/>
              <a:buChar char="❑"/>
            </a:pPr>
            <a:r>
              <a:rPr lang="en-US" sz="2400">
                <a:solidFill>
                  <a:srgbClr val="292934"/>
                </a:solidFill>
                <a:latin typeface="Times New Roman"/>
                <a:ea typeface="Times New Roman"/>
                <a:cs typeface="Times New Roman"/>
                <a:sym typeface="Times New Roman"/>
              </a:rPr>
              <a:t>Trang .aspx cho phép bạn đặt các control  ở Toolbox trực tiếp lên form bằng cách  kéo thả.</a:t>
            </a:r>
            <a:endParaRPr sz="2400">
              <a:solidFill>
                <a:schemeClr val="dk1"/>
              </a:solidFill>
              <a:latin typeface="Times New Roman"/>
              <a:ea typeface="Times New Roman"/>
              <a:cs typeface="Times New Roman"/>
              <a:sym typeface="Times New Roman"/>
            </a:endParaRPr>
          </a:p>
          <a:p>
            <a:pPr indent="-293214" lvl="0" marL="304074" marR="46154" rtl="0" algn="l">
              <a:lnSpc>
                <a:spcPct val="115000"/>
              </a:lnSpc>
              <a:spcBef>
                <a:spcPts val="590"/>
              </a:spcBef>
              <a:spcAft>
                <a:spcPts val="0"/>
              </a:spcAft>
              <a:buClr>
                <a:srgbClr val="93A299"/>
              </a:buClr>
              <a:buSzPts val="1967"/>
              <a:buFont typeface="Noto Sans Symbols"/>
              <a:buChar char="❑"/>
            </a:pPr>
            <a:r>
              <a:rPr lang="en-US" sz="2400">
                <a:solidFill>
                  <a:srgbClr val="292934"/>
                </a:solidFill>
                <a:latin typeface="Times New Roman"/>
                <a:ea typeface="Times New Roman"/>
                <a:cs typeface="Times New Roman"/>
                <a:sym typeface="Times New Roman"/>
              </a:rPr>
              <a:t>Mặc định trang hiển thị ở chế độ lưới  (grid layout) cho phép bạn đặt control  trên Form đúng vị trí. Bạn có thể chuyển  sang chế độ Flow layout thì sẽ cho phép  bạn đánh trực tiếp lên form.</a:t>
            </a:r>
            <a:endParaRPr sz="2400">
              <a:solidFill>
                <a:srgbClr val="292934"/>
              </a:solidFill>
              <a:latin typeface="Times New Roman"/>
              <a:ea typeface="Times New Roman"/>
              <a:cs typeface="Times New Roman"/>
              <a:sym typeface="Times New Roman"/>
            </a:endParaRPr>
          </a:p>
          <a:p>
            <a:pPr indent="-293214" lvl="0" marL="304074" marR="27149" rtl="0" algn="l">
              <a:lnSpc>
                <a:spcPct val="115000"/>
              </a:lnSpc>
              <a:spcBef>
                <a:spcPts val="470"/>
              </a:spcBef>
              <a:spcAft>
                <a:spcPts val="0"/>
              </a:spcAft>
              <a:buClr>
                <a:srgbClr val="93A299"/>
              </a:buClr>
              <a:buSzPts val="1967"/>
              <a:buFont typeface="Noto Sans Symbols"/>
              <a:buChar char="❑"/>
            </a:pPr>
            <a:r>
              <a:rPr lang="en-US" sz="2400">
                <a:solidFill>
                  <a:srgbClr val="292934"/>
                </a:solidFill>
                <a:latin typeface="Times New Roman"/>
                <a:ea typeface="Times New Roman"/>
                <a:cs typeface="Times New Roman"/>
                <a:sym typeface="Times New Roman"/>
              </a:rPr>
              <a:t>Cách thay đổi: Trên form thiết kế, ấn  phím F4, cửa sổ Property được chọn. Bạn  tìm đến thuộc tính Layout để thay đổi  giữa hai chế độ.</a:t>
            </a:r>
            <a:endParaRPr sz="2400">
              <a:solidFill>
                <a:schemeClr val="dk1"/>
              </a:solidFill>
              <a:latin typeface="Times New Roman"/>
              <a:ea typeface="Times New Roman"/>
              <a:cs typeface="Times New Roman"/>
              <a:sym typeface="Times New Roman"/>
            </a:endParaRPr>
          </a:p>
          <a:p>
            <a:pPr indent="-293214" lvl="0" marL="304074" marR="4344" rtl="0" algn="l">
              <a:lnSpc>
                <a:spcPct val="115000"/>
              </a:lnSpc>
              <a:spcBef>
                <a:spcPts val="757"/>
              </a:spcBef>
              <a:spcAft>
                <a:spcPts val="0"/>
              </a:spcAft>
              <a:buClr>
                <a:srgbClr val="93A299"/>
              </a:buClr>
              <a:buSzPts val="1967"/>
              <a:buFont typeface="Noto Sans Symbols"/>
              <a:buChar char="❑"/>
            </a:pPr>
            <a:r>
              <a:rPr lang="en-US" sz="2400">
                <a:solidFill>
                  <a:srgbClr val="292934"/>
                </a:solidFill>
                <a:latin typeface="Times New Roman"/>
                <a:ea typeface="Times New Roman"/>
                <a:cs typeface="Times New Roman"/>
                <a:sym typeface="Times New Roman"/>
              </a:rPr>
              <a:t>Khi thiết kế trong chế độ Design, code  HTML phát sinh tự động. Bạn có thể xem  code HTML bằng cách ấn nút </a:t>
            </a:r>
            <a:r>
              <a:rPr b="1" lang="en-US" sz="2400">
                <a:solidFill>
                  <a:srgbClr val="292934"/>
                </a:solidFill>
                <a:latin typeface="Times New Roman"/>
                <a:ea typeface="Times New Roman"/>
                <a:cs typeface="Times New Roman"/>
                <a:sym typeface="Times New Roman"/>
              </a:rPr>
              <a:t>Source  </a:t>
            </a:r>
            <a:r>
              <a:rPr lang="en-US" sz="2400">
                <a:solidFill>
                  <a:srgbClr val="292934"/>
                </a:solidFill>
                <a:latin typeface="Times New Roman"/>
                <a:ea typeface="Times New Roman"/>
                <a:cs typeface="Times New Roman"/>
                <a:sym typeface="Times New Roman"/>
              </a:rPr>
              <a:t>dưới cuối của trang.</a:t>
            </a:r>
            <a:endParaRPr sz="2400">
              <a:solidFill>
                <a:schemeClr val="dk1"/>
              </a:solidFill>
              <a:latin typeface="Times New Roman"/>
              <a:ea typeface="Times New Roman"/>
              <a:cs typeface="Times New Roman"/>
              <a:sym typeface="Times New Roman"/>
            </a:endParaRPr>
          </a:p>
          <a:p>
            <a:pPr indent="-293214" lvl="0" marL="304074" marR="37466" rtl="0" algn="l">
              <a:lnSpc>
                <a:spcPct val="115000"/>
              </a:lnSpc>
              <a:spcBef>
                <a:spcPts val="764"/>
              </a:spcBef>
              <a:spcAft>
                <a:spcPts val="0"/>
              </a:spcAft>
              <a:buClr>
                <a:srgbClr val="93A299"/>
              </a:buClr>
              <a:buSzPts val="1967"/>
              <a:buFont typeface="Noto Sans Symbols"/>
              <a:buChar char="❑"/>
            </a:pPr>
            <a:r>
              <a:rPr lang="en-US" sz="2400">
                <a:solidFill>
                  <a:srgbClr val="292934"/>
                </a:solidFill>
                <a:latin typeface="Times New Roman"/>
                <a:ea typeface="Times New Roman"/>
                <a:cs typeface="Times New Roman"/>
                <a:sym typeface="Times New Roman"/>
              </a:rPr>
              <a:t>Bạn cũng có thể viết code trên cùng trang  HTML</a:t>
            </a:r>
            <a:endParaRPr sz="2400">
              <a:solidFill>
                <a:schemeClr val="dk1"/>
              </a:solidFill>
              <a:latin typeface="Times New Roman"/>
              <a:ea typeface="Times New Roman"/>
              <a:cs typeface="Times New Roman"/>
              <a:sym typeface="Times New Roman"/>
            </a:endParaRPr>
          </a:p>
        </p:txBody>
      </p:sp>
      <p:sp>
        <p:nvSpPr>
          <p:cNvPr id="184" name="Google Shape;184;p27"/>
          <p:cNvSpPr txBox="1"/>
          <p:nvPr>
            <p:ph type="title"/>
          </p:nvPr>
        </p:nvSpPr>
        <p:spPr>
          <a:xfrm>
            <a:off x="1600200" y="457200"/>
            <a:ext cx="4119144" cy="589907"/>
          </a:xfrm>
          <a:prstGeom prst="rect">
            <a:avLst/>
          </a:prstGeom>
          <a:noFill/>
          <a:ln>
            <a:noFill/>
          </a:ln>
        </p:spPr>
        <p:txBody>
          <a:bodyPr anchorCtr="0" anchor="t" bIns="0" lIns="0" spcFirstLastPara="1" rIns="0" wrap="square" tIns="10850">
            <a:spAutoFit/>
          </a:bodyPr>
          <a:lstStyle/>
          <a:p>
            <a:pPr indent="0" lvl="0" marL="10860" rtl="0" algn="l">
              <a:spcBef>
                <a:spcPts val="0"/>
              </a:spcBef>
              <a:spcAft>
                <a:spcPts val="0"/>
              </a:spcAft>
              <a:buNone/>
            </a:pPr>
            <a:r>
              <a:rPr lang="en-US" sz="3762"/>
              <a:t>Thiết kế Web Form</a:t>
            </a:r>
            <a:endParaRPr sz="3762"/>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8" name="Shape 188"/>
        <p:cNvGrpSpPr/>
        <p:nvPr/>
      </p:nvGrpSpPr>
      <p:grpSpPr>
        <a:xfrm>
          <a:off x="0" y="0"/>
          <a:ext cx="0" cy="0"/>
          <a:chOff x="0" y="0"/>
          <a:chExt cx="0" cy="0"/>
        </a:xfrm>
      </p:grpSpPr>
      <p:sp>
        <p:nvSpPr>
          <p:cNvPr id="189" name="Google Shape;189;p28"/>
          <p:cNvSpPr txBox="1"/>
          <p:nvPr/>
        </p:nvSpPr>
        <p:spPr>
          <a:xfrm>
            <a:off x="533400" y="1469596"/>
            <a:ext cx="8534400" cy="3918807"/>
          </a:xfrm>
          <a:prstGeom prst="rect">
            <a:avLst/>
          </a:prstGeom>
          <a:noFill/>
          <a:ln>
            <a:noFill/>
          </a:ln>
        </p:spPr>
        <p:txBody>
          <a:bodyPr anchorCtr="0" anchor="t" bIns="0" lIns="0" spcFirstLastPara="1" rIns="0" wrap="square" tIns="28225">
            <a:spAutoFit/>
          </a:bodyPr>
          <a:lstStyle/>
          <a:p>
            <a:pPr indent="-293214" lvl="0" marL="304074" marR="4344" rtl="0" algn="l">
              <a:lnSpc>
                <a:spcPct val="150000"/>
              </a:lnSpc>
              <a:spcBef>
                <a:spcPts val="0"/>
              </a:spcBef>
              <a:spcAft>
                <a:spcPts val="0"/>
              </a:spcAft>
              <a:buClr>
                <a:srgbClr val="93A299"/>
              </a:buClr>
              <a:buSzPts val="2294"/>
              <a:buFont typeface="Noto Sans Symbols"/>
              <a:buChar char="❑"/>
            </a:pPr>
            <a:r>
              <a:rPr lang="en-US" sz="2800">
                <a:solidFill>
                  <a:srgbClr val="292934"/>
                </a:solidFill>
                <a:latin typeface="Times New Roman"/>
                <a:ea typeface="Times New Roman"/>
                <a:cs typeface="Times New Roman"/>
                <a:sym typeface="Times New Roman"/>
              </a:rPr>
              <a:t>Một file code – behind cũng tồn tại với  trang này và không hiển thị trong cửa sổ  </a:t>
            </a:r>
            <a:r>
              <a:rPr i="1" lang="en-US" sz="2800">
                <a:solidFill>
                  <a:srgbClr val="292934"/>
                </a:solidFill>
                <a:latin typeface="Times New Roman"/>
                <a:ea typeface="Times New Roman"/>
                <a:cs typeface="Times New Roman"/>
                <a:sym typeface="Times New Roman"/>
              </a:rPr>
              <a:t>Solution Explorer</a:t>
            </a:r>
            <a:r>
              <a:rPr lang="en-US" sz="2800">
                <a:solidFill>
                  <a:srgbClr val="292934"/>
                </a:solidFill>
                <a:latin typeface="Times New Roman"/>
                <a:ea typeface="Times New Roman"/>
                <a:cs typeface="Times New Roman"/>
                <a:sym typeface="Times New Roman"/>
              </a:rPr>
              <a:t>. Để hiện thị click vào  icon </a:t>
            </a:r>
            <a:r>
              <a:rPr i="1" lang="en-US" sz="2800">
                <a:solidFill>
                  <a:srgbClr val="292934"/>
                </a:solidFill>
                <a:latin typeface="Times New Roman"/>
                <a:ea typeface="Times New Roman"/>
                <a:cs typeface="Times New Roman"/>
                <a:sym typeface="Times New Roman"/>
              </a:rPr>
              <a:t>Show All File </a:t>
            </a:r>
            <a:r>
              <a:rPr lang="en-US" sz="2800">
                <a:solidFill>
                  <a:srgbClr val="292934"/>
                </a:solidFill>
                <a:latin typeface="Times New Roman"/>
                <a:ea typeface="Times New Roman"/>
                <a:cs typeface="Times New Roman"/>
                <a:sym typeface="Times New Roman"/>
              </a:rPr>
              <a:t>trong cửa sổ Solution  Explorer hoặc ấn F7 để xem code của  trang đó.</a:t>
            </a:r>
            <a:endParaRPr sz="2800">
              <a:solidFill>
                <a:schemeClr val="dk1"/>
              </a:solidFill>
              <a:latin typeface="Times New Roman"/>
              <a:ea typeface="Times New Roman"/>
              <a:cs typeface="Times New Roman"/>
              <a:sym typeface="Times New Roman"/>
            </a:endParaRPr>
          </a:p>
          <a:p>
            <a:pPr indent="-293214" lvl="0" marL="304074" marR="71674" rtl="0" algn="l">
              <a:lnSpc>
                <a:spcPct val="150000"/>
              </a:lnSpc>
              <a:spcBef>
                <a:spcPts val="684"/>
              </a:spcBef>
              <a:spcAft>
                <a:spcPts val="0"/>
              </a:spcAft>
              <a:buClr>
                <a:srgbClr val="93A299"/>
              </a:buClr>
              <a:buSzPts val="2294"/>
              <a:buFont typeface="Noto Sans Symbols"/>
              <a:buChar char="❑"/>
            </a:pPr>
            <a:r>
              <a:rPr lang="en-US" sz="2800">
                <a:solidFill>
                  <a:srgbClr val="292934"/>
                </a:solidFill>
                <a:latin typeface="Times New Roman"/>
                <a:ea typeface="Times New Roman"/>
                <a:cs typeface="Times New Roman"/>
                <a:sym typeface="Times New Roman"/>
              </a:rPr>
              <a:t>Bạn cần tìm hiểu các đoạn code tự động  phát sinh khi thiết kế form có những gì  trước khi bạn sửa nó:</a:t>
            </a:r>
            <a:endParaRPr sz="2800">
              <a:solidFill>
                <a:schemeClr val="dk1"/>
              </a:solidFill>
              <a:latin typeface="Times New Roman"/>
              <a:ea typeface="Times New Roman"/>
              <a:cs typeface="Times New Roman"/>
              <a:sym typeface="Times New Roman"/>
            </a:endParaRPr>
          </a:p>
        </p:txBody>
      </p:sp>
      <p:sp>
        <p:nvSpPr>
          <p:cNvPr id="190" name="Google Shape;190;p28"/>
          <p:cNvSpPr txBox="1"/>
          <p:nvPr>
            <p:ph type="title"/>
          </p:nvPr>
        </p:nvSpPr>
        <p:spPr>
          <a:xfrm>
            <a:off x="1600200" y="457200"/>
            <a:ext cx="4119144" cy="589907"/>
          </a:xfrm>
          <a:prstGeom prst="rect">
            <a:avLst/>
          </a:prstGeom>
          <a:noFill/>
          <a:ln>
            <a:noFill/>
          </a:ln>
        </p:spPr>
        <p:txBody>
          <a:bodyPr anchorCtr="0" anchor="t" bIns="0" lIns="0" spcFirstLastPara="1" rIns="0" wrap="square" tIns="10850">
            <a:spAutoFit/>
          </a:bodyPr>
          <a:lstStyle/>
          <a:p>
            <a:pPr indent="0" lvl="0" marL="10860" rtl="0" algn="l">
              <a:spcBef>
                <a:spcPts val="0"/>
              </a:spcBef>
              <a:spcAft>
                <a:spcPts val="0"/>
              </a:spcAft>
              <a:buNone/>
            </a:pPr>
            <a:r>
              <a:rPr lang="en-US" sz="3762"/>
              <a:t>Thiết kế Web Form</a:t>
            </a:r>
            <a:endParaRPr sz="3762"/>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4" name="Shape 194"/>
        <p:cNvGrpSpPr/>
        <p:nvPr/>
      </p:nvGrpSpPr>
      <p:grpSpPr>
        <a:xfrm>
          <a:off x="0" y="0"/>
          <a:ext cx="0" cy="0"/>
          <a:chOff x="0" y="0"/>
          <a:chExt cx="0" cy="0"/>
        </a:xfrm>
      </p:grpSpPr>
      <p:sp>
        <p:nvSpPr>
          <p:cNvPr id="195" name="Google Shape;195;p29"/>
          <p:cNvSpPr txBox="1"/>
          <p:nvPr>
            <p:ph type="title"/>
          </p:nvPr>
        </p:nvSpPr>
        <p:spPr>
          <a:xfrm>
            <a:off x="1600200" y="457200"/>
            <a:ext cx="4119144" cy="589907"/>
          </a:xfrm>
          <a:prstGeom prst="rect">
            <a:avLst/>
          </a:prstGeom>
          <a:noFill/>
          <a:ln>
            <a:noFill/>
          </a:ln>
        </p:spPr>
        <p:txBody>
          <a:bodyPr anchorCtr="0" anchor="t" bIns="0" lIns="0" spcFirstLastPara="1" rIns="0" wrap="square" tIns="10850">
            <a:spAutoFit/>
          </a:bodyPr>
          <a:lstStyle/>
          <a:p>
            <a:pPr indent="0" lvl="0" marL="10860" rtl="0" algn="l">
              <a:spcBef>
                <a:spcPts val="0"/>
              </a:spcBef>
              <a:spcAft>
                <a:spcPts val="0"/>
              </a:spcAft>
              <a:buNone/>
            </a:pPr>
            <a:r>
              <a:rPr lang="en-US" sz="3762"/>
              <a:t>Thiết kế Web Form</a:t>
            </a:r>
            <a:endParaRPr sz="3762"/>
          </a:p>
        </p:txBody>
      </p:sp>
      <p:sp>
        <p:nvSpPr>
          <p:cNvPr id="196" name="Google Shape;196;p29"/>
          <p:cNvSpPr txBox="1"/>
          <p:nvPr/>
        </p:nvSpPr>
        <p:spPr>
          <a:xfrm>
            <a:off x="345084" y="1295400"/>
            <a:ext cx="8763000" cy="4996500"/>
          </a:xfrm>
          <a:prstGeom prst="rect">
            <a:avLst/>
          </a:prstGeom>
          <a:noFill/>
          <a:ln>
            <a:noFill/>
          </a:ln>
        </p:spPr>
        <p:txBody>
          <a:bodyPr anchorCtr="0" anchor="t" bIns="0" lIns="0" spcFirstLastPara="1" rIns="0" wrap="square" tIns="99900">
            <a:spAutoFit/>
          </a:bodyPr>
          <a:lstStyle/>
          <a:p>
            <a:pPr indent="-297015" lvl="0" marL="307331" marR="0" rtl="0" algn="l">
              <a:lnSpc>
                <a:spcPct val="115000"/>
              </a:lnSpc>
              <a:spcBef>
                <a:spcPts val="0"/>
              </a:spcBef>
              <a:spcAft>
                <a:spcPts val="0"/>
              </a:spcAft>
              <a:buClr>
                <a:srgbClr val="93A299"/>
              </a:buClr>
              <a:buSzPts val="1967"/>
              <a:buFont typeface="Noto Sans Symbols"/>
              <a:buChar char="❑"/>
            </a:pPr>
            <a:r>
              <a:rPr lang="en-US" sz="2400">
                <a:solidFill>
                  <a:srgbClr val="292934"/>
                </a:solidFill>
                <a:latin typeface="Times New Roman"/>
                <a:ea typeface="Times New Roman"/>
                <a:cs typeface="Times New Roman"/>
                <a:sym typeface="Times New Roman"/>
              </a:rPr>
              <a:t>Trong chế độ hiển thị HTML</a:t>
            </a:r>
            <a:endParaRPr sz="2400">
              <a:solidFill>
                <a:schemeClr val="dk1"/>
              </a:solidFill>
              <a:latin typeface="Times New Roman"/>
              <a:ea typeface="Times New Roman"/>
              <a:cs typeface="Times New Roman"/>
              <a:sym typeface="Times New Roman"/>
            </a:endParaRPr>
          </a:p>
          <a:p>
            <a:pPr indent="-293214" lvl="0" marL="304074" marR="237286" rtl="0" algn="l">
              <a:lnSpc>
                <a:spcPct val="115000"/>
              </a:lnSpc>
              <a:spcBef>
                <a:spcPts val="355"/>
              </a:spcBef>
              <a:spcAft>
                <a:spcPts val="0"/>
              </a:spcAft>
              <a:buNone/>
            </a:pPr>
            <a:r>
              <a:rPr lang="en-US" sz="2400">
                <a:solidFill>
                  <a:srgbClr val="0000FF"/>
                </a:solidFill>
                <a:latin typeface="Times New Roman"/>
                <a:ea typeface="Times New Roman"/>
                <a:cs typeface="Times New Roman"/>
                <a:sym typeface="Times New Roman"/>
              </a:rPr>
              <a:t>&lt;%@ Page Language="vb" AutoEventWireup="false</a:t>
            </a:r>
            <a:r>
              <a:rPr lang="en-US" sz="2400">
                <a:solidFill>
                  <a:srgbClr val="0433FF"/>
                </a:solidFill>
                <a:latin typeface="Times New Roman"/>
                <a:ea typeface="Times New Roman"/>
                <a:cs typeface="Times New Roman"/>
                <a:sym typeface="Times New Roman"/>
              </a:rPr>
              <a:t>“ </a:t>
            </a:r>
            <a:r>
              <a:rPr lang="en-US" sz="2400">
                <a:solidFill>
                  <a:srgbClr val="0000FF"/>
                </a:solidFill>
                <a:latin typeface="Times New Roman"/>
                <a:ea typeface="Times New Roman"/>
                <a:cs typeface="Times New Roman"/>
                <a:sym typeface="Times New Roman"/>
              </a:rPr>
              <a:t>CodeFile="default.aspx.vb</a:t>
            </a:r>
            <a:r>
              <a:rPr lang="en-US" sz="2400">
                <a:solidFill>
                  <a:srgbClr val="0433FF"/>
                </a:solidFill>
                <a:latin typeface="Times New Roman"/>
                <a:ea typeface="Times New Roman"/>
                <a:cs typeface="Times New Roman"/>
                <a:sym typeface="Times New Roman"/>
              </a:rPr>
              <a:t>“  </a:t>
            </a:r>
            <a:r>
              <a:rPr lang="en-US" sz="2400">
                <a:solidFill>
                  <a:srgbClr val="0000FF"/>
                </a:solidFill>
                <a:latin typeface="Times New Roman"/>
                <a:ea typeface="Times New Roman"/>
                <a:cs typeface="Times New Roman"/>
                <a:sym typeface="Times New Roman"/>
              </a:rPr>
              <a:t>Inherits="DemoWeb.WebForm1"%&gt;</a:t>
            </a:r>
            <a:endParaRPr sz="2400">
              <a:solidFill>
                <a:schemeClr val="dk1"/>
              </a:solidFill>
              <a:latin typeface="Times New Roman"/>
              <a:ea typeface="Times New Roman"/>
              <a:cs typeface="Times New Roman"/>
              <a:sym typeface="Times New Roman"/>
            </a:endParaRPr>
          </a:p>
          <a:p>
            <a:pPr indent="-162897" lvl="1" marL="401811" marR="90679" rtl="0" algn="l">
              <a:lnSpc>
                <a:spcPct val="115000"/>
              </a:lnSpc>
              <a:spcBef>
                <a:spcPts val="325"/>
              </a:spcBef>
              <a:spcAft>
                <a:spcPts val="0"/>
              </a:spcAft>
              <a:buClr>
                <a:srgbClr val="93A299"/>
              </a:buClr>
              <a:buSzPts val="1867"/>
              <a:buFont typeface="Noto Sans Symbols"/>
              <a:buChar char="❑"/>
            </a:pPr>
            <a:r>
              <a:rPr b="0" i="0" lang="en-US" sz="2400" u="none" cap="none" strike="noStrike">
                <a:solidFill>
                  <a:srgbClr val="0000FF"/>
                </a:solidFill>
                <a:latin typeface="Times New Roman"/>
                <a:ea typeface="Times New Roman"/>
                <a:cs typeface="Times New Roman"/>
                <a:sym typeface="Times New Roman"/>
              </a:rPr>
              <a:t>@Page </a:t>
            </a:r>
            <a:r>
              <a:rPr b="0" i="0" lang="en-US" sz="2400" u="none" cap="none" strike="noStrike">
                <a:solidFill>
                  <a:srgbClr val="292934"/>
                </a:solidFill>
                <a:latin typeface="Times New Roman"/>
                <a:ea typeface="Times New Roman"/>
                <a:cs typeface="Times New Roman"/>
                <a:sym typeface="Times New Roman"/>
              </a:rPr>
              <a:t>chỉ dẫn các thuộc tính của Form và để các thuộc tính này có tác động lên  trang của bạn.</a:t>
            </a:r>
            <a:endParaRPr b="0" i="0" sz="2400" u="none" cap="none" strike="noStrike">
              <a:solidFill>
                <a:schemeClr val="dk1"/>
              </a:solidFill>
              <a:latin typeface="Times New Roman"/>
              <a:ea typeface="Times New Roman"/>
              <a:cs typeface="Times New Roman"/>
              <a:sym typeface="Times New Roman"/>
            </a:endParaRPr>
          </a:p>
          <a:p>
            <a:pPr indent="-156381" lvl="1" marL="394753" marR="0" rtl="0" algn="l">
              <a:lnSpc>
                <a:spcPct val="115000"/>
              </a:lnSpc>
              <a:spcBef>
                <a:spcPts val="410"/>
              </a:spcBef>
              <a:spcAft>
                <a:spcPts val="0"/>
              </a:spcAft>
              <a:buClr>
                <a:srgbClr val="93A299"/>
              </a:buClr>
              <a:buSzPts val="1867"/>
              <a:buFont typeface="Noto Sans Symbols"/>
              <a:buChar char="❑"/>
            </a:pPr>
            <a:r>
              <a:rPr b="0" i="0" lang="en-US" sz="2400" u="none" cap="none" strike="noStrike">
                <a:solidFill>
                  <a:srgbClr val="292934"/>
                </a:solidFill>
                <a:latin typeface="Times New Roman"/>
                <a:ea typeface="Times New Roman"/>
                <a:cs typeface="Times New Roman"/>
                <a:sym typeface="Times New Roman"/>
              </a:rPr>
              <a:t>Thuộc tính </a:t>
            </a:r>
            <a:r>
              <a:rPr b="0" i="0" lang="en-US" sz="2400" u="none" cap="none" strike="noStrike">
                <a:solidFill>
                  <a:srgbClr val="0000FF"/>
                </a:solidFill>
                <a:latin typeface="Times New Roman"/>
                <a:ea typeface="Times New Roman"/>
                <a:cs typeface="Times New Roman"/>
                <a:sym typeface="Times New Roman"/>
              </a:rPr>
              <a:t>Language</a:t>
            </a:r>
            <a:r>
              <a:rPr b="0" i="0" lang="en-US" sz="2400" u="none" cap="none" strike="noStrike">
                <a:solidFill>
                  <a:srgbClr val="292934"/>
                </a:solidFill>
                <a:latin typeface="Times New Roman"/>
                <a:ea typeface="Times New Roman"/>
                <a:cs typeface="Times New Roman"/>
                <a:sym typeface="Times New Roman"/>
              </a:rPr>
              <a:t>: ngôn ngữ .Net hỗ trợ trên trang của bạn.</a:t>
            </a:r>
            <a:endParaRPr b="0" i="0" sz="2400" u="none" cap="none" strike="noStrike">
              <a:solidFill>
                <a:schemeClr val="dk1"/>
              </a:solidFill>
              <a:latin typeface="Times New Roman"/>
              <a:ea typeface="Times New Roman"/>
              <a:cs typeface="Times New Roman"/>
              <a:sym typeface="Times New Roman"/>
            </a:endParaRPr>
          </a:p>
          <a:p>
            <a:pPr indent="-162897" lvl="1" marL="401811" marR="4344" rtl="0" algn="l">
              <a:lnSpc>
                <a:spcPct val="115000"/>
              </a:lnSpc>
              <a:spcBef>
                <a:spcPts val="376"/>
              </a:spcBef>
              <a:spcAft>
                <a:spcPts val="0"/>
              </a:spcAft>
              <a:buClr>
                <a:srgbClr val="93A299"/>
              </a:buClr>
              <a:buSzPts val="1867"/>
              <a:buFont typeface="Noto Sans Symbols"/>
              <a:buChar char="❑"/>
            </a:pPr>
            <a:r>
              <a:rPr b="0" i="0" lang="en-US" sz="2400" u="none" cap="none" strike="noStrike">
                <a:solidFill>
                  <a:srgbClr val="292934"/>
                </a:solidFill>
                <a:latin typeface="Times New Roman"/>
                <a:ea typeface="Times New Roman"/>
                <a:cs typeface="Times New Roman"/>
                <a:sym typeface="Times New Roman"/>
              </a:rPr>
              <a:t>Thuộc tính </a:t>
            </a:r>
            <a:r>
              <a:rPr b="0" i="0" lang="en-US" sz="2400" u="none" cap="none" strike="noStrike">
                <a:solidFill>
                  <a:srgbClr val="0000FF"/>
                </a:solidFill>
                <a:latin typeface="Times New Roman"/>
                <a:ea typeface="Times New Roman"/>
                <a:cs typeface="Times New Roman"/>
                <a:sym typeface="Times New Roman"/>
              </a:rPr>
              <a:t>AutoEventWireup: </a:t>
            </a:r>
            <a:r>
              <a:rPr b="0" i="0" lang="en-US" sz="2400" u="none" cap="none" strike="noStrike">
                <a:solidFill>
                  <a:srgbClr val="292934"/>
                </a:solidFill>
                <a:latin typeface="Times New Roman"/>
                <a:ea typeface="Times New Roman"/>
                <a:cs typeface="Times New Roman"/>
                <a:sym typeface="Times New Roman"/>
              </a:rPr>
              <a:t>là giá trị Boolean chỉ định các sự kiện của trang có  tự động phát sinh sự kiện hay không, mặc định là </a:t>
            </a:r>
            <a:r>
              <a:rPr b="0" i="0" lang="en-US" sz="2400" u="none" cap="none" strike="noStrike">
                <a:solidFill>
                  <a:srgbClr val="0000FF"/>
                </a:solidFill>
                <a:latin typeface="Times New Roman"/>
                <a:ea typeface="Times New Roman"/>
                <a:cs typeface="Times New Roman"/>
                <a:sym typeface="Times New Roman"/>
              </a:rPr>
              <a:t>False.</a:t>
            </a:r>
            <a:endParaRPr b="0" i="0" sz="2400" u="none" cap="none" strike="noStrike">
              <a:solidFill>
                <a:schemeClr val="dk1"/>
              </a:solidFill>
              <a:latin typeface="Times New Roman"/>
              <a:ea typeface="Times New Roman"/>
              <a:cs typeface="Times New Roman"/>
              <a:sym typeface="Times New Roman"/>
            </a:endParaRPr>
          </a:p>
          <a:p>
            <a:pPr indent="-156381" lvl="1" marL="394753" marR="0" rtl="0" algn="l">
              <a:lnSpc>
                <a:spcPct val="115000"/>
              </a:lnSpc>
              <a:spcBef>
                <a:spcPts val="325"/>
              </a:spcBef>
              <a:spcAft>
                <a:spcPts val="0"/>
              </a:spcAft>
              <a:buClr>
                <a:srgbClr val="93A299"/>
              </a:buClr>
              <a:buSzPts val="1867"/>
              <a:buFont typeface="Noto Sans Symbols"/>
              <a:buChar char="❑"/>
            </a:pPr>
            <a:r>
              <a:rPr b="0" i="0" lang="en-US" sz="2400" u="none" cap="none" strike="noStrike">
                <a:solidFill>
                  <a:srgbClr val="292934"/>
                </a:solidFill>
                <a:latin typeface="Times New Roman"/>
                <a:ea typeface="Times New Roman"/>
                <a:cs typeface="Times New Roman"/>
                <a:sym typeface="Times New Roman"/>
              </a:rPr>
              <a:t>Thuộc tính </a:t>
            </a:r>
            <a:r>
              <a:rPr b="0" i="0" lang="en-US" sz="2400" u="none" cap="none" strike="noStrike">
                <a:solidFill>
                  <a:srgbClr val="0000FF"/>
                </a:solidFill>
                <a:latin typeface="Times New Roman"/>
                <a:ea typeface="Times New Roman"/>
                <a:cs typeface="Times New Roman"/>
                <a:sym typeface="Times New Roman"/>
              </a:rPr>
              <a:t>CodeFile: </a:t>
            </a:r>
            <a:r>
              <a:rPr b="0" i="0" lang="en-US" sz="2400" u="none" cap="none" strike="noStrike">
                <a:solidFill>
                  <a:srgbClr val="292934"/>
                </a:solidFill>
                <a:latin typeface="Times New Roman"/>
                <a:ea typeface="Times New Roman"/>
                <a:cs typeface="Times New Roman"/>
                <a:sym typeface="Times New Roman"/>
              </a:rPr>
              <a:t>chỉ định file code-behind</a:t>
            </a:r>
            <a:endParaRPr b="0" i="0" sz="2400" u="none" cap="none" strike="noStrike">
              <a:solidFill>
                <a:schemeClr val="dk1"/>
              </a:solidFill>
              <a:latin typeface="Times New Roman"/>
              <a:ea typeface="Times New Roman"/>
              <a:cs typeface="Times New Roman"/>
              <a:sym typeface="Times New Roman"/>
            </a:endParaRPr>
          </a:p>
          <a:p>
            <a:pPr indent="-156381" lvl="1" marL="394753" marR="0" rtl="0" algn="l">
              <a:lnSpc>
                <a:spcPct val="115000"/>
              </a:lnSpc>
              <a:spcBef>
                <a:spcPts val="376"/>
              </a:spcBef>
              <a:spcAft>
                <a:spcPts val="0"/>
              </a:spcAft>
              <a:buClr>
                <a:srgbClr val="93A299"/>
              </a:buClr>
              <a:buSzPts val="1867"/>
              <a:buFont typeface="Noto Sans Symbols"/>
              <a:buChar char="❑"/>
            </a:pPr>
            <a:r>
              <a:rPr b="0" i="0" lang="en-US" sz="2400" u="none" cap="none" strike="noStrike">
                <a:solidFill>
                  <a:srgbClr val="292934"/>
                </a:solidFill>
                <a:latin typeface="Times New Roman"/>
                <a:ea typeface="Times New Roman"/>
                <a:cs typeface="Times New Roman"/>
                <a:sym typeface="Times New Roman"/>
              </a:rPr>
              <a:t>Thuộc tính </a:t>
            </a:r>
            <a:r>
              <a:rPr b="0" i="0" lang="en-US" sz="2400" u="none" cap="none" strike="noStrike">
                <a:solidFill>
                  <a:srgbClr val="0000FF"/>
                </a:solidFill>
                <a:latin typeface="Times New Roman"/>
                <a:ea typeface="Times New Roman"/>
                <a:cs typeface="Times New Roman"/>
                <a:sym typeface="Times New Roman"/>
              </a:rPr>
              <a:t>Inherit: </a:t>
            </a:r>
            <a:r>
              <a:rPr b="0" i="0" lang="en-US" sz="2400" u="none" cap="none" strike="noStrike">
                <a:solidFill>
                  <a:srgbClr val="292934"/>
                </a:solidFill>
                <a:latin typeface="Times New Roman"/>
                <a:ea typeface="Times New Roman"/>
                <a:cs typeface="Times New Roman"/>
                <a:sym typeface="Times New Roman"/>
              </a:rPr>
              <a:t>chỉ định tên trang mà class code-behide kế thừa</a:t>
            </a:r>
            <a:endParaRPr b="0" i="0" sz="24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0" name="Shape 200"/>
        <p:cNvGrpSpPr/>
        <p:nvPr/>
      </p:nvGrpSpPr>
      <p:grpSpPr>
        <a:xfrm>
          <a:off x="0" y="0"/>
          <a:ext cx="0" cy="0"/>
          <a:chOff x="0" y="0"/>
          <a:chExt cx="0" cy="0"/>
        </a:xfrm>
      </p:grpSpPr>
      <p:sp>
        <p:nvSpPr>
          <p:cNvPr id="201" name="Google Shape;201;p30"/>
          <p:cNvSpPr txBox="1"/>
          <p:nvPr/>
        </p:nvSpPr>
        <p:spPr>
          <a:xfrm>
            <a:off x="381000" y="1047107"/>
            <a:ext cx="8686800" cy="5249941"/>
          </a:xfrm>
          <a:prstGeom prst="rect">
            <a:avLst/>
          </a:prstGeom>
          <a:noFill/>
          <a:ln>
            <a:noFill/>
          </a:ln>
        </p:spPr>
        <p:txBody>
          <a:bodyPr anchorCtr="0" anchor="t" bIns="0" lIns="0" spcFirstLastPara="1" rIns="0" wrap="square" tIns="28225">
            <a:spAutoFit/>
          </a:bodyPr>
          <a:lstStyle/>
          <a:p>
            <a:pPr indent="-488690" lvl="0" marL="499549" marR="4344" rtl="0" algn="l">
              <a:lnSpc>
                <a:spcPct val="150000"/>
              </a:lnSpc>
              <a:spcBef>
                <a:spcPts val="0"/>
              </a:spcBef>
              <a:spcAft>
                <a:spcPts val="0"/>
              </a:spcAft>
              <a:buClr>
                <a:srgbClr val="93A299"/>
              </a:buClr>
              <a:buSzPts val="2372"/>
              <a:buFont typeface="Noto Sans Symbols"/>
              <a:buChar char="❑"/>
            </a:pPr>
            <a:r>
              <a:rPr lang="en-US" sz="2800">
                <a:solidFill>
                  <a:srgbClr val="292934"/>
                </a:solidFill>
                <a:latin typeface="Times New Roman"/>
                <a:ea typeface="Times New Roman"/>
                <a:cs typeface="Times New Roman"/>
                <a:sym typeface="Times New Roman"/>
              </a:rPr>
              <a:t>Trong thẻ </a:t>
            </a:r>
            <a:r>
              <a:rPr lang="en-US" sz="2800">
                <a:solidFill>
                  <a:srgbClr val="0000FF"/>
                </a:solidFill>
                <a:latin typeface="Times New Roman"/>
                <a:ea typeface="Times New Roman"/>
                <a:cs typeface="Times New Roman"/>
                <a:sym typeface="Times New Roman"/>
              </a:rPr>
              <a:t>&lt;head&gt; </a:t>
            </a:r>
            <a:r>
              <a:rPr lang="en-US" sz="2800">
                <a:solidFill>
                  <a:srgbClr val="292934"/>
                </a:solidFill>
                <a:latin typeface="Times New Roman"/>
                <a:ea typeface="Times New Roman"/>
                <a:cs typeface="Times New Roman"/>
                <a:sym typeface="Times New Roman"/>
              </a:rPr>
              <a:t>của code HTML bạn  cũng có thể viết code cho trang của bạn</a:t>
            </a:r>
            <a:endParaRPr sz="2800">
              <a:solidFill>
                <a:schemeClr val="dk1"/>
              </a:solidFill>
              <a:latin typeface="Times New Roman"/>
              <a:ea typeface="Times New Roman"/>
              <a:cs typeface="Times New Roman"/>
              <a:sym typeface="Times New Roman"/>
            </a:endParaRPr>
          </a:p>
          <a:p>
            <a:pPr indent="-423530" lvl="0" marL="836201" marR="2460824" rtl="0" algn="l">
              <a:lnSpc>
                <a:spcPct val="150000"/>
              </a:lnSpc>
              <a:spcBef>
                <a:spcPts val="4"/>
              </a:spcBef>
              <a:spcAft>
                <a:spcPts val="0"/>
              </a:spcAft>
              <a:buNone/>
            </a:pPr>
            <a:r>
              <a:rPr lang="en-US" sz="2800">
                <a:solidFill>
                  <a:srgbClr val="0000FF"/>
                </a:solidFill>
                <a:latin typeface="Times New Roman"/>
                <a:ea typeface="Times New Roman"/>
                <a:cs typeface="Times New Roman"/>
                <a:sym typeface="Times New Roman"/>
              </a:rPr>
              <a:t>&lt;Script runat="server</a:t>
            </a:r>
            <a:r>
              <a:rPr lang="en-US" sz="2800">
                <a:solidFill>
                  <a:srgbClr val="0433FF"/>
                </a:solidFill>
                <a:latin typeface="MS PGothic"/>
                <a:ea typeface="MS PGothic"/>
                <a:cs typeface="MS PGothic"/>
                <a:sym typeface="MS PGothic"/>
              </a:rPr>
              <a:t>“ </a:t>
            </a:r>
            <a:r>
              <a:rPr lang="en-US" sz="2800">
                <a:solidFill>
                  <a:srgbClr val="0000FF"/>
                </a:solidFill>
                <a:latin typeface="Times New Roman"/>
                <a:ea typeface="Times New Roman"/>
                <a:cs typeface="Times New Roman"/>
                <a:sym typeface="Times New Roman"/>
              </a:rPr>
              <a:t>language="vb"&gt;  'Code statements</a:t>
            </a:r>
            <a:endParaRPr sz="2800">
              <a:solidFill>
                <a:schemeClr val="dk1"/>
              </a:solidFill>
              <a:latin typeface="Times New Roman"/>
              <a:ea typeface="Times New Roman"/>
              <a:cs typeface="Times New Roman"/>
              <a:sym typeface="Times New Roman"/>
            </a:endParaRPr>
          </a:p>
          <a:p>
            <a:pPr indent="0" lvl="0" marL="412670" marR="0" rtl="0" algn="l">
              <a:lnSpc>
                <a:spcPct val="150000"/>
              </a:lnSpc>
              <a:spcBef>
                <a:spcPts val="222"/>
              </a:spcBef>
              <a:spcAft>
                <a:spcPts val="0"/>
              </a:spcAft>
              <a:buNone/>
            </a:pPr>
            <a:r>
              <a:rPr lang="en-US" sz="2800">
                <a:solidFill>
                  <a:srgbClr val="0000FF"/>
                </a:solidFill>
                <a:latin typeface="Times New Roman"/>
                <a:ea typeface="Times New Roman"/>
                <a:cs typeface="Times New Roman"/>
                <a:sym typeface="Times New Roman"/>
              </a:rPr>
              <a:t>&lt;/Script&gt;</a:t>
            </a:r>
            <a:endParaRPr sz="2800">
              <a:solidFill>
                <a:schemeClr val="dk1"/>
              </a:solidFill>
              <a:latin typeface="Times New Roman"/>
              <a:ea typeface="Times New Roman"/>
              <a:cs typeface="Times New Roman"/>
              <a:sym typeface="Times New Roman"/>
            </a:endParaRPr>
          </a:p>
          <a:p>
            <a:pPr indent="-488690" lvl="0" marL="499549" marR="181358" rtl="0" algn="l">
              <a:lnSpc>
                <a:spcPct val="150000"/>
              </a:lnSpc>
              <a:spcBef>
                <a:spcPts val="752"/>
              </a:spcBef>
              <a:spcAft>
                <a:spcPts val="0"/>
              </a:spcAft>
              <a:buClr>
                <a:srgbClr val="93A299"/>
              </a:buClr>
              <a:buSzPts val="2372"/>
              <a:buFont typeface="Noto Sans Symbols"/>
              <a:buChar char="❑"/>
            </a:pPr>
            <a:r>
              <a:rPr lang="en-US" sz="2800">
                <a:solidFill>
                  <a:srgbClr val="292934"/>
                </a:solidFill>
                <a:latin typeface="Times New Roman"/>
                <a:ea typeface="Times New Roman"/>
                <a:cs typeface="Times New Roman"/>
                <a:sym typeface="Times New Roman"/>
              </a:rPr>
              <a:t>Các controls hoặc text được add trong  thẻ	</a:t>
            </a:r>
            <a:r>
              <a:rPr lang="en-US" sz="2800">
                <a:solidFill>
                  <a:srgbClr val="0000FF"/>
                </a:solidFill>
                <a:latin typeface="Times New Roman"/>
                <a:ea typeface="Times New Roman"/>
                <a:cs typeface="Times New Roman"/>
                <a:sym typeface="Times New Roman"/>
              </a:rPr>
              <a:t>&lt;body&gt;, </a:t>
            </a:r>
            <a:r>
              <a:rPr lang="en-US" sz="2800">
                <a:solidFill>
                  <a:srgbClr val="292934"/>
                </a:solidFill>
                <a:latin typeface="Times New Roman"/>
                <a:ea typeface="Times New Roman"/>
                <a:cs typeface="Times New Roman"/>
                <a:sym typeface="Times New Roman"/>
              </a:rPr>
              <a:t>được nằm trong khối </a:t>
            </a:r>
            <a:r>
              <a:rPr lang="en-US" sz="2800">
                <a:solidFill>
                  <a:srgbClr val="0000FF"/>
                </a:solidFill>
                <a:latin typeface="Times New Roman"/>
                <a:ea typeface="Times New Roman"/>
                <a:cs typeface="Times New Roman"/>
                <a:sym typeface="Times New Roman"/>
              </a:rPr>
              <a:t>&lt;%</a:t>
            </a:r>
            <a:endParaRPr sz="2800">
              <a:solidFill>
                <a:schemeClr val="dk1"/>
              </a:solidFill>
              <a:latin typeface="Times New Roman"/>
              <a:ea typeface="Times New Roman"/>
              <a:cs typeface="Times New Roman"/>
              <a:sym typeface="Times New Roman"/>
            </a:endParaRPr>
          </a:p>
          <a:p>
            <a:pPr indent="0" lvl="0" marL="499549" marR="0" rtl="0" algn="l">
              <a:lnSpc>
                <a:spcPct val="150000"/>
              </a:lnSpc>
              <a:spcBef>
                <a:spcPts val="0"/>
              </a:spcBef>
              <a:spcAft>
                <a:spcPts val="0"/>
              </a:spcAft>
              <a:buNone/>
            </a:pPr>
            <a:r>
              <a:rPr lang="en-US" sz="2800">
                <a:solidFill>
                  <a:srgbClr val="0000FF"/>
                </a:solidFill>
                <a:latin typeface="Times New Roman"/>
                <a:ea typeface="Times New Roman"/>
                <a:cs typeface="Times New Roman"/>
                <a:sym typeface="Times New Roman"/>
              </a:rPr>
              <a:t>%&gt;</a:t>
            </a:r>
            <a:endParaRPr sz="2800">
              <a:solidFill>
                <a:schemeClr val="dk1"/>
              </a:solidFill>
              <a:latin typeface="Times New Roman"/>
              <a:ea typeface="Times New Roman"/>
              <a:cs typeface="Times New Roman"/>
              <a:sym typeface="Times New Roman"/>
            </a:endParaRPr>
          </a:p>
        </p:txBody>
      </p:sp>
      <p:sp>
        <p:nvSpPr>
          <p:cNvPr id="202" name="Google Shape;202;p30"/>
          <p:cNvSpPr txBox="1"/>
          <p:nvPr>
            <p:ph type="title"/>
          </p:nvPr>
        </p:nvSpPr>
        <p:spPr>
          <a:xfrm>
            <a:off x="1600200" y="457200"/>
            <a:ext cx="4119144" cy="589907"/>
          </a:xfrm>
          <a:prstGeom prst="rect">
            <a:avLst/>
          </a:prstGeom>
          <a:noFill/>
          <a:ln>
            <a:noFill/>
          </a:ln>
        </p:spPr>
        <p:txBody>
          <a:bodyPr anchorCtr="0" anchor="t" bIns="0" lIns="0" spcFirstLastPara="1" rIns="0" wrap="square" tIns="10850">
            <a:spAutoFit/>
          </a:bodyPr>
          <a:lstStyle/>
          <a:p>
            <a:pPr indent="0" lvl="0" marL="10860" rtl="0" algn="l">
              <a:spcBef>
                <a:spcPts val="0"/>
              </a:spcBef>
              <a:spcAft>
                <a:spcPts val="0"/>
              </a:spcAft>
              <a:buNone/>
            </a:pPr>
            <a:r>
              <a:rPr lang="en-US" sz="3762"/>
              <a:t>Thiết kế Web Form</a:t>
            </a:r>
            <a:endParaRPr sz="3762"/>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6" name="Shape 206"/>
        <p:cNvGrpSpPr/>
        <p:nvPr/>
      </p:nvGrpSpPr>
      <p:grpSpPr>
        <a:xfrm>
          <a:off x="0" y="0"/>
          <a:ext cx="0" cy="0"/>
          <a:chOff x="0" y="0"/>
          <a:chExt cx="0" cy="0"/>
        </a:xfrm>
      </p:grpSpPr>
      <p:sp>
        <p:nvSpPr>
          <p:cNvPr id="207" name="Google Shape;207;p31"/>
          <p:cNvSpPr txBox="1"/>
          <p:nvPr>
            <p:ph type="title"/>
          </p:nvPr>
        </p:nvSpPr>
        <p:spPr>
          <a:xfrm>
            <a:off x="609600" y="1143000"/>
            <a:ext cx="4952207" cy="589907"/>
          </a:xfrm>
          <a:prstGeom prst="rect">
            <a:avLst/>
          </a:prstGeom>
          <a:noFill/>
          <a:ln>
            <a:noFill/>
          </a:ln>
        </p:spPr>
        <p:txBody>
          <a:bodyPr anchorCtr="0" anchor="t" bIns="0" lIns="0" spcFirstLastPara="1" rIns="0" wrap="square" tIns="10850">
            <a:spAutoFit/>
          </a:bodyPr>
          <a:lstStyle/>
          <a:p>
            <a:pPr indent="-571500" lvl="0" marL="582360" rtl="0" algn="l">
              <a:spcBef>
                <a:spcPts val="0"/>
              </a:spcBef>
              <a:spcAft>
                <a:spcPts val="0"/>
              </a:spcAft>
              <a:buClr>
                <a:schemeClr val="dk1"/>
              </a:buClr>
              <a:buSzPts val="2800"/>
              <a:buFont typeface="Noto Sans Symbols"/>
              <a:buChar char="▪"/>
            </a:pPr>
            <a:r>
              <a:rPr lang="en-US">
                <a:solidFill>
                  <a:schemeClr val="dk1"/>
                </a:solidFill>
              </a:rPr>
              <a:t>Code-behi</a:t>
            </a:r>
            <a:r>
              <a:rPr lang="en-US" sz="3762"/>
              <a:t>nd</a:t>
            </a:r>
            <a:endParaRPr sz="3762"/>
          </a:p>
        </p:txBody>
      </p:sp>
      <p:pic>
        <p:nvPicPr>
          <p:cNvPr id="208" name="Google Shape;208;p31"/>
          <p:cNvPicPr preferRelativeResize="0"/>
          <p:nvPr/>
        </p:nvPicPr>
        <p:blipFill rotWithShape="1">
          <a:blip r:embed="rId3">
            <a:alphaModFix/>
          </a:blip>
          <a:srcRect b="0" l="0" r="0" t="0"/>
          <a:stretch/>
        </p:blipFill>
        <p:spPr>
          <a:xfrm>
            <a:off x="381000" y="1905000"/>
            <a:ext cx="8077200" cy="4495800"/>
          </a:xfrm>
          <a:prstGeom prst="rect">
            <a:avLst/>
          </a:prstGeom>
          <a:noFill/>
          <a:ln>
            <a:noFill/>
          </a:ln>
        </p:spPr>
      </p:pic>
      <p:sp>
        <p:nvSpPr>
          <p:cNvPr id="209" name="Google Shape;209;p31"/>
          <p:cNvSpPr txBox="1"/>
          <p:nvPr/>
        </p:nvSpPr>
        <p:spPr>
          <a:xfrm>
            <a:off x="1600200" y="457200"/>
            <a:ext cx="4119144" cy="589907"/>
          </a:xfrm>
          <a:prstGeom prst="rect">
            <a:avLst/>
          </a:prstGeom>
          <a:noFill/>
          <a:ln>
            <a:noFill/>
          </a:ln>
        </p:spPr>
        <p:txBody>
          <a:bodyPr anchorCtr="0" anchor="t" bIns="0" lIns="0" spcFirstLastPara="1" rIns="0" wrap="square" tIns="10850">
            <a:spAutoFit/>
          </a:bodyPr>
          <a:lstStyle/>
          <a:p>
            <a:pPr indent="0" lvl="0" marL="10860" marR="0" rtl="0" algn="l">
              <a:spcBef>
                <a:spcPts val="0"/>
              </a:spcBef>
              <a:spcAft>
                <a:spcPts val="0"/>
              </a:spcAft>
              <a:buNone/>
            </a:pPr>
            <a:r>
              <a:rPr b="1" i="0" lang="en-US" sz="3762">
                <a:solidFill>
                  <a:schemeClr val="lt1"/>
                </a:solidFill>
                <a:latin typeface="Times New Roman"/>
                <a:ea typeface="Times New Roman"/>
                <a:cs typeface="Times New Roman"/>
                <a:sym typeface="Times New Roman"/>
              </a:rPr>
              <a:t>Thiết kế Web Form</a:t>
            </a:r>
            <a:endParaRPr b="1" i="0" sz="3762">
              <a:solidFill>
                <a:schemeClr val="lt1"/>
              </a:solidFill>
              <a:latin typeface="Times New Roman"/>
              <a:ea typeface="Times New Roman"/>
              <a:cs typeface="Times New Roman"/>
              <a:sym typeface="Times New Roman"/>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3" name="Shape 213"/>
        <p:cNvGrpSpPr/>
        <p:nvPr/>
      </p:nvGrpSpPr>
      <p:grpSpPr>
        <a:xfrm>
          <a:off x="0" y="0"/>
          <a:ext cx="0" cy="0"/>
          <a:chOff x="0" y="0"/>
          <a:chExt cx="0" cy="0"/>
        </a:xfrm>
      </p:grpSpPr>
      <p:sp>
        <p:nvSpPr>
          <p:cNvPr id="214" name="Google Shape;214;p32"/>
          <p:cNvSpPr txBox="1"/>
          <p:nvPr>
            <p:ph type="title"/>
          </p:nvPr>
        </p:nvSpPr>
        <p:spPr>
          <a:xfrm>
            <a:off x="381000" y="1295400"/>
            <a:ext cx="3352800" cy="380298"/>
          </a:xfrm>
          <a:prstGeom prst="rect">
            <a:avLst/>
          </a:prstGeom>
          <a:noFill/>
          <a:ln>
            <a:noFill/>
          </a:ln>
        </p:spPr>
        <p:txBody>
          <a:bodyPr anchorCtr="0" anchor="t" bIns="0" lIns="0" spcFirstLastPara="1" rIns="0" wrap="square" tIns="10850">
            <a:spAutoFit/>
          </a:bodyPr>
          <a:lstStyle/>
          <a:p>
            <a:pPr indent="-342900" lvl="0" marL="353760" rtl="0" algn="l">
              <a:spcBef>
                <a:spcPts val="0"/>
              </a:spcBef>
              <a:spcAft>
                <a:spcPts val="0"/>
              </a:spcAft>
              <a:buClr>
                <a:schemeClr val="dk1"/>
              </a:buClr>
              <a:buSzPts val="2400"/>
              <a:buFont typeface="Noto Sans Symbols"/>
              <a:buChar char="▪"/>
            </a:pPr>
            <a:r>
              <a:rPr lang="en-US" sz="2400">
                <a:solidFill>
                  <a:schemeClr val="dk1"/>
                </a:solidFill>
              </a:rPr>
              <a:t>Giải thích</a:t>
            </a:r>
            <a:endParaRPr sz="2400">
              <a:solidFill>
                <a:schemeClr val="dk1"/>
              </a:solidFill>
            </a:endParaRPr>
          </a:p>
        </p:txBody>
      </p:sp>
      <p:sp>
        <p:nvSpPr>
          <p:cNvPr id="215" name="Google Shape;215;p32"/>
          <p:cNvSpPr txBox="1"/>
          <p:nvPr/>
        </p:nvSpPr>
        <p:spPr>
          <a:xfrm>
            <a:off x="304800" y="1828800"/>
            <a:ext cx="8382000" cy="4261867"/>
          </a:xfrm>
          <a:prstGeom prst="rect">
            <a:avLst/>
          </a:prstGeom>
          <a:noFill/>
          <a:ln>
            <a:noFill/>
          </a:ln>
        </p:spPr>
        <p:txBody>
          <a:bodyPr anchorCtr="0" anchor="t" bIns="0" lIns="0" spcFirstLastPara="1" rIns="0" wrap="square" tIns="62975">
            <a:spAutoFit/>
          </a:bodyPr>
          <a:lstStyle/>
          <a:p>
            <a:pPr indent="-293214" lvl="0" marL="304074" marR="0" rtl="0" algn="l">
              <a:lnSpc>
                <a:spcPct val="137500"/>
              </a:lnSpc>
              <a:spcBef>
                <a:spcPts val="0"/>
              </a:spcBef>
              <a:spcAft>
                <a:spcPts val="0"/>
              </a:spcAft>
              <a:buClr>
                <a:srgbClr val="93A299"/>
              </a:buClr>
              <a:buSzPts val="2000"/>
              <a:buFont typeface="Noto Sans Symbols"/>
              <a:buChar char="❑"/>
            </a:pPr>
            <a:r>
              <a:rPr lang="en-US" sz="2400">
                <a:solidFill>
                  <a:srgbClr val="0000FF"/>
                </a:solidFill>
                <a:latin typeface="Times New Roman"/>
                <a:ea typeface="Times New Roman"/>
                <a:cs typeface="Times New Roman"/>
                <a:sym typeface="Times New Roman"/>
              </a:rPr>
              <a:t>Public Class </a:t>
            </a:r>
            <a:r>
              <a:rPr i="1" lang="en-US" sz="2400">
                <a:solidFill>
                  <a:srgbClr val="292934"/>
                </a:solidFill>
                <a:latin typeface="Times New Roman"/>
                <a:ea typeface="Times New Roman"/>
                <a:cs typeface="Times New Roman"/>
                <a:sym typeface="Times New Roman"/>
              </a:rPr>
              <a:t>WebForm1</a:t>
            </a:r>
            <a:endParaRPr sz="2400">
              <a:solidFill>
                <a:schemeClr val="dk1"/>
              </a:solidFill>
              <a:latin typeface="Times New Roman"/>
              <a:ea typeface="Times New Roman"/>
              <a:cs typeface="Times New Roman"/>
              <a:sym typeface="Times New Roman"/>
            </a:endParaRPr>
          </a:p>
          <a:p>
            <a:pPr indent="-508000" lvl="0" marL="746125" marR="0" rtl="0" algn="l">
              <a:lnSpc>
                <a:spcPct val="137500"/>
              </a:lnSpc>
              <a:spcBef>
                <a:spcPts val="0"/>
              </a:spcBef>
              <a:spcAft>
                <a:spcPts val="0"/>
              </a:spcAft>
              <a:buClr>
                <a:srgbClr val="0000FF"/>
              </a:buClr>
              <a:buSzPts val="2400"/>
              <a:buFont typeface="Noto Sans Symbols"/>
              <a:buChar char="✔"/>
            </a:pPr>
            <a:r>
              <a:rPr lang="en-US" sz="2400">
                <a:solidFill>
                  <a:srgbClr val="0000FF"/>
                </a:solidFill>
                <a:latin typeface="Times New Roman"/>
                <a:ea typeface="Times New Roman"/>
                <a:cs typeface="Times New Roman"/>
                <a:sym typeface="Times New Roman"/>
              </a:rPr>
              <a:t>Inherits </a:t>
            </a:r>
            <a:r>
              <a:rPr i="1" lang="en-US" sz="2400">
                <a:solidFill>
                  <a:srgbClr val="292934"/>
                </a:solidFill>
                <a:latin typeface="Times New Roman"/>
                <a:ea typeface="Times New Roman"/>
                <a:cs typeface="Times New Roman"/>
                <a:sym typeface="Times New Roman"/>
              </a:rPr>
              <a:t>System.Web.UI.Page</a:t>
            </a:r>
            <a:endParaRPr sz="2400">
              <a:solidFill>
                <a:schemeClr val="dk1"/>
              </a:solidFill>
              <a:latin typeface="Times New Roman"/>
              <a:ea typeface="Times New Roman"/>
              <a:cs typeface="Times New Roman"/>
              <a:sym typeface="Times New Roman"/>
            </a:endParaRPr>
          </a:p>
          <a:p>
            <a:pPr indent="-508000" lvl="1" marL="746125" marR="0" rtl="0" algn="l">
              <a:lnSpc>
                <a:spcPct val="137500"/>
              </a:lnSpc>
              <a:spcBef>
                <a:spcPts val="0"/>
              </a:spcBef>
              <a:spcAft>
                <a:spcPts val="0"/>
              </a:spcAft>
              <a:buClr>
                <a:srgbClr val="93A299"/>
              </a:buClr>
              <a:buSzPts val="1920"/>
              <a:buFont typeface="Noto Sans Symbols"/>
              <a:buChar char="✔"/>
            </a:pPr>
            <a:r>
              <a:rPr b="0" i="0" lang="en-US" sz="2400" u="none" cap="none" strike="noStrike">
                <a:solidFill>
                  <a:srgbClr val="292934"/>
                </a:solidFill>
                <a:latin typeface="Times New Roman"/>
                <a:ea typeface="Times New Roman"/>
                <a:cs typeface="Times New Roman"/>
                <a:sym typeface="Times New Roman"/>
              </a:rPr>
              <a:t>Class WebForm1 kế thừa từ lớp Page</a:t>
            </a:r>
            <a:endParaRPr b="0" i="0" sz="2400" u="none" cap="none" strike="noStrike">
              <a:solidFill>
                <a:schemeClr val="dk1"/>
              </a:solidFill>
              <a:latin typeface="Times New Roman"/>
              <a:ea typeface="Times New Roman"/>
              <a:cs typeface="Times New Roman"/>
              <a:sym typeface="Times New Roman"/>
            </a:endParaRPr>
          </a:p>
          <a:p>
            <a:pPr indent="-508000" lvl="1" marL="746125" marR="0" rtl="0" algn="l">
              <a:lnSpc>
                <a:spcPct val="137500"/>
              </a:lnSpc>
              <a:spcBef>
                <a:spcPts val="0"/>
              </a:spcBef>
              <a:spcAft>
                <a:spcPts val="0"/>
              </a:spcAft>
              <a:buClr>
                <a:srgbClr val="93A299"/>
              </a:buClr>
              <a:buSzPts val="1920"/>
              <a:buFont typeface="Noto Sans Symbols"/>
              <a:buChar char="✔"/>
            </a:pPr>
            <a:r>
              <a:rPr b="0" i="0" lang="en-US" sz="2400" u="none" cap="none" strike="noStrike">
                <a:solidFill>
                  <a:srgbClr val="292934"/>
                </a:solidFill>
                <a:latin typeface="Times New Roman"/>
                <a:ea typeface="Times New Roman"/>
                <a:cs typeface="Times New Roman"/>
                <a:sym typeface="Times New Roman"/>
              </a:rPr>
              <a:t>Lớp Page nằm trong </a:t>
            </a:r>
            <a:r>
              <a:rPr b="0" i="0" lang="en-US" sz="2400" u="none" cap="none" strike="noStrike">
                <a:solidFill>
                  <a:srgbClr val="0000FF"/>
                </a:solidFill>
                <a:latin typeface="Times New Roman"/>
                <a:ea typeface="Times New Roman"/>
                <a:cs typeface="Times New Roman"/>
                <a:sym typeface="Times New Roman"/>
              </a:rPr>
              <a:t>namespace System.Web.UI</a:t>
            </a:r>
            <a:endParaRPr b="0" i="0" sz="2400" u="none" cap="none" strike="noStrike">
              <a:solidFill>
                <a:schemeClr val="dk1"/>
              </a:solidFill>
              <a:latin typeface="Times New Roman"/>
              <a:ea typeface="Times New Roman"/>
              <a:cs typeface="Times New Roman"/>
              <a:sym typeface="Times New Roman"/>
            </a:endParaRPr>
          </a:p>
          <a:p>
            <a:pPr indent="-293214" lvl="0" marL="304074" marR="0" rtl="0" algn="l">
              <a:lnSpc>
                <a:spcPct val="137500"/>
              </a:lnSpc>
              <a:spcBef>
                <a:spcPts val="0"/>
              </a:spcBef>
              <a:spcAft>
                <a:spcPts val="0"/>
              </a:spcAft>
              <a:buClr>
                <a:srgbClr val="93A299"/>
              </a:buClr>
              <a:buSzPts val="2000"/>
              <a:buFont typeface="Noto Sans Symbols"/>
              <a:buChar char="❑"/>
            </a:pPr>
            <a:r>
              <a:rPr lang="en-US" sz="2400">
                <a:solidFill>
                  <a:srgbClr val="292934"/>
                </a:solidFill>
                <a:latin typeface="Times New Roman"/>
                <a:ea typeface="Times New Roman"/>
                <a:cs typeface="Times New Roman"/>
                <a:sym typeface="Times New Roman"/>
              </a:rPr>
              <a:t>Hai phương thức </a:t>
            </a:r>
            <a:r>
              <a:rPr i="1" lang="en-US" sz="2400">
                <a:solidFill>
                  <a:srgbClr val="292934"/>
                </a:solidFill>
                <a:latin typeface="Times New Roman"/>
                <a:ea typeface="Times New Roman"/>
                <a:cs typeface="Times New Roman"/>
                <a:sym typeface="Times New Roman"/>
              </a:rPr>
              <a:t>InitializeComponent </a:t>
            </a:r>
            <a:r>
              <a:rPr lang="en-US" sz="2400">
                <a:solidFill>
                  <a:srgbClr val="292934"/>
                </a:solidFill>
                <a:latin typeface="Times New Roman"/>
                <a:ea typeface="Times New Roman"/>
                <a:cs typeface="Times New Roman"/>
                <a:sym typeface="Times New Roman"/>
              </a:rPr>
              <a:t>và </a:t>
            </a:r>
            <a:r>
              <a:rPr i="1" lang="en-US" sz="2400">
                <a:solidFill>
                  <a:srgbClr val="292934"/>
                </a:solidFill>
                <a:latin typeface="Times New Roman"/>
                <a:ea typeface="Times New Roman"/>
                <a:cs typeface="Times New Roman"/>
                <a:sym typeface="Times New Roman"/>
              </a:rPr>
              <a:t>Page_Init</a:t>
            </a:r>
            <a:endParaRPr sz="2400">
              <a:solidFill>
                <a:schemeClr val="dk1"/>
              </a:solidFill>
              <a:latin typeface="Times New Roman"/>
              <a:ea typeface="Times New Roman"/>
              <a:cs typeface="Times New Roman"/>
              <a:sym typeface="Times New Roman"/>
            </a:endParaRPr>
          </a:p>
          <a:p>
            <a:pPr indent="-342900" lvl="1" marL="581271" marR="0" rtl="0" algn="l">
              <a:lnSpc>
                <a:spcPct val="137500"/>
              </a:lnSpc>
              <a:spcBef>
                <a:spcPts val="0"/>
              </a:spcBef>
              <a:spcAft>
                <a:spcPts val="0"/>
              </a:spcAft>
              <a:buClr>
                <a:srgbClr val="93A299"/>
              </a:buClr>
              <a:buSzPts val="1920"/>
              <a:buFont typeface="Noto Sans Symbols"/>
              <a:buChar char="⮚"/>
            </a:pPr>
            <a:r>
              <a:rPr b="0" i="1" lang="en-US" sz="2400" u="none" cap="none" strike="noStrike">
                <a:solidFill>
                  <a:srgbClr val="292934"/>
                </a:solidFill>
                <a:latin typeface="Times New Roman"/>
                <a:ea typeface="Times New Roman"/>
                <a:cs typeface="Times New Roman"/>
                <a:sym typeface="Times New Roman"/>
              </a:rPr>
              <a:t>InitializeComponent</a:t>
            </a:r>
            <a:r>
              <a:rPr b="0" i="0" lang="en-US" sz="2400" u="none" cap="none" strike="noStrike">
                <a:solidFill>
                  <a:srgbClr val="292934"/>
                </a:solidFill>
                <a:latin typeface="Times New Roman"/>
                <a:ea typeface="Times New Roman"/>
                <a:cs typeface="Times New Roman"/>
                <a:sym typeface="Times New Roman"/>
              </a:rPr>
              <a:t>: bao gồm code khởi tạo cho trang như các control.</a:t>
            </a:r>
            <a:endParaRPr b="0" i="0" sz="2400" u="none" cap="none" strike="noStrike">
              <a:solidFill>
                <a:schemeClr val="dk1"/>
              </a:solidFill>
              <a:latin typeface="Times New Roman"/>
              <a:ea typeface="Times New Roman"/>
              <a:cs typeface="Times New Roman"/>
              <a:sym typeface="Times New Roman"/>
            </a:endParaRPr>
          </a:p>
          <a:p>
            <a:pPr indent="-342900" lvl="1" marL="581271" marR="0" rtl="0" algn="l">
              <a:lnSpc>
                <a:spcPct val="137500"/>
              </a:lnSpc>
              <a:spcBef>
                <a:spcPts val="0"/>
              </a:spcBef>
              <a:spcAft>
                <a:spcPts val="0"/>
              </a:spcAft>
              <a:buClr>
                <a:srgbClr val="93A299"/>
              </a:buClr>
              <a:buSzPts val="1920"/>
              <a:buFont typeface="Noto Sans Symbols"/>
              <a:buChar char="⮚"/>
            </a:pPr>
            <a:r>
              <a:rPr b="0" i="1" lang="en-US" sz="2400" u="none" cap="none" strike="noStrike">
                <a:solidFill>
                  <a:srgbClr val="292934"/>
                </a:solidFill>
                <a:latin typeface="Times New Roman"/>
                <a:ea typeface="Times New Roman"/>
                <a:cs typeface="Times New Roman"/>
                <a:sym typeface="Times New Roman"/>
              </a:rPr>
              <a:t>Page_Init </a:t>
            </a:r>
            <a:r>
              <a:rPr b="0" i="0" lang="en-US" sz="2400" u="none" cap="none" strike="noStrike">
                <a:solidFill>
                  <a:srgbClr val="292934"/>
                </a:solidFill>
                <a:latin typeface="Times New Roman"/>
                <a:ea typeface="Times New Roman"/>
                <a:cs typeface="Times New Roman"/>
                <a:sym typeface="Times New Roman"/>
              </a:rPr>
              <a:t>là sự kiện trang cho sự kiện </a:t>
            </a:r>
            <a:r>
              <a:rPr b="0" i="1" lang="en-US" sz="2400" u="none" cap="none" strike="noStrike">
                <a:solidFill>
                  <a:srgbClr val="292934"/>
                </a:solidFill>
                <a:latin typeface="Times New Roman"/>
                <a:ea typeface="Times New Roman"/>
                <a:cs typeface="Times New Roman"/>
                <a:sym typeface="Times New Roman"/>
              </a:rPr>
              <a:t>Init </a:t>
            </a:r>
            <a:r>
              <a:rPr b="0" i="0" lang="en-US" sz="2400" u="none" cap="none" strike="noStrike">
                <a:solidFill>
                  <a:srgbClr val="292934"/>
                </a:solidFill>
                <a:latin typeface="Times New Roman"/>
                <a:ea typeface="Times New Roman"/>
                <a:cs typeface="Times New Roman"/>
                <a:sym typeface="Times New Roman"/>
              </a:rPr>
              <a:t>của trang.</a:t>
            </a:r>
            <a:endParaRPr b="0" i="0" sz="2400" u="none" cap="none" strike="noStrike">
              <a:solidFill>
                <a:schemeClr val="dk1"/>
              </a:solidFill>
              <a:latin typeface="Times New Roman"/>
              <a:ea typeface="Times New Roman"/>
              <a:cs typeface="Times New Roman"/>
              <a:sym typeface="Times New Roman"/>
            </a:endParaRPr>
          </a:p>
          <a:p>
            <a:pPr indent="-293214" lvl="0" marL="304074" marR="99909" rtl="0" algn="l">
              <a:lnSpc>
                <a:spcPct val="137500"/>
              </a:lnSpc>
              <a:spcBef>
                <a:spcPts val="0"/>
              </a:spcBef>
              <a:spcAft>
                <a:spcPts val="0"/>
              </a:spcAft>
              <a:buClr>
                <a:srgbClr val="93A299"/>
              </a:buClr>
              <a:buSzPts val="2000"/>
              <a:buFont typeface="Noto Sans Symbols"/>
              <a:buChar char="❑"/>
            </a:pPr>
            <a:r>
              <a:rPr lang="en-US" sz="2400">
                <a:solidFill>
                  <a:srgbClr val="292934"/>
                </a:solidFill>
                <a:latin typeface="Times New Roman"/>
                <a:ea typeface="Times New Roman"/>
                <a:cs typeface="Times New Roman"/>
                <a:sym typeface="Times New Roman"/>
              </a:rPr>
              <a:t>Phương thức </a:t>
            </a:r>
            <a:r>
              <a:rPr i="1" lang="en-US" sz="2400">
                <a:solidFill>
                  <a:srgbClr val="292934"/>
                </a:solidFill>
                <a:latin typeface="Times New Roman"/>
                <a:ea typeface="Times New Roman"/>
                <a:cs typeface="Times New Roman"/>
                <a:sym typeface="Times New Roman"/>
              </a:rPr>
              <a:t>Page_Load </a:t>
            </a:r>
            <a:r>
              <a:rPr lang="en-US" sz="2400">
                <a:solidFill>
                  <a:srgbClr val="292934"/>
                </a:solidFill>
                <a:latin typeface="Times New Roman"/>
                <a:ea typeface="Times New Roman"/>
                <a:cs typeface="Times New Roman"/>
                <a:sym typeface="Times New Roman"/>
              </a:rPr>
              <a:t>dùng điều khiển sự kiện </a:t>
            </a:r>
            <a:r>
              <a:rPr i="1" lang="en-US" sz="2400">
                <a:solidFill>
                  <a:srgbClr val="292934"/>
                </a:solidFill>
                <a:latin typeface="Times New Roman"/>
                <a:ea typeface="Times New Roman"/>
                <a:cs typeface="Times New Roman"/>
                <a:sym typeface="Times New Roman"/>
              </a:rPr>
              <a:t>Load </a:t>
            </a:r>
            <a:r>
              <a:rPr lang="en-US" sz="2400">
                <a:solidFill>
                  <a:srgbClr val="292934"/>
                </a:solidFill>
                <a:latin typeface="Times New Roman"/>
                <a:ea typeface="Times New Roman"/>
                <a:cs typeface="Times New Roman"/>
                <a:sym typeface="Times New Roman"/>
              </a:rPr>
              <a:t>của  trang. Bạn cũng có thể thêm các sự kiện khác trên trang.</a:t>
            </a:r>
            <a:endParaRPr sz="2400">
              <a:solidFill>
                <a:schemeClr val="dk1"/>
              </a:solidFill>
              <a:latin typeface="Times New Roman"/>
              <a:ea typeface="Times New Roman"/>
              <a:cs typeface="Times New Roman"/>
              <a:sym typeface="Times New Roman"/>
            </a:endParaRPr>
          </a:p>
        </p:txBody>
      </p:sp>
      <p:sp>
        <p:nvSpPr>
          <p:cNvPr id="216" name="Google Shape;216;p32"/>
          <p:cNvSpPr txBox="1"/>
          <p:nvPr/>
        </p:nvSpPr>
        <p:spPr>
          <a:xfrm>
            <a:off x="1600200" y="457200"/>
            <a:ext cx="4119144" cy="589907"/>
          </a:xfrm>
          <a:prstGeom prst="rect">
            <a:avLst/>
          </a:prstGeom>
          <a:noFill/>
          <a:ln>
            <a:noFill/>
          </a:ln>
        </p:spPr>
        <p:txBody>
          <a:bodyPr anchorCtr="0" anchor="t" bIns="0" lIns="0" spcFirstLastPara="1" rIns="0" wrap="square" tIns="10850">
            <a:spAutoFit/>
          </a:bodyPr>
          <a:lstStyle/>
          <a:p>
            <a:pPr indent="0" lvl="0" marL="10860" marR="0" rtl="0" algn="l">
              <a:spcBef>
                <a:spcPts val="0"/>
              </a:spcBef>
              <a:spcAft>
                <a:spcPts val="0"/>
              </a:spcAft>
              <a:buNone/>
            </a:pPr>
            <a:r>
              <a:rPr b="1" i="0" lang="en-US" sz="3762">
                <a:solidFill>
                  <a:schemeClr val="lt1"/>
                </a:solidFill>
                <a:latin typeface="Times New Roman"/>
                <a:ea typeface="Times New Roman"/>
                <a:cs typeface="Times New Roman"/>
                <a:sym typeface="Times New Roman"/>
              </a:rPr>
              <a:t>Thiết kế Web Form</a:t>
            </a:r>
            <a:endParaRPr b="1" i="0" sz="3762">
              <a:solidFill>
                <a:schemeClr val="lt1"/>
              </a:solidFill>
              <a:latin typeface="Times New Roman"/>
              <a:ea typeface="Times New Roman"/>
              <a:cs typeface="Times New Roman"/>
              <a:sym typeface="Times New Roman"/>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0" name="Shape 220"/>
        <p:cNvGrpSpPr/>
        <p:nvPr/>
      </p:nvGrpSpPr>
      <p:grpSpPr>
        <a:xfrm>
          <a:off x="0" y="0"/>
          <a:ext cx="0" cy="0"/>
          <a:chOff x="0" y="0"/>
          <a:chExt cx="0" cy="0"/>
        </a:xfrm>
      </p:grpSpPr>
      <p:sp>
        <p:nvSpPr>
          <p:cNvPr id="221" name="Google Shape;221;p33"/>
          <p:cNvSpPr txBox="1"/>
          <p:nvPr>
            <p:ph type="title"/>
          </p:nvPr>
        </p:nvSpPr>
        <p:spPr>
          <a:xfrm>
            <a:off x="457200" y="1295400"/>
            <a:ext cx="5730747" cy="380298"/>
          </a:xfrm>
          <a:prstGeom prst="rect">
            <a:avLst/>
          </a:prstGeom>
          <a:noFill/>
          <a:ln>
            <a:noFill/>
          </a:ln>
        </p:spPr>
        <p:txBody>
          <a:bodyPr anchorCtr="0" anchor="t" bIns="0" lIns="0" spcFirstLastPara="1" rIns="0" wrap="square" tIns="10850">
            <a:spAutoFit/>
          </a:bodyPr>
          <a:lstStyle/>
          <a:p>
            <a:pPr indent="-342900" lvl="0" marL="353760" rtl="0" algn="l">
              <a:spcBef>
                <a:spcPts val="0"/>
              </a:spcBef>
              <a:spcAft>
                <a:spcPts val="0"/>
              </a:spcAft>
              <a:buClr>
                <a:schemeClr val="dk1"/>
              </a:buClr>
              <a:buSzPts val="2400"/>
              <a:buFont typeface="Noto Sans Symbols"/>
              <a:buChar char="▪"/>
            </a:pPr>
            <a:r>
              <a:rPr lang="en-US" sz="2400">
                <a:solidFill>
                  <a:schemeClr val="dk1"/>
                </a:solidFill>
              </a:rPr>
              <a:t>Chạy ứng dụng</a:t>
            </a:r>
            <a:endParaRPr sz="2400">
              <a:solidFill>
                <a:schemeClr val="dk1"/>
              </a:solidFill>
            </a:endParaRPr>
          </a:p>
        </p:txBody>
      </p:sp>
      <p:pic>
        <p:nvPicPr>
          <p:cNvPr id="222" name="Google Shape;222;p33"/>
          <p:cNvPicPr preferRelativeResize="0"/>
          <p:nvPr/>
        </p:nvPicPr>
        <p:blipFill rotWithShape="1">
          <a:blip r:embed="rId3">
            <a:alphaModFix/>
          </a:blip>
          <a:srcRect b="0" l="0" r="0" t="0"/>
          <a:stretch/>
        </p:blipFill>
        <p:spPr>
          <a:xfrm>
            <a:off x="914400" y="2133600"/>
            <a:ext cx="7696200" cy="4419600"/>
          </a:xfrm>
          <a:prstGeom prst="rect">
            <a:avLst/>
          </a:prstGeom>
          <a:noFill/>
          <a:ln>
            <a:noFill/>
          </a:ln>
        </p:spPr>
      </p:pic>
      <p:sp>
        <p:nvSpPr>
          <p:cNvPr id="223" name="Google Shape;223;p33"/>
          <p:cNvSpPr txBox="1"/>
          <p:nvPr/>
        </p:nvSpPr>
        <p:spPr>
          <a:xfrm>
            <a:off x="1600200" y="457200"/>
            <a:ext cx="4119144" cy="589907"/>
          </a:xfrm>
          <a:prstGeom prst="rect">
            <a:avLst/>
          </a:prstGeom>
          <a:noFill/>
          <a:ln>
            <a:noFill/>
          </a:ln>
        </p:spPr>
        <p:txBody>
          <a:bodyPr anchorCtr="0" anchor="t" bIns="0" lIns="0" spcFirstLastPara="1" rIns="0" wrap="square" tIns="10850">
            <a:spAutoFit/>
          </a:bodyPr>
          <a:lstStyle/>
          <a:p>
            <a:pPr indent="0" lvl="0" marL="10860" marR="0" rtl="0" algn="l">
              <a:spcBef>
                <a:spcPts val="0"/>
              </a:spcBef>
              <a:spcAft>
                <a:spcPts val="0"/>
              </a:spcAft>
              <a:buNone/>
            </a:pPr>
            <a:r>
              <a:rPr b="1" i="0" lang="en-US" sz="3762">
                <a:solidFill>
                  <a:schemeClr val="lt1"/>
                </a:solidFill>
                <a:latin typeface="Times New Roman"/>
                <a:ea typeface="Times New Roman"/>
                <a:cs typeface="Times New Roman"/>
                <a:sym typeface="Times New Roman"/>
              </a:rPr>
              <a:t>Thiết kế Web Form</a:t>
            </a:r>
            <a:endParaRPr b="1" i="0" sz="3762">
              <a:solidFill>
                <a:schemeClr val="lt1"/>
              </a:solidFill>
              <a:latin typeface="Times New Roman"/>
              <a:ea typeface="Times New Roman"/>
              <a:cs typeface="Times New Roman"/>
              <a:sym typeface="Times New Roman"/>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7" name="Shape 227"/>
        <p:cNvGrpSpPr/>
        <p:nvPr/>
      </p:nvGrpSpPr>
      <p:grpSpPr>
        <a:xfrm>
          <a:off x="0" y="0"/>
          <a:ext cx="0" cy="0"/>
          <a:chOff x="0" y="0"/>
          <a:chExt cx="0" cy="0"/>
        </a:xfrm>
      </p:grpSpPr>
      <p:sp>
        <p:nvSpPr>
          <p:cNvPr id="228" name="Google Shape;228;p34"/>
          <p:cNvSpPr txBox="1"/>
          <p:nvPr>
            <p:ph type="title"/>
          </p:nvPr>
        </p:nvSpPr>
        <p:spPr>
          <a:xfrm>
            <a:off x="1524000" y="464589"/>
            <a:ext cx="7273966" cy="380298"/>
          </a:xfrm>
          <a:prstGeom prst="rect">
            <a:avLst/>
          </a:prstGeom>
          <a:noFill/>
          <a:ln>
            <a:noFill/>
          </a:ln>
        </p:spPr>
        <p:txBody>
          <a:bodyPr anchorCtr="0" anchor="t" bIns="0" lIns="0" spcFirstLastPara="1" rIns="0" wrap="square" tIns="10850">
            <a:spAutoFit/>
          </a:bodyPr>
          <a:lstStyle/>
          <a:p>
            <a:pPr indent="0" lvl="0" marL="10860" rtl="0" algn="l">
              <a:spcBef>
                <a:spcPts val="0"/>
              </a:spcBef>
              <a:spcAft>
                <a:spcPts val="0"/>
              </a:spcAft>
              <a:buNone/>
            </a:pPr>
            <a:r>
              <a:rPr lang="en-US" sz="2400"/>
              <a:t>THƯ MỤC LƯU ỨNG DỤNG</a:t>
            </a:r>
            <a:endParaRPr sz="2400"/>
          </a:p>
        </p:txBody>
      </p:sp>
      <p:sp>
        <p:nvSpPr>
          <p:cNvPr id="229" name="Google Shape;229;p34"/>
          <p:cNvSpPr txBox="1"/>
          <p:nvPr/>
        </p:nvSpPr>
        <p:spPr>
          <a:xfrm>
            <a:off x="483971" y="1219200"/>
            <a:ext cx="8176058" cy="5097273"/>
          </a:xfrm>
          <a:prstGeom prst="rect">
            <a:avLst/>
          </a:prstGeom>
          <a:noFill/>
          <a:ln>
            <a:noFill/>
          </a:ln>
        </p:spPr>
        <p:txBody>
          <a:bodyPr anchorCtr="0" anchor="t" bIns="0" lIns="0" spcFirstLastPara="1" rIns="0" wrap="square" tIns="49950">
            <a:spAutoFit/>
          </a:bodyPr>
          <a:lstStyle/>
          <a:p>
            <a:pPr indent="-293214" lvl="0" marL="304074" marR="4344" rtl="0" algn="l">
              <a:lnSpc>
                <a:spcPct val="150000"/>
              </a:lnSpc>
              <a:spcBef>
                <a:spcPts val="0"/>
              </a:spcBef>
              <a:spcAft>
                <a:spcPts val="0"/>
              </a:spcAft>
              <a:buClr>
                <a:srgbClr val="93A299"/>
              </a:buClr>
              <a:buSzPts val="1881"/>
              <a:buFont typeface="Noto Sans Symbols"/>
              <a:buChar char="❑"/>
            </a:pPr>
            <a:r>
              <a:rPr lang="en-US" sz="2223">
                <a:solidFill>
                  <a:srgbClr val="292934"/>
                </a:solidFill>
                <a:latin typeface="Times New Roman"/>
                <a:ea typeface="Times New Roman"/>
                <a:cs typeface="Times New Roman"/>
                <a:sym typeface="Times New Roman"/>
              </a:rPr>
              <a:t>VS.Net khi tạo ứng dụng ASP.Net bạn cần chỉ định tên  project và vị trí đặt ứng dụng như: </a:t>
            </a:r>
            <a:r>
              <a:rPr b="1" lang="en-US" sz="2223" u="sng">
                <a:solidFill>
                  <a:schemeClr val="hlink"/>
                </a:solidFill>
                <a:latin typeface="Times New Roman"/>
                <a:ea typeface="Times New Roman"/>
                <a:cs typeface="Times New Roman"/>
                <a:sym typeface="Times New Roman"/>
                <a:hlinkClick r:id="rId3"/>
              </a:rPr>
              <a:t>http://</a:t>
            </a:r>
            <a:r>
              <a:rPr b="1" i="1" lang="en-US" sz="2223" u="sng">
                <a:solidFill>
                  <a:schemeClr val="hlink"/>
                </a:solidFill>
                <a:latin typeface="Times New Roman"/>
                <a:ea typeface="Times New Roman"/>
                <a:cs typeface="Times New Roman"/>
                <a:sym typeface="Times New Roman"/>
                <a:hlinkClick r:id="rId4"/>
              </a:rPr>
              <a:t>localhost </a:t>
            </a:r>
            <a:r>
              <a:rPr lang="en-US" sz="2223">
                <a:solidFill>
                  <a:srgbClr val="292934"/>
                </a:solidFill>
                <a:latin typeface="Times New Roman"/>
                <a:ea typeface="Times New Roman"/>
                <a:cs typeface="Times New Roman"/>
                <a:sym typeface="Times New Roman"/>
              </a:rPr>
              <a:t>hoặc  </a:t>
            </a:r>
            <a:r>
              <a:rPr b="1" lang="en-US" sz="2223">
                <a:solidFill>
                  <a:srgbClr val="292934"/>
                </a:solidFill>
                <a:latin typeface="Times New Roman"/>
                <a:ea typeface="Times New Roman"/>
                <a:cs typeface="Times New Roman"/>
                <a:sym typeface="Times New Roman"/>
              </a:rPr>
              <a:t>http://&lt;</a:t>
            </a:r>
            <a:r>
              <a:rPr b="1" i="1" lang="en-US" sz="2223">
                <a:solidFill>
                  <a:srgbClr val="363744"/>
                </a:solidFill>
                <a:latin typeface="Times New Roman"/>
                <a:ea typeface="Times New Roman"/>
                <a:cs typeface="Times New Roman"/>
                <a:sym typeface="Times New Roman"/>
              </a:rPr>
              <a:t>name of the computer&gt;</a:t>
            </a:r>
            <a:r>
              <a:rPr lang="en-US" sz="2223">
                <a:solidFill>
                  <a:srgbClr val="292934"/>
                </a:solidFill>
                <a:latin typeface="Times New Roman"/>
                <a:ea typeface="Times New Roman"/>
                <a:cs typeface="Times New Roman"/>
                <a:sym typeface="Times New Roman"/>
              </a:rPr>
              <a:t>.</a:t>
            </a:r>
            <a:endParaRPr sz="2223">
              <a:solidFill>
                <a:schemeClr val="dk1"/>
              </a:solidFill>
              <a:latin typeface="Times New Roman"/>
              <a:ea typeface="Times New Roman"/>
              <a:cs typeface="Times New Roman"/>
              <a:sym typeface="Times New Roman"/>
            </a:endParaRPr>
          </a:p>
          <a:p>
            <a:pPr indent="-293214" lvl="0" marL="304074" marR="307331" rtl="0" algn="l">
              <a:lnSpc>
                <a:spcPct val="150000"/>
              </a:lnSpc>
              <a:spcBef>
                <a:spcPts val="547"/>
              </a:spcBef>
              <a:spcAft>
                <a:spcPts val="0"/>
              </a:spcAft>
              <a:buClr>
                <a:srgbClr val="93A299"/>
              </a:buClr>
              <a:buSzPts val="1881"/>
              <a:buFont typeface="Noto Sans Symbols"/>
              <a:buChar char="❑"/>
            </a:pPr>
            <a:r>
              <a:rPr lang="en-US" sz="2223">
                <a:solidFill>
                  <a:srgbClr val="292934"/>
                </a:solidFill>
                <a:latin typeface="Times New Roman"/>
                <a:ea typeface="Times New Roman"/>
                <a:cs typeface="Times New Roman"/>
                <a:sym typeface="Times New Roman"/>
              </a:rPr>
              <a:t>Vị trí đặt ứng dụng là tên máy tính và tham chiếu đến  đường dẫn thư mục</a:t>
            </a:r>
            <a:endParaRPr sz="2223">
              <a:solidFill>
                <a:schemeClr val="dk1"/>
              </a:solidFill>
              <a:latin typeface="Times New Roman"/>
              <a:ea typeface="Times New Roman"/>
              <a:cs typeface="Times New Roman"/>
              <a:sym typeface="Times New Roman"/>
            </a:endParaRPr>
          </a:p>
          <a:p>
            <a:pPr indent="-293214" lvl="0" marL="304074" marR="180272" rtl="0" algn="l">
              <a:lnSpc>
                <a:spcPct val="150000"/>
              </a:lnSpc>
              <a:spcBef>
                <a:spcPts val="547"/>
              </a:spcBef>
              <a:spcAft>
                <a:spcPts val="0"/>
              </a:spcAft>
              <a:buClr>
                <a:srgbClr val="93A299"/>
              </a:buClr>
              <a:buSzPts val="1881"/>
              <a:buFont typeface="Noto Sans Symbols"/>
              <a:buChar char="❑"/>
            </a:pPr>
            <a:r>
              <a:rPr lang="en-US" sz="2223">
                <a:solidFill>
                  <a:srgbClr val="292934"/>
                </a:solidFill>
                <a:latin typeface="Times New Roman"/>
                <a:ea typeface="Times New Roman"/>
                <a:cs typeface="Times New Roman"/>
                <a:sym typeface="Times New Roman"/>
              </a:rPr>
              <a:t>Khi phát triển ứng dụng ASP.Net thư mục gốc của ứng  dụng được tạo trong Default Web Site của IIS</a:t>
            </a:r>
            <a:endParaRPr sz="2223">
              <a:solidFill>
                <a:schemeClr val="dk1"/>
              </a:solidFill>
              <a:latin typeface="Times New Roman"/>
              <a:ea typeface="Times New Roman"/>
              <a:cs typeface="Times New Roman"/>
              <a:sym typeface="Times New Roman"/>
            </a:endParaRPr>
          </a:p>
          <a:p>
            <a:pPr indent="-293214" lvl="0" marL="304074" marR="0" rtl="0" algn="l">
              <a:lnSpc>
                <a:spcPct val="150000"/>
              </a:lnSpc>
              <a:spcBef>
                <a:spcPts val="312"/>
              </a:spcBef>
              <a:spcAft>
                <a:spcPts val="0"/>
              </a:spcAft>
              <a:buClr>
                <a:srgbClr val="93A299"/>
              </a:buClr>
              <a:buSzPts val="1881"/>
              <a:buFont typeface="Noto Sans Symbols"/>
              <a:buChar char="❑"/>
            </a:pPr>
            <a:r>
              <a:rPr lang="en-US" sz="2223">
                <a:solidFill>
                  <a:srgbClr val="292934"/>
                </a:solidFill>
                <a:latin typeface="Times New Roman"/>
                <a:ea typeface="Times New Roman"/>
                <a:cs typeface="Times New Roman"/>
                <a:sym typeface="Times New Roman"/>
              </a:rPr>
              <a:t>Thư mục ứng dụng nằm tại:</a:t>
            </a:r>
            <a:endParaRPr sz="2223">
              <a:solidFill>
                <a:schemeClr val="dk1"/>
              </a:solidFill>
              <a:latin typeface="Times New Roman"/>
              <a:ea typeface="Times New Roman"/>
              <a:cs typeface="Times New Roman"/>
              <a:sym typeface="Times New Roman"/>
            </a:endParaRPr>
          </a:p>
          <a:p>
            <a:pPr indent="0" lvl="0" marL="304074" marR="0" rtl="0" algn="l">
              <a:lnSpc>
                <a:spcPct val="150000"/>
              </a:lnSpc>
              <a:spcBef>
                <a:spcPts val="188"/>
              </a:spcBef>
              <a:spcAft>
                <a:spcPts val="0"/>
              </a:spcAft>
              <a:buNone/>
            </a:pPr>
            <a:r>
              <a:rPr b="1" i="1" lang="en-US" sz="1881">
                <a:solidFill>
                  <a:srgbClr val="363744"/>
                </a:solidFill>
                <a:latin typeface="Times New Roman"/>
                <a:ea typeface="Times New Roman"/>
                <a:cs typeface="Times New Roman"/>
                <a:sym typeface="Times New Roman"/>
              </a:rPr>
              <a:t>&lt;drive name&gt;</a:t>
            </a:r>
            <a:r>
              <a:rPr b="1" lang="en-US" sz="1881">
                <a:solidFill>
                  <a:srgbClr val="363744"/>
                </a:solidFill>
                <a:latin typeface="Times New Roman"/>
                <a:ea typeface="Times New Roman"/>
                <a:cs typeface="Times New Roman"/>
                <a:sym typeface="Times New Roman"/>
              </a:rPr>
              <a:t>:\inetpub\wwwroot\</a:t>
            </a:r>
            <a:r>
              <a:rPr b="1" i="1" lang="en-US" sz="1881">
                <a:solidFill>
                  <a:srgbClr val="363744"/>
                </a:solidFill>
                <a:latin typeface="Times New Roman"/>
                <a:ea typeface="Times New Roman"/>
                <a:cs typeface="Times New Roman"/>
                <a:sym typeface="Times New Roman"/>
              </a:rPr>
              <a:t>&lt;name of the project&gt;</a:t>
            </a:r>
            <a:r>
              <a:rPr lang="en-US" sz="1881">
                <a:solidFill>
                  <a:srgbClr val="292934"/>
                </a:solidFill>
                <a:latin typeface="Times New Roman"/>
                <a:ea typeface="Times New Roman"/>
                <a:cs typeface="Times New Roman"/>
                <a:sym typeface="Times New Roman"/>
              </a:rPr>
              <a:t>.</a:t>
            </a:r>
            <a:endParaRPr sz="1881">
              <a:solidFill>
                <a:srgbClr val="292934"/>
              </a:solidFill>
              <a:latin typeface="Times New Roman"/>
              <a:ea typeface="Times New Roman"/>
              <a:cs typeface="Times New Roman"/>
              <a:sym typeface="Times New Roman"/>
            </a:endParaRPr>
          </a:p>
          <a:p>
            <a:pPr indent="0" lvl="0" marL="304074" marR="0" rtl="0" algn="l">
              <a:spcBef>
                <a:spcPts val="188"/>
              </a:spcBef>
              <a:spcAft>
                <a:spcPts val="0"/>
              </a:spcAft>
              <a:buNone/>
            </a:pPr>
            <a:r>
              <a:t/>
            </a:r>
            <a:endParaRPr sz="1881">
              <a:solidFill>
                <a:srgbClr val="292934"/>
              </a:solidFill>
              <a:latin typeface="Times New Roman"/>
              <a:ea typeface="Times New Roman"/>
              <a:cs typeface="Times New Roman"/>
              <a:sym typeface="Times New Roman"/>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3" name="Shape 233"/>
        <p:cNvGrpSpPr/>
        <p:nvPr/>
      </p:nvGrpSpPr>
      <p:grpSpPr>
        <a:xfrm>
          <a:off x="0" y="0"/>
          <a:ext cx="0" cy="0"/>
          <a:chOff x="0" y="0"/>
          <a:chExt cx="0" cy="0"/>
        </a:xfrm>
      </p:grpSpPr>
      <p:grpSp>
        <p:nvGrpSpPr>
          <p:cNvPr id="234" name="Google Shape;234;p35"/>
          <p:cNvGrpSpPr/>
          <p:nvPr/>
        </p:nvGrpSpPr>
        <p:grpSpPr>
          <a:xfrm>
            <a:off x="1066800" y="1303545"/>
            <a:ext cx="7215015" cy="4381950"/>
            <a:chOff x="1252076" y="1473086"/>
            <a:chExt cx="8437559" cy="5124448"/>
          </a:xfrm>
        </p:grpSpPr>
        <p:sp>
          <p:nvSpPr>
            <p:cNvPr id="235" name="Google Shape;235;p35"/>
            <p:cNvSpPr/>
            <p:nvPr/>
          </p:nvSpPr>
          <p:spPr>
            <a:xfrm>
              <a:off x="1252076" y="1473086"/>
              <a:ext cx="8209280" cy="0"/>
            </a:xfrm>
            <a:custGeom>
              <a:rect b="b" l="l" r="r" t="t"/>
              <a:pathLst>
                <a:path extrusionOk="0" h="120000" w="8209280">
                  <a:moveTo>
                    <a:pt x="0" y="0"/>
                  </a:moveTo>
                  <a:lnTo>
                    <a:pt x="8208959" y="0"/>
                  </a:lnTo>
                </a:path>
              </a:pathLst>
            </a:custGeom>
            <a:noFill/>
            <a:ln cap="flat" cmpd="sng" w="19025">
              <a:solidFill>
                <a:srgbClr val="DC694C"/>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539">
                <a:solidFill>
                  <a:schemeClr val="dk1"/>
                </a:solidFill>
                <a:latin typeface="Calibri"/>
                <a:ea typeface="Calibri"/>
                <a:cs typeface="Calibri"/>
                <a:sym typeface="Calibri"/>
              </a:endParaRPr>
            </a:p>
          </p:txBody>
        </p:sp>
        <p:pic>
          <p:nvPicPr>
            <p:cNvPr id="236" name="Google Shape;236;p35"/>
            <p:cNvPicPr preferRelativeResize="0"/>
            <p:nvPr/>
          </p:nvPicPr>
          <p:blipFill rotWithShape="1">
            <a:blip r:embed="rId3">
              <a:alphaModFix/>
            </a:blip>
            <a:srcRect b="0" l="0" r="0" t="0"/>
            <a:stretch/>
          </p:blipFill>
          <p:spPr>
            <a:xfrm>
              <a:off x="1383837" y="1477848"/>
              <a:ext cx="8305798" cy="5119686"/>
            </a:xfrm>
            <a:prstGeom prst="rect">
              <a:avLst/>
            </a:prstGeom>
            <a:noFill/>
            <a:ln>
              <a:noFill/>
            </a:ln>
          </p:spPr>
        </p:pic>
      </p:grpSp>
      <p:sp>
        <p:nvSpPr>
          <p:cNvPr id="237" name="Google Shape;237;p35"/>
          <p:cNvSpPr txBox="1"/>
          <p:nvPr/>
        </p:nvSpPr>
        <p:spPr>
          <a:xfrm>
            <a:off x="1524000" y="464589"/>
            <a:ext cx="7273966" cy="380298"/>
          </a:xfrm>
          <a:prstGeom prst="rect">
            <a:avLst/>
          </a:prstGeom>
          <a:noFill/>
          <a:ln>
            <a:noFill/>
          </a:ln>
        </p:spPr>
        <p:txBody>
          <a:bodyPr anchorCtr="0" anchor="t" bIns="0" lIns="0" spcFirstLastPara="1" rIns="0" wrap="square" tIns="10850">
            <a:spAutoFit/>
          </a:bodyPr>
          <a:lstStyle/>
          <a:p>
            <a:pPr indent="0" lvl="0" marL="10860" marR="0" rtl="0" algn="l">
              <a:spcBef>
                <a:spcPts val="0"/>
              </a:spcBef>
              <a:spcAft>
                <a:spcPts val="0"/>
              </a:spcAft>
              <a:buNone/>
            </a:pPr>
            <a:r>
              <a:rPr b="1" lang="en-US" sz="2400">
                <a:solidFill>
                  <a:schemeClr val="lt1"/>
                </a:solidFill>
                <a:latin typeface="Calibri"/>
                <a:ea typeface="Calibri"/>
                <a:cs typeface="Calibri"/>
                <a:sym typeface="Calibri"/>
              </a:rPr>
              <a:t>THƯ MỤC LƯU ỨNG DỤNG</a:t>
            </a:r>
            <a:endParaRPr b="1" sz="2400">
              <a:solidFill>
                <a:schemeClr val="lt1"/>
              </a:solidFill>
              <a:latin typeface="Calibri"/>
              <a:ea typeface="Calibri"/>
              <a:cs typeface="Calibri"/>
              <a:sym typeface="Calibri"/>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1" name="Shape 241"/>
        <p:cNvGrpSpPr/>
        <p:nvPr/>
      </p:nvGrpSpPr>
      <p:grpSpPr>
        <a:xfrm>
          <a:off x="0" y="0"/>
          <a:ext cx="0" cy="0"/>
          <a:chOff x="0" y="0"/>
          <a:chExt cx="0" cy="0"/>
        </a:xfrm>
      </p:grpSpPr>
      <p:sp>
        <p:nvSpPr>
          <p:cNvPr id="242" name="Google Shape;242;p36"/>
          <p:cNvSpPr/>
          <p:nvPr/>
        </p:nvSpPr>
        <p:spPr>
          <a:xfrm>
            <a:off x="1070659" y="1457838"/>
            <a:ext cx="7019812" cy="0"/>
          </a:xfrm>
          <a:custGeom>
            <a:rect b="b" l="l" r="r" t="t"/>
            <a:pathLst>
              <a:path extrusionOk="0" h="120000" w="8209280">
                <a:moveTo>
                  <a:pt x="0" y="0"/>
                </a:moveTo>
                <a:lnTo>
                  <a:pt x="8208959" y="0"/>
                </a:lnTo>
              </a:path>
            </a:pathLst>
          </a:custGeom>
          <a:noFill/>
          <a:ln cap="flat" cmpd="sng" w="19025">
            <a:solidFill>
              <a:srgbClr val="DC694C"/>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539">
              <a:solidFill>
                <a:schemeClr val="dk1"/>
              </a:solidFill>
              <a:latin typeface="Calibri"/>
              <a:ea typeface="Calibri"/>
              <a:cs typeface="Calibri"/>
              <a:sym typeface="Calibri"/>
            </a:endParaRPr>
          </a:p>
        </p:txBody>
      </p:sp>
      <p:sp>
        <p:nvSpPr>
          <p:cNvPr id="243" name="Google Shape;243;p36"/>
          <p:cNvSpPr txBox="1"/>
          <p:nvPr>
            <p:ph type="title"/>
          </p:nvPr>
        </p:nvSpPr>
        <p:spPr>
          <a:xfrm>
            <a:off x="1563046" y="365009"/>
            <a:ext cx="6555553" cy="589907"/>
          </a:xfrm>
          <a:prstGeom prst="rect">
            <a:avLst/>
          </a:prstGeom>
          <a:noFill/>
          <a:ln>
            <a:noFill/>
          </a:ln>
        </p:spPr>
        <p:txBody>
          <a:bodyPr anchorCtr="0" anchor="t" bIns="0" lIns="0" spcFirstLastPara="1" rIns="0" wrap="square" tIns="10850">
            <a:spAutoFit/>
          </a:bodyPr>
          <a:lstStyle/>
          <a:p>
            <a:pPr indent="0" lvl="0" marL="10860" rtl="0" algn="l">
              <a:spcBef>
                <a:spcPts val="0"/>
              </a:spcBef>
              <a:spcAft>
                <a:spcPts val="0"/>
              </a:spcAft>
              <a:buNone/>
            </a:pPr>
            <a:r>
              <a:rPr lang="en-US" sz="3762"/>
              <a:t>Các Control Server của ASP.Net</a:t>
            </a:r>
            <a:endParaRPr sz="3762"/>
          </a:p>
        </p:txBody>
      </p:sp>
      <p:sp>
        <p:nvSpPr>
          <p:cNvPr id="244" name="Google Shape;244;p36"/>
          <p:cNvSpPr txBox="1"/>
          <p:nvPr/>
        </p:nvSpPr>
        <p:spPr>
          <a:xfrm>
            <a:off x="685801" y="1533856"/>
            <a:ext cx="7924800" cy="4260953"/>
          </a:xfrm>
          <a:prstGeom prst="rect">
            <a:avLst/>
          </a:prstGeom>
          <a:noFill/>
          <a:ln>
            <a:noFill/>
          </a:ln>
        </p:spPr>
        <p:txBody>
          <a:bodyPr anchorCtr="0" anchor="t" bIns="0" lIns="0" spcFirstLastPara="1" rIns="0" wrap="square" tIns="49950">
            <a:spAutoFit/>
          </a:bodyPr>
          <a:lstStyle/>
          <a:p>
            <a:pPr indent="-293214" lvl="0" marL="304074" marR="403983" rtl="0" algn="just">
              <a:lnSpc>
                <a:spcPct val="150000"/>
              </a:lnSpc>
              <a:spcBef>
                <a:spcPts val="0"/>
              </a:spcBef>
              <a:spcAft>
                <a:spcPts val="0"/>
              </a:spcAft>
              <a:buClr>
                <a:srgbClr val="93A299"/>
              </a:buClr>
              <a:buSzPts val="1881"/>
              <a:buFont typeface="Noto Sans Symbols"/>
              <a:buChar char="❑"/>
            </a:pPr>
            <a:r>
              <a:rPr lang="en-US" sz="2223">
                <a:solidFill>
                  <a:srgbClr val="292934"/>
                </a:solidFill>
                <a:latin typeface="Times New Roman"/>
                <a:ea typeface="Times New Roman"/>
                <a:cs typeface="Times New Roman"/>
                <a:sym typeface="Times New Roman"/>
              </a:rPr>
              <a:t>ASP.Net cung cấp cho bạn nhiều control tạo các trang  web động và tương tác với người sử dụng.</a:t>
            </a:r>
            <a:endParaRPr sz="2223">
              <a:solidFill>
                <a:schemeClr val="dk1"/>
              </a:solidFill>
              <a:latin typeface="Times New Roman"/>
              <a:ea typeface="Times New Roman"/>
              <a:cs typeface="Times New Roman"/>
              <a:sym typeface="Times New Roman"/>
            </a:endParaRPr>
          </a:p>
          <a:p>
            <a:pPr indent="-293214" lvl="0" marL="304074" marR="178643" rtl="0" algn="just">
              <a:lnSpc>
                <a:spcPct val="150000"/>
              </a:lnSpc>
              <a:spcBef>
                <a:spcPts val="509"/>
              </a:spcBef>
              <a:spcAft>
                <a:spcPts val="0"/>
              </a:spcAft>
              <a:buClr>
                <a:srgbClr val="93A299"/>
              </a:buClr>
              <a:buSzPts val="1881"/>
              <a:buFont typeface="Noto Sans Symbols"/>
              <a:buChar char="❑"/>
            </a:pPr>
            <a:r>
              <a:rPr lang="en-US" sz="2223">
                <a:solidFill>
                  <a:srgbClr val="292934"/>
                </a:solidFill>
                <a:latin typeface="Times New Roman"/>
                <a:ea typeface="Times New Roman"/>
                <a:cs typeface="Times New Roman"/>
                <a:sym typeface="Times New Roman"/>
              </a:rPr>
              <a:t>Các control chấp nhận mô hình lập trình phía server mà  người sử dụng ở phía client tương tác với control server  để phát sinh các sự kiện sẽ xử lý phía server.</a:t>
            </a:r>
            <a:endParaRPr sz="2223">
              <a:solidFill>
                <a:schemeClr val="dk1"/>
              </a:solidFill>
              <a:latin typeface="Times New Roman"/>
              <a:ea typeface="Times New Roman"/>
              <a:cs typeface="Times New Roman"/>
              <a:sym typeface="Times New Roman"/>
            </a:endParaRPr>
          </a:p>
          <a:p>
            <a:pPr indent="-293214" lvl="0" marL="304074" marR="0" rtl="0" algn="just">
              <a:lnSpc>
                <a:spcPct val="150000"/>
              </a:lnSpc>
              <a:spcBef>
                <a:spcPts val="257"/>
              </a:spcBef>
              <a:spcAft>
                <a:spcPts val="0"/>
              </a:spcAft>
              <a:buClr>
                <a:srgbClr val="93A299"/>
              </a:buClr>
              <a:buSzPts val="1881"/>
              <a:buFont typeface="Noto Sans Symbols"/>
              <a:buChar char="❑"/>
            </a:pPr>
            <a:r>
              <a:rPr lang="en-US" sz="2223">
                <a:solidFill>
                  <a:srgbClr val="292934"/>
                </a:solidFill>
                <a:latin typeface="Times New Roman"/>
                <a:ea typeface="Times New Roman"/>
                <a:cs typeface="Times New Roman"/>
                <a:sym typeface="Times New Roman"/>
              </a:rPr>
              <a:t>Trang này được biên dịch -&gt; đối tượng gọi là </a:t>
            </a:r>
            <a:r>
              <a:rPr lang="en-US" sz="2223">
                <a:solidFill>
                  <a:srgbClr val="0000FF"/>
                </a:solidFill>
                <a:latin typeface="Times New Roman"/>
                <a:ea typeface="Times New Roman"/>
                <a:cs typeface="Times New Roman"/>
                <a:sym typeface="Times New Roman"/>
              </a:rPr>
              <a:t>Page</a:t>
            </a:r>
            <a:endParaRPr sz="2223">
              <a:solidFill>
                <a:schemeClr val="dk1"/>
              </a:solidFill>
              <a:latin typeface="Times New Roman"/>
              <a:ea typeface="Times New Roman"/>
              <a:cs typeface="Times New Roman"/>
              <a:sym typeface="Times New Roman"/>
            </a:endParaRPr>
          </a:p>
          <a:p>
            <a:pPr indent="-293214" lvl="0" marL="304074" marR="4344" rtl="0" algn="just">
              <a:lnSpc>
                <a:spcPct val="150000"/>
              </a:lnSpc>
              <a:spcBef>
                <a:spcPts val="496"/>
              </a:spcBef>
              <a:spcAft>
                <a:spcPts val="0"/>
              </a:spcAft>
              <a:buClr>
                <a:srgbClr val="93A299"/>
              </a:buClr>
              <a:buSzPts val="1881"/>
              <a:buFont typeface="Noto Sans Symbols"/>
              <a:buChar char="❑"/>
            </a:pPr>
            <a:r>
              <a:rPr lang="en-US" sz="2223">
                <a:solidFill>
                  <a:srgbClr val="292934"/>
                </a:solidFill>
                <a:latin typeface="Times New Roman"/>
                <a:ea typeface="Times New Roman"/>
                <a:cs typeface="Times New Roman"/>
                <a:sym typeface="Times New Roman"/>
              </a:rPr>
              <a:t>Khi trang được yêu cầu các control server được biên dịch  và thực thi trên server.</a:t>
            </a:r>
            <a:endParaRPr sz="2223">
              <a:solidFill>
                <a:schemeClr val="dk1"/>
              </a:solidFill>
              <a:latin typeface="Times New Roman"/>
              <a:ea typeface="Times New Roman"/>
              <a:cs typeface="Times New Roman"/>
              <a:sym typeface="Times New Roman"/>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8" name="Shape 248"/>
        <p:cNvGrpSpPr/>
        <p:nvPr/>
      </p:nvGrpSpPr>
      <p:grpSpPr>
        <a:xfrm>
          <a:off x="0" y="0"/>
          <a:ext cx="0" cy="0"/>
          <a:chOff x="0" y="0"/>
          <a:chExt cx="0" cy="0"/>
        </a:xfrm>
      </p:grpSpPr>
      <p:sp>
        <p:nvSpPr>
          <p:cNvPr id="249" name="Google Shape;249;p37"/>
          <p:cNvSpPr txBox="1"/>
          <p:nvPr/>
        </p:nvSpPr>
        <p:spPr>
          <a:xfrm>
            <a:off x="567999" y="1524000"/>
            <a:ext cx="8008001" cy="3640421"/>
          </a:xfrm>
          <a:prstGeom prst="rect">
            <a:avLst/>
          </a:prstGeom>
          <a:noFill/>
          <a:ln>
            <a:noFill/>
          </a:ln>
        </p:spPr>
        <p:txBody>
          <a:bodyPr anchorCtr="0" anchor="ctr" bIns="0" lIns="0" spcFirstLastPara="1" rIns="0" wrap="square" tIns="10850">
            <a:spAutoFit/>
          </a:bodyPr>
          <a:lstStyle/>
          <a:p>
            <a:pPr indent="-293213" lvl="0" marL="364344" marR="340454" rtl="0" algn="l">
              <a:lnSpc>
                <a:spcPct val="150000"/>
              </a:lnSpc>
              <a:spcBef>
                <a:spcPts val="0"/>
              </a:spcBef>
              <a:spcAft>
                <a:spcPts val="0"/>
              </a:spcAft>
              <a:buClr>
                <a:srgbClr val="93A299"/>
              </a:buClr>
              <a:buSzPts val="2522"/>
              <a:buFont typeface="Noto Sans Symbols"/>
              <a:buChar char="❑"/>
            </a:pPr>
            <a:r>
              <a:rPr lang="en-US" sz="3078">
                <a:solidFill>
                  <a:srgbClr val="292934"/>
                </a:solidFill>
                <a:latin typeface="Times New Roman"/>
                <a:ea typeface="Times New Roman"/>
                <a:cs typeface="Times New Roman"/>
                <a:sym typeface="Times New Roman"/>
              </a:rPr>
              <a:t>HTML Controls không có bất kỳ tương  tác nào với server sau khi chúng hiển thị  trên trang.</a:t>
            </a:r>
            <a:endParaRPr sz="3078">
              <a:solidFill>
                <a:schemeClr val="dk1"/>
              </a:solidFill>
              <a:latin typeface="Times New Roman"/>
              <a:ea typeface="Times New Roman"/>
              <a:cs typeface="Times New Roman"/>
              <a:sym typeface="Times New Roman"/>
            </a:endParaRPr>
          </a:p>
          <a:p>
            <a:pPr indent="-293213" lvl="0" marL="364344" marR="497920" rtl="0" algn="just">
              <a:spcBef>
                <a:spcPts val="599"/>
              </a:spcBef>
              <a:spcAft>
                <a:spcPts val="0"/>
              </a:spcAft>
              <a:buClr>
                <a:srgbClr val="93A299"/>
              </a:buClr>
              <a:buSzPts val="2522"/>
              <a:buFont typeface="Noto Sans Symbols"/>
              <a:buChar char="❑"/>
            </a:pPr>
            <a:r>
              <a:rPr lang="en-US" sz="3078">
                <a:solidFill>
                  <a:srgbClr val="292934"/>
                </a:solidFill>
                <a:latin typeface="Times New Roman"/>
                <a:ea typeface="Times New Roman"/>
                <a:cs typeface="Times New Roman"/>
                <a:sym typeface="Times New Roman"/>
              </a:rPr>
              <a:t>Còn Server Controls cho phép truy cập  các phương thức, các thuộc tính, các sự  kiện tại phía Server.</a:t>
            </a:r>
            <a:endParaRPr sz="3078">
              <a:solidFill>
                <a:schemeClr val="dk1"/>
              </a:solidFill>
              <a:latin typeface="Times New Roman"/>
              <a:ea typeface="Times New Roman"/>
              <a:cs typeface="Times New Roman"/>
              <a:sym typeface="Times New Roman"/>
            </a:endParaRPr>
          </a:p>
        </p:txBody>
      </p:sp>
      <p:sp>
        <p:nvSpPr>
          <p:cNvPr id="250" name="Google Shape;250;p37"/>
          <p:cNvSpPr txBox="1"/>
          <p:nvPr/>
        </p:nvSpPr>
        <p:spPr>
          <a:xfrm>
            <a:off x="1570027" y="416696"/>
            <a:ext cx="7543800" cy="506614"/>
          </a:xfrm>
          <a:prstGeom prst="rect">
            <a:avLst/>
          </a:prstGeom>
          <a:noFill/>
          <a:ln>
            <a:noFill/>
          </a:ln>
        </p:spPr>
        <p:txBody>
          <a:bodyPr anchorCtr="0" anchor="t" bIns="45700" lIns="91425" spcFirstLastPara="1" rIns="91425" wrap="square" tIns="45700">
            <a:spAutoFit/>
          </a:bodyPr>
          <a:lstStyle/>
          <a:p>
            <a:pPr indent="0" lvl="0" marL="71131" marR="0" rtl="0" algn="l">
              <a:lnSpc>
                <a:spcPct val="184250"/>
              </a:lnSpc>
              <a:spcBef>
                <a:spcPts val="0"/>
              </a:spcBef>
              <a:spcAft>
                <a:spcPts val="0"/>
              </a:spcAft>
              <a:buNone/>
            </a:pPr>
            <a:r>
              <a:rPr b="1" lang="en-US" sz="2000">
                <a:solidFill>
                  <a:schemeClr val="lt1"/>
                </a:solidFill>
                <a:latin typeface="Arial"/>
                <a:ea typeface="Arial"/>
                <a:cs typeface="Arial"/>
                <a:sym typeface="Arial"/>
              </a:rPr>
              <a:t>SERVER CONTROLS  VÀ HTML CONTROLS</a:t>
            </a:r>
            <a:endParaRPr b="1" sz="2000">
              <a:solidFill>
                <a:schemeClr val="lt1"/>
              </a:solidFill>
              <a:latin typeface="Arial"/>
              <a:ea typeface="Arial"/>
              <a:cs typeface="Arial"/>
              <a:sym typeface="Arial"/>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4" name="Shape 254"/>
        <p:cNvGrpSpPr/>
        <p:nvPr/>
      </p:nvGrpSpPr>
      <p:grpSpPr>
        <a:xfrm>
          <a:off x="0" y="0"/>
          <a:ext cx="0" cy="0"/>
          <a:chOff x="0" y="0"/>
          <a:chExt cx="0" cy="0"/>
        </a:xfrm>
      </p:grpSpPr>
      <p:sp>
        <p:nvSpPr>
          <p:cNvPr id="255" name="Google Shape;255;p38"/>
          <p:cNvSpPr txBox="1"/>
          <p:nvPr>
            <p:ph type="title"/>
          </p:nvPr>
        </p:nvSpPr>
        <p:spPr>
          <a:xfrm>
            <a:off x="1600200" y="393205"/>
            <a:ext cx="4844582" cy="589907"/>
          </a:xfrm>
          <a:prstGeom prst="rect">
            <a:avLst/>
          </a:prstGeom>
          <a:noFill/>
          <a:ln>
            <a:noFill/>
          </a:ln>
        </p:spPr>
        <p:txBody>
          <a:bodyPr anchorCtr="0" anchor="t" bIns="0" lIns="0" spcFirstLastPara="1" rIns="0" wrap="square" tIns="10850">
            <a:spAutoFit/>
          </a:bodyPr>
          <a:lstStyle/>
          <a:p>
            <a:pPr indent="0" lvl="0" marL="10860" rtl="0" algn="l">
              <a:spcBef>
                <a:spcPts val="0"/>
              </a:spcBef>
              <a:spcAft>
                <a:spcPts val="0"/>
              </a:spcAft>
              <a:buNone/>
            </a:pPr>
            <a:r>
              <a:rPr lang="en-US" sz="3762"/>
              <a:t>Các kiểu Server Control</a:t>
            </a:r>
            <a:endParaRPr sz="3762"/>
          </a:p>
        </p:txBody>
      </p:sp>
      <p:sp>
        <p:nvSpPr>
          <p:cNvPr id="256" name="Google Shape;256;p38"/>
          <p:cNvSpPr txBox="1"/>
          <p:nvPr/>
        </p:nvSpPr>
        <p:spPr>
          <a:xfrm>
            <a:off x="1120342" y="1562091"/>
            <a:ext cx="6768900" cy="2634900"/>
          </a:xfrm>
          <a:prstGeom prst="rect">
            <a:avLst/>
          </a:prstGeom>
          <a:noFill/>
          <a:ln>
            <a:noFill/>
          </a:ln>
        </p:spPr>
        <p:txBody>
          <a:bodyPr anchorCtr="0" anchor="t" bIns="0" lIns="0" spcFirstLastPara="1" rIns="0" wrap="square" tIns="28225">
            <a:spAutoFit/>
          </a:bodyPr>
          <a:lstStyle/>
          <a:p>
            <a:pPr indent="-293213" lvl="0" marL="304074" marR="791133" rtl="0" algn="l">
              <a:lnSpc>
                <a:spcPct val="119460"/>
              </a:lnSpc>
              <a:spcBef>
                <a:spcPts val="0"/>
              </a:spcBef>
              <a:spcAft>
                <a:spcPts val="0"/>
              </a:spcAft>
              <a:buClr>
                <a:srgbClr val="93A299"/>
              </a:buClr>
              <a:buSzPts val="2522"/>
              <a:buFont typeface="Noto Sans Symbols"/>
              <a:buChar char="❑"/>
            </a:pPr>
            <a:r>
              <a:rPr lang="en-US" sz="3078">
                <a:solidFill>
                  <a:srgbClr val="292934"/>
                </a:solidFill>
                <a:latin typeface="Times New Roman"/>
                <a:ea typeface="Times New Roman"/>
                <a:cs typeface="Times New Roman"/>
                <a:sym typeface="Times New Roman"/>
              </a:rPr>
              <a:t>.Net Framwork hỗ trợ HTML server  controls và Web server controls.</a:t>
            </a:r>
            <a:endParaRPr sz="3078">
              <a:solidFill>
                <a:schemeClr val="dk1"/>
              </a:solidFill>
              <a:latin typeface="Times New Roman"/>
              <a:ea typeface="Times New Roman"/>
              <a:cs typeface="Times New Roman"/>
              <a:sym typeface="Times New Roman"/>
            </a:endParaRPr>
          </a:p>
          <a:p>
            <a:pPr indent="-162897" lvl="1" marL="401811" marR="4344" rtl="0" algn="l">
              <a:spcBef>
                <a:spcPts val="517"/>
              </a:spcBef>
              <a:spcAft>
                <a:spcPts val="0"/>
              </a:spcAft>
              <a:buClr>
                <a:srgbClr val="93A299"/>
              </a:buClr>
              <a:buSzPts val="2223"/>
              <a:buFont typeface="Noto Sans Symbols"/>
              <a:buChar char="❑"/>
            </a:pPr>
            <a:r>
              <a:rPr b="0" i="0" lang="en-US" sz="2736" u="none" cap="none" strike="noStrike">
                <a:solidFill>
                  <a:srgbClr val="292934"/>
                </a:solidFill>
                <a:latin typeface="Times New Roman"/>
                <a:ea typeface="Times New Roman"/>
                <a:cs typeface="Times New Roman"/>
                <a:sym typeface="Times New Roman"/>
              </a:rPr>
              <a:t>HTML server controls: là các thẻ HTML bạn  có thể sử dụng code phía server. N</a:t>
            </a:r>
            <a:r>
              <a:rPr lang="en-US" sz="2736">
                <a:solidFill>
                  <a:srgbClr val="292934"/>
                </a:solidFill>
                <a:latin typeface="Times New Roman"/>
                <a:ea typeface="Times New Roman"/>
                <a:cs typeface="Times New Roman"/>
                <a:sym typeface="Times New Roman"/>
              </a:rPr>
              <a:t>ằ</a:t>
            </a:r>
            <a:r>
              <a:rPr b="0" i="0" lang="en-US" sz="2736" u="none" cap="none" strike="noStrike">
                <a:solidFill>
                  <a:srgbClr val="292934"/>
                </a:solidFill>
                <a:latin typeface="Times New Roman"/>
                <a:ea typeface="Times New Roman"/>
                <a:cs typeface="Times New Roman"/>
                <a:sym typeface="Times New Roman"/>
              </a:rPr>
              <a:t>m trong</a:t>
            </a:r>
            <a:endParaRPr b="0" i="0" sz="2736" u="none" cap="none" strike="noStrike">
              <a:solidFill>
                <a:schemeClr val="dk1"/>
              </a:solidFill>
              <a:latin typeface="Times New Roman"/>
              <a:ea typeface="Times New Roman"/>
              <a:cs typeface="Times New Roman"/>
              <a:sym typeface="Times New Roman"/>
            </a:endParaRPr>
          </a:p>
        </p:txBody>
      </p:sp>
      <p:sp>
        <p:nvSpPr>
          <p:cNvPr id="257" name="Google Shape;257;p38"/>
          <p:cNvSpPr txBox="1"/>
          <p:nvPr/>
        </p:nvSpPr>
        <p:spPr>
          <a:xfrm>
            <a:off x="2840938" y="4245246"/>
            <a:ext cx="3603900" cy="326700"/>
          </a:xfrm>
          <a:prstGeom prst="rect">
            <a:avLst/>
          </a:prstGeom>
          <a:noFill/>
          <a:ln>
            <a:noFill/>
          </a:ln>
        </p:spPr>
        <p:txBody>
          <a:bodyPr anchorCtr="0" anchor="t" bIns="0" lIns="0" spcFirstLastPara="1" rIns="0" wrap="square" tIns="10850">
            <a:spAutoFit/>
          </a:bodyPr>
          <a:lstStyle/>
          <a:p>
            <a:pPr indent="0" lvl="0" marL="10860" marR="0" rtl="0" algn="l">
              <a:spcBef>
                <a:spcPts val="0"/>
              </a:spcBef>
              <a:spcAft>
                <a:spcPts val="0"/>
              </a:spcAft>
              <a:buNone/>
            </a:pPr>
            <a:r>
              <a:rPr lang="en-US" sz="1710">
                <a:solidFill>
                  <a:srgbClr val="0000FF"/>
                </a:solidFill>
                <a:latin typeface="Times New Roman"/>
                <a:ea typeface="Times New Roman"/>
                <a:cs typeface="Times New Roman"/>
                <a:sym typeface="Times New Roman"/>
              </a:rPr>
              <a:t>System.Web.UI.HtmlControls </a:t>
            </a:r>
            <a:r>
              <a:rPr lang="en-US" sz="2052">
                <a:solidFill>
                  <a:srgbClr val="292934"/>
                </a:solidFill>
                <a:latin typeface="Times New Roman"/>
                <a:ea typeface="Times New Roman"/>
                <a:cs typeface="Times New Roman"/>
                <a:sym typeface="Times New Roman"/>
              </a:rPr>
              <a:t>được lấy</a:t>
            </a:r>
            <a:endParaRPr sz="2052">
              <a:solidFill>
                <a:schemeClr val="dk1"/>
              </a:solidFill>
              <a:latin typeface="Times New Roman"/>
              <a:ea typeface="Times New Roman"/>
              <a:cs typeface="Times New Roman"/>
              <a:sym typeface="Times New Roman"/>
            </a:endParaRPr>
          </a:p>
        </p:txBody>
      </p:sp>
      <p:sp>
        <p:nvSpPr>
          <p:cNvPr id="258" name="Google Shape;258;p38"/>
          <p:cNvSpPr txBox="1"/>
          <p:nvPr/>
        </p:nvSpPr>
        <p:spPr>
          <a:xfrm>
            <a:off x="1501474" y="4731492"/>
            <a:ext cx="6524100" cy="1611000"/>
          </a:xfrm>
          <a:prstGeom prst="rect">
            <a:avLst/>
          </a:prstGeom>
          <a:noFill/>
          <a:ln>
            <a:noFill/>
          </a:ln>
        </p:spPr>
        <p:txBody>
          <a:bodyPr anchorCtr="0" anchor="t" bIns="0" lIns="0" spcFirstLastPara="1" rIns="0" wrap="square" tIns="10850">
            <a:spAutoFit/>
          </a:bodyPr>
          <a:lstStyle/>
          <a:p>
            <a:pPr indent="0" lvl="0" marL="173756" marR="0" rtl="0" algn="l">
              <a:spcBef>
                <a:spcPts val="0"/>
              </a:spcBef>
              <a:spcAft>
                <a:spcPts val="0"/>
              </a:spcAft>
              <a:buNone/>
            </a:pPr>
            <a:r>
              <a:rPr lang="en-US" sz="2736">
                <a:solidFill>
                  <a:srgbClr val="292934"/>
                </a:solidFill>
                <a:latin typeface="Times New Roman"/>
                <a:ea typeface="Times New Roman"/>
                <a:cs typeface="Times New Roman"/>
                <a:sym typeface="Times New Roman"/>
              </a:rPr>
              <a:t>namespace</a:t>
            </a:r>
            <a:r>
              <a:rPr lang="en-US" sz="2736">
                <a:solidFill>
                  <a:schemeClr val="dk1"/>
                </a:solidFill>
                <a:latin typeface="Times New Roman"/>
                <a:ea typeface="Times New Roman"/>
                <a:cs typeface="Times New Roman"/>
                <a:sym typeface="Times New Roman"/>
              </a:rPr>
              <a:t>   </a:t>
            </a:r>
            <a:r>
              <a:rPr lang="en-US" sz="2052">
                <a:solidFill>
                  <a:srgbClr val="292934"/>
                </a:solidFill>
                <a:latin typeface="Times New Roman"/>
                <a:ea typeface="Times New Roman"/>
                <a:cs typeface="Times New Roman"/>
                <a:sym typeface="Times New Roman"/>
              </a:rPr>
              <a:t>từ lớp cơ sở </a:t>
            </a:r>
            <a:r>
              <a:rPr lang="en-US" sz="1881">
                <a:solidFill>
                  <a:srgbClr val="0000FF"/>
                </a:solidFill>
                <a:latin typeface="Times New Roman"/>
                <a:ea typeface="Times New Roman"/>
                <a:cs typeface="Times New Roman"/>
                <a:sym typeface="Times New Roman"/>
              </a:rPr>
              <a:t>HtmlControl</a:t>
            </a:r>
            <a:endParaRPr sz="1881">
              <a:solidFill>
                <a:schemeClr val="dk1"/>
              </a:solidFill>
              <a:latin typeface="Times New Roman"/>
              <a:ea typeface="Times New Roman"/>
              <a:cs typeface="Times New Roman"/>
              <a:sym typeface="Times New Roman"/>
            </a:endParaRPr>
          </a:p>
          <a:p>
            <a:pPr indent="-198191" lvl="0" marL="208508" marR="0" rtl="0" algn="l">
              <a:spcBef>
                <a:spcPts val="509"/>
              </a:spcBef>
              <a:spcAft>
                <a:spcPts val="0"/>
              </a:spcAft>
              <a:buClr>
                <a:srgbClr val="93A299"/>
              </a:buClr>
              <a:buSzPts val="1624"/>
              <a:buFont typeface="Noto Sans Symbols"/>
              <a:buChar char="❑"/>
            </a:pPr>
            <a:r>
              <a:rPr lang="en-US" sz="2052">
                <a:solidFill>
                  <a:srgbClr val="292934"/>
                </a:solidFill>
                <a:latin typeface="Times New Roman"/>
                <a:ea typeface="Times New Roman"/>
                <a:cs typeface="Times New Roman"/>
                <a:sym typeface="Times New Roman"/>
              </a:rPr>
              <a:t>Web server controls: nằm trong namespace</a:t>
            </a:r>
            <a:endParaRPr sz="2052">
              <a:solidFill>
                <a:schemeClr val="dk1"/>
              </a:solidFill>
              <a:latin typeface="Times New Roman"/>
              <a:ea typeface="Times New Roman"/>
              <a:cs typeface="Times New Roman"/>
              <a:sym typeface="Times New Roman"/>
            </a:endParaRPr>
          </a:p>
          <a:p>
            <a:pPr indent="-7059" lvl="0" marL="173756" marR="4344" rtl="0" algn="l">
              <a:lnSpc>
                <a:spcPct val="105300"/>
              </a:lnSpc>
              <a:spcBef>
                <a:spcPts val="1163"/>
              </a:spcBef>
              <a:spcAft>
                <a:spcPts val="0"/>
              </a:spcAft>
              <a:buNone/>
            </a:pPr>
            <a:r>
              <a:rPr lang="en-US" sz="1881">
                <a:solidFill>
                  <a:srgbClr val="0000FF"/>
                </a:solidFill>
                <a:latin typeface="Times New Roman"/>
                <a:ea typeface="Times New Roman"/>
                <a:cs typeface="Times New Roman"/>
                <a:sym typeface="Times New Roman"/>
              </a:rPr>
              <a:t>System.Web.UI.WebControls</a:t>
            </a:r>
            <a:r>
              <a:rPr lang="en-US" sz="1881">
                <a:solidFill>
                  <a:srgbClr val="292934"/>
                </a:solidFill>
                <a:latin typeface="Times New Roman"/>
                <a:ea typeface="Times New Roman"/>
                <a:cs typeface="Times New Roman"/>
                <a:sym typeface="Times New Roman"/>
              </a:rPr>
              <a:t>. </a:t>
            </a:r>
            <a:r>
              <a:rPr lang="en-US" sz="2052">
                <a:solidFill>
                  <a:srgbClr val="292934"/>
                </a:solidFill>
                <a:latin typeface="Times New Roman"/>
                <a:ea typeface="Times New Roman"/>
                <a:cs typeface="Times New Roman"/>
                <a:sym typeface="Times New Roman"/>
              </a:rPr>
              <a:t>Các control này cũng gọi là Web  Controls.</a:t>
            </a:r>
            <a:endParaRPr sz="2052">
              <a:solidFill>
                <a:schemeClr val="dk1"/>
              </a:solidFill>
              <a:latin typeface="Times New Roman"/>
              <a:ea typeface="Times New Roman"/>
              <a:cs typeface="Times New Roman"/>
              <a:sym typeface="Times New Roman"/>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2" name="Shape 262"/>
        <p:cNvGrpSpPr/>
        <p:nvPr/>
      </p:nvGrpSpPr>
      <p:grpSpPr>
        <a:xfrm>
          <a:off x="0" y="0"/>
          <a:ext cx="0" cy="0"/>
          <a:chOff x="0" y="0"/>
          <a:chExt cx="0" cy="0"/>
        </a:xfrm>
      </p:grpSpPr>
      <p:sp>
        <p:nvSpPr>
          <p:cNvPr id="263" name="Google Shape;263;p39"/>
          <p:cNvSpPr txBox="1"/>
          <p:nvPr>
            <p:ph type="title"/>
          </p:nvPr>
        </p:nvSpPr>
        <p:spPr>
          <a:xfrm>
            <a:off x="1744511" y="403010"/>
            <a:ext cx="5593913" cy="589907"/>
          </a:xfrm>
          <a:prstGeom prst="rect">
            <a:avLst/>
          </a:prstGeom>
          <a:noFill/>
          <a:ln>
            <a:noFill/>
          </a:ln>
        </p:spPr>
        <p:txBody>
          <a:bodyPr anchorCtr="0" anchor="t" bIns="0" lIns="0" spcFirstLastPara="1" rIns="0" wrap="square" tIns="10850">
            <a:spAutoFit/>
          </a:bodyPr>
          <a:lstStyle/>
          <a:p>
            <a:pPr indent="0" lvl="0" marL="10860" rtl="0" algn="l">
              <a:spcBef>
                <a:spcPts val="0"/>
              </a:spcBef>
              <a:spcAft>
                <a:spcPts val="0"/>
              </a:spcAft>
              <a:buNone/>
            </a:pPr>
            <a:r>
              <a:rPr lang="en-US" sz="3762"/>
              <a:t>Web control</a:t>
            </a:r>
            <a:endParaRPr/>
          </a:p>
        </p:txBody>
      </p:sp>
      <p:sp>
        <p:nvSpPr>
          <p:cNvPr id="264" name="Google Shape;264;p39"/>
          <p:cNvSpPr txBox="1"/>
          <p:nvPr/>
        </p:nvSpPr>
        <p:spPr>
          <a:xfrm>
            <a:off x="685800" y="1295400"/>
            <a:ext cx="8077200" cy="4852057"/>
          </a:xfrm>
          <a:prstGeom prst="rect">
            <a:avLst/>
          </a:prstGeom>
          <a:noFill/>
          <a:ln>
            <a:noFill/>
          </a:ln>
        </p:spPr>
        <p:txBody>
          <a:bodyPr anchorCtr="0" anchor="t" bIns="0" lIns="0" spcFirstLastPara="1" rIns="0" wrap="square" tIns="89050">
            <a:spAutoFit/>
          </a:bodyPr>
          <a:lstStyle/>
          <a:p>
            <a:pPr indent="-293214" lvl="0" marL="304074" marR="4344" rtl="0" algn="l">
              <a:lnSpc>
                <a:spcPct val="150000"/>
              </a:lnSpc>
              <a:spcBef>
                <a:spcPts val="0"/>
              </a:spcBef>
              <a:spcAft>
                <a:spcPts val="0"/>
              </a:spcAft>
              <a:buClr>
                <a:srgbClr val="93A299"/>
              </a:buClr>
              <a:buSzPts val="1881"/>
              <a:buFont typeface="Noto Sans Symbols"/>
              <a:buChar char="❑"/>
            </a:pPr>
            <a:r>
              <a:rPr i="1" lang="en-US" sz="2223">
                <a:solidFill>
                  <a:srgbClr val="292934"/>
                </a:solidFill>
                <a:latin typeface="Times New Roman"/>
                <a:ea typeface="Times New Roman"/>
                <a:cs typeface="Times New Roman"/>
                <a:sym typeface="Times New Roman"/>
              </a:rPr>
              <a:t>List controls: là các control tạo các danh sách(list). Ví dụ  có thể sử dụng ListBox và DropDrawList</a:t>
            </a:r>
            <a:endParaRPr sz="2223">
              <a:solidFill>
                <a:schemeClr val="dk1"/>
              </a:solidFill>
              <a:latin typeface="Times New Roman"/>
              <a:ea typeface="Times New Roman"/>
              <a:cs typeface="Times New Roman"/>
              <a:sym typeface="Times New Roman"/>
            </a:endParaRPr>
          </a:p>
          <a:p>
            <a:pPr indent="-293214" lvl="0" marL="304074" marR="182987" rtl="0" algn="l">
              <a:lnSpc>
                <a:spcPct val="150000"/>
              </a:lnSpc>
              <a:spcBef>
                <a:spcPts val="500"/>
              </a:spcBef>
              <a:spcAft>
                <a:spcPts val="0"/>
              </a:spcAft>
              <a:buClr>
                <a:srgbClr val="93A299"/>
              </a:buClr>
              <a:buSzPts val="1881"/>
              <a:buFont typeface="Noto Sans Symbols"/>
              <a:buChar char="❑"/>
            </a:pPr>
            <a:r>
              <a:rPr i="1" lang="en-US" sz="2223">
                <a:solidFill>
                  <a:srgbClr val="292934"/>
                </a:solidFill>
                <a:latin typeface="Times New Roman"/>
                <a:ea typeface="Times New Roman"/>
                <a:cs typeface="Times New Roman"/>
                <a:sym typeface="Times New Roman"/>
              </a:rPr>
              <a:t>Validation controls: là các control kiểm tra và validate  giá trị được nhập vào các control khác trên trang. Ví dụ  </a:t>
            </a:r>
            <a:r>
              <a:rPr lang="en-US" sz="2223">
                <a:solidFill>
                  <a:srgbClr val="292934"/>
                </a:solidFill>
                <a:latin typeface="Times New Roman"/>
                <a:ea typeface="Times New Roman"/>
                <a:cs typeface="Times New Roman"/>
                <a:sym typeface="Times New Roman"/>
              </a:rPr>
              <a:t>RequiredFieldValidator và CustomValidator</a:t>
            </a:r>
            <a:endParaRPr sz="2223">
              <a:solidFill>
                <a:schemeClr val="dk1"/>
              </a:solidFill>
              <a:latin typeface="Times New Roman"/>
              <a:ea typeface="Times New Roman"/>
              <a:cs typeface="Times New Roman"/>
              <a:sym typeface="Times New Roman"/>
            </a:endParaRPr>
          </a:p>
          <a:p>
            <a:pPr indent="-293214" lvl="0" marL="304074" marR="290499" rtl="0" algn="l">
              <a:lnSpc>
                <a:spcPct val="150000"/>
              </a:lnSpc>
              <a:spcBef>
                <a:spcPts val="547"/>
              </a:spcBef>
              <a:spcAft>
                <a:spcPts val="0"/>
              </a:spcAft>
              <a:buClr>
                <a:srgbClr val="93A299"/>
              </a:buClr>
              <a:buSzPts val="1881"/>
              <a:buFont typeface="Noto Sans Symbols"/>
              <a:buChar char="❑"/>
            </a:pPr>
            <a:r>
              <a:rPr i="1" lang="en-US" sz="2223">
                <a:solidFill>
                  <a:srgbClr val="292934"/>
                </a:solidFill>
                <a:latin typeface="Times New Roman"/>
                <a:ea typeface="Times New Roman"/>
                <a:cs typeface="Times New Roman"/>
                <a:sym typeface="Times New Roman"/>
              </a:rPr>
              <a:t>Rich controls: là các control đặc biệt được sử dụng tạo  đầu ra cho các công việc đặc biệt. Ví dụ: Calendar và  AdRotator</a:t>
            </a:r>
            <a:endParaRPr sz="2223">
              <a:solidFill>
                <a:schemeClr val="dk1"/>
              </a:solidFill>
              <a:latin typeface="Times New Roman"/>
              <a:ea typeface="Times New Roman"/>
              <a:cs typeface="Times New Roman"/>
              <a:sym typeface="Times New Roman"/>
            </a:endParaRPr>
          </a:p>
          <a:p>
            <a:pPr indent="-293214" lvl="0" marL="304074" marR="234571" rtl="0" algn="l">
              <a:lnSpc>
                <a:spcPct val="150000"/>
              </a:lnSpc>
              <a:spcBef>
                <a:spcPts val="552"/>
              </a:spcBef>
              <a:spcAft>
                <a:spcPts val="0"/>
              </a:spcAft>
              <a:buClr>
                <a:srgbClr val="93A299"/>
              </a:buClr>
              <a:buSzPts val="1881"/>
              <a:buFont typeface="Noto Sans Symbols"/>
              <a:buChar char="❑"/>
            </a:pPr>
            <a:r>
              <a:rPr i="1" lang="en-US" sz="2223">
                <a:solidFill>
                  <a:srgbClr val="292934"/>
                </a:solidFill>
                <a:latin typeface="Times New Roman"/>
                <a:ea typeface="Times New Roman"/>
                <a:cs typeface="Times New Roman"/>
                <a:sym typeface="Times New Roman"/>
              </a:rPr>
              <a:t>User controls: bạn có thể tạo các control như các trang  Web form và nhúng các control vào trang web khác.</a:t>
            </a:r>
            <a:endParaRPr sz="2223">
              <a:solidFill>
                <a:schemeClr val="dk1"/>
              </a:solidFill>
              <a:latin typeface="Times New Roman"/>
              <a:ea typeface="Times New Roman"/>
              <a:cs typeface="Times New Roman"/>
              <a:sym typeface="Times New Roman"/>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8" name="Shape 268"/>
        <p:cNvGrpSpPr/>
        <p:nvPr/>
      </p:nvGrpSpPr>
      <p:grpSpPr>
        <a:xfrm>
          <a:off x="0" y="0"/>
          <a:ext cx="0" cy="0"/>
          <a:chOff x="0" y="0"/>
          <a:chExt cx="0" cy="0"/>
        </a:xfrm>
      </p:grpSpPr>
      <p:sp>
        <p:nvSpPr>
          <p:cNvPr id="269" name="Google Shape;269;p40"/>
          <p:cNvSpPr txBox="1"/>
          <p:nvPr>
            <p:ph type="title"/>
          </p:nvPr>
        </p:nvSpPr>
        <p:spPr>
          <a:xfrm>
            <a:off x="1447800" y="459141"/>
            <a:ext cx="6846054" cy="458333"/>
          </a:xfrm>
          <a:prstGeom prst="rect">
            <a:avLst/>
          </a:prstGeom>
          <a:noFill/>
          <a:ln>
            <a:noFill/>
          </a:ln>
        </p:spPr>
        <p:txBody>
          <a:bodyPr anchorCtr="0" anchor="t" bIns="0" lIns="0" spcFirstLastPara="1" rIns="0" wrap="square" tIns="10850">
            <a:spAutoFit/>
          </a:bodyPr>
          <a:lstStyle/>
          <a:p>
            <a:pPr indent="0" lvl="0" marL="10860" rtl="0" algn="l">
              <a:spcBef>
                <a:spcPts val="0"/>
              </a:spcBef>
              <a:spcAft>
                <a:spcPts val="0"/>
              </a:spcAft>
              <a:buNone/>
            </a:pPr>
            <a:r>
              <a:rPr lang="en-US" sz="2907"/>
              <a:t>Bảảng HTML server control và thẻ    tương ứng</a:t>
            </a:r>
            <a:endParaRPr sz="2907"/>
          </a:p>
        </p:txBody>
      </p:sp>
      <p:graphicFrame>
        <p:nvGraphicFramePr>
          <p:cNvPr id="270" name="Google Shape;270;p40"/>
          <p:cNvGraphicFramePr/>
          <p:nvPr/>
        </p:nvGraphicFramePr>
        <p:xfrm>
          <a:off x="762000" y="1371600"/>
          <a:ext cx="3000000" cy="3000000"/>
        </p:xfrm>
        <a:graphic>
          <a:graphicData uri="http://schemas.openxmlformats.org/drawingml/2006/table">
            <a:tbl>
              <a:tblPr bandRow="1" firstRow="1">
                <a:noFill/>
                <a:tableStyleId>{3C233A0A-49CF-4B93-9269-92A646D8DC43}</a:tableStyleId>
              </a:tblPr>
              <a:tblGrid>
                <a:gridCol w="3518600"/>
                <a:gridCol w="3518600"/>
              </a:tblGrid>
              <a:tr h="383350">
                <a:tc>
                  <a:txBody>
                    <a:bodyPr/>
                    <a:lstStyle/>
                    <a:p>
                      <a:pPr indent="0" lvl="0" marL="93980" marR="0" rtl="0" algn="l">
                        <a:lnSpc>
                          <a:spcPct val="100000"/>
                        </a:lnSpc>
                        <a:spcBef>
                          <a:spcPts val="0"/>
                        </a:spcBef>
                        <a:spcAft>
                          <a:spcPts val="0"/>
                        </a:spcAft>
                        <a:buNone/>
                      </a:pPr>
                      <a:r>
                        <a:rPr lang="en-US" sz="2200" u="none" cap="none" strike="noStrike">
                          <a:solidFill>
                            <a:srgbClr val="AD8F67"/>
                          </a:solidFill>
                          <a:latin typeface="Verdana"/>
                          <a:ea typeface="Verdana"/>
                          <a:cs typeface="Verdana"/>
                          <a:sym typeface="Verdana"/>
                        </a:rPr>
                        <a:t>HTML server control</a:t>
                      </a:r>
                      <a:endParaRPr sz="2200" u="none" cap="none" strike="noStrike">
                        <a:latin typeface="Verdana"/>
                        <a:ea typeface="Verdana"/>
                        <a:cs typeface="Verdana"/>
                        <a:sym typeface="Verdana"/>
                      </a:endParaRPr>
                    </a:p>
                  </a:txBody>
                  <a:tcPr marT="39100" marB="0" marR="0" marL="0">
                    <a:lnL cap="flat" cmpd="sng" w="28575">
                      <a:solidFill>
                        <a:srgbClr val="292934"/>
                      </a:solidFill>
                      <a:prstDash val="solid"/>
                      <a:round/>
                      <a:headEnd len="sm" w="sm" type="none"/>
                      <a:tailEnd len="sm" w="sm" type="none"/>
                    </a:lnL>
                    <a:lnR cap="flat" cmpd="sng" w="12700">
                      <a:solidFill>
                        <a:srgbClr val="292934"/>
                      </a:solidFill>
                      <a:prstDash val="solid"/>
                      <a:round/>
                      <a:headEnd len="sm" w="sm" type="none"/>
                      <a:tailEnd len="sm" w="sm" type="none"/>
                    </a:lnR>
                    <a:lnT cap="flat" cmpd="sng" w="28575">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c>
                  <a:txBody>
                    <a:bodyPr/>
                    <a:lstStyle/>
                    <a:p>
                      <a:pPr indent="0" lvl="0" marL="93980" marR="0" rtl="0" algn="l">
                        <a:lnSpc>
                          <a:spcPct val="100000"/>
                        </a:lnSpc>
                        <a:spcBef>
                          <a:spcPts val="0"/>
                        </a:spcBef>
                        <a:spcAft>
                          <a:spcPts val="0"/>
                        </a:spcAft>
                        <a:buNone/>
                      </a:pPr>
                      <a:r>
                        <a:rPr lang="en-US" sz="2200" u="none" cap="none" strike="noStrike">
                          <a:solidFill>
                            <a:srgbClr val="AD8F67"/>
                          </a:solidFill>
                          <a:latin typeface="Verdana"/>
                          <a:ea typeface="Verdana"/>
                          <a:cs typeface="Verdana"/>
                          <a:sym typeface="Verdana"/>
                        </a:rPr>
                        <a:t>Thẻ HTML</a:t>
                      </a:r>
                      <a:endParaRPr sz="2200" u="none" cap="none" strike="noStrike">
                        <a:latin typeface="Verdana"/>
                        <a:ea typeface="Verdana"/>
                        <a:cs typeface="Verdana"/>
                        <a:sym typeface="Verdana"/>
                      </a:endParaRPr>
                    </a:p>
                  </a:txBody>
                  <a:tcPr marT="39100" marB="0" marR="0" marL="0">
                    <a:lnL cap="flat" cmpd="sng" w="12700">
                      <a:solidFill>
                        <a:srgbClr val="292934"/>
                      </a:solidFill>
                      <a:prstDash val="solid"/>
                      <a:round/>
                      <a:headEnd len="sm" w="sm" type="none"/>
                      <a:tailEnd len="sm" w="sm" type="none"/>
                    </a:lnL>
                    <a:lnR cap="flat" cmpd="sng" w="28575">
                      <a:solidFill>
                        <a:srgbClr val="292934"/>
                      </a:solidFill>
                      <a:prstDash val="solid"/>
                      <a:round/>
                      <a:headEnd len="sm" w="sm" type="none"/>
                      <a:tailEnd len="sm" w="sm" type="none"/>
                    </a:lnR>
                    <a:lnT cap="flat" cmpd="sng" w="28575">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r>
              <a:tr h="417025">
                <a:tc>
                  <a:txBody>
                    <a:bodyPr/>
                    <a:lstStyle/>
                    <a:p>
                      <a:pPr indent="0" lvl="0" marL="93980" marR="0" rtl="0" algn="l">
                        <a:lnSpc>
                          <a:spcPct val="100000"/>
                        </a:lnSpc>
                        <a:spcBef>
                          <a:spcPts val="0"/>
                        </a:spcBef>
                        <a:spcAft>
                          <a:spcPts val="0"/>
                        </a:spcAft>
                        <a:buNone/>
                      </a:pPr>
                      <a:r>
                        <a:rPr i="1" lang="en-US" sz="2200" u="none" cap="none" strike="noStrike">
                          <a:solidFill>
                            <a:srgbClr val="292934"/>
                          </a:solidFill>
                          <a:latin typeface="Verdana"/>
                          <a:ea typeface="Verdana"/>
                          <a:cs typeface="Verdana"/>
                          <a:sym typeface="Verdana"/>
                        </a:rPr>
                        <a:t>HtmlForm</a:t>
                      </a:r>
                      <a:endParaRPr sz="2200" u="none" cap="none" strike="noStrike">
                        <a:latin typeface="Verdana"/>
                        <a:ea typeface="Verdana"/>
                        <a:cs typeface="Verdana"/>
                        <a:sym typeface="Verdana"/>
                      </a:endParaRPr>
                    </a:p>
                  </a:txBody>
                  <a:tcPr marT="39100" marB="0" marR="0" marL="0">
                    <a:lnL cap="flat" cmpd="sng" w="28575">
                      <a:solidFill>
                        <a:srgbClr val="292934"/>
                      </a:solidFill>
                      <a:prstDash val="solid"/>
                      <a:round/>
                      <a:headEnd len="sm" w="sm" type="none"/>
                      <a:tailEnd len="sm" w="sm" type="none"/>
                    </a:lnL>
                    <a:lnR cap="flat" cmpd="sng" w="12700">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c>
                  <a:txBody>
                    <a:bodyPr/>
                    <a:lstStyle/>
                    <a:p>
                      <a:pPr indent="0" lvl="0" marL="93980" marR="0" rtl="0" algn="l">
                        <a:lnSpc>
                          <a:spcPct val="100000"/>
                        </a:lnSpc>
                        <a:spcBef>
                          <a:spcPts val="0"/>
                        </a:spcBef>
                        <a:spcAft>
                          <a:spcPts val="0"/>
                        </a:spcAft>
                        <a:buNone/>
                      </a:pPr>
                      <a:r>
                        <a:rPr lang="en-US" sz="2200" u="none" cap="none" strike="noStrike">
                          <a:solidFill>
                            <a:srgbClr val="292934"/>
                          </a:solidFill>
                          <a:latin typeface="Verdana"/>
                          <a:ea typeface="Verdana"/>
                          <a:cs typeface="Verdana"/>
                          <a:sym typeface="Verdana"/>
                        </a:rPr>
                        <a:t>&lt;form&gt;</a:t>
                      </a:r>
                      <a:endParaRPr sz="2200" u="none" cap="none" strike="noStrike">
                        <a:latin typeface="Verdana"/>
                        <a:ea typeface="Verdana"/>
                        <a:cs typeface="Verdana"/>
                        <a:sym typeface="Verdana"/>
                      </a:endParaRPr>
                    </a:p>
                  </a:txBody>
                  <a:tcPr marT="39100" marB="0" marR="0" marL="0">
                    <a:lnL cap="flat" cmpd="sng" w="12700">
                      <a:solidFill>
                        <a:srgbClr val="292934"/>
                      </a:solidFill>
                      <a:prstDash val="solid"/>
                      <a:round/>
                      <a:headEnd len="sm" w="sm" type="none"/>
                      <a:tailEnd len="sm" w="sm" type="none"/>
                    </a:lnL>
                    <a:lnR cap="flat" cmpd="sng" w="28575">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r>
              <a:tr h="912225">
                <a:tc>
                  <a:txBody>
                    <a:bodyPr/>
                    <a:lstStyle/>
                    <a:p>
                      <a:pPr indent="0" lvl="0" marL="93980" marR="0" rtl="0" algn="l">
                        <a:lnSpc>
                          <a:spcPct val="100000"/>
                        </a:lnSpc>
                        <a:spcBef>
                          <a:spcPts val="0"/>
                        </a:spcBef>
                        <a:spcAft>
                          <a:spcPts val="0"/>
                        </a:spcAft>
                        <a:buNone/>
                      </a:pPr>
                      <a:r>
                        <a:rPr i="1" lang="en-US" sz="2200" u="none" cap="none" strike="noStrike">
                          <a:solidFill>
                            <a:srgbClr val="292934"/>
                          </a:solidFill>
                          <a:latin typeface="Verdana"/>
                          <a:ea typeface="Verdana"/>
                          <a:cs typeface="Verdana"/>
                          <a:sym typeface="Verdana"/>
                        </a:rPr>
                        <a:t>HtmlInputText</a:t>
                      </a:r>
                      <a:endParaRPr sz="2200" u="none" cap="none" strike="noStrike">
                        <a:latin typeface="Verdana"/>
                        <a:ea typeface="Verdana"/>
                        <a:cs typeface="Verdana"/>
                        <a:sym typeface="Verdana"/>
                      </a:endParaRPr>
                    </a:p>
                  </a:txBody>
                  <a:tcPr marT="39100" marB="0" marR="0" marL="0">
                    <a:lnL cap="flat" cmpd="sng" w="28575">
                      <a:solidFill>
                        <a:srgbClr val="292934"/>
                      </a:solidFill>
                      <a:prstDash val="solid"/>
                      <a:round/>
                      <a:headEnd len="sm" w="sm" type="none"/>
                      <a:tailEnd len="sm" w="sm" type="none"/>
                    </a:lnL>
                    <a:lnR cap="flat" cmpd="sng" w="12700">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c>
                  <a:txBody>
                    <a:bodyPr/>
                    <a:lstStyle/>
                    <a:p>
                      <a:pPr indent="0" lvl="0" marL="93980" marR="0" rtl="0" algn="l">
                        <a:lnSpc>
                          <a:spcPct val="100000"/>
                        </a:lnSpc>
                        <a:spcBef>
                          <a:spcPts val="0"/>
                        </a:spcBef>
                        <a:spcAft>
                          <a:spcPts val="0"/>
                        </a:spcAft>
                        <a:buNone/>
                      </a:pPr>
                      <a:r>
                        <a:rPr lang="en-US" sz="1700" u="none" cap="none" strike="noStrike">
                          <a:solidFill>
                            <a:srgbClr val="292934"/>
                          </a:solidFill>
                          <a:latin typeface="Verdana"/>
                          <a:ea typeface="Verdana"/>
                          <a:cs typeface="Verdana"/>
                          <a:sym typeface="Verdana"/>
                        </a:rPr>
                        <a:t>&lt;input type = "text"&gt; Và</a:t>
                      </a:r>
                      <a:endParaRPr sz="1700" u="none" cap="none" strike="noStrike">
                        <a:latin typeface="Verdana"/>
                        <a:ea typeface="Verdana"/>
                        <a:cs typeface="Verdana"/>
                        <a:sym typeface="Verdana"/>
                      </a:endParaRPr>
                    </a:p>
                    <a:p>
                      <a:pPr indent="0" lvl="0" marL="93980" marR="0" rtl="0" algn="l">
                        <a:lnSpc>
                          <a:spcPct val="100000"/>
                        </a:lnSpc>
                        <a:spcBef>
                          <a:spcPts val="0"/>
                        </a:spcBef>
                        <a:spcAft>
                          <a:spcPts val="0"/>
                        </a:spcAft>
                        <a:buNone/>
                      </a:pPr>
                      <a:r>
                        <a:rPr lang="en-US" sz="1700" u="none" cap="none" strike="noStrike">
                          <a:solidFill>
                            <a:srgbClr val="292934"/>
                          </a:solidFill>
                          <a:latin typeface="Verdana"/>
                          <a:ea typeface="Verdana"/>
                          <a:cs typeface="Verdana"/>
                          <a:sym typeface="Verdana"/>
                        </a:rPr>
                        <a:t>&lt;input type ="password</a:t>
                      </a:r>
                      <a:r>
                        <a:rPr lang="en-US" sz="1700" u="none" cap="none" strike="noStrike">
                          <a:solidFill>
                            <a:srgbClr val="363744"/>
                          </a:solidFill>
                          <a:latin typeface="MS PGothic"/>
                          <a:ea typeface="MS PGothic"/>
                          <a:cs typeface="MS PGothic"/>
                          <a:sym typeface="MS PGothic"/>
                        </a:rPr>
                        <a:t>“</a:t>
                      </a:r>
                      <a:r>
                        <a:rPr lang="en-US" sz="1700" u="none" cap="none" strike="noStrike">
                          <a:solidFill>
                            <a:srgbClr val="292934"/>
                          </a:solidFill>
                          <a:latin typeface="Verdana"/>
                          <a:ea typeface="Verdana"/>
                          <a:cs typeface="Verdana"/>
                          <a:sym typeface="Verdana"/>
                        </a:rPr>
                        <a:t>&gt;</a:t>
                      </a:r>
                      <a:endParaRPr sz="1700" u="none" cap="none" strike="noStrike">
                        <a:latin typeface="Verdana"/>
                        <a:ea typeface="Verdana"/>
                        <a:cs typeface="Verdana"/>
                        <a:sym typeface="Verdana"/>
                      </a:endParaRPr>
                    </a:p>
                  </a:txBody>
                  <a:tcPr marT="39100" marB="0" marR="0" marL="0">
                    <a:lnL cap="flat" cmpd="sng" w="12700">
                      <a:solidFill>
                        <a:srgbClr val="292934"/>
                      </a:solidFill>
                      <a:prstDash val="solid"/>
                      <a:round/>
                      <a:headEnd len="sm" w="sm" type="none"/>
                      <a:tailEnd len="sm" w="sm" type="none"/>
                    </a:lnL>
                    <a:lnR cap="flat" cmpd="sng" w="28575">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r>
              <a:tr h="646375">
                <a:tc>
                  <a:txBody>
                    <a:bodyPr/>
                    <a:lstStyle/>
                    <a:p>
                      <a:pPr indent="0" lvl="0" marL="93980" marR="0" rtl="0" algn="l">
                        <a:lnSpc>
                          <a:spcPct val="100000"/>
                        </a:lnSpc>
                        <a:spcBef>
                          <a:spcPts val="0"/>
                        </a:spcBef>
                        <a:spcAft>
                          <a:spcPts val="0"/>
                        </a:spcAft>
                        <a:buNone/>
                      </a:pPr>
                      <a:r>
                        <a:rPr i="1" lang="en-US" sz="2200" u="none" cap="none" strike="noStrike">
                          <a:solidFill>
                            <a:srgbClr val="292934"/>
                          </a:solidFill>
                          <a:latin typeface="Verdana"/>
                          <a:ea typeface="Verdana"/>
                          <a:cs typeface="Verdana"/>
                          <a:sym typeface="Verdana"/>
                        </a:rPr>
                        <a:t>HtmlInputButton</a:t>
                      </a:r>
                      <a:endParaRPr sz="2200" u="none" cap="none" strike="noStrike">
                        <a:latin typeface="Verdana"/>
                        <a:ea typeface="Verdana"/>
                        <a:cs typeface="Verdana"/>
                        <a:sym typeface="Verdana"/>
                      </a:endParaRPr>
                    </a:p>
                  </a:txBody>
                  <a:tcPr marT="39100" marB="0" marR="0" marL="0">
                    <a:lnL cap="flat" cmpd="sng" w="28575">
                      <a:solidFill>
                        <a:srgbClr val="292934"/>
                      </a:solidFill>
                      <a:prstDash val="solid"/>
                      <a:round/>
                      <a:headEnd len="sm" w="sm" type="none"/>
                      <a:tailEnd len="sm" w="sm" type="none"/>
                    </a:lnL>
                    <a:lnR cap="flat" cmpd="sng" w="12700">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c>
                  <a:txBody>
                    <a:bodyPr/>
                    <a:lstStyle/>
                    <a:p>
                      <a:pPr indent="0" lvl="0" marL="93980" marR="0" rtl="0" algn="l">
                        <a:lnSpc>
                          <a:spcPct val="100000"/>
                        </a:lnSpc>
                        <a:spcBef>
                          <a:spcPts val="0"/>
                        </a:spcBef>
                        <a:spcAft>
                          <a:spcPts val="0"/>
                        </a:spcAft>
                        <a:buNone/>
                      </a:pPr>
                      <a:r>
                        <a:rPr lang="en-US" sz="1900" u="none" cap="none" strike="noStrike">
                          <a:solidFill>
                            <a:srgbClr val="292934"/>
                          </a:solidFill>
                          <a:latin typeface="Verdana"/>
                          <a:ea typeface="Verdana"/>
                          <a:cs typeface="Verdana"/>
                          <a:sym typeface="Verdana"/>
                        </a:rPr>
                        <a:t>&lt;input type="button</a:t>
                      </a:r>
                      <a:r>
                        <a:rPr lang="en-US" sz="1900" u="none" cap="none" strike="noStrike">
                          <a:solidFill>
                            <a:srgbClr val="363744"/>
                          </a:solidFill>
                          <a:latin typeface="MS PGothic"/>
                          <a:ea typeface="MS PGothic"/>
                          <a:cs typeface="MS PGothic"/>
                          <a:sym typeface="MS PGothic"/>
                        </a:rPr>
                        <a:t>“</a:t>
                      </a:r>
                      <a:r>
                        <a:rPr lang="en-US" sz="1900" u="none" cap="none" strike="noStrike">
                          <a:solidFill>
                            <a:srgbClr val="292934"/>
                          </a:solidFill>
                          <a:latin typeface="Verdana"/>
                          <a:ea typeface="Verdana"/>
                          <a:cs typeface="Verdana"/>
                          <a:sym typeface="Verdana"/>
                        </a:rPr>
                        <a:t>&gt;</a:t>
                      </a:r>
                      <a:endParaRPr sz="1900" u="none" cap="none" strike="noStrike">
                        <a:latin typeface="Verdana"/>
                        <a:ea typeface="Verdana"/>
                        <a:cs typeface="Verdana"/>
                        <a:sym typeface="Verdana"/>
                      </a:endParaRPr>
                    </a:p>
                  </a:txBody>
                  <a:tcPr marT="39100" marB="0" marR="0" marL="0">
                    <a:lnL cap="flat" cmpd="sng" w="12700">
                      <a:solidFill>
                        <a:srgbClr val="292934"/>
                      </a:solidFill>
                      <a:prstDash val="solid"/>
                      <a:round/>
                      <a:headEnd len="sm" w="sm" type="none"/>
                      <a:tailEnd len="sm" w="sm" type="none"/>
                    </a:lnL>
                    <a:lnR cap="flat" cmpd="sng" w="28575">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r>
              <a:tr h="708925">
                <a:tc>
                  <a:txBody>
                    <a:bodyPr/>
                    <a:lstStyle/>
                    <a:p>
                      <a:pPr indent="0" lvl="0" marL="93980" marR="0" rtl="0" algn="l">
                        <a:lnSpc>
                          <a:spcPct val="100000"/>
                        </a:lnSpc>
                        <a:spcBef>
                          <a:spcPts val="0"/>
                        </a:spcBef>
                        <a:spcAft>
                          <a:spcPts val="0"/>
                        </a:spcAft>
                        <a:buNone/>
                      </a:pPr>
                      <a:r>
                        <a:rPr i="1" lang="en-US" sz="2200" u="none" cap="none" strike="noStrike">
                          <a:solidFill>
                            <a:srgbClr val="292934"/>
                          </a:solidFill>
                          <a:latin typeface="Verdana"/>
                          <a:ea typeface="Verdana"/>
                          <a:cs typeface="Verdana"/>
                          <a:sym typeface="Verdana"/>
                        </a:rPr>
                        <a:t>HtmlInputCheckBox</a:t>
                      </a:r>
                      <a:endParaRPr sz="2200" u="none" cap="none" strike="noStrike">
                        <a:latin typeface="Verdana"/>
                        <a:ea typeface="Verdana"/>
                        <a:cs typeface="Verdana"/>
                        <a:sym typeface="Verdana"/>
                      </a:endParaRPr>
                    </a:p>
                  </a:txBody>
                  <a:tcPr marT="39100" marB="0" marR="0" marL="0">
                    <a:lnL cap="flat" cmpd="sng" w="28575">
                      <a:solidFill>
                        <a:srgbClr val="292934"/>
                      </a:solidFill>
                      <a:prstDash val="solid"/>
                      <a:round/>
                      <a:headEnd len="sm" w="sm" type="none"/>
                      <a:tailEnd len="sm" w="sm" type="none"/>
                    </a:lnL>
                    <a:lnR cap="flat" cmpd="sng" w="12700">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c>
                  <a:txBody>
                    <a:bodyPr/>
                    <a:lstStyle/>
                    <a:p>
                      <a:pPr indent="0" lvl="0" marL="93980" marR="0" rtl="0" algn="l">
                        <a:lnSpc>
                          <a:spcPct val="100000"/>
                        </a:lnSpc>
                        <a:spcBef>
                          <a:spcPts val="0"/>
                        </a:spcBef>
                        <a:spcAft>
                          <a:spcPts val="0"/>
                        </a:spcAft>
                        <a:buNone/>
                      </a:pPr>
                      <a:r>
                        <a:rPr lang="en-US" sz="1900" u="none" cap="none" strike="noStrike">
                          <a:solidFill>
                            <a:srgbClr val="292934"/>
                          </a:solidFill>
                          <a:latin typeface="Verdana"/>
                          <a:ea typeface="Verdana"/>
                          <a:cs typeface="Verdana"/>
                          <a:sym typeface="Verdana"/>
                        </a:rPr>
                        <a:t>&lt;input type = "check"&gt;</a:t>
                      </a:r>
                      <a:endParaRPr sz="1900" u="none" cap="none" strike="noStrike">
                        <a:latin typeface="Verdana"/>
                        <a:ea typeface="Verdana"/>
                        <a:cs typeface="Verdana"/>
                        <a:sym typeface="Verdana"/>
                      </a:endParaRPr>
                    </a:p>
                  </a:txBody>
                  <a:tcPr marT="39100" marB="0" marR="0" marL="0">
                    <a:lnL cap="flat" cmpd="sng" w="12700">
                      <a:solidFill>
                        <a:srgbClr val="292934"/>
                      </a:solidFill>
                      <a:prstDash val="solid"/>
                      <a:round/>
                      <a:headEnd len="sm" w="sm" type="none"/>
                      <a:tailEnd len="sm" w="sm" type="none"/>
                    </a:lnL>
                    <a:lnR cap="flat" cmpd="sng" w="28575">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r>
              <a:tr h="745425">
                <a:tc>
                  <a:txBody>
                    <a:bodyPr/>
                    <a:lstStyle/>
                    <a:p>
                      <a:pPr indent="0" lvl="0" marL="93980" marR="0" rtl="0" algn="l">
                        <a:lnSpc>
                          <a:spcPct val="100000"/>
                        </a:lnSpc>
                        <a:spcBef>
                          <a:spcPts val="0"/>
                        </a:spcBef>
                        <a:spcAft>
                          <a:spcPts val="0"/>
                        </a:spcAft>
                        <a:buNone/>
                      </a:pPr>
                      <a:r>
                        <a:rPr i="1" lang="en-US" sz="2200" u="none" cap="none" strike="noStrike">
                          <a:solidFill>
                            <a:srgbClr val="292934"/>
                          </a:solidFill>
                          <a:latin typeface="Verdana"/>
                          <a:ea typeface="Verdana"/>
                          <a:cs typeface="Verdana"/>
                          <a:sym typeface="Verdana"/>
                        </a:rPr>
                        <a:t>HtmlInputRadioButton</a:t>
                      </a:r>
                      <a:endParaRPr sz="2200" u="none" cap="none" strike="noStrike">
                        <a:latin typeface="Verdana"/>
                        <a:ea typeface="Verdana"/>
                        <a:cs typeface="Verdana"/>
                        <a:sym typeface="Verdana"/>
                      </a:endParaRPr>
                    </a:p>
                  </a:txBody>
                  <a:tcPr marT="39100" marB="0" marR="0" marL="0">
                    <a:lnL cap="flat" cmpd="sng" w="28575">
                      <a:solidFill>
                        <a:srgbClr val="292934"/>
                      </a:solidFill>
                      <a:prstDash val="solid"/>
                      <a:round/>
                      <a:headEnd len="sm" w="sm" type="none"/>
                      <a:tailEnd len="sm" w="sm" type="none"/>
                    </a:lnL>
                    <a:lnR cap="flat" cmpd="sng" w="12700">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c>
                  <a:txBody>
                    <a:bodyPr/>
                    <a:lstStyle/>
                    <a:p>
                      <a:pPr indent="0" lvl="0" marL="93980" marR="0" rtl="0" algn="l">
                        <a:lnSpc>
                          <a:spcPct val="100000"/>
                        </a:lnSpc>
                        <a:spcBef>
                          <a:spcPts val="0"/>
                        </a:spcBef>
                        <a:spcAft>
                          <a:spcPts val="0"/>
                        </a:spcAft>
                        <a:buNone/>
                      </a:pPr>
                      <a:r>
                        <a:rPr lang="en-US" sz="1700" u="none" cap="none" strike="noStrike">
                          <a:solidFill>
                            <a:srgbClr val="292934"/>
                          </a:solidFill>
                          <a:latin typeface="Verdana"/>
                          <a:ea typeface="Verdana"/>
                          <a:cs typeface="Verdana"/>
                          <a:sym typeface="Verdana"/>
                        </a:rPr>
                        <a:t>&lt;input type ="radio</a:t>
                      </a:r>
                      <a:r>
                        <a:rPr lang="en-US" sz="1700" u="none" cap="none" strike="noStrike">
                          <a:solidFill>
                            <a:srgbClr val="363744"/>
                          </a:solidFill>
                          <a:latin typeface="MS PGothic"/>
                          <a:ea typeface="MS PGothic"/>
                          <a:cs typeface="MS PGothic"/>
                          <a:sym typeface="MS PGothic"/>
                        </a:rPr>
                        <a:t>“</a:t>
                      </a:r>
                      <a:r>
                        <a:rPr lang="en-US" sz="1700" u="none" cap="none" strike="noStrike">
                          <a:solidFill>
                            <a:srgbClr val="292934"/>
                          </a:solidFill>
                          <a:latin typeface="Verdana"/>
                          <a:ea typeface="Verdana"/>
                          <a:cs typeface="Verdana"/>
                          <a:sym typeface="Verdana"/>
                        </a:rPr>
                        <a:t>&gt;</a:t>
                      </a:r>
                      <a:endParaRPr sz="1700" u="none" cap="none" strike="noStrike">
                        <a:latin typeface="Verdana"/>
                        <a:ea typeface="Verdana"/>
                        <a:cs typeface="Verdana"/>
                        <a:sym typeface="Verdana"/>
                      </a:endParaRPr>
                    </a:p>
                  </a:txBody>
                  <a:tcPr marT="39100" marB="0" marR="0" marL="0">
                    <a:lnL cap="flat" cmpd="sng" w="12700">
                      <a:solidFill>
                        <a:srgbClr val="292934"/>
                      </a:solidFill>
                      <a:prstDash val="solid"/>
                      <a:round/>
                      <a:headEnd len="sm" w="sm" type="none"/>
                      <a:tailEnd len="sm" w="sm" type="none"/>
                    </a:lnL>
                    <a:lnR cap="flat" cmpd="sng" w="28575">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r>
              <a:tr h="745425">
                <a:tc>
                  <a:txBody>
                    <a:bodyPr/>
                    <a:lstStyle/>
                    <a:p>
                      <a:pPr indent="0" lvl="0" marL="93980" marR="0" rtl="0" algn="l">
                        <a:lnSpc>
                          <a:spcPct val="100000"/>
                        </a:lnSpc>
                        <a:spcBef>
                          <a:spcPts val="0"/>
                        </a:spcBef>
                        <a:spcAft>
                          <a:spcPts val="0"/>
                        </a:spcAft>
                        <a:buNone/>
                      </a:pPr>
                      <a:r>
                        <a:rPr i="1" lang="en-US" sz="2200" u="none" cap="none" strike="noStrike">
                          <a:solidFill>
                            <a:srgbClr val="292934"/>
                          </a:solidFill>
                          <a:latin typeface="Verdana"/>
                          <a:ea typeface="Verdana"/>
                          <a:cs typeface="Verdana"/>
                          <a:sym typeface="Verdana"/>
                        </a:rPr>
                        <a:t>HtmlInputImage</a:t>
                      </a:r>
                      <a:endParaRPr sz="2200" u="none" cap="none" strike="noStrike">
                        <a:latin typeface="Verdana"/>
                        <a:ea typeface="Verdana"/>
                        <a:cs typeface="Verdana"/>
                        <a:sym typeface="Verdana"/>
                      </a:endParaRPr>
                    </a:p>
                  </a:txBody>
                  <a:tcPr marT="39100" marB="0" marR="0" marL="0">
                    <a:lnL cap="flat" cmpd="sng" w="28575">
                      <a:solidFill>
                        <a:srgbClr val="292934"/>
                      </a:solidFill>
                      <a:prstDash val="solid"/>
                      <a:round/>
                      <a:headEnd len="sm" w="sm" type="none"/>
                      <a:tailEnd len="sm" w="sm" type="none"/>
                    </a:lnL>
                    <a:lnR cap="flat" cmpd="sng" w="12700">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28575">
                      <a:solidFill>
                        <a:srgbClr val="292934"/>
                      </a:solidFill>
                      <a:prstDash val="solid"/>
                      <a:round/>
                      <a:headEnd len="sm" w="sm" type="none"/>
                      <a:tailEnd len="sm" w="sm" type="none"/>
                    </a:lnB>
                  </a:tcPr>
                </a:tc>
                <a:tc>
                  <a:txBody>
                    <a:bodyPr/>
                    <a:lstStyle/>
                    <a:p>
                      <a:pPr indent="0" lvl="0" marL="93980" marR="0" rtl="0" algn="l">
                        <a:lnSpc>
                          <a:spcPct val="100000"/>
                        </a:lnSpc>
                        <a:spcBef>
                          <a:spcPts val="0"/>
                        </a:spcBef>
                        <a:spcAft>
                          <a:spcPts val="0"/>
                        </a:spcAft>
                        <a:buNone/>
                      </a:pPr>
                      <a:r>
                        <a:rPr lang="en-US" sz="1700" u="none" cap="none" strike="noStrike">
                          <a:solidFill>
                            <a:srgbClr val="292934"/>
                          </a:solidFill>
                          <a:latin typeface="Verdana"/>
                          <a:ea typeface="Verdana"/>
                          <a:cs typeface="Verdana"/>
                          <a:sym typeface="Verdana"/>
                        </a:rPr>
                        <a:t>&lt;input type = "image"&gt;</a:t>
                      </a:r>
                      <a:endParaRPr sz="1700" u="none" cap="none" strike="noStrike">
                        <a:latin typeface="Verdana"/>
                        <a:ea typeface="Verdana"/>
                        <a:cs typeface="Verdana"/>
                        <a:sym typeface="Verdana"/>
                      </a:endParaRPr>
                    </a:p>
                  </a:txBody>
                  <a:tcPr marT="39100" marB="0" marR="0" marL="0">
                    <a:lnL cap="flat" cmpd="sng" w="12700">
                      <a:solidFill>
                        <a:srgbClr val="292934"/>
                      </a:solidFill>
                      <a:prstDash val="solid"/>
                      <a:round/>
                      <a:headEnd len="sm" w="sm" type="none"/>
                      <a:tailEnd len="sm" w="sm" type="none"/>
                    </a:lnL>
                    <a:lnR cap="flat" cmpd="sng" w="28575">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28575">
                      <a:solidFill>
                        <a:srgbClr val="292934"/>
                      </a:solidFill>
                      <a:prstDash val="solid"/>
                      <a:round/>
                      <a:headEnd len="sm" w="sm" type="none"/>
                      <a:tailEnd len="sm" w="sm" type="none"/>
                    </a:lnB>
                  </a:tcPr>
                </a:tc>
              </a:tr>
            </a:tbl>
          </a:graphicData>
        </a:graphic>
      </p:graphicFrame>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4" name="Shape 274"/>
        <p:cNvGrpSpPr/>
        <p:nvPr/>
      </p:nvGrpSpPr>
      <p:grpSpPr>
        <a:xfrm>
          <a:off x="0" y="0"/>
          <a:ext cx="0" cy="0"/>
          <a:chOff x="0" y="0"/>
          <a:chExt cx="0" cy="0"/>
        </a:xfrm>
      </p:grpSpPr>
      <p:graphicFrame>
        <p:nvGraphicFramePr>
          <p:cNvPr id="275" name="Google Shape;275;p41"/>
          <p:cNvGraphicFramePr/>
          <p:nvPr/>
        </p:nvGraphicFramePr>
        <p:xfrm>
          <a:off x="1040793" y="1521639"/>
          <a:ext cx="3000000" cy="3000000"/>
        </p:xfrm>
        <a:graphic>
          <a:graphicData uri="http://schemas.openxmlformats.org/drawingml/2006/table">
            <a:tbl>
              <a:tblPr bandRow="1" firstRow="1">
                <a:noFill/>
                <a:tableStyleId>{3C233A0A-49CF-4B93-9269-92A646D8DC43}</a:tableStyleId>
              </a:tblPr>
              <a:tblGrid>
                <a:gridCol w="3518600"/>
                <a:gridCol w="3518600"/>
              </a:tblGrid>
              <a:tr h="417025">
                <a:tc>
                  <a:txBody>
                    <a:bodyPr/>
                    <a:lstStyle/>
                    <a:p>
                      <a:pPr indent="0" lvl="0" marL="93980" marR="0" rtl="0" algn="l">
                        <a:lnSpc>
                          <a:spcPct val="100000"/>
                        </a:lnSpc>
                        <a:spcBef>
                          <a:spcPts val="0"/>
                        </a:spcBef>
                        <a:spcAft>
                          <a:spcPts val="0"/>
                        </a:spcAft>
                        <a:buNone/>
                      </a:pPr>
                      <a:r>
                        <a:rPr lang="en-US" sz="2200" u="none" cap="none" strike="noStrike">
                          <a:solidFill>
                            <a:srgbClr val="AD8F67"/>
                          </a:solidFill>
                          <a:latin typeface="Verdana"/>
                          <a:ea typeface="Verdana"/>
                          <a:cs typeface="Verdana"/>
                          <a:sym typeface="Verdana"/>
                        </a:rPr>
                        <a:t>HTML server control</a:t>
                      </a:r>
                      <a:endParaRPr sz="2200" u="none" cap="none" strike="noStrike">
                        <a:latin typeface="Verdana"/>
                        <a:ea typeface="Verdana"/>
                        <a:cs typeface="Verdana"/>
                        <a:sym typeface="Verdana"/>
                      </a:endParaRPr>
                    </a:p>
                  </a:txBody>
                  <a:tcPr marT="39100" marB="0" marR="0" marL="0">
                    <a:lnL cap="flat" cmpd="sng" w="28575">
                      <a:solidFill>
                        <a:srgbClr val="292934"/>
                      </a:solidFill>
                      <a:prstDash val="solid"/>
                      <a:round/>
                      <a:headEnd len="sm" w="sm" type="none"/>
                      <a:tailEnd len="sm" w="sm" type="none"/>
                    </a:lnL>
                    <a:lnR cap="flat" cmpd="sng" w="12700">
                      <a:solidFill>
                        <a:srgbClr val="292934"/>
                      </a:solidFill>
                      <a:prstDash val="solid"/>
                      <a:round/>
                      <a:headEnd len="sm" w="sm" type="none"/>
                      <a:tailEnd len="sm" w="sm" type="none"/>
                    </a:lnR>
                    <a:lnT cap="flat" cmpd="sng" w="28575">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c>
                  <a:txBody>
                    <a:bodyPr/>
                    <a:lstStyle/>
                    <a:p>
                      <a:pPr indent="0" lvl="0" marL="93980" marR="0" rtl="0" algn="l">
                        <a:lnSpc>
                          <a:spcPct val="100000"/>
                        </a:lnSpc>
                        <a:spcBef>
                          <a:spcPts val="0"/>
                        </a:spcBef>
                        <a:spcAft>
                          <a:spcPts val="0"/>
                        </a:spcAft>
                        <a:buNone/>
                      </a:pPr>
                      <a:r>
                        <a:rPr lang="en-US" sz="2200" u="none" cap="none" strike="noStrike">
                          <a:solidFill>
                            <a:srgbClr val="AD8F67"/>
                          </a:solidFill>
                          <a:latin typeface="Verdana"/>
                          <a:ea typeface="Verdana"/>
                          <a:cs typeface="Verdana"/>
                          <a:sym typeface="Verdana"/>
                        </a:rPr>
                        <a:t>Thẻ HTML</a:t>
                      </a:r>
                      <a:endParaRPr sz="2200" u="none" cap="none" strike="noStrike">
                        <a:latin typeface="Verdana"/>
                        <a:ea typeface="Verdana"/>
                        <a:cs typeface="Verdana"/>
                        <a:sym typeface="Verdana"/>
                      </a:endParaRPr>
                    </a:p>
                  </a:txBody>
                  <a:tcPr marT="39100" marB="0" marR="0" marL="0">
                    <a:lnL cap="flat" cmpd="sng" w="12700">
                      <a:solidFill>
                        <a:srgbClr val="292934"/>
                      </a:solidFill>
                      <a:prstDash val="solid"/>
                      <a:round/>
                      <a:headEnd len="sm" w="sm" type="none"/>
                      <a:tailEnd len="sm" w="sm" type="none"/>
                    </a:lnL>
                    <a:lnR cap="flat" cmpd="sng" w="28575">
                      <a:solidFill>
                        <a:srgbClr val="292934"/>
                      </a:solidFill>
                      <a:prstDash val="solid"/>
                      <a:round/>
                      <a:headEnd len="sm" w="sm" type="none"/>
                      <a:tailEnd len="sm" w="sm" type="none"/>
                    </a:lnR>
                    <a:lnT cap="flat" cmpd="sng" w="28575">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r>
              <a:tr h="417025">
                <a:tc>
                  <a:txBody>
                    <a:bodyPr/>
                    <a:lstStyle/>
                    <a:p>
                      <a:pPr indent="0" lvl="0" marL="93980" marR="0" rtl="0" algn="l">
                        <a:lnSpc>
                          <a:spcPct val="100000"/>
                        </a:lnSpc>
                        <a:spcBef>
                          <a:spcPts val="0"/>
                        </a:spcBef>
                        <a:spcAft>
                          <a:spcPts val="0"/>
                        </a:spcAft>
                        <a:buNone/>
                      </a:pPr>
                      <a:r>
                        <a:rPr i="1" lang="en-US" sz="2200" u="none" cap="none" strike="noStrike">
                          <a:solidFill>
                            <a:srgbClr val="292934"/>
                          </a:solidFill>
                          <a:latin typeface="Verdana"/>
                          <a:ea typeface="Verdana"/>
                          <a:cs typeface="Verdana"/>
                          <a:sym typeface="Verdana"/>
                        </a:rPr>
                        <a:t>HtmlAnchor</a:t>
                      </a:r>
                      <a:endParaRPr sz="2200" u="none" cap="none" strike="noStrike">
                        <a:latin typeface="Verdana"/>
                        <a:ea typeface="Verdana"/>
                        <a:cs typeface="Verdana"/>
                        <a:sym typeface="Verdana"/>
                      </a:endParaRPr>
                    </a:p>
                  </a:txBody>
                  <a:tcPr marT="39100" marB="0" marR="0" marL="0">
                    <a:lnL cap="flat" cmpd="sng" w="28575">
                      <a:solidFill>
                        <a:srgbClr val="292934"/>
                      </a:solidFill>
                      <a:prstDash val="solid"/>
                      <a:round/>
                      <a:headEnd len="sm" w="sm" type="none"/>
                      <a:tailEnd len="sm" w="sm" type="none"/>
                    </a:lnL>
                    <a:lnR cap="flat" cmpd="sng" w="12700">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c>
                  <a:txBody>
                    <a:bodyPr/>
                    <a:lstStyle/>
                    <a:p>
                      <a:pPr indent="0" lvl="0" marL="93980" marR="0" rtl="0" algn="l">
                        <a:lnSpc>
                          <a:spcPct val="100000"/>
                        </a:lnSpc>
                        <a:spcBef>
                          <a:spcPts val="0"/>
                        </a:spcBef>
                        <a:spcAft>
                          <a:spcPts val="0"/>
                        </a:spcAft>
                        <a:buNone/>
                      </a:pPr>
                      <a:r>
                        <a:rPr lang="en-US" sz="1500" u="none" cap="none" strike="noStrike">
                          <a:solidFill>
                            <a:srgbClr val="292934"/>
                          </a:solidFill>
                          <a:latin typeface="Verdana"/>
                          <a:ea typeface="Verdana"/>
                          <a:cs typeface="Verdana"/>
                          <a:sym typeface="Verdana"/>
                        </a:rPr>
                        <a:t>&lt;a&gt;</a:t>
                      </a:r>
                      <a:endParaRPr sz="1500" u="none" cap="none" strike="noStrike">
                        <a:latin typeface="Verdana"/>
                        <a:ea typeface="Verdana"/>
                        <a:cs typeface="Verdana"/>
                        <a:sym typeface="Verdana"/>
                      </a:endParaRPr>
                    </a:p>
                  </a:txBody>
                  <a:tcPr marT="39100" marB="0" marR="0" marL="0">
                    <a:lnL cap="flat" cmpd="sng" w="12700">
                      <a:solidFill>
                        <a:srgbClr val="292934"/>
                      </a:solidFill>
                      <a:prstDash val="solid"/>
                      <a:round/>
                      <a:headEnd len="sm" w="sm" type="none"/>
                      <a:tailEnd len="sm" w="sm" type="none"/>
                    </a:lnL>
                    <a:lnR cap="flat" cmpd="sng" w="28575">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r>
              <a:tr h="590500">
                <a:tc>
                  <a:txBody>
                    <a:bodyPr/>
                    <a:lstStyle/>
                    <a:p>
                      <a:pPr indent="0" lvl="0" marL="93980" marR="0" rtl="0" algn="l">
                        <a:lnSpc>
                          <a:spcPct val="100000"/>
                        </a:lnSpc>
                        <a:spcBef>
                          <a:spcPts val="0"/>
                        </a:spcBef>
                        <a:spcAft>
                          <a:spcPts val="0"/>
                        </a:spcAft>
                        <a:buNone/>
                      </a:pPr>
                      <a:r>
                        <a:rPr i="1" lang="en-US" sz="2200" u="none" cap="none" strike="noStrike">
                          <a:solidFill>
                            <a:srgbClr val="292934"/>
                          </a:solidFill>
                          <a:latin typeface="Verdana"/>
                          <a:ea typeface="Verdana"/>
                          <a:cs typeface="Verdana"/>
                          <a:sym typeface="Verdana"/>
                        </a:rPr>
                        <a:t>HtmlButton</a:t>
                      </a:r>
                      <a:endParaRPr sz="2200" u="none" cap="none" strike="noStrike">
                        <a:latin typeface="Verdana"/>
                        <a:ea typeface="Verdana"/>
                        <a:cs typeface="Verdana"/>
                        <a:sym typeface="Verdana"/>
                      </a:endParaRPr>
                    </a:p>
                  </a:txBody>
                  <a:tcPr marT="39100" marB="0" marR="0" marL="0">
                    <a:lnL cap="flat" cmpd="sng" w="28575">
                      <a:solidFill>
                        <a:srgbClr val="292934"/>
                      </a:solidFill>
                      <a:prstDash val="solid"/>
                      <a:round/>
                      <a:headEnd len="sm" w="sm" type="none"/>
                      <a:tailEnd len="sm" w="sm" type="none"/>
                    </a:lnL>
                    <a:lnR cap="flat" cmpd="sng" w="12700">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c>
                  <a:txBody>
                    <a:bodyPr/>
                    <a:lstStyle/>
                    <a:p>
                      <a:pPr indent="0" lvl="0" marL="93980" marR="0" rtl="0" algn="l">
                        <a:lnSpc>
                          <a:spcPct val="100000"/>
                        </a:lnSpc>
                        <a:spcBef>
                          <a:spcPts val="0"/>
                        </a:spcBef>
                        <a:spcAft>
                          <a:spcPts val="0"/>
                        </a:spcAft>
                        <a:buNone/>
                      </a:pPr>
                      <a:r>
                        <a:rPr lang="en-US" sz="1500" u="none" cap="none" strike="noStrike">
                          <a:solidFill>
                            <a:srgbClr val="292934"/>
                          </a:solidFill>
                          <a:latin typeface="Verdana"/>
                          <a:ea typeface="Verdana"/>
                          <a:cs typeface="Verdana"/>
                          <a:sym typeface="Verdana"/>
                        </a:rPr>
                        <a:t>&lt;button&gt;</a:t>
                      </a:r>
                      <a:endParaRPr sz="1500" u="none" cap="none" strike="noStrike">
                        <a:latin typeface="Verdana"/>
                        <a:ea typeface="Verdana"/>
                        <a:cs typeface="Verdana"/>
                        <a:sym typeface="Verdana"/>
                      </a:endParaRPr>
                    </a:p>
                  </a:txBody>
                  <a:tcPr marT="39100" marB="0" marR="0" marL="0">
                    <a:lnL cap="flat" cmpd="sng" w="12700">
                      <a:solidFill>
                        <a:srgbClr val="292934"/>
                      </a:solidFill>
                      <a:prstDash val="solid"/>
                      <a:round/>
                      <a:headEnd len="sm" w="sm" type="none"/>
                      <a:tailEnd len="sm" w="sm" type="none"/>
                    </a:lnL>
                    <a:lnR cap="flat" cmpd="sng" w="28575">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r>
              <a:tr h="594250">
                <a:tc>
                  <a:txBody>
                    <a:bodyPr/>
                    <a:lstStyle/>
                    <a:p>
                      <a:pPr indent="0" lvl="0" marL="93980" marR="0" rtl="0" algn="l">
                        <a:lnSpc>
                          <a:spcPct val="100000"/>
                        </a:lnSpc>
                        <a:spcBef>
                          <a:spcPts val="0"/>
                        </a:spcBef>
                        <a:spcAft>
                          <a:spcPts val="0"/>
                        </a:spcAft>
                        <a:buNone/>
                      </a:pPr>
                      <a:r>
                        <a:rPr i="1" lang="en-US" sz="2200" u="none" cap="none" strike="noStrike">
                          <a:solidFill>
                            <a:srgbClr val="292934"/>
                          </a:solidFill>
                          <a:latin typeface="Verdana"/>
                          <a:ea typeface="Verdana"/>
                          <a:cs typeface="Verdana"/>
                          <a:sym typeface="Verdana"/>
                        </a:rPr>
                        <a:t>HtmlTable</a:t>
                      </a:r>
                      <a:endParaRPr sz="2200" u="none" cap="none" strike="noStrike">
                        <a:latin typeface="Verdana"/>
                        <a:ea typeface="Verdana"/>
                        <a:cs typeface="Verdana"/>
                        <a:sym typeface="Verdana"/>
                      </a:endParaRPr>
                    </a:p>
                  </a:txBody>
                  <a:tcPr marT="39100" marB="0" marR="0" marL="0">
                    <a:lnL cap="flat" cmpd="sng" w="28575">
                      <a:solidFill>
                        <a:srgbClr val="292934"/>
                      </a:solidFill>
                      <a:prstDash val="solid"/>
                      <a:round/>
                      <a:headEnd len="sm" w="sm" type="none"/>
                      <a:tailEnd len="sm" w="sm" type="none"/>
                    </a:lnL>
                    <a:lnR cap="flat" cmpd="sng" w="12700">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c>
                  <a:txBody>
                    <a:bodyPr/>
                    <a:lstStyle/>
                    <a:p>
                      <a:pPr indent="0" lvl="0" marL="93980" marR="0" rtl="0" algn="l">
                        <a:lnSpc>
                          <a:spcPct val="100000"/>
                        </a:lnSpc>
                        <a:spcBef>
                          <a:spcPts val="0"/>
                        </a:spcBef>
                        <a:spcAft>
                          <a:spcPts val="0"/>
                        </a:spcAft>
                        <a:buNone/>
                      </a:pPr>
                      <a:r>
                        <a:rPr lang="en-US" sz="1500" u="none" cap="none" strike="noStrike">
                          <a:solidFill>
                            <a:srgbClr val="292934"/>
                          </a:solidFill>
                          <a:latin typeface="Verdana"/>
                          <a:ea typeface="Verdana"/>
                          <a:cs typeface="Verdana"/>
                          <a:sym typeface="Verdana"/>
                        </a:rPr>
                        <a:t>&lt;table&gt;</a:t>
                      </a:r>
                      <a:endParaRPr sz="1500" u="none" cap="none" strike="noStrike">
                        <a:latin typeface="Verdana"/>
                        <a:ea typeface="Verdana"/>
                        <a:cs typeface="Verdana"/>
                        <a:sym typeface="Verdana"/>
                      </a:endParaRPr>
                    </a:p>
                  </a:txBody>
                  <a:tcPr marT="39100" marB="0" marR="0" marL="0">
                    <a:lnL cap="flat" cmpd="sng" w="12700">
                      <a:solidFill>
                        <a:srgbClr val="292934"/>
                      </a:solidFill>
                      <a:prstDash val="solid"/>
                      <a:round/>
                      <a:headEnd len="sm" w="sm" type="none"/>
                      <a:tailEnd len="sm" w="sm" type="none"/>
                    </a:lnL>
                    <a:lnR cap="flat" cmpd="sng" w="28575">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r>
              <a:tr h="823600">
                <a:tc>
                  <a:txBody>
                    <a:bodyPr/>
                    <a:lstStyle/>
                    <a:p>
                      <a:pPr indent="0" lvl="0" marL="93980" marR="0" rtl="0" algn="l">
                        <a:lnSpc>
                          <a:spcPct val="100000"/>
                        </a:lnSpc>
                        <a:spcBef>
                          <a:spcPts val="0"/>
                        </a:spcBef>
                        <a:spcAft>
                          <a:spcPts val="0"/>
                        </a:spcAft>
                        <a:buNone/>
                      </a:pPr>
                      <a:r>
                        <a:rPr i="1" lang="en-US" sz="2200" u="none" cap="none" strike="noStrike">
                          <a:solidFill>
                            <a:srgbClr val="292934"/>
                          </a:solidFill>
                          <a:latin typeface="Verdana"/>
                          <a:ea typeface="Verdana"/>
                          <a:cs typeface="Verdana"/>
                          <a:sym typeface="Verdana"/>
                        </a:rPr>
                        <a:t>HtmlTableRow</a:t>
                      </a:r>
                      <a:endParaRPr sz="2200" u="none" cap="none" strike="noStrike">
                        <a:latin typeface="Verdana"/>
                        <a:ea typeface="Verdana"/>
                        <a:cs typeface="Verdana"/>
                        <a:sym typeface="Verdana"/>
                      </a:endParaRPr>
                    </a:p>
                  </a:txBody>
                  <a:tcPr marT="39100" marB="0" marR="0" marL="0">
                    <a:lnL cap="flat" cmpd="sng" w="28575">
                      <a:solidFill>
                        <a:srgbClr val="292934"/>
                      </a:solidFill>
                      <a:prstDash val="solid"/>
                      <a:round/>
                      <a:headEnd len="sm" w="sm" type="none"/>
                      <a:tailEnd len="sm" w="sm" type="none"/>
                    </a:lnL>
                    <a:lnR cap="flat" cmpd="sng" w="12700">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c>
                  <a:txBody>
                    <a:bodyPr/>
                    <a:lstStyle/>
                    <a:p>
                      <a:pPr indent="0" lvl="0" marL="93980" marR="0" rtl="0" algn="l">
                        <a:lnSpc>
                          <a:spcPct val="100000"/>
                        </a:lnSpc>
                        <a:spcBef>
                          <a:spcPts val="0"/>
                        </a:spcBef>
                        <a:spcAft>
                          <a:spcPts val="0"/>
                        </a:spcAft>
                        <a:buNone/>
                      </a:pPr>
                      <a:r>
                        <a:rPr lang="en-US" sz="1500" u="none" cap="none" strike="noStrike">
                          <a:solidFill>
                            <a:srgbClr val="292934"/>
                          </a:solidFill>
                          <a:latin typeface="Verdana"/>
                          <a:ea typeface="Verdana"/>
                          <a:cs typeface="Verdana"/>
                          <a:sym typeface="Verdana"/>
                        </a:rPr>
                        <a:t>&lt;tr&gt;</a:t>
                      </a:r>
                      <a:endParaRPr sz="1500" u="none" cap="none" strike="noStrike">
                        <a:latin typeface="Verdana"/>
                        <a:ea typeface="Verdana"/>
                        <a:cs typeface="Verdana"/>
                        <a:sym typeface="Verdana"/>
                      </a:endParaRPr>
                    </a:p>
                  </a:txBody>
                  <a:tcPr marT="39100" marB="0" marR="0" marL="0">
                    <a:lnL cap="flat" cmpd="sng" w="12700">
                      <a:solidFill>
                        <a:srgbClr val="292934"/>
                      </a:solidFill>
                      <a:prstDash val="solid"/>
                      <a:round/>
                      <a:headEnd len="sm" w="sm" type="none"/>
                      <a:tailEnd len="sm" w="sm" type="none"/>
                    </a:lnL>
                    <a:lnR cap="flat" cmpd="sng" w="28575">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r>
              <a:tr h="823600">
                <a:tc>
                  <a:txBody>
                    <a:bodyPr/>
                    <a:lstStyle/>
                    <a:p>
                      <a:pPr indent="0" lvl="0" marL="93980" marR="0" rtl="0" algn="l">
                        <a:lnSpc>
                          <a:spcPct val="100000"/>
                        </a:lnSpc>
                        <a:spcBef>
                          <a:spcPts val="0"/>
                        </a:spcBef>
                        <a:spcAft>
                          <a:spcPts val="0"/>
                        </a:spcAft>
                        <a:buNone/>
                      </a:pPr>
                      <a:r>
                        <a:rPr i="1" lang="en-US" sz="2200" u="none" cap="none" strike="noStrike">
                          <a:solidFill>
                            <a:srgbClr val="292934"/>
                          </a:solidFill>
                          <a:latin typeface="Verdana"/>
                          <a:ea typeface="Verdana"/>
                          <a:cs typeface="Verdana"/>
                          <a:sym typeface="Verdana"/>
                        </a:rPr>
                        <a:t>HtmlTableCell</a:t>
                      </a:r>
                      <a:endParaRPr sz="2200" u="none" cap="none" strike="noStrike">
                        <a:latin typeface="Verdana"/>
                        <a:ea typeface="Verdana"/>
                        <a:cs typeface="Verdana"/>
                        <a:sym typeface="Verdana"/>
                      </a:endParaRPr>
                    </a:p>
                  </a:txBody>
                  <a:tcPr marT="39100" marB="0" marR="0" marL="0">
                    <a:lnL cap="flat" cmpd="sng" w="28575">
                      <a:solidFill>
                        <a:srgbClr val="292934"/>
                      </a:solidFill>
                      <a:prstDash val="solid"/>
                      <a:round/>
                      <a:headEnd len="sm" w="sm" type="none"/>
                      <a:tailEnd len="sm" w="sm" type="none"/>
                    </a:lnL>
                    <a:lnR cap="flat" cmpd="sng" w="12700">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28575">
                      <a:solidFill>
                        <a:srgbClr val="292934"/>
                      </a:solidFill>
                      <a:prstDash val="solid"/>
                      <a:round/>
                      <a:headEnd len="sm" w="sm" type="none"/>
                      <a:tailEnd len="sm" w="sm" type="none"/>
                    </a:lnB>
                  </a:tcPr>
                </a:tc>
                <a:tc>
                  <a:txBody>
                    <a:bodyPr/>
                    <a:lstStyle/>
                    <a:p>
                      <a:pPr indent="0" lvl="0" marL="93980" marR="0" rtl="0" algn="l">
                        <a:lnSpc>
                          <a:spcPct val="100000"/>
                        </a:lnSpc>
                        <a:spcBef>
                          <a:spcPts val="0"/>
                        </a:spcBef>
                        <a:spcAft>
                          <a:spcPts val="0"/>
                        </a:spcAft>
                        <a:buNone/>
                      </a:pPr>
                      <a:r>
                        <a:rPr lang="en-US" sz="1500" u="none" cap="none" strike="noStrike">
                          <a:solidFill>
                            <a:srgbClr val="292934"/>
                          </a:solidFill>
                          <a:latin typeface="Verdana"/>
                          <a:ea typeface="Verdana"/>
                          <a:cs typeface="Verdana"/>
                          <a:sym typeface="Verdana"/>
                        </a:rPr>
                        <a:t>&lt;td&gt;</a:t>
                      </a:r>
                      <a:endParaRPr sz="1500" u="none" cap="none" strike="noStrike">
                        <a:latin typeface="Verdana"/>
                        <a:ea typeface="Verdana"/>
                        <a:cs typeface="Verdana"/>
                        <a:sym typeface="Verdana"/>
                      </a:endParaRPr>
                    </a:p>
                  </a:txBody>
                  <a:tcPr marT="39100" marB="0" marR="0" marL="0">
                    <a:lnL cap="flat" cmpd="sng" w="12700">
                      <a:solidFill>
                        <a:srgbClr val="292934"/>
                      </a:solidFill>
                      <a:prstDash val="solid"/>
                      <a:round/>
                      <a:headEnd len="sm" w="sm" type="none"/>
                      <a:tailEnd len="sm" w="sm" type="none"/>
                    </a:lnL>
                    <a:lnR cap="flat" cmpd="sng" w="28575">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28575">
                      <a:solidFill>
                        <a:srgbClr val="292934"/>
                      </a:solidFill>
                      <a:prstDash val="solid"/>
                      <a:round/>
                      <a:headEnd len="sm" w="sm" type="none"/>
                      <a:tailEnd len="sm" w="sm" type="none"/>
                    </a:lnB>
                  </a:tcPr>
                </a:tc>
              </a:tr>
            </a:tbl>
          </a:graphicData>
        </a:graphic>
      </p:graphicFrame>
      <p:sp>
        <p:nvSpPr>
          <p:cNvPr id="276" name="Google Shape;276;p41"/>
          <p:cNvSpPr txBox="1"/>
          <p:nvPr>
            <p:ph type="title"/>
          </p:nvPr>
        </p:nvSpPr>
        <p:spPr>
          <a:xfrm>
            <a:off x="1447800" y="459141"/>
            <a:ext cx="6846054" cy="458333"/>
          </a:xfrm>
          <a:prstGeom prst="rect">
            <a:avLst/>
          </a:prstGeom>
          <a:noFill/>
          <a:ln>
            <a:noFill/>
          </a:ln>
        </p:spPr>
        <p:txBody>
          <a:bodyPr anchorCtr="0" anchor="t" bIns="0" lIns="0" spcFirstLastPara="1" rIns="0" wrap="square" tIns="10850">
            <a:spAutoFit/>
          </a:bodyPr>
          <a:lstStyle/>
          <a:p>
            <a:pPr indent="0" lvl="0" marL="10860" rtl="0" algn="l">
              <a:spcBef>
                <a:spcPts val="0"/>
              </a:spcBef>
              <a:spcAft>
                <a:spcPts val="0"/>
              </a:spcAft>
              <a:buNone/>
            </a:pPr>
            <a:r>
              <a:rPr lang="en-US" sz="2907"/>
              <a:t>Bảảng HTML server control và thẻ    tương ứng</a:t>
            </a:r>
            <a:endParaRPr sz="2907"/>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0" name="Shape 280"/>
        <p:cNvGrpSpPr/>
        <p:nvPr/>
      </p:nvGrpSpPr>
      <p:grpSpPr>
        <a:xfrm>
          <a:off x="0" y="0"/>
          <a:ext cx="0" cy="0"/>
          <a:chOff x="0" y="0"/>
          <a:chExt cx="0" cy="0"/>
        </a:xfrm>
      </p:grpSpPr>
      <p:sp>
        <p:nvSpPr>
          <p:cNvPr id="281" name="Google Shape;281;p42"/>
          <p:cNvSpPr txBox="1"/>
          <p:nvPr>
            <p:ph type="title"/>
          </p:nvPr>
        </p:nvSpPr>
        <p:spPr>
          <a:xfrm>
            <a:off x="1510754" y="409698"/>
            <a:ext cx="5995183" cy="537264"/>
          </a:xfrm>
          <a:prstGeom prst="rect">
            <a:avLst/>
          </a:prstGeom>
          <a:noFill/>
          <a:ln>
            <a:noFill/>
          </a:ln>
        </p:spPr>
        <p:txBody>
          <a:bodyPr anchorCtr="0" anchor="t" bIns="0" lIns="0" spcFirstLastPara="1" rIns="0" wrap="square" tIns="10850">
            <a:spAutoFit/>
          </a:bodyPr>
          <a:lstStyle/>
          <a:p>
            <a:pPr indent="0" lvl="0" marL="10860" rtl="0" algn="l">
              <a:spcBef>
                <a:spcPts val="0"/>
              </a:spcBef>
              <a:spcAft>
                <a:spcPts val="0"/>
              </a:spcAft>
              <a:buNone/>
            </a:pPr>
            <a:r>
              <a:rPr lang="en-US" sz="3420"/>
              <a:t>Thêm các web controls lên Form</a:t>
            </a:r>
            <a:endParaRPr sz="3420"/>
          </a:p>
        </p:txBody>
      </p:sp>
      <p:sp>
        <p:nvSpPr>
          <p:cNvPr id="282" name="Google Shape;282;p42"/>
          <p:cNvSpPr txBox="1"/>
          <p:nvPr/>
        </p:nvSpPr>
        <p:spPr>
          <a:xfrm>
            <a:off x="1120342" y="1562092"/>
            <a:ext cx="6776008" cy="3500873"/>
          </a:xfrm>
          <a:prstGeom prst="rect">
            <a:avLst/>
          </a:prstGeom>
          <a:noFill/>
          <a:ln>
            <a:noFill/>
          </a:ln>
        </p:spPr>
        <p:txBody>
          <a:bodyPr anchorCtr="0" anchor="t" bIns="0" lIns="0" spcFirstLastPara="1" rIns="0" wrap="square" tIns="28225">
            <a:spAutoFit/>
          </a:bodyPr>
          <a:lstStyle/>
          <a:p>
            <a:pPr indent="-293213" lvl="0" marL="304074" marR="4344" rtl="0" algn="l">
              <a:lnSpc>
                <a:spcPct val="119460"/>
              </a:lnSpc>
              <a:spcBef>
                <a:spcPts val="0"/>
              </a:spcBef>
              <a:spcAft>
                <a:spcPts val="0"/>
              </a:spcAft>
              <a:buClr>
                <a:srgbClr val="93A299"/>
              </a:buClr>
              <a:buSzPts val="2522"/>
              <a:buFont typeface="Noto Sans Symbols"/>
              <a:buChar char="❑"/>
            </a:pPr>
            <a:r>
              <a:rPr lang="en-US" sz="3078">
                <a:solidFill>
                  <a:srgbClr val="292934"/>
                </a:solidFill>
                <a:latin typeface="Times New Roman"/>
                <a:ea typeface="Times New Roman"/>
                <a:cs typeface="Times New Roman"/>
                <a:sym typeface="Times New Roman"/>
              </a:rPr>
              <a:t>Thêm các server control lúc thiết kế hoặc  lúc chạy.</a:t>
            </a:r>
            <a:endParaRPr sz="3078">
              <a:solidFill>
                <a:schemeClr val="dk1"/>
              </a:solidFill>
              <a:latin typeface="Times New Roman"/>
              <a:ea typeface="Times New Roman"/>
              <a:cs typeface="Times New Roman"/>
              <a:sym typeface="Times New Roman"/>
            </a:endParaRPr>
          </a:p>
          <a:p>
            <a:pPr indent="-293213" lvl="0" marL="304074" marR="406155" rtl="0" algn="l">
              <a:lnSpc>
                <a:spcPct val="100400"/>
              </a:lnSpc>
              <a:spcBef>
                <a:spcPts val="586"/>
              </a:spcBef>
              <a:spcAft>
                <a:spcPts val="0"/>
              </a:spcAft>
              <a:buClr>
                <a:srgbClr val="93A299"/>
              </a:buClr>
              <a:buSzPts val="2522"/>
              <a:buFont typeface="Noto Sans Symbols"/>
              <a:buChar char="❑"/>
            </a:pPr>
            <a:r>
              <a:rPr lang="en-US" sz="3078">
                <a:solidFill>
                  <a:srgbClr val="292934"/>
                </a:solidFill>
                <a:latin typeface="Times New Roman"/>
                <a:ea typeface="Times New Roman"/>
                <a:cs typeface="Times New Roman"/>
                <a:sym typeface="Times New Roman"/>
              </a:rPr>
              <a:t>Thêm lúc thiết kế có thể dùng Toolbox  hoặc ở chế độ HTML của trang .aspx</a:t>
            </a:r>
            <a:endParaRPr sz="3078">
              <a:solidFill>
                <a:schemeClr val="dk1"/>
              </a:solidFill>
              <a:latin typeface="Times New Roman"/>
              <a:ea typeface="Times New Roman"/>
              <a:cs typeface="Times New Roman"/>
              <a:sym typeface="Times New Roman"/>
            </a:endParaRPr>
          </a:p>
          <a:p>
            <a:pPr indent="-297015" lvl="0" marL="307331" marR="0" rtl="0" algn="l">
              <a:spcBef>
                <a:spcPts val="722"/>
              </a:spcBef>
              <a:spcAft>
                <a:spcPts val="0"/>
              </a:spcAft>
              <a:buClr>
                <a:srgbClr val="93A299"/>
              </a:buClr>
              <a:buSzPts val="2522"/>
              <a:buFont typeface="Noto Sans Symbols"/>
              <a:buChar char="❑"/>
            </a:pPr>
            <a:r>
              <a:rPr lang="en-US" sz="3078">
                <a:solidFill>
                  <a:srgbClr val="292934"/>
                </a:solidFill>
                <a:latin typeface="Times New Roman"/>
                <a:ea typeface="Times New Roman"/>
                <a:cs typeface="Times New Roman"/>
                <a:sym typeface="Times New Roman"/>
              </a:rPr>
              <a:t>Có thể thêm lúc chạy bằng việc dùng thẻ</a:t>
            </a:r>
            <a:endParaRPr sz="3078">
              <a:solidFill>
                <a:schemeClr val="dk1"/>
              </a:solidFill>
              <a:latin typeface="Times New Roman"/>
              <a:ea typeface="Times New Roman"/>
              <a:cs typeface="Times New Roman"/>
              <a:sym typeface="Times New Roman"/>
            </a:endParaRPr>
          </a:p>
          <a:p>
            <a:pPr indent="0" lvl="0" marL="304074" marR="64073" rtl="0" algn="l">
              <a:lnSpc>
                <a:spcPct val="119460"/>
              </a:lnSpc>
              <a:spcBef>
                <a:spcPts val="115"/>
              </a:spcBef>
              <a:spcAft>
                <a:spcPts val="0"/>
              </a:spcAft>
              <a:buNone/>
            </a:pPr>
            <a:r>
              <a:rPr lang="en-US" sz="3078">
                <a:solidFill>
                  <a:srgbClr val="0000FF"/>
                </a:solidFill>
                <a:latin typeface="Times New Roman"/>
                <a:ea typeface="Times New Roman"/>
                <a:cs typeface="Times New Roman"/>
                <a:sym typeface="Times New Roman"/>
              </a:rPr>
              <a:t>&lt;Script&gt; </a:t>
            </a:r>
            <a:r>
              <a:rPr lang="en-US" sz="3078">
                <a:solidFill>
                  <a:srgbClr val="292934"/>
                </a:solidFill>
                <a:latin typeface="Times New Roman"/>
                <a:ea typeface="Times New Roman"/>
                <a:cs typeface="Times New Roman"/>
                <a:sym typeface="Times New Roman"/>
              </a:rPr>
              <a:t>trong trang .aspx hoặc file code  behind.</a:t>
            </a:r>
            <a:endParaRPr sz="3078">
              <a:solidFill>
                <a:schemeClr val="dk1"/>
              </a:solidFill>
              <a:latin typeface="Times New Roman"/>
              <a:ea typeface="Times New Roman"/>
              <a:cs typeface="Times New Roman"/>
              <a:sym typeface="Times New Roman"/>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6" name="Shape 286"/>
        <p:cNvGrpSpPr/>
        <p:nvPr/>
      </p:nvGrpSpPr>
      <p:grpSpPr>
        <a:xfrm>
          <a:off x="0" y="0"/>
          <a:ext cx="0" cy="0"/>
          <a:chOff x="0" y="0"/>
          <a:chExt cx="0" cy="0"/>
        </a:xfrm>
      </p:grpSpPr>
      <p:sp>
        <p:nvSpPr>
          <p:cNvPr id="287" name="Google Shape;287;p43"/>
          <p:cNvSpPr txBox="1"/>
          <p:nvPr>
            <p:ph type="title"/>
          </p:nvPr>
        </p:nvSpPr>
        <p:spPr>
          <a:xfrm>
            <a:off x="1676400" y="381000"/>
            <a:ext cx="2804558" cy="589907"/>
          </a:xfrm>
          <a:prstGeom prst="rect">
            <a:avLst/>
          </a:prstGeom>
          <a:noFill/>
          <a:ln>
            <a:noFill/>
          </a:ln>
        </p:spPr>
        <p:txBody>
          <a:bodyPr anchorCtr="0" anchor="t" bIns="0" lIns="0" spcFirstLastPara="1" rIns="0" wrap="square" tIns="10850">
            <a:spAutoFit/>
          </a:bodyPr>
          <a:lstStyle/>
          <a:p>
            <a:pPr indent="0" lvl="0" marL="10860" rtl="0" algn="l">
              <a:spcBef>
                <a:spcPts val="0"/>
              </a:spcBef>
              <a:spcAft>
                <a:spcPts val="0"/>
              </a:spcAft>
              <a:buNone/>
            </a:pPr>
            <a:r>
              <a:rPr lang="en-US" sz="3762"/>
              <a:t>Dùng Toolbox</a:t>
            </a:r>
            <a:endParaRPr sz="3762"/>
          </a:p>
        </p:txBody>
      </p:sp>
      <p:sp>
        <p:nvSpPr>
          <p:cNvPr id="288" name="Google Shape;288;p43"/>
          <p:cNvSpPr txBox="1"/>
          <p:nvPr/>
        </p:nvSpPr>
        <p:spPr>
          <a:xfrm>
            <a:off x="1120341" y="1562092"/>
            <a:ext cx="6564784" cy="947006"/>
          </a:xfrm>
          <a:prstGeom prst="rect">
            <a:avLst/>
          </a:prstGeom>
          <a:noFill/>
          <a:ln>
            <a:noFill/>
          </a:ln>
        </p:spPr>
        <p:txBody>
          <a:bodyPr anchorCtr="0" anchor="t" bIns="0" lIns="0" spcFirstLastPara="1" rIns="0" wrap="square" tIns="23875">
            <a:spAutoFit/>
          </a:bodyPr>
          <a:lstStyle/>
          <a:p>
            <a:pPr indent="-293213" lvl="0" marL="304074" marR="4344" rtl="0" algn="l">
              <a:lnSpc>
                <a:spcPct val="119460"/>
              </a:lnSpc>
              <a:spcBef>
                <a:spcPts val="0"/>
              </a:spcBef>
              <a:spcAft>
                <a:spcPts val="0"/>
              </a:spcAft>
              <a:buClr>
                <a:srgbClr val="93A299"/>
              </a:buClr>
              <a:buSzPts val="2522"/>
              <a:buFont typeface="Noto Sans Symbols"/>
              <a:buChar char="❑"/>
            </a:pPr>
            <a:r>
              <a:rPr lang="en-US" sz="3078">
                <a:solidFill>
                  <a:srgbClr val="292934"/>
                </a:solidFill>
                <a:latin typeface="Times New Roman"/>
                <a:ea typeface="Times New Roman"/>
                <a:cs typeface="Times New Roman"/>
                <a:sym typeface="Times New Roman"/>
              </a:rPr>
              <a:t>Toolbox phân loại các control thành các  nhóm thuận tiện cho việc truy cập.</a:t>
            </a:r>
            <a:endParaRPr sz="3078">
              <a:solidFill>
                <a:schemeClr val="dk1"/>
              </a:solidFill>
              <a:latin typeface="Times New Roman"/>
              <a:ea typeface="Times New Roman"/>
              <a:cs typeface="Times New Roman"/>
              <a:sym typeface="Times New Roman"/>
            </a:endParaRPr>
          </a:p>
        </p:txBody>
      </p:sp>
      <p:pic>
        <p:nvPicPr>
          <p:cNvPr id="289" name="Google Shape;289;p43"/>
          <p:cNvPicPr preferRelativeResize="0"/>
          <p:nvPr/>
        </p:nvPicPr>
        <p:blipFill rotWithShape="1">
          <a:blip r:embed="rId3">
            <a:alphaModFix/>
          </a:blip>
          <a:srcRect b="0" l="0" r="0" t="0"/>
          <a:stretch/>
        </p:blipFill>
        <p:spPr>
          <a:xfrm>
            <a:off x="3398740" y="2581832"/>
            <a:ext cx="1889615" cy="3461579"/>
          </a:xfrm>
          <a:prstGeom prst="rect">
            <a:avLst/>
          </a:prstGeom>
          <a:noFill/>
          <a:ln>
            <a:noFill/>
          </a:ln>
        </p:spPr>
      </p:pic>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3" name="Shape 293"/>
        <p:cNvGrpSpPr/>
        <p:nvPr/>
      </p:nvGrpSpPr>
      <p:grpSpPr>
        <a:xfrm>
          <a:off x="0" y="0"/>
          <a:ext cx="0" cy="0"/>
          <a:chOff x="0" y="0"/>
          <a:chExt cx="0" cy="0"/>
        </a:xfrm>
      </p:grpSpPr>
      <p:sp>
        <p:nvSpPr>
          <p:cNvPr id="294" name="Google Shape;294;p44"/>
          <p:cNvSpPr txBox="1"/>
          <p:nvPr>
            <p:ph type="title"/>
          </p:nvPr>
        </p:nvSpPr>
        <p:spPr>
          <a:xfrm>
            <a:off x="1600200" y="361610"/>
            <a:ext cx="4884764" cy="589907"/>
          </a:xfrm>
          <a:prstGeom prst="rect">
            <a:avLst/>
          </a:prstGeom>
          <a:noFill/>
          <a:ln>
            <a:noFill/>
          </a:ln>
        </p:spPr>
        <p:txBody>
          <a:bodyPr anchorCtr="0" anchor="t" bIns="0" lIns="0" spcFirstLastPara="1" rIns="0" wrap="square" tIns="10850">
            <a:spAutoFit/>
          </a:bodyPr>
          <a:lstStyle/>
          <a:p>
            <a:pPr indent="0" lvl="0" marL="10860" rtl="0" algn="l">
              <a:spcBef>
                <a:spcPts val="0"/>
              </a:spcBef>
              <a:spcAft>
                <a:spcPts val="0"/>
              </a:spcAft>
              <a:buNone/>
            </a:pPr>
            <a:r>
              <a:rPr lang="en-US" sz="3762"/>
              <a:t>Dùng trong code behind</a:t>
            </a:r>
            <a:endParaRPr sz="3762"/>
          </a:p>
        </p:txBody>
      </p:sp>
      <p:sp>
        <p:nvSpPr>
          <p:cNvPr id="295" name="Google Shape;295;p44"/>
          <p:cNvSpPr txBox="1"/>
          <p:nvPr/>
        </p:nvSpPr>
        <p:spPr>
          <a:xfrm>
            <a:off x="990600" y="1447800"/>
            <a:ext cx="7467600" cy="4140788"/>
          </a:xfrm>
          <a:prstGeom prst="rect">
            <a:avLst/>
          </a:prstGeom>
          <a:noFill/>
          <a:ln>
            <a:noFill/>
          </a:ln>
        </p:spPr>
        <p:txBody>
          <a:bodyPr anchorCtr="0" anchor="t" bIns="0" lIns="0" spcFirstLastPara="1" rIns="0" wrap="square" tIns="59725">
            <a:spAutoFit/>
          </a:bodyPr>
          <a:lstStyle/>
          <a:p>
            <a:pPr indent="-293213" lvl="0" marL="304074" marR="4344" rtl="0" algn="l">
              <a:lnSpc>
                <a:spcPct val="89500"/>
              </a:lnSpc>
              <a:spcBef>
                <a:spcPts val="0"/>
              </a:spcBef>
              <a:spcAft>
                <a:spcPts val="0"/>
              </a:spcAft>
              <a:buClr>
                <a:srgbClr val="93A299"/>
              </a:buClr>
              <a:buSzPts val="2522"/>
              <a:buFont typeface="Noto Sans Symbols"/>
              <a:buChar char="❑"/>
            </a:pPr>
            <a:r>
              <a:rPr lang="en-US" sz="3078">
                <a:solidFill>
                  <a:srgbClr val="292934"/>
                </a:solidFill>
                <a:latin typeface="Times New Roman"/>
                <a:ea typeface="Times New Roman"/>
                <a:cs typeface="Times New Roman"/>
                <a:sym typeface="Times New Roman"/>
              </a:rPr>
              <a:t>ASP.Net cho phép bạn thêm các server  control lúc chạy. Bạn có thể tạo một  </a:t>
            </a:r>
            <a:r>
              <a:rPr i="1" lang="en-US" sz="3078">
                <a:solidFill>
                  <a:srgbClr val="292934"/>
                </a:solidFill>
                <a:latin typeface="Times New Roman"/>
                <a:ea typeface="Times New Roman"/>
                <a:cs typeface="Times New Roman"/>
                <a:sym typeface="Times New Roman"/>
              </a:rPr>
              <a:t>instance </a:t>
            </a:r>
            <a:r>
              <a:rPr lang="en-US" sz="3078">
                <a:solidFill>
                  <a:srgbClr val="292934"/>
                </a:solidFill>
                <a:latin typeface="Times New Roman"/>
                <a:ea typeface="Times New Roman"/>
                <a:cs typeface="Times New Roman"/>
                <a:sym typeface="Times New Roman"/>
              </a:rPr>
              <a:t>của lớp </a:t>
            </a:r>
            <a:r>
              <a:rPr lang="en-US" sz="3078">
                <a:solidFill>
                  <a:srgbClr val="0000FF"/>
                </a:solidFill>
                <a:latin typeface="Times New Roman"/>
                <a:ea typeface="Times New Roman"/>
                <a:cs typeface="Times New Roman"/>
                <a:sym typeface="Times New Roman"/>
              </a:rPr>
              <a:t>Control </a:t>
            </a:r>
            <a:r>
              <a:rPr lang="en-US" sz="3078">
                <a:solidFill>
                  <a:srgbClr val="292934"/>
                </a:solidFill>
                <a:latin typeface="Times New Roman"/>
                <a:ea typeface="Times New Roman"/>
                <a:cs typeface="Times New Roman"/>
                <a:sym typeface="Times New Roman"/>
              </a:rPr>
              <a:t>thừa kế từ lớp  cơ sở </a:t>
            </a:r>
            <a:r>
              <a:rPr lang="en-US" sz="3078">
                <a:solidFill>
                  <a:srgbClr val="0000FF"/>
                </a:solidFill>
                <a:latin typeface="Times New Roman"/>
                <a:ea typeface="Times New Roman"/>
                <a:cs typeface="Times New Roman"/>
                <a:sym typeface="Times New Roman"/>
              </a:rPr>
              <a:t>WebControl</a:t>
            </a:r>
            <a:endParaRPr sz="3078">
              <a:solidFill>
                <a:schemeClr val="dk1"/>
              </a:solidFill>
              <a:latin typeface="Times New Roman"/>
              <a:ea typeface="Times New Roman"/>
              <a:cs typeface="Times New Roman"/>
              <a:sym typeface="Times New Roman"/>
            </a:endParaRPr>
          </a:p>
          <a:p>
            <a:pPr indent="-293213" lvl="0" marL="304074" marR="322535" rtl="0" algn="l">
              <a:lnSpc>
                <a:spcPct val="109454"/>
              </a:lnSpc>
              <a:spcBef>
                <a:spcPts val="764"/>
              </a:spcBef>
              <a:spcAft>
                <a:spcPts val="0"/>
              </a:spcAft>
              <a:buClr>
                <a:srgbClr val="93A299"/>
              </a:buClr>
              <a:buSzPts val="2522"/>
              <a:buFont typeface="Noto Sans Symbols"/>
              <a:buChar char="❑"/>
            </a:pPr>
            <a:r>
              <a:rPr lang="en-US" sz="3078">
                <a:solidFill>
                  <a:srgbClr val="292934"/>
                </a:solidFill>
                <a:latin typeface="Times New Roman"/>
                <a:ea typeface="Times New Roman"/>
                <a:cs typeface="Times New Roman"/>
                <a:sym typeface="Times New Roman"/>
              </a:rPr>
              <a:t>Giả sử bạn muốn tạo một textbox lúc  chạy:</a:t>
            </a:r>
            <a:endParaRPr sz="3078">
              <a:solidFill>
                <a:schemeClr val="dk1"/>
              </a:solidFill>
              <a:latin typeface="Times New Roman"/>
              <a:ea typeface="Times New Roman"/>
              <a:cs typeface="Times New Roman"/>
              <a:sym typeface="Times New Roman"/>
            </a:endParaRPr>
          </a:p>
          <a:p>
            <a:pPr indent="0" lvl="0" marL="325793" marR="0" rtl="0" algn="l">
              <a:spcBef>
                <a:spcPts val="184"/>
              </a:spcBef>
              <a:spcAft>
                <a:spcPts val="0"/>
              </a:spcAft>
              <a:buNone/>
            </a:pPr>
            <a:r>
              <a:rPr i="1" lang="en-US" sz="2736">
                <a:solidFill>
                  <a:srgbClr val="0000FF"/>
                </a:solidFill>
                <a:latin typeface="Times New Roman"/>
                <a:ea typeface="Times New Roman"/>
                <a:cs typeface="Times New Roman"/>
                <a:sym typeface="Times New Roman"/>
              </a:rPr>
              <a:t>Dim txt As New TextBox</a:t>
            </a:r>
            <a:endParaRPr sz="2736">
              <a:solidFill>
                <a:schemeClr val="dk1"/>
              </a:solidFill>
              <a:latin typeface="Times New Roman"/>
              <a:ea typeface="Times New Roman"/>
              <a:cs typeface="Times New Roman"/>
              <a:sym typeface="Times New Roman"/>
            </a:endParaRPr>
          </a:p>
          <a:p>
            <a:pPr indent="0" lvl="0" marL="325793" marR="3711326" rtl="0" algn="l">
              <a:lnSpc>
                <a:spcPct val="109400"/>
              </a:lnSpc>
              <a:spcBef>
                <a:spcPts val="86"/>
              </a:spcBef>
              <a:spcAft>
                <a:spcPts val="0"/>
              </a:spcAft>
              <a:buNone/>
            </a:pPr>
            <a:r>
              <a:rPr i="1" lang="en-US" sz="2736">
                <a:solidFill>
                  <a:srgbClr val="0000FF"/>
                </a:solidFill>
                <a:latin typeface="Times New Roman"/>
                <a:ea typeface="Times New Roman"/>
                <a:cs typeface="Times New Roman"/>
                <a:sym typeface="Times New Roman"/>
              </a:rPr>
              <a:t>txt.ID = "txtTest"  txt.Text = "ABC"</a:t>
            </a:r>
            <a:endParaRPr sz="2736">
              <a:solidFill>
                <a:schemeClr val="dk1"/>
              </a:solidFill>
              <a:latin typeface="Times New Roman"/>
              <a:ea typeface="Times New Roman"/>
              <a:cs typeface="Times New Roman"/>
              <a:sym typeface="Times New Roman"/>
            </a:endParaRPr>
          </a:p>
          <a:p>
            <a:pPr indent="0" lvl="0" marL="325793" marR="0" rtl="0" algn="l">
              <a:spcBef>
                <a:spcPts val="308"/>
              </a:spcBef>
              <a:spcAft>
                <a:spcPts val="0"/>
              </a:spcAft>
              <a:buNone/>
            </a:pPr>
            <a:r>
              <a:rPr i="1" lang="en-US" sz="2736">
                <a:solidFill>
                  <a:srgbClr val="0000FF"/>
                </a:solidFill>
                <a:latin typeface="Times New Roman"/>
                <a:ea typeface="Times New Roman"/>
                <a:cs typeface="Times New Roman"/>
                <a:sym typeface="Times New Roman"/>
              </a:rPr>
              <a:t>Panel1.Controls.Add(txt)</a:t>
            </a:r>
            <a:endParaRPr sz="2736">
              <a:solidFill>
                <a:schemeClr val="dk1"/>
              </a:solidFill>
              <a:latin typeface="Times New Roman"/>
              <a:ea typeface="Times New Roman"/>
              <a:cs typeface="Times New Roman"/>
              <a:sym typeface="Times New Roman"/>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9" name="Shape 299"/>
        <p:cNvGrpSpPr/>
        <p:nvPr/>
      </p:nvGrpSpPr>
      <p:grpSpPr>
        <a:xfrm>
          <a:off x="0" y="0"/>
          <a:ext cx="0" cy="0"/>
          <a:chOff x="0" y="0"/>
          <a:chExt cx="0" cy="0"/>
        </a:xfrm>
      </p:grpSpPr>
      <p:sp>
        <p:nvSpPr>
          <p:cNvPr id="300" name="Google Shape;300;p45"/>
          <p:cNvSpPr txBox="1"/>
          <p:nvPr>
            <p:ph type="title"/>
          </p:nvPr>
        </p:nvSpPr>
        <p:spPr>
          <a:xfrm>
            <a:off x="1688585" y="457200"/>
            <a:ext cx="5783960" cy="537264"/>
          </a:xfrm>
          <a:prstGeom prst="rect">
            <a:avLst/>
          </a:prstGeom>
          <a:noFill/>
          <a:ln>
            <a:noFill/>
          </a:ln>
        </p:spPr>
        <p:txBody>
          <a:bodyPr anchorCtr="0" anchor="t" bIns="0" lIns="0" spcFirstLastPara="1" rIns="0" wrap="square" tIns="10850">
            <a:spAutoFit/>
          </a:bodyPr>
          <a:lstStyle/>
          <a:p>
            <a:pPr indent="0" lvl="0" marL="10860" rtl="0" algn="l">
              <a:spcBef>
                <a:spcPts val="0"/>
              </a:spcBef>
              <a:spcAft>
                <a:spcPts val="0"/>
              </a:spcAft>
              <a:buNone/>
            </a:pPr>
            <a:r>
              <a:rPr lang="en-US" sz="3420"/>
              <a:t>Thiết lập thuộc tính WebControl</a:t>
            </a:r>
            <a:endParaRPr sz="3420"/>
          </a:p>
        </p:txBody>
      </p:sp>
      <p:sp>
        <p:nvSpPr>
          <p:cNvPr id="301" name="Google Shape;301;p45"/>
          <p:cNvSpPr txBox="1"/>
          <p:nvPr/>
        </p:nvSpPr>
        <p:spPr>
          <a:xfrm>
            <a:off x="990600" y="1295400"/>
            <a:ext cx="7620000" cy="5024046"/>
          </a:xfrm>
          <a:prstGeom prst="rect">
            <a:avLst/>
          </a:prstGeom>
          <a:noFill/>
          <a:ln>
            <a:noFill/>
          </a:ln>
        </p:spPr>
        <p:txBody>
          <a:bodyPr anchorCtr="0" anchor="t" bIns="0" lIns="0" spcFirstLastPara="1" rIns="0" wrap="square" tIns="28225">
            <a:spAutoFit/>
          </a:bodyPr>
          <a:lstStyle/>
          <a:p>
            <a:pPr indent="-293213" lvl="0" marL="314933" marR="906248" rtl="0" algn="l">
              <a:lnSpc>
                <a:spcPct val="119460"/>
              </a:lnSpc>
              <a:spcBef>
                <a:spcPts val="0"/>
              </a:spcBef>
              <a:spcAft>
                <a:spcPts val="0"/>
              </a:spcAft>
              <a:buClr>
                <a:srgbClr val="93A299"/>
              </a:buClr>
              <a:buSzPts val="2522"/>
              <a:buFont typeface="Noto Sans Symbols"/>
              <a:buChar char="❑"/>
            </a:pPr>
            <a:r>
              <a:rPr lang="en-US" sz="3078">
                <a:solidFill>
                  <a:srgbClr val="292934"/>
                </a:solidFill>
                <a:latin typeface="Times New Roman"/>
                <a:ea typeface="Times New Roman"/>
                <a:cs typeface="Times New Roman"/>
                <a:sym typeface="Times New Roman"/>
              </a:rPr>
              <a:t>Các server control có các thuộc tính  thông dụng kế thừa từ lớp cơ sở  </a:t>
            </a:r>
            <a:r>
              <a:rPr i="1" lang="en-US" sz="3078">
                <a:solidFill>
                  <a:srgbClr val="0000FF"/>
                </a:solidFill>
                <a:latin typeface="Times New Roman"/>
                <a:ea typeface="Times New Roman"/>
                <a:cs typeface="Times New Roman"/>
                <a:sym typeface="Times New Roman"/>
              </a:rPr>
              <a:t>WebControl</a:t>
            </a:r>
            <a:r>
              <a:rPr lang="en-US" sz="3078">
                <a:solidFill>
                  <a:srgbClr val="292934"/>
                </a:solidFill>
                <a:latin typeface="Times New Roman"/>
                <a:ea typeface="Times New Roman"/>
                <a:cs typeface="Times New Roman"/>
                <a:sym typeface="Times New Roman"/>
              </a:rPr>
              <a:t>.</a:t>
            </a:r>
            <a:endParaRPr sz="3078">
              <a:solidFill>
                <a:schemeClr val="dk1"/>
              </a:solidFill>
              <a:latin typeface="Times New Roman"/>
              <a:ea typeface="Times New Roman"/>
              <a:cs typeface="Times New Roman"/>
              <a:sym typeface="Times New Roman"/>
            </a:endParaRPr>
          </a:p>
          <a:p>
            <a:pPr indent="-293213" lvl="0" marL="314933" marR="622265" rtl="0" algn="l">
              <a:lnSpc>
                <a:spcPct val="100400"/>
              </a:lnSpc>
              <a:spcBef>
                <a:spcPts val="586"/>
              </a:spcBef>
              <a:spcAft>
                <a:spcPts val="0"/>
              </a:spcAft>
              <a:buClr>
                <a:srgbClr val="93A299"/>
              </a:buClr>
              <a:buSzPts val="2522"/>
              <a:buFont typeface="Noto Sans Symbols"/>
              <a:buChar char="❑"/>
            </a:pPr>
            <a:r>
              <a:rPr lang="en-US" sz="3078">
                <a:solidFill>
                  <a:srgbClr val="292934"/>
                </a:solidFill>
                <a:latin typeface="Times New Roman"/>
                <a:ea typeface="Times New Roman"/>
                <a:cs typeface="Times New Roman"/>
                <a:sym typeface="Times New Roman"/>
              </a:rPr>
              <a:t>Có thể thiết lập thuộc tính lúc thiết kế  hoặc lúc chạy.</a:t>
            </a:r>
            <a:endParaRPr sz="3078">
              <a:solidFill>
                <a:schemeClr val="dk1"/>
              </a:solidFill>
              <a:latin typeface="Times New Roman"/>
              <a:ea typeface="Times New Roman"/>
              <a:cs typeface="Times New Roman"/>
              <a:sym typeface="Times New Roman"/>
            </a:endParaRPr>
          </a:p>
          <a:p>
            <a:pPr indent="-293213" lvl="0" marL="314933" marR="243258" rtl="0" algn="l">
              <a:lnSpc>
                <a:spcPct val="100400"/>
              </a:lnSpc>
              <a:spcBef>
                <a:spcPts val="705"/>
              </a:spcBef>
              <a:spcAft>
                <a:spcPts val="0"/>
              </a:spcAft>
              <a:buClr>
                <a:srgbClr val="93A299"/>
              </a:buClr>
              <a:buSzPts val="2522"/>
              <a:buFont typeface="Noto Sans Symbols"/>
              <a:buChar char="❑"/>
            </a:pPr>
            <a:r>
              <a:rPr lang="en-US" sz="3078">
                <a:solidFill>
                  <a:srgbClr val="292934"/>
                </a:solidFill>
                <a:latin typeface="Times New Roman"/>
                <a:ea typeface="Times New Roman"/>
                <a:cs typeface="Times New Roman"/>
                <a:sym typeface="Times New Roman"/>
              </a:rPr>
              <a:t>Thiết lập thuộc tính của control lúc thiết  kế bạn dùng cửa sổ </a:t>
            </a:r>
            <a:r>
              <a:rPr lang="en-US" sz="3078">
                <a:solidFill>
                  <a:srgbClr val="0000FF"/>
                </a:solidFill>
                <a:latin typeface="Times New Roman"/>
                <a:ea typeface="Times New Roman"/>
                <a:cs typeface="Times New Roman"/>
                <a:sym typeface="Times New Roman"/>
              </a:rPr>
              <a:t>Properties</a:t>
            </a:r>
            <a:endParaRPr sz="3078">
              <a:solidFill>
                <a:schemeClr val="dk1"/>
              </a:solidFill>
              <a:latin typeface="Times New Roman"/>
              <a:ea typeface="Times New Roman"/>
              <a:cs typeface="Times New Roman"/>
              <a:sym typeface="Times New Roman"/>
            </a:endParaRPr>
          </a:p>
          <a:p>
            <a:pPr indent="-293213" lvl="0" marL="314933" marR="15204" rtl="0" algn="l">
              <a:spcBef>
                <a:spcPts val="722"/>
              </a:spcBef>
              <a:spcAft>
                <a:spcPts val="0"/>
              </a:spcAft>
              <a:buClr>
                <a:srgbClr val="93A299"/>
              </a:buClr>
              <a:buSzPts val="2522"/>
              <a:buFont typeface="Noto Sans Symbols"/>
              <a:buChar char="❑"/>
            </a:pPr>
            <a:r>
              <a:rPr lang="en-US" sz="3078">
                <a:solidFill>
                  <a:srgbClr val="292934"/>
                </a:solidFill>
                <a:latin typeface="Times New Roman"/>
                <a:ea typeface="Times New Roman"/>
                <a:cs typeface="Times New Roman"/>
                <a:sym typeface="Times New Roman"/>
              </a:rPr>
              <a:t>Hiển thị của sổ Property của control, kích  chuột phải trên control rồi chọn  Properties từ context menu hoặc ấn F</a:t>
            </a:r>
            <a:r>
              <a:rPr b="1" baseline="30000" lang="en-US" sz="1795">
                <a:solidFill>
                  <a:srgbClr val="FFFFFF"/>
                </a:solidFill>
                <a:latin typeface="Verdana"/>
                <a:ea typeface="Verdana"/>
                <a:cs typeface="Verdana"/>
                <a:sym typeface="Verdana"/>
              </a:rPr>
              <a:t>3</a:t>
            </a:r>
            <a:r>
              <a:rPr lang="en-US" sz="3078">
                <a:solidFill>
                  <a:srgbClr val="292934"/>
                </a:solidFill>
                <a:latin typeface="Times New Roman"/>
                <a:ea typeface="Times New Roman"/>
                <a:cs typeface="Times New Roman"/>
                <a:sym typeface="Times New Roman"/>
              </a:rPr>
              <a:t>4</a:t>
            </a:r>
            <a:r>
              <a:rPr b="1" baseline="30000" lang="en-US" sz="1795">
                <a:solidFill>
                  <a:srgbClr val="FFFFFF"/>
                </a:solidFill>
                <a:latin typeface="Verdana"/>
                <a:ea typeface="Verdana"/>
                <a:cs typeface="Verdana"/>
                <a:sym typeface="Verdana"/>
              </a:rPr>
              <a:t>7</a:t>
            </a:r>
            <a:r>
              <a:rPr lang="en-US" sz="3078">
                <a:solidFill>
                  <a:srgbClr val="292934"/>
                </a:solidFill>
                <a:latin typeface="Times New Roman"/>
                <a:ea typeface="Times New Roman"/>
                <a:cs typeface="Times New Roman"/>
                <a:sym typeface="Times New Roman"/>
              </a:rPr>
              <a:t>.</a:t>
            </a:r>
            <a:endParaRPr sz="3078">
              <a:solidFill>
                <a:schemeClr val="dk1"/>
              </a:solidFill>
              <a:latin typeface="Times New Roman"/>
              <a:ea typeface="Times New Roman"/>
              <a:cs typeface="Times New Roman"/>
              <a:sym typeface="Times New Roman"/>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5" name="Shape 305"/>
        <p:cNvGrpSpPr/>
        <p:nvPr/>
      </p:nvGrpSpPr>
      <p:grpSpPr>
        <a:xfrm>
          <a:off x="0" y="0"/>
          <a:ext cx="0" cy="0"/>
          <a:chOff x="0" y="0"/>
          <a:chExt cx="0" cy="0"/>
        </a:xfrm>
      </p:grpSpPr>
      <p:sp>
        <p:nvSpPr>
          <p:cNvPr id="306" name="Google Shape;306;p46"/>
          <p:cNvSpPr txBox="1"/>
          <p:nvPr>
            <p:ph type="title"/>
          </p:nvPr>
        </p:nvSpPr>
        <p:spPr>
          <a:xfrm>
            <a:off x="1600200" y="397462"/>
            <a:ext cx="6260708" cy="589907"/>
          </a:xfrm>
          <a:prstGeom prst="rect">
            <a:avLst/>
          </a:prstGeom>
          <a:noFill/>
          <a:ln>
            <a:noFill/>
          </a:ln>
        </p:spPr>
        <p:txBody>
          <a:bodyPr anchorCtr="0" anchor="t" bIns="0" lIns="0" spcFirstLastPara="1" rIns="0" wrap="square" tIns="10850">
            <a:spAutoFit/>
          </a:bodyPr>
          <a:lstStyle/>
          <a:p>
            <a:pPr indent="0" lvl="0" marL="10860" rtl="0" algn="l">
              <a:spcBef>
                <a:spcPts val="0"/>
              </a:spcBef>
              <a:spcAft>
                <a:spcPts val="0"/>
              </a:spcAft>
              <a:buNone/>
            </a:pPr>
            <a:r>
              <a:rPr lang="en-US" sz="3762"/>
              <a:t>Properties của Textbox</a:t>
            </a:r>
            <a:endParaRPr sz="3762"/>
          </a:p>
        </p:txBody>
      </p:sp>
      <p:pic>
        <p:nvPicPr>
          <p:cNvPr id="307" name="Google Shape;307;p46"/>
          <p:cNvPicPr preferRelativeResize="0"/>
          <p:nvPr/>
        </p:nvPicPr>
        <p:blipFill rotWithShape="1">
          <a:blip r:embed="rId3">
            <a:alphaModFix/>
          </a:blip>
          <a:srcRect b="0" l="0" r="0" t="0"/>
          <a:stretch/>
        </p:blipFill>
        <p:spPr>
          <a:xfrm>
            <a:off x="1573095" y="1447800"/>
            <a:ext cx="5665905" cy="4626298"/>
          </a:xfrm>
          <a:prstGeom prst="rect">
            <a:avLst/>
          </a:prstGeom>
          <a:noFill/>
          <a:ln>
            <a:noFill/>
          </a:ln>
        </p:spPr>
      </p:pic>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1" name="Shape 311"/>
        <p:cNvGrpSpPr/>
        <p:nvPr/>
      </p:nvGrpSpPr>
      <p:grpSpPr>
        <a:xfrm>
          <a:off x="0" y="0"/>
          <a:ext cx="0" cy="0"/>
          <a:chOff x="0" y="0"/>
          <a:chExt cx="0" cy="0"/>
        </a:xfrm>
      </p:grpSpPr>
      <p:sp>
        <p:nvSpPr>
          <p:cNvPr id="312" name="Google Shape;312;p47"/>
          <p:cNvSpPr txBox="1"/>
          <p:nvPr>
            <p:ph type="title"/>
          </p:nvPr>
        </p:nvSpPr>
        <p:spPr>
          <a:xfrm>
            <a:off x="1609918" y="457200"/>
            <a:ext cx="5783960" cy="537264"/>
          </a:xfrm>
          <a:prstGeom prst="rect">
            <a:avLst/>
          </a:prstGeom>
          <a:noFill/>
          <a:ln>
            <a:noFill/>
          </a:ln>
        </p:spPr>
        <p:txBody>
          <a:bodyPr anchorCtr="0" anchor="t" bIns="0" lIns="0" spcFirstLastPara="1" rIns="0" wrap="square" tIns="10850">
            <a:spAutoFit/>
          </a:bodyPr>
          <a:lstStyle/>
          <a:p>
            <a:pPr indent="0" lvl="0" marL="10860" rtl="0" algn="l">
              <a:spcBef>
                <a:spcPts val="0"/>
              </a:spcBef>
              <a:spcAft>
                <a:spcPts val="0"/>
              </a:spcAft>
              <a:buNone/>
            </a:pPr>
            <a:r>
              <a:rPr lang="en-US" sz="3420"/>
              <a:t>Thiết lập thuộc tính WebControl</a:t>
            </a:r>
            <a:endParaRPr sz="3420"/>
          </a:p>
        </p:txBody>
      </p:sp>
      <p:sp>
        <p:nvSpPr>
          <p:cNvPr id="313" name="Google Shape;313;p47"/>
          <p:cNvSpPr txBox="1"/>
          <p:nvPr/>
        </p:nvSpPr>
        <p:spPr>
          <a:xfrm>
            <a:off x="1120342" y="1562092"/>
            <a:ext cx="6665238" cy="3864626"/>
          </a:xfrm>
          <a:prstGeom prst="rect">
            <a:avLst/>
          </a:prstGeom>
          <a:noFill/>
          <a:ln>
            <a:noFill/>
          </a:ln>
        </p:spPr>
        <p:txBody>
          <a:bodyPr anchorCtr="0" anchor="t" bIns="0" lIns="0" spcFirstLastPara="1" rIns="0" wrap="square" tIns="28225">
            <a:spAutoFit/>
          </a:bodyPr>
          <a:lstStyle/>
          <a:p>
            <a:pPr indent="-293213" lvl="0" marL="304074" marR="163440" rtl="0" algn="just">
              <a:lnSpc>
                <a:spcPct val="119460"/>
              </a:lnSpc>
              <a:spcBef>
                <a:spcPts val="0"/>
              </a:spcBef>
              <a:spcAft>
                <a:spcPts val="0"/>
              </a:spcAft>
              <a:buClr>
                <a:srgbClr val="93A299"/>
              </a:buClr>
              <a:buSzPts val="2522"/>
              <a:buFont typeface="Noto Sans Symbols"/>
              <a:buChar char="❑"/>
            </a:pPr>
            <a:r>
              <a:rPr lang="en-US" sz="3078">
                <a:solidFill>
                  <a:srgbClr val="292934"/>
                </a:solidFill>
                <a:latin typeface="Times New Roman"/>
                <a:ea typeface="Times New Roman"/>
                <a:cs typeface="Times New Roman"/>
                <a:sym typeface="Times New Roman"/>
              </a:rPr>
              <a:t>Cũng có thể thiết lập các thuộc tính của  WebControl trực tiếp trong chế độ hiển  thị HTML.</a:t>
            </a:r>
            <a:endParaRPr sz="3078">
              <a:solidFill>
                <a:schemeClr val="dk1"/>
              </a:solidFill>
              <a:latin typeface="Times New Roman"/>
              <a:ea typeface="Times New Roman"/>
              <a:cs typeface="Times New Roman"/>
              <a:sym typeface="Times New Roman"/>
            </a:endParaRPr>
          </a:p>
          <a:p>
            <a:pPr indent="-162897" lvl="0" marL="401811" marR="733034" rtl="0" algn="l">
              <a:lnSpc>
                <a:spcPct val="101200"/>
              </a:lnSpc>
              <a:spcBef>
                <a:spcPts val="286"/>
              </a:spcBef>
              <a:spcAft>
                <a:spcPts val="0"/>
              </a:spcAft>
              <a:buNone/>
            </a:pPr>
            <a:r>
              <a:rPr i="1" lang="en-US" sz="1881">
                <a:solidFill>
                  <a:srgbClr val="0000FF"/>
                </a:solidFill>
                <a:latin typeface="Times New Roman"/>
                <a:ea typeface="Times New Roman"/>
                <a:cs typeface="Times New Roman"/>
                <a:sym typeface="Times New Roman"/>
              </a:rPr>
              <a:t>&lt;asp:TextBox Id = "Text_Box" runat = "server" Enabled =  False&gt;&lt;/asp:TextBox&gt;</a:t>
            </a:r>
            <a:endParaRPr sz="1881">
              <a:solidFill>
                <a:schemeClr val="dk1"/>
              </a:solidFill>
              <a:latin typeface="Times New Roman"/>
              <a:ea typeface="Times New Roman"/>
              <a:cs typeface="Times New Roman"/>
              <a:sym typeface="Times New Roman"/>
            </a:endParaRPr>
          </a:p>
          <a:p>
            <a:pPr indent="-293213" lvl="0" marL="304074" marR="4344" rtl="0" algn="just">
              <a:lnSpc>
                <a:spcPct val="100400"/>
              </a:lnSpc>
              <a:spcBef>
                <a:spcPts val="688"/>
              </a:spcBef>
              <a:spcAft>
                <a:spcPts val="0"/>
              </a:spcAft>
              <a:buClr>
                <a:srgbClr val="93A299"/>
              </a:buClr>
              <a:buSzPts val="2522"/>
              <a:buFont typeface="Noto Sans Symbols"/>
              <a:buChar char="❑"/>
            </a:pPr>
            <a:r>
              <a:rPr lang="en-US" sz="3078">
                <a:solidFill>
                  <a:srgbClr val="292934"/>
                </a:solidFill>
                <a:latin typeface="Times New Roman"/>
                <a:ea typeface="Times New Roman"/>
                <a:cs typeface="Times New Roman"/>
                <a:sym typeface="Times New Roman"/>
              </a:rPr>
              <a:t>Đôi khi cần thiết lập thuộc tính lúc chạy.  Cú pháp sử dụng trong lập trình:</a:t>
            </a:r>
            <a:endParaRPr sz="3078">
              <a:solidFill>
                <a:schemeClr val="dk1"/>
              </a:solidFill>
              <a:latin typeface="Times New Roman"/>
              <a:ea typeface="Times New Roman"/>
              <a:cs typeface="Times New Roman"/>
              <a:sym typeface="Times New Roman"/>
            </a:endParaRPr>
          </a:p>
          <a:p>
            <a:pPr indent="0" lvl="0" marL="304074" marR="0" rtl="0" algn="l">
              <a:lnSpc>
                <a:spcPct val="119253"/>
              </a:lnSpc>
              <a:spcBef>
                <a:spcPts val="0"/>
              </a:spcBef>
              <a:spcAft>
                <a:spcPts val="0"/>
              </a:spcAft>
              <a:buNone/>
            </a:pPr>
            <a:r>
              <a:rPr i="1" lang="en-US" sz="2223">
                <a:solidFill>
                  <a:srgbClr val="0000FF"/>
                </a:solidFill>
                <a:latin typeface="Times New Roman"/>
                <a:ea typeface="Times New Roman"/>
                <a:cs typeface="Times New Roman"/>
                <a:sym typeface="Times New Roman"/>
              </a:rPr>
              <a:t>ControlID.PropertyName = Value</a:t>
            </a:r>
            <a:endParaRPr sz="2223">
              <a:solidFill>
                <a:schemeClr val="dk1"/>
              </a:solidFill>
              <a:latin typeface="Times New Roman"/>
              <a:ea typeface="Times New Roman"/>
              <a:cs typeface="Times New Roman"/>
              <a:sym typeface="Times New Roman"/>
            </a:endParaRPr>
          </a:p>
          <a:p>
            <a:pPr indent="0" lvl="0" marL="304074" marR="0" rtl="0" algn="l">
              <a:spcBef>
                <a:spcPts val="517"/>
              </a:spcBef>
              <a:spcAft>
                <a:spcPts val="0"/>
              </a:spcAft>
              <a:buNone/>
            </a:pPr>
            <a:r>
              <a:rPr lang="en-US" sz="2223">
                <a:solidFill>
                  <a:srgbClr val="292934"/>
                </a:solidFill>
                <a:latin typeface="Times New Roman"/>
                <a:ea typeface="Times New Roman"/>
                <a:cs typeface="Times New Roman"/>
                <a:sym typeface="Times New Roman"/>
              </a:rPr>
              <a:t>Ví dụ: </a:t>
            </a:r>
            <a:r>
              <a:rPr lang="en-US" sz="2223">
                <a:solidFill>
                  <a:srgbClr val="0000FF"/>
                </a:solidFill>
                <a:latin typeface="Times New Roman"/>
                <a:ea typeface="Times New Roman"/>
                <a:cs typeface="Times New Roman"/>
                <a:sym typeface="Times New Roman"/>
              </a:rPr>
              <a:t>txtTest.Enabled = True</a:t>
            </a:r>
            <a:endParaRPr sz="2223">
              <a:solidFill>
                <a:schemeClr val="dk1"/>
              </a:solidFill>
              <a:latin typeface="Times New Roman"/>
              <a:ea typeface="Times New Roman"/>
              <a:cs typeface="Times New Roman"/>
              <a:sym typeface="Times New Roman"/>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7" name="Shape 317"/>
        <p:cNvGrpSpPr/>
        <p:nvPr/>
      </p:nvGrpSpPr>
      <p:grpSpPr>
        <a:xfrm>
          <a:off x="0" y="0"/>
          <a:ext cx="0" cy="0"/>
          <a:chOff x="0" y="0"/>
          <a:chExt cx="0" cy="0"/>
        </a:xfrm>
      </p:grpSpPr>
      <p:sp>
        <p:nvSpPr>
          <p:cNvPr id="318" name="Google Shape;318;p48"/>
          <p:cNvSpPr txBox="1"/>
          <p:nvPr>
            <p:ph type="title"/>
          </p:nvPr>
        </p:nvSpPr>
        <p:spPr>
          <a:xfrm>
            <a:off x="1524000" y="476644"/>
            <a:ext cx="6743429" cy="441853"/>
          </a:xfrm>
          <a:prstGeom prst="rect">
            <a:avLst/>
          </a:prstGeom>
          <a:noFill/>
          <a:ln>
            <a:noFill/>
          </a:ln>
        </p:spPr>
        <p:txBody>
          <a:bodyPr anchorCtr="0" anchor="t" bIns="0" lIns="0" spcFirstLastPara="1" rIns="0" wrap="square" tIns="10850">
            <a:spAutoFit/>
          </a:bodyPr>
          <a:lstStyle/>
          <a:p>
            <a:pPr indent="0" lvl="0" marL="10860" rtl="0" algn="l">
              <a:spcBef>
                <a:spcPts val="0"/>
              </a:spcBef>
              <a:spcAft>
                <a:spcPts val="0"/>
              </a:spcAft>
              <a:buNone/>
            </a:pPr>
            <a:r>
              <a:rPr lang="en-US"/>
              <a:t>Các sự kiện điều khiển trong WebControl</a:t>
            </a:r>
            <a:endParaRPr/>
          </a:p>
        </p:txBody>
      </p:sp>
      <p:sp>
        <p:nvSpPr>
          <p:cNvPr id="319" name="Google Shape;319;p48"/>
          <p:cNvSpPr txBox="1"/>
          <p:nvPr/>
        </p:nvSpPr>
        <p:spPr>
          <a:xfrm>
            <a:off x="1120342" y="1522996"/>
            <a:ext cx="6665238" cy="3792304"/>
          </a:xfrm>
          <a:prstGeom prst="rect">
            <a:avLst/>
          </a:prstGeom>
          <a:noFill/>
          <a:ln>
            <a:noFill/>
          </a:ln>
        </p:spPr>
        <p:txBody>
          <a:bodyPr anchorCtr="0" anchor="t" bIns="0" lIns="0" spcFirstLastPara="1" rIns="0" wrap="square" tIns="71675">
            <a:spAutoFit/>
          </a:bodyPr>
          <a:lstStyle/>
          <a:p>
            <a:pPr indent="-293213" lvl="0" marL="304074" marR="234028" rtl="0" algn="l">
              <a:lnSpc>
                <a:spcPct val="105555"/>
              </a:lnSpc>
              <a:spcBef>
                <a:spcPts val="0"/>
              </a:spcBef>
              <a:spcAft>
                <a:spcPts val="0"/>
              </a:spcAft>
              <a:buClr>
                <a:srgbClr val="93A299"/>
              </a:buClr>
              <a:buSzPts val="2522"/>
              <a:buFont typeface="Noto Sans Symbols"/>
              <a:buChar char="❑"/>
            </a:pPr>
            <a:r>
              <a:rPr lang="en-US" sz="3078">
                <a:solidFill>
                  <a:srgbClr val="292934"/>
                </a:solidFill>
                <a:latin typeface="Times New Roman"/>
                <a:ea typeface="Times New Roman"/>
                <a:cs typeface="Times New Roman"/>
                <a:sym typeface="Times New Roman"/>
              </a:rPr>
              <a:t>Mỗi control có các sự kiện riêng có thể  điều khiển trong code behind của</a:t>
            </a:r>
            <a:endParaRPr sz="3078">
              <a:solidFill>
                <a:schemeClr val="dk1"/>
              </a:solidFill>
              <a:latin typeface="Times New Roman"/>
              <a:ea typeface="Times New Roman"/>
              <a:cs typeface="Times New Roman"/>
              <a:sym typeface="Times New Roman"/>
            </a:endParaRPr>
          </a:p>
          <a:p>
            <a:pPr indent="0" lvl="0" marL="304074" marR="0" rtl="0" algn="l">
              <a:lnSpc>
                <a:spcPct val="107244"/>
              </a:lnSpc>
              <a:spcBef>
                <a:spcPts val="0"/>
              </a:spcBef>
              <a:spcAft>
                <a:spcPts val="0"/>
              </a:spcAft>
              <a:buNone/>
            </a:pPr>
            <a:r>
              <a:rPr lang="en-US" sz="3078">
                <a:solidFill>
                  <a:srgbClr val="292934"/>
                </a:solidFill>
                <a:latin typeface="Times New Roman"/>
                <a:ea typeface="Times New Roman"/>
                <a:cs typeface="Times New Roman"/>
                <a:sym typeface="Times New Roman"/>
              </a:rPr>
              <a:t>trang .aspx</a:t>
            </a:r>
            <a:endParaRPr sz="3078">
              <a:solidFill>
                <a:schemeClr val="dk1"/>
              </a:solidFill>
              <a:latin typeface="Times New Roman"/>
              <a:ea typeface="Times New Roman"/>
              <a:cs typeface="Times New Roman"/>
              <a:sym typeface="Times New Roman"/>
            </a:endParaRPr>
          </a:p>
          <a:p>
            <a:pPr indent="-297015" lvl="0" marL="307331" marR="0" rtl="0" algn="l">
              <a:spcBef>
                <a:spcPts val="381"/>
              </a:spcBef>
              <a:spcAft>
                <a:spcPts val="0"/>
              </a:spcAft>
              <a:buClr>
                <a:srgbClr val="93A299"/>
              </a:buClr>
              <a:buSzPts val="2522"/>
              <a:buFont typeface="Noto Sans Symbols"/>
              <a:buChar char="❑"/>
            </a:pPr>
            <a:r>
              <a:rPr lang="en-US" sz="3078">
                <a:solidFill>
                  <a:srgbClr val="292934"/>
                </a:solidFill>
                <a:latin typeface="Times New Roman"/>
                <a:ea typeface="Times New Roman"/>
                <a:cs typeface="Times New Roman"/>
                <a:sym typeface="Times New Roman"/>
              </a:rPr>
              <a:t>Ví dụ: nút button có sự kiện click</a:t>
            </a:r>
            <a:endParaRPr sz="3078">
              <a:solidFill>
                <a:schemeClr val="dk1"/>
              </a:solidFill>
              <a:latin typeface="Times New Roman"/>
              <a:ea typeface="Times New Roman"/>
              <a:cs typeface="Times New Roman"/>
              <a:sym typeface="Times New Roman"/>
            </a:endParaRPr>
          </a:p>
          <a:p>
            <a:pPr indent="0" lvl="0" marL="304074" marR="4344" rtl="0" algn="l">
              <a:lnSpc>
                <a:spcPct val="107761"/>
              </a:lnSpc>
              <a:spcBef>
                <a:spcPts val="500"/>
              </a:spcBef>
              <a:spcAft>
                <a:spcPts val="0"/>
              </a:spcAft>
              <a:buNone/>
            </a:pPr>
            <a:r>
              <a:rPr lang="en-US" sz="1881">
                <a:solidFill>
                  <a:srgbClr val="0000FF"/>
                </a:solidFill>
                <a:latin typeface="Times New Roman"/>
                <a:ea typeface="Times New Roman"/>
                <a:cs typeface="Times New Roman"/>
                <a:sym typeface="Times New Roman"/>
              </a:rPr>
              <a:t>Private Sub </a:t>
            </a:r>
            <a:r>
              <a:rPr lang="en-US" sz="1881">
                <a:solidFill>
                  <a:srgbClr val="292934"/>
                </a:solidFill>
                <a:latin typeface="Times New Roman"/>
                <a:ea typeface="Times New Roman"/>
                <a:cs typeface="Times New Roman"/>
                <a:sym typeface="Times New Roman"/>
              </a:rPr>
              <a:t>btnAccept_Click(</a:t>
            </a:r>
            <a:r>
              <a:rPr lang="en-US" sz="1881">
                <a:solidFill>
                  <a:srgbClr val="0000FF"/>
                </a:solidFill>
                <a:latin typeface="Times New Roman"/>
                <a:ea typeface="Times New Roman"/>
                <a:cs typeface="Times New Roman"/>
                <a:sym typeface="Times New Roman"/>
              </a:rPr>
              <a:t>ByVal </a:t>
            </a:r>
            <a:r>
              <a:rPr lang="en-US" sz="1881">
                <a:solidFill>
                  <a:srgbClr val="292934"/>
                </a:solidFill>
                <a:latin typeface="Times New Roman"/>
                <a:ea typeface="Times New Roman"/>
                <a:cs typeface="Times New Roman"/>
                <a:sym typeface="Times New Roman"/>
              </a:rPr>
              <a:t>sender </a:t>
            </a:r>
            <a:r>
              <a:rPr lang="en-US" sz="1881">
                <a:solidFill>
                  <a:srgbClr val="0000FF"/>
                </a:solidFill>
                <a:latin typeface="Times New Roman"/>
                <a:ea typeface="Times New Roman"/>
                <a:cs typeface="Times New Roman"/>
                <a:sym typeface="Times New Roman"/>
              </a:rPr>
              <a:t>As </a:t>
            </a:r>
            <a:r>
              <a:rPr lang="en-US" sz="1881">
                <a:solidFill>
                  <a:srgbClr val="292934"/>
                </a:solidFill>
                <a:latin typeface="Times New Roman"/>
                <a:ea typeface="Times New Roman"/>
                <a:cs typeface="Times New Roman"/>
                <a:sym typeface="Times New Roman"/>
              </a:rPr>
              <a:t>Object, </a:t>
            </a:r>
            <a:r>
              <a:rPr lang="en-US" sz="1881">
                <a:solidFill>
                  <a:srgbClr val="0000FF"/>
                </a:solidFill>
                <a:latin typeface="Times New Roman"/>
                <a:ea typeface="Times New Roman"/>
                <a:cs typeface="Times New Roman"/>
                <a:sym typeface="Times New Roman"/>
              </a:rPr>
              <a:t>ByVal </a:t>
            </a:r>
            <a:r>
              <a:rPr lang="en-US" sz="1881">
                <a:solidFill>
                  <a:srgbClr val="292934"/>
                </a:solidFill>
                <a:latin typeface="Times New Roman"/>
                <a:ea typeface="Times New Roman"/>
                <a:cs typeface="Times New Roman"/>
                <a:sym typeface="Times New Roman"/>
              </a:rPr>
              <a:t>e </a:t>
            </a:r>
            <a:r>
              <a:rPr lang="en-US" sz="1881">
                <a:solidFill>
                  <a:srgbClr val="0000FF"/>
                </a:solidFill>
                <a:latin typeface="Times New Roman"/>
                <a:ea typeface="Times New Roman"/>
                <a:cs typeface="Times New Roman"/>
                <a:sym typeface="Times New Roman"/>
              </a:rPr>
              <a:t>As  </a:t>
            </a:r>
            <a:r>
              <a:rPr lang="en-US" sz="1881">
                <a:solidFill>
                  <a:srgbClr val="292934"/>
                </a:solidFill>
                <a:latin typeface="Times New Roman"/>
                <a:ea typeface="Times New Roman"/>
                <a:cs typeface="Times New Roman"/>
                <a:sym typeface="Times New Roman"/>
              </a:rPr>
              <a:t>System.EventArgs) </a:t>
            </a:r>
            <a:r>
              <a:rPr lang="en-US" sz="1881">
                <a:solidFill>
                  <a:srgbClr val="0000FF"/>
                </a:solidFill>
                <a:latin typeface="Times New Roman"/>
                <a:ea typeface="Times New Roman"/>
                <a:cs typeface="Times New Roman"/>
                <a:sym typeface="Times New Roman"/>
              </a:rPr>
              <a:t>Handles </a:t>
            </a:r>
            <a:r>
              <a:rPr lang="en-US" sz="1881">
                <a:solidFill>
                  <a:srgbClr val="292934"/>
                </a:solidFill>
                <a:latin typeface="Times New Roman"/>
                <a:ea typeface="Times New Roman"/>
                <a:cs typeface="Times New Roman"/>
                <a:sym typeface="Times New Roman"/>
              </a:rPr>
              <a:t>AcceptButton.Click</a:t>
            </a:r>
            <a:endParaRPr sz="1881">
              <a:solidFill>
                <a:schemeClr val="dk1"/>
              </a:solidFill>
              <a:latin typeface="Times New Roman"/>
              <a:ea typeface="Times New Roman"/>
              <a:cs typeface="Times New Roman"/>
              <a:sym typeface="Times New Roman"/>
            </a:endParaRPr>
          </a:p>
          <a:p>
            <a:pPr indent="0" lvl="0" marL="304074" marR="0" rtl="0" algn="l">
              <a:spcBef>
                <a:spcPts val="133"/>
              </a:spcBef>
              <a:spcAft>
                <a:spcPts val="0"/>
              </a:spcAft>
              <a:buNone/>
            </a:pPr>
            <a:r>
              <a:rPr lang="en-US" sz="1881">
                <a:solidFill>
                  <a:srgbClr val="33CC33"/>
                </a:solidFill>
                <a:latin typeface="Times New Roman"/>
                <a:ea typeface="Times New Roman"/>
                <a:cs typeface="Times New Roman"/>
                <a:sym typeface="Times New Roman"/>
              </a:rPr>
              <a:t>'Code statements</a:t>
            </a:r>
            <a:endParaRPr sz="1881">
              <a:solidFill>
                <a:schemeClr val="dk1"/>
              </a:solidFill>
              <a:latin typeface="Times New Roman"/>
              <a:ea typeface="Times New Roman"/>
              <a:cs typeface="Times New Roman"/>
              <a:sym typeface="Times New Roman"/>
            </a:endParaRPr>
          </a:p>
          <a:p>
            <a:pPr indent="0" lvl="0" marL="304074" marR="0" rtl="0" algn="l">
              <a:spcBef>
                <a:spcPts val="308"/>
              </a:spcBef>
              <a:spcAft>
                <a:spcPts val="0"/>
              </a:spcAft>
              <a:buNone/>
            </a:pPr>
            <a:r>
              <a:rPr lang="en-US" sz="1881">
                <a:solidFill>
                  <a:srgbClr val="0000FF"/>
                </a:solidFill>
                <a:latin typeface="Times New Roman"/>
                <a:ea typeface="Times New Roman"/>
                <a:cs typeface="Times New Roman"/>
                <a:sym typeface="Times New Roman"/>
              </a:rPr>
              <a:t>End Sub</a:t>
            </a:r>
            <a:endParaRPr sz="1881">
              <a:solidFill>
                <a:schemeClr val="dk1"/>
              </a:solidFill>
              <a:latin typeface="Times New Roman"/>
              <a:ea typeface="Times New Roman"/>
              <a:cs typeface="Times New Roman"/>
              <a:sym typeface="Times New Roman"/>
            </a:endParaRPr>
          </a:p>
          <a:p>
            <a:pPr indent="-293214" lvl="0" marL="304074" marR="33665" rtl="0" algn="l">
              <a:lnSpc>
                <a:spcPct val="108228"/>
              </a:lnSpc>
              <a:spcBef>
                <a:spcPts val="616"/>
              </a:spcBef>
              <a:spcAft>
                <a:spcPts val="0"/>
              </a:spcAft>
              <a:buClr>
                <a:srgbClr val="93A299"/>
              </a:buClr>
              <a:buSzPts val="2009"/>
              <a:buFont typeface="Noto Sans Symbols"/>
              <a:buChar char="❑"/>
            </a:pPr>
            <a:r>
              <a:rPr lang="en-US" sz="2394">
                <a:solidFill>
                  <a:srgbClr val="292934"/>
                </a:solidFill>
                <a:latin typeface="Times New Roman"/>
                <a:ea typeface="Times New Roman"/>
                <a:cs typeface="Times New Roman"/>
                <a:sym typeface="Times New Roman"/>
              </a:rPr>
              <a:t>Để mở file code behind có thể dùng cửa sổ Solution  Explorer hoặc ấn F7</a:t>
            </a:r>
            <a:endParaRPr sz="2394">
              <a:solidFill>
                <a:schemeClr val="dk1"/>
              </a:solidFill>
              <a:latin typeface="Times New Roman"/>
              <a:ea typeface="Times New Roman"/>
              <a:cs typeface="Times New Roman"/>
              <a:sym typeface="Times New Roman"/>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3" name="Shape 323"/>
        <p:cNvGrpSpPr/>
        <p:nvPr/>
      </p:nvGrpSpPr>
      <p:grpSpPr>
        <a:xfrm>
          <a:off x="0" y="0"/>
          <a:ext cx="0" cy="0"/>
          <a:chOff x="0" y="0"/>
          <a:chExt cx="0" cy="0"/>
        </a:xfrm>
      </p:grpSpPr>
      <p:sp>
        <p:nvSpPr>
          <p:cNvPr id="324" name="Google Shape;324;p49"/>
          <p:cNvSpPr txBox="1"/>
          <p:nvPr/>
        </p:nvSpPr>
        <p:spPr>
          <a:xfrm>
            <a:off x="1120342" y="1562092"/>
            <a:ext cx="6181974" cy="4506276"/>
          </a:xfrm>
          <a:prstGeom prst="rect">
            <a:avLst/>
          </a:prstGeom>
          <a:noFill/>
          <a:ln>
            <a:noFill/>
          </a:ln>
        </p:spPr>
        <p:txBody>
          <a:bodyPr anchorCtr="0" anchor="t" bIns="0" lIns="0" spcFirstLastPara="1" rIns="0" wrap="square" tIns="28225">
            <a:spAutoFit/>
          </a:bodyPr>
          <a:lstStyle/>
          <a:p>
            <a:pPr indent="-488690" lvl="0" marL="499549" marR="307331" rtl="0" algn="l">
              <a:lnSpc>
                <a:spcPct val="119460"/>
              </a:lnSpc>
              <a:spcBef>
                <a:spcPts val="0"/>
              </a:spcBef>
              <a:spcAft>
                <a:spcPts val="0"/>
              </a:spcAft>
              <a:buClr>
                <a:srgbClr val="93A299"/>
              </a:buClr>
              <a:buSzPts val="2608"/>
              <a:buFont typeface="Noto Sans Symbols"/>
              <a:buChar char="❑"/>
            </a:pPr>
            <a:r>
              <a:rPr lang="en-US" sz="3078">
                <a:solidFill>
                  <a:srgbClr val="292934"/>
                </a:solidFill>
                <a:latin typeface="Times New Roman"/>
                <a:ea typeface="Times New Roman"/>
                <a:cs typeface="Times New Roman"/>
                <a:sym typeface="Times New Roman"/>
              </a:rPr>
              <a:t>Cũng có thể tạo các sự kiện server  control trong file .aspx</a:t>
            </a:r>
            <a:endParaRPr sz="3078">
              <a:solidFill>
                <a:schemeClr val="dk1"/>
              </a:solidFill>
              <a:latin typeface="Times New Roman"/>
              <a:ea typeface="Times New Roman"/>
              <a:cs typeface="Times New Roman"/>
              <a:sym typeface="Times New Roman"/>
            </a:endParaRPr>
          </a:p>
          <a:p>
            <a:pPr indent="-423530" lvl="1" marL="836201" marR="0" rtl="0" algn="l">
              <a:spcBef>
                <a:spcPts val="312"/>
              </a:spcBef>
              <a:spcAft>
                <a:spcPts val="0"/>
              </a:spcAft>
              <a:buClr>
                <a:srgbClr val="93A299"/>
              </a:buClr>
              <a:buSzPts val="1582"/>
              <a:buFont typeface="Times New Roman"/>
              <a:buAutoNum type="arabicPeriod"/>
            </a:pPr>
            <a:r>
              <a:rPr b="0" i="0" lang="en-US" sz="1881" u="none" cap="none" strike="noStrike">
                <a:solidFill>
                  <a:srgbClr val="0000FF"/>
                </a:solidFill>
                <a:latin typeface="Times New Roman"/>
                <a:ea typeface="Times New Roman"/>
                <a:cs typeface="Times New Roman"/>
                <a:sym typeface="Times New Roman"/>
              </a:rPr>
              <a:t>&lt;asp:Button Id = </a:t>
            </a:r>
            <a:r>
              <a:rPr b="0" i="0" lang="en-US" sz="1881" u="none" cap="none" strike="noStrike">
                <a:solidFill>
                  <a:srgbClr val="0433FF"/>
                </a:solidFill>
                <a:latin typeface="MS PGothic"/>
                <a:ea typeface="MS PGothic"/>
                <a:cs typeface="MS PGothic"/>
                <a:sym typeface="MS PGothic"/>
              </a:rPr>
              <a:t>“</a:t>
            </a:r>
            <a:r>
              <a:rPr b="0" i="0" lang="en-US" sz="1881" u="none" cap="none" strike="noStrike">
                <a:solidFill>
                  <a:srgbClr val="0000FF"/>
                </a:solidFill>
                <a:latin typeface="Times New Roman"/>
                <a:ea typeface="Times New Roman"/>
                <a:cs typeface="Times New Roman"/>
                <a:sym typeface="Times New Roman"/>
              </a:rPr>
              <a:t>btnAccept" runat = "server" OnClick</a:t>
            </a:r>
            <a:endParaRPr b="0" i="0" sz="1881" u="none" cap="none" strike="noStrike">
              <a:solidFill>
                <a:schemeClr val="dk1"/>
              </a:solidFill>
              <a:latin typeface="Times New Roman"/>
              <a:ea typeface="Times New Roman"/>
              <a:cs typeface="Times New Roman"/>
              <a:sym typeface="Times New Roman"/>
            </a:endParaRPr>
          </a:p>
          <a:p>
            <a:pPr indent="0" lvl="0" marL="836201" marR="0" rtl="0" algn="l">
              <a:spcBef>
                <a:spcPts val="30"/>
              </a:spcBef>
              <a:spcAft>
                <a:spcPts val="0"/>
              </a:spcAft>
              <a:buNone/>
            </a:pPr>
            <a:r>
              <a:rPr lang="en-US" sz="1881">
                <a:solidFill>
                  <a:srgbClr val="0000FF"/>
                </a:solidFill>
                <a:latin typeface="Times New Roman"/>
                <a:ea typeface="Times New Roman"/>
                <a:cs typeface="Times New Roman"/>
                <a:sym typeface="Times New Roman"/>
              </a:rPr>
              <a:t>=</a:t>
            </a:r>
            <a:r>
              <a:rPr lang="en-US" sz="1881">
                <a:solidFill>
                  <a:srgbClr val="0433FF"/>
                </a:solidFill>
                <a:latin typeface="MS PGothic"/>
                <a:ea typeface="MS PGothic"/>
                <a:cs typeface="MS PGothic"/>
                <a:sym typeface="MS PGothic"/>
              </a:rPr>
              <a:t>“</a:t>
            </a:r>
            <a:r>
              <a:rPr lang="en-US" sz="1881">
                <a:solidFill>
                  <a:srgbClr val="0000FF"/>
                </a:solidFill>
                <a:latin typeface="Times New Roman"/>
                <a:ea typeface="Times New Roman"/>
                <a:cs typeface="Times New Roman"/>
                <a:sym typeface="Times New Roman"/>
              </a:rPr>
              <a:t>btnAccept_Click"&gt;&lt;/asp:Button&gt;</a:t>
            </a:r>
            <a:endParaRPr sz="1881">
              <a:solidFill>
                <a:schemeClr val="dk1"/>
              </a:solidFill>
              <a:latin typeface="Times New Roman"/>
              <a:ea typeface="Times New Roman"/>
              <a:cs typeface="Times New Roman"/>
              <a:sym typeface="Times New Roman"/>
            </a:endParaRPr>
          </a:p>
          <a:p>
            <a:pPr indent="-423530" lvl="1" marL="836201" marR="0" rtl="0" algn="l">
              <a:spcBef>
                <a:spcPts val="414"/>
              </a:spcBef>
              <a:spcAft>
                <a:spcPts val="0"/>
              </a:spcAft>
              <a:buClr>
                <a:srgbClr val="93A299"/>
              </a:buClr>
              <a:buSzPts val="1582"/>
              <a:buFont typeface="Times New Roman"/>
              <a:buAutoNum type="arabicPeriod"/>
            </a:pPr>
            <a:r>
              <a:rPr b="0" i="0" lang="en-US" sz="1881" u="none" cap="none" strike="noStrike">
                <a:solidFill>
                  <a:srgbClr val="292934"/>
                </a:solidFill>
                <a:latin typeface="Times New Roman"/>
                <a:ea typeface="Times New Roman"/>
                <a:cs typeface="Times New Roman"/>
                <a:sym typeface="Times New Roman"/>
              </a:rPr>
              <a:t>Viết sự kiện trong trang Aspx</a:t>
            </a:r>
            <a:endParaRPr b="0" i="0" sz="1881" u="none" cap="none" strike="noStrike">
              <a:solidFill>
                <a:schemeClr val="dk1"/>
              </a:solidFill>
              <a:latin typeface="Times New Roman"/>
              <a:ea typeface="Times New Roman"/>
              <a:cs typeface="Times New Roman"/>
              <a:sym typeface="Times New Roman"/>
            </a:endParaRPr>
          </a:p>
          <a:p>
            <a:pPr indent="0" lvl="0" marL="781903" marR="0" rtl="0" algn="l">
              <a:spcBef>
                <a:spcPts val="603"/>
              </a:spcBef>
              <a:spcAft>
                <a:spcPts val="0"/>
              </a:spcAft>
              <a:buNone/>
            </a:pPr>
            <a:r>
              <a:rPr lang="en-US" sz="2394">
                <a:solidFill>
                  <a:srgbClr val="0000FF"/>
                </a:solidFill>
                <a:latin typeface="Times New Roman"/>
                <a:ea typeface="Times New Roman"/>
                <a:cs typeface="Times New Roman"/>
                <a:sym typeface="Times New Roman"/>
              </a:rPr>
              <a:t>&lt;script language="vb" runat="server"&gt;</a:t>
            </a:r>
            <a:endParaRPr sz="2394">
              <a:solidFill>
                <a:schemeClr val="dk1"/>
              </a:solidFill>
              <a:latin typeface="Times New Roman"/>
              <a:ea typeface="Times New Roman"/>
              <a:cs typeface="Times New Roman"/>
              <a:sym typeface="Times New Roman"/>
            </a:endParaRPr>
          </a:p>
          <a:p>
            <a:pPr indent="-380091" lvl="0" marL="1161995" marR="56471" rtl="0" algn="l">
              <a:lnSpc>
                <a:spcPct val="118922"/>
              </a:lnSpc>
              <a:spcBef>
                <a:spcPts val="663"/>
              </a:spcBef>
              <a:spcAft>
                <a:spcPts val="0"/>
              </a:spcAft>
              <a:buNone/>
            </a:pPr>
            <a:r>
              <a:rPr lang="en-US" sz="2394">
                <a:solidFill>
                  <a:srgbClr val="0000FF"/>
                </a:solidFill>
                <a:latin typeface="Times New Roman"/>
                <a:ea typeface="Times New Roman"/>
                <a:cs typeface="Times New Roman"/>
                <a:sym typeface="Times New Roman"/>
              </a:rPr>
              <a:t>Sub btnAccept_Click(sender as Object, e as  EventArgs)</a:t>
            </a:r>
            <a:endParaRPr sz="2394">
              <a:solidFill>
                <a:schemeClr val="dk1"/>
              </a:solidFill>
              <a:latin typeface="Times New Roman"/>
              <a:ea typeface="Times New Roman"/>
              <a:cs typeface="Times New Roman"/>
              <a:sym typeface="Times New Roman"/>
            </a:endParaRPr>
          </a:p>
          <a:p>
            <a:pPr indent="0" lvl="0" marL="781903" marR="3147161" rtl="0" algn="l">
              <a:lnSpc>
                <a:spcPct val="142857"/>
              </a:lnSpc>
              <a:spcBef>
                <a:spcPts val="174"/>
              </a:spcBef>
              <a:spcAft>
                <a:spcPts val="0"/>
              </a:spcAft>
              <a:buNone/>
            </a:pPr>
            <a:r>
              <a:rPr lang="en-US" sz="2394">
                <a:solidFill>
                  <a:srgbClr val="0000FF"/>
                </a:solidFill>
                <a:latin typeface="MS PGothic"/>
                <a:ea typeface="MS PGothic"/>
                <a:cs typeface="MS PGothic"/>
                <a:sym typeface="MS PGothic"/>
              </a:rPr>
              <a:t>‘</a:t>
            </a:r>
            <a:r>
              <a:rPr lang="en-US" sz="2394">
                <a:solidFill>
                  <a:srgbClr val="0000FF"/>
                </a:solidFill>
                <a:latin typeface="Times New Roman"/>
                <a:ea typeface="Times New Roman"/>
                <a:cs typeface="Times New Roman"/>
                <a:sym typeface="Times New Roman"/>
              </a:rPr>
              <a:t>Code comes here  End Sub</a:t>
            </a:r>
            <a:endParaRPr sz="2394">
              <a:solidFill>
                <a:schemeClr val="dk1"/>
              </a:solidFill>
              <a:latin typeface="Times New Roman"/>
              <a:ea typeface="Times New Roman"/>
              <a:cs typeface="Times New Roman"/>
              <a:sym typeface="Times New Roman"/>
            </a:endParaRPr>
          </a:p>
          <a:p>
            <a:pPr indent="0" lvl="0" marL="781903" marR="0" rtl="0" algn="l">
              <a:spcBef>
                <a:spcPts val="428"/>
              </a:spcBef>
              <a:spcAft>
                <a:spcPts val="0"/>
              </a:spcAft>
              <a:buNone/>
            </a:pPr>
            <a:r>
              <a:rPr lang="en-US" sz="2394">
                <a:solidFill>
                  <a:srgbClr val="0000FF"/>
                </a:solidFill>
                <a:latin typeface="Times New Roman"/>
                <a:ea typeface="Times New Roman"/>
                <a:cs typeface="Times New Roman"/>
                <a:sym typeface="Times New Roman"/>
              </a:rPr>
              <a:t>&lt;/script&gt;</a:t>
            </a:r>
            <a:endParaRPr sz="2394">
              <a:solidFill>
                <a:schemeClr val="dk1"/>
              </a:solidFill>
              <a:latin typeface="Times New Roman"/>
              <a:ea typeface="Times New Roman"/>
              <a:cs typeface="Times New Roman"/>
              <a:sym typeface="Times New Roman"/>
            </a:endParaRPr>
          </a:p>
        </p:txBody>
      </p:sp>
      <p:sp>
        <p:nvSpPr>
          <p:cNvPr id="325" name="Google Shape;325;p49"/>
          <p:cNvSpPr txBox="1"/>
          <p:nvPr>
            <p:ph type="title"/>
          </p:nvPr>
        </p:nvSpPr>
        <p:spPr>
          <a:xfrm>
            <a:off x="1524000" y="476644"/>
            <a:ext cx="6743429" cy="441853"/>
          </a:xfrm>
          <a:prstGeom prst="rect">
            <a:avLst/>
          </a:prstGeom>
          <a:noFill/>
          <a:ln>
            <a:noFill/>
          </a:ln>
        </p:spPr>
        <p:txBody>
          <a:bodyPr anchorCtr="0" anchor="t" bIns="0" lIns="0" spcFirstLastPara="1" rIns="0" wrap="square" tIns="10850">
            <a:spAutoFit/>
          </a:bodyPr>
          <a:lstStyle/>
          <a:p>
            <a:pPr indent="0" lvl="0" marL="10860" rtl="0" algn="l">
              <a:spcBef>
                <a:spcPts val="0"/>
              </a:spcBef>
              <a:spcAft>
                <a:spcPts val="0"/>
              </a:spcAft>
              <a:buNone/>
            </a:pPr>
            <a:r>
              <a:rPr lang="en-US"/>
              <a:t>Các sự kiện điều khiển trong WebControl</a:t>
            </a:r>
            <a:endParaRPr/>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9" name="Shape 329"/>
        <p:cNvGrpSpPr/>
        <p:nvPr/>
      </p:nvGrpSpPr>
      <p:grpSpPr>
        <a:xfrm>
          <a:off x="0" y="0"/>
          <a:ext cx="0" cy="0"/>
          <a:chOff x="0" y="0"/>
          <a:chExt cx="0" cy="0"/>
        </a:xfrm>
      </p:grpSpPr>
      <p:sp>
        <p:nvSpPr>
          <p:cNvPr id="330" name="Google Shape;330;p50"/>
          <p:cNvSpPr txBox="1"/>
          <p:nvPr>
            <p:ph type="title"/>
          </p:nvPr>
        </p:nvSpPr>
        <p:spPr>
          <a:xfrm>
            <a:off x="1600200" y="457200"/>
            <a:ext cx="7391400" cy="450958"/>
          </a:xfrm>
          <a:prstGeom prst="rect">
            <a:avLst/>
          </a:prstGeom>
          <a:noFill/>
          <a:ln>
            <a:noFill/>
          </a:ln>
        </p:spPr>
        <p:txBody>
          <a:bodyPr anchorCtr="0" anchor="t" bIns="0" lIns="0" spcFirstLastPara="1" rIns="0" wrap="square" tIns="10850">
            <a:spAutoFit/>
          </a:bodyPr>
          <a:lstStyle/>
          <a:p>
            <a:pPr indent="0" lvl="0" marL="87964" rtl="0" algn="l">
              <a:lnSpc>
                <a:spcPct val="131607"/>
              </a:lnSpc>
              <a:spcBef>
                <a:spcPts val="0"/>
              </a:spcBef>
              <a:spcAft>
                <a:spcPts val="0"/>
              </a:spcAft>
              <a:buNone/>
            </a:pPr>
            <a:r>
              <a:rPr lang="en-US"/>
              <a:t>Các thuộc tính- phương thức - sự kiện</a:t>
            </a:r>
            <a:endParaRPr/>
          </a:p>
        </p:txBody>
      </p:sp>
      <p:graphicFrame>
        <p:nvGraphicFramePr>
          <p:cNvPr id="331" name="Google Shape;331;p50"/>
          <p:cNvGraphicFramePr/>
          <p:nvPr/>
        </p:nvGraphicFramePr>
        <p:xfrm>
          <a:off x="914400" y="1143000"/>
          <a:ext cx="3000000" cy="3000000"/>
        </p:xfrm>
        <a:graphic>
          <a:graphicData uri="http://schemas.openxmlformats.org/drawingml/2006/table">
            <a:tbl>
              <a:tblPr bandRow="1" firstRow="1">
                <a:noFill/>
                <a:tableStyleId>{3C233A0A-49CF-4B93-9269-92A646D8DC43}</a:tableStyleId>
              </a:tblPr>
              <a:tblGrid>
                <a:gridCol w="3848100"/>
                <a:gridCol w="3848100"/>
              </a:tblGrid>
              <a:tr h="390950">
                <a:tc>
                  <a:txBody>
                    <a:bodyPr/>
                    <a:lstStyle/>
                    <a:p>
                      <a:pPr indent="0" lvl="0" marL="93980" marR="0" rtl="0" algn="l">
                        <a:lnSpc>
                          <a:spcPct val="100000"/>
                        </a:lnSpc>
                        <a:spcBef>
                          <a:spcPts val="0"/>
                        </a:spcBef>
                        <a:spcAft>
                          <a:spcPts val="0"/>
                        </a:spcAft>
                        <a:buNone/>
                      </a:pPr>
                      <a:r>
                        <a:rPr lang="en-US" sz="2100" u="none" cap="none" strike="noStrike">
                          <a:solidFill>
                            <a:srgbClr val="AD8F67"/>
                          </a:solidFill>
                          <a:latin typeface="Verdana"/>
                          <a:ea typeface="Verdana"/>
                          <a:cs typeface="Verdana"/>
                          <a:sym typeface="Verdana"/>
                        </a:rPr>
                        <a:t>Property/Method/Event</a:t>
                      </a:r>
                      <a:endParaRPr sz="2100" u="none" cap="none" strike="noStrike">
                        <a:latin typeface="Verdana"/>
                        <a:ea typeface="Verdana"/>
                        <a:cs typeface="Verdana"/>
                        <a:sym typeface="Verdana"/>
                      </a:endParaRPr>
                    </a:p>
                  </a:txBody>
                  <a:tcPr marT="39100" marB="0" marR="0" marL="0">
                    <a:lnL cap="flat" cmpd="sng" w="28575">
                      <a:solidFill>
                        <a:srgbClr val="292934"/>
                      </a:solidFill>
                      <a:prstDash val="solid"/>
                      <a:round/>
                      <a:headEnd len="sm" w="sm" type="none"/>
                      <a:tailEnd len="sm" w="sm" type="none"/>
                    </a:lnL>
                    <a:lnR cap="flat" cmpd="sng" w="12700">
                      <a:solidFill>
                        <a:srgbClr val="292934"/>
                      </a:solidFill>
                      <a:prstDash val="solid"/>
                      <a:round/>
                      <a:headEnd len="sm" w="sm" type="none"/>
                      <a:tailEnd len="sm" w="sm" type="none"/>
                    </a:lnR>
                    <a:lnT cap="flat" cmpd="sng" w="28575">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c>
                  <a:txBody>
                    <a:bodyPr/>
                    <a:lstStyle/>
                    <a:p>
                      <a:pPr indent="0" lvl="0" marL="93980" marR="0" rtl="0" algn="l">
                        <a:lnSpc>
                          <a:spcPct val="100000"/>
                        </a:lnSpc>
                        <a:spcBef>
                          <a:spcPts val="0"/>
                        </a:spcBef>
                        <a:spcAft>
                          <a:spcPts val="0"/>
                        </a:spcAft>
                        <a:buNone/>
                      </a:pPr>
                      <a:r>
                        <a:rPr lang="en-US" sz="2100" u="none" cap="none" strike="noStrike">
                          <a:solidFill>
                            <a:srgbClr val="AD8F67"/>
                          </a:solidFill>
                          <a:latin typeface="Verdana"/>
                          <a:ea typeface="Verdana"/>
                          <a:cs typeface="Verdana"/>
                          <a:sym typeface="Verdana"/>
                        </a:rPr>
                        <a:t>Mô tả</a:t>
                      </a:r>
                      <a:endParaRPr sz="2100" u="none" cap="none" strike="noStrike">
                        <a:latin typeface="Verdana"/>
                        <a:ea typeface="Verdana"/>
                        <a:cs typeface="Verdana"/>
                        <a:sym typeface="Verdana"/>
                      </a:endParaRPr>
                    </a:p>
                  </a:txBody>
                  <a:tcPr marT="39100" marB="0" marR="0" marL="0">
                    <a:lnL cap="flat" cmpd="sng" w="12700">
                      <a:solidFill>
                        <a:srgbClr val="292934"/>
                      </a:solidFill>
                      <a:prstDash val="solid"/>
                      <a:round/>
                      <a:headEnd len="sm" w="sm" type="none"/>
                      <a:tailEnd len="sm" w="sm" type="none"/>
                    </a:lnL>
                    <a:lnR cap="flat" cmpd="sng" w="28575">
                      <a:solidFill>
                        <a:srgbClr val="292934"/>
                      </a:solidFill>
                      <a:prstDash val="solid"/>
                      <a:round/>
                      <a:headEnd len="sm" w="sm" type="none"/>
                      <a:tailEnd len="sm" w="sm" type="none"/>
                    </a:lnR>
                    <a:lnT cap="flat" cmpd="sng" w="28575">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r>
              <a:tr h="755850">
                <a:tc>
                  <a:txBody>
                    <a:bodyPr/>
                    <a:lstStyle/>
                    <a:p>
                      <a:pPr indent="0" lvl="0" marL="93980" marR="0" rtl="0" algn="l">
                        <a:lnSpc>
                          <a:spcPct val="100000"/>
                        </a:lnSpc>
                        <a:spcBef>
                          <a:spcPts val="0"/>
                        </a:spcBef>
                        <a:spcAft>
                          <a:spcPts val="0"/>
                        </a:spcAft>
                        <a:buNone/>
                      </a:pPr>
                      <a:r>
                        <a:rPr i="1" lang="en-US" sz="2200" u="none" cap="none" strike="noStrike">
                          <a:solidFill>
                            <a:srgbClr val="0000FF"/>
                          </a:solidFill>
                          <a:latin typeface="Verdana"/>
                          <a:ea typeface="Verdana"/>
                          <a:cs typeface="Verdana"/>
                          <a:sym typeface="Verdana"/>
                        </a:rPr>
                        <a:t>AccessKey </a:t>
                      </a:r>
                      <a:r>
                        <a:rPr lang="en-US" sz="2200" u="none" cap="none" strike="noStrike">
                          <a:solidFill>
                            <a:srgbClr val="292934"/>
                          </a:solidFill>
                          <a:latin typeface="Verdana"/>
                          <a:ea typeface="Verdana"/>
                          <a:cs typeface="Verdana"/>
                          <a:sym typeface="Verdana"/>
                        </a:rPr>
                        <a:t>property</a:t>
                      </a:r>
                      <a:endParaRPr sz="2200" u="none" cap="none" strike="noStrike">
                        <a:latin typeface="Verdana"/>
                        <a:ea typeface="Verdana"/>
                        <a:cs typeface="Verdana"/>
                        <a:sym typeface="Verdana"/>
                      </a:endParaRPr>
                    </a:p>
                  </a:txBody>
                  <a:tcPr marT="39100" marB="0" marR="0" marL="0">
                    <a:lnL cap="flat" cmpd="sng" w="28575">
                      <a:solidFill>
                        <a:srgbClr val="292934"/>
                      </a:solidFill>
                      <a:prstDash val="solid"/>
                      <a:round/>
                      <a:headEnd len="sm" w="sm" type="none"/>
                      <a:tailEnd len="sm" w="sm" type="none"/>
                    </a:lnL>
                    <a:lnR cap="flat" cmpd="sng" w="12700">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c>
                  <a:txBody>
                    <a:bodyPr/>
                    <a:lstStyle/>
                    <a:p>
                      <a:pPr indent="0" lvl="0" marL="93980" marR="0" rtl="0" algn="l">
                        <a:lnSpc>
                          <a:spcPct val="141363"/>
                        </a:lnSpc>
                        <a:spcBef>
                          <a:spcPts val="0"/>
                        </a:spcBef>
                        <a:spcAft>
                          <a:spcPts val="0"/>
                        </a:spcAft>
                        <a:buNone/>
                      </a:pPr>
                      <a:r>
                        <a:rPr lang="en-US" sz="2200" u="none" cap="none" strike="noStrike">
                          <a:solidFill>
                            <a:srgbClr val="292934"/>
                          </a:solidFill>
                          <a:latin typeface="Verdana"/>
                          <a:ea typeface="Verdana"/>
                          <a:cs typeface="Verdana"/>
                          <a:sym typeface="Verdana"/>
                        </a:rPr>
                        <a:t>Get hoặc Set shortcut</a:t>
                      </a:r>
                      <a:endParaRPr sz="2200" u="none" cap="none" strike="noStrike">
                        <a:latin typeface="Verdana"/>
                        <a:ea typeface="Verdana"/>
                        <a:cs typeface="Verdana"/>
                        <a:sym typeface="Verdana"/>
                      </a:endParaRPr>
                    </a:p>
                    <a:p>
                      <a:pPr indent="0" lvl="0" marL="93980" marR="0" rtl="0" algn="l">
                        <a:lnSpc>
                          <a:spcPct val="141363"/>
                        </a:lnSpc>
                        <a:spcBef>
                          <a:spcPts val="0"/>
                        </a:spcBef>
                        <a:spcAft>
                          <a:spcPts val="0"/>
                        </a:spcAft>
                        <a:buNone/>
                      </a:pPr>
                      <a:r>
                        <a:rPr lang="en-US" sz="2200" u="none" cap="none" strike="noStrike">
                          <a:solidFill>
                            <a:srgbClr val="292934"/>
                          </a:solidFill>
                          <a:latin typeface="Verdana"/>
                          <a:ea typeface="Verdana"/>
                          <a:cs typeface="Verdana"/>
                          <a:sym typeface="Verdana"/>
                        </a:rPr>
                        <a:t>để truy cập tới control</a:t>
                      </a:r>
                      <a:endParaRPr sz="2200" u="none" cap="none" strike="noStrike">
                        <a:latin typeface="Verdana"/>
                        <a:ea typeface="Verdana"/>
                        <a:cs typeface="Verdana"/>
                        <a:sym typeface="Verdana"/>
                      </a:endParaRPr>
                    </a:p>
                  </a:txBody>
                  <a:tcPr marT="39100" marB="0" marR="0" marL="0">
                    <a:lnL cap="flat" cmpd="sng" w="12700">
                      <a:solidFill>
                        <a:srgbClr val="292934"/>
                      </a:solidFill>
                      <a:prstDash val="solid"/>
                      <a:round/>
                      <a:headEnd len="sm" w="sm" type="none"/>
                      <a:tailEnd len="sm" w="sm" type="none"/>
                    </a:lnL>
                    <a:lnR cap="flat" cmpd="sng" w="28575">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r>
              <a:tr h="571500">
                <a:tc>
                  <a:txBody>
                    <a:bodyPr/>
                    <a:lstStyle/>
                    <a:p>
                      <a:pPr indent="0" lvl="0" marL="93980" marR="0" rtl="0" algn="l">
                        <a:lnSpc>
                          <a:spcPct val="100000"/>
                        </a:lnSpc>
                        <a:spcBef>
                          <a:spcPts val="0"/>
                        </a:spcBef>
                        <a:spcAft>
                          <a:spcPts val="0"/>
                        </a:spcAft>
                        <a:buNone/>
                      </a:pPr>
                      <a:r>
                        <a:rPr i="1" lang="en-US" sz="2200" u="none" cap="none" strike="noStrike">
                          <a:solidFill>
                            <a:srgbClr val="0000FF"/>
                          </a:solidFill>
                          <a:latin typeface="Verdana"/>
                          <a:ea typeface="Verdana"/>
                          <a:cs typeface="Verdana"/>
                          <a:sym typeface="Verdana"/>
                        </a:rPr>
                        <a:t>BackColor </a:t>
                      </a:r>
                      <a:r>
                        <a:rPr lang="en-US" sz="2200" u="none" cap="none" strike="noStrike">
                          <a:solidFill>
                            <a:srgbClr val="292934"/>
                          </a:solidFill>
                          <a:latin typeface="Verdana"/>
                          <a:ea typeface="Verdana"/>
                          <a:cs typeface="Verdana"/>
                          <a:sym typeface="Verdana"/>
                        </a:rPr>
                        <a:t>property</a:t>
                      </a:r>
                      <a:endParaRPr sz="2200" u="none" cap="none" strike="noStrike">
                        <a:latin typeface="Verdana"/>
                        <a:ea typeface="Verdana"/>
                        <a:cs typeface="Verdana"/>
                        <a:sym typeface="Verdana"/>
                      </a:endParaRPr>
                    </a:p>
                  </a:txBody>
                  <a:tcPr marT="39100" marB="0" marR="0" marL="0">
                    <a:lnL cap="flat" cmpd="sng" w="28575">
                      <a:solidFill>
                        <a:srgbClr val="292934"/>
                      </a:solidFill>
                      <a:prstDash val="solid"/>
                      <a:round/>
                      <a:headEnd len="sm" w="sm" type="none"/>
                      <a:tailEnd len="sm" w="sm" type="none"/>
                    </a:lnL>
                    <a:lnR cap="flat" cmpd="sng" w="12700">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c>
                  <a:txBody>
                    <a:bodyPr/>
                    <a:lstStyle/>
                    <a:p>
                      <a:pPr indent="0" lvl="0" marL="93980" marR="0" rtl="0" algn="l">
                        <a:lnSpc>
                          <a:spcPct val="100000"/>
                        </a:lnSpc>
                        <a:spcBef>
                          <a:spcPts val="0"/>
                        </a:spcBef>
                        <a:spcAft>
                          <a:spcPts val="0"/>
                        </a:spcAft>
                        <a:buNone/>
                      </a:pPr>
                      <a:r>
                        <a:rPr lang="en-US" sz="2200" u="none" cap="none" strike="noStrike">
                          <a:solidFill>
                            <a:srgbClr val="292934"/>
                          </a:solidFill>
                          <a:latin typeface="Verdana"/>
                          <a:ea typeface="Verdana"/>
                          <a:cs typeface="Verdana"/>
                          <a:sym typeface="Verdana"/>
                        </a:rPr>
                        <a:t>Get hoặc Set màu nền</a:t>
                      </a:r>
                      <a:endParaRPr sz="2200" u="none" cap="none" strike="noStrike">
                        <a:latin typeface="Verdana"/>
                        <a:ea typeface="Verdana"/>
                        <a:cs typeface="Verdana"/>
                        <a:sym typeface="Verdana"/>
                      </a:endParaRPr>
                    </a:p>
                  </a:txBody>
                  <a:tcPr marT="39100" marB="0" marR="0" marL="0">
                    <a:lnL cap="flat" cmpd="sng" w="12700">
                      <a:solidFill>
                        <a:srgbClr val="292934"/>
                      </a:solidFill>
                      <a:prstDash val="solid"/>
                      <a:round/>
                      <a:headEnd len="sm" w="sm" type="none"/>
                      <a:tailEnd len="sm" w="sm" type="none"/>
                    </a:lnL>
                    <a:lnR cap="flat" cmpd="sng" w="28575">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r>
              <a:tr h="755850">
                <a:tc>
                  <a:txBody>
                    <a:bodyPr/>
                    <a:lstStyle/>
                    <a:p>
                      <a:pPr indent="0" lvl="0" marL="93980" marR="0" rtl="0" algn="l">
                        <a:lnSpc>
                          <a:spcPct val="100000"/>
                        </a:lnSpc>
                        <a:spcBef>
                          <a:spcPts val="0"/>
                        </a:spcBef>
                        <a:spcAft>
                          <a:spcPts val="0"/>
                        </a:spcAft>
                        <a:buNone/>
                      </a:pPr>
                      <a:r>
                        <a:rPr i="1" lang="en-US" sz="2200" u="none" cap="none" strike="noStrike">
                          <a:solidFill>
                            <a:srgbClr val="0000FF"/>
                          </a:solidFill>
                          <a:latin typeface="Verdana"/>
                          <a:ea typeface="Verdana"/>
                          <a:cs typeface="Verdana"/>
                          <a:sym typeface="Verdana"/>
                        </a:rPr>
                        <a:t>BorderColor </a:t>
                      </a:r>
                      <a:r>
                        <a:rPr lang="en-US" sz="2200" u="none" cap="none" strike="noStrike">
                          <a:solidFill>
                            <a:srgbClr val="292934"/>
                          </a:solidFill>
                          <a:latin typeface="Verdana"/>
                          <a:ea typeface="Verdana"/>
                          <a:cs typeface="Verdana"/>
                          <a:sym typeface="Verdana"/>
                        </a:rPr>
                        <a:t>property</a:t>
                      </a:r>
                      <a:endParaRPr sz="2200" u="none" cap="none" strike="noStrike">
                        <a:latin typeface="Verdana"/>
                        <a:ea typeface="Verdana"/>
                        <a:cs typeface="Verdana"/>
                        <a:sym typeface="Verdana"/>
                      </a:endParaRPr>
                    </a:p>
                  </a:txBody>
                  <a:tcPr marT="39100" marB="0" marR="0" marL="0">
                    <a:lnL cap="flat" cmpd="sng" w="28575">
                      <a:solidFill>
                        <a:srgbClr val="292934"/>
                      </a:solidFill>
                      <a:prstDash val="solid"/>
                      <a:round/>
                      <a:headEnd len="sm" w="sm" type="none"/>
                      <a:tailEnd len="sm" w="sm" type="none"/>
                    </a:lnL>
                    <a:lnR cap="flat" cmpd="sng" w="12700">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c>
                  <a:txBody>
                    <a:bodyPr/>
                    <a:lstStyle/>
                    <a:p>
                      <a:pPr indent="0" lvl="0" marL="93980" marR="638810" rtl="0" algn="l">
                        <a:lnSpc>
                          <a:spcPct val="140909"/>
                        </a:lnSpc>
                        <a:spcBef>
                          <a:spcPts val="0"/>
                        </a:spcBef>
                        <a:spcAft>
                          <a:spcPts val="0"/>
                        </a:spcAft>
                        <a:buNone/>
                      </a:pPr>
                      <a:r>
                        <a:rPr lang="en-US" sz="2200" u="none" cap="none" strike="noStrike">
                          <a:solidFill>
                            <a:srgbClr val="292934"/>
                          </a:solidFill>
                          <a:latin typeface="Verdana"/>
                          <a:ea typeface="Verdana"/>
                          <a:cs typeface="Verdana"/>
                          <a:sym typeface="Verdana"/>
                        </a:rPr>
                        <a:t>Get hoặc Set Border  màu border</a:t>
                      </a:r>
                      <a:endParaRPr sz="2200" u="none" cap="none" strike="noStrike">
                        <a:latin typeface="Verdana"/>
                        <a:ea typeface="Verdana"/>
                        <a:cs typeface="Verdana"/>
                        <a:sym typeface="Verdana"/>
                      </a:endParaRPr>
                    </a:p>
                  </a:txBody>
                  <a:tcPr marT="52125" marB="0" marR="0" marL="0">
                    <a:lnL cap="flat" cmpd="sng" w="12700">
                      <a:solidFill>
                        <a:srgbClr val="292934"/>
                      </a:solidFill>
                      <a:prstDash val="solid"/>
                      <a:round/>
                      <a:headEnd len="sm" w="sm" type="none"/>
                      <a:tailEnd len="sm" w="sm" type="none"/>
                    </a:lnL>
                    <a:lnR cap="flat" cmpd="sng" w="28575">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r>
              <a:tr h="755850">
                <a:tc>
                  <a:txBody>
                    <a:bodyPr/>
                    <a:lstStyle/>
                    <a:p>
                      <a:pPr indent="0" lvl="0" marL="93980" marR="0" rtl="0" algn="l">
                        <a:lnSpc>
                          <a:spcPct val="100000"/>
                        </a:lnSpc>
                        <a:spcBef>
                          <a:spcPts val="0"/>
                        </a:spcBef>
                        <a:spcAft>
                          <a:spcPts val="0"/>
                        </a:spcAft>
                        <a:buNone/>
                      </a:pPr>
                      <a:r>
                        <a:rPr i="1" lang="en-US" sz="2200" u="none" cap="none" strike="noStrike">
                          <a:solidFill>
                            <a:srgbClr val="0000FF"/>
                          </a:solidFill>
                          <a:latin typeface="Verdana"/>
                          <a:ea typeface="Verdana"/>
                          <a:cs typeface="Verdana"/>
                          <a:sym typeface="Verdana"/>
                        </a:rPr>
                        <a:t>BorderStyle </a:t>
                      </a:r>
                      <a:r>
                        <a:rPr lang="en-US" sz="2200" u="none" cap="none" strike="noStrike">
                          <a:solidFill>
                            <a:srgbClr val="292934"/>
                          </a:solidFill>
                          <a:latin typeface="Verdana"/>
                          <a:ea typeface="Verdana"/>
                          <a:cs typeface="Verdana"/>
                          <a:sym typeface="Verdana"/>
                        </a:rPr>
                        <a:t>property</a:t>
                      </a:r>
                      <a:endParaRPr sz="2200" u="none" cap="none" strike="noStrike">
                        <a:latin typeface="Verdana"/>
                        <a:ea typeface="Verdana"/>
                        <a:cs typeface="Verdana"/>
                        <a:sym typeface="Verdana"/>
                      </a:endParaRPr>
                    </a:p>
                  </a:txBody>
                  <a:tcPr marT="39100" marB="0" marR="0" marL="0">
                    <a:lnL cap="flat" cmpd="sng" w="28575">
                      <a:solidFill>
                        <a:srgbClr val="292934"/>
                      </a:solidFill>
                      <a:prstDash val="solid"/>
                      <a:round/>
                      <a:headEnd len="sm" w="sm" type="none"/>
                      <a:tailEnd len="sm" w="sm" type="none"/>
                    </a:lnL>
                    <a:lnR cap="flat" cmpd="sng" w="12700">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c>
                  <a:txBody>
                    <a:bodyPr/>
                    <a:lstStyle/>
                    <a:p>
                      <a:pPr indent="0" lvl="0" marL="93980" marR="638810" rtl="0" algn="l">
                        <a:lnSpc>
                          <a:spcPct val="140909"/>
                        </a:lnSpc>
                        <a:spcBef>
                          <a:spcPts val="0"/>
                        </a:spcBef>
                        <a:spcAft>
                          <a:spcPts val="0"/>
                        </a:spcAft>
                        <a:buNone/>
                      </a:pPr>
                      <a:r>
                        <a:rPr lang="en-US" sz="2200" u="none" cap="none" strike="noStrike">
                          <a:solidFill>
                            <a:srgbClr val="292934"/>
                          </a:solidFill>
                          <a:latin typeface="Verdana"/>
                          <a:ea typeface="Verdana"/>
                          <a:cs typeface="Verdana"/>
                          <a:sym typeface="Verdana"/>
                        </a:rPr>
                        <a:t>Get hoặc Set Border  style</a:t>
                      </a:r>
                      <a:endParaRPr sz="2200" u="none" cap="none" strike="noStrike">
                        <a:latin typeface="Verdana"/>
                        <a:ea typeface="Verdana"/>
                        <a:cs typeface="Verdana"/>
                        <a:sym typeface="Verdana"/>
                      </a:endParaRPr>
                    </a:p>
                  </a:txBody>
                  <a:tcPr marT="52125" marB="0" marR="0" marL="0">
                    <a:lnL cap="flat" cmpd="sng" w="12700">
                      <a:solidFill>
                        <a:srgbClr val="292934"/>
                      </a:solidFill>
                      <a:prstDash val="solid"/>
                      <a:round/>
                      <a:headEnd len="sm" w="sm" type="none"/>
                      <a:tailEnd len="sm" w="sm" type="none"/>
                    </a:lnL>
                    <a:lnR cap="flat" cmpd="sng" w="28575">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r>
              <a:tr h="755850">
                <a:tc>
                  <a:txBody>
                    <a:bodyPr/>
                    <a:lstStyle/>
                    <a:p>
                      <a:pPr indent="0" lvl="0" marL="93980" marR="0" rtl="0" algn="l">
                        <a:lnSpc>
                          <a:spcPct val="100000"/>
                        </a:lnSpc>
                        <a:spcBef>
                          <a:spcPts val="0"/>
                        </a:spcBef>
                        <a:spcAft>
                          <a:spcPts val="0"/>
                        </a:spcAft>
                        <a:buNone/>
                      </a:pPr>
                      <a:r>
                        <a:rPr i="1" lang="en-US" sz="2200" u="none" cap="none" strike="noStrike">
                          <a:solidFill>
                            <a:srgbClr val="0000FF"/>
                          </a:solidFill>
                          <a:latin typeface="Verdana"/>
                          <a:ea typeface="Verdana"/>
                          <a:cs typeface="Verdana"/>
                          <a:sym typeface="Verdana"/>
                        </a:rPr>
                        <a:t>Controls </a:t>
                      </a:r>
                      <a:r>
                        <a:rPr lang="en-US" sz="2200" u="none" cap="none" strike="noStrike">
                          <a:solidFill>
                            <a:srgbClr val="292934"/>
                          </a:solidFill>
                          <a:latin typeface="Verdana"/>
                          <a:ea typeface="Verdana"/>
                          <a:cs typeface="Verdana"/>
                          <a:sym typeface="Verdana"/>
                        </a:rPr>
                        <a:t>property</a:t>
                      </a:r>
                      <a:endParaRPr sz="2200" u="none" cap="none" strike="noStrike">
                        <a:latin typeface="Verdana"/>
                        <a:ea typeface="Verdana"/>
                        <a:cs typeface="Verdana"/>
                        <a:sym typeface="Verdana"/>
                      </a:endParaRPr>
                    </a:p>
                  </a:txBody>
                  <a:tcPr marT="39100" marB="0" marR="0" marL="0">
                    <a:lnL cap="flat" cmpd="sng" w="28575">
                      <a:solidFill>
                        <a:srgbClr val="292934"/>
                      </a:solidFill>
                      <a:prstDash val="solid"/>
                      <a:round/>
                      <a:headEnd len="sm" w="sm" type="none"/>
                      <a:tailEnd len="sm" w="sm" type="none"/>
                    </a:lnL>
                    <a:lnR cap="flat" cmpd="sng" w="12700">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c>
                  <a:txBody>
                    <a:bodyPr/>
                    <a:lstStyle/>
                    <a:p>
                      <a:pPr indent="0" lvl="0" marL="93980" marR="324485" rtl="0" algn="l">
                        <a:lnSpc>
                          <a:spcPct val="140909"/>
                        </a:lnSpc>
                        <a:spcBef>
                          <a:spcPts val="0"/>
                        </a:spcBef>
                        <a:spcAft>
                          <a:spcPts val="0"/>
                        </a:spcAft>
                        <a:buNone/>
                      </a:pPr>
                      <a:r>
                        <a:rPr lang="en-US" sz="2200" u="none" cap="none" strike="noStrike">
                          <a:solidFill>
                            <a:srgbClr val="292934"/>
                          </a:solidFill>
                          <a:latin typeface="Verdana"/>
                          <a:ea typeface="Verdana"/>
                          <a:cs typeface="Verdana"/>
                          <a:sym typeface="Verdana"/>
                        </a:rPr>
                        <a:t>Trả về một đối tượng  của lớp </a:t>
                      </a:r>
                      <a:r>
                        <a:rPr i="1" lang="en-US" sz="1900" u="none" cap="none" strike="noStrike">
                          <a:solidFill>
                            <a:srgbClr val="0000FF"/>
                          </a:solidFill>
                          <a:latin typeface="Verdana"/>
                          <a:ea typeface="Verdana"/>
                          <a:cs typeface="Verdana"/>
                          <a:sym typeface="Verdana"/>
                        </a:rPr>
                        <a:t>ControlCollection</a:t>
                      </a:r>
                      <a:endParaRPr sz="1900" u="none" cap="none" strike="noStrike">
                        <a:latin typeface="Verdana"/>
                        <a:ea typeface="Verdana"/>
                        <a:cs typeface="Verdana"/>
                        <a:sym typeface="Verdana"/>
                      </a:endParaRPr>
                    </a:p>
                  </a:txBody>
                  <a:tcPr marT="52125" marB="0" marR="0" marL="0">
                    <a:lnL cap="flat" cmpd="sng" w="12700">
                      <a:solidFill>
                        <a:srgbClr val="292934"/>
                      </a:solidFill>
                      <a:prstDash val="solid"/>
                      <a:round/>
                      <a:headEnd len="sm" w="sm" type="none"/>
                      <a:tailEnd len="sm" w="sm" type="none"/>
                    </a:lnL>
                    <a:lnR cap="flat" cmpd="sng" w="28575">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r>
              <a:tr h="773275">
                <a:tc>
                  <a:txBody>
                    <a:bodyPr/>
                    <a:lstStyle/>
                    <a:p>
                      <a:pPr indent="0" lvl="0" marL="93980" marR="0" rtl="0" algn="l">
                        <a:lnSpc>
                          <a:spcPct val="100000"/>
                        </a:lnSpc>
                        <a:spcBef>
                          <a:spcPts val="0"/>
                        </a:spcBef>
                        <a:spcAft>
                          <a:spcPts val="0"/>
                        </a:spcAft>
                        <a:buNone/>
                      </a:pPr>
                      <a:r>
                        <a:rPr i="1" lang="en-US" sz="2200" u="none" cap="none" strike="noStrike">
                          <a:solidFill>
                            <a:srgbClr val="0000FF"/>
                          </a:solidFill>
                          <a:latin typeface="Verdana"/>
                          <a:ea typeface="Verdana"/>
                          <a:cs typeface="Verdana"/>
                          <a:sym typeface="Verdana"/>
                        </a:rPr>
                        <a:t>DataBind </a:t>
                      </a:r>
                      <a:r>
                        <a:rPr lang="en-US" sz="2200" u="none" cap="none" strike="noStrike">
                          <a:solidFill>
                            <a:srgbClr val="292934"/>
                          </a:solidFill>
                          <a:latin typeface="Verdana"/>
                          <a:ea typeface="Verdana"/>
                          <a:cs typeface="Verdana"/>
                          <a:sym typeface="Verdana"/>
                        </a:rPr>
                        <a:t>method</a:t>
                      </a:r>
                      <a:endParaRPr sz="2200" u="none" cap="none" strike="noStrike">
                        <a:latin typeface="Verdana"/>
                        <a:ea typeface="Verdana"/>
                        <a:cs typeface="Verdana"/>
                        <a:sym typeface="Verdana"/>
                      </a:endParaRPr>
                    </a:p>
                  </a:txBody>
                  <a:tcPr marT="39100" marB="0" marR="0" marL="0">
                    <a:lnL cap="flat" cmpd="sng" w="28575">
                      <a:solidFill>
                        <a:srgbClr val="292934"/>
                      </a:solidFill>
                      <a:prstDash val="solid"/>
                      <a:round/>
                      <a:headEnd len="sm" w="sm" type="none"/>
                      <a:tailEnd len="sm" w="sm" type="none"/>
                    </a:lnL>
                    <a:lnR cap="flat" cmpd="sng" w="12700">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28575">
                      <a:solidFill>
                        <a:srgbClr val="292934"/>
                      </a:solidFill>
                      <a:prstDash val="solid"/>
                      <a:round/>
                      <a:headEnd len="sm" w="sm" type="none"/>
                      <a:tailEnd len="sm" w="sm" type="none"/>
                    </a:lnB>
                  </a:tcPr>
                </a:tc>
                <a:tc>
                  <a:txBody>
                    <a:bodyPr/>
                    <a:lstStyle/>
                    <a:p>
                      <a:pPr indent="0" lvl="0" marL="93980" marR="348615" rtl="0" algn="l">
                        <a:lnSpc>
                          <a:spcPct val="140909"/>
                        </a:lnSpc>
                        <a:spcBef>
                          <a:spcPts val="0"/>
                        </a:spcBef>
                        <a:spcAft>
                          <a:spcPts val="0"/>
                        </a:spcAft>
                        <a:buNone/>
                      </a:pPr>
                      <a:r>
                        <a:rPr lang="en-US" sz="2200" u="none" cap="none" strike="noStrike">
                          <a:solidFill>
                            <a:srgbClr val="292934"/>
                          </a:solidFill>
                          <a:latin typeface="Verdana"/>
                          <a:ea typeface="Verdana"/>
                          <a:cs typeface="Verdana"/>
                          <a:sym typeface="Verdana"/>
                        </a:rPr>
                        <a:t>Gắn data từ nguồn dữ  liệu tới server control</a:t>
                      </a:r>
                      <a:endParaRPr sz="2200" u="none" cap="none" strike="noStrike">
                        <a:latin typeface="Verdana"/>
                        <a:ea typeface="Verdana"/>
                        <a:cs typeface="Verdana"/>
                        <a:sym typeface="Verdana"/>
                      </a:endParaRPr>
                    </a:p>
                    <a:p>
                      <a:pPr indent="0" lvl="0" marL="0" marR="714375" rtl="0" algn="r">
                        <a:lnSpc>
                          <a:spcPct val="15000"/>
                        </a:lnSpc>
                        <a:spcBef>
                          <a:spcPts val="0"/>
                        </a:spcBef>
                        <a:spcAft>
                          <a:spcPts val="0"/>
                        </a:spcAft>
                        <a:buNone/>
                      </a:pPr>
                      <a:r>
                        <a:rPr b="1" lang="en-US" sz="1200" u="none" cap="none" strike="noStrike">
                          <a:solidFill>
                            <a:srgbClr val="FFFFFF"/>
                          </a:solidFill>
                          <a:latin typeface="Verdana"/>
                          <a:ea typeface="Verdana"/>
                          <a:cs typeface="Verdana"/>
                          <a:sym typeface="Verdana"/>
                        </a:rPr>
                        <a:t>42</a:t>
                      </a:r>
                      <a:endParaRPr sz="1200" u="none" cap="none" strike="noStrike">
                        <a:latin typeface="Verdana"/>
                        <a:ea typeface="Verdana"/>
                        <a:cs typeface="Verdana"/>
                        <a:sym typeface="Verdana"/>
                      </a:endParaRPr>
                    </a:p>
                  </a:txBody>
                  <a:tcPr marT="52125" marB="0" marR="0" marL="0">
                    <a:lnL cap="flat" cmpd="sng" w="12700">
                      <a:solidFill>
                        <a:srgbClr val="292934"/>
                      </a:solidFill>
                      <a:prstDash val="solid"/>
                      <a:round/>
                      <a:headEnd len="sm" w="sm" type="none"/>
                      <a:tailEnd len="sm" w="sm" type="none"/>
                    </a:lnL>
                    <a:lnR cap="flat" cmpd="sng" w="28575">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28575">
                      <a:solidFill>
                        <a:srgbClr val="292934"/>
                      </a:solidFill>
                      <a:prstDash val="solid"/>
                      <a:round/>
                      <a:headEnd len="sm" w="sm" type="none"/>
                      <a:tailEnd len="sm" w="sm" type="none"/>
                    </a:lnB>
                  </a:tcPr>
                </a:tc>
              </a:tr>
            </a:tbl>
          </a:graphicData>
        </a:graphic>
      </p:graphicFrame>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5" name="Shape 335"/>
        <p:cNvGrpSpPr/>
        <p:nvPr/>
      </p:nvGrpSpPr>
      <p:grpSpPr>
        <a:xfrm>
          <a:off x="0" y="0"/>
          <a:ext cx="0" cy="0"/>
          <a:chOff x="0" y="0"/>
          <a:chExt cx="0" cy="0"/>
        </a:xfrm>
      </p:grpSpPr>
      <p:graphicFrame>
        <p:nvGraphicFramePr>
          <p:cNvPr id="336" name="Google Shape;336;p51"/>
          <p:cNvGraphicFramePr/>
          <p:nvPr/>
        </p:nvGraphicFramePr>
        <p:xfrm>
          <a:off x="1053678" y="1371600"/>
          <a:ext cx="3000000" cy="3000000"/>
        </p:xfrm>
        <a:graphic>
          <a:graphicData uri="http://schemas.openxmlformats.org/drawingml/2006/table">
            <a:tbl>
              <a:tblPr bandRow="1" firstRow="1">
                <a:noFill/>
                <a:tableStyleId>{3C233A0A-49CF-4B93-9269-92A646D8DC43}</a:tableStyleId>
              </a:tblPr>
              <a:tblGrid>
                <a:gridCol w="3321475"/>
                <a:gridCol w="3715150"/>
              </a:tblGrid>
              <a:tr h="390950">
                <a:tc>
                  <a:txBody>
                    <a:bodyPr/>
                    <a:lstStyle/>
                    <a:p>
                      <a:pPr indent="0" lvl="0" marL="93980" marR="0" rtl="0" algn="l">
                        <a:lnSpc>
                          <a:spcPct val="100000"/>
                        </a:lnSpc>
                        <a:spcBef>
                          <a:spcPts val="0"/>
                        </a:spcBef>
                        <a:spcAft>
                          <a:spcPts val="0"/>
                        </a:spcAft>
                        <a:buNone/>
                      </a:pPr>
                      <a:r>
                        <a:rPr lang="en-US" sz="2100" u="none" cap="none" strike="noStrike">
                          <a:solidFill>
                            <a:srgbClr val="AD8F67"/>
                          </a:solidFill>
                          <a:latin typeface="Verdana"/>
                          <a:ea typeface="Verdana"/>
                          <a:cs typeface="Verdana"/>
                          <a:sym typeface="Verdana"/>
                        </a:rPr>
                        <a:t>Property/Method/Event</a:t>
                      </a:r>
                      <a:endParaRPr sz="2100" u="none" cap="none" strike="noStrike">
                        <a:latin typeface="Verdana"/>
                        <a:ea typeface="Verdana"/>
                        <a:cs typeface="Verdana"/>
                        <a:sym typeface="Verdana"/>
                      </a:endParaRPr>
                    </a:p>
                  </a:txBody>
                  <a:tcPr marT="39100" marB="0" marR="0" marL="0">
                    <a:lnL cap="flat" cmpd="sng" w="28575">
                      <a:solidFill>
                        <a:srgbClr val="292934"/>
                      </a:solidFill>
                      <a:prstDash val="solid"/>
                      <a:round/>
                      <a:headEnd len="sm" w="sm" type="none"/>
                      <a:tailEnd len="sm" w="sm" type="none"/>
                    </a:lnL>
                    <a:lnR cap="flat" cmpd="sng" w="12700">
                      <a:solidFill>
                        <a:srgbClr val="292934"/>
                      </a:solidFill>
                      <a:prstDash val="solid"/>
                      <a:round/>
                      <a:headEnd len="sm" w="sm" type="none"/>
                      <a:tailEnd len="sm" w="sm" type="none"/>
                    </a:lnR>
                    <a:lnT cap="flat" cmpd="sng" w="28575">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c>
                  <a:txBody>
                    <a:bodyPr/>
                    <a:lstStyle/>
                    <a:p>
                      <a:pPr indent="0" lvl="0" marL="93980" marR="0" rtl="0" algn="l">
                        <a:lnSpc>
                          <a:spcPct val="100000"/>
                        </a:lnSpc>
                        <a:spcBef>
                          <a:spcPts val="0"/>
                        </a:spcBef>
                        <a:spcAft>
                          <a:spcPts val="0"/>
                        </a:spcAft>
                        <a:buNone/>
                      </a:pPr>
                      <a:r>
                        <a:rPr lang="en-US" sz="2100" u="none" cap="none" strike="noStrike">
                          <a:solidFill>
                            <a:srgbClr val="AD8F67"/>
                          </a:solidFill>
                          <a:latin typeface="Verdana"/>
                          <a:ea typeface="Verdana"/>
                          <a:cs typeface="Verdana"/>
                          <a:sym typeface="Verdana"/>
                        </a:rPr>
                        <a:t>Mô tả</a:t>
                      </a:r>
                      <a:endParaRPr sz="2100" u="none" cap="none" strike="noStrike">
                        <a:latin typeface="Verdana"/>
                        <a:ea typeface="Verdana"/>
                        <a:cs typeface="Verdana"/>
                        <a:sym typeface="Verdana"/>
                      </a:endParaRPr>
                    </a:p>
                  </a:txBody>
                  <a:tcPr marT="39100" marB="0" marR="0" marL="0">
                    <a:lnL cap="flat" cmpd="sng" w="12700">
                      <a:solidFill>
                        <a:srgbClr val="292934"/>
                      </a:solidFill>
                      <a:prstDash val="solid"/>
                      <a:round/>
                      <a:headEnd len="sm" w="sm" type="none"/>
                      <a:tailEnd len="sm" w="sm" type="none"/>
                    </a:lnL>
                    <a:lnR cap="flat" cmpd="sng" w="28575">
                      <a:solidFill>
                        <a:srgbClr val="292934"/>
                      </a:solidFill>
                      <a:prstDash val="solid"/>
                      <a:round/>
                      <a:headEnd len="sm" w="sm" type="none"/>
                      <a:tailEnd len="sm" w="sm" type="none"/>
                    </a:lnR>
                    <a:lnT cap="flat" cmpd="sng" w="28575">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r>
              <a:tr h="651600">
                <a:tc>
                  <a:txBody>
                    <a:bodyPr/>
                    <a:lstStyle/>
                    <a:p>
                      <a:pPr indent="0" lvl="0" marL="93980" marR="0" rtl="0" algn="l">
                        <a:lnSpc>
                          <a:spcPct val="100000"/>
                        </a:lnSpc>
                        <a:spcBef>
                          <a:spcPts val="0"/>
                        </a:spcBef>
                        <a:spcAft>
                          <a:spcPts val="0"/>
                        </a:spcAft>
                        <a:buNone/>
                      </a:pPr>
                      <a:r>
                        <a:rPr i="1" lang="en-US" sz="1900" u="none" cap="none" strike="noStrike">
                          <a:solidFill>
                            <a:srgbClr val="0000FF"/>
                          </a:solidFill>
                          <a:latin typeface="Verdana"/>
                          <a:ea typeface="Verdana"/>
                          <a:cs typeface="Verdana"/>
                          <a:sym typeface="Verdana"/>
                        </a:rPr>
                        <a:t>DataBinding </a:t>
                      </a:r>
                      <a:r>
                        <a:rPr lang="en-US" sz="1900" u="none" cap="none" strike="noStrike">
                          <a:solidFill>
                            <a:srgbClr val="292934"/>
                          </a:solidFill>
                          <a:latin typeface="Verdana"/>
                          <a:ea typeface="Verdana"/>
                          <a:cs typeface="Verdana"/>
                          <a:sym typeface="Verdana"/>
                        </a:rPr>
                        <a:t>event</a:t>
                      </a:r>
                      <a:endParaRPr sz="1900" u="none" cap="none" strike="noStrike">
                        <a:latin typeface="Verdana"/>
                        <a:ea typeface="Verdana"/>
                        <a:cs typeface="Verdana"/>
                        <a:sym typeface="Verdana"/>
                      </a:endParaRPr>
                    </a:p>
                  </a:txBody>
                  <a:tcPr marT="39100" marB="0" marR="0" marL="0">
                    <a:lnL cap="flat" cmpd="sng" w="28575">
                      <a:solidFill>
                        <a:srgbClr val="292934"/>
                      </a:solidFill>
                      <a:prstDash val="solid"/>
                      <a:round/>
                      <a:headEnd len="sm" w="sm" type="none"/>
                      <a:tailEnd len="sm" w="sm" type="none"/>
                    </a:lnL>
                    <a:lnR cap="flat" cmpd="sng" w="12700">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c>
                  <a:txBody>
                    <a:bodyPr/>
                    <a:lstStyle/>
                    <a:p>
                      <a:pPr indent="0" lvl="0" marL="93980" marR="320040" rtl="0" algn="l">
                        <a:lnSpc>
                          <a:spcPct val="136842"/>
                        </a:lnSpc>
                        <a:spcBef>
                          <a:spcPts val="0"/>
                        </a:spcBef>
                        <a:spcAft>
                          <a:spcPts val="0"/>
                        </a:spcAft>
                        <a:buNone/>
                      </a:pPr>
                      <a:r>
                        <a:rPr lang="en-US" sz="1900" u="none" cap="none" strike="noStrike">
                          <a:solidFill>
                            <a:srgbClr val="292934"/>
                          </a:solidFill>
                          <a:latin typeface="Verdana"/>
                          <a:ea typeface="Verdana"/>
                          <a:cs typeface="Verdana"/>
                          <a:sym typeface="Verdana"/>
                        </a:rPr>
                        <a:t>Phát sinh khi control chuẩn  bị tương tác với DataSource</a:t>
                      </a:r>
                      <a:endParaRPr sz="1900" u="none" cap="none" strike="noStrike">
                        <a:latin typeface="Verdana"/>
                        <a:ea typeface="Verdana"/>
                        <a:cs typeface="Verdana"/>
                        <a:sym typeface="Verdana"/>
                      </a:endParaRPr>
                    </a:p>
                  </a:txBody>
                  <a:tcPr marT="52125" marB="0" marR="0" marL="0">
                    <a:lnL cap="flat" cmpd="sng" w="12700">
                      <a:solidFill>
                        <a:srgbClr val="292934"/>
                      </a:solidFill>
                      <a:prstDash val="solid"/>
                      <a:round/>
                      <a:headEnd len="sm" w="sm" type="none"/>
                      <a:tailEnd len="sm" w="sm" type="none"/>
                    </a:lnL>
                    <a:lnR cap="flat" cmpd="sng" w="28575">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r>
              <a:tr h="651600">
                <a:tc>
                  <a:txBody>
                    <a:bodyPr/>
                    <a:lstStyle/>
                    <a:p>
                      <a:pPr indent="0" lvl="0" marL="93980" marR="0" rtl="0" algn="l">
                        <a:lnSpc>
                          <a:spcPct val="100000"/>
                        </a:lnSpc>
                        <a:spcBef>
                          <a:spcPts val="0"/>
                        </a:spcBef>
                        <a:spcAft>
                          <a:spcPts val="0"/>
                        </a:spcAft>
                        <a:buNone/>
                      </a:pPr>
                      <a:r>
                        <a:rPr i="1" lang="en-US" sz="1900" u="none" cap="none" strike="noStrike">
                          <a:solidFill>
                            <a:srgbClr val="0000FF"/>
                          </a:solidFill>
                          <a:latin typeface="Verdana"/>
                          <a:ea typeface="Verdana"/>
                          <a:cs typeface="Verdana"/>
                          <a:sym typeface="Verdana"/>
                        </a:rPr>
                        <a:t>Enabled </a:t>
                      </a:r>
                      <a:r>
                        <a:rPr lang="en-US" sz="1900" u="none" cap="none" strike="noStrike">
                          <a:solidFill>
                            <a:srgbClr val="292934"/>
                          </a:solidFill>
                          <a:latin typeface="Verdana"/>
                          <a:ea typeface="Verdana"/>
                          <a:cs typeface="Verdana"/>
                          <a:sym typeface="Verdana"/>
                        </a:rPr>
                        <a:t>property</a:t>
                      </a:r>
                      <a:endParaRPr sz="1900" u="none" cap="none" strike="noStrike">
                        <a:latin typeface="Verdana"/>
                        <a:ea typeface="Verdana"/>
                        <a:cs typeface="Verdana"/>
                        <a:sym typeface="Verdana"/>
                      </a:endParaRPr>
                    </a:p>
                  </a:txBody>
                  <a:tcPr marT="39100" marB="0" marR="0" marL="0">
                    <a:lnL cap="flat" cmpd="sng" w="28575">
                      <a:solidFill>
                        <a:srgbClr val="292934"/>
                      </a:solidFill>
                      <a:prstDash val="solid"/>
                      <a:round/>
                      <a:headEnd len="sm" w="sm" type="none"/>
                      <a:tailEnd len="sm" w="sm" type="none"/>
                    </a:lnL>
                    <a:lnR cap="flat" cmpd="sng" w="12700">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c>
                  <a:txBody>
                    <a:bodyPr/>
                    <a:lstStyle/>
                    <a:p>
                      <a:pPr indent="0" lvl="0" marL="93980" marR="173990" rtl="0" algn="l">
                        <a:lnSpc>
                          <a:spcPct val="136842"/>
                        </a:lnSpc>
                        <a:spcBef>
                          <a:spcPts val="0"/>
                        </a:spcBef>
                        <a:spcAft>
                          <a:spcPts val="0"/>
                        </a:spcAft>
                        <a:buNone/>
                      </a:pPr>
                      <a:r>
                        <a:rPr lang="en-US" sz="1900" u="none" cap="none" strike="noStrike">
                          <a:solidFill>
                            <a:srgbClr val="292934"/>
                          </a:solidFill>
                          <a:latin typeface="Verdana"/>
                          <a:ea typeface="Verdana"/>
                          <a:cs typeface="Verdana"/>
                          <a:sym typeface="Verdana"/>
                        </a:rPr>
                        <a:t>Chấp nhận gt Bool chỉ định  khi nào control được enabled</a:t>
                      </a:r>
                      <a:endParaRPr sz="1900" u="none" cap="none" strike="noStrike">
                        <a:latin typeface="Verdana"/>
                        <a:ea typeface="Verdana"/>
                        <a:cs typeface="Verdana"/>
                        <a:sym typeface="Verdana"/>
                      </a:endParaRPr>
                    </a:p>
                  </a:txBody>
                  <a:tcPr marT="52125" marB="0" marR="0" marL="0">
                    <a:lnL cap="flat" cmpd="sng" w="12700">
                      <a:solidFill>
                        <a:srgbClr val="292934"/>
                      </a:solidFill>
                      <a:prstDash val="solid"/>
                      <a:round/>
                      <a:headEnd len="sm" w="sm" type="none"/>
                      <a:tailEnd len="sm" w="sm" type="none"/>
                    </a:lnL>
                    <a:lnR cap="flat" cmpd="sng" w="28575">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r>
              <a:tr h="938300">
                <a:tc>
                  <a:txBody>
                    <a:bodyPr/>
                    <a:lstStyle/>
                    <a:p>
                      <a:pPr indent="0" lvl="0" marL="93980" marR="0" rtl="0" algn="l">
                        <a:lnSpc>
                          <a:spcPct val="100000"/>
                        </a:lnSpc>
                        <a:spcBef>
                          <a:spcPts val="0"/>
                        </a:spcBef>
                        <a:spcAft>
                          <a:spcPts val="0"/>
                        </a:spcAft>
                        <a:buNone/>
                      </a:pPr>
                      <a:r>
                        <a:rPr i="1" lang="en-US" sz="1900" u="none" cap="none" strike="noStrike">
                          <a:solidFill>
                            <a:srgbClr val="0000FF"/>
                          </a:solidFill>
                          <a:latin typeface="Verdana"/>
                          <a:ea typeface="Verdana"/>
                          <a:cs typeface="Verdana"/>
                          <a:sym typeface="Verdana"/>
                        </a:rPr>
                        <a:t>EnableViewState </a:t>
                      </a:r>
                      <a:r>
                        <a:rPr lang="en-US" sz="1900" u="none" cap="none" strike="noStrike">
                          <a:solidFill>
                            <a:srgbClr val="292934"/>
                          </a:solidFill>
                          <a:latin typeface="Verdana"/>
                          <a:ea typeface="Verdana"/>
                          <a:cs typeface="Verdana"/>
                          <a:sym typeface="Verdana"/>
                        </a:rPr>
                        <a:t>property</a:t>
                      </a:r>
                      <a:endParaRPr sz="1900" u="none" cap="none" strike="noStrike">
                        <a:latin typeface="Verdana"/>
                        <a:ea typeface="Verdana"/>
                        <a:cs typeface="Verdana"/>
                        <a:sym typeface="Verdana"/>
                      </a:endParaRPr>
                    </a:p>
                  </a:txBody>
                  <a:tcPr marT="39100" marB="0" marR="0" marL="0">
                    <a:lnL cap="flat" cmpd="sng" w="28575">
                      <a:solidFill>
                        <a:srgbClr val="292934"/>
                      </a:solidFill>
                      <a:prstDash val="solid"/>
                      <a:round/>
                      <a:headEnd len="sm" w="sm" type="none"/>
                      <a:tailEnd len="sm" w="sm" type="none"/>
                    </a:lnL>
                    <a:lnR cap="flat" cmpd="sng" w="12700">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c>
                  <a:txBody>
                    <a:bodyPr/>
                    <a:lstStyle/>
                    <a:p>
                      <a:pPr indent="0" lvl="0" marL="93980" marR="368300" rtl="0" algn="just">
                        <a:lnSpc>
                          <a:spcPct val="136842"/>
                        </a:lnSpc>
                        <a:spcBef>
                          <a:spcPts val="0"/>
                        </a:spcBef>
                        <a:spcAft>
                          <a:spcPts val="0"/>
                        </a:spcAft>
                        <a:buNone/>
                      </a:pPr>
                      <a:r>
                        <a:rPr lang="en-US" sz="1900" u="none" cap="none" strike="noStrike">
                          <a:solidFill>
                            <a:srgbClr val="292934"/>
                          </a:solidFill>
                          <a:latin typeface="Verdana"/>
                          <a:ea typeface="Verdana"/>
                          <a:cs typeface="Verdana"/>
                          <a:sym typeface="Verdana"/>
                        </a:rPr>
                        <a:t>Chấp nhận gt Bool chỉ định  control có duy trì trạng thái  khi hiển thị</a:t>
                      </a:r>
                      <a:endParaRPr sz="1900" u="none" cap="none" strike="noStrike">
                        <a:latin typeface="Verdana"/>
                        <a:ea typeface="Verdana"/>
                        <a:cs typeface="Verdana"/>
                        <a:sym typeface="Verdana"/>
                      </a:endParaRPr>
                    </a:p>
                  </a:txBody>
                  <a:tcPr marT="52125" marB="0" marR="0" marL="0">
                    <a:lnL cap="flat" cmpd="sng" w="12700">
                      <a:solidFill>
                        <a:srgbClr val="292934"/>
                      </a:solidFill>
                      <a:prstDash val="solid"/>
                      <a:round/>
                      <a:headEnd len="sm" w="sm" type="none"/>
                      <a:tailEnd len="sm" w="sm" type="none"/>
                    </a:lnL>
                    <a:lnR cap="flat" cmpd="sng" w="28575">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r>
              <a:tr h="502275">
                <a:tc>
                  <a:txBody>
                    <a:bodyPr/>
                    <a:lstStyle/>
                    <a:p>
                      <a:pPr indent="0" lvl="0" marL="93980" marR="0" rtl="0" algn="l">
                        <a:lnSpc>
                          <a:spcPct val="100000"/>
                        </a:lnSpc>
                        <a:spcBef>
                          <a:spcPts val="0"/>
                        </a:spcBef>
                        <a:spcAft>
                          <a:spcPts val="0"/>
                        </a:spcAft>
                        <a:buNone/>
                      </a:pPr>
                      <a:r>
                        <a:rPr i="1" lang="en-US" sz="1900" u="none" cap="none" strike="noStrike">
                          <a:solidFill>
                            <a:srgbClr val="0000FF"/>
                          </a:solidFill>
                          <a:latin typeface="Verdana"/>
                          <a:ea typeface="Verdana"/>
                          <a:cs typeface="Verdana"/>
                          <a:sym typeface="Verdana"/>
                        </a:rPr>
                        <a:t>Font </a:t>
                      </a:r>
                      <a:r>
                        <a:rPr lang="en-US" sz="1900" u="none" cap="none" strike="noStrike">
                          <a:solidFill>
                            <a:srgbClr val="292934"/>
                          </a:solidFill>
                          <a:latin typeface="Verdana"/>
                          <a:ea typeface="Verdana"/>
                          <a:cs typeface="Verdana"/>
                          <a:sym typeface="Verdana"/>
                        </a:rPr>
                        <a:t>property</a:t>
                      </a:r>
                      <a:endParaRPr sz="1900" u="none" cap="none" strike="noStrike">
                        <a:latin typeface="Verdana"/>
                        <a:ea typeface="Verdana"/>
                        <a:cs typeface="Verdana"/>
                        <a:sym typeface="Verdana"/>
                      </a:endParaRPr>
                    </a:p>
                  </a:txBody>
                  <a:tcPr marT="39100" marB="0" marR="0" marL="0">
                    <a:lnL cap="flat" cmpd="sng" w="28575">
                      <a:solidFill>
                        <a:srgbClr val="292934"/>
                      </a:solidFill>
                      <a:prstDash val="solid"/>
                      <a:round/>
                      <a:headEnd len="sm" w="sm" type="none"/>
                      <a:tailEnd len="sm" w="sm" type="none"/>
                    </a:lnL>
                    <a:lnR cap="flat" cmpd="sng" w="12700">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c>
                  <a:txBody>
                    <a:bodyPr/>
                    <a:lstStyle/>
                    <a:p>
                      <a:pPr indent="0" lvl="0" marL="93980" marR="0" rtl="0" algn="l">
                        <a:lnSpc>
                          <a:spcPct val="100000"/>
                        </a:lnSpc>
                        <a:spcBef>
                          <a:spcPts val="0"/>
                        </a:spcBef>
                        <a:spcAft>
                          <a:spcPts val="0"/>
                        </a:spcAft>
                        <a:buNone/>
                      </a:pPr>
                      <a:r>
                        <a:rPr lang="en-US" sz="1900" u="none" cap="none" strike="noStrike">
                          <a:solidFill>
                            <a:srgbClr val="292934"/>
                          </a:solidFill>
                          <a:latin typeface="Verdana"/>
                          <a:ea typeface="Verdana"/>
                          <a:cs typeface="Verdana"/>
                          <a:sym typeface="Verdana"/>
                        </a:rPr>
                        <a:t>Get hoặc Set Font</a:t>
                      </a:r>
                      <a:endParaRPr sz="1900" u="none" cap="none" strike="noStrike">
                        <a:latin typeface="Verdana"/>
                        <a:ea typeface="Verdana"/>
                        <a:cs typeface="Verdana"/>
                        <a:sym typeface="Verdana"/>
                      </a:endParaRPr>
                    </a:p>
                  </a:txBody>
                  <a:tcPr marT="39100" marB="0" marR="0" marL="0">
                    <a:lnL cap="flat" cmpd="sng" w="12700">
                      <a:solidFill>
                        <a:srgbClr val="292934"/>
                      </a:solidFill>
                      <a:prstDash val="solid"/>
                      <a:round/>
                      <a:headEnd len="sm" w="sm" type="none"/>
                      <a:tailEnd len="sm" w="sm" type="none"/>
                    </a:lnL>
                    <a:lnR cap="flat" cmpd="sng" w="28575">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r>
              <a:tr h="500900">
                <a:tc>
                  <a:txBody>
                    <a:bodyPr/>
                    <a:lstStyle/>
                    <a:p>
                      <a:pPr indent="0" lvl="0" marL="93980" marR="0" rtl="0" algn="l">
                        <a:lnSpc>
                          <a:spcPct val="100000"/>
                        </a:lnSpc>
                        <a:spcBef>
                          <a:spcPts val="0"/>
                        </a:spcBef>
                        <a:spcAft>
                          <a:spcPts val="0"/>
                        </a:spcAft>
                        <a:buNone/>
                      </a:pPr>
                      <a:r>
                        <a:rPr i="1" lang="en-US" sz="1900" u="none" cap="none" strike="noStrike">
                          <a:solidFill>
                            <a:srgbClr val="0000FF"/>
                          </a:solidFill>
                          <a:latin typeface="Verdana"/>
                          <a:ea typeface="Verdana"/>
                          <a:cs typeface="Verdana"/>
                          <a:sym typeface="Verdana"/>
                        </a:rPr>
                        <a:t>ForeColor </a:t>
                      </a:r>
                      <a:r>
                        <a:rPr lang="en-US" sz="1900" u="none" cap="none" strike="noStrike">
                          <a:solidFill>
                            <a:srgbClr val="292934"/>
                          </a:solidFill>
                          <a:latin typeface="Verdana"/>
                          <a:ea typeface="Verdana"/>
                          <a:cs typeface="Verdana"/>
                          <a:sym typeface="Verdana"/>
                        </a:rPr>
                        <a:t>property</a:t>
                      </a:r>
                      <a:endParaRPr sz="1900" u="none" cap="none" strike="noStrike">
                        <a:latin typeface="Verdana"/>
                        <a:ea typeface="Verdana"/>
                        <a:cs typeface="Verdana"/>
                        <a:sym typeface="Verdana"/>
                      </a:endParaRPr>
                    </a:p>
                  </a:txBody>
                  <a:tcPr marT="39100" marB="0" marR="0" marL="0">
                    <a:lnL cap="flat" cmpd="sng" w="28575">
                      <a:solidFill>
                        <a:srgbClr val="292934"/>
                      </a:solidFill>
                      <a:prstDash val="solid"/>
                      <a:round/>
                      <a:headEnd len="sm" w="sm" type="none"/>
                      <a:tailEnd len="sm" w="sm" type="none"/>
                    </a:lnL>
                    <a:lnR cap="flat" cmpd="sng" w="12700">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c>
                  <a:txBody>
                    <a:bodyPr/>
                    <a:lstStyle/>
                    <a:p>
                      <a:pPr indent="0" lvl="0" marL="93980" marR="0" rtl="0" algn="l">
                        <a:lnSpc>
                          <a:spcPct val="100000"/>
                        </a:lnSpc>
                        <a:spcBef>
                          <a:spcPts val="0"/>
                        </a:spcBef>
                        <a:spcAft>
                          <a:spcPts val="0"/>
                        </a:spcAft>
                        <a:buNone/>
                      </a:pPr>
                      <a:r>
                        <a:rPr lang="en-US" sz="1900" u="none" cap="none" strike="noStrike">
                          <a:solidFill>
                            <a:srgbClr val="292934"/>
                          </a:solidFill>
                          <a:latin typeface="Verdana"/>
                          <a:ea typeface="Verdana"/>
                          <a:cs typeface="Verdana"/>
                          <a:sym typeface="Verdana"/>
                        </a:rPr>
                        <a:t>Get hoặc Set màu chữ</a:t>
                      </a:r>
                      <a:endParaRPr sz="1900" u="none" cap="none" strike="noStrike">
                        <a:latin typeface="Verdana"/>
                        <a:ea typeface="Verdana"/>
                        <a:cs typeface="Verdana"/>
                        <a:sym typeface="Verdana"/>
                      </a:endParaRPr>
                    </a:p>
                  </a:txBody>
                  <a:tcPr marT="39100" marB="0" marR="0" marL="0">
                    <a:lnL cap="flat" cmpd="sng" w="12700">
                      <a:solidFill>
                        <a:srgbClr val="292934"/>
                      </a:solidFill>
                      <a:prstDash val="solid"/>
                      <a:round/>
                      <a:headEnd len="sm" w="sm" type="none"/>
                      <a:tailEnd len="sm" w="sm" type="none"/>
                    </a:lnL>
                    <a:lnR cap="flat" cmpd="sng" w="28575">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r>
              <a:tr h="651600">
                <a:tc>
                  <a:txBody>
                    <a:bodyPr/>
                    <a:lstStyle/>
                    <a:p>
                      <a:pPr indent="0" lvl="0" marL="93980" marR="0" rtl="0" algn="l">
                        <a:lnSpc>
                          <a:spcPct val="100000"/>
                        </a:lnSpc>
                        <a:spcBef>
                          <a:spcPts val="0"/>
                        </a:spcBef>
                        <a:spcAft>
                          <a:spcPts val="0"/>
                        </a:spcAft>
                        <a:buNone/>
                      </a:pPr>
                      <a:r>
                        <a:rPr i="1" lang="en-US" sz="1900" u="none" cap="none" strike="noStrike">
                          <a:solidFill>
                            <a:srgbClr val="0000FF"/>
                          </a:solidFill>
                          <a:latin typeface="Verdana"/>
                          <a:ea typeface="Verdana"/>
                          <a:cs typeface="Verdana"/>
                          <a:sym typeface="Verdana"/>
                        </a:rPr>
                        <a:t>Height </a:t>
                      </a:r>
                      <a:r>
                        <a:rPr lang="en-US" sz="1900" u="none" cap="none" strike="noStrike">
                          <a:solidFill>
                            <a:srgbClr val="292934"/>
                          </a:solidFill>
                          <a:latin typeface="Verdana"/>
                          <a:ea typeface="Verdana"/>
                          <a:cs typeface="Verdana"/>
                          <a:sym typeface="Verdana"/>
                        </a:rPr>
                        <a:t>property</a:t>
                      </a:r>
                      <a:endParaRPr sz="1900" u="none" cap="none" strike="noStrike">
                        <a:latin typeface="Verdana"/>
                        <a:ea typeface="Verdana"/>
                        <a:cs typeface="Verdana"/>
                        <a:sym typeface="Verdana"/>
                      </a:endParaRPr>
                    </a:p>
                  </a:txBody>
                  <a:tcPr marT="39100" marB="0" marR="0" marL="0">
                    <a:lnL cap="flat" cmpd="sng" w="28575">
                      <a:solidFill>
                        <a:srgbClr val="292934"/>
                      </a:solidFill>
                      <a:prstDash val="solid"/>
                      <a:round/>
                      <a:headEnd len="sm" w="sm" type="none"/>
                      <a:tailEnd len="sm" w="sm" type="none"/>
                    </a:lnL>
                    <a:lnR cap="flat" cmpd="sng" w="12700">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28575">
                      <a:solidFill>
                        <a:srgbClr val="292934"/>
                      </a:solidFill>
                      <a:prstDash val="solid"/>
                      <a:round/>
                      <a:headEnd len="sm" w="sm" type="none"/>
                      <a:tailEnd len="sm" w="sm" type="none"/>
                    </a:lnB>
                  </a:tcPr>
                </a:tc>
                <a:tc>
                  <a:txBody>
                    <a:bodyPr/>
                    <a:lstStyle/>
                    <a:p>
                      <a:pPr indent="0" lvl="0" marL="93980" marR="1004569" rtl="0" algn="l">
                        <a:lnSpc>
                          <a:spcPct val="136842"/>
                        </a:lnSpc>
                        <a:spcBef>
                          <a:spcPts val="0"/>
                        </a:spcBef>
                        <a:spcAft>
                          <a:spcPts val="0"/>
                        </a:spcAft>
                        <a:buNone/>
                      </a:pPr>
                      <a:r>
                        <a:rPr lang="en-US" sz="1900" u="none" cap="none" strike="noStrike">
                          <a:solidFill>
                            <a:srgbClr val="292934"/>
                          </a:solidFill>
                          <a:latin typeface="Verdana"/>
                          <a:ea typeface="Verdana"/>
                          <a:cs typeface="Verdana"/>
                          <a:sym typeface="Verdana"/>
                        </a:rPr>
                        <a:t>Get hoặc Set chiều cao  control</a:t>
                      </a:r>
                      <a:endParaRPr sz="1900" u="none" cap="none" strike="noStrike">
                        <a:latin typeface="Verdana"/>
                        <a:ea typeface="Verdana"/>
                        <a:cs typeface="Verdana"/>
                        <a:sym typeface="Verdana"/>
                      </a:endParaRPr>
                    </a:p>
                  </a:txBody>
                  <a:tcPr marT="52125" marB="0" marR="0" marL="0">
                    <a:lnL cap="flat" cmpd="sng" w="12700">
                      <a:solidFill>
                        <a:srgbClr val="292934"/>
                      </a:solidFill>
                      <a:prstDash val="solid"/>
                      <a:round/>
                      <a:headEnd len="sm" w="sm" type="none"/>
                      <a:tailEnd len="sm" w="sm" type="none"/>
                    </a:lnL>
                    <a:lnR cap="flat" cmpd="sng" w="28575">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28575">
                      <a:solidFill>
                        <a:srgbClr val="292934"/>
                      </a:solidFill>
                      <a:prstDash val="solid"/>
                      <a:round/>
                      <a:headEnd len="sm" w="sm" type="none"/>
                      <a:tailEnd len="sm" w="sm" type="none"/>
                    </a:lnB>
                  </a:tcPr>
                </a:tc>
              </a:tr>
            </a:tbl>
          </a:graphicData>
        </a:graphic>
      </p:graphicFrame>
      <p:sp>
        <p:nvSpPr>
          <p:cNvPr id="337" name="Google Shape;337;p51"/>
          <p:cNvSpPr txBox="1"/>
          <p:nvPr>
            <p:ph type="title"/>
          </p:nvPr>
        </p:nvSpPr>
        <p:spPr>
          <a:xfrm>
            <a:off x="1600200" y="457200"/>
            <a:ext cx="7391400" cy="450958"/>
          </a:xfrm>
          <a:prstGeom prst="rect">
            <a:avLst/>
          </a:prstGeom>
          <a:noFill/>
          <a:ln>
            <a:noFill/>
          </a:ln>
        </p:spPr>
        <p:txBody>
          <a:bodyPr anchorCtr="0" anchor="t" bIns="0" lIns="0" spcFirstLastPara="1" rIns="0" wrap="square" tIns="10850">
            <a:spAutoFit/>
          </a:bodyPr>
          <a:lstStyle/>
          <a:p>
            <a:pPr indent="0" lvl="0" marL="87964" rtl="0" algn="l">
              <a:lnSpc>
                <a:spcPct val="131607"/>
              </a:lnSpc>
              <a:spcBef>
                <a:spcPts val="0"/>
              </a:spcBef>
              <a:spcAft>
                <a:spcPts val="0"/>
              </a:spcAft>
              <a:buNone/>
            </a:pPr>
            <a:r>
              <a:rPr lang="en-US"/>
              <a:t>Các thuộc tính- phương thức - sự kiện</a:t>
            </a:r>
            <a:endParaRPr/>
          </a:p>
        </p:txBody>
      </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1" name="Shape 341"/>
        <p:cNvGrpSpPr/>
        <p:nvPr/>
      </p:nvGrpSpPr>
      <p:grpSpPr>
        <a:xfrm>
          <a:off x="0" y="0"/>
          <a:ext cx="0" cy="0"/>
          <a:chOff x="0" y="0"/>
          <a:chExt cx="0" cy="0"/>
        </a:xfrm>
      </p:grpSpPr>
      <p:graphicFrame>
        <p:nvGraphicFramePr>
          <p:cNvPr id="342" name="Google Shape;342;p52"/>
          <p:cNvGraphicFramePr/>
          <p:nvPr/>
        </p:nvGraphicFramePr>
        <p:xfrm>
          <a:off x="1040793" y="1521639"/>
          <a:ext cx="3000000" cy="3000000"/>
        </p:xfrm>
        <a:graphic>
          <a:graphicData uri="http://schemas.openxmlformats.org/drawingml/2006/table">
            <a:tbl>
              <a:tblPr bandRow="1" firstRow="1">
                <a:noFill/>
                <a:tableStyleId>{3C233A0A-49CF-4B93-9269-92A646D8DC43}</a:tableStyleId>
              </a:tblPr>
              <a:tblGrid>
                <a:gridCol w="3518600"/>
                <a:gridCol w="628250"/>
                <a:gridCol w="765625"/>
                <a:gridCol w="571225"/>
                <a:gridCol w="1551875"/>
              </a:tblGrid>
              <a:tr h="409950">
                <a:tc>
                  <a:txBody>
                    <a:bodyPr/>
                    <a:lstStyle/>
                    <a:p>
                      <a:pPr indent="0" lvl="0" marL="93980" marR="0" rtl="0" algn="l">
                        <a:lnSpc>
                          <a:spcPct val="100000"/>
                        </a:lnSpc>
                        <a:spcBef>
                          <a:spcPts val="0"/>
                        </a:spcBef>
                        <a:spcAft>
                          <a:spcPts val="0"/>
                        </a:spcAft>
                        <a:buNone/>
                      </a:pPr>
                      <a:r>
                        <a:rPr lang="en-US" sz="2100" u="none" cap="none" strike="noStrike">
                          <a:solidFill>
                            <a:srgbClr val="AD8F67"/>
                          </a:solidFill>
                          <a:latin typeface="Verdana"/>
                          <a:ea typeface="Verdana"/>
                          <a:cs typeface="Verdana"/>
                          <a:sym typeface="Verdana"/>
                        </a:rPr>
                        <a:t>Property/Method/Event</a:t>
                      </a:r>
                      <a:endParaRPr sz="2100" u="none" cap="none" strike="noStrike">
                        <a:latin typeface="Verdana"/>
                        <a:ea typeface="Verdana"/>
                        <a:cs typeface="Verdana"/>
                        <a:sym typeface="Verdana"/>
                      </a:endParaRPr>
                    </a:p>
                  </a:txBody>
                  <a:tcPr marT="39100" marB="0" marR="0" marL="0">
                    <a:lnL cap="flat" cmpd="sng" w="28575">
                      <a:solidFill>
                        <a:srgbClr val="292934"/>
                      </a:solidFill>
                      <a:prstDash val="solid"/>
                      <a:round/>
                      <a:headEnd len="sm" w="sm" type="none"/>
                      <a:tailEnd len="sm" w="sm" type="none"/>
                    </a:lnL>
                    <a:lnR cap="flat" cmpd="sng" w="12700">
                      <a:solidFill>
                        <a:srgbClr val="292934"/>
                      </a:solidFill>
                      <a:prstDash val="solid"/>
                      <a:round/>
                      <a:headEnd len="sm" w="sm" type="none"/>
                      <a:tailEnd len="sm" w="sm" type="none"/>
                    </a:lnR>
                    <a:lnT cap="flat" cmpd="sng" w="28575">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c gridSpan="4">
                  <a:txBody>
                    <a:bodyPr/>
                    <a:lstStyle/>
                    <a:p>
                      <a:pPr indent="0" lvl="0" marL="93980" marR="0" rtl="0" algn="l">
                        <a:lnSpc>
                          <a:spcPct val="100000"/>
                        </a:lnSpc>
                        <a:spcBef>
                          <a:spcPts val="0"/>
                        </a:spcBef>
                        <a:spcAft>
                          <a:spcPts val="0"/>
                        </a:spcAft>
                        <a:buNone/>
                      </a:pPr>
                      <a:r>
                        <a:rPr lang="en-US" sz="2100" u="none" cap="none" strike="noStrike">
                          <a:solidFill>
                            <a:srgbClr val="AD8F67"/>
                          </a:solidFill>
                          <a:latin typeface="Verdana"/>
                          <a:ea typeface="Verdana"/>
                          <a:cs typeface="Verdana"/>
                          <a:sym typeface="Verdana"/>
                        </a:rPr>
                        <a:t>Mô tả</a:t>
                      </a:r>
                      <a:endParaRPr sz="2100" u="none" cap="none" strike="noStrike">
                        <a:latin typeface="Verdana"/>
                        <a:ea typeface="Verdana"/>
                        <a:cs typeface="Verdana"/>
                        <a:sym typeface="Verdana"/>
                      </a:endParaRPr>
                    </a:p>
                  </a:txBody>
                  <a:tcPr marT="39100" marB="0" marR="0" marL="0">
                    <a:lnL cap="flat" cmpd="sng" w="12700">
                      <a:solidFill>
                        <a:srgbClr val="292934"/>
                      </a:solidFill>
                      <a:prstDash val="solid"/>
                      <a:round/>
                      <a:headEnd len="sm" w="sm" type="none"/>
                      <a:tailEnd len="sm" w="sm" type="none"/>
                    </a:lnL>
                    <a:lnR cap="flat" cmpd="sng" w="28575">
                      <a:solidFill>
                        <a:srgbClr val="292934"/>
                      </a:solidFill>
                      <a:prstDash val="solid"/>
                      <a:round/>
                      <a:headEnd len="sm" w="sm" type="none"/>
                      <a:tailEnd len="sm" w="sm" type="none"/>
                    </a:lnR>
                    <a:lnT cap="flat" cmpd="sng" w="28575">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c hMerge="1"/>
                <a:tc hMerge="1"/>
                <a:tc hMerge="1"/>
              </a:tr>
              <a:tr h="755850">
                <a:tc>
                  <a:txBody>
                    <a:bodyPr/>
                    <a:lstStyle/>
                    <a:p>
                      <a:pPr indent="0" lvl="0" marL="93980" marR="0" rtl="0" algn="l">
                        <a:lnSpc>
                          <a:spcPct val="100000"/>
                        </a:lnSpc>
                        <a:spcBef>
                          <a:spcPts val="0"/>
                        </a:spcBef>
                        <a:spcAft>
                          <a:spcPts val="0"/>
                        </a:spcAft>
                        <a:buNone/>
                      </a:pPr>
                      <a:r>
                        <a:rPr i="1" lang="en-US" sz="2200" u="none" cap="none" strike="noStrike">
                          <a:solidFill>
                            <a:srgbClr val="0000FF"/>
                          </a:solidFill>
                          <a:latin typeface="Verdana"/>
                          <a:ea typeface="Verdana"/>
                          <a:cs typeface="Verdana"/>
                          <a:sym typeface="Verdana"/>
                        </a:rPr>
                        <a:t>ID </a:t>
                      </a:r>
                      <a:r>
                        <a:rPr lang="en-US" sz="2200" u="none" cap="none" strike="noStrike">
                          <a:solidFill>
                            <a:srgbClr val="292934"/>
                          </a:solidFill>
                          <a:latin typeface="Verdana"/>
                          <a:ea typeface="Verdana"/>
                          <a:cs typeface="Verdana"/>
                          <a:sym typeface="Verdana"/>
                        </a:rPr>
                        <a:t>property</a:t>
                      </a:r>
                      <a:endParaRPr sz="2200" u="none" cap="none" strike="noStrike">
                        <a:latin typeface="Verdana"/>
                        <a:ea typeface="Verdana"/>
                        <a:cs typeface="Verdana"/>
                        <a:sym typeface="Verdana"/>
                      </a:endParaRPr>
                    </a:p>
                  </a:txBody>
                  <a:tcPr marT="39100" marB="0" marR="0" marL="0">
                    <a:lnL cap="flat" cmpd="sng" w="28575">
                      <a:solidFill>
                        <a:srgbClr val="292934"/>
                      </a:solidFill>
                      <a:prstDash val="solid"/>
                      <a:round/>
                      <a:headEnd len="sm" w="sm" type="none"/>
                      <a:tailEnd len="sm" w="sm" type="none"/>
                    </a:lnL>
                    <a:lnR cap="flat" cmpd="sng" w="12700">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c gridSpan="2">
                  <a:txBody>
                    <a:bodyPr/>
                    <a:lstStyle/>
                    <a:p>
                      <a:pPr indent="0" lvl="0" marL="93980" marR="50165" rtl="0" algn="l">
                        <a:lnSpc>
                          <a:spcPct val="140909"/>
                        </a:lnSpc>
                        <a:spcBef>
                          <a:spcPts val="0"/>
                        </a:spcBef>
                        <a:spcAft>
                          <a:spcPts val="0"/>
                        </a:spcAft>
                        <a:buNone/>
                      </a:pPr>
                      <a:r>
                        <a:rPr lang="en-US" sz="2200" u="none" cap="none" strike="noStrike">
                          <a:solidFill>
                            <a:srgbClr val="292934"/>
                          </a:solidFill>
                          <a:latin typeface="Verdana"/>
                          <a:ea typeface="Verdana"/>
                          <a:cs typeface="Verdana"/>
                          <a:sym typeface="Verdana"/>
                        </a:rPr>
                        <a:t>Get hoặc  control</a:t>
                      </a:r>
                      <a:endParaRPr sz="2200" u="none" cap="none" strike="noStrike">
                        <a:latin typeface="Verdana"/>
                        <a:ea typeface="Verdana"/>
                        <a:cs typeface="Verdana"/>
                        <a:sym typeface="Verdana"/>
                      </a:endParaRPr>
                    </a:p>
                  </a:txBody>
                  <a:tcPr marT="52125" marB="0" marR="0" marL="0">
                    <a:lnL cap="flat" cmpd="sng" w="12700">
                      <a:solidFill>
                        <a:srgbClr val="292934"/>
                      </a:solidFill>
                      <a:prstDash val="solid"/>
                      <a:round/>
                      <a:headEnd len="sm" w="sm" type="none"/>
                      <a:tailEnd len="sm" w="sm" type="none"/>
                    </a:lnL>
                    <a:lnT cap="flat" cmpd="sng" w="12700">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c hMerge="1"/>
                <a:tc>
                  <a:txBody>
                    <a:bodyPr/>
                    <a:lstStyle/>
                    <a:p>
                      <a:pPr indent="0" lvl="0" marL="57785" marR="0" rtl="0" algn="l">
                        <a:lnSpc>
                          <a:spcPct val="100000"/>
                        </a:lnSpc>
                        <a:spcBef>
                          <a:spcPts val="0"/>
                        </a:spcBef>
                        <a:spcAft>
                          <a:spcPts val="0"/>
                        </a:spcAft>
                        <a:buNone/>
                      </a:pPr>
                      <a:r>
                        <a:rPr lang="en-US" sz="2200" u="none" cap="none" strike="noStrike">
                          <a:solidFill>
                            <a:srgbClr val="292934"/>
                          </a:solidFill>
                          <a:latin typeface="Verdana"/>
                          <a:ea typeface="Verdana"/>
                          <a:cs typeface="Verdana"/>
                          <a:sym typeface="Verdana"/>
                        </a:rPr>
                        <a:t>Set</a:t>
                      </a:r>
                      <a:endParaRPr sz="2200" u="none" cap="none" strike="noStrike">
                        <a:latin typeface="Verdana"/>
                        <a:ea typeface="Verdana"/>
                        <a:cs typeface="Verdana"/>
                        <a:sym typeface="Verdana"/>
                      </a:endParaRPr>
                    </a:p>
                  </a:txBody>
                  <a:tcPr marT="39100" marB="0" marR="0" marL="0">
                    <a:lnT cap="flat" cmpd="sng" w="12700">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c>
                  <a:txBody>
                    <a:bodyPr/>
                    <a:lstStyle/>
                    <a:p>
                      <a:pPr indent="0" lvl="0" marL="57785" marR="0" rtl="0" algn="l">
                        <a:lnSpc>
                          <a:spcPct val="100000"/>
                        </a:lnSpc>
                        <a:spcBef>
                          <a:spcPts val="0"/>
                        </a:spcBef>
                        <a:spcAft>
                          <a:spcPts val="0"/>
                        </a:spcAft>
                        <a:buNone/>
                      </a:pPr>
                      <a:r>
                        <a:rPr lang="en-US" sz="2200" u="none" cap="none" strike="noStrike">
                          <a:solidFill>
                            <a:srgbClr val="292934"/>
                          </a:solidFill>
                          <a:latin typeface="Verdana"/>
                          <a:ea typeface="Verdana"/>
                          <a:cs typeface="Verdana"/>
                          <a:sym typeface="Verdana"/>
                        </a:rPr>
                        <a:t>nhận biết</a:t>
                      </a:r>
                      <a:endParaRPr sz="2200" u="none" cap="none" strike="noStrike">
                        <a:latin typeface="Verdana"/>
                        <a:ea typeface="Verdana"/>
                        <a:cs typeface="Verdana"/>
                        <a:sym typeface="Verdana"/>
                      </a:endParaRPr>
                    </a:p>
                  </a:txBody>
                  <a:tcPr marT="39100" marB="0" marR="0" marL="0">
                    <a:lnR cap="flat" cmpd="sng" w="28575">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r>
              <a:tr h="602725">
                <a:tc>
                  <a:txBody>
                    <a:bodyPr/>
                    <a:lstStyle/>
                    <a:p>
                      <a:pPr indent="0" lvl="0" marL="93980" marR="0" rtl="0" algn="l">
                        <a:lnSpc>
                          <a:spcPct val="100000"/>
                        </a:lnSpc>
                        <a:spcBef>
                          <a:spcPts val="0"/>
                        </a:spcBef>
                        <a:spcAft>
                          <a:spcPts val="0"/>
                        </a:spcAft>
                        <a:buNone/>
                      </a:pPr>
                      <a:r>
                        <a:rPr i="1" lang="en-US" sz="2200" u="none" cap="none" strike="noStrike">
                          <a:solidFill>
                            <a:srgbClr val="0000FF"/>
                          </a:solidFill>
                          <a:latin typeface="Verdana"/>
                          <a:ea typeface="Verdana"/>
                          <a:cs typeface="Verdana"/>
                          <a:sym typeface="Verdana"/>
                        </a:rPr>
                        <a:t>TabIndex </a:t>
                      </a:r>
                      <a:r>
                        <a:rPr lang="en-US" sz="2200" u="none" cap="none" strike="noStrike">
                          <a:solidFill>
                            <a:srgbClr val="292934"/>
                          </a:solidFill>
                          <a:latin typeface="Verdana"/>
                          <a:ea typeface="Verdana"/>
                          <a:cs typeface="Verdana"/>
                          <a:sym typeface="Verdana"/>
                        </a:rPr>
                        <a:t>property</a:t>
                      </a:r>
                      <a:endParaRPr sz="2200" u="none" cap="none" strike="noStrike">
                        <a:latin typeface="Verdana"/>
                        <a:ea typeface="Verdana"/>
                        <a:cs typeface="Verdana"/>
                        <a:sym typeface="Verdana"/>
                      </a:endParaRPr>
                    </a:p>
                  </a:txBody>
                  <a:tcPr marT="39100" marB="0" marR="0" marL="0">
                    <a:lnL cap="flat" cmpd="sng" w="28575">
                      <a:solidFill>
                        <a:srgbClr val="292934"/>
                      </a:solidFill>
                      <a:prstDash val="solid"/>
                      <a:round/>
                      <a:headEnd len="sm" w="sm" type="none"/>
                      <a:tailEnd len="sm" w="sm" type="none"/>
                    </a:lnL>
                    <a:lnR cap="flat" cmpd="sng" w="12700">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c>
                  <a:txBody>
                    <a:bodyPr/>
                    <a:lstStyle/>
                    <a:p>
                      <a:pPr indent="0" lvl="0" marL="0" marR="50165" rtl="0" algn="r">
                        <a:lnSpc>
                          <a:spcPct val="100000"/>
                        </a:lnSpc>
                        <a:spcBef>
                          <a:spcPts val="0"/>
                        </a:spcBef>
                        <a:spcAft>
                          <a:spcPts val="0"/>
                        </a:spcAft>
                        <a:buNone/>
                      </a:pPr>
                      <a:r>
                        <a:rPr lang="en-US" sz="2200" u="none" cap="none" strike="noStrike">
                          <a:solidFill>
                            <a:srgbClr val="292934"/>
                          </a:solidFill>
                          <a:latin typeface="Verdana"/>
                          <a:ea typeface="Verdana"/>
                          <a:cs typeface="Verdana"/>
                          <a:sym typeface="Verdana"/>
                        </a:rPr>
                        <a:t>Get</a:t>
                      </a:r>
                      <a:endParaRPr sz="2200" u="none" cap="none" strike="noStrike">
                        <a:latin typeface="Verdana"/>
                        <a:ea typeface="Verdana"/>
                        <a:cs typeface="Verdana"/>
                        <a:sym typeface="Verdana"/>
                      </a:endParaRPr>
                    </a:p>
                  </a:txBody>
                  <a:tcPr marT="39100" marB="0" marR="0" marL="0">
                    <a:lnL cap="flat" cmpd="sng" w="12700">
                      <a:solidFill>
                        <a:srgbClr val="292934"/>
                      </a:solidFill>
                      <a:prstDash val="solid"/>
                      <a:round/>
                      <a:headEnd len="sm" w="sm" type="none"/>
                      <a:tailEnd len="sm" w="sm" type="none"/>
                    </a:lnL>
                    <a:lnT cap="flat" cmpd="sng" w="12700">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c>
                  <a:txBody>
                    <a:bodyPr/>
                    <a:lstStyle/>
                    <a:p>
                      <a:pPr indent="0" lvl="0" marL="0" marR="0" rtl="0" algn="ctr">
                        <a:lnSpc>
                          <a:spcPct val="100000"/>
                        </a:lnSpc>
                        <a:spcBef>
                          <a:spcPts val="0"/>
                        </a:spcBef>
                        <a:spcAft>
                          <a:spcPts val="0"/>
                        </a:spcAft>
                        <a:buNone/>
                      </a:pPr>
                      <a:r>
                        <a:rPr lang="en-US" sz="2200" u="none" cap="none" strike="noStrike">
                          <a:solidFill>
                            <a:srgbClr val="292934"/>
                          </a:solidFill>
                          <a:latin typeface="Verdana"/>
                          <a:ea typeface="Verdana"/>
                          <a:cs typeface="Verdana"/>
                          <a:sym typeface="Verdana"/>
                        </a:rPr>
                        <a:t>hoặc</a:t>
                      </a:r>
                      <a:endParaRPr sz="2200" u="none" cap="none" strike="noStrike">
                        <a:latin typeface="Verdana"/>
                        <a:ea typeface="Verdana"/>
                        <a:cs typeface="Verdana"/>
                        <a:sym typeface="Verdana"/>
                      </a:endParaRPr>
                    </a:p>
                  </a:txBody>
                  <a:tcPr marT="39100" marB="0" marR="0" marL="0">
                    <a:lnT cap="flat" cmpd="sng" w="12700">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c>
                  <a:txBody>
                    <a:bodyPr/>
                    <a:lstStyle/>
                    <a:p>
                      <a:pPr indent="0" lvl="0" marL="57785" marR="0" rtl="0" algn="l">
                        <a:lnSpc>
                          <a:spcPct val="100000"/>
                        </a:lnSpc>
                        <a:spcBef>
                          <a:spcPts val="0"/>
                        </a:spcBef>
                        <a:spcAft>
                          <a:spcPts val="0"/>
                        </a:spcAft>
                        <a:buNone/>
                      </a:pPr>
                      <a:r>
                        <a:rPr lang="en-US" sz="2200" u="none" cap="none" strike="noStrike">
                          <a:solidFill>
                            <a:srgbClr val="292934"/>
                          </a:solidFill>
                          <a:latin typeface="Verdana"/>
                          <a:ea typeface="Verdana"/>
                          <a:cs typeface="Verdana"/>
                          <a:sym typeface="Verdana"/>
                        </a:rPr>
                        <a:t>Set</a:t>
                      </a:r>
                      <a:endParaRPr sz="2200" u="none" cap="none" strike="noStrike">
                        <a:latin typeface="Verdana"/>
                        <a:ea typeface="Verdana"/>
                        <a:cs typeface="Verdana"/>
                        <a:sym typeface="Verdana"/>
                      </a:endParaRPr>
                    </a:p>
                  </a:txBody>
                  <a:tcPr marT="39100" marB="0" marR="0" marL="0">
                    <a:lnT cap="flat" cmpd="sng" w="12700">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c>
                  <a:txBody>
                    <a:bodyPr/>
                    <a:lstStyle/>
                    <a:p>
                      <a:pPr indent="0" lvl="0" marL="57785" marR="0" rtl="0" algn="l">
                        <a:lnSpc>
                          <a:spcPct val="100000"/>
                        </a:lnSpc>
                        <a:spcBef>
                          <a:spcPts val="0"/>
                        </a:spcBef>
                        <a:spcAft>
                          <a:spcPts val="0"/>
                        </a:spcAft>
                        <a:buNone/>
                      </a:pPr>
                      <a:r>
                        <a:rPr lang="en-US" sz="2200" u="none" cap="none" strike="noStrike">
                          <a:solidFill>
                            <a:srgbClr val="292934"/>
                          </a:solidFill>
                          <a:latin typeface="Verdana"/>
                          <a:ea typeface="Verdana"/>
                          <a:cs typeface="Verdana"/>
                          <a:sym typeface="Verdana"/>
                        </a:rPr>
                        <a:t>TabIndex</a:t>
                      </a:r>
                      <a:endParaRPr sz="2200" u="none" cap="none" strike="noStrike">
                        <a:latin typeface="Verdana"/>
                        <a:ea typeface="Verdana"/>
                        <a:cs typeface="Verdana"/>
                        <a:sym typeface="Verdana"/>
                      </a:endParaRPr>
                    </a:p>
                  </a:txBody>
                  <a:tcPr marT="39100" marB="0" marR="0" marL="0">
                    <a:lnR cap="flat" cmpd="sng" w="28575">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r>
              <a:tr h="602725">
                <a:tc>
                  <a:txBody>
                    <a:bodyPr/>
                    <a:lstStyle/>
                    <a:p>
                      <a:pPr indent="0" lvl="0" marL="93980" marR="0" rtl="0" algn="l">
                        <a:lnSpc>
                          <a:spcPct val="100000"/>
                        </a:lnSpc>
                        <a:spcBef>
                          <a:spcPts val="0"/>
                        </a:spcBef>
                        <a:spcAft>
                          <a:spcPts val="0"/>
                        </a:spcAft>
                        <a:buNone/>
                      </a:pPr>
                      <a:r>
                        <a:rPr i="1" lang="en-US" sz="2200" u="none" cap="none" strike="noStrike">
                          <a:solidFill>
                            <a:srgbClr val="0000FF"/>
                          </a:solidFill>
                          <a:latin typeface="Verdana"/>
                          <a:ea typeface="Verdana"/>
                          <a:cs typeface="Verdana"/>
                          <a:sym typeface="Verdana"/>
                        </a:rPr>
                        <a:t>ToolTip </a:t>
                      </a:r>
                      <a:r>
                        <a:rPr lang="en-US" sz="2200" u="none" cap="none" strike="noStrike">
                          <a:solidFill>
                            <a:srgbClr val="292934"/>
                          </a:solidFill>
                          <a:latin typeface="Verdana"/>
                          <a:ea typeface="Verdana"/>
                          <a:cs typeface="Verdana"/>
                          <a:sym typeface="Verdana"/>
                        </a:rPr>
                        <a:t>property</a:t>
                      </a:r>
                      <a:endParaRPr sz="2200" u="none" cap="none" strike="noStrike">
                        <a:latin typeface="Verdana"/>
                        <a:ea typeface="Verdana"/>
                        <a:cs typeface="Verdana"/>
                        <a:sym typeface="Verdana"/>
                      </a:endParaRPr>
                    </a:p>
                  </a:txBody>
                  <a:tcPr marT="39100" marB="0" marR="0" marL="0">
                    <a:lnL cap="flat" cmpd="sng" w="28575">
                      <a:solidFill>
                        <a:srgbClr val="292934"/>
                      </a:solidFill>
                      <a:prstDash val="solid"/>
                      <a:round/>
                      <a:headEnd len="sm" w="sm" type="none"/>
                      <a:tailEnd len="sm" w="sm" type="none"/>
                    </a:lnL>
                    <a:lnR cap="flat" cmpd="sng" w="12700">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c>
                  <a:txBody>
                    <a:bodyPr/>
                    <a:lstStyle/>
                    <a:p>
                      <a:pPr indent="0" lvl="0" marL="0" marR="50165" rtl="0" algn="r">
                        <a:lnSpc>
                          <a:spcPct val="100000"/>
                        </a:lnSpc>
                        <a:spcBef>
                          <a:spcPts val="0"/>
                        </a:spcBef>
                        <a:spcAft>
                          <a:spcPts val="0"/>
                        </a:spcAft>
                        <a:buNone/>
                      </a:pPr>
                      <a:r>
                        <a:rPr lang="en-US" sz="2200" u="none" cap="none" strike="noStrike">
                          <a:solidFill>
                            <a:srgbClr val="292934"/>
                          </a:solidFill>
                          <a:latin typeface="Verdana"/>
                          <a:ea typeface="Verdana"/>
                          <a:cs typeface="Verdana"/>
                          <a:sym typeface="Verdana"/>
                        </a:rPr>
                        <a:t>Get</a:t>
                      </a:r>
                      <a:endParaRPr sz="2200" u="none" cap="none" strike="noStrike">
                        <a:latin typeface="Verdana"/>
                        <a:ea typeface="Verdana"/>
                        <a:cs typeface="Verdana"/>
                        <a:sym typeface="Verdana"/>
                      </a:endParaRPr>
                    </a:p>
                  </a:txBody>
                  <a:tcPr marT="39100" marB="0" marR="0" marL="0">
                    <a:lnL cap="flat" cmpd="sng" w="12700">
                      <a:solidFill>
                        <a:srgbClr val="292934"/>
                      </a:solidFill>
                      <a:prstDash val="solid"/>
                      <a:round/>
                      <a:headEnd len="sm" w="sm" type="none"/>
                      <a:tailEnd len="sm" w="sm" type="none"/>
                    </a:lnL>
                    <a:lnT cap="flat" cmpd="sng" w="12700">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c>
                  <a:txBody>
                    <a:bodyPr/>
                    <a:lstStyle/>
                    <a:p>
                      <a:pPr indent="0" lvl="0" marL="0" marR="0" rtl="0" algn="ctr">
                        <a:lnSpc>
                          <a:spcPct val="100000"/>
                        </a:lnSpc>
                        <a:spcBef>
                          <a:spcPts val="0"/>
                        </a:spcBef>
                        <a:spcAft>
                          <a:spcPts val="0"/>
                        </a:spcAft>
                        <a:buNone/>
                      </a:pPr>
                      <a:r>
                        <a:rPr lang="en-US" sz="2200" u="none" cap="none" strike="noStrike">
                          <a:solidFill>
                            <a:srgbClr val="292934"/>
                          </a:solidFill>
                          <a:latin typeface="Verdana"/>
                          <a:ea typeface="Verdana"/>
                          <a:cs typeface="Verdana"/>
                          <a:sym typeface="Verdana"/>
                        </a:rPr>
                        <a:t>hoặc</a:t>
                      </a:r>
                      <a:endParaRPr sz="2200" u="none" cap="none" strike="noStrike">
                        <a:latin typeface="Verdana"/>
                        <a:ea typeface="Verdana"/>
                        <a:cs typeface="Verdana"/>
                        <a:sym typeface="Verdana"/>
                      </a:endParaRPr>
                    </a:p>
                  </a:txBody>
                  <a:tcPr marT="39100" marB="0" marR="0" marL="0">
                    <a:lnT cap="flat" cmpd="sng" w="12700">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c>
                  <a:txBody>
                    <a:bodyPr/>
                    <a:lstStyle/>
                    <a:p>
                      <a:pPr indent="0" lvl="0" marL="57785" marR="0" rtl="0" algn="l">
                        <a:lnSpc>
                          <a:spcPct val="100000"/>
                        </a:lnSpc>
                        <a:spcBef>
                          <a:spcPts val="0"/>
                        </a:spcBef>
                        <a:spcAft>
                          <a:spcPts val="0"/>
                        </a:spcAft>
                        <a:buNone/>
                      </a:pPr>
                      <a:r>
                        <a:rPr lang="en-US" sz="2200" u="none" cap="none" strike="noStrike">
                          <a:solidFill>
                            <a:srgbClr val="292934"/>
                          </a:solidFill>
                          <a:latin typeface="Verdana"/>
                          <a:ea typeface="Verdana"/>
                          <a:cs typeface="Verdana"/>
                          <a:sym typeface="Verdana"/>
                        </a:rPr>
                        <a:t>Set</a:t>
                      </a:r>
                      <a:endParaRPr sz="2200" u="none" cap="none" strike="noStrike">
                        <a:latin typeface="Verdana"/>
                        <a:ea typeface="Verdana"/>
                        <a:cs typeface="Verdana"/>
                        <a:sym typeface="Verdana"/>
                      </a:endParaRPr>
                    </a:p>
                  </a:txBody>
                  <a:tcPr marT="39100" marB="0" marR="0" marL="0">
                    <a:lnT cap="flat" cmpd="sng" w="12700">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c>
                  <a:txBody>
                    <a:bodyPr/>
                    <a:lstStyle/>
                    <a:p>
                      <a:pPr indent="0" lvl="0" marL="57785" marR="0" rtl="0" algn="l">
                        <a:lnSpc>
                          <a:spcPct val="100000"/>
                        </a:lnSpc>
                        <a:spcBef>
                          <a:spcPts val="0"/>
                        </a:spcBef>
                        <a:spcAft>
                          <a:spcPts val="0"/>
                        </a:spcAft>
                        <a:buNone/>
                      </a:pPr>
                      <a:r>
                        <a:rPr lang="en-US" sz="2200" u="none" cap="none" strike="noStrike">
                          <a:solidFill>
                            <a:srgbClr val="292934"/>
                          </a:solidFill>
                          <a:latin typeface="Verdana"/>
                          <a:ea typeface="Verdana"/>
                          <a:cs typeface="Verdana"/>
                          <a:sym typeface="Verdana"/>
                        </a:rPr>
                        <a:t>ToolTip</a:t>
                      </a:r>
                      <a:endParaRPr sz="2200" u="none" cap="none" strike="noStrike">
                        <a:latin typeface="Verdana"/>
                        <a:ea typeface="Verdana"/>
                        <a:cs typeface="Verdana"/>
                        <a:sym typeface="Verdana"/>
                      </a:endParaRPr>
                    </a:p>
                  </a:txBody>
                  <a:tcPr marT="39100" marB="0" marR="0" marL="0">
                    <a:lnR cap="flat" cmpd="sng" w="28575">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r>
              <a:tr h="1094675">
                <a:tc>
                  <a:txBody>
                    <a:bodyPr/>
                    <a:lstStyle/>
                    <a:p>
                      <a:pPr indent="0" lvl="0" marL="93980" marR="0" rtl="0" algn="l">
                        <a:lnSpc>
                          <a:spcPct val="100000"/>
                        </a:lnSpc>
                        <a:spcBef>
                          <a:spcPts val="0"/>
                        </a:spcBef>
                        <a:spcAft>
                          <a:spcPts val="0"/>
                        </a:spcAft>
                        <a:buNone/>
                      </a:pPr>
                      <a:r>
                        <a:rPr i="1" lang="en-US" sz="2200" u="none" cap="none" strike="noStrike">
                          <a:solidFill>
                            <a:srgbClr val="0000FF"/>
                          </a:solidFill>
                          <a:latin typeface="Verdana"/>
                          <a:ea typeface="Verdana"/>
                          <a:cs typeface="Verdana"/>
                          <a:sym typeface="Verdana"/>
                        </a:rPr>
                        <a:t>Visible </a:t>
                      </a:r>
                      <a:r>
                        <a:rPr lang="en-US" sz="2200" u="none" cap="none" strike="noStrike">
                          <a:solidFill>
                            <a:srgbClr val="292934"/>
                          </a:solidFill>
                          <a:latin typeface="Verdana"/>
                          <a:ea typeface="Verdana"/>
                          <a:cs typeface="Verdana"/>
                          <a:sym typeface="Verdana"/>
                        </a:rPr>
                        <a:t>property</a:t>
                      </a:r>
                      <a:endParaRPr sz="2200" u="none" cap="none" strike="noStrike">
                        <a:latin typeface="Verdana"/>
                        <a:ea typeface="Verdana"/>
                        <a:cs typeface="Verdana"/>
                        <a:sym typeface="Verdana"/>
                      </a:endParaRPr>
                    </a:p>
                  </a:txBody>
                  <a:tcPr marT="39100" marB="0" marR="0" marL="0">
                    <a:lnL cap="flat" cmpd="sng" w="28575">
                      <a:solidFill>
                        <a:srgbClr val="292934"/>
                      </a:solidFill>
                      <a:prstDash val="solid"/>
                      <a:round/>
                      <a:headEnd len="sm" w="sm" type="none"/>
                      <a:tailEnd len="sm" w="sm" type="none"/>
                    </a:lnL>
                    <a:lnR cap="flat" cmpd="sng" w="12700">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c gridSpan="4">
                  <a:txBody>
                    <a:bodyPr/>
                    <a:lstStyle/>
                    <a:p>
                      <a:pPr indent="0" lvl="0" marL="93980" marR="184785" rtl="0" algn="l">
                        <a:lnSpc>
                          <a:spcPct val="140909"/>
                        </a:lnSpc>
                        <a:spcBef>
                          <a:spcPts val="0"/>
                        </a:spcBef>
                        <a:spcAft>
                          <a:spcPts val="0"/>
                        </a:spcAft>
                        <a:buNone/>
                      </a:pPr>
                      <a:r>
                        <a:rPr lang="en-US" sz="2200" u="none" cap="none" strike="noStrike">
                          <a:solidFill>
                            <a:srgbClr val="292934"/>
                          </a:solidFill>
                          <a:latin typeface="Verdana"/>
                          <a:ea typeface="Verdana"/>
                          <a:cs typeface="Verdana"/>
                          <a:sym typeface="Verdana"/>
                        </a:rPr>
                        <a:t>Chỉ định control hiển  thị hoặc không hiển thị  trên UI</a:t>
                      </a:r>
                      <a:endParaRPr sz="2200" u="none" cap="none" strike="noStrike">
                        <a:latin typeface="Verdana"/>
                        <a:ea typeface="Verdana"/>
                        <a:cs typeface="Verdana"/>
                        <a:sym typeface="Verdana"/>
                      </a:endParaRPr>
                    </a:p>
                  </a:txBody>
                  <a:tcPr marT="52125" marB="0" marR="0" marL="0">
                    <a:lnL cap="flat" cmpd="sng" w="12700">
                      <a:solidFill>
                        <a:srgbClr val="292934"/>
                      </a:solidFill>
                      <a:prstDash val="solid"/>
                      <a:round/>
                      <a:headEnd len="sm" w="sm" type="none"/>
                      <a:tailEnd len="sm" w="sm" type="none"/>
                    </a:lnL>
                    <a:lnR cap="flat" cmpd="sng" w="28575">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c hMerge="1"/>
                <a:tc hMerge="1"/>
                <a:tc hMerge="1"/>
              </a:tr>
              <a:tr h="601375">
                <a:tc>
                  <a:txBody>
                    <a:bodyPr/>
                    <a:lstStyle/>
                    <a:p>
                      <a:pPr indent="0" lvl="0" marL="93980" marR="0" rtl="0" algn="l">
                        <a:lnSpc>
                          <a:spcPct val="100000"/>
                        </a:lnSpc>
                        <a:spcBef>
                          <a:spcPts val="0"/>
                        </a:spcBef>
                        <a:spcAft>
                          <a:spcPts val="0"/>
                        </a:spcAft>
                        <a:buNone/>
                      </a:pPr>
                      <a:r>
                        <a:rPr i="1" lang="en-US" sz="2200" u="none" cap="none" strike="noStrike">
                          <a:solidFill>
                            <a:srgbClr val="0000FF"/>
                          </a:solidFill>
                          <a:latin typeface="Verdana"/>
                          <a:ea typeface="Verdana"/>
                          <a:cs typeface="Verdana"/>
                          <a:sym typeface="Verdana"/>
                        </a:rPr>
                        <a:t>Width </a:t>
                      </a:r>
                      <a:r>
                        <a:rPr lang="en-US" sz="2200" u="none" cap="none" strike="noStrike">
                          <a:solidFill>
                            <a:srgbClr val="292934"/>
                          </a:solidFill>
                          <a:latin typeface="Verdana"/>
                          <a:ea typeface="Verdana"/>
                          <a:cs typeface="Verdana"/>
                          <a:sym typeface="Verdana"/>
                        </a:rPr>
                        <a:t>property</a:t>
                      </a:r>
                      <a:endParaRPr sz="2200" u="none" cap="none" strike="noStrike">
                        <a:latin typeface="Verdana"/>
                        <a:ea typeface="Verdana"/>
                        <a:cs typeface="Verdana"/>
                        <a:sym typeface="Verdana"/>
                      </a:endParaRPr>
                    </a:p>
                  </a:txBody>
                  <a:tcPr marT="39100" marB="0" marR="0" marL="0">
                    <a:lnL cap="flat" cmpd="sng" w="28575">
                      <a:solidFill>
                        <a:srgbClr val="292934"/>
                      </a:solidFill>
                      <a:prstDash val="solid"/>
                      <a:round/>
                      <a:headEnd len="sm" w="sm" type="none"/>
                      <a:tailEnd len="sm" w="sm" type="none"/>
                    </a:lnL>
                    <a:lnR cap="flat" cmpd="sng" w="12700">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28575">
                      <a:solidFill>
                        <a:srgbClr val="292934"/>
                      </a:solidFill>
                      <a:prstDash val="solid"/>
                      <a:round/>
                      <a:headEnd len="sm" w="sm" type="none"/>
                      <a:tailEnd len="sm" w="sm" type="none"/>
                    </a:lnB>
                  </a:tcPr>
                </a:tc>
                <a:tc>
                  <a:txBody>
                    <a:bodyPr/>
                    <a:lstStyle/>
                    <a:p>
                      <a:pPr indent="0" lvl="0" marL="0" marR="50165" rtl="0" algn="r">
                        <a:lnSpc>
                          <a:spcPct val="100000"/>
                        </a:lnSpc>
                        <a:spcBef>
                          <a:spcPts val="0"/>
                        </a:spcBef>
                        <a:spcAft>
                          <a:spcPts val="0"/>
                        </a:spcAft>
                        <a:buNone/>
                      </a:pPr>
                      <a:r>
                        <a:rPr lang="en-US" sz="2200" u="none" cap="none" strike="noStrike">
                          <a:solidFill>
                            <a:srgbClr val="292934"/>
                          </a:solidFill>
                          <a:latin typeface="Verdana"/>
                          <a:ea typeface="Verdana"/>
                          <a:cs typeface="Verdana"/>
                          <a:sym typeface="Verdana"/>
                        </a:rPr>
                        <a:t>Get</a:t>
                      </a:r>
                      <a:endParaRPr sz="2200" u="none" cap="none" strike="noStrike">
                        <a:latin typeface="Verdana"/>
                        <a:ea typeface="Verdana"/>
                        <a:cs typeface="Verdana"/>
                        <a:sym typeface="Verdana"/>
                      </a:endParaRPr>
                    </a:p>
                  </a:txBody>
                  <a:tcPr marT="39100" marB="0" marR="0" marL="0">
                    <a:lnL cap="flat" cmpd="sng" w="12700">
                      <a:solidFill>
                        <a:srgbClr val="292934"/>
                      </a:solidFill>
                      <a:prstDash val="solid"/>
                      <a:round/>
                      <a:headEnd len="sm" w="sm" type="none"/>
                      <a:tailEnd len="sm" w="sm" type="none"/>
                    </a:lnL>
                    <a:lnT cap="flat" cmpd="sng" w="12700">
                      <a:solidFill>
                        <a:srgbClr val="292934"/>
                      </a:solidFill>
                      <a:prstDash val="solid"/>
                      <a:round/>
                      <a:headEnd len="sm" w="sm" type="none"/>
                      <a:tailEnd len="sm" w="sm" type="none"/>
                    </a:lnT>
                    <a:lnB cap="flat" cmpd="sng" w="28575">
                      <a:solidFill>
                        <a:srgbClr val="292934"/>
                      </a:solidFill>
                      <a:prstDash val="solid"/>
                      <a:round/>
                      <a:headEnd len="sm" w="sm" type="none"/>
                      <a:tailEnd len="sm" w="sm" type="none"/>
                    </a:lnB>
                  </a:tcPr>
                </a:tc>
                <a:tc>
                  <a:txBody>
                    <a:bodyPr/>
                    <a:lstStyle/>
                    <a:p>
                      <a:pPr indent="0" lvl="0" marL="0" marR="0" rtl="0" algn="ctr">
                        <a:lnSpc>
                          <a:spcPct val="100000"/>
                        </a:lnSpc>
                        <a:spcBef>
                          <a:spcPts val="0"/>
                        </a:spcBef>
                        <a:spcAft>
                          <a:spcPts val="0"/>
                        </a:spcAft>
                        <a:buNone/>
                      </a:pPr>
                      <a:r>
                        <a:rPr lang="en-US" sz="2200" u="none" cap="none" strike="noStrike">
                          <a:solidFill>
                            <a:srgbClr val="292934"/>
                          </a:solidFill>
                          <a:latin typeface="Verdana"/>
                          <a:ea typeface="Verdana"/>
                          <a:cs typeface="Verdana"/>
                          <a:sym typeface="Verdana"/>
                        </a:rPr>
                        <a:t>hoặc</a:t>
                      </a:r>
                      <a:endParaRPr sz="2200" u="none" cap="none" strike="noStrike">
                        <a:latin typeface="Verdana"/>
                        <a:ea typeface="Verdana"/>
                        <a:cs typeface="Verdana"/>
                        <a:sym typeface="Verdana"/>
                      </a:endParaRPr>
                    </a:p>
                  </a:txBody>
                  <a:tcPr marT="39100" marB="0" marR="0" marL="0">
                    <a:lnT cap="flat" cmpd="sng" w="12700">
                      <a:solidFill>
                        <a:srgbClr val="292934"/>
                      </a:solidFill>
                      <a:prstDash val="solid"/>
                      <a:round/>
                      <a:headEnd len="sm" w="sm" type="none"/>
                      <a:tailEnd len="sm" w="sm" type="none"/>
                    </a:lnT>
                    <a:lnB cap="flat" cmpd="sng" w="28575">
                      <a:solidFill>
                        <a:srgbClr val="292934"/>
                      </a:solidFill>
                      <a:prstDash val="solid"/>
                      <a:round/>
                      <a:headEnd len="sm" w="sm" type="none"/>
                      <a:tailEnd len="sm" w="sm" type="none"/>
                    </a:lnB>
                  </a:tcPr>
                </a:tc>
                <a:tc>
                  <a:txBody>
                    <a:bodyPr/>
                    <a:lstStyle/>
                    <a:p>
                      <a:pPr indent="0" lvl="0" marL="57785" marR="0" rtl="0" algn="l">
                        <a:lnSpc>
                          <a:spcPct val="100000"/>
                        </a:lnSpc>
                        <a:spcBef>
                          <a:spcPts val="0"/>
                        </a:spcBef>
                        <a:spcAft>
                          <a:spcPts val="0"/>
                        </a:spcAft>
                        <a:buNone/>
                      </a:pPr>
                      <a:r>
                        <a:rPr lang="en-US" sz="2200" u="none" cap="none" strike="noStrike">
                          <a:solidFill>
                            <a:srgbClr val="292934"/>
                          </a:solidFill>
                          <a:latin typeface="Verdana"/>
                          <a:ea typeface="Verdana"/>
                          <a:cs typeface="Verdana"/>
                          <a:sym typeface="Verdana"/>
                        </a:rPr>
                        <a:t>Set</a:t>
                      </a:r>
                      <a:endParaRPr sz="2200" u="none" cap="none" strike="noStrike">
                        <a:latin typeface="Verdana"/>
                        <a:ea typeface="Verdana"/>
                        <a:cs typeface="Verdana"/>
                        <a:sym typeface="Verdana"/>
                      </a:endParaRPr>
                    </a:p>
                  </a:txBody>
                  <a:tcPr marT="39100" marB="0" marR="0" marL="0">
                    <a:lnT cap="flat" cmpd="sng" w="12700">
                      <a:solidFill>
                        <a:srgbClr val="292934"/>
                      </a:solidFill>
                      <a:prstDash val="solid"/>
                      <a:round/>
                      <a:headEnd len="sm" w="sm" type="none"/>
                      <a:tailEnd len="sm" w="sm" type="none"/>
                    </a:lnT>
                    <a:lnB cap="flat" cmpd="sng" w="28575">
                      <a:solidFill>
                        <a:srgbClr val="292934"/>
                      </a:solidFill>
                      <a:prstDash val="solid"/>
                      <a:round/>
                      <a:headEnd len="sm" w="sm" type="none"/>
                      <a:tailEnd len="sm" w="sm" type="none"/>
                    </a:lnB>
                  </a:tcPr>
                </a:tc>
                <a:tc>
                  <a:txBody>
                    <a:bodyPr/>
                    <a:lstStyle/>
                    <a:p>
                      <a:pPr indent="0" lvl="0" marL="57785" marR="0" rtl="0" algn="l">
                        <a:lnSpc>
                          <a:spcPct val="100000"/>
                        </a:lnSpc>
                        <a:spcBef>
                          <a:spcPts val="0"/>
                        </a:spcBef>
                        <a:spcAft>
                          <a:spcPts val="0"/>
                        </a:spcAft>
                        <a:buNone/>
                      </a:pPr>
                      <a:r>
                        <a:rPr lang="en-US" sz="2200" u="none" cap="none" strike="noStrike">
                          <a:solidFill>
                            <a:srgbClr val="292934"/>
                          </a:solidFill>
                          <a:latin typeface="Verdana"/>
                          <a:ea typeface="Verdana"/>
                          <a:cs typeface="Verdana"/>
                          <a:sym typeface="Verdana"/>
                        </a:rPr>
                        <a:t>độ rộng</a:t>
                      </a:r>
                      <a:endParaRPr sz="2200" u="none" cap="none" strike="noStrike">
                        <a:latin typeface="Verdana"/>
                        <a:ea typeface="Verdana"/>
                        <a:cs typeface="Verdana"/>
                        <a:sym typeface="Verdana"/>
                      </a:endParaRPr>
                    </a:p>
                  </a:txBody>
                  <a:tcPr marT="39100" marB="0" marR="0" marL="0">
                    <a:lnR cap="flat" cmpd="sng" w="28575">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28575">
                      <a:solidFill>
                        <a:srgbClr val="292934"/>
                      </a:solidFill>
                      <a:prstDash val="solid"/>
                      <a:round/>
                      <a:headEnd len="sm" w="sm" type="none"/>
                      <a:tailEnd len="sm" w="sm" type="none"/>
                    </a:lnB>
                  </a:tcPr>
                </a:tc>
              </a:tr>
            </a:tbl>
          </a:graphicData>
        </a:graphic>
      </p:graphicFrame>
      <p:sp>
        <p:nvSpPr>
          <p:cNvPr id="343" name="Google Shape;343;p52"/>
          <p:cNvSpPr txBox="1"/>
          <p:nvPr>
            <p:ph type="title"/>
          </p:nvPr>
        </p:nvSpPr>
        <p:spPr>
          <a:xfrm>
            <a:off x="1600200" y="457200"/>
            <a:ext cx="7391400" cy="450958"/>
          </a:xfrm>
          <a:prstGeom prst="rect">
            <a:avLst/>
          </a:prstGeom>
          <a:noFill/>
          <a:ln>
            <a:noFill/>
          </a:ln>
        </p:spPr>
        <p:txBody>
          <a:bodyPr anchorCtr="0" anchor="t" bIns="0" lIns="0" spcFirstLastPara="1" rIns="0" wrap="square" tIns="10850">
            <a:spAutoFit/>
          </a:bodyPr>
          <a:lstStyle/>
          <a:p>
            <a:pPr indent="0" lvl="0" marL="87964" rtl="0" algn="l">
              <a:lnSpc>
                <a:spcPct val="131607"/>
              </a:lnSpc>
              <a:spcBef>
                <a:spcPts val="0"/>
              </a:spcBef>
              <a:spcAft>
                <a:spcPts val="0"/>
              </a:spcAft>
              <a:buNone/>
            </a:pPr>
            <a:r>
              <a:rPr lang="en-US"/>
              <a:t>Các thuộc tính- phương thức - sự kiện</a:t>
            </a:r>
            <a:endParaRPr/>
          </a:p>
        </p:txBody>
      </p:sp>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7" name="Shape 347"/>
        <p:cNvGrpSpPr/>
        <p:nvPr/>
      </p:nvGrpSpPr>
      <p:grpSpPr>
        <a:xfrm>
          <a:off x="0" y="0"/>
          <a:ext cx="0" cy="0"/>
          <a:chOff x="0" y="0"/>
          <a:chExt cx="0" cy="0"/>
        </a:xfrm>
      </p:grpSpPr>
      <p:sp>
        <p:nvSpPr>
          <p:cNvPr id="348" name="Google Shape;348;p53"/>
          <p:cNvSpPr txBox="1"/>
          <p:nvPr>
            <p:ph type="title"/>
          </p:nvPr>
        </p:nvSpPr>
        <p:spPr>
          <a:xfrm>
            <a:off x="1752600" y="381000"/>
            <a:ext cx="4352631" cy="589907"/>
          </a:xfrm>
          <a:prstGeom prst="rect">
            <a:avLst/>
          </a:prstGeom>
          <a:noFill/>
          <a:ln>
            <a:noFill/>
          </a:ln>
        </p:spPr>
        <p:txBody>
          <a:bodyPr anchorCtr="0" anchor="t" bIns="0" lIns="0" spcFirstLastPara="1" rIns="0" wrap="square" tIns="10850">
            <a:spAutoFit/>
          </a:bodyPr>
          <a:lstStyle/>
          <a:p>
            <a:pPr indent="0" lvl="0" marL="10860" rtl="0" algn="l">
              <a:spcBef>
                <a:spcPts val="0"/>
              </a:spcBef>
              <a:spcAft>
                <a:spcPts val="0"/>
              </a:spcAft>
              <a:buNone/>
            </a:pPr>
            <a:r>
              <a:rPr lang="en-US" sz="3762"/>
              <a:t>Các control validation</a:t>
            </a:r>
            <a:endParaRPr sz="3762"/>
          </a:p>
        </p:txBody>
      </p:sp>
      <p:sp>
        <p:nvSpPr>
          <p:cNvPr id="349" name="Google Shape;349;p53"/>
          <p:cNvSpPr txBox="1"/>
          <p:nvPr/>
        </p:nvSpPr>
        <p:spPr>
          <a:xfrm>
            <a:off x="838200" y="1752600"/>
            <a:ext cx="7871259" cy="3804032"/>
          </a:xfrm>
          <a:prstGeom prst="rect">
            <a:avLst/>
          </a:prstGeom>
          <a:noFill/>
          <a:ln>
            <a:noFill/>
          </a:ln>
        </p:spPr>
        <p:txBody>
          <a:bodyPr anchorCtr="0" anchor="t" bIns="0" lIns="0" spcFirstLastPara="1" rIns="0" wrap="square" tIns="28225">
            <a:spAutoFit/>
          </a:bodyPr>
          <a:lstStyle/>
          <a:p>
            <a:pPr indent="-293213" lvl="0" marL="304074" marR="617378" rtl="0" algn="l">
              <a:lnSpc>
                <a:spcPct val="119460"/>
              </a:lnSpc>
              <a:spcBef>
                <a:spcPts val="0"/>
              </a:spcBef>
              <a:spcAft>
                <a:spcPts val="0"/>
              </a:spcAft>
              <a:buClr>
                <a:srgbClr val="93A299"/>
              </a:buClr>
              <a:buSzPts val="2522"/>
              <a:buFont typeface="Noto Sans Symbols"/>
              <a:buChar char="❑"/>
            </a:pPr>
            <a:r>
              <a:rPr lang="en-US" sz="3078">
                <a:solidFill>
                  <a:srgbClr val="292934"/>
                </a:solidFill>
                <a:latin typeface="Times New Roman"/>
                <a:ea typeface="Times New Roman"/>
                <a:cs typeface="Times New Roman"/>
                <a:sym typeface="Times New Roman"/>
              </a:rPr>
              <a:t>Dữ liệu người sử dụng phải được  validation trước khi insert vào CSDL</a:t>
            </a:r>
            <a:endParaRPr sz="3078">
              <a:solidFill>
                <a:schemeClr val="dk1"/>
              </a:solidFill>
              <a:latin typeface="Times New Roman"/>
              <a:ea typeface="Times New Roman"/>
              <a:cs typeface="Times New Roman"/>
              <a:sym typeface="Times New Roman"/>
            </a:endParaRPr>
          </a:p>
          <a:p>
            <a:pPr indent="-293213" lvl="0" marL="304074" marR="208508" rtl="0" algn="l">
              <a:spcBef>
                <a:spcPts val="599"/>
              </a:spcBef>
              <a:spcAft>
                <a:spcPts val="0"/>
              </a:spcAft>
              <a:buClr>
                <a:srgbClr val="93A299"/>
              </a:buClr>
              <a:buSzPts val="2522"/>
              <a:buFont typeface="Noto Sans Symbols"/>
              <a:buChar char="❑"/>
            </a:pPr>
            <a:r>
              <a:rPr lang="en-US" sz="3078">
                <a:solidFill>
                  <a:srgbClr val="292934"/>
                </a:solidFill>
                <a:latin typeface="Times New Roman"/>
                <a:ea typeface="Times New Roman"/>
                <a:cs typeface="Times New Roman"/>
                <a:sym typeface="Times New Roman"/>
              </a:rPr>
              <a:t>ASP.Net, việc validate dùng các control  validation -&gt; bạn không cần phải viết  code validation.</a:t>
            </a:r>
            <a:endParaRPr sz="3078">
              <a:solidFill>
                <a:schemeClr val="dk1"/>
              </a:solidFill>
              <a:latin typeface="Times New Roman"/>
              <a:ea typeface="Times New Roman"/>
              <a:cs typeface="Times New Roman"/>
              <a:sym typeface="Times New Roman"/>
            </a:endParaRPr>
          </a:p>
          <a:p>
            <a:pPr indent="-162897" lvl="1" marL="401811" marR="4344" rtl="0" algn="l">
              <a:lnSpc>
                <a:spcPct val="100699"/>
              </a:lnSpc>
              <a:spcBef>
                <a:spcPts val="620"/>
              </a:spcBef>
              <a:spcAft>
                <a:spcPts val="0"/>
              </a:spcAft>
              <a:buClr>
                <a:srgbClr val="93A299"/>
              </a:buClr>
              <a:buSzPts val="2223"/>
              <a:buFont typeface="Noto Sans Symbols"/>
              <a:buChar char="❑"/>
            </a:pPr>
            <a:r>
              <a:rPr b="0" i="0" lang="en-US" sz="2736" u="none" cap="none" strike="noStrike">
                <a:solidFill>
                  <a:srgbClr val="292934"/>
                </a:solidFill>
                <a:latin typeface="Times New Roman"/>
                <a:ea typeface="Times New Roman"/>
                <a:cs typeface="Times New Roman"/>
                <a:sym typeface="Times New Roman"/>
              </a:rPr>
              <a:t>Ví dụ: bạn muốn validation dữ liệu nhập vào  textbox bạn có thể add control validation và  kết hợp với control bạn cần validate.</a:t>
            </a:r>
            <a:endParaRPr b="0" i="0" sz="2736"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3" name="Shape 353"/>
        <p:cNvGrpSpPr/>
        <p:nvPr/>
      </p:nvGrpSpPr>
      <p:grpSpPr>
        <a:xfrm>
          <a:off x="0" y="0"/>
          <a:ext cx="0" cy="0"/>
          <a:chOff x="0" y="0"/>
          <a:chExt cx="0" cy="0"/>
        </a:xfrm>
      </p:grpSpPr>
      <p:sp>
        <p:nvSpPr>
          <p:cNvPr id="354" name="Google Shape;354;p54"/>
          <p:cNvSpPr txBox="1"/>
          <p:nvPr>
            <p:ph type="title"/>
          </p:nvPr>
        </p:nvSpPr>
        <p:spPr>
          <a:xfrm>
            <a:off x="1600200" y="381000"/>
            <a:ext cx="4755532" cy="589907"/>
          </a:xfrm>
          <a:prstGeom prst="rect">
            <a:avLst/>
          </a:prstGeom>
          <a:noFill/>
          <a:ln>
            <a:noFill/>
          </a:ln>
        </p:spPr>
        <p:txBody>
          <a:bodyPr anchorCtr="0" anchor="t" bIns="0" lIns="0" spcFirstLastPara="1" rIns="0" wrap="square" tIns="10850">
            <a:spAutoFit/>
          </a:bodyPr>
          <a:lstStyle/>
          <a:p>
            <a:pPr indent="0" lvl="0" marL="10860" rtl="0" algn="l">
              <a:spcBef>
                <a:spcPts val="0"/>
              </a:spcBef>
              <a:spcAft>
                <a:spcPts val="0"/>
              </a:spcAft>
              <a:buNone/>
            </a:pPr>
            <a:r>
              <a:rPr lang="en-US" sz="3762"/>
              <a:t>Các control validate gì?</a:t>
            </a:r>
            <a:endParaRPr sz="3762"/>
          </a:p>
        </p:txBody>
      </p:sp>
      <p:sp>
        <p:nvSpPr>
          <p:cNvPr id="355" name="Google Shape;355;p54"/>
          <p:cNvSpPr txBox="1"/>
          <p:nvPr/>
        </p:nvSpPr>
        <p:spPr>
          <a:xfrm>
            <a:off x="533400" y="1371600"/>
            <a:ext cx="8328458" cy="5081585"/>
          </a:xfrm>
          <a:prstGeom prst="rect">
            <a:avLst/>
          </a:prstGeom>
          <a:noFill/>
          <a:ln>
            <a:noFill/>
          </a:ln>
        </p:spPr>
        <p:txBody>
          <a:bodyPr anchorCtr="0" anchor="t" bIns="0" lIns="0" spcFirstLastPara="1" rIns="0" wrap="square" tIns="10850">
            <a:spAutoFit/>
          </a:bodyPr>
          <a:lstStyle/>
          <a:p>
            <a:pPr indent="-293214" lvl="0" marL="304074" marR="0" rtl="0" algn="l">
              <a:spcBef>
                <a:spcPts val="0"/>
              </a:spcBef>
              <a:spcAft>
                <a:spcPts val="0"/>
              </a:spcAft>
              <a:buClr>
                <a:srgbClr val="93A299"/>
              </a:buClr>
              <a:buSzPts val="2000"/>
              <a:buFont typeface="Noto Sans Symbols"/>
              <a:buChar char="❑"/>
            </a:pPr>
            <a:r>
              <a:rPr lang="en-US" sz="2400">
                <a:solidFill>
                  <a:srgbClr val="292934"/>
                </a:solidFill>
                <a:latin typeface="Times New Roman"/>
                <a:ea typeface="Times New Roman"/>
                <a:cs typeface="Times New Roman"/>
                <a:sym typeface="Times New Roman"/>
              </a:rPr>
              <a:t>ASP.Net cung cấp 6 control validate, tất cả đều kế thừa từ lớp cơ sở</a:t>
            </a:r>
            <a:endParaRPr sz="2400">
              <a:solidFill>
                <a:schemeClr val="dk1"/>
              </a:solidFill>
              <a:latin typeface="Times New Roman"/>
              <a:ea typeface="Times New Roman"/>
              <a:cs typeface="Times New Roman"/>
              <a:sym typeface="Times New Roman"/>
            </a:endParaRPr>
          </a:p>
          <a:p>
            <a:pPr indent="0" lvl="0" marL="304074" marR="0" rtl="0" algn="l">
              <a:spcBef>
                <a:spcPts val="0"/>
              </a:spcBef>
              <a:spcAft>
                <a:spcPts val="0"/>
              </a:spcAft>
              <a:buNone/>
            </a:pPr>
            <a:r>
              <a:rPr i="1" lang="en-US" sz="2400">
                <a:solidFill>
                  <a:srgbClr val="292934"/>
                </a:solidFill>
                <a:latin typeface="Times New Roman"/>
                <a:ea typeface="Times New Roman"/>
                <a:cs typeface="Times New Roman"/>
                <a:sym typeface="Times New Roman"/>
              </a:rPr>
              <a:t>BaseValidator</a:t>
            </a:r>
            <a:endParaRPr sz="2400">
              <a:solidFill>
                <a:schemeClr val="dk1"/>
              </a:solidFill>
              <a:latin typeface="Times New Roman"/>
              <a:ea typeface="Times New Roman"/>
              <a:cs typeface="Times New Roman"/>
              <a:sym typeface="Times New Roman"/>
            </a:endParaRPr>
          </a:p>
          <a:p>
            <a:pPr indent="-198190" lvl="1" marL="436563" marR="0" rtl="0" algn="l">
              <a:spcBef>
                <a:spcPts val="0"/>
              </a:spcBef>
              <a:spcAft>
                <a:spcPts val="0"/>
              </a:spcAft>
              <a:buClr>
                <a:srgbClr val="93A299"/>
              </a:buClr>
              <a:buSzPts val="1900"/>
              <a:buFont typeface="Noto Sans Symbols"/>
              <a:buChar char="❑"/>
            </a:pPr>
            <a:r>
              <a:rPr b="0" i="1" lang="en-US" sz="2400" u="none" cap="none" strike="noStrike">
                <a:solidFill>
                  <a:srgbClr val="0000FF"/>
                </a:solidFill>
                <a:latin typeface="Times New Roman"/>
                <a:ea typeface="Times New Roman"/>
                <a:cs typeface="Times New Roman"/>
                <a:sym typeface="Times New Roman"/>
              </a:rPr>
              <a:t>RequiredFieldValidator</a:t>
            </a:r>
            <a:r>
              <a:rPr b="0" i="0" lang="en-US" sz="2400" u="none" cap="none" strike="noStrike">
                <a:solidFill>
                  <a:srgbClr val="292934"/>
                </a:solidFill>
                <a:latin typeface="Times New Roman"/>
                <a:ea typeface="Times New Roman"/>
                <a:cs typeface="Times New Roman"/>
                <a:sym typeface="Times New Roman"/>
              </a:rPr>
              <a:t>: kiểm tra control là rỗng hay không.</a:t>
            </a:r>
            <a:endParaRPr b="0" i="0" sz="2400" u="none" cap="none" strike="noStrike">
              <a:solidFill>
                <a:schemeClr val="dk1"/>
              </a:solidFill>
              <a:latin typeface="Times New Roman"/>
              <a:ea typeface="Times New Roman"/>
              <a:cs typeface="Times New Roman"/>
              <a:sym typeface="Times New Roman"/>
            </a:endParaRPr>
          </a:p>
          <a:p>
            <a:pPr indent="-162897" lvl="1" marL="401811" marR="76018" rtl="0" algn="l">
              <a:spcBef>
                <a:spcPts val="577"/>
              </a:spcBef>
              <a:spcAft>
                <a:spcPts val="0"/>
              </a:spcAft>
              <a:buClr>
                <a:srgbClr val="93A299"/>
              </a:buClr>
              <a:buSzPts val="1900"/>
              <a:buFont typeface="Noto Sans Symbols"/>
              <a:buChar char="❑"/>
            </a:pPr>
            <a:r>
              <a:rPr b="0" i="1" lang="en-US" sz="2400" u="none" cap="none" strike="noStrike">
                <a:solidFill>
                  <a:srgbClr val="0000FF"/>
                </a:solidFill>
                <a:latin typeface="Times New Roman"/>
                <a:ea typeface="Times New Roman"/>
                <a:cs typeface="Times New Roman"/>
                <a:sym typeface="Times New Roman"/>
              </a:rPr>
              <a:t>CompareValidator</a:t>
            </a:r>
            <a:r>
              <a:rPr b="0" i="0" lang="en-US" sz="2400" u="none" cap="none" strike="noStrike">
                <a:solidFill>
                  <a:srgbClr val="292934"/>
                </a:solidFill>
                <a:latin typeface="Times New Roman"/>
                <a:ea typeface="Times New Roman"/>
                <a:cs typeface="Times New Roman"/>
                <a:sym typeface="Times New Roman"/>
              </a:rPr>
              <a:t>: so sánh giá trị các control có khớp nhau  hay không.</a:t>
            </a:r>
            <a:endParaRPr b="0" i="0" sz="2400" u="none" cap="none" strike="noStrike">
              <a:solidFill>
                <a:schemeClr val="dk1"/>
              </a:solidFill>
              <a:latin typeface="Times New Roman"/>
              <a:ea typeface="Times New Roman"/>
              <a:cs typeface="Times New Roman"/>
              <a:sym typeface="Times New Roman"/>
            </a:endParaRPr>
          </a:p>
          <a:p>
            <a:pPr indent="-162897" lvl="1" marL="401811" marR="16290" rtl="0" algn="l">
              <a:spcBef>
                <a:spcPts val="462"/>
              </a:spcBef>
              <a:spcAft>
                <a:spcPts val="0"/>
              </a:spcAft>
              <a:buClr>
                <a:srgbClr val="93A299"/>
              </a:buClr>
              <a:buSzPts val="1900"/>
              <a:buFont typeface="Noto Sans Symbols"/>
              <a:buChar char="❑"/>
            </a:pPr>
            <a:r>
              <a:rPr b="0" i="1" lang="en-US" sz="2400" u="none" cap="none" strike="noStrike">
                <a:solidFill>
                  <a:srgbClr val="0000FF"/>
                </a:solidFill>
                <a:latin typeface="Times New Roman"/>
                <a:ea typeface="Times New Roman"/>
                <a:cs typeface="Times New Roman"/>
                <a:sym typeface="Times New Roman"/>
              </a:rPr>
              <a:t>RangeValidator</a:t>
            </a:r>
            <a:r>
              <a:rPr b="0" i="0" lang="en-US" sz="2400" u="none" cap="none" strike="noStrike">
                <a:solidFill>
                  <a:srgbClr val="292934"/>
                </a:solidFill>
                <a:latin typeface="Times New Roman"/>
                <a:ea typeface="Times New Roman"/>
                <a:cs typeface="Times New Roman"/>
                <a:sym typeface="Times New Roman"/>
              </a:rPr>
              <a:t>: kiểm tra giá trị control là trong khoảng text  hay khoảng của số.</a:t>
            </a:r>
            <a:endParaRPr b="0" i="0" sz="2400" u="none" cap="none" strike="noStrike">
              <a:solidFill>
                <a:schemeClr val="dk1"/>
              </a:solidFill>
              <a:latin typeface="Times New Roman"/>
              <a:ea typeface="Times New Roman"/>
              <a:cs typeface="Times New Roman"/>
              <a:sym typeface="Times New Roman"/>
            </a:endParaRPr>
          </a:p>
          <a:p>
            <a:pPr indent="-162897" lvl="1" marL="401811" marR="256834" rtl="0" algn="l">
              <a:spcBef>
                <a:spcPts val="479"/>
              </a:spcBef>
              <a:spcAft>
                <a:spcPts val="0"/>
              </a:spcAft>
              <a:buClr>
                <a:srgbClr val="93A299"/>
              </a:buClr>
              <a:buSzPts val="1900"/>
              <a:buFont typeface="Noto Sans Symbols"/>
              <a:buChar char="❑"/>
            </a:pPr>
            <a:r>
              <a:rPr b="0" i="1" lang="en-US" sz="2400" u="none" cap="none" strike="noStrike">
                <a:solidFill>
                  <a:srgbClr val="0000FF"/>
                </a:solidFill>
                <a:latin typeface="Times New Roman"/>
                <a:ea typeface="Times New Roman"/>
                <a:cs typeface="Times New Roman"/>
                <a:sym typeface="Times New Roman"/>
              </a:rPr>
              <a:t>RegularExpressionValidator</a:t>
            </a:r>
            <a:r>
              <a:rPr b="0" i="0" lang="en-US" sz="2400" u="none" cap="none" strike="noStrike">
                <a:solidFill>
                  <a:srgbClr val="292934"/>
                </a:solidFill>
                <a:latin typeface="Times New Roman"/>
                <a:ea typeface="Times New Roman"/>
                <a:cs typeface="Times New Roman"/>
                <a:sym typeface="Times New Roman"/>
              </a:rPr>
              <a:t>: kiểm tra giá trị control khớp  biểu thức biểu thức chính qui.</a:t>
            </a:r>
            <a:endParaRPr b="0" i="0" sz="2400" u="none" cap="none" strike="noStrike">
              <a:solidFill>
                <a:schemeClr val="dk1"/>
              </a:solidFill>
              <a:latin typeface="Times New Roman"/>
              <a:ea typeface="Times New Roman"/>
              <a:cs typeface="Times New Roman"/>
              <a:sym typeface="Times New Roman"/>
            </a:endParaRPr>
          </a:p>
          <a:p>
            <a:pPr indent="-162897" lvl="1" marL="401811" marR="253576" rtl="0" algn="l">
              <a:spcBef>
                <a:spcPts val="479"/>
              </a:spcBef>
              <a:spcAft>
                <a:spcPts val="0"/>
              </a:spcAft>
              <a:buClr>
                <a:srgbClr val="93A299"/>
              </a:buClr>
              <a:buSzPts val="1900"/>
              <a:buFont typeface="Noto Sans Symbols"/>
              <a:buChar char="❑"/>
            </a:pPr>
            <a:r>
              <a:rPr b="0" i="1" lang="en-US" sz="2400" u="none" cap="none" strike="noStrike">
                <a:solidFill>
                  <a:srgbClr val="0000FF"/>
                </a:solidFill>
                <a:latin typeface="Times New Roman"/>
                <a:ea typeface="Times New Roman"/>
                <a:cs typeface="Times New Roman"/>
                <a:sym typeface="Times New Roman"/>
              </a:rPr>
              <a:t>CustomValidator</a:t>
            </a:r>
            <a:r>
              <a:rPr b="0" i="0" lang="en-US" sz="2400" u="none" cap="none" strike="noStrike">
                <a:solidFill>
                  <a:srgbClr val="292934"/>
                </a:solidFill>
                <a:latin typeface="Times New Roman"/>
                <a:ea typeface="Times New Roman"/>
                <a:cs typeface="Times New Roman"/>
                <a:sym typeface="Times New Roman"/>
              </a:rPr>
              <a:t>: thi hành validate do người dùng tự định  nghĩa.</a:t>
            </a:r>
            <a:endParaRPr b="0" i="0" sz="2400" u="none" cap="none" strike="noStrike">
              <a:solidFill>
                <a:schemeClr val="dk1"/>
              </a:solidFill>
              <a:latin typeface="Times New Roman"/>
              <a:ea typeface="Times New Roman"/>
              <a:cs typeface="Times New Roman"/>
              <a:sym typeface="Times New Roman"/>
            </a:endParaRPr>
          </a:p>
          <a:p>
            <a:pPr indent="-198190" lvl="1" marL="436563" marR="0" rtl="0" algn="l">
              <a:spcBef>
                <a:spcPts val="13"/>
              </a:spcBef>
              <a:spcAft>
                <a:spcPts val="0"/>
              </a:spcAft>
              <a:buClr>
                <a:srgbClr val="93A299"/>
              </a:buClr>
              <a:buSzPts val="1900"/>
              <a:buFont typeface="Noto Sans Symbols"/>
              <a:buChar char="❑"/>
            </a:pPr>
            <a:r>
              <a:rPr b="0" i="1" lang="en-US" sz="2400" u="none" cap="none" strike="noStrike">
                <a:solidFill>
                  <a:srgbClr val="0000FF"/>
                </a:solidFill>
                <a:latin typeface="Times New Roman"/>
                <a:ea typeface="Times New Roman"/>
                <a:cs typeface="Times New Roman"/>
                <a:sym typeface="Times New Roman"/>
              </a:rPr>
              <a:t>ValidationSummary</a:t>
            </a:r>
            <a:r>
              <a:rPr b="0" i="0" lang="en-US" sz="2400" u="none" cap="none" strike="noStrike">
                <a:solidFill>
                  <a:srgbClr val="292934"/>
                </a:solidFill>
                <a:latin typeface="Times New Roman"/>
                <a:ea typeface="Times New Roman"/>
                <a:cs typeface="Times New Roman"/>
                <a:sym typeface="Times New Roman"/>
              </a:rPr>
              <a:t>: hiển thị tất cả các lỗi trong nhóm</a:t>
            </a:r>
            <a:endParaRPr b="0" i="0" sz="24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9" name="Shape 359"/>
        <p:cNvGrpSpPr/>
        <p:nvPr/>
      </p:nvGrpSpPr>
      <p:grpSpPr>
        <a:xfrm>
          <a:off x="0" y="0"/>
          <a:ext cx="0" cy="0"/>
          <a:chOff x="0" y="0"/>
          <a:chExt cx="0" cy="0"/>
        </a:xfrm>
      </p:grpSpPr>
      <p:sp>
        <p:nvSpPr>
          <p:cNvPr id="360" name="Google Shape;360;p55"/>
          <p:cNvSpPr txBox="1"/>
          <p:nvPr>
            <p:ph type="title"/>
          </p:nvPr>
        </p:nvSpPr>
        <p:spPr>
          <a:xfrm>
            <a:off x="1600200" y="381000"/>
            <a:ext cx="4352631" cy="589907"/>
          </a:xfrm>
          <a:prstGeom prst="rect">
            <a:avLst/>
          </a:prstGeom>
          <a:noFill/>
          <a:ln>
            <a:noFill/>
          </a:ln>
        </p:spPr>
        <p:txBody>
          <a:bodyPr anchorCtr="0" anchor="t" bIns="0" lIns="0" spcFirstLastPara="1" rIns="0" wrap="square" tIns="10850">
            <a:spAutoFit/>
          </a:bodyPr>
          <a:lstStyle/>
          <a:p>
            <a:pPr indent="0" lvl="0" marL="10860" rtl="0" algn="l">
              <a:spcBef>
                <a:spcPts val="0"/>
              </a:spcBef>
              <a:spcAft>
                <a:spcPts val="0"/>
              </a:spcAft>
              <a:buNone/>
            </a:pPr>
            <a:r>
              <a:rPr lang="en-US" sz="3762"/>
              <a:t>Các control validation</a:t>
            </a:r>
            <a:endParaRPr sz="3762"/>
          </a:p>
        </p:txBody>
      </p:sp>
      <p:pic>
        <p:nvPicPr>
          <p:cNvPr id="361" name="Google Shape;361;p55"/>
          <p:cNvPicPr preferRelativeResize="0"/>
          <p:nvPr/>
        </p:nvPicPr>
        <p:blipFill rotWithShape="1">
          <a:blip r:embed="rId3">
            <a:alphaModFix/>
          </a:blip>
          <a:srcRect b="0" l="0" r="0" t="0"/>
          <a:stretch/>
        </p:blipFill>
        <p:spPr>
          <a:xfrm>
            <a:off x="1118170" y="1669605"/>
            <a:ext cx="6711390" cy="3974706"/>
          </a:xfrm>
          <a:prstGeom prst="rect">
            <a:avLst/>
          </a:prstGeom>
          <a:noFill/>
          <a:ln>
            <a:noFill/>
          </a:ln>
        </p:spPr>
      </p:pic>
    </p:spTree>
  </p:cSld>
  <p:clrMapOvr>
    <a:masterClrMapping/>
  </p:clrMapOvr>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5" name="Shape 365"/>
        <p:cNvGrpSpPr/>
        <p:nvPr/>
      </p:nvGrpSpPr>
      <p:grpSpPr>
        <a:xfrm>
          <a:off x="0" y="0"/>
          <a:ext cx="0" cy="0"/>
          <a:chOff x="0" y="0"/>
          <a:chExt cx="0" cy="0"/>
        </a:xfrm>
      </p:grpSpPr>
      <p:sp>
        <p:nvSpPr>
          <p:cNvPr id="366" name="Google Shape;366;p56"/>
          <p:cNvSpPr txBox="1"/>
          <p:nvPr>
            <p:ph type="title"/>
          </p:nvPr>
        </p:nvSpPr>
        <p:spPr>
          <a:xfrm>
            <a:off x="1447800" y="383732"/>
            <a:ext cx="5741064" cy="537264"/>
          </a:xfrm>
          <a:prstGeom prst="rect">
            <a:avLst/>
          </a:prstGeom>
          <a:noFill/>
          <a:ln>
            <a:noFill/>
          </a:ln>
        </p:spPr>
        <p:txBody>
          <a:bodyPr anchorCtr="0" anchor="t" bIns="0" lIns="0" spcFirstLastPara="1" rIns="0" wrap="square" tIns="10850">
            <a:spAutoFit/>
          </a:bodyPr>
          <a:lstStyle/>
          <a:p>
            <a:pPr indent="0" lvl="0" marL="10860" rtl="0" algn="l">
              <a:spcBef>
                <a:spcPts val="0"/>
              </a:spcBef>
              <a:spcAft>
                <a:spcPts val="0"/>
              </a:spcAft>
              <a:buNone/>
            </a:pPr>
            <a:r>
              <a:rPr lang="en-US" sz="3420"/>
              <a:t>Thiết lập Validate</a:t>
            </a:r>
            <a:endParaRPr sz="3420"/>
          </a:p>
        </p:txBody>
      </p:sp>
      <p:sp>
        <p:nvSpPr>
          <p:cNvPr id="367" name="Google Shape;367;p56"/>
          <p:cNvSpPr txBox="1"/>
          <p:nvPr/>
        </p:nvSpPr>
        <p:spPr>
          <a:xfrm>
            <a:off x="990600" y="942987"/>
            <a:ext cx="7642658" cy="5359728"/>
          </a:xfrm>
          <a:prstGeom prst="rect">
            <a:avLst/>
          </a:prstGeom>
          <a:noFill/>
          <a:ln>
            <a:noFill/>
          </a:ln>
        </p:spPr>
        <p:txBody>
          <a:bodyPr anchorCtr="0" anchor="t" bIns="0" lIns="0" spcFirstLastPara="1" rIns="0" wrap="square" tIns="83600">
            <a:spAutoFit/>
          </a:bodyPr>
          <a:lstStyle/>
          <a:p>
            <a:pPr indent="-293214" lvl="0" marL="304074" marR="271494" rtl="0" algn="l">
              <a:lnSpc>
                <a:spcPct val="150000"/>
              </a:lnSpc>
              <a:spcBef>
                <a:spcPts val="0"/>
              </a:spcBef>
              <a:spcAft>
                <a:spcPts val="0"/>
              </a:spcAft>
              <a:buClr>
                <a:srgbClr val="93A299"/>
              </a:buClr>
              <a:buSzPts val="1881"/>
              <a:buFont typeface="Noto Sans Symbols"/>
              <a:buChar char="❑"/>
            </a:pPr>
            <a:r>
              <a:rPr lang="en-US" sz="2223">
                <a:solidFill>
                  <a:srgbClr val="292934"/>
                </a:solidFill>
                <a:latin typeface="Times New Roman"/>
                <a:ea typeface="Times New Roman"/>
                <a:cs typeface="Times New Roman"/>
                <a:sym typeface="Times New Roman"/>
              </a:rPr>
              <a:t>Add control validation. Kết hợp nó với control cần  validation. Đặt thuộc tính </a:t>
            </a:r>
            <a:r>
              <a:rPr b="1" i="1" lang="en-US" sz="2223">
                <a:solidFill>
                  <a:srgbClr val="363744"/>
                </a:solidFill>
                <a:latin typeface="Times New Roman"/>
                <a:ea typeface="Times New Roman"/>
                <a:cs typeface="Times New Roman"/>
                <a:sym typeface="Times New Roman"/>
              </a:rPr>
              <a:t>ControlToValidate </a:t>
            </a:r>
            <a:r>
              <a:rPr lang="en-US" sz="2223">
                <a:solidFill>
                  <a:srgbClr val="292934"/>
                </a:solidFill>
                <a:latin typeface="Times New Roman"/>
                <a:ea typeface="Times New Roman"/>
                <a:cs typeface="Times New Roman"/>
                <a:sym typeface="Times New Roman"/>
              </a:rPr>
              <a:t>là control  này.</a:t>
            </a:r>
            <a:endParaRPr sz="2223">
              <a:solidFill>
                <a:schemeClr val="dk1"/>
              </a:solidFill>
              <a:latin typeface="Times New Roman"/>
              <a:ea typeface="Times New Roman"/>
              <a:cs typeface="Times New Roman"/>
              <a:sym typeface="Times New Roman"/>
            </a:endParaRPr>
          </a:p>
          <a:p>
            <a:pPr indent="-293214" lvl="0" marL="304074" marR="122715" rtl="0" algn="l">
              <a:lnSpc>
                <a:spcPct val="150000"/>
              </a:lnSpc>
              <a:spcBef>
                <a:spcPts val="500"/>
              </a:spcBef>
              <a:spcAft>
                <a:spcPts val="0"/>
              </a:spcAft>
              <a:buClr>
                <a:srgbClr val="93A299"/>
              </a:buClr>
              <a:buSzPts val="1881"/>
              <a:buFont typeface="Noto Sans Symbols"/>
              <a:buChar char="❑"/>
            </a:pPr>
            <a:r>
              <a:rPr lang="en-US" sz="2223">
                <a:solidFill>
                  <a:srgbClr val="292934"/>
                </a:solidFill>
                <a:latin typeface="Times New Roman"/>
                <a:ea typeface="Times New Roman"/>
                <a:cs typeface="Times New Roman"/>
                <a:sym typeface="Times New Roman"/>
              </a:rPr>
              <a:t>Gắn các control validations và các control cần valiadate.  Các control validation gắn vào control cần validation  tương ứng giá trị nhập vào control này.</a:t>
            </a:r>
            <a:endParaRPr sz="2223">
              <a:solidFill>
                <a:schemeClr val="dk1"/>
              </a:solidFill>
              <a:latin typeface="Times New Roman"/>
              <a:ea typeface="Times New Roman"/>
              <a:cs typeface="Times New Roman"/>
              <a:sym typeface="Times New Roman"/>
            </a:endParaRPr>
          </a:p>
          <a:p>
            <a:pPr indent="-293214" lvl="0" marL="304074" marR="4344" rtl="0" algn="l">
              <a:lnSpc>
                <a:spcPct val="150000"/>
              </a:lnSpc>
              <a:spcBef>
                <a:spcPts val="556"/>
              </a:spcBef>
              <a:spcAft>
                <a:spcPts val="0"/>
              </a:spcAft>
              <a:buClr>
                <a:srgbClr val="93A299"/>
              </a:buClr>
              <a:buSzPts val="1881"/>
              <a:buFont typeface="Noto Sans Symbols"/>
              <a:buChar char="❑"/>
            </a:pPr>
            <a:r>
              <a:rPr lang="en-US" sz="2223">
                <a:solidFill>
                  <a:srgbClr val="292934"/>
                </a:solidFill>
                <a:latin typeface="Times New Roman"/>
                <a:ea typeface="Times New Roman"/>
                <a:cs typeface="Times New Roman"/>
                <a:sym typeface="Times New Roman"/>
              </a:rPr>
              <a:t>Các control validation hợp lệ khi các giá trị thỏa mãn yêu  cầu control.</a:t>
            </a:r>
            <a:endParaRPr sz="2223">
              <a:solidFill>
                <a:schemeClr val="dk1"/>
              </a:solidFill>
              <a:latin typeface="Times New Roman"/>
              <a:ea typeface="Times New Roman"/>
              <a:cs typeface="Times New Roman"/>
              <a:sym typeface="Times New Roman"/>
            </a:endParaRPr>
          </a:p>
          <a:p>
            <a:pPr indent="-293214" lvl="0" marL="304074" marR="339911" rtl="0" algn="l">
              <a:lnSpc>
                <a:spcPct val="150000"/>
              </a:lnSpc>
              <a:spcBef>
                <a:spcPts val="543"/>
              </a:spcBef>
              <a:spcAft>
                <a:spcPts val="0"/>
              </a:spcAft>
              <a:buClr>
                <a:srgbClr val="93A299"/>
              </a:buClr>
              <a:buSzPts val="1881"/>
              <a:buFont typeface="Noto Sans Symbols"/>
              <a:buChar char="❑"/>
            </a:pPr>
            <a:r>
              <a:rPr lang="en-US" sz="2223">
                <a:solidFill>
                  <a:srgbClr val="292934"/>
                </a:solidFill>
                <a:latin typeface="Times New Roman"/>
                <a:ea typeface="Times New Roman"/>
                <a:cs typeface="Times New Roman"/>
                <a:sym typeface="Times New Roman"/>
              </a:rPr>
              <a:t>Khi kết thúc validation, giá trị trả về qua thuộc tính  </a:t>
            </a:r>
            <a:r>
              <a:rPr i="1" lang="en-US" sz="2223">
                <a:solidFill>
                  <a:srgbClr val="0000FF"/>
                </a:solidFill>
                <a:latin typeface="Times New Roman"/>
                <a:ea typeface="Times New Roman"/>
                <a:cs typeface="Times New Roman"/>
                <a:sym typeface="Times New Roman"/>
              </a:rPr>
              <a:t>IsValid </a:t>
            </a:r>
            <a:r>
              <a:rPr lang="en-US" sz="2223">
                <a:solidFill>
                  <a:srgbClr val="292934"/>
                </a:solidFill>
                <a:latin typeface="Times New Roman"/>
                <a:ea typeface="Times New Roman"/>
                <a:cs typeface="Times New Roman"/>
                <a:sym typeface="Times New Roman"/>
              </a:rPr>
              <a:t>bằng </a:t>
            </a:r>
            <a:r>
              <a:rPr lang="en-US" sz="2223">
                <a:solidFill>
                  <a:srgbClr val="0000FF"/>
                </a:solidFill>
                <a:latin typeface="Times New Roman"/>
                <a:ea typeface="Times New Roman"/>
                <a:cs typeface="Times New Roman"/>
                <a:sym typeface="Times New Roman"/>
              </a:rPr>
              <a:t>True </a:t>
            </a:r>
            <a:r>
              <a:rPr lang="en-US" sz="2223">
                <a:solidFill>
                  <a:srgbClr val="292934"/>
                </a:solidFill>
                <a:latin typeface="Times New Roman"/>
                <a:ea typeface="Times New Roman"/>
                <a:cs typeface="Times New Roman"/>
                <a:sym typeface="Times New Roman"/>
              </a:rPr>
              <a:t>hoặc </a:t>
            </a:r>
            <a:r>
              <a:rPr lang="en-US" sz="2223">
                <a:solidFill>
                  <a:srgbClr val="0000FF"/>
                </a:solidFill>
                <a:latin typeface="Times New Roman"/>
                <a:ea typeface="Times New Roman"/>
                <a:cs typeface="Times New Roman"/>
                <a:sym typeface="Times New Roman"/>
              </a:rPr>
              <a:t>False. </a:t>
            </a:r>
            <a:r>
              <a:rPr lang="en-US" sz="2223">
                <a:solidFill>
                  <a:srgbClr val="292934"/>
                </a:solidFill>
                <a:latin typeface="Times New Roman"/>
                <a:ea typeface="Times New Roman"/>
                <a:cs typeface="Times New Roman"/>
                <a:sym typeface="Times New Roman"/>
              </a:rPr>
              <a:t>Sau khi validation thành  công, trang gửi dữ liệu lên server.</a:t>
            </a:r>
            <a:endParaRPr sz="2223">
              <a:solidFill>
                <a:schemeClr val="dk1"/>
              </a:solidFill>
              <a:latin typeface="Times New Roman"/>
              <a:ea typeface="Times New Roman"/>
              <a:cs typeface="Times New Roman"/>
              <a:sym typeface="Times New Roman"/>
            </a:endParaRPr>
          </a:p>
        </p:txBody>
      </p:sp>
    </p:spTree>
  </p:cSld>
  <p:clrMapOvr>
    <a:masterClrMapping/>
  </p:clrMapOvr>
</p:sld>
</file>

<file path=ppt/slides/slide5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1" name="Shape 371"/>
        <p:cNvGrpSpPr/>
        <p:nvPr/>
      </p:nvGrpSpPr>
      <p:grpSpPr>
        <a:xfrm>
          <a:off x="0" y="0"/>
          <a:ext cx="0" cy="0"/>
          <a:chOff x="0" y="0"/>
          <a:chExt cx="0" cy="0"/>
        </a:xfrm>
      </p:grpSpPr>
      <p:sp>
        <p:nvSpPr>
          <p:cNvPr id="372" name="Google Shape;372;p57"/>
          <p:cNvSpPr txBox="1"/>
          <p:nvPr>
            <p:ph type="title"/>
          </p:nvPr>
        </p:nvSpPr>
        <p:spPr>
          <a:xfrm>
            <a:off x="1600200" y="434076"/>
            <a:ext cx="5441332" cy="589907"/>
          </a:xfrm>
          <a:prstGeom prst="rect">
            <a:avLst/>
          </a:prstGeom>
          <a:noFill/>
          <a:ln>
            <a:noFill/>
          </a:ln>
        </p:spPr>
        <p:txBody>
          <a:bodyPr anchorCtr="0" anchor="t" bIns="0" lIns="0" spcFirstLastPara="1" rIns="0" wrap="square" tIns="10850">
            <a:spAutoFit/>
          </a:bodyPr>
          <a:lstStyle/>
          <a:p>
            <a:pPr indent="0" lvl="0" marL="10860" rtl="0" algn="l">
              <a:spcBef>
                <a:spcPts val="0"/>
              </a:spcBef>
              <a:spcAft>
                <a:spcPts val="0"/>
              </a:spcAft>
              <a:buNone/>
            </a:pPr>
            <a:r>
              <a:rPr lang="en-US" sz="3762"/>
              <a:t>Cách dùng Validate</a:t>
            </a:r>
            <a:endParaRPr/>
          </a:p>
        </p:txBody>
      </p:sp>
      <p:sp>
        <p:nvSpPr>
          <p:cNvPr id="373" name="Google Shape;373;p57"/>
          <p:cNvSpPr txBox="1"/>
          <p:nvPr/>
        </p:nvSpPr>
        <p:spPr>
          <a:xfrm>
            <a:off x="609600" y="1467993"/>
            <a:ext cx="8382000" cy="4329393"/>
          </a:xfrm>
          <a:prstGeom prst="rect">
            <a:avLst/>
          </a:prstGeom>
          <a:noFill/>
          <a:ln>
            <a:noFill/>
          </a:ln>
        </p:spPr>
        <p:txBody>
          <a:bodyPr anchorCtr="0" anchor="t" bIns="0" lIns="0" spcFirstLastPara="1" rIns="0" wrap="square" tIns="48325">
            <a:spAutoFit/>
          </a:bodyPr>
          <a:lstStyle/>
          <a:p>
            <a:pPr indent="-293213" lvl="0" marL="304074" marR="4344" rtl="0" algn="l">
              <a:lnSpc>
                <a:spcPct val="150000"/>
              </a:lnSpc>
              <a:spcBef>
                <a:spcPts val="0"/>
              </a:spcBef>
              <a:spcAft>
                <a:spcPts val="0"/>
              </a:spcAft>
              <a:buClr>
                <a:srgbClr val="93A299"/>
              </a:buClr>
              <a:buSzPts val="2522"/>
              <a:buFont typeface="Noto Sans Symbols"/>
              <a:buChar char="❑"/>
            </a:pPr>
            <a:r>
              <a:rPr lang="en-US" sz="3078">
                <a:solidFill>
                  <a:srgbClr val="292934"/>
                </a:solidFill>
                <a:latin typeface="Times New Roman"/>
                <a:ea typeface="Times New Roman"/>
                <a:cs typeface="Times New Roman"/>
                <a:sym typeface="Times New Roman"/>
              </a:rPr>
              <a:t>Cách dùng các control validation sẽ	kiểm  tra tại server. Một cách khác bạn có thể  validation tại client bằng việc dùng script.</a:t>
            </a:r>
            <a:endParaRPr sz="3078">
              <a:solidFill>
                <a:schemeClr val="dk1"/>
              </a:solidFill>
              <a:latin typeface="Times New Roman"/>
              <a:ea typeface="Times New Roman"/>
              <a:cs typeface="Times New Roman"/>
              <a:sym typeface="Times New Roman"/>
            </a:endParaRPr>
          </a:p>
          <a:p>
            <a:pPr indent="-293213" lvl="0" marL="304074" marR="93394" rtl="0" algn="l">
              <a:lnSpc>
                <a:spcPct val="150000"/>
              </a:lnSpc>
              <a:spcBef>
                <a:spcPts val="757"/>
              </a:spcBef>
              <a:spcAft>
                <a:spcPts val="0"/>
              </a:spcAft>
              <a:buClr>
                <a:srgbClr val="93A299"/>
              </a:buClr>
              <a:buSzPts val="2522"/>
              <a:buFont typeface="Noto Sans Symbols"/>
              <a:buChar char="❑"/>
            </a:pPr>
            <a:r>
              <a:rPr lang="en-US" sz="3078">
                <a:solidFill>
                  <a:srgbClr val="292934"/>
                </a:solidFill>
                <a:latin typeface="Times New Roman"/>
                <a:ea typeface="Times New Roman"/>
                <a:cs typeface="Times New Roman"/>
                <a:sym typeface="Times New Roman"/>
              </a:rPr>
              <a:t>Validation tại client sẽ giảm thời gian  quay vòng và cải thiện hiệu năng. Các lỗi  sẽ hiển thị ngay khi người sử dữ liệu  không hợp lệ.</a:t>
            </a:r>
            <a:endParaRPr sz="3078">
              <a:solidFill>
                <a:schemeClr val="dk1"/>
              </a:solidFill>
              <a:latin typeface="Times New Roman"/>
              <a:ea typeface="Times New Roman"/>
              <a:cs typeface="Times New Roman"/>
              <a:sym typeface="Times New Roman"/>
            </a:endParaRPr>
          </a:p>
        </p:txBody>
      </p:sp>
    </p:spTree>
  </p:cSld>
  <p:clrMapOvr>
    <a:masterClrMapping/>
  </p:clrMapOvr>
</p:sld>
</file>

<file path=ppt/slides/slide5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7" name="Shape 377"/>
        <p:cNvGrpSpPr/>
        <p:nvPr/>
      </p:nvGrpSpPr>
      <p:grpSpPr>
        <a:xfrm>
          <a:off x="0" y="0"/>
          <a:ext cx="0" cy="0"/>
          <a:chOff x="0" y="0"/>
          <a:chExt cx="0" cy="0"/>
        </a:xfrm>
      </p:grpSpPr>
      <p:sp>
        <p:nvSpPr>
          <p:cNvPr id="378" name="Google Shape;378;p58"/>
          <p:cNvSpPr txBox="1"/>
          <p:nvPr>
            <p:ph type="title"/>
          </p:nvPr>
        </p:nvSpPr>
        <p:spPr>
          <a:xfrm>
            <a:off x="1905000" y="457200"/>
            <a:ext cx="5867400" cy="589907"/>
          </a:xfrm>
          <a:prstGeom prst="rect">
            <a:avLst/>
          </a:prstGeom>
          <a:noFill/>
          <a:ln>
            <a:noFill/>
          </a:ln>
        </p:spPr>
        <p:txBody>
          <a:bodyPr anchorCtr="0" anchor="t" bIns="0" lIns="0" spcFirstLastPara="1" rIns="0" wrap="square" tIns="10850">
            <a:spAutoFit/>
          </a:bodyPr>
          <a:lstStyle/>
          <a:p>
            <a:pPr indent="0" lvl="0" marL="10860" rtl="0" algn="l">
              <a:spcBef>
                <a:spcPts val="0"/>
              </a:spcBef>
              <a:spcAft>
                <a:spcPts val="0"/>
              </a:spcAft>
              <a:buNone/>
            </a:pPr>
            <a:r>
              <a:rPr lang="en-US" sz="3762"/>
              <a:t>Thiết kế Demo Web</a:t>
            </a:r>
            <a:endParaRPr sz="3762"/>
          </a:p>
        </p:txBody>
      </p:sp>
      <p:graphicFrame>
        <p:nvGraphicFramePr>
          <p:cNvPr id="379" name="Google Shape;379;p58"/>
          <p:cNvGraphicFramePr/>
          <p:nvPr/>
        </p:nvGraphicFramePr>
        <p:xfrm>
          <a:off x="381000" y="1447800"/>
          <a:ext cx="3000000" cy="3000000"/>
        </p:xfrm>
        <a:graphic>
          <a:graphicData uri="http://schemas.openxmlformats.org/drawingml/2006/table">
            <a:tbl>
              <a:tblPr bandRow="1" firstRow="1">
                <a:noFill/>
                <a:tableStyleId>{3C233A0A-49CF-4B93-9269-92A646D8DC43}</a:tableStyleId>
              </a:tblPr>
              <a:tblGrid>
                <a:gridCol w="1846725"/>
                <a:gridCol w="3762025"/>
                <a:gridCol w="2620850"/>
              </a:tblGrid>
              <a:tr h="824900">
                <a:tc>
                  <a:txBody>
                    <a:bodyPr/>
                    <a:lstStyle/>
                    <a:p>
                      <a:pPr indent="0" lvl="0" marL="93980" marR="0" rtl="0" algn="ctr">
                        <a:lnSpc>
                          <a:spcPct val="100000"/>
                        </a:lnSpc>
                        <a:spcBef>
                          <a:spcPts val="0"/>
                        </a:spcBef>
                        <a:spcAft>
                          <a:spcPts val="0"/>
                        </a:spcAft>
                        <a:buNone/>
                      </a:pPr>
                      <a:r>
                        <a:rPr lang="en-US" sz="2200" u="none" cap="none" strike="noStrike">
                          <a:solidFill>
                            <a:srgbClr val="AD8F67"/>
                          </a:solidFill>
                          <a:latin typeface="Verdana"/>
                          <a:ea typeface="Verdana"/>
                          <a:cs typeface="Verdana"/>
                          <a:sym typeface="Verdana"/>
                        </a:rPr>
                        <a:t>Control</a:t>
                      </a:r>
                      <a:endParaRPr sz="2200" u="none" cap="none" strike="noStrike">
                        <a:latin typeface="Verdana"/>
                        <a:ea typeface="Verdana"/>
                        <a:cs typeface="Verdana"/>
                        <a:sym typeface="Verdana"/>
                      </a:endParaRPr>
                    </a:p>
                  </a:txBody>
                  <a:tcPr marT="39100" marB="0" marR="0" marL="0">
                    <a:lnL cap="flat" cmpd="sng" w="28575">
                      <a:solidFill>
                        <a:srgbClr val="292934"/>
                      </a:solidFill>
                      <a:prstDash val="solid"/>
                      <a:round/>
                      <a:headEnd len="sm" w="sm" type="none"/>
                      <a:tailEnd len="sm" w="sm" type="none"/>
                    </a:lnL>
                    <a:lnR cap="flat" cmpd="sng" w="12700">
                      <a:solidFill>
                        <a:srgbClr val="292934"/>
                      </a:solidFill>
                      <a:prstDash val="solid"/>
                      <a:round/>
                      <a:headEnd len="sm" w="sm" type="none"/>
                      <a:tailEnd len="sm" w="sm" type="none"/>
                    </a:lnR>
                    <a:lnT cap="flat" cmpd="sng" w="28575">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c>
                  <a:txBody>
                    <a:bodyPr/>
                    <a:lstStyle/>
                    <a:p>
                      <a:pPr indent="0" lvl="0" marL="93980" marR="0" rtl="0" algn="ctr">
                        <a:lnSpc>
                          <a:spcPct val="100000"/>
                        </a:lnSpc>
                        <a:spcBef>
                          <a:spcPts val="0"/>
                        </a:spcBef>
                        <a:spcAft>
                          <a:spcPts val="0"/>
                        </a:spcAft>
                        <a:buNone/>
                      </a:pPr>
                      <a:r>
                        <a:rPr lang="en-US" sz="2200" u="none" cap="none" strike="noStrike">
                          <a:solidFill>
                            <a:srgbClr val="AD8F67"/>
                          </a:solidFill>
                          <a:latin typeface="Verdana"/>
                          <a:ea typeface="Verdana"/>
                          <a:cs typeface="Verdana"/>
                          <a:sym typeface="Verdana"/>
                        </a:rPr>
                        <a:t>Text</a:t>
                      </a:r>
                      <a:endParaRPr sz="2200" u="none" cap="none" strike="noStrike">
                        <a:latin typeface="Verdana"/>
                        <a:ea typeface="Verdana"/>
                        <a:cs typeface="Verdana"/>
                        <a:sym typeface="Verdana"/>
                      </a:endParaRPr>
                    </a:p>
                  </a:txBody>
                  <a:tcPr marT="39100" marB="0" marR="0" marL="0">
                    <a:lnL cap="flat" cmpd="sng" w="12700">
                      <a:solidFill>
                        <a:srgbClr val="292934"/>
                      </a:solidFill>
                      <a:prstDash val="solid"/>
                      <a:round/>
                      <a:headEnd len="sm" w="sm" type="none"/>
                      <a:tailEnd len="sm" w="sm" type="none"/>
                    </a:lnL>
                    <a:lnR cap="flat" cmpd="sng" w="12700">
                      <a:solidFill>
                        <a:srgbClr val="292934"/>
                      </a:solidFill>
                      <a:prstDash val="solid"/>
                      <a:round/>
                      <a:headEnd len="sm" w="sm" type="none"/>
                      <a:tailEnd len="sm" w="sm" type="none"/>
                    </a:lnR>
                    <a:lnT cap="flat" cmpd="sng" w="28575">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c>
                  <a:txBody>
                    <a:bodyPr/>
                    <a:lstStyle/>
                    <a:p>
                      <a:pPr indent="0" lvl="0" marL="93980" marR="0" rtl="0" algn="ctr">
                        <a:lnSpc>
                          <a:spcPct val="100000"/>
                        </a:lnSpc>
                        <a:spcBef>
                          <a:spcPts val="0"/>
                        </a:spcBef>
                        <a:spcAft>
                          <a:spcPts val="0"/>
                        </a:spcAft>
                        <a:buNone/>
                      </a:pPr>
                      <a:r>
                        <a:rPr lang="en-US" sz="2200" u="none" cap="none" strike="noStrike">
                          <a:solidFill>
                            <a:srgbClr val="AD8F67"/>
                          </a:solidFill>
                          <a:latin typeface="Verdana"/>
                          <a:ea typeface="Verdana"/>
                          <a:cs typeface="Verdana"/>
                          <a:sym typeface="Verdana"/>
                        </a:rPr>
                        <a:t>ID</a:t>
                      </a:r>
                      <a:endParaRPr sz="2200" u="none" cap="none" strike="noStrike">
                        <a:latin typeface="Verdana"/>
                        <a:ea typeface="Verdana"/>
                        <a:cs typeface="Verdana"/>
                        <a:sym typeface="Verdana"/>
                      </a:endParaRPr>
                    </a:p>
                  </a:txBody>
                  <a:tcPr marT="39100" marB="0" marR="0" marL="0">
                    <a:lnL cap="flat" cmpd="sng" w="12700">
                      <a:solidFill>
                        <a:srgbClr val="292934"/>
                      </a:solidFill>
                      <a:prstDash val="solid"/>
                      <a:round/>
                      <a:headEnd len="sm" w="sm" type="none"/>
                      <a:tailEnd len="sm" w="sm" type="none"/>
                    </a:lnL>
                    <a:lnR cap="flat" cmpd="sng" w="28575">
                      <a:solidFill>
                        <a:srgbClr val="292934"/>
                      </a:solidFill>
                      <a:prstDash val="solid"/>
                      <a:round/>
                      <a:headEnd len="sm" w="sm" type="none"/>
                      <a:tailEnd len="sm" w="sm" type="none"/>
                    </a:lnR>
                    <a:lnT cap="flat" cmpd="sng" w="28575">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r>
              <a:tr h="445250">
                <a:tc>
                  <a:txBody>
                    <a:bodyPr/>
                    <a:lstStyle/>
                    <a:p>
                      <a:pPr indent="0" lvl="0" marL="93980" marR="0" rtl="0" algn="l">
                        <a:lnSpc>
                          <a:spcPct val="100000"/>
                        </a:lnSpc>
                        <a:spcBef>
                          <a:spcPts val="0"/>
                        </a:spcBef>
                        <a:spcAft>
                          <a:spcPts val="0"/>
                        </a:spcAft>
                        <a:buNone/>
                      </a:pPr>
                      <a:r>
                        <a:rPr lang="en-US" sz="2200" u="none" cap="none" strike="noStrike">
                          <a:solidFill>
                            <a:srgbClr val="292934"/>
                          </a:solidFill>
                          <a:latin typeface="Verdana"/>
                          <a:ea typeface="Verdana"/>
                          <a:cs typeface="Verdana"/>
                          <a:sym typeface="Verdana"/>
                        </a:rPr>
                        <a:t>Button</a:t>
                      </a:r>
                      <a:endParaRPr sz="2200" u="none" cap="none" strike="noStrike">
                        <a:latin typeface="Verdana"/>
                        <a:ea typeface="Verdana"/>
                        <a:cs typeface="Verdana"/>
                        <a:sym typeface="Verdana"/>
                      </a:endParaRPr>
                    </a:p>
                  </a:txBody>
                  <a:tcPr marT="39100" marB="0" marR="0" marL="0">
                    <a:lnL cap="flat" cmpd="sng" w="28575">
                      <a:solidFill>
                        <a:srgbClr val="292934"/>
                      </a:solidFill>
                      <a:prstDash val="solid"/>
                      <a:round/>
                      <a:headEnd len="sm" w="sm" type="none"/>
                      <a:tailEnd len="sm" w="sm" type="none"/>
                    </a:lnL>
                    <a:lnR cap="flat" cmpd="sng" w="12700">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c>
                  <a:txBody>
                    <a:bodyPr/>
                    <a:lstStyle/>
                    <a:p>
                      <a:pPr indent="0" lvl="0" marL="93980" marR="0" rtl="0" algn="l">
                        <a:lnSpc>
                          <a:spcPct val="100000"/>
                        </a:lnSpc>
                        <a:spcBef>
                          <a:spcPts val="0"/>
                        </a:spcBef>
                        <a:spcAft>
                          <a:spcPts val="0"/>
                        </a:spcAft>
                        <a:buNone/>
                      </a:pPr>
                      <a:r>
                        <a:rPr lang="en-US" sz="2200" u="none" cap="none" strike="noStrike">
                          <a:solidFill>
                            <a:srgbClr val="292934"/>
                          </a:solidFill>
                          <a:latin typeface="Verdana"/>
                          <a:ea typeface="Verdana"/>
                          <a:cs typeface="Verdana"/>
                          <a:sym typeface="Verdana"/>
                        </a:rPr>
                        <a:t>Accept</a:t>
                      </a:r>
                      <a:endParaRPr sz="2200" u="none" cap="none" strike="noStrike">
                        <a:latin typeface="Verdana"/>
                        <a:ea typeface="Verdana"/>
                        <a:cs typeface="Verdana"/>
                        <a:sym typeface="Verdana"/>
                      </a:endParaRPr>
                    </a:p>
                  </a:txBody>
                  <a:tcPr marT="39100" marB="0" marR="0" marL="0">
                    <a:lnL cap="flat" cmpd="sng" w="12700">
                      <a:solidFill>
                        <a:srgbClr val="292934"/>
                      </a:solidFill>
                      <a:prstDash val="solid"/>
                      <a:round/>
                      <a:headEnd len="sm" w="sm" type="none"/>
                      <a:tailEnd len="sm" w="sm" type="none"/>
                    </a:lnL>
                    <a:lnR cap="flat" cmpd="sng" w="12700">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c>
                  <a:txBody>
                    <a:bodyPr/>
                    <a:lstStyle/>
                    <a:p>
                      <a:pPr indent="0" lvl="0" marL="93980" marR="0" rtl="0" algn="l">
                        <a:lnSpc>
                          <a:spcPct val="100000"/>
                        </a:lnSpc>
                        <a:spcBef>
                          <a:spcPts val="0"/>
                        </a:spcBef>
                        <a:spcAft>
                          <a:spcPts val="0"/>
                        </a:spcAft>
                        <a:buNone/>
                      </a:pPr>
                      <a:r>
                        <a:rPr lang="en-US" sz="2200" u="none" cap="none" strike="noStrike">
                          <a:solidFill>
                            <a:srgbClr val="292934"/>
                          </a:solidFill>
                          <a:latin typeface="Verdana"/>
                          <a:ea typeface="Verdana"/>
                          <a:cs typeface="Verdana"/>
                          <a:sym typeface="Verdana"/>
                        </a:rPr>
                        <a:t>btnAccept</a:t>
                      </a:r>
                      <a:endParaRPr sz="2200" u="none" cap="none" strike="noStrike">
                        <a:latin typeface="Verdana"/>
                        <a:ea typeface="Verdana"/>
                        <a:cs typeface="Verdana"/>
                        <a:sym typeface="Verdana"/>
                      </a:endParaRPr>
                    </a:p>
                  </a:txBody>
                  <a:tcPr marT="39100" marB="0" marR="0" marL="0">
                    <a:lnL cap="flat" cmpd="sng" w="12700">
                      <a:solidFill>
                        <a:srgbClr val="292934"/>
                      </a:solidFill>
                      <a:prstDash val="solid"/>
                      <a:round/>
                      <a:headEnd len="sm" w="sm" type="none"/>
                      <a:tailEnd len="sm" w="sm" type="none"/>
                    </a:lnL>
                    <a:lnR cap="flat" cmpd="sng" w="28575">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r>
              <a:tr h="443900">
                <a:tc>
                  <a:txBody>
                    <a:bodyPr/>
                    <a:lstStyle/>
                    <a:p>
                      <a:pPr indent="0" lvl="0" marL="93980" marR="0" rtl="0" algn="l">
                        <a:lnSpc>
                          <a:spcPct val="100000"/>
                        </a:lnSpc>
                        <a:spcBef>
                          <a:spcPts val="0"/>
                        </a:spcBef>
                        <a:spcAft>
                          <a:spcPts val="0"/>
                        </a:spcAft>
                        <a:buNone/>
                      </a:pPr>
                      <a:r>
                        <a:rPr lang="en-US" sz="2200" u="none" cap="none" strike="noStrike">
                          <a:solidFill>
                            <a:srgbClr val="292934"/>
                          </a:solidFill>
                          <a:latin typeface="Verdana"/>
                          <a:ea typeface="Verdana"/>
                          <a:cs typeface="Verdana"/>
                          <a:sym typeface="Verdana"/>
                        </a:rPr>
                        <a:t>Label</a:t>
                      </a:r>
                      <a:endParaRPr sz="2200" u="none" cap="none" strike="noStrike">
                        <a:latin typeface="Verdana"/>
                        <a:ea typeface="Verdana"/>
                        <a:cs typeface="Verdana"/>
                        <a:sym typeface="Verdana"/>
                      </a:endParaRPr>
                    </a:p>
                  </a:txBody>
                  <a:tcPr marT="39100" marB="0" marR="0" marL="0">
                    <a:lnL cap="flat" cmpd="sng" w="28575">
                      <a:solidFill>
                        <a:srgbClr val="292934"/>
                      </a:solidFill>
                      <a:prstDash val="solid"/>
                      <a:round/>
                      <a:headEnd len="sm" w="sm" type="none"/>
                      <a:tailEnd len="sm" w="sm" type="none"/>
                    </a:lnL>
                    <a:lnR cap="flat" cmpd="sng" w="12700">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c>
                  <a:txBody>
                    <a:bodyPr/>
                    <a:lstStyle/>
                    <a:p>
                      <a:pPr indent="0" lvl="0" marL="93980" marR="0" rtl="0" algn="l">
                        <a:lnSpc>
                          <a:spcPct val="100000"/>
                        </a:lnSpc>
                        <a:spcBef>
                          <a:spcPts val="0"/>
                        </a:spcBef>
                        <a:spcAft>
                          <a:spcPts val="0"/>
                        </a:spcAft>
                        <a:buNone/>
                      </a:pPr>
                      <a:r>
                        <a:rPr lang="en-US" sz="2200" u="none" cap="none" strike="noStrike">
                          <a:solidFill>
                            <a:srgbClr val="292934"/>
                          </a:solidFill>
                          <a:latin typeface="Verdana"/>
                          <a:ea typeface="Verdana"/>
                          <a:cs typeface="Verdana"/>
                          <a:sym typeface="Verdana"/>
                        </a:rPr>
                        <a:t>Message</a:t>
                      </a:r>
                      <a:endParaRPr sz="2200" u="none" cap="none" strike="noStrike">
                        <a:latin typeface="Verdana"/>
                        <a:ea typeface="Verdana"/>
                        <a:cs typeface="Verdana"/>
                        <a:sym typeface="Verdana"/>
                      </a:endParaRPr>
                    </a:p>
                  </a:txBody>
                  <a:tcPr marT="39100" marB="0" marR="0" marL="0">
                    <a:lnL cap="flat" cmpd="sng" w="12700">
                      <a:solidFill>
                        <a:srgbClr val="292934"/>
                      </a:solidFill>
                      <a:prstDash val="solid"/>
                      <a:round/>
                      <a:headEnd len="sm" w="sm" type="none"/>
                      <a:tailEnd len="sm" w="sm" type="none"/>
                    </a:lnL>
                    <a:lnR cap="flat" cmpd="sng" w="12700">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c>
                  <a:txBody>
                    <a:bodyPr/>
                    <a:lstStyle/>
                    <a:p>
                      <a:pPr indent="0" lvl="0" marL="93980" marR="0" rtl="0" algn="l">
                        <a:lnSpc>
                          <a:spcPct val="100000"/>
                        </a:lnSpc>
                        <a:spcBef>
                          <a:spcPts val="0"/>
                        </a:spcBef>
                        <a:spcAft>
                          <a:spcPts val="0"/>
                        </a:spcAft>
                        <a:buNone/>
                      </a:pPr>
                      <a:r>
                        <a:rPr lang="en-US" sz="2200" u="none" cap="none" strike="noStrike">
                          <a:solidFill>
                            <a:srgbClr val="292934"/>
                          </a:solidFill>
                          <a:latin typeface="Verdana"/>
                          <a:ea typeface="Verdana"/>
                          <a:cs typeface="Verdana"/>
                          <a:sym typeface="Verdana"/>
                        </a:rPr>
                        <a:t>lblMessage</a:t>
                      </a:r>
                      <a:endParaRPr sz="2200" u="none" cap="none" strike="noStrike">
                        <a:latin typeface="Verdana"/>
                        <a:ea typeface="Verdana"/>
                        <a:cs typeface="Verdana"/>
                        <a:sym typeface="Verdana"/>
                      </a:endParaRPr>
                    </a:p>
                  </a:txBody>
                  <a:tcPr marT="39100" marB="0" marR="0" marL="0">
                    <a:lnL cap="flat" cmpd="sng" w="12700">
                      <a:solidFill>
                        <a:srgbClr val="292934"/>
                      </a:solidFill>
                      <a:prstDash val="solid"/>
                      <a:round/>
                      <a:headEnd len="sm" w="sm" type="none"/>
                      <a:tailEnd len="sm" w="sm" type="none"/>
                    </a:lnL>
                    <a:lnR cap="flat" cmpd="sng" w="28575">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r>
              <a:tr h="445250">
                <a:tc>
                  <a:txBody>
                    <a:bodyPr/>
                    <a:lstStyle/>
                    <a:p>
                      <a:pPr indent="0" lvl="0" marL="93980" marR="0" rtl="0" algn="l">
                        <a:lnSpc>
                          <a:spcPct val="100000"/>
                        </a:lnSpc>
                        <a:spcBef>
                          <a:spcPts val="0"/>
                        </a:spcBef>
                        <a:spcAft>
                          <a:spcPts val="0"/>
                        </a:spcAft>
                        <a:buNone/>
                      </a:pPr>
                      <a:r>
                        <a:rPr lang="en-US" sz="2200" u="none" cap="none" strike="noStrike">
                          <a:solidFill>
                            <a:srgbClr val="292934"/>
                          </a:solidFill>
                          <a:latin typeface="Verdana"/>
                          <a:ea typeface="Verdana"/>
                          <a:cs typeface="Verdana"/>
                          <a:sym typeface="Verdana"/>
                        </a:rPr>
                        <a:t>Text box</a:t>
                      </a:r>
                      <a:endParaRPr sz="2200" u="none" cap="none" strike="noStrike">
                        <a:latin typeface="Verdana"/>
                        <a:ea typeface="Verdana"/>
                        <a:cs typeface="Verdana"/>
                        <a:sym typeface="Verdana"/>
                      </a:endParaRPr>
                    </a:p>
                  </a:txBody>
                  <a:tcPr marT="39100" marB="0" marR="0" marL="0">
                    <a:lnL cap="flat" cmpd="sng" w="28575">
                      <a:solidFill>
                        <a:srgbClr val="292934"/>
                      </a:solidFill>
                      <a:prstDash val="solid"/>
                      <a:round/>
                      <a:headEnd len="sm" w="sm" type="none"/>
                      <a:tailEnd len="sm" w="sm" type="none"/>
                    </a:lnL>
                    <a:lnR cap="flat" cmpd="sng" w="12700">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c>
                  <a:txBody>
                    <a:bodyPr/>
                    <a:lstStyle/>
                    <a:p>
                      <a:pPr indent="0" lvl="0" marL="93980" marR="0" rtl="0" algn="l">
                        <a:lnSpc>
                          <a:spcPct val="100000"/>
                        </a:lnSpc>
                        <a:spcBef>
                          <a:spcPts val="0"/>
                        </a:spcBef>
                        <a:spcAft>
                          <a:spcPts val="0"/>
                        </a:spcAft>
                        <a:buNone/>
                      </a:pPr>
                      <a:r>
                        <a:rPr lang="en-US" sz="2200" u="none" cap="none" strike="noStrike">
                          <a:solidFill>
                            <a:srgbClr val="292934"/>
                          </a:solidFill>
                          <a:latin typeface="Verdana"/>
                          <a:ea typeface="Verdana"/>
                          <a:cs typeface="Verdana"/>
                          <a:sym typeface="Verdana"/>
                        </a:rPr>
                        <a:t>Confirm Password</a:t>
                      </a:r>
                      <a:endParaRPr sz="2200" u="none" cap="none" strike="noStrike">
                        <a:latin typeface="Verdana"/>
                        <a:ea typeface="Verdana"/>
                        <a:cs typeface="Verdana"/>
                        <a:sym typeface="Verdana"/>
                      </a:endParaRPr>
                    </a:p>
                  </a:txBody>
                  <a:tcPr marT="39100" marB="0" marR="0" marL="0">
                    <a:lnL cap="flat" cmpd="sng" w="12700">
                      <a:solidFill>
                        <a:srgbClr val="292934"/>
                      </a:solidFill>
                      <a:prstDash val="solid"/>
                      <a:round/>
                      <a:headEnd len="sm" w="sm" type="none"/>
                      <a:tailEnd len="sm" w="sm" type="none"/>
                    </a:lnL>
                    <a:lnR cap="flat" cmpd="sng" w="12700">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c>
                  <a:txBody>
                    <a:bodyPr/>
                    <a:lstStyle/>
                    <a:p>
                      <a:pPr indent="0" lvl="0" marL="93980" marR="0" rtl="0" algn="l">
                        <a:lnSpc>
                          <a:spcPct val="100000"/>
                        </a:lnSpc>
                        <a:spcBef>
                          <a:spcPts val="0"/>
                        </a:spcBef>
                        <a:spcAft>
                          <a:spcPts val="0"/>
                        </a:spcAft>
                        <a:buNone/>
                      </a:pPr>
                      <a:r>
                        <a:rPr lang="en-US" sz="2200" u="none" cap="none" strike="noStrike">
                          <a:solidFill>
                            <a:srgbClr val="292934"/>
                          </a:solidFill>
                          <a:latin typeface="Verdana"/>
                          <a:ea typeface="Verdana"/>
                          <a:cs typeface="Verdana"/>
                          <a:sym typeface="Verdana"/>
                        </a:rPr>
                        <a:t>txtConfirm</a:t>
                      </a:r>
                      <a:endParaRPr sz="2200" u="none" cap="none" strike="noStrike">
                        <a:latin typeface="Verdana"/>
                        <a:ea typeface="Verdana"/>
                        <a:cs typeface="Verdana"/>
                        <a:sym typeface="Verdana"/>
                      </a:endParaRPr>
                    </a:p>
                  </a:txBody>
                  <a:tcPr marT="39100" marB="0" marR="0" marL="0">
                    <a:lnL cap="flat" cmpd="sng" w="12700">
                      <a:solidFill>
                        <a:srgbClr val="292934"/>
                      </a:solidFill>
                      <a:prstDash val="solid"/>
                      <a:round/>
                      <a:headEnd len="sm" w="sm" type="none"/>
                      <a:tailEnd len="sm" w="sm" type="none"/>
                    </a:lnL>
                    <a:lnR cap="flat" cmpd="sng" w="28575">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r>
              <a:tr h="443900">
                <a:tc>
                  <a:txBody>
                    <a:bodyPr/>
                    <a:lstStyle/>
                    <a:p>
                      <a:pPr indent="0" lvl="0" marL="93980" marR="0" rtl="0" algn="l">
                        <a:lnSpc>
                          <a:spcPct val="100000"/>
                        </a:lnSpc>
                        <a:spcBef>
                          <a:spcPts val="0"/>
                        </a:spcBef>
                        <a:spcAft>
                          <a:spcPts val="0"/>
                        </a:spcAft>
                        <a:buNone/>
                      </a:pPr>
                      <a:r>
                        <a:rPr lang="en-US" sz="2200" u="none" cap="none" strike="noStrike">
                          <a:solidFill>
                            <a:srgbClr val="292934"/>
                          </a:solidFill>
                          <a:latin typeface="Verdana"/>
                          <a:ea typeface="Verdana"/>
                          <a:cs typeface="Verdana"/>
                          <a:sym typeface="Verdana"/>
                        </a:rPr>
                        <a:t>Text box</a:t>
                      </a:r>
                      <a:endParaRPr sz="2200" u="none" cap="none" strike="noStrike">
                        <a:latin typeface="Verdana"/>
                        <a:ea typeface="Verdana"/>
                        <a:cs typeface="Verdana"/>
                        <a:sym typeface="Verdana"/>
                      </a:endParaRPr>
                    </a:p>
                  </a:txBody>
                  <a:tcPr marT="39100" marB="0" marR="0" marL="0">
                    <a:lnL cap="flat" cmpd="sng" w="28575">
                      <a:solidFill>
                        <a:srgbClr val="292934"/>
                      </a:solidFill>
                      <a:prstDash val="solid"/>
                      <a:round/>
                      <a:headEnd len="sm" w="sm" type="none"/>
                      <a:tailEnd len="sm" w="sm" type="none"/>
                    </a:lnL>
                    <a:lnR cap="flat" cmpd="sng" w="12700">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c>
                  <a:txBody>
                    <a:bodyPr/>
                    <a:lstStyle/>
                    <a:p>
                      <a:pPr indent="0" lvl="0" marL="93980" marR="0" rtl="0" algn="l">
                        <a:lnSpc>
                          <a:spcPct val="100000"/>
                        </a:lnSpc>
                        <a:spcBef>
                          <a:spcPts val="0"/>
                        </a:spcBef>
                        <a:spcAft>
                          <a:spcPts val="0"/>
                        </a:spcAft>
                        <a:buNone/>
                      </a:pPr>
                      <a:r>
                        <a:rPr lang="en-US" sz="2200" u="none" cap="none" strike="noStrike">
                          <a:solidFill>
                            <a:srgbClr val="292934"/>
                          </a:solidFill>
                          <a:latin typeface="Verdana"/>
                          <a:ea typeface="Verdana"/>
                          <a:cs typeface="Verdana"/>
                          <a:sym typeface="Verdana"/>
                        </a:rPr>
                        <a:t>Customer ID</a:t>
                      </a:r>
                      <a:endParaRPr sz="2200" u="none" cap="none" strike="noStrike">
                        <a:latin typeface="Verdana"/>
                        <a:ea typeface="Verdana"/>
                        <a:cs typeface="Verdana"/>
                        <a:sym typeface="Verdana"/>
                      </a:endParaRPr>
                    </a:p>
                  </a:txBody>
                  <a:tcPr marT="39100" marB="0" marR="0" marL="0">
                    <a:lnL cap="flat" cmpd="sng" w="12700">
                      <a:solidFill>
                        <a:srgbClr val="292934"/>
                      </a:solidFill>
                      <a:prstDash val="solid"/>
                      <a:round/>
                      <a:headEnd len="sm" w="sm" type="none"/>
                      <a:tailEnd len="sm" w="sm" type="none"/>
                    </a:lnL>
                    <a:lnR cap="flat" cmpd="sng" w="12700">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c>
                  <a:txBody>
                    <a:bodyPr/>
                    <a:lstStyle/>
                    <a:p>
                      <a:pPr indent="0" lvl="0" marL="93980" marR="0" rtl="0" algn="l">
                        <a:lnSpc>
                          <a:spcPct val="100000"/>
                        </a:lnSpc>
                        <a:spcBef>
                          <a:spcPts val="0"/>
                        </a:spcBef>
                        <a:spcAft>
                          <a:spcPts val="0"/>
                        </a:spcAft>
                        <a:buNone/>
                      </a:pPr>
                      <a:r>
                        <a:rPr lang="en-US" sz="2200" u="none" cap="none" strike="noStrike">
                          <a:solidFill>
                            <a:srgbClr val="292934"/>
                          </a:solidFill>
                          <a:latin typeface="Verdana"/>
                          <a:ea typeface="Verdana"/>
                          <a:cs typeface="Verdana"/>
                          <a:sym typeface="Verdana"/>
                        </a:rPr>
                        <a:t>txtCusID</a:t>
                      </a:r>
                      <a:endParaRPr sz="2200" u="none" cap="none" strike="noStrike">
                        <a:latin typeface="Verdana"/>
                        <a:ea typeface="Verdana"/>
                        <a:cs typeface="Verdana"/>
                        <a:sym typeface="Verdana"/>
                      </a:endParaRPr>
                    </a:p>
                  </a:txBody>
                  <a:tcPr marT="39100" marB="0" marR="0" marL="0">
                    <a:lnL cap="flat" cmpd="sng" w="12700">
                      <a:solidFill>
                        <a:srgbClr val="292934"/>
                      </a:solidFill>
                      <a:prstDash val="solid"/>
                      <a:round/>
                      <a:headEnd len="sm" w="sm" type="none"/>
                      <a:tailEnd len="sm" w="sm" type="none"/>
                    </a:lnL>
                    <a:lnR cap="flat" cmpd="sng" w="28575">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r>
              <a:tr h="445250">
                <a:tc>
                  <a:txBody>
                    <a:bodyPr/>
                    <a:lstStyle/>
                    <a:p>
                      <a:pPr indent="0" lvl="0" marL="93980" marR="0" rtl="0" algn="l">
                        <a:lnSpc>
                          <a:spcPct val="100000"/>
                        </a:lnSpc>
                        <a:spcBef>
                          <a:spcPts val="0"/>
                        </a:spcBef>
                        <a:spcAft>
                          <a:spcPts val="0"/>
                        </a:spcAft>
                        <a:buNone/>
                      </a:pPr>
                      <a:r>
                        <a:rPr lang="en-US" sz="2200" u="none" cap="none" strike="noStrike">
                          <a:solidFill>
                            <a:srgbClr val="292934"/>
                          </a:solidFill>
                          <a:latin typeface="Verdana"/>
                          <a:ea typeface="Verdana"/>
                          <a:cs typeface="Verdana"/>
                          <a:sym typeface="Verdana"/>
                        </a:rPr>
                        <a:t>Text box</a:t>
                      </a:r>
                      <a:endParaRPr sz="2200" u="none" cap="none" strike="noStrike">
                        <a:latin typeface="Verdana"/>
                        <a:ea typeface="Verdana"/>
                        <a:cs typeface="Verdana"/>
                        <a:sym typeface="Verdana"/>
                      </a:endParaRPr>
                    </a:p>
                  </a:txBody>
                  <a:tcPr marT="39100" marB="0" marR="0" marL="0">
                    <a:lnL cap="flat" cmpd="sng" w="28575">
                      <a:solidFill>
                        <a:srgbClr val="292934"/>
                      </a:solidFill>
                      <a:prstDash val="solid"/>
                      <a:round/>
                      <a:headEnd len="sm" w="sm" type="none"/>
                      <a:tailEnd len="sm" w="sm" type="none"/>
                    </a:lnL>
                    <a:lnR cap="flat" cmpd="sng" w="12700">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c>
                  <a:txBody>
                    <a:bodyPr/>
                    <a:lstStyle/>
                    <a:p>
                      <a:pPr indent="0" lvl="0" marL="93980" marR="0" rtl="0" algn="l">
                        <a:lnSpc>
                          <a:spcPct val="100000"/>
                        </a:lnSpc>
                        <a:spcBef>
                          <a:spcPts val="0"/>
                        </a:spcBef>
                        <a:spcAft>
                          <a:spcPts val="0"/>
                        </a:spcAft>
                        <a:buNone/>
                      </a:pPr>
                      <a:r>
                        <a:rPr lang="en-US" sz="2200" u="none" cap="none" strike="noStrike">
                          <a:solidFill>
                            <a:srgbClr val="292934"/>
                          </a:solidFill>
                          <a:latin typeface="Verdana"/>
                          <a:ea typeface="Verdana"/>
                          <a:cs typeface="Verdana"/>
                          <a:sym typeface="Verdana"/>
                        </a:rPr>
                        <a:t>Number Of CDs</a:t>
                      </a:r>
                      <a:endParaRPr sz="2200" u="none" cap="none" strike="noStrike">
                        <a:latin typeface="Verdana"/>
                        <a:ea typeface="Verdana"/>
                        <a:cs typeface="Verdana"/>
                        <a:sym typeface="Verdana"/>
                      </a:endParaRPr>
                    </a:p>
                  </a:txBody>
                  <a:tcPr marT="39100" marB="0" marR="0" marL="0">
                    <a:lnL cap="flat" cmpd="sng" w="12700">
                      <a:solidFill>
                        <a:srgbClr val="292934"/>
                      </a:solidFill>
                      <a:prstDash val="solid"/>
                      <a:round/>
                      <a:headEnd len="sm" w="sm" type="none"/>
                      <a:tailEnd len="sm" w="sm" type="none"/>
                    </a:lnL>
                    <a:lnR cap="flat" cmpd="sng" w="12700">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c>
                  <a:txBody>
                    <a:bodyPr/>
                    <a:lstStyle/>
                    <a:p>
                      <a:pPr indent="0" lvl="0" marL="93980" marR="0" rtl="0" algn="l">
                        <a:lnSpc>
                          <a:spcPct val="100000"/>
                        </a:lnSpc>
                        <a:spcBef>
                          <a:spcPts val="0"/>
                        </a:spcBef>
                        <a:spcAft>
                          <a:spcPts val="0"/>
                        </a:spcAft>
                        <a:buNone/>
                      </a:pPr>
                      <a:r>
                        <a:rPr lang="en-US" sz="2200" u="none" cap="none" strike="noStrike">
                          <a:solidFill>
                            <a:srgbClr val="292934"/>
                          </a:solidFill>
                          <a:latin typeface="Verdana"/>
                          <a:ea typeface="Verdana"/>
                          <a:cs typeface="Verdana"/>
                          <a:sym typeface="Verdana"/>
                        </a:rPr>
                        <a:t>txtNumCDs</a:t>
                      </a:r>
                      <a:endParaRPr sz="2200" u="none" cap="none" strike="noStrike">
                        <a:latin typeface="Verdana"/>
                        <a:ea typeface="Verdana"/>
                        <a:cs typeface="Verdana"/>
                        <a:sym typeface="Verdana"/>
                      </a:endParaRPr>
                    </a:p>
                  </a:txBody>
                  <a:tcPr marT="39100" marB="0" marR="0" marL="0">
                    <a:lnL cap="flat" cmpd="sng" w="12700">
                      <a:solidFill>
                        <a:srgbClr val="292934"/>
                      </a:solidFill>
                      <a:prstDash val="solid"/>
                      <a:round/>
                      <a:headEnd len="sm" w="sm" type="none"/>
                      <a:tailEnd len="sm" w="sm" type="none"/>
                    </a:lnL>
                    <a:lnR cap="flat" cmpd="sng" w="28575">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r>
              <a:tr h="443900">
                <a:tc>
                  <a:txBody>
                    <a:bodyPr/>
                    <a:lstStyle/>
                    <a:p>
                      <a:pPr indent="0" lvl="0" marL="93980" marR="0" rtl="0" algn="l">
                        <a:lnSpc>
                          <a:spcPct val="100000"/>
                        </a:lnSpc>
                        <a:spcBef>
                          <a:spcPts val="0"/>
                        </a:spcBef>
                        <a:spcAft>
                          <a:spcPts val="0"/>
                        </a:spcAft>
                        <a:buNone/>
                      </a:pPr>
                      <a:r>
                        <a:rPr lang="en-US" sz="2200" u="none" cap="none" strike="noStrike">
                          <a:solidFill>
                            <a:srgbClr val="292934"/>
                          </a:solidFill>
                          <a:latin typeface="Verdana"/>
                          <a:ea typeface="Verdana"/>
                          <a:cs typeface="Verdana"/>
                          <a:sym typeface="Verdana"/>
                        </a:rPr>
                        <a:t>Text box</a:t>
                      </a:r>
                      <a:endParaRPr sz="2200" u="none" cap="none" strike="noStrike">
                        <a:latin typeface="Verdana"/>
                        <a:ea typeface="Verdana"/>
                        <a:cs typeface="Verdana"/>
                        <a:sym typeface="Verdana"/>
                      </a:endParaRPr>
                    </a:p>
                  </a:txBody>
                  <a:tcPr marT="39100" marB="0" marR="0" marL="0">
                    <a:lnL cap="flat" cmpd="sng" w="28575">
                      <a:solidFill>
                        <a:srgbClr val="292934"/>
                      </a:solidFill>
                      <a:prstDash val="solid"/>
                      <a:round/>
                      <a:headEnd len="sm" w="sm" type="none"/>
                      <a:tailEnd len="sm" w="sm" type="none"/>
                    </a:lnL>
                    <a:lnR cap="flat" cmpd="sng" w="12700">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c>
                  <a:txBody>
                    <a:bodyPr/>
                    <a:lstStyle/>
                    <a:p>
                      <a:pPr indent="0" lvl="0" marL="93980" marR="0" rtl="0" algn="l">
                        <a:lnSpc>
                          <a:spcPct val="100000"/>
                        </a:lnSpc>
                        <a:spcBef>
                          <a:spcPts val="0"/>
                        </a:spcBef>
                        <a:spcAft>
                          <a:spcPts val="0"/>
                        </a:spcAft>
                        <a:buNone/>
                      </a:pPr>
                      <a:r>
                        <a:rPr lang="en-US" sz="2200" u="none" cap="none" strike="noStrike">
                          <a:solidFill>
                            <a:srgbClr val="292934"/>
                          </a:solidFill>
                          <a:latin typeface="Verdana"/>
                          <a:ea typeface="Verdana"/>
                          <a:cs typeface="Verdana"/>
                          <a:sym typeface="Verdana"/>
                        </a:rPr>
                        <a:t>Password</a:t>
                      </a:r>
                      <a:endParaRPr sz="2200" u="none" cap="none" strike="noStrike">
                        <a:latin typeface="Verdana"/>
                        <a:ea typeface="Verdana"/>
                        <a:cs typeface="Verdana"/>
                        <a:sym typeface="Verdana"/>
                      </a:endParaRPr>
                    </a:p>
                  </a:txBody>
                  <a:tcPr marT="39100" marB="0" marR="0" marL="0">
                    <a:lnL cap="flat" cmpd="sng" w="12700">
                      <a:solidFill>
                        <a:srgbClr val="292934"/>
                      </a:solidFill>
                      <a:prstDash val="solid"/>
                      <a:round/>
                      <a:headEnd len="sm" w="sm" type="none"/>
                      <a:tailEnd len="sm" w="sm" type="none"/>
                    </a:lnL>
                    <a:lnR cap="flat" cmpd="sng" w="12700">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c>
                  <a:txBody>
                    <a:bodyPr/>
                    <a:lstStyle/>
                    <a:p>
                      <a:pPr indent="0" lvl="0" marL="93980" marR="0" rtl="0" algn="l">
                        <a:lnSpc>
                          <a:spcPct val="100000"/>
                        </a:lnSpc>
                        <a:spcBef>
                          <a:spcPts val="0"/>
                        </a:spcBef>
                        <a:spcAft>
                          <a:spcPts val="0"/>
                        </a:spcAft>
                        <a:buNone/>
                      </a:pPr>
                      <a:r>
                        <a:rPr lang="en-US" sz="2200" u="none" cap="none" strike="noStrike">
                          <a:solidFill>
                            <a:srgbClr val="292934"/>
                          </a:solidFill>
                          <a:latin typeface="Verdana"/>
                          <a:ea typeface="Verdana"/>
                          <a:cs typeface="Verdana"/>
                          <a:sym typeface="Verdana"/>
                        </a:rPr>
                        <a:t>txtPassword</a:t>
                      </a:r>
                      <a:endParaRPr sz="2200" u="none" cap="none" strike="noStrike">
                        <a:latin typeface="Verdana"/>
                        <a:ea typeface="Verdana"/>
                        <a:cs typeface="Verdana"/>
                        <a:sym typeface="Verdana"/>
                      </a:endParaRPr>
                    </a:p>
                  </a:txBody>
                  <a:tcPr marT="39100" marB="0" marR="0" marL="0">
                    <a:lnL cap="flat" cmpd="sng" w="12700">
                      <a:solidFill>
                        <a:srgbClr val="292934"/>
                      </a:solidFill>
                      <a:prstDash val="solid"/>
                      <a:round/>
                      <a:headEnd len="sm" w="sm" type="none"/>
                      <a:tailEnd len="sm" w="sm" type="none"/>
                    </a:lnL>
                    <a:lnR cap="flat" cmpd="sng" w="28575">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r>
              <a:tr h="445250">
                <a:tc>
                  <a:txBody>
                    <a:bodyPr/>
                    <a:lstStyle/>
                    <a:p>
                      <a:pPr indent="0" lvl="0" marL="93980" marR="0" rtl="0" algn="l">
                        <a:lnSpc>
                          <a:spcPct val="100000"/>
                        </a:lnSpc>
                        <a:spcBef>
                          <a:spcPts val="0"/>
                        </a:spcBef>
                        <a:spcAft>
                          <a:spcPts val="0"/>
                        </a:spcAft>
                        <a:buNone/>
                      </a:pPr>
                      <a:r>
                        <a:rPr lang="en-US" sz="2200" u="none" cap="none" strike="noStrike">
                          <a:solidFill>
                            <a:srgbClr val="292934"/>
                          </a:solidFill>
                          <a:latin typeface="Verdana"/>
                          <a:ea typeface="Verdana"/>
                          <a:cs typeface="Verdana"/>
                          <a:sym typeface="Verdana"/>
                        </a:rPr>
                        <a:t>Text box</a:t>
                      </a:r>
                      <a:endParaRPr sz="2200" u="none" cap="none" strike="noStrike">
                        <a:latin typeface="Verdana"/>
                        <a:ea typeface="Verdana"/>
                        <a:cs typeface="Verdana"/>
                        <a:sym typeface="Verdana"/>
                      </a:endParaRPr>
                    </a:p>
                  </a:txBody>
                  <a:tcPr marT="39100" marB="0" marR="0" marL="0">
                    <a:lnL cap="flat" cmpd="sng" w="28575">
                      <a:solidFill>
                        <a:srgbClr val="292934"/>
                      </a:solidFill>
                      <a:prstDash val="solid"/>
                      <a:round/>
                      <a:headEnd len="sm" w="sm" type="none"/>
                      <a:tailEnd len="sm" w="sm" type="none"/>
                    </a:lnL>
                    <a:lnR cap="flat" cmpd="sng" w="12700">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c>
                  <a:txBody>
                    <a:bodyPr/>
                    <a:lstStyle/>
                    <a:p>
                      <a:pPr indent="0" lvl="0" marL="93980" marR="0" rtl="0" algn="l">
                        <a:lnSpc>
                          <a:spcPct val="100000"/>
                        </a:lnSpc>
                        <a:spcBef>
                          <a:spcPts val="0"/>
                        </a:spcBef>
                        <a:spcAft>
                          <a:spcPts val="0"/>
                        </a:spcAft>
                        <a:buNone/>
                      </a:pPr>
                      <a:r>
                        <a:rPr lang="en-US" sz="2200" u="none" cap="none" strike="noStrike">
                          <a:solidFill>
                            <a:srgbClr val="292934"/>
                          </a:solidFill>
                          <a:latin typeface="Verdana"/>
                          <a:ea typeface="Verdana"/>
                          <a:cs typeface="Verdana"/>
                          <a:sym typeface="Verdana"/>
                        </a:rPr>
                        <a:t>Telephone Number</a:t>
                      </a:r>
                      <a:endParaRPr sz="2200" u="none" cap="none" strike="noStrike">
                        <a:latin typeface="Verdana"/>
                        <a:ea typeface="Verdana"/>
                        <a:cs typeface="Verdana"/>
                        <a:sym typeface="Verdana"/>
                      </a:endParaRPr>
                    </a:p>
                  </a:txBody>
                  <a:tcPr marT="39100" marB="0" marR="0" marL="0">
                    <a:lnL cap="flat" cmpd="sng" w="12700">
                      <a:solidFill>
                        <a:srgbClr val="292934"/>
                      </a:solidFill>
                      <a:prstDash val="solid"/>
                      <a:round/>
                      <a:headEnd len="sm" w="sm" type="none"/>
                      <a:tailEnd len="sm" w="sm" type="none"/>
                    </a:lnL>
                    <a:lnR cap="flat" cmpd="sng" w="12700">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c>
                  <a:txBody>
                    <a:bodyPr/>
                    <a:lstStyle/>
                    <a:p>
                      <a:pPr indent="0" lvl="0" marL="93980" marR="0" rtl="0" algn="l">
                        <a:lnSpc>
                          <a:spcPct val="100000"/>
                        </a:lnSpc>
                        <a:spcBef>
                          <a:spcPts val="0"/>
                        </a:spcBef>
                        <a:spcAft>
                          <a:spcPts val="0"/>
                        </a:spcAft>
                        <a:buNone/>
                      </a:pPr>
                      <a:r>
                        <a:rPr lang="en-US" sz="2200" u="none" cap="none" strike="noStrike">
                          <a:solidFill>
                            <a:srgbClr val="292934"/>
                          </a:solidFill>
                          <a:latin typeface="Verdana"/>
                          <a:ea typeface="Verdana"/>
                          <a:cs typeface="Verdana"/>
                          <a:sym typeface="Verdana"/>
                        </a:rPr>
                        <a:t>txtTelNumber</a:t>
                      </a:r>
                      <a:endParaRPr sz="2200" u="none" cap="none" strike="noStrike">
                        <a:latin typeface="Verdana"/>
                        <a:ea typeface="Verdana"/>
                        <a:cs typeface="Verdana"/>
                        <a:sym typeface="Verdana"/>
                      </a:endParaRPr>
                    </a:p>
                  </a:txBody>
                  <a:tcPr marT="39100" marB="0" marR="0" marL="0">
                    <a:lnL cap="flat" cmpd="sng" w="12700">
                      <a:solidFill>
                        <a:srgbClr val="292934"/>
                      </a:solidFill>
                      <a:prstDash val="solid"/>
                      <a:round/>
                      <a:headEnd len="sm" w="sm" type="none"/>
                      <a:tailEnd len="sm" w="sm" type="none"/>
                    </a:lnL>
                    <a:lnR cap="flat" cmpd="sng" w="28575">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r>
              <a:tr h="443900">
                <a:tc>
                  <a:txBody>
                    <a:bodyPr/>
                    <a:lstStyle/>
                    <a:p>
                      <a:pPr indent="0" lvl="0" marL="93980" marR="0" rtl="0" algn="l">
                        <a:lnSpc>
                          <a:spcPct val="100000"/>
                        </a:lnSpc>
                        <a:spcBef>
                          <a:spcPts val="0"/>
                        </a:spcBef>
                        <a:spcAft>
                          <a:spcPts val="0"/>
                        </a:spcAft>
                        <a:buNone/>
                      </a:pPr>
                      <a:r>
                        <a:rPr lang="en-US" sz="2200" u="none" cap="none" strike="noStrike">
                          <a:solidFill>
                            <a:srgbClr val="292934"/>
                          </a:solidFill>
                          <a:latin typeface="Verdana"/>
                          <a:ea typeface="Verdana"/>
                          <a:cs typeface="Verdana"/>
                          <a:sym typeface="Verdana"/>
                        </a:rPr>
                        <a:t>Text box</a:t>
                      </a:r>
                      <a:endParaRPr sz="2200" u="none" cap="none" strike="noStrike">
                        <a:latin typeface="Verdana"/>
                        <a:ea typeface="Verdana"/>
                        <a:cs typeface="Verdana"/>
                        <a:sym typeface="Verdana"/>
                      </a:endParaRPr>
                    </a:p>
                  </a:txBody>
                  <a:tcPr marT="39100" marB="0" marR="0" marL="0">
                    <a:lnL cap="flat" cmpd="sng" w="28575">
                      <a:solidFill>
                        <a:srgbClr val="292934"/>
                      </a:solidFill>
                      <a:prstDash val="solid"/>
                      <a:round/>
                      <a:headEnd len="sm" w="sm" type="none"/>
                      <a:tailEnd len="sm" w="sm" type="none"/>
                    </a:lnL>
                    <a:lnR cap="flat" cmpd="sng" w="12700">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28575">
                      <a:solidFill>
                        <a:srgbClr val="292934"/>
                      </a:solidFill>
                      <a:prstDash val="solid"/>
                      <a:round/>
                      <a:headEnd len="sm" w="sm" type="none"/>
                      <a:tailEnd len="sm" w="sm" type="none"/>
                    </a:lnB>
                  </a:tcPr>
                </a:tc>
                <a:tc>
                  <a:txBody>
                    <a:bodyPr/>
                    <a:lstStyle/>
                    <a:p>
                      <a:pPr indent="0" lvl="0" marL="93980" marR="0" rtl="0" algn="l">
                        <a:lnSpc>
                          <a:spcPct val="100000"/>
                        </a:lnSpc>
                        <a:spcBef>
                          <a:spcPts val="0"/>
                        </a:spcBef>
                        <a:spcAft>
                          <a:spcPts val="0"/>
                        </a:spcAft>
                        <a:buNone/>
                      </a:pPr>
                      <a:r>
                        <a:rPr lang="en-US" sz="2200" u="none" cap="none" strike="noStrike">
                          <a:solidFill>
                            <a:srgbClr val="292934"/>
                          </a:solidFill>
                          <a:latin typeface="Verdana"/>
                          <a:ea typeface="Verdana"/>
                          <a:cs typeface="Verdana"/>
                          <a:sym typeface="Verdana"/>
                        </a:rPr>
                        <a:t>Username</a:t>
                      </a:r>
                      <a:endParaRPr sz="2200" u="none" cap="none" strike="noStrike">
                        <a:latin typeface="Verdana"/>
                        <a:ea typeface="Verdana"/>
                        <a:cs typeface="Verdana"/>
                        <a:sym typeface="Verdana"/>
                      </a:endParaRPr>
                    </a:p>
                  </a:txBody>
                  <a:tcPr marT="39100" marB="0" marR="0" marL="0">
                    <a:lnL cap="flat" cmpd="sng" w="12700">
                      <a:solidFill>
                        <a:srgbClr val="292934"/>
                      </a:solidFill>
                      <a:prstDash val="solid"/>
                      <a:round/>
                      <a:headEnd len="sm" w="sm" type="none"/>
                      <a:tailEnd len="sm" w="sm" type="none"/>
                    </a:lnL>
                    <a:lnR cap="flat" cmpd="sng" w="12700">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28575">
                      <a:solidFill>
                        <a:srgbClr val="292934"/>
                      </a:solidFill>
                      <a:prstDash val="solid"/>
                      <a:round/>
                      <a:headEnd len="sm" w="sm" type="none"/>
                      <a:tailEnd len="sm" w="sm" type="none"/>
                    </a:lnB>
                  </a:tcPr>
                </a:tc>
                <a:tc>
                  <a:txBody>
                    <a:bodyPr/>
                    <a:lstStyle/>
                    <a:p>
                      <a:pPr indent="0" lvl="0" marL="93980" marR="0" rtl="0" algn="l">
                        <a:lnSpc>
                          <a:spcPct val="100000"/>
                        </a:lnSpc>
                        <a:spcBef>
                          <a:spcPts val="0"/>
                        </a:spcBef>
                        <a:spcAft>
                          <a:spcPts val="0"/>
                        </a:spcAft>
                        <a:buNone/>
                      </a:pPr>
                      <a:r>
                        <a:rPr lang="en-US" sz="2200" u="none" cap="none" strike="noStrike">
                          <a:solidFill>
                            <a:srgbClr val="292934"/>
                          </a:solidFill>
                          <a:latin typeface="Verdana"/>
                          <a:ea typeface="Verdana"/>
                          <a:cs typeface="Verdana"/>
                          <a:sym typeface="Verdana"/>
                        </a:rPr>
                        <a:t>txtUserName</a:t>
                      </a:r>
                      <a:endParaRPr sz="2200" u="none" cap="none" strike="noStrike">
                        <a:latin typeface="Verdana"/>
                        <a:ea typeface="Verdana"/>
                        <a:cs typeface="Verdana"/>
                        <a:sym typeface="Verdana"/>
                      </a:endParaRPr>
                    </a:p>
                  </a:txBody>
                  <a:tcPr marT="39100" marB="0" marR="0" marL="0">
                    <a:lnL cap="flat" cmpd="sng" w="12700">
                      <a:solidFill>
                        <a:srgbClr val="292934"/>
                      </a:solidFill>
                      <a:prstDash val="solid"/>
                      <a:round/>
                      <a:headEnd len="sm" w="sm" type="none"/>
                      <a:tailEnd len="sm" w="sm" type="none"/>
                    </a:lnL>
                    <a:lnR cap="flat" cmpd="sng" w="28575">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28575">
                      <a:solidFill>
                        <a:srgbClr val="292934"/>
                      </a:solidFill>
                      <a:prstDash val="solid"/>
                      <a:round/>
                      <a:headEnd len="sm" w="sm" type="none"/>
                      <a:tailEnd len="sm" w="sm" type="none"/>
                    </a:lnB>
                  </a:tcPr>
                </a:tc>
              </a:tr>
            </a:tbl>
          </a:graphicData>
        </a:graphic>
      </p:graphicFrame>
    </p:spTree>
  </p:cSld>
  <p:clrMapOvr>
    <a:masterClrMapping/>
  </p:clrMapOvr>
</p:sld>
</file>

<file path=ppt/slides/slide5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3" name="Shape 383"/>
        <p:cNvGrpSpPr/>
        <p:nvPr/>
      </p:nvGrpSpPr>
      <p:grpSpPr>
        <a:xfrm>
          <a:off x="0" y="0"/>
          <a:ext cx="0" cy="0"/>
          <a:chOff x="0" y="0"/>
          <a:chExt cx="0" cy="0"/>
        </a:xfrm>
      </p:grpSpPr>
      <p:sp>
        <p:nvSpPr>
          <p:cNvPr id="384" name="Google Shape;384;p59"/>
          <p:cNvSpPr txBox="1"/>
          <p:nvPr>
            <p:ph type="title"/>
          </p:nvPr>
        </p:nvSpPr>
        <p:spPr>
          <a:xfrm>
            <a:off x="914400" y="1334365"/>
            <a:ext cx="4986847" cy="380298"/>
          </a:xfrm>
          <a:prstGeom prst="rect">
            <a:avLst/>
          </a:prstGeom>
          <a:noFill/>
          <a:ln>
            <a:noFill/>
          </a:ln>
        </p:spPr>
        <p:txBody>
          <a:bodyPr anchorCtr="0" anchor="t" bIns="0" lIns="0" spcFirstLastPara="1" rIns="0" wrap="square" tIns="10850">
            <a:spAutoFit/>
          </a:bodyPr>
          <a:lstStyle/>
          <a:p>
            <a:pPr indent="0" lvl="0" marL="10860" rtl="0" algn="l">
              <a:spcBef>
                <a:spcPts val="0"/>
              </a:spcBef>
              <a:spcAft>
                <a:spcPts val="0"/>
              </a:spcAft>
              <a:buNone/>
            </a:pPr>
            <a:r>
              <a:rPr lang="en-US" sz="2400">
                <a:solidFill>
                  <a:schemeClr val="dk1"/>
                </a:solidFill>
                <a:latin typeface="Arial"/>
                <a:ea typeface="Arial"/>
                <a:cs typeface="Arial"/>
                <a:sym typeface="Arial"/>
              </a:rPr>
              <a:t>RequiredFieldValidator</a:t>
            </a:r>
            <a:endParaRPr sz="2400">
              <a:solidFill>
                <a:schemeClr val="dk1"/>
              </a:solidFill>
              <a:latin typeface="Arial"/>
              <a:ea typeface="Arial"/>
              <a:cs typeface="Arial"/>
              <a:sym typeface="Arial"/>
            </a:endParaRPr>
          </a:p>
        </p:txBody>
      </p:sp>
      <p:sp>
        <p:nvSpPr>
          <p:cNvPr id="385" name="Google Shape;385;p59"/>
          <p:cNvSpPr txBox="1"/>
          <p:nvPr/>
        </p:nvSpPr>
        <p:spPr>
          <a:xfrm>
            <a:off x="1168521" y="2038505"/>
            <a:ext cx="7518279" cy="947006"/>
          </a:xfrm>
          <a:prstGeom prst="rect">
            <a:avLst/>
          </a:prstGeom>
          <a:noFill/>
          <a:ln>
            <a:noFill/>
          </a:ln>
        </p:spPr>
        <p:txBody>
          <a:bodyPr anchorCtr="0" anchor="t" bIns="0" lIns="0" spcFirstLastPara="1" rIns="0" wrap="square" tIns="23875">
            <a:spAutoFit/>
          </a:bodyPr>
          <a:lstStyle/>
          <a:p>
            <a:pPr indent="-293213" lvl="0" marL="304074" marR="4344" rtl="0" algn="l">
              <a:lnSpc>
                <a:spcPct val="119460"/>
              </a:lnSpc>
              <a:spcBef>
                <a:spcPts val="0"/>
              </a:spcBef>
              <a:spcAft>
                <a:spcPts val="0"/>
              </a:spcAft>
              <a:buClr>
                <a:srgbClr val="93A299"/>
              </a:buClr>
              <a:buSzPts val="2522"/>
              <a:buFont typeface="Noto Sans Symbols"/>
              <a:buChar char="❑"/>
            </a:pPr>
            <a:r>
              <a:rPr lang="en-US" sz="3078">
                <a:solidFill>
                  <a:srgbClr val="292934"/>
                </a:solidFill>
                <a:latin typeface="Times New Roman"/>
                <a:ea typeface="Times New Roman"/>
                <a:cs typeface="Times New Roman"/>
                <a:sym typeface="Times New Roman"/>
              </a:rPr>
              <a:t>Dùng kiểm tra giá trị của control có hợp  lệ hay không. Bảng thuộc tính</a:t>
            </a:r>
            <a:endParaRPr sz="3078">
              <a:solidFill>
                <a:schemeClr val="dk1"/>
              </a:solidFill>
              <a:latin typeface="Times New Roman"/>
              <a:ea typeface="Times New Roman"/>
              <a:cs typeface="Times New Roman"/>
              <a:sym typeface="Times New Roman"/>
            </a:endParaRPr>
          </a:p>
        </p:txBody>
      </p:sp>
      <p:graphicFrame>
        <p:nvGraphicFramePr>
          <p:cNvPr id="386" name="Google Shape;386;p59"/>
          <p:cNvGraphicFramePr/>
          <p:nvPr/>
        </p:nvGraphicFramePr>
        <p:xfrm>
          <a:off x="1070659" y="3480019"/>
          <a:ext cx="3000000" cy="3000000"/>
        </p:xfrm>
        <a:graphic>
          <a:graphicData uri="http://schemas.openxmlformats.org/drawingml/2006/table">
            <a:tbl>
              <a:tblPr bandRow="1" firstRow="1">
                <a:noFill/>
                <a:tableStyleId>{3C233A0A-49CF-4B93-9269-92A646D8DC43}</a:tableStyleId>
              </a:tblPr>
              <a:tblGrid>
                <a:gridCol w="3551175"/>
                <a:gridCol w="3551175"/>
              </a:tblGrid>
              <a:tr h="417025">
                <a:tc>
                  <a:txBody>
                    <a:bodyPr/>
                    <a:lstStyle/>
                    <a:p>
                      <a:pPr indent="0" lvl="0" marL="90805" marR="0" rtl="0" algn="l">
                        <a:lnSpc>
                          <a:spcPct val="100000"/>
                        </a:lnSpc>
                        <a:spcBef>
                          <a:spcPts val="0"/>
                        </a:spcBef>
                        <a:spcAft>
                          <a:spcPts val="0"/>
                        </a:spcAft>
                        <a:buNone/>
                      </a:pPr>
                      <a:r>
                        <a:rPr lang="en-US" sz="2200" u="none" cap="none" strike="noStrike">
                          <a:solidFill>
                            <a:srgbClr val="AD8F67"/>
                          </a:solidFill>
                          <a:latin typeface="Verdana"/>
                          <a:ea typeface="Verdana"/>
                          <a:cs typeface="Verdana"/>
                          <a:sym typeface="Verdana"/>
                        </a:rPr>
                        <a:t>Property</a:t>
                      </a:r>
                      <a:endParaRPr sz="2200" u="none" cap="none" strike="noStrike">
                        <a:latin typeface="Verdana"/>
                        <a:ea typeface="Verdana"/>
                        <a:cs typeface="Verdana"/>
                        <a:sym typeface="Verdana"/>
                      </a:endParaRPr>
                    </a:p>
                  </a:txBody>
                  <a:tcPr marT="39100" marB="0" marR="0" marL="0">
                    <a:lnL cap="flat" cmpd="sng" w="28575">
                      <a:solidFill>
                        <a:srgbClr val="292934"/>
                      </a:solidFill>
                      <a:prstDash val="solid"/>
                      <a:round/>
                      <a:headEnd len="sm" w="sm" type="none"/>
                      <a:tailEnd len="sm" w="sm" type="none"/>
                    </a:lnL>
                    <a:lnR cap="flat" cmpd="sng" w="12700">
                      <a:solidFill>
                        <a:srgbClr val="292934"/>
                      </a:solidFill>
                      <a:prstDash val="solid"/>
                      <a:round/>
                      <a:headEnd len="sm" w="sm" type="none"/>
                      <a:tailEnd len="sm" w="sm" type="none"/>
                    </a:lnR>
                    <a:lnT cap="flat" cmpd="sng" w="28575">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c>
                  <a:txBody>
                    <a:bodyPr/>
                    <a:lstStyle/>
                    <a:p>
                      <a:pPr indent="0" lvl="0" marL="90805" marR="0" rtl="0" algn="l">
                        <a:lnSpc>
                          <a:spcPct val="100000"/>
                        </a:lnSpc>
                        <a:spcBef>
                          <a:spcPts val="0"/>
                        </a:spcBef>
                        <a:spcAft>
                          <a:spcPts val="0"/>
                        </a:spcAft>
                        <a:buNone/>
                      </a:pPr>
                      <a:r>
                        <a:rPr lang="en-US" sz="2200" u="none" cap="none" strike="noStrike">
                          <a:solidFill>
                            <a:srgbClr val="AD8F67"/>
                          </a:solidFill>
                          <a:latin typeface="Verdana"/>
                          <a:ea typeface="Verdana"/>
                          <a:cs typeface="Verdana"/>
                          <a:sym typeface="Verdana"/>
                        </a:rPr>
                        <a:t>Value</a:t>
                      </a:r>
                      <a:endParaRPr sz="2200" u="none" cap="none" strike="noStrike">
                        <a:latin typeface="Verdana"/>
                        <a:ea typeface="Verdana"/>
                        <a:cs typeface="Verdana"/>
                        <a:sym typeface="Verdana"/>
                      </a:endParaRPr>
                    </a:p>
                  </a:txBody>
                  <a:tcPr marT="39100" marB="0" marR="0" marL="0">
                    <a:lnL cap="flat" cmpd="sng" w="12700">
                      <a:solidFill>
                        <a:srgbClr val="292934"/>
                      </a:solidFill>
                      <a:prstDash val="solid"/>
                      <a:round/>
                      <a:headEnd len="sm" w="sm" type="none"/>
                      <a:tailEnd len="sm" w="sm" type="none"/>
                    </a:lnL>
                    <a:lnR cap="flat" cmpd="sng" w="28575">
                      <a:solidFill>
                        <a:srgbClr val="292934"/>
                      </a:solidFill>
                      <a:prstDash val="solid"/>
                      <a:round/>
                      <a:headEnd len="sm" w="sm" type="none"/>
                      <a:tailEnd len="sm" w="sm" type="none"/>
                    </a:lnR>
                    <a:lnT cap="flat" cmpd="sng" w="28575">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r>
              <a:tr h="475125">
                <a:tc>
                  <a:txBody>
                    <a:bodyPr/>
                    <a:lstStyle/>
                    <a:p>
                      <a:pPr indent="0" lvl="0" marL="90805" marR="0" rtl="0" algn="l">
                        <a:lnSpc>
                          <a:spcPct val="100000"/>
                        </a:lnSpc>
                        <a:spcBef>
                          <a:spcPts val="0"/>
                        </a:spcBef>
                        <a:spcAft>
                          <a:spcPts val="0"/>
                        </a:spcAft>
                        <a:buNone/>
                      </a:pPr>
                      <a:r>
                        <a:rPr lang="en-US" sz="2200" u="none" cap="none" strike="noStrike">
                          <a:solidFill>
                            <a:srgbClr val="292934"/>
                          </a:solidFill>
                          <a:latin typeface="Verdana"/>
                          <a:ea typeface="Verdana"/>
                          <a:cs typeface="Verdana"/>
                          <a:sym typeface="Verdana"/>
                        </a:rPr>
                        <a:t>ID</a:t>
                      </a:r>
                      <a:endParaRPr sz="2200" u="none" cap="none" strike="noStrike">
                        <a:latin typeface="Verdana"/>
                        <a:ea typeface="Verdana"/>
                        <a:cs typeface="Verdana"/>
                        <a:sym typeface="Verdana"/>
                      </a:endParaRPr>
                    </a:p>
                  </a:txBody>
                  <a:tcPr marT="39100" marB="0" marR="0" marL="0">
                    <a:lnL cap="flat" cmpd="sng" w="28575">
                      <a:solidFill>
                        <a:srgbClr val="292934"/>
                      </a:solidFill>
                      <a:prstDash val="solid"/>
                      <a:round/>
                      <a:headEnd len="sm" w="sm" type="none"/>
                      <a:tailEnd len="sm" w="sm" type="none"/>
                    </a:lnL>
                    <a:lnR cap="flat" cmpd="sng" w="12700">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c>
                  <a:txBody>
                    <a:bodyPr/>
                    <a:lstStyle/>
                    <a:p>
                      <a:pPr indent="0" lvl="0" marL="90805" marR="0" rtl="0" algn="l">
                        <a:lnSpc>
                          <a:spcPct val="100000"/>
                        </a:lnSpc>
                        <a:spcBef>
                          <a:spcPts val="0"/>
                        </a:spcBef>
                        <a:spcAft>
                          <a:spcPts val="0"/>
                        </a:spcAft>
                        <a:buNone/>
                      </a:pPr>
                      <a:r>
                        <a:rPr lang="en-US" sz="2200" u="none" cap="none" strike="noStrike">
                          <a:solidFill>
                            <a:srgbClr val="292934"/>
                          </a:solidFill>
                          <a:latin typeface="Verdana"/>
                          <a:ea typeface="Verdana"/>
                          <a:cs typeface="Verdana"/>
                          <a:sym typeface="Verdana"/>
                        </a:rPr>
                        <a:t>rfvUserName</a:t>
                      </a:r>
                      <a:endParaRPr sz="2200" u="none" cap="none" strike="noStrike">
                        <a:latin typeface="Verdana"/>
                        <a:ea typeface="Verdana"/>
                        <a:cs typeface="Verdana"/>
                        <a:sym typeface="Verdana"/>
                      </a:endParaRPr>
                    </a:p>
                  </a:txBody>
                  <a:tcPr marT="39100" marB="0" marR="0" marL="0">
                    <a:lnL cap="flat" cmpd="sng" w="12700">
                      <a:solidFill>
                        <a:srgbClr val="292934"/>
                      </a:solidFill>
                      <a:prstDash val="solid"/>
                      <a:round/>
                      <a:headEnd len="sm" w="sm" type="none"/>
                      <a:tailEnd len="sm" w="sm" type="none"/>
                    </a:lnL>
                    <a:lnR cap="flat" cmpd="sng" w="28575">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r>
              <a:tr h="453400">
                <a:tc>
                  <a:txBody>
                    <a:bodyPr/>
                    <a:lstStyle/>
                    <a:p>
                      <a:pPr indent="0" lvl="0" marL="90805" marR="0" rtl="0" algn="l">
                        <a:lnSpc>
                          <a:spcPct val="100000"/>
                        </a:lnSpc>
                        <a:spcBef>
                          <a:spcPts val="0"/>
                        </a:spcBef>
                        <a:spcAft>
                          <a:spcPts val="0"/>
                        </a:spcAft>
                        <a:buNone/>
                      </a:pPr>
                      <a:r>
                        <a:rPr lang="en-US" sz="2200" u="none" cap="none" strike="noStrike">
                          <a:solidFill>
                            <a:srgbClr val="292934"/>
                          </a:solidFill>
                          <a:latin typeface="Verdana"/>
                          <a:ea typeface="Verdana"/>
                          <a:cs typeface="Verdana"/>
                          <a:sym typeface="Verdana"/>
                        </a:rPr>
                        <a:t>ControlToValidate</a:t>
                      </a:r>
                      <a:endParaRPr sz="2200" u="none" cap="none" strike="noStrike">
                        <a:latin typeface="Verdana"/>
                        <a:ea typeface="Verdana"/>
                        <a:cs typeface="Verdana"/>
                        <a:sym typeface="Verdana"/>
                      </a:endParaRPr>
                    </a:p>
                  </a:txBody>
                  <a:tcPr marT="39100" marB="0" marR="0" marL="0">
                    <a:lnL cap="flat" cmpd="sng" w="28575">
                      <a:solidFill>
                        <a:srgbClr val="292934"/>
                      </a:solidFill>
                      <a:prstDash val="solid"/>
                      <a:round/>
                      <a:headEnd len="sm" w="sm" type="none"/>
                      <a:tailEnd len="sm" w="sm" type="none"/>
                    </a:lnL>
                    <a:lnR cap="flat" cmpd="sng" w="12700">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c>
                  <a:txBody>
                    <a:bodyPr/>
                    <a:lstStyle/>
                    <a:p>
                      <a:pPr indent="0" lvl="0" marL="90805" marR="0" rtl="0" algn="l">
                        <a:lnSpc>
                          <a:spcPct val="100000"/>
                        </a:lnSpc>
                        <a:spcBef>
                          <a:spcPts val="0"/>
                        </a:spcBef>
                        <a:spcAft>
                          <a:spcPts val="0"/>
                        </a:spcAft>
                        <a:buNone/>
                      </a:pPr>
                      <a:r>
                        <a:rPr lang="en-US" sz="2200" u="none" cap="none" strike="noStrike">
                          <a:solidFill>
                            <a:srgbClr val="292934"/>
                          </a:solidFill>
                          <a:latin typeface="Verdana"/>
                          <a:ea typeface="Verdana"/>
                          <a:cs typeface="Verdana"/>
                          <a:sym typeface="Verdana"/>
                        </a:rPr>
                        <a:t>txtUserName</a:t>
                      </a:r>
                      <a:endParaRPr sz="2200" u="none" cap="none" strike="noStrike">
                        <a:latin typeface="Verdana"/>
                        <a:ea typeface="Verdana"/>
                        <a:cs typeface="Verdana"/>
                        <a:sym typeface="Verdana"/>
                      </a:endParaRPr>
                    </a:p>
                  </a:txBody>
                  <a:tcPr marT="39100" marB="0" marR="0" marL="0">
                    <a:lnL cap="flat" cmpd="sng" w="12700">
                      <a:solidFill>
                        <a:srgbClr val="292934"/>
                      </a:solidFill>
                      <a:prstDash val="solid"/>
                      <a:round/>
                      <a:headEnd len="sm" w="sm" type="none"/>
                      <a:tailEnd len="sm" w="sm" type="none"/>
                    </a:lnL>
                    <a:lnR cap="flat" cmpd="sng" w="28575">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r>
              <a:tr h="458825">
                <a:tc>
                  <a:txBody>
                    <a:bodyPr/>
                    <a:lstStyle/>
                    <a:p>
                      <a:pPr indent="0" lvl="0" marL="90805" marR="0" rtl="0" algn="l">
                        <a:lnSpc>
                          <a:spcPct val="100000"/>
                        </a:lnSpc>
                        <a:spcBef>
                          <a:spcPts val="0"/>
                        </a:spcBef>
                        <a:spcAft>
                          <a:spcPts val="0"/>
                        </a:spcAft>
                        <a:buNone/>
                      </a:pPr>
                      <a:r>
                        <a:rPr lang="en-US" sz="2200" u="none" cap="none" strike="noStrike">
                          <a:solidFill>
                            <a:srgbClr val="292934"/>
                          </a:solidFill>
                          <a:latin typeface="Verdana"/>
                          <a:ea typeface="Verdana"/>
                          <a:cs typeface="Verdana"/>
                          <a:sym typeface="Verdana"/>
                        </a:rPr>
                        <a:t>ErrMessage</a:t>
                      </a:r>
                      <a:endParaRPr sz="2200" u="none" cap="none" strike="noStrike">
                        <a:latin typeface="Verdana"/>
                        <a:ea typeface="Verdana"/>
                        <a:cs typeface="Verdana"/>
                        <a:sym typeface="Verdana"/>
                      </a:endParaRPr>
                    </a:p>
                  </a:txBody>
                  <a:tcPr marT="39100" marB="0" marR="0" marL="0">
                    <a:lnL cap="flat" cmpd="sng" w="28575">
                      <a:solidFill>
                        <a:srgbClr val="292934"/>
                      </a:solidFill>
                      <a:prstDash val="solid"/>
                      <a:round/>
                      <a:headEnd len="sm" w="sm" type="none"/>
                      <a:tailEnd len="sm" w="sm" type="none"/>
                    </a:lnL>
                    <a:lnR cap="flat" cmpd="sng" w="12700">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c>
                  <a:txBody>
                    <a:bodyPr/>
                    <a:lstStyle/>
                    <a:p>
                      <a:pPr indent="0" lvl="0" marL="90805" marR="0" rtl="0" algn="l">
                        <a:lnSpc>
                          <a:spcPct val="100000"/>
                        </a:lnSpc>
                        <a:spcBef>
                          <a:spcPts val="0"/>
                        </a:spcBef>
                        <a:spcAft>
                          <a:spcPts val="0"/>
                        </a:spcAft>
                        <a:buNone/>
                      </a:pPr>
                      <a:r>
                        <a:rPr lang="en-US" sz="2200" u="none" cap="none" strike="noStrike">
                          <a:solidFill>
                            <a:srgbClr val="292934"/>
                          </a:solidFill>
                          <a:latin typeface="Verdana"/>
                          <a:ea typeface="Verdana"/>
                          <a:cs typeface="Verdana"/>
                          <a:sym typeface="Verdana"/>
                        </a:rPr>
                        <a:t>Nhập vào Username</a:t>
                      </a:r>
                      <a:endParaRPr sz="2200" u="none" cap="none" strike="noStrike">
                        <a:latin typeface="Verdana"/>
                        <a:ea typeface="Verdana"/>
                        <a:cs typeface="Verdana"/>
                        <a:sym typeface="Verdana"/>
                      </a:endParaRPr>
                    </a:p>
                  </a:txBody>
                  <a:tcPr marT="39100" marB="0" marR="0" marL="0">
                    <a:lnL cap="flat" cmpd="sng" w="12700">
                      <a:solidFill>
                        <a:srgbClr val="292934"/>
                      </a:solidFill>
                      <a:prstDash val="solid"/>
                      <a:round/>
                      <a:headEnd len="sm" w="sm" type="none"/>
                      <a:tailEnd len="sm" w="sm" type="none"/>
                    </a:lnL>
                    <a:lnR cap="flat" cmpd="sng" w="28575">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r>
              <a:tr h="437100">
                <a:tc>
                  <a:txBody>
                    <a:bodyPr/>
                    <a:lstStyle/>
                    <a:p>
                      <a:pPr indent="0" lvl="0" marL="90805" marR="0" rtl="0" algn="l">
                        <a:lnSpc>
                          <a:spcPct val="100000"/>
                        </a:lnSpc>
                        <a:spcBef>
                          <a:spcPts val="0"/>
                        </a:spcBef>
                        <a:spcAft>
                          <a:spcPts val="0"/>
                        </a:spcAft>
                        <a:buNone/>
                      </a:pPr>
                      <a:r>
                        <a:rPr lang="en-US" sz="2200" u="none" cap="none" strike="noStrike">
                          <a:solidFill>
                            <a:srgbClr val="292934"/>
                          </a:solidFill>
                          <a:latin typeface="Verdana"/>
                          <a:ea typeface="Verdana"/>
                          <a:cs typeface="Verdana"/>
                          <a:sym typeface="Verdana"/>
                        </a:rPr>
                        <a:t>Display</a:t>
                      </a:r>
                      <a:endParaRPr sz="2200" u="none" cap="none" strike="noStrike">
                        <a:latin typeface="Verdana"/>
                        <a:ea typeface="Verdana"/>
                        <a:cs typeface="Verdana"/>
                        <a:sym typeface="Verdana"/>
                      </a:endParaRPr>
                    </a:p>
                  </a:txBody>
                  <a:tcPr marT="39100" marB="0" marR="0" marL="0">
                    <a:lnL cap="flat" cmpd="sng" w="28575">
                      <a:solidFill>
                        <a:srgbClr val="292934"/>
                      </a:solidFill>
                      <a:prstDash val="solid"/>
                      <a:round/>
                      <a:headEnd len="sm" w="sm" type="none"/>
                      <a:tailEnd len="sm" w="sm" type="none"/>
                    </a:lnL>
                    <a:lnR cap="flat" cmpd="sng" w="12700">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28575">
                      <a:solidFill>
                        <a:srgbClr val="292934"/>
                      </a:solidFill>
                      <a:prstDash val="solid"/>
                      <a:round/>
                      <a:headEnd len="sm" w="sm" type="none"/>
                      <a:tailEnd len="sm" w="sm" type="none"/>
                    </a:lnB>
                  </a:tcPr>
                </a:tc>
                <a:tc>
                  <a:txBody>
                    <a:bodyPr/>
                    <a:lstStyle/>
                    <a:p>
                      <a:pPr indent="0" lvl="0" marL="90805" marR="0" rtl="0" algn="l">
                        <a:lnSpc>
                          <a:spcPct val="100000"/>
                        </a:lnSpc>
                        <a:spcBef>
                          <a:spcPts val="0"/>
                        </a:spcBef>
                        <a:spcAft>
                          <a:spcPts val="0"/>
                        </a:spcAft>
                        <a:buNone/>
                      </a:pPr>
                      <a:r>
                        <a:rPr lang="en-US" sz="2200" u="none" cap="none" strike="noStrike">
                          <a:solidFill>
                            <a:srgbClr val="292934"/>
                          </a:solidFill>
                          <a:latin typeface="Verdana"/>
                          <a:ea typeface="Verdana"/>
                          <a:cs typeface="Verdana"/>
                          <a:sym typeface="Verdana"/>
                        </a:rPr>
                        <a:t>Dynamic</a:t>
                      </a:r>
                      <a:endParaRPr sz="2200" u="none" cap="none" strike="noStrike">
                        <a:latin typeface="Verdana"/>
                        <a:ea typeface="Verdana"/>
                        <a:cs typeface="Verdana"/>
                        <a:sym typeface="Verdana"/>
                      </a:endParaRPr>
                    </a:p>
                  </a:txBody>
                  <a:tcPr marT="39100" marB="0" marR="0" marL="0">
                    <a:lnL cap="flat" cmpd="sng" w="12700">
                      <a:solidFill>
                        <a:srgbClr val="292934"/>
                      </a:solidFill>
                      <a:prstDash val="solid"/>
                      <a:round/>
                      <a:headEnd len="sm" w="sm" type="none"/>
                      <a:tailEnd len="sm" w="sm" type="none"/>
                    </a:lnL>
                    <a:lnR cap="flat" cmpd="sng" w="28575">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28575">
                      <a:solidFill>
                        <a:srgbClr val="292934"/>
                      </a:solidFill>
                      <a:prstDash val="solid"/>
                      <a:round/>
                      <a:headEnd len="sm" w="sm" type="none"/>
                      <a:tailEnd len="sm" w="sm" type="none"/>
                    </a:lnB>
                  </a:tcPr>
                </a:tc>
              </a:tr>
            </a:tbl>
          </a:graphicData>
        </a:graphic>
      </p:graphicFrame>
      <p:sp>
        <p:nvSpPr>
          <p:cNvPr id="387" name="Google Shape;387;p59"/>
          <p:cNvSpPr txBox="1"/>
          <p:nvPr/>
        </p:nvSpPr>
        <p:spPr>
          <a:xfrm>
            <a:off x="1536760" y="362601"/>
            <a:ext cx="5867400" cy="589907"/>
          </a:xfrm>
          <a:prstGeom prst="rect">
            <a:avLst/>
          </a:prstGeom>
          <a:noFill/>
          <a:ln>
            <a:noFill/>
          </a:ln>
        </p:spPr>
        <p:txBody>
          <a:bodyPr anchorCtr="0" anchor="t" bIns="0" lIns="0" spcFirstLastPara="1" rIns="0" wrap="square" tIns="10850">
            <a:spAutoFit/>
          </a:bodyPr>
          <a:lstStyle/>
          <a:p>
            <a:pPr indent="0" lvl="0" marL="10860" marR="0" rtl="0" algn="l">
              <a:spcBef>
                <a:spcPts val="0"/>
              </a:spcBef>
              <a:spcAft>
                <a:spcPts val="0"/>
              </a:spcAft>
              <a:buNone/>
            </a:pPr>
            <a:r>
              <a:rPr b="1" i="0" lang="en-US" sz="3762">
                <a:solidFill>
                  <a:schemeClr val="lt1"/>
                </a:solidFill>
                <a:latin typeface="Times New Roman"/>
                <a:ea typeface="Times New Roman"/>
                <a:cs typeface="Times New Roman"/>
                <a:sym typeface="Times New Roman"/>
              </a:rPr>
              <a:t>Thiết kế Demo Web</a:t>
            </a:r>
            <a:endParaRPr b="1" i="0" sz="3762">
              <a:solidFill>
                <a:schemeClr val="lt1"/>
              </a:solidFill>
              <a:latin typeface="Times New Roman"/>
              <a:ea typeface="Times New Roman"/>
              <a:cs typeface="Times New Roman"/>
              <a:sym typeface="Times New Roman"/>
            </a:endParaRPr>
          </a:p>
        </p:txBody>
      </p:sp>
    </p:spTree>
  </p:cSld>
  <p:clrMapOvr>
    <a:masterClrMapping/>
  </p:clrMapOvr>
</p:sld>
</file>

<file path=ppt/slides/slide5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1" name="Shape 391"/>
        <p:cNvGrpSpPr/>
        <p:nvPr/>
      </p:nvGrpSpPr>
      <p:grpSpPr>
        <a:xfrm>
          <a:off x="0" y="0"/>
          <a:ext cx="0" cy="0"/>
          <a:chOff x="0" y="0"/>
          <a:chExt cx="0" cy="0"/>
        </a:xfrm>
      </p:grpSpPr>
      <p:sp>
        <p:nvSpPr>
          <p:cNvPr id="392" name="Google Shape;392;p60"/>
          <p:cNvSpPr txBox="1"/>
          <p:nvPr>
            <p:ph type="title"/>
          </p:nvPr>
        </p:nvSpPr>
        <p:spPr>
          <a:xfrm>
            <a:off x="559972" y="1066800"/>
            <a:ext cx="1120737" cy="441853"/>
          </a:xfrm>
          <a:prstGeom prst="rect">
            <a:avLst/>
          </a:prstGeom>
          <a:noFill/>
          <a:ln>
            <a:noFill/>
          </a:ln>
        </p:spPr>
        <p:txBody>
          <a:bodyPr anchorCtr="0" anchor="t" bIns="0" lIns="0" spcFirstLastPara="1" rIns="0" wrap="square" tIns="10850">
            <a:spAutoFit/>
          </a:bodyPr>
          <a:lstStyle/>
          <a:p>
            <a:pPr indent="0" lvl="0" marL="10860" rtl="0" algn="l">
              <a:spcBef>
                <a:spcPts val="0"/>
              </a:spcBef>
              <a:spcAft>
                <a:spcPts val="0"/>
              </a:spcAft>
              <a:buNone/>
            </a:pPr>
            <a:r>
              <a:rPr lang="en-US">
                <a:solidFill>
                  <a:schemeClr val="dk1"/>
                </a:solidFill>
              </a:rPr>
              <a:t>Code</a:t>
            </a:r>
            <a:endParaRPr>
              <a:solidFill>
                <a:schemeClr val="dk1"/>
              </a:solidFill>
            </a:endParaRPr>
          </a:p>
        </p:txBody>
      </p:sp>
      <p:sp>
        <p:nvSpPr>
          <p:cNvPr id="393" name="Google Shape;393;p60"/>
          <p:cNvSpPr txBox="1"/>
          <p:nvPr/>
        </p:nvSpPr>
        <p:spPr>
          <a:xfrm>
            <a:off x="1147072" y="1828800"/>
            <a:ext cx="6646775" cy="3691282"/>
          </a:xfrm>
          <a:prstGeom prst="rect">
            <a:avLst/>
          </a:prstGeom>
          <a:noFill/>
          <a:ln>
            <a:noFill/>
          </a:ln>
        </p:spPr>
        <p:txBody>
          <a:bodyPr anchorCtr="0" anchor="t" bIns="0" lIns="0" spcFirstLastPara="1" rIns="0" wrap="square" tIns="23875">
            <a:spAutoFit/>
          </a:bodyPr>
          <a:lstStyle/>
          <a:p>
            <a:pPr indent="-293214" lvl="0" marL="304074" marR="4344" rtl="0" algn="l">
              <a:lnSpc>
                <a:spcPct val="119253"/>
              </a:lnSpc>
              <a:spcBef>
                <a:spcPts val="0"/>
              </a:spcBef>
              <a:spcAft>
                <a:spcPts val="0"/>
              </a:spcAft>
              <a:buNone/>
            </a:pPr>
            <a:r>
              <a:rPr lang="en-US" sz="2223">
                <a:solidFill>
                  <a:srgbClr val="0000FF"/>
                </a:solidFill>
                <a:latin typeface="Times New Roman"/>
                <a:ea typeface="Times New Roman"/>
                <a:cs typeface="Times New Roman"/>
                <a:sym typeface="Times New Roman"/>
              </a:rPr>
              <a:t>Private Sub </a:t>
            </a:r>
            <a:r>
              <a:rPr lang="en-US" sz="2223">
                <a:solidFill>
                  <a:srgbClr val="292934"/>
                </a:solidFill>
                <a:latin typeface="Times New Roman"/>
                <a:ea typeface="Times New Roman"/>
                <a:cs typeface="Times New Roman"/>
                <a:sym typeface="Times New Roman"/>
              </a:rPr>
              <a:t>btnAcept_Click(</a:t>
            </a:r>
            <a:r>
              <a:rPr lang="en-US" sz="2223">
                <a:solidFill>
                  <a:srgbClr val="0000FF"/>
                </a:solidFill>
                <a:latin typeface="Times New Roman"/>
                <a:ea typeface="Times New Roman"/>
                <a:cs typeface="Times New Roman"/>
                <a:sym typeface="Times New Roman"/>
              </a:rPr>
              <a:t>ByVal </a:t>
            </a:r>
            <a:r>
              <a:rPr lang="en-US" sz="2223">
                <a:solidFill>
                  <a:srgbClr val="292934"/>
                </a:solidFill>
                <a:latin typeface="Times New Roman"/>
                <a:ea typeface="Times New Roman"/>
                <a:cs typeface="Times New Roman"/>
                <a:sym typeface="Times New Roman"/>
              </a:rPr>
              <a:t>sender As  System.Object, </a:t>
            </a:r>
            <a:r>
              <a:rPr lang="en-US" sz="2223">
                <a:solidFill>
                  <a:srgbClr val="0000FF"/>
                </a:solidFill>
                <a:latin typeface="Times New Roman"/>
                <a:ea typeface="Times New Roman"/>
                <a:cs typeface="Times New Roman"/>
                <a:sym typeface="Times New Roman"/>
              </a:rPr>
              <a:t>ByVal </a:t>
            </a:r>
            <a:r>
              <a:rPr lang="en-US" sz="2223">
                <a:solidFill>
                  <a:srgbClr val="292934"/>
                </a:solidFill>
                <a:latin typeface="Times New Roman"/>
                <a:ea typeface="Times New Roman"/>
                <a:cs typeface="Times New Roman"/>
                <a:sym typeface="Times New Roman"/>
              </a:rPr>
              <a:t>e </a:t>
            </a:r>
            <a:r>
              <a:rPr lang="en-US" sz="2223">
                <a:solidFill>
                  <a:srgbClr val="0000FF"/>
                </a:solidFill>
                <a:latin typeface="Times New Roman"/>
                <a:ea typeface="Times New Roman"/>
                <a:cs typeface="Times New Roman"/>
                <a:sym typeface="Times New Roman"/>
              </a:rPr>
              <a:t>As </a:t>
            </a:r>
            <a:r>
              <a:rPr lang="en-US" sz="2223">
                <a:solidFill>
                  <a:srgbClr val="292934"/>
                </a:solidFill>
                <a:latin typeface="Times New Roman"/>
                <a:ea typeface="Times New Roman"/>
                <a:cs typeface="Times New Roman"/>
                <a:sym typeface="Times New Roman"/>
              </a:rPr>
              <a:t>System.EventArgs) </a:t>
            </a:r>
            <a:r>
              <a:rPr lang="en-US" sz="2223">
                <a:solidFill>
                  <a:srgbClr val="0000FF"/>
                </a:solidFill>
                <a:latin typeface="Times New Roman"/>
                <a:ea typeface="Times New Roman"/>
                <a:cs typeface="Times New Roman"/>
                <a:sym typeface="Times New Roman"/>
              </a:rPr>
              <a:t>Handles  </a:t>
            </a:r>
            <a:r>
              <a:rPr lang="en-US" sz="2223">
                <a:solidFill>
                  <a:srgbClr val="292934"/>
                </a:solidFill>
                <a:latin typeface="Times New Roman"/>
                <a:ea typeface="Times New Roman"/>
                <a:cs typeface="Times New Roman"/>
                <a:sym typeface="Times New Roman"/>
              </a:rPr>
              <a:t>btnAcept.Click</a:t>
            </a:r>
            <a:endParaRPr sz="2223">
              <a:solidFill>
                <a:schemeClr val="dk1"/>
              </a:solidFill>
              <a:latin typeface="Times New Roman"/>
              <a:ea typeface="Times New Roman"/>
              <a:cs typeface="Times New Roman"/>
              <a:sym typeface="Times New Roman"/>
            </a:endParaRPr>
          </a:p>
          <a:p>
            <a:pPr indent="0" lvl="0" marL="575568" marR="0" rtl="0" algn="l">
              <a:spcBef>
                <a:spcPts val="428"/>
              </a:spcBef>
              <a:spcAft>
                <a:spcPts val="0"/>
              </a:spcAft>
              <a:buNone/>
            </a:pPr>
            <a:r>
              <a:rPr lang="en-US" sz="2223">
                <a:solidFill>
                  <a:srgbClr val="0000FF"/>
                </a:solidFill>
                <a:latin typeface="Times New Roman"/>
                <a:ea typeface="Times New Roman"/>
                <a:cs typeface="Times New Roman"/>
                <a:sym typeface="Times New Roman"/>
              </a:rPr>
              <a:t>If </a:t>
            </a:r>
            <a:r>
              <a:rPr lang="en-US" sz="2223">
                <a:solidFill>
                  <a:srgbClr val="292934"/>
                </a:solidFill>
                <a:latin typeface="Times New Roman"/>
                <a:ea typeface="Times New Roman"/>
                <a:cs typeface="Times New Roman"/>
                <a:sym typeface="Times New Roman"/>
              </a:rPr>
              <a:t>Page.IsValid = </a:t>
            </a:r>
            <a:r>
              <a:rPr lang="en-US" sz="2223">
                <a:solidFill>
                  <a:srgbClr val="0000FF"/>
                </a:solidFill>
                <a:latin typeface="Times New Roman"/>
                <a:ea typeface="Times New Roman"/>
                <a:cs typeface="Times New Roman"/>
                <a:sym typeface="Times New Roman"/>
              </a:rPr>
              <a:t>True Then</a:t>
            </a:r>
            <a:endParaRPr sz="2223">
              <a:solidFill>
                <a:schemeClr val="dk1"/>
              </a:solidFill>
              <a:latin typeface="Times New Roman"/>
              <a:ea typeface="Times New Roman"/>
              <a:cs typeface="Times New Roman"/>
              <a:sym typeface="Times New Roman"/>
            </a:endParaRPr>
          </a:p>
          <a:p>
            <a:pPr indent="0" lvl="0" marL="716745" marR="0" rtl="0" algn="l">
              <a:spcBef>
                <a:spcPts val="1095"/>
              </a:spcBef>
              <a:spcAft>
                <a:spcPts val="0"/>
              </a:spcAft>
              <a:buNone/>
            </a:pPr>
            <a:r>
              <a:rPr lang="en-US" sz="1710">
                <a:solidFill>
                  <a:srgbClr val="292934"/>
                </a:solidFill>
                <a:latin typeface="Times New Roman"/>
                <a:ea typeface="Times New Roman"/>
                <a:cs typeface="Times New Roman"/>
                <a:sym typeface="Times New Roman"/>
              </a:rPr>
              <a:t>'Specify a message to be displayed on the label</a:t>
            </a:r>
            <a:endParaRPr sz="1710">
              <a:solidFill>
                <a:schemeClr val="dk1"/>
              </a:solidFill>
              <a:latin typeface="Times New Roman"/>
              <a:ea typeface="Times New Roman"/>
              <a:cs typeface="Times New Roman"/>
              <a:sym typeface="Times New Roman"/>
            </a:endParaRPr>
          </a:p>
          <a:p>
            <a:pPr indent="0" lvl="0" marL="716745" marR="1393308" rtl="0" algn="l">
              <a:lnSpc>
                <a:spcPct val="123200"/>
              </a:lnSpc>
              <a:spcBef>
                <a:spcPts val="637"/>
              </a:spcBef>
              <a:spcAft>
                <a:spcPts val="0"/>
              </a:spcAft>
              <a:buNone/>
            </a:pPr>
            <a:r>
              <a:rPr lang="en-US" sz="1710">
                <a:solidFill>
                  <a:srgbClr val="292934"/>
                </a:solidFill>
                <a:latin typeface="Times New Roman"/>
                <a:ea typeface="Times New Roman"/>
                <a:cs typeface="Times New Roman"/>
                <a:sym typeface="Times New Roman"/>
              </a:rPr>
              <a:t>lblMessage.Text = "Welcome " + txtUserName.Text  'Make the label visible</a:t>
            </a:r>
            <a:endParaRPr sz="1710">
              <a:solidFill>
                <a:schemeClr val="dk1"/>
              </a:solidFill>
              <a:latin typeface="Times New Roman"/>
              <a:ea typeface="Times New Roman"/>
              <a:cs typeface="Times New Roman"/>
              <a:sym typeface="Times New Roman"/>
            </a:endParaRPr>
          </a:p>
          <a:p>
            <a:pPr indent="0" lvl="0" marL="716745" marR="0" rtl="0" algn="l">
              <a:spcBef>
                <a:spcPts val="428"/>
              </a:spcBef>
              <a:spcAft>
                <a:spcPts val="0"/>
              </a:spcAft>
              <a:buNone/>
            </a:pPr>
            <a:r>
              <a:rPr lang="en-US" sz="1710">
                <a:solidFill>
                  <a:srgbClr val="292934"/>
                </a:solidFill>
                <a:latin typeface="Times New Roman"/>
                <a:ea typeface="Times New Roman"/>
                <a:cs typeface="Times New Roman"/>
                <a:sym typeface="Times New Roman"/>
              </a:rPr>
              <a:t>lblMessage.Visible = True</a:t>
            </a:r>
            <a:endParaRPr sz="1710">
              <a:solidFill>
                <a:schemeClr val="dk1"/>
              </a:solidFill>
              <a:latin typeface="Times New Roman"/>
              <a:ea typeface="Times New Roman"/>
              <a:cs typeface="Times New Roman"/>
              <a:sym typeface="Times New Roman"/>
            </a:endParaRPr>
          </a:p>
          <a:p>
            <a:pPr indent="282354" lvl="0" marL="293214" marR="5350609" rtl="0" algn="l">
              <a:lnSpc>
                <a:spcPct val="118600"/>
              </a:lnSpc>
              <a:spcBef>
                <a:spcPts val="56"/>
              </a:spcBef>
              <a:spcAft>
                <a:spcPts val="0"/>
              </a:spcAft>
              <a:buNone/>
            </a:pPr>
            <a:r>
              <a:rPr lang="en-US" sz="2223">
                <a:solidFill>
                  <a:srgbClr val="0000FF"/>
                </a:solidFill>
                <a:latin typeface="Times New Roman"/>
                <a:ea typeface="Times New Roman"/>
                <a:cs typeface="Times New Roman"/>
                <a:sym typeface="Times New Roman"/>
              </a:rPr>
              <a:t>End If  End Sub</a:t>
            </a:r>
            <a:endParaRPr sz="2223">
              <a:solidFill>
                <a:schemeClr val="dk1"/>
              </a:solidFill>
              <a:latin typeface="Times New Roman"/>
              <a:ea typeface="Times New Roman"/>
              <a:cs typeface="Times New Roman"/>
              <a:sym typeface="Times New Roman"/>
            </a:endParaRPr>
          </a:p>
        </p:txBody>
      </p:sp>
      <p:sp>
        <p:nvSpPr>
          <p:cNvPr id="394" name="Google Shape;394;p60"/>
          <p:cNvSpPr txBox="1"/>
          <p:nvPr/>
        </p:nvSpPr>
        <p:spPr>
          <a:xfrm>
            <a:off x="1536760" y="362601"/>
            <a:ext cx="5867400" cy="589907"/>
          </a:xfrm>
          <a:prstGeom prst="rect">
            <a:avLst/>
          </a:prstGeom>
          <a:noFill/>
          <a:ln>
            <a:noFill/>
          </a:ln>
        </p:spPr>
        <p:txBody>
          <a:bodyPr anchorCtr="0" anchor="t" bIns="0" lIns="0" spcFirstLastPara="1" rIns="0" wrap="square" tIns="10850">
            <a:spAutoFit/>
          </a:bodyPr>
          <a:lstStyle/>
          <a:p>
            <a:pPr indent="0" lvl="0" marL="10860" marR="0" rtl="0" algn="l">
              <a:spcBef>
                <a:spcPts val="0"/>
              </a:spcBef>
              <a:spcAft>
                <a:spcPts val="0"/>
              </a:spcAft>
              <a:buNone/>
            </a:pPr>
            <a:r>
              <a:rPr b="1" i="0" lang="en-US" sz="3762">
                <a:solidFill>
                  <a:schemeClr val="lt1"/>
                </a:solidFill>
                <a:latin typeface="Times New Roman"/>
                <a:ea typeface="Times New Roman"/>
                <a:cs typeface="Times New Roman"/>
                <a:sym typeface="Times New Roman"/>
              </a:rPr>
              <a:t>Thiết kế Demo Web</a:t>
            </a:r>
            <a:endParaRPr b="1" i="0" sz="3762">
              <a:solidFill>
                <a:schemeClr val="lt1"/>
              </a:solidFill>
              <a:latin typeface="Times New Roman"/>
              <a:ea typeface="Times New Roman"/>
              <a:cs typeface="Times New Roman"/>
              <a:sym typeface="Times New Roman"/>
            </a:endParaRPr>
          </a:p>
        </p:txBody>
      </p:sp>
    </p:spTree>
  </p:cSld>
  <p:clrMapOvr>
    <a:masterClrMapping/>
  </p:clrMapOvr>
</p:sld>
</file>

<file path=ppt/slides/slide5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8" name="Shape 398"/>
        <p:cNvGrpSpPr/>
        <p:nvPr/>
      </p:nvGrpSpPr>
      <p:grpSpPr>
        <a:xfrm>
          <a:off x="0" y="0"/>
          <a:ext cx="0" cy="0"/>
          <a:chOff x="0" y="0"/>
          <a:chExt cx="0" cy="0"/>
        </a:xfrm>
      </p:grpSpPr>
      <p:sp>
        <p:nvSpPr>
          <p:cNvPr id="399" name="Google Shape;399;p61"/>
          <p:cNvSpPr txBox="1"/>
          <p:nvPr>
            <p:ph type="title"/>
          </p:nvPr>
        </p:nvSpPr>
        <p:spPr>
          <a:xfrm>
            <a:off x="1056340" y="1295400"/>
            <a:ext cx="3937241" cy="380298"/>
          </a:xfrm>
          <a:prstGeom prst="rect">
            <a:avLst/>
          </a:prstGeom>
          <a:noFill/>
          <a:ln>
            <a:noFill/>
          </a:ln>
        </p:spPr>
        <p:txBody>
          <a:bodyPr anchorCtr="0" anchor="t" bIns="0" lIns="0" spcFirstLastPara="1" rIns="0" wrap="square" tIns="10850">
            <a:spAutoFit/>
          </a:bodyPr>
          <a:lstStyle/>
          <a:p>
            <a:pPr indent="0" lvl="0" marL="10860" rtl="0" algn="l">
              <a:spcBef>
                <a:spcPts val="0"/>
              </a:spcBef>
              <a:spcAft>
                <a:spcPts val="0"/>
              </a:spcAft>
              <a:buNone/>
            </a:pPr>
            <a:r>
              <a:rPr lang="en-US" sz="2400">
                <a:solidFill>
                  <a:schemeClr val="dk1"/>
                </a:solidFill>
                <a:latin typeface="Arial"/>
                <a:ea typeface="Arial"/>
                <a:cs typeface="Arial"/>
                <a:sym typeface="Arial"/>
              </a:rPr>
              <a:t>CompareValidator</a:t>
            </a:r>
            <a:endParaRPr sz="2400">
              <a:solidFill>
                <a:schemeClr val="dk1"/>
              </a:solidFill>
              <a:latin typeface="Arial"/>
              <a:ea typeface="Arial"/>
              <a:cs typeface="Arial"/>
              <a:sym typeface="Arial"/>
            </a:endParaRPr>
          </a:p>
        </p:txBody>
      </p:sp>
      <p:sp>
        <p:nvSpPr>
          <p:cNvPr id="400" name="Google Shape;400;p61"/>
          <p:cNvSpPr txBox="1"/>
          <p:nvPr/>
        </p:nvSpPr>
        <p:spPr>
          <a:xfrm>
            <a:off x="667298" y="1898864"/>
            <a:ext cx="8095701" cy="3331147"/>
          </a:xfrm>
          <a:prstGeom prst="rect">
            <a:avLst/>
          </a:prstGeom>
          <a:noFill/>
          <a:ln>
            <a:noFill/>
          </a:ln>
        </p:spPr>
        <p:txBody>
          <a:bodyPr anchorCtr="0" anchor="t" bIns="0" lIns="0" spcFirstLastPara="1" rIns="0" wrap="square" tIns="28225">
            <a:spAutoFit/>
          </a:bodyPr>
          <a:lstStyle/>
          <a:p>
            <a:pPr indent="-293213" lvl="0" marL="304074" marR="4344" rtl="0" algn="l">
              <a:lnSpc>
                <a:spcPct val="150000"/>
              </a:lnSpc>
              <a:spcBef>
                <a:spcPts val="0"/>
              </a:spcBef>
              <a:spcAft>
                <a:spcPts val="0"/>
              </a:spcAft>
              <a:buClr>
                <a:srgbClr val="93A299"/>
              </a:buClr>
              <a:buSzPts val="2522"/>
              <a:buFont typeface="Noto Sans Symbols"/>
              <a:buChar char="❑"/>
            </a:pPr>
            <a:r>
              <a:rPr lang="en-US" sz="3078">
                <a:solidFill>
                  <a:srgbClr val="292934"/>
                </a:solidFill>
                <a:latin typeface="Times New Roman"/>
                <a:ea typeface="Times New Roman"/>
                <a:cs typeface="Times New Roman"/>
                <a:sym typeface="Times New Roman"/>
              </a:rPr>
              <a:t>Dùng để so sánh giá trị nhập bởi control  này với một control khác hoặc một giá trị  có sẵn.</a:t>
            </a:r>
            <a:endParaRPr sz="3078">
              <a:solidFill>
                <a:schemeClr val="dk1"/>
              </a:solidFill>
              <a:latin typeface="Times New Roman"/>
              <a:ea typeface="Times New Roman"/>
              <a:cs typeface="Times New Roman"/>
              <a:sym typeface="Times New Roman"/>
            </a:endParaRPr>
          </a:p>
          <a:p>
            <a:pPr indent="-297015" lvl="0" marL="307331" marR="0" rtl="0" algn="l">
              <a:lnSpc>
                <a:spcPct val="150000"/>
              </a:lnSpc>
              <a:spcBef>
                <a:spcPts val="599"/>
              </a:spcBef>
              <a:spcAft>
                <a:spcPts val="0"/>
              </a:spcAft>
              <a:buClr>
                <a:srgbClr val="93A299"/>
              </a:buClr>
              <a:buSzPts val="2522"/>
              <a:buFont typeface="Noto Sans Symbols"/>
              <a:buChar char="❑"/>
            </a:pPr>
            <a:r>
              <a:rPr lang="en-US" sz="3078">
                <a:solidFill>
                  <a:srgbClr val="292934"/>
                </a:solidFill>
                <a:latin typeface="Times New Roman"/>
                <a:ea typeface="Times New Roman"/>
                <a:cs typeface="Times New Roman"/>
                <a:sym typeface="Times New Roman"/>
              </a:rPr>
              <a:t>Các toán tử: </a:t>
            </a:r>
            <a:r>
              <a:rPr i="1" lang="en-US" sz="2394">
                <a:solidFill>
                  <a:srgbClr val="292934"/>
                </a:solidFill>
                <a:latin typeface="Times New Roman"/>
                <a:ea typeface="Times New Roman"/>
                <a:cs typeface="Times New Roman"/>
                <a:sym typeface="Times New Roman"/>
              </a:rPr>
              <a:t>Equal, NotEqual, GreaterThan </a:t>
            </a:r>
            <a:r>
              <a:rPr lang="en-US" sz="2394">
                <a:solidFill>
                  <a:srgbClr val="292934"/>
                </a:solidFill>
                <a:latin typeface="Times New Roman"/>
                <a:ea typeface="Times New Roman"/>
                <a:cs typeface="Times New Roman"/>
                <a:sym typeface="Times New Roman"/>
              </a:rPr>
              <a:t>và</a:t>
            </a:r>
            <a:endParaRPr sz="2394">
              <a:solidFill>
                <a:schemeClr val="dk1"/>
              </a:solidFill>
              <a:latin typeface="Times New Roman"/>
              <a:ea typeface="Times New Roman"/>
              <a:cs typeface="Times New Roman"/>
              <a:sym typeface="Times New Roman"/>
            </a:endParaRPr>
          </a:p>
          <a:p>
            <a:pPr indent="0" lvl="0" marL="304074" marR="0" rtl="0" algn="l">
              <a:lnSpc>
                <a:spcPct val="150000"/>
              </a:lnSpc>
              <a:spcBef>
                <a:spcPts val="17"/>
              </a:spcBef>
              <a:spcAft>
                <a:spcPts val="0"/>
              </a:spcAft>
              <a:buNone/>
            </a:pPr>
            <a:r>
              <a:rPr i="1" lang="en-US" sz="2394">
                <a:solidFill>
                  <a:srgbClr val="292934"/>
                </a:solidFill>
                <a:latin typeface="Times New Roman"/>
                <a:ea typeface="Times New Roman"/>
                <a:cs typeface="Times New Roman"/>
                <a:sym typeface="Times New Roman"/>
              </a:rPr>
              <a:t>LessThan </a:t>
            </a:r>
            <a:r>
              <a:rPr lang="en-US" sz="2394">
                <a:solidFill>
                  <a:srgbClr val="292934"/>
                </a:solidFill>
                <a:latin typeface="Times New Roman"/>
                <a:ea typeface="Times New Roman"/>
                <a:cs typeface="Times New Roman"/>
                <a:sym typeface="Times New Roman"/>
              </a:rPr>
              <a:t>cho phép so sánh các kiểu: </a:t>
            </a:r>
            <a:r>
              <a:rPr i="1" lang="en-US" sz="2223">
                <a:solidFill>
                  <a:srgbClr val="292934"/>
                </a:solidFill>
                <a:latin typeface="Times New Roman"/>
                <a:ea typeface="Times New Roman"/>
                <a:cs typeface="Times New Roman"/>
                <a:sym typeface="Times New Roman"/>
              </a:rPr>
              <a:t>String, Integer,</a:t>
            </a:r>
            <a:endParaRPr sz="2223">
              <a:solidFill>
                <a:schemeClr val="dk1"/>
              </a:solidFill>
              <a:latin typeface="Times New Roman"/>
              <a:ea typeface="Times New Roman"/>
              <a:cs typeface="Times New Roman"/>
              <a:sym typeface="Times New Roman"/>
            </a:endParaRPr>
          </a:p>
          <a:p>
            <a:pPr indent="0" lvl="0" marL="304074" marR="0" rtl="0" algn="l">
              <a:lnSpc>
                <a:spcPct val="150000"/>
              </a:lnSpc>
              <a:spcBef>
                <a:spcPts val="718"/>
              </a:spcBef>
              <a:spcAft>
                <a:spcPts val="0"/>
              </a:spcAft>
              <a:buNone/>
            </a:pPr>
            <a:r>
              <a:rPr i="1" lang="en-US" sz="2223">
                <a:solidFill>
                  <a:srgbClr val="292934"/>
                </a:solidFill>
                <a:latin typeface="Times New Roman"/>
                <a:ea typeface="Times New Roman"/>
                <a:cs typeface="Times New Roman"/>
                <a:sym typeface="Times New Roman"/>
              </a:rPr>
              <a:t>Double, Date </a:t>
            </a:r>
            <a:r>
              <a:rPr lang="en-US" sz="2223">
                <a:solidFill>
                  <a:srgbClr val="292934"/>
                </a:solidFill>
                <a:latin typeface="Times New Roman"/>
                <a:ea typeface="Times New Roman"/>
                <a:cs typeface="Times New Roman"/>
                <a:sym typeface="Times New Roman"/>
              </a:rPr>
              <a:t>và </a:t>
            </a:r>
            <a:r>
              <a:rPr i="1" lang="en-US" sz="2223">
                <a:solidFill>
                  <a:srgbClr val="292934"/>
                </a:solidFill>
                <a:latin typeface="Times New Roman"/>
                <a:ea typeface="Times New Roman"/>
                <a:cs typeface="Times New Roman"/>
                <a:sym typeface="Times New Roman"/>
              </a:rPr>
              <a:t>Currency</a:t>
            </a:r>
            <a:endParaRPr sz="2223">
              <a:solidFill>
                <a:schemeClr val="dk1"/>
              </a:solidFill>
              <a:latin typeface="Times New Roman"/>
              <a:ea typeface="Times New Roman"/>
              <a:cs typeface="Times New Roman"/>
              <a:sym typeface="Times New Roman"/>
            </a:endParaRPr>
          </a:p>
        </p:txBody>
      </p:sp>
      <p:sp>
        <p:nvSpPr>
          <p:cNvPr id="401" name="Google Shape;401;p61"/>
          <p:cNvSpPr txBox="1"/>
          <p:nvPr/>
        </p:nvSpPr>
        <p:spPr>
          <a:xfrm>
            <a:off x="1560742" y="414292"/>
            <a:ext cx="5867400" cy="589907"/>
          </a:xfrm>
          <a:prstGeom prst="rect">
            <a:avLst/>
          </a:prstGeom>
          <a:noFill/>
          <a:ln>
            <a:noFill/>
          </a:ln>
        </p:spPr>
        <p:txBody>
          <a:bodyPr anchorCtr="0" anchor="t" bIns="0" lIns="0" spcFirstLastPara="1" rIns="0" wrap="square" tIns="10850">
            <a:spAutoFit/>
          </a:bodyPr>
          <a:lstStyle/>
          <a:p>
            <a:pPr indent="0" lvl="0" marL="10860" marR="0" rtl="0" algn="l">
              <a:spcBef>
                <a:spcPts val="0"/>
              </a:spcBef>
              <a:spcAft>
                <a:spcPts val="0"/>
              </a:spcAft>
              <a:buNone/>
            </a:pPr>
            <a:r>
              <a:rPr b="1" i="0" lang="en-US" sz="3762">
                <a:solidFill>
                  <a:schemeClr val="lt1"/>
                </a:solidFill>
                <a:latin typeface="Times New Roman"/>
                <a:ea typeface="Times New Roman"/>
                <a:cs typeface="Times New Roman"/>
                <a:sym typeface="Times New Roman"/>
              </a:rPr>
              <a:t>Thiết kế Demo Web</a:t>
            </a:r>
            <a:endParaRPr b="1" i="0" sz="3762">
              <a:solidFill>
                <a:schemeClr val="lt1"/>
              </a:solidFill>
              <a:latin typeface="Times New Roman"/>
              <a:ea typeface="Times New Roman"/>
              <a:cs typeface="Times New Roman"/>
              <a:sym typeface="Times New Roman"/>
            </a:endParaRPr>
          </a:p>
        </p:txBody>
      </p:sp>
    </p:spTree>
  </p:cSld>
  <p:clrMapOvr>
    <a:masterClrMapping/>
  </p:clrMapOvr>
</p:sld>
</file>

<file path=ppt/slides/slide5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5" name="Shape 405"/>
        <p:cNvGrpSpPr/>
        <p:nvPr/>
      </p:nvGrpSpPr>
      <p:grpSpPr>
        <a:xfrm>
          <a:off x="0" y="0"/>
          <a:ext cx="0" cy="0"/>
          <a:chOff x="0" y="0"/>
          <a:chExt cx="0" cy="0"/>
        </a:xfrm>
      </p:grpSpPr>
      <p:sp>
        <p:nvSpPr>
          <p:cNvPr id="406" name="Google Shape;406;p62"/>
          <p:cNvSpPr txBox="1"/>
          <p:nvPr>
            <p:ph type="title"/>
          </p:nvPr>
        </p:nvSpPr>
        <p:spPr>
          <a:xfrm>
            <a:off x="685800" y="1219200"/>
            <a:ext cx="2499939" cy="589907"/>
          </a:xfrm>
          <a:prstGeom prst="rect">
            <a:avLst/>
          </a:prstGeom>
          <a:noFill/>
          <a:ln>
            <a:noFill/>
          </a:ln>
        </p:spPr>
        <p:txBody>
          <a:bodyPr anchorCtr="0" anchor="t" bIns="0" lIns="0" spcFirstLastPara="1" rIns="0" wrap="square" tIns="10850">
            <a:spAutoFit/>
          </a:bodyPr>
          <a:lstStyle/>
          <a:p>
            <a:pPr indent="0" lvl="0" marL="10860" rtl="0" algn="l">
              <a:spcBef>
                <a:spcPts val="0"/>
              </a:spcBef>
              <a:spcAft>
                <a:spcPts val="0"/>
              </a:spcAft>
              <a:buNone/>
            </a:pPr>
            <a:r>
              <a:rPr lang="en-US" sz="2400">
                <a:solidFill>
                  <a:schemeClr val="dk1"/>
                </a:solidFill>
              </a:rPr>
              <a:t>Code</a:t>
            </a:r>
            <a:r>
              <a:rPr lang="en-US" sz="3762">
                <a:solidFill>
                  <a:schemeClr val="dk1"/>
                </a:solidFill>
              </a:rPr>
              <a:t> </a:t>
            </a:r>
            <a:r>
              <a:rPr lang="en-US" sz="3762"/>
              <a:t>HTML</a:t>
            </a:r>
            <a:endParaRPr sz="3762"/>
          </a:p>
        </p:txBody>
      </p:sp>
      <p:sp>
        <p:nvSpPr>
          <p:cNvPr id="407" name="Google Shape;407;p62"/>
          <p:cNvSpPr txBox="1"/>
          <p:nvPr/>
        </p:nvSpPr>
        <p:spPr>
          <a:xfrm>
            <a:off x="1146620" y="1835189"/>
            <a:ext cx="7463980" cy="4459634"/>
          </a:xfrm>
          <a:prstGeom prst="rect">
            <a:avLst/>
          </a:prstGeom>
          <a:noFill/>
          <a:ln>
            <a:noFill/>
          </a:ln>
        </p:spPr>
        <p:txBody>
          <a:bodyPr anchorCtr="0" anchor="t" bIns="0" lIns="0" spcFirstLastPara="1" rIns="0" wrap="square" tIns="23875">
            <a:spAutoFit/>
          </a:bodyPr>
          <a:lstStyle/>
          <a:p>
            <a:pPr indent="-293214" lvl="0" marL="304074" marR="4344" rtl="0" algn="l">
              <a:lnSpc>
                <a:spcPct val="150000"/>
              </a:lnSpc>
              <a:spcBef>
                <a:spcPts val="0"/>
              </a:spcBef>
              <a:spcAft>
                <a:spcPts val="0"/>
              </a:spcAft>
              <a:buNone/>
            </a:pPr>
            <a:r>
              <a:rPr lang="en-US" sz="2223">
                <a:solidFill>
                  <a:srgbClr val="AD8F67"/>
                </a:solidFill>
                <a:latin typeface="Times New Roman"/>
                <a:ea typeface="Times New Roman"/>
                <a:cs typeface="Times New Roman"/>
                <a:sym typeface="Times New Roman"/>
              </a:rPr>
              <a:t>&lt;</a:t>
            </a:r>
            <a:r>
              <a:rPr lang="en-US" sz="2223">
                <a:solidFill>
                  <a:srgbClr val="0000FF"/>
                </a:solidFill>
                <a:latin typeface="Times New Roman"/>
                <a:ea typeface="Times New Roman"/>
                <a:cs typeface="Times New Roman"/>
                <a:sym typeface="Times New Roman"/>
              </a:rPr>
              <a:t>asp:CompareValidator id</a:t>
            </a:r>
            <a:r>
              <a:rPr lang="en-US" sz="2223">
                <a:solidFill>
                  <a:srgbClr val="292934"/>
                </a:solidFill>
                <a:latin typeface="Times New Roman"/>
                <a:ea typeface="Times New Roman"/>
                <a:cs typeface="Times New Roman"/>
                <a:sym typeface="Times New Roman"/>
              </a:rPr>
              <a:t>="cpvPassword" </a:t>
            </a:r>
            <a:r>
              <a:rPr lang="en-US" sz="2223">
                <a:solidFill>
                  <a:srgbClr val="0000FF"/>
                </a:solidFill>
                <a:latin typeface="Times New Roman"/>
                <a:ea typeface="Times New Roman"/>
                <a:cs typeface="Times New Roman"/>
                <a:sym typeface="Times New Roman"/>
              </a:rPr>
              <a:t>style</a:t>
            </a:r>
            <a:r>
              <a:rPr lang="en-US" sz="2223">
                <a:solidFill>
                  <a:srgbClr val="292934"/>
                </a:solidFill>
                <a:latin typeface="Times New Roman"/>
                <a:ea typeface="Times New Roman"/>
                <a:cs typeface="Times New Roman"/>
                <a:sym typeface="Times New Roman"/>
              </a:rPr>
              <a:t>="Z-  INDEX: 116; LEFT: 392px; </a:t>
            </a:r>
            <a:r>
              <a:rPr lang="en-US" sz="2223">
                <a:solidFill>
                  <a:srgbClr val="0000FF"/>
                </a:solidFill>
                <a:latin typeface="Times New Roman"/>
                <a:ea typeface="Times New Roman"/>
                <a:cs typeface="Times New Roman"/>
                <a:sym typeface="Times New Roman"/>
              </a:rPr>
              <a:t>POSITION</a:t>
            </a:r>
            <a:r>
              <a:rPr lang="en-US" sz="2223">
                <a:solidFill>
                  <a:srgbClr val="292934"/>
                </a:solidFill>
                <a:latin typeface="Times New Roman"/>
                <a:ea typeface="Times New Roman"/>
                <a:cs typeface="Times New Roman"/>
                <a:sym typeface="Times New Roman"/>
              </a:rPr>
              <a:t>: absolute; TOP:</a:t>
            </a:r>
            <a:endParaRPr sz="2223">
              <a:solidFill>
                <a:schemeClr val="dk1"/>
              </a:solidFill>
              <a:latin typeface="Times New Roman"/>
              <a:ea typeface="Times New Roman"/>
              <a:cs typeface="Times New Roman"/>
              <a:sym typeface="Times New Roman"/>
            </a:endParaRPr>
          </a:p>
          <a:p>
            <a:pPr indent="0" lvl="0" marL="304074" marR="0" rtl="0" algn="l">
              <a:lnSpc>
                <a:spcPct val="150000"/>
              </a:lnSpc>
              <a:spcBef>
                <a:spcPts val="0"/>
              </a:spcBef>
              <a:spcAft>
                <a:spcPts val="0"/>
              </a:spcAft>
              <a:buNone/>
            </a:pPr>
            <a:r>
              <a:rPr lang="en-US" sz="2223">
                <a:solidFill>
                  <a:srgbClr val="292934"/>
                </a:solidFill>
                <a:latin typeface="Times New Roman"/>
                <a:ea typeface="Times New Roman"/>
                <a:cs typeface="Times New Roman"/>
                <a:sym typeface="Times New Roman"/>
              </a:rPr>
              <a:t>64px"</a:t>
            </a:r>
            <a:endParaRPr sz="2223">
              <a:solidFill>
                <a:schemeClr val="dk1"/>
              </a:solidFill>
              <a:latin typeface="Times New Roman"/>
              <a:ea typeface="Times New Roman"/>
              <a:cs typeface="Times New Roman"/>
              <a:sym typeface="Times New Roman"/>
            </a:endParaRPr>
          </a:p>
          <a:p>
            <a:pPr indent="2052497" lvl="0" marL="304074" marR="22262" rtl="0" algn="l">
              <a:lnSpc>
                <a:spcPct val="150000"/>
              </a:lnSpc>
              <a:spcBef>
                <a:spcPts val="500"/>
              </a:spcBef>
              <a:spcAft>
                <a:spcPts val="0"/>
              </a:spcAft>
              <a:buNone/>
            </a:pPr>
            <a:r>
              <a:rPr lang="en-US" sz="2223">
                <a:solidFill>
                  <a:srgbClr val="292934"/>
                </a:solidFill>
                <a:latin typeface="Times New Roman"/>
                <a:ea typeface="Times New Roman"/>
                <a:cs typeface="Times New Roman"/>
                <a:sym typeface="Times New Roman"/>
              </a:rPr>
              <a:t>runat="server" </a:t>
            </a:r>
            <a:r>
              <a:rPr lang="en-US" sz="2223">
                <a:solidFill>
                  <a:srgbClr val="0000FF"/>
                </a:solidFill>
                <a:latin typeface="Times New Roman"/>
                <a:ea typeface="Times New Roman"/>
                <a:cs typeface="Times New Roman"/>
                <a:sym typeface="Times New Roman"/>
              </a:rPr>
              <a:t>ErrorMessage</a:t>
            </a:r>
            <a:r>
              <a:rPr lang="en-US" sz="2223">
                <a:solidFill>
                  <a:srgbClr val="292934"/>
                </a:solidFill>
                <a:latin typeface="Times New Roman"/>
                <a:ea typeface="Times New Roman"/>
                <a:cs typeface="Times New Roman"/>
                <a:sym typeface="Times New Roman"/>
              </a:rPr>
              <a:t>="Please  retype the password" </a:t>
            </a:r>
            <a:r>
              <a:rPr lang="en-US" sz="2223">
                <a:solidFill>
                  <a:srgbClr val="0000FF"/>
                </a:solidFill>
                <a:latin typeface="Times New Roman"/>
                <a:ea typeface="Times New Roman"/>
                <a:cs typeface="Times New Roman"/>
                <a:sym typeface="Times New Roman"/>
              </a:rPr>
              <a:t>ControlToValidate</a:t>
            </a:r>
            <a:r>
              <a:rPr lang="en-US" sz="2223">
                <a:solidFill>
                  <a:srgbClr val="292934"/>
                </a:solidFill>
                <a:latin typeface="Times New Roman"/>
                <a:ea typeface="Times New Roman"/>
                <a:cs typeface="Times New Roman"/>
                <a:sym typeface="Times New Roman"/>
              </a:rPr>
              <a:t>="txtConfirm"  </a:t>
            </a:r>
            <a:r>
              <a:rPr lang="en-US" sz="2223">
                <a:solidFill>
                  <a:srgbClr val="0000FF"/>
                </a:solidFill>
                <a:latin typeface="Times New Roman"/>
                <a:ea typeface="Times New Roman"/>
                <a:cs typeface="Times New Roman"/>
                <a:sym typeface="Times New Roman"/>
              </a:rPr>
              <a:t>Display</a:t>
            </a:r>
            <a:r>
              <a:rPr lang="en-US" sz="2223">
                <a:solidFill>
                  <a:srgbClr val="292934"/>
                </a:solidFill>
                <a:latin typeface="Times New Roman"/>
                <a:ea typeface="Times New Roman"/>
                <a:cs typeface="Times New Roman"/>
                <a:sym typeface="Times New Roman"/>
              </a:rPr>
              <a:t>="Dynamic"</a:t>
            </a:r>
            <a:endParaRPr sz="2223">
              <a:solidFill>
                <a:schemeClr val="dk1"/>
              </a:solidFill>
              <a:latin typeface="Times New Roman"/>
              <a:ea typeface="Times New Roman"/>
              <a:cs typeface="Times New Roman"/>
              <a:sym typeface="Times New Roman"/>
            </a:endParaRPr>
          </a:p>
          <a:p>
            <a:pPr indent="0" lvl="0" marL="304074" marR="0" rtl="0" algn="l">
              <a:lnSpc>
                <a:spcPct val="150000"/>
              </a:lnSpc>
              <a:spcBef>
                <a:spcPts val="517"/>
              </a:spcBef>
              <a:spcAft>
                <a:spcPts val="0"/>
              </a:spcAft>
              <a:buNone/>
            </a:pPr>
            <a:r>
              <a:rPr lang="en-US" sz="2223">
                <a:solidFill>
                  <a:srgbClr val="0000FF"/>
                </a:solidFill>
                <a:latin typeface="Times New Roman"/>
                <a:ea typeface="Times New Roman"/>
                <a:cs typeface="Times New Roman"/>
                <a:sym typeface="Times New Roman"/>
              </a:rPr>
              <a:t>ControlToCompare</a:t>
            </a:r>
            <a:r>
              <a:rPr lang="en-US" sz="2223">
                <a:solidFill>
                  <a:srgbClr val="292934"/>
                </a:solidFill>
                <a:latin typeface="Times New Roman"/>
                <a:ea typeface="Times New Roman"/>
                <a:cs typeface="Times New Roman"/>
                <a:sym typeface="Times New Roman"/>
              </a:rPr>
              <a:t>="txtPassword"</a:t>
            </a:r>
            <a:r>
              <a:rPr lang="en-US" sz="2223">
                <a:solidFill>
                  <a:srgbClr val="AD8F67"/>
                </a:solidFill>
                <a:latin typeface="Times New Roman"/>
                <a:ea typeface="Times New Roman"/>
                <a:cs typeface="Times New Roman"/>
                <a:sym typeface="Times New Roman"/>
              </a:rPr>
              <a:t>&gt;</a:t>
            </a:r>
            <a:endParaRPr sz="2223">
              <a:solidFill>
                <a:schemeClr val="dk1"/>
              </a:solidFill>
              <a:latin typeface="Times New Roman"/>
              <a:ea typeface="Times New Roman"/>
              <a:cs typeface="Times New Roman"/>
              <a:sym typeface="Times New Roman"/>
            </a:endParaRPr>
          </a:p>
          <a:p>
            <a:pPr indent="0" lvl="0" marL="10860" marR="0" rtl="0" algn="l">
              <a:lnSpc>
                <a:spcPct val="150000"/>
              </a:lnSpc>
              <a:spcBef>
                <a:spcPts val="701"/>
              </a:spcBef>
              <a:spcAft>
                <a:spcPts val="0"/>
              </a:spcAft>
              <a:buNone/>
            </a:pPr>
            <a:r>
              <a:rPr lang="en-US" sz="2223">
                <a:solidFill>
                  <a:srgbClr val="AD8F67"/>
                </a:solidFill>
                <a:latin typeface="Times New Roman"/>
                <a:ea typeface="Times New Roman"/>
                <a:cs typeface="Times New Roman"/>
                <a:sym typeface="Times New Roman"/>
              </a:rPr>
              <a:t>&lt;/</a:t>
            </a:r>
            <a:r>
              <a:rPr lang="en-US" sz="2223">
                <a:solidFill>
                  <a:srgbClr val="0000FF"/>
                </a:solidFill>
                <a:latin typeface="Times New Roman"/>
                <a:ea typeface="Times New Roman"/>
                <a:cs typeface="Times New Roman"/>
                <a:sym typeface="Times New Roman"/>
              </a:rPr>
              <a:t>asp:CompareValidator</a:t>
            </a:r>
            <a:r>
              <a:rPr lang="en-US" sz="3078">
                <a:solidFill>
                  <a:srgbClr val="AD8F67"/>
                </a:solidFill>
                <a:latin typeface="Times New Roman"/>
                <a:ea typeface="Times New Roman"/>
                <a:cs typeface="Times New Roman"/>
                <a:sym typeface="Times New Roman"/>
              </a:rPr>
              <a:t>&gt;</a:t>
            </a:r>
            <a:endParaRPr sz="3078">
              <a:solidFill>
                <a:schemeClr val="dk1"/>
              </a:solidFill>
              <a:latin typeface="Times New Roman"/>
              <a:ea typeface="Times New Roman"/>
              <a:cs typeface="Times New Roman"/>
              <a:sym typeface="Times New Roman"/>
            </a:endParaRPr>
          </a:p>
        </p:txBody>
      </p:sp>
      <p:sp>
        <p:nvSpPr>
          <p:cNvPr id="408" name="Google Shape;408;p62"/>
          <p:cNvSpPr txBox="1"/>
          <p:nvPr/>
        </p:nvSpPr>
        <p:spPr>
          <a:xfrm>
            <a:off x="1560742" y="414292"/>
            <a:ext cx="5867400" cy="589907"/>
          </a:xfrm>
          <a:prstGeom prst="rect">
            <a:avLst/>
          </a:prstGeom>
          <a:noFill/>
          <a:ln>
            <a:noFill/>
          </a:ln>
        </p:spPr>
        <p:txBody>
          <a:bodyPr anchorCtr="0" anchor="t" bIns="0" lIns="0" spcFirstLastPara="1" rIns="0" wrap="square" tIns="10850">
            <a:spAutoFit/>
          </a:bodyPr>
          <a:lstStyle/>
          <a:p>
            <a:pPr indent="0" lvl="0" marL="10860" marR="0" rtl="0" algn="l">
              <a:spcBef>
                <a:spcPts val="0"/>
              </a:spcBef>
              <a:spcAft>
                <a:spcPts val="0"/>
              </a:spcAft>
              <a:buNone/>
            </a:pPr>
            <a:r>
              <a:rPr b="1" i="0" lang="en-US" sz="3762">
                <a:solidFill>
                  <a:schemeClr val="lt1"/>
                </a:solidFill>
                <a:latin typeface="Times New Roman"/>
                <a:ea typeface="Times New Roman"/>
                <a:cs typeface="Times New Roman"/>
                <a:sym typeface="Times New Roman"/>
              </a:rPr>
              <a:t>Thiết kế Demo Web</a:t>
            </a:r>
            <a:endParaRPr b="1" i="0" sz="3762">
              <a:solidFill>
                <a:schemeClr val="lt1"/>
              </a:solidFill>
              <a:latin typeface="Times New Roman"/>
              <a:ea typeface="Times New Roman"/>
              <a:cs typeface="Times New Roman"/>
              <a:sym typeface="Times New Roman"/>
            </a:endParaRPr>
          </a:p>
        </p:txBody>
      </p:sp>
    </p:spTree>
  </p:cSld>
  <p:clrMapOvr>
    <a:masterClrMapping/>
  </p:clrMapOvr>
</p:sld>
</file>

<file path=ppt/slides/slide5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2" name="Shape 412"/>
        <p:cNvGrpSpPr/>
        <p:nvPr/>
      </p:nvGrpSpPr>
      <p:grpSpPr>
        <a:xfrm>
          <a:off x="0" y="0"/>
          <a:ext cx="0" cy="0"/>
          <a:chOff x="0" y="0"/>
          <a:chExt cx="0" cy="0"/>
        </a:xfrm>
      </p:grpSpPr>
      <p:sp>
        <p:nvSpPr>
          <p:cNvPr id="413" name="Google Shape;413;p63"/>
          <p:cNvSpPr txBox="1"/>
          <p:nvPr>
            <p:ph type="title"/>
          </p:nvPr>
        </p:nvSpPr>
        <p:spPr>
          <a:xfrm>
            <a:off x="838200" y="1219200"/>
            <a:ext cx="3348094" cy="441853"/>
          </a:xfrm>
          <a:prstGeom prst="rect">
            <a:avLst/>
          </a:prstGeom>
          <a:noFill/>
          <a:ln>
            <a:noFill/>
          </a:ln>
        </p:spPr>
        <p:txBody>
          <a:bodyPr anchorCtr="0" anchor="t" bIns="0" lIns="0" spcFirstLastPara="1" rIns="0" wrap="square" tIns="10850">
            <a:spAutoFit/>
          </a:bodyPr>
          <a:lstStyle/>
          <a:p>
            <a:pPr indent="0" lvl="0" marL="10860" rtl="0" algn="l">
              <a:spcBef>
                <a:spcPts val="0"/>
              </a:spcBef>
              <a:spcAft>
                <a:spcPts val="0"/>
              </a:spcAft>
              <a:buNone/>
            </a:pPr>
            <a:r>
              <a:rPr lang="en-US">
                <a:solidFill>
                  <a:schemeClr val="dk1"/>
                </a:solidFill>
                <a:latin typeface="Arial"/>
                <a:ea typeface="Arial"/>
                <a:cs typeface="Arial"/>
                <a:sym typeface="Arial"/>
              </a:rPr>
              <a:t>RangeValidator</a:t>
            </a:r>
            <a:endParaRPr>
              <a:solidFill>
                <a:schemeClr val="dk1"/>
              </a:solidFill>
              <a:latin typeface="Arial"/>
              <a:ea typeface="Arial"/>
              <a:cs typeface="Arial"/>
              <a:sym typeface="Arial"/>
            </a:endParaRPr>
          </a:p>
        </p:txBody>
      </p:sp>
      <p:sp>
        <p:nvSpPr>
          <p:cNvPr id="414" name="Google Shape;414;p63"/>
          <p:cNvSpPr txBox="1"/>
          <p:nvPr/>
        </p:nvSpPr>
        <p:spPr>
          <a:xfrm>
            <a:off x="419100" y="1600200"/>
            <a:ext cx="8572500" cy="5006798"/>
          </a:xfrm>
          <a:prstGeom prst="rect">
            <a:avLst/>
          </a:prstGeom>
          <a:noFill/>
          <a:ln>
            <a:noFill/>
          </a:ln>
        </p:spPr>
        <p:txBody>
          <a:bodyPr anchorCtr="0" anchor="t" bIns="0" lIns="0" spcFirstLastPara="1" rIns="0" wrap="square" tIns="28225">
            <a:spAutoFit/>
          </a:bodyPr>
          <a:lstStyle/>
          <a:p>
            <a:pPr indent="-293213" lvl="0" marL="304074" marR="4344" rtl="0" algn="l">
              <a:lnSpc>
                <a:spcPct val="150000"/>
              </a:lnSpc>
              <a:spcBef>
                <a:spcPts val="0"/>
              </a:spcBef>
              <a:spcAft>
                <a:spcPts val="0"/>
              </a:spcAft>
              <a:buClr>
                <a:srgbClr val="93A299"/>
              </a:buClr>
              <a:buSzPts val="2522"/>
              <a:buFont typeface="Noto Sans Symbols"/>
              <a:buChar char="❑"/>
            </a:pPr>
            <a:r>
              <a:rPr lang="en-US" sz="3078">
                <a:solidFill>
                  <a:srgbClr val="292934"/>
                </a:solidFill>
                <a:latin typeface="Times New Roman"/>
                <a:ea typeface="Times New Roman"/>
                <a:cs typeface="Times New Roman"/>
                <a:sym typeface="Times New Roman"/>
              </a:rPr>
              <a:t>Dùng để kiểm tra giá trị nằm trong một  khoảng xác định. Bạn có thể thiết lập giá  trị max và min cho cho control. Cũng có  thể giá trị hằng từ các control khác. Các  thuộc tính thông dụng </a:t>
            </a:r>
            <a:r>
              <a:rPr i="1" lang="en-US" sz="3078">
                <a:solidFill>
                  <a:srgbClr val="292934"/>
                </a:solidFill>
                <a:latin typeface="Times New Roman"/>
                <a:ea typeface="Times New Roman"/>
                <a:cs typeface="Times New Roman"/>
                <a:sym typeface="Times New Roman"/>
              </a:rPr>
              <a:t>ControlToValidate</a:t>
            </a:r>
            <a:r>
              <a:rPr lang="en-US" sz="3078">
                <a:solidFill>
                  <a:srgbClr val="292934"/>
                </a:solidFill>
                <a:latin typeface="Times New Roman"/>
                <a:ea typeface="Times New Roman"/>
                <a:cs typeface="Times New Roman"/>
                <a:sym typeface="Times New Roman"/>
              </a:rPr>
              <a:t>,  </a:t>
            </a:r>
            <a:r>
              <a:rPr i="1" lang="en-US" sz="3078">
                <a:solidFill>
                  <a:srgbClr val="292934"/>
                </a:solidFill>
                <a:latin typeface="Times New Roman"/>
                <a:ea typeface="Times New Roman"/>
                <a:cs typeface="Times New Roman"/>
                <a:sym typeface="Times New Roman"/>
              </a:rPr>
              <a:t>ErrorMessage </a:t>
            </a:r>
            <a:r>
              <a:rPr lang="en-US" sz="3078">
                <a:solidFill>
                  <a:srgbClr val="292934"/>
                </a:solidFill>
                <a:latin typeface="Times New Roman"/>
                <a:ea typeface="Times New Roman"/>
                <a:cs typeface="Times New Roman"/>
                <a:sym typeface="Times New Roman"/>
              </a:rPr>
              <a:t>và </a:t>
            </a:r>
            <a:r>
              <a:rPr i="1" lang="en-US" sz="3078">
                <a:solidFill>
                  <a:srgbClr val="292934"/>
                </a:solidFill>
                <a:latin typeface="Times New Roman"/>
                <a:ea typeface="Times New Roman"/>
                <a:cs typeface="Times New Roman"/>
                <a:sym typeface="Times New Roman"/>
              </a:rPr>
              <a:t>Display</a:t>
            </a:r>
            <a:r>
              <a:rPr lang="en-US" sz="3078">
                <a:solidFill>
                  <a:srgbClr val="292934"/>
                </a:solidFill>
                <a:latin typeface="Times New Roman"/>
                <a:ea typeface="Times New Roman"/>
                <a:cs typeface="Times New Roman"/>
                <a:sym typeface="Times New Roman"/>
              </a:rPr>
              <a:t>.</a:t>
            </a:r>
            <a:endParaRPr sz="3078">
              <a:solidFill>
                <a:schemeClr val="dk1"/>
              </a:solidFill>
              <a:latin typeface="Times New Roman"/>
              <a:ea typeface="Times New Roman"/>
              <a:cs typeface="Times New Roman"/>
              <a:sym typeface="Times New Roman"/>
            </a:endParaRPr>
          </a:p>
          <a:p>
            <a:pPr indent="-293213" lvl="0" marL="304074" marR="647785" rtl="0" algn="l">
              <a:lnSpc>
                <a:spcPct val="150000"/>
              </a:lnSpc>
              <a:spcBef>
                <a:spcPts val="671"/>
              </a:spcBef>
              <a:spcAft>
                <a:spcPts val="0"/>
              </a:spcAft>
              <a:buClr>
                <a:srgbClr val="93A299"/>
              </a:buClr>
              <a:buSzPts val="2522"/>
              <a:buFont typeface="Noto Sans Symbols"/>
              <a:buChar char="❑"/>
            </a:pPr>
            <a:r>
              <a:rPr lang="en-US" sz="3078">
                <a:solidFill>
                  <a:srgbClr val="292934"/>
                </a:solidFill>
                <a:latin typeface="Times New Roman"/>
                <a:ea typeface="Times New Roman"/>
                <a:cs typeface="Times New Roman"/>
                <a:sym typeface="Times New Roman"/>
              </a:rPr>
              <a:t>Các thuộc tính khác: </a:t>
            </a:r>
            <a:r>
              <a:rPr i="1" lang="en-US" sz="3078">
                <a:solidFill>
                  <a:srgbClr val="292934"/>
                </a:solidFill>
                <a:latin typeface="Times New Roman"/>
                <a:ea typeface="Times New Roman"/>
                <a:cs typeface="Times New Roman"/>
                <a:sym typeface="Times New Roman"/>
              </a:rPr>
              <a:t>MaximumValue,  MinimumValue, Type</a:t>
            </a:r>
            <a:endParaRPr sz="3078">
              <a:solidFill>
                <a:schemeClr val="dk1"/>
              </a:solidFill>
              <a:latin typeface="Times New Roman"/>
              <a:ea typeface="Times New Roman"/>
              <a:cs typeface="Times New Roman"/>
              <a:sym typeface="Times New Roman"/>
            </a:endParaRPr>
          </a:p>
        </p:txBody>
      </p:sp>
      <p:sp>
        <p:nvSpPr>
          <p:cNvPr id="415" name="Google Shape;415;p63"/>
          <p:cNvSpPr txBox="1"/>
          <p:nvPr/>
        </p:nvSpPr>
        <p:spPr>
          <a:xfrm>
            <a:off x="1560742" y="414292"/>
            <a:ext cx="5867400" cy="589907"/>
          </a:xfrm>
          <a:prstGeom prst="rect">
            <a:avLst/>
          </a:prstGeom>
          <a:noFill/>
          <a:ln>
            <a:noFill/>
          </a:ln>
        </p:spPr>
        <p:txBody>
          <a:bodyPr anchorCtr="0" anchor="t" bIns="0" lIns="0" spcFirstLastPara="1" rIns="0" wrap="square" tIns="10850">
            <a:spAutoFit/>
          </a:bodyPr>
          <a:lstStyle/>
          <a:p>
            <a:pPr indent="0" lvl="0" marL="10860" marR="0" rtl="0" algn="l">
              <a:spcBef>
                <a:spcPts val="0"/>
              </a:spcBef>
              <a:spcAft>
                <a:spcPts val="0"/>
              </a:spcAft>
              <a:buNone/>
            </a:pPr>
            <a:r>
              <a:rPr b="1" i="0" lang="en-US" sz="3762">
                <a:solidFill>
                  <a:schemeClr val="lt1"/>
                </a:solidFill>
                <a:latin typeface="Times New Roman"/>
                <a:ea typeface="Times New Roman"/>
                <a:cs typeface="Times New Roman"/>
                <a:sym typeface="Times New Roman"/>
              </a:rPr>
              <a:t>Thiết kế Demo Web</a:t>
            </a:r>
            <a:endParaRPr b="1" i="0" sz="3762">
              <a:solidFill>
                <a:schemeClr val="lt1"/>
              </a:solidFill>
              <a:latin typeface="Times New Roman"/>
              <a:ea typeface="Times New Roman"/>
              <a:cs typeface="Times New Roman"/>
              <a:sym typeface="Times New Roman"/>
            </a:endParaRPr>
          </a:p>
        </p:txBody>
      </p:sp>
    </p:spTree>
  </p:cSld>
  <p:clrMapOvr>
    <a:masterClrMapping/>
  </p:clrMapOvr>
</p:sld>
</file>

<file path=ppt/slides/slide5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9" name="Shape 419"/>
        <p:cNvGrpSpPr/>
        <p:nvPr/>
      </p:nvGrpSpPr>
      <p:grpSpPr>
        <a:xfrm>
          <a:off x="0" y="0"/>
          <a:ext cx="0" cy="0"/>
          <a:chOff x="0" y="0"/>
          <a:chExt cx="0" cy="0"/>
        </a:xfrm>
      </p:grpSpPr>
      <p:sp>
        <p:nvSpPr>
          <p:cNvPr id="420" name="Google Shape;420;p64"/>
          <p:cNvSpPr txBox="1"/>
          <p:nvPr>
            <p:ph type="title"/>
          </p:nvPr>
        </p:nvSpPr>
        <p:spPr>
          <a:xfrm>
            <a:off x="457200" y="1104758"/>
            <a:ext cx="5534183" cy="380298"/>
          </a:xfrm>
          <a:prstGeom prst="rect">
            <a:avLst/>
          </a:prstGeom>
          <a:noFill/>
          <a:ln>
            <a:noFill/>
          </a:ln>
        </p:spPr>
        <p:txBody>
          <a:bodyPr anchorCtr="0" anchor="t" bIns="0" lIns="0" spcFirstLastPara="1" rIns="0" wrap="square" tIns="10850">
            <a:spAutoFit/>
          </a:bodyPr>
          <a:lstStyle/>
          <a:p>
            <a:pPr indent="0" lvl="0" marL="10860" rtl="0" algn="l">
              <a:spcBef>
                <a:spcPts val="0"/>
              </a:spcBef>
              <a:spcAft>
                <a:spcPts val="0"/>
              </a:spcAft>
              <a:buNone/>
            </a:pPr>
            <a:r>
              <a:rPr lang="en-US" sz="2400">
                <a:solidFill>
                  <a:schemeClr val="dk1"/>
                </a:solidFill>
                <a:latin typeface="Arial"/>
                <a:ea typeface="Arial"/>
                <a:cs typeface="Arial"/>
                <a:sym typeface="Arial"/>
              </a:rPr>
              <a:t>RegularExpressionValidator</a:t>
            </a:r>
            <a:endParaRPr sz="2400">
              <a:solidFill>
                <a:schemeClr val="dk1"/>
              </a:solidFill>
              <a:latin typeface="Arial"/>
              <a:ea typeface="Arial"/>
              <a:cs typeface="Arial"/>
              <a:sym typeface="Arial"/>
            </a:endParaRPr>
          </a:p>
        </p:txBody>
      </p:sp>
      <p:sp>
        <p:nvSpPr>
          <p:cNvPr id="421" name="Google Shape;421;p64"/>
          <p:cNvSpPr txBox="1"/>
          <p:nvPr/>
        </p:nvSpPr>
        <p:spPr>
          <a:xfrm>
            <a:off x="228600" y="1562092"/>
            <a:ext cx="8839200" cy="4460622"/>
          </a:xfrm>
          <a:prstGeom prst="rect">
            <a:avLst/>
          </a:prstGeom>
          <a:noFill/>
          <a:ln>
            <a:noFill/>
          </a:ln>
        </p:spPr>
        <p:txBody>
          <a:bodyPr anchorCtr="0" anchor="t" bIns="0" lIns="0" spcFirstLastPara="1" rIns="0" wrap="square" tIns="28225">
            <a:spAutoFit/>
          </a:bodyPr>
          <a:lstStyle/>
          <a:p>
            <a:pPr indent="-293213" lvl="0" marL="304074" marR="4344" rtl="0" algn="just">
              <a:lnSpc>
                <a:spcPct val="119460"/>
              </a:lnSpc>
              <a:spcBef>
                <a:spcPts val="0"/>
              </a:spcBef>
              <a:spcAft>
                <a:spcPts val="0"/>
              </a:spcAft>
              <a:buClr>
                <a:srgbClr val="93A299"/>
              </a:buClr>
              <a:buSzPts val="2522"/>
              <a:buFont typeface="Noto Sans Symbols"/>
              <a:buChar char="❑"/>
            </a:pPr>
            <a:r>
              <a:rPr lang="en-US" sz="3078">
                <a:solidFill>
                  <a:srgbClr val="292934"/>
                </a:solidFill>
                <a:latin typeface="Times New Roman"/>
                <a:ea typeface="Times New Roman"/>
                <a:cs typeface="Times New Roman"/>
                <a:sym typeface="Times New Roman"/>
              </a:rPr>
              <a:t>Dùng để validate giá trị nhập vào control  tuân theo một chuẩn nào đó ví dụ như số  điện thoại, địa chỉ email, Zip codes …</a:t>
            </a:r>
            <a:endParaRPr sz="3078">
              <a:solidFill>
                <a:schemeClr val="dk1"/>
              </a:solidFill>
              <a:latin typeface="Times New Roman"/>
              <a:ea typeface="Times New Roman"/>
              <a:cs typeface="Times New Roman"/>
              <a:sym typeface="Times New Roman"/>
            </a:endParaRPr>
          </a:p>
          <a:p>
            <a:pPr indent="-293213" lvl="0" marL="304074" marR="1025162" rtl="0" algn="l">
              <a:spcBef>
                <a:spcPts val="599"/>
              </a:spcBef>
              <a:spcAft>
                <a:spcPts val="0"/>
              </a:spcAft>
              <a:buClr>
                <a:srgbClr val="93A299"/>
              </a:buClr>
              <a:buSzPts val="2522"/>
              <a:buFont typeface="Noto Sans Symbols"/>
              <a:buChar char="❑"/>
            </a:pPr>
            <a:r>
              <a:rPr lang="en-US" sz="3078">
                <a:solidFill>
                  <a:srgbClr val="292934"/>
                </a:solidFill>
                <a:latin typeface="Times New Roman"/>
                <a:ea typeface="Times New Roman"/>
                <a:cs typeface="Times New Roman"/>
                <a:sym typeface="Times New Roman"/>
              </a:rPr>
              <a:t>Các thuộc tính thường sử dụng:  </a:t>
            </a:r>
            <a:r>
              <a:rPr i="1" lang="en-US" sz="3078">
                <a:solidFill>
                  <a:srgbClr val="292934"/>
                </a:solidFill>
                <a:latin typeface="Times New Roman"/>
                <a:ea typeface="Times New Roman"/>
                <a:cs typeface="Times New Roman"/>
                <a:sym typeface="Times New Roman"/>
              </a:rPr>
              <a:t>ControlToValidate, ErrorMessage,  Display, ValidationExpression</a:t>
            </a:r>
            <a:r>
              <a:rPr lang="en-US" sz="3078">
                <a:solidFill>
                  <a:srgbClr val="292934"/>
                </a:solidFill>
                <a:latin typeface="Times New Roman"/>
                <a:ea typeface="Times New Roman"/>
                <a:cs typeface="Times New Roman"/>
                <a:sym typeface="Times New Roman"/>
              </a:rPr>
              <a:t>.</a:t>
            </a:r>
            <a:endParaRPr sz="3078">
              <a:solidFill>
                <a:schemeClr val="dk1"/>
              </a:solidFill>
              <a:latin typeface="Times New Roman"/>
              <a:ea typeface="Times New Roman"/>
              <a:cs typeface="Times New Roman"/>
              <a:sym typeface="Times New Roman"/>
            </a:endParaRPr>
          </a:p>
          <a:p>
            <a:pPr indent="-293213" lvl="0" marL="304074" marR="43982" rtl="0" algn="l">
              <a:spcBef>
                <a:spcPts val="722"/>
              </a:spcBef>
              <a:spcAft>
                <a:spcPts val="0"/>
              </a:spcAft>
              <a:buClr>
                <a:srgbClr val="93A299"/>
              </a:buClr>
              <a:buSzPts val="2522"/>
              <a:buFont typeface="Noto Sans Symbols"/>
              <a:buChar char="❑"/>
            </a:pPr>
            <a:r>
              <a:rPr lang="en-US" sz="3078">
                <a:solidFill>
                  <a:srgbClr val="292934"/>
                </a:solidFill>
                <a:latin typeface="Times New Roman"/>
                <a:ea typeface="Times New Roman"/>
                <a:cs typeface="Times New Roman"/>
                <a:sym typeface="Times New Roman"/>
              </a:rPr>
              <a:t>Thuộc tính </a:t>
            </a:r>
            <a:r>
              <a:rPr i="1" lang="en-US" sz="3078">
                <a:solidFill>
                  <a:srgbClr val="292934"/>
                </a:solidFill>
                <a:latin typeface="Times New Roman"/>
                <a:ea typeface="Times New Roman"/>
                <a:cs typeface="Times New Roman"/>
                <a:sym typeface="Times New Roman"/>
              </a:rPr>
              <a:t>ValidationExpression </a:t>
            </a:r>
            <a:r>
              <a:rPr lang="en-US" sz="3078">
                <a:solidFill>
                  <a:srgbClr val="292934"/>
                </a:solidFill>
                <a:latin typeface="Times New Roman"/>
                <a:ea typeface="Times New Roman"/>
                <a:cs typeface="Times New Roman"/>
                <a:sym typeface="Times New Roman"/>
              </a:rPr>
              <a:t>được  dùng	nhập vào mẫu định dạng biểu thức  cần kiểm tra xem có đúng định dạng</a:t>
            </a:r>
            <a:endParaRPr sz="3078">
              <a:solidFill>
                <a:schemeClr val="dk1"/>
              </a:solidFill>
              <a:latin typeface="Times New Roman"/>
              <a:ea typeface="Times New Roman"/>
              <a:cs typeface="Times New Roman"/>
              <a:sym typeface="Times New Roman"/>
            </a:endParaRPr>
          </a:p>
        </p:txBody>
      </p:sp>
      <p:sp>
        <p:nvSpPr>
          <p:cNvPr id="422" name="Google Shape;422;p64"/>
          <p:cNvSpPr txBox="1"/>
          <p:nvPr/>
        </p:nvSpPr>
        <p:spPr>
          <a:xfrm>
            <a:off x="2127445" y="5538092"/>
            <a:ext cx="1096846" cy="484622"/>
          </a:xfrm>
          <a:prstGeom prst="rect">
            <a:avLst/>
          </a:prstGeom>
          <a:noFill/>
          <a:ln>
            <a:noFill/>
          </a:ln>
        </p:spPr>
        <p:txBody>
          <a:bodyPr anchorCtr="0" anchor="t" bIns="0" lIns="0" spcFirstLastPara="1" rIns="0" wrap="square" tIns="10850">
            <a:spAutoFit/>
          </a:bodyPr>
          <a:lstStyle/>
          <a:p>
            <a:pPr indent="0" lvl="0" marL="10860" marR="0" rtl="0" algn="l">
              <a:spcBef>
                <a:spcPts val="0"/>
              </a:spcBef>
              <a:spcAft>
                <a:spcPts val="0"/>
              </a:spcAft>
              <a:buNone/>
            </a:pPr>
            <a:r>
              <a:rPr lang="en-US" sz="3078">
                <a:solidFill>
                  <a:srgbClr val="292934"/>
                </a:solidFill>
                <a:latin typeface="Times New Roman"/>
                <a:ea typeface="Times New Roman"/>
                <a:cs typeface="Times New Roman"/>
                <a:sym typeface="Times New Roman"/>
              </a:rPr>
              <a:t>không.</a:t>
            </a:r>
            <a:endParaRPr sz="3078">
              <a:solidFill>
                <a:schemeClr val="dk1"/>
              </a:solidFill>
              <a:latin typeface="Times New Roman"/>
              <a:ea typeface="Times New Roman"/>
              <a:cs typeface="Times New Roman"/>
              <a:sym typeface="Times New Roman"/>
            </a:endParaRPr>
          </a:p>
        </p:txBody>
      </p:sp>
      <p:sp>
        <p:nvSpPr>
          <p:cNvPr id="423" name="Google Shape;423;p64"/>
          <p:cNvSpPr txBox="1"/>
          <p:nvPr/>
        </p:nvSpPr>
        <p:spPr>
          <a:xfrm>
            <a:off x="7245301" y="6118480"/>
            <a:ext cx="238374" cy="195184"/>
          </a:xfrm>
          <a:prstGeom prst="rect">
            <a:avLst/>
          </a:prstGeom>
          <a:noFill/>
          <a:ln>
            <a:noFill/>
          </a:ln>
        </p:spPr>
        <p:txBody>
          <a:bodyPr anchorCtr="0" anchor="t" bIns="0" lIns="0" spcFirstLastPara="1" rIns="0" wrap="square" tIns="10850">
            <a:spAutoFit/>
          </a:bodyPr>
          <a:lstStyle/>
          <a:p>
            <a:pPr indent="0" lvl="0" marL="10860" marR="0" rtl="0" algn="l">
              <a:spcBef>
                <a:spcPts val="0"/>
              </a:spcBef>
              <a:spcAft>
                <a:spcPts val="0"/>
              </a:spcAft>
              <a:buNone/>
            </a:pPr>
            <a:r>
              <a:rPr b="1" lang="en-US" sz="1197">
                <a:solidFill>
                  <a:srgbClr val="FFFFFF"/>
                </a:solidFill>
                <a:latin typeface="Verdana"/>
                <a:ea typeface="Verdana"/>
                <a:cs typeface="Verdana"/>
                <a:sym typeface="Verdana"/>
              </a:rPr>
              <a:t>57</a:t>
            </a:r>
            <a:endParaRPr sz="1197">
              <a:solidFill>
                <a:schemeClr val="dk1"/>
              </a:solidFill>
              <a:latin typeface="Verdana"/>
              <a:ea typeface="Verdana"/>
              <a:cs typeface="Verdana"/>
              <a:sym typeface="Verdana"/>
            </a:endParaRPr>
          </a:p>
        </p:txBody>
      </p:sp>
      <p:sp>
        <p:nvSpPr>
          <p:cNvPr id="424" name="Google Shape;424;p64"/>
          <p:cNvSpPr txBox="1"/>
          <p:nvPr/>
        </p:nvSpPr>
        <p:spPr>
          <a:xfrm>
            <a:off x="1560742" y="414292"/>
            <a:ext cx="5867400" cy="589907"/>
          </a:xfrm>
          <a:prstGeom prst="rect">
            <a:avLst/>
          </a:prstGeom>
          <a:noFill/>
          <a:ln>
            <a:noFill/>
          </a:ln>
        </p:spPr>
        <p:txBody>
          <a:bodyPr anchorCtr="0" anchor="t" bIns="0" lIns="0" spcFirstLastPara="1" rIns="0" wrap="square" tIns="10850">
            <a:spAutoFit/>
          </a:bodyPr>
          <a:lstStyle/>
          <a:p>
            <a:pPr indent="0" lvl="0" marL="10860" marR="0" rtl="0" algn="l">
              <a:spcBef>
                <a:spcPts val="0"/>
              </a:spcBef>
              <a:spcAft>
                <a:spcPts val="0"/>
              </a:spcAft>
              <a:buNone/>
            </a:pPr>
            <a:r>
              <a:rPr b="1" i="0" lang="en-US" sz="3762">
                <a:solidFill>
                  <a:schemeClr val="lt1"/>
                </a:solidFill>
                <a:latin typeface="Times New Roman"/>
                <a:ea typeface="Times New Roman"/>
                <a:cs typeface="Times New Roman"/>
                <a:sym typeface="Times New Roman"/>
              </a:rPr>
              <a:t>Thiết kế Demo Web</a:t>
            </a:r>
            <a:endParaRPr b="1" i="0" sz="3762">
              <a:solidFill>
                <a:schemeClr val="lt1"/>
              </a:solidFill>
              <a:latin typeface="Times New Roman"/>
              <a:ea typeface="Times New Roman"/>
              <a:cs typeface="Times New Roman"/>
              <a:sym typeface="Times New Roman"/>
            </a:endParaRPr>
          </a:p>
        </p:txBody>
      </p:sp>
    </p:spTree>
  </p:cSld>
  <p:clrMapOvr>
    <a:masterClrMapping/>
  </p:clrMapOvr>
</p:sld>
</file>

<file path=ppt/slides/slide5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8" name="Shape 428"/>
        <p:cNvGrpSpPr/>
        <p:nvPr/>
      </p:nvGrpSpPr>
      <p:grpSpPr>
        <a:xfrm>
          <a:off x="0" y="0"/>
          <a:ext cx="0" cy="0"/>
          <a:chOff x="0" y="0"/>
          <a:chExt cx="0" cy="0"/>
        </a:xfrm>
      </p:grpSpPr>
      <p:sp>
        <p:nvSpPr>
          <p:cNvPr id="429" name="Google Shape;429;p65"/>
          <p:cNvSpPr txBox="1"/>
          <p:nvPr>
            <p:ph type="title"/>
          </p:nvPr>
        </p:nvSpPr>
        <p:spPr>
          <a:xfrm>
            <a:off x="760642" y="1524000"/>
            <a:ext cx="7467600" cy="458333"/>
          </a:xfrm>
          <a:prstGeom prst="rect">
            <a:avLst/>
          </a:prstGeom>
          <a:noFill/>
          <a:ln>
            <a:noFill/>
          </a:ln>
        </p:spPr>
        <p:txBody>
          <a:bodyPr anchorCtr="0" anchor="t" bIns="0" lIns="0" spcFirstLastPara="1" rIns="0" wrap="square" tIns="10850">
            <a:spAutoFit/>
          </a:bodyPr>
          <a:lstStyle/>
          <a:p>
            <a:pPr indent="0" lvl="0" marL="10860" rtl="0" algn="l">
              <a:spcBef>
                <a:spcPts val="0"/>
              </a:spcBef>
              <a:spcAft>
                <a:spcPts val="0"/>
              </a:spcAft>
              <a:buNone/>
            </a:pPr>
            <a:r>
              <a:rPr lang="en-US" sz="2907">
                <a:solidFill>
                  <a:schemeClr val="dk1"/>
                </a:solidFill>
              </a:rPr>
              <a:t>Ví dụ    </a:t>
            </a:r>
            <a:r>
              <a:rPr lang="en-US" sz="2907">
                <a:solidFill>
                  <a:schemeClr val="dk1"/>
                </a:solidFill>
                <a:latin typeface="Arial"/>
                <a:ea typeface="Arial"/>
                <a:cs typeface="Arial"/>
                <a:sym typeface="Arial"/>
              </a:rPr>
              <a:t>RegularExpressionValidator</a:t>
            </a:r>
            <a:endParaRPr sz="2907">
              <a:solidFill>
                <a:schemeClr val="dk1"/>
              </a:solidFill>
              <a:latin typeface="Arial"/>
              <a:ea typeface="Arial"/>
              <a:cs typeface="Arial"/>
              <a:sym typeface="Arial"/>
            </a:endParaRPr>
          </a:p>
        </p:txBody>
      </p:sp>
      <p:sp>
        <p:nvSpPr>
          <p:cNvPr id="430" name="Google Shape;430;p65"/>
          <p:cNvSpPr txBox="1"/>
          <p:nvPr/>
        </p:nvSpPr>
        <p:spPr>
          <a:xfrm>
            <a:off x="533400" y="2286000"/>
            <a:ext cx="8153400" cy="4215900"/>
          </a:xfrm>
          <a:prstGeom prst="rect">
            <a:avLst/>
          </a:prstGeom>
          <a:noFill/>
          <a:ln>
            <a:noFill/>
          </a:ln>
        </p:spPr>
        <p:txBody>
          <a:bodyPr anchorCtr="0" anchor="t" bIns="0" lIns="0" spcFirstLastPara="1" rIns="0" wrap="square" tIns="10850">
            <a:spAutoFit/>
          </a:bodyPr>
          <a:lstStyle/>
          <a:p>
            <a:pPr indent="-297015" lvl="0" marL="307331" marR="0" rtl="0" algn="l">
              <a:lnSpc>
                <a:spcPct val="150000"/>
              </a:lnSpc>
              <a:spcBef>
                <a:spcPts val="0"/>
              </a:spcBef>
              <a:spcAft>
                <a:spcPts val="0"/>
              </a:spcAft>
              <a:buClr>
                <a:srgbClr val="93A299"/>
              </a:buClr>
              <a:buSzPts val="2522"/>
              <a:buFont typeface="Noto Sans Symbols"/>
              <a:buChar char="❑"/>
            </a:pPr>
            <a:r>
              <a:rPr lang="en-US" sz="3078">
                <a:solidFill>
                  <a:srgbClr val="292934"/>
                </a:solidFill>
                <a:latin typeface="Times New Roman"/>
                <a:ea typeface="Times New Roman"/>
                <a:cs typeface="Times New Roman"/>
                <a:sym typeface="Times New Roman"/>
              </a:rPr>
              <a:t>Thuộc tính: ValidationExpression = [0-9]</a:t>
            </a:r>
            <a:endParaRPr sz="3078">
              <a:solidFill>
                <a:schemeClr val="dk1"/>
              </a:solidFill>
              <a:latin typeface="Times New Roman"/>
              <a:ea typeface="Times New Roman"/>
              <a:cs typeface="Times New Roman"/>
              <a:sym typeface="Times New Roman"/>
            </a:endParaRPr>
          </a:p>
          <a:p>
            <a:pPr indent="0" lvl="0" marL="304074" marR="0" rtl="0" algn="l">
              <a:lnSpc>
                <a:spcPct val="150000"/>
              </a:lnSpc>
              <a:spcBef>
                <a:spcPts val="0"/>
              </a:spcBef>
              <a:spcAft>
                <a:spcPts val="0"/>
              </a:spcAft>
              <a:buNone/>
            </a:pPr>
            <a:r>
              <a:rPr lang="en-US" sz="3078">
                <a:solidFill>
                  <a:srgbClr val="292934"/>
                </a:solidFill>
                <a:latin typeface="Times New Roman"/>
                <a:ea typeface="Times New Roman"/>
                <a:cs typeface="Times New Roman"/>
                <a:sym typeface="Times New Roman"/>
              </a:rPr>
              <a:t>{3}-[0-9]{3}\s[0-9]{4}</a:t>
            </a:r>
            <a:endParaRPr sz="3078">
              <a:solidFill>
                <a:schemeClr val="dk1"/>
              </a:solidFill>
              <a:latin typeface="Times New Roman"/>
              <a:ea typeface="Times New Roman"/>
              <a:cs typeface="Times New Roman"/>
              <a:sym typeface="Times New Roman"/>
            </a:endParaRPr>
          </a:p>
          <a:p>
            <a:pPr indent="-263892" lvl="1" marL="502264" marR="0" rtl="0" algn="l">
              <a:lnSpc>
                <a:spcPct val="150000"/>
              </a:lnSpc>
              <a:spcBef>
                <a:spcPts val="637"/>
              </a:spcBef>
              <a:spcAft>
                <a:spcPts val="0"/>
              </a:spcAft>
              <a:buClr>
                <a:srgbClr val="93A299"/>
              </a:buClr>
              <a:buSzPts val="2223"/>
              <a:buFont typeface="Noto Sans Symbols"/>
              <a:buChar char="❑"/>
            </a:pPr>
            <a:r>
              <a:rPr b="0" i="0" lang="en-US" sz="2736" u="none" cap="none" strike="noStrike">
                <a:solidFill>
                  <a:srgbClr val="292934"/>
                </a:solidFill>
                <a:latin typeface="Times New Roman"/>
                <a:ea typeface="Times New Roman"/>
                <a:cs typeface="Times New Roman"/>
                <a:sym typeface="Times New Roman"/>
              </a:rPr>
              <a:t>[0-9] nhận tất cả các số 0-9</a:t>
            </a:r>
            <a:endParaRPr b="0" i="0" sz="2736" u="none" cap="none" strike="noStrike">
              <a:solidFill>
                <a:schemeClr val="dk1"/>
              </a:solidFill>
              <a:latin typeface="Times New Roman"/>
              <a:ea typeface="Times New Roman"/>
              <a:cs typeface="Times New Roman"/>
              <a:sym typeface="Times New Roman"/>
            </a:endParaRPr>
          </a:p>
          <a:p>
            <a:pPr indent="-162897" lvl="1" marL="401811" marR="443622" rtl="0" algn="l">
              <a:lnSpc>
                <a:spcPct val="150000"/>
              </a:lnSpc>
              <a:spcBef>
                <a:spcPts val="650"/>
              </a:spcBef>
              <a:spcAft>
                <a:spcPts val="0"/>
              </a:spcAft>
              <a:buClr>
                <a:srgbClr val="93A299"/>
              </a:buClr>
              <a:buSzPts val="2223"/>
              <a:buFont typeface="Noto Sans Symbols"/>
              <a:buChar char="❑"/>
            </a:pPr>
            <a:r>
              <a:rPr b="0" i="0" lang="en-US" sz="2736" u="none" cap="none" strike="noStrike">
                <a:solidFill>
                  <a:srgbClr val="292934"/>
                </a:solidFill>
                <a:latin typeface="Times New Roman"/>
                <a:ea typeface="Times New Roman"/>
                <a:cs typeface="Times New Roman"/>
                <a:sym typeface="Times New Roman"/>
              </a:rPr>
              <a:t>{3} yêu cầu 3 số được nhập cho phần đầu  tiên</a:t>
            </a:r>
            <a:endParaRPr b="0" i="0" sz="2736" u="none" cap="none" strike="noStrike">
              <a:solidFill>
                <a:schemeClr val="dk1"/>
              </a:solidFill>
              <a:latin typeface="Times New Roman"/>
              <a:ea typeface="Times New Roman"/>
              <a:cs typeface="Times New Roman"/>
              <a:sym typeface="Times New Roman"/>
            </a:endParaRPr>
          </a:p>
          <a:p>
            <a:pPr indent="-263892" lvl="1" marL="502264" marR="0" rtl="0" algn="l">
              <a:lnSpc>
                <a:spcPct val="150000"/>
              </a:lnSpc>
              <a:spcBef>
                <a:spcPts val="616"/>
              </a:spcBef>
              <a:spcAft>
                <a:spcPts val="0"/>
              </a:spcAft>
              <a:buClr>
                <a:srgbClr val="93A299"/>
              </a:buClr>
              <a:buSzPts val="2223"/>
              <a:buFont typeface="Noto Sans Symbols"/>
              <a:buChar char="❑"/>
            </a:pPr>
            <a:r>
              <a:rPr b="0" i="0" lang="en-US" sz="2736" u="none" cap="none" strike="noStrike">
                <a:solidFill>
                  <a:srgbClr val="292934"/>
                </a:solidFill>
                <a:latin typeface="Times New Roman"/>
                <a:ea typeface="Times New Roman"/>
                <a:cs typeface="Times New Roman"/>
                <a:sym typeface="Times New Roman"/>
              </a:rPr>
              <a:t>- là dấu bắt nhập</a:t>
            </a:r>
            <a:endParaRPr b="0" i="0" sz="2736" u="none" cap="none" strike="noStrike">
              <a:solidFill>
                <a:schemeClr val="dk1"/>
              </a:solidFill>
              <a:latin typeface="Times New Roman"/>
              <a:ea typeface="Times New Roman"/>
              <a:cs typeface="Times New Roman"/>
              <a:sym typeface="Times New Roman"/>
            </a:endParaRPr>
          </a:p>
          <a:p>
            <a:pPr indent="-263892" lvl="1" marL="502264" marR="0" rtl="0" algn="l">
              <a:lnSpc>
                <a:spcPct val="150000"/>
              </a:lnSpc>
              <a:spcBef>
                <a:spcPts val="735"/>
              </a:spcBef>
              <a:spcAft>
                <a:spcPts val="0"/>
              </a:spcAft>
              <a:buClr>
                <a:srgbClr val="93A299"/>
              </a:buClr>
              <a:buSzPts val="2223"/>
              <a:buFont typeface="Noto Sans Symbols"/>
              <a:buChar char="❑"/>
            </a:pPr>
            <a:r>
              <a:rPr b="0" i="0" lang="en-US" sz="2736" u="none" cap="none" strike="noStrike">
                <a:solidFill>
                  <a:srgbClr val="292934"/>
                </a:solidFill>
                <a:latin typeface="Times New Roman"/>
                <a:ea typeface="Times New Roman"/>
                <a:cs typeface="Times New Roman"/>
                <a:sym typeface="Times New Roman"/>
              </a:rPr>
              <a:t>\s chỉ định một khoảng trắng</a:t>
            </a:r>
            <a:endParaRPr b="0" i="0" sz="2736" u="none" cap="none" strike="noStrike">
              <a:solidFill>
                <a:schemeClr val="dk1"/>
              </a:solidFill>
              <a:latin typeface="Times New Roman"/>
              <a:ea typeface="Times New Roman"/>
              <a:cs typeface="Times New Roman"/>
              <a:sym typeface="Times New Roman"/>
            </a:endParaRPr>
          </a:p>
        </p:txBody>
      </p:sp>
      <p:sp>
        <p:nvSpPr>
          <p:cNvPr id="431" name="Google Shape;431;p65"/>
          <p:cNvSpPr txBox="1"/>
          <p:nvPr/>
        </p:nvSpPr>
        <p:spPr>
          <a:xfrm>
            <a:off x="1560742" y="414292"/>
            <a:ext cx="5867400" cy="589907"/>
          </a:xfrm>
          <a:prstGeom prst="rect">
            <a:avLst/>
          </a:prstGeom>
          <a:noFill/>
          <a:ln>
            <a:noFill/>
          </a:ln>
        </p:spPr>
        <p:txBody>
          <a:bodyPr anchorCtr="0" anchor="t" bIns="0" lIns="0" spcFirstLastPara="1" rIns="0" wrap="square" tIns="10850">
            <a:spAutoFit/>
          </a:bodyPr>
          <a:lstStyle/>
          <a:p>
            <a:pPr indent="0" lvl="0" marL="10860" marR="0" rtl="0" algn="l">
              <a:spcBef>
                <a:spcPts val="0"/>
              </a:spcBef>
              <a:spcAft>
                <a:spcPts val="0"/>
              </a:spcAft>
              <a:buNone/>
            </a:pPr>
            <a:r>
              <a:rPr b="1" i="0" lang="en-US" sz="3762">
                <a:solidFill>
                  <a:schemeClr val="lt1"/>
                </a:solidFill>
                <a:latin typeface="Times New Roman"/>
                <a:ea typeface="Times New Roman"/>
                <a:cs typeface="Times New Roman"/>
                <a:sym typeface="Times New Roman"/>
              </a:rPr>
              <a:t>Thiết kế Demo Web</a:t>
            </a:r>
            <a:endParaRPr b="1" i="0" sz="3762">
              <a:solidFill>
                <a:schemeClr val="lt1"/>
              </a:solidFill>
              <a:latin typeface="Times New Roman"/>
              <a:ea typeface="Times New Roman"/>
              <a:cs typeface="Times New Roman"/>
              <a:sym typeface="Times New Roman"/>
            </a:endParaRPr>
          </a:p>
        </p:txBody>
      </p:sp>
    </p:spTree>
  </p:cSld>
  <p:clrMapOvr>
    <a:masterClrMapping/>
  </p:clrMapOvr>
</p:sld>
</file>

<file path=ppt/slides/slide6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5" name="Shape 435"/>
        <p:cNvGrpSpPr/>
        <p:nvPr/>
      </p:nvGrpSpPr>
      <p:grpSpPr>
        <a:xfrm>
          <a:off x="0" y="0"/>
          <a:ext cx="0" cy="0"/>
          <a:chOff x="0" y="0"/>
          <a:chExt cx="0" cy="0"/>
        </a:xfrm>
      </p:grpSpPr>
      <p:sp>
        <p:nvSpPr>
          <p:cNvPr id="436" name="Google Shape;436;p66"/>
          <p:cNvSpPr txBox="1"/>
          <p:nvPr>
            <p:ph type="title"/>
          </p:nvPr>
        </p:nvSpPr>
        <p:spPr>
          <a:xfrm>
            <a:off x="511179" y="1149800"/>
            <a:ext cx="3656100" cy="380400"/>
          </a:xfrm>
          <a:prstGeom prst="rect">
            <a:avLst/>
          </a:prstGeom>
          <a:noFill/>
          <a:ln>
            <a:noFill/>
          </a:ln>
        </p:spPr>
        <p:txBody>
          <a:bodyPr anchorCtr="0" anchor="t" bIns="0" lIns="0" spcFirstLastPara="1" rIns="0" wrap="square" tIns="10850">
            <a:spAutoFit/>
          </a:bodyPr>
          <a:lstStyle/>
          <a:p>
            <a:pPr indent="0" lvl="0" marL="10860" rtl="0" algn="l">
              <a:spcBef>
                <a:spcPts val="0"/>
              </a:spcBef>
              <a:spcAft>
                <a:spcPts val="0"/>
              </a:spcAft>
              <a:buNone/>
            </a:pPr>
            <a:r>
              <a:rPr lang="en-US" sz="2400">
                <a:solidFill>
                  <a:schemeClr val="dk1"/>
                </a:solidFill>
                <a:latin typeface="Arial"/>
                <a:ea typeface="Arial"/>
                <a:cs typeface="Arial"/>
                <a:sym typeface="Arial"/>
              </a:rPr>
              <a:t>CustomValidator</a:t>
            </a:r>
            <a:endParaRPr sz="2400">
              <a:solidFill>
                <a:schemeClr val="dk1"/>
              </a:solidFill>
              <a:latin typeface="Arial"/>
              <a:ea typeface="Arial"/>
              <a:cs typeface="Arial"/>
              <a:sym typeface="Arial"/>
            </a:endParaRPr>
          </a:p>
        </p:txBody>
      </p:sp>
      <p:sp>
        <p:nvSpPr>
          <p:cNvPr id="437" name="Google Shape;437;p66"/>
          <p:cNvSpPr txBox="1"/>
          <p:nvPr/>
        </p:nvSpPr>
        <p:spPr>
          <a:xfrm>
            <a:off x="292525" y="1675700"/>
            <a:ext cx="8686800" cy="5072400"/>
          </a:xfrm>
          <a:prstGeom prst="rect">
            <a:avLst/>
          </a:prstGeom>
          <a:noFill/>
          <a:ln>
            <a:noFill/>
          </a:ln>
        </p:spPr>
        <p:txBody>
          <a:bodyPr anchorCtr="0" anchor="t" bIns="0" lIns="0" spcFirstLastPara="1" rIns="0" wrap="square" tIns="28225">
            <a:spAutoFit/>
          </a:bodyPr>
          <a:lstStyle/>
          <a:p>
            <a:pPr indent="-293213" lvl="0" marL="304074" marR="204163" rtl="0" algn="l">
              <a:lnSpc>
                <a:spcPct val="129954"/>
              </a:lnSpc>
              <a:spcBef>
                <a:spcPts val="0"/>
              </a:spcBef>
              <a:spcAft>
                <a:spcPts val="0"/>
              </a:spcAft>
              <a:buClr>
                <a:srgbClr val="93A299"/>
              </a:buClr>
              <a:buSzPts val="2522"/>
              <a:buFont typeface="Noto Sans Symbols"/>
              <a:buChar char="❑"/>
            </a:pPr>
            <a:r>
              <a:rPr lang="en-US" sz="3078">
                <a:solidFill>
                  <a:srgbClr val="292934"/>
                </a:solidFill>
                <a:latin typeface="Times New Roman"/>
                <a:ea typeface="Times New Roman"/>
                <a:cs typeface="Times New Roman"/>
                <a:sym typeface="Times New Roman"/>
              </a:rPr>
              <a:t>Cho phép bạn validate một control theo  kiểu người dùng tự định nghĩa.</a:t>
            </a:r>
            <a:endParaRPr sz="3078">
              <a:solidFill>
                <a:schemeClr val="dk1"/>
              </a:solidFill>
              <a:latin typeface="Times New Roman"/>
              <a:ea typeface="Times New Roman"/>
              <a:cs typeface="Times New Roman"/>
              <a:sym typeface="Times New Roman"/>
            </a:endParaRPr>
          </a:p>
          <a:p>
            <a:pPr indent="-293213" lvl="0" marL="304074" marR="825886" rtl="0" algn="l">
              <a:lnSpc>
                <a:spcPct val="129954"/>
              </a:lnSpc>
              <a:spcBef>
                <a:spcPts val="586"/>
              </a:spcBef>
              <a:spcAft>
                <a:spcPts val="0"/>
              </a:spcAft>
              <a:buClr>
                <a:srgbClr val="93A299"/>
              </a:buClr>
              <a:buSzPts val="2522"/>
              <a:buFont typeface="Noto Sans Symbols"/>
              <a:buChar char="❑"/>
            </a:pPr>
            <a:r>
              <a:rPr lang="en-US" sz="3078">
                <a:solidFill>
                  <a:srgbClr val="292934"/>
                </a:solidFill>
                <a:latin typeface="Times New Roman"/>
                <a:ea typeface="Times New Roman"/>
                <a:cs typeface="Times New Roman"/>
                <a:sym typeface="Times New Roman"/>
              </a:rPr>
              <a:t>Đây là một control cho phép bạn  validation ở phía client hoặc server.</a:t>
            </a:r>
            <a:endParaRPr sz="3078">
              <a:solidFill>
                <a:schemeClr val="dk1"/>
              </a:solidFill>
              <a:latin typeface="Times New Roman"/>
              <a:ea typeface="Times New Roman"/>
              <a:cs typeface="Times New Roman"/>
              <a:sym typeface="Times New Roman"/>
            </a:endParaRPr>
          </a:p>
          <a:p>
            <a:pPr indent="-297015" lvl="0" marL="307331" marR="0" rtl="0" algn="l">
              <a:lnSpc>
                <a:spcPct val="129954"/>
              </a:lnSpc>
              <a:spcBef>
                <a:spcPts val="722"/>
              </a:spcBef>
              <a:spcAft>
                <a:spcPts val="0"/>
              </a:spcAft>
              <a:buClr>
                <a:srgbClr val="93A299"/>
              </a:buClr>
              <a:buSzPts val="2522"/>
              <a:buFont typeface="Noto Sans Symbols"/>
              <a:buChar char="❑"/>
            </a:pPr>
            <a:r>
              <a:rPr lang="en-US" sz="3078">
                <a:solidFill>
                  <a:srgbClr val="292934"/>
                </a:solidFill>
                <a:latin typeface="Times New Roman"/>
                <a:ea typeface="Times New Roman"/>
                <a:cs typeface="Times New Roman"/>
                <a:sym typeface="Times New Roman"/>
              </a:rPr>
              <a:t>Thuộc tính </a:t>
            </a:r>
            <a:r>
              <a:rPr i="1" lang="en-US" sz="3078">
                <a:solidFill>
                  <a:srgbClr val="292934"/>
                </a:solidFill>
                <a:latin typeface="Times New Roman"/>
                <a:ea typeface="Times New Roman"/>
                <a:cs typeface="Times New Roman"/>
                <a:sym typeface="Times New Roman"/>
              </a:rPr>
              <a:t>ClientValidationFunction </a:t>
            </a:r>
            <a:r>
              <a:rPr lang="en-US" sz="3078">
                <a:solidFill>
                  <a:srgbClr val="292934"/>
                </a:solidFill>
                <a:latin typeface="Times New Roman"/>
                <a:ea typeface="Times New Roman"/>
                <a:cs typeface="Times New Roman"/>
                <a:sym typeface="Times New Roman"/>
              </a:rPr>
              <a:t>dùng để thiết lập hàm/thủ thục script.</a:t>
            </a:r>
            <a:endParaRPr sz="3078">
              <a:solidFill>
                <a:schemeClr val="dk1"/>
              </a:solidFill>
              <a:latin typeface="Times New Roman"/>
              <a:ea typeface="Times New Roman"/>
              <a:cs typeface="Times New Roman"/>
              <a:sym typeface="Times New Roman"/>
            </a:endParaRPr>
          </a:p>
          <a:p>
            <a:pPr indent="-307331" lvl="0" marL="307331" marR="561450" rtl="0" algn="l">
              <a:lnSpc>
                <a:spcPct val="129954"/>
              </a:lnSpc>
              <a:spcBef>
                <a:spcPts val="722"/>
              </a:spcBef>
              <a:spcAft>
                <a:spcPts val="0"/>
              </a:spcAft>
              <a:buClr>
                <a:srgbClr val="93A299"/>
              </a:buClr>
              <a:buSzPts val="2522"/>
              <a:buFont typeface="Noto Sans Symbols"/>
              <a:buChar char="❑"/>
            </a:pPr>
            <a:r>
              <a:rPr lang="en-US" sz="3078">
                <a:solidFill>
                  <a:srgbClr val="292934"/>
                </a:solidFill>
                <a:latin typeface="Times New Roman"/>
                <a:ea typeface="Times New Roman"/>
                <a:cs typeface="Times New Roman"/>
                <a:sym typeface="Times New Roman"/>
              </a:rPr>
              <a:t>Phía Server, control cung cấp sự kiện </a:t>
            </a:r>
            <a:r>
              <a:rPr i="1" lang="en-US" sz="3078">
                <a:solidFill>
                  <a:srgbClr val="292934"/>
                </a:solidFill>
                <a:latin typeface="Times New Roman"/>
                <a:ea typeface="Times New Roman"/>
                <a:cs typeface="Times New Roman"/>
                <a:sym typeface="Times New Roman"/>
              </a:rPr>
              <a:t>ServerValidate, </a:t>
            </a:r>
            <a:r>
              <a:rPr lang="en-US" sz="3078">
                <a:solidFill>
                  <a:srgbClr val="292934"/>
                </a:solidFill>
                <a:latin typeface="Times New Roman"/>
                <a:ea typeface="Times New Roman"/>
                <a:cs typeface="Times New Roman"/>
                <a:sym typeface="Times New Roman"/>
              </a:rPr>
              <a:t>phải viết code ở đây.</a:t>
            </a:r>
            <a:endParaRPr sz="3078">
              <a:solidFill>
                <a:schemeClr val="dk1"/>
              </a:solidFill>
              <a:latin typeface="Times New Roman"/>
              <a:ea typeface="Times New Roman"/>
              <a:cs typeface="Times New Roman"/>
              <a:sym typeface="Times New Roman"/>
            </a:endParaRPr>
          </a:p>
        </p:txBody>
      </p:sp>
      <p:sp>
        <p:nvSpPr>
          <p:cNvPr id="438" name="Google Shape;438;p66"/>
          <p:cNvSpPr txBox="1"/>
          <p:nvPr/>
        </p:nvSpPr>
        <p:spPr>
          <a:xfrm>
            <a:off x="1560742" y="414292"/>
            <a:ext cx="5867400" cy="589907"/>
          </a:xfrm>
          <a:prstGeom prst="rect">
            <a:avLst/>
          </a:prstGeom>
          <a:noFill/>
          <a:ln>
            <a:noFill/>
          </a:ln>
        </p:spPr>
        <p:txBody>
          <a:bodyPr anchorCtr="0" anchor="t" bIns="0" lIns="0" spcFirstLastPara="1" rIns="0" wrap="square" tIns="10850">
            <a:spAutoFit/>
          </a:bodyPr>
          <a:lstStyle/>
          <a:p>
            <a:pPr indent="0" lvl="0" marL="10860" marR="0" rtl="0" algn="l">
              <a:spcBef>
                <a:spcPts val="0"/>
              </a:spcBef>
              <a:spcAft>
                <a:spcPts val="0"/>
              </a:spcAft>
              <a:buNone/>
            </a:pPr>
            <a:r>
              <a:rPr b="1" i="0" lang="en-US" sz="3762">
                <a:solidFill>
                  <a:schemeClr val="lt1"/>
                </a:solidFill>
                <a:latin typeface="Times New Roman"/>
                <a:ea typeface="Times New Roman"/>
                <a:cs typeface="Times New Roman"/>
                <a:sym typeface="Times New Roman"/>
              </a:rPr>
              <a:t>Thiết kế Demo Web</a:t>
            </a:r>
            <a:endParaRPr b="1" i="0" sz="3762">
              <a:solidFill>
                <a:schemeClr val="lt1"/>
              </a:solidFill>
              <a:latin typeface="Times New Roman"/>
              <a:ea typeface="Times New Roman"/>
              <a:cs typeface="Times New Roman"/>
              <a:sym typeface="Times New Roman"/>
            </a:endParaRPr>
          </a:p>
        </p:txBody>
      </p:sp>
    </p:spTree>
  </p:cSld>
  <p:clrMapOvr>
    <a:masterClrMapping/>
  </p:clrMapOvr>
</p:sld>
</file>

<file path=ppt/slides/slide6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2" name="Shape 442"/>
        <p:cNvGrpSpPr/>
        <p:nvPr/>
      </p:nvGrpSpPr>
      <p:grpSpPr>
        <a:xfrm>
          <a:off x="0" y="0"/>
          <a:ext cx="0" cy="0"/>
          <a:chOff x="0" y="0"/>
          <a:chExt cx="0" cy="0"/>
        </a:xfrm>
      </p:grpSpPr>
      <p:sp>
        <p:nvSpPr>
          <p:cNvPr id="443" name="Google Shape;443;p67"/>
          <p:cNvSpPr txBox="1"/>
          <p:nvPr>
            <p:ph type="title"/>
          </p:nvPr>
        </p:nvSpPr>
        <p:spPr>
          <a:xfrm>
            <a:off x="457200" y="1317546"/>
            <a:ext cx="4282042" cy="441853"/>
          </a:xfrm>
          <a:prstGeom prst="rect">
            <a:avLst/>
          </a:prstGeom>
          <a:noFill/>
          <a:ln>
            <a:noFill/>
          </a:ln>
        </p:spPr>
        <p:txBody>
          <a:bodyPr anchorCtr="0" anchor="t" bIns="0" lIns="0" spcFirstLastPara="1" rIns="0" wrap="square" tIns="10850">
            <a:spAutoFit/>
          </a:bodyPr>
          <a:lstStyle/>
          <a:p>
            <a:pPr indent="0" lvl="0" marL="10860" rtl="0" algn="l">
              <a:spcBef>
                <a:spcPts val="0"/>
              </a:spcBef>
              <a:spcAft>
                <a:spcPts val="0"/>
              </a:spcAft>
              <a:buNone/>
            </a:pPr>
            <a:r>
              <a:rPr lang="en-US">
                <a:solidFill>
                  <a:schemeClr val="dk1"/>
                </a:solidFill>
                <a:latin typeface="Arial"/>
                <a:ea typeface="Arial"/>
                <a:cs typeface="Arial"/>
                <a:sym typeface="Arial"/>
              </a:rPr>
              <a:t>ValidationSummary</a:t>
            </a:r>
            <a:endParaRPr>
              <a:solidFill>
                <a:schemeClr val="dk1"/>
              </a:solidFill>
              <a:latin typeface="Arial"/>
              <a:ea typeface="Arial"/>
              <a:cs typeface="Arial"/>
              <a:sym typeface="Arial"/>
            </a:endParaRPr>
          </a:p>
        </p:txBody>
      </p:sp>
      <p:sp>
        <p:nvSpPr>
          <p:cNvPr id="444" name="Google Shape;444;p67"/>
          <p:cNvSpPr txBox="1"/>
          <p:nvPr/>
        </p:nvSpPr>
        <p:spPr>
          <a:xfrm>
            <a:off x="457200" y="2059779"/>
            <a:ext cx="8382000" cy="4373227"/>
          </a:xfrm>
          <a:prstGeom prst="rect">
            <a:avLst/>
          </a:prstGeom>
          <a:noFill/>
          <a:ln>
            <a:noFill/>
          </a:ln>
        </p:spPr>
        <p:txBody>
          <a:bodyPr anchorCtr="0" anchor="t" bIns="0" lIns="0" spcFirstLastPara="1" rIns="0" wrap="square" tIns="28225">
            <a:spAutoFit/>
          </a:bodyPr>
          <a:lstStyle/>
          <a:p>
            <a:pPr indent="-293213" lvl="0" marL="304074" marR="4344" rtl="0" algn="l">
              <a:lnSpc>
                <a:spcPct val="150000"/>
              </a:lnSpc>
              <a:spcBef>
                <a:spcPts val="0"/>
              </a:spcBef>
              <a:spcAft>
                <a:spcPts val="0"/>
              </a:spcAft>
              <a:buClr>
                <a:srgbClr val="93A299"/>
              </a:buClr>
              <a:buSzPts val="2522"/>
              <a:buFont typeface="Noto Sans Symbols"/>
              <a:buChar char="❑"/>
            </a:pPr>
            <a:r>
              <a:rPr lang="en-US" sz="3078">
                <a:solidFill>
                  <a:srgbClr val="292934"/>
                </a:solidFill>
                <a:latin typeface="Times New Roman"/>
                <a:ea typeface="Times New Roman"/>
                <a:cs typeface="Times New Roman"/>
                <a:sym typeface="Times New Roman"/>
              </a:rPr>
              <a:t>Dùng control này để hiển thị tất cả các lỗi  trên trang.</a:t>
            </a:r>
            <a:endParaRPr sz="3078">
              <a:solidFill>
                <a:schemeClr val="dk1"/>
              </a:solidFill>
              <a:latin typeface="Times New Roman"/>
              <a:ea typeface="Times New Roman"/>
              <a:cs typeface="Times New Roman"/>
              <a:sym typeface="Times New Roman"/>
            </a:endParaRPr>
          </a:p>
          <a:p>
            <a:pPr indent="-293213" lvl="0" marL="304074" marR="338825" rtl="0" algn="l">
              <a:lnSpc>
                <a:spcPct val="150000"/>
              </a:lnSpc>
              <a:spcBef>
                <a:spcPts val="586"/>
              </a:spcBef>
              <a:spcAft>
                <a:spcPts val="0"/>
              </a:spcAft>
              <a:buClr>
                <a:srgbClr val="93A299"/>
              </a:buClr>
              <a:buSzPts val="2522"/>
              <a:buFont typeface="Noto Sans Symbols"/>
              <a:buChar char="❑"/>
            </a:pPr>
            <a:r>
              <a:rPr lang="en-US" sz="3078">
                <a:solidFill>
                  <a:srgbClr val="292934"/>
                </a:solidFill>
                <a:latin typeface="Times New Roman"/>
                <a:ea typeface="Times New Roman"/>
                <a:cs typeface="Times New Roman"/>
                <a:sym typeface="Times New Roman"/>
              </a:rPr>
              <a:t>Bạn có thể hiển thị lỗi trong 1 list, dạng  chỉ mục hoặc định dạng một đoạn văn.</a:t>
            </a:r>
            <a:endParaRPr sz="3078">
              <a:solidFill>
                <a:schemeClr val="dk1"/>
              </a:solidFill>
              <a:latin typeface="Times New Roman"/>
              <a:ea typeface="Times New Roman"/>
              <a:cs typeface="Times New Roman"/>
              <a:sym typeface="Times New Roman"/>
            </a:endParaRPr>
          </a:p>
          <a:p>
            <a:pPr indent="-293213" lvl="0" marL="304074" marR="730863" rtl="0" algn="l">
              <a:lnSpc>
                <a:spcPct val="150000"/>
              </a:lnSpc>
              <a:spcBef>
                <a:spcPts val="705"/>
              </a:spcBef>
              <a:spcAft>
                <a:spcPts val="0"/>
              </a:spcAft>
              <a:buClr>
                <a:srgbClr val="93A299"/>
              </a:buClr>
              <a:buSzPts val="2522"/>
              <a:buFont typeface="Noto Sans Symbols"/>
              <a:buChar char="❑"/>
            </a:pPr>
            <a:r>
              <a:rPr lang="en-US" sz="3078">
                <a:solidFill>
                  <a:srgbClr val="292934"/>
                </a:solidFill>
                <a:latin typeface="Times New Roman"/>
                <a:ea typeface="Times New Roman"/>
                <a:cs typeface="Times New Roman"/>
                <a:sym typeface="Times New Roman"/>
              </a:rPr>
              <a:t>Cung cấp tùy chọn để hiển thị các lỗi  trong một dòng hoặc dạng pop-up.</a:t>
            </a:r>
            <a:endParaRPr sz="3078">
              <a:solidFill>
                <a:schemeClr val="dk1"/>
              </a:solidFill>
              <a:latin typeface="Times New Roman"/>
              <a:ea typeface="Times New Roman"/>
              <a:cs typeface="Times New Roman"/>
              <a:sym typeface="Times New Roman"/>
            </a:endParaRPr>
          </a:p>
        </p:txBody>
      </p:sp>
      <p:sp>
        <p:nvSpPr>
          <p:cNvPr id="445" name="Google Shape;445;p67"/>
          <p:cNvSpPr txBox="1"/>
          <p:nvPr/>
        </p:nvSpPr>
        <p:spPr>
          <a:xfrm>
            <a:off x="1560742" y="414292"/>
            <a:ext cx="5867400" cy="589907"/>
          </a:xfrm>
          <a:prstGeom prst="rect">
            <a:avLst/>
          </a:prstGeom>
          <a:noFill/>
          <a:ln>
            <a:noFill/>
          </a:ln>
        </p:spPr>
        <p:txBody>
          <a:bodyPr anchorCtr="0" anchor="t" bIns="0" lIns="0" spcFirstLastPara="1" rIns="0" wrap="square" tIns="10850">
            <a:spAutoFit/>
          </a:bodyPr>
          <a:lstStyle/>
          <a:p>
            <a:pPr indent="0" lvl="0" marL="10860" marR="0" rtl="0" algn="l">
              <a:spcBef>
                <a:spcPts val="0"/>
              </a:spcBef>
              <a:spcAft>
                <a:spcPts val="0"/>
              </a:spcAft>
              <a:buNone/>
            </a:pPr>
            <a:r>
              <a:rPr b="1" i="0" lang="en-US" sz="3762">
                <a:solidFill>
                  <a:schemeClr val="lt1"/>
                </a:solidFill>
                <a:latin typeface="Times New Roman"/>
                <a:ea typeface="Times New Roman"/>
                <a:cs typeface="Times New Roman"/>
                <a:sym typeface="Times New Roman"/>
              </a:rPr>
              <a:t>Thiết kế Demo Web</a:t>
            </a:r>
            <a:endParaRPr b="1" i="0" sz="3762">
              <a:solidFill>
                <a:schemeClr val="lt1"/>
              </a:solidFill>
              <a:latin typeface="Times New Roman"/>
              <a:ea typeface="Times New Roman"/>
              <a:cs typeface="Times New Roman"/>
              <a:sym typeface="Times New Roman"/>
            </a:endParaRPr>
          </a:p>
        </p:txBody>
      </p:sp>
    </p:spTree>
  </p:cSld>
  <p:clrMapOvr>
    <a:masterClrMapping/>
  </p:clrMapOvr>
</p:sld>
</file>

<file path=ppt/slides/slide6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9" name="Shape 449"/>
        <p:cNvGrpSpPr/>
        <p:nvPr/>
      </p:nvGrpSpPr>
      <p:grpSpPr>
        <a:xfrm>
          <a:off x="0" y="0"/>
          <a:ext cx="0" cy="0"/>
          <a:chOff x="0" y="0"/>
          <a:chExt cx="0" cy="0"/>
        </a:xfrm>
      </p:grpSpPr>
      <p:sp>
        <p:nvSpPr>
          <p:cNvPr id="450" name="Google Shape;450;p68"/>
          <p:cNvSpPr txBox="1"/>
          <p:nvPr>
            <p:ph type="title"/>
          </p:nvPr>
        </p:nvSpPr>
        <p:spPr>
          <a:xfrm>
            <a:off x="1143000" y="1175016"/>
            <a:ext cx="6162969" cy="441853"/>
          </a:xfrm>
          <a:prstGeom prst="rect">
            <a:avLst/>
          </a:prstGeom>
          <a:noFill/>
          <a:ln>
            <a:noFill/>
          </a:ln>
        </p:spPr>
        <p:txBody>
          <a:bodyPr anchorCtr="0" anchor="t" bIns="0" lIns="0" spcFirstLastPara="1" rIns="0" wrap="square" tIns="10850">
            <a:spAutoFit/>
          </a:bodyPr>
          <a:lstStyle/>
          <a:p>
            <a:pPr indent="0" lvl="0" marL="10860" rtl="0" algn="l">
              <a:spcBef>
                <a:spcPts val="0"/>
              </a:spcBef>
              <a:spcAft>
                <a:spcPts val="0"/>
              </a:spcAft>
              <a:buNone/>
            </a:pPr>
            <a:r>
              <a:rPr lang="en-US">
                <a:solidFill>
                  <a:schemeClr val="dk1"/>
                </a:solidFill>
              </a:rPr>
              <a:t>Các thuộc tính CustomerValidator</a:t>
            </a:r>
            <a:endParaRPr>
              <a:solidFill>
                <a:schemeClr val="dk1"/>
              </a:solidFill>
            </a:endParaRPr>
          </a:p>
        </p:txBody>
      </p:sp>
      <p:graphicFrame>
        <p:nvGraphicFramePr>
          <p:cNvPr id="451" name="Google Shape;451;p68"/>
          <p:cNvGraphicFramePr/>
          <p:nvPr/>
        </p:nvGraphicFramePr>
        <p:xfrm>
          <a:off x="190501" y="1787686"/>
          <a:ext cx="3000000" cy="3000000"/>
        </p:xfrm>
        <a:graphic>
          <a:graphicData uri="http://schemas.openxmlformats.org/drawingml/2006/table">
            <a:tbl>
              <a:tblPr bandRow="1" firstRow="1">
                <a:noFill/>
                <a:tableStyleId>{3C233A0A-49CF-4B93-9269-92A646D8DC43}</a:tableStyleId>
              </a:tblPr>
              <a:tblGrid>
                <a:gridCol w="2896950"/>
                <a:gridCol w="5866050"/>
              </a:tblGrid>
              <a:tr h="757825">
                <a:tc>
                  <a:txBody>
                    <a:bodyPr/>
                    <a:lstStyle/>
                    <a:p>
                      <a:pPr indent="0" lvl="0" marL="93980" marR="0" rtl="0" algn="l">
                        <a:lnSpc>
                          <a:spcPct val="100000"/>
                        </a:lnSpc>
                        <a:spcBef>
                          <a:spcPts val="0"/>
                        </a:spcBef>
                        <a:spcAft>
                          <a:spcPts val="0"/>
                        </a:spcAft>
                        <a:buNone/>
                      </a:pPr>
                      <a:r>
                        <a:rPr b="1" lang="en-US" sz="2200" u="none" cap="none" strike="noStrike">
                          <a:solidFill>
                            <a:srgbClr val="AD8F67"/>
                          </a:solidFill>
                          <a:latin typeface="Verdana"/>
                          <a:ea typeface="Verdana"/>
                          <a:cs typeface="Verdana"/>
                          <a:sym typeface="Verdana"/>
                        </a:rPr>
                        <a:t>Thuộc tính</a:t>
                      </a:r>
                      <a:endParaRPr sz="2200" u="none" cap="none" strike="noStrike">
                        <a:latin typeface="Verdana"/>
                        <a:ea typeface="Verdana"/>
                        <a:cs typeface="Verdana"/>
                        <a:sym typeface="Verdana"/>
                      </a:endParaRPr>
                    </a:p>
                  </a:txBody>
                  <a:tcPr marT="39100" marB="0" marR="0" marL="0">
                    <a:lnL cap="flat" cmpd="sng" w="28575">
                      <a:solidFill>
                        <a:srgbClr val="292934"/>
                      </a:solidFill>
                      <a:prstDash val="solid"/>
                      <a:round/>
                      <a:headEnd len="sm" w="sm" type="none"/>
                      <a:tailEnd len="sm" w="sm" type="none"/>
                    </a:lnL>
                    <a:lnR cap="flat" cmpd="sng" w="12700">
                      <a:solidFill>
                        <a:srgbClr val="292934"/>
                      </a:solidFill>
                      <a:prstDash val="solid"/>
                      <a:round/>
                      <a:headEnd len="sm" w="sm" type="none"/>
                      <a:tailEnd len="sm" w="sm" type="none"/>
                    </a:lnR>
                    <a:lnT cap="flat" cmpd="sng" w="28575">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c>
                  <a:txBody>
                    <a:bodyPr/>
                    <a:lstStyle/>
                    <a:p>
                      <a:pPr indent="0" lvl="0" marL="93980" marR="0" rtl="0" algn="l">
                        <a:lnSpc>
                          <a:spcPct val="100000"/>
                        </a:lnSpc>
                        <a:spcBef>
                          <a:spcPts val="0"/>
                        </a:spcBef>
                        <a:spcAft>
                          <a:spcPts val="0"/>
                        </a:spcAft>
                        <a:buNone/>
                      </a:pPr>
                      <a:r>
                        <a:rPr lang="en-US" sz="2600" u="none" cap="none" strike="noStrike">
                          <a:solidFill>
                            <a:srgbClr val="AD8F67"/>
                          </a:solidFill>
                          <a:latin typeface="Verdana"/>
                          <a:ea typeface="Verdana"/>
                          <a:cs typeface="Verdana"/>
                          <a:sym typeface="Verdana"/>
                        </a:rPr>
                        <a:t>Mô	tả</a:t>
                      </a:r>
                      <a:endParaRPr sz="2600" u="none" cap="none" strike="noStrike">
                        <a:latin typeface="Verdana"/>
                        <a:ea typeface="Verdana"/>
                        <a:cs typeface="Verdana"/>
                        <a:sym typeface="Verdana"/>
                      </a:endParaRPr>
                    </a:p>
                  </a:txBody>
                  <a:tcPr marT="39100" marB="0" marR="0" marL="0">
                    <a:lnL cap="flat" cmpd="sng" w="12700">
                      <a:solidFill>
                        <a:srgbClr val="292934"/>
                      </a:solidFill>
                      <a:prstDash val="solid"/>
                      <a:round/>
                      <a:headEnd len="sm" w="sm" type="none"/>
                      <a:tailEnd len="sm" w="sm" type="none"/>
                    </a:lnL>
                    <a:lnR cap="flat" cmpd="sng" w="28575">
                      <a:solidFill>
                        <a:srgbClr val="292934"/>
                      </a:solidFill>
                      <a:prstDash val="solid"/>
                      <a:round/>
                      <a:headEnd len="sm" w="sm" type="none"/>
                      <a:tailEnd len="sm" w="sm" type="none"/>
                    </a:lnR>
                    <a:lnT cap="flat" cmpd="sng" w="28575">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r>
              <a:tr h="736950">
                <a:tc>
                  <a:txBody>
                    <a:bodyPr/>
                    <a:lstStyle/>
                    <a:p>
                      <a:pPr indent="0" lvl="0" marL="93980" marR="0" rtl="0" algn="l">
                        <a:lnSpc>
                          <a:spcPct val="100000"/>
                        </a:lnSpc>
                        <a:spcBef>
                          <a:spcPts val="0"/>
                        </a:spcBef>
                        <a:spcAft>
                          <a:spcPts val="0"/>
                        </a:spcAft>
                        <a:buNone/>
                      </a:pPr>
                      <a:r>
                        <a:rPr lang="en-US" sz="2200" u="none" cap="none" strike="noStrike">
                          <a:solidFill>
                            <a:srgbClr val="0000FF"/>
                          </a:solidFill>
                          <a:latin typeface="Verdana"/>
                          <a:ea typeface="Verdana"/>
                          <a:cs typeface="Verdana"/>
                          <a:sym typeface="Verdana"/>
                        </a:rPr>
                        <a:t>DisplayMode</a:t>
                      </a:r>
                      <a:endParaRPr sz="2200" u="none" cap="none" strike="noStrike">
                        <a:latin typeface="Verdana"/>
                        <a:ea typeface="Verdana"/>
                        <a:cs typeface="Verdana"/>
                        <a:sym typeface="Verdana"/>
                      </a:endParaRPr>
                    </a:p>
                  </a:txBody>
                  <a:tcPr marT="39100" marB="0" marR="0" marL="0">
                    <a:lnL cap="flat" cmpd="sng" w="28575">
                      <a:solidFill>
                        <a:srgbClr val="292934"/>
                      </a:solidFill>
                      <a:prstDash val="solid"/>
                      <a:round/>
                      <a:headEnd len="sm" w="sm" type="none"/>
                      <a:tailEnd len="sm" w="sm" type="none"/>
                    </a:lnL>
                    <a:lnR cap="flat" cmpd="sng" w="12700">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c>
                  <a:txBody>
                    <a:bodyPr/>
                    <a:lstStyle/>
                    <a:p>
                      <a:pPr indent="0" lvl="0" marL="93980" marR="1317625" rtl="0" algn="l">
                        <a:lnSpc>
                          <a:spcPct val="140909"/>
                        </a:lnSpc>
                        <a:spcBef>
                          <a:spcPts val="0"/>
                        </a:spcBef>
                        <a:spcAft>
                          <a:spcPts val="0"/>
                        </a:spcAft>
                        <a:buNone/>
                      </a:pPr>
                      <a:r>
                        <a:rPr lang="en-US" sz="2200" u="none" cap="none" strike="noStrike">
                          <a:solidFill>
                            <a:srgbClr val="292934"/>
                          </a:solidFill>
                          <a:latin typeface="Verdana"/>
                          <a:ea typeface="Verdana"/>
                          <a:cs typeface="Verdana"/>
                          <a:sym typeface="Verdana"/>
                        </a:rPr>
                        <a:t>List, BulletList,  SingleParagraph</a:t>
                      </a:r>
                      <a:endParaRPr sz="2200" u="none" cap="none" strike="noStrike">
                        <a:latin typeface="Verdana"/>
                        <a:ea typeface="Verdana"/>
                        <a:cs typeface="Verdana"/>
                        <a:sym typeface="Verdana"/>
                      </a:endParaRPr>
                    </a:p>
                  </a:txBody>
                  <a:tcPr marT="52125" marB="0" marR="0" marL="0">
                    <a:lnL cap="flat" cmpd="sng" w="12700">
                      <a:solidFill>
                        <a:srgbClr val="292934"/>
                      </a:solidFill>
                      <a:prstDash val="solid"/>
                      <a:round/>
                      <a:headEnd len="sm" w="sm" type="none"/>
                      <a:tailEnd len="sm" w="sm" type="none"/>
                    </a:lnL>
                    <a:lnR cap="flat" cmpd="sng" w="28575">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r>
              <a:tr h="735700">
                <a:tc>
                  <a:txBody>
                    <a:bodyPr/>
                    <a:lstStyle/>
                    <a:p>
                      <a:pPr indent="0" lvl="0" marL="93980" marR="0" rtl="0" algn="l">
                        <a:lnSpc>
                          <a:spcPct val="100000"/>
                        </a:lnSpc>
                        <a:spcBef>
                          <a:spcPts val="0"/>
                        </a:spcBef>
                        <a:spcAft>
                          <a:spcPts val="0"/>
                        </a:spcAft>
                        <a:buNone/>
                      </a:pPr>
                      <a:r>
                        <a:rPr lang="en-US" sz="2200" u="none" cap="none" strike="noStrike">
                          <a:solidFill>
                            <a:srgbClr val="0000FF"/>
                          </a:solidFill>
                          <a:latin typeface="Verdana"/>
                          <a:ea typeface="Verdana"/>
                          <a:cs typeface="Verdana"/>
                          <a:sym typeface="Verdana"/>
                        </a:rPr>
                        <a:t>HeaderText</a:t>
                      </a:r>
                      <a:endParaRPr sz="2200" u="none" cap="none" strike="noStrike">
                        <a:latin typeface="Verdana"/>
                        <a:ea typeface="Verdana"/>
                        <a:cs typeface="Verdana"/>
                        <a:sym typeface="Verdana"/>
                      </a:endParaRPr>
                    </a:p>
                  </a:txBody>
                  <a:tcPr marT="39100" marB="0" marR="0" marL="0">
                    <a:lnL cap="flat" cmpd="sng" w="28575">
                      <a:solidFill>
                        <a:srgbClr val="292934"/>
                      </a:solidFill>
                      <a:prstDash val="solid"/>
                      <a:round/>
                      <a:headEnd len="sm" w="sm" type="none"/>
                      <a:tailEnd len="sm" w="sm" type="none"/>
                    </a:lnL>
                    <a:lnR cap="flat" cmpd="sng" w="12700">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c>
                  <a:txBody>
                    <a:bodyPr/>
                    <a:lstStyle/>
                    <a:p>
                      <a:pPr indent="0" lvl="0" marL="93980" marR="884555" rtl="0" algn="l">
                        <a:lnSpc>
                          <a:spcPct val="140909"/>
                        </a:lnSpc>
                        <a:spcBef>
                          <a:spcPts val="0"/>
                        </a:spcBef>
                        <a:spcAft>
                          <a:spcPts val="0"/>
                        </a:spcAft>
                        <a:buNone/>
                      </a:pPr>
                      <a:r>
                        <a:rPr lang="en-US" sz="2200" u="none" cap="none" strike="noStrike">
                          <a:solidFill>
                            <a:srgbClr val="292934"/>
                          </a:solidFill>
                          <a:latin typeface="Verdana"/>
                          <a:ea typeface="Verdana"/>
                          <a:cs typeface="Verdana"/>
                          <a:sym typeface="Verdana"/>
                        </a:rPr>
                        <a:t>Text hiển thị ở title  validation</a:t>
                      </a:r>
                      <a:endParaRPr sz="2200" u="none" cap="none" strike="noStrike">
                        <a:latin typeface="Verdana"/>
                        <a:ea typeface="Verdana"/>
                        <a:cs typeface="Verdana"/>
                        <a:sym typeface="Verdana"/>
                      </a:endParaRPr>
                    </a:p>
                  </a:txBody>
                  <a:tcPr marT="52125" marB="0" marR="0" marL="0">
                    <a:lnL cap="flat" cmpd="sng" w="12700">
                      <a:solidFill>
                        <a:srgbClr val="292934"/>
                      </a:solidFill>
                      <a:prstDash val="solid"/>
                      <a:round/>
                      <a:headEnd len="sm" w="sm" type="none"/>
                      <a:tailEnd len="sm" w="sm" type="none"/>
                    </a:lnL>
                    <a:lnR cap="flat" cmpd="sng" w="28575">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r>
              <a:tr h="1088700">
                <a:tc>
                  <a:txBody>
                    <a:bodyPr/>
                    <a:lstStyle/>
                    <a:p>
                      <a:pPr indent="0" lvl="0" marL="93980" marR="0" rtl="0" algn="l">
                        <a:lnSpc>
                          <a:spcPct val="100000"/>
                        </a:lnSpc>
                        <a:spcBef>
                          <a:spcPts val="0"/>
                        </a:spcBef>
                        <a:spcAft>
                          <a:spcPts val="0"/>
                        </a:spcAft>
                        <a:buNone/>
                      </a:pPr>
                      <a:r>
                        <a:rPr lang="en-US" sz="2200" u="none" cap="none" strike="noStrike">
                          <a:solidFill>
                            <a:srgbClr val="0000FF"/>
                          </a:solidFill>
                          <a:latin typeface="Verdana"/>
                          <a:ea typeface="Verdana"/>
                          <a:cs typeface="Verdana"/>
                          <a:sym typeface="Verdana"/>
                        </a:rPr>
                        <a:t>ShowSummary</a:t>
                      </a:r>
                      <a:endParaRPr sz="2200" u="none" cap="none" strike="noStrike">
                        <a:latin typeface="Verdana"/>
                        <a:ea typeface="Verdana"/>
                        <a:cs typeface="Verdana"/>
                        <a:sym typeface="Verdana"/>
                      </a:endParaRPr>
                    </a:p>
                  </a:txBody>
                  <a:tcPr marT="39100" marB="0" marR="0" marL="0">
                    <a:lnL cap="flat" cmpd="sng" w="28575">
                      <a:solidFill>
                        <a:srgbClr val="292934"/>
                      </a:solidFill>
                      <a:prstDash val="solid"/>
                      <a:round/>
                      <a:headEnd len="sm" w="sm" type="none"/>
                      <a:tailEnd len="sm" w="sm" type="none"/>
                    </a:lnL>
                    <a:lnR cap="flat" cmpd="sng" w="12700">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c>
                  <a:txBody>
                    <a:bodyPr/>
                    <a:lstStyle/>
                    <a:p>
                      <a:pPr indent="0" lvl="0" marL="93980" marR="322580" rtl="0" algn="l">
                        <a:lnSpc>
                          <a:spcPct val="140909"/>
                        </a:lnSpc>
                        <a:spcBef>
                          <a:spcPts val="0"/>
                        </a:spcBef>
                        <a:spcAft>
                          <a:spcPts val="0"/>
                        </a:spcAft>
                        <a:buNone/>
                      </a:pPr>
                      <a:r>
                        <a:rPr lang="en-US" sz="2200" u="none" cap="none" strike="noStrike">
                          <a:solidFill>
                            <a:srgbClr val="292934"/>
                          </a:solidFill>
                          <a:latin typeface="Verdana"/>
                          <a:ea typeface="Verdana"/>
                          <a:cs typeface="Verdana"/>
                          <a:sym typeface="Verdana"/>
                        </a:rPr>
                        <a:t>Chỉ định khi validation  hiển thị ở dạng dòng.</a:t>
                      </a:r>
                      <a:endParaRPr sz="2200" u="none" cap="none" strike="noStrike">
                        <a:latin typeface="Verdana"/>
                        <a:ea typeface="Verdana"/>
                        <a:cs typeface="Verdana"/>
                        <a:sym typeface="Verdana"/>
                      </a:endParaRPr>
                    </a:p>
                    <a:p>
                      <a:pPr indent="0" lvl="0" marL="93980" marR="0" rtl="0" algn="l">
                        <a:lnSpc>
                          <a:spcPct val="136363"/>
                        </a:lnSpc>
                        <a:spcBef>
                          <a:spcPts val="0"/>
                        </a:spcBef>
                        <a:spcAft>
                          <a:spcPts val="0"/>
                        </a:spcAft>
                        <a:buNone/>
                      </a:pPr>
                      <a:r>
                        <a:rPr lang="en-US" sz="2200" u="none" cap="none" strike="noStrike">
                          <a:solidFill>
                            <a:srgbClr val="292934"/>
                          </a:solidFill>
                          <a:latin typeface="Verdana"/>
                          <a:ea typeface="Verdana"/>
                          <a:cs typeface="Verdana"/>
                          <a:sym typeface="Verdana"/>
                        </a:rPr>
                        <a:t>Mặc định là </a:t>
                      </a:r>
                      <a:r>
                        <a:rPr i="1" lang="en-US" sz="2200" u="none" cap="none" strike="noStrike">
                          <a:solidFill>
                            <a:srgbClr val="292934"/>
                          </a:solidFill>
                          <a:latin typeface="Verdana"/>
                          <a:ea typeface="Verdana"/>
                          <a:cs typeface="Verdana"/>
                          <a:sym typeface="Verdana"/>
                        </a:rPr>
                        <a:t>True</a:t>
                      </a:r>
                      <a:r>
                        <a:rPr lang="en-US" sz="2200" u="none" cap="none" strike="noStrike">
                          <a:solidFill>
                            <a:srgbClr val="292934"/>
                          </a:solidFill>
                          <a:latin typeface="Verdana"/>
                          <a:ea typeface="Verdana"/>
                          <a:cs typeface="Verdana"/>
                          <a:sym typeface="Verdana"/>
                        </a:rPr>
                        <a:t>.</a:t>
                      </a:r>
                      <a:endParaRPr sz="2200" u="none" cap="none" strike="noStrike">
                        <a:latin typeface="Verdana"/>
                        <a:ea typeface="Verdana"/>
                        <a:cs typeface="Verdana"/>
                        <a:sym typeface="Verdana"/>
                      </a:endParaRPr>
                    </a:p>
                  </a:txBody>
                  <a:tcPr marT="52125" marB="0" marR="0" marL="0">
                    <a:lnL cap="flat" cmpd="sng" w="12700">
                      <a:solidFill>
                        <a:srgbClr val="292934"/>
                      </a:solidFill>
                      <a:prstDash val="solid"/>
                      <a:round/>
                      <a:headEnd len="sm" w="sm" type="none"/>
                      <a:tailEnd len="sm" w="sm" type="none"/>
                    </a:lnL>
                    <a:lnR cap="flat" cmpd="sng" w="28575">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12700">
                      <a:solidFill>
                        <a:srgbClr val="292934"/>
                      </a:solidFill>
                      <a:prstDash val="solid"/>
                      <a:round/>
                      <a:headEnd len="sm" w="sm" type="none"/>
                      <a:tailEnd len="sm" w="sm" type="none"/>
                    </a:lnB>
                  </a:tcPr>
                </a:tc>
              </a:tr>
              <a:tr h="1097450">
                <a:tc>
                  <a:txBody>
                    <a:bodyPr/>
                    <a:lstStyle/>
                    <a:p>
                      <a:pPr indent="0" lvl="0" marL="93980" marR="0" rtl="0" algn="l">
                        <a:lnSpc>
                          <a:spcPct val="100000"/>
                        </a:lnSpc>
                        <a:spcBef>
                          <a:spcPts val="0"/>
                        </a:spcBef>
                        <a:spcAft>
                          <a:spcPts val="0"/>
                        </a:spcAft>
                        <a:buNone/>
                      </a:pPr>
                      <a:r>
                        <a:rPr lang="en-US" sz="2200" u="none" cap="none" strike="noStrike">
                          <a:solidFill>
                            <a:srgbClr val="0000FF"/>
                          </a:solidFill>
                          <a:latin typeface="Verdana"/>
                          <a:ea typeface="Verdana"/>
                          <a:cs typeface="Verdana"/>
                          <a:sym typeface="Verdana"/>
                        </a:rPr>
                        <a:t>ShowSummaryBox</a:t>
                      </a:r>
                      <a:endParaRPr sz="2200" u="none" cap="none" strike="noStrike">
                        <a:latin typeface="Verdana"/>
                        <a:ea typeface="Verdana"/>
                        <a:cs typeface="Verdana"/>
                        <a:sym typeface="Verdana"/>
                      </a:endParaRPr>
                    </a:p>
                  </a:txBody>
                  <a:tcPr marT="39100" marB="0" marR="0" marL="0">
                    <a:lnL cap="flat" cmpd="sng" w="28575">
                      <a:solidFill>
                        <a:srgbClr val="292934"/>
                      </a:solidFill>
                      <a:prstDash val="solid"/>
                      <a:round/>
                      <a:headEnd len="sm" w="sm" type="none"/>
                      <a:tailEnd len="sm" w="sm" type="none"/>
                    </a:lnL>
                    <a:lnR cap="flat" cmpd="sng" w="12700">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28575">
                      <a:solidFill>
                        <a:srgbClr val="292934"/>
                      </a:solidFill>
                      <a:prstDash val="solid"/>
                      <a:round/>
                      <a:headEnd len="sm" w="sm" type="none"/>
                      <a:tailEnd len="sm" w="sm" type="none"/>
                    </a:lnB>
                  </a:tcPr>
                </a:tc>
                <a:tc>
                  <a:txBody>
                    <a:bodyPr/>
                    <a:lstStyle/>
                    <a:p>
                      <a:pPr indent="0" lvl="0" marL="93980" marR="112395" rtl="0" algn="just">
                        <a:lnSpc>
                          <a:spcPct val="140909"/>
                        </a:lnSpc>
                        <a:spcBef>
                          <a:spcPts val="0"/>
                        </a:spcBef>
                        <a:spcAft>
                          <a:spcPts val="0"/>
                        </a:spcAft>
                        <a:buNone/>
                      </a:pPr>
                      <a:r>
                        <a:rPr lang="en-US" sz="2200" u="none" cap="none" strike="noStrike">
                          <a:solidFill>
                            <a:srgbClr val="292934"/>
                          </a:solidFill>
                          <a:latin typeface="Verdana"/>
                          <a:ea typeface="Verdana"/>
                          <a:cs typeface="Verdana"/>
                          <a:sym typeface="Verdana"/>
                        </a:rPr>
                        <a:t>Chỉ định validation hiển  thị ở dạng Pop-up. Mặc  định là </a:t>
                      </a:r>
                      <a:r>
                        <a:rPr i="1" lang="en-US" sz="2200" u="none" cap="none" strike="noStrike">
                          <a:solidFill>
                            <a:srgbClr val="292934"/>
                          </a:solidFill>
                          <a:latin typeface="Verdana"/>
                          <a:ea typeface="Verdana"/>
                          <a:cs typeface="Verdana"/>
                          <a:sym typeface="Verdana"/>
                        </a:rPr>
                        <a:t>False.</a:t>
                      </a:r>
                      <a:endParaRPr sz="2200" u="none" cap="none" strike="noStrike">
                        <a:latin typeface="Verdana"/>
                        <a:ea typeface="Verdana"/>
                        <a:cs typeface="Verdana"/>
                        <a:sym typeface="Verdana"/>
                      </a:endParaRPr>
                    </a:p>
                  </a:txBody>
                  <a:tcPr marT="52125" marB="0" marR="0" marL="0">
                    <a:lnL cap="flat" cmpd="sng" w="12700">
                      <a:solidFill>
                        <a:srgbClr val="292934"/>
                      </a:solidFill>
                      <a:prstDash val="solid"/>
                      <a:round/>
                      <a:headEnd len="sm" w="sm" type="none"/>
                      <a:tailEnd len="sm" w="sm" type="none"/>
                    </a:lnL>
                    <a:lnR cap="flat" cmpd="sng" w="28575">
                      <a:solidFill>
                        <a:srgbClr val="292934"/>
                      </a:solidFill>
                      <a:prstDash val="solid"/>
                      <a:round/>
                      <a:headEnd len="sm" w="sm" type="none"/>
                      <a:tailEnd len="sm" w="sm" type="none"/>
                    </a:lnR>
                    <a:lnT cap="flat" cmpd="sng" w="12700">
                      <a:solidFill>
                        <a:srgbClr val="292934"/>
                      </a:solidFill>
                      <a:prstDash val="solid"/>
                      <a:round/>
                      <a:headEnd len="sm" w="sm" type="none"/>
                      <a:tailEnd len="sm" w="sm" type="none"/>
                    </a:lnT>
                    <a:lnB cap="flat" cmpd="sng" w="28575">
                      <a:solidFill>
                        <a:srgbClr val="292934"/>
                      </a:solidFill>
                      <a:prstDash val="solid"/>
                      <a:round/>
                      <a:headEnd len="sm" w="sm" type="none"/>
                      <a:tailEnd len="sm" w="sm" type="none"/>
                    </a:lnB>
                  </a:tcPr>
                </a:tc>
              </a:tr>
            </a:tbl>
          </a:graphicData>
        </a:graphic>
      </p:graphicFrame>
      <p:sp>
        <p:nvSpPr>
          <p:cNvPr id="452" name="Google Shape;452;p68"/>
          <p:cNvSpPr txBox="1"/>
          <p:nvPr/>
        </p:nvSpPr>
        <p:spPr>
          <a:xfrm>
            <a:off x="1560742" y="414292"/>
            <a:ext cx="5867400" cy="589907"/>
          </a:xfrm>
          <a:prstGeom prst="rect">
            <a:avLst/>
          </a:prstGeom>
          <a:noFill/>
          <a:ln>
            <a:noFill/>
          </a:ln>
        </p:spPr>
        <p:txBody>
          <a:bodyPr anchorCtr="0" anchor="t" bIns="0" lIns="0" spcFirstLastPara="1" rIns="0" wrap="square" tIns="10850">
            <a:spAutoFit/>
          </a:bodyPr>
          <a:lstStyle/>
          <a:p>
            <a:pPr indent="0" lvl="0" marL="10860" marR="0" rtl="0" algn="l">
              <a:spcBef>
                <a:spcPts val="0"/>
              </a:spcBef>
              <a:spcAft>
                <a:spcPts val="0"/>
              </a:spcAft>
              <a:buNone/>
            </a:pPr>
            <a:r>
              <a:rPr b="1" i="0" lang="en-US" sz="3762">
                <a:solidFill>
                  <a:schemeClr val="lt1"/>
                </a:solidFill>
                <a:latin typeface="Times New Roman"/>
                <a:ea typeface="Times New Roman"/>
                <a:cs typeface="Times New Roman"/>
                <a:sym typeface="Times New Roman"/>
              </a:rPr>
              <a:t>Thiết kế Demo Web</a:t>
            </a:r>
            <a:endParaRPr b="1" i="0" sz="3762">
              <a:solidFill>
                <a:schemeClr val="lt1"/>
              </a:solidFill>
              <a:latin typeface="Times New Roman"/>
              <a:ea typeface="Times New Roman"/>
              <a:cs typeface="Times New Roman"/>
              <a:sym typeface="Times New Roman"/>
            </a:endParaRPr>
          </a:p>
        </p:txBody>
      </p:sp>
    </p:spTree>
  </p:cSld>
  <p:clrMapOvr>
    <a:masterClrMapping/>
  </p:clrMapOvr>
</p:sld>
</file>

<file path=ppt/slides/slide6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6" name="Shape 456"/>
        <p:cNvGrpSpPr/>
        <p:nvPr/>
      </p:nvGrpSpPr>
      <p:grpSpPr>
        <a:xfrm>
          <a:off x="0" y="0"/>
          <a:ext cx="0" cy="0"/>
          <a:chOff x="0" y="0"/>
          <a:chExt cx="0" cy="0"/>
        </a:xfrm>
      </p:grpSpPr>
      <p:sp>
        <p:nvSpPr>
          <p:cNvPr id="457" name="Google Shape;457;p69"/>
          <p:cNvSpPr txBox="1"/>
          <p:nvPr>
            <p:ph type="title"/>
          </p:nvPr>
        </p:nvSpPr>
        <p:spPr>
          <a:xfrm>
            <a:off x="1645145" y="367658"/>
            <a:ext cx="5870839" cy="589907"/>
          </a:xfrm>
          <a:prstGeom prst="rect">
            <a:avLst/>
          </a:prstGeom>
          <a:noFill/>
          <a:ln>
            <a:noFill/>
          </a:ln>
        </p:spPr>
        <p:txBody>
          <a:bodyPr anchorCtr="0" anchor="t" bIns="0" lIns="0" spcFirstLastPara="1" rIns="0" wrap="square" tIns="10850">
            <a:spAutoFit/>
          </a:bodyPr>
          <a:lstStyle/>
          <a:p>
            <a:pPr indent="0" lvl="0" marL="10860" rtl="0" algn="l">
              <a:spcBef>
                <a:spcPts val="0"/>
              </a:spcBef>
              <a:spcAft>
                <a:spcPts val="0"/>
              </a:spcAft>
              <a:buNone/>
            </a:pPr>
            <a:r>
              <a:rPr lang="en-US" sz="3762"/>
              <a:t>Dùng nhiều control validation</a:t>
            </a:r>
            <a:endParaRPr sz="3762"/>
          </a:p>
        </p:txBody>
      </p:sp>
      <p:sp>
        <p:nvSpPr>
          <p:cNvPr id="458" name="Google Shape;458;p69"/>
          <p:cNvSpPr txBox="1"/>
          <p:nvPr/>
        </p:nvSpPr>
        <p:spPr>
          <a:xfrm>
            <a:off x="381000" y="1485646"/>
            <a:ext cx="8610600" cy="3396829"/>
          </a:xfrm>
          <a:prstGeom prst="rect">
            <a:avLst/>
          </a:prstGeom>
          <a:noFill/>
          <a:ln>
            <a:noFill/>
          </a:ln>
        </p:spPr>
        <p:txBody>
          <a:bodyPr anchorCtr="0" anchor="t" bIns="0" lIns="0" spcFirstLastPara="1" rIns="0" wrap="square" tIns="10850">
            <a:spAutoFit/>
          </a:bodyPr>
          <a:lstStyle/>
          <a:p>
            <a:pPr indent="-293214" lvl="0" marL="304074" marR="0" rtl="0" algn="l">
              <a:lnSpc>
                <a:spcPct val="150000"/>
              </a:lnSpc>
              <a:spcBef>
                <a:spcPts val="0"/>
              </a:spcBef>
              <a:spcAft>
                <a:spcPts val="0"/>
              </a:spcAft>
              <a:buClr>
                <a:srgbClr val="93A299"/>
              </a:buClr>
              <a:buSzPts val="2031"/>
              <a:buFont typeface="Noto Sans Symbols"/>
              <a:buChar char="❑"/>
            </a:pPr>
            <a:r>
              <a:rPr lang="en-US" sz="2400">
                <a:solidFill>
                  <a:srgbClr val="292934"/>
                </a:solidFill>
                <a:latin typeface="Times New Roman"/>
                <a:ea typeface="Times New Roman"/>
                <a:cs typeface="Times New Roman"/>
                <a:sym typeface="Times New Roman"/>
              </a:rPr>
              <a:t>Có thể kết hợp nhiều control validation cho nhiều điều kiện.</a:t>
            </a:r>
            <a:endParaRPr sz="2400">
              <a:solidFill>
                <a:schemeClr val="dk1"/>
              </a:solidFill>
              <a:latin typeface="Times New Roman"/>
              <a:ea typeface="Times New Roman"/>
              <a:cs typeface="Times New Roman"/>
              <a:sym typeface="Times New Roman"/>
            </a:endParaRPr>
          </a:p>
          <a:p>
            <a:pPr indent="-293214" lvl="0" marL="304074" marR="4344" rtl="0" algn="l">
              <a:lnSpc>
                <a:spcPct val="150000"/>
              </a:lnSpc>
              <a:spcBef>
                <a:spcPts val="513"/>
              </a:spcBef>
              <a:spcAft>
                <a:spcPts val="0"/>
              </a:spcAft>
              <a:buClr>
                <a:srgbClr val="93A299"/>
              </a:buClr>
              <a:buSzPts val="2031"/>
              <a:buFont typeface="Noto Sans Symbols"/>
              <a:buChar char="❑"/>
            </a:pPr>
            <a:r>
              <a:rPr lang="en-US" sz="2400">
                <a:solidFill>
                  <a:srgbClr val="292934"/>
                </a:solidFill>
                <a:latin typeface="Times New Roman"/>
                <a:ea typeface="Times New Roman"/>
                <a:cs typeface="Times New Roman"/>
                <a:sym typeface="Times New Roman"/>
              </a:rPr>
              <a:t>Ví dụ: Cần dùng control validation để kiểm tra độ dài  của Password xem người dùng có nhập đúng độ dài hay  không, và bạn cũng muốn kiểm tra Password vừa chữ lại  vừa có số thì bạn có thể kết hợp cả hai control validation:  </a:t>
            </a:r>
            <a:endParaRPr sz="2400">
              <a:solidFill>
                <a:srgbClr val="292934"/>
              </a:solidFill>
              <a:latin typeface="Times New Roman"/>
              <a:ea typeface="Times New Roman"/>
              <a:cs typeface="Times New Roman"/>
              <a:sym typeface="Times New Roman"/>
            </a:endParaRPr>
          </a:p>
          <a:p>
            <a:pPr indent="0" lvl="0" marL="10860" marR="4344" rtl="0" algn="l">
              <a:lnSpc>
                <a:spcPct val="150000"/>
              </a:lnSpc>
              <a:spcBef>
                <a:spcPts val="513"/>
              </a:spcBef>
              <a:spcAft>
                <a:spcPts val="0"/>
              </a:spcAft>
              <a:buNone/>
            </a:pPr>
            <a:r>
              <a:rPr b="1" lang="en-US" sz="2400">
                <a:solidFill>
                  <a:srgbClr val="292934"/>
                </a:solidFill>
                <a:latin typeface="Times New Roman"/>
                <a:ea typeface="Times New Roman"/>
                <a:cs typeface="Times New Roman"/>
                <a:sym typeface="Times New Roman"/>
              </a:rPr>
              <a:t>                                                                                                                  RangeValidator</a:t>
            </a:r>
            <a:r>
              <a:rPr lang="en-US" sz="2400">
                <a:solidFill>
                  <a:srgbClr val="292934"/>
                </a:solidFill>
                <a:latin typeface="Times New Roman"/>
                <a:ea typeface="Times New Roman"/>
                <a:cs typeface="Times New Roman"/>
                <a:sym typeface="Times New Roman"/>
              </a:rPr>
              <a:t>, </a:t>
            </a:r>
            <a:r>
              <a:rPr b="1" lang="en-US" sz="2400">
                <a:solidFill>
                  <a:srgbClr val="292934"/>
                </a:solidFill>
                <a:latin typeface="Times New Roman"/>
                <a:ea typeface="Times New Roman"/>
                <a:cs typeface="Times New Roman"/>
                <a:sym typeface="Times New Roman"/>
              </a:rPr>
              <a:t>RegularExpressionValidator</a:t>
            </a:r>
            <a:endParaRPr sz="2400">
              <a:solidFill>
                <a:schemeClr val="dk1"/>
              </a:solidFill>
              <a:latin typeface="Times New Roman"/>
              <a:ea typeface="Times New Roman"/>
              <a:cs typeface="Times New Roman"/>
              <a:sym typeface="Times New Roman"/>
            </a:endParaRPr>
          </a:p>
        </p:txBody>
      </p:sp>
    </p:spTree>
  </p:cSld>
  <p:clrMapOvr>
    <a:masterClrMapping/>
  </p:clrMapOvr>
</p:sld>
</file>

<file path=ppt/slides/slide6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3" name="Shape 463"/>
        <p:cNvGrpSpPr/>
        <p:nvPr/>
      </p:nvGrpSpPr>
      <p:grpSpPr>
        <a:xfrm>
          <a:off x="0" y="0"/>
          <a:ext cx="0" cy="0"/>
          <a:chOff x="0" y="0"/>
          <a:chExt cx="0" cy="0"/>
        </a:xfrm>
      </p:grpSpPr>
      <p:sp>
        <p:nvSpPr>
          <p:cNvPr id="464" name="Google Shape;464;p70"/>
          <p:cNvSpPr txBox="1"/>
          <p:nvPr>
            <p:ph type="title"/>
          </p:nvPr>
        </p:nvSpPr>
        <p:spPr>
          <a:xfrm>
            <a:off x="1752600" y="520591"/>
            <a:ext cx="7745603"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Tài liệu tham khảo</a:t>
            </a:r>
            <a:br>
              <a:rPr lang="en-US"/>
            </a:br>
            <a:endParaRPr/>
          </a:p>
        </p:txBody>
      </p:sp>
      <p:sp>
        <p:nvSpPr>
          <p:cNvPr id="465" name="Google Shape;465;p70"/>
          <p:cNvSpPr txBox="1"/>
          <p:nvPr/>
        </p:nvSpPr>
        <p:spPr>
          <a:xfrm>
            <a:off x="457200" y="1600200"/>
            <a:ext cx="8534400" cy="3356688"/>
          </a:xfrm>
          <a:prstGeom prst="rect">
            <a:avLst/>
          </a:prstGeom>
          <a:noFill/>
          <a:ln>
            <a:noFill/>
          </a:ln>
        </p:spPr>
        <p:txBody>
          <a:bodyPr anchorCtr="0" anchor="t" bIns="45700" lIns="91425" spcFirstLastPara="1" rIns="91425" wrap="square" tIns="45700">
            <a:spAutoFit/>
          </a:bodyPr>
          <a:lstStyle/>
          <a:p>
            <a:pPr indent="-342900" lvl="0" marL="342900" marR="0" rtl="0" algn="l">
              <a:lnSpc>
                <a:spcPct val="150000"/>
              </a:lnSpc>
              <a:spcBef>
                <a:spcPts val="0"/>
              </a:spcBef>
              <a:spcAft>
                <a:spcPts val="0"/>
              </a:spcAft>
              <a:buClr>
                <a:schemeClr val="dk1"/>
              </a:buClr>
              <a:buSzPts val="2400"/>
              <a:buFont typeface="Calibri"/>
              <a:buAutoNum type="arabicPeriod"/>
            </a:pPr>
            <a:r>
              <a:rPr lang="en-US" sz="2400">
                <a:solidFill>
                  <a:schemeClr val="dk1"/>
                </a:solidFill>
                <a:latin typeface="Calibri"/>
                <a:ea typeface="Calibri"/>
                <a:cs typeface="Calibri"/>
                <a:sym typeface="Calibri"/>
              </a:rPr>
              <a:t> Kỹ Thuật Lập Trình Ứng Dụng Chuyên Nghiệp Visual Basic .NET,  NXB Lao động xã hội, 2004</a:t>
            </a:r>
            <a:endParaRPr/>
          </a:p>
          <a:p>
            <a:pPr indent="-342900" lvl="0" marL="342900" marR="0" rtl="0" algn="l">
              <a:lnSpc>
                <a:spcPct val="150000"/>
              </a:lnSpc>
              <a:spcBef>
                <a:spcPts val="0"/>
              </a:spcBef>
              <a:spcAft>
                <a:spcPts val="0"/>
              </a:spcAft>
              <a:buClr>
                <a:schemeClr val="dk1"/>
              </a:buClr>
              <a:buSzPts val="2400"/>
              <a:buFont typeface="Calibri"/>
              <a:buAutoNum type="arabicPeriod"/>
            </a:pPr>
            <a:r>
              <a:rPr lang="en-US" sz="2400">
                <a:solidFill>
                  <a:schemeClr val="dk1"/>
                </a:solidFill>
                <a:latin typeface="Calibri"/>
                <a:ea typeface="Calibri"/>
                <a:cs typeface="Calibri"/>
                <a:sym typeface="Calibri"/>
              </a:rPr>
              <a:t>Hướng dẫn lập trình Visual basic.NET, www.vivosoft.com </a:t>
            </a:r>
            <a:endParaRPr sz="2400">
              <a:solidFill>
                <a:schemeClr val="dk1"/>
              </a:solidFill>
              <a:latin typeface="Calibri"/>
              <a:ea typeface="Calibri"/>
              <a:cs typeface="Calibri"/>
              <a:sym typeface="Calibri"/>
            </a:endParaRPr>
          </a:p>
          <a:p>
            <a:pPr indent="-342900" lvl="0" marL="342900" marR="0" rtl="0" algn="l">
              <a:lnSpc>
                <a:spcPct val="150000"/>
              </a:lnSpc>
              <a:spcBef>
                <a:spcPts val="0"/>
              </a:spcBef>
              <a:spcAft>
                <a:spcPts val="0"/>
              </a:spcAft>
              <a:buClr>
                <a:schemeClr val="dk1"/>
              </a:buClr>
              <a:buSzPts val="2400"/>
              <a:buFont typeface="Calibri"/>
              <a:buAutoNum type="arabicPeriod"/>
            </a:pPr>
            <a:r>
              <a:rPr lang="en-US" sz="2400">
                <a:solidFill>
                  <a:schemeClr val="dk1"/>
                </a:solidFill>
                <a:latin typeface="Calibri"/>
                <a:ea typeface="Calibri"/>
                <a:cs typeface="Calibri"/>
                <a:sym typeface="Calibri"/>
              </a:rPr>
              <a:t>https://www.youtube.com/watch?v=cahAnLyKvu8</a:t>
            </a:r>
            <a:endParaRPr/>
          </a:p>
          <a:p>
            <a:pPr indent="-228600" lvl="0" marL="342900" marR="0" rtl="0" algn="l">
              <a:lnSpc>
                <a:spcPct val="155555"/>
              </a:lnSpc>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a:p>
            <a:pPr indent="-228600" lvl="0" marL="342900" marR="0" rtl="0" algn="l">
              <a:lnSpc>
                <a:spcPct val="155555"/>
              </a:lnSpc>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a:p>
            <a:pPr indent="-228600" lvl="0" marL="342900" marR="0" rtl="0" algn="l">
              <a:lnSpc>
                <a:spcPct val="155555"/>
              </a:lnSpc>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Green">
      <a:dk1>
        <a:srgbClr val="000000"/>
      </a:dk1>
      <a:lt1>
        <a:srgbClr val="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