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91440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 name="Google Shape;52;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 name="Google Shape;53;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 name="Google Shape;59;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 name="Google Shape;66;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 name="Google Shape;72;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 name="Google Shape;78;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 name="Google Shape;84;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3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3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3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3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4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8" name="Google Shape;288;p40: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40: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6" name="Google Shape;36;p4"/>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7" name="Shape 37"/>
        <p:cNvGrpSpPr/>
        <p:nvPr/>
      </p:nvGrpSpPr>
      <p:grpSpPr>
        <a:xfrm>
          <a:off x="0" y="0"/>
          <a:ext cx="0" cy="0"/>
          <a:chOff x="0" y="0"/>
          <a:chExt cx="0" cy="0"/>
        </a:xfrm>
      </p:grpSpPr>
      <p:sp>
        <p:nvSpPr>
          <p:cNvPr id="38" name="Google Shape;38;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5"/>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4" name="Google Shape;44;p5"/>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5" name="Shape 45"/>
        <p:cNvGrpSpPr/>
        <p:nvPr/>
      </p:nvGrpSpPr>
      <p:grpSpPr>
        <a:xfrm>
          <a:off x="0" y="0"/>
          <a:ext cx="0" cy="0"/>
          <a:chOff x="0" y="0"/>
          <a:chExt cx="0" cy="0"/>
        </a:xfrm>
      </p:grpSpPr>
      <p:sp>
        <p:nvSpPr>
          <p:cNvPr id="46" name="Google Shape;46;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9" name="Google Shape;49;p6"/>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8.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7"/>
          <p:cNvSpPr txBox="1"/>
          <p:nvPr/>
        </p:nvSpPr>
        <p:spPr>
          <a:xfrm>
            <a:off x="533400" y="1401863"/>
            <a:ext cx="8305800" cy="3305713"/>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8</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600">
                <a:solidFill>
                  <a:schemeClr val="dk1"/>
                </a:solidFill>
                <a:latin typeface="Times New Roman"/>
                <a:ea typeface="Times New Roman"/>
                <a:cs typeface="Times New Roman"/>
                <a:sym typeface="Times New Roman"/>
              </a:rPr>
              <a:t>KẾT NỐI CƠ SỞ DỮ LIỆU VỚI ADO.NET</a:t>
            </a:r>
            <a:endParaRPr b="1" i="1" sz="3600">
              <a:solidFill>
                <a:schemeClr val="dk1"/>
              </a:solidFill>
              <a:latin typeface="arial"/>
              <a:ea typeface="arial"/>
              <a:cs typeface="arial"/>
              <a:sym typeface="arial"/>
            </a:endParaRPr>
          </a:p>
          <a:p>
            <a:pPr indent="0" lvl="0" marL="0" marR="0" rtl="0" algn="ctr">
              <a:lnSpc>
                <a:spcPct val="150000"/>
              </a:lnSpc>
              <a:spcBef>
                <a:spcPts val="0"/>
              </a:spcBef>
              <a:spcAft>
                <a:spcPts val="0"/>
              </a:spcAft>
              <a:buNone/>
            </a:pPr>
            <a:r>
              <a:rPr b="1" i="1" lang="en-US" sz="4000">
                <a:solidFill>
                  <a:schemeClr val="dk1"/>
                </a:solidFill>
                <a:latin typeface="Times New Roman"/>
                <a:ea typeface="Times New Roman"/>
                <a:cs typeface="Times New Roman"/>
                <a:sym typeface="Times New Roman"/>
              </a:rPr>
              <a:t>(</a:t>
            </a:r>
            <a:r>
              <a:rPr b="1" i="1" lang="en-US" sz="2400">
                <a:solidFill>
                  <a:schemeClr val="dk1"/>
                </a:solidFill>
                <a:latin typeface="arial"/>
                <a:ea typeface="arial"/>
                <a:cs typeface="arial"/>
                <a:sym typeface="arial"/>
              </a:rPr>
              <a:t>Connecting and accessing databases with ADO.NET</a:t>
            </a:r>
            <a:r>
              <a:rPr b="1" i="1" lang="en-US" sz="2400">
                <a:solidFill>
                  <a:schemeClr val="dk1"/>
                </a:solidFill>
                <a:latin typeface="Times New Roman"/>
                <a:ea typeface="Times New Roman"/>
                <a:cs typeface="Times New Roman"/>
                <a:sym typeface="Times New Roman"/>
              </a:rPr>
              <a:t>)</a:t>
            </a:r>
            <a:endParaRPr/>
          </a:p>
        </p:txBody>
      </p:sp>
      <p:sp>
        <p:nvSpPr>
          <p:cNvPr id="56" name="Google Shape;56;p7"/>
          <p:cNvSpPr txBox="1"/>
          <p:nvPr/>
        </p:nvSpPr>
        <p:spPr>
          <a:xfrm>
            <a:off x="3886200" y="5105400"/>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8"/>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2" name="Google Shape;62;p8"/>
          <p:cNvSpPr txBox="1"/>
          <p:nvPr>
            <p:ph idx="1" type="body"/>
          </p:nvPr>
        </p:nvSpPr>
        <p:spPr>
          <a:xfrm>
            <a:off x="381000" y="1371600"/>
            <a:ext cx="8229600" cy="4250523"/>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Giới thiệu Ado.Net</a:t>
            </a:r>
            <a:endParaRPr sz="2400">
              <a:latin typeface="Times New Roman"/>
              <a:ea typeface="Times New Roman"/>
              <a:cs typeface="Times New Roman"/>
              <a:sym typeface="Times New Roman"/>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Lợi ích Ado.net</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Đặc điểm Ado.Net</a:t>
            </a:r>
            <a:endParaRPr sz="2400">
              <a:latin typeface="Times New Roman"/>
              <a:ea typeface="Times New Roman"/>
              <a:cs typeface="Times New Roman"/>
              <a:sym typeface="Times New Roman"/>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Cách tương tác</a:t>
            </a:r>
            <a:endParaRPr sz="2400">
              <a:latin typeface="Times New Roman"/>
              <a:ea typeface="Times New Roman"/>
              <a:cs typeface="Times New Roman"/>
              <a:sym typeface="Times New Roman"/>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Các đối tượng</a:t>
            </a:r>
            <a:endParaRPr sz="2400">
              <a:latin typeface="Times New Roman"/>
              <a:ea typeface="Times New Roman"/>
              <a:cs typeface="Times New Roman"/>
              <a:sym typeface="Times New Roman"/>
            </a:endParaRPr>
          </a:p>
          <a:p>
            <a:pPr indent="-190500" lvl="0" marL="342900" rtl="0" algn="l">
              <a:lnSpc>
                <a:spcPct val="150000"/>
              </a:lnSpc>
              <a:spcBef>
                <a:spcPts val="0"/>
              </a:spcBef>
              <a:spcAft>
                <a:spcPts val="0"/>
              </a:spcAft>
              <a:buClr>
                <a:schemeClr val="dk1"/>
              </a:buClr>
              <a:buSzPts val="2400"/>
              <a:buFont typeface="Noto Sans Symbols"/>
              <a:buNone/>
            </a:pPr>
            <a:r>
              <a:t/>
            </a:r>
            <a:endParaRPr sz="2400">
              <a:latin typeface="Times New Roman"/>
              <a:ea typeface="Times New Roman"/>
              <a:cs typeface="Times New Roman"/>
              <a:sym typeface="Times New Roman"/>
            </a:endParaRPr>
          </a:p>
          <a:p>
            <a:pPr indent="-190500" lvl="0" marL="342900" rtl="0" algn="l">
              <a:lnSpc>
                <a:spcPct val="150000"/>
              </a:lnSpc>
              <a:spcBef>
                <a:spcPts val="0"/>
              </a:spcBef>
              <a:spcAft>
                <a:spcPts val="0"/>
              </a:spcAft>
              <a:buClr>
                <a:schemeClr val="dk1"/>
              </a:buClr>
              <a:buSzPts val="2400"/>
              <a:buFont typeface="Noto Sans Symbols"/>
              <a:buNone/>
            </a:pPr>
            <a:r>
              <a:t/>
            </a:r>
            <a:endParaRPr sz="2400">
              <a:latin typeface="Times New Roman"/>
              <a:ea typeface="Times New Roman"/>
              <a:cs typeface="Times New Roman"/>
              <a:sym typeface="Times New Roman"/>
            </a:endParaRPr>
          </a:p>
          <a:p>
            <a:pPr indent="-228600" lvl="0" marL="342900" rtl="0" algn="l">
              <a:lnSpc>
                <a:spcPct val="150000"/>
              </a:lnSpc>
              <a:spcBef>
                <a:spcPts val="0"/>
              </a:spcBef>
              <a:spcAft>
                <a:spcPts val="0"/>
              </a:spcAft>
              <a:buClr>
                <a:schemeClr val="dk1"/>
              </a:buClr>
              <a:buSzPts val="1800"/>
              <a:buFont typeface="Noto Sans Symbols"/>
              <a:buNone/>
            </a:pPr>
            <a:r>
              <a:t/>
            </a:r>
            <a:endParaRPr/>
          </a:p>
        </p:txBody>
      </p:sp>
      <p:sp>
        <p:nvSpPr>
          <p:cNvPr id="63" name="Google Shape;63;p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1524000" y="457200"/>
            <a:ext cx="7162800"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GIỚI THIỆU ADO.Net</a:t>
            </a:r>
            <a:endParaRPr sz="3762"/>
          </a:p>
        </p:txBody>
      </p:sp>
      <p:sp>
        <p:nvSpPr>
          <p:cNvPr id="69" name="Google Shape;69;p9"/>
          <p:cNvSpPr txBox="1"/>
          <p:nvPr/>
        </p:nvSpPr>
        <p:spPr>
          <a:xfrm>
            <a:off x="609600" y="1562092"/>
            <a:ext cx="8229600" cy="3951161"/>
          </a:xfrm>
          <a:prstGeom prst="rect">
            <a:avLst/>
          </a:prstGeom>
          <a:noFill/>
          <a:ln>
            <a:noFill/>
          </a:ln>
        </p:spPr>
        <p:txBody>
          <a:bodyPr anchorCtr="0" anchor="t" bIns="0" lIns="0" spcFirstLastPara="1" rIns="0" wrap="square" tIns="23875">
            <a:spAutoFit/>
          </a:bodyPr>
          <a:lstStyle/>
          <a:p>
            <a:pPr indent="-293214" lvl="0" marL="304074" marR="121085" rtl="0" algn="l">
              <a:lnSpc>
                <a:spcPct val="150000"/>
              </a:lnSpc>
              <a:spcBef>
                <a:spcPts val="0"/>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ADO.Net là một tập các lớp cho phép các ứng dụng .Net  đọc và cập nhật thông tin DB và các nơi lưu trữ dữ liệu  khác. Namespace: </a:t>
            </a:r>
            <a:r>
              <a:rPr b="1" lang="en-US" sz="2400">
                <a:solidFill>
                  <a:srgbClr val="292934"/>
                </a:solidFill>
                <a:latin typeface="Times New Roman"/>
                <a:ea typeface="Times New Roman"/>
                <a:cs typeface="Times New Roman"/>
                <a:sym typeface="Times New Roman"/>
              </a:rPr>
              <a:t>System.Data</a:t>
            </a:r>
            <a:endParaRPr sz="2400">
              <a:solidFill>
                <a:schemeClr val="dk1"/>
              </a:solidFill>
              <a:latin typeface="Times New Roman"/>
              <a:ea typeface="Times New Roman"/>
              <a:cs typeface="Times New Roman"/>
              <a:sym typeface="Times New Roman"/>
            </a:endParaRPr>
          </a:p>
          <a:p>
            <a:pPr indent="-293214" lvl="0" marL="304074" marR="4344" rtl="0" algn="l">
              <a:lnSpc>
                <a:spcPct val="150000"/>
              </a:lnSpc>
              <a:spcBef>
                <a:spcPts val="423"/>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ADO.Net cung cấp đồng nhất cách truy cập các nguồn dữ  liệu khác nhau như SQL Server, OLE DB, các nguồn dữ  liệu không quan hệ như MS Exchange, và các tài liệu  XML</a:t>
            </a:r>
            <a:endParaRPr sz="2400">
              <a:solidFill>
                <a:schemeClr val="dk1"/>
              </a:solidFill>
              <a:latin typeface="Times New Roman"/>
              <a:ea typeface="Times New Roman"/>
              <a:cs typeface="Times New Roman"/>
              <a:sym typeface="Times New Roman"/>
            </a:endParaRPr>
          </a:p>
          <a:p>
            <a:pPr indent="-293214" lvl="0" marL="304074" marR="0" rtl="0" algn="l">
              <a:lnSpc>
                <a:spcPct val="150000"/>
              </a:lnSpc>
              <a:spcBef>
                <a:spcPts val="517"/>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ADO.Net cải tiến khả năng disconnect tới dữ liệu.</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0"/>
          <p:cNvSpPr txBox="1"/>
          <p:nvPr/>
        </p:nvSpPr>
        <p:spPr>
          <a:xfrm>
            <a:off x="609600" y="1447800"/>
            <a:ext cx="8286071" cy="4621916"/>
          </a:xfrm>
          <a:prstGeom prst="rect">
            <a:avLst/>
          </a:prstGeom>
          <a:noFill/>
          <a:ln>
            <a:noFill/>
          </a:ln>
        </p:spPr>
        <p:txBody>
          <a:bodyPr anchorCtr="0" anchor="t" bIns="0" lIns="0" spcFirstLastPara="1" rIns="0" wrap="square" tIns="76000">
            <a:spAutoFit/>
          </a:bodyPr>
          <a:lstStyle/>
          <a:p>
            <a:pPr indent="-293214" lvl="0" marL="304074" marR="0" rtl="0" algn="l">
              <a:lnSpc>
                <a:spcPct val="150000"/>
              </a:lnSpc>
              <a:spcBef>
                <a:spcPts val="0"/>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ADO.Net cung cấp hai .Net Data Providers:</a:t>
            </a:r>
            <a:endParaRPr sz="2400">
              <a:solidFill>
                <a:schemeClr val="dk1"/>
              </a:solidFill>
              <a:latin typeface="Times New Roman"/>
              <a:ea typeface="Times New Roman"/>
              <a:cs typeface="Times New Roman"/>
              <a:sym typeface="Times New Roman"/>
            </a:endParaRPr>
          </a:p>
          <a:p>
            <a:pPr indent="-342899" lvl="1" marL="581272" marR="0" rtl="0" algn="l">
              <a:lnSpc>
                <a:spcPct val="150000"/>
              </a:lnSpc>
              <a:spcBef>
                <a:spcPts val="432"/>
              </a:spcBef>
              <a:spcAft>
                <a:spcPts val="0"/>
              </a:spcAft>
              <a:buClr>
                <a:srgbClr val="93A299"/>
              </a:buClr>
              <a:buSzPts val="1909"/>
              <a:buFont typeface="Noto Sans Symbols"/>
              <a:buChar char="▪"/>
            </a:pPr>
            <a:r>
              <a:rPr b="0" i="0" lang="en-US" sz="2400" u="none" cap="none" strike="noStrike">
                <a:solidFill>
                  <a:srgbClr val="292934"/>
                </a:solidFill>
                <a:latin typeface="Times New Roman"/>
                <a:ea typeface="Times New Roman"/>
                <a:cs typeface="Times New Roman"/>
                <a:sym typeface="Times New Roman"/>
              </a:rPr>
              <a:t>.Net Data Provider cho SQL Server</a:t>
            </a:r>
            <a:endParaRPr b="0" i="0" sz="2400" u="none" cap="none" strike="noStrike">
              <a:solidFill>
                <a:schemeClr val="dk1"/>
              </a:solidFill>
              <a:latin typeface="Times New Roman"/>
              <a:ea typeface="Times New Roman"/>
              <a:cs typeface="Times New Roman"/>
              <a:sym typeface="Times New Roman"/>
            </a:endParaRPr>
          </a:p>
          <a:p>
            <a:pPr indent="-342899" lvl="1" marL="581272" marR="0" rtl="0" algn="l">
              <a:lnSpc>
                <a:spcPct val="150000"/>
              </a:lnSpc>
              <a:spcBef>
                <a:spcPts val="392"/>
              </a:spcBef>
              <a:spcAft>
                <a:spcPts val="0"/>
              </a:spcAft>
              <a:buClr>
                <a:srgbClr val="93A299"/>
              </a:buClr>
              <a:buSzPts val="1909"/>
              <a:buFont typeface="Noto Sans Symbols"/>
              <a:buChar char="▪"/>
            </a:pPr>
            <a:r>
              <a:rPr b="0" i="0" lang="en-US" sz="2400" u="none" cap="none" strike="noStrike">
                <a:solidFill>
                  <a:srgbClr val="292934"/>
                </a:solidFill>
                <a:latin typeface="Times New Roman"/>
                <a:ea typeface="Times New Roman"/>
                <a:cs typeface="Times New Roman"/>
                <a:sym typeface="Times New Roman"/>
              </a:rPr>
              <a:t>.Net Data Provider cho OLE DB</a:t>
            </a:r>
            <a:endParaRPr b="0" i="0" sz="2400" u="none" cap="none" strike="noStrike">
              <a:solidFill>
                <a:schemeClr val="dk1"/>
              </a:solidFill>
              <a:latin typeface="Times New Roman"/>
              <a:ea typeface="Times New Roman"/>
              <a:cs typeface="Times New Roman"/>
              <a:sym typeface="Times New Roman"/>
            </a:endParaRPr>
          </a:p>
          <a:p>
            <a:pPr indent="-293214" lvl="0" marL="304074" marR="4344" rtl="0" algn="l">
              <a:lnSpc>
                <a:spcPct val="150000"/>
              </a:lnSpc>
              <a:spcBef>
                <a:spcPts val="564"/>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ADO.Net cung cấp nhiều công cụ cho việc đọc, cập nhật,  thêm mới và xóa dữ liệu. Nhiều đối tượng trong thư viện  là tương tự nhau và được nhận diện qua tên tiền tố của  chúng ví dụ như </a:t>
            </a:r>
            <a:r>
              <a:rPr b="1" lang="en-US" sz="2400">
                <a:solidFill>
                  <a:srgbClr val="292934"/>
                </a:solidFill>
                <a:latin typeface="Times New Roman"/>
                <a:ea typeface="Times New Roman"/>
                <a:cs typeface="Times New Roman"/>
                <a:sym typeface="Times New Roman"/>
              </a:rPr>
              <a:t>SqlDataReader </a:t>
            </a:r>
            <a:r>
              <a:rPr lang="en-US" sz="2400">
                <a:solidFill>
                  <a:srgbClr val="292934"/>
                </a:solidFill>
                <a:latin typeface="Times New Roman"/>
                <a:ea typeface="Times New Roman"/>
                <a:cs typeface="Times New Roman"/>
                <a:sym typeface="Times New Roman"/>
              </a:rPr>
              <a:t>và </a:t>
            </a:r>
            <a:r>
              <a:rPr b="1" lang="en-US" sz="2400">
                <a:solidFill>
                  <a:srgbClr val="292934"/>
                </a:solidFill>
                <a:latin typeface="Times New Roman"/>
                <a:ea typeface="Times New Roman"/>
                <a:cs typeface="Times New Roman"/>
                <a:sym typeface="Times New Roman"/>
              </a:rPr>
              <a:t>OleDbDataReader  </a:t>
            </a:r>
            <a:r>
              <a:rPr lang="en-US" sz="2400">
                <a:solidFill>
                  <a:srgbClr val="292934"/>
                </a:solidFill>
                <a:latin typeface="Times New Roman"/>
                <a:ea typeface="Times New Roman"/>
                <a:cs typeface="Times New Roman"/>
                <a:sym typeface="Times New Roman"/>
              </a:rPr>
              <a:t>cả hai đều cung cấp đọc các bản ghi từ nguồn dữ liệu.</a:t>
            </a:r>
            <a:endParaRPr sz="2400">
              <a:solidFill>
                <a:schemeClr val="dk1"/>
              </a:solidFill>
              <a:latin typeface="Times New Roman"/>
              <a:ea typeface="Times New Roman"/>
              <a:cs typeface="Times New Roman"/>
              <a:sym typeface="Times New Roman"/>
            </a:endParaRPr>
          </a:p>
        </p:txBody>
      </p:sp>
      <p:sp>
        <p:nvSpPr>
          <p:cNvPr id="75" name="Google Shape;75;p10"/>
          <p:cNvSpPr txBox="1"/>
          <p:nvPr>
            <p:ph type="title"/>
          </p:nvPr>
        </p:nvSpPr>
        <p:spPr>
          <a:xfrm>
            <a:off x="1524000" y="457200"/>
            <a:ext cx="7162800"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GIỚI THIỆU ADO.Net</a:t>
            </a:r>
            <a:endParaRPr sz="3762"/>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1"/>
          <p:cNvSpPr txBox="1"/>
          <p:nvPr>
            <p:ph type="title"/>
          </p:nvPr>
        </p:nvSpPr>
        <p:spPr>
          <a:xfrm>
            <a:off x="1556217" y="415038"/>
            <a:ext cx="4972729"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LỢI ÍCH ADO.Net</a:t>
            </a:r>
            <a:endParaRPr sz="3762"/>
          </a:p>
        </p:txBody>
      </p:sp>
      <p:sp>
        <p:nvSpPr>
          <p:cNvPr id="81" name="Google Shape;81;p11"/>
          <p:cNvSpPr txBox="1"/>
          <p:nvPr/>
        </p:nvSpPr>
        <p:spPr>
          <a:xfrm>
            <a:off x="609600" y="1036215"/>
            <a:ext cx="8077200" cy="5406747"/>
          </a:xfrm>
          <a:prstGeom prst="rect">
            <a:avLst/>
          </a:prstGeom>
          <a:noFill/>
          <a:ln>
            <a:noFill/>
          </a:ln>
        </p:spPr>
        <p:txBody>
          <a:bodyPr anchorCtr="0" anchor="t" bIns="0" lIns="0" spcFirstLastPara="1" rIns="0" wrap="square" tIns="76000">
            <a:spAutoFit/>
          </a:bodyPr>
          <a:lstStyle/>
          <a:p>
            <a:pPr indent="-293214" lvl="0" marL="304074" marR="0" rtl="0" algn="l">
              <a:lnSpc>
                <a:spcPct val="150000"/>
              </a:lnSpc>
              <a:spcBef>
                <a:spcPts val="0"/>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Tương tự như ADO</a:t>
            </a:r>
            <a:endParaRPr sz="2400">
              <a:solidFill>
                <a:schemeClr val="dk1"/>
              </a:solidFill>
              <a:latin typeface="Times New Roman"/>
              <a:ea typeface="Times New Roman"/>
              <a:cs typeface="Times New Roman"/>
              <a:sym typeface="Times New Roman"/>
            </a:endParaRPr>
          </a:p>
          <a:p>
            <a:pPr indent="-293214" lvl="0" marL="304074" marR="0" rtl="0" algn="l">
              <a:lnSpc>
                <a:spcPct val="150000"/>
              </a:lnSpc>
              <a:spcBef>
                <a:spcPts val="517"/>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Được thiết kế cho dữ liệu không kết nối.</a:t>
            </a:r>
            <a:endParaRPr sz="2400">
              <a:solidFill>
                <a:schemeClr val="dk1"/>
              </a:solidFill>
              <a:latin typeface="Times New Roman"/>
              <a:ea typeface="Times New Roman"/>
              <a:cs typeface="Times New Roman"/>
              <a:sym typeface="Times New Roman"/>
            </a:endParaRPr>
          </a:p>
          <a:p>
            <a:pPr indent="-293214" lvl="0" marL="304074" marR="4344" rtl="0" algn="l">
              <a:lnSpc>
                <a:spcPct val="150000"/>
              </a:lnSpc>
              <a:spcBef>
                <a:spcPts val="449"/>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Nằm trong nội tại .Net Framework nên dễ dàng trong việc  sử dụng ngôn ngữ để phát triển.</a:t>
            </a:r>
            <a:endParaRPr sz="2400">
              <a:solidFill>
                <a:schemeClr val="dk1"/>
              </a:solidFill>
              <a:latin typeface="Times New Roman"/>
              <a:ea typeface="Times New Roman"/>
              <a:cs typeface="Times New Roman"/>
              <a:sym typeface="Times New Roman"/>
            </a:endParaRPr>
          </a:p>
          <a:p>
            <a:pPr indent="-293214" lvl="0" marL="304074" marR="0" rtl="0" algn="l">
              <a:lnSpc>
                <a:spcPct val="150000"/>
              </a:lnSpc>
              <a:spcBef>
                <a:spcPts val="517"/>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Hỗ trợ XML</a:t>
            </a:r>
            <a:endParaRPr sz="2400">
              <a:solidFill>
                <a:schemeClr val="dk1"/>
              </a:solidFill>
              <a:latin typeface="Times New Roman"/>
              <a:ea typeface="Times New Roman"/>
              <a:cs typeface="Times New Roman"/>
              <a:sym typeface="Times New Roman"/>
            </a:endParaRPr>
          </a:p>
          <a:p>
            <a:pPr indent="-342899" lvl="1" marL="581272" marR="0" rtl="0" algn="l">
              <a:lnSpc>
                <a:spcPct val="150000"/>
              </a:lnSpc>
              <a:spcBef>
                <a:spcPts val="414"/>
              </a:spcBef>
              <a:spcAft>
                <a:spcPts val="0"/>
              </a:spcAft>
              <a:buClr>
                <a:srgbClr val="93A299"/>
              </a:buClr>
              <a:buSzPts val="1909"/>
              <a:buFont typeface="Noto Sans Symbols"/>
              <a:buChar char="▪"/>
            </a:pPr>
            <a:r>
              <a:rPr b="0" i="0" lang="en-US" sz="2400" u="none" cap="none" strike="noStrike">
                <a:solidFill>
                  <a:srgbClr val="292934"/>
                </a:solidFill>
                <a:latin typeface="Times New Roman"/>
                <a:ea typeface="Times New Roman"/>
                <a:cs typeface="Times New Roman"/>
                <a:sym typeface="Times New Roman"/>
              </a:rPr>
              <a:t>ADO và XML có trước nhưng không tương thích</a:t>
            </a:r>
            <a:endParaRPr b="0" i="0" sz="2400" u="none" cap="none" strike="noStrike">
              <a:solidFill>
                <a:schemeClr val="dk1"/>
              </a:solidFill>
              <a:latin typeface="Times New Roman"/>
              <a:ea typeface="Times New Roman"/>
              <a:cs typeface="Times New Roman"/>
              <a:sym typeface="Times New Roman"/>
            </a:endParaRPr>
          </a:p>
          <a:p>
            <a:pPr indent="-342899" lvl="1" marL="581272" marR="0" rtl="0" algn="l">
              <a:lnSpc>
                <a:spcPct val="150000"/>
              </a:lnSpc>
              <a:spcBef>
                <a:spcPts val="479"/>
              </a:spcBef>
              <a:spcAft>
                <a:spcPts val="0"/>
              </a:spcAft>
              <a:buClr>
                <a:srgbClr val="93A299"/>
              </a:buClr>
              <a:buSzPts val="1909"/>
              <a:buFont typeface="Noto Sans Symbols"/>
              <a:buChar char="▪"/>
            </a:pPr>
            <a:r>
              <a:rPr b="0" i="0" lang="en-US" sz="2400" u="none" cap="none" strike="noStrike">
                <a:solidFill>
                  <a:srgbClr val="292934"/>
                </a:solidFill>
                <a:latin typeface="Times New Roman"/>
                <a:ea typeface="Times New Roman"/>
                <a:cs typeface="Times New Roman"/>
                <a:sym typeface="Times New Roman"/>
              </a:rPr>
              <a:t>ADO dựa trên cơ sở dữ liệu quan hệ.</a:t>
            </a:r>
            <a:endParaRPr b="0" i="0" sz="2400" u="none" cap="none" strike="noStrike">
              <a:solidFill>
                <a:schemeClr val="dk1"/>
              </a:solidFill>
              <a:latin typeface="Times New Roman"/>
              <a:ea typeface="Times New Roman"/>
              <a:cs typeface="Times New Roman"/>
              <a:sym typeface="Times New Roman"/>
            </a:endParaRPr>
          </a:p>
          <a:p>
            <a:pPr indent="-342899" lvl="1" marL="581272" marR="0" rtl="0" algn="l">
              <a:lnSpc>
                <a:spcPct val="150000"/>
              </a:lnSpc>
              <a:spcBef>
                <a:spcPts val="479"/>
              </a:spcBef>
              <a:spcAft>
                <a:spcPts val="0"/>
              </a:spcAft>
              <a:buClr>
                <a:srgbClr val="93A299"/>
              </a:buClr>
              <a:buSzPts val="1909"/>
              <a:buFont typeface="Noto Sans Symbols"/>
              <a:buChar char="▪"/>
            </a:pPr>
            <a:r>
              <a:rPr b="0" i="0" lang="en-US" sz="2400" u="none" cap="none" strike="noStrike">
                <a:solidFill>
                  <a:srgbClr val="292934"/>
                </a:solidFill>
                <a:latin typeface="Times New Roman"/>
                <a:ea typeface="Times New Roman"/>
                <a:cs typeface="Times New Roman"/>
                <a:sym typeface="Times New Roman"/>
              </a:rPr>
              <a:t>XML dựa trên cơ sở dữ liệu phân cấp.</a:t>
            </a:r>
            <a:endParaRPr b="0" i="0" sz="2400" u="none" cap="none" strike="noStrike">
              <a:solidFill>
                <a:schemeClr val="dk1"/>
              </a:solidFill>
              <a:latin typeface="Times New Roman"/>
              <a:ea typeface="Times New Roman"/>
              <a:cs typeface="Times New Roman"/>
              <a:sym typeface="Times New Roman"/>
            </a:endParaRPr>
          </a:p>
          <a:p>
            <a:pPr indent="-342899" lvl="1" marL="581272" marR="0" rtl="0" algn="l">
              <a:lnSpc>
                <a:spcPct val="150000"/>
              </a:lnSpc>
              <a:spcBef>
                <a:spcPts val="392"/>
              </a:spcBef>
              <a:spcAft>
                <a:spcPts val="0"/>
              </a:spcAft>
              <a:buClr>
                <a:srgbClr val="93A299"/>
              </a:buClr>
              <a:buSzPts val="1909"/>
              <a:buFont typeface="Noto Sans Symbols"/>
              <a:buChar char="▪"/>
            </a:pPr>
            <a:r>
              <a:rPr b="0" i="0" lang="en-US" sz="2400" u="none" cap="none" strike="noStrike">
                <a:solidFill>
                  <a:srgbClr val="292934"/>
                </a:solidFill>
                <a:latin typeface="Times New Roman"/>
                <a:ea typeface="Times New Roman"/>
                <a:cs typeface="Times New Roman"/>
                <a:sym typeface="Times New Roman"/>
              </a:rPr>
              <a:t>ADO.Net kết hợp hai công nghệ này lại với nhau.</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2"/>
          <p:cNvSpPr txBox="1"/>
          <p:nvPr>
            <p:ph type="title"/>
          </p:nvPr>
        </p:nvSpPr>
        <p:spPr>
          <a:xfrm>
            <a:off x="1524000" y="530225"/>
            <a:ext cx="82296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ĐẶC ĐIỂM  ADO.Net</a:t>
            </a:r>
            <a:endParaRPr/>
          </a:p>
        </p:txBody>
      </p:sp>
      <p:sp>
        <p:nvSpPr>
          <p:cNvPr id="87" name="Google Shape;87;p12"/>
          <p:cNvSpPr txBox="1"/>
          <p:nvPr>
            <p:ph idx="1" type="body"/>
          </p:nvPr>
        </p:nvSpPr>
        <p:spPr>
          <a:xfrm>
            <a:off x="533400" y="1447800"/>
            <a:ext cx="8229600" cy="4248300"/>
          </a:xfrm>
          <a:prstGeom prst="rect">
            <a:avLst/>
          </a:prstGeom>
          <a:noFill/>
          <a:ln>
            <a:noFill/>
          </a:ln>
        </p:spPr>
        <p:txBody>
          <a:bodyPr anchorCtr="0" anchor="t" bIns="0" lIns="0" spcFirstLastPara="1" rIns="0" wrap="square" tIns="0">
            <a:spAutoFit/>
          </a:bodyPr>
          <a:lstStyle/>
          <a:p>
            <a:pPr indent="0" lvl="0" marL="0" rtl="0" algn="just">
              <a:lnSpc>
                <a:spcPct val="150000"/>
              </a:lnSpc>
              <a:spcBef>
                <a:spcPts val="0"/>
              </a:spcBef>
              <a:spcAft>
                <a:spcPts val="0"/>
              </a:spcAft>
              <a:buNone/>
            </a:pPr>
            <a:r>
              <a:rPr lang="en-US" sz="2400"/>
              <a:t>.NET Provider là một tập các đối tượng trong thành phần .NET bao gồm Connection (Kết nối CSDL), Command (Lệnh thi hành), DataReader (Bộ đọc dữ liệu) và DataAdapter (Kết nối dữ liệu). Provider được xem như cầu nối với CSDL, chúng dùng để  kết nối nguồn dữ liệu, thực hiện câu lệnh và nhận dữ liệu trả về. Provider có hai loại như sau:</a:t>
            </a:r>
            <a:endParaRPr/>
          </a:p>
          <a:p>
            <a:pPr indent="0" lvl="0" marL="0" rtl="0" algn="l">
              <a:lnSpc>
                <a:spcPct val="150000"/>
              </a:lnSpc>
              <a:spcBef>
                <a:spcPts val="0"/>
              </a:spcBef>
              <a:spcAft>
                <a:spcPts val="0"/>
              </a:spcAft>
              <a:buNone/>
            </a:pPr>
            <a:r>
              <a:rPr lang="en-US" sz="2400"/>
              <a:t>SQL Server.NET data provider: Sử dụng cho SQL Server 7.0 và các phiên bản sau</a:t>
            </a: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3"/>
          <p:cNvSpPr txBox="1"/>
          <p:nvPr>
            <p:ph idx="1" type="body"/>
          </p:nvPr>
        </p:nvSpPr>
        <p:spPr>
          <a:xfrm>
            <a:off x="533400" y="1371600"/>
            <a:ext cx="8229600" cy="4374724"/>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OLEDB.NET data provider: Sử dụng cho dữ liệu kết xuất thông qua OLEDB</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Cả hai provider trên cơ bản là giống nhau, chúng cùng thuộc không gian tên System.Data. </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DataSet dùng để lưu trữ dữ liệu được trả về từ truy vấn CSDL thông qua Provider hay từ người dùng. Chúng có thể trình bày cho người dùng với nhiều thể loại, như kết hợp dữ liệu từ nhiều bảng hay truy xuất dữ liệu nhiều tầng.</a:t>
            </a:r>
            <a:endParaRPr/>
          </a:p>
        </p:txBody>
      </p:sp>
      <p:sp>
        <p:nvSpPr>
          <p:cNvPr id="93" name="Google Shape;93;p13"/>
          <p:cNvSpPr txBox="1"/>
          <p:nvPr/>
        </p:nvSpPr>
        <p:spPr>
          <a:xfrm>
            <a:off x="1524000" y="530225"/>
            <a:ext cx="8229600"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ĐẶC ĐIỂM  ADO.Net</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4"/>
          <p:cNvSpPr txBox="1"/>
          <p:nvPr>
            <p:ph type="title"/>
          </p:nvPr>
        </p:nvSpPr>
        <p:spPr>
          <a:xfrm>
            <a:off x="1600200" y="530225"/>
            <a:ext cx="8229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Content Component</a:t>
            </a:r>
            <a:endParaRPr sz="3200"/>
          </a:p>
        </p:txBody>
      </p:sp>
      <p:sp>
        <p:nvSpPr>
          <p:cNvPr id="99" name="Google Shape;99;p14"/>
          <p:cNvSpPr txBox="1"/>
          <p:nvPr>
            <p:ph idx="1" type="body"/>
          </p:nvPr>
        </p:nvSpPr>
        <p:spPr>
          <a:xfrm>
            <a:off x="533400" y="1371600"/>
            <a:ext cx="8229600" cy="4374724"/>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OLEDB.NET data provider: Sử dụng cho dữ liệu kết xuất thông qua OLEDB</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Cả hai provider trên cơ bản là giống nhau, chúng cùng thuộc không gian tên System.Data. </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DataSet dùng để lưu trữ dữ liệu được trả về từ truy vấn CSDL thông qua Provider hay từ người dùng. Chúng có thể trình bày cho người dùng với nhiều thể loại, như kết hợp dữ liệu từ nhiều bảng hay truy xuất dữ liệu nhiều tầng.</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5"/>
          <p:cNvSpPr txBox="1"/>
          <p:nvPr>
            <p:ph type="title"/>
          </p:nvPr>
        </p:nvSpPr>
        <p:spPr>
          <a:xfrm>
            <a:off x="1447800" y="457200"/>
            <a:ext cx="73152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TƯƠNG TÁC VỚI CSDL</a:t>
            </a:r>
            <a:endParaRPr sz="3600"/>
          </a:p>
        </p:txBody>
      </p:sp>
      <p:sp>
        <p:nvSpPr>
          <p:cNvPr id="105" name="Google Shape;105;p15"/>
          <p:cNvSpPr txBox="1"/>
          <p:nvPr>
            <p:ph idx="1" type="body"/>
          </p:nvPr>
        </p:nvSpPr>
        <p:spPr>
          <a:xfrm>
            <a:off x="533400" y="1295400"/>
            <a:ext cx="8382000" cy="4800600"/>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OLEDB.NET data provider: Sử dụng cho dữ liệu kết xuất thông qua OLEDB</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Cả hai provider trên cơ bản là giống nhau, chúng cùng thuộc không gian tên System.Data. </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DataSet dùng để lưu trữ dữ liệu được trả về từ truy vấn CSDL thông qua Provider hay từ người dùng. Chúng có thể trình bày cho người dùng với nhiều thể loại, như kết hợp dữ liệu từ nhiều bảng hay truy xuất dữ liệu nhiều tầng.</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6"/>
          <p:cNvSpPr txBox="1"/>
          <p:nvPr>
            <p:ph type="title"/>
          </p:nvPr>
        </p:nvSpPr>
        <p:spPr>
          <a:xfrm>
            <a:off x="1524000" y="457200"/>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Connection</a:t>
            </a:r>
            <a:endParaRPr sz="3600"/>
          </a:p>
        </p:txBody>
      </p:sp>
      <p:sp>
        <p:nvSpPr>
          <p:cNvPr id="111" name="Google Shape;111;p16"/>
          <p:cNvSpPr txBox="1"/>
          <p:nvPr>
            <p:ph idx="1" type="body"/>
          </p:nvPr>
        </p:nvSpPr>
        <p:spPr>
          <a:xfrm>
            <a:off x="533400" y="1524000"/>
            <a:ext cx="8229600" cy="4247317"/>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lang="en-US" sz="2400"/>
              <a:t>Đây là lớp đối tượng cho phép các bạn thực hiện kết nối đến CSDL. Công việc đầu tiên của quá trình truy xuất CSDL đó là bạn phải tạo ra đối tượng kết nối đến CSDL.</a:t>
            </a:r>
            <a:endParaRPr sz="2400"/>
          </a:p>
          <a:p>
            <a:pPr indent="-342900" lvl="0" marL="342900" rtl="0" algn="just">
              <a:lnSpc>
                <a:spcPct val="150000"/>
              </a:lnSpc>
              <a:spcBef>
                <a:spcPts val="0"/>
              </a:spcBef>
              <a:spcAft>
                <a:spcPts val="0"/>
              </a:spcAft>
              <a:buClr>
                <a:schemeClr val="dk1"/>
              </a:buClr>
              <a:buSzPts val="2400"/>
              <a:buFont typeface="Noto Sans Symbols"/>
              <a:buChar char="▪"/>
            </a:pPr>
            <a:r>
              <a:rPr lang="en-US" sz="2400"/>
              <a:t>Khai báo đối tượng kết nối</a:t>
            </a:r>
            <a:r>
              <a:rPr i="1" lang="en-US" sz="2400"/>
              <a:t>	</a:t>
            </a:r>
            <a:endParaRPr sz="2400"/>
          </a:p>
          <a:p>
            <a:pPr indent="-342900" lvl="1" marL="615950" rtl="0" algn="just">
              <a:lnSpc>
                <a:spcPct val="150000"/>
              </a:lnSpc>
              <a:spcBef>
                <a:spcPts val="0"/>
              </a:spcBef>
              <a:spcAft>
                <a:spcPts val="0"/>
              </a:spcAft>
              <a:buSzPts val="2400"/>
              <a:buFont typeface="Noto Sans Symbols"/>
              <a:buChar char="⮚"/>
            </a:pPr>
            <a:r>
              <a:rPr i="1" lang="en-US" sz="2400"/>
              <a:t>Dim|Private|Public  Tên_đối_tượng as SqlConnection</a:t>
            </a:r>
            <a:endParaRPr i="1" sz="2400"/>
          </a:p>
          <a:p>
            <a:pPr indent="-342900" lvl="0" marL="342900" rtl="0" algn="just">
              <a:lnSpc>
                <a:spcPct val="150000"/>
              </a:lnSpc>
              <a:spcBef>
                <a:spcPts val="0"/>
              </a:spcBef>
              <a:spcAft>
                <a:spcPts val="0"/>
              </a:spcAft>
              <a:buClr>
                <a:schemeClr val="dk1"/>
              </a:buClr>
              <a:buSzPts val="2400"/>
              <a:buFont typeface="Noto Sans Symbols"/>
              <a:buChar char="▪"/>
            </a:pPr>
            <a:r>
              <a:rPr lang="en-US" sz="2400"/>
              <a:t>Khởi tạo đối tượng kết nối</a:t>
            </a:r>
            <a:endParaRPr sz="2400"/>
          </a:p>
          <a:p>
            <a:pPr indent="-342900" lvl="1" marL="615950" rtl="0" algn="just">
              <a:lnSpc>
                <a:spcPct val="150000"/>
              </a:lnSpc>
              <a:spcBef>
                <a:spcPts val="0"/>
              </a:spcBef>
              <a:spcAft>
                <a:spcPts val="0"/>
              </a:spcAft>
              <a:buSzPts val="2400"/>
              <a:buFont typeface="Noto Sans Symbols"/>
              <a:buChar char="⮚"/>
            </a:pPr>
            <a:r>
              <a:rPr i="1" lang="en-US" sz="2400"/>
              <a:t>Tên_đối_tượng = New SqlConnection (“chuỗi kết nối”)</a:t>
            </a:r>
            <a:endParaRPr/>
          </a:p>
          <a:p>
            <a:pPr indent="-190500" lvl="0" marL="342900" rtl="0" algn="just">
              <a:spcBef>
                <a:spcPts val="0"/>
              </a:spcBef>
              <a:spcAft>
                <a:spcPts val="0"/>
              </a:spcAft>
              <a:buClr>
                <a:schemeClr val="dk1"/>
              </a:buClr>
              <a:buSzPts val="2400"/>
              <a:buFont typeface="Noto Sans Symbols"/>
              <a:buNone/>
            </a:pPr>
            <a:r>
              <a:t/>
            </a:r>
            <a:endParaRPr sz="2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7"/>
          <p:cNvSpPr txBox="1"/>
          <p:nvPr>
            <p:ph type="title"/>
          </p:nvPr>
        </p:nvSpPr>
        <p:spPr>
          <a:xfrm>
            <a:off x="1600200" y="457200"/>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Connection</a:t>
            </a:r>
            <a:endParaRPr sz="3600"/>
          </a:p>
        </p:txBody>
      </p:sp>
      <p:sp>
        <p:nvSpPr>
          <p:cNvPr id="117" name="Google Shape;117;p17"/>
          <p:cNvSpPr txBox="1"/>
          <p:nvPr>
            <p:ph idx="1" type="body"/>
          </p:nvPr>
        </p:nvSpPr>
        <p:spPr>
          <a:xfrm>
            <a:off x="609600" y="1120676"/>
            <a:ext cx="8229600" cy="4616648"/>
          </a:xfrm>
          <a:prstGeom prst="rect">
            <a:avLst/>
          </a:prstGeom>
          <a:noFill/>
          <a:ln>
            <a:noFill/>
          </a:ln>
        </p:spPr>
        <p:txBody>
          <a:bodyPr anchorCtr="0" anchor="t" bIns="0" lIns="0" spcFirstLastPara="1" rIns="0" wrap="square" tIns="0">
            <a:spAutoFit/>
          </a:bodyPr>
          <a:lstStyle/>
          <a:p>
            <a:pPr indent="0" lvl="1" marL="273050" rtl="0" algn="just">
              <a:lnSpc>
                <a:spcPct val="150000"/>
              </a:lnSpc>
              <a:spcBef>
                <a:spcPts val="0"/>
              </a:spcBef>
              <a:spcAft>
                <a:spcPts val="0"/>
              </a:spcAft>
              <a:buSzPts val="2400"/>
              <a:buFont typeface="Noto Sans Symbols"/>
              <a:buNone/>
            </a:pPr>
            <a:r>
              <a:t/>
            </a:r>
            <a:endParaRPr sz="2400"/>
          </a:p>
          <a:p>
            <a:pPr indent="-342900" lvl="1" marL="615950" rtl="0" algn="just">
              <a:lnSpc>
                <a:spcPct val="200000"/>
              </a:lnSpc>
              <a:spcBef>
                <a:spcPts val="0"/>
              </a:spcBef>
              <a:spcAft>
                <a:spcPts val="0"/>
              </a:spcAft>
              <a:buSzPts val="2400"/>
              <a:buFont typeface="Noto Sans Symbols"/>
              <a:buChar char="▪"/>
            </a:pPr>
            <a:r>
              <a:rPr lang="en-US" sz="2400"/>
              <a:t>Tên_đối_tượng=New SqlConnection()</a:t>
            </a:r>
            <a:endParaRPr/>
          </a:p>
          <a:p>
            <a:pPr indent="-342900" lvl="1" marL="615950" rtl="0" algn="just">
              <a:lnSpc>
                <a:spcPct val="200000"/>
              </a:lnSpc>
              <a:spcBef>
                <a:spcPts val="0"/>
              </a:spcBef>
              <a:spcAft>
                <a:spcPts val="0"/>
              </a:spcAft>
              <a:buSzPts val="2400"/>
              <a:buFont typeface="Noto Sans Symbols"/>
              <a:buChar char="▪"/>
            </a:pPr>
            <a:r>
              <a:rPr lang="en-US" sz="2400"/>
              <a:t>Tên_đối_tượng. ConnectionString= “Chuỗi_kết_nối”</a:t>
            </a:r>
            <a:r>
              <a:rPr i="1" lang="en-US" sz="2400"/>
              <a:t>	</a:t>
            </a:r>
            <a:endParaRPr/>
          </a:p>
          <a:p>
            <a:pPr indent="-342900" lvl="0" marL="342900" rtl="0" algn="l">
              <a:lnSpc>
                <a:spcPct val="200000"/>
              </a:lnSpc>
              <a:spcBef>
                <a:spcPts val="0"/>
              </a:spcBef>
              <a:spcAft>
                <a:spcPts val="0"/>
              </a:spcAft>
              <a:buClr>
                <a:schemeClr val="dk1"/>
              </a:buClr>
              <a:buSzPts val="2400"/>
              <a:buFont typeface="Noto Sans Symbols"/>
              <a:buChar char="❑"/>
            </a:pPr>
            <a:r>
              <a:rPr lang="en-US" sz="2400"/>
              <a:t>Chuỗi kết nối: "Data Source=(localdb)\MSSQLLocalDB;Initial Catalog=master; Integrated Security=True; Connect Timeout=30;Encrypt=False; TrustServerCertificate=False"</a:t>
            </a:r>
            <a:endParaRPr/>
          </a:p>
          <a:p>
            <a:pPr indent="0" lvl="0" marL="0" rtl="0" algn="just">
              <a:spcBef>
                <a:spcPts val="0"/>
              </a:spcBef>
              <a:spcAft>
                <a:spcPts val="0"/>
              </a:spcAft>
              <a:buNone/>
            </a:pPr>
            <a:r>
              <a:t/>
            </a:r>
            <a:endParaRPr sz="24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8"/>
          <p:cNvSpPr txBox="1"/>
          <p:nvPr>
            <p:ph type="title"/>
          </p:nvPr>
        </p:nvSpPr>
        <p:spPr>
          <a:xfrm>
            <a:off x="1524000" y="457200"/>
            <a:ext cx="7086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Connection</a:t>
            </a:r>
            <a:endParaRPr sz="3600"/>
          </a:p>
        </p:txBody>
      </p:sp>
      <p:sp>
        <p:nvSpPr>
          <p:cNvPr id="123" name="Google Shape;123;p18"/>
          <p:cNvSpPr txBox="1"/>
          <p:nvPr>
            <p:ph idx="1" type="body"/>
          </p:nvPr>
        </p:nvSpPr>
        <p:spPr>
          <a:xfrm>
            <a:off x="457200" y="1371600"/>
            <a:ext cx="8229600" cy="4363502"/>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lang="en-US" sz="2400"/>
              <a:t>Các phương thức:  </a:t>
            </a:r>
            <a:endParaRPr/>
          </a:p>
          <a:p>
            <a:pPr indent="-342900" lvl="1" marL="800100" rtl="0" algn="just">
              <a:lnSpc>
                <a:spcPct val="150000"/>
              </a:lnSpc>
              <a:spcBef>
                <a:spcPts val="0"/>
              </a:spcBef>
              <a:spcAft>
                <a:spcPts val="0"/>
              </a:spcAft>
              <a:buSzPts val="2400"/>
              <a:buFont typeface="Noto Sans Symbols"/>
              <a:buChar char="▪"/>
            </a:pPr>
            <a:r>
              <a:rPr lang="en-US" sz="2400"/>
              <a:t>	Open(): Mở kết nối</a:t>
            </a:r>
            <a:endParaRPr/>
          </a:p>
          <a:p>
            <a:pPr indent="-342900" lvl="1" marL="800100" rtl="0" algn="just">
              <a:lnSpc>
                <a:spcPct val="150000"/>
              </a:lnSpc>
              <a:spcBef>
                <a:spcPts val="0"/>
              </a:spcBef>
              <a:spcAft>
                <a:spcPts val="0"/>
              </a:spcAft>
              <a:buSzPts val="2400"/>
              <a:buFont typeface="Noto Sans Symbols"/>
              <a:buChar char="▪"/>
            </a:pPr>
            <a:r>
              <a:rPr lang="en-US" sz="2400"/>
              <a:t>	Close(): Đóng kết nối</a:t>
            </a:r>
            <a:endParaRPr/>
          </a:p>
          <a:p>
            <a:pPr indent="-342900" lvl="1" marL="800100" rtl="0" algn="just">
              <a:lnSpc>
                <a:spcPct val="150000"/>
              </a:lnSpc>
              <a:spcBef>
                <a:spcPts val="0"/>
              </a:spcBef>
              <a:spcAft>
                <a:spcPts val="0"/>
              </a:spcAft>
              <a:buSzPts val="2400"/>
              <a:buFont typeface="Noto Sans Symbols"/>
              <a:buChar char="▪"/>
            </a:pPr>
            <a:r>
              <a:rPr lang="en-US" sz="2400"/>
              <a:t>	Dispose(): Hủy bỏ đối tượng kết nối</a:t>
            </a:r>
            <a:endParaRPr/>
          </a:p>
          <a:p>
            <a:pPr indent="-342900" lvl="0" marL="342900" rtl="0" algn="just">
              <a:lnSpc>
                <a:spcPct val="150000"/>
              </a:lnSpc>
              <a:spcBef>
                <a:spcPts val="0"/>
              </a:spcBef>
              <a:spcAft>
                <a:spcPts val="0"/>
              </a:spcAft>
              <a:buClr>
                <a:schemeClr val="dk1"/>
              </a:buClr>
              <a:buSzPts val="2400"/>
              <a:buFont typeface="Noto Sans Symbols"/>
              <a:buChar char="❑"/>
            </a:pPr>
            <a:r>
              <a:rPr lang="en-US" sz="2400"/>
              <a:t>Các thuộc tính</a:t>
            </a:r>
            <a:endParaRPr/>
          </a:p>
          <a:p>
            <a:pPr indent="-342900" lvl="1" marL="800100" rtl="0" algn="just">
              <a:lnSpc>
                <a:spcPct val="150000"/>
              </a:lnSpc>
              <a:spcBef>
                <a:spcPts val="0"/>
              </a:spcBef>
              <a:spcAft>
                <a:spcPts val="0"/>
              </a:spcAft>
              <a:buSzPts val="2400"/>
              <a:buFont typeface="Noto Sans Symbols"/>
              <a:buChar char="▪"/>
            </a:pPr>
            <a:r>
              <a:rPr lang="en-US" sz="2400"/>
              <a:t>	State: Cho biết trạng thái kết nối</a:t>
            </a:r>
            <a:endParaRPr/>
          </a:p>
          <a:p>
            <a:pPr indent="-342900" lvl="1" marL="800100" rtl="0" algn="just">
              <a:lnSpc>
                <a:spcPct val="150000"/>
              </a:lnSpc>
              <a:spcBef>
                <a:spcPts val="0"/>
              </a:spcBef>
              <a:spcAft>
                <a:spcPts val="0"/>
              </a:spcAft>
              <a:buSzPts val="2400"/>
              <a:buFont typeface="Noto Sans Symbols"/>
              <a:buChar char="▪"/>
            </a:pPr>
            <a:r>
              <a:rPr lang="en-US" sz="2400"/>
              <a:t>	Nếu State có giá trị là ConnecitonSate.Closed: thì kết nối đã được đóng</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9"/>
          <p:cNvSpPr txBox="1"/>
          <p:nvPr>
            <p:ph type="title"/>
          </p:nvPr>
        </p:nvSpPr>
        <p:spPr>
          <a:xfrm>
            <a:off x="1676400" y="381000"/>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Command</a:t>
            </a:r>
            <a:endParaRPr sz="3600"/>
          </a:p>
        </p:txBody>
      </p:sp>
      <p:sp>
        <p:nvSpPr>
          <p:cNvPr id="129" name="Google Shape;129;p19"/>
          <p:cNvSpPr txBox="1"/>
          <p:nvPr>
            <p:ph idx="1" type="body"/>
          </p:nvPr>
        </p:nvSpPr>
        <p:spPr>
          <a:xfrm>
            <a:off x="533400" y="1295400"/>
            <a:ext cx="8229600" cy="4708981"/>
          </a:xfrm>
          <a:prstGeom prst="rect">
            <a:avLst/>
          </a:prstGeom>
          <a:noFill/>
          <a:ln>
            <a:noFill/>
          </a:ln>
        </p:spPr>
        <p:txBody>
          <a:bodyPr anchorCtr="0" anchor="t" bIns="0" lIns="0" spcFirstLastPara="1" rIns="0" wrap="square" tIns="0">
            <a:spAutoFit/>
          </a:bodyPr>
          <a:lstStyle/>
          <a:p>
            <a:pPr indent="0" lvl="0" marL="0" rtl="0" algn="just">
              <a:lnSpc>
                <a:spcPct val="150000"/>
              </a:lnSpc>
              <a:spcBef>
                <a:spcPts val="0"/>
              </a:spcBef>
              <a:spcAft>
                <a:spcPts val="0"/>
              </a:spcAft>
              <a:buNone/>
            </a:pPr>
            <a:r>
              <a:rPr lang="en-US" sz="2400"/>
              <a:t>Muốn thực thi truy vấn dạng Select, Delete, Insert, Update, Create, Drop, Alter… ta sử dụng các phương thức và thuộc tính của đối tượng SqlCommand</a:t>
            </a:r>
            <a:endParaRPr sz="2400"/>
          </a:p>
          <a:p>
            <a:pPr indent="0" lvl="0" marL="0" rtl="0" algn="l">
              <a:lnSpc>
                <a:spcPct val="150000"/>
              </a:lnSpc>
              <a:spcBef>
                <a:spcPts val="0"/>
              </a:spcBef>
              <a:spcAft>
                <a:spcPts val="0"/>
              </a:spcAft>
              <a:buNone/>
            </a:pPr>
            <a:r>
              <a:rPr lang="en-US" sz="2400"/>
              <a:t>Khai báo đối tượng Sqlcommand</a:t>
            </a:r>
            <a:endParaRPr/>
          </a:p>
          <a:p>
            <a:pPr indent="0" lvl="3" marL="822960" rtl="0" algn="l">
              <a:lnSpc>
                <a:spcPct val="150000"/>
              </a:lnSpc>
              <a:spcBef>
                <a:spcPts val="0"/>
              </a:spcBef>
              <a:spcAft>
                <a:spcPts val="0"/>
              </a:spcAft>
              <a:buSzPts val="2400"/>
              <a:buFont typeface="Noto Sans Symbols"/>
              <a:buNone/>
            </a:pPr>
            <a:r>
              <a:rPr b="1" lang="en-US" sz="2400"/>
              <a:t>Dim Tên_đối_tượng as SqlCommand</a:t>
            </a:r>
            <a:endParaRPr/>
          </a:p>
          <a:p>
            <a:pPr indent="0" lvl="0" marL="0" rtl="0" algn="l">
              <a:lnSpc>
                <a:spcPct val="150000"/>
              </a:lnSpc>
              <a:spcBef>
                <a:spcPts val="0"/>
              </a:spcBef>
              <a:spcAft>
                <a:spcPts val="0"/>
              </a:spcAft>
              <a:buNone/>
            </a:pPr>
            <a:r>
              <a:rPr lang="en-US" sz="2400"/>
              <a:t>Khởi tạo đối tượng SqlCommand </a:t>
            </a:r>
            <a:endParaRPr/>
          </a:p>
          <a:p>
            <a:pPr indent="0" lvl="0" marL="0" rtl="0" algn="l">
              <a:lnSpc>
                <a:spcPct val="150000"/>
              </a:lnSpc>
              <a:spcBef>
                <a:spcPts val="0"/>
              </a:spcBef>
              <a:spcAft>
                <a:spcPts val="0"/>
              </a:spcAft>
              <a:buClr>
                <a:schemeClr val="dk1"/>
              </a:buClr>
              <a:buSzPts val="2400"/>
              <a:buFont typeface="Noto Sans Symbols"/>
              <a:buNone/>
            </a:pPr>
            <a:r>
              <a:rPr lang="en-US" sz="2400"/>
              <a:t>	</a:t>
            </a:r>
            <a:r>
              <a:rPr b="1" lang="en-US" sz="2400"/>
              <a:t>Tên_đối_tượng = new SqlCommand(Truy_vấn, Đối_tượng_kết_nối)</a:t>
            </a:r>
            <a:endParaRPr/>
          </a:p>
          <a:p>
            <a:pPr indent="0" lvl="0" marL="0" rtl="0" algn="just">
              <a:spcBef>
                <a:spcPts val="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0"/>
          <p:cNvSpPr txBox="1"/>
          <p:nvPr>
            <p:ph type="title"/>
          </p:nvPr>
        </p:nvSpPr>
        <p:spPr>
          <a:xfrm>
            <a:off x="1600200" y="530225"/>
            <a:ext cx="8229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Đối tượng Command</a:t>
            </a:r>
            <a:endParaRPr sz="3200"/>
          </a:p>
        </p:txBody>
      </p:sp>
      <p:sp>
        <p:nvSpPr>
          <p:cNvPr id="135" name="Google Shape;135;p20"/>
          <p:cNvSpPr txBox="1"/>
          <p:nvPr>
            <p:ph idx="1" type="body"/>
          </p:nvPr>
        </p:nvSpPr>
        <p:spPr>
          <a:xfrm>
            <a:off x="533400" y="1524000"/>
            <a:ext cx="8229600" cy="2840008"/>
          </a:xfrm>
          <a:prstGeom prst="rect">
            <a:avLst/>
          </a:prstGeom>
          <a:noFill/>
          <a:ln>
            <a:noFill/>
          </a:ln>
        </p:spPr>
        <p:txBody>
          <a:bodyPr anchorCtr="0" anchor="t" bIns="0" lIns="0" spcFirstLastPara="1" rIns="0" wrap="square" tIns="0">
            <a:spAutoFit/>
          </a:bodyPr>
          <a:lstStyle/>
          <a:p>
            <a:pPr indent="0" lvl="0" marL="0" rtl="0" algn="l">
              <a:lnSpc>
                <a:spcPct val="200000"/>
              </a:lnSpc>
              <a:spcBef>
                <a:spcPts val="0"/>
              </a:spcBef>
              <a:spcAft>
                <a:spcPts val="0"/>
              </a:spcAft>
              <a:buNone/>
            </a:pPr>
            <a:r>
              <a:rPr lang="en-US" sz="2400"/>
              <a:t>Hoặc</a:t>
            </a:r>
            <a:endParaRPr b="1" sz="2400"/>
          </a:p>
          <a:p>
            <a:pPr indent="0" lvl="3" marL="822325" rtl="0" algn="l">
              <a:lnSpc>
                <a:spcPct val="200000"/>
              </a:lnSpc>
              <a:spcBef>
                <a:spcPts val="0"/>
              </a:spcBef>
              <a:spcAft>
                <a:spcPts val="0"/>
              </a:spcAft>
              <a:buSzPts val="2400"/>
              <a:buFont typeface="Noto Sans Symbols"/>
              <a:buNone/>
            </a:pPr>
            <a:r>
              <a:rPr b="1" lang="en-US" sz="2400"/>
              <a:t>Tên_đối_tượng=new SqlCommand()</a:t>
            </a:r>
            <a:endParaRPr/>
          </a:p>
          <a:p>
            <a:pPr indent="0" lvl="3" marL="822325" rtl="0" algn="l">
              <a:lnSpc>
                <a:spcPct val="200000"/>
              </a:lnSpc>
              <a:spcBef>
                <a:spcPts val="0"/>
              </a:spcBef>
              <a:spcAft>
                <a:spcPts val="0"/>
              </a:spcAft>
              <a:buSzPts val="2400"/>
              <a:buFont typeface="Noto Sans Symbols"/>
              <a:buNone/>
            </a:pPr>
            <a:r>
              <a:rPr b="1" lang="en-US" sz="2400"/>
              <a:t>Tên_đối_tượng. Commandtext=Truy_vấn</a:t>
            </a:r>
            <a:endParaRPr/>
          </a:p>
          <a:p>
            <a:pPr indent="0" lvl="3" marL="822325" rtl="0" algn="l">
              <a:lnSpc>
                <a:spcPct val="200000"/>
              </a:lnSpc>
              <a:spcBef>
                <a:spcPts val="0"/>
              </a:spcBef>
              <a:spcAft>
                <a:spcPts val="0"/>
              </a:spcAft>
              <a:buSzPts val="2400"/>
              <a:buFont typeface="Noto Sans Symbols"/>
              <a:buNone/>
            </a:pPr>
            <a:r>
              <a:rPr b="1" lang="en-US" sz="2400"/>
              <a:t>Tên_đối_tượng. Conneciton=Đối_tượng_kết_nối</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ph type="title"/>
          </p:nvPr>
        </p:nvSpPr>
        <p:spPr>
          <a:xfrm>
            <a:off x="1676400" y="457200"/>
            <a:ext cx="61722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Đối tượng Command</a:t>
            </a:r>
            <a:endParaRPr sz="3200"/>
          </a:p>
        </p:txBody>
      </p:sp>
      <p:sp>
        <p:nvSpPr>
          <p:cNvPr id="141" name="Google Shape;141;p21"/>
          <p:cNvSpPr txBox="1"/>
          <p:nvPr>
            <p:ph idx="1" type="body"/>
          </p:nvPr>
        </p:nvSpPr>
        <p:spPr>
          <a:xfrm>
            <a:off x="457200" y="1143000"/>
            <a:ext cx="8229600" cy="5482719"/>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lang="en-US" sz="2400"/>
              <a:t>Các thuộc tính</a:t>
            </a:r>
            <a:endParaRPr sz="2400"/>
          </a:p>
          <a:p>
            <a:pPr indent="-342900" lvl="1" marL="800100" rtl="0" algn="just">
              <a:lnSpc>
                <a:spcPct val="150000"/>
              </a:lnSpc>
              <a:spcBef>
                <a:spcPts val="0"/>
              </a:spcBef>
              <a:spcAft>
                <a:spcPts val="0"/>
              </a:spcAft>
              <a:buSzPts val="2400"/>
              <a:buFont typeface="Arial"/>
              <a:buChar char="•"/>
            </a:pPr>
            <a:r>
              <a:rPr lang="en-US" sz="2400"/>
              <a:t>CommandText: chuỗi truy vấn</a:t>
            </a:r>
            <a:endParaRPr sz="2400"/>
          </a:p>
          <a:p>
            <a:pPr indent="-342900" lvl="1" marL="800100" rtl="0" algn="just">
              <a:lnSpc>
                <a:spcPct val="150000"/>
              </a:lnSpc>
              <a:spcBef>
                <a:spcPts val="0"/>
              </a:spcBef>
              <a:spcAft>
                <a:spcPts val="0"/>
              </a:spcAft>
              <a:buSzPts val="2400"/>
              <a:buFont typeface="Arial"/>
              <a:buChar char="•"/>
            </a:pPr>
            <a:r>
              <a:rPr lang="en-US" sz="2400"/>
              <a:t>CommandType: loại đối tượng cung cấp trong thuộc tính CommandText.  Ví dụ nếu CommandText là câu truy vấn “Select * from…” thì CommandType sẽ là dạng Text</a:t>
            </a:r>
            <a:endParaRPr/>
          </a:p>
          <a:p>
            <a:pPr indent="-342900" lvl="1" marL="800100" rtl="0" algn="just">
              <a:lnSpc>
                <a:spcPct val="150000"/>
              </a:lnSpc>
              <a:spcBef>
                <a:spcPts val="0"/>
              </a:spcBef>
              <a:spcAft>
                <a:spcPts val="0"/>
              </a:spcAft>
              <a:buSzPts val="2400"/>
              <a:buFont typeface="Arial"/>
              <a:buChar char="•"/>
            </a:pPr>
            <a:r>
              <a:rPr lang="en-US" sz="2400"/>
              <a:t>Connection: đối tượng kết nối </a:t>
            </a:r>
            <a:endParaRPr/>
          </a:p>
          <a:p>
            <a:pPr indent="-342900" lvl="1" marL="800100" rtl="0" algn="just">
              <a:lnSpc>
                <a:spcPct val="150000"/>
              </a:lnSpc>
              <a:spcBef>
                <a:spcPts val="0"/>
              </a:spcBef>
              <a:spcAft>
                <a:spcPts val="0"/>
              </a:spcAft>
              <a:buSzPts val="2400"/>
              <a:buFont typeface="Arial"/>
              <a:buChar char="•"/>
            </a:pPr>
            <a:r>
              <a:rPr lang="en-US" sz="2400"/>
              <a:t>CommandTimeout: thời gian chờ tính bằng giây trước khi kết thúc thực thi.</a:t>
            </a:r>
            <a:endParaRPr/>
          </a:p>
          <a:p>
            <a:pPr indent="-342900" lvl="1" marL="800100" rtl="0" algn="just">
              <a:lnSpc>
                <a:spcPct val="150000"/>
              </a:lnSpc>
              <a:spcBef>
                <a:spcPts val="0"/>
              </a:spcBef>
              <a:spcAft>
                <a:spcPts val="0"/>
              </a:spcAft>
              <a:buSzPts val="2400"/>
              <a:buFont typeface="Arial"/>
              <a:buChar char="•"/>
            </a:pPr>
            <a:r>
              <a:rPr lang="en-US" sz="2400"/>
              <a:t>Transaction: cho phép bạn khai báo chuyển tác với ba thuộc tính là Save, Commit và Rollback</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2"/>
          <p:cNvSpPr txBox="1"/>
          <p:nvPr>
            <p:ph type="title"/>
          </p:nvPr>
        </p:nvSpPr>
        <p:spPr>
          <a:xfrm>
            <a:off x="1676400" y="457200"/>
            <a:ext cx="71628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Command</a:t>
            </a:r>
            <a:endParaRPr sz="3600"/>
          </a:p>
        </p:txBody>
      </p:sp>
      <p:sp>
        <p:nvSpPr>
          <p:cNvPr id="147" name="Google Shape;147;p22"/>
          <p:cNvSpPr txBox="1"/>
          <p:nvPr>
            <p:ph idx="1" type="body"/>
          </p:nvPr>
        </p:nvSpPr>
        <p:spPr>
          <a:xfrm>
            <a:off x="457200" y="1066800"/>
            <a:ext cx="8229600" cy="5482719"/>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lang="en-US" sz="2400"/>
              <a:t>Các phương thức</a:t>
            </a:r>
            <a:endParaRPr sz="2400"/>
          </a:p>
          <a:p>
            <a:pPr indent="-342900" lvl="1" marL="800100" rtl="0" algn="just">
              <a:lnSpc>
                <a:spcPct val="150000"/>
              </a:lnSpc>
              <a:spcBef>
                <a:spcPts val="0"/>
              </a:spcBef>
              <a:spcAft>
                <a:spcPts val="0"/>
              </a:spcAft>
              <a:buSzPts val="2400"/>
              <a:buFont typeface="Noto Sans Symbols"/>
              <a:buChar char="▪"/>
            </a:pPr>
            <a:r>
              <a:rPr lang="en-US" sz="2400"/>
              <a:t>ExecuteNonQuery(): trả về giá trị số nguyên tương ứng với số mẩu tin đã thực thi, được sử dụng cho các phát biểu SQL dạng cập nhập dữ liệu, xóa, thêm mới mẩu tin hay các phát biểu dạng hành động và thủ tục nội tại trong SQL Server</a:t>
            </a:r>
            <a:endParaRPr/>
          </a:p>
          <a:p>
            <a:pPr indent="-342900" lvl="1" marL="800100" rtl="0" algn="just">
              <a:lnSpc>
                <a:spcPct val="150000"/>
              </a:lnSpc>
              <a:spcBef>
                <a:spcPts val="0"/>
              </a:spcBef>
              <a:spcAft>
                <a:spcPts val="0"/>
              </a:spcAft>
              <a:buSzPts val="2400"/>
              <a:buFont typeface="Noto Sans Symbols"/>
              <a:buChar char="▪"/>
            </a:pPr>
            <a:r>
              <a:rPr lang="en-US" sz="2400"/>
              <a:t>ExecuteScalar(): với trường hợp phát biểu dạng select, phương thức sẽ trả về một giá trị kiểu object tương ứng với giá trị của cột và hàng đầu tiên.</a:t>
            </a:r>
            <a:endParaRPr/>
          </a:p>
          <a:p>
            <a:pPr indent="-342900" lvl="1" marL="800100" rtl="0" algn="just">
              <a:lnSpc>
                <a:spcPct val="150000"/>
              </a:lnSpc>
              <a:spcBef>
                <a:spcPts val="0"/>
              </a:spcBef>
              <a:spcAft>
                <a:spcPts val="0"/>
              </a:spcAft>
              <a:buSzPts val="2400"/>
              <a:buFont typeface="Noto Sans Symbols"/>
              <a:buChar char="▪"/>
            </a:pPr>
            <a:r>
              <a:rPr lang="en-US" sz="2400"/>
              <a:t>ExcuteReader(): sử dụng để gán dữ liệu nguồn vào đối tượng OledbDataReader hay SqlDataReader.</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3"/>
          <p:cNvSpPr txBox="1"/>
          <p:nvPr>
            <p:ph type="title"/>
          </p:nvPr>
        </p:nvSpPr>
        <p:spPr>
          <a:xfrm>
            <a:off x="1600200" y="457200"/>
            <a:ext cx="8229600" cy="61555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000"/>
              <a:t>Đối tượng Command</a:t>
            </a:r>
            <a:endParaRPr sz="4000"/>
          </a:p>
        </p:txBody>
      </p:sp>
      <p:pic>
        <p:nvPicPr>
          <p:cNvPr id="153" name="Google Shape;153;p23"/>
          <p:cNvPicPr preferRelativeResize="0"/>
          <p:nvPr/>
        </p:nvPicPr>
        <p:blipFill rotWithShape="1">
          <a:blip r:embed="rId3">
            <a:alphaModFix/>
          </a:blip>
          <a:srcRect b="0" l="0" r="0" t="0"/>
          <a:stretch/>
        </p:blipFill>
        <p:spPr>
          <a:xfrm>
            <a:off x="228600" y="1371600"/>
            <a:ext cx="8458200" cy="51054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4"/>
          <p:cNvSpPr txBox="1"/>
          <p:nvPr>
            <p:ph type="title"/>
          </p:nvPr>
        </p:nvSpPr>
        <p:spPr>
          <a:xfrm>
            <a:off x="1524000" y="506443"/>
            <a:ext cx="7467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Đối tượng DataReader</a:t>
            </a:r>
            <a:endParaRPr sz="3200"/>
          </a:p>
        </p:txBody>
      </p:sp>
      <p:sp>
        <p:nvSpPr>
          <p:cNvPr id="159" name="Google Shape;159;p24"/>
          <p:cNvSpPr txBox="1"/>
          <p:nvPr>
            <p:ph idx="1" type="body"/>
          </p:nvPr>
        </p:nvSpPr>
        <p:spPr>
          <a:xfrm>
            <a:off x="609600" y="1219200"/>
            <a:ext cx="8229600" cy="5471498"/>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lang="en-US" sz="2400"/>
              <a:t>Sử dụng SqlDataReader để đọc dữ liệu trực tiếp từ CSDL nguồn thông qua phương thức ExcuteReader. Đối tượng này sẽ không tồn tại nếu không kết nối CSDL. Vì vây, khi sử dụng đối tượng này để lấy dữ liệu về thì bạn chỉ có thể thực hiện tại thời điểm mà kết nối CSDL đang còn hiệu lực. </a:t>
            </a:r>
            <a:endParaRPr/>
          </a:p>
          <a:p>
            <a:pPr indent="-342900" lvl="0" marL="342900" rtl="0" algn="just">
              <a:lnSpc>
                <a:spcPct val="150000"/>
              </a:lnSpc>
              <a:spcBef>
                <a:spcPts val="0"/>
              </a:spcBef>
              <a:spcAft>
                <a:spcPts val="0"/>
              </a:spcAft>
              <a:buClr>
                <a:schemeClr val="dk1"/>
              </a:buClr>
              <a:buSzPts val="2400"/>
              <a:buFont typeface="Noto Sans Symbols"/>
              <a:buChar char="▪"/>
            </a:pPr>
            <a:r>
              <a:rPr lang="en-US" sz="2400"/>
              <a:t>Khai báo đối tượng OleDbDataReader</a:t>
            </a:r>
            <a:endParaRPr/>
          </a:p>
          <a:p>
            <a:pPr indent="-342900" lvl="2" marL="890588" rtl="0" algn="just">
              <a:lnSpc>
                <a:spcPct val="150000"/>
              </a:lnSpc>
              <a:spcBef>
                <a:spcPts val="0"/>
              </a:spcBef>
              <a:spcAft>
                <a:spcPts val="0"/>
              </a:spcAft>
              <a:buSzPts val="2400"/>
              <a:buFont typeface="Noto Sans Symbols"/>
              <a:buChar char="✔"/>
            </a:pPr>
            <a:r>
              <a:rPr lang="en-US" sz="2400"/>
              <a:t>Dim Tên_đối_tượng as OleDbDataReader</a:t>
            </a:r>
            <a:endParaRPr/>
          </a:p>
          <a:p>
            <a:pPr indent="-342900" lvl="0" marL="342900" rtl="0" algn="just">
              <a:lnSpc>
                <a:spcPct val="150000"/>
              </a:lnSpc>
              <a:spcBef>
                <a:spcPts val="0"/>
              </a:spcBef>
              <a:spcAft>
                <a:spcPts val="0"/>
              </a:spcAft>
              <a:buClr>
                <a:schemeClr val="dk1"/>
              </a:buClr>
              <a:buSzPts val="2400"/>
              <a:buFont typeface="Noto Sans Symbols"/>
              <a:buChar char="▪"/>
            </a:pPr>
            <a:r>
              <a:rPr lang="en-US" sz="2400"/>
              <a:t>Gán OleDbDataReader trực tiếp với CSDL dữ liệu nguồn</a:t>
            </a:r>
            <a:endParaRPr/>
          </a:p>
          <a:p>
            <a:pPr indent="-342900" lvl="1" marL="615950" rtl="0" algn="just">
              <a:lnSpc>
                <a:spcPct val="150000"/>
              </a:lnSpc>
              <a:spcBef>
                <a:spcPts val="0"/>
              </a:spcBef>
              <a:spcAft>
                <a:spcPts val="0"/>
              </a:spcAft>
              <a:buSzPts val="2400"/>
              <a:buFont typeface="Noto Sans Symbols"/>
              <a:buChar char="✔"/>
            </a:pPr>
            <a:r>
              <a:rPr lang="en-US" sz="2400"/>
              <a:t>Tên_đối_tượng= Đối_tượng_Command. ExecuteReader</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5"/>
          <p:cNvSpPr txBox="1"/>
          <p:nvPr>
            <p:ph type="title"/>
          </p:nvPr>
        </p:nvSpPr>
        <p:spPr>
          <a:xfrm>
            <a:off x="1600200" y="457200"/>
            <a:ext cx="72390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DataReader</a:t>
            </a:r>
            <a:endParaRPr sz="3600"/>
          </a:p>
        </p:txBody>
      </p:sp>
      <p:sp>
        <p:nvSpPr>
          <p:cNvPr id="165" name="Google Shape;165;p25"/>
          <p:cNvSpPr txBox="1"/>
          <p:nvPr>
            <p:ph idx="1" type="body"/>
          </p:nvPr>
        </p:nvSpPr>
        <p:spPr>
          <a:xfrm>
            <a:off x="533400" y="1295400"/>
            <a:ext cx="8229600" cy="5482719"/>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b="1" i="1" lang="en-US" sz="2400"/>
              <a:t>Các thuộc tính</a:t>
            </a:r>
            <a:endParaRPr b="1" i="1" sz="2400"/>
          </a:p>
          <a:p>
            <a:pPr indent="-342900" lvl="1" marL="800100" rtl="0" algn="just">
              <a:lnSpc>
                <a:spcPct val="150000"/>
              </a:lnSpc>
              <a:spcBef>
                <a:spcPts val="0"/>
              </a:spcBef>
              <a:spcAft>
                <a:spcPts val="0"/>
              </a:spcAft>
              <a:buClr>
                <a:srgbClr val="FF0000"/>
              </a:buClr>
              <a:buSzPts val="2400"/>
              <a:buFont typeface="Arial"/>
              <a:buChar char="•"/>
            </a:pPr>
            <a:r>
              <a:rPr i="1" lang="en-US" sz="2400">
                <a:solidFill>
                  <a:srgbClr val="FF0000"/>
                </a:solidFill>
              </a:rPr>
              <a:t>IsClosed</a:t>
            </a:r>
            <a:r>
              <a:rPr i="1" lang="en-US" sz="2400"/>
              <a:t>:  Trả về giá trị true hay false cho biết đối tượng OleDataReader đã đóng chưa</a:t>
            </a:r>
            <a:endParaRPr b="1" i="1" sz="2400"/>
          </a:p>
          <a:p>
            <a:pPr indent="-342900" lvl="1" marL="800100" rtl="0" algn="just">
              <a:lnSpc>
                <a:spcPct val="150000"/>
              </a:lnSpc>
              <a:spcBef>
                <a:spcPts val="0"/>
              </a:spcBef>
              <a:spcAft>
                <a:spcPts val="0"/>
              </a:spcAft>
              <a:buClr>
                <a:srgbClr val="FF0000"/>
              </a:buClr>
              <a:buSzPts val="2400"/>
              <a:buFont typeface="Arial"/>
              <a:buChar char="•"/>
            </a:pPr>
            <a:r>
              <a:rPr i="1" lang="en-US" sz="2400">
                <a:solidFill>
                  <a:srgbClr val="FF0000"/>
                </a:solidFill>
              </a:rPr>
              <a:t>FieldCount</a:t>
            </a:r>
            <a:r>
              <a:rPr i="1" lang="en-US" sz="2400"/>
              <a:t>: Trả về số nguyên ứng với số cột dữ liệu có trong tập dữ liệu mà đối tượng OleDataReader nắm giữ.</a:t>
            </a:r>
            <a:endParaRPr b="1" i="1" sz="2400"/>
          </a:p>
          <a:p>
            <a:pPr indent="-342900" lvl="1" marL="800100" rtl="0" algn="just">
              <a:lnSpc>
                <a:spcPct val="150000"/>
              </a:lnSpc>
              <a:spcBef>
                <a:spcPts val="0"/>
              </a:spcBef>
              <a:spcAft>
                <a:spcPts val="0"/>
              </a:spcAft>
              <a:buClr>
                <a:srgbClr val="FF0000"/>
              </a:buClr>
              <a:buSzPts val="2400"/>
              <a:buFont typeface="Arial"/>
              <a:buChar char="•"/>
            </a:pPr>
            <a:r>
              <a:rPr i="1" lang="en-US" sz="2400">
                <a:solidFill>
                  <a:srgbClr val="FF0000"/>
                </a:solidFill>
              </a:rPr>
              <a:t>HasRows</a:t>
            </a:r>
            <a:r>
              <a:rPr i="1" lang="en-US" sz="2400"/>
              <a:t>: Trả về giá trụ True hoặc False tương ứng với mẩu tin tồn tại trong đối tượng  OleDataReader</a:t>
            </a:r>
            <a:endParaRPr b="1" i="1" sz="2400"/>
          </a:p>
          <a:p>
            <a:pPr indent="-342900" lvl="1" marL="800100" rtl="0" algn="just">
              <a:lnSpc>
                <a:spcPct val="150000"/>
              </a:lnSpc>
              <a:spcBef>
                <a:spcPts val="0"/>
              </a:spcBef>
              <a:spcAft>
                <a:spcPts val="0"/>
              </a:spcAft>
              <a:buClr>
                <a:srgbClr val="FF0000"/>
              </a:buClr>
              <a:buSzPts val="2400"/>
              <a:buFont typeface="Arial"/>
              <a:buChar char="•"/>
            </a:pPr>
            <a:r>
              <a:rPr i="1" lang="en-US" sz="2400">
                <a:solidFill>
                  <a:srgbClr val="FF0000"/>
                </a:solidFill>
              </a:rPr>
              <a:t>Item(i)</a:t>
            </a:r>
            <a:r>
              <a:rPr i="1" lang="en-US" sz="2400"/>
              <a:t>: cho phép bạn lấy giá trị của cột theo chỉ mục</a:t>
            </a:r>
            <a:endParaRPr b="1" i="1" sz="2400"/>
          </a:p>
          <a:p>
            <a:pPr indent="-342900" lvl="1" marL="800100" rtl="0" algn="just">
              <a:lnSpc>
                <a:spcPct val="150000"/>
              </a:lnSpc>
              <a:spcBef>
                <a:spcPts val="0"/>
              </a:spcBef>
              <a:spcAft>
                <a:spcPts val="0"/>
              </a:spcAft>
              <a:buClr>
                <a:srgbClr val="FF0000"/>
              </a:buClr>
              <a:buSzPts val="2400"/>
              <a:buFont typeface="Arial"/>
              <a:buChar char="•"/>
            </a:pPr>
            <a:r>
              <a:rPr i="1" lang="en-US" sz="2400">
                <a:solidFill>
                  <a:srgbClr val="FF0000"/>
                </a:solidFill>
              </a:rPr>
              <a:t>Item(columname)</a:t>
            </a:r>
            <a:r>
              <a:rPr i="1" lang="en-US" sz="2400"/>
              <a:t>: cho phép bạn lấy giá trị của cột theo tên cột</a:t>
            </a:r>
            <a:r>
              <a:rPr i="1" lang="en-US"/>
              <a:t>.</a:t>
            </a:r>
            <a:endParaRPr b="1" i="1"/>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6"/>
          <p:cNvSpPr txBox="1"/>
          <p:nvPr>
            <p:ph type="title"/>
          </p:nvPr>
        </p:nvSpPr>
        <p:spPr>
          <a:xfrm>
            <a:off x="1676400" y="381000"/>
            <a:ext cx="69342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DataReader</a:t>
            </a:r>
            <a:endParaRPr sz="3600"/>
          </a:p>
        </p:txBody>
      </p:sp>
      <p:sp>
        <p:nvSpPr>
          <p:cNvPr id="171" name="Google Shape;171;p26"/>
          <p:cNvSpPr txBox="1"/>
          <p:nvPr>
            <p:ph idx="1" type="body"/>
          </p:nvPr>
        </p:nvSpPr>
        <p:spPr>
          <a:xfrm>
            <a:off x="457200" y="1295400"/>
            <a:ext cx="8229600" cy="3600986"/>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b="1" lang="en-US" sz="2400"/>
              <a:t>Các phương thức</a:t>
            </a:r>
            <a:endParaRPr b="1" sz="2400"/>
          </a:p>
          <a:p>
            <a:pPr indent="-342900" lvl="1" marL="800100" rtl="0" algn="just">
              <a:lnSpc>
                <a:spcPct val="150000"/>
              </a:lnSpc>
              <a:spcBef>
                <a:spcPts val="0"/>
              </a:spcBef>
              <a:spcAft>
                <a:spcPts val="0"/>
              </a:spcAft>
              <a:buSzPts val="2400"/>
              <a:buFont typeface="Noto Sans Symbols"/>
              <a:buChar char="▪"/>
            </a:pPr>
            <a:r>
              <a:rPr lang="en-US" sz="2400"/>
              <a:t>Read(): đọc từng mẩu tin </a:t>
            </a:r>
            <a:endParaRPr b="1" sz="2400"/>
          </a:p>
          <a:p>
            <a:pPr indent="-342900" lvl="1" marL="800100" rtl="0" algn="just">
              <a:lnSpc>
                <a:spcPct val="150000"/>
              </a:lnSpc>
              <a:spcBef>
                <a:spcPts val="0"/>
              </a:spcBef>
              <a:spcAft>
                <a:spcPts val="0"/>
              </a:spcAft>
              <a:buSzPts val="2400"/>
              <a:buFont typeface="Noto Sans Symbols"/>
              <a:buChar char="▪"/>
            </a:pPr>
            <a:r>
              <a:rPr lang="en-US" sz="2400"/>
              <a:t>Close(): Đóng đối tượng OleDbDataReader</a:t>
            </a:r>
            <a:endParaRPr b="1" sz="2400"/>
          </a:p>
          <a:p>
            <a:pPr indent="-342900" lvl="1" marL="800100" rtl="0" algn="just">
              <a:lnSpc>
                <a:spcPct val="150000"/>
              </a:lnSpc>
              <a:spcBef>
                <a:spcPts val="0"/>
              </a:spcBef>
              <a:spcAft>
                <a:spcPts val="0"/>
              </a:spcAft>
              <a:buSzPts val="2400"/>
              <a:buFont typeface="Noto Sans Symbols"/>
              <a:buChar char="▪"/>
            </a:pPr>
            <a:r>
              <a:rPr lang="en-US" sz="2400"/>
              <a:t>GetString(i): Trả về giá trị dạng chuỗi của cột dữ liệu chỉ định</a:t>
            </a:r>
            <a:endParaRPr b="1" sz="2400"/>
          </a:p>
          <a:p>
            <a:pPr indent="-342900" lvl="1" marL="800100" rtl="0" algn="just">
              <a:lnSpc>
                <a:spcPct val="150000"/>
              </a:lnSpc>
              <a:spcBef>
                <a:spcPts val="0"/>
              </a:spcBef>
              <a:spcAft>
                <a:spcPts val="0"/>
              </a:spcAft>
              <a:buSzPts val="2400"/>
              <a:buFont typeface="Noto Sans Symbols"/>
              <a:buChar char="▪"/>
            </a:pPr>
            <a:r>
              <a:rPr lang="en-US" sz="2400"/>
              <a:t>GetInt32(i): Trả về giá trị số nguyên</a:t>
            </a:r>
            <a:endParaRPr b="1" sz="2400"/>
          </a:p>
          <a:p>
            <a:pPr indent="0" lvl="0" marL="0" rtl="0" algn="just">
              <a:spcBef>
                <a:spcPts val="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7"/>
          <p:cNvSpPr txBox="1"/>
          <p:nvPr>
            <p:ph type="title"/>
          </p:nvPr>
        </p:nvSpPr>
        <p:spPr>
          <a:xfrm>
            <a:off x="1600200" y="530225"/>
            <a:ext cx="8229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Đối tượng DataReader</a:t>
            </a:r>
            <a:endParaRPr sz="3200"/>
          </a:p>
        </p:txBody>
      </p:sp>
      <p:sp>
        <p:nvSpPr>
          <p:cNvPr id="177" name="Google Shape;177;p27"/>
          <p:cNvSpPr txBox="1"/>
          <p:nvPr>
            <p:ph idx="1" type="body"/>
          </p:nvPr>
        </p:nvSpPr>
        <p:spPr>
          <a:xfrm>
            <a:off x="457200" y="1295400"/>
            <a:ext cx="8229600" cy="4953000"/>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b="1" lang="en-US" sz="2400"/>
              <a:t>Các phương thức</a:t>
            </a:r>
            <a:endParaRPr b="1" sz="2400"/>
          </a:p>
          <a:p>
            <a:pPr indent="-342900" lvl="1" marL="800100" rtl="0" algn="just">
              <a:lnSpc>
                <a:spcPct val="150000"/>
              </a:lnSpc>
              <a:spcBef>
                <a:spcPts val="0"/>
              </a:spcBef>
              <a:spcAft>
                <a:spcPts val="0"/>
              </a:spcAft>
              <a:buSzPts val="2400"/>
              <a:buFont typeface="Noto Sans Symbols"/>
              <a:buChar char="▪"/>
            </a:pPr>
            <a:r>
              <a:rPr lang="en-US" sz="2400"/>
              <a:t>Getname(i): Tả về giá trị dạng chuỗi là tên cột thứ i</a:t>
            </a:r>
            <a:endParaRPr b="1" sz="2400"/>
          </a:p>
          <a:p>
            <a:pPr indent="-342900" lvl="1" marL="800100" rtl="0" algn="just">
              <a:lnSpc>
                <a:spcPct val="150000"/>
              </a:lnSpc>
              <a:spcBef>
                <a:spcPts val="0"/>
              </a:spcBef>
              <a:spcAft>
                <a:spcPts val="0"/>
              </a:spcAft>
              <a:buSzPts val="2400"/>
              <a:buFont typeface="Noto Sans Symbols"/>
              <a:buChar char="▪"/>
            </a:pPr>
            <a:r>
              <a:rPr lang="en-US" sz="2400"/>
              <a:t>GetOrdinal(name): Trả về giá trị là thứ tự cột với tên cột được chỉ định</a:t>
            </a:r>
            <a:endParaRPr b="1" sz="2400"/>
          </a:p>
          <a:p>
            <a:pPr indent="-342900" lvl="1" marL="800100" rtl="0" algn="just">
              <a:lnSpc>
                <a:spcPct val="150000"/>
              </a:lnSpc>
              <a:spcBef>
                <a:spcPts val="0"/>
              </a:spcBef>
              <a:spcAft>
                <a:spcPts val="0"/>
              </a:spcAft>
              <a:buSzPts val="2400"/>
              <a:buFont typeface="Noto Sans Symbols"/>
              <a:buChar char="▪"/>
            </a:pPr>
            <a:r>
              <a:rPr lang="en-US" sz="2400"/>
              <a:t>Getvalue(mảng đối tượng): cho phép truyền vào biến mảng kiểu object, phương thức sẽ điền giá trị của tất cả các cột vào mảng ứng với mẩu tin hiện hành.</a:t>
            </a:r>
            <a:endParaRPr b="1" sz="2400"/>
          </a:p>
          <a:p>
            <a:pPr indent="-342900" lvl="1" marL="800100" rtl="0" algn="just">
              <a:lnSpc>
                <a:spcPct val="150000"/>
              </a:lnSpc>
              <a:spcBef>
                <a:spcPts val="0"/>
              </a:spcBef>
              <a:spcAft>
                <a:spcPts val="0"/>
              </a:spcAft>
              <a:buSzPts val="2400"/>
              <a:buFont typeface="Noto Sans Symbols"/>
              <a:buChar char="▪"/>
            </a:pPr>
            <a:r>
              <a:rPr lang="en-US" sz="2400"/>
              <a:t>NextResult(): để nhảy đến mẩu tin tiếp theo</a:t>
            </a:r>
            <a:endParaRPr b="1" sz="2400"/>
          </a:p>
          <a:p>
            <a:pPr indent="0" lvl="0" marL="0" rtl="0" algn="just">
              <a:spcBef>
                <a:spcPts val="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8"/>
          <p:cNvSpPr txBox="1"/>
          <p:nvPr>
            <p:ph type="title"/>
          </p:nvPr>
        </p:nvSpPr>
        <p:spPr>
          <a:xfrm>
            <a:off x="1524000" y="457200"/>
            <a:ext cx="72390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DataReader</a:t>
            </a:r>
            <a:endParaRPr sz="3600"/>
          </a:p>
        </p:txBody>
      </p:sp>
      <p:pic>
        <p:nvPicPr>
          <p:cNvPr id="183" name="Google Shape;183;p28"/>
          <p:cNvPicPr preferRelativeResize="0"/>
          <p:nvPr/>
        </p:nvPicPr>
        <p:blipFill rotWithShape="1">
          <a:blip r:embed="rId3">
            <a:alphaModFix/>
          </a:blip>
          <a:srcRect b="0" l="0" r="0" t="0"/>
          <a:stretch/>
        </p:blipFill>
        <p:spPr>
          <a:xfrm>
            <a:off x="381001" y="1143001"/>
            <a:ext cx="8458200" cy="53340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9"/>
          <p:cNvSpPr txBox="1"/>
          <p:nvPr>
            <p:ph type="title"/>
          </p:nvPr>
        </p:nvSpPr>
        <p:spPr>
          <a:xfrm>
            <a:off x="1600200" y="404812"/>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Đối tượng DataReader</a:t>
            </a:r>
            <a:endParaRPr sz="4400"/>
          </a:p>
        </p:txBody>
      </p:sp>
      <p:pic>
        <p:nvPicPr>
          <p:cNvPr id="189" name="Google Shape;189;p29"/>
          <p:cNvPicPr preferRelativeResize="0"/>
          <p:nvPr/>
        </p:nvPicPr>
        <p:blipFill rotWithShape="1">
          <a:blip r:embed="rId3">
            <a:alphaModFix/>
          </a:blip>
          <a:srcRect b="0" l="0" r="0" t="0"/>
          <a:stretch/>
        </p:blipFill>
        <p:spPr>
          <a:xfrm>
            <a:off x="381000" y="1219200"/>
            <a:ext cx="8534400" cy="523398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0"/>
          <p:cNvSpPr txBox="1"/>
          <p:nvPr>
            <p:ph type="title"/>
          </p:nvPr>
        </p:nvSpPr>
        <p:spPr>
          <a:xfrm>
            <a:off x="16764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Đối tượng DataReader</a:t>
            </a:r>
            <a:endParaRPr sz="4400"/>
          </a:p>
        </p:txBody>
      </p:sp>
      <p:pic>
        <p:nvPicPr>
          <p:cNvPr id="195" name="Google Shape;195;p30"/>
          <p:cNvPicPr preferRelativeResize="0"/>
          <p:nvPr/>
        </p:nvPicPr>
        <p:blipFill rotWithShape="1">
          <a:blip r:embed="rId3">
            <a:alphaModFix/>
          </a:blip>
          <a:srcRect b="0" l="0" r="0" t="0"/>
          <a:stretch/>
        </p:blipFill>
        <p:spPr>
          <a:xfrm>
            <a:off x="533400" y="1371600"/>
            <a:ext cx="8458200" cy="525779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31"/>
          <p:cNvSpPr txBox="1"/>
          <p:nvPr>
            <p:ph type="title"/>
          </p:nvPr>
        </p:nvSpPr>
        <p:spPr>
          <a:xfrm>
            <a:off x="17526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Đối tượng DataAdapter</a:t>
            </a:r>
            <a:endParaRPr sz="4400"/>
          </a:p>
        </p:txBody>
      </p:sp>
      <p:sp>
        <p:nvSpPr>
          <p:cNvPr id="201" name="Google Shape;201;p31"/>
          <p:cNvSpPr txBox="1"/>
          <p:nvPr>
            <p:ph idx="1" type="body"/>
          </p:nvPr>
        </p:nvSpPr>
        <p:spPr>
          <a:xfrm>
            <a:off x="457200" y="1143000"/>
            <a:ext cx="8382000" cy="5471498"/>
          </a:xfrm>
          <a:prstGeom prst="rect">
            <a:avLst/>
          </a:prstGeom>
          <a:noFill/>
          <a:ln>
            <a:noFill/>
          </a:ln>
        </p:spPr>
        <p:txBody>
          <a:bodyPr anchorCtr="0" anchor="t" bIns="0" lIns="0" spcFirstLastPara="1" rIns="0" wrap="square" tIns="0">
            <a:spAutoFit/>
          </a:bodyPr>
          <a:lstStyle/>
          <a:p>
            <a:pPr indent="0" lvl="0" marL="0" rtl="0" algn="just">
              <a:lnSpc>
                <a:spcPct val="150000"/>
              </a:lnSpc>
              <a:spcBef>
                <a:spcPts val="0"/>
              </a:spcBef>
              <a:spcAft>
                <a:spcPts val="0"/>
              </a:spcAft>
              <a:buNone/>
            </a:pPr>
            <a:r>
              <a:rPr lang="en-US" sz="2400"/>
              <a:t>SqlDataAdapter là bộ điều phối dữ liệu, SqlDataAdapter cho phép sử dụng phương thức Fill để điền dữ liệu từ một hay nhiều bảng vào đối tượng DataTable hay DataSet. Và với những thay đổi trên Dataset bạn có thể cập nhập lại dữ liệu nguồn bằng phương thức Update.</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Khai báo đối tượng SqlDataAdapter </a:t>
            </a:r>
            <a:endParaRPr/>
          </a:p>
          <a:p>
            <a:pPr indent="0" lvl="0" marL="0" rtl="0" algn="l">
              <a:lnSpc>
                <a:spcPct val="150000"/>
              </a:lnSpc>
              <a:spcBef>
                <a:spcPts val="0"/>
              </a:spcBef>
              <a:spcAft>
                <a:spcPts val="0"/>
              </a:spcAft>
              <a:buClr>
                <a:schemeClr val="dk1"/>
              </a:buClr>
              <a:buSzPts val="2400"/>
              <a:buFont typeface="Noto Sans Symbols"/>
              <a:buNone/>
            </a:pPr>
            <a:r>
              <a:rPr lang="en-US" sz="2400"/>
              <a:t>	</a:t>
            </a:r>
            <a:r>
              <a:rPr b="1" i="1" lang="en-US" sz="2400"/>
              <a:t>Dim Tên_đối_tượng as SqlDataAdapter</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Khởi tạo đối tượng SqlDataAdapter </a:t>
            </a:r>
            <a:endParaRPr/>
          </a:p>
          <a:p>
            <a:pPr indent="0" lvl="0" marL="0" rtl="0" algn="l">
              <a:lnSpc>
                <a:spcPct val="150000"/>
              </a:lnSpc>
              <a:spcBef>
                <a:spcPts val="0"/>
              </a:spcBef>
              <a:spcAft>
                <a:spcPts val="0"/>
              </a:spcAft>
              <a:buClr>
                <a:schemeClr val="dk1"/>
              </a:buClr>
              <a:buSzPts val="2400"/>
              <a:buFont typeface="Noto Sans Symbols"/>
              <a:buNone/>
            </a:pPr>
            <a:r>
              <a:rPr lang="en-US" sz="2400"/>
              <a:t>	</a:t>
            </a:r>
            <a:r>
              <a:rPr b="1" i="1" lang="en-US" sz="2400"/>
              <a:t>Tên_đối_tượng =new SqlAdapter(Câu_lệnh_SQL, Đối_tượng_kn)</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2"/>
          <p:cNvSpPr txBox="1"/>
          <p:nvPr>
            <p:ph type="title"/>
          </p:nvPr>
        </p:nvSpPr>
        <p:spPr>
          <a:xfrm>
            <a:off x="16002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Đối tượng DataAdapter</a:t>
            </a:r>
            <a:endParaRPr sz="4400"/>
          </a:p>
        </p:txBody>
      </p:sp>
      <p:sp>
        <p:nvSpPr>
          <p:cNvPr id="207" name="Google Shape;207;p32"/>
          <p:cNvSpPr txBox="1"/>
          <p:nvPr>
            <p:ph idx="1" type="body"/>
          </p:nvPr>
        </p:nvSpPr>
        <p:spPr>
          <a:xfrm>
            <a:off x="533400" y="1295400"/>
            <a:ext cx="8229600" cy="4928722"/>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b="1" lang="en-US" sz="2400"/>
              <a:t>Các thuộc tính</a:t>
            </a:r>
            <a:endParaRPr b="1" sz="2400"/>
          </a:p>
          <a:p>
            <a:pPr indent="-342900" lvl="1" marL="800100" rtl="0" algn="just">
              <a:lnSpc>
                <a:spcPct val="150000"/>
              </a:lnSpc>
              <a:spcBef>
                <a:spcPts val="0"/>
              </a:spcBef>
              <a:spcAft>
                <a:spcPts val="0"/>
              </a:spcAft>
              <a:buSzPts val="2400"/>
              <a:buFont typeface="Noto Sans Symbols"/>
              <a:buChar char="▪"/>
            </a:pPr>
            <a:r>
              <a:rPr lang="en-US" sz="2400"/>
              <a:t>DeleteCommand: cho phép bạn gán hay lấy chuỗi SQL dạng Delete tương ứng với bảng dữ liệu khai báo để xóa dữ liệu trong dữ liệu nguồn ứng với dữ liệu trong đối tượng Dataset hay Datatable</a:t>
            </a:r>
            <a:endParaRPr b="1" sz="2400"/>
          </a:p>
          <a:p>
            <a:pPr indent="-342900" lvl="1" marL="800100" rtl="0" algn="just">
              <a:lnSpc>
                <a:spcPct val="150000"/>
              </a:lnSpc>
              <a:spcBef>
                <a:spcPts val="0"/>
              </a:spcBef>
              <a:spcAft>
                <a:spcPts val="0"/>
              </a:spcAft>
              <a:buSzPts val="2400"/>
              <a:buFont typeface="Noto Sans Symbols"/>
              <a:buChar char="▪"/>
            </a:pPr>
            <a:r>
              <a:rPr lang="en-US" sz="2400"/>
              <a:t>InsertCommand: cho phép bạn gán hay lấy chuỗi SQL dạng Insert tương ứng với bảng dữ liệu khai báo để xóa dữ liệu trong dữ liệu nguồn ứng với dữ liệu trong đối tượng Dataset hay Datatable</a:t>
            </a:r>
            <a:endParaRPr b="1" sz="24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33"/>
          <p:cNvSpPr txBox="1"/>
          <p:nvPr>
            <p:ph type="title"/>
          </p:nvPr>
        </p:nvSpPr>
        <p:spPr>
          <a:xfrm>
            <a:off x="1600200" y="381000"/>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DataAdapter</a:t>
            </a:r>
            <a:endParaRPr sz="3600"/>
          </a:p>
        </p:txBody>
      </p:sp>
      <p:sp>
        <p:nvSpPr>
          <p:cNvPr id="213" name="Google Shape;213;p33"/>
          <p:cNvSpPr txBox="1"/>
          <p:nvPr>
            <p:ph idx="1" type="body"/>
          </p:nvPr>
        </p:nvSpPr>
        <p:spPr>
          <a:xfrm>
            <a:off x="533400" y="1295400"/>
            <a:ext cx="8229600" cy="4928722"/>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b="1" lang="en-US" sz="2400"/>
              <a:t>Các thuộc tính</a:t>
            </a:r>
            <a:endParaRPr b="1" sz="2400"/>
          </a:p>
          <a:p>
            <a:pPr indent="-342900" lvl="1" marL="800100" rtl="0" algn="just">
              <a:lnSpc>
                <a:spcPct val="150000"/>
              </a:lnSpc>
              <a:spcBef>
                <a:spcPts val="0"/>
              </a:spcBef>
              <a:spcAft>
                <a:spcPts val="0"/>
              </a:spcAft>
              <a:buSzPts val="2400"/>
              <a:buFont typeface="Noto Sans Symbols"/>
              <a:buChar char="▪"/>
            </a:pPr>
            <a:r>
              <a:rPr lang="en-US" sz="2400"/>
              <a:t>UpdateCommand: cho phép bạn gán hay lấy chuỗi SQL dạng Update tương ứng với bảng dữ liệu khai báo để xóa dữ liệu trong dữ liệu nguồn ứng với dữ liệu trong đối tượng Dataset hay Datatable</a:t>
            </a:r>
            <a:endParaRPr b="1" sz="2400"/>
          </a:p>
          <a:p>
            <a:pPr indent="-342900" lvl="1" marL="800100" rtl="0" algn="just">
              <a:lnSpc>
                <a:spcPct val="150000"/>
              </a:lnSpc>
              <a:spcBef>
                <a:spcPts val="0"/>
              </a:spcBef>
              <a:spcAft>
                <a:spcPts val="0"/>
              </a:spcAft>
              <a:buSzPts val="2400"/>
              <a:buFont typeface="Noto Sans Symbols"/>
              <a:buChar char="▪"/>
            </a:pPr>
            <a:r>
              <a:rPr lang="en-US" sz="2400"/>
              <a:t>SelectCommand: cho phép bạn gán hay lấy chuỗi SQL dạng Select tương ứng với bảng dữ liệu khai báo để xóa dữ liệu trong dữ liệu nguồn ứng với dữ liệu trong đối tượng Dataset hay Datatable</a:t>
            </a:r>
            <a:endParaRPr sz="24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34"/>
          <p:cNvSpPr txBox="1"/>
          <p:nvPr>
            <p:ph type="title"/>
          </p:nvPr>
        </p:nvSpPr>
        <p:spPr>
          <a:xfrm>
            <a:off x="1752600" y="457200"/>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DataAdapter</a:t>
            </a:r>
            <a:endParaRPr sz="3600"/>
          </a:p>
        </p:txBody>
      </p:sp>
      <p:sp>
        <p:nvSpPr>
          <p:cNvPr id="219" name="Google Shape;219;p34"/>
          <p:cNvSpPr txBox="1"/>
          <p:nvPr>
            <p:ph idx="1" type="body"/>
          </p:nvPr>
        </p:nvSpPr>
        <p:spPr>
          <a:xfrm>
            <a:off x="228600" y="1371600"/>
            <a:ext cx="8763000" cy="4372351"/>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b="1" lang="en-US" sz="2400"/>
              <a:t>Các phương thức</a:t>
            </a:r>
            <a:endParaRPr/>
          </a:p>
          <a:p>
            <a:pPr indent="-342900" lvl="1" marL="800100" rtl="0" algn="just">
              <a:lnSpc>
                <a:spcPct val="150000"/>
              </a:lnSpc>
              <a:spcBef>
                <a:spcPts val="0"/>
              </a:spcBef>
              <a:spcAft>
                <a:spcPts val="0"/>
              </a:spcAft>
              <a:buSzPts val="2400"/>
              <a:buFont typeface="Noto Sans Symbols"/>
              <a:buChar char="▪"/>
            </a:pPr>
            <a:r>
              <a:rPr lang="en-US" sz="2400"/>
              <a:t>Fill():  dùng để điền dữ liệu từ dữ liệu nguồn vào đối tượng Dataset hay Datatable với cú pháp</a:t>
            </a:r>
            <a:endParaRPr/>
          </a:p>
          <a:p>
            <a:pPr indent="-342900" lvl="2" marL="1073150" rtl="0" algn="just">
              <a:lnSpc>
                <a:spcPct val="150000"/>
              </a:lnSpc>
              <a:spcBef>
                <a:spcPts val="0"/>
              </a:spcBef>
              <a:spcAft>
                <a:spcPts val="0"/>
              </a:spcAft>
              <a:buSzPts val="2400"/>
              <a:buFont typeface="Noto Sans Symbols"/>
              <a:buChar char="▪"/>
            </a:pPr>
            <a:r>
              <a:rPr lang="en-US" sz="2400"/>
              <a:t>Đối_tượng_Adapter.Fill(Đối_tượng Dataset, Tên_bảng)</a:t>
            </a:r>
            <a:endParaRPr/>
          </a:p>
          <a:p>
            <a:pPr indent="-342900" lvl="2" marL="1073150" rtl="0" algn="just">
              <a:lnSpc>
                <a:spcPct val="150000"/>
              </a:lnSpc>
              <a:spcBef>
                <a:spcPts val="0"/>
              </a:spcBef>
              <a:spcAft>
                <a:spcPts val="0"/>
              </a:spcAft>
              <a:buSzPts val="2400"/>
              <a:buFont typeface="Noto Sans Symbols"/>
              <a:buChar char="▪"/>
            </a:pPr>
            <a:r>
              <a:rPr lang="en-US" sz="2400"/>
              <a:t>Đối_tượng_Adapter.Fill(Đối_tượng Datatable)</a:t>
            </a:r>
            <a:endParaRPr/>
          </a:p>
          <a:p>
            <a:pPr indent="-342900" lvl="2" marL="1073150" rtl="0" algn="just">
              <a:lnSpc>
                <a:spcPct val="150000"/>
              </a:lnSpc>
              <a:spcBef>
                <a:spcPts val="0"/>
              </a:spcBef>
              <a:spcAft>
                <a:spcPts val="0"/>
              </a:spcAft>
              <a:buSzPts val="2400"/>
              <a:buFont typeface="Noto Sans Symbols"/>
              <a:buChar char="▪"/>
            </a:pPr>
            <a:r>
              <a:rPr lang="en-US" sz="2400"/>
              <a:t>Đối_tượng_Adapter.Fill(Đối_tượng Dataset, Bản_ghi_bắt_đầu, Bản_ghi_kết_thúc, Tên _bảng)</a:t>
            </a:r>
            <a:endParaRPr b="1" sz="24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35"/>
          <p:cNvSpPr txBox="1"/>
          <p:nvPr>
            <p:ph type="title"/>
          </p:nvPr>
        </p:nvSpPr>
        <p:spPr>
          <a:xfrm>
            <a:off x="1524000" y="381000"/>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Đối tượng DataAdapter</a:t>
            </a:r>
            <a:endParaRPr sz="3600"/>
          </a:p>
        </p:txBody>
      </p:sp>
      <p:sp>
        <p:nvSpPr>
          <p:cNvPr id="225" name="Google Shape;225;p35"/>
          <p:cNvSpPr txBox="1"/>
          <p:nvPr>
            <p:ph idx="1" type="body"/>
          </p:nvPr>
        </p:nvSpPr>
        <p:spPr>
          <a:xfrm>
            <a:off x="304800" y="1447800"/>
            <a:ext cx="8229600" cy="3820726"/>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b="1" lang="en-US" sz="2400"/>
              <a:t>Các phương thức</a:t>
            </a:r>
            <a:endParaRPr/>
          </a:p>
          <a:p>
            <a:pPr indent="-342900" lvl="1" marL="800100" rtl="0" algn="just">
              <a:lnSpc>
                <a:spcPct val="150000"/>
              </a:lnSpc>
              <a:spcBef>
                <a:spcPts val="0"/>
              </a:spcBef>
              <a:spcAft>
                <a:spcPts val="0"/>
              </a:spcAft>
              <a:buSzPts val="2400"/>
              <a:buFont typeface="Noto Sans Symbols"/>
              <a:buChar char="▪"/>
            </a:pPr>
            <a:r>
              <a:rPr lang="en-US" sz="2400"/>
              <a:t>Update():  khi cần cập nhập dữ liệu thay đổi kể từ lần cập nhật cuối cùng từ đối tượng DataSet hay đối tượng Datatable vào dữ liệu nguồn</a:t>
            </a:r>
            <a:endParaRPr/>
          </a:p>
          <a:p>
            <a:pPr indent="-342900" lvl="2" marL="1073150" rtl="0" algn="just">
              <a:lnSpc>
                <a:spcPct val="150000"/>
              </a:lnSpc>
              <a:spcBef>
                <a:spcPts val="0"/>
              </a:spcBef>
              <a:spcAft>
                <a:spcPts val="0"/>
              </a:spcAft>
              <a:buSzPts val="2400"/>
              <a:buFont typeface="Noto Sans Symbols"/>
              <a:buChar char="▪"/>
            </a:pPr>
            <a:r>
              <a:rPr lang="en-US" sz="2400"/>
              <a:t>Đối_tượng_Adapter.Update(Đối_tượng Dataset)</a:t>
            </a:r>
            <a:endParaRPr/>
          </a:p>
          <a:p>
            <a:pPr indent="-342900" lvl="2" marL="1073150" rtl="0" algn="just">
              <a:lnSpc>
                <a:spcPct val="150000"/>
              </a:lnSpc>
              <a:spcBef>
                <a:spcPts val="0"/>
              </a:spcBef>
              <a:spcAft>
                <a:spcPts val="0"/>
              </a:spcAft>
              <a:buSzPts val="2400"/>
              <a:buFont typeface="Noto Sans Symbols"/>
              <a:buChar char="▪"/>
            </a:pPr>
            <a:r>
              <a:rPr lang="en-US" sz="2400"/>
              <a:t>Đối_tượng_Adapter.Update(Đối_tượng Datatable)</a:t>
            </a:r>
            <a:endParaRPr sz="2400"/>
          </a:p>
          <a:p>
            <a:pPr indent="-342900" lvl="1" marL="800100" rtl="0" algn="just">
              <a:lnSpc>
                <a:spcPct val="150000"/>
              </a:lnSpc>
              <a:spcBef>
                <a:spcPts val="0"/>
              </a:spcBef>
              <a:spcAft>
                <a:spcPts val="0"/>
              </a:spcAft>
              <a:buSzPts val="2400"/>
              <a:buFont typeface="Noto Sans Symbols"/>
              <a:buChar char="▪"/>
            </a:pPr>
            <a:r>
              <a:rPr i="1" lang="en-US" sz="2400"/>
              <a:t>Dispose():</a:t>
            </a:r>
            <a:r>
              <a:rPr lang="en-US" sz="2400"/>
              <a:t> hủy bỏ đối tượng dataAdapter</a:t>
            </a:r>
            <a:endParaRPr b="1" sz="24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36"/>
          <p:cNvSpPr txBox="1"/>
          <p:nvPr>
            <p:ph type="title"/>
          </p:nvPr>
        </p:nvSpPr>
        <p:spPr>
          <a:xfrm>
            <a:off x="1600200" y="533400"/>
            <a:ext cx="70104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XỬ LÝ DỮ LIỆU</a:t>
            </a:r>
            <a:endParaRPr sz="3200"/>
          </a:p>
        </p:txBody>
      </p:sp>
      <p:pic>
        <p:nvPicPr>
          <p:cNvPr descr="Xử Lý Dữ Liệu Hình ảnh | Định dạng hình ảnh JPG 500546018| vn.lovepik.com" id="231" name="Google Shape;231;p36"/>
          <p:cNvPicPr preferRelativeResize="0"/>
          <p:nvPr/>
        </p:nvPicPr>
        <p:blipFill rotWithShape="1">
          <a:blip r:embed="rId3">
            <a:alphaModFix/>
          </a:blip>
          <a:srcRect b="0" l="0" r="0" t="0"/>
          <a:stretch/>
        </p:blipFill>
        <p:spPr>
          <a:xfrm>
            <a:off x="1828800" y="2549843"/>
            <a:ext cx="5638799" cy="28956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37"/>
          <p:cNvSpPr txBox="1"/>
          <p:nvPr>
            <p:ph type="title"/>
          </p:nvPr>
        </p:nvSpPr>
        <p:spPr>
          <a:xfrm>
            <a:off x="1600200" y="381000"/>
            <a:ext cx="66294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DataSet</a:t>
            </a:r>
            <a:endParaRPr sz="4400"/>
          </a:p>
        </p:txBody>
      </p:sp>
      <p:sp>
        <p:nvSpPr>
          <p:cNvPr id="237" name="Google Shape;237;p37"/>
          <p:cNvSpPr txBox="1"/>
          <p:nvPr>
            <p:ph idx="1" type="body"/>
          </p:nvPr>
        </p:nvSpPr>
        <p:spPr>
          <a:xfrm>
            <a:off x="685800" y="1447800"/>
            <a:ext cx="8229600" cy="3818353"/>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lang="en-US" sz="2400"/>
              <a:t>Là đối tượng lưu trữ dữ liệu lấy từ trình điều khiển dữ liệu; chứa các đối tượng DataTable, DataView; nhận dữ liệu thông qua phương thức Fill của đối tượng DataAdapter</a:t>
            </a:r>
            <a:endParaRPr sz="2400"/>
          </a:p>
          <a:p>
            <a:pPr indent="-342900" lvl="0" marL="342900" rtl="0" algn="just">
              <a:lnSpc>
                <a:spcPct val="150000"/>
              </a:lnSpc>
              <a:spcBef>
                <a:spcPts val="0"/>
              </a:spcBef>
              <a:spcAft>
                <a:spcPts val="0"/>
              </a:spcAft>
              <a:buClr>
                <a:schemeClr val="dk1"/>
              </a:buClr>
              <a:buSzPts val="2400"/>
              <a:buFont typeface="Noto Sans Symbols"/>
              <a:buChar char="▪"/>
            </a:pPr>
            <a:r>
              <a:rPr lang="en-US" sz="2400"/>
              <a:t>Khai báo đối tượng DataSet</a:t>
            </a:r>
            <a:endParaRPr/>
          </a:p>
          <a:p>
            <a:pPr indent="-342900" lvl="1" marL="800100" rtl="0" algn="just">
              <a:lnSpc>
                <a:spcPct val="150000"/>
              </a:lnSpc>
              <a:spcBef>
                <a:spcPts val="0"/>
              </a:spcBef>
              <a:spcAft>
                <a:spcPts val="0"/>
              </a:spcAft>
              <a:buSzPts val="2400"/>
              <a:buFont typeface="Noto Sans Symbols"/>
              <a:buChar char="✔"/>
            </a:pPr>
            <a:r>
              <a:rPr lang="en-US" sz="2400"/>
              <a:t>	Dim Tên_đối_tượng as DataSet</a:t>
            </a:r>
            <a:endParaRPr/>
          </a:p>
          <a:p>
            <a:pPr indent="-342900" lvl="0" marL="342900" rtl="0" algn="just">
              <a:lnSpc>
                <a:spcPct val="150000"/>
              </a:lnSpc>
              <a:spcBef>
                <a:spcPts val="0"/>
              </a:spcBef>
              <a:spcAft>
                <a:spcPts val="0"/>
              </a:spcAft>
              <a:buClr>
                <a:schemeClr val="dk1"/>
              </a:buClr>
              <a:buSzPts val="2400"/>
              <a:buFont typeface="Noto Sans Symbols"/>
              <a:buChar char="▪"/>
            </a:pPr>
            <a:r>
              <a:rPr lang="en-US" sz="2400"/>
              <a:t>Khởi tạo đối tượng DataSet	</a:t>
            </a:r>
            <a:endParaRPr/>
          </a:p>
          <a:p>
            <a:pPr indent="-342900" lvl="1" marL="800100" rtl="0" algn="just">
              <a:lnSpc>
                <a:spcPct val="150000"/>
              </a:lnSpc>
              <a:spcBef>
                <a:spcPts val="0"/>
              </a:spcBef>
              <a:spcAft>
                <a:spcPts val="0"/>
              </a:spcAft>
              <a:buSzPts val="2400"/>
              <a:buFont typeface="Noto Sans Symbols"/>
              <a:buChar char="✔"/>
            </a:pPr>
            <a:r>
              <a:rPr lang="en-US" sz="2400"/>
              <a:t>	Tên_đối_tượng=new DataSet([Tên_DataSet])</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8"/>
          <p:cNvSpPr txBox="1"/>
          <p:nvPr>
            <p:ph type="title"/>
          </p:nvPr>
        </p:nvSpPr>
        <p:spPr>
          <a:xfrm>
            <a:off x="17526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DataSet</a:t>
            </a:r>
            <a:endParaRPr sz="4400"/>
          </a:p>
        </p:txBody>
      </p:sp>
      <p:sp>
        <p:nvSpPr>
          <p:cNvPr id="243" name="Google Shape;243;p38"/>
          <p:cNvSpPr txBox="1"/>
          <p:nvPr>
            <p:ph idx="1" type="body"/>
          </p:nvPr>
        </p:nvSpPr>
        <p:spPr>
          <a:xfrm>
            <a:off x="533400" y="1295400"/>
            <a:ext cx="8229600" cy="4917500"/>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b="1" lang="en-US" sz="2400"/>
              <a:t>Các thuộc tính</a:t>
            </a:r>
            <a:endParaRPr/>
          </a:p>
          <a:p>
            <a:pPr indent="-342900" lvl="1" marL="800100" rtl="0" algn="just">
              <a:lnSpc>
                <a:spcPct val="150000"/>
              </a:lnSpc>
              <a:spcBef>
                <a:spcPts val="0"/>
              </a:spcBef>
              <a:spcAft>
                <a:spcPts val="0"/>
              </a:spcAft>
              <a:buSzPts val="2400"/>
              <a:buFont typeface="Noto Sans Symbols"/>
              <a:buChar char="▪"/>
            </a:pPr>
            <a:r>
              <a:rPr lang="en-US" sz="2400"/>
              <a:t>DataSetName: tên của DataSet</a:t>
            </a:r>
            <a:endParaRPr/>
          </a:p>
          <a:p>
            <a:pPr indent="-342900" lvl="1" marL="800100" rtl="0" algn="just">
              <a:lnSpc>
                <a:spcPct val="150000"/>
              </a:lnSpc>
              <a:spcBef>
                <a:spcPts val="0"/>
              </a:spcBef>
              <a:spcAft>
                <a:spcPts val="0"/>
              </a:spcAft>
              <a:buSzPts val="2400"/>
              <a:buFont typeface="Noto Sans Symbols"/>
              <a:buChar char="▪"/>
            </a:pPr>
            <a:r>
              <a:rPr lang="en-US" sz="2400"/>
              <a:t>HasErros: trả lại trạng thái lỗi của các thành phần trong Dataset dạng true/false</a:t>
            </a:r>
            <a:endParaRPr/>
          </a:p>
          <a:p>
            <a:pPr indent="-342900" lvl="1" marL="800100" rtl="0" algn="just">
              <a:lnSpc>
                <a:spcPct val="150000"/>
              </a:lnSpc>
              <a:spcBef>
                <a:spcPts val="0"/>
              </a:spcBef>
              <a:spcAft>
                <a:spcPts val="0"/>
              </a:spcAft>
              <a:buSzPts val="2400"/>
              <a:buFont typeface="Noto Sans Symbols"/>
              <a:buChar char="▪"/>
            </a:pPr>
            <a:r>
              <a:rPr lang="en-US" sz="2400"/>
              <a:t>HasChanges: trả lại trạng thái của dữ liệu trong Dataset nếu có thay đổi sẽ mang giá trị true</a:t>
            </a:r>
            <a:endParaRPr/>
          </a:p>
          <a:p>
            <a:pPr indent="-342900" lvl="1" marL="800100" rtl="0" algn="just">
              <a:lnSpc>
                <a:spcPct val="150000"/>
              </a:lnSpc>
              <a:spcBef>
                <a:spcPts val="0"/>
              </a:spcBef>
              <a:spcAft>
                <a:spcPts val="0"/>
              </a:spcAft>
              <a:buSzPts val="2400"/>
              <a:buFont typeface="Noto Sans Symbols"/>
              <a:buChar char="▪"/>
            </a:pPr>
            <a:r>
              <a:rPr lang="en-US" sz="2400"/>
              <a:t>Tables: thao tác với các Tables trong DataSet</a:t>
            </a:r>
            <a:endParaRPr/>
          </a:p>
          <a:p>
            <a:pPr indent="-342900" lvl="1" marL="800100" rtl="0" algn="just">
              <a:lnSpc>
                <a:spcPct val="150000"/>
              </a:lnSpc>
              <a:spcBef>
                <a:spcPts val="0"/>
              </a:spcBef>
              <a:spcAft>
                <a:spcPts val="0"/>
              </a:spcAft>
              <a:buSzPts val="2400"/>
              <a:buFont typeface="Noto Sans Symbols"/>
              <a:buChar char="▪"/>
            </a:pPr>
            <a:r>
              <a:rPr lang="en-US" sz="2400"/>
              <a:t>Relations: tập các quan hệ giữa các Table trong DataSet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9"/>
          <p:cNvSpPr txBox="1"/>
          <p:nvPr>
            <p:ph type="title"/>
          </p:nvPr>
        </p:nvSpPr>
        <p:spPr>
          <a:xfrm>
            <a:off x="15240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DataSet</a:t>
            </a:r>
            <a:endParaRPr sz="4400"/>
          </a:p>
        </p:txBody>
      </p:sp>
      <p:sp>
        <p:nvSpPr>
          <p:cNvPr id="249" name="Google Shape;249;p39"/>
          <p:cNvSpPr txBox="1"/>
          <p:nvPr>
            <p:ph idx="1" type="body"/>
          </p:nvPr>
        </p:nvSpPr>
        <p:spPr>
          <a:xfrm>
            <a:off x="304800" y="1447800"/>
            <a:ext cx="8229600" cy="3820726"/>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b="1" lang="en-US" sz="2400"/>
              <a:t>Các phương thức của DataSet</a:t>
            </a:r>
            <a:endParaRPr b="1" sz="2400"/>
          </a:p>
          <a:p>
            <a:pPr indent="-342900" lvl="1" marL="800100" rtl="0" algn="l">
              <a:lnSpc>
                <a:spcPct val="150000"/>
              </a:lnSpc>
              <a:spcBef>
                <a:spcPts val="0"/>
              </a:spcBef>
              <a:spcAft>
                <a:spcPts val="0"/>
              </a:spcAft>
              <a:buSzPts val="2400"/>
              <a:buFont typeface="Noto Sans Symbols"/>
              <a:buChar char="▪"/>
            </a:pPr>
            <a:r>
              <a:rPr lang="en-US" sz="2400"/>
              <a:t>AcceptChanges: chấp nhận sự thay đổi dữ liệu</a:t>
            </a:r>
            <a:endParaRPr sz="2400"/>
          </a:p>
          <a:p>
            <a:pPr indent="-342900" lvl="1" marL="800100" rtl="0" algn="l">
              <a:lnSpc>
                <a:spcPct val="150000"/>
              </a:lnSpc>
              <a:spcBef>
                <a:spcPts val="0"/>
              </a:spcBef>
              <a:spcAft>
                <a:spcPts val="0"/>
              </a:spcAft>
              <a:buSzPts val="2400"/>
              <a:buFont typeface="Noto Sans Symbols"/>
              <a:buChar char="▪"/>
            </a:pPr>
            <a:r>
              <a:rPr lang="en-US" sz="2400"/>
              <a:t>RejectChanges: không chấp nhận sự thay đổi dữ liệu</a:t>
            </a:r>
            <a:endParaRPr sz="2400"/>
          </a:p>
          <a:p>
            <a:pPr indent="-342900" lvl="1" marL="800100" rtl="0" algn="l">
              <a:lnSpc>
                <a:spcPct val="150000"/>
              </a:lnSpc>
              <a:spcBef>
                <a:spcPts val="0"/>
              </a:spcBef>
              <a:spcAft>
                <a:spcPts val="0"/>
              </a:spcAft>
              <a:buSzPts val="2400"/>
              <a:buFont typeface="Noto Sans Symbols"/>
              <a:buChar char="▪"/>
            </a:pPr>
            <a:r>
              <a:rPr lang="en-US" sz="2400"/>
              <a:t>GetChanges: lọc ra các dữ liệu thay đổi</a:t>
            </a:r>
            <a:endParaRPr sz="2400"/>
          </a:p>
          <a:p>
            <a:pPr indent="-342900" lvl="1" marL="800100" rtl="0" algn="l">
              <a:lnSpc>
                <a:spcPct val="150000"/>
              </a:lnSpc>
              <a:spcBef>
                <a:spcPts val="0"/>
              </a:spcBef>
              <a:spcAft>
                <a:spcPts val="0"/>
              </a:spcAft>
              <a:buSzPts val="2400"/>
              <a:buFont typeface="Noto Sans Symbols"/>
              <a:buChar char="▪"/>
            </a:pPr>
            <a:r>
              <a:rPr lang="en-US" sz="2400"/>
              <a:t>Clear: Xóa tất cả các dữ liệu trong DataTable và DataSet</a:t>
            </a:r>
            <a:endParaRPr sz="2400"/>
          </a:p>
          <a:p>
            <a:pPr indent="-342900" lvl="1" marL="800100" rtl="0" algn="l">
              <a:lnSpc>
                <a:spcPct val="150000"/>
              </a:lnSpc>
              <a:spcBef>
                <a:spcPts val="0"/>
              </a:spcBef>
              <a:spcAft>
                <a:spcPts val="0"/>
              </a:spcAft>
              <a:buSzPts val="2400"/>
              <a:buFont typeface="Noto Sans Symbols"/>
              <a:buChar char="▪"/>
            </a:pPr>
            <a:r>
              <a:rPr lang="en-US" sz="2400"/>
              <a:t>WriteXML/ReadXML: ghi và đọc tập tin XML</a:t>
            </a:r>
            <a:endParaRPr/>
          </a:p>
          <a:p>
            <a:pPr indent="-342900" lvl="1" marL="800100" rtl="0" algn="l">
              <a:lnSpc>
                <a:spcPct val="150000"/>
              </a:lnSpc>
              <a:spcBef>
                <a:spcPts val="0"/>
              </a:spcBef>
              <a:spcAft>
                <a:spcPts val="0"/>
              </a:spcAft>
              <a:buSzPts val="2400"/>
              <a:buFont typeface="Noto Sans Symbols"/>
              <a:buChar char="▪"/>
            </a:pPr>
            <a:r>
              <a:rPr lang="en-US" sz="2400"/>
              <a:t>Copy: Chép đối tượng DataSet</a:t>
            </a:r>
            <a:endParaRPr sz="24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40"/>
          <p:cNvSpPr txBox="1"/>
          <p:nvPr>
            <p:ph type="title"/>
          </p:nvPr>
        </p:nvSpPr>
        <p:spPr>
          <a:xfrm>
            <a:off x="1600200" y="381000"/>
            <a:ext cx="73914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DataTable</a:t>
            </a:r>
            <a:endParaRPr sz="4400"/>
          </a:p>
        </p:txBody>
      </p:sp>
      <p:sp>
        <p:nvSpPr>
          <p:cNvPr id="255" name="Google Shape;255;p40"/>
          <p:cNvSpPr txBox="1"/>
          <p:nvPr>
            <p:ph idx="1" type="body"/>
          </p:nvPr>
        </p:nvSpPr>
        <p:spPr>
          <a:xfrm>
            <a:off x="533400" y="1371600"/>
            <a:ext cx="8229600" cy="3818353"/>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lang="en-US" sz="2400"/>
              <a:t>Là thành phần chính trong DataSet; các DataTable có thể có quan hệ với nhau; DataTable cũng chứa dữ liệu lấy từ DataAdapter; </a:t>
            </a:r>
            <a:endParaRPr/>
          </a:p>
          <a:p>
            <a:pPr indent="-342900" lvl="0" marL="342900" rtl="0" algn="just">
              <a:lnSpc>
                <a:spcPct val="150000"/>
              </a:lnSpc>
              <a:spcBef>
                <a:spcPts val="0"/>
              </a:spcBef>
              <a:spcAft>
                <a:spcPts val="0"/>
              </a:spcAft>
              <a:buClr>
                <a:schemeClr val="dk1"/>
              </a:buClr>
              <a:buSzPts val="2400"/>
              <a:buFont typeface="Noto Sans Symbols"/>
              <a:buChar char="❑"/>
            </a:pPr>
            <a:r>
              <a:rPr lang="en-US" sz="2400"/>
              <a:t>Khai báo đối tượng DataTable</a:t>
            </a:r>
            <a:endParaRPr/>
          </a:p>
          <a:p>
            <a:pPr indent="0" lvl="0" marL="0" rtl="0" algn="just">
              <a:lnSpc>
                <a:spcPct val="150000"/>
              </a:lnSpc>
              <a:spcBef>
                <a:spcPts val="0"/>
              </a:spcBef>
              <a:spcAft>
                <a:spcPts val="0"/>
              </a:spcAft>
              <a:buClr>
                <a:schemeClr val="dk1"/>
              </a:buClr>
              <a:buSzPts val="2400"/>
              <a:buFont typeface="Noto Sans Symbols"/>
              <a:buNone/>
            </a:pPr>
            <a:r>
              <a:rPr lang="en-US" sz="2400"/>
              <a:t>	</a:t>
            </a:r>
            <a:r>
              <a:rPr b="1" i="1" lang="en-US" sz="2400"/>
              <a:t>Dim Tên_đối_tượng as DataTable</a:t>
            </a:r>
            <a:endParaRPr/>
          </a:p>
          <a:p>
            <a:pPr indent="-342900" lvl="0" marL="342900" rtl="0" algn="just">
              <a:lnSpc>
                <a:spcPct val="150000"/>
              </a:lnSpc>
              <a:spcBef>
                <a:spcPts val="0"/>
              </a:spcBef>
              <a:spcAft>
                <a:spcPts val="0"/>
              </a:spcAft>
              <a:buClr>
                <a:schemeClr val="dk1"/>
              </a:buClr>
              <a:buSzPts val="2400"/>
              <a:buFont typeface="Noto Sans Symbols"/>
              <a:buChar char="❑"/>
            </a:pPr>
            <a:r>
              <a:rPr lang="en-US" sz="2400"/>
              <a:t>Khởi tạo đối tượng DataTable</a:t>
            </a:r>
            <a:endParaRPr/>
          </a:p>
          <a:p>
            <a:pPr indent="0" lvl="0" marL="0" rtl="0" algn="just">
              <a:lnSpc>
                <a:spcPct val="150000"/>
              </a:lnSpc>
              <a:spcBef>
                <a:spcPts val="0"/>
              </a:spcBef>
              <a:spcAft>
                <a:spcPts val="0"/>
              </a:spcAft>
              <a:buClr>
                <a:schemeClr val="dk1"/>
              </a:buClr>
              <a:buSzPts val="2400"/>
              <a:buFont typeface="Noto Sans Symbols"/>
              <a:buNone/>
            </a:pPr>
            <a:r>
              <a:rPr lang="en-US" sz="2400"/>
              <a:t>	</a:t>
            </a:r>
            <a:r>
              <a:rPr b="1" i="1" lang="en-US" sz="2400"/>
              <a:t>Tên_đối_tượng = new DataTable ([Tên_bảng])</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41"/>
          <p:cNvSpPr txBox="1"/>
          <p:nvPr>
            <p:ph type="title"/>
          </p:nvPr>
        </p:nvSpPr>
        <p:spPr>
          <a:xfrm>
            <a:off x="16002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DataTable</a:t>
            </a:r>
            <a:endParaRPr sz="4400"/>
          </a:p>
        </p:txBody>
      </p:sp>
      <p:sp>
        <p:nvSpPr>
          <p:cNvPr id="261" name="Google Shape;261;p41"/>
          <p:cNvSpPr txBox="1"/>
          <p:nvPr>
            <p:ph idx="1" type="body"/>
          </p:nvPr>
        </p:nvSpPr>
        <p:spPr>
          <a:xfrm>
            <a:off x="381000" y="1219200"/>
            <a:ext cx="8229600" cy="5471498"/>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b="1" lang="en-US" sz="2400"/>
              <a:t>Các thuộc tính</a:t>
            </a:r>
            <a:endParaRPr/>
          </a:p>
          <a:p>
            <a:pPr indent="-342900" lvl="1" marL="800100" rtl="0" algn="just">
              <a:lnSpc>
                <a:spcPct val="150000"/>
              </a:lnSpc>
              <a:spcBef>
                <a:spcPts val="0"/>
              </a:spcBef>
              <a:spcAft>
                <a:spcPts val="0"/>
              </a:spcAft>
              <a:buSzPts val="2400"/>
              <a:buFont typeface="Arial"/>
              <a:buChar char="•"/>
            </a:pPr>
            <a:r>
              <a:rPr lang="en-US" sz="2400"/>
              <a:t>DataSet: Trả về Dataset lưu trữ DataTable</a:t>
            </a:r>
            <a:endParaRPr/>
          </a:p>
          <a:p>
            <a:pPr indent="-342900" lvl="1" marL="800100" rtl="0" algn="just">
              <a:lnSpc>
                <a:spcPct val="150000"/>
              </a:lnSpc>
              <a:spcBef>
                <a:spcPts val="0"/>
              </a:spcBef>
              <a:spcAft>
                <a:spcPts val="0"/>
              </a:spcAft>
              <a:buSzPts val="2400"/>
              <a:buFont typeface="Arial"/>
              <a:buChar char="•"/>
            </a:pPr>
            <a:r>
              <a:rPr lang="en-US" sz="2400"/>
              <a:t>HasErros: trả lại trạng thái lỗi của các thành phần trong DataTable dạng true/false</a:t>
            </a:r>
            <a:endParaRPr/>
          </a:p>
          <a:p>
            <a:pPr indent="-342900" lvl="1" marL="800100" rtl="0" algn="just">
              <a:lnSpc>
                <a:spcPct val="150000"/>
              </a:lnSpc>
              <a:spcBef>
                <a:spcPts val="0"/>
              </a:spcBef>
              <a:spcAft>
                <a:spcPts val="0"/>
              </a:spcAft>
              <a:buSzPts val="2400"/>
              <a:buFont typeface="Arial"/>
              <a:buChar char="•"/>
            </a:pPr>
            <a:r>
              <a:rPr lang="en-US" sz="2400"/>
              <a:t>TableName: tên của Table</a:t>
            </a:r>
            <a:endParaRPr/>
          </a:p>
          <a:p>
            <a:pPr indent="-342900" lvl="1" marL="800100" rtl="0" algn="just">
              <a:lnSpc>
                <a:spcPct val="150000"/>
              </a:lnSpc>
              <a:spcBef>
                <a:spcPts val="0"/>
              </a:spcBef>
              <a:spcAft>
                <a:spcPts val="0"/>
              </a:spcAft>
              <a:buSzPts val="2400"/>
              <a:buFont typeface="Arial"/>
              <a:buChar char="•"/>
            </a:pPr>
            <a:r>
              <a:rPr lang="en-US" sz="2400"/>
              <a:t>ChildRelations và ParentRelations: trả về tập quan hệ cha/con giữa hai DataTable</a:t>
            </a:r>
            <a:endParaRPr/>
          </a:p>
          <a:p>
            <a:pPr indent="-342900" lvl="1" marL="800100" rtl="0" algn="just">
              <a:lnSpc>
                <a:spcPct val="150000"/>
              </a:lnSpc>
              <a:spcBef>
                <a:spcPts val="0"/>
              </a:spcBef>
              <a:spcAft>
                <a:spcPts val="0"/>
              </a:spcAft>
              <a:buSzPts val="2400"/>
              <a:buFont typeface="Arial"/>
              <a:buChar char="•"/>
            </a:pPr>
            <a:r>
              <a:rPr lang="en-US" sz="2400"/>
              <a:t>PrimaryKey: khóa chính của DataTable</a:t>
            </a:r>
            <a:endParaRPr/>
          </a:p>
          <a:p>
            <a:pPr indent="-342900" lvl="1" marL="800100" rtl="0" algn="just">
              <a:lnSpc>
                <a:spcPct val="150000"/>
              </a:lnSpc>
              <a:spcBef>
                <a:spcPts val="0"/>
              </a:spcBef>
              <a:spcAft>
                <a:spcPts val="0"/>
              </a:spcAft>
              <a:buSzPts val="2400"/>
              <a:buFont typeface="Arial"/>
              <a:buChar char="•"/>
            </a:pPr>
            <a:r>
              <a:rPr lang="en-US" sz="2400"/>
              <a:t>Columns: trả về tập các đối tượng DataColumn của DataTables (đếm số cột, hiển thị các cột của bảng)</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42"/>
          <p:cNvSpPr txBox="1"/>
          <p:nvPr>
            <p:ph type="title"/>
          </p:nvPr>
        </p:nvSpPr>
        <p:spPr>
          <a:xfrm>
            <a:off x="16764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DataTable</a:t>
            </a:r>
            <a:endParaRPr sz="4400"/>
          </a:p>
        </p:txBody>
      </p:sp>
      <p:sp>
        <p:nvSpPr>
          <p:cNvPr id="267" name="Google Shape;267;p42"/>
          <p:cNvSpPr txBox="1"/>
          <p:nvPr>
            <p:ph idx="1" type="body"/>
          </p:nvPr>
        </p:nvSpPr>
        <p:spPr>
          <a:xfrm>
            <a:off x="457200" y="1219200"/>
            <a:ext cx="8229600" cy="5079600"/>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b="1" lang="en-US" sz="2400"/>
              <a:t>Các thuộc tính</a:t>
            </a:r>
            <a:endParaRPr/>
          </a:p>
          <a:p>
            <a:pPr indent="-342900" lvl="1" marL="800100" rtl="0" algn="just">
              <a:lnSpc>
                <a:spcPct val="115000"/>
              </a:lnSpc>
              <a:spcBef>
                <a:spcPts val="0"/>
              </a:spcBef>
              <a:spcAft>
                <a:spcPts val="0"/>
              </a:spcAft>
              <a:buSzPts val="2400"/>
              <a:buFont typeface="Arial"/>
              <a:buChar char="•"/>
            </a:pPr>
            <a:r>
              <a:rPr lang="en-US" sz="2400"/>
              <a:t>DataSet: Trả về Dataset lưu trữ DataTable</a:t>
            </a:r>
            <a:endParaRPr/>
          </a:p>
          <a:p>
            <a:pPr indent="-342900" lvl="1" marL="800100" rtl="0" algn="just">
              <a:lnSpc>
                <a:spcPct val="115000"/>
              </a:lnSpc>
              <a:spcBef>
                <a:spcPts val="0"/>
              </a:spcBef>
              <a:spcAft>
                <a:spcPts val="0"/>
              </a:spcAft>
              <a:buSzPts val="2400"/>
              <a:buFont typeface="Arial"/>
              <a:buChar char="•"/>
            </a:pPr>
            <a:r>
              <a:rPr lang="en-US" sz="2400"/>
              <a:t>HasErros: trả lại trạng thái lỗi của các thành phần trong DataTable dạng true/false</a:t>
            </a:r>
            <a:endParaRPr/>
          </a:p>
          <a:p>
            <a:pPr indent="-342900" lvl="1" marL="800100" rtl="0" algn="just">
              <a:lnSpc>
                <a:spcPct val="115000"/>
              </a:lnSpc>
              <a:spcBef>
                <a:spcPts val="0"/>
              </a:spcBef>
              <a:spcAft>
                <a:spcPts val="0"/>
              </a:spcAft>
              <a:buSzPts val="2400"/>
              <a:buFont typeface="Arial"/>
              <a:buChar char="•"/>
            </a:pPr>
            <a:r>
              <a:rPr lang="en-US" sz="2400"/>
              <a:t>TableName: tên của Table</a:t>
            </a:r>
            <a:endParaRPr/>
          </a:p>
          <a:p>
            <a:pPr indent="-342900" lvl="1" marL="800100" rtl="0" algn="just">
              <a:lnSpc>
                <a:spcPct val="115000"/>
              </a:lnSpc>
              <a:spcBef>
                <a:spcPts val="0"/>
              </a:spcBef>
              <a:spcAft>
                <a:spcPts val="0"/>
              </a:spcAft>
              <a:buSzPts val="2400"/>
              <a:buFont typeface="Arial"/>
              <a:buChar char="•"/>
            </a:pPr>
            <a:r>
              <a:rPr lang="en-US" sz="2400"/>
              <a:t>ChildRelations và ParentRelations: trả về tập quan hệ cha/con giữa hai DataTable</a:t>
            </a:r>
            <a:endParaRPr/>
          </a:p>
          <a:p>
            <a:pPr indent="-342900" lvl="1" marL="800100" rtl="0" algn="just">
              <a:lnSpc>
                <a:spcPct val="115000"/>
              </a:lnSpc>
              <a:spcBef>
                <a:spcPts val="0"/>
              </a:spcBef>
              <a:spcAft>
                <a:spcPts val="0"/>
              </a:spcAft>
              <a:buSzPts val="2400"/>
              <a:buFont typeface="Arial"/>
              <a:buChar char="•"/>
            </a:pPr>
            <a:r>
              <a:rPr lang="en-US" sz="2400"/>
              <a:t>PrimaryKey: khóa chính của DataTable</a:t>
            </a:r>
            <a:endParaRPr/>
          </a:p>
          <a:p>
            <a:pPr indent="-342900" lvl="1" marL="800100" rtl="0" algn="just">
              <a:lnSpc>
                <a:spcPct val="115000"/>
              </a:lnSpc>
              <a:spcBef>
                <a:spcPts val="0"/>
              </a:spcBef>
              <a:spcAft>
                <a:spcPts val="0"/>
              </a:spcAft>
              <a:buSzPts val="2400"/>
              <a:buFont typeface="Arial"/>
              <a:buChar char="•"/>
            </a:pPr>
            <a:r>
              <a:rPr lang="en-US" sz="2400"/>
              <a:t>Columns: trả về tập các đối tượng DataColumn của DataTables (đếm số cột, hiển thị các cột của bảng)</a:t>
            </a:r>
            <a:endParaRPr sz="2400"/>
          </a:p>
          <a:p>
            <a:pPr indent="-342900" lvl="1" marL="800100" rtl="0" algn="just">
              <a:lnSpc>
                <a:spcPct val="115000"/>
              </a:lnSpc>
              <a:spcBef>
                <a:spcPts val="0"/>
              </a:spcBef>
              <a:spcAft>
                <a:spcPts val="0"/>
              </a:spcAft>
              <a:buSzPts val="2400"/>
              <a:buFont typeface="Arial"/>
              <a:buChar char="•"/>
            </a:pPr>
            <a:r>
              <a:rPr lang="en-US" sz="2400"/>
              <a:t>Rows: Trả về tập các đối tượng DataRow của DataTable</a:t>
            </a:r>
            <a:endParaRPr sz="2400"/>
          </a:p>
          <a:p>
            <a:pPr indent="0" lvl="1" marL="457200" rtl="0" algn="just">
              <a:lnSpc>
                <a:spcPct val="115000"/>
              </a:lnSpc>
              <a:spcBef>
                <a:spcPts val="0"/>
              </a:spcBef>
              <a:spcAft>
                <a:spcPts val="0"/>
              </a:spcAft>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43"/>
          <p:cNvSpPr txBox="1"/>
          <p:nvPr>
            <p:ph type="title"/>
          </p:nvPr>
        </p:nvSpPr>
        <p:spPr>
          <a:xfrm>
            <a:off x="15240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DataTable</a:t>
            </a:r>
            <a:endParaRPr sz="4400"/>
          </a:p>
        </p:txBody>
      </p:sp>
      <p:sp>
        <p:nvSpPr>
          <p:cNvPr id="273" name="Google Shape;273;p43"/>
          <p:cNvSpPr txBox="1"/>
          <p:nvPr>
            <p:ph idx="1" type="body"/>
          </p:nvPr>
        </p:nvSpPr>
        <p:spPr>
          <a:xfrm>
            <a:off x="533400" y="1371600"/>
            <a:ext cx="8229600" cy="3820726"/>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b="1" lang="en-US" sz="2400"/>
              <a:t>Các phương thức của DataTable</a:t>
            </a:r>
            <a:endParaRPr b="1" sz="2400"/>
          </a:p>
          <a:p>
            <a:pPr indent="-342900" lvl="1" marL="800100" rtl="0" algn="l">
              <a:lnSpc>
                <a:spcPct val="150000"/>
              </a:lnSpc>
              <a:spcBef>
                <a:spcPts val="0"/>
              </a:spcBef>
              <a:spcAft>
                <a:spcPts val="0"/>
              </a:spcAft>
              <a:buSzPts val="2400"/>
              <a:buFont typeface="Arial"/>
              <a:buChar char="•"/>
            </a:pPr>
            <a:r>
              <a:rPr lang="en-US" sz="2400"/>
              <a:t>AcceptChanges: chấp nhận sự thay đổi dữ liệu</a:t>
            </a:r>
            <a:endParaRPr sz="2400"/>
          </a:p>
          <a:p>
            <a:pPr indent="-342900" lvl="1" marL="800100" rtl="0" algn="l">
              <a:lnSpc>
                <a:spcPct val="150000"/>
              </a:lnSpc>
              <a:spcBef>
                <a:spcPts val="0"/>
              </a:spcBef>
              <a:spcAft>
                <a:spcPts val="0"/>
              </a:spcAft>
              <a:buSzPts val="2400"/>
              <a:buFont typeface="Arial"/>
              <a:buChar char="•"/>
            </a:pPr>
            <a:r>
              <a:rPr lang="en-US" sz="2400"/>
              <a:t>RejectChanges: không chấp nhận sự thay đổi dữ liệu</a:t>
            </a:r>
            <a:endParaRPr sz="2400"/>
          </a:p>
          <a:p>
            <a:pPr indent="-342900" lvl="1" marL="800100" rtl="0" algn="l">
              <a:lnSpc>
                <a:spcPct val="150000"/>
              </a:lnSpc>
              <a:spcBef>
                <a:spcPts val="0"/>
              </a:spcBef>
              <a:spcAft>
                <a:spcPts val="0"/>
              </a:spcAft>
              <a:buSzPts val="2400"/>
              <a:buFont typeface="Arial"/>
              <a:buChar char="•"/>
            </a:pPr>
            <a:r>
              <a:rPr lang="en-US" sz="2400"/>
              <a:t>GetChanges: lọc ra các dữ liệu thay đổi</a:t>
            </a:r>
            <a:endParaRPr sz="2400"/>
          </a:p>
          <a:p>
            <a:pPr indent="-342900" lvl="1" marL="800100" rtl="0" algn="l">
              <a:lnSpc>
                <a:spcPct val="150000"/>
              </a:lnSpc>
              <a:spcBef>
                <a:spcPts val="0"/>
              </a:spcBef>
              <a:spcAft>
                <a:spcPts val="0"/>
              </a:spcAft>
              <a:buSzPts val="2400"/>
              <a:buFont typeface="Arial"/>
              <a:buChar char="•"/>
            </a:pPr>
            <a:r>
              <a:rPr lang="en-US" sz="2400"/>
              <a:t>Clear: Xóa tất cả các dữ liệu trong DataTable </a:t>
            </a:r>
            <a:endParaRPr/>
          </a:p>
          <a:p>
            <a:pPr indent="-342900" lvl="1" marL="800100" rtl="0" algn="l">
              <a:lnSpc>
                <a:spcPct val="150000"/>
              </a:lnSpc>
              <a:spcBef>
                <a:spcPts val="0"/>
              </a:spcBef>
              <a:spcAft>
                <a:spcPts val="0"/>
              </a:spcAft>
              <a:buSzPts val="2400"/>
              <a:buFont typeface="Arial"/>
              <a:buChar char="•"/>
            </a:pPr>
            <a:r>
              <a:rPr lang="en-US" sz="2400"/>
              <a:t>NewRow: thêm 1 dataRow vào DataTable (sử dụng phương thức Add của thuộc tính Rows để thêm dữ liệu)</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44"/>
          <p:cNvSpPr txBox="1"/>
          <p:nvPr>
            <p:ph type="title"/>
          </p:nvPr>
        </p:nvSpPr>
        <p:spPr>
          <a:xfrm>
            <a:off x="1676400" y="381000"/>
            <a:ext cx="82296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DataView</a:t>
            </a:r>
            <a:endParaRPr sz="4400"/>
          </a:p>
        </p:txBody>
      </p:sp>
      <p:sp>
        <p:nvSpPr>
          <p:cNvPr id="279" name="Google Shape;279;p44"/>
          <p:cNvSpPr txBox="1"/>
          <p:nvPr>
            <p:ph idx="1" type="body"/>
          </p:nvPr>
        </p:nvSpPr>
        <p:spPr>
          <a:xfrm>
            <a:off x="457200" y="1371600"/>
            <a:ext cx="8229600" cy="3820726"/>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b="1" lang="en-US" sz="2400"/>
              <a:t>Các thuộc tính của DataView</a:t>
            </a:r>
            <a:endParaRPr b="1" sz="2400"/>
          </a:p>
          <a:p>
            <a:pPr indent="-342900" lvl="1" marL="800100" rtl="0" algn="l">
              <a:lnSpc>
                <a:spcPct val="150000"/>
              </a:lnSpc>
              <a:spcBef>
                <a:spcPts val="0"/>
              </a:spcBef>
              <a:spcAft>
                <a:spcPts val="0"/>
              </a:spcAft>
              <a:buSzPts val="2400"/>
              <a:buFont typeface="Arial"/>
              <a:buChar char="•"/>
            </a:pPr>
            <a:r>
              <a:rPr lang="en-US" sz="2400"/>
              <a:t>RowFilter : lọc dữ liệu dựa trên biểu thức điều kiện</a:t>
            </a:r>
            <a:endParaRPr sz="2400"/>
          </a:p>
          <a:p>
            <a:pPr indent="-342900" lvl="1" marL="800100" rtl="0" algn="l">
              <a:lnSpc>
                <a:spcPct val="150000"/>
              </a:lnSpc>
              <a:spcBef>
                <a:spcPts val="0"/>
              </a:spcBef>
              <a:spcAft>
                <a:spcPts val="0"/>
              </a:spcAft>
              <a:buSzPts val="2400"/>
              <a:buFont typeface="Arial"/>
              <a:buChar char="•"/>
            </a:pPr>
            <a:r>
              <a:rPr lang="en-US" sz="2400"/>
              <a:t>Sort: Sắp xếp dữ liệu</a:t>
            </a:r>
            <a:endParaRPr sz="2400"/>
          </a:p>
          <a:p>
            <a:pPr indent="-342900" lvl="1" marL="800100" rtl="0" algn="l">
              <a:lnSpc>
                <a:spcPct val="150000"/>
              </a:lnSpc>
              <a:spcBef>
                <a:spcPts val="0"/>
              </a:spcBef>
              <a:spcAft>
                <a:spcPts val="0"/>
              </a:spcAft>
              <a:buSzPts val="2400"/>
              <a:buFont typeface="Arial"/>
              <a:buChar char="•"/>
            </a:pPr>
            <a:r>
              <a:rPr lang="en-US" sz="2400"/>
              <a:t>Count: trả về số bản ghi sau khi đã lọc </a:t>
            </a:r>
            <a:endParaRPr/>
          </a:p>
          <a:p>
            <a:pPr indent="-342900" lvl="1" marL="800100" rtl="0" algn="l">
              <a:lnSpc>
                <a:spcPct val="150000"/>
              </a:lnSpc>
              <a:spcBef>
                <a:spcPts val="0"/>
              </a:spcBef>
              <a:spcAft>
                <a:spcPts val="0"/>
              </a:spcAft>
              <a:buSzPts val="2400"/>
              <a:buFont typeface="Arial"/>
              <a:buChar char="•"/>
            </a:pPr>
            <a:r>
              <a:rPr lang="en-US" sz="2400"/>
              <a:t>AllowEdit : cho phép/không cho phép sửa bản ghi </a:t>
            </a:r>
            <a:endParaRPr/>
          </a:p>
          <a:p>
            <a:pPr indent="-342900" lvl="1" marL="800100" rtl="0" algn="l">
              <a:lnSpc>
                <a:spcPct val="150000"/>
              </a:lnSpc>
              <a:spcBef>
                <a:spcPts val="0"/>
              </a:spcBef>
              <a:spcAft>
                <a:spcPts val="0"/>
              </a:spcAft>
              <a:buSzPts val="2400"/>
              <a:buFont typeface="Arial"/>
              <a:buChar char="•"/>
            </a:pPr>
            <a:r>
              <a:rPr lang="en-US" sz="2400"/>
              <a:t>AllowNew : cho phép/không cho phép thêm mới bản ghi </a:t>
            </a:r>
            <a:endParaRPr/>
          </a:p>
          <a:p>
            <a:pPr indent="-342900" lvl="1" marL="800100" rtl="0" algn="l">
              <a:lnSpc>
                <a:spcPct val="150000"/>
              </a:lnSpc>
              <a:spcBef>
                <a:spcPts val="0"/>
              </a:spcBef>
              <a:spcAft>
                <a:spcPts val="0"/>
              </a:spcAft>
              <a:buSzPts val="2400"/>
              <a:buFont typeface="Arial"/>
              <a:buChar char="•"/>
            </a:pPr>
            <a:r>
              <a:rPr lang="en-US" sz="2400"/>
              <a:t>AllowDelete: cho phép/không cho phép xóa bản ghi</a:t>
            </a:r>
            <a:endParaRPr sz="24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45"/>
          <p:cNvSpPr txBox="1"/>
          <p:nvPr>
            <p:ph type="title"/>
          </p:nvPr>
        </p:nvSpPr>
        <p:spPr>
          <a:xfrm>
            <a:off x="1676400" y="381000"/>
            <a:ext cx="7620000" cy="67710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4400"/>
              <a:t>DataView</a:t>
            </a:r>
            <a:endParaRPr sz="4400"/>
          </a:p>
        </p:txBody>
      </p:sp>
      <p:sp>
        <p:nvSpPr>
          <p:cNvPr id="285" name="Google Shape;285;p45"/>
          <p:cNvSpPr txBox="1"/>
          <p:nvPr>
            <p:ph idx="1" type="body"/>
          </p:nvPr>
        </p:nvSpPr>
        <p:spPr>
          <a:xfrm>
            <a:off x="533400" y="1295400"/>
            <a:ext cx="8229600" cy="3266728"/>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b="1" lang="en-US" sz="2400"/>
              <a:t>Các phương thức của DataView</a:t>
            </a:r>
            <a:endParaRPr b="1" sz="2400"/>
          </a:p>
          <a:p>
            <a:pPr indent="-342900" lvl="1" marL="800100" rtl="0" algn="l">
              <a:lnSpc>
                <a:spcPct val="150000"/>
              </a:lnSpc>
              <a:spcBef>
                <a:spcPts val="0"/>
              </a:spcBef>
              <a:spcAft>
                <a:spcPts val="0"/>
              </a:spcAft>
              <a:buSzPts val="2400"/>
              <a:buFont typeface="Arial"/>
              <a:buChar char="•"/>
            </a:pPr>
            <a:r>
              <a:rPr lang="en-US" sz="2400"/>
              <a:t>ToTable() : chuyển đổi DataView thành đối tượng DataTable</a:t>
            </a:r>
            <a:endParaRPr sz="2400"/>
          </a:p>
          <a:p>
            <a:pPr indent="-342900" lvl="1" marL="800100" rtl="0" algn="l">
              <a:lnSpc>
                <a:spcPct val="150000"/>
              </a:lnSpc>
              <a:spcBef>
                <a:spcPts val="0"/>
              </a:spcBef>
              <a:spcAft>
                <a:spcPts val="0"/>
              </a:spcAft>
              <a:buSzPts val="2400"/>
              <a:buFont typeface="Arial"/>
              <a:buChar char="•"/>
            </a:pPr>
            <a:r>
              <a:rPr lang="en-US" sz="2400"/>
              <a:t>Delete(i) : Xóa bản ghi thứ i</a:t>
            </a:r>
            <a:endParaRPr sz="2400"/>
          </a:p>
          <a:p>
            <a:pPr indent="-342900" lvl="1" marL="800100" rtl="0" algn="l">
              <a:lnSpc>
                <a:spcPct val="150000"/>
              </a:lnSpc>
              <a:spcBef>
                <a:spcPts val="0"/>
              </a:spcBef>
              <a:spcAft>
                <a:spcPts val="0"/>
              </a:spcAft>
              <a:buSzPts val="2400"/>
              <a:buFont typeface="Arial"/>
              <a:buChar char="•"/>
            </a:pPr>
            <a:r>
              <a:rPr lang="en-US" sz="2400"/>
              <a:t>FindRows(key) : trả về 1 mảng đối tượng DataRowView dựa trên giá trị tìm kiếm key</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46"/>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292" name="Google Shape;292;p46"/>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