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Lst>
  <p:sldSz cy="6858000" cx="9144000"/>
  <p:notesSz cx="9144000" cy="6858000"/>
  <p:embeddedFontLst>
    <p:embeddedFont>
      <p:font typeface="Book Antiqua"/>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BookAntiqua-bold.fntdata"/><Relationship Id="rId47" Type="http://schemas.openxmlformats.org/officeDocument/2006/relationships/font" Target="fonts/BookAntiqua-regular.fntdata"/><Relationship Id="rId49" Type="http://schemas.openxmlformats.org/officeDocument/2006/relationships/font" Target="fonts/BookAntiqua-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0" Type="http://schemas.openxmlformats.org/officeDocument/2006/relationships/font" Target="fonts/BookAntiqua-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 name="Google Shape;52;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 name="Google Shape;53;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 name="Google Shape;60;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 name="Google Shape;81;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 name="Google Shape;91;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 name="Google Shape;133;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1" name="Google Shape;281;p2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4" name="Google Shape;344;p28: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solidFill>
                  <a:srgbClr val="FF0000"/>
                </a:solidFill>
              </a:rPr>
              <a:t>Chú ý : các lalber và textbox phải đúng số lượng như đã xây dựng trong sql sever</a:t>
            </a:r>
            <a:endParaRPr>
              <a:solidFill>
                <a:srgbClr val="FF0000"/>
              </a:solidFill>
            </a:endParaRPr>
          </a:p>
        </p:txBody>
      </p:sp>
      <p:sp>
        <p:nvSpPr>
          <p:cNvPr id="345" name="Google Shape;345;p28: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0" name="Google Shape;480;p3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Nhấn test connection xong nhấn advanced ( chỉ cần copy link ở chỗ data source) , copy xong nhấn cancel</a:t>
            </a:r>
            <a:endParaRPr/>
          </a:p>
        </p:txBody>
      </p:sp>
      <p:sp>
        <p:nvSpPr>
          <p:cNvPr id="481" name="Google Shape;481;p3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3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3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8" name="Google Shape;538;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3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5" name="Google Shape;545;p3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4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1" name="Google Shape;551;p4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4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7" name="Google Shape;557;p4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8" name="Google Shape;558;p4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6" name="Google Shape;36;p4"/>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7" name="Shape 37"/>
        <p:cNvGrpSpPr/>
        <p:nvPr/>
      </p:nvGrpSpPr>
      <p:grpSpPr>
        <a:xfrm>
          <a:off x="0" y="0"/>
          <a:ext cx="0" cy="0"/>
          <a:chOff x="0" y="0"/>
          <a:chExt cx="0" cy="0"/>
        </a:xfrm>
      </p:grpSpPr>
      <p:sp>
        <p:nvSpPr>
          <p:cNvPr id="38" name="Google Shape;38;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5"/>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4" name="Google Shape;44;p5"/>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5" name="Shape 45"/>
        <p:cNvGrpSpPr/>
        <p:nvPr/>
      </p:nvGrpSpPr>
      <p:grpSpPr>
        <a:xfrm>
          <a:off x="0" y="0"/>
          <a:ext cx="0" cy="0"/>
          <a:chOff x="0" y="0"/>
          <a:chExt cx="0" cy="0"/>
        </a:xfrm>
      </p:grpSpPr>
      <p:sp>
        <p:nvSpPr>
          <p:cNvPr id="46" name="Google Shape;46;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9" name="Google Shape;49;p6"/>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image" Target="../media/image8.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7.png"/><Relationship Id="rId4" Type="http://schemas.openxmlformats.org/officeDocument/2006/relationships/image" Target="../media/image15.png"/><Relationship Id="rId5"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3.png"/><Relationship Id="rId4" Type="http://schemas.openxmlformats.org/officeDocument/2006/relationships/image" Target="../media/image21.png"/><Relationship Id="rId5" Type="http://schemas.openxmlformats.org/officeDocument/2006/relationships/image" Target="../media/image2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2.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5.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7.png"/><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1.png"/><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0.png"/><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41.png"/><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6.png"/><Relationship Id="rId4" Type="http://schemas.openxmlformats.org/officeDocument/2006/relationships/image" Target="../media/image4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9.png"/><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4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7"/>
          <p:cNvSpPr txBox="1"/>
          <p:nvPr/>
        </p:nvSpPr>
        <p:spPr>
          <a:xfrm>
            <a:off x="533400" y="1401863"/>
            <a:ext cx="8305800" cy="1561838"/>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9</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600">
                <a:solidFill>
                  <a:schemeClr val="dk1"/>
                </a:solidFill>
                <a:latin typeface="Times New Roman"/>
                <a:ea typeface="Times New Roman"/>
                <a:cs typeface="Times New Roman"/>
                <a:sym typeface="Times New Roman"/>
              </a:rPr>
              <a:t>Thực hành kết nối CSDL trong VB.Net</a:t>
            </a:r>
            <a:endParaRPr b="1" i="1" sz="3600">
              <a:solidFill>
                <a:schemeClr val="dk1"/>
              </a:solidFill>
              <a:latin typeface="Arial"/>
              <a:ea typeface="Arial"/>
              <a:cs typeface="Arial"/>
              <a:sym typeface="Arial"/>
            </a:endParaRPr>
          </a:p>
        </p:txBody>
      </p:sp>
      <p:sp>
        <p:nvSpPr>
          <p:cNvPr id="56" name="Google Shape;56;p7"/>
          <p:cNvSpPr txBox="1"/>
          <p:nvPr/>
        </p:nvSpPr>
        <p:spPr>
          <a:xfrm>
            <a:off x="3886200" y="5105400"/>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
        <p:nvSpPr>
          <p:cNvPr id="57" name="Google Shape;57;p7"/>
          <p:cNvSpPr txBox="1"/>
          <p:nvPr/>
        </p:nvSpPr>
        <p:spPr>
          <a:xfrm>
            <a:off x="539026" y="3478801"/>
            <a:ext cx="7924800" cy="1141338"/>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en-US" sz="2400">
                <a:solidFill>
                  <a:schemeClr val="dk1"/>
                </a:solidFill>
                <a:latin typeface="Book Antiqua"/>
                <a:ea typeface="Book Antiqua"/>
                <a:cs typeface="Book Antiqua"/>
                <a:sym typeface="Book Antiqua"/>
              </a:rPr>
              <a:t>Practice of Connecting and accessing databases with ADO.NET (Part 1)</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8"/>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3" name="Google Shape;63;p8"/>
          <p:cNvSpPr txBox="1"/>
          <p:nvPr>
            <p:ph idx="1" type="body"/>
          </p:nvPr>
        </p:nvSpPr>
        <p:spPr>
          <a:xfrm>
            <a:off x="381000" y="1371600"/>
            <a:ext cx="8382000" cy="2848857"/>
          </a:xfrm>
          <a:prstGeom prst="rect">
            <a:avLst/>
          </a:prstGeom>
          <a:noFill/>
          <a:ln>
            <a:noFill/>
          </a:ln>
        </p:spPr>
        <p:txBody>
          <a:bodyPr anchorCtr="0" anchor="t" bIns="0" lIns="0" spcFirstLastPara="1" rIns="0" wrap="square" tIns="0">
            <a:spAutoFit/>
          </a:bodyPr>
          <a:lstStyle/>
          <a:p>
            <a:pPr indent="-342900" lvl="0" marL="342900" rtl="0" algn="l">
              <a:lnSpc>
                <a:spcPct val="200000"/>
              </a:lnSpc>
              <a:spcBef>
                <a:spcPts val="0"/>
              </a:spcBef>
              <a:spcAft>
                <a:spcPts val="0"/>
              </a:spcAft>
              <a:buClr>
                <a:schemeClr val="dk1"/>
              </a:buClr>
              <a:buSzPts val="2400"/>
              <a:buFont typeface="Noto Sans Symbols"/>
              <a:buChar char="❑"/>
            </a:pPr>
            <a:r>
              <a:rPr lang="en-US" sz="2400"/>
              <a:t>Giới thiệu bài toán giải quyết </a:t>
            </a:r>
            <a:endParaRPr sz="2400"/>
          </a:p>
          <a:p>
            <a:pPr indent="-342900" lvl="0" marL="342900" rtl="0" algn="l">
              <a:lnSpc>
                <a:spcPct val="200000"/>
              </a:lnSpc>
              <a:spcBef>
                <a:spcPts val="0"/>
              </a:spcBef>
              <a:spcAft>
                <a:spcPts val="0"/>
              </a:spcAft>
              <a:buClr>
                <a:schemeClr val="dk1"/>
              </a:buClr>
              <a:buSzPts val="2400"/>
              <a:buFont typeface="Noto Sans Symbols"/>
              <a:buChar char="❑"/>
            </a:pPr>
            <a:r>
              <a:rPr lang="en-US" sz="2400"/>
              <a:t>Xây dựng CSDL trên SQL</a:t>
            </a:r>
            <a:endParaRPr sz="2400"/>
          </a:p>
          <a:p>
            <a:pPr indent="-342900" lvl="0" marL="342900" rtl="0" algn="l">
              <a:lnSpc>
                <a:spcPct val="200000"/>
              </a:lnSpc>
              <a:spcBef>
                <a:spcPts val="0"/>
              </a:spcBef>
              <a:spcAft>
                <a:spcPts val="0"/>
              </a:spcAft>
              <a:buClr>
                <a:schemeClr val="dk1"/>
              </a:buClr>
              <a:buSzPts val="2400"/>
              <a:buFont typeface="Noto Sans Symbols"/>
              <a:buChar char="❑"/>
            </a:pPr>
            <a:r>
              <a:rPr lang="en-US" sz="2400"/>
              <a:t>Kết nối CSDL SQL sang VB.NET</a:t>
            </a:r>
            <a:endParaRPr sz="2400"/>
          </a:p>
          <a:p>
            <a:pPr indent="-342900" lvl="0" marL="342900" rtl="0" algn="l">
              <a:lnSpc>
                <a:spcPct val="200000"/>
              </a:lnSpc>
              <a:spcBef>
                <a:spcPts val="0"/>
              </a:spcBef>
              <a:spcAft>
                <a:spcPts val="0"/>
              </a:spcAft>
              <a:buClr>
                <a:schemeClr val="dk1"/>
              </a:buClr>
              <a:buSzPts val="2400"/>
              <a:buFont typeface="Noto Sans Symbols"/>
              <a:buChar char="❑"/>
            </a:pPr>
            <a:r>
              <a:rPr lang="en-US" sz="2400"/>
              <a:t>Hiện thị dữ liệu trên VB.NET</a:t>
            </a:r>
            <a:endParaRPr sz="2400"/>
          </a:p>
        </p:txBody>
      </p:sp>
      <p:sp>
        <p:nvSpPr>
          <p:cNvPr id="64" name="Google Shape;64;p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9"/>
          <p:cNvSpPr txBox="1"/>
          <p:nvPr>
            <p:ph type="title"/>
          </p:nvPr>
        </p:nvSpPr>
        <p:spPr>
          <a:xfrm>
            <a:off x="1562764" y="5334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Bài toán : Quản lý thư viện</a:t>
            </a:r>
            <a:endParaRPr b="1"/>
          </a:p>
        </p:txBody>
      </p:sp>
      <p:sp>
        <p:nvSpPr>
          <p:cNvPr id="70" name="Google Shape;70;p9"/>
          <p:cNvSpPr txBox="1"/>
          <p:nvPr>
            <p:ph idx="1" type="body"/>
          </p:nvPr>
        </p:nvSpPr>
        <p:spPr>
          <a:xfrm>
            <a:off x="381000" y="1371600"/>
            <a:ext cx="8229600" cy="2957861"/>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800"/>
              <a:buFont typeface="Noto Sans Symbols"/>
              <a:buChar char="❑"/>
            </a:pPr>
            <a:r>
              <a:rPr lang="en-US" sz="2800"/>
              <a:t>Các vấn đề giải quyết:</a:t>
            </a:r>
            <a:endParaRPr/>
          </a:p>
          <a:p>
            <a:pPr indent="-457200" lvl="1" marL="914400" rtl="0" algn="l">
              <a:lnSpc>
                <a:spcPct val="150000"/>
              </a:lnSpc>
              <a:spcBef>
                <a:spcPts val="0"/>
              </a:spcBef>
              <a:spcAft>
                <a:spcPts val="0"/>
              </a:spcAft>
              <a:buClr>
                <a:schemeClr val="dk1"/>
              </a:buClr>
              <a:buSzPts val="2800"/>
              <a:buFont typeface="Noto Sans Symbols"/>
              <a:buChar char="▪"/>
            </a:pPr>
            <a:r>
              <a:rPr lang="en-US" sz="2800"/>
              <a:t>Thiết kế CSDL bài toán QL thư viện</a:t>
            </a:r>
            <a:endParaRPr sz="2800"/>
          </a:p>
          <a:p>
            <a:pPr indent="-457200" lvl="1" marL="914400" rtl="0" algn="l">
              <a:lnSpc>
                <a:spcPct val="150000"/>
              </a:lnSpc>
              <a:spcBef>
                <a:spcPts val="0"/>
              </a:spcBef>
              <a:spcAft>
                <a:spcPts val="0"/>
              </a:spcAft>
              <a:buClr>
                <a:schemeClr val="dk1"/>
              </a:buClr>
              <a:buSzPts val="2800"/>
              <a:buFont typeface="Noto Sans Symbols"/>
              <a:buChar char="▪"/>
            </a:pPr>
            <a:r>
              <a:rPr lang="en-US" sz="2800"/>
              <a:t>Kết nối CSDL QL thư viện sang VB.NET</a:t>
            </a:r>
            <a:endParaRPr/>
          </a:p>
          <a:p>
            <a:pPr indent="-457200" lvl="1" marL="914400" rtl="0" algn="l">
              <a:lnSpc>
                <a:spcPct val="150000"/>
              </a:lnSpc>
              <a:spcBef>
                <a:spcPts val="0"/>
              </a:spcBef>
              <a:spcAft>
                <a:spcPts val="0"/>
              </a:spcAft>
              <a:buClr>
                <a:schemeClr val="dk1"/>
              </a:buClr>
              <a:buSzPts val="2800"/>
              <a:buFont typeface="Noto Sans Symbols"/>
              <a:buChar char="▪"/>
            </a:pPr>
            <a:r>
              <a:rPr lang="en-US" sz="2800"/>
              <a:t>Hiển thị dữ liệu từ CSDL QL thư viện lên giao diện</a:t>
            </a:r>
            <a:endParaRPr sz="2800"/>
          </a:p>
          <a:p>
            <a:pPr indent="0" lvl="0" marL="0" rtl="0" algn="l">
              <a:lnSpc>
                <a:spcPct val="150000"/>
              </a:lnSpc>
              <a:spcBef>
                <a:spcPts val="0"/>
              </a:spcBef>
              <a:spcAft>
                <a:spcPts val="0"/>
              </a:spcAft>
              <a:buNone/>
            </a:pPr>
            <a:r>
              <a:t/>
            </a:r>
            <a:endParaRPr/>
          </a:p>
        </p:txBody>
      </p:sp>
      <p:sp>
        <p:nvSpPr>
          <p:cNvPr id="71" name="Google Shape;71;p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0"/>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1.GIỚI THIỆU BÀI TOÁN GIẢI QUYẾT</a:t>
            </a:r>
            <a:endParaRPr/>
          </a:p>
        </p:txBody>
      </p:sp>
      <p:sp>
        <p:nvSpPr>
          <p:cNvPr id="77" name="Google Shape;77;p10"/>
          <p:cNvSpPr txBox="1"/>
          <p:nvPr>
            <p:ph idx="1" type="body"/>
          </p:nvPr>
        </p:nvSpPr>
        <p:spPr>
          <a:xfrm>
            <a:off x="381000" y="1222375"/>
            <a:ext cx="8610600" cy="496739"/>
          </a:xfrm>
          <a:prstGeom prst="rect">
            <a:avLst/>
          </a:prstGeom>
          <a:noFill/>
          <a:ln>
            <a:noFill/>
          </a:ln>
        </p:spPr>
        <p:txBody>
          <a:bodyPr anchorCtr="0" anchor="t" bIns="0" lIns="0" spcFirstLastPara="1" rIns="0" wrap="square" tIns="0">
            <a:spAutoFit/>
          </a:bodyPr>
          <a:lstStyle/>
          <a:p>
            <a:pPr indent="0" lvl="0" marL="0" rtl="0" algn="just">
              <a:lnSpc>
                <a:spcPct val="150000"/>
              </a:lnSpc>
              <a:spcBef>
                <a:spcPts val="0"/>
              </a:spcBef>
              <a:spcAft>
                <a:spcPts val="0"/>
              </a:spcAft>
              <a:buNone/>
            </a:pPr>
            <a:r>
              <a:rPr lang="en-US"/>
              <a:t>  </a:t>
            </a:r>
            <a:endParaRPr sz="2400"/>
          </a:p>
        </p:txBody>
      </p:sp>
      <p:sp>
        <p:nvSpPr>
          <p:cNvPr id="78" name="Google Shape;78;p10"/>
          <p:cNvSpPr txBox="1"/>
          <p:nvPr/>
        </p:nvSpPr>
        <p:spPr>
          <a:xfrm>
            <a:off x="228600" y="1241915"/>
            <a:ext cx="8839200" cy="4894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400">
                <a:solidFill>
                  <a:srgbClr val="333333"/>
                </a:solidFill>
                <a:latin typeface="Calibri"/>
                <a:ea typeface="Calibri"/>
                <a:cs typeface="Calibri"/>
                <a:sym typeface="Calibri"/>
              </a:rPr>
              <a:t>Hệ thống quản lý thư viện trong các trường học</a:t>
            </a:r>
            <a:r>
              <a:rPr lang="en-US" sz="2400">
                <a:solidFill>
                  <a:srgbClr val="333333"/>
                </a:solidFill>
                <a:latin typeface="Calibri"/>
                <a:ea typeface="Calibri"/>
                <a:cs typeface="Calibri"/>
                <a:sym typeface="Calibri"/>
              </a:rPr>
              <a:t> thường </a:t>
            </a:r>
            <a:r>
              <a:rPr b="0" i="0" lang="en-US" sz="2400">
                <a:solidFill>
                  <a:srgbClr val="333333"/>
                </a:solidFill>
                <a:latin typeface="Calibri"/>
                <a:ea typeface="Calibri"/>
                <a:cs typeface="Calibri"/>
                <a:sym typeface="Calibri"/>
              </a:rPr>
              <a:t>có các chức năng chính như sau: Cập nhật loại sách, tác giả, nhà xuất bảnsố lượng, tạo phiếu mượn, phiếu trả, … Để giải quyết bài toán nà</a:t>
            </a:r>
            <a:r>
              <a:rPr lang="en-US" sz="2400">
                <a:solidFill>
                  <a:srgbClr val="333333"/>
                </a:solidFill>
                <a:latin typeface="Calibri"/>
                <a:ea typeface="Calibri"/>
                <a:cs typeface="Calibri"/>
                <a:sym typeface="Calibri"/>
              </a:rPr>
              <a:t>y thì trước hết:</a:t>
            </a:r>
            <a:endParaRPr/>
          </a:p>
          <a:p>
            <a:pPr indent="-342900" lvl="0" marL="342900" marR="0" rtl="0" algn="l">
              <a:lnSpc>
                <a:spcPct val="100000"/>
              </a:lnSpc>
              <a:spcBef>
                <a:spcPts val="0"/>
              </a:spcBef>
              <a:spcAft>
                <a:spcPts val="0"/>
              </a:spcAft>
              <a:buClr>
                <a:srgbClr val="333333"/>
              </a:buClr>
              <a:buSzPts val="2400"/>
              <a:buFont typeface="Calibri"/>
              <a:buAutoNum type="arabicPeriod"/>
            </a:pPr>
            <a:r>
              <a:rPr lang="en-US" sz="2400">
                <a:solidFill>
                  <a:srgbClr val="333333"/>
                </a:solidFill>
                <a:latin typeface="Calibri"/>
                <a:ea typeface="Calibri"/>
                <a:cs typeface="Calibri"/>
                <a:sym typeface="Calibri"/>
              </a:rPr>
              <a:t>Giới thiệu bài toán</a:t>
            </a:r>
            <a:endParaRPr sz="2400">
              <a:solidFill>
                <a:srgbClr val="333333"/>
              </a:solidFill>
              <a:latin typeface="Calibri"/>
              <a:ea typeface="Calibri"/>
              <a:cs typeface="Calibri"/>
              <a:sym typeface="Calibri"/>
            </a:endParaRPr>
          </a:p>
          <a:p>
            <a:pPr indent="-342900" lvl="0" marL="342900" marR="0" rtl="0" algn="l">
              <a:lnSpc>
                <a:spcPct val="100000"/>
              </a:lnSpc>
              <a:spcBef>
                <a:spcPts val="0"/>
              </a:spcBef>
              <a:spcAft>
                <a:spcPts val="0"/>
              </a:spcAft>
              <a:buClr>
                <a:srgbClr val="333333"/>
              </a:buClr>
              <a:buSzPts val="2400"/>
              <a:buFont typeface="Calibri"/>
              <a:buAutoNum type="arabicPeriod"/>
            </a:pPr>
            <a:r>
              <a:rPr lang="en-US" sz="2400">
                <a:solidFill>
                  <a:srgbClr val="333333"/>
                </a:solidFill>
                <a:latin typeface="Calibri"/>
                <a:ea typeface="Calibri"/>
                <a:cs typeface="Calibri"/>
                <a:sym typeface="Calibri"/>
              </a:rPr>
              <a:t> Tạo Cơ sở dữ liệu</a:t>
            </a:r>
            <a:endParaRPr sz="2400">
              <a:solidFill>
                <a:srgbClr val="333333"/>
              </a:solidFill>
              <a:latin typeface="Calibri"/>
              <a:ea typeface="Calibri"/>
              <a:cs typeface="Calibri"/>
              <a:sym typeface="Calibri"/>
            </a:endParaRPr>
          </a:p>
          <a:p>
            <a:pPr indent="-342900" lvl="0" marL="342900" marR="0" rtl="0" algn="l">
              <a:lnSpc>
                <a:spcPct val="100000"/>
              </a:lnSpc>
              <a:spcBef>
                <a:spcPts val="0"/>
              </a:spcBef>
              <a:spcAft>
                <a:spcPts val="0"/>
              </a:spcAft>
              <a:buClr>
                <a:srgbClr val="333333"/>
              </a:buClr>
              <a:buSzPts val="2400"/>
              <a:buFont typeface="Calibri"/>
              <a:buAutoNum type="arabicPeriod"/>
            </a:pPr>
            <a:r>
              <a:rPr lang="en-US" sz="2400">
                <a:solidFill>
                  <a:srgbClr val="333333"/>
                </a:solidFill>
                <a:latin typeface="Calibri"/>
                <a:ea typeface="Calibri"/>
                <a:cs typeface="Calibri"/>
                <a:sym typeface="Calibri"/>
              </a:rPr>
              <a:t>Thiết kế các giao diện</a:t>
            </a:r>
            <a:endParaRPr sz="2400">
              <a:solidFill>
                <a:srgbClr val="333333"/>
              </a:solidFill>
              <a:latin typeface="Calibri"/>
              <a:ea typeface="Calibri"/>
              <a:cs typeface="Calibri"/>
              <a:sym typeface="Calibri"/>
            </a:endParaRPr>
          </a:p>
          <a:p>
            <a:pPr indent="-342900" lvl="0" marL="342900" marR="0" rtl="0" algn="l">
              <a:lnSpc>
                <a:spcPct val="100000"/>
              </a:lnSpc>
              <a:spcBef>
                <a:spcPts val="0"/>
              </a:spcBef>
              <a:spcAft>
                <a:spcPts val="0"/>
              </a:spcAft>
              <a:buClr>
                <a:srgbClr val="333333"/>
              </a:buClr>
              <a:buSzPts val="2400"/>
              <a:buFont typeface="Calibri"/>
              <a:buAutoNum type="arabicPeriod"/>
            </a:pPr>
            <a:r>
              <a:rPr lang="en-US" sz="2400">
                <a:solidFill>
                  <a:srgbClr val="333333"/>
                </a:solidFill>
                <a:latin typeface="Calibri"/>
                <a:ea typeface="Calibri"/>
                <a:cs typeface="Calibri"/>
                <a:sym typeface="Calibri"/>
              </a:rPr>
              <a:t>Kết nối dữ liệu lên giao diện</a:t>
            </a:r>
            <a:endParaRPr sz="2400">
              <a:solidFill>
                <a:srgbClr val="333333"/>
              </a:solidFill>
              <a:latin typeface="Calibri"/>
              <a:ea typeface="Calibri"/>
              <a:cs typeface="Calibri"/>
              <a:sym typeface="Calibri"/>
            </a:endParaRPr>
          </a:p>
          <a:p>
            <a:pPr indent="-342900" lvl="0" marL="342900" marR="0" rtl="0" algn="l">
              <a:lnSpc>
                <a:spcPct val="100000"/>
              </a:lnSpc>
              <a:spcBef>
                <a:spcPts val="0"/>
              </a:spcBef>
              <a:spcAft>
                <a:spcPts val="0"/>
              </a:spcAft>
              <a:buClr>
                <a:srgbClr val="333333"/>
              </a:buClr>
              <a:buSzPts val="2400"/>
              <a:buFont typeface="Calibri"/>
              <a:buAutoNum type="arabicPeriod"/>
            </a:pPr>
            <a:r>
              <a:rPr lang="en-US" sz="2400">
                <a:solidFill>
                  <a:srgbClr val="333333"/>
                </a:solidFill>
                <a:latin typeface="Calibri"/>
                <a:ea typeface="Calibri"/>
                <a:cs typeface="Calibri"/>
                <a:sym typeface="Calibri"/>
              </a:rPr>
              <a:t>Thực hiện các nhiệm vụ chức năng</a:t>
            </a:r>
            <a:endParaRPr sz="2400">
              <a:solidFill>
                <a:srgbClr val="333333"/>
              </a:solidFill>
              <a:latin typeface="Calibri"/>
              <a:ea typeface="Calibri"/>
              <a:cs typeface="Calibri"/>
              <a:sym typeface="Calibri"/>
            </a:endParaRPr>
          </a:p>
          <a:p>
            <a:pPr indent="0" lvl="0" marL="0" marR="0" rtl="0" algn="l">
              <a:lnSpc>
                <a:spcPct val="100000"/>
              </a:lnSpc>
              <a:spcBef>
                <a:spcPts val="0"/>
              </a:spcBef>
              <a:spcAft>
                <a:spcPts val="0"/>
              </a:spcAft>
              <a:buNone/>
            </a:pPr>
            <a:r>
              <a:rPr lang="en-US" sz="2400">
                <a:solidFill>
                  <a:srgbClr val="333333"/>
                </a:solidFill>
                <a:latin typeface="Calibri"/>
                <a:ea typeface="Calibri"/>
                <a:cs typeface="Calibri"/>
                <a:sym typeface="Calibri"/>
              </a:rPr>
              <a:t>Tuy nhiên trong nội dung bài này tập trung hướng dẫn cách thao tác để tạo lập CSDL và kết nối CSDL sang VB, nên nội dung chi tiết phần sau đây sẽ tập trung mô tả các thao tác kỹ thuật liên quan đến tạo lập CSDL, kết nối và đưa dữ liệu lên form.</a:t>
            </a:r>
            <a:endParaRPr sz="24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1"/>
          <p:cNvSpPr/>
          <p:nvPr/>
        </p:nvSpPr>
        <p:spPr>
          <a:xfrm>
            <a:off x="444500" y="2667000"/>
            <a:ext cx="381000" cy="152400"/>
          </a:xfrm>
          <a:prstGeom prst="rect">
            <a:avLst/>
          </a:prstGeom>
          <a:solidFill>
            <a:schemeClr val="lt1"/>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4" name="Google Shape;84;p1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2.TẠO CSDL TRONG SQL SEVER</a:t>
            </a:r>
            <a:endParaRPr/>
          </a:p>
        </p:txBody>
      </p:sp>
      <p:sp>
        <p:nvSpPr>
          <p:cNvPr id="85" name="Google Shape;85;p11"/>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Khởi động Sql sever =&gt;  Chọn Database để tạo CSDL mới </a:t>
            </a:r>
            <a:endParaRPr sz="2400"/>
          </a:p>
        </p:txBody>
      </p:sp>
      <p:pic>
        <p:nvPicPr>
          <p:cNvPr id="86" name="Google Shape;86;p11"/>
          <p:cNvPicPr preferRelativeResize="0"/>
          <p:nvPr/>
        </p:nvPicPr>
        <p:blipFill rotWithShape="1">
          <a:blip r:embed="rId3">
            <a:alphaModFix/>
          </a:blip>
          <a:srcRect b="0" l="0" r="0" t="0"/>
          <a:stretch/>
        </p:blipFill>
        <p:spPr>
          <a:xfrm>
            <a:off x="152400" y="1738596"/>
            <a:ext cx="8991600" cy="4890804"/>
          </a:xfrm>
          <a:prstGeom prst="rect">
            <a:avLst/>
          </a:prstGeom>
          <a:noFill/>
          <a:ln>
            <a:noFill/>
          </a:ln>
        </p:spPr>
      </p:pic>
      <p:cxnSp>
        <p:nvCxnSpPr>
          <p:cNvPr id="87" name="Google Shape;87;p11"/>
          <p:cNvCxnSpPr/>
          <p:nvPr/>
        </p:nvCxnSpPr>
        <p:spPr>
          <a:xfrm rot="10800000">
            <a:off x="825500" y="2743200"/>
            <a:ext cx="393700" cy="0"/>
          </a:xfrm>
          <a:prstGeom prst="straightConnector1">
            <a:avLst/>
          </a:prstGeom>
          <a:noFill/>
          <a:ln cap="flat" cmpd="sng" w="9525">
            <a:solidFill>
              <a:srgbClr val="509C34"/>
            </a:solidFill>
            <a:prstDash val="solid"/>
            <a:round/>
            <a:headEnd len="sm" w="sm" type="none"/>
            <a:tailEnd len="med" w="med" type="triangle"/>
          </a:ln>
        </p:spPr>
      </p:cxnSp>
      <p:sp>
        <p:nvSpPr>
          <p:cNvPr id="88" name="Google Shape;88;p11"/>
          <p:cNvSpPr txBox="1"/>
          <p:nvPr/>
        </p:nvSpPr>
        <p:spPr>
          <a:xfrm>
            <a:off x="1143000" y="2612395"/>
            <a:ext cx="179705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FF0000"/>
                </a:solidFill>
                <a:latin typeface="Calibri"/>
                <a:ea typeface="Calibri"/>
                <a:cs typeface="Calibri"/>
                <a:sym typeface="Calibri"/>
              </a:rPr>
              <a:t>Chọn Databses</a:t>
            </a:r>
            <a:endParaRPr sz="1200">
              <a:solidFill>
                <a:srgbClr val="FF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2"/>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94" name="Google Shape;94;p1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Kích chuột phải vào database =&gt; chọn </a:t>
            </a:r>
            <a:r>
              <a:rPr lang="en-US">
                <a:solidFill>
                  <a:srgbClr val="FF0000"/>
                </a:solidFill>
              </a:rPr>
              <a:t>NEW DATABASE</a:t>
            </a:r>
            <a:endParaRPr/>
          </a:p>
        </p:txBody>
      </p:sp>
      <p:pic>
        <p:nvPicPr>
          <p:cNvPr id="95" name="Google Shape;95;p12"/>
          <p:cNvPicPr preferRelativeResize="0"/>
          <p:nvPr/>
        </p:nvPicPr>
        <p:blipFill rotWithShape="1">
          <a:blip r:embed="rId3">
            <a:alphaModFix/>
          </a:blip>
          <a:srcRect b="0" l="0" r="0" t="0"/>
          <a:stretch/>
        </p:blipFill>
        <p:spPr>
          <a:xfrm>
            <a:off x="0" y="1499374"/>
            <a:ext cx="9144000" cy="5140990"/>
          </a:xfrm>
          <a:prstGeom prst="rect">
            <a:avLst/>
          </a:prstGeom>
          <a:noFill/>
          <a:ln>
            <a:noFill/>
          </a:ln>
        </p:spPr>
      </p:pic>
      <p:cxnSp>
        <p:nvCxnSpPr>
          <p:cNvPr id="96" name="Google Shape;96;p12"/>
          <p:cNvCxnSpPr/>
          <p:nvPr/>
        </p:nvCxnSpPr>
        <p:spPr>
          <a:xfrm>
            <a:off x="914400" y="2743200"/>
            <a:ext cx="685800" cy="0"/>
          </a:xfrm>
          <a:prstGeom prst="straightConnector1">
            <a:avLst/>
          </a:prstGeom>
          <a:noFill/>
          <a:ln cap="flat" cmpd="sng" w="9525">
            <a:solidFill>
              <a:srgbClr val="FF0000"/>
            </a:solidFill>
            <a:prstDash val="solid"/>
            <a:round/>
            <a:headEnd len="sm" w="sm" type="none"/>
            <a:tailEnd len="sm" w="sm" type="none"/>
          </a:ln>
        </p:spPr>
      </p:cxnSp>
      <p:cxnSp>
        <p:nvCxnSpPr>
          <p:cNvPr id="97" name="Google Shape;97;p12"/>
          <p:cNvCxnSpPr/>
          <p:nvPr/>
        </p:nvCxnSpPr>
        <p:spPr>
          <a:xfrm>
            <a:off x="914400" y="2743200"/>
            <a:ext cx="0" cy="152400"/>
          </a:xfrm>
          <a:prstGeom prst="straightConnector1">
            <a:avLst/>
          </a:prstGeom>
          <a:noFill/>
          <a:ln cap="flat" cmpd="sng" w="9525">
            <a:solidFill>
              <a:srgbClr val="FF0000"/>
            </a:solidFill>
            <a:prstDash val="solid"/>
            <a:round/>
            <a:headEnd len="sm" w="sm" type="none"/>
            <a:tailEnd len="sm" w="sm" type="none"/>
          </a:ln>
        </p:spPr>
      </p:cxnSp>
      <p:cxnSp>
        <p:nvCxnSpPr>
          <p:cNvPr id="98" name="Google Shape;98;p12"/>
          <p:cNvCxnSpPr/>
          <p:nvPr/>
        </p:nvCxnSpPr>
        <p:spPr>
          <a:xfrm>
            <a:off x="1600200" y="2743200"/>
            <a:ext cx="0" cy="152400"/>
          </a:xfrm>
          <a:prstGeom prst="straightConnector1">
            <a:avLst/>
          </a:prstGeom>
          <a:noFill/>
          <a:ln cap="flat" cmpd="sng" w="9525">
            <a:solidFill>
              <a:srgbClr val="FF0000"/>
            </a:solidFill>
            <a:prstDash val="solid"/>
            <a:round/>
            <a:headEnd len="sm" w="sm" type="none"/>
            <a:tailEnd len="sm" w="sm" type="none"/>
          </a:ln>
        </p:spPr>
      </p:cxnSp>
      <p:cxnSp>
        <p:nvCxnSpPr>
          <p:cNvPr id="99" name="Google Shape;99;p12"/>
          <p:cNvCxnSpPr/>
          <p:nvPr/>
        </p:nvCxnSpPr>
        <p:spPr>
          <a:xfrm>
            <a:off x="914400" y="2895600"/>
            <a:ext cx="685800" cy="0"/>
          </a:xfrm>
          <a:prstGeom prst="straightConnector1">
            <a:avLst/>
          </a:prstGeom>
          <a:noFill/>
          <a:ln cap="flat" cmpd="sng" w="9525">
            <a:solidFill>
              <a:srgbClr val="FF0000"/>
            </a:solidFill>
            <a:prstDash val="solid"/>
            <a:round/>
            <a:headEnd len="sm" w="sm" type="none"/>
            <a:tailEnd len="sm" w="sm" type="none"/>
          </a:ln>
        </p:spPr>
      </p:cxnSp>
      <p:cxnSp>
        <p:nvCxnSpPr>
          <p:cNvPr id="100" name="Google Shape;100;p12"/>
          <p:cNvCxnSpPr/>
          <p:nvPr/>
        </p:nvCxnSpPr>
        <p:spPr>
          <a:xfrm rot="10800000">
            <a:off x="1619251" y="2858274"/>
            <a:ext cx="419100" cy="3048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3"/>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06" name="Google Shape;106;p1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 </a:t>
            </a:r>
            <a:r>
              <a:rPr lang="en-US">
                <a:solidFill>
                  <a:srgbClr val="FF0000"/>
                </a:solidFill>
              </a:rPr>
              <a:t>DATABASES NAME </a:t>
            </a:r>
            <a:r>
              <a:rPr lang="en-US"/>
              <a:t>: đặt tên CSDL cần tạo =&gt; ok</a:t>
            </a:r>
            <a:endParaRPr/>
          </a:p>
        </p:txBody>
      </p:sp>
      <p:pic>
        <p:nvPicPr>
          <p:cNvPr id="107" name="Google Shape;107;p13"/>
          <p:cNvPicPr preferRelativeResize="0"/>
          <p:nvPr/>
        </p:nvPicPr>
        <p:blipFill rotWithShape="1">
          <a:blip r:embed="rId3">
            <a:alphaModFix/>
          </a:blip>
          <a:srcRect b="0" l="0" r="0" t="0"/>
          <a:stretch/>
        </p:blipFill>
        <p:spPr>
          <a:xfrm>
            <a:off x="152399" y="1499374"/>
            <a:ext cx="8686801" cy="5140990"/>
          </a:xfrm>
          <a:prstGeom prst="rect">
            <a:avLst/>
          </a:prstGeom>
          <a:noFill/>
          <a:ln>
            <a:noFill/>
          </a:ln>
        </p:spPr>
      </p:pic>
      <p:cxnSp>
        <p:nvCxnSpPr>
          <p:cNvPr id="108" name="Google Shape;108;p13"/>
          <p:cNvCxnSpPr/>
          <p:nvPr/>
        </p:nvCxnSpPr>
        <p:spPr>
          <a:xfrm>
            <a:off x="4648200" y="2209800"/>
            <a:ext cx="2133600" cy="0"/>
          </a:xfrm>
          <a:prstGeom prst="straightConnector1">
            <a:avLst/>
          </a:prstGeom>
          <a:noFill/>
          <a:ln cap="flat" cmpd="sng" w="9525">
            <a:solidFill>
              <a:srgbClr val="FF0000"/>
            </a:solidFill>
            <a:prstDash val="solid"/>
            <a:round/>
            <a:headEnd len="sm" w="sm" type="none"/>
            <a:tailEnd len="sm" w="sm" type="none"/>
          </a:ln>
        </p:spPr>
      </p:cxnSp>
      <p:cxnSp>
        <p:nvCxnSpPr>
          <p:cNvPr id="109" name="Google Shape;109;p13"/>
          <p:cNvCxnSpPr/>
          <p:nvPr/>
        </p:nvCxnSpPr>
        <p:spPr>
          <a:xfrm>
            <a:off x="4648200" y="2209800"/>
            <a:ext cx="0" cy="152400"/>
          </a:xfrm>
          <a:prstGeom prst="straightConnector1">
            <a:avLst/>
          </a:prstGeom>
          <a:noFill/>
          <a:ln cap="flat" cmpd="sng" w="9525">
            <a:solidFill>
              <a:srgbClr val="FF0000"/>
            </a:solidFill>
            <a:prstDash val="solid"/>
            <a:round/>
            <a:headEnd len="sm" w="sm" type="none"/>
            <a:tailEnd len="sm" w="sm" type="none"/>
          </a:ln>
        </p:spPr>
      </p:cxnSp>
      <p:cxnSp>
        <p:nvCxnSpPr>
          <p:cNvPr id="110" name="Google Shape;110;p13"/>
          <p:cNvCxnSpPr/>
          <p:nvPr/>
        </p:nvCxnSpPr>
        <p:spPr>
          <a:xfrm>
            <a:off x="4648200" y="2362200"/>
            <a:ext cx="2133600" cy="0"/>
          </a:xfrm>
          <a:prstGeom prst="straightConnector1">
            <a:avLst/>
          </a:prstGeom>
          <a:noFill/>
          <a:ln cap="flat" cmpd="sng" w="9525">
            <a:solidFill>
              <a:srgbClr val="FF0000"/>
            </a:solidFill>
            <a:prstDash val="solid"/>
            <a:round/>
            <a:headEnd len="sm" w="sm" type="none"/>
            <a:tailEnd len="sm" w="sm" type="none"/>
          </a:ln>
        </p:spPr>
      </p:cxnSp>
      <p:cxnSp>
        <p:nvCxnSpPr>
          <p:cNvPr id="111" name="Google Shape;111;p13"/>
          <p:cNvCxnSpPr/>
          <p:nvPr/>
        </p:nvCxnSpPr>
        <p:spPr>
          <a:xfrm>
            <a:off x="6781800" y="2209800"/>
            <a:ext cx="0" cy="152400"/>
          </a:xfrm>
          <a:prstGeom prst="straightConnector1">
            <a:avLst/>
          </a:prstGeom>
          <a:noFill/>
          <a:ln cap="flat" cmpd="sng" w="9525">
            <a:solidFill>
              <a:srgbClr val="FF0000"/>
            </a:solidFill>
            <a:prstDash val="solid"/>
            <a:round/>
            <a:headEnd len="sm" w="sm" type="none"/>
            <a:tailEnd len="sm" w="sm" type="none"/>
          </a:ln>
        </p:spPr>
      </p:cxnSp>
      <p:cxnSp>
        <p:nvCxnSpPr>
          <p:cNvPr id="112" name="Google Shape;112;p13"/>
          <p:cNvCxnSpPr/>
          <p:nvPr/>
        </p:nvCxnSpPr>
        <p:spPr>
          <a:xfrm flipH="1" rot="10800000">
            <a:off x="3276600" y="2362200"/>
            <a:ext cx="1371600" cy="381000"/>
          </a:xfrm>
          <a:prstGeom prst="straightConnector1">
            <a:avLst/>
          </a:prstGeom>
          <a:noFill/>
          <a:ln cap="flat" cmpd="sng" w="9525">
            <a:solidFill>
              <a:srgbClr val="FF0000"/>
            </a:solidFill>
            <a:prstDash val="solid"/>
            <a:round/>
            <a:headEnd len="sm" w="sm" type="none"/>
            <a:tailEnd len="med" w="med" type="triangle"/>
          </a:ln>
        </p:spPr>
      </p:cxnSp>
      <p:sp>
        <p:nvSpPr>
          <p:cNvPr id="113" name="Google Shape;113;p13"/>
          <p:cNvSpPr txBox="1"/>
          <p:nvPr/>
        </p:nvSpPr>
        <p:spPr>
          <a:xfrm>
            <a:off x="2286000" y="2682311"/>
            <a:ext cx="1371601"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rgbClr val="FF0000"/>
                </a:solidFill>
                <a:latin typeface="Calibri"/>
                <a:ea typeface="Calibri"/>
                <a:cs typeface="Calibri"/>
                <a:sym typeface="Calibri"/>
              </a:rPr>
              <a:t>Điền tên CSDL mới</a:t>
            </a:r>
            <a:endParaRPr sz="1100">
              <a:solidFill>
                <a:srgbClr val="FF0000"/>
              </a:solidFill>
              <a:latin typeface="Calibri"/>
              <a:ea typeface="Calibri"/>
              <a:cs typeface="Calibri"/>
              <a:sym typeface="Calibri"/>
            </a:endParaRPr>
          </a:p>
        </p:txBody>
      </p:sp>
      <p:cxnSp>
        <p:nvCxnSpPr>
          <p:cNvPr id="114" name="Google Shape;114;p13"/>
          <p:cNvCxnSpPr/>
          <p:nvPr/>
        </p:nvCxnSpPr>
        <p:spPr>
          <a:xfrm>
            <a:off x="5257800" y="5943600"/>
            <a:ext cx="533400" cy="0"/>
          </a:xfrm>
          <a:prstGeom prst="straightConnector1">
            <a:avLst/>
          </a:prstGeom>
          <a:noFill/>
          <a:ln cap="flat" cmpd="sng" w="9525">
            <a:solidFill>
              <a:srgbClr val="FF0000"/>
            </a:solidFill>
            <a:prstDash val="solid"/>
            <a:round/>
            <a:headEnd len="sm" w="sm" type="none"/>
            <a:tailEnd len="med" w="med" type="triangle"/>
          </a:ln>
        </p:spPr>
      </p:cxnSp>
      <p:sp>
        <p:nvSpPr>
          <p:cNvPr id="115" name="Google Shape;115;p13"/>
          <p:cNvSpPr txBox="1"/>
          <p:nvPr/>
        </p:nvSpPr>
        <p:spPr>
          <a:xfrm>
            <a:off x="3276600" y="5867400"/>
            <a:ext cx="190500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FF0000"/>
                </a:solidFill>
                <a:latin typeface="Calibri"/>
                <a:ea typeface="Calibri"/>
                <a:cs typeface="Calibri"/>
                <a:sym typeface="Calibri"/>
              </a:rPr>
              <a:t>Chọn OK để khởi tạo</a:t>
            </a:r>
            <a:endParaRPr sz="1400">
              <a:solidFill>
                <a:srgbClr val="FF0000"/>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14"/>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21" name="Google Shape;121;p14"/>
          <p:cNvSpPr txBox="1"/>
          <p:nvPr>
            <p:ph idx="1" type="body"/>
          </p:nvPr>
        </p:nvSpPr>
        <p:spPr>
          <a:xfrm>
            <a:off x="444500" y="1222375"/>
            <a:ext cx="8255000" cy="55399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 Tạo </a:t>
            </a:r>
            <a:r>
              <a:rPr lang="en-US">
                <a:solidFill>
                  <a:srgbClr val="FF0000"/>
                </a:solidFill>
              </a:rPr>
              <a:t>TABLE</a:t>
            </a:r>
            <a:r>
              <a:rPr lang="en-US"/>
              <a:t> trong CSDL</a:t>
            </a:r>
            <a:endParaRPr/>
          </a:p>
          <a:p>
            <a:pPr indent="-285750" lvl="1" marL="742950" rtl="0" algn="l">
              <a:spcBef>
                <a:spcPts val="0"/>
              </a:spcBef>
              <a:spcAft>
                <a:spcPts val="0"/>
              </a:spcAft>
              <a:buSzPts val="1800"/>
              <a:buFont typeface="Noto Sans Symbols"/>
              <a:buChar char="▪"/>
            </a:pPr>
            <a:r>
              <a:rPr lang="en-US"/>
              <a:t>Nhấp chuột vào Table/New/Table</a:t>
            </a:r>
            <a:endParaRPr/>
          </a:p>
        </p:txBody>
      </p:sp>
      <p:pic>
        <p:nvPicPr>
          <p:cNvPr id="122" name="Google Shape;122;p14"/>
          <p:cNvPicPr preferRelativeResize="0"/>
          <p:nvPr/>
        </p:nvPicPr>
        <p:blipFill rotWithShape="1">
          <a:blip r:embed="rId3">
            <a:alphaModFix/>
          </a:blip>
          <a:srcRect b="0" l="0" r="0" t="0"/>
          <a:stretch/>
        </p:blipFill>
        <p:spPr>
          <a:xfrm>
            <a:off x="0" y="2052388"/>
            <a:ext cx="3657600" cy="3235581"/>
          </a:xfrm>
          <a:prstGeom prst="rect">
            <a:avLst/>
          </a:prstGeom>
          <a:noFill/>
          <a:ln>
            <a:noFill/>
          </a:ln>
        </p:spPr>
      </p:pic>
      <p:pic>
        <p:nvPicPr>
          <p:cNvPr id="123" name="Google Shape;123;p14"/>
          <p:cNvPicPr preferRelativeResize="0"/>
          <p:nvPr/>
        </p:nvPicPr>
        <p:blipFill rotWithShape="1">
          <a:blip r:embed="rId4">
            <a:alphaModFix/>
          </a:blip>
          <a:srcRect b="0" l="0" r="0" t="0"/>
          <a:stretch/>
        </p:blipFill>
        <p:spPr>
          <a:xfrm>
            <a:off x="3657600" y="3505200"/>
            <a:ext cx="5294922" cy="33528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5"/>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29" name="Google Shape;129;p15"/>
          <p:cNvSpPr txBox="1"/>
          <p:nvPr>
            <p:ph idx="1" type="body"/>
          </p:nvPr>
        </p:nvSpPr>
        <p:spPr>
          <a:xfrm>
            <a:off x="152400" y="1309462"/>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Tạo cấu trúc bảng gồm các thuộc tính: Mã sách, tên sách, loại sách, tên tác giả, nắm xuất bản,….</a:t>
            </a:r>
            <a:endParaRPr/>
          </a:p>
        </p:txBody>
      </p:sp>
      <p:pic>
        <p:nvPicPr>
          <p:cNvPr id="130" name="Google Shape;130;p15"/>
          <p:cNvPicPr preferRelativeResize="0"/>
          <p:nvPr/>
        </p:nvPicPr>
        <p:blipFill rotWithShape="1">
          <a:blip r:embed="rId3">
            <a:alphaModFix/>
          </a:blip>
          <a:srcRect b="0" l="0" r="0" t="0"/>
          <a:stretch/>
        </p:blipFill>
        <p:spPr>
          <a:xfrm>
            <a:off x="614361" y="2209800"/>
            <a:ext cx="7915275" cy="43053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6"/>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36" name="Google Shape;136;p16"/>
          <p:cNvSpPr txBox="1"/>
          <p:nvPr>
            <p:ph idx="1" type="body"/>
          </p:nvPr>
        </p:nvSpPr>
        <p:spPr>
          <a:xfrm>
            <a:off x="152400" y="1309462"/>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Sau khi tạo xong cấu trúc bảng thì nhận được kết quả như sau:</a:t>
            </a:r>
            <a:endParaRPr/>
          </a:p>
        </p:txBody>
      </p:sp>
      <p:pic>
        <p:nvPicPr>
          <p:cNvPr id="137" name="Google Shape;137;p16"/>
          <p:cNvPicPr preferRelativeResize="0"/>
          <p:nvPr/>
        </p:nvPicPr>
        <p:blipFill rotWithShape="1">
          <a:blip r:embed="rId3">
            <a:alphaModFix/>
          </a:blip>
          <a:srcRect b="0" l="0" r="0" t="0"/>
          <a:stretch/>
        </p:blipFill>
        <p:spPr>
          <a:xfrm>
            <a:off x="1246187" y="1694811"/>
            <a:ext cx="6067425" cy="3219450"/>
          </a:xfrm>
          <a:prstGeom prst="rect">
            <a:avLst/>
          </a:prstGeom>
          <a:noFill/>
          <a:ln>
            <a:noFill/>
          </a:ln>
        </p:spPr>
      </p:pic>
      <p:sp>
        <p:nvSpPr>
          <p:cNvPr id="138" name="Google Shape;138;p16"/>
          <p:cNvSpPr txBox="1"/>
          <p:nvPr/>
        </p:nvSpPr>
        <p:spPr>
          <a:xfrm>
            <a:off x="228600" y="5548538"/>
            <a:ext cx="8255000" cy="738664"/>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Lần lượt tạo các bảng đã thiết kế trong CSDL theo các bước đã hướng dẫn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7"/>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44" name="Google Shape;144;p17"/>
          <p:cNvSpPr txBox="1"/>
          <p:nvPr>
            <p:ph idx="1" type="body"/>
          </p:nvPr>
        </p:nvSpPr>
        <p:spPr>
          <a:xfrm>
            <a:off x="152400" y="1164651"/>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Thiết lập khóa chính </a:t>
            </a:r>
            <a:r>
              <a:rPr lang="en-US" sz="2400">
                <a:solidFill>
                  <a:srgbClr val="FF0000"/>
                </a:solidFill>
              </a:rPr>
              <a:t>Primary Key </a:t>
            </a:r>
            <a:r>
              <a:rPr lang="en-US" sz="2400"/>
              <a:t>cho các Bảng</a:t>
            </a:r>
            <a:endParaRPr sz="2400"/>
          </a:p>
        </p:txBody>
      </p:sp>
      <p:pic>
        <p:nvPicPr>
          <p:cNvPr id="145" name="Google Shape;145;p17"/>
          <p:cNvPicPr preferRelativeResize="0"/>
          <p:nvPr/>
        </p:nvPicPr>
        <p:blipFill rotWithShape="1">
          <a:blip r:embed="rId3">
            <a:alphaModFix/>
          </a:blip>
          <a:srcRect b="0" l="0" r="0" t="0"/>
          <a:stretch/>
        </p:blipFill>
        <p:spPr>
          <a:xfrm>
            <a:off x="4191000" y="1905000"/>
            <a:ext cx="4909388" cy="2695575"/>
          </a:xfrm>
          <a:prstGeom prst="rect">
            <a:avLst/>
          </a:prstGeom>
          <a:noFill/>
          <a:ln>
            <a:noFill/>
          </a:ln>
        </p:spPr>
      </p:pic>
      <p:pic>
        <p:nvPicPr>
          <p:cNvPr id="146" name="Google Shape;146;p17"/>
          <p:cNvPicPr preferRelativeResize="0"/>
          <p:nvPr/>
        </p:nvPicPr>
        <p:blipFill rotWithShape="1">
          <a:blip r:embed="rId4">
            <a:alphaModFix/>
          </a:blip>
          <a:srcRect b="0" l="0" r="0" t="0"/>
          <a:stretch/>
        </p:blipFill>
        <p:spPr>
          <a:xfrm>
            <a:off x="2895600" y="5028723"/>
            <a:ext cx="4800600" cy="1410176"/>
          </a:xfrm>
          <a:prstGeom prst="rect">
            <a:avLst/>
          </a:prstGeom>
          <a:noFill/>
          <a:ln>
            <a:noFill/>
          </a:ln>
        </p:spPr>
      </p:pic>
      <p:pic>
        <p:nvPicPr>
          <p:cNvPr id="147" name="Google Shape;147;p17"/>
          <p:cNvPicPr preferRelativeResize="0"/>
          <p:nvPr/>
        </p:nvPicPr>
        <p:blipFill rotWithShape="1">
          <a:blip r:embed="rId5">
            <a:alphaModFix/>
          </a:blip>
          <a:srcRect b="0" l="0" r="0" t="0"/>
          <a:stretch/>
        </p:blipFill>
        <p:spPr>
          <a:xfrm>
            <a:off x="304800" y="1883159"/>
            <a:ext cx="3276600" cy="169318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8"/>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53" name="Google Shape;153;p1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 Lưu Bảng vào CSDL nhấn tổ hợp </a:t>
            </a:r>
            <a:r>
              <a:rPr lang="en-US">
                <a:solidFill>
                  <a:srgbClr val="FF0000"/>
                </a:solidFill>
              </a:rPr>
              <a:t>Ctrl+S</a:t>
            </a:r>
            <a:endParaRPr>
              <a:solidFill>
                <a:srgbClr val="FF0000"/>
              </a:solidFill>
            </a:endParaRPr>
          </a:p>
        </p:txBody>
      </p:sp>
      <p:pic>
        <p:nvPicPr>
          <p:cNvPr id="154" name="Google Shape;154;p18"/>
          <p:cNvPicPr preferRelativeResize="0"/>
          <p:nvPr/>
        </p:nvPicPr>
        <p:blipFill rotWithShape="1">
          <a:blip r:embed="rId3">
            <a:alphaModFix/>
          </a:blip>
          <a:srcRect b="0" l="0" r="0" t="0"/>
          <a:stretch/>
        </p:blipFill>
        <p:spPr>
          <a:xfrm>
            <a:off x="444501" y="1911350"/>
            <a:ext cx="8166100" cy="39560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9"/>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60" name="Google Shape;160;p19"/>
          <p:cNvSpPr txBox="1"/>
          <p:nvPr>
            <p:ph idx="1" type="body"/>
          </p:nvPr>
        </p:nvSpPr>
        <p:spPr>
          <a:xfrm>
            <a:off x="444500" y="1222375"/>
            <a:ext cx="8255000" cy="2158732"/>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Làm mới lại CSDL &gt; chọn </a:t>
            </a:r>
            <a:r>
              <a:rPr lang="en-US" sz="2400">
                <a:solidFill>
                  <a:srgbClr val="FF0000"/>
                </a:solidFill>
              </a:rPr>
              <a:t>Refresh</a:t>
            </a:r>
            <a:r>
              <a:rPr lang="en-US" sz="2400"/>
              <a:t> để load bảng mới nhập. Thao tác này giúp hệ thống cập nhật luôn bảng mới tạo vào CSDL. Nếu không thực hiện thao tác này đôi khi hệ thống có độ trễ sẽ chưa nhận ra bảng mới tạo.</a:t>
            </a:r>
            <a:endParaRPr/>
          </a:p>
        </p:txBody>
      </p:sp>
      <p:pic>
        <p:nvPicPr>
          <p:cNvPr id="161" name="Google Shape;161;p19"/>
          <p:cNvPicPr preferRelativeResize="0"/>
          <p:nvPr/>
        </p:nvPicPr>
        <p:blipFill rotWithShape="1">
          <a:blip r:embed="rId3">
            <a:alphaModFix/>
          </a:blip>
          <a:srcRect b="0" l="0" r="0" t="0"/>
          <a:stretch/>
        </p:blipFill>
        <p:spPr>
          <a:xfrm>
            <a:off x="2590800" y="3296477"/>
            <a:ext cx="3548063" cy="308133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0"/>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67" name="Google Shape;167;p20"/>
          <p:cNvSpPr txBox="1"/>
          <p:nvPr>
            <p:ph idx="1" type="body"/>
          </p:nvPr>
        </p:nvSpPr>
        <p:spPr>
          <a:xfrm>
            <a:off x="152400" y="1219200"/>
            <a:ext cx="8255000" cy="1602362"/>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Nhập dữ liệu vào bảng thực hiện: </a:t>
            </a:r>
            <a:endParaRPr/>
          </a:p>
          <a:p>
            <a:pPr indent="-342900" lvl="1" marL="800100" rtl="0" algn="l">
              <a:lnSpc>
                <a:spcPct val="150000"/>
              </a:lnSpc>
              <a:spcBef>
                <a:spcPts val="0"/>
              </a:spcBef>
              <a:spcAft>
                <a:spcPts val="0"/>
              </a:spcAft>
              <a:buSzPts val="2400"/>
              <a:buFont typeface="Noto Sans Symbols"/>
              <a:buChar char="▪"/>
            </a:pPr>
            <a:r>
              <a:rPr lang="en-US" sz="2400"/>
              <a:t> Kích chuột phải vào tên bảng muốn nhập dã liệu</a:t>
            </a:r>
            <a:endParaRPr sz="2400"/>
          </a:p>
          <a:p>
            <a:pPr indent="-342900" lvl="1" marL="800100" rtl="0" algn="l">
              <a:lnSpc>
                <a:spcPct val="150000"/>
              </a:lnSpc>
              <a:spcBef>
                <a:spcPts val="0"/>
              </a:spcBef>
              <a:spcAft>
                <a:spcPts val="0"/>
              </a:spcAft>
              <a:buSzPts val="2400"/>
              <a:buFont typeface="Noto Sans Symbols"/>
              <a:buChar char="▪"/>
            </a:pPr>
            <a:r>
              <a:rPr lang="en-US" sz="2400"/>
              <a:t>Chọn </a:t>
            </a:r>
            <a:r>
              <a:rPr lang="en-US" sz="2400">
                <a:solidFill>
                  <a:srgbClr val="FF0000"/>
                </a:solidFill>
              </a:rPr>
              <a:t>Edit Top 200 Rows</a:t>
            </a:r>
            <a:r>
              <a:rPr lang="en-US" sz="2400"/>
              <a:t> =&gt; nhập dữ liệu vào bảng.</a:t>
            </a:r>
            <a:endParaRPr/>
          </a:p>
        </p:txBody>
      </p:sp>
      <p:pic>
        <p:nvPicPr>
          <p:cNvPr id="168" name="Google Shape;168;p20"/>
          <p:cNvPicPr preferRelativeResize="0"/>
          <p:nvPr/>
        </p:nvPicPr>
        <p:blipFill rotWithShape="1">
          <a:blip r:embed="rId3">
            <a:alphaModFix/>
          </a:blip>
          <a:srcRect b="0" l="0" r="0" t="0"/>
          <a:stretch/>
        </p:blipFill>
        <p:spPr>
          <a:xfrm>
            <a:off x="2362200" y="2980757"/>
            <a:ext cx="3581400" cy="35052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2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CSDL TRONG SQL SEVER</a:t>
            </a:r>
            <a:endParaRPr/>
          </a:p>
        </p:txBody>
      </p:sp>
      <p:sp>
        <p:nvSpPr>
          <p:cNvPr id="174" name="Google Shape;174;p21"/>
          <p:cNvSpPr txBox="1"/>
          <p:nvPr>
            <p:ph idx="1" type="body"/>
          </p:nvPr>
        </p:nvSpPr>
        <p:spPr>
          <a:xfrm>
            <a:off x="381000" y="1355680"/>
            <a:ext cx="8255000" cy="430887"/>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800"/>
              <a:buFont typeface="Noto Sans Symbols"/>
              <a:buChar char="▪"/>
            </a:pPr>
            <a:r>
              <a:rPr lang="en-US" sz="2800"/>
              <a:t>Giao diện nhập dữ liệu</a:t>
            </a:r>
            <a:endParaRPr sz="2800"/>
          </a:p>
        </p:txBody>
      </p:sp>
      <p:pic>
        <p:nvPicPr>
          <p:cNvPr id="175" name="Google Shape;175;p21"/>
          <p:cNvPicPr preferRelativeResize="0"/>
          <p:nvPr/>
        </p:nvPicPr>
        <p:blipFill rotWithShape="1">
          <a:blip r:embed="rId3">
            <a:alphaModFix/>
          </a:blip>
          <a:srcRect b="0" l="0" r="0" t="0"/>
          <a:stretch/>
        </p:blipFill>
        <p:spPr>
          <a:xfrm>
            <a:off x="685799" y="1810676"/>
            <a:ext cx="7772400" cy="390432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2"/>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LẬP CHẾ ĐỘ BẢO MẬT CHO CSDL</a:t>
            </a:r>
            <a:endParaRPr/>
          </a:p>
        </p:txBody>
      </p:sp>
      <p:pic>
        <p:nvPicPr>
          <p:cNvPr id="181" name="Google Shape;181;p22"/>
          <p:cNvPicPr preferRelativeResize="0"/>
          <p:nvPr/>
        </p:nvPicPr>
        <p:blipFill rotWithShape="1">
          <a:blip r:embed="rId3">
            <a:alphaModFix/>
          </a:blip>
          <a:srcRect b="0" l="0" r="0" t="0"/>
          <a:stretch/>
        </p:blipFill>
        <p:spPr>
          <a:xfrm>
            <a:off x="685800" y="1600200"/>
            <a:ext cx="7772400" cy="5181478"/>
          </a:xfrm>
          <a:prstGeom prst="rect">
            <a:avLst/>
          </a:prstGeom>
          <a:noFill/>
          <a:ln>
            <a:noFill/>
          </a:ln>
        </p:spPr>
      </p:pic>
      <p:sp>
        <p:nvSpPr>
          <p:cNvPr id="182" name="Google Shape;182;p22"/>
          <p:cNvSpPr txBox="1"/>
          <p:nvPr>
            <p:ph idx="1" type="body"/>
          </p:nvPr>
        </p:nvSpPr>
        <p:spPr>
          <a:xfrm>
            <a:off x="191552" y="990600"/>
            <a:ext cx="8255000" cy="1048364"/>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Truy cập vào CSDL cần được cung cấp User và Pasword.</a:t>
            </a:r>
            <a:endParaRPr/>
          </a:p>
          <a:p>
            <a:pPr indent="-342900" lvl="1" marL="800100" rtl="0" algn="l">
              <a:lnSpc>
                <a:spcPct val="150000"/>
              </a:lnSpc>
              <a:spcBef>
                <a:spcPts val="0"/>
              </a:spcBef>
              <a:spcAft>
                <a:spcPts val="0"/>
              </a:spcAft>
              <a:buSzPts val="2400"/>
              <a:buFont typeface="Noto Sans Symbols"/>
              <a:buChar char="▪"/>
            </a:pPr>
            <a:r>
              <a:rPr lang="en-US" sz="2400"/>
              <a:t> </a:t>
            </a:r>
            <a:endParaRPr sz="24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3"/>
          <p:cNvSpPr txBox="1"/>
          <p:nvPr>
            <p:ph type="title"/>
          </p:nvPr>
        </p:nvSpPr>
        <p:spPr>
          <a:xfrm>
            <a:off x="1546811" y="564746"/>
            <a:ext cx="7620000"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LẬP CHẾ ĐỘ TRUY CẬP TRONG CSDL</a:t>
            </a:r>
            <a:endParaRPr/>
          </a:p>
        </p:txBody>
      </p:sp>
      <p:sp>
        <p:nvSpPr>
          <p:cNvPr id="188" name="Google Shape;188;p23"/>
          <p:cNvSpPr txBox="1"/>
          <p:nvPr>
            <p:ph idx="1" type="body"/>
          </p:nvPr>
        </p:nvSpPr>
        <p:spPr>
          <a:xfrm>
            <a:off x="304800" y="1072577"/>
            <a:ext cx="8763000" cy="1938992"/>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Để CSDL có thể truy cập được vào cần đặt cho nó chế độ Enable</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Khi không muốn cho các ứng dụng truy cập vào CSDL thiết lập chế độ Disable</a:t>
            </a:r>
            <a:endParaRPr/>
          </a:p>
          <a:p>
            <a:pPr indent="0" lvl="0" marL="0" rtl="0" algn="l">
              <a:spcBef>
                <a:spcPts val="0"/>
              </a:spcBef>
              <a:spcAft>
                <a:spcPts val="0"/>
              </a:spcAft>
              <a:buNone/>
            </a:pPr>
            <a:r>
              <a:t/>
            </a:r>
            <a:endParaRPr/>
          </a:p>
        </p:txBody>
      </p:sp>
      <p:pic>
        <p:nvPicPr>
          <p:cNvPr id="189" name="Google Shape;189;p23"/>
          <p:cNvPicPr preferRelativeResize="0"/>
          <p:nvPr/>
        </p:nvPicPr>
        <p:blipFill rotWithShape="1">
          <a:blip r:embed="rId3">
            <a:alphaModFix/>
          </a:blip>
          <a:srcRect b="0" l="0" r="0" t="0"/>
          <a:stretch/>
        </p:blipFill>
        <p:spPr>
          <a:xfrm>
            <a:off x="2004011" y="2438400"/>
            <a:ext cx="6705600" cy="37338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4"/>
          <p:cNvSpPr txBox="1"/>
          <p:nvPr>
            <p:ph type="title"/>
          </p:nvPr>
        </p:nvSpPr>
        <p:spPr>
          <a:xfrm>
            <a:off x="1398397" y="480186"/>
            <a:ext cx="7974203"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 THIẾT LẬP QUYỀN TRUY CẬP TỪ WINDOWS</a:t>
            </a:r>
            <a:endParaRPr/>
          </a:p>
        </p:txBody>
      </p:sp>
      <p:sp>
        <p:nvSpPr>
          <p:cNvPr id="195" name="Google Shape;195;p24"/>
          <p:cNvSpPr txBox="1"/>
          <p:nvPr>
            <p:ph idx="1" type="body"/>
          </p:nvPr>
        </p:nvSpPr>
        <p:spPr>
          <a:xfrm>
            <a:off x="228600" y="1347028"/>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Từ tên CSDL trong  giao diện hệ quản trị/ bấm phải chuột/ chọn </a:t>
            </a:r>
            <a:r>
              <a:rPr lang="en-US" sz="2400">
                <a:solidFill>
                  <a:srgbClr val="FF0000"/>
                </a:solidFill>
              </a:rPr>
              <a:t>Properties</a:t>
            </a:r>
            <a:endParaRPr sz="2400">
              <a:solidFill>
                <a:srgbClr val="FF0000"/>
              </a:solidFill>
            </a:endParaRPr>
          </a:p>
        </p:txBody>
      </p:sp>
      <p:grpSp>
        <p:nvGrpSpPr>
          <p:cNvPr id="196" name="Google Shape;196;p24"/>
          <p:cNvGrpSpPr/>
          <p:nvPr/>
        </p:nvGrpSpPr>
        <p:grpSpPr>
          <a:xfrm>
            <a:off x="2743200" y="2133600"/>
            <a:ext cx="2981741" cy="4058216"/>
            <a:chOff x="3081129" y="1399892"/>
            <a:chExt cx="2981741" cy="4058216"/>
          </a:xfrm>
        </p:grpSpPr>
        <p:pic>
          <p:nvPicPr>
            <p:cNvPr id="197" name="Google Shape;197;p24"/>
            <p:cNvPicPr preferRelativeResize="0"/>
            <p:nvPr/>
          </p:nvPicPr>
          <p:blipFill rotWithShape="1">
            <a:blip r:embed="rId3">
              <a:alphaModFix/>
            </a:blip>
            <a:srcRect b="0" l="0" r="0" t="0"/>
            <a:stretch/>
          </p:blipFill>
          <p:spPr>
            <a:xfrm>
              <a:off x="3081129" y="1399892"/>
              <a:ext cx="2981741" cy="4058216"/>
            </a:xfrm>
            <a:prstGeom prst="rect">
              <a:avLst/>
            </a:prstGeom>
            <a:noFill/>
            <a:ln>
              <a:noFill/>
            </a:ln>
          </p:spPr>
        </p:pic>
        <p:sp>
          <p:nvSpPr>
            <p:cNvPr id="198" name="Google Shape;198;p24"/>
            <p:cNvSpPr/>
            <p:nvPr/>
          </p:nvSpPr>
          <p:spPr>
            <a:xfrm>
              <a:off x="4571999" y="5181600"/>
              <a:ext cx="990601"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9" name="Google Shape;199;p24"/>
            <p:cNvSpPr/>
            <p:nvPr/>
          </p:nvSpPr>
          <p:spPr>
            <a:xfrm>
              <a:off x="3733800" y="5257800"/>
              <a:ext cx="609600" cy="762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5"/>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Chọn Security và thiết lập như hình dưới</a:t>
            </a:r>
            <a:endParaRPr/>
          </a:p>
        </p:txBody>
      </p:sp>
      <p:sp>
        <p:nvSpPr>
          <p:cNvPr id="205" name="Google Shape;205;p25"/>
          <p:cNvSpPr/>
          <p:nvPr/>
        </p:nvSpPr>
        <p:spPr>
          <a:xfrm>
            <a:off x="5812862" y="6339840"/>
            <a:ext cx="200100" cy="456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6" name="Google Shape;206;p25"/>
          <p:cNvSpPr txBox="1"/>
          <p:nvPr/>
        </p:nvSpPr>
        <p:spPr>
          <a:xfrm>
            <a:off x="1436241" y="575548"/>
            <a:ext cx="7974203" cy="369332"/>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 THIẾT LẬP QUYỀN TRUY CẬP TỪ WINDOWS</a:t>
            </a:r>
            <a:endParaRPr/>
          </a:p>
        </p:txBody>
      </p:sp>
      <p:grpSp>
        <p:nvGrpSpPr>
          <p:cNvPr id="207" name="Google Shape;207;p25"/>
          <p:cNvGrpSpPr/>
          <p:nvPr/>
        </p:nvGrpSpPr>
        <p:grpSpPr>
          <a:xfrm>
            <a:off x="685800" y="1582282"/>
            <a:ext cx="6870700" cy="4949826"/>
            <a:chOff x="685800" y="1582282"/>
            <a:chExt cx="6870700" cy="4949826"/>
          </a:xfrm>
        </p:grpSpPr>
        <p:grpSp>
          <p:nvGrpSpPr>
            <p:cNvPr id="208" name="Google Shape;208;p25"/>
            <p:cNvGrpSpPr/>
            <p:nvPr/>
          </p:nvGrpSpPr>
          <p:grpSpPr>
            <a:xfrm>
              <a:off x="685800" y="1582282"/>
              <a:ext cx="6870700" cy="4949826"/>
              <a:chOff x="304800" y="1524000"/>
              <a:chExt cx="7577598" cy="6001588"/>
            </a:xfrm>
          </p:grpSpPr>
          <p:pic>
            <p:nvPicPr>
              <p:cNvPr id="209" name="Google Shape;209;p25"/>
              <p:cNvPicPr preferRelativeResize="0"/>
              <p:nvPr/>
            </p:nvPicPr>
            <p:blipFill rotWithShape="1">
              <a:blip r:embed="rId3">
                <a:alphaModFix/>
              </a:blip>
              <a:srcRect b="0" l="0" r="0" t="0"/>
              <a:stretch/>
            </p:blipFill>
            <p:spPr>
              <a:xfrm>
                <a:off x="1261599" y="1524000"/>
                <a:ext cx="6620799" cy="6001588"/>
              </a:xfrm>
              <a:prstGeom prst="rect">
                <a:avLst/>
              </a:prstGeom>
              <a:noFill/>
              <a:ln>
                <a:noFill/>
              </a:ln>
            </p:spPr>
          </p:pic>
          <p:sp>
            <p:nvSpPr>
              <p:cNvPr id="210" name="Google Shape;210;p25"/>
              <p:cNvSpPr/>
              <p:nvPr/>
            </p:nvSpPr>
            <p:spPr>
              <a:xfrm>
                <a:off x="1398397" y="2133600"/>
                <a:ext cx="582803"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1" name="Google Shape;211;p25"/>
              <p:cNvSpPr/>
              <p:nvPr/>
            </p:nvSpPr>
            <p:spPr>
              <a:xfrm>
                <a:off x="2971800" y="2590800"/>
                <a:ext cx="25908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2" name="Google Shape;212;p25"/>
              <p:cNvSpPr/>
              <p:nvPr/>
            </p:nvSpPr>
            <p:spPr>
              <a:xfrm>
                <a:off x="304800" y="1981201"/>
                <a:ext cx="838200"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50">
                    <a:solidFill>
                      <a:srgbClr val="FF0000"/>
                    </a:solidFill>
                    <a:latin typeface="Calibri"/>
                    <a:ea typeface="Calibri"/>
                    <a:cs typeface="Calibri"/>
                    <a:sym typeface="Calibri"/>
                  </a:rPr>
                  <a:t>Chọn Security</a:t>
                </a:r>
                <a:endParaRPr sz="1050">
                  <a:solidFill>
                    <a:srgbClr val="FF0000"/>
                  </a:solidFill>
                  <a:latin typeface="Calibri"/>
                  <a:ea typeface="Calibri"/>
                  <a:cs typeface="Calibri"/>
                  <a:sym typeface="Calibri"/>
                </a:endParaRPr>
              </a:p>
            </p:txBody>
          </p:sp>
          <p:sp>
            <p:nvSpPr>
              <p:cNvPr id="213" name="Google Shape;213;p25"/>
              <p:cNvSpPr/>
              <p:nvPr/>
            </p:nvSpPr>
            <p:spPr>
              <a:xfrm>
                <a:off x="1143000" y="2258200"/>
                <a:ext cx="255397" cy="45719"/>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4" name="Google Shape;214;p25"/>
              <p:cNvSpPr/>
              <p:nvPr/>
            </p:nvSpPr>
            <p:spPr>
              <a:xfrm rot="10800000">
                <a:off x="5562600" y="2682240"/>
                <a:ext cx="255397" cy="45719"/>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5" name="Google Shape;215;p25"/>
              <p:cNvSpPr/>
              <p:nvPr/>
            </p:nvSpPr>
            <p:spPr>
              <a:xfrm>
                <a:off x="5884299" y="2537460"/>
                <a:ext cx="838200"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50">
                    <a:solidFill>
                      <a:srgbClr val="FF0000"/>
                    </a:solidFill>
                    <a:latin typeface="Calibri"/>
                    <a:ea typeface="Calibri"/>
                    <a:cs typeface="Calibri"/>
                    <a:sym typeface="Calibri"/>
                  </a:rPr>
                  <a:t>Nhấp chọn </a:t>
                </a:r>
                <a:endParaRPr sz="1050">
                  <a:solidFill>
                    <a:srgbClr val="FF0000"/>
                  </a:solidFill>
                  <a:latin typeface="Calibri"/>
                  <a:ea typeface="Calibri"/>
                  <a:cs typeface="Calibri"/>
                  <a:sym typeface="Calibri"/>
                </a:endParaRPr>
              </a:p>
            </p:txBody>
          </p:sp>
        </p:grpSp>
        <p:sp>
          <p:nvSpPr>
            <p:cNvPr id="216" name="Google Shape;216;p25"/>
            <p:cNvSpPr/>
            <p:nvPr/>
          </p:nvSpPr>
          <p:spPr>
            <a:xfrm>
              <a:off x="6065274" y="6280705"/>
              <a:ext cx="716526" cy="231737"/>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6"/>
          <p:cNvSpPr txBox="1"/>
          <p:nvPr>
            <p:ph idx="1" type="body"/>
          </p:nvPr>
        </p:nvSpPr>
        <p:spPr>
          <a:xfrm>
            <a:off x="444500" y="1222375"/>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Sau khi thiết lập xong cần làm mới lại CSDL để cập nhật lại tình trạng vừa thiết lập</a:t>
            </a:r>
            <a:endParaRPr sz="2400">
              <a:solidFill>
                <a:srgbClr val="FF0000"/>
              </a:solidFill>
            </a:endParaRPr>
          </a:p>
        </p:txBody>
      </p:sp>
      <p:grpSp>
        <p:nvGrpSpPr>
          <p:cNvPr id="222" name="Google Shape;222;p26"/>
          <p:cNvGrpSpPr/>
          <p:nvPr/>
        </p:nvGrpSpPr>
        <p:grpSpPr>
          <a:xfrm>
            <a:off x="3081129" y="2266384"/>
            <a:ext cx="2981741" cy="4058216"/>
            <a:chOff x="3081128" y="1596459"/>
            <a:chExt cx="2981741" cy="4058216"/>
          </a:xfrm>
        </p:grpSpPr>
        <p:pic>
          <p:nvPicPr>
            <p:cNvPr id="223" name="Google Shape;223;p26"/>
            <p:cNvPicPr preferRelativeResize="0"/>
            <p:nvPr/>
          </p:nvPicPr>
          <p:blipFill rotWithShape="1">
            <a:blip r:embed="rId3">
              <a:alphaModFix/>
            </a:blip>
            <a:srcRect b="0" l="0" r="0" t="0"/>
            <a:stretch/>
          </p:blipFill>
          <p:spPr>
            <a:xfrm>
              <a:off x="3081128" y="1596459"/>
              <a:ext cx="2981741" cy="4058216"/>
            </a:xfrm>
            <a:prstGeom prst="rect">
              <a:avLst/>
            </a:prstGeom>
            <a:noFill/>
            <a:ln>
              <a:noFill/>
            </a:ln>
          </p:spPr>
        </p:pic>
        <p:sp>
          <p:nvSpPr>
            <p:cNvPr id="224" name="Google Shape;224;p26"/>
            <p:cNvSpPr/>
            <p:nvPr/>
          </p:nvSpPr>
          <p:spPr>
            <a:xfrm>
              <a:off x="4724400" y="3733800"/>
              <a:ext cx="5334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5" name="Google Shape;225;p26"/>
            <p:cNvSpPr/>
            <p:nvPr/>
          </p:nvSpPr>
          <p:spPr>
            <a:xfrm>
              <a:off x="4364934" y="3781425"/>
              <a:ext cx="304801" cy="762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26" name="Google Shape;226;p26"/>
          <p:cNvSpPr txBox="1"/>
          <p:nvPr/>
        </p:nvSpPr>
        <p:spPr>
          <a:xfrm>
            <a:off x="1447800" y="533400"/>
            <a:ext cx="7974203" cy="369332"/>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 THIẾT LẬP QUYỀN TRUY CẬP TỪ WINDOWS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7"/>
          <p:cNvSpPr txBox="1"/>
          <p:nvPr>
            <p:ph idx="1" type="body"/>
          </p:nvPr>
        </p:nvSpPr>
        <p:spPr>
          <a:xfrm>
            <a:off x="444500" y="1222375"/>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Chọn Yes nếu đồng ý </a:t>
            </a:r>
            <a:endParaRPr/>
          </a:p>
          <a:p>
            <a:pPr indent="-285750" lvl="0" marL="285750" rtl="0" algn="l">
              <a:spcBef>
                <a:spcPts val="0"/>
              </a:spcBef>
              <a:spcAft>
                <a:spcPts val="0"/>
              </a:spcAft>
              <a:buClr>
                <a:schemeClr val="dk1"/>
              </a:buClr>
              <a:buSzPts val="2400"/>
              <a:buFont typeface="Noto Sans Symbols"/>
              <a:buChar char="▪"/>
            </a:pPr>
            <a:r>
              <a:rPr lang="en-US" sz="2400"/>
              <a:t>Chọn No nếu không đồng ý</a:t>
            </a:r>
            <a:endParaRPr/>
          </a:p>
        </p:txBody>
      </p:sp>
      <p:grpSp>
        <p:nvGrpSpPr>
          <p:cNvPr id="232" name="Google Shape;232;p27"/>
          <p:cNvGrpSpPr/>
          <p:nvPr/>
        </p:nvGrpSpPr>
        <p:grpSpPr>
          <a:xfrm>
            <a:off x="1548824" y="2062949"/>
            <a:ext cx="5801535" cy="1305107"/>
            <a:chOff x="1524000" y="2057400"/>
            <a:chExt cx="5801535" cy="1305107"/>
          </a:xfrm>
        </p:grpSpPr>
        <p:pic>
          <p:nvPicPr>
            <p:cNvPr id="233" name="Google Shape;233;p27"/>
            <p:cNvPicPr preferRelativeResize="0"/>
            <p:nvPr/>
          </p:nvPicPr>
          <p:blipFill rotWithShape="1">
            <a:blip r:embed="rId3">
              <a:alphaModFix/>
            </a:blip>
            <a:srcRect b="0" l="0" r="0" t="0"/>
            <a:stretch/>
          </p:blipFill>
          <p:spPr>
            <a:xfrm>
              <a:off x="1524000" y="2057400"/>
              <a:ext cx="5801535" cy="1305107"/>
            </a:xfrm>
            <a:prstGeom prst="rect">
              <a:avLst/>
            </a:prstGeom>
            <a:noFill/>
            <a:ln>
              <a:noFill/>
            </a:ln>
          </p:spPr>
        </p:pic>
        <p:sp>
          <p:nvSpPr>
            <p:cNvPr id="234" name="Google Shape;234;p27"/>
            <p:cNvSpPr/>
            <p:nvPr/>
          </p:nvSpPr>
          <p:spPr>
            <a:xfrm>
              <a:off x="5486400" y="2895600"/>
              <a:ext cx="914400"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5" name="Google Shape;235;p27"/>
            <p:cNvSpPr/>
            <p:nvPr/>
          </p:nvSpPr>
          <p:spPr>
            <a:xfrm>
              <a:off x="4800600" y="2971800"/>
              <a:ext cx="5334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6" name="Google Shape;236;p27"/>
            <p:cNvSpPr/>
            <p:nvPr/>
          </p:nvSpPr>
          <p:spPr>
            <a:xfrm>
              <a:off x="3657601" y="2895600"/>
              <a:ext cx="990599"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rgbClr val="FF0000"/>
                  </a:solidFill>
                  <a:latin typeface="Calibri"/>
                  <a:ea typeface="Calibri"/>
                  <a:cs typeface="Calibri"/>
                  <a:sym typeface="Calibri"/>
                </a:rPr>
                <a:t>Chọn Yes</a:t>
              </a:r>
              <a:endParaRPr sz="1400">
                <a:solidFill>
                  <a:srgbClr val="FF0000"/>
                </a:solidFill>
                <a:latin typeface="Calibri"/>
                <a:ea typeface="Calibri"/>
                <a:cs typeface="Calibri"/>
                <a:sym typeface="Calibri"/>
              </a:endParaRPr>
            </a:p>
          </p:txBody>
        </p:sp>
      </p:grpSp>
      <p:sp>
        <p:nvSpPr>
          <p:cNvPr id="237" name="Google Shape;237;p27"/>
          <p:cNvSpPr txBox="1"/>
          <p:nvPr/>
        </p:nvSpPr>
        <p:spPr>
          <a:xfrm>
            <a:off x="1447800" y="533400"/>
            <a:ext cx="7974203" cy="369332"/>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 THIẾT LẬP QUYỀN TRUY CẬP TỪ WINDOWS</a:t>
            </a:r>
            <a:endParaRPr/>
          </a:p>
        </p:txBody>
      </p:sp>
      <p:sp>
        <p:nvSpPr>
          <p:cNvPr id="238" name="Google Shape;238;p27"/>
          <p:cNvSpPr txBox="1"/>
          <p:nvPr/>
        </p:nvSpPr>
        <p:spPr>
          <a:xfrm>
            <a:off x="158586" y="3595927"/>
            <a:ext cx="8255000" cy="1107996"/>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Khi đồng ý CSDL báo trạng thái cho phép truy cập thành công như hình bên:</a:t>
            </a:r>
            <a:endParaRPr/>
          </a:p>
          <a:p>
            <a:pPr indent="0" lvl="0" marL="0" marR="0" rtl="0" algn="l">
              <a:spcBef>
                <a:spcPts val="0"/>
              </a:spcBef>
              <a:spcAft>
                <a:spcPts val="0"/>
              </a:spcAft>
              <a:buNone/>
            </a:pPr>
            <a:r>
              <a:rPr b="0" i="0" lang="en-US" sz="2400">
                <a:solidFill>
                  <a:schemeClr val="dk1"/>
                </a:solidFill>
                <a:latin typeface="Calibri"/>
                <a:ea typeface="Calibri"/>
                <a:cs typeface="Calibri"/>
                <a:sym typeface="Calibri"/>
              </a:rPr>
              <a:t> </a:t>
            </a:r>
            <a:endParaRPr/>
          </a:p>
        </p:txBody>
      </p:sp>
      <p:grpSp>
        <p:nvGrpSpPr>
          <p:cNvPr id="239" name="Google Shape;239;p27"/>
          <p:cNvGrpSpPr/>
          <p:nvPr/>
        </p:nvGrpSpPr>
        <p:grpSpPr>
          <a:xfrm>
            <a:off x="4288512" y="5560733"/>
            <a:ext cx="2933700" cy="807138"/>
            <a:chOff x="2895600" y="1270742"/>
            <a:chExt cx="2343477" cy="457264"/>
          </a:xfrm>
        </p:grpSpPr>
        <p:pic>
          <p:nvPicPr>
            <p:cNvPr id="240" name="Google Shape;240;p27"/>
            <p:cNvPicPr preferRelativeResize="0"/>
            <p:nvPr/>
          </p:nvPicPr>
          <p:blipFill rotWithShape="1">
            <a:blip r:embed="rId4">
              <a:alphaModFix/>
            </a:blip>
            <a:srcRect b="0" l="0" r="0" t="0"/>
            <a:stretch/>
          </p:blipFill>
          <p:spPr>
            <a:xfrm>
              <a:off x="2895600" y="1270742"/>
              <a:ext cx="2343477" cy="457264"/>
            </a:xfrm>
            <a:prstGeom prst="rect">
              <a:avLst/>
            </a:prstGeom>
            <a:noFill/>
            <a:ln>
              <a:noFill/>
            </a:ln>
          </p:spPr>
        </p:pic>
        <p:sp>
          <p:nvSpPr>
            <p:cNvPr id="241" name="Google Shape;241;p27"/>
            <p:cNvSpPr/>
            <p:nvPr/>
          </p:nvSpPr>
          <p:spPr>
            <a:xfrm>
              <a:off x="3733800" y="1270742"/>
              <a:ext cx="228600" cy="228632"/>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242" name="Google Shape;242;p27"/>
          <p:cNvGrpSpPr/>
          <p:nvPr/>
        </p:nvGrpSpPr>
        <p:grpSpPr>
          <a:xfrm>
            <a:off x="2533322" y="4026432"/>
            <a:ext cx="3505527" cy="807138"/>
            <a:chOff x="444499" y="2406161"/>
            <a:chExt cx="2343477" cy="457264"/>
          </a:xfrm>
        </p:grpSpPr>
        <p:pic>
          <p:nvPicPr>
            <p:cNvPr id="243" name="Google Shape;243;p27"/>
            <p:cNvPicPr preferRelativeResize="0"/>
            <p:nvPr/>
          </p:nvPicPr>
          <p:blipFill rotWithShape="1">
            <a:blip r:embed="rId5">
              <a:alphaModFix/>
            </a:blip>
            <a:srcRect b="0" l="0" r="0" t="0"/>
            <a:stretch/>
          </p:blipFill>
          <p:spPr>
            <a:xfrm>
              <a:off x="444499" y="2406161"/>
              <a:ext cx="2343477" cy="457264"/>
            </a:xfrm>
            <a:prstGeom prst="rect">
              <a:avLst/>
            </a:prstGeom>
            <a:noFill/>
            <a:ln>
              <a:noFill/>
            </a:ln>
          </p:spPr>
        </p:pic>
        <p:sp>
          <p:nvSpPr>
            <p:cNvPr id="244" name="Google Shape;244;p27"/>
            <p:cNvSpPr/>
            <p:nvPr/>
          </p:nvSpPr>
          <p:spPr>
            <a:xfrm>
              <a:off x="1066800" y="2406161"/>
              <a:ext cx="228600" cy="228632"/>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45" name="Google Shape;245;p27"/>
          <p:cNvSpPr txBox="1"/>
          <p:nvPr/>
        </p:nvSpPr>
        <p:spPr>
          <a:xfrm>
            <a:off x="187707" y="5006735"/>
            <a:ext cx="8255000" cy="1107996"/>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Khi không đồng ý CSDL báo trạng thái không cho phép truy cập/ngắt kế nối như hình:</a:t>
            </a:r>
            <a:endParaRPr/>
          </a:p>
          <a:p>
            <a:pPr indent="0" lvl="0" marL="0" marR="0" rtl="0" algn="l">
              <a:spcBef>
                <a:spcPts val="0"/>
              </a:spcBef>
              <a:spcAft>
                <a:spcPts val="0"/>
              </a:spcAft>
              <a:buNone/>
            </a:pPr>
            <a:r>
              <a:rPr b="0" i="0" lang="en-US" sz="2400">
                <a:solidFill>
                  <a:schemeClr val="dk1"/>
                </a:solidFill>
                <a:latin typeface="Calibri"/>
                <a:ea typeface="Calibri"/>
                <a:cs typeface="Calibri"/>
                <a:sym typeface="Calibri"/>
              </a:rPr>
              <a:t>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8"/>
          <p:cNvSpPr txBox="1"/>
          <p:nvPr/>
        </p:nvSpPr>
        <p:spPr>
          <a:xfrm>
            <a:off x="228600" y="1290662"/>
            <a:ext cx="8255000" cy="738664"/>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Đăng nhập lại CSDL với cá quyền vừa thiết lập</a:t>
            </a:r>
            <a:endParaRPr b="0" i="0" sz="2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Chọn </a:t>
            </a:r>
            <a:r>
              <a:rPr b="0" i="0" lang="en-US" sz="2400">
                <a:solidFill>
                  <a:srgbClr val="FF0000"/>
                </a:solidFill>
                <a:latin typeface="Calibri"/>
                <a:ea typeface="Calibri"/>
                <a:cs typeface="Calibri"/>
                <a:sym typeface="Calibri"/>
              </a:rPr>
              <a:t>Authentication</a:t>
            </a:r>
            <a:r>
              <a:rPr b="0" i="0" lang="en-US" sz="2400">
                <a:solidFill>
                  <a:schemeClr val="dk1"/>
                </a:solidFill>
                <a:latin typeface="Calibri"/>
                <a:ea typeface="Calibri"/>
                <a:cs typeface="Calibri"/>
                <a:sym typeface="Calibri"/>
              </a:rPr>
              <a:t> : </a:t>
            </a:r>
            <a:r>
              <a:rPr b="0" i="0" lang="en-US" sz="2400">
                <a:solidFill>
                  <a:srgbClr val="FF0000"/>
                </a:solidFill>
                <a:latin typeface="Calibri"/>
                <a:ea typeface="Calibri"/>
                <a:cs typeface="Calibri"/>
                <a:sym typeface="Calibri"/>
              </a:rPr>
              <a:t>SQL sever authentication</a:t>
            </a:r>
            <a:endParaRPr/>
          </a:p>
        </p:txBody>
      </p:sp>
      <p:grpSp>
        <p:nvGrpSpPr>
          <p:cNvPr id="251" name="Google Shape;251;p28"/>
          <p:cNvGrpSpPr/>
          <p:nvPr/>
        </p:nvGrpSpPr>
        <p:grpSpPr>
          <a:xfrm>
            <a:off x="914400" y="2417256"/>
            <a:ext cx="7004685" cy="3581400"/>
            <a:chOff x="444500" y="3810000"/>
            <a:chExt cx="7004685" cy="3010320"/>
          </a:xfrm>
        </p:grpSpPr>
        <p:pic>
          <p:nvPicPr>
            <p:cNvPr id="252" name="Google Shape;252;p28"/>
            <p:cNvPicPr preferRelativeResize="0"/>
            <p:nvPr/>
          </p:nvPicPr>
          <p:blipFill rotWithShape="1">
            <a:blip r:embed="rId3">
              <a:alphaModFix/>
            </a:blip>
            <a:srcRect b="0" l="0" r="0" t="0"/>
            <a:stretch/>
          </p:blipFill>
          <p:spPr>
            <a:xfrm>
              <a:off x="2895600" y="3810000"/>
              <a:ext cx="4553585" cy="3010320"/>
            </a:xfrm>
            <a:prstGeom prst="rect">
              <a:avLst/>
            </a:prstGeom>
            <a:noFill/>
            <a:ln>
              <a:noFill/>
            </a:ln>
          </p:spPr>
        </p:pic>
        <p:sp>
          <p:nvSpPr>
            <p:cNvPr id="253" name="Google Shape;253;p28"/>
            <p:cNvSpPr/>
            <p:nvPr/>
          </p:nvSpPr>
          <p:spPr>
            <a:xfrm>
              <a:off x="2933700" y="5315160"/>
              <a:ext cx="4343400" cy="22863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54" name="Google Shape;254;p28"/>
            <p:cNvSpPr/>
            <p:nvPr/>
          </p:nvSpPr>
          <p:spPr>
            <a:xfrm>
              <a:off x="2933700" y="5577976"/>
              <a:ext cx="2628900" cy="476007"/>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55" name="Google Shape;255;p28"/>
            <p:cNvSpPr/>
            <p:nvPr/>
          </p:nvSpPr>
          <p:spPr>
            <a:xfrm>
              <a:off x="1815791" y="5691802"/>
              <a:ext cx="972185" cy="248353"/>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6" name="Google Shape;256;p28"/>
            <p:cNvSpPr/>
            <p:nvPr/>
          </p:nvSpPr>
          <p:spPr>
            <a:xfrm rot="489592">
              <a:off x="1934899" y="5227187"/>
              <a:ext cx="972185" cy="175945"/>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7" name="Google Shape;257;p28"/>
            <p:cNvSpPr/>
            <p:nvPr/>
          </p:nvSpPr>
          <p:spPr>
            <a:xfrm>
              <a:off x="1612336" y="5019107"/>
              <a:ext cx="368863" cy="276999"/>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1</a:t>
              </a:r>
              <a:endParaRPr sz="1800">
                <a:solidFill>
                  <a:srgbClr val="FF0000"/>
                </a:solidFill>
                <a:latin typeface="Calibri"/>
                <a:ea typeface="Calibri"/>
                <a:cs typeface="Calibri"/>
                <a:sym typeface="Calibri"/>
              </a:endParaRPr>
            </a:p>
          </p:txBody>
        </p:sp>
        <p:sp>
          <p:nvSpPr>
            <p:cNvPr id="258" name="Google Shape;258;p28"/>
            <p:cNvSpPr/>
            <p:nvPr/>
          </p:nvSpPr>
          <p:spPr>
            <a:xfrm>
              <a:off x="444500" y="5577976"/>
              <a:ext cx="1371292" cy="476007"/>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Nhập Login : Sa</a:t>
              </a:r>
              <a:endParaRPr/>
            </a:p>
            <a:p>
              <a:pPr indent="0" lvl="0" marL="0" marR="0" rtl="0" algn="ctr">
                <a:spcBef>
                  <a:spcPts val="0"/>
                </a:spcBef>
                <a:spcAft>
                  <a:spcPts val="0"/>
                </a:spcAft>
                <a:buNone/>
              </a:pPr>
              <a:r>
                <a:rPr lang="en-US" sz="1100">
                  <a:solidFill>
                    <a:srgbClr val="FF0000"/>
                  </a:solidFill>
                  <a:latin typeface="Calibri"/>
                  <a:ea typeface="Calibri"/>
                  <a:cs typeface="Calibri"/>
                  <a:sym typeface="Calibri"/>
                </a:rPr>
                <a:t>Nhập Pass mới đổi</a:t>
              </a:r>
              <a:endParaRPr sz="1100">
                <a:solidFill>
                  <a:srgbClr val="FF0000"/>
                </a:solidFill>
                <a:latin typeface="Calibri"/>
                <a:ea typeface="Calibri"/>
                <a:cs typeface="Calibri"/>
                <a:sym typeface="Calibri"/>
              </a:endParaRPr>
            </a:p>
          </p:txBody>
        </p:sp>
        <p:sp>
          <p:nvSpPr>
            <p:cNvPr id="259" name="Google Shape;259;p28"/>
            <p:cNvSpPr/>
            <p:nvPr/>
          </p:nvSpPr>
          <p:spPr>
            <a:xfrm>
              <a:off x="4216118" y="6400800"/>
              <a:ext cx="736882"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60" name="Google Shape;260;p28"/>
            <p:cNvSpPr/>
            <p:nvPr/>
          </p:nvSpPr>
          <p:spPr>
            <a:xfrm>
              <a:off x="3733800" y="6553200"/>
              <a:ext cx="3810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28"/>
            <p:cNvSpPr/>
            <p:nvPr/>
          </p:nvSpPr>
          <p:spPr>
            <a:xfrm>
              <a:off x="2895600" y="6438480"/>
              <a:ext cx="736882" cy="31215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Chọn Connect</a:t>
              </a:r>
              <a:endParaRPr sz="1100">
                <a:solidFill>
                  <a:srgbClr val="FF0000"/>
                </a:solidFill>
                <a:latin typeface="Calibri"/>
                <a:ea typeface="Calibri"/>
                <a:cs typeface="Calibri"/>
                <a:sym typeface="Calibri"/>
              </a:endParaRPr>
            </a:p>
          </p:txBody>
        </p:sp>
      </p:grpSp>
      <p:sp>
        <p:nvSpPr>
          <p:cNvPr id="262" name="Google Shape;262;p28"/>
          <p:cNvSpPr txBox="1"/>
          <p:nvPr/>
        </p:nvSpPr>
        <p:spPr>
          <a:xfrm>
            <a:off x="1447800" y="533400"/>
            <a:ext cx="7974203" cy="369332"/>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 THIẾT LẬP QUYỀN TRUY CẬP TỪ WINDOWS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9"/>
          <p:cNvSpPr txBox="1"/>
          <p:nvPr>
            <p:ph type="title"/>
          </p:nvPr>
        </p:nvSpPr>
        <p:spPr>
          <a:xfrm>
            <a:off x="1143000" y="1524000"/>
            <a:ext cx="6347205" cy="2659382"/>
          </a:xfrm>
          <a:prstGeom prst="rect">
            <a:avLst/>
          </a:prstGeom>
          <a:noFill/>
          <a:ln>
            <a:noFill/>
          </a:ln>
        </p:spPr>
        <p:txBody>
          <a:bodyPr anchorCtr="0" anchor="t" bIns="0" lIns="0" spcFirstLastPara="1" rIns="0" wrap="square" tIns="0">
            <a:spAutoFit/>
          </a:bodyPr>
          <a:lstStyle/>
          <a:p>
            <a:pPr indent="0" lvl="0" marL="0" rtl="0" algn="ctr">
              <a:lnSpc>
                <a:spcPct val="150000"/>
              </a:lnSpc>
              <a:spcBef>
                <a:spcPts val="0"/>
              </a:spcBef>
              <a:spcAft>
                <a:spcPts val="0"/>
              </a:spcAft>
              <a:buNone/>
            </a:pPr>
            <a:r>
              <a:rPr lang="en-US" sz="4000">
                <a:solidFill>
                  <a:schemeClr val="dk1"/>
                </a:solidFill>
              </a:rPr>
              <a:t>TẠO FORM TRONG VB.NET KẾT NỐI TỚI SQL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0"/>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FORM TRONG VB.NET</a:t>
            </a:r>
            <a:endParaRPr/>
          </a:p>
        </p:txBody>
      </p:sp>
      <p:sp>
        <p:nvSpPr>
          <p:cNvPr id="273" name="Google Shape;273;p30"/>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 Khởi tạo vb.net</a:t>
            </a:r>
            <a:endParaRPr sz="2400"/>
          </a:p>
        </p:txBody>
      </p:sp>
      <p:sp>
        <p:nvSpPr>
          <p:cNvPr id="274" name="Google Shape;274;p30"/>
          <p:cNvSpPr txBox="1"/>
          <p:nvPr/>
        </p:nvSpPr>
        <p:spPr>
          <a:xfrm>
            <a:off x="434975" y="1562252"/>
            <a:ext cx="8255000" cy="369332"/>
          </a:xfrm>
          <a:prstGeom prst="rect">
            <a:avLst/>
          </a:prstGeom>
          <a:noFill/>
          <a:ln>
            <a:noFill/>
          </a:ln>
        </p:spPr>
        <p:txBody>
          <a:bodyPr anchorCtr="0" anchor="t" bIns="0" lIns="0" spcFirstLastPara="1" rIns="0" wrap="square" tIns="0">
            <a:spAutoFit/>
          </a:bodyPr>
          <a:lstStyle/>
          <a:p>
            <a:pPr indent="-342900" lvl="0" marL="34290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Chọn </a:t>
            </a:r>
            <a:r>
              <a:rPr b="0" i="0" lang="en-US" sz="2400">
                <a:solidFill>
                  <a:srgbClr val="FF0000"/>
                </a:solidFill>
                <a:latin typeface="Calibri"/>
                <a:ea typeface="Calibri"/>
                <a:cs typeface="Calibri"/>
                <a:sym typeface="Calibri"/>
              </a:rPr>
              <a:t>New Project</a:t>
            </a:r>
            <a:endParaRPr b="0" i="0" sz="2400">
              <a:solidFill>
                <a:srgbClr val="FF0000"/>
              </a:solidFill>
              <a:latin typeface="Calibri"/>
              <a:ea typeface="Calibri"/>
              <a:cs typeface="Calibri"/>
              <a:sym typeface="Calibri"/>
            </a:endParaRPr>
          </a:p>
        </p:txBody>
      </p:sp>
      <p:grpSp>
        <p:nvGrpSpPr>
          <p:cNvPr id="275" name="Google Shape;275;p30"/>
          <p:cNvGrpSpPr/>
          <p:nvPr/>
        </p:nvGrpSpPr>
        <p:grpSpPr>
          <a:xfrm>
            <a:off x="661678" y="2271461"/>
            <a:ext cx="7820641" cy="3786376"/>
            <a:chOff x="180359" y="2081024"/>
            <a:chExt cx="8840434" cy="2695951"/>
          </a:xfrm>
        </p:grpSpPr>
        <p:pic>
          <p:nvPicPr>
            <p:cNvPr id="276" name="Google Shape;276;p30"/>
            <p:cNvPicPr preferRelativeResize="0"/>
            <p:nvPr/>
          </p:nvPicPr>
          <p:blipFill rotWithShape="1">
            <a:blip r:embed="rId3">
              <a:alphaModFix/>
            </a:blip>
            <a:srcRect b="0" l="0" r="0" t="0"/>
            <a:stretch/>
          </p:blipFill>
          <p:spPr>
            <a:xfrm>
              <a:off x="180359" y="2081024"/>
              <a:ext cx="8840434" cy="2695951"/>
            </a:xfrm>
            <a:prstGeom prst="rect">
              <a:avLst/>
            </a:prstGeom>
            <a:noFill/>
            <a:ln>
              <a:noFill/>
            </a:ln>
          </p:spPr>
        </p:pic>
        <p:sp>
          <p:nvSpPr>
            <p:cNvPr id="277" name="Google Shape;277;p30"/>
            <p:cNvSpPr/>
            <p:nvPr/>
          </p:nvSpPr>
          <p:spPr>
            <a:xfrm>
              <a:off x="444500" y="3657600"/>
              <a:ext cx="8509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78" name="Google Shape;278;p30"/>
            <p:cNvSpPr/>
            <p:nvPr/>
          </p:nvSpPr>
          <p:spPr>
            <a:xfrm>
              <a:off x="1398397" y="3657600"/>
              <a:ext cx="506603"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FORM TRONG VB.NET</a:t>
            </a:r>
            <a:endParaRPr/>
          </a:p>
        </p:txBody>
      </p:sp>
      <p:sp>
        <p:nvSpPr>
          <p:cNvPr id="285" name="Google Shape;285;p31"/>
          <p:cNvSpPr txBox="1"/>
          <p:nvPr>
            <p:ph idx="1" type="body"/>
          </p:nvPr>
        </p:nvSpPr>
        <p:spPr>
          <a:xfrm>
            <a:off x="228600" y="1069267"/>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Chọn ứng dụng và đặt tên cho dự án</a:t>
            </a:r>
            <a:endParaRPr sz="2400"/>
          </a:p>
        </p:txBody>
      </p:sp>
      <p:grpSp>
        <p:nvGrpSpPr>
          <p:cNvPr id="286" name="Google Shape;286;p31"/>
          <p:cNvGrpSpPr/>
          <p:nvPr/>
        </p:nvGrpSpPr>
        <p:grpSpPr>
          <a:xfrm>
            <a:off x="179724" y="1499374"/>
            <a:ext cx="8964276" cy="5182323"/>
            <a:chOff x="179724" y="1499374"/>
            <a:chExt cx="8964276" cy="5182323"/>
          </a:xfrm>
        </p:grpSpPr>
        <p:pic>
          <p:nvPicPr>
            <p:cNvPr id="287" name="Google Shape;287;p31"/>
            <p:cNvPicPr preferRelativeResize="0"/>
            <p:nvPr/>
          </p:nvPicPr>
          <p:blipFill rotWithShape="1">
            <a:blip r:embed="rId3">
              <a:alphaModFix/>
            </a:blip>
            <a:srcRect b="0" l="0" r="0" t="0"/>
            <a:stretch/>
          </p:blipFill>
          <p:spPr>
            <a:xfrm>
              <a:off x="179724" y="1499374"/>
              <a:ext cx="8964276" cy="5182323"/>
            </a:xfrm>
            <a:prstGeom prst="rect">
              <a:avLst/>
            </a:prstGeom>
            <a:noFill/>
            <a:ln>
              <a:noFill/>
            </a:ln>
          </p:spPr>
        </p:pic>
        <p:sp>
          <p:nvSpPr>
            <p:cNvPr id="288" name="Google Shape;288;p31"/>
            <p:cNvSpPr/>
            <p:nvPr/>
          </p:nvSpPr>
          <p:spPr>
            <a:xfrm>
              <a:off x="1398397" y="5486400"/>
              <a:ext cx="1192403" cy="1492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89" name="Google Shape;289;p31"/>
            <p:cNvSpPr/>
            <p:nvPr/>
          </p:nvSpPr>
          <p:spPr>
            <a:xfrm>
              <a:off x="2819400" y="5486400"/>
              <a:ext cx="685800" cy="762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0" name="Google Shape;290;p31"/>
            <p:cNvSpPr/>
            <p:nvPr/>
          </p:nvSpPr>
          <p:spPr>
            <a:xfrm>
              <a:off x="3733800" y="5254626"/>
              <a:ext cx="914400" cy="380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Nhập tên Project </a:t>
              </a:r>
              <a:endParaRPr sz="1100">
                <a:solidFill>
                  <a:srgbClr val="FF0000"/>
                </a:solidFill>
                <a:latin typeface="Calibri"/>
                <a:ea typeface="Calibri"/>
                <a:cs typeface="Calibri"/>
                <a:sym typeface="Calibri"/>
              </a:endParaRPr>
            </a:p>
          </p:txBody>
        </p:sp>
        <p:sp>
          <p:nvSpPr>
            <p:cNvPr id="291" name="Google Shape;291;p31"/>
            <p:cNvSpPr/>
            <p:nvPr/>
          </p:nvSpPr>
          <p:spPr>
            <a:xfrm>
              <a:off x="7467600" y="6404698"/>
              <a:ext cx="762000" cy="224702"/>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2" name="Google Shape;292;p31"/>
            <p:cNvSpPr/>
            <p:nvPr/>
          </p:nvSpPr>
          <p:spPr>
            <a:xfrm>
              <a:off x="6781800" y="6477000"/>
              <a:ext cx="5334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3" name="Google Shape;293;p31"/>
            <p:cNvSpPr/>
            <p:nvPr/>
          </p:nvSpPr>
          <p:spPr>
            <a:xfrm>
              <a:off x="5867400" y="6377814"/>
              <a:ext cx="838200" cy="25158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rgbClr val="FF0000"/>
                  </a:solidFill>
                  <a:latin typeface="Calibri"/>
                  <a:ea typeface="Calibri"/>
                  <a:cs typeface="Calibri"/>
                  <a:sym typeface="Calibri"/>
                </a:rPr>
                <a:t>Chọn OK</a:t>
              </a:r>
              <a:endParaRPr sz="1200">
                <a:solidFill>
                  <a:srgbClr val="FF0000"/>
                </a:solidFill>
                <a:latin typeface="Calibri"/>
                <a:ea typeface="Calibri"/>
                <a:cs typeface="Calibri"/>
                <a:sym typeface="Calibri"/>
              </a:endParaRPr>
            </a:p>
          </p:txBody>
        </p:sp>
        <p:sp>
          <p:nvSpPr>
            <p:cNvPr id="294" name="Google Shape;294;p31"/>
            <p:cNvSpPr/>
            <p:nvPr/>
          </p:nvSpPr>
          <p:spPr>
            <a:xfrm>
              <a:off x="1398396" y="5700712"/>
              <a:ext cx="3326004" cy="1492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5" name="Google Shape;295;p31"/>
            <p:cNvSpPr/>
            <p:nvPr/>
          </p:nvSpPr>
          <p:spPr>
            <a:xfrm rot="-8875197">
              <a:off x="6757923" y="5508363"/>
              <a:ext cx="355056" cy="160773"/>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6" name="Google Shape;296;p31"/>
            <p:cNvSpPr/>
            <p:nvPr/>
          </p:nvSpPr>
          <p:spPr>
            <a:xfrm>
              <a:off x="5495924" y="5181601"/>
              <a:ext cx="1285876"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Địa chỉ lưu dữ liệu project</a:t>
              </a:r>
              <a:endParaRPr sz="1100">
                <a:solidFill>
                  <a:srgbClr val="FF0000"/>
                </a:solidFill>
                <a:latin typeface="Calibri"/>
                <a:ea typeface="Calibri"/>
                <a:cs typeface="Calibri"/>
                <a:sym typeface="Calibri"/>
              </a:endParaRPr>
            </a:p>
          </p:txBody>
        </p:sp>
        <p:sp>
          <p:nvSpPr>
            <p:cNvPr id="297" name="Google Shape;297;p31"/>
            <p:cNvSpPr/>
            <p:nvPr/>
          </p:nvSpPr>
          <p:spPr>
            <a:xfrm>
              <a:off x="6629400" y="5700712"/>
              <a:ext cx="762000" cy="1595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2"/>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FORM TRONG VB.NET</a:t>
            </a:r>
            <a:endParaRPr/>
          </a:p>
        </p:txBody>
      </p:sp>
      <p:sp>
        <p:nvSpPr>
          <p:cNvPr id="303" name="Google Shape;303;p32"/>
          <p:cNvSpPr txBox="1"/>
          <p:nvPr>
            <p:ph idx="1" type="body"/>
          </p:nvPr>
        </p:nvSpPr>
        <p:spPr>
          <a:xfrm>
            <a:off x="304800" y="1242658"/>
            <a:ext cx="8255000" cy="369332"/>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400"/>
              <a:buFont typeface="Noto Sans Symbols"/>
              <a:buChar char="▪"/>
            </a:pPr>
            <a:r>
              <a:rPr lang="en-US" sz="2400"/>
              <a:t>Các đối tượng sử dụng để Thiết kế giao diện</a:t>
            </a:r>
            <a:endParaRPr sz="2400"/>
          </a:p>
        </p:txBody>
      </p:sp>
      <p:grpSp>
        <p:nvGrpSpPr>
          <p:cNvPr id="304" name="Google Shape;304;p32"/>
          <p:cNvGrpSpPr/>
          <p:nvPr/>
        </p:nvGrpSpPr>
        <p:grpSpPr>
          <a:xfrm>
            <a:off x="228600" y="1926588"/>
            <a:ext cx="8839200" cy="4267200"/>
            <a:chOff x="-1" y="1595248"/>
            <a:chExt cx="9144001" cy="3967352"/>
          </a:xfrm>
        </p:grpSpPr>
        <p:pic>
          <p:nvPicPr>
            <p:cNvPr id="305" name="Google Shape;305;p32"/>
            <p:cNvPicPr preferRelativeResize="0"/>
            <p:nvPr/>
          </p:nvPicPr>
          <p:blipFill rotWithShape="1">
            <a:blip r:embed="rId3">
              <a:alphaModFix/>
            </a:blip>
            <a:srcRect b="0" l="0" r="0" t="0"/>
            <a:stretch/>
          </p:blipFill>
          <p:spPr>
            <a:xfrm>
              <a:off x="-1" y="1600200"/>
              <a:ext cx="9144000" cy="3957448"/>
            </a:xfrm>
            <a:prstGeom prst="rect">
              <a:avLst/>
            </a:prstGeom>
            <a:noFill/>
            <a:ln>
              <a:noFill/>
            </a:ln>
          </p:spPr>
        </p:pic>
        <p:sp>
          <p:nvSpPr>
            <p:cNvPr id="306" name="Google Shape;306;p32"/>
            <p:cNvSpPr/>
            <p:nvPr/>
          </p:nvSpPr>
          <p:spPr>
            <a:xfrm>
              <a:off x="7620000" y="3578924"/>
              <a:ext cx="1447800" cy="183127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07" name="Google Shape;307;p32"/>
            <p:cNvSpPr/>
            <p:nvPr/>
          </p:nvSpPr>
          <p:spPr>
            <a:xfrm>
              <a:off x="6705600" y="4495800"/>
              <a:ext cx="6858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8" name="Google Shape;308;p32"/>
            <p:cNvSpPr/>
            <p:nvPr/>
          </p:nvSpPr>
          <p:spPr>
            <a:xfrm>
              <a:off x="5705474" y="4343400"/>
              <a:ext cx="990601" cy="4572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rgbClr val="FF0000"/>
                  </a:solidFill>
                  <a:latin typeface="Calibri"/>
                  <a:ea typeface="Calibri"/>
                  <a:cs typeface="Calibri"/>
                  <a:sym typeface="Calibri"/>
                </a:rPr>
                <a:t>Chỉnh sửa thuộc tính</a:t>
              </a:r>
              <a:endParaRPr sz="1200">
                <a:solidFill>
                  <a:srgbClr val="FF0000"/>
                </a:solidFill>
                <a:latin typeface="Calibri"/>
                <a:ea typeface="Calibri"/>
                <a:cs typeface="Calibri"/>
                <a:sym typeface="Calibri"/>
              </a:endParaRPr>
            </a:p>
          </p:txBody>
        </p:sp>
        <p:sp>
          <p:nvSpPr>
            <p:cNvPr id="309" name="Google Shape;309;p32"/>
            <p:cNvSpPr/>
            <p:nvPr/>
          </p:nvSpPr>
          <p:spPr>
            <a:xfrm>
              <a:off x="76200" y="1600200"/>
              <a:ext cx="1143000" cy="396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0" name="Google Shape;310;p32"/>
            <p:cNvSpPr/>
            <p:nvPr/>
          </p:nvSpPr>
          <p:spPr>
            <a:xfrm>
              <a:off x="1285876" y="4876800"/>
              <a:ext cx="811403"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1" name="Google Shape;311;p32"/>
            <p:cNvSpPr/>
            <p:nvPr/>
          </p:nvSpPr>
          <p:spPr>
            <a:xfrm>
              <a:off x="2106803" y="4652149"/>
              <a:ext cx="1152527" cy="4572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rgbClr val="FF0000"/>
                  </a:solidFill>
                  <a:latin typeface="Calibri"/>
                  <a:ea typeface="Calibri"/>
                  <a:cs typeface="Calibri"/>
                  <a:sym typeface="Calibri"/>
                </a:rPr>
                <a:t>Các thuộc tính phổ biến</a:t>
              </a:r>
              <a:endParaRPr sz="1200">
                <a:solidFill>
                  <a:srgbClr val="FF0000"/>
                </a:solidFill>
                <a:latin typeface="Calibri"/>
                <a:ea typeface="Calibri"/>
                <a:cs typeface="Calibri"/>
                <a:sym typeface="Calibri"/>
              </a:endParaRPr>
            </a:p>
          </p:txBody>
        </p:sp>
        <p:sp>
          <p:nvSpPr>
            <p:cNvPr id="312" name="Google Shape;312;p32"/>
            <p:cNvSpPr/>
            <p:nvPr/>
          </p:nvSpPr>
          <p:spPr>
            <a:xfrm>
              <a:off x="1398397" y="1810676"/>
              <a:ext cx="2030603" cy="207552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3" name="Google Shape;313;p32"/>
            <p:cNvSpPr/>
            <p:nvPr/>
          </p:nvSpPr>
          <p:spPr>
            <a:xfrm>
              <a:off x="3505200" y="2667000"/>
              <a:ext cx="7620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4" name="Google Shape;314;p32"/>
            <p:cNvSpPr/>
            <p:nvPr/>
          </p:nvSpPr>
          <p:spPr>
            <a:xfrm>
              <a:off x="4267200" y="2465348"/>
              <a:ext cx="914400" cy="430252"/>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rgbClr val="FF0000"/>
                  </a:solidFill>
                  <a:latin typeface="Calibri"/>
                  <a:ea typeface="Calibri"/>
                  <a:cs typeface="Calibri"/>
                  <a:sym typeface="Calibri"/>
                </a:rPr>
                <a:t>Giao diện form</a:t>
              </a:r>
              <a:endParaRPr sz="1200">
                <a:solidFill>
                  <a:srgbClr val="FF0000"/>
                </a:solidFill>
                <a:latin typeface="Calibri"/>
                <a:ea typeface="Calibri"/>
                <a:cs typeface="Calibri"/>
                <a:sym typeface="Calibri"/>
              </a:endParaRPr>
            </a:p>
          </p:txBody>
        </p:sp>
        <p:sp>
          <p:nvSpPr>
            <p:cNvPr id="315" name="Google Shape;315;p32"/>
            <p:cNvSpPr/>
            <p:nvPr/>
          </p:nvSpPr>
          <p:spPr>
            <a:xfrm>
              <a:off x="7620000" y="1595248"/>
              <a:ext cx="1524000" cy="183127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6" name="Google Shape;316;p32"/>
            <p:cNvSpPr/>
            <p:nvPr/>
          </p:nvSpPr>
          <p:spPr>
            <a:xfrm>
              <a:off x="6857999" y="2661424"/>
              <a:ext cx="7620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7" name="Google Shape;317;p32"/>
            <p:cNvSpPr/>
            <p:nvPr/>
          </p:nvSpPr>
          <p:spPr>
            <a:xfrm>
              <a:off x="6086473" y="2439561"/>
              <a:ext cx="762000" cy="59612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50">
                  <a:solidFill>
                    <a:srgbClr val="FF0000"/>
                  </a:solidFill>
                  <a:latin typeface="Calibri"/>
                  <a:ea typeface="Calibri"/>
                  <a:cs typeface="Calibri"/>
                  <a:sym typeface="Calibri"/>
                </a:rPr>
                <a:t>Quản lý các project</a:t>
              </a:r>
              <a:endParaRPr sz="1050">
                <a:solidFill>
                  <a:srgbClr val="FF0000"/>
                </a:solidFill>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33"/>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FORM TRONG VB.NET</a:t>
            </a:r>
            <a:endParaRPr/>
          </a:p>
        </p:txBody>
      </p:sp>
      <p:sp>
        <p:nvSpPr>
          <p:cNvPr id="323" name="Google Shape;323;p33"/>
          <p:cNvSpPr txBox="1"/>
          <p:nvPr>
            <p:ph idx="1" type="body"/>
          </p:nvPr>
        </p:nvSpPr>
        <p:spPr>
          <a:xfrm>
            <a:off x="565011" y="1275579"/>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Thiết lập các thuộc tính cho các đối tượng cần thiết kế</a:t>
            </a:r>
            <a:endParaRPr sz="2400"/>
          </a:p>
        </p:txBody>
      </p:sp>
      <p:grpSp>
        <p:nvGrpSpPr>
          <p:cNvPr id="324" name="Google Shape;324;p33"/>
          <p:cNvGrpSpPr/>
          <p:nvPr/>
        </p:nvGrpSpPr>
        <p:grpSpPr>
          <a:xfrm>
            <a:off x="685800" y="1981200"/>
            <a:ext cx="7848600" cy="4486901"/>
            <a:chOff x="164503" y="1581150"/>
            <a:chExt cx="7474826" cy="4486901"/>
          </a:xfrm>
        </p:grpSpPr>
        <p:pic>
          <p:nvPicPr>
            <p:cNvPr id="325" name="Google Shape;325;p33"/>
            <p:cNvPicPr preferRelativeResize="0"/>
            <p:nvPr/>
          </p:nvPicPr>
          <p:blipFill rotWithShape="1">
            <a:blip r:embed="rId3">
              <a:alphaModFix/>
            </a:blip>
            <a:srcRect b="0" l="0" r="0" t="0"/>
            <a:stretch/>
          </p:blipFill>
          <p:spPr>
            <a:xfrm>
              <a:off x="1504671" y="1581150"/>
              <a:ext cx="2086266" cy="4486901"/>
            </a:xfrm>
            <a:prstGeom prst="rect">
              <a:avLst/>
            </a:prstGeom>
            <a:noFill/>
            <a:ln>
              <a:noFill/>
            </a:ln>
          </p:spPr>
        </p:pic>
        <p:pic>
          <p:nvPicPr>
            <p:cNvPr id="326" name="Google Shape;326;p33"/>
            <p:cNvPicPr preferRelativeResize="0"/>
            <p:nvPr/>
          </p:nvPicPr>
          <p:blipFill rotWithShape="1">
            <a:blip r:embed="rId4">
              <a:alphaModFix/>
            </a:blip>
            <a:srcRect b="0" l="0" r="0" t="0"/>
            <a:stretch/>
          </p:blipFill>
          <p:spPr>
            <a:xfrm>
              <a:off x="5638800" y="1581150"/>
              <a:ext cx="2000529" cy="3515216"/>
            </a:xfrm>
            <a:prstGeom prst="rect">
              <a:avLst/>
            </a:prstGeom>
            <a:noFill/>
            <a:ln>
              <a:noFill/>
            </a:ln>
          </p:spPr>
        </p:pic>
        <p:sp>
          <p:nvSpPr>
            <p:cNvPr id="327" name="Google Shape;327;p33"/>
            <p:cNvSpPr/>
            <p:nvPr/>
          </p:nvSpPr>
          <p:spPr>
            <a:xfrm>
              <a:off x="1676400" y="2966224"/>
              <a:ext cx="1752600" cy="21004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28" name="Google Shape;328;p33"/>
            <p:cNvSpPr/>
            <p:nvPr/>
          </p:nvSpPr>
          <p:spPr>
            <a:xfrm>
              <a:off x="1676400" y="3681727"/>
              <a:ext cx="1752600" cy="1523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29" name="Google Shape;329;p33"/>
            <p:cNvSpPr/>
            <p:nvPr/>
          </p:nvSpPr>
          <p:spPr>
            <a:xfrm>
              <a:off x="1657350" y="3915902"/>
              <a:ext cx="1752600" cy="1523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30" name="Google Shape;330;p33"/>
            <p:cNvSpPr/>
            <p:nvPr/>
          </p:nvSpPr>
          <p:spPr>
            <a:xfrm>
              <a:off x="1671504" y="4599824"/>
              <a:ext cx="1752600" cy="23417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31" name="Google Shape;331;p33"/>
            <p:cNvSpPr/>
            <p:nvPr/>
          </p:nvSpPr>
          <p:spPr>
            <a:xfrm>
              <a:off x="5638800" y="1810676"/>
              <a:ext cx="1752600" cy="9432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32" name="Google Shape;332;p33"/>
            <p:cNvSpPr/>
            <p:nvPr/>
          </p:nvSpPr>
          <p:spPr>
            <a:xfrm>
              <a:off x="967537" y="2983863"/>
              <a:ext cx="483997" cy="128273"/>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3" name="Google Shape;333;p33"/>
            <p:cNvSpPr/>
            <p:nvPr/>
          </p:nvSpPr>
          <p:spPr>
            <a:xfrm>
              <a:off x="934809" y="3690046"/>
              <a:ext cx="483997" cy="128273"/>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4" name="Google Shape;334;p33"/>
            <p:cNvSpPr/>
            <p:nvPr/>
          </p:nvSpPr>
          <p:spPr>
            <a:xfrm>
              <a:off x="961645" y="3940028"/>
              <a:ext cx="483997" cy="128273"/>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5" name="Google Shape;335;p33"/>
            <p:cNvSpPr/>
            <p:nvPr/>
          </p:nvSpPr>
          <p:spPr>
            <a:xfrm>
              <a:off x="967537" y="4652775"/>
              <a:ext cx="483997" cy="128273"/>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6" name="Google Shape;336;p33"/>
            <p:cNvSpPr/>
            <p:nvPr/>
          </p:nvSpPr>
          <p:spPr>
            <a:xfrm>
              <a:off x="5029200" y="1810676"/>
              <a:ext cx="483997" cy="128273"/>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7" name="Google Shape;337;p33"/>
            <p:cNvSpPr/>
            <p:nvPr/>
          </p:nvSpPr>
          <p:spPr>
            <a:xfrm>
              <a:off x="228600" y="2667000"/>
              <a:ext cx="685800" cy="438572"/>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00">
                  <a:solidFill>
                    <a:srgbClr val="FF0000"/>
                  </a:solidFill>
                  <a:latin typeface="Calibri"/>
                  <a:ea typeface="Calibri"/>
                  <a:cs typeface="Calibri"/>
                  <a:sym typeface="Calibri"/>
                </a:rPr>
                <a:t>Màu phông</a:t>
              </a:r>
              <a:endParaRPr sz="1000">
                <a:solidFill>
                  <a:srgbClr val="FF0000"/>
                </a:solidFill>
                <a:latin typeface="Calibri"/>
                <a:ea typeface="Calibri"/>
                <a:cs typeface="Calibri"/>
                <a:sym typeface="Calibri"/>
              </a:endParaRPr>
            </a:p>
          </p:txBody>
        </p:sp>
        <p:sp>
          <p:nvSpPr>
            <p:cNvPr id="338" name="Google Shape;338;p33"/>
            <p:cNvSpPr/>
            <p:nvPr/>
          </p:nvSpPr>
          <p:spPr>
            <a:xfrm>
              <a:off x="164503" y="3590854"/>
              <a:ext cx="685800" cy="22746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00">
                  <a:solidFill>
                    <a:srgbClr val="FF0000"/>
                  </a:solidFill>
                  <a:latin typeface="Calibri"/>
                  <a:ea typeface="Calibri"/>
                  <a:cs typeface="Calibri"/>
                  <a:sym typeface="Calibri"/>
                </a:rPr>
                <a:t>Cỡ chữ</a:t>
              </a:r>
              <a:endParaRPr sz="1000">
                <a:solidFill>
                  <a:srgbClr val="FF0000"/>
                </a:solidFill>
                <a:latin typeface="Calibri"/>
                <a:ea typeface="Calibri"/>
                <a:cs typeface="Calibri"/>
                <a:sym typeface="Calibri"/>
              </a:endParaRPr>
            </a:p>
          </p:txBody>
        </p:sp>
        <p:sp>
          <p:nvSpPr>
            <p:cNvPr id="339" name="Google Shape;339;p33"/>
            <p:cNvSpPr/>
            <p:nvPr/>
          </p:nvSpPr>
          <p:spPr>
            <a:xfrm>
              <a:off x="164503" y="3915902"/>
              <a:ext cx="685800" cy="22746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00">
                  <a:solidFill>
                    <a:srgbClr val="FF0000"/>
                  </a:solidFill>
                  <a:latin typeface="Calibri"/>
                  <a:ea typeface="Calibri"/>
                  <a:cs typeface="Calibri"/>
                  <a:sym typeface="Calibri"/>
                </a:rPr>
                <a:t>Màu chữ</a:t>
              </a:r>
              <a:endParaRPr sz="1000">
                <a:solidFill>
                  <a:srgbClr val="FF0000"/>
                </a:solidFill>
                <a:latin typeface="Calibri"/>
                <a:ea typeface="Calibri"/>
                <a:cs typeface="Calibri"/>
                <a:sym typeface="Calibri"/>
              </a:endParaRPr>
            </a:p>
          </p:txBody>
        </p:sp>
        <p:sp>
          <p:nvSpPr>
            <p:cNvPr id="340" name="Google Shape;340;p33"/>
            <p:cNvSpPr/>
            <p:nvPr/>
          </p:nvSpPr>
          <p:spPr>
            <a:xfrm>
              <a:off x="180836" y="4606534"/>
              <a:ext cx="685800" cy="57506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00">
                  <a:solidFill>
                    <a:srgbClr val="FF0000"/>
                  </a:solidFill>
                  <a:latin typeface="Calibri"/>
                  <a:ea typeface="Calibri"/>
                  <a:cs typeface="Calibri"/>
                  <a:sym typeface="Calibri"/>
                </a:rPr>
                <a:t>Tên hiện trên textbox</a:t>
              </a:r>
              <a:endParaRPr sz="1000">
                <a:solidFill>
                  <a:srgbClr val="FF0000"/>
                </a:solidFill>
                <a:latin typeface="Calibri"/>
                <a:ea typeface="Calibri"/>
                <a:cs typeface="Calibri"/>
                <a:sym typeface="Calibri"/>
              </a:endParaRPr>
            </a:p>
          </p:txBody>
        </p:sp>
        <p:sp>
          <p:nvSpPr>
            <p:cNvPr id="341" name="Google Shape;341;p33"/>
            <p:cNvSpPr/>
            <p:nvPr/>
          </p:nvSpPr>
          <p:spPr>
            <a:xfrm>
              <a:off x="3980402" y="1645519"/>
              <a:ext cx="1003999" cy="42525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00">
                  <a:solidFill>
                    <a:srgbClr val="FF0000"/>
                  </a:solidFill>
                  <a:latin typeface="Calibri"/>
                  <a:ea typeface="Calibri"/>
                  <a:cs typeface="Calibri"/>
                  <a:sym typeface="Calibri"/>
                </a:rPr>
                <a:t>Name của thuộc tính</a:t>
              </a:r>
              <a:endParaRPr sz="1000">
                <a:solidFill>
                  <a:srgbClr val="FF0000"/>
                </a:solidFill>
                <a:latin typeface="Calibri"/>
                <a:ea typeface="Calibri"/>
                <a:cs typeface="Calibri"/>
                <a:sym typeface="Calibri"/>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4"/>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FORM TRONG VB.NET</a:t>
            </a:r>
            <a:endParaRPr/>
          </a:p>
        </p:txBody>
      </p:sp>
      <p:sp>
        <p:nvSpPr>
          <p:cNvPr id="348" name="Google Shape;348;p34"/>
          <p:cNvSpPr txBox="1"/>
          <p:nvPr>
            <p:ph idx="1" type="body"/>
          </p:nvPr>
        </p:nvSpPr>
        <p:spPr>
          <a:xfrm>
            <a:off x="152400" y="1157107"/>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Các đối tượng trên giao diện Lập phiếu mượn</a:t>
            </a:r>
            <a:endParaRPr sz="2400"/>
          </a:p>
        </p:txBody>
      </p:sp>
      <p:grpSp>
        <p:nvGrpSpPr>
          <p:cNvPr id="349" name="Google Shape;349;p34"/>
          <p:cNvGrpSpPr/>
          <p:nvPr/>
        </p:nvGrpSpPr>
        <p:grpSpPr>
          <a:xfrm>
            <a:off x="304799" y="1676400"/>
            <a:ext cx="8534400" cy="4352966"/>
            <a:chOff x="0" y="1137135"/>
            <a:chExt cx="9144000" cy="4352966"/>
          </a:xfrm>
        </p:grpSpPr>
        <p:pic>
          <p:nvPicPr>
            <p:cNvPr id="350" name="Google Shape;350;p34"/>
            <p:cNvPicPr preferRelativeResize="0"/>
            <p:nvPr/>
          </p:nvPicPr>
          <p:blipFill rotWithShape="1">
            <a:blip r:embed="rId3">
              <a:alphaModFix/>
            </a:blip>
            <a:srcRect b="0" l="0" r="0" t="0"/>
            <a:stretch/>
          </p:blipFill>
          <p:spPr>
            <a:xfrm>
              <a:off x="0" y="1499374"/>
              <a:ext cx="9144000" cy="3990727"/>
            </a:xfrm>
            <a:prstGeom prst="rect">
              <a:avLst/>
            </a:prstGeom>
            <a:noFill/>
            <a:ln>
              <a:noFill/>
            </a:ln>
          </p:spPr>
        </p:pic>
        <p:sp>
          <p:nvSpPr>
            <p:cNvPr id="351" name="Google Shape;351;p34"/>
            <p:cNvSpPr/>
            <p:nvPr/>
          </p:nvSpPr>
          <p:spPr>
            <a:xfrm>
              <a:off x="1447800" y="2057400"/>
              <a:ext cx="3810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2" name="Google Shape;352;p34"/>
            <p:cNvSpPr/>
            <p:nvPr/>
          </p:nvSpPr>
          <p:spPr>
            <a:xfrm>
              <a:off x="1457325" y="2295525"/>
              <a:ext cx="3810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3" name="Google Shape;353;p34"/>
            <p:cNvSpPr/>
            <p:nvPr/>
          </p:nvSpPr>
          <p:spPr>
            <a:xfrm>
              <a:off x="2924175" y="2090351"/>
              <a:ext cx="3810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4" name="Google Shape;354;p34"/>
            <p:cNvSpPr/>
            <p:nvPr/>
          </p:nvSpPr>
          <p:spPr>
            <a:xfrm>
              <a:off x="2933700" y="2295525"/>
              <a:ext cx="3810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5" name="Google Shape;355;p34"/>
            <p:cNvSpPr/>
            <p:nvPr/>
          </p:nvSpPr>
          <p:spPr>
            <a:xfrm>
              <a:off x="4648200" y="2080826"/>
              <a:ext cx="3810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6" name="Google Shape;356;p34"/>
            <p:cNvSpPr/>
            <p:nvPr/>
          </p:nvSpPr>
          <p:spPr>
            <a:xfrm>
              <a:off x="4648200" y="2286000"/>
              <a:ext cx="5334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7" name="Google Shape;357;p34"/>
            <p:cNvSpPr/>
            <p:nvPr/>
          </p:nvSpPr>
          <p:spPr>
            <a:xfrm>
              <a:off x="1995486" y="2080826"/>
              <a:ext cx="671513" cy="1619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8" name="Google Shape;358;p34"/>
            <p:cNvSpPr/>
            <p:nvPr/>
          </p:nvSpPr>
          <p:spPr>
            <a:xfrm>
              <a:off x="1988344" y="2309812"/>
              <a:ext cx="671513" cy="1619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9" name="Google Shape;359;p34"/>
            <p:cNvSpPr/>
            <p:nvPr/>
          </p:nvSpPr>
          <p:spPr>
            <a:xfrm>
              <a:off x="3407568" y="2080826"/>
              <a:ext cx="671513" cy="1619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0" name="Google Shape;360;p34"/>
            <p:cNvSpPr/>
            <p:nvPr/>
          </p:nvSpPr>
          <p:spPr>
            <a:xfrm>
              <a:off x="3407568" y="2309813"/>
              <a:ext cx="671513" cy="1619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1" name="Google Shape;361;p34"/>
            <p:cNvSpPr/>
            <p:nvPr/>
          </p:nvSpPr>
          <p:spPr>
            <a:xfrm>
              <a:off x="5281609" y="2080826"/>
              <a:ext cx="671513" cy="1619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2" name="Google Shape;362;p34"/>
            <p:cNvSpPr/>
            <p:nvPr/>
          </p:nvSpPr>
          <p:spPr>
            <a:xfrm>
              <a:off x="5281609" y="2314188"/>
              <a:ext cx="671513" cy="16192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3" name="Google Shape;363;p34"/>
            <p:cNvSpPr/>
            <p:nvPr/>
          </p:nvSpPr>
          <p:spPr>
            <a:xfrm>
              <a:off x="1434702" y="2629327"/>
              <a:ext cx="5118498" cy="247607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4" name="Google Shape;364;p34"/>
            <p:cNvSpPr/>
            <p:nvPr/>
          </p:nvSpPr>
          <p:spPr>
            <a:xfrm>
              <a:off x="594120" y="2471737"/>
              <a:ext cx="519114" cy="27015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900">
                  <a:solidFill>
                    <a:srgbClr val="FF0000"/>
                  </a:solidFill>
                  <a:latin typeface="Calibri"/>
                  <a:ea typeface="Calibri"/>
                  <a:cs typeface="Calibri"/>
                  <a:sym typeface="Calibri"/>
                </a:rPr>
                <a:t>Lalber</a:t>
              </a:r>
              <a:endParaRPr sz="900">
                <a:solidFill>
                  <a:srgbClr val="FF0000"/>
                </a:solidFill>
                <a:latin typeface="Calibri"/>
                <a:ea typeface="Calibri"/>
                <a:cs typeface="Calibri"/>
                <a:sym typeface="Calibri"/>
              </a:endParaRPr>
            </a:p>
          </p:txBody>
        </p:sp>
        <p:cxnSp>
          <p:nvCxnSpPr>
            <p:cNvPr id="365" name="Google Shape;365;p34"/>
            <p:cNvCxnSpPr/>
            <p:nvPr/>
          </p:nvCxnSpPr>
          <p:spPr>
            <a:xfrm flipH="1" rot="10800000">
              <a:off x="1160859" y="2166551"/>
              <a:ext cx="296466" cy="462776"/>
            </a:xfrm>
            <a:prstGeom prst="straightConnector1">
              <a:avLst/>
            </a:prstGeom>
            <a:noFill/>
            <a:ln cap="flat" cmpd="sng" w="9525">
              <a:solidFill>
                <a:srgbClr val="FF0000"/>
              </a:solidFill>
              <a:prstDash val="solid"/>
              <a:round/>
              <a:headEnd len="sm" w="sm" type="none"/>
              <a:tailEnd len="med" w="med" type="triangle"/>
            </a:ln>
          </p:spPr>
        </p:cxnSp>
        <p:cxnSp>
          <p:nvCxnSpPr>
            <p:cNvPr id="366" name="Google Shape;366;p34"/>
            <p:cNvCxnSpPr/>
            <p:nvPr/>
          </p:nvCxnSpPr>
          <p:spPr>
            <a:xfrm flipH="1" rot="10800000">
              <a:off x="1133477" y="2428640"/>
              <a:ext cx="447677" cy="353748"/>
            </a:xfrm>
            <a:prstGeom prst="straightConnector1">
              <a:avLst/>
            </a:prstGeom>
            <a:noFill/>
            <a:ln cap="flat" cmpd="sng" w="9525">
              <a:solidFill>
                <a:srgbClr val="FF0000"/>
              </a:solidFill>
              <a:prstDash val="solid"/>
              <a:round/>
              <a:headEnd len="sm" w="sm" type="none"/>
              <a:tailEnd len="med" w="med" type="triangle"/>
            </a:ln>
          </p:spPr>
        </p:cxnSp>
        <p:sp>
          <p:nvSpPr>
            <p:cNvPr id="367" name="Google Shape;367;p34"/>
            <p:cNvSpPr/>
            <p:nvPr/>
          </p:nvSpPr>
          <p:spPr>
            <a:xfrm>
              <a:off x="6543675" y="2138673"/>
              <a:ext cx="671513" cy="31370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50">
                  <a:solidFill>
                    <a:srgbClr val="FF0000"/>
                  </a:solidFill>
                  <a:latin typeface="Calibri"/>
                  <a:ea typeface="Calibri"/>
                  <a:cs typeface="Calibri"/>
                  <a:sym typeface="Calibri"/>
                </a:rPr>
                <a:t>Textbox</a:t>
              </a:r>
              <a:endParaRPr sz="1050">
                <a:solidFill>
                  <a:srgbClr val="FF0000"/>
                </a:solidFill>
                <a:latin typeface="Calibri"/>
                <a:ea typeface="Calibri"/>
                <a:cs typeface="Calibri"/>
                <a:sym typeface="Calibri"/>
              </a:endParaRPr>
            </a:p>
          </p:txBody>
        </p:sp>
        <p:sp>
          <p:nvSpPr>
            <p:cNvPr id="368" name="Google Shape;368;p34"/>
            <p:cNvSpPr/>
            <p:nvPr/>
          </p:nvSpPr>
          <p:spPr>
            <a:xfrm>
              <a:off x="6000748" y="2166551"/>
              <a:ext cx="352428" cy="205174"/>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9" name="Google Shape;369;p34"/>
            <p:cNvSpPr/>
            <p:nvPr/>
          </p:nvSpPr>
          <p:spPr>
            <a:xfrm>
              <a:off x="4357687" y="1137135"/>
              <a:ext cx="923922" cy="31370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50">
                  <a:solidFill>
                    <a:srgbClr val="FF0000"/>
                  </a:solidFill>
                  <a:latin typeface="Calibri"/>
                  <a:ea typeface="Calibri"/>
                  <a:cs typeface="Calibri"/>
                  <a:sym typeface="Calibri"/>
                </a:rPr>
                <a:t>Combobox</a:t>
              </a:r>
              <a:endParaRPr sz="1050">
                <a:solidFill>
                  <a:srgbClr val="FF0000"/>
                </a:solidFill>
                <a:latin typeface="Calibri"/>
                <a:ea typeface="Calibri"/>
                <a:cs typeface="Calibri"/>
                <a:sym typeface="Calibri"/>
              </a:endParaRPr>
            </a:p>
          </p:txBody>
        </p:sp>
        <p:cxnSp>
          <p:nvCxnSpPr>
            <p:cNvPr id="370" name="Google Shape;370;p34"/>
            <p:cNvCxnSpPr/>
            <p:nvPr/>
          </p:nvCxnSpPr>
          <p:spPr>
            <a:xfrm flipH="1">
              <a:off x="4079081" y="1450838"/>
              <a:ext cx="569119" cy="687835"/>
            </a:xfrm>
            <a:prstGeom prst="straightConnector1">
              <a:avLst/>
            </a:prstGeom>
            <a:noFill/>
            <a:ln cap="flat" cmpd="sng" w="9525">
              <a:solidFill>
                <a:srgbClr val="FF0000"/>
              </a:solidFill>
              <a:prstDash val="solid"/>
              <a:round/>
              <a:headEnd len="sm" w="sm" type="none"/>
              <a:tailEnd len="med" w="med" type="triangle"/>
            </a:ln>
          </p:spPr>
        </p:cxnSp>
        <p:sp>
          <p:nvSpPr>
            <p:cNvPr id="371" name="Google Shape;371;p34"/>
            <p:cNvSpPr/>
            <p:nvPr/>
          </p:nvSpPr>
          <p:spPr>
            <a:xfrm>
              <a:off x="6827043" y="3405186"/>
              <a:ext cx="671512" cy="40481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900">
                  <a:solidFill>
                    <a:srgbClr val="FF0000"/>
                  </a:solidFill>
                  <a:latin typeface="Calibri"/>
                  <a:ea typeface="Calibri"/>
                  <a:cs typeface="Calibri"/>
                  <a:sym typeface="Calibri"/>
                </a:rPr>
                <a:t>Datagridview</a:t>
              </a:r>
              <a:endParaRPr sz="900">
                <a:solidFill>
                  <a:srgbClr val="FF0000"/>
                </a:solidFill>
                <a:latin typeface="Calibri"/>
                <a:ea typeface="Calibri"/>
                <a:cs typeface="Calibri"/>
                <a:sym typeface="Calibri"/>
              </a:endParaRPr>
            </a:p>
          </p:txBody>
        </p:sp>
        <p:sp>
          <p:nvSpPr>
            <p:cNvPr id="372" name="Google Shape;372;p34"/>
            <p:cNvSpPr/>
            <p:nvPr/>
          </p:nvSpPr>
          <p:spPr>
            <a:xfrm>
              <a:off x="6577008" y="3607592"/>
              <a:ext cx="230985" cy="7587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35"/>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VỚI VB.NET</a:t>
            </a:r>
            <a:endParaRPr/>
          </a:p>
        </p:txBody>
      </p:sp>
      <p:sp>
        <p:nvSpPr>
          <p:cNvPr id="378" name="Google Shape;378;p35"/>
          <p:cNvSpPr txBox="1"/>
          <p:nvPr>
            <p:ph idx="1" type="body"/>
          </p:nvPr>
        </p:nvSpPr>
        <p:spPr>
          <a:xfrm>
            <a:off x="444500" y="1222375"/>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Để kết nối CSDL từ QSL sang môi trường VB.net trong phần CODE cần khai báo sử dụng các thư viện sau:</a:t>
            </a:r>
            <a:endParaRPr/>
          </a:p>
        </p:txBody>
      </p:sp>
      <p:grpSp>
        <p:nvGrpSpPr>
          <p:cNvPr id="379" name="Google Shape;379;p35"/>
          <p:cNvGrpSpPr/>
          <p:nvPr/>
        </p:nvGrpSpPr>
        <p:grpSpPr>
          <a:xfrm>
            <a:off x="533400" y="2254383"/>
            <a:ext cx="7830155" cy="2057400"/>
            <a:chOff x="247045" y="1714258"/>
            <a:chExt cx="8649907" cy="1733792"/>
          </a:xfrm>
        </p:grpSpPr>
        <p:pic>
          <p:nvPicPr>
            <p:cNvPr id="380" name="Google Shape;380;p35"/>
            <p:cNvPicPr preferRelativeResize="0"/>
            <p:nvPr/>
          </p:nvPicPr>
          <p:blipFill rotWithShape="1">
            <a:blip r:embed="rId3">
              <a:alphaModFix/>
            </a:blip>
            <a:srcRect b="0" l="0" r="0" t="0"/>
            <a:stretch/>
          </p:blipFill>
          <p:spPr>
            <a:xfrm>
              <a:off x="247045" y="1714258"/>
              <a:ext cx="8649907" cy="1733792"/>
            </a:xfrm>
            <a:prstGeom prst="rect">
              <a:avLst/>
            </a:prstGeom>
            <a:noFill/>
            <a:ln>
              <a:noFill/>
            </a:ln>
          </p:spPr>
        </p:pic>
        <p:sp>
          <p:nvSpPr>
            <p:cNvPr id="381" name="Google Shape;381;p35"/>
            <p:cNvSpPr/>
            <p:nvPr/>
          </p:nvSpPr>
          <p:spPr>
            <a:xfrm>
              <a:off x="762000" y="2057400"/>
              <a:ext cx="22860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82" name="Google Shape;382;p35"/>
            <p:cNvSpPr/>
            <p:nvPr/>
          </p:nvSpPr>
          <p:spPr>
            <a:xfrm>
              <a:off x="3200400" y="2133600"/>
              <a:ext cx="457200" cy="762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383" name="Google Shape;383;p35"/>
          <p:cNvSpPr txBox="1"/>
          <p:nvPr/>
        </p:nvSpPr>
        <p:spPr>
          <a:xfrm>
            <a:off x="533400" y="4527630"/>
            <a:ext cx="8255000" cy="369332"/>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Khai báo 1 biến kết nối vào </a:t>
            </a:r>
            <a:r>
              <a:rPr b="0" i="0" lang="en-US" sz="2400">
                <a:solidFill>
                  <a:srgbClr val="FF0000"/>
                </a:solidFill>
                <a:latin typeface="Calibri"/>
                <a:ea typeface="Calibri"/>
                <a:cs typeface="Calibri"/>
                <a:sym typeface="Calibri"/>
              </a:rPr>
              <a:t>sqlconnection</a:t>
            </a:r>
            <a:endParaRPr b="0" i="0" sz="2400">
              <a:solidFill>
                <a:schemeClr val="dk1"/>
              </a:solidFill>
              <a:latin typeface="Calibri"/>
              <a:ea typeface="Calibri"/>
              <a:cs typeface="Calibri"/>
              <a:sym typeface="Calibri"/>
            </a:endParaRPr>
          </a:p>
        </p:txBody>
      </p:sp>
      <p:grpSp>
        <p:nvGrpSpPr>
          <p:cNvPr id="384" name="Google Shape;384;p35"/>
          <p:cNvGrpSpPr/>
          <p:nvPr/>
        </p:nvGrpSpPr>
        <p:grpSpPr>
          <a:xfrm>
            <a:off x="533400" y="5112809"/>
            <a:ext cx="7548249" cy="1552792"/>
            <a:chOff x="152400" y="1914308"/>
            <a:chExt cx="8649907" cy="1552792"/>
          </a:xfrm>
        </p:grpSpPr>
        <p:pic>
          <p:nvPicPr>
            <p:cNvPr id="385" name="Google Shape;385;p35"/>
            <p:cNvPicPr preferRelativeResize="0"/>
            <p:nvPr/>
          </p:nvPicPr>
          <p:blipFill rotWithShape="1">
            <a:blip r:embed="rId4">
              <a:alphaModFix/>
            </a:blip>
            <a:srcRect b="0" l="0" r="0" t="0"/>
            <a:stretch/>
          </p:blipFill>
          <p:spPr>
            <a:xfrm>
              <a:off x="152400" y="1914308"/>
              <a:ext cx="8649907" cy="1552792"/>
            </a:xfrm>
            <a:prstGeom prst="rect">
              <a:avLst/>
            </a:prstGeom>
            <a:noFill/>
            <a:ln>
              <a:noFill/>
            </a:ln>
          </p:spPr>
        </p:pic>
        <p:sp>
          <p:nvSpPr>
            <p:cNvPr id="386" name="Google Shape;386;p35"/>
            <p:cNvSpPr/>
            <p:nvPr/>
          </p:nvSpPr>
          <p:spPr>
            <a:xfrm>
              <a:off x="914400" y="2438400"/>
              <a:ext cx="20574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87" name="Google Shape;387;p35"/>
            <p:cNvSpPr/>
            <p:nvPr/>
          </p:nvSpPr>
          <p:spPr>
            <a:xfrm>
              <a:off x="3048000" y="2438400"/>
              <a:ext cx="6096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36"/>
          <p:cNvSpPr txBox="1"/>
          <p:nvPr>
            <p:ph type="title"/>
          </p:nvPr>
        </p:nvSpPr>
        <p:spPr>
          <a:xfrm>
            <a:off x="1398397" y="480186"/>
            <a:ext cx="69074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VÀO VB.NET</a:t>
            </a:r>
            <a:endParaRPr/>
          </a:p>
        </p:txBody>
      </p:sp>
      <p:sp>
        <p:nvSpPr>
          <p:cNvPr id="393" name="Google Shape;393;p36"/>
          <p:cNvSpPr txBox="1"/>
          <p:nvPr>
            <p:ph idx="1" type="body"/>
          </p:nvPr>
        </p:nvSpPr>
        <p:spPr>
          <a:xfrm>
            <a:off x="444500" y="1222375"/>
            <a:ext cx="8255000" cy="55399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Tiếp tục khai báo  biến liên kết với bảng của sql trong vb.net như các hình dưới đây</a:t>
            </a:r>
            <a:endParaRPr/>
          </a:p>
        </p:txBody>
      </p:sp>
      <p:grpSp>
        <p:nvGrpSpPr>
          <p:cNvPr id="394" name="Google Shape;394;p36"/>
          <p:cNvGrpSpPr/>
          <p:nvPr/>
        </p:nvGrpSpPr>
        <p:grpSpPr>
          <a:xfrm>
            <a:off x="250928" y="1940777"/>
            <a:ext cx="8649907" cy="2183609"/>
            <a:chOff x="247046" y="1676400"/>
            <a:chExt cx="8649907" cy="1790950"/>
          </a:xfrm>
        </p:grpSpPr>
        <p:pic>
          <p:nvPicPr>
            <p:cNvPr id="395" name="Google Shape;395;p36"/>
            <p:cNvPicPr preferRelativeResize="0"/>
            <p:nvPr/>
          </p:nvPicPr>
          <p:blipFill rotWithShape="1">
            <a:blip r:embed="rId3">
              <a:alphaModFix/>
            </a:blip>
            <a:srcRect b="0" l="0" r="0" t="0"/>
            <a:stretch/>
          </p:blipFill>
          <p:spPr>
            <a:xfrm>
              <a:off x="247046" y="1676400"/>
              <a:ext cx="8649907" cy="1790950"/>
            </a:xfrm>
            <a:prstGeom prst="rect">
              <a:avLst/>
            </a:prstGeom>
            <a:noFill/>
            <a:ln>
              <a:noFill/>
            </a:ln>
          </p:spPr>
        </p:pic>
        <p:sp>
          <p:nvSpPr>
            <p:cNvPr id="396" name="Google Shape;396;p36"/>
            <p:cNvSpPr/>
            <p:nvPr/>
          </p:nvSpPr>
          <p:spPr>
            <a:xfrm>
              <a:off x="990600" y="2247400"/>
              <a:ext cx="5334000" cy="1143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97" name="Google Shape;397;p36"/>
            <p:cNvSpPr/>
            <p:nvPr/>
          </p:nvSpPr>
          <p:spPr>
            <a:xfrm>
              <a:off x="6553200" y="2571875"/>
              <a:ext cx="762000" cy="171325"/>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grpSp>
        <p:nvGrpSpPr>
          <p:cNvPr id="398" name="Google Shape;398;p36"/>
          <p:cNvGrpSpPr/>
          <p:nvPr/>
        </p:nvGrpSpPr>
        <p:grpSpPr>
          <a:xfrm>
            <a:off x="247045" y="4343772"/>
            <a:ext cx="8649907" cy="2209427"/>
            <a:chOff x="113697" y="3619750"/>
            <a:chExt cx="8649907" cy="1790950"/>
          </a:xfrm>
        </p:grpSpPr>
        <p:pic>
          <p:nvPicPr>
            <p:cNvPr id="399" name="Google Shape;399;p36"/>
            <p:cNvPicPr preferRelativeResize="0"/>
            <p:nvPr/>
          </p:nvPicPr>
          <p:blipFill rotWithShape="1">
            <a:blip r:embed="rId4">
              <a:alphaModFix/>
            </a:blip>
            <a:srcRect b="0" l="0" r="0" t="0"/>
            <a:stretch/>
          </p:blipFill>
          <p:spPr>
            <a:xfrm>
              <a:off x="113697" y="3619750"/>
              <a:ext cx="8649907" cy="1790950"/>
            </a:xfrm>
            <a:prstGeom prst="rect">
              <a:avLst/>
            </a:prstGeom>
            <a:noFill/>
            <a:ln>
              <a:noFill/>
            </a:ln>
          </p:spPr>
        </p:pic>
        <p:sp>
          <p:nvSpPr>
            <p:cNvPr id="400" name="Google Shape;400;p36"/>
            <p:cNvSpPr/>
            <p:nvPr/>
          </p:nvSpPr>
          <p:spPr>
            <a:xfrm>
              <a:off x="1143000" y="4391587"/>
              <a:ext cx="5334000" cy="24727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01" name="Google Shape;401;p36"/>
            <p:cNvSpPr/>
            <p:nvPr/>
          </p:nvSpPr>
          <p:spPr>
            <a:xfrm>
              <a:off x="1066800" y="4814732"/>
              <a:ext cx="2590800" cy="36686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02" name="Google Shape;402;p36"/>
            <p:cNvSpPr/>
            <p:nvPr/>
          </p:nvSpPr>
          <p:spPr>
            <a:xfrm>
              <a:off x="6496050" y="4401049"/>
              <a:ext cx="762000" cy="171325"/>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3" name="Google Shape;403;p36"/>
            <p:cNvSpPr/>
            <p:nvPr/>
          </p:nvSpPr>
          <p:spPr>
            <a:xfrm>
              <a:off x="4476750" y="5010275"/>
              <a:ext cx="762000" cy="171325"/>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4" name="Google Shape;404;p36"/>
            <p:cNvSpPr/>
            <p:nvPr/>
          </p:nvSpPr>
          <p:spPr>
            <a:xfrm>
              <a:off x="7315200" y="4217645"/>
              <a:ext cx="1143000" cy="48565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Câu lệnh liên kết bảng trong sql</a:t>
              </a:r>
              <a:endParaRPr sz="1100">
                <a:solidFill>
                  <a:srgbClr val="FF0000"/>
                </a:solidFill>
                <a:latin typeface="Calibri"/>
                <a:ea typeface="Calibri"/>
                <a:cs typeface="Calibri"/>
                <a:sym typeface="Calibri"/>
              </a:endParaRPr>
            </a:p>
          </p:txBody>
        </p:sp>
        <p:sp>
          <p:nvSpPr>
            <p:cNvPr id="405" name="Google Shape;405;p36"/>
            <p:cNvSpPr/>
            <p:nvPr/>
          </p:nvSpPr>
          <p:spPr>
            <a:xfrm>
              <a:off x="5562600" y="4810436"/>
              <a:ext cx="1143000" cy="48565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Truyền dữ liệu từ sql vào vb.net</a:t>
              </a:r>
              <a:endParaRPr sz="1100">
                <a:solidFill>
                  <a:srgbClr val="FF0000"/>
                </a:solidFill>
                <a:latin typeface="Calibri"/>
                <a:ea typeface="Calibri"/>
                <a:cs typeface="Calibri"/>
                <a:sym typeface="Calibri"/>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37"/>
          <p:cNvSpPr txBox="1"/>
          <p:nvPr>
            <p:ph type="title"/>
          </p:nvPr>
        </p:nvSpPr>
        <p:spPr>
          <a:xfrm>
            <a:off x="1398397" y="480186"/>
            <a:ext cx="68312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VÀO VB.NET</a:t>
            </a:r>
            <a:endParaRPr/>
          </a:p>
        </p:txBody>
      </p:sp>
      <p:sp>
        <p:nvSpPr>
          <p:cNvPr id="411" name="Google Shape;411;p37"/>
          <p:cNvSpPr txBox="1"/>
          <p:nvPr>
            <p:ph idx="1" type="body"/>
          </p:nvPr>
        </p:nvSpPr>
        <p:spPr>
          <a:xfrm>
            <a:off x="444500" y="1068487"/>
            <a:ext cx="8255000" cy="1201739"/>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1800"/>
              <a:buFont typeface="Noto Sans Symbols"/>
              <a:buChar char="❑"/>
            </a:pPr>
            <a:r>
              <a:rPr lang="en-US"/>
              <a:t>Để giúp kế nối thành công mà không phải gõ đường dẫn đến CSDL cần kết nối đến, có thể thực hiện như sau để lấy đường dẫn có sẵn trong máy tính</a:t>
            </a:r>
            <a:endParaRPr/>
          </a:p>
          <a:p>
            <a:pPr indent="-285750" lvl="1" marL="742950" rtl="0" algn="l">
              <a:lnSpc>
                <a:spcPct val="150000"/>
              </a:lnSpc>
              <a:spcBef>
                <a:spcPts val="0"/>
              </a:spcBef>
              <a:spcAft>
                <a:spcPts val="0"/>
              </a:spcAft>
              <a:buSzPts val="1800"/>
              <a:buFont typeface="Noto Sans Symbols"/>
              <a:buChar char="▪"/>
            </a:pPr>
            <a:r>
              <a:rPr lang="en-US"/>
              <a:t> Chọn </a:t>
            </a:r>
            <a:r>
              <a:rPr lang="en-US">
                <a:solidFill>
                  <a:srgbClr val="FF0000"/>
                </a:solidFill>
              </a:rPr>
              <a:t>view / Sever Explorer </a:t>
            </a:r>
            <a:endParaRPr>
              <a:solidFill>
                <a:srgbClr val="FF0000"/>
              </a:solidFill>
            </a:endParaRPr>
          </a:p>
        </p:txBody>
      </p:sp>
      <p:grpSp>
        <p:nvGrpSpPr>
          <p:cNvPr id="412" name="Google Shape;412;p37"/>
          <p:cNvGrpSpPr/>
          <p:nvPr/>
        </p:nvGrpSpPr>
        <p:grpSpPr>
          <a:xfrm>
            <a:off x="152400" y="2355407"/>
            <a:ext cx="4191000" cy="624204"/>
            <a:chOff x="425450" y="1467644"/>
            <a:chExt cx="6163535" cy="624204"/>
          </a:xfrm>
        </p:grpSpPr>
        <p:pic>
          <p:nvPicPr>
            <p:cNvPr id="413" name="Google Shape;413;p37"/>
            <p:cNvPicPr preferRelativeResize="0"/>
            <p:nvPr/>
          </p:nvPicPr>
          <p:blipFill rotWithShape="1">
            <a:blip r:embed="rId3">
              <a:alphaModFix/>
            </a:blip>
            <a:srcRect b="0" l="0" r="0" t="0"/>
            <a:stretch/>
          </p:blipFill>
          <p:spPr>
            <a:xfrm>
              <a:off x="425450" y="1625058"/>
              <a:ext cx="6163535" cy="466790"/>
            </a:xfrm>
            <a:prstGeom prst="rect">
              <a:avLst/>
            </a:prstGeom>
            <a:noFill/>
            <a:ln>
              <a:noFill/>
            </a:ln>
          </p:spPr>
        </p:pic>
        <p:sp>
          <p:nvSpPr>
            <p:cNvPr id="414" name="Google Shape;414;p37"/>
            <p:cNvSpPr/>
            <p:nvPr/>
          </p:nvSpPr>
          <p:spPr>
            <a:xfrm>
              <a:off x="1143000" y="1625058"/>
              <a:ext cx="255397" cy="203742"/>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15" name="Google Shape;415;p37"/>
            <p:cNvSpPr/>
            <p:nvPr/>
          </p:nvSpPr>
          <p:spPr>
            <a:xfrm>
              <a:off x="1458122" y="1676400"/>
              <a:ext cx="7620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6" name="Google Shape;416;p37"/>
            <p:cNvSpPr/>
            <p:nvPr/>
          </p:nvSpPr>
          <p:spPr>
            <a:xfrm>
              <a:off x="2286000" y="1467644"/>
              <a:ext cx="255397" cy="276999"/>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1</a:t>
              </a:r>
              <a:endParaRPr sz="1800">
                <a:solidFill>
                  <a:srgbClr val="FF0000"/>
                </a:solidFill>
                <a:latin typeface="Calibri"/>
                <a:ea typeface="Calibri"/>
                <a:cs typeface="Calibri"/>
                <a:sym typeface="Calibri"/>
              </a:endParaRPr>
            </a:p>
          </p:txBody>
        </p:sp>
      </p:grpSp>
      <p:grpSp>
        <p:nvGrpSpPr>
          <p:cNvPr id="417" name="Google Shape;417;p37"/>
          <p:cNvGrpSpPr/>
          <p:nvPr/>
        </p:nvGrpSpPr>
        <p:grpSpPr>
          <a:xfrm>
            <a:off x="4686658" y="2057400"/>
            <a:ext cx="4191000" cy="4648200"/>
            <a:chOff x="477844" y="2217532"/>
            <a:chExt cx="3804053" cy="6554115"/>
          </a:xfrm>
        </p:grpSpPr>
        <p:pic>
          <p:nvPicPr>
            <p:cNvPr id="418" name="Google Shape;418;p37"/>
            <p:cNvPicPr preferRelativeResize="0"/>
            <p:nvPr/>
          </p:nvPicPr>
          <p:blipFill rotWithShape="1">
            <a:blip r:embed="rId4">
              <a:alphaModFix/>
            </a:blip>
            <a:srcRect b="0" l="0" r="0" t="0"/>
            <a:stretch/>
          </p:blipFill>
          <p:spPr>
            <a:xfrm>
              <a:off x="477844" y="2217532"/>
              <a:ext cx="3029373" cy="6554115"/>
            </a:xfrm>
            <a:prstGeom prst="rect">
              <a:avLst/>
            </a:prstGeom>
            <a:noFill/>
            <a:ln>
              <a:noFill/>
            </a:ln>
          </p:spPr>
        </p:pic>
        <p:grpSp>
          <p:nvGrpSpPr>
            <p:cNvPr id="419" name="Google Shape;419;p37"/>
            <p:cNvGrpSpPr/>
            <p:nvPr/>
          </p:nvGrpSpPr>
          <p:grpSpPr>
            <a:xfrm>
              <a:off x="477844" y="3685401"/>
              <a:ext cx="3804053" cy="276999"/>
              <a:chOff x="477844" y="3685401"/>
              <a:chExt cx="3804053" cy="276999"/>
            </a:xfrm>
          </p:grpSpPr>
          <p:sp>
            <p:nvSpPr>
              <p:cNvPr id="420" name="Google Shape;420;p37"/>
              <p:cNvSpPr/>
              <p:nvPr/>
            </p:nvSpPr>
            <p:spPr>
              <a:xfrm>
                <a:off x="477844" y="3733800"/>
                <a:ext cx="2722556"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21" name="Google Shape;421;p37"/>
              <p:cNvSpPr/>
              <p:nvPr/>
            </p:nvSpPr>
            <p:spPr>
              <a:xfrm>
                <a:off x="3248025" y="3771900"/>
                <a:ext cx="7620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2" name="Google Shape;422;p37"/>
              <p:cNvSpPr/>
              <p:nvPr/>
            </p:nvSpPr>
            <p:spPr>
              <a:xfrm>
                <a:off x="4026500" y="3685401"/>
                <a:ext cx="255397" cy="276999"/>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2</a:t>
                </a:r>
                <a:endParaRPr sz="1800">
                  <a:solidFill>
                    <a:srgbClr val="FF0000"/>
                  </a:solidFill>
                  <a:latin typeface="Calibri"/>
                  <a:ea typeface="Calibri"/>
                  <a:cs typeface="Calibri"/>
                  <a:sym typeface="Calibri"/>
                </a:endParaRPr>
              </a:p>
            </p:txBody>
          </p:sp>
        </p:gr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38"/>
          <p:cNvSpPr txBox="1"/>
          <p:nvPr>
            <p:ph type="title"/>
          </p:nvPr>
        </p:nvSpPr>
        <p:spPr>
          <a:xfrm>
            <a:off x="1398397" y="480186"/>
            <a:ext cx="67550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VÀO VB.NET</a:t>
            </a:r>
            <a:endParaRPr/>
          </a:p>
        </p:txBody>
      </p:sp>
      <p:sp>
        <p:nvSpPr>
          <p:cNvPr id="428" name="Google Shape;428;p3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Nhấp chuột phải vào </a:t>
            </a:r>
            <a:r>
              <a:rPr lang="en-US">
                <a:solidFill>
                  <a:srgbClr val="FF0000"/>
                </a:solidFill>
              </a:rPr>
              <a:t>Data Connections</a:t>
            </a:r>
            <a:endParaRPr>
              <a:solidFill>
                <a:srgbClr val="FF0000"/>
              </a:solidFill>
            </a:endParaRPr>
          </a:p>
        </p:txBody>
      </p:sp>
      <p:grpSp>
        <p:nvGrpSpPr>
          <p:cNvPr id="429" name="Google Shape;429;p38"/>
          <p:cNvGrpSpPr/>
          <p:nvPr/>
        </p:nvGrpSpPr>
        <p:grpSpPr>
          <a:xfrm>
            <a:off x="3243596" y="1556873"/>
            <a:ext cx="5572892" cy="1752845"/>
            <a:chOff x="914400" y="1499374"/>
            <a:chExt cx="5572892" cy="1752845"/>
          </a:xfrm>
        </p:grpSpPr>
        <p:pic>
          <p:nvPicPr>
            <p:cNvPr id="430" name="Google Shape;430;p38"/>
            <p:cNvPicPr preferRelativeResize="0"/>
            <p:nvPr/>
          </p:nvPicPr>
          <p:blipFill rotWithShape="1">
            <a:blip r:embed="rId3">
              <a:alphaModFix/>
            </a:blip>
            <a:srcRect b="0" l="0" r="0" t="0"/>
            <a:stretch/>
          </p:blipFill>
          <p:spPr>
            <a:xfrm>
              <a:off x="914400" y="1499374"/>
              <a:ext cx="5496692" cy="1752845"/>
            </a:xfrm>
            <a:prstGeom prst="rect">
              <a:avLst/>
            </a:prstGeom>
            <a:noFill/>
            <a:ln>
              <a:noFill/>
            </a:ln>
          </p:spPr>
        </p:pic>
        <p:sp>
          <p:nvSpPr>
            <p:cNvPr id="431" name="Google Shape;431;p38"/>
            <p:cNvSpPr/>
            <p:nvPr/>
          </p:nvSpPr>
          <p:spPr>
            <a:xfrm>
              <a:off x="2667000" y="2438400"/>
              <a:ext cx="1066800"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32" name="Google Shape;432;p38"/>
            <p:cNvSpPr/>
            <p:nvPr/>
          </p:nvSpPr>
          <p:spPr>
            <a:xfrm>
              <a:off x="4038600" y="2561451"/>
              <a:ext cx="1295400" cy="86499"/>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3" name="Google Shape;433;p38"/>
            <p:cNvSpPr/>
            <p:nvPr/>
          </p:nvSpPr>
          <p:spPr>
            <a:xfrm>
              <a:off x="5410200" y="2438400"/>
              <a:ext cx="1077092"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00">
                  <a:solidFill>
                    <a:srgbClr val="FF0000"/>
                  </a:solidFill>
                  <a:latin typeface="Calibri"/>
                  <a:ea typeface="Calibri"/>
                  <a:cs typeface="Calibri"/>
                  <a:sym typeface="Calibri"/>
                </a:rPr>
                <a:t>Chọn vào Add Connection</a:t>
              </a:r>
              <a:endParaRPr sz="1000">
                <a:solidFill>
                  <a:srgbClr val="FF0000"/>
                </a:solidFill>
                <a:latin typeface="Calibri"/>
                <a:ea typeface="Calibri"/>
                <a:cs typeface="Calibri"/>
                <a:sym typeface="Calibri"/>
              </a:endParaRPr>
            </a:p>
          </p:txBody>
        </p:sp>
      </p:grpSp>
      <p:grpSp>
        <p:nvGrpSpPr>
          <p:cNvPr id="434" name="Google Shape;434;p38"/>
          <p:cNvGrpSpPr/>
          <p:nvPr/>
        </p:nvGrpSpPr>
        <p:grpSpPr>
          <a:xfrm>
            <a:off x="2365736" y="3679578"/>
            <a:ext cx="4820323" cy="2928834"/>
            <a:chOff x="513677" y="3252219"/>
            <a:chExt cx="4820323" cy="3334215"/>
          </a:xfrm>
        </p:grpSpPr>
        <p:pic>
          <p:nvPicPr>
            <p:cNvPr id="435" name="Google Shape;435;p38"/>
            <p:cNvPicPr preferRelativeResize="0"/>
            <p:nvPr/>
          </p:nvPicPr>
          <p:blipFill rotWithShape="1">
            <a:blip r:embed="rId4">
              <a:alphaModFix/>
            </a:blip>
            <a:srcRect b="0" l="0" r="0" t="0"/>
            <a:stretch/>
          </p:blipFill>
          <p:spPr>
            <a:xfrm>
              <a:off x="513677" y="3252219"/>
              <a:ext cx="4820323" cy="3334215"/>
            </a:xfrm>
            <a:prstGeom prst="rect">
              <a:avLst/>
            </a:prstGeom>
            <a:noFill/>
            <a:ln>
              <a:noFill/>
            </a:ln>
          </p:spPr>
        </p:pic>
        <p:sp>
          <p:nvSpPr>
            <p:cNvPr id="436" name="Google Shape;436;p38"/>
            <p:cNvSpPr/>
            <p:nvPr/>
          </p:nvSpPr>
          <p:spPr>
            <a:xfrm>
              <a:off x="685800" y="4191244"/>
              <a:ext cx="2209800" cy="15215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37" name="Google Shape;437;p38"/>
            <p:cNvSpPr/>
            <p:nvPr/>
          </p:nvSpPr>
          <p:spPr>
            <a:xfrm rot="1796685">
              <a:off x="2748289" y="4495136"/>
              <a:ext cx="904223" cy="109552"/>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8" name="Google Shape;438;p38"/>
            <p:cNvSpPr/>
            <p:nvPr/>
          </p:nvSpPr>
          <p:spPr>
            <a:xfrm>
              <a:off x="3662746" y="4618914"/>
              <a:ext cx="1077092"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Nhấp vào </a:t>
              </a:r>
              <a:endParaRPr sz="1600">
                <a:solidFill>
                  <a:srgbClr val="FF0000"/>
                </a:solidFill>
                <a:latin typeface="Calibri"/>
                <a:ea typeface="Calibri"/>
                <a:cs typeface="Calibri"/>
                <a:sym typeface="Calibri"/>
              </a:endParaRPr>
            </a:p>
          </p:txBody>
        </p:sp>
        <p:sp>
          <p:nvSpPr>
            <p:cNvPr id="439" name="Google Shape;439;p38"/>
            <p:cNvSpPr/>
            <p:nvPr/>
          </p:nvSpPr>
          <p:spPr>
            <a:xfrm>
              <a:off x="3428998" y="6096000"/>
              <a:ext cx="838202" cy="28293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40" name="Google Shape;440;p38"/>
            <p:cNvSpPr/>
            <p:nvPr/>
          </p:nvSpPr>
          <p:spPr>
            <a:xfrm>
              <a:off x="2242754" y="6096000"/>
              <a:ext cx="957646"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Chọn ok</a:t>
              </a:r>
              <a:endParaRPr sz="1600">
                <a:solidFill>
                  <a:srgbClr val="FF0000"/>
                </a:solidFill>
                <a:latin typeface="Calibri"/>
                <a:ea typeface="Calibri"/>
                <a:cs typeface="Calibri"/>
                <a:sym typeface="Calibri"/>
              </a:endParaRPr>
            </a:p>
          </p:txBody>
        </p:sp>
        <p:sp>
          <p:nvSpPr>
            <p:cNvPr id="441" name="Google Shape;441;p38"/>
            <p:cNvSpPr/>
            <p:nvPr/>
          </p:nvSpPr>
          <p:spPr>
            <a:xfrm>
              <a:off x="3276600" y="6248155"/>
              <a:ext cx="152398" cy="129659"/>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442" name="Google Shape;442;p38"/>
          <p:cNvSpPr txBox="1"/>
          <p:nvPr/>
        </p:nvSpPr>
        <p:spPr>
          <a:xfrm>
            <a:off x="304800" y="3183185"/>
            <a:ext cx="8255000" cy="276999"/>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Tiếp tục chọn Microsoft SQL server</a:t>
            </a:r>
            <a:endParaRPr b="0" i="0" sz="1800">
              <a:solidFill>
                <a:srgbClr val="FF0000"/>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39"/>
          <p:cNvSpPr txBox="1"/>
          <p:nvPr>
            <p:ph type="title"/>
          </p:nvPr>
        </p:nvSpPr>
        <p:spPr>
          <a:xfrm>
            <a:off x="1684627" y="497064"/>
            <a:ext cx="66788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VÀO VB.NET</a:t>
            </a:r>
            <a:endParaRPr/>
          </a:p>
        </p:txBody>
      </p:sp>
      <p:sp>
        <p:nvSpPr>
          <p:cNvPr id="448" name="Google Shape;448;p39"/>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 Tiếp tục chọn Connect</a:t>
            </a:r>
            <a:endParaRPr/>
          </a:p>
        </p:txBody>
      </p:sp>
      <p:grpSp>
        <p:nvGrpSpPr>
          <p:cNvPr id="449" name="Google Shape;449;p39"/>
          <p:cNvGrpSpPr/>
          <p:nvPr/>
        </p:nvGrpSpPr>
        <p:grpSpPr>
          <a:xfrm>
            <a:off x="262255" y="1913825"/>
            <a:ext cx="3822700" cy="4060575"/>
            <a:chOff x="444500" y="1584575"/>
            <a:chExt cx="3822700" cy="4060575"/>
          </a:xfrm>
        </p:grpSpPr>
        <p:pic>
          <p:nvPicPr>
            <p:cNvPr id="450" name="Google Shape;450;p39"/>
            <p:cNvPicPr preferRelativeResize="0"/>
            <p:nvPr/>
          </p:nvPicPr>
          <p:blipFill rotWithShape="1">
            <a:blip r:embed="rId3">
              <a:alphaModFix/>
            </a:blip>
            <a:srcRect b="0" l="0" r="0" t="0"/>
            <a:stretch/>
          </p:blipFill>
          <p:spPr>
            <a:xfrm>
              <a:off x="444500" y="1682197"/>
              <a:ext cx="2553056" cy="3962953"/>
            </a:xfrm>
            <a:prstGeom prst="rect">
              <a:avLst/>
            </a:prstGeom>
            <a:noFill/>
            <a:ln>
              <a:noFill/>
            </a:ln>
          </p:spPr>
        </p:pic>
        <p:sp>
          <p:nvSpPr>
            <p:cNvPr id="451" name="Google Shape;451;p39"/>
            <p:cNvSpPr/>
            <p:nvPr/>
          </p:nvSpPr>
          <p:spPr>
            <a:xfrm>
              <a:off x="1398397" y="1682197"/>
              <a:ext cx="1599159"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52" name="Google Shape;452;p39"/>
            <p:cNvSpPr/>
            <p:nvPr/>
          </p:nvSpPr>
          <p:spPr>
            <a:xfrm>
              <a:off x="3048000" y="1682197"/>
              <a:ext cx="304800" cy="222803"/>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3" name="Google Shape;453;p39"/>
            <p:cNvSpPr/>
            <p:nvPr/>
          </p:nvSpPr>
          <p:spPr>
            <a:xfrm>
              <a:off x="3403244" y="1584575"/>
              <a:ext cx="863956" cy="43441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rgbClr val="FF0000"/>
                  </a:solidFill>
                  <a:latin typeface="Calibri"/>
                  <a:ea typeface="Calibri"/>
                  <a:cs typeface="Calibri"/>
                  <a:sym typeface="Calibri"/>
                </a:rPr>
                <a:t>Chọn connect</a:t>
              </a:r>
              <a:endParaRPr sz="1200">
                <a:solidFill>
                  <a:srgbClr val="FF0000"/>
                </a:solidFill>
                <a:latin typeface="Calibri"/>
                <a:ea typeface="Calibri"/>
                <a:cs typeface="Calibri"/>
                <a:sym typeface="Calibri"/>
              </a:endParaRPr>
            </a:p>
          </p:txBody>
        </p:sp>
      </p:grpSp>
      <p:grpSp>
        <p:nvGrpSpPr>
          <p:cNvPr id="454" name="Google Shape;454;p39"/>
          <p:cNvGrpSpPr/>
          <p:nvPr/>
        </p:nvGrpSpPr>
        <p:grpSpPr>
          <a:xfrm>
            <a:off x="4267200" y="3461464"/>
            <a:ext cx="4486901" cy="2934109"/>
            <a:chOff x="4038600" y="3429000"/>
            <a:chExt cx="4486901" cy="2934109"/>
          </a:xfrm>
        </p:grpSpPr>
        <p:pic>
          <p:nvPicPr>
            <p:cNvPr id="455" name="Google Shape;455;p39"/>
            <p:cNvPicPr preferRelativeResize="0"/>
            <p:nvPr/>
          </p:nvPicPr>
          <p:blipFill rotWithShape="1">
            <a:blip r:embed="rId4">
              <a:alphaModFix/>
            </a:blip>
            <a:srcRect b="0" l="0" r="0" t="0"/>
            <a:stretch/>
          </p:blipFill>
          <p:spPr>
            <a:xfrm>
              <a:off x="4038600" y="3429000"/>
              <a:ext cx="4486901" cy="2934109"/>
            </a:xfrm>
            <a:prstGeom prst="rect">
              <a:avLst/>
            </a:prstGeom>
            <a:noFill/>
            <a:ln>
              <a:noFill/>
            </a:ln>
          </p:spPr>
        </p:pic>
        <p:sp>
          <p:nvSpPr>
            <p:cNvPr id="456" name="Google Shape;456;p39"/>
            <p:cNvSpPr/>
            <p:nvPr/>
          </p:nvSpPr>
          <p:spPr>
            <a:xfrm>
              <a:off x="5638800" y="4648200"/>
              <a:ext cx="2819400" cy="19081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57" name="Google Shape;457;p39"/>
            <p:cNvSpPr/>
            <p:nvPr/>
          </p:nvSpPr>
          <p:spPr>
            <a:xfrm rot="1857016">
              <a:off x="5269865" y="4572000"/>
              <a:ext cx="3810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8" name="Google Shape;458;p39"/>
            <p:cNvSpPr/>
            <p:nvPr/>
          </p:nvSpPr>
          <p:spPr>
            <a:xfrm>
              <a:off x="4572000" y="4114800"/>
              <a:ext cx="7620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Copy cái này</a:t>
              </a:r>
              <a:endParaRPr sz="1100">
                <a:solidFill>
                  <a:srgbClr val="FF0000"/>
                </a:solidFill>
                <a:latin typeface="Calibri"/>
                <a:ea typeface="Calibri"/>
                <a:cs typeface="Calibri"/>
                <a:sym typeface="Calibri"/>
              </a:endParaRPr>
            </a:p>
          </p:txBody>
        </p:sp>
        <p:sp>
          <p:nvSpPr>
            <p:cNvPr id="459" name="Google Shape;459;p39"/>
            <p:cNvSpPr/>
            <p:nvPr/>
          </p:nvSpPr>
          <p:spPr>
            <a:xfrm>
              <a:off x="6096000" y="6050086"/>
              <a:ext cx="685800" cy="19081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60" name="Google Shape;460;p39"/>
            <p:cNvSpPr/>
            <p:nvPr/>
          </p:nvSpPr>
          <p:spPr>
            <a:xfrm flipH="1" rot="-8942984">
              <a:off x="5733745" y="5948443"/>
              <a:ext cx="381000" cy="10667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1" name="Google Shape;461;p39"/>
            <p:cNvSpPr/>
            <p:nvPr/>
          </p:nvSpPr>
          <p:spPr>
            <a:xfrm>
              <a:off x="4800600" y="5613777"/>
              <a:ext cx="914400" cy="32664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Nhấp vào</a:t>
              </a:r>
              <a:endParaRPr sz="1100">
                <a:solidFill>
                  <a:srgbClr val="FF0000"/>
                </a:solidFill>
                <a:latin typeface="Calibri"/>
                <a:ea typeface="Calibri"/>
                <a:cs typeface="Calibri"/>
                <a:sym typeface="Calibri"/>
              </a:endParaRPr>
            </a:p>
          </p:txBody>
        </p:sp>
      </p:grpSp>
      <p:sp>
        <p:nvSpPr>
          <p:cNvPr id="462" name="Google Shape;462;p39"/>
          <p:cNvSpPr txBox="1"/>
          <p:nvPr/>
        </p:nvSpPr>
        <p:spPr>
          <a:xfrm>
            <a:off x="4267200" y="2676088"/>
            <a:ext cx="3916045" cy="369332"/>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Copy tên Server name</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40"/>
          <p:cNvSpPr txBox="1"/>
          <p:nvPr>
            <p:ph type="title"/>
          </p:nvPr>
        </p:nvSpPr>
        <p:spPr>
          <a:xfrm>
            <a:off x="1398397" y="480186"/>
            <a:ext cx="6602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VÀO VB.NET</a:t>
            </a:r>
            <a:endParaRPr/>
          </a:p>
        </p:txBody>
      </p:sp>
      <p:sp>
        <p:nvSpPr>
          <p:cNvPr id="468" name="Google Shape;468;p40"/>
          <p:cNvSpPr txBox="1"/>
          <p:nvPr>
            <p:ph idx="1" type="body"/>
          </p:nvPr>
        </p:nvSpPr>
        <p:spPr>
          <a:xfrm>
            <a:off x="444500" y="1222375"/>
            <a:ext cx="8255000" cy="615553"/>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000"/>
              <a:buFont typeface="Noto Sans Symbols"/>
              <a:buChar char="▪"/>
            </a:pPr>
            <a:r>
              <a:rPr lang="en-US" sz="2000"/>
              <a:t>Đến giao diện Add Conection/ copy tên vừa copy theo chỉ dẫn hình dưới</a:t>
            </a:r>
            <a:endParaRPr sz="2000"/>
          </a:p>
          <a:p>
            <a:pPr indent="-285750" lvl="0" marL="285750" rtl="0" algn="l">
              <a:spcBef>
                <a:spcPts val="0"/>
              </a:spcBef>
              <a:spcAft>
                <a:spcPts val="0"/>
              </a:spcAft>
              <a:buClr>
                <a:schemeClr val="dk1"/>
              </a:buClr>
              <a:buSzPts val="2000"/>
              <a:buFont typeface="Noto Sans Symbols"/>
              <a:buChar char="▪"/>
            </a:pPr>
            <a:r>
              <a:rPr lang="en-US" sz="2000"/>
              <a:t>Chọn bảng cần lấy dữ liệu để đưa lên giao diện đã thiết kế trong VB</a:t>
            </a:r>
            <a:endParaRPr/>
          </a:p>
        </p:txBody>
      </p:sp>
      <p:grpSp>
        <p:nvGrpSpPr>
          <p:cNvPr id="469" name="Google Shape;469;p40"/>
          <p:cNvGrpSpPr/>
          <p:nvPr/>
        </p:nvGrpSpPr>
        <p:grpSpPr>
          <a:xfrm>
            <a:off x="847729" y="1905000"/>
            <a:ext cx="7153271" cy="4565219"/>
            <a:chOff x="0" y="1505903"/>
            <a:chExt cx="7153271" cy="6201640"/>
          </a:xfrm>
        </p:grpSpPr>
        <p:grpSp>
          <p:nvGrpSpPr>
            <p:cNvPr id="470" name="Google Shape;470;p40"/>
            <p:cNvGrpSpPr/>
            <p:nvPr/>
          </p:nvGrpSpPr>
          <p:grpSpPr>
            <a:xfrm>
              <a:off x="999212" y="1505903"/>
              <a:ext cx="6154059" cy="6201640"/>
              <a:chOff x="999212" y="1537474"/>
              <a:chExt cx="6154059" cy="6201640"/>
            </a:xfrm>
          </p:grpSpPr>
          <p:sp>
            <p:nvSpPr>
              <p:cNvPr id="471" name="Google Shape;471;p40"/>
              <p:cNvSpPr/>
              <p:nvPr/>
            </p:nvSpPr>
            <p:spPr>
              <a:xfrm>
                <a:off x="5277135" y="3028311"/>
                <a:ext cx="818573" cy="276999"/>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2" name="Google Shape;472;p40"/>
              <p:cNvSpPr/>
              <p:nvPr/>
            </p:nvSpPr>
            <p:spPr>
              <a:xfrm>
                <a:off x="6162671" y="2933835"/>
                <a:ext cx="990600" cy="533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Paste Tên sql mới copy vào </a:t>
                </a:r>
                <a:endParaRPr sz="1100">
                  <a:solidFill>
                    <a:srgbClr val="FF0000"/>
                  </a:solidFill>
                  <a:latin typeface="Calibri"/>
                  <a:ea typeface="Calibri"/>
                  <a:cs typeface="Calibri"/>
                  <a:sym typeface="Calibri"/>
                </a:endParaRPr>
              </a:p>
            </p:txBody>
          </p:sp>
          <p:pic>
            <p:nvPicPr>
              <p:cNvPr id="473" name="Google Shape;473;p40"/>
              <p:cNvPicPr preferRelativeResize="0"/>
              <p:nvPr/>
            </p:nvPicPr>
            <p:blipFill rotWithShape="1">
              <a:blip r:embed="rId3">
                <a:alphaModFix/>
              </a:blip>
              <a:srcRect b="0" l="0" r="0" t="0"/>
              <a:stretch/>
            </p:blipFill>
            <p:spPr>
              <a:xfrm>
                <a:off x="1123373" y="1537474"/>
                <a:ext cx="4115374" cy="6201640"/>
              </a:xfrm>
              <a:prstGeom prst="rect">
                <a:avLst/>
              </a:prstGeom>
              <a:noFill/>
              <a:ln>
                <a:noFill/>
              </a:ln>
            </p:spPr>
          </p:pic>
          <p:sp>
            <p:nvSpPr>
              <p:cNvPr id="474" name="Google Shape;474;p40"/>
              <p:cNvSpPr/>
              <p:nvPr/>
            </p:nvSpPr>
            <p:spPr>
              <a:xfrm>
                <a:off x="1238536" y="2933835"/>
                <a:ext cx="3886200" cy="533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75" name="Google Shape;475;p40"/>
              <p:cNvSpPr/>
              <p:nvPr/>
            </p:nvSpPr>
            <p:spPr>
              <a:xfrm>
                <a:off x="1398397" y="5410200"/>
                <a:ext cx="3726339" cy="457200"/>
              </a:xfrm>
              <a:prstGeom prst="roundRect">
                <a:avLst>
                  <a:gd fmla="val 16667" name="adj"/>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76" name="Google Shape;476;p40"/>
              <p:cNvSpPr/>
              <p:nvPr/>
            </p:nvSpPr>
            <p:spPr>
              <a:xfrm>
                <a:off x="999212" y="5584825"/>
                <a:ext cx="399185" cy="155575"/>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477" name="Google Shape;477;p40"/>
            <p:cNvSpPr/>
            <p:nvPr/>
          </p:nvSpPr>
          <p:spPr>
            <a:xfrm>
              <a:off x="0" y="5150029"/>
              <a:ext cx="914400"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rgbClr val="FF0000"/>
                  </a:solidFill>
                  <a:latin typeface="Calibri"/>
                  <a:ea typeface="Calibri"/>
                  <a:cs typeface="Calibri"/>
                  <a:sym typeface="Calibri"/>
                </a:rPr>
                <a:t>Chọn bảng </a:t>
              </a:r>
              <a:endParaRPr sz="1400">
                <a:solidFill>
                  <a:srgbClr val="FF0000"/>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41"/>
          <p:cNvSpPr txBox="1"/>
          <p:nvPr>
            <p:ph type="title"/>
          </p:nvPr>
        </p:nvSpPr>
        <p:spPr>
          <a:xfrm>
            <a:off x="1398397" y="480186"/>
            <a:ext cx="68312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VÀO VB.NET</a:t>
            </a:r>
            <a:endParaRPr/>
          </a:p>
        </p:txBody>
      </p:sp>
      <p:sp>
        <p:nvSpPr>
          <p:cNvPr id="484" name="Google Shape;484;p41"/>
          <p:cNvSpPr txBox="1"/>
          <p:nvPr>
            <p:ph idx="1" type="body"/>
          </p:nvPr>
        </p:nvSpPr>
        <p:spPr>
          <a:xfrm>
            <a:off x="352947" y="1371440"/>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Chọn Advance/ kích vào dòng Dât Source/ Copy dòng chữ trong ô số 3  rồi bấn Cancel</a:t>
            </a:r>
            <a:endParaRPr/>
          </a:p>
        </p:txBody>
      </p:sp>
      <p:grpSp>
        <p:nvGrpSpPr>
          <p:cNvPr id="485" name="Google Shape;485;p41"/>
          <p:cNvGrpSpPr/>
          <p:nvPr/>
        </p:nvGrpSpPr>
        <p:grpSpPr>
          <a:xfrm>
            <a:off x="304800" y="2073514"/>
            <a:ext cx="4086795" cy="2999600"/>
            <a:chOff x="228600" y="1676400"/>
            <a:chExt cx="4086795" cy="2999600"/>
          </a:xfrm>
        </p:grpSpPr>
        <p:pic>
          <p:nvPicPr>
            <p:cNvPr id="486" name="Google Shape;486;p41"/>
            <p:cNvPicPr preferRelativeResize="0"/>
            <p:nvPr/>
          </p:nvPicPr>
          <p:blipFill rotWithShape="1">
            <a:blip r:embed="rId3">
              <a:alphaModFix/>
            </a:blip>
            <a:srcRect b="0" l="0" r="0" t="0"/>
            <a:stretch/>
          </p:blipFill>
          <p:spPr>
            <a:xfrm>
              <a:off x="228600" y="1676400"/>
              <a:ext cx="4086795" cy="2600688"/>
            </a:xfrm>
            <a:prstGeom prst="rect">
              <a:avLst/>
            </a:prstGeom>
            <a:noFill/>
            <a:ln>
              <a:noFill/>
            </a:ln>
          </p:spPr>
        </p:pic>
        <p:sp>
          <p:nvSpPr>
            <p:cNvPr id="487" name="Google Shape;487;p41"/>
            <p:cNvSpPr/>
            <p:nvPr/>
          </p:nvSpPr>
          <p:spPr>
            <a:xfrm>
              <a:off x="304800" y="3810000"/>
              <a:ext cx="1219200" cy="46708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88" name="Google Shape;488;p41"/>
            <p:cNvSpPr/>
            <p:nvPr/>
          </p:nvSpPr>
          <p:spPr>
            <a:xfrm>
              <a:off x="3352800" y="3505200"/>
              <a:ext cx="8382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89" name="Google Shape;489;p41"/>
            <p:cNvSpPr/>
            <p:nvPr/>
          </p:nvSpPr>
          <p:spPr>
            <a:xfrm>
              <a:off x="3352800" y="3897083"/>
              <a:ext cx="8382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90" name="Google Shape;490;p41"/>
            <p:cNvSpPr/>
            <p:nvPr/>
          </p:nvSpPr>
          <p:spPr>
            <a:xfrm>
              <a:off x="228600" y="3429000"/>
              <a:ext cx="381000" cy="304800"/>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rgbClr val="FF0000"/>
                  </a:solidFill>
                  <a:latin typeface="Calibri"/>
                  <a:ea typeface="Calibri"/>
                  <a:cs typeface="Calibri"/>
                  <a:sym typeface="Calibri"/>
                </a:rPr>
                <a:t>1</a:t>
              </a:r>
              <a:endParaRPr sz="1400">
                <a:solidFill>
                  <a:srgbClr val="FF0000"/>
                </a:solidFill>
                <a:latin typeface="Calibri"/>
                <a:ea typeface="Calibri"/>
                <a:cs typeface="Calibri"/>
                <a:sym typeface="Calibri"/>
              </a:endParaRPr>
            </a:p>
          </p:txBody>
        </p:sp>
        <p:sp>
          <p:nvSpPr>
            <p:cNvPr id="491" name="Google Shape;491;p41"/>
            <p:cNvSpPr/>
            <p:nvPr/>
          </p:nvSpPr>
          <p:spPr>
            <a:xfrm>
              <a:off x="3276600" y="3114410"/>
              <a:ext cx="381000" cy="304800"/>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rgbClr val="FF0000"/>
                  </a:solidFill>
                  <a:latin typeface="Calibri"/>
                  <a:ea typeface="Calibri"/>
                  <a:cs typeface="Calibri"/>
                  <a:sym typeface="Calibri"/>
                </a:rPr>
                <a:t>2</a:t>
              </a:r>
              <a:endParaRPr sz="1400">
                <a:solidFill>
                  <a:srgbClr val="FF0000"/>
                </a:solidFill>
                <a:latin typeface="Calibri"/>
                <a:ea typeface="Calibri"/>
                <a:cs typeface="Calibri"/>
                <a:sym typeface="Calibri"/>
              </a:endParaRPr>
            </a:p>
          </p:txBody>
        </p:sp>
        <p:sp>
          <p:nvSpPr>
            <p:cNvPr id="492" name="Google Shape;492;p41"/>
            <p:cNvSpPr/>
            <p:nvPr/>
          </p:nvSpPr>
          <p:spPr>
            <a:xfrm>
              <a:off x="2762250" y="4371200"/>
              <a:ext cx="381000" cy="304800"/>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rgbClr val="FF0000"/>
                  </a:solidFill>
                  <a:latin typeface="Calibri"/>
                  <a:ea typeface="Calibri"/>
                  <a:cs typeface="Calibri"/>
                  <a:sym typeface="Calibri"/>
                </a:rPr>
                <a:t>5</a:t>
              </a:r>
              <a:endParaRPr sz="1400">
                <a:solidFill>
                  <a:srgbClr val="FF0000"/>
                </a:solidFill>
                <a:latin typeface="Calibri"/>
                <a:ea typeface="Calibri"/>
                <a:cs typeface="Calibri"/>
                <a:sym typeface="Calibri"/>
              </a:endParaRPr>
            </a:p>
          </p:txBody>
        </p:sp>
        <p:cxnSp>
          <p:nvCxnSpPr>
            <p:cNvPr id="493" name="Google Shape;493;p41"/>
            <p:cNvCxnSpPr>
              <a:stCxn id="490" idx="5"/>
            </p:cNvCxnSpPr>
            <p:nvPr/>
          </p:nvCxnSpPr>
          <p:spPr>
            <a:xfrm>
              <a:off x="553804" y="3689163"/>
              <a:ext cx="208200" cy="120900"/>
            </a:xfrm>
            <a:prstGeom prst="straightConnector1">
              <a:avLst/>
            </a:prstGeom>
            <a:noFill/>
            <a:ln cap="flat" cmpd="sng" w="9525">
              <a:solidFill>
                <a:srgbClr val="FF0000"/>
              </a:solidFill>
              <a:prstDash val="solid"/>
              <a:round/>
              <a:headEnd len="sm" w="sm" type="none"/>
              <a:tailEnd len="med" w="med" type="triangle"/>
            </a:ln>
          </p:spPr>
        </p:cxnSp>
        <p:cxnSp>
          <p:nvCxnSpPr>
            <p:cNvPr id="494" name="Google Shape;494;p41"/>
            <p:cNvCxnSpPr>
              <a:stCxn id="491" idx="5"/>
            </p:cNvCxnSpPr>
            <p:nvPr/>
          </p:nvCxnSpPr>
          <p:spPr>
            <a:xfrm>
              <a:off x="3601804" y="3374573"/>
              <a:ext cx="132000" cy="206700"/>
            </a:xfrm>
            <a:prstGeom prst="straightConnector1">
              <a:avLst/>
            </a:prstGeom>
            <a:noFill/>
            <a:ln cap="flat" cmpd="sng" w="9525">
              <a:solidFill>
                <a:srgbClr val="FF0000"/>
              </a:solidFill>
              <a:prstDash val="solid"/>
              <a:round/>
              <a:headEnd len="sm" w="sm" type="none"/>
              <a:tailEnd len="med" w="med" type="triangle"/>
            </a:ln>
          </p:spPr>
        </p:cxnSp>
        <p:cxnSp>
          <p:nvCxnSpPr>
            <p:cNvPr id="495" name="Google Shape;495;p41"/>
            <p:cNvCxnSpPr>
              <a:stCxn id="492" idx="7"/>
            </p:cNvCxnSpPr>
            <p:nvPr/>
          </p:nvCxnSpPr>
          <p:spPr>
            <a:xfrm flipH="1" rot="10800000">
              <a:off x="3087454" y="4220837"/>
              <a:ext cx="379500" cy="195000"/>
            </a:xfrm>
            <a:prstGeom prst="straightConnector1">
              <a:avLst/>
            </a:prstGeom>
            <a:noFill/>
            <a:ln cap="flat" cmpd="sng" w="9525">
              <a:solidFill>
                <a:srgbClr val="FF0000"/>
              </a:solidFill>
              <a:prstDash val="solid"/>
              <a:round/>
              <a:headEnd len="sm" w="sm" type="none"/>
              <a:tailEnd len="med" w="med" type="triangle"/>
            </a:ln>
          </p:spPr>
        </p:cxnSp>
      </p:grpSp>
      <p:grpSp>
        <p:nvGrpSpPr>
          <p:cNvPr id="496" name="Google Shape;496;p41"/>
          <p:cNvGrpSpPr/>
          <p:nvPr/>
        </p:nvGrpSpPr>
        <p:grpSpPr>
          <a:xfrm>
            <a:off x="4727689" y="2005644"/>
            <a:ext cx="3730511" cy="4395155"/>
            <a:chOff x="4727689" y="2005644"/>
            <a:chExt cx="3730511" cy="4395155"/>
          </a:xfrm>
        </p:grpSpPr>
        <p:sp>
          <p:nvSpPr>
            <p:cNvPr id="497" name="Google Shape;497;p41"/>
            <p:cNvSpPr/>
            <p:nvPr/>
          </p:nvSpPr>
          <p:spPr>
            <a:xfrm>
              <a:off x="4727689" y="4995465"/>
              <a:ext cx="381000" cy="304800"/>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rgbClr val="FF0000"/>
                  </a:solidFill>
                  <a:latin typeface="Calibri"/>
                  <a:ea typeface="Calibri"/>
                  <a:cs typeface="Calibri"/>
                  <a:sym typeface="Calibri"/>
                </a:rPr>
                <a:t>3</a:t>
              </a:r>
              <a:endParaRPr sz="1400">
                <a:solidFill>
                  <a:srgbClr val="FF0000"/>
                </a:solidFill>
                <a:latin typeface="Calibri"/>
                <a:ea typeface="Calibri"/>
                <a:cs typeface="Calibri"/>
                <a:sym typeface="Calibri"/>
              </a:endParaRPr>
            </a:p>
          </p:txBody>
        </p:sp>
        <p:grpSp>
          <p:nvGrpSpPr>
            <p:cNvPr id="498" name="Google Shape;498;p41"/>
            <p:cNvGrpSpPr/>
            <p:nvPr/>
          </p:nvGrpSpPr>
          <p:grpSpPr>
            <a:xfrm>
              <a:off x="4945517" y="2005644"/>
              <a:ext cx="3512683" cy="4395155"/>
              <a:chOff x="4968858" y="1464462"/>
              <a:chExt cx="3365968" cy="4098138"/>
            </a:xfrm>
          </p:grpSpPr>
          <p:pic>
            <p:nvPicPr>
              <p:cNvPr id="499" name="Google Shape;499;p41"/>
              <p:cNvPicPr preferRelativeResize="0"/>
              <p:nvPr/>
            </p:nvPicPr>
            <p:blipFill rotWithShape="1">
              <a:blip r:embed="rId4">
                <a:alphaModFix/>
              </a:blip>
              <a:srcRect b="0" l="0" r="0" t="0"/>
              <a:stretch/>
            </p:blipFill>
            <p:spPr>
              <a:xfrm>
                <a:off x="5105400" y="1464462"/>
                <a:ext cx="3229426" cy="3886742"/>
              </a:xfrm>
              <a:prstGeom prst="rect">
                <a:avLst/>
              </a:prstGeom>
              <a:noFill/>
              <a:ln>
                <a:noFill/>
              </a:ln>
            </p:spPr>
          </p:pic>
          <p:sp>
            <p:nvSpPr>
              <p:cNvPr id="500" name="Google Shape;500;p41"/>
              <p:cNvSpPr/>
              <p:nvPr/>
            </p:nvSpPr>
            <p:spPr>
              <a:xfrm>
                <a:off x="7391400" y="4953000"/>
                <a:ext cx="8382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501" name="Google Shape;501;p41"/>
              <p:cNvSpPr/>
              <p:nvPr/>
            </p:nvSpPr>
            <p:spPr>
              <a:xfrm>
                <a:off x="5143500" y="4676000"/>
                <a:ext cx="3009900" cy="277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502" name="Google Shape;502;p41"/>
              <p:cNvSpPr/>
              <p:nvPr/>
            </p:nvSpPr>
            <p:spPr>
              <a:xfrm>
                <a:off x="6914699" y="5257800"/>
                <a:ext cx="381000" cy="304800"/>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rgbClr val="FF0000"/>
                    </a:solidFill>
                    <a:latin typeface="Calibri"/>
                    <a:ea typeface="Calibri"/>
                    <a:cs typeface="Calibri"/>
                    <a:sym typeface="Calibri"/>
                  </a:rPr>
                  <a:t>4</a:t>
                </a:r>
                <a:endParaRPr sz="1400">
                  <a:solidFill>
                    <a:srgbClr val="FF0000"/>
                  </a:solidFill>
                  <a:latin typeface="Calibri"/>
                  <a:ea typeface="Calibri"/>
                  <a:cs typeface="Calibri"/>
                  <a:sym typeface="Calibri"/>
                </a:endParaRPr>
              </a:p>
            </p:txBody>
          </p:sp>
          <p:cxnSp>
            <p:nvCxnSpPr>
              <p:cNvPr id="503" name="Google Shape;503;p41"/>
              <p:cNvCxnSpPr/>
              <p:nvPr/>
            </p:nvCxnSpPr>
            <p:spPr>
              <a:xfrm>
                <a:off x="4968858" y="4463632"/>
                <a:ext cx="190500" cy="246512"/>
              </a:xfrm>
              <a:prstGeom prst="straightConnector1">
                <a:avLst/>
              </a:prstGeom>
              <a:noFill/>
              <a:ln cap="flat" cmpd="sng" w="9525">
                <a:solidFill>
                  <a:srgbClr val="FF0000"/>
                </a:solidFill>
                <a:prstDash val="solid"/>
                <a:round/>
                <a:headEnd len="sm" w="sm" type="none"/>
                <a:tailEnd len="med" w="med" type="triangle"/>
              </a:ln>
            </p:spPr>
          </p:cxnSp>
          <p:cxnSp>
            <p:nvCxnSpPr>
              <p:cNvPr id="504" name="Google Shape;504;p41"/>
              <p:cNvCxnSpPr>
                <a:stCxn id="502" idx="7"/>
              </p:cNvCxnSpPr>
              <p:nvPr/>
            </p:nvCxnSpPr>
            <p:spPr>
              <a:xfrm flipH="1" rot="10800000">
                <a:off x="7239903" y="5257737"/>
                <a:ext cx="227700" cy="44700"/>
              </a:xfrm>
              <a:prstGeom prst="straightConnector1">
                <a:avLst/>
              </a:prstGeom>
              <a:noFill/>
              <a:ln cap="flat" cmpd="sng" w="9525">
                <a:solidFill>
                  <a:srgbClr val="FF0000"/>
                </a:solidFill>
                <a:prstDash val="solid"/>
                <a:round/>
                <a:headEnd len="sm" w="sm" type="none"/>
                <a:tailEnd len="med" w="med" type="triangle"/>
              </a:ln>
            </p:spPr>
          </p:cxnSp>
        </p:gr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42"/>
          <p:cNvSpPr txBox="1"/>
          <p:nvPr>
            <p:ph type="title"/>
          </p:nvPr>
        </p:nvSpPr>
        <p:spPr>
          <a:xfrm>
            <a:off x="1398397" y="480186"/>
            <a:ext cx="68312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4.8.LIÊN KẾT CSDL SQL VÀO VB.NET</a:t>
            </a:r>
            <a:endParaRPr/>
          </a:p>
        </p:txBody>
      </p:sp>
      <p:sp>
        <p:nvSpPr>
          <p:cNvPr id="510" name="Google Shape;510;p42"/>
          <p:cNvSpPr txBox="1"/>
          <p:nvPr>
            <p:ph idx="1" type="body"/>
          </p:nvPr>
        </p:nvSpPr>
        <p:spPr>
          <a:xfrm>
            <a:off x="444500" y="1222375"/>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Paste link data source mới copy vào trong dấu nháy kép new sqlconnection trogn giao diện CODE</a:t>
            </a:r>
            <a:endParaRPr/>
          </a:p>
        </p:txBody>
      </p:sp>
      <p:grpSp>
        <p:nvGrpSpPr>
          <p:cNvPr id="511" name="Google Shape;511;p42"/>
          <p:cNvGrpSpPr/>
          <p:nvPr/>
        </p:nvGrpSpPr>
        <p:grpSpPr>
          <a:xfrm>
            <a:off x="242283" y="1961039"/>
            <a:ext cx="8659433" cy="4211161"/>
            <a:chOff x="68642" y="1575574"/>
            <a:chExt cx="8659433" cy="2558598"/>
          </a:xfrm>
        </p:grpSpPr>
        <p:pic>
          <p:nvPicPr>
            <p:cNvPr id="512" name="Google Shape;512;p42"/>
            <p:cNvPicPr preferRelativeResize="0"/>
            <p:nvPr/>
          </p:nvPicPr>
          <p:blipFill rotWithShape="1">
            <a:blip r:embed="rId3">
              <a:alphaModFix/>
            </a:blip>
            <a:srcRect b="0" l="0" r="0" t="0"/>
            <a:stretch/>
          </p:blipFill>
          <p:spPr>
            <a:xfrm>
              <a:off x="68642" y="1828800"/>
              <a:ext cx="8659433" cy="2305372"/>
            </a:xfrm>
            <a:prstGeom prst="rect">
              <a:avLst/>
            </a:prstGeom>
            <a:noFill/>
            <a:ln>
              <a:noFill/>
            </a:ln>
          </p:spPr>
        </p:pic>
        <p:sp>
          <p:nvSpPr>
            <p:cNvPr id="513" name="Google Shape;513;p42"/>
            <p:cNvSpPr/>
            <p:nvPr/>
          </p:nvSpPr>
          <p:spPr>
            <a:xfrm>
              <a:off x="3051175" y="2192112"/>
              <a:ext cx="5638800"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514" name="Google Shape;514;p42"/>
            <p:cNvSpPr/>
            <p:nvPr/>
          </p:nvSpPr>
          <p:spPr>
            <a:xfrm>
              <a:off x="7696200" y="1575574"/>
              <a:ext cx="228600" cy="616538"/>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5" name="Google Shape;515;p42"/>
            <p:cNvSpPr/>
            <p:nvPr/>
          </p:nvSpPr>
          <p:spPr>
            <a:xfrm>
              <a:off x="1143000" y="2362200"/>
              <a:ext cx="3124200" cy="1066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516" name="Google Shape;516;p42"/>
            <p:cNvSpPr/>
            <p:nvPr/>
          </p:nvSpPr>
          <p:spPr>
            <a:xfrm>
              <a:off x="4419600" y="2819400"/>
              <a:ext cx="7620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7" name="Google Shape;517;p42"/>
            <p:cNvSpPr/>
            <p:nvPr/>
          </p:nvSpPr>
          <p:spPr>
            <a:xfrm>
              <a:off x="5172075" y="2604700"/>
              <a:ext cx="1364042" cy="7341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Kiểm tra cho liên kết sql vào vb.net có thành công không</a:t>
              </a:r>
              <a:endParaRPr sz="1100">
                <a:solidFill>
                  <a:srgbClr val="FF0000"/>
                </a:solidFill>
                <a:latin typeface="Calibri"/>
                <a:ea typeface="Calibri"/>
                <a:cs typeface="Calibri"/>
                <a:sym typeface="Calibri"/>
              </a:endParaRPr>
            </a:p>
          </p:txBody>
        </p:sp>
        <p:sp>
          <p:nvSpPr>
            <p:cNvPr id="518" name="Google Shape;518;p42"/>
            <p:cNvSpPr/>
            <p:nvPr/>
          </p:nvSpPr>
          <p:spPr>
            <a:xfrm>
              <a:off x="1143000" y="3429000"/>
              <a:ext cx="838200" cy="17008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519" name="Google Shape;519;p42"/>
            <p:cNvSpPr/>
            <p:nvPr/>
          </p:nvSpPr>
          <p:spPr>
            <a:xfrm>
              <a:off x="2057400" y="3488354"/>
              <a:ext cx="533400" cy="170088"/>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0" name="Google Shape;520;p42"/>
            <p:cNvSpPr/>
            <p:nvPr/>
          </p:nvSpPr>
          <p:spPr>
            <a:xfrm>
              <a:off x="2590800" y="3488354"/>
              <a:ext cx="1104900" cy="64581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Tên biến liên kết với bảng của sql</a:t>
              </a:r>
              <a:endParaRPr sz="1100">
                <a:solidFill>
                  <a:srgbClr val="FF0000"/>
                </a:solidFill>
                <a:latin typeface="Calibri"/>
                <a:ea typeface="Calibri"/>
                <a:cs typeface="Calibri"/>
                <a:sym typeface="Calibri"/>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43"/>
          <p:cNvSpPr txBox="1"/>
          <p:nvPr>
            <p:ph type="title"/>
          </p:nvPr>
        </p:nvSpPr>
        <p:spPr>
          <a:xfrm>
            <a:off x="1398397" y="480186"/>
            <a:ext cx="67550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VÀO VB.NET</a:t>
            </a:r>
            <a:endParaRPr/>
          </a:p>
        </p:txBody>
      </p:sp>
      <p:sp>
        <p:nvSpPr>
          <p:cNvPr id="526" name="Google Shape;526;p43"/>
          <p:cNvSpPr txBox="1"/>
          <p:nvPr>
            <p:ph idx="1" type="body"/>
          </p:nvPr>
        </p:nvSpPr>
        <p:spPr>
          <a:xfrm>
            <a:off x="304800" y="1145598"/>
            <a:ext cx="8610600" cy="1538883"/>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000"/>
              <a:buFont typeface="Noto Sans Symbols"/>
              <a:buChar char="▪"/>
            </a:pPr>
            <a:r>
              <a:rPr lang="en-US" sz="2000"/>
              <a:t>Chọn start để chay thử chương trình xem kết nối thành công hay chưa thành công.</a:t>
            </a:r>
            <a:endParaRPr/>
          </a:p>
          <a:p>
            <a:pPr indent="-285750" lvl="0" marL="285750" rtl="0" algn="l">
              <a:spcBef>
                <a:spcPts val="0"/>
              </a:spcBef>
              <a:spcAft>
                <a:spcPts val="0"/>
              </a:spcAft>
              <a:buClr>
                <a:schemeClr val="dk1"/>
              </a:buClr>
              <a:buSzPts val="2000"/>
              <a:buFont typeface="Noto Sans Symbols"/>
              <a:buChar char="▪"/>
            </a:pPr>
            <a:r>
              <a:rPr lang="en-US" sz="2000"/>
              <a:t>Nếu nhận được thông báo kết nối thành công -&gt; hoàn thành kết nối</a:t>
            </a:r>
            <a:endParaRPr sz="2000"/>
          </a:p>
          <a:p>
            <a:pPr indent="-285750" lvl="0" marL="285750" rtl="0" algn="l">
              <a:spcBef>
                <a:spcPts val="0"/>
              </a:spcBef>
              <a:spcAft>
                <a:spcPts val="0"/>
              </a:spcAft>
              <a:buClr>
                <a:schemeClr val="dk1"/>
              </a:buClr>
              <a:buSzPts val="2000"/>
              <a:buFont typeface="Noto Sans Symbols"/>
              <a:buChar char="▪"/>
            </a:pPr>
            <a:r>
              <a:rPr lang="en-US" sz="2000"/>
              <a:t>Nếu nhận được thông báo kết nối chưa thành công cần kiểm tra lại xem lỗi ở phần nào</a:t>
            </a:r>
            <a:endParaRPr sz="2000"/>
          </a:p>
        </p:txBody>
      </p:sp>
      <p:grpSp>
        <p:nvGrpSpPr>
          <p:cNvPr id="527" name="Google Shape;527;p43"/>
          <p:cNvGrpSpPr/>
          <p:nvPr/>
        </p:nvGrpSpPr>
        <p:grpSpPr>
          <a:xfrm>
            <a:off x="838200" y="2684481"/>
            <a:ext cx="7467600" cy="4088826"/>
            <a:chOff x="444500" y="1066800"/>
            <a:chExt cx="8699500" cy="5181600"/>
          </a:xfrm>
        </p:grpSpPr>
        <p:pic>
          <p:nvPicPr>
            <p:cNvPr id="528" name="Google Shape;528;p43"/>
            <p:cNvPicPr preferRelativeResize="0"/>
            <p:nvPr/>
          </p:nvPicPr>
          <p:blipFill rotWithShape="1">
            <a:blip r:embed="rId3">
              <a:alphaModFix/>
            </a:blip>
            <a:srcRect b="0" l="0" r="0" t="0"/>
            <a:stretch/>
          </p:blipFill>
          <p:spPr>
            <a:xfrm>
              <a:off x="444500" y="1546141"/>
              <a:ext cx="5839640" cy="695422"/>
            </a:xfrm>
            <a:prstGeom prst="rect">
              <a:avLst/>
            </a:prstGeom>
            <a:noFill/>
            <a:ln>
              <a:noFill/>
            </a:ln>
          </p:spPr>
        </p:pic>
        <p:pic>
          <p:nvPicPr>
            <p:cNvPr id="529" name="Google Shape;529;p43"/>
            <p:cNvPicPr preferRelativeResize="0"/>
            <p:nvPr/>
          </p:nvPicPr>
          <p:blipFill rotWithShape="1">
            <a:blip r:embed="rId4">
              <a:alphaModFix/>
            </a:blip>
            <a:srcRect b="0" l="0" r="0" t="0"/>
            <a:stretch/>
          </p:blipFill>
          <p:spPr>
            <a:xfrm>
              <a:off x="444500" y="2514600"/>
              <a:ext cx="8699500" cy="3733800"/>
            </a:xfrm>
            <a:prstGeom prst="rect">
              <a:avLst/>
            </a:prstGeom>
            <a:noFill/>
            <a:ln>
              <a:noFill/>
            </a:ln>
          </p:spPr>
        </p:pic>
        <p:sp>
          <p:nvSpPr>
            <p:cNvPr id="530" name="Google Shape;530;p43"/>
            <p:cNvSpPr/>
            <p:nvPr/>
          </p:nvSpPr>
          <p:spPr>
            <a:xfrm>
              <a:off x="3048000" y="1499374"/>
              <a:ext cx="609600"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531" name="Google Shape;531;p43"/>
            <p:cNvSpPr/>
            <p:nvPr/>
          </p:nvSpPr>
          <p:spPr>
            <a:xfrm>
              <a:off x="4419600" y="3886200"/>
              <a:ext cx="990600" cy="914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532" name="Google Shape;532;p43"/>
            <p:cNvSpPr/>
            <p:nvPr/>
          </p:nvSpPr>
          <p:spPr>
            <a:xfrm rot="-2073006">
              <a:off x="3581400" y="1388727"/>
              <a:ext cx="609600" cy="110647"/>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3" name="Google Shape;533;p43"/>
            <p:cNvSpPr/>
            <p:nvPr/>
          </p:nvSpPr>
          <p:spPr>
            <a:xfrm rot="-2073006">
              <a:off x="5387818" y="4049303"/>
              <a:ext cx="609600" cy="110647"/>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4" name="Google Shape;534;p43"/>
            <p:cNvSpPr/>
            <p:nvPr/>
          </p:nvSpPr>
          <p:spPr>
            <a:xfrm>
              <a:off x="4168619" y="1066800"/>
              <a:ext cx="708181" cy="43257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rgbClr val="FF0000"/>
                  </a:solidFill>
                  <a:latin typeface="Calibri"/>
                  <a:ea typeface="Calibri"/>
                  <a:cs typeface="Calibri"/>
                  <a:sym typeface="Calibri"/>
                </a:rPr>
                <a:t>Nhấn start</a:t>
              </a:r>
              <a:endParaRPr sz="1200">
                <a:solidFill>
                  <a:srgbClr val="FF0000"/>
                </a:solidFill>
                <a:latin typeface="Calibri"/>
                <a:ea typeface="Calibri"/>
                <a:cs typeface="Calibri"/>
                <a:sym typeface="Calibri"/>
              </a:endParaRPr>
            </a:p>
          </p:txBody>
        </p:sp>
        <p:sp>
          <p:nvSpPr>
            <p:cNvPr id="535" name="Google Shape;535;p43"/>
            <p:cNvSpPr/>
            <p:nvPr/>
          </p:nvSpPr>
          <p:spPr>
            <a:xfrm>
              <a:off x="5975036" y="3613164"/>
              <a:ext cx="1482325" cy="43257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50">
                  <a:solidFill>
                    <a:srgbClr val="FF0000"/>
                  </a:solidFill>
                  <a:latin typeface="Calibri"/>
                  <a:ea typeface="Calibri"/>
                  <a:cs typeface="Calibri"/>
                  <a:sym typeface="Calibri"/>
                </a:rPr>
                <a:t>Báo thành công</a:t>
              </a:r>
              <a:endParaRPr sz="1050">
                <a:solidFill>
                  <a:srgbClr val="FF0000"/>
                </a:solidFill>
                <a:latin typeface="Calibri"/>
                <a:ea typeface="Calibri"/>
                <a:cs typeface="Calibri"/>
                <a:sym typeface="Calibri"/>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44"/>
          <p:cNvSpPr txBox="1"/>
          <p:nvPr>
            <p:ph type="title"/>
          </p:nvPr>
        </p:nvSpPr>
        <p:spPr>
          <a:xfrm>
            <a:off x="1398397" y="480186"/>
            <a:ext cx="6602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LIÊN KẾT CSDL SQL VÀO VB.NET</a:t>
            </a:r>
            <a:endParaRPr/>
          </a:p>
        </p:txBody>
      </p:sp>
      <p:sp>
        <p:nvSpPr>
          <p:cNvPr id="541" name="Google Shape;541;p44"/>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Dữ liệu đã được Load từ CSDL trong SQL sang Form  của VB.net</a:t>
            </a:r>
            <a:endParaRPr/>
          </a:p>
        </p:txBody>
      </p:sp>
      <p:pic>
        <p:nvPicPr>
          <p:cNvPr id="542" name="Google Shape;542;p44"/>
          <p:cNvPicPr preferRelativeResize="0"/>
          <p:nvPr/>
        </p:nvPicPr>
        <p:blipFill rotWithShape="1">
          <a:blip r:embed="rId3">
            <a:alphaModFix/>
          </a:blip>
          <a:srcRect b="0" l="0" r="0" t="0"/>
          <a:stretch/>
        </p:blipFill>
        <p:spPr>
          <a:xfrm>
            <a:off x="-1" y="1753662"/>
            <a:ext cx="9144000" cy="4624152"/>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45"/>
          <p:cNvSpPr txBox="1"/>
          <p:nvPr>
            <p:ph type="title"/>
          </p:nvPr>
        </p:nvSpPr>
        <p:spPr>
          <a:xfrm>
            <a:off x="1398397" y="480186"/>
            <a:ext cx="6602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KẾT LUẬN</a:t>
            </a:r>
            <a:endParaRPr/>
          </a:p>
        </p:txBody>
      </p:sp>
      <p:sp>
        <p:nvSpPr>
          <p:cNvPr id="548" name="Google Shape;548;p45"/>
          <p:cNvSpPr txBox="1"/>
          <p:nvPr>
            <p:ph idx="1" type="body"/>
          </p:nvPr>
        </p:nvSpPr>
        <p:spPr>
          <a:xfrm>
            <a:off x="444500" y="1222375"/>
            <a:ext cx="8623300" cy="4928722"/>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Các bước thực hiện kết nối CSDL từ SQL sang VB.net để xây dựng một ứng dụng hoàn chỉnh đã được giới thiệu trong các Slide của bài giảng.</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Sinh viên có thể mở rộng kết nối CSDL từ VB.net tới các hệ quản trị CSDL khác như: Oracle, MySQL,…</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Công việc tiếp theo khi kết nối thành công là thực hiện một vài chức năng cơ bản trên các giao diện như: thêm bản ghi vào CSDl, Sửa thông tin trên bản ghi, Xóa bản ghi ,… sẽ được giới thiệu trong bài thực hành tiếp theo</a:t>
            </a:r>
            <a:endParaRPr sz="2400"/>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p46"/>
          <p:cNvSpPr txBox="1"/>
          <p:nvPr>
            <p:ph type="title"/>
          </p:nvPr>
        </p:nvSpPr>
        <p:spPr>
          <a:xfrm>
            <a:off x="1398397" y="480186"/>
            <a:ext cx="6602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BÀI TẬP</a:t>
            </a:r>
            <a:endParaRPr/>
          </a:p>
        </p:txBody>
      </p:sp>
      <p:sp>
        <p:nvSpPr>
          <p:cNvPr id="554" name="Google Shape;554;p46"/>
          <p:cNvSpPr txBox="1"/>
          <p:nvPr>
            <p:ph idx="1" type="body"/>
          </p:nvPr>
        </p:nvSpPr>
        <p:spPr>
          <a:xfrm>
            <a:off x="464248" y="1600200"/>
            <a:ext cx="8470900" cy="3266728"/>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Cài đặt CSDL Quản lý bán hàng gồm các bảng: </a:t>
            </a:r>
            <a:endParaRPr/>
          </a:p>
          <a:p>
            <a:pPr indent="-285750" lvl="1" marL="742950" rtl="0" algn="l">
              <a:lnSpc>
                <a:spcPct val="150000"/>
              </a:lnSpc>
              <a:spcBef>
                <a:spcPts val="0"/>
              </a:spcBef>
              <a:spcAft>
                <a:spcPts val="0"/>
              </a:spcAft>
              <a:buSzPts val="2400"/>
              <a:buFont typeface="Noto Sans Symbols"/>
              <a:buChar char="▪"/>
            </a:pPr>
            <a:r>
              <a:rPr lang="en-US" sz="2400"/>
              <a:t>Hang(mahang, tenhang, DVT)</a:t>
            </a:r>
            <a:endParaRPr/>
          </a:p>
          <a:p>
            <a:pPr indent="-285750" lvl="1" marL="742950" rtl="0" algn="l">
              <a:lnSpc>
                <a:spcPct val="150000"/>
              </a:lnSpc>
              <a:spcBef>
                <a:spcPts val="0"/>
              </a:spcBef>
              <a:spcAft>
                <a:spcPts val="0"/>
              </a:spcAft>
              <a:buSzPts val="2400"/>
              <a:buFont typeface="Noto Sans Symbols"/>
              <a:buChar char="▪"/>
            </a:pPr>
            <a:r>
              <a:rPr lang="en-US" sz="2400"/>
              <a:t>KhachHang(MaKhach, tenKhach, Diachi, Dienthoai)</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Kết nối CSDL Quản lý bán hang sang VB.Net</a:t>
            </a:r>
            <a:endParaRPr sz="2400"/>
          </a:p>
          <a:p>
            <a:pPr indent="-285750" lvl="0" marL="285750" rtl="0" algn="l">
              <a:lnSpc>
                <a:spcPct val="150000"/>
              </a:lnSpc>
              <a:spcBef>
                <a:spcPts val="0"/>
              </a:spcBef>
              <a:spcAft>
                <a:spcPts val="0"/>
              </a:spcAft>
              <a:buClr>
                <a:schemeClr val="dk1"/>
              </a:buClr>
              <a:buSzPts val="2400"/>
              <a:buFont typeface="Noto Sans Symbols"/>
              <a:buChar char="▪"/>
            </a:pPr>
            <a:r>
              <a:rPr lang="en-US" sz="2400"/>
              <a:t>Thiết kế 2 form để nhập dữ liệu cho bảng Hang và bảng KhachHang từ VB.net</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sp>
        <p:nvSpPr>
          <p:cNvPr id="560" name="Google Shape;560;p47"/>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561" name="Google Shape;561;p47"/>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