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</p:sldIdLst>
  <p:sldSz cy="6858000" cx="9144000"/>
  <p:notesSz cx="9144000" cy="6858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962400" cy="3444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5180013" y="0"/>
            <a:ext cx="3962400" cy="3444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1:notes"/>
          <p:cNvSpPr txBox="1"/>
          <p:nvPr>
            <p:ph idx="12" type="sldNum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1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1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1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1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2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2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2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2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2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2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2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2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2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3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3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3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3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3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3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3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7" name="Google Shape;277;p3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37:notes"/>
          <p:cNvSpPr txBox="1"/>
          <p:nvPr>
            <p:ph idx="12" type="sldNum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>
  <p:cSld name="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"/>
          <p:cNvSpPr txBox="1"/>
          <p:nvPr>
            <p:ph idx="1" type="subTitle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" name="Google Shape;23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28600" y="137160"/>
            <a:ext cx="1981200" cy="13183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" type="body"/>
          </p:nvPr>
        </p:nvSpPr>
        <p:spPr>
          <a:xfrm>
            <a:off x="444500" y="122237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" name="Google Shape;30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8903" y="157785"/>
            <a:ext cx="1219200" cy="8113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" name="Google Shape;36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628" y="137160"/>
            <a:ext cx="1295399" cy="8620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" name="Google Shape;41;p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130470"/>
            <a:ext cx="1371600" cy="963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6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" type="body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2" type="body"/>
          </p:nvPr>
        </p:nvSpPr>
        <p:spPr>
          <a:xfrm>
            <a:off x="4727828" y="1565122"/>
            <a:ext cx="3315970" cy="36842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>
                <a:solidFill>
                  <a:srgbClr val="0033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" name="Google Shape;49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8854" y="137160"/>
            <a:ext cx="1310640" cy="8721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1258887" y="404812"/>
            <a:ext cx="7885430" cy="621030"/>
          </a:xfrm>
          <a:custGeom>
            <a:rect b="b" l="l" r="r" t="t"/>
            <a:pathLst>
              <a:path extrusionOk="0" h="621030" w="7885430">
                <a:moveTo>
                  <a:pt x="0" y="620712"/>
                </a:moveTo>
                <a:lnTo>
                  <a:pt x="7885049" y="620712"/>
                </a:lnTo>
                <a:lnTo>
                  <a:pt x="7885049" y="0"/>
                </a:lnTo>
                <a:lnTo>
                  <a:pt x="0" y="0"/>
                </a:lnTo>
                <a:lnTo>
                  <a:pt x="0" y="620712"/>
                </a:lnTo>
                <a:close/>
              </a:path>
            </a:pathLst>
          </a:custGeom>
          <a:solidFill>
            <a:srgbClr val="FF6600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1"/>
          <p:cNvSpPr/>
          <p:nvPr/>
        </p:nvSpPr>
        <p:spPr>
          <a:xfrm>
            <a:off x="0" y="0"/>
            <a:ext cx="1322451" cy="1177925"/>
          </a:xfrm>
          <a:prstGeom prst="rect">
            <a:avLst/>
          </a:prstGeom>
          <a:blipFill rotWithShape="1">
            <a:blip r:embed="rId1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1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" name="Google Shape;13;p1"/>
          <p:cNvSpPr txBox="1"/>
          <p:nvPr>
            <p:ph idx="1" type="body"/>
          </p:nvPr>
        </p:nvSpPr>
        <p:spPr>
          <a:xfrm>
            <a:off x="444500" y="122237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Google Shape;15;p1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Google Shape;16;p1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 u="none"/>
          </a:p>
        </p:txBody>
      </p:sp>
      <p:pic>
        <p:nvPicPr>
          <p:cNvPr id="17" name="Google Shape;17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130470"/>
            <a:ext cx="1371600" cy="96342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8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0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9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7"/>
          <p:cNvSpPr txBox="1"/>
          <p:nvPr/>
        </p:nvSpPr>
        <p:spPr>
          <a:xfrm>
            <a:off x="533400" y="1401863"/>
            <a:ext cx="8305800" cy="33057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58738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BÀI 10</a:t>
            </a:r>
            <a:endParaRPr b="1" i="1" sz="3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KẾT NỐI CƠ SỞ DỮ LIỆU VỚI ADO.NET</a:t>
            </a:r>
            <a:endParaRPr b="1" i="1" sz="3600">
              <a:solidFill>
                <a:schemeClr val="dk1"/>
              </a:solidFill>
              <a:latin typeface=" Arial"/>
              <a:ea typeface=" Arial"/>
              <a:cs typeface=" Arial"/>
              <a:sym typeface=" Arial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b="1" i="1" lang="en-US" sz="2000">
                <a:solidFill>
                  <a:schemeClr val="dk1"/>
                </a:solidFill>
                <a:latin typeface=" Arial"/>
                <a:ea typeface=" Arial"/>
                <a:cs typeface=" Arial"/>
                <a:sym typeface=" Arial"/>
              </a:rPr>
              <a:t>Connecting and accessing databases with ADO.NET Part 2</a:t>
            </a: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/>
          </a:p>
        </p:txBody>
      </p:sp>
      <p:sp>
        <p:nvSpPr>
          <p:cNvPr id="56" name="Google Shape;56;p7"/>
          <p:cNvSpPr txBox="1"/>
          <p:nvPr/>
        </p:nvSpPr>
        <p:spPr>
          <a:xfrm>
            <a:off x="3886200" y="5105400"/>
            <a:ext cx="4666996" cy="35073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Giảng viên: Ts. Chu Thị Hồng Hải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8"/>
          <p:cNvSpPr txBox="1"/>
          <p:nvPr>
            <p:ph type="title"/>
          </p:nvPr>
        </p:nvSpPr>
        <p:spPr>
          <a:xfrm>
            <a:off x="1562764" y="533400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/>
              <a:t>MỤC TIÊU</a:t>
            </a:r>
            <a:endParaRPr/>
          </a:p>
        </p:txBody>
      </p:sp>
      <p:sp>
        <p:nvSpPr>
          <p:cNvPr id="62" name="Google Shape;62;p8"/>
          <p:cNvSpPr txBox="1"/>
          <p:nvPr>
            <p:ph idx="1" type="body"/>
          </p:nvPr>
        </p:nvSpPr>
        <p:spPr>
          <a:xfrm>
            <a:off x="381000" y="1371600"/>
            <a:ext cx="8229600" cy="31425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 Provider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Lấy dữ liệu với ADO .Net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Đối tượng DataSet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Thiết kế và gắn kết dữ liệu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Tích hợp XML</a:t>
            </a:r>
            <a:endParaRPr sz="2400">
              <a:solidFill>
                <a:srgbClr val="29293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/>
          </a:p>
        </p:txBody>
      </p:sp>
      <p:sp>
        <p:nvSpPr>
          <p:cNvPr id="63" name="Google Shape;63;p8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045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rgbClr val="045C7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9"/>
          <p:cNvSpPr txBox="1"/>
          <p:nvPr>
            <p:ph type="title"/>
          </p:nvPr>
        </p:nvSpPr>
        <p:spPr>
          <a:xfrm>
            <a:off x="1600200" y="444029"/>
            <a:ext cx="4257064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.Net Data Provider</a:t>
            </a:r>
            <a:endParaRPr sz="3762"/>
          </a:p>
        </p:txBody>
      </p:sp>
      <p:sp>
        <p:nvSpPr>
          <p:cNvPr id="69" name="Google Shape;69;p9"/>
          <p:cNvSpPr txBox="1"/>
          <p:nvPr/>
        </p:nvSpPr>
        <p:spPr>
          <a:xfrm>
            <a:off x="533400" y="1143000"/>
            <a:ext cx="8610600" cy="553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-293214" lvl="0" marL="304074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00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.Net Data Provider cho phép truy cập các nguồn dữ liệu xác định: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581271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20"/>
              <a:buFont typeface="Noto Sans Symbols"/>
              <a:buChar char="▪"/>
            </a:pPr>
            <a:r>
              <a:rPr b="1" i="1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System.Data.SqlClient </a:t>
            </a: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truy câp SQL Server 7.0 trở lên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581814" marR="4344" rtl="0" algn="l">
              <a:lnSpc>
                <a:spcPct val="115000"/>
              </a:lnSpc>
              <a:spcBef>
                <a:spcPts val="392"/>
              </a:spcBef>
              <a:spcAft>
                <a:spcPts val="0"/>
              </a:spcAft>
              <a:buClr>
                <a:srgbClr val="93A299"/>
              </a:buClr>
              <a:buSzPts val="1920"/>
              <a:buFont typeface="Noto Sans Symbols"/>
              <a:buChar char="▪"/>
            </a:pPr>
            <a:r>
              <a:rPr b="1" i="1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System.Data.OleDb </a:t>
            </a: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truy cập bất kỳ nguồn dữ liệu nào hỗ trợ OLE  DB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0" rtl="0" algn="l">
              <a:lnSpc>
                <a:spcPct val="115000"/>
              </a:lnSpc>
              <a:spcBef>
                <a:spcPts val="4"/>
              </a:spcBef>
              <a:spcAft>
                <a:spcPts val="0"/>
              </a:spcAft>
              <a:buClr>
                <a:srgbClr val="93A299"/>
              </a:buClr>
              <a:buSzPts val="2000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đối tượng </a:t>
            </a:r>
            <a:r>
              <a:rPr b="1" i="1" lang="en-US" sz="2400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Connection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581271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2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Kết nối tới một Database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00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đối tượng </a:t>
            </a:r>
            <a:r>
              <a:rPr b="1" i="1" lang="en-US" sz="2400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Command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581271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2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Thực thi các câu lệnh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899" lvl="1" marL="581272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895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đối tượng </a:t>
            </a:r>
            <a:r>
              <a:rPr b="1" i="1" lang="en-US" sz="2400" u="none" cap="none" strike="noStrike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Command </a:t>
            </a: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với các Stored Procedure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0" rtl="0" algn="l">
              <a:lnSpc>
                <a:spcPct val="115000"/>
              </a:lnSpc>
              <a:spcBef>
                <a:spcPts val="26"/>
              </a:spcBef>
              <a:spcAft>
                <a:spcPts val="0"/>
              </a:spcAft>
              <a:buClr>
                <a:srgbClr val="93A299"/>
              </a:buClr>
              <a:buSzPts val="2000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đối tượng </a:t>
            </a:r>
            <a:r>
              <a:rPr b="1" i="1" lang="en-US" sz="2400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DataReader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342900" marR="3641823" rtl="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2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một luồng dữ liệu chỉ đọc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3659742" rtl="0" algn="r">
              <a:lnSpc>
                <a:spcPct val="115000"/>
              </a:lnSpc>
              <a:spcBef>
                <a:spcPts val="4"/>
              </a:spcBef>
              <a:spcAft>
                <a:spcPts val="0"/>
              </a:spcAft>
              <a:buClr>
                <a:srgbClr val="93A299"/>
              </a:buClr>
              <a:buSzPts val="2000"/>
              <a:buFont typeface="Noto Sans Symbols"/>
              <a:buChar char="▪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đối tượng </a:t>
            </a:r>
            <a:r>
              <a:rPr b="1" i="1" lang="en-US" sz="2400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DataAdapter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65069" lvl="1" marL="40344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20"/>
              <a:buFont typeface="Noto Sans Symbols"/>
              <a:buChar char="❑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để thay đổi dữ liệu nguồn và một </a:t>
            </a:r>
            <a:r>
              <a:rPr b="1" i="1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0"/>
          <p:cNvSpPr txBox="1"/>
          <p:nvPr>
            <p:ph type="title"/>
          </p:nvPr>
        </p:nvSpPr>
        <p:spPr>
          <a:xfrm>
            <a:off x="1447800" y="457200"/>
            <a:ext cx="5852920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Dùng đối tượng  </a:t>
            </a:r>
            <a:r>
              <a:rPr i="1" lang="en-US" sz="3762">
                <a:latin typeface="Arial"/>
                <a:ea typeface="Arial"/>
                <a:cs typeface="Arial"/>
                <a:sym typeface="Arial"/>
              </a:rPr>
              <a:t>Connection</a:t>
            </a:r>
            <a:endParaRPr sz="3762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0"/>
          <p:cNvSpPr txBox="1"/>
          <p:nvPr/>
        </p:nvSpPr>
        <p:spPr>
          <a:xfrm>
            <a:off x="284415" y="1219200"/>
            <a:ext cx="8839200" cy="4926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9900">
            <a:spAutoFit/>
          </a:bodyPr>
          <a:lstStyle/>
          <a:p>
            <a:pPr indent="-297015" lvl="0" marL="307331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803"/>
              <a:buFont typeface="Noto Sans Symbols"/>
              <a:buChar char="❑"/>
            </a:pPr>
            <a:r>
              <a:rPr lang="en-US" sz="22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SqlConnection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1" marL="468060" marR="3469154" rtl="0" algn="l">
              <a:lnSpc>
                <a:spcPct val="115000"/>
              </a:lnSpc>
              <a:spcBef>
                <a:spcPts val="115"/>
              </a:spcBef>
              <a:spcAft>
                <a:spcPts val="0"/>
              </a:spcAft>
              <a:buNone/>
            </a:pPr>
            <a:r>
              <a:rPr b="0" i="1" lang="en-US" sz="22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b="0" i="1" lang="en-US" sz="22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conSQL </a:t>
            </a:r>
            <a:r>
              <a:rPr b="0" i="1" lang="en-US" sz="22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b="0" i="1" lang="en-US" sz="22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SqlClient.SqlConnection  conSQL = </a:t>
            </a:r>
            <a:r>
              <a:rPr b="0" i="1" lang="en-US" sz="22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b="0" i="1" lang="en-US" sz="22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SqlClient.SqlConnection( )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3" lvl="1" marL="761274" marR="4344" rtl="0" algn="l">
              <a:lnSpc>
                <a:spcPct val="115000"/>
              </a:lnSpc>
              <a:spcBef>
                <a:spcPts val="363"/>
              </a:spcBef>
              <a:spcAft>
                <a:spcPts val="0"/>
              </a:spcAft>
              <a:buNone/>
            </a:pPr>
            <a:r>
              <a:rPr b="0" i="1" lang="en-US" sz="22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conSQL.ConnectionString = </a:t>
            </a:r>
            <a:r>
              <a:rPr b="0" i="0" lang="en-US" sz="2200" u="none" cap="none" strike="noStrike">
                <a:solidFill>
                  <a:srgbClr val="363744"/>
                </a:solidFill>
                <a:latin typeface="MS PGothic"/>
                <a:ea typeface="MS PGothic"/>
                <a:cs typeface="MS PGothic"/>
                <a:sym typeface="MS PGothic"/>
              </a:rPr>
              <a:t>“</a:t>
            </a:r>
            <a:r>
              <a:rPr b="0" i="1" lang="en-US" sz="22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Server = localhost; DataSource = Northwind; Uid = sa;  Pwd = sa;</a:t>
            </a:r>
            <a:r>
              <a:rPr b="0" i="0" lang="en-US" sz="2200" u="none" cap="none" strike="noStrike">
                <a:solidFill>
                  <a:srgbClr val="363744"/>
                </a:solidFill>
                <a:latin typeface="MS PGothic"/>
                <a:ea typeface="MS PGothic"/>
                <a:cs typeface="MS PGothic"/>
                <a:sym typeface="MS PGothic"/>
              </a:rPr>
              <a:t>”</a:t>
            </a:r>
            <a:endParaRPr b="0" i="0" sz="2200" u="none" cap="none" strike="noStrike">
              <a:solidFill>
                <a:schemeClr val="dk1"/>
              </a:solidFill>
              <a:latin typeface="MS PGothic"/>
              <a:ea typeface="MS PGothic"/>
              <a:cs typeface="MS PGothic"/>
              <a:sym typeface="MS PGothic"/>
            </a:endParaRPr>
          </a:p>
          <a:p>
            <a:pPr indent="0" lvl="1" marL="468060" marR="0" rtl="0" algn="l">
              <a:lnSpc>
                <a:spcPct val="115000"/>
              </a:lnSpc>
              <a:spcBef>
                <a:spcPts val="355"/>
              </a:spcBef>
              <a:spcAft>
                <a:spcPts val="0"/>
              </a:spcAft>
              <a:buNone/>
            </a:pPr>
            <a:r>
              <a:rPr b="0" i="1" lang="en-US" sz="22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conSQL.Open( )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15000"/>
              </a:lnSpc>
              <a:spcBef>
                <a:spcPts val="743"/>
              </a:spcBef>
              <a:spcAft>
                <a:spcPts val="0"/>
              </a:spcAft>
              <a:buClr>
                <a:srgbClr val="93A299"/>
              </a:buClr>
              <a:buSzPts val="1803"/>
              <a:buFont typeface="Noto Sans Symbols"/>
              <a:buChar char="❑"/>
            </a:pPr>
            <a:r>
              <a:rPr lang="en-US" sz="22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OleDbConnection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1" marL="468060" marR="3216664" rtl="0" algn="l">
              <a:lnSpc>
                <a:spcPct val="115000"/>
              </a:lnSpc>
              <a:spcBef>
                <a:spcPts val="9"/>
              </a:spcBef>
              <a:spcAft>
                <a:spcPts val="0"/>
              </a:spcAft>
              <a:buNone/>
            </a:pPr>
            <a:r>
              <a:rPr b="0" i="1" lang="en-US" sz="22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b="0" i="1" lang="en-US" sz="22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conAccess </a:t>
            </a:r>
            <a:r>
              <a:rPr b="0" i="1" lang="en-US" sz="22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b="0" i="1" lang="en-US" sz="22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OleDb.OleDbConnection  conAccess = </a:t>
            </a:r>
            <a:r>
              <a:rPr b="0" i="1" lang="en-US" sz="2200" u="none" cap="none" strike="noStrik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b="0" i="1" lang="en-US" sz="22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OleDb.OleDbConnection( )  conAccess.ConnectionString = "Provider=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1" marL="468060" marR="2361457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2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Microsoft.Jet.OLEDB.4.0;Data Source=c:\NWind.MDB"  conAccess.Open( )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1"/>
          <p:cNvSpPr txBox="1"/>
          <p:nvPr>
            <p:ph type="title"/>
          </p:nvPr>
        </p:nvSpPr>
        <p:spPr>
          <a:xfrm>
            <a:off x="1560708" y="374766"/>
            <a:ext cx="5594456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Dùng đối tượng </a:t>
            </a:r>
            <a:r>
              <a:rPr i="1" lang="en-US" sz="3762">
                <a:latin typeface="Arial"/>
                <a:ea typeface="Arial"/>
                <a:cs typeface="Arial"/>
                <a:sym typeface="Arial"/>
              </a:rPr>
              <a:t>Command</a:t>
            </a:r>
            <a:endParaRPr sz="3762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1"/>
          <p:cNvSpPr txBox="1"/>
          <p:nvPr/>
        </p:nvSpPr>
        <p:spPr>
          <a:xfrm>
            <a:off x="457200" y="1524000"/>
            <a:ext cx="3657600" cy="22837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23875">
            <a:spAutoFit/>
          </a:bodyPr>
          <a:lstStyle/>
          <a:p>
            <a:pPr indent="-293214" lvl="0" marL="304074" marR="4344" rtl="0" algn="l">
              <a:lnSpc>
                <a:spcPct val="110458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31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Có hai cách để tạo đối  tượng Command: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899" lvl="1" marL="581272" marR="0" rtl="0" algn="l">
              <a:spcBef>
                <a:spcPts val="346"/>
              </a:spcBef>
              <a:spcAft>
                <a:spcPts val="0"/>
              </a:spcAft>
              <a:buClr>
                <a:srgbClr val="93A299"/>
              </a:buClr>
              <a:buSzPts val="1909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 dụng Contructor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01811" marR="0" rtl="0" algn="l">
              <a:spcBef>
                <a:spcPts val="30"/>
              </a:spcBef>
              <a:spcAft>
                <a:spcPts val="0"/>
              </a:spcAft>
              <a:buNone/>
            </a:pPr>
            <a:r>
              <a:rPr b="1"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Command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899" lvl="1" marL="581272" marR="0" rtl="0" algn="l">
              <a:spcBef>
                <a:spcPts val="414"/>
              </a:spcBef>
              <a:spcAft>
                <a:spcPts val="0"/>
              </a:spcAft>
              <a:buClr>
                <a:srgbClr val="93A299"/>
              </a:buClr>
              <a:buSzPts val="1909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 dụng phương thức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01811" marR="0" rtl="0" algn="l">
              <a:spcBef>
                <a:spcPts val="30"/>
              </a:spcBef>
              <a:spcAft>
                <a:spcPts val="0"/>
              </a:spcAft>
              <a:buNone/>
            </a:pPr>
            <a:r>
              <a:rPr b="1"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CreateCommand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2" name="Google Shape;82;p11"/>
          <p:cNvSpPr txBox="1"/>
          <p:nvPr/>
        </p:nvSpPr>
        <p:spPr>
          <a:xfrm>
            <a:off x="4357936" y="1493619"/>
            <a:ext cx="4633664" cy="24119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23875">
            <a:spAutoFit/>
          </a:bodyPr>
          <a:lstStyle/>
          <a:p>
            <a:pPr indent="-293214" lvl="0" marL="304074" marR="4344" rtl="0" algn="l">
              <a:lnSpc>
                <a:spcPct val="110458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31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Có ba cách để thực thi  một Command: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899" lvl="1" marL="581272" marR="0" rtl="0" algn="l">
              <a:spcBef>
                <a:spcPts val="346"/>
              </a:spcBef>
              <a:spcAft>
                <a:spcPts val="0"/>
              </a:spcAft>
              <a:buClr>
                <a:srgbClr val="93A299"/>
              </a:buClr>
              <a:buSzPts val="1909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ExecuteReader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899" lvl="1" marL="581272" marR="0" rtl="0" algn="l">
              <a:spcBef>
                <a:spcPts val="479"/>
              </a:spcBef>
              <a:spcAft>
                <a:spcPts val="0"/>
              </a:spcAft>
              <a:buClr>
                <a:srgbClr val="93A299"/>
              </a:buClr>
              <a:buSzPts val="1909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ExecuteScalar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899" lvl="1" marL="581272" marR="0" rtl="0" algn="l">
              <a:spcBef>
                <a:spcPts val="392"/>
              </a:spcBef>
              <a:spcAft>
                <a:spcPts val="0"/>
              </a:spcAft>
              <a:buClr>
                <a:srgbClr val="93A299"/>
              </a:buClr>
              <a:buSzPts val="1909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ExecuteNonQuery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899" lvl="1" marL="581272" marR="0" rtl="0" algn="l">
              <a:spcBef>
                <a:spcPts val="479"/>
              </a:spcBef>
              <a:spcAft>
                <a:spcPts val="0"/>
              </a:spcAft>
              <a:buClr>
                <a:srgbClr val="93A299"/>
              </a:buClr>
              <a:buSzPts val="1909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ExecuteXMLReader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3" name="Google Shape;83;p11"/>
          <p:cNvSpPr txBox="1"/>
          <p:nvPr/>
        </p:nvSpPr>
        <p:spPr>
          <a:xfrm>
            <a:off x="381000" y="4367051"/>
            <a:ext cx="8458200" cy="2232900"/>
          </a:xfrm>
          <a:prstGeom prst="rect">
            <a:avLst/>
          </a:prstGeom>
          <a:solidFill>
            <a:srgbClr val="BADB7C"/>
          </a:solidFill>
          <a:ln>
            <a:noFill/>
          </a:ln>
        </p:spPr>
        <p:txBody>
          <a:bodyPr anchorCtr="0" anchor="t" bIns="0" lIns="0" spcFirstLastPara="1" rIns="0" wrap="square" tIns="11925">
            <a:spAutoFit/>
          </a:bodyPr>
          <a:lstStyle/>
          <a:p>
            <a:pPr indent="0" lvl="0" marL="10860" marR="1605617" rtl="0" algn="l">
              <a:lnSpc>
                <a:spcPct val="15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Dim </a:t>
            </a:r>
            <a:r>
              <a:rPr i="1" lang="en-US" sz="2000">
                <a:solidFill>
                  <a:srgbClr val="292934"/>
                </a:solidFill>
                <a:latin typeface="Verdana"/>
                <a:ea typeface="Verdana"/>
                <a:cs typeface="Verdana"/>
                <a:sym typeface="Verdana"/>
              </a:rPr>
              <a:t>commSQL </a:t>
            </a:r>
            <a:r>
              <a:rPr i="1" lang="en-US" sz="2000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As </a:t>
            </a:r>
            <a:r>
              <a:rPr i="1" lang="en-US" sz="2000">
                <a:solidFill>
                  <a:srgbClr val="292934"/>
                </a:solidFill>
                <a:latin typeface="Verdana"/>
                <a:ea typeface="Verdana"/>
                <a:cs typeface="Verdana"/>
                <a:sym typeface="Verdana"/>
              </a:rPr>
              <a:t>SqlClient.SqlCommand  commSQL = </a:t>
            </a:r>
            <a:r>
              <a:rPr i="1" lang="en-US" sz="2000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New </a:t>
            </a:r>
            <a:r>
              <a:rPr i="1" lang="en-US" sz="2000">
                <a:solidFill>
                  <a:srgbClr val="292934"/>
                </a:solidFill>
                <a:latin typeface="Verdana"/>
                <a:ea typeface="Verdana"/>
                <a:cs typeface="Verdana"/>
                <a:sym typeface="Verdana"/>
              </a:rPr>
              <a:t>SqlClient.SqlCommand( )  commSQL.Connection = conSQL</a:t>
            </a:r>
            <a:endParaRPr sz="20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10860" marR="0" rtl="0" algn="l">
              <a:lnSpc>
                <a:spcPct val="15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rgbClr val="292934"/>
                </a:solidFill>
                <a:latin typeface="Verdana"/>
                <a:ea typeface="Verdana"/>
                <a:cs typeface="Verdana"/>
                <a:sym typeface="Verdana"/>
              </a:rPr>
              <a:t>commSQL.CommandText = "Select Count(*) from Authors"</a:t>
            </a:r>
            <a:endParaRPr sz="20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10860" marR="0" rtl="0" algn="l">
              <a:lnSpc>
                <a:spcPct val="155000"/>
              </a:lnSpc>
              <a:spcBef>
                <a:spcPts val="34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rgbClr val="292934"/>
                </a:solidFill>
                <a:latin typeface="Verdana"/>
                <a:ea typeface="Verdana"/>
                <a:cs typeface="Verdana"/>
                <a:sym typeface="Verdana"/>
              </a:rPr>
              <a:t>MessageBox.Show(commSQL.ExecuteScalar( ).ToString)</a:t>
            </a:r>
            <a:endParaRPr sz="20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2"/>
          <p:cNvSpPr txBox="1"/>
          <p:nvPr>
            <p:ph type="title"/>
          </p:nvPr>
        </p:nvSpPr>
        <p:spPr>
          <a:xfrm>
            <a:off x="1676400" y="496741"/>
            <a:ext cx="6934200" cy="4418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Dùng đối tượng Co</a:t>
            </a:r>
            <a:r>
              <a:rPr i="1" lang="en-US">
                <a:latin typeface="Arial"/>
                <a:ea typeface="Arial"/>
                <a:cs typeface="Arial"/>
                <a:sym typeface="Arial"/>
              </a:rPr>
              <a:t>mman</a:t>
            </a:r>
            <a:r>
              <a:rPr b="1" i="1" lang="en-US">
                <a:latin typeface="Arial"/>
                <a:ea typeface="Arial"/>
                <a:cs typeface="Arial"/>
                <a:sym typeface="Arial"/>
              </a:rPr>
              <a:t>d</a:t>
            </a:r>
            <a:r>
              <a:rPr i="1" lang="en-US">
                <a:latin typeface="Arial"/>
                <a:ea typeface="Arial"/>
                <a:cs typeface="Arial"/>
                <a:sym typeface="Arial"/>
              </a:rPr>
              <a:t>  với các </a:t>
            </a:r>
            <a:r>
              <a:rPr lang="en-US"/>
              <a:t> </a:t>
            </a:r>
            <a:r>
              <a:rPr i="1" lang="en-US">
                <a:latin typeface="Arial"/>
                <a:ea typeface="Arial"/>
                <a:cs typeface="Arial"/>
                <a:sym typeface="Arial"/>
              </a:rPr>
              <a:t>Stored</a:t>
            </a:r>
            <a:endParaRPr/>
          </a:p>
        </p:txBody>
      </p:sp>
      <p:sp>
        <p:nvSpPr>
          <p:cNvPr id="89" name="Google Shape;89;p12"/>
          <p:cNvSpPr txBox="1"/>
          <p:nvPr/>
        </p:nvSpPr>
        <p:spPr>
          <a:xfrm>
            <a:off x="381000" y="1219200"/>
            <a:ext cx="8458200" cy="47016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78725">
            <a:spAutoFit/>
          </a:bodyPr>
          <a:lstStyle/>
          <a:p>
            <a:pPr indent="-293757" lvl="0" marL="364344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25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một đối tượng </a:t>
            </a:r>
            <a:r>
              <a:rPr b="1" lang="en-US" sz="2400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Command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757" lvl="0" marL="364344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25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Thiết lập </a:t>
            </a:r>
            <a:r>
              <a:rPr b="1" lang="en-US" sz="2400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CommandType </a:t>
            </a: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là </a:t>
            </a:r>
            <a:r>
              <a:rPr b="1" lang="en-US" sz="2400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StoredProcedure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3" lvl="0" marL="364344" marR="212851" rtl="0" algn="l">
              <a:lnSpc>
                <a:spcPct val="150000"/>
              </a:lnSpc>
              <a:spcBef>
                <a:spcPts val="740"/>
              </a:spcBef>
              <a:spcAft>
                <a:spcPts val="0"/>
              </a:spcAft>
              <a:buClr>
                <a:srgbClr val="93A299"/>
              </a:buClr>
              <a:buSzPts val="2025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phương thức </a:t>
            </a:r>
            <a:r>
              <a:rPr b="1" lang="en-US" sz="2400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Add </a:t>
            </a: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để tạo và thiết lập các  biến (Parameter)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3" lvl="0" marL="364344" marR="240001" rtl="0" algn="l">
              <a:lnSpc>
                <a:spcPct val="150000"/>
              </a:lnSpc>
              <a:spcBef>
                <a:spcPts val="714"/>
              </a:spcBef>
              <a:spcAft>
                <a:spcPts val="0"/>
              </a:spcAft>
              <a:buClr>
                <a:srgbClr val="93A299"/>
              </a:buClr>
              <a:buSzPts val="2025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thuộc tính </a:t>
            </a:r>
            <a:r>
              <a:rPr b="1" lang="en-US" sz="2400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ParameterDirection </a:t>
            </a: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để thiết  lập kiểu biến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757" lvl="0" marL="364344" marR="0" rtl="0" algn="l">
              <a:lnSpc>
                <a:spcPct val="150000"/>
              </a:lnSpc>
              <a:spcBef>
                <a:spcPts val="21"/>
              </a:spcBef>
              <a:spcAft>
                <a:spcPts val="0"/>
              </a:spcAft>
              <a:buClr>
                <a:srgbClr val="93A299"/>
              </a:buClr>
              <a:buSzPts val="2025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Gọi phương thức </a:t>
            </a:r>
            <a:r>
              <a:rPr b="1" lang="en-US" sz="2400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ExecuteReader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3" lvl="0" marL="364344" marR="285069" rtl="0" algn="l">
              <a:lnSpc>
                <a:spcPct val="150000"/>
              </a:lnSpc>
              <a:spcBef>
                <a:spcPts val="581"/>
              </a:spcBef>
              <a:spcAft>
                <a:spcPts val="0"/>
              </a:spcAft>
              <a:buClr>
                <a:srgbClr val="93A299"/>
              </a:buClr>
              <a:buSzPts val="2025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đối tượng </a:t>
            </a:r>
            <a:r>
              <a:rPr b="1" lang="en-US" sz="2400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DataReader </a:t>
            </a: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để hiển thị hoặc  duyệt qua các bản ghi và đóng khi kết thúc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757" lvl="0" marL="364344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25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Truy cập đầu ra và trả về các biến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3"/>
          <p:cNvSpPr txBox="1"/>
          <p:nvPr>
            <p:ph type="title"/>
          </p:nvPr>
        </p:nvSpPr>
        <p:spPr>
          <a:xfrm>
            <a:off x="1676400" y="459141"/>
            <a:ext cx="7467600" cy="4583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7"/>
              <a:t>Demo: Dùng đối tượng Command</a:t>
            </a:r>
            <a:endParaRPr sz="2907"/>
          </a:p>
        </p:txBody>
      </p:sp>
      <p:sp>
        <p:nvSpPr>
          <p:cNvPr id="95" name="Google Shape;95;p13"/>
          <p:cNvSpPr txBox="1"/>
          <p:nvPr/>
        </p:nvSpPr>
        <p:spPr>
          <a:xfrm>
            <a:off x="304800" y="1143000"/>
            <a:ext cx="8686800" cy="55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-293214" lvl="0" marL="30407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679"/>
              <a:buFont typeface="Noto Sans Symbols"/>
              <a:buChar char="❑"/>
            </a:pP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một Store trong SQL Server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CREATE PROCEDURE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byroyalty @percentage </a:t>
            </a: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select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au_id </a:t>
            </a: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titleauthor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where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titleauthor.royaltyper = @percentage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0" rtl="0" algn="l">
              <a:lnSpc>
                <a:spcPct val="100000"/>
              </a:lnSpc>
              <a:spcBef>
                <a:spcPts val="43"/>
              </a:spcBef>
              <a:spcAft>
                <a:spcPts val="0"/>
              </a:spcAft>
              <a:buClr>
                <a:srgbClr val="93A299"/>
              </a:buClr>
              <a:buSzPts val="1679"/>
              <a:buFont typeface="Noto Sans Symbols"/>
              <a:buChar char="❑"/>
            </a:pP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Code VB.Net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Imports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System.Data.SqlClient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35945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Private Sub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Button1_Click(</a:t>
            </a: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ByVal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sender </a:t>
            </a: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System.Object, </a:t>
            </a: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ByVal 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 </a:t>
            </a: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System.EventArgs) </a:t>
            </a: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Handles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Button1.Click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190697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conSQL </a:t>
            </a: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SqlClient.SqlConnection  conSQL = </a:t>
            </a: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SqlClient.SqlConnection( 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conSQL.ConnectionString = </a:t>
            </a:r>
            <a:r>
              <a:rPr lang="en-US" sz="2000">
                <a:solidFill>
                  <a:srgbClr val="292934"/>
                </a:solidFill>
                <a:latin typeface="MS PGothic"/>
                <a:ea typeface="MS PGothic"/>
                <a:cs typeface="MS PGothic"/>
                <a:sym typeface="MS PGothic"/>
              </a:rPr>
              <a:t>“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Server = localhost;DataBase = Pubs;" &amp; _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292934"/>
                </a:solidFill>
                <a:latin typeface="MS PGothic"/>
                <a:ea typeface="MS PGothic"/>
                <a:cs typeface="MS PGothic"/>
                <a:sym typeface="MS PGothic"/>
              </a:rPr>
              <a:t>“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UID = sa;PWD = sa"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conSQL.Open( 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32742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commSQL </a:t>
            </a: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SqlClient.SqlCommand = </a:t>
            </a:r>
            <a:r>
              <a:rPr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SqlCommand( )  commSQL.Connection = conSQL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68036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commSQL.CommandType = CommandType.StoredProcedure  commSQL.CommandText = "byroyalty"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 txBox="1"/>
          <p:nvPr/>
        </p:nvSpPr>
        <p:spPr>
          <a:xfrm>
            <a:off x="381000" y="1295400"/>
            <a:ext cx="8382000" cy="43833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4875">
            <a:spAutoFit/>
          </a:bodyPr>
          <a:lstStyle/>
          <a:p>
            <a:pPr indent="0" lvl="0" marL="10860" marR="4344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paramSQL As New SqlClient.sqlParameter( _  "@percentage", SqlDbType.Int)  paramSQL.Direction = ParameterDirection.Input  paramSQL.Value = "30"  commSQL.Parameters.Add(paramSQL)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823713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datRead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SqlClient.SqlDataReader  datRead = commSQL.ExecuteReader( 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973578" rtl="0" algn="l">
              <a:lnSpc>
                <a:spcPct val="150000"/>
              </a:lnSpc>
              <a:spcBef>
                <a:spcPts val="86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While datRead.Read( )  MessageBox.Show(datRead(0).ToString)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3247614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Loop 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datRead.Close( ) 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End Sub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1" name="Google Shape;101;p14"/>
          <p:cNvSpPr txBox="1"/>
          <p:nvPr>
            <p:ph type="title"/>
          </p:nvPr>
        </p:nvSpPr>
        <p:spPr>
          <a:xfrm>
            <a:off x="1676400" y="459141"/>
            <a:ext cx="7467600" cy="4583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7"/>
              <a:t>Demo: Dùng đối tượng Command</a:t>
            </a:r>
            <a:endParaRPr sz="2907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5"/>
          <p:cNvSpPr txBox="1"/>
          <p:nvPr>
            <p:ph type="title"/>
          </p:nvPr>
        </p:nvSpPr>
        <p:spPr>
          <a:xfrm>
            <a:off x="1524000" y="457200"/>
            <a:ext cx="7162800" cy="4418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Dùng đối tượng DataReader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5"/>
          <p:cNvSpPr txBox="1"/>
          <p:nvPr/>
        </p:nvSpPr>
        <p:spPr>
          <a:xfrm>
            <a:off x="419100" y="1143000"/>
            <a:ext cx="8801100" cy="5341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9625">
            <a:spAutoFit/>
          </a:bodyPr>
          <a:lstStyle/>
          <a:p>
            <a:pPr indent="-293214" lvl="0" marL="30407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14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Đọc dữ liệu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1458467" rtl="0" algn="l">
              <a:lnSpc>
                <a:spcPct val="100000"/>
              </a:lnSpc>
              <a:spcBef>
                <a:spcPts val="47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commSQL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SqlClient.SqlCommand =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_  SqlClient.SqlCommand( 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17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commSQL.Connection = conSQL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205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commSQL.CommandText ="Select au_lname,au_fname from authors"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2189873" rtl="0" algn="l">
              <a:lnSpc>
                <a:spcPct val="100000"/>
              </a:lnSpc>
              <a:spcBef>
                <a:spcPts val="43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datRead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SqlClient.SqlDataReader  datRead = commSQL.ExecuteReader( ) 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 Until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datRead.Read = False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182172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MessageBox.Show(datRead.GetString(1) &amp; " "  &amp; datRead.GetString(0))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4173410" rtl="0" algn="l">
              <a:lnSpc>
                <a:spcPct val="100000"/>
              </a:lnSpc>
              <a:spcBef>
                <a:spcPts val="86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Loop 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datRead.Close( 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0" rtl="0" algn="l">
              <a:lnSpc>
                <a:spcPct val="100000"/>
              </a:lnSpc>
              <a:spcBef>
                <a:spcPts val="325"/>
              </a:spcBef>
              <a:spcAft>
                <a:spcPts val="0"/>
              </a:spcAft>
              <a:buClr>
                <a:srgbClr val="93A299"/>
              </a:buClr>
              <a:buSzPts val="2014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Lấy thông tin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0" rtl="0" algn="l">
              <a:lnSpc>
                <a:spcPct val="100000"/>
              </a:lnSpc>
              <a:spcBef>
                <a:spcPts val="291"/>
              </a:spcBef>
              <a:spcAft>
                <a:spcPts val="0"/>
              </a:spcAft>
              <a:buClr>
                <a:srgbClr val="93A299"/>
              </a:buClr>
              <a:buSzPts val="2014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Trả về nhiều tập hợp kết quả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6"/>
          <p:cNvSpPr txBox="1"/>
          <p:nvPr/>
        </p:nvSpPr>
        <p:spPr>
          <a:xfrm>
            <a:off x="152400" y="1447800"/>
            <a:ext cx="8686800" cy="4471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28225">
            <a:spAutoFit/>
          </a:bodyPr>
          <a:lstStyle/>
          <a:p>
            <a:pPr indent="-293214" lvl="0" marL="304074" marR="4344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67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Được sử dụng như một liên kết giữa  DataSource và Các Table lưu trữ trong  Cache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1068601" rtl="0" algn="l">
              <a:lnSpc>
                <a:spcPct val="150000"/>
              </a:lnSpc>
              <a:spcBef>
                <a:spcPts val="4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adaptSQL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New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SqlClient.SqlDataAdapter( _  "Select * from authors", conSQL)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50000"/>
              </a:lnSpc>
              <a:spcBef>
                <a:spcPts val="222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datPubs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 =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DataSet( 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252001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adaptSQL.Fill(datPubs, "NewTable")  ' Manipulate the data locally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50000"/>
              </a:lnSpc>
              <a:spcBef>
                <a:spcPts val="392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adaptSQL.Update (datPubs, "NewTable")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3" name="Google Shape;113;p16"/>
          <p:cNvSpPr txBox="1"/>
          <p:nvPr>
            <p:ph type="title"/>
          </p:nvPr>
        </p:nvSpPr>
        <p:spPr>
          <a:xfrm>
            <a:off x="1447800" y="327567"/>
            <a:ext cx="7162800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>
                <a:latin typeface="Arial"/>
                <a:ea typeface="Arial"/>
                <a:cs typeface="Arial"/>
                <a:sym typeface="Arial"/>
              </a:rPr>
              <a:t>Dùng đối tượng DataReader</a:t>
            </a:r>
            <a:endParaRPr sz="3762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7"/>
          <p:cNvSpPr txBox="1"/>
          <p:nvPr>
            <p:ph type="title"/>
          </p:nvPr>
        </p:nvSpPr>
        <p:spPr>
          <a:xfrm>
            <a:off x="1371600" y="408785"/>
            <a:ext cx="6729854" cy="5372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20"/>
              <a:t> Kết nối dữ liệu với ADO .Net</a:t>
            </a:r>
            <a:endParaRPr sz="3420"/>
          </a:p>
        </p:txBody>
      </p:sp>
      <p:sp>
        <p:nvSpPr>
          <p:cNvPr id="119" name="Google Shape;119;p17"/>
          <p:cNvSpPr txBox="1"/>
          <p:nvPr/>
        </p:nvSpPr>
        <p:spPr>
          <a:xfrm>
            <a:off x="609600" y="2209800"/>
            <a:ext cx="8116149" cy="13600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23875">
            <a:spAutoFit/>
          </a:bodyPr>
          <a:lstStyle/>
          <a:p>
            <a:pPr indent="-293213" lvl="0" marL="304074" marR="4344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Lấy dữ liệu từ CSDL  SQL Server bằng việc dùng đối tượng  </a:t>
            </a:r>
            <a:r>
              <a:rPr b="1"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SQLDataAdapter </a:t>
            </a: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trong VB.Net.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8"/>
          <p:cNvSpPr txBox="1"/>
          <p:nvPr>
            <p:ph type="title"/>
          </p:nvPr>
        </p:nvSpPr>
        <p:spPr>
          <a:xfrm>
            <a:off x="1752600" y="533400"/>
            <a:ext cx="4394441" cy="50340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latin typeface="Arial"/>
                <a:ea typeface="Arial"/>
                <a:cs typeface="Arial"/>
                <a:sym typeface="Arial"/>
              </a:rPr>
              <a:t>Đối tượng DataSet</a:t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8"/>
          <p:cNvSpPr txBox="1"/>
          <p:nvPr/>
        </p:nvSpPr>
        <p:spPr>
          <a:xfrm>
            <a:off x="634150" y="1564625"/>
            <a:ext cx="8196900" cy="44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2075">
            <a:spAutoFit/>
          </a:bodyPr>
          <a:lstStyle/>
          <a:p>
            <a:pPr indent="-297015" lvl="0" marL="307331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Tổng quan về dữ liệu không kết nối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15000"/>
              </a:lnSpc>
              <a:spcBef>
                <a:spcPts val="72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Đối tượng DataSet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15000"/>
              </a:lnSpc>
              <a:spcBef>
                <a:spcPts val="75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Cư trú dữ liệu trong DataSet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15000"/>
              </a:lnSpc>
              <a:spcBef>
                <a:spcPts val="667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 dụng Relationship trong DataSet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15000"/>
              </a:lnSpc>
              <a:spcBef>
                <a:spcPts val="75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 dụng các Constraint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15000"/>
              </a:lnSpc>
              <a:spcBef>
                <a:spcPts val="75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Cập nhật dữ liệu trong DataSet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15000"/>
              </a:lnSpc>
              <a:spcBef>
                <a:spcPts val="75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Cập nhật dữ liệu tại nguồn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9"/>
          <p:cNvSpPr txBox="1"/>
          <p:nvPr>
            <p:ph type="title"/>
          </p:nvPr>
        </p:nvSpPr>
        <p:spPr>
          <a:xfrm>
            <a:off x="1618808" y="457200"/>
            <a:ext cx="6471389" cy="5372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20"/>
              <a:t>Tổng quan dữ liệu không kết nối</a:t>
            </a:r>
            <a:endParaRPr sz="3420"/>
          </a:p>
        </p:txBody>
      </p:sp>
      <p:pic>
        <p:nvPicPr>
          <p:cNvPr id="131" name="Google Shape;13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1676400"/>
            <a:ext cx="8458200" cy="4462044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9"/>
          <p:cNvSpPr txBox="1"/>
          <p:nvPr>
            <p:ph idx="12" type="sldNum"/>
          </p:nvPr>
        </p:nvSpPr>
        <p:spPr>
          <a:xfrm>
            <a:off x="5629750" y="5652013"/>
            <a:ext cx="1798392" cy="2885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1400">
            <a:spAutoFit/>
          </a:bodyPr>
          <a:lstStyle/>
          <a:p>
            <a:pPr indent="0" lvl="0" marL="32579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0"/>
          <p:cNvSpPr txBox="1"/>
          <p:nvPr/>
        </p:nvSpPr>
        <p:spPr>
          <a:xfrm>
            <a:off x="228600" y="1219200"/>
            <a:ext cx="8762999" cy="40453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1925">
            <a:spAutoFit/>
          </a:bodyPr>
          <a:lstStyle/>
          <a:p>
            <a:pPr indent="-293214" lvl="0" marL="304074" marR="4344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14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Mỗi công nghệ truy cập dữ liệu đều đã được cải thiện  khái niêm không kết nối, nhưng đến ADO.Net mới  cung cấp giải pháp cách đầy đủ.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0" rtl="0" algn="l">
              <a:lnSpc>
                <a:spcPct val="150000"/>
              </a:lnSpc>
              <a:spcBef>
                <a:spcPts val="522"/>
              </a:spcBef>
              <a:spcAft>
                <a:spcPts val="0"/>
              </a:spcAft>
              <a:buClr>
                <a:srgbClr val="93A299"/>
              </a:buClr>
              <a:buSzPts val="2014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ADO.Net được thiết kế dùng cho Internet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99367" rtl="0" algn="l">
              <a:lnSpc>
                <a:spcPct val="150000"/>
              </a:lnSpc>
              <a:spcBef>
                <a:spcPts val="748"/>
              </a:spcBef>
              <a:spcAft>
                <a:spcPts val="0"/>
              </a:spcAft>
              <a:buClr>
                <a:srgbClr val="93A299"/>
              </a:buClr>
              <a:buSzPts val="2014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ADO.Net sử dụng XML như là các định dạng truyền  tải.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53593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93A299"/>
              </a:buClr>
              <a:buSzPts val="2014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ADO.Net cung cấp một đối tượng mới cho việc  caching dữ liệu trên máy client. Đối tượng này là  </a:t>
            </a: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20"/>
          <p:cNvSpPr txBox="1"/>
          <p:nvPr>
            <p:ph type="title"/>
          </p:nvPr>
        </p:nvSpPr>
        <p:spPr>
          <a:xfrm>
            <a:off x="1618808" y="457200"/>
            <a:ext cx="6471389" cy="5372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20"/>
              <a:t>Tổng quan dữ liệu không kết nối</a:t>
            </a:r>
            <a:endParaRPr sz="342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105" y="1524000"/>
            <a:ext cx="7633789" cy="4790745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21"/>
          <p:cNvSpPr txBox="1"/>
          <p:nvPr>
            <p:ph type="title"/>
          </p:nvPr>
        </p:nvSpPr>
        <p:spPr>
          <a:xfrm>
            <a:off x="1524000" y="486587"/>
            <a:ext cx="6347205" cy="8617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Đối tượng DataSet</a:t>
            </a:r>
            <a:br>
              <a:rPr lang="en-US"/>
            </a:b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2"/>
          <p:cNvSpPr txBox="1"/>
          <p:nvPr>
            <p:ph type="title"/>
          </p:nvPr>
        </p:nvSpPr>
        <p:spPr>
          <a:xfrm>
            <a:off x="1677305" y="417109"/>
            <a:ext cx="6933295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Cấu trúc dữ liệu trong DataSet</a:t>
            </a:r>
            <a:endParaRPr sz="3762"/>
          </a:p>
        </p:txBody>
      </p:sp>
      <p:sp>
        <p:nvSpPr>
          <p:cNvPr id="150" name="Google Shape;150;p22"/>
          <p:cNvSpPr txBox="1"/>
          <p:nvPr/>
        </p:nvSpPr>
        <p:spPr>
          <a:xfrm>
            <a:off x="228600" y="1371600"/>
            <a:ext cx="8839200" cy="482591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75475">
            <a:spAutoFit/>
          </a:bodyPr>
          <a:lstStyle/>
          <a:p>
            <a:pPr indent="-293214" lvl="0" marL="304074" marR="0" rtl="0" algn="l"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31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Cư trú dữ liệu trong DataSet từ một RDBMS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1464983" rtl="0" algn="just">
              <a:lnSpc>
                <a:spcPct val="118800"/>
              </a:lnSpc>
              <a:spcBef>
                <a:spcPts val="9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adaptSQL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SqlClient.SqlDataAdapter  adaptSQL =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SqlClient.SqlDataAdapter(  "Select * from authors", conSQL)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1627880" rtl="0" algn="just">
              <a:lnSpc>
                <a:spcPct val="1208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datPubs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 =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DataSet( )  adaptSQL.Fill(datPubs, "NewTable")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0" rtl="0" algn="l">
              <a:spcBef>
                <a:spcPts val="552"/>
              </a:spcBef>
              <a:spcAft>
                <a:spcPts val="0"/>
              </a:spcAft>
              <a:buClr>
                <a:srgbClr val="93A299"/>
              </a:buClr>
              <a:buSzPts val="2031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Lập trình tạo Dataset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0" rtl="0" algn="just">
              <a:spcBef>
                <a:spcPts val="371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datPubs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 =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DataSet( 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202534" rtl="0" algn="just">
              <a:lnSpc>
                <a:spcPct val="1208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tblAuthors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DataTable =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DataTable("authors")  tblAuthors.Columns.Add("AuthorID", System.Type.GetType  ("System.Int32"))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3"/>
          <p:cNvSpPr txBox="1"/>
          <p:nvPr>
            <p:ph type="title"/>
          </p:nvPr>
        </p:nvSpPr>
        <p:spPr>
          <a:xfrm>
            <a:off x="1600200" y="459141"/>
            <a:ext cx="5584139" cy="4583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7"/>
              <a:t>Sử dụng Relationship trong DataSet</a:t>
            </a:r>
            <a:endParaRPr sz="2907"/>
          </a:p>
        </p:txBody>
      </p:sp>
      <p:sp>
        <p:nvSpPr>
          <p:cNvPr id="156" name="Google Shape;156;p23"/>
          <p:cNvSpPr txBox="1"/>
          <p:nvPr/>
        </p:nvSpPr>
        <p:spPr>
          <a:xfrm>
            <a:off x="304800" y="1143000"/>
            <a:ext cx="8762999" cy="50979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6900">
            <a:spAutoFit/>
          </a:bodyPr>
          <a:lstStyle/>
          <a:p>
            <a:pPr indent="-297015" lvl="0" marL="307331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67"/>
              <a:buFont typeface="Noto Sans Symbols"/>
              <a:buChar char="❑"/>
            </a:pP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Relationship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4344" rtl="0" algn="l">
              <a:lnSpc>
                <a:spcPct val="150000"/>
              </a:lnSpc>
              <a:spcBef>
                <a:spcPts val="26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relPubsTitle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DataRelation =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DataRelation(  "PubsTitles",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304074" marR="0" rtl="0" algn="l">
              <a:lnSpc>
                <a:spcPct val="150000"/>
              </a:lnSpc>
              <a:spcBef>
                <a:spcPts val="103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datPubs.Tables("Publishers").Columns("pub_id"),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304074" marR="0" rtl="0" algn="l">
              <a:lnSpc>
                <a:spcPct val="150000"/>
              </a:lnSpc>
              <a:spcBef>
                <a:spcPts val="308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datPubs.Tables("Titles").Columns("pub_id"))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0" rtl="0" algn="l">
              <a:lnSpc>
                <a:spcPct val="150000"/>
              </a:lnSpc>
              <a:spcBef>
                <a:spcPts val="389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datPubs.Relations.Add(relPubsTitle)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50000"/>
              </a:lnSpc>
              <a:spcBef>
                <a:spcPts val="325"/>
              </a:spcBef>
              <a:spcAft>
                <a:spcPts val="0"/>
              </a:spcAft>
              <a:buClr>
                <a:srgbClr val="93A299"/>
              </a:buClr>
              <a:buSzPts val="1967"/>
              <a:buFont typeface="Noto Sans Symbols"/>
              <a:buChar char="❑"/>
            </a:pP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Truy cập dữ liệu quan hệ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350770" rtl="0" algn="l">
              <a:lnSpc>
                <a:spcPct val="150000"/>
              </a:lnSpc>
              <a:spcBef>
                <a:spcPts val="21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PubRow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DataRow, TitleRows( )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DataRow  PubRow = datPubs.Tables("Publishers").Rows(0)  TitleRows = PubRow.GetChildRows("PubsTitles")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4"/>
          <p:cNvSpPr txBox="1"/>
          <p:nvPr>
            <p:ph type="title"/>
          </p:nvPr>
        </p:nvSpPr>
        <p:spPr>
          <a:xfrm>
            <a:off x="1726174" y="376849"/>
            <a:ext cx="4802772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Sử dụng các Constraint</a:t>
            </a:r>
            <a:endParaRPr sz="3762"/>
          </a:p>
        </p:txBody>
      </p:sp>
      <p:sp>
        <p:nvSpPr>
          <p:cNvPr id="162" name="Google Shape;162;p24"/>
          <p:cNvSpPr txBox="1"/>
          <p:nvPr/>
        </p:nvSpPr>
        <p:spPr>
          <a:xfrm>
            <a:off x="457200" y="1143000"/>
            <a:ext cx="8534400" cy="51365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-293214" lvl="0" marL="304074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692"/>
              <a:buFont typeface="Noto Sans Symbols"/>
              <a:buChar char="❑"/>
            </a:pP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New Constraint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581814" marR="15204" rtl="0" algn="l">
              <a:lnSpc>
                <a:spcPct val="150000"/>
              </a:lnSpc>
              <a:spcBef>
                <a:spcPts val="346"/>
              </a:spcBef>
              <a:spcAft>
                <a:spcPts val="0"/>
              </a:spcAft>
              <a:buClr>
                <a:srgbClr val="93A299"/>
              </a:buClr>
              <a:buSzPts val="1591"/>
              <a:buFont typeface="Noto Sans Symbols"/>
              <a:buChar char="▪"/>
            </a:pPr>
            <a:r>
              <a:rPr b="1" i="0" lang="en-US" sz="20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ForeignKeyConstraints: </a:t>
            </a:r>
            <a:r>
              <a:rPr b="0" i="0" lang="en-US" sz="20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đây là ràng buộc xảy ra khi một hàng  con cũng được cập nhật khi hàng cha được update hoặc delete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581814" marR="4344" rtl="0" algn="l">
              <a:lnSpc>
                <a:spcPct val="150000"/>
              </a:lnSpc>
              <a:spcBef>
                <a:spcPts val="483"/>
              </a:spcBef>
              <a:spcAft>
                <a:spcPts val="0"/>
              </a:spcAft>
              <a:buClr>
                <a:srgbClr val="93A299"/>
              </a:buClr>
              <a:buSzPts val="1591"/>
              <a:buFont typeface="Noto Sans Symbols"/>
              <a:buChar char="▪"/>
            </a:pPr>
            <a:r>
              <a:rPr b="1" i="0" lang="en-US" sz="20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UniqueConstraints: </a:t>
            </a:r>
            <a:r>
              <a:rPr b="0" i="0" lang="en-US" sz="20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đây là ràng buộc đảm bảo các giá trị trong  một cột hoặc các cột là duy nhất.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0" rtl="0" algn="l">
              <a:lnSpc>
                <a:spcPct val="150000"/>
              </a:lnSpc>
              <a:spcBef>
                <a:spcPts val="4"/>
              </a:spcBef>
              <a:spcAft>
                <a:spcPts val="0"/>
              </a:spcAft>
              <a:buClr>
                <a:srgbClr val="93A299"/>
              </a:buClr>
              <a:buSzPts val="1692"/>
              <a:buFont typeface="Noto Sans Symbols"/>
              <a:buChar char="❑"/>
            </a:pPr>
            <a:r>
              <a:rPr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 dụng Constraint tồn tại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1203806" rtl="0" algn="l">
              <a:lnSpc>
                <a:spcPct val="150000"/>
              </a:lnSpc>
              <a:spcBef>
                <a:spcPts val="47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adaptSQL = </a:t>
            </a:r>
            <a:r>
              <a:rPr i="1" lang="en-US" sz="2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i="1"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SqlClient.SqlDataAdapter("Select title_id,  title, type, price from titles", conSQL)  adaptSQL.FillSchema(datPubs, schematype.Source, "Titles")  adaptSQL.Fill(datPubs, "Titles")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3649969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rgbClr val="66FF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'Edit some data  </a:t>
            </a:r>
            <a:r>
              <a:rPr i="1" lang="en-US" sz="20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adaptSQL.Fill(datPubs, "Titles")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/>
          <p:nvPr>
            <p:ph type="title"/>
          </p:nvPr>
        </p:nvSpPr>
        <p:spPr>
          <a:xfrm>
            <a:off x="1715857" y="389735"/>
            <a:ext cx="5712285" cy="5372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20"/>
              <a:t>Cập nhật dữ liệu trong DataSet</a:t>
            </a:r>
            <a:endParaRPr sz="3420"/>
          </a:p>
        </p:txBody>
      </p:sp>
      <p:sp>
        <p:nvSpPr>
          <p:cNvPr id="168" name="Google Shape;168;p25"/>
          <p:cNvSpPr txBox="1"/>
          <p:nvPr/>
        </p:nvSpPr>
        <p:spPr>
          <a:xfrm>
            <a:off x="457198" y="1066800"/>
            <a:ext cx="8458201" cy="52523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75475">
            <a:spAutoFit/>
          </a:bodyPr>
          <a:lstStyle/>
          <a:p>
            <a:pPr indent="-293214" lvl="0" marL="304074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31"/>
              <a:buFont typeface="Noto Sans Symbols"/>
              <a:buChar char="❑"/>
            </a:pP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Thêm Rows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4344" rtl="0" algn="l">
              <a:lnSpc>
                <a:spcPct val="150000"/>
              </a:lnSpc>
              <a:spcBef>
                <a:spcPts val="9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drNewRow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DataRow = datPubs.Tables("Titles").NewRow  'Populate columns  datPubs.Tables("Titles").Rows.Add(drNewRow)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0" rtl="0" algn="l">
              <a:lnSpc>
                <a:spcPct val="150000"/>
              </a:lnSpc>
              <a:spcBef>
                <a:spcPts val="552"/>
              </a:spcBef>
              <a:spcAft>
                <a:spcPts val="0"/>
              </a:spcAft>
              <a:buClr>
                <a:srgbClr val="93A299"/>
              </a:buClr>
              <a:buSzPts val="2031"/>
              <a:buFont typeface="Noto Sans Symbols"/>
              <a:buChar char="❑"/>
            </a:pP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Thay đổi Rows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0" rtl="0" algn="l">
              <a:lnSpc>
                <a:spcPct val="150000"/>
              </a:lnSpc>
              <a:spcBef>
                <a:spcPts val="457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drChangeRow.BeginEdit( 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135747" rtl="0" algn="l">
              <a:lnSpc>
                <a:spcPct val="150000"/>
              </a:lnSpc>
              <a:spcBef>
                <a:spcPts val="68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drChangeRow("Title") = drChangeRow("Title").ToString &amp; " 1"  drChangeRow.EndEdit( 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4" lvl="0" marL="304074" marR="0" rtl="0" algn="l">
              <a:lnSpc>
                <a:spcPct val="150000"/>
              </a:lnSpc>
              <a:spcBef>
                <a:spcPts val="398"/>
              </a:spcBef>
              <a:spcAft>
                <a:spcPts val="0"/>
              </a:spcAft>
              <a:buClr>
                <a:srgbClr val="93A299"/>
              </a:buClr>
              <a:buSzPts val="2031"/>
              <a:buFont typeface="Noto Sans Symbols"/>
              <a:buChar char="❑"/>
            </a:pP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Xóa dữ liệu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0" rtl="0" algn="l">
              <a:lnSpc>
                <a:spcPct val="150000"/>
              </a:lnSpc>
              <a:spcBef>
                <a:spcPts val="371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datPubs.Tables("Titles").Rows.Remove(drDelRow))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6"/>
          <p:cNvSpPr txBox="1"/>
          <p:nvPr>
            <p:ph type="title"/>
          </p:nvPr>
        </p:nvSpPr>
        <p:spPr>
          <a:xfrm>
            <a:off x="1600200" y="450723"/>
            <a:ext cx="5384317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Cập nhật dữ liệu tại nguồn</a:t>
            </a:r>
            <a:endParaRPr sz="3762"/>
          </a:p>
        </p:txBody>
      </p:sp>
      <p:sp>
        <p:nvSpPr>
          <p:cNvPr id="174" name="Google Shape;174;p26"/>
          <p:cNvSpPr txBox="1"/>
          <p:nvPr>
            <p:ph idx="1" type="body"/>
          </p:nvPr>
        </p:nvSpPr>
        <p:spPr>
          <a:xfrm>
            <a:off x="266247" y="1143000"/>
            <a:ext cx="8611505" cy="33193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256275">
            <a:spAutoFit/>
          </a:bodyPr>
          <a:lstStyle/>
          <a:p>
            <a:pPr indent="-297558" lvl="0" marL="698283" rtl="0" algn="l"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67"/>
              <a:buFont typeface="Noto Sans Symbols"/>
              <a:buChar char="❑"/>
            </a:pP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Chỉ rõ ràng các cập nhật</a:t>
            </a:r>
            <a:endParaRPr/>
          </a:p>
          <a:p>
            <a:pPr indent="0" lvl="0" marL="10860" marR="4344" rtl="0" algn="l">
              <a:lnSpc>
                <a:spcPct val="99100"/>
              </a:lnSpc>
              <a:spcBef>
                <a:spcPts val="983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cmd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cmd.CommandText = "Insert into titles(" &amp; _  "title_id, title, type) values(@t_id,@title,@type)"  cmd.Parameters.Add("@t_id",SqlDbType.VarChar,6,"title_id")  cmd.Parameters.Add("@title",SqlDbType.VarChar,80,"title")  cmd.Parameters.Add("@type",SqlDbType.Char,12,"type")  adaptSQL.InsertCommand = cmd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rtl="0" algn="l">
              <a:spcBef>
                <a:spcPts val="34"/>
              </a:spcBef>
              <a:spcAft>
                <a:spcPts val="0"/>
              </a:spcAft>
              <a:buNone/>
            </a:pP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adaptSQL.Update(datPubs, "titles")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p26"/>
          <p:cNvSpPr txBox="1"/>
          <p:nvPr/>
        </p:nvSpPr>
        <p:spPr>
          <a:xfrm>
            <a:off x="266247" y="4564747"/>
            <a:ext cx="8953953" cy="21772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256275">
            <a:spAutoFit/>
          </a:bodyPr>
          <a:lstStyle/>
          <a:p>
            <a:pPr indent="-297558" lvl="0" marL="698283" marR="0" rtl="0" algn="l"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67"/>
              <a:buFont typeface="Noto Sans Symbols"/>
              <a:buChar char="❑"/>
            </a:pPr>
            <a:r>
              <a:rPr b="1" i="0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Tự động phát sinh update</a:t>
            </a:r>
            <a:endParaRPr/>
          </a:p>
          <a:p>
            <a:pPr indent="0" lvl="0" marL="400725" marR="0" rtl="0" algn="ctr">
              <a:spcBef>
                <a:spcPts val="2018"/>
              </a:spcBef>
              <a:spcAft>
                <a:spcPts val="0"/>
              </a:spcAft>
              <a:buNone/>
            </a:pPr>
            <a:r>
              <a:rPr b="0" i="1" lang="en-US" sz="20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Dim </a:t>
            </a:r>
            <a:r>
              <a:rPr b="0" i="1" lang="en-US" sz="2000">
                <a:solidFill>
                  <a:srgbClr val="292934"/>
                </a:solidFill>
                <a:latin typeface="Arial"/>
                <a:ea typeface="Arial"/>
                <a:cs typeface="Arial"/>
                <a:sym typeface="Arial"/>
              </a:rPr>
              <a:t>sqlCommBuild </a:t>
            </a:r>
            <a:r>
              <a:rPr b="0" i="1" lang="en-US" sz="20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As New </a:t>
            </a:r>
            <a:r>
              <a:rPr b="0" i="1" lang="en-US" sz="2000">
                <a:solidFill>
                  <a:srgbClr val="292934"/>
                </a:solidFill>
                <a:latin typeface="Arial"/>
                <a:ea typeface="Arial"/>
                <a:cs typeface="Arial"/>
                <a:sym typeface="Arial"/>
              </a:rPr>
              <a:t>SqlCommandBuilder(adaptSQL)</a:t>
            </a:r>
            <a:br>
              <a:rPr b="0" i="1" lang="en-US" sz="2000">
                <a:solidFill>
                  <a:srgbClr val="29293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US" sz="2000">
                <a:solidFill>
                  <a:srgbClr val="292934"/>
                </a:solidFill>
                <a:latin typeface="Arial"/>
                <a:ea typeface="Arial"/>
                <a:cs typeface="Arial"/>
                <a:sym typeface="Arial"/>
              </a:rPr>
              <a:t>adaptSQL.Update(datPubs, "titles")</a:t>
            </a:r>
            <a:br>
              <a:rPr b="0" i="1" lang="en-US" sz="2000">
                <a:solidFill>
                  <a:srgbClr val="29293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US" sz="2000">
                <a:solidFill>
                  <a:srgbClr val="292934"/>
                </a:solidFill>
                <a:latin typeface="Arial"/>
                <a:ea typeface="Arial"/>
                <a:cs typeface="Arial"/>
                <a:sym typeface="Arial"/>
              </a:rPr>
              <a:t>MsgBox(sqlCommBuild.GetInsertCommand.ToString)</a:t>
            </a:r>
            <a:r>
              <a:rPr b="0" i="0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b="0" i="0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7"/>
          <p:cNvSpPr txBox="1"/>
          <p:nvPr>
            <p:ph type="title"/>
          </p:nvPr>
        </p:nvSpPr>
        <p:spPr>
          <a:xfrm>
            <a:off x="1600200" y="457200"/>
            <a:ext cx="5026485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Demo: Sử dụng DataSet</a:t>
            </a:r>
            <a:endParaRPr sz="3762"/>
          </a:p>
        </p:txBody>
      </p:sp>
      <p:pic>
        <p:nvPicPr>
          <p:cNvPr id="181" name="Google Shape;181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" y="1524000"/>
            <a:ext cx="8001000" cy="446204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Ngôn ngữ ASP.NET - Đối tượng DataSet" id="182" name="Google Shape;182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19400" y="2209800"/>
            <a:ext cx="1351280" cy="106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8"/>
          <p:cNvSpPr txBox="1"/>
          <p:nvPr>
            <p:ph type="title"/>
          </p:nvPr>
        </p:nvSpPr>
        <p:spPr>
          <a:xfrm>
            <a:off x="1687915" y="381000"/>
            <a:ext cx="5749752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Thiết kế và gắn kết dữ liệu</a:t>
            </a:r>
            <a:endParaRPr sz="3762"/>
          </a:p>
        </p:txBody>
      </p:sp>
      <p:sp>
        <p:nvSpPr>
          <p:cNvPr id="188" name="Google Shape;188;p28"/>
          <p:cNvSpPr txBox="1"/>
          <p:nvPr/>
        </p:nvSpPr>
        <p:spPr>
          <a:xfrm>
            <a:off x="838200" y="1371600"/>
            <a:ext cx="6172200" cy="25166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2075">
            <a:spAutoFit/>
          </a:bodyPr>
          <a:lstStyle/>
          <a:p>
            <a:pPr indent="-297015" lvl="0" marL="307331" marR="0" rtl="0" algn="l"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Thiết kế DataSet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50000"/>
              </a:lnSpc>
              <a:spcBef>
                <a:spcPts val="72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Tùy chỉnh form dữ liệu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spcBef>
                <a:spcPts val="75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Gắn dữ liệu trong WinForms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spcBef>
                <a:spcPts val="667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Gắn dữ liệu trong WebForms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9"/>
          <p:cNvSpPr txBox="1"/>
          <p:nvPr>
            <p:ph type="title"/>
          </p:nvPr>
        </p:nvSpPr>
        <p:spPr>
          <a:xfrm>
            <a:off x="1447800" y="457200"/>
            <a:ext cx="5562600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Thiết kế DATASET</a:t>
            </a:r>
            <a:endParaRPr sz="3762"/>
          </a:p>
        </p:txBody>
      </p:sp>
      <p:sp>
        <p:nvSpPr>
          <p:cNvPr id="194" name="Google Shape;194;p29"/>
          <p:cNvSpPr txBox="1"/>
          <p:nvPr/>
        </p:nvSpPr>
        <p:spPr>
          <a:xfrm>
            <a:off x="685800" y="1143000"/>
            <a:ext cx="7924800" cy="42310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2075">
            <a:spAutoFit/>
          </a:bodyPr>
          <a:lstStyle/>
          <a:p>
            <a:pPr indent="-297015" lvl="0" marL="307331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Tùy chỉnh cấu hình DataAdapter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6114" marR="4344" rtl="0" algn="l">
              <a:lnSpc>
                <a:spcPct val="150000"/>
              </a:lnSpc>
              <a:spcBef>
                <a:spcPts val="658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Phát sinh đối tượng </a:t>
            </a:r>
            <a:r>
              <a:rPr b="1" i="0" lang="en-US" sz="2736" u="none" cap="none" strike="noStrike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DataAdapter </a:t>
            </a: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trong thủ  tục </a:t>
            </a:r>
            <a:r>
              <a:rPr b="1" i="0" lang="en-US" sz="2736" u="none" cap="none" strike="noStrike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InitializeComponent </a:t>
            </a: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trong code của  bạn.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50000"/>
              </a:lnSpc>
              <a:spcBef>
                <a:spcPts val="791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Công cụ phát sinh DataSet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6114" marR="274209" rtl="0" algn="l">
              <a:lnSpc>
                <a:spcPct val="150000"/>
              </a:lnSpc>
              <a:spcBef>
                <a:spcPts val="505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Phát sinh một </a:t>
            </a:r>
            <a:r>
              <a:rPr b="1" i="0" lang="en-US" sz="2736" u="none" cap="none" strike="noStrike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 </a:t>
            </a: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trên cơ sở dữ liệu đã  tồn tại một </a:t>
            </a:r>
            <a:r>
              <a:rPr b="1" i="0" lang="en-US" sz="2736" u="none" cap="none" strike="noStrike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DataAdapter</a:t>
            </a: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0"/>
          <p:cNvSpPr txBox="1"/>
          <p:nvPr>
            <p:ph type="title"/>
          </p:nvPr>
        </p:nvSpPr>
        <p:spPr>
          <a:xfrm>
            <a:off x="1611060" y="380210"/>
            <a:ext cx="5921879" cy="5372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20"/>
              <a:t>Tùy chỉnh cấu hình DataAdapter</a:t>
            </a:r>
            <a:endParaRPr sz="3420"/>
          </a:p>
        </p:txBody>
      </p:sp>
      <p:sp>
        <p:nvSpPr>
          <p:cNvPr id="200" name="Google Shape;200;p30"/>
          <p:cNvSpPr txBox="1"/>
          <p:nvPr/>
        </p:nvSpPr>
        <p:spPr>
          <a:xfrm>
            <a:off x="762000" y="1182532"/>
            <a:ext cx="8001000" cy="44929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2075">
            <a:spAutoFit/>
          </a:bodyPr>
          <a:lstStyle/>
          <a:p>
            <a:pPr indent="-297015" lvl="0" marL="307331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Tên kết nối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50000"/>
              </a:lnSpc>
              <a:spcBef>
                <a:spcPts val="72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Kiểu truy vấn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71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Câu lệnh SQL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Hoặc Stored Procedure mới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Hoặc Stored Procedure đã tồn tại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50000"/>
              </a:lnSpc>
              <a:spcBef>
                <a:spcPts val="731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 chi tiết lựa chọn câu truy vấn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1"/>
          <p:cNvSpPr txBox="1"/>
          <p:nvPr>
            <p:ph type="title"/>
          </p:nvPr>
        </p:nvSpPr>
        <p:spPr>
          <a:xfrm>
            <a:off x="1905884" y="357903"/>
            <a:ext cx="5460879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Công cụ phát sinh DataSet</a:t>
            </a:r>
            <a:endParaRPr sz="3762"/>
          </a:p>
        </p:txBody>
      </p:sp>
      <p:sp>
        <p:nvSpPr>
          <p:cNvPr id="206" name="Google Shape;206;p31"/>
          <p:cNvSpPr txBox="1"/>
          <p:nvPr/>
        </p:nvSpPr>
        <p:spPr>
          <a:xfrm>
            <a:off x="838200" y="1295400"/>
            <a:ext cx="8077200" cy="49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-293214" lvl="0" marL="304074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031"/>
              <a:buFont typeface="Noto Sans Symbols"/>
              <a:buChar char="❑"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Đây là công cụ phát sinh </a:t>
            </a: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 </a:t>
            </a: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tự động từ </a:t>
            </a: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DataAdapter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7" name="Google Shape;207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19200" y="1981200"/>
            <a:ext cx="6477000" cy="4239311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31"/>
          <p:cNvSpPr txBox="1"/>
          <p:nvPr/>
        </p:nvSpPr>
        <p:spPr>
          <a:xfrm>
            <a:off x="6333073" y="5938614"/>
            <a:ext cx="238374" cy="195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197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32</a:t>
            </a:r>
            <a:endParaRPr sz="1197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32"/>
          <p:cNvSpPr txBox="1"/>
          <p:nvPr>
            <p:ph type="title"/>
          </p:nvPr>
        </p:nvSpPr>
        <p:spPr>
          <a:xfrm>
            <a:off x="1676400" y="381000"/>
            <a:ext cx="4548108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Tùy chỉnh form dữ liệu</a:t>
            </a:r>
            <a:endParaRPr sz="3762"/>
          </a:p>
        </p:txBody>
      </p:sp>
      <p:sp>
        <p:nvSpPr>
          <p:cNvPr id="214" name="Google Shape;214;p32"/>
          <p:cNvSpPr txBox="1"/>
          <p:nvPr/>
        </p:nvSpPr>
        <p:spPr>
          <a:xfrm>
            <a:off x="685800" y="1269607"/>
            <a:ext cx="8126629" cy="431878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2075">
            <a:spAutoFit/>
          </a:bodyPr>
          <a:lstStyle/>
          <a:p>
            <a:pPr indent="-297015" lvl="0" marL="307331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 thông tin được yêu cầu: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41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Tên của </a:t>
            </a:r>
            <a:r>
              <a:rPr b="1" i="0" lang="en-US" sz="2736" u="none" cap="none" strike="noStrike">
                <a:solidFill>
                  <a:srgbClr val="36374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Connection được sử dụng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6114" marR="4344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 Table hoặc các View nào, và các cột của  chúng.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16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Cách hiển thị dữ liệu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Những button nào được tạo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3"/>
          <p:cNvSpPr txBox="1"/>
          <p:nvPr>
            <p:ph type="title"/>
          </p:nvPr>
        </p:nvSpPr>
        <p:spPr>
          <a:xfrm>
            <a:off x="1655187" y="459141"/>
            <a:ext cx="6028307" cy="4583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7"/>
              <a:t>Demo: sử dụng Form tùy chỉnh dữ liệu</a:t>
            </a:r>
            <a:endParaRPr sz="2907"/>
          </a:p>
        </p:txBody>
      </p:sp>
      <p:pic>
        <p:nvPicPr>
          <p:cNvPr id="220" name="Google Shape;220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48487" y="1573224"/>
            <a:ext cx="7362113" cy="41362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4"/>
          <p:cNvSpPr txBox="1"/>
          <p:nvPr>
            <p:ph type="title"/>
          </p:nvPr>
        </p:nvSpPr>
        <p:spPr>
          <a:xfrm>
            <a:off x="1649861" y="460464"/>
            <a:ext cx="5768756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Gắn dữ liệu lên WinForms</a:t>
            </a:r>
            <a:endParaRPr sz="3762"/>
          </a:p>
        </p:txBody>
      </p:sp>
      <p:sp>
        <p:nvSpPr>
          <p:cNvPr id="226" name="Google Shape;226;p34"/>
          <p:cNvSpPr txBox="1"/>
          <p:nvPr/>
        </p:nvSpPr>
        <p:spPr>
          <a:xfrm>
            <a:off x="381000" y="1295400"/>
            <a:ext cx="8534400" cy="47965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-297558" lvl="0" marL="502807" marR="0" rtl="0" algn="l"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67"/>
              <a:buFont typeface="Noto Sans Symbols"/>
              <a:buChar char="❑"/>
            </a:pP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Cách gắn đơn giản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4344" rtl="0" algn="l">
              <a:lnSpc>
                <a:spcPct val="137500"/>
              </a:lnSpc>
              <a:spcBef>
                <a:spcPts val="1582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 = New SqlClient.SqlDataAdapter("Select au_lname, " &amp; _  "au_fname from authors", sqlconn)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2473856" rtl="0" algn="l">
              <a:lnSpc>
                <a:spcPct val="137500"/>
              </a:lnSpc>
              <a:spcBef>
                <a:spcPts val="86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da.Fill(ds, "authors")  TextBox1.DataBindings.Add("Text", _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0" rtl="0" algn="l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ds.Tables("authors"), "au_fname")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558" lvl="0" marL="502807" marR="0" rtl="0" algn="l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67"/>
              <a:buFont typeface="Noto Sans Symbols"/>
              <a:buChar char="❑"/>
            </a:pP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Cách gắn phức tạp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0" rtl="0" algn="l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 = New SqlClient.SqlDataAdapter("Select au_lname, " &amp; _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2716028" rtl="0" algn="l">
              <a:lnSpc>
                <a:spcPct val="137500"/>
              </a:lnSpc>
              <a:spcBef>
                <a:spcPts val="9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"au_fname from authors", sqlconn)  da.Fill(ds, "authors")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0" rtl="0" algn="l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DataGrid1.DataSource = ds.Tables("authors")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5"/>
          <p:cNvSpPr txBox="1"/>
          <p:nvPr>
            <p:ph type="title"/>
          </p:nvPr>
        </p:nvSpPr>
        <p:spPr>
          <a:xfrm>
            <a:off x="1612960" y="457200"/>
            <a:ext cx="5918079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Gắn dữ liệu trong WebForms</a:t>
            </a:r>
            <a:endParaRPr sz="3762"/>
          </a:p>
        </p:txBody>
      </p:sp>
      <p:sp>
        <p:nvSpPr>
          <p:cNvPr id="232" name="Google Shape;232;p35"/>
          <p:cNvSpPr txBox="1"/>
          <p:nvPr/>
        </p:nvSpPr>
        <p:spPr>
          <a:xfrm>
            <a:off x="609600" y="1219200"/>
            <a:ext cx="8305800" cy="51325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-297558" lvl="0" marL="698283" marR="0" rtl="0" algn="l"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294"/>
              <a:buFont typeface="Noto Sans Symbols"/>
              <a:buChar char="❑"/>
            </a:pPr>
            <a:r>
              <a:rPr b="1" lang="en-US" sz="28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Gắn dữ liệu chỉ đọc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0" rtl="0" algn="l">
              <a:lnSpc>
                <a:spcPct val="150000"/>
              </a:lnSpc>
              <a:spcBef>
                <a:spcPts val="2463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Verdana"/>
                <a:ea typeface="Verdana"/>
                <a:cs typeface="Verdana"/>
                <a:sym typeface="Verdana"/>
              </a:rPr>
              <a:t>sqlComm </a:t>
            </a:r>
            <a:r>
              <a:rPr i="1" lang="en-US" sz="2400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As New </a:t>
            </a:r>
            <a:r>
              <a:rPr i="1" lang="en-US" sz="2400">
                <a:solidFill>
                  <a:srgbClr val="292934"/>
                </a:solidFill>
                <a:latin typeface="Verdana"/>
                <a:ea typeface="Verdana"/>
                <a:cs typeface="Verdana"/>
                <a:sym typeface="Verdana"/>
              </a:rPr>
              <a:t>SqlClient.SqlCommand("Select</a:t>
            </a:r>
            <a:r>
              <a:rPr lang="en-US" sz="2400">
                <a:solidFill>
                  <a:srgbClr val="363744"/>
                </a:solidFill>
                <a:latin typeface="MS PGothic"/>
                <a:ea typeface="MS PGothic"/>
                <a:cs typeface="MS PGothic"/>
                <a:sym typeface="MS PGothic"/>
              </a:rPr>
              <a:t>“ </a:t>
            </a:r>
            <a:r>
              <a:rPr i="1" lang="en-US" sz="2400">
                <a:solidFill>
                  <a:srgbClr val="292934"/>
                </a:solidFill>
                <a:latin typeface="Verdana"/>
                <a:ea typeface="Verdana"/>
                <a:cs typeface="Verdana"/>
                <a:sym typeface="Verdana"/>
              </a:rPr>
              <a:t>&amp;_</a:t>
            </a:r>
            <a:endParaRPr sz="24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1086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292934"/>
                </a:solidFill>
                <a:latin typeface="MS PGothic"/>
                <a:ea typeface="MS PGothic"/>
                <a:cs typeface="MS PGothic"/>
                <a:sym typeface="MS PGothic"/>
              </a:rPr>
              <a:t>“ </a:t>
            </a:r>
            <a:r>
              <a:rPr i="1" lang="en-US" sz="2400">
                <a:solidFill>
                  <a:srgbClr val="292934"/>
                </a:solidFill>
                <a:latin typeface="Verdana"/>
                <a:ea typeface="Verdana"/>
                <a:cs typeface="Verdana"/>
                <a:sym typeface="Verdana"/>
              </a:rPr>
              <a:t>* from authors", sqlconn)</a:t>
            </a:r>
            <a:endParaRPr sz="24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10860" marR="1992768" rtl="0" algn="l">
              <a:lnSpc>
                <a:spcPct val="150000"/>
              </a:lnSpc>
              <a:spcBef>
                <a:spcPts val="77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292934"/>
                </a:solidFill>
                <a:latin typeface="Verdana"/>
                <a:ea typeface="Verdana"/>
                <a:cs typeface="Verdana"/>
                <a:sym typeface="Verdana"/>
              </a:rPr>
              <a:t>Dim sqlReader As SqlClient.SqlDataReader  sqlReader = sqlComm.ExecuteReader  DataGrid1.DataSource( ) = sqlReader  DataGrid1.DataBind( )</a:t>
            </a:r>
            <a:endParaRPr sz="24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6"/>
          <p:cNvSpPr txBox="1"/>
          <p:nvPr>
            <p:ph type="title"/>
          </p:nvPr>
        </p:nvSpPr>
        <p:spPr>
          <a:xfrm>
            <a:off x="1600200" y="381000"/>
            <a:ext cx="3290537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Tích hợp XML</a:t>
            </a:r>
            <a:endParaRPr sz="3762"/>
          </a:p>
        </p:txBody>
      </p:sp>
      <p:sp>
        <p:nvSpPr>
          <p:cNvPr id="238" name="Google Shape;238;p36"/>
          <p:cNvSpPr txBox="1"/>
          <p:nvPr/>
        </p:nvSpPr>
        <p:spPr>
          <a:xfrm>
            <a:off x="762000" y="1295400"/>
            <a:ext cx="8001000" cy="39424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2075">
            <a:spAutoFit/>
          </a:bodyPr>
          <a:lstStyle/>
          <a:p>
            <a:pPr indent="-297015" lvl="0" marL="307331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Tại sao phải dùng schemas ?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50000"/>
              </a:lnSpc>
              <a:spcBef>
                <a:spcPts val="72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Miêu tả cấu trúc XML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50000"/>
              </a:lnSpc>
              <a:spcBef>
                <a:spcPts val="75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Schemas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3" lvl="0" marL="304074" marR="771587" rtl="0" algn="l">
              <a:lnSpc>
                <a:spcPct val="150000"/>
              </a:lnSpc>
              <a:spcBef>
                <a:spcPts val="654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 dụng XML và Schemas trong  ADO.Net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50000"/>
              </a:lnSpc>
              <a:spcBef>
                <a:spcPts val="723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DataSets và XmlDataDocuments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7"/>
          <p:cNvSpPr txBox="1"/>
          <p:nvPr>
            <p:ph type="title"/>
          </p:nvPr>
        </p:nvSpPr>
        <p:spPr>
          <a:xfrm>
            <a:off x="1634012" y="327567"/>
            <a:ext cx="5671018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Sử dụng Schemas</a:t>
            </a:r>
            <a:endParaRPr sz="3762"/>
          </a:p>
        </p:txBody>
      </p:sp>
      <p:sp>
        <p:nvSpPr>
          <p:cNvPr id="244" name="Google Shape;244;p37"/>
          <p:cNvSpPr txBox="1"/>
          <p:nvPr/>
        </p:nvSpPr>
        <p:spPr>
          <a:xfrm>
            <a:off x="381000" y="1337382"/>
            <a:ext cx="8458200" cy="52129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2075">
            <a:spAutoFit/>
          </a:bodyPr>
          <a:lstStyle/>
          <a:p>
            <a:pPr indent="-297015" lvl="0" marL="307331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Định nghĩa định dạng của dữ liệu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50000"/>
              </a:lnSpc>
              <a:spcBef>
                <a:spcPts val="72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 dụng để kiểm tra tính hợp lệ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3" lvl="0" marL="304074" marR="4344" rtl="0" algn="l">
              <a:lnSpc>
                <a:spcPct val="150000"/>
              </a:lnSpc>
              <a:spcBef>
                <a:spcPts val="75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Có lợi thế hơn qua việc định nghĩa các  kiểu tài liệu (document type definitions -  DTSs )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63892" lvl="1" marL="502264" marR="0" rtl="0" algn="l">
              <a:lnSpc>
                <a:spcPct val="150000"/>
              </a:lnSpc>
              <a:spcBef>
                <a:spcPts val="641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❑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Cú pháp XML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63892" lvl="1" marL="502264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❑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 dụng lại các kiểu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63892" lvl="1" marL="502264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❑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Nhóm một nhóm các phần tử …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8"/>
          <p:cNvSpPr txBox="1"/>
          <p:nvPr>
            <p:ph type="title"/>
          </p:nvPr>
        </p:nvSpPr>
        <p:spPr>
          <a:xfrm>
            <a:off x="1600200" y="365667"/>
            <a:ext cx="5562600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Miêu tả cấu  trúc XML</a:t>
            </a:r>
            <a:endParaRPr sz="3762"/>
          </a:p>
        </p:txBody>
      </p:sp>
      <p:sp>
        <p:nvSpPr>
          <p:cNvPr id="250" name="Google Shape;250;p38"/>
          <p:cNvSpPr txBox="1"/>
          <p:nvPr/>
        </p:nvSpPr>
        <p:spPr>
          <a:xfrm>
            <a:off x="533400" y="1219200"/>
            <a:ext cx="8382000" cy="50528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2075">
            <a:spAutoFit/>
          </a:bodyPr>
          <a:lstStyle/>
          <a:p>
            <a:pPr indent="-297015" lvl="0" marL="307331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Schemas có thể được miêu tả gồm: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41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 phần tử trong tài liệu (E)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 thuộc tính tính trong tài liệu (A)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 quan hệ giữa phần tử và thuộc tính (R)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 kiểu dữ liệu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Thứ tự của các phần tử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1" marL="695572" marR="0" rtl="0" algn="l">
              <a:lnSpc>
                <a:spcPct val="150000"/>
              </a:lnSpc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2223"/>
              <a:buFont typeface="Noto Sans Symbols"/>
              <a:buChar char="▪"/>
            </a:pPr>
            <a:r>
              <a:rPr b="0" i="0" lang="en-US" sz="2736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 phần tử nào là tùy chọn</a:t>
            </a:r>
            <a:endParaRPr b="0" i="0" sz="2736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39"/>
          <p:cNvSpPr txBox="1"/>
          <p:nvPr>
            <p:ph type="title"/>
          </p:nvPr>
        </p:nvSpPr>
        <p:spPr>
          <a:xfrm>
            <a:off x="1752600" y="457200"/>
            <a:ext cx="5791200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Ví  dụ một tài liệu  XML</a:t>
            </a:r>
            <a:endParaRPr sz="3762"/>
          </a:p>
        </p:txBody>
      </p:sp>
      <p:sp>
        <p:nvSpPr>
          <p:cNvPr id="256" name="Google Shape;256;p39"/>
          <p:cNvSpPr txBox="1"/>
          <p:nvPr/>
        </p:nvSpPr>
        <p:spPr>
          <a:xfrm>
            <a:off x="802580" y="1047107"/>
            <a:ext cx="8036700" cy="55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</a:t>
            </a: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?xml version="1.0" ?&gt;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&lt;pubs&gt;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9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&lt;Publishers&gt;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7783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&lt;pub_id&gt;0736&lt;/pub_id&gt;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7783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&lt;pub_name&gt;Lucerne Publishing&lt;/pub_name&gt;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7783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&lt;city&gt;Boston&lt;/city&gt;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77830" marR="0" rtl="0" algn="l">
              <a:lnSpc>
                <a:spcPct val="100000"/>
              </a:lnSpc>
              <a:spcBef>
                <a:spcPts val="68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&lt;state&gt;MA&lt;/state&gt;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7783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&lt;country&gt;USA&lt;/country&gt;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&lt;/Publishers&gt;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&lt;Publishers&gt;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77830" marR="0" rtl="0" algn="l">
              <a:lnSpc>
                <a:spcPct val="100000"/>
              </a:lnSpc>
              <a:spcBef>
                <a:spcPts val="47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&lt;pub_id&gt;0877&lt;/pub_id&gt;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7783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&lt;pub_name&gt;Litware, Inc.&lt;/pub_name&gt;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7783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&lt;city&gt;Washington&lt;/city&gt;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7783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&lt;state&gt;DC&lt;/state&gt;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77830" marR="0" rtl="0" algn="l">
              <a:lnSpc>
                <a:spcPct val="100000"/>
              </a:lnSpc>
              <a:spcBef>
                <a:spcPts val="68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&lt;country&gt;USA&lt;/country&gt;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23891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&lt;/Publishers&gt;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&lt;/pubs&gt;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40"/>
          <p:cNvSpPr txBox="1"/>
          <p:nvPr>
            <p:ph type="title"/>
          </p:nvPr>
        </p:nvSpPr>
        <p:spPr>
          <a:xfrm>
            <a:off x="1722374" y="457200"/>
            <a:ext cx="2849626" cy="58990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62"/>
              <a:t>Tạo  Schemas</a:t>
            </a:r>
            <a:endParaRPr sz="3762"/>
          </a:p>
        </p:txBody>
      </p:sp>
      <p:sp>
        <p:nvSpPr>
          <p:cNvPr id="262" name="Google Shape;262;p40"/>
          <p:cNvSpPr txBox="1"/>
          <p:nvPr/>
        </p:nvSpPr>
        <p:spPr>
          <a:xfrm>
            <a:off x="457200" y="1524000"/>
            <a:ext cx="8458200" cy="308043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28225">
            <a:spAutoFit/>
          </a:bodyPr>
          <a:lstStyle/>
          <a:p>
            <a:pPr indent="-293213" lvl="0" marL="304074" marR="4344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Schemas từ các tài liệu XML đã tồn  tại.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50000"/>
              </a:lnSpc>
              <a:spcBef>
                <a:spcPts val="599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Schemas từ Databases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015" lvl="0" marL="307331" marR="0" rtl="0" algn="l">
              <a:lnSpc>
                <a:spcPct val="150000"/>
              </a:lnSpc>
              <a:spcBef>
                <a:spcPts val="752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Làm việc với Schemas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3213" lvl="0" marL="304074" marR="862266" rtl="0" algn="l">
              <a:lnSpc>
                <a:spcPct val="150000"/>
              </a:lnSpc>
              <a:spcBef>
                <a:spcPts val="906"/>
              </a:spcBef>
              <a:spcAft>
                <a:spcPts val="0"/>
              </a:spcAft>
              <a:buClr>
                <a:srgbClr val="93A299"/>
              </a:buClr>
              <a:buSzPts val="2522"/>
              <a:buFont typeface="Noto Sans Symbols"/>
              <a:buChar char="❑"/>
            </a:pPr>
            <a:r>
              <a:rPr lang="en-US" sz="3078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Kiểm tra các tài liệu XML dựa vào  Schema</a:t>
            </a:r>
            <a:endParaRPr sz="3078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41"/>
          <p:cNvSpPr txBox="1"/>
          <p:nvPr/>
        </p:nvSpPr>
        <p:spPr>
          <a:xfrm>
            <a:off x="381000" y="1066800"/>
            <a:ext cx="8763000" cy="480971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558" lvl="0" marL="502807" marR="0" rtl="0" algn="l"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67"/>
              <a:buFont typeface="Noto Sans Symbols"/>
              <a:buChar char="❑"/>
            </a:pP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Nạp dữ liệu XML vào một DataSet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0860" marR="61901" rtl="0" algn="ctr">
              <a:lnSpc>
                <a:spcPct val="150000"/>
              </a:lnSpc>
              <a:spcBef>
                <a:spcPts val="1487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Dim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datXML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 = </a:t>
            </a:r>
            <a:r>
              <a:rPr i="1"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</a:t>
            </a:r>
            <a:r>
              <a:rPr i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DataSet()  datXML.ReadXml("c:\publishers.xml")  MessageBox.Show(datXML.Tables(0).Rows(0)(0).ToString)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3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558" lvl="0" marL="502807" marR="0" rtl="0" algn="l">
              <a:spcBef>
                <a:spcPts val="0"/>
              </a:spcBef>
              <a:spcAft>
                <a:spcPts val="0"/>
              </a:spcAft>
              <a:buClr>
                <a:srgbClr val="93A299"/>
              </a:buClr>
              <a:buSzPts val="1967"/>
              <a:buFont typeface="Noto Sans Symbols"/>
              <a:buChar char="❑"/>
            </a:pPr>
            <a:r>
              <a:rPr b="1" lang="en-US" sz="2400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 dụng kiểu DataSet được định nghĩa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2" marL="1233405" marR="0" rtl="0" algn="l">
              <a:spcBef>
                <a:spcPts val="671"/>
              </a:spcBef>
              <a:spcAft>
                <a:spcPts val="0"/>
              </a:spcAft>
              <a:buClr>
                <a:srgbClr val="93A299"/>
              </a:buClr>
              <a:buSzPts val="195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Tăng hiệu năng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2" marL="1233405" marR="0" rtl="0" algn="l"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195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Đơn giản trong việc coding</a:t>
            </a:r>
            <a:endParaRPr b="0" i="0" sz="2400" u="none" cap="none" strike="noStrike">
              <a:solidFill>
                <a:srgbClr val="29293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2" marL="1233405" marR="0" rtl="0" algn="l">
              <a:spcBef>
                <a:spcPts val="650"/>
              </a:spcBef>
              <a:spcAft>
                <a:spcPts val="0"/>
              </a:spcAft>
              <a:buClr>
                <a:srgbClr val="93A299"/>
              </a:buClr>
              <a:buSzPts val="195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29293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MessageBox.Show(pubs.Publishers(0).pub_id)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8" name="Google Shape;268;p41"/>
          <p:cNvSpPr txBox="1"/>
          <p:nvPr/>
        </p:nvSpPr>
        <p:spPr>
          <a:xfrm>
            <a:off x="1524000" y="447558"/>
            <a:ext cx="73152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205793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Dùng dữ    liệu XML và schemas trong ADO.Net</a:t>
            </a:r>
            <a:endParaRPr b="1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42"/>
          <p:cNvSpPr txBox="1"/>
          <p:nvPr>
            <p:ph type="title"/>
          </p:nvPr>
        </p:nvSpPr>
        <p:spPr>
          <a:xfrm>
            <a:off x="1600200" y="463509"/>
            <a:ext cx="5116622" cy="4583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850">
            <a:spAutoFit/>
          </a:bodyPr>
          <a:lstStyle/>
          <a:p>
            <a:pPr indent="0" lvl="0" marL="1086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7"/>
              <a:t>DataSets và XmlDataDocuments</a:t>
            </a:r>
            <a:endParaRPr sz="2907"/>
          </a:p>
        </p:txBody>
      </p:sp>
      <p:pic>
        <p:nvPicPr>
          <p:cNvPr id="274" name="Google Shape;274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1334224"/>
            <a:ext cx="7696200" cy="4761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43"/>
          <p:cNvSpPr txBox="1"/>
          <p:nvPr>
            <p:ph type="title"/>
          </p:nvPr>
        </p:nvSpPr>
        <p:spPr>
          <a:xfrm>
            <a:off x="1752600" y="520591"/>
            <a:ext cx="7745603" cy="8617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Tài liệu tham khảo</a:t>
            </a:r>
            <a:br>
              <a:rPr lang="en-US"/>
            </a:br>
            <a:endParaRPr/>
          </a:p>
        </p:txBody>
      </p:sp>
      <p:sp>
        <p:nvSpPr>
          <p:cNvPr id="281" name="Google Shape;281;p43"/>
          <p:cNvSpPr txBox="1"/>
          <p:nvPr/>
        </p:nvSpPr>
        <p:spPr>
          <a:xfrm>
            <a:off x="457200" y="1600200"/>
            <a:ext cx="8534400" cy="33566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rabicPeriod"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Kỹ Thuật Lập Trình Ứng Dụng Chuyên Nghiệp Visual Basic .NET,  NXB Lao động xã hội, 2004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rabicPeriod"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Hướng dẫn lập trình Visual basic.NET, www.vivosoft.com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rabicPeriod"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https://www.youtube.com/watch?v=cahAnLyKvu8</a:t>
            </a:r>
            <a:endParaRPr/>
          </a:p>
          <a:p>
            <a:pPr indent="-228600" lvl="0" marL="342900" marR="0" rtl="0" algn="l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Green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