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Lst>
  <p:sldSz cy="6858000" cx="9144000"/>
  <p:notesSz cx="9144000" cy="6858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slide" Target="slides/slide57.xml"/><Relationship Id="rId61" Type="http://schemas.openxmlformats.org/officeDocument/2006/relationships/slide" Target="slides/slide56.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44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44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44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 name="Google Shape;59;p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 name="Google Shape;60;p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p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 name="Google Shape;66;p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 name="Google Shape;74;p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 name="Google Shape;80;p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p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1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5" name="Google Shape;135;p1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2" name="Google Shape;142;p1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1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9" name="Google Shape;159;p1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1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1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1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1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1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2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2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2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2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2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2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p2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2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2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2" name="Google Shape;282;p26: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26: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2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9" name="Google Shape;299;p2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p2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3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3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3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3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3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4" name="Google Shape;344;p3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3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3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5" name="Google Shape;365;p3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3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6" name="Google Shape;376;p35: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3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3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8" name="Google Shape;388;p3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8" name="Google Shape;398;p3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3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8" name="Google Shape;408;p3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3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7" name="Google Shape;417;p3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4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4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4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8" name="Google Shape;438;p4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4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9" name="Google Shape;449;p4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4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9" name="Google Shape;459;p4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4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9" name="Google Shape;469;p4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4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9" name="Google Shape;479;p4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 name="Shape 489"/>
        <p:cNvGrpSpPr/>
        <p:nvPr/>
      </p:nvGrpSpPr>
      <p:grpSpPr>
        <a:xfrm>
          <a:off x="0" y="0"/>
          <a:ext cx="0" cy="0"/>
          <a:chOff x="0" y="0"/>
          <a:chExt cx="0" cy="0"/>
        </a:xfrm>
      </p:grpSpPr>
      <p:sp>
        <p:nvSpPr>
          <p:cNvPr id="490" name="Google Shape;490;p4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1" name="Google Shape;491;p4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p4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2" name="Google Shape;502;p4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p4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2" name="Google Shape;512;p4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0" name="Shape 520"/>
        <p:cNvGrpSpPr/>
        <p:nvPr/>
      </p:nvGrpSpPr>
      <p:grpSpPr>
        <a:xfrm>
          <a:off x="0" y="0"/>
          <a:ext cx="0" cy="0"/>
          <a:chOff x="0" y="0"/>
          <a:chExt cx="0" cy="0"/>
        </a:xfrm>
      </p:grpSpPr>
      <p:sp>
        <p:nvSpPr>
          <p:cNvPr id="521" name="Google Shape;521;p4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2" name="Google Shape;522;p4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p5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2" name="Google Shape;532;p5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0" name="Shape 540"/>
        <p:cNvGrpSpPr/>
        <p:nvPr/>
      </p:nvGrpSpPr>
      <p:grpSpPr>
        <a:xfrm>
          <a:off x="0" y="0"/>
          <a:ext cx="0" cy="0"/>
          <a:chOff x="0" y="0"/>
          <a:chExt cx="0" cy="0"/>
        </a:xfrm>
      </p:grpSpPr>
      <p:sp>
        <p:nvSpPr>
          <p:cNvPr id="541" name="Google Shape;541;p5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2" name="Google Shape;542;p5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p5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3" name="Google Shape;553;p5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1" name="Shape 561"/>
        <p:cNvGrpSpPr/>
        <p:nvPr/>
      </p:nvGrpSpPr>
      <p:grpSpPr>
        <a:xfrm>
          <a:off x="0" y="0"/>
          <a:ext cx="0" cy="0"/>
          <a:chOff x="0" y="0"/>
          <a:chExt cx="0" cy="0"/>
        </a:xfrm>
      </p:grpSpPr>
      <p:sp>
        <p:nvSpPr>
          <p:cNvPr id="562" name="Google Shape;562;p5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3" name="Google Shape;563;p5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8" name="Shape 568"/>
        <p:cNvGrpSpPr/>
        <p:nvPr/>
      </p:nvGrpSpPr>
      <p:grpSpPr>
        <a:xfrm>
          <a:off x="0" y="0"/>
          <a:ext cx="0" cy="0"/>
          <a:chOff x="0" y="0"/>
          <a:chExt cx="0" cy="0"/>
        </a:xfrm>
      </p:grpSpPr>
      <p:sp>
        <p:nvSpPr>
          <p:cNvPr id="569" name="Google Shape;569;p5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0" name="Google Shape;570;p5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5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0" name="Google Shape;580;p5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8" name="Shape 588"/>
        <p:cNvGrpSpPr/>
        <p:nvPr/>
      </p:nvGrpSpPr>
      <p:grpSpPr>
        <a:xfrm>
          <a:off x="0" y="0"/>
          <a:ext cx="0" cy="0"/>
          <a:chOff x="0" y="0"/>
          <a:chExt cx="0" cy="0"/>
        </a:xfrm>
      </p:grpSpPr>
      <p:sp>
        <p:nvSpPr>
          <p:cNvPr id="589" name="Google Shape;589;p5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0" name="Google Shape;590;p5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8" name="Shape 598"/>
        <p:cNvGrpSpPr/>
        <p:nvPr/>
      </p:nvGrpSpPr>
      <p:grpSpPr>
        <a:xfrm>
          <a:off x="0" y="0"/>
          <a:ext cx="0" cy="0"/>
          <a:chOff x="0" y="0"/>
          <a:chExt cx="0" cy="0"/>
        </a:xfrm>
      </p:grpSpPr>
      <p:sp>
        <p:nvSpPr>
          <p:cNvPr id="599" name="Google Shape;599;p5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0" name="Google Shape;600;p57: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1" name="Google Shape;601;p57: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8" name="Shape 18"/>
        <p:cNvGrpSpPr/>
        <p:nvPr/>
      </p:nvGrpSpPr>
      <p:grpSpPr>
        <a:xfrm>
          <a:off x="0" y="0"/>
          <a:ext cx="0" cy="0"/>
          <a:chOff x="0" y="0"/>
          <a:chExt cx="0" cy="0"/>
        </a:xfrm>
      </p:grpSpPr>
      <p:sp>
        <p:nvSpPr>
          <p:cNvPr id="19" name="Google Shape;19;p2"/>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3" name="Google Shape;23;p2"/>
          <p:cNvPicPr preferRelativeResize="0"/>
          <p:nvPr/>
        </p:nvPicPr>
        <p:blipFill rotWithShape="1">
          <a:blip r:embed="rId2">
            <a:alphaModFix/>
          </a:blip>
          <a:srcRect b="0" l="0" r="0" t="0"/>
          <a:stretch/>
        </p:blipFill>
        <p:spPr>
          <a:xfrm>
            <a:off x="228600" y="137160"/>
            <a:ext cx="1981200" cy="131837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 name="Google Shape;27;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0" name="Google Shape;30;p3"/>
          <p:cNvPicPr preferRelativeResize="0"/>
          <p:nvPr/>
        </p:nvPicPr>
        <p:blipFill rotWithShape="1">
          <a:blip r:embed="rId2">
            <a:alphaModFix/>
          </a:blip>
          <a:srcRect b="0" l="0" r="0" t="0"/>
          <a:stretch/>
        </p:blipFill>
        <p:spPr>
          <a:xfrm>
            <a:off x="28903" y="157785"/>
            <a:ext cx="1219200" cy="81130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wo Content" type="twoObj">
  <p:cSld name="TWO_OBJECTS">
    <p:spTree>
      <p:nvGrpSpPr>
        <p:cNvPr id="31" name="Shape 31"/>
        <p:cNvGrpSpPr/>
        <p:nvPr/>
      </p:nvGrpSpPr>
      <p:grpSpPr>
        <a:xfrm>
          <a:off x="0" y="0"/>
          <a:ext cx="0" cy="0"/>
          <a:chOff x="0" y="0"/>
          <a:chExt cx="0" cy="0"/>
        </a:xfrm>
      </p:grpSpPr>
      <p:sp>
        <p:nvSpPr>
          <p:cNvPr id="32" name="Google Shape;32;p4"/>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lvl1pPr lvl="0" algn="l">
              <a:spcBef>
                <a:spcPts val="0"/>
              </a:spcBef>
              <a:spcAft>
                <a:spcPts val="0"/>
              </a:spcAft>
              <a:buSzPts val="1400"/>
              <a:buNone/>
              <a:defRPr sz="255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
          <p:cNvSpPr txBox="1"/>
          <p:nvPr>
            <p:ph idx="1" type="body"/>
          </p:nvPr>
        </p:nvSpPr>
        <p:spPr>
          <a:xfrm>
            <a:off x="802386" y="1507068"/>
            <a:ext cx="3852164" cy="992579"/>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sz="1500"/>
            </a:lvl1pPr>
            <a:lvl2pPr indent="-228600" lvl="1" marL="914400" algn="l">
              <a:spcBef>
                <a:spcPts val="0"/>
              </a:spcBef>
              <a:spcAft>
                <a:spcPts val="0"/>
              </a:spcAft>
              <a:buSzPts val="1400"/>
              <a:buNone/>
              <a:defRPr sz="1350"/>
            </a:lvl2pPr>
            <a:lvl3pPr indent="-228600" lvl="2" marL="1371600" algn="l">
              <a:spcBef>
                <a:spcPts val="0"/>
              </a:spcBef>
              <a:spcAft>
                <a:spcPts val="0"/>
              </a:spcAft>
              <a:buSzPts val="1400"/>
              <a:buNone/>
              <a:defRPr sz="1200"/>
            </a:lvl3pPr>
            <a:lvl4pPr indent="-228600" lvl="3" marL="1828800" algn="l">
              <a:spcBef>
                <a:spcPts val="0"/>
              </a:spcBef>
              <a:spcAft>
                <a:spcPts val="0"/>
              </a:spcAft>
              <a:buSzPts val="1400"/>
              <a:buNone/>
              <a:defRPr sz="1200"/>
            </a:lvl4pPr>
            <a:lvl5pPr indent="-228600" lvl="4" marL="2286000" algn="l">
              <a:spcBef>
                <a:spcPts val="0"/>
              </a:spcBef>
              <a:spcAft>
                <a:spcPts val="0"/>
              </a:spcAft>
              <a:buSzPts val="1400"/>
              <a:buNone/>
              <a:defRPr sz="1200"/>
            </a:lvl5pPr>
            <a:lvl6pPr indent="-228600" lvl="5" marL="2743200" algn="l">
              <a:spcBef>
                <a:spcPts val="0"/>
              </a:spcBef>
              <a:spcAft>
                <a:spcPts val="0"/>
              </a:spcAft>
              <a:buSzPts val="1400"/>
              <a:buNone/>
              <a:defRPr sz="1200"/>
            </a:lvl6pPr>
            <a:lvl7pPr indent="-228600" lvl="6" marL="3200400" algn="l">
              <a:spcBef>
                <a:spcPts val="0"/>
              </a:spcBef>
              <a:spcAft>
                <a:spcPts val="0"/>
              </a:spcAft>
              <a:buSzPts val="1400"/>
              <a:buNone/>
              <a:defRPr sz="1200"/>
            </a:lvl7pPr>
            <a:lvl8pPr indent="-228600" lvl="7" marL="3657600" algn="l">
              <a:spcBef>
                <a:spcPts val="0"/>
              </a:spcBef>
              <a:spcAft>
                <a:spcPts val="0"/>
              </a:spcAft>
              <a:buSzPts val="1400"/>
              <a:buNone/>
              <a:defRPr sz="1200"/>
            </a:lvl8pPr>
            <a:lvl9pPr indent="-228600" lvl="8" marL="4114800" algn="l">
              <a:spcBef>
                <a:spcPts val="0"/>
              </a:spcBef>
              <a:spcAft>
                <a:spcPts val="0"/>
              </a:spcAft>
              <a:buSzPts val="1400"/>
              <a:buNone/>
              <a:defRPr sz="1200"/>
            </a:lvl9pPr>
          </a:lstStyle>
          <a:p/>
        </p:txBody>
      </p:sp>
      <p:sp>
        <p:nvSpPr>
          <p:cNvPr id="34" name="Google Shape;34;p4"/>
          <p:cNvSpPr txBox="1"/>
          <p:nvPr>
            <p:ph idx="2" type="body"/>
          </p:nvPr>
        </p:nvSpPr>
        <p:spPr>
          <a:xfrm>
            <a:off x="4855721" y="1507068"/>
            <a:ext cx="3824732" cy="992579"/>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sz="1500"/>
            </a:lvl1pPr>
            <a:lvl2pPr indent="-228600" lvl="1" marL="914400" algn="l">
              <a:spcBef>
                <a:spcPts val="0"/>
              </a:spcBef>
              <a:spcAft>
                <a:spcPts val="0"/>
              </a:spcAft>
              <a:buSzPts val="1400"/>
              <a:buNone/>
              <a:defRPr sz="1350"/>
            </a:lvl2pPr>
            <a:lvl3pPr indent="-228600" lvl="2" marL="1371600" algn="l">
              <a:spcBef>
                <a:spcPts val="0"/>
              </a:spcBef>
              <a:spcAft>
                <a:spcPts val="0"/>
              </a:spcAft>
              <a:buSzPts val="1400"/>
              <a:buNone/>
              <a:defRPr sz="1200"/>
            </a:lvl3pPr>
            <a:lvl4pPr indent="-228600" lvl="3" marL="1828800" algn="l">
              <a:spcBef>
                <a:spcPts val="0"/>
              </a:spcBef>
              <a:spcAft>
                <a:spcPts val="0"/>
              </a:spcAft>
              <a:buSzPts val="1400"/>
              <a:buNone/>
              <a:defRPr sz="1200"/>
            </a:lvl4pPr>
            <a:lvl5pPr indent="-228600" lvl="4" marL="2286000" algn="l">
              <a:spcBef>
                <a:spcPts val="0"/>
              </a:spcBef>
              <a:spcAft>
                <a:spcPts val="0"/>
              </a:spcAft>
              <a:buSzPts val="1400"/>
              <a:buNone/>
              <a:defRPr sz="1200"/>
            </a:lvl5pPr>
            <a:lvl6pPr indent="-228600" lvl="5" marL="2743200" algn="l">
              <a:spcBef>
                <a:spcPts val="0"/>
              </a:spcBef>
              <a:spcAft>
                <a:spcPts val="0"/>
              </a:spcAft>
              <a:buSzPts val="1400"/>
              <a:buNone/>
              <a:defRPr sz="1200"/>
            </a:lvl6pPr>
            <a:lvl7pPr indent="-228600" lvl="6" marL="3200400" algn="l">
              <a:spcBef>
                <a:spcPts val="0"/>
              </a:spcBef>
              <a:spcAft>
                <a:spcPts val="0"/>
              </a:spcAft>
              <a:buSzPts val="1400"/>
              <a:buNone/>
              <a:defRPr sz="1200"/>
            </a:lvl7pPr>
            <a:lvl8pPr indent="-228600" lvl="7" marL="3657600" algn="l">
              <a:spcBef>
                <a:spcPts val="0"/>
              </a:spcBef>
              <a:spcAft>
                <a:spcPts val="0"/>
              </a:spcAft>
              <a:buSzPts val="1400"/>
              <a:buNone/>
              <a:defRPr sz="1200"/>
            </a:lvl8pPr>
            <a:lvl9pPr indent="-228600" lvl="8" marL="4114800" algn="l">
              <a:spcBef>
                <a:spcPts val="0"/>
              </a:spcBef>
              <a:spcAft>
                <a:spcPts val="0"/>
              </a:spcAft>
              <a:buSzPts val="1400"/>
              <a:buNone/>
              <a:defRPr sz="1200"/>
            </a:lvl9pPr>
          </a:lstStyle>
          <a:p/>
        </p:txBody>
      </p:sp>
      <p:sp>
        <p:nvSpPr>
          <p:cNvPr id="35" name="Google Shape;35;p4"/>
          <p:cNvSpPr txBox="1"/>
          <p:nvPr>
            <p:ph idx="10" type="dt"/>
          </p:nvPr>
        </p:nvSpPr>
        <p:spPr>
          <a:xfrm>
            <a:off x="457200" y="6377940"/>
            <a:ext cx="2103120" cy="27699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
          <p:cNvSpPr txBox="1"/>
          <p:nvPr>
            <p:ph idx="11" type="ftr"/>
          </p:nvPr>
        </p:nvSpPr>
        <p:spPr>
          <a:xfrm>
            <a:off x="3108960" y="6377940"/>
            <a:ext cx="2926080" cy="276999"/>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
          <p:cNvSpPr txBox="1"/>
          <p:nvPr>
            <p:ph idx="12" type="sldNum"/>
          </p:nvPr>
        </p:nvSpPr>
        <p:spPr>
          <a:xfrm>
            <a:off x="6583680" y="6377940"/>
            <a:ext cx="2103120" cy="276999"/>
          </a:xfrm>
          <a:prstGeom prst="rect">
            <a:avLst/>
          </a:prstGeom>
          <a:noFill/>
          <a:ln>
            <a:noFill/>
          </a:ln>
        </p:spPr>
        <p:txBody>
          <a:bodyPr anchorCtr="0" anchor="t" bIns="0" lIns="0" spcFirstLastPara="1" rIns="0" wrap="square" tIns="0">
            <a:sp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transition spd="slow">
    <p:fade thruBlk="1"/>
  </p:transition>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8" name="Shape 38"/>
        <p:cNvGrpSpPr/>
        <p:nvPr/>
      </p:nvGrpSpPr>
      <p:grpSpPr>
        <a:xfrm>
          <a:off x="0" y="0"/>
          <a:ext cx="0" cy="0"/>
          <a:chOff x="0" y="0"/>
          <a:chExt cx="0" cy="0"/>
        </a:xfrm>
      </p:grpSpPr>
      <p:sp>
        <p:nvSpPr>
          <p:cNvPr id="39" name="Google Shape;39;p5"/>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3" name="Google Shape;43;p5"/>
          <p:cNvPicPr preferRelativeResize="0"/>
          <p:nvPr/>
        </p:nvPicPr>
        <p:blipFill rotWithShape="1">
          <a:blip r:embed="rId2">
            <a:alphaModFix/>
          </a:blip>
          <a:srcRect b="0" l="0" r="0" t="0"/>
          <a:stretch/>
        </p:blipFill>
        <p:spPr>
          <a:xfrm>
            <a:off x="2628" y="137160"/>
            <a:ext cx="1295399" cy="86201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44" name="Shape 44"/>
        <p:cNvGrpSpPr/>
        <p:nvPr/>
      </p:nvGrpSpPr>
      <p:grpSpPr>
        <a:xfrm>
          <a:off x="0" y="0"/>
          <a:ext cx="0" cy="0"/>
          <a:chOff x="0" y="0"/>
          <a:chExt cx="0" cy="0"/>
        </a:xfrm>
      </p:grpSpPr>
      <p:sp>
        <p:nvSpPr>
          <p:cNvPr id="45" name="Google Shape;45;p6"/>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6"/>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7" name="Google Shape;47;p6"/>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8" name="Google Shape;48;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51" name="Google Shape;51;p6"/>
          <p:cNvPicPr preferRelativeResize="0"/>
          <p:nvPr/>
        </p:nvPicPr>
        <p:blipFill rotWithShape="1">
          <a:blip r:embed="rId2">
            <a:alphaModFix/>
          </a:blip>
          <a:srcRect b="0" l="0" r="0" t="0"/>
          <a:stretch/>
        </p:blipFill>
        <p:spPr>
          <a:xfrm>
            <a:off x="58854" y="137160"/>
            <a:ext cx="1310640" cy="87215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52" name="Shape 52"/>
        <p:cNvGrpSpPr/>
        <p:nvPr/>
      </p:nvGrpSpPr>
      <p:grpSpPr>
        <a:xfrm>
          <a:off x="0" y="0"/>
          <a:ext cx="0" cy="0"/>
          <a:chOff x="0" y="0"/>
          <a:chExt cx="0" cy="0"/>
        </a:xfrm>
      </p:grpSpPr>
      <p:sp>
        <p:nvSpPr>
          <p:cNvPr id="53" name="Google Shape;53;p7"/>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7"/>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7"/>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56" name="Google Shape;56;p7"/>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7.jpg"/><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theme" Target="../theme/theme1.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pic>
        <p:nvPicPr>
          <p:cNvPr id="17" name="Google Shape;17;p1"/>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 id="2147483653" r:id="rId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9.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29.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2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2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4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4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3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3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35.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5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47.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4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43.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42.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49.png"/><Relationship Id="rId4" Type="http://schemas.openxmlformats.org/officeDocument/2006/relationships/image" Target="../media/image59.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48.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4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46.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 Id="rId3" Type="http://schemas.openxmlformats.org/officeDocument/2006/relationships/image" Target="../media/image56.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image" Target="../media/image53.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 Id="rId3" Type="http://schemas.openxmlformats.org/officeDocument/2006/relationships/image" Target="../media/image50.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image" Target="../media/image54.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 Id="rId3" Type="http://schemas.openxmlformats.org/officeDocument/2006/relationships/image" Target="../media/image55.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 Id="rId3" Type="http://schemas.openxmlformats.org/officeDocument/2006/relationships/image" Target="../media/image57.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 Id="rId3" Type="http://schemas.openxmlformats.org/officeDocument/2006/relationships/image" Target="../media/image52.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 Id="rId3" Type="http://schemas.openxmlformats.org/officeDocument/2006/relationships/image" Target="../media/image58.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8"/>
          <p:cNvSpPr txBox="1"/>
          <p:nvPr/>
        </p:nvSpPr>
        <p:spPr>
          <a:xfrm>
            <a:off x="533400" y="1401863"/>
            <a:ext cx="8305800" cy="2474716"/>
          </a:xfrm>
          <a:prstGeom prst="rect">
            <a:avLst/>
          </a:prstGeom>
          <a:noFill/>
          <a:ln>
            <a:noFill/>
          </a:ln>
        </p:spPr>
        <p:txBody>
          <a:bodyPr anchorCtr="0" anchor="t" bIns="0" lIns="0" spcFirstLastPara="1" rIns="0" wrap="square" tIns="0">
            <a:spAutoFit/>
          </a:bodyPr>
          <a:lstStyle/>
          <a:p>
            <a:pPr indent="0" lvl="0" marL="58738" marR="0" rtl="0" algn="l">
              <a:lnSpc>
                <a:spcPct val="150000"/>
              </a:lnSpc>
              <a:spcBef>
                <a:spcPts val="0"/>
              </a:spcBef>
              <a:spcAft>
                <a:spcPts val="0"/>
              </a:spcAft>
              <a:buNone/>
            </a:pPr>
            <a:r>
              <a:rPr b="1" i="1" lang="en-US" sz="3600">
                <a:solidFill>
                  <a:schemeClr val="dk1"/>
                </a:solidFill>
                <a:latin typeface="Times New Roman"/>
                <a:ea typeface="Times New Roman"/>
                <a:cs typeface="Times New Roman"/>
                <a:sym typeface="Times New Roman"/>
              </a:rPr>
              <a:t>BÀI 12</a:t>
            </a:r>
            <a:endParaRPr b="1" i="1" sz="3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lang="en-US" sz="3600">
                <a:solidFill>
                  <a:schemeClr val="dk1"/>
                </a:solidFill>
                <a:latin typeface="Times New Roman"/>
                <a:ea typeface="Times New Roman"/>
                <a:cs typeface="Times New Roman"/>
                <a:sym typeface="Times New Roman"/>
              </a:rPr>
              <a:t>TẠO BÁO CÁO </a:t>
            </a:r>
            <a:endParaRPr b="1" i="1" sz="3600">
              <a:solidFill>
                <a:schemeClr val="dk1"/>
              </a:solidFill>
              <a:latin typeface="Arial  "/>
              <a:ea typeface="Arial  "/>
              <a:cs typeface="Arial  "/>
              <a:sym typeface="Arial  "/>
            </a:endParaRPr>
          </a:p>
          <a:p>
            <a:pPr indent="0" lvl="0" marL="0" marR="0" rtl="0" algn="ctr">
              <a:lnSpc>
                <a:spcPct val="150000"/>
              </a:lnSpc>
              <a:spcBef>
                <a:spcPts val="0"/>
              </a:spcBef>
              <a:spcAft>
                <a:spcPts val="0"/>
              </a:spcAft>
              <a:buNone/>
            </a:pPr>
            <a:r>
              <a:rPr b="1" i="1" lang="en-US" sz="4000">
                <a:solidFill>
                  <a:schemeClr val="dk1"/>
                </a:solidFill>
                <a:latin typeface="Times New Roman"/>
                <a:ea typeface="Times New Roman"/>
                <a:cs typeface="Times New Roman"/>
                <a:sym typeface="Times New Roman"/>
              </a:rPr>
              <a:t>(</a:t>
            </a:r>
            <a:r>
              <a:rPr b="1" i="1" lang="en-US" sz="2400">
                <a:solidFill>
                  <a:schemeClr val="dk1"/>
                </a:solidFill>
                <a:latin typeface="Arial  "/>
                <a:ea typeface="Arial  "/>
                <a:cs typeface="Arial  "/>
                <a:sym typeface="Arial  "/>
              </a:rPr>
              <a:t>Report on design</a:t>
            </a:r>
            <a:r>
              <a:rPr b="1" i="1" lang="en-US" sz="2400">
                <a:solidFill>
                  <a:schemeClr val="dk1"/>
                </a:solidFill>
                <a:latin typeface="Times New Roman"/>
                <a:ea typeface="Times New Roman"/>
                <a:cs typeface="Times New Roman"/>
                <a:sym typeface="Times New Roman"/>
              </a:rPr>
              <a:t>)</a:t>
            </a:r>
            <a:endParaRPr/>
          </a:p>
        </p:txBody>
      </p:sp>
      <p:sp>
        <p:nvSpPr>
          <p:cNvPr id="63" name="Google Shape;63;p8"/>
          <p:cNvSpPr txBox="1"/>
          <p:nvPr/>
        </p:nvSpPr>
        <p:spPr>
          <a:xfrm>
            <a:off x="3886200" y="5105400"/>
            <a:ext cx="4666996" cy="3507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200">
                <a:solidFill>
                  <a:schemeClr val="dk1"/>
                </a:solidFill>
                <a:latin typeface="Times New Roman"/>
                <a:ea typeface="Times New Roman"/>
                <a:cs typeface="Times New Roman"/>
                <a:sym typeface="Times New Roman"/>
              </a:rPr>
              <a:t>Giảng viên: Ts. Chu Thị Hồng Hải</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9"/>
          <p:cNvSpPr txBox="1"/>
          <p:nvPr>
            <p:ph type="title"/>
          </p:nvPr>
        </p:nvSpPr>
        <p:spPr>
          <a:xfrm>
            <a:off x="1562764" y="533400"/>
            <a:ext cx="6347205" cy="45211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MỤC TIÊU</a:t>
            </a:r>
            <a:endParaRPr/>
          </a:p>
        </p:txBody>
      </p:sp>
      <p:sp>
        <p:nvSpPr>
          <p:cNvPr id="69" name="Google Shape;69;p9"/>
          <p:cNvSpPr txBox="1"/>
          <p:nvPr>
            <p:ph idx="1" type="body"/>
          </p:nvPr>
        </p:nvSpPr>
        <p:spPr>
          <a:xfrm>
            <a:off x="381000" y="1371600"/>
            <a:ext cx="8229600" cy="3142527"/>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Trình bày được khái niệm về Report</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 Trình bày được cách thức tạo và các thành phần của Report.</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 Trình bày được quy trình đóng gói</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-Xây dựng được  report cho các bài toán cụ thể.</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-Sử dụng Report trên .Net</a:t>
            </a:r>
            <a:endParaRPr sz="2400"/>
          </a:p>
          <a:p>
            <a:pPr indent="-171450" lvl="0" marL="285750" rtl="0" algn="l">
              <a:lnSpc>
                <a:spcPct val="150000"/>
              </a:lnSpc>
              <a:spcBef>
                <a:spcPts val="0"/>
              </a:spcBef>
              <a:spcAft>
                <a:spcPts val="0"/>
              </a:spcAft>
              <a:buClr>
                <a:schemeClr val="dk1"/>
              </a:buClr>
              <a:buSzPts val="1800"/>
              <a:buFont typeface="Noto Sans Symbols"/>
              <a:buNone/>
            </a:pPr>
            <a:r>
              <a:t/>
            </a:r>
            <a:endParaRPr/>
          </a:p>
        </p:txBody>
      </p:sp>
      <p:sp>
        <p:nvSpPr>
          <p:cNvPr id="70" name="Google Shape;70;p9"/>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descr="Best VB.Net Development Company in India | Hire VB.Net Developers" id="71" name="Google Shape;71;p9"/>
          <p:cNvPicPr preferRelativeResize="0"/>
          <p:nvPr/>
        </p:nvPicPr>
        <p:blipFill rotWithShape="1">
          <a:blip r:embed="rId3">
            <a:alphaModFix/>
          </a:blip>
          <a:srcRect b="0" l="0" r="0" t="0"/>
          <a:stretch/>
        </p:blipFill>
        <p:spPr>
          <a:xfrm>
            <a:off x="3733800" y="3441155"/>
            <a:ext cx="4762500" cy="29908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0"/>
          <p:cNvSpPr txBox="1"/>
          <p:nvPr>
            <p:ph type="title"/>
          </p:nvPr>
        </p:nvSpPr>
        <p:spPr>
          <a:xfrm>
            <a:off x="1752600" y="45720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Nội dung</a:t>
            </a:r>
            <a:endParaRPr/>
          </a:p>
        </p:txBody>
      </p:sp>
      <p:sp>
        <p:nvSpPr>
          <p:cNvPr id="77" name="Google Shape;77;p10"/>
          <p:cNvSpPr txBox="1"/>
          <p:nvPr>
            <p:ph idx="1" type="body"/>
          </p:nvPr>
        </p:nvSpPr>
        <p:spPr>
          <a:xfrm>
            <a:off x="533400" y="1295400"/>
            <a:ext cx="8255000" cy="4405630"/>
          </a:xfrm>
          <a:prstGeom prst="rect">
            <a:avLst/>
          </a:prstGeom>
          <a:noFill/>
          <a:ln>
            <a:noFill/>
          </a:ln>
        </p:spPr>
        <p:txBody>
          <a:bodyPr anchorCtr="0" anchor="t" bIns="0" lIns="0" spcFirstLastPara="1" rIns="0" wrap="square" tIns="0">
            <a:norm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Tạo Crystal report </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Các bước thực hiện</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Thiết kế report</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Xem trước báo cáo</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Tạo các report cho bài toán cụ thể</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Case study    </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Hoàn thiện chương trình</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Đóng gói chương trình hoàn chỉnh</a:t>
            </a:r>
            <a:endParaRPr sz="2400"/>
          </a:p>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1"/>
          <p:cNvSpPr txBox="1"/>
          <p:nvPr>
            <p:ph type="title"/>
          </p:nvPr>
        </p:nvSpPr>
        <p:spPr>
          <a:xfrm>
            <a:off x="1524000" y="4572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Tạo Crystal report </a:t>
            </a:r>
            <a:endParaRPr/>
          </a:p>
        </p:txBody>
      </p:sp>
      <p:sp>
        <p:nvSpPr>
          <p:cNvPr id="83" name="Google Shape;83;p11"/>
          <p:cNvSpPr txBox="1"/>
          <p:nvPr>
            <p:ph idx="1" type="body"/>
          </p:nvPr>
        </p:nvSpPr>
        <p:spPr>
          <a:xfrm>
            <a:off x="304800" y="1060979"/>
            <a:ext cx="8255000" cy="4431983"/>
          </a:xfrm>
          <a:prstGeom prst="rect">
            <a:avLst/>
          </a:prstGeom>
          <a:noFill/>
          <a:ln>
            <a:noFill/>
          </a:ln>
        </p:spPr>
        <p:txBody>
          <a:bodyPr anchorCtr="0" anchor="t" bIns="0" lIns="0" spcFirstLastPara="1" rIns="0" wrap="square" tIns="0">
            <a:spAutoFit/>
          </a:bodyPr>
          <a:lstStyle/>
          <a:p>
            <a:pPr indent="0" lvl="0" marL="0" rtl="0" algn="just">
              <a:lnSpc>
                <a:spcPct val="150000"/>
              </a:lnSpc>
              <a:spcBef>
                <a:spcPts val="0"/>
              </a:spcBef>
              <a:spcAft>
                <a:spcPts val="0"/>
              </a:spcAft>
              <a:buNone/>
            </a:pPr>
            <a:r>
              <a:rPr lang="en-US" sz="2400"/>
              <a:t>Report là báo cáo, chế độ hiển thị dữ liệu khi in ấn. Để in ấn dữ liệu bạn cần thiết kế các báo cáo cho việc in ra.</a:t>
            </a:r>
            <a:endParaRPr/>
          </a:p>
          <a:p>
            <a:pPr indent="0" lvl="0" marL="0" rtl="0" algn="just">
              <a:lnSpc>
                <a:spcPct val="150000"/>
              </a:lnSpc>
              <a:spcBef>
                <a:spcPts val="0"/>
              </a:spcBef>
              <a:spcAft>
                <a:spcPts val="0"/>
              </a:spcAft>
              <a:buNone/>
            </a:pPr>
            <a:r>
              <a:rPr lang="en-US" sz="2400"/>
              <a:t>Trong phần này bạn sẽ được giới thiệu cách sử dụng Crystal Reports để hiển thị các báo biểu cho việc in ấn. Trong nhóm điều khiển CrystalReports  có hai điều khiển là: CrystalReportViewer để hiển thị báo cáo trên form và ReportDocument là tệp báo cáo.</a:t>
            </a:r>
            <a:endParaRPr/>
          </a:p>
          <a:p>
            <a:pPr indent="0" lvl="0" marL="0" rtl="0" algn="just">
              <a:spcBef>
                <a:spcPts val="0"/>
              </a:spcBef>
              <a:spcAft>
                <a:spcPts val="0"/>
              </a:spcAft>
              <a:buNone/>
            </a:pPr>
            <a:r>
              <a:rPr lang="en-US"/>
              <a:t> </a:t>
            </a:r>
            <a:endParaRPr/>
          </a:p>
          <a:p>
            <a:pPr indent="0" lvl="0" marL="0" rtl="0" algn="just">
              <a:spcBef>
                <a:spcPts val="0"/>
              </a:spcBef>
              <a:spcAft>
                <a:spcPts val="0"/>
              </a:spcAft>
              <a:buNone/>
            </a:pPr>
            <a:r>
              <a:t/>
            </a:r>
            <a:endParaRPr/>
          </a:p>
        </p:txBody>
      </p:sp>
      <p:pic>
        <p:nvPicPr>
          <p:cNvPr id="84" name="Google Shape;84;p11"/>
          <p:cNvPicPr preferRelativeResize="0"/>
          <p:nvPr/>
        </p:nvPicPr>
        <p:blipFill rotWithShape="1">
          <a:blip r:embed="rId3">
            <a:alphaModFix/>
          </a:blip>
          <a:srcRect b="0" l="0" r="0" t="0"/>
          <a:stretch/>
        </p:blipFill>
        <p:spPr>
          <a:xfrm>
            <a:off x="3173131" y="5105399"/>
            <a:ext cx="3456269" cy="143265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2"/>
          <p:cNvSpPr txBox="1"/>
          <p:nvPr>
            <p:ph type="title"/>
          </p:nvPr>
        </p:nvSpPr>
        <p:spPr>
          <a:xfrm>
            <a:off x="1676400" y="45720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Các bước thực hiện</a:t>
            </a:r>
            <a:endParaRPr/>
          </a:p>
        </p:txBody>
      </p:sp>
      <p:sp>
        <p:nvSpPr>
          <p:cNvPr id="90" name="Google Shape;90;p12"/>
          <p:cNvSpPr txBox="1"/>
          <p:nvPr>
            <p:ph idx="1" type="body"/>
          </p:nvPr>
        </p:nvSpPr>
        <p:spPr>
          <a:xfrm>
            <a:off x="444500" y="1295400"/>
            <a:ext cx="8255000" cy="3600986"/>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None/>
            </a:pPr>
            <a:r>
              <a:rPr lang="en-US" sz="2400"/>
              <a:t>B1: Vào tiến hành thêm vào điều khiển CrystalReport</a:t>
            </a:r>
            <a:endParaRPr sz="2400"/>
          </a:p>
          <a:p>
            <a:pPr indent="0" lvl="0" marL="0" rtl="0" algn="l">
              <a:lnSpc>
                <a:spcPct val="150000"/>
              </a:lnSpc>
              <a:spcBef>
                <a:spcPts val="0"/>
              </a:spcBef>
              <a:spcAft>
                <a:spcPts val="0"/>
              </a:spcAft>
              <a:buNone/>
            </a:pPr>
            <a:r>
              <a:rPr lang="en-US" sz="2400"/>
              <a:t>B2: Tạo báo cáo theo Winzard</a:t>
            </a:r>
            <a:endParaRPr sz="2400"/>
          </a:p>
          <a:p>
            <a:pPr indent="0" lvl="0" marL="0" rtl="0" algn="l">
              <a:lnSpc>
                <a:spcPct val="150000"/>
              </a:lnSpc>
              <a:spcBef>
                <a:spcPts val="0"/>
              </a:spcBef>
              <a:spcAft>
                <a:spcPts val="0"/>
              </a:spcAft>
              <a:buNone/>
            </a:pPr>
            <a:r>
              <a:rPr lang="en-US" sz="2400">
                <a:latin typeface="Times New Roman"/>
                <a:ea typeface="Times New Roman"/>
                <a:cs typeface="Times New Roman"/>
                <a:sym typeface="Times New Roman"/>
              </a:rPr>
              <a:t>B3: Tạo Form mới và kéo điều khiển CrystalReportview lên form. Kích chuột vào múi tên trên phải của điều khiển chọn Choose a Crystal Report </a:t>
            </a:r>
            <a:endParaRPr sz="2400"/>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a:p>
        </p:txBody>
      </p:sp>
      <p:grpSp>
        <p:nvGrpSpPr>
          <p:cNvPr id="91" name="Google Shape;91;p12"/>
          <p:cNvGrpSpPr/>
          <p:nvPr/>
        </p:nvGrpSpPr>
        <p:grpSpPr>
          <a:xfrm>
            <a:off x="1450253" y="4288578"/>
            <a:ext cx="6091091" cy="2725843"/>
            <a:chOff x="2453" y="402378"/>
            <a:chExt cx="6091091" cy="2725843"/>
          </a:xfrm>
        </p:grpSpPr>
        <p:sp>
          <p:nvSpPr>
            <p:cNvPr id="92" name="Google Shape;92;p12"/>
            <p:cNvSpPr/>
            <p:nvPr/>
          </p:nvSpPr>
          <p:spPr>
            <a:xfrm rot="5400000">
              <a:off x="380755" y="1061190"/>
              <a:ext cx="1139501" cy="1896104"/>
            </a:xfrm>
            <a:prstGeom prst="corner">
              <a:avLst>
                <a:gd fmla="val 16120" name="adj1"/>
                <a:gd fmla="val 16110" name="adj2"/>
              </a:avLst>
            </a:prstGeom>
            <a:solidFill>
              <a:srgbClr val="539E36"/>
            </a:solidFill>
            <a:ln cap="flat" cmpd="sng" w="25400">
              <a:solidFill>
                <a:srgbClr val="539E3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12"/>
            <p:cNvSpPr/>
            <p:nvPr/>
          </p:nvSpPr>
          <p:spPr>
            <a:xfrm>
              <a:off x="190544" y="1627716"/>
              <a:ext cx="1711813" cy="150050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12"/>
            <p:cNvSpPr txBox="1"/>
            <p:nvPr/>
          </p:nvSpPr>
          <p:spPr>
            <a:xfrm>
              <a:off x="190544" y="1627716"/>
              <a:ext cx="1711813" cy="1500505"/>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Calibri"/>
                <a:buNone/>
              </a:pPr>
              <a:r>
                <a:rPr lang="en-US" sz="2200">
                  <a:solidFill>
                    <a:schemeClr val="dk1"/>
                  </a:solidFill>
                  <a:latin typeface="Calibri"/>
                  <a:ea typeface="Calibri"/>
                  <a:cs typeface="Calibri"/>
                  <a:sym typeface="Calibri"/>
                </a:rPr>
                <a:t>CrystalReport</a:t>
              </a:r>
              <a:endParaRPr sz="2200">
                <a:solidFill>
                  <a:schemeClr val="dk1"/>
                </a:solidFill>
                <a:latin typeface="Calibri"/>
                <a:ea typeface="Calibri"/>
                <a:cs typeface="Calibri"/>
                <a:sym typeface="Calibri"/>
              </a:endParaRPr>
            </a:p>
          </p:txBody>
        </p:sp>
        <p:sp>
          <p:nvSpPr>
            <p:cNvPr id="95" name="Google Shape;95;p12"/>
            <p:cNvSpPr/>
            <p:nvPr/>
          </p:nvSpPr>
          <p:spPr>
            <a:xfrm>
              <a:off x="1579374" y="921596"/>
              <a:ext cx="322983" cy="322983"/>
            </a:xfrm>
            <a:prstGeom prst="triangle">
              <a:avLst>
                <a:gd fmla="val 100000" name="adj"/>
              </a:avLst>
            </a:prstGeom>
            <a:solidFill>
              <a:srgbClr val="539E36"/>
            </a:solidFill>
            <a:ln cap="flat" cmpd="sng" w="25400">
              <a:solidFill>
                <a:srgbClr val="539E3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12"/>
            <p:cNvSpPr/>
            <p:nvPr/>
          </p:nvSpPr>
          <p:spPr>
            <a:xfrm rot="5400000">
              <a:off x="2476349" y="542633"/>
              <a:ext cx="1139501" cy="1896104"/>
            </a:xfrm>
            <a:prstGeom prst="corner">
              <a:avLst>
                <a:gd fmla="val 16120" name="adj1"/>
                <a:gd fmla="val 16110" name="adj2"/>
              </a:avLst>
            </a:prstGeom>
            <a:solidFill>
              <a:srgbClr val="539E36"/>
            </a:solidFill>
            <a:ln cap="flat" cmpd="sng" w="25400">
              <a:solidFill>
                <a:srgbClr val="539E3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12"/>
            <p:cNvSpPr/>
            <p:nvPr/>
          </p:nvSpPr>
          <p:spPr>
            <a:xfrm>
              <a:off x="2286138" y="1109160"/>
              <a:ext cx="1711813" cy="150050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2"/>
            <p:cNvSpPr txBox="1"/>
            <p:nvPr/>
          </p:nvSpPr>
          <p:spPr>
            <a:xfrm>
              <a:off x="2286138" y="1109160"/>
              <a:ext cx="1711813" cy="1500505"/>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Calibri"/>
                <a:buNone/>
              </a:pPr>
              <a:r>
                <a:rPr lang="en-US" sz="2200">
                  <a:solidFill>
                    <a:schemeClr val="dk1"/>
                  </a:solidFill>
                  <a:latin typeface="Calibri"/>
                  <a:ea typeface="Calibri"/>
                  <a:cs typeface="Calibri"/>
                  <a:sym typeface="Calibri"/>
                </a:rPr>
                <a:t>Winzard</a:t>
              </a:r>
              <a:endParaRPr sz="2200">
                <a:solidFill>
                  <a:schemeClr val="dk1"/>
                </a:solidFill>
                <a:latin typeface="Calibri"/>
                <a:ea typeface="Calibri"/>
                <a:cs typeface="Calibri"/>
                <a:sym typeface="Calibri"/>
              </a:endParaRPr>
            </a:p>
          </p:txBody>
        </p:sp>
        <p:sp>
          <p:nvSpPr>
            <p:cNvPr id="99" name="Google Shape;99;p12"/>
            <p:cNvSpPr/>
            <p:nvPr/>
          </p:nvSpPr>
          <p:spPr>
            <a:xfrm>
              <a:off x="3674968" y="403040"/>
              <a:ext cx="322983" cy="322983"/>
            </a:xfrm>
            <a:prstGeom prst="triangle">
              <a:avLst>
                <a:gd fmla="val 100000" name="adj"/>
              </a:avLst>
            </a:prstGeom>
            <a:solidFill>
              <a:srgbClr val="539E36"/>
            </a:solidFill>
            <a:ln cap="flat" cmpd="sng" w="25400">
              <a:solidFill>
                <a:srgbClr val="539E3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2"/>
            <p:cNvSpPr/>
            <p:nvPr/>
          </p:nvSpPr>
          <p:spPr>
            <a:xfrm rot="5400000">
              <a:off x="4571943" y="24076"/>
              <a:ext cx="1139501" cy="1896104"/>
            </a:xfrm>
            <a:prstGeom prst="corner">
              <a:avLst>
                <a:gd fmla="val 16120" name="adj1"/>
                <a:gd fmla="val 16110" name="adj2"/>
              </a:avLst>
            </a:prstGeom>
            <a:solidFill>
              <a:srgbClr val="539E36"/>
            </a:solidFill>
            <a:ln cap="flat" cmpd="sng" w="25400">
              <a:solidFill>
                <a:srgbClr val="539E3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2"/>
            <p:cNvSpPr/>
            <p:nvPr/>
          </p:nvSpPr>
          <p:spPr>
            <a:xfrm>
              <a:off x="4381732" y="590603"/>
              <a:ext cx="1711813" cy="150050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2"/>
            <p:cNvSpPr txBox="1"/>
            <p:nvPr/>
          </p:nvSpPr>
          <p:spPr>
            <a:xfrm>
              <a:off x="4381732" y="590603"/>
              <a:ext cx="1711813" cy="1500505"/>
            </a:xfrm>
            <a:prstGeom prst="rect">
              <a:avLst/>
            </a:prstGeom>
            <a:noFill/>
            <a:ln>
              <a:noFill/>
            </a:ln>
          </p:spPr>
          <p:txBody>
            <a:bodyPr anchorCtr="0" anchor="t" bIns="83800" lIns="83800" spcFirstLastPara="1" rIns="83800" wrap="square" tIns="83800">
              <a:noAutofit/>
            </a:bodyPr>
            <a:lstStyle/>
            <a:p>
              <a:pPr indent="0" lvl="0" marL="0" marR="0" rtl="0" algn="l">
                <a:lnSpc>
                  <a:spcPct val="90000"/>
                </a:lnSpc>
                <a:spcBef>
                  <a:spcPts val="0"/>
                </a:spcBef>
                <a:spcAft>
                  <a:spcPts val="0"/>
                </a:spcAft>
                <a:buClr>
                  <a:schemeClr val="dk1"/>
                </a:buClr>
                <a:buSzPts val="2200"/>
                <a:buFont typeface="Times New Roman"/>
                <a:buNone/>
              </a:pPr>
              <a:r>
                <a:rPr lang="en-US" sz="2200">
                  <a:solidFill>
                    <a:schemeClr val="dk1"/>
                  </a:solidFill>
                  <a:latin typeface="Times New Roman"/>
                  <a:ea typeface="Times New Roman"/>
                  <a:cs typeface="Times New Roman"/>
                  <a:sym typeface="Times New Roman"/>
                </a:rPr>
                <a:t>Hiển thị lên form</a:t>
              </a:r>
              <a:endParaRPr sz="2200">
                <a:solidFill>
                  <a:schemeClr val="dk1"/>
                </a:solidFill>
                <a:latin typeface="Calibri"/>
                <a:ea typeface="Calibri"/>
                <a:cs typeface="Calibri"/>
                <a:sym typeface="Calibri"/>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3"/>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Thiết kế report</a:t>
            </a:r>
            <a:endParaRPr/>
          </a:p>
        </p:txBody>
      </p:sp>
      <p:sp>
        <p:nvSpPr>
          <p:cNvPr id="108" name="Google Shape;108;p13"/>
          <p:cNvSpPr txBox="1"/>
          <p:nvPr>
            <p:ph idx="1" type="body"/>
          </p:nvPr>
        </p:nvSpPr>
        <p:spPr>
          <a:xfrm>
            <a:off x="444500" y="1222375"/>
            <a:ext cx="8255000" cy="1938992"/>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None/>
            </a:pPr>
            <a:r>
              <a:rPr i="1" lang="en-US" sz="2400"/>
              <a:t>B1: Vào tiến hành thêm vào điều khiển CrystalReport</a:t>
            </a:r>
            <a:endParaRPr b="1" sz="2400"/>
          </a:p>
          <a:p>
            <a:pPr indent="0" lvl="0" marL="0" rtl="0" algn="l">
              <a:lnSpc>
                <a:spcPct val="150000"/>
              </a:lnSpc>
              <a:spcBef>
                <a:spcPts val="0"/>
              </a:spcBef>
              <a:spcAft>
                <a:spcPts val="0"/>
              </a:spcAft>
              <a:buNone/>
            </a:pPr>
            <a:r>
              <a:rPr lang="en-US" sz="2400"/>
              <a:t>Kích phải chuột vào tên dự án trong Solution Explorer và chọn Add/New Item</a:t>
            </a:r>
            <a:endParaRPr b="1" sz="2400"/>
          </a:p>
          <a:p>
            <a:pPr indent="0" lvl="0" marL="0" rtl="0" algn="l">
              <a:spcBef>
                <a:spcPts val="0"/>
              </a:spcBef>
              <a:spcAft>
                <a:spcPts val="0"/>
              </a:spcAft>
              <a:buNone/>
            </a:pPr>
            <a:r>
              <a:t/>
            </a:r>
            <a:endParaRPr/>
          </a:p>
        </p:txBody>
      </p:sp>
      <p:pic>
        <p:nvPicPr>
          <p:cNvPr id="109" name="Google Shape;109;p13"/>
          <p:cNvPicPr preferRelativeResize="0"/>
          <p:nvPr/>
        </p:nvPicPr>
        <p:blipFill rotWithShape="1">
          <a:blip r:embed="rId3">
            <a:alphaModFix/>
          </a:blip>
          <a:srcRect b="0" l="0" r="0" t="0"/>
          <a:stretch/>
        </p:blipFill>
        <p:spPr>
          <a:xfrm>
            <a:off x="2590800" y="2971800"/>
            <a:ext cx="4537219" cy="314980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14"/>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Thiết kế report</a:t>
            </a:r>
            <a:endParaRPr/>
          </a:p>
        </p:txBody>
      </p:sp>
      <p:sp>
        <p:nvSpPr>
          <p:cNvPr id="115" name="Google Shape;115;p14"/>
          <p:cNvSpPr txBox="1"/>
          <p:nvPr>
            <p:ph idx="1" type="body"/>
          </p:nvPr>
        </p:nvSpPr>
        <p:spPr>
          <a:xfrm>
            <a:off x="444500" y="1222375"/>
            <a:ext cx="8255000" cy="1384995"/>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None/>
            </a:pPr>
            <a:r>
              <a:rPr lang="en-US" sz="2400"/>
              <a:t>Hộp thoại xuất hiện chon Crtystal Report.</a:t>
            </a:r>
            <a:endParaRPr b="1" sz="2400"/>
          </a:p>
          <a:p>
            <a:pPr indent="0" lvl="0" marL="0" rtl="0" algn="l">
              <a:lnSpc>
                <a:spcPct val="150000"/>
              </a:lnSpc>
              <a:spcBef>
                <a:spcPts val="0"/>
              </a:spcBef>
              <a:spcAft>
                <a:spcPts val="0"/>
              </a:spcAft>
              <a:buNone/>
            </a:pPr>
            <a:r>
              <a:rPr i="1" lang="en-US" sz="2400"/>
              <a:t>B2: Tạo báo cáo theo Winzard</a:t>
            </a:r>
            <a:endParaRPr b="1" sz="2400"/>
          </a:p>
          <a:p>
            <a:pPr indent="0" lvl="0" marL="0" rtl="0" algn="l">
              <a:spcBef>
                <a:spcPts val="0"/>
              </a:spcBef>
              <a:spcAft>
                <a:spcPts val="0"/>
              </a:spcAft>
              <a:buNone/>
            </a:pPr>
            <a:r>
              <a:t/>
            </a:r>
            <a:endParaRPr/>
          </a:p>
        </p:txBody>
      </p:sp>
      <p:pic>
        <p:nvPicPr>
          <p:cNvPr id="116" name="Google Shape;116;p14"/>
          <p:cNvPicPr preferRelativeResize="0"/>
          <p:nvPr/>
        </p:nvPicPr>
        <p:blipFill rotWithShape="1">
          <a:blip r:embed="rId3">
            <a:alphaModFix/>
          </a:blip>
          <a:srcRect b="0" l="0" r="0" t="0"/>
          <a:stretch/>
        </p:blipFill>
        <p:spPr>
          <a:xfrm>
            <a:off x="2819400" y="2603172"/>
            <a:ext cx="3332831" cy="390966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5"/>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Thiết kế report</a:t>
            </a:r>
            <a:endParaRPr/>
          </a:p>
        </p:txBody>
      </p:sp>
      <p:pic>
        <p:nvPicPr>
          <p:cNvPr id="122" name="Google Shape;122;p15"/>
          <p:cNvPicPr preferRelativeResize="0"/>
          <p:nvPr>
            <p:ph idx="1" type="body"/>
          </p:nvPr>
        </p:nvPicPr>
        <p:blipFill rotWithShape="1">
          <a:blip r:embed="rId3">
            <a:alphaModFix/>
          </a:blip>
          <a:srcRect b="0" l="0" r="0" t="0"/>
          <a:stretch/>
        </p:blipFill>
        <p:spPr>
          <a:xfrm>
            <a:off x="193887" y="1300481"/>
            <a:ext cx="4225713" cy="4817123"/>
          </a:xfrm>
          <a:prstGeom prst="rect">
            <a:avLst/>
          </a:prstGeom>
          <a:noFill/>
          <a:ln>
            <a:noFill/>
          </a:ln>
        </p:spPr>
      </p:pic>
      <p:pic>
        <p:nvPicPr>
          <p:cNvPr id="123" name="Google Shape;123;p15"/>
          <p:cNvPicPr preferRelativeResize="0"/>
          <p:nvPr>
            <p:ph idx="2" type="body"/>
          </p:nvPr>
        </p:nvPicPr>
        <p:blipFill rotWithShape="1">
          <a:blip r:embed="rId4">
            <a:alphaModFix/>
          </a:blip>
          <a:srcRect b="0" l="0" r="0" t="0"/>
          <a:stretch/>
        </p:blipFill>
        <p:spPr>
          <a:xfrm>
            <a:off x="4709060" y="1389864"/>
            <a:ext cx="4225713" cy="4477536"/>
          </a:xfrm>
          <a:prstGeom prst="rect">
            <a:avLst/>
          </a:prstGeom>
          <a:noFill/>
          <a:ln>
            <a:noFill/>
          </a:ln>
        </p:spPr>
      </p:pic>
      <p:sp>
        <p:nvSpPr>
          <p:cNvPr id="124" name="Google Shape;124;p15"/>
          <p:cNvSpPr/>
          <p:nvPr/>
        </p:nvSpPr>
        <p:spPr>
          <a:xfrm>
            <a:off x="923668" y="4119881"/>
            <a:ext cx="1447800" cy="2286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5" name="Google Shape;125;p15"/>
          <p:cNvSpPr/>
          <p:nvPr/>
        </p:nvSpPr>
        <p:spPr>
          <a:xfrm>
            <a:off x="6400800" y="5468136"/>
            <a:ext cx="685800" cy="246864"/>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transition spd="slow">
    <p:fade thruBlk="1"/>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16"/>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Thiết kế report</a:t>
            </a:r>
            <a:endParaRPr/>
          </a:p>
        </p:txBody>
      </p:sp>
      <p:sp>
        <p:nvSpPr>
          <p:cNvPr id="131" name="Google Shape;131;p16"/>
          <p:cNvSpPr txBox="1"/>
          <p:nvPr>
            <p:ph idx="1" type="body"/>
          </p:nvPr>
        </p:nvSpPr>
        <p:spPr>
          <a:xfrm>
            <a:off x="463152" y="1507068"/>
            <a:ext cx="4191398" cy="2158732"/>
          </a:xfrm>
          <a:prstGeom prst="rect">
            <a:avLst/>
          </a:prstGeom>
          <a:noFill/>
          <a:ln>
            <a:noFill/>
          </a:ln>
        </p:spPr>
        <p:txBody>
          <a:bodyPr anchorCtr="0" anchor="t" bIns="0" lIns="0" spcFirstLastPara="1" rIns="0" wrap="square" tIns="0">
            <a:spAutoFit/>
          </a:bodyPr>
          <a:lstStyle/>
          <a:p>
            <a:pPr indent="-342900" lvl="0" marL="342900" rtl="0" algn="just">
              <a:lnSpc>
                <a:spcPct val="150000"/>
              </a:lnSpc>
              <a:spcBef>
                <a:spcPts val="0"/>
              </a:spcBef>
              <a:spcAft>
                <a:spcPts val="0"/>
              </a:spcAft>
              <a:buClr>
                <a:schemeClr val="dk1"/>
              </a:buClr>
              <a:buSzPts val="2400"/>
              <a:buFont typeface="Noto Sans Symbols"/>
              <a:buChar char="▪"/>
            </a:pPr>
            <a:r>
              <a:rPr lang="en-US" sz="2400"/>
              <a:t>Chọn tới CSDL cần kết nối tại Database Name rồi chọn Finish</a:t>
            </a:r>
            <a:endParaRPr/>
          </a:p>
          <a:p>
            <a:pPr indent="-342900" lvl="0" marL="342900" rtl="0" algn="just">
              <a:lnSpc>
                <a:spcPct val="150000"/>
              </a:lnSpc>
              <a:spcBef>
                <a:spcPts val="0"/>
              </a:spcBef>
              <a:spcAft>
                <a:spcPts val="0"/>
              </a:spcAft>
              <a:buClr>
                <a:schemeClr val="dk1"/>
              </a:buClr>
              <a:buSzPts val="2400"/>
              <a:buFont typeface="Noto Sans Symbols"/>
              <a:buChar char="▪"/>
            </a:pPr>
            <a:r>
              <a:rPr lang="en-US" sz="2400"/>
              <a:t>Chọn các trường cần hiểu thị trên báo cáo</a:t>
            </a:r>
            <a:endParaRPr sz="2400"/>
          </a:p>
        </p:txBody>
      </p:sp>
      <p:pic>
        <p:nvPicPr>
          <p:cNvPr id="132" name="Google Shape;132;p16"/>
          <p:cNvPicPr preferRelativeResize="0"/>
          <p:nvPr>
            <p:ph idx="2" type="body"/>
          </p:nvPr>
        </p:nvPicPr>
        <p:blipFill rotWithShape="1">
          <a:blip r:embed="rId3">
            <a:alphaModFix/>
          </a:blip>
          <a:srcRect b="0" l="0" r="0" t="0"/>
          <a:stretch/>
        </p:blipFill>
        <p:spPr>
          <a:xfrm>
            <a:off x="5029200" y="1507069"/>
            <a:ext cx="3886200" cy="4588932"/>
          </a:xfrm>
          <a:prstGeom prst="rect">
            <a:avLst/>
          </a:prstGeom>
          <a:noFill/>
          <a:ln>
            <a:noFill/>
          </a:ln>
        </p:spPr>
      </p:pic>
    </p:spTree>
  </p:cSld>
  <p:clrMapOvr>
    <a:masterClrMapping/>
  </p:clrMapOvr>
  <p:transition spd="slow">
    <p:fade thruBlk="1"/>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17"/>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Thiết kế report</a:t>
            </a:r>
            <a:endParaRPr/>
          </a:p>
        </p:txBody>
      </p:sp>
      <p:pic>
        <p:nvPicPr>
          <p:cNvPr id="138" name="Google Shape;138;p17"/>
          <p:cNvPicPr preferRelativeResize="0"/>
          <p:nvPr>
            <p:ph idx="1" type="body"/>
          </p:nvPr>
        </p:nvPicPr>
        <p:blipFill rotWithShape="1">
          <a:blip r:embed="rId3">
            <a:alphaModFix/>
          </a:blip>
          <a:srcRect b="0" l="0" r="0" t="0"/>
          <a:stretch/>
        </p:blipFill>
        <p:spPr>
          <a:xfrm>
            <a:off x="1524000" y="2587178"/>
            <a:ext cx="5105400" cy="3849134"/>
          </a:xfrm>
          <a:prstGeom prst="rect">
            <a:avLst/>
          </a:prstGeom>
          <a:noFill/>
          <a:ln>
            <a:noFill/>
          </a:ln>
        </p:spPr>
      </p:pic>
      <p:sp>
        <p:nvSpPr>
          <p:cNvPr id="139" name="Google Shape;139;p17"/>
          <p:cNvSpPr txBox="1"/>
          <p:nvPr>
            <p:ph idx="2" type="body"/>
          </p:nvPr>
        </p:nvSpPr>
        <p:spPr>
          <a:xfrm>
            <a:off x="609600" y="1219200"/>
            <a:ext cx="8147052" cy="1338828"/>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Chọn trường để nhóm dữ liệu</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Chọn dạng hiển thị của báo cáo rồi chọn Finish</a:t>
            </a:r>
            <a:endParaRPr b="1" sz="2400"/>
          </a:p>
          <a:p>
            <a:pPr indent="-190500" lvl="0" marL="285750" rtl="0" algn="l">
              <a:spcBef>
                <a:spcPts val="0"/>
              </a:spcBef>
              <a:spcAft>
                <a:spcPts val="0"/>
              </a:spcAft>
              <a:buClr>
                <a:schemeClr val="dk1"/>
              </a:buClr>
              <a:buSzPts val="1500"/>
              <a:buFont typeface="Noto Sans Symbols"/>
              <a:buNone/>
            </a:pPr>
            <a:r>
              <a:t/>
            </a:r>
            <a:endParaRPr/>
          </a:p>
        </p:txBody>
      </p:sp>
    </p:spTree>
  </p:cSld>
  <p:clrMapOvr>
    <a:masterClrMapping/>
  </p:clrMapOvr>
  <p:transition spd="slow">
    <p:fade thruBlk="1"/>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8"/>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Thiết kế report</a:t>
            </a:r>
            <a:endParaRPr/>
          </a:p>
        </p:txBody>
      </p:sp>
      <p:pic>
        <p:nvPicPr>
          <p:cNvPr id="145" name="Google Shape;145;p18"/>
          <p:cNvPicPr preferRelativeResize="0"/>
          <p:nvPr>
            <p:ph idx="1" type="body"/>
          </p:nvPr>
        </p:nvPicPr>
        <p:blipFill rotWithShape="1">
          <a:blip r:embed="rId3">
            <a:alphaModFix/>
          </a:blip>
          <a:srcRect b="0" l="0" r="0" t="0"/>
          <a:stretch/>
        </p:blipFill>
        <p:spPr>
          <a:xfrm>
            <a:off x="533400" y="1389035"/>
            <a:ext cx="8229600" cy="3182965"/>
          </a:xfrm>
          <a:prstGeom prst="rect">
            <a:avLst/>
          </a:prstGeom>
          <a:noFill/>
          <a:ln>
            <a:noFill/>
          </a:ln>
        </p:spPr>
      </p:pic>
      <p:sp>
        <p:nvSpPr>
          <p:cNvPr id="146" name="Google Shape;146;p18"/>
          <p:cNvSpPr/>
          <p:nvPr/>
        </p:nvSpPr>
        <p:spPr>
          <a:xfrm>
            <a:off x="457200" y="4572000"/>
            <a:ext cx="8305800" cy="1695144"/>
          </a:xfrm>
          <a:prstGeom prst="rect">
            <a:avLst/>
          </a:prstGeom>
          <a:noFill/>
          <a:ln>
            <a:noFill/>
          </a:ln>
        </p:spPr>
        <p:txBody>
          <a:bodyPr anchorCtr="0" anchor="t" bIns="45700" lIns="91425" spcFirstLastPara="1" rIns="91425" wrap="square" tIns="45700">
            <a:noAutofit/>
          </a:bodyPr>
          <a:lstStyle/>
          <a:p>
            <a:pPr indent="0" lvl="0" marL="0" marR="0" rtl="0" algn="l">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B3: Tạo Form mới và kéo điều khiển CrystalReportview lên form. Kích chuột vào múi tên trên phải của điều khiển chọn Choose a Crystal Report </a:t>
            </a:r>
            <a:endParaRPr sz="24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9"/>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Thiết kế report</a:t>
            </a:r>
            <a:endParaRPr/>
          </a:p>
        </p:txBody>
      </p:sp>
      <p:sp>
        <p:nvSpPr>
          <p:cNvPr id="152" name="Google Shape;152;p19"/>
          <p:cNvSpPr/>
          <p:nvPr/>
        </p:nvSpPr>
        <p:spPr>
          <a:xfrm>
            <a:off x="1336876" y="4410946"/>
            <a:ext cx="6675698" cy="30008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350">
              <a:solidFill>
                <a:schemeClr val="dk1"/>
              </a:solidFill>
              <a:latin typeface="Calibri"/>
              <a:ea typeface="Calibri"/>
              <a:cs typeface="Calibri"/>
              <a:sym typeface="Calibri"/>
            </a:endParaRPr>
          </a:p>
        </p:txBody>
      </p:sp>
      <p:pic>
        <p:nvPicPr>
          <p:cNvPr id="153" name="Google Shape;153;p19"/>
          <p:cNvPicPr preferRelativeResize="0"/>
          <p:nvPr>
            <p:ph idx="1" type="body"/>
          </p:nvPr>
        </p:nvPicPr>
        <p:blipFill rotWithShape="1">
          <a:blip r:embed="rId3">
            <a:alphaModFix/>
          </a:blip>
          <a:srcRect b="0" l="0" r="0" t="0"/>
          <a:stretch/>
        </p:blipFill>
        <p:spPr>
          <a:xfrm>
            <a:off x="298857" y="1599356"/>
            <a:ext cx="5341268" cy="1905843"/>
          </a:xfrm>
          <a:prstGeom prst="rect">
            <a:avLst/>
          </a:prstGeom>
          <a:noFill/>
          <a:ln>
            <a:noFill/>
          </a:ln>
        </p:spPr>
      </p:pic>
      <p:sp>
        <p:nvSpPr>
          <p:cNvPr id="154" name="Google Shape;154;p19"/>
          <p:cNvSpPr/>
          <p:nvPr/>
        </p:nvSpPr>
        <p:spPr>
          <a:xfrm>
            <a:off x="254799" y="3665230"/>
            <a:ext cx="3716082" cy="882293"/>
          </a:xfrm>
          <a:prstGeom prst="rect">
            <a:avLst/>
          </a:prstGeom>
          <a:noFill/>
          <a:ln>
            <a:noFill/>
          </a:ln>
        </p:spPr>
        <p:txBody>
          <a:bodyPr anchorCtr="0" anchor="t" bIns="45700" lIns="91425" spcFirstLastPara="1" rIns="91425" wrap="square" tIns="45700">
            <a:noAutofit/>
          </a:bodyPr>
          <a:lstStyle/>
          <a:p>
            <a:pPr indent="-342900" lvl="0" marL="342900" marR="0" rtl="0" algn="just">
              <a:spcBef>
                <a:spcPts val="0"/>
              </a:spcBef>
              <a:spcAft>
                <a:spcPts val="0"/>
              </a:spcAft>
              <a:buClr>
                <a:srgbClr val="333333"/>
              </a:buClr>
              <a:buSzPts val="2400"/>
              <a:buFont typeface="Noto Sans Symbols"/>
              <a:buChar char="▪"/>
            </a:pPr>
            <a:r>
              <a:rPr lang="en-US" sz="2400">
                <a:solidFill>
                  <a:srgbClr val="333333"/>
                </a:solidFill>
                <a:latin typeface="Times New Roman"/>
                <a:ea typeface="Times New Roman"/>
                <a:cs typeface="Times New Roman"/>
                <a:sym typeface="Times New Roman"/>
              </a:rPr>
              <a:t>Hộp thoại xuất hiện chọn </a:t>
            </a:r>
            <a:endParaRPr/>
          </a:p>
          <a:p>
            <a:pPr indent="0" lvl="0" marL="0" marR="0" rtl="0" algn="just">
              <a:spcBef>
                <a:spcPts val="300"/>
              </a:spcBef>
              <a:spcAft>
                <a:spcPts val="0"/>
              </a:spcAft>
              <a:buNone/>
            </a:pPr>
            <a:r>
              <a:rPr lang="en-US" sz="2400">
                <a:solidFill>
                  <a:srgbClr val="333333"/>
                </a:solidFill>
                <a:latin typeface="Times New Roman"/>
                <a:ea typeface="Times New Roman"/>
                <a:cs typeface="Times New Roman"/>
                <a:sym typeface="Times New Roman"/>
              </a:rPr>
              <a:t>CrystalReport đã tạo ở trên </a:t>
            </a:r>
            <a:endParaRPr b="1" sz="2400">
              <a:solidFill>
                <a:srgbClr val="333333"/>
              </a:solidFill>
              <a:latin typeface="Times New Roman"/>
              <a:ea typeface="Times New Roman"/>
              <a:cs typeface="Times New Roman"/>
              <a:sym typeface="Times New Roman"/>
            </a:endParaRPr>
          </a:p>
        </p:txBody>
      </p:sp>
      <p:pic>
        <p:nvPicPr>
          <p:cNvPr id="155" name="Google Shape;155;p19"/>
          <p:cNvPicPr preferRelativeResize="0"/>
          <p:nvPr/>
        </p:nvPicPr>
        <p:blipFill rotWithShape="1">
          <a:blip r:embed="rId4">
            <a:alphaModFix/>
          </a:blip>
          <a:srcRect b="0" l="0" r="0" t="0"/>
          <a:stretch/>
        </p:blipFill>
        <p:spPr>
          <a:xfrm>
            <a:off x="457200" y="4952999"/>
            <a:ext cx="3657600" cy="1786551"/>
          </a:xfrm>
          <a:prstGeom prst="rect">
            <a:avLst/>
          </a:prstGeom>
          <a:noFill/>
          <a:ln>
            <a:noFill/>
          </a:ln>
        </p:spPr>
      </p:pic>
      <p:pic>
        <p:nvPicPr>
          <p:cNvPr id="156" name="Google Shape;156;p19"/>
          <p:cNvPicPr preferRelativeResize="0"/>
          <p:nvPr/>
        </p:nvPicPr>
        <p:blipFill rotWithShape="1">
          <a:blip r:embed="rId5">
            <a:alphaModFix/>
          </a:blip>
          <a:srcRect b="0" l="0" r="0" t="0"/>
          <a:stretch/>
        </p:blipFill>
        <p:spPr>
          <a:xfrm>
            <a:off x="4681833" y="3533838"/>
            <a:ext cx="4212994" cy="284397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20"/>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fontScale="90000"/>
          </a:bodyPr>
          <a:lstStyle/>
          <a:p>
            <a:pPr indent="0" lvl="0" marL="0" rtl="0" algn="l">
              <a:spcBef>
                <a:spcPts val="0"/>
              </a:spcBef>
              <a:spcAft>
                <a:spcPts val="0"/>
              </a:spcAft>
              <a:buNone/>
            </a:pPr>
            <a:r>
              <a:rPr lang="en-US"/>
              <a:t>Xem trước báo cáo</a:t>
            </a:r>
            <a:br>
              <a:rPr lang="en-US"/>
            </a:br>
            <a:r>
              <a:rPr lang="en-US"/>
              <a:t> </a:t>
            </a:r>
            <a:endParaRPr/>
          </a:p>
        </p:txBody>
      </p:sp>
      <p:sp>
        <p:nvSpPr>
          <p:cNvPr id="162" name="Google Shape;162;p20"/>
          <p:cNvSpPr txBox="1"/>
          <p:nvPr>
            <p:ph idx="1" type="body"/>
          </p:nvPr>
        </p:nvSpPr>
        <p:spPr>
          <a:xfrm>
            <a:off x="444499" y="1362187"/>
            <a:ext cx="8255000" cy="369332"/>
          </a:xfrm>
          <a:prstGeom prst="rect">
            <a:avLst/>
          </a:prstGeom>
          <a:noFill/>
          <a:ln>
            <a:noFill/>
          </a:ln>
        </p:spPr>
        <p:txBody>
          <a:bodyPr anchorCtr="0" anchor="t" bIns="0" lIns="0" spcFirstLastPara="1" rIns="0" wrap="square" tIns="0">
            <a:spAutoFit/>
          </a:bodyPr>
          <a:lstStyle/>
          <a:p>
            <a:pPr indent="-342900" lvl="0" marL="342900" rtl="0" algn="l">
              <a:spcBef>
                <a:spcPts val="0"/>
              </a:spcBef>
              <a:spcAft>
                <a:spcPts val="0"/>
              </a:spcAft>
              <a:buClr>
                <a:schemeClr val="dk1"/>
              </a:buClr>
              <a:buSzPts val="2400"/>
              <a:buFont typeface="Noto Sans Symbols"/>
              <a:buChar char="❑"/>
            </a:pPr>
            <a:r>
              <a:rPr lang="en-US" sz="2400"/>
              <a:t>Kích chuột vào báo cáo chọn RUN để xem trước báo cáo</a:t>
            </a:r>
            <a:endParaRPr sz="2400"/>
          </a:p>
        </p:txBody>
      </p:sp>
      <p:pic>
        <p:nvPicPr>
          <p:cNvPr id="163" name="Google Shape;163;p20"/>
          <p:cNvPicPr preferRelativeResize="0"/>
          <p:nvPr/>
        </p:nvPicPr>
        <p:blipFill rotWithShape="1">
          <a:blip r:embed="rId3">
            <a:alphaModFix/>
          </a:blip>
          <a:srcRect b="0" l="0" r="0" t="0"/>
          <a:stretch/>
        </p:blipFill>
        <p:spPr>
          <a:xfrm>
            <a:off x="838200" y="2057400"/>
            <a:ext cx="7696200" cy="44196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1"/>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Tạo các report cho bài toán cụ thể</a:t>
            </a:r>
            <a:endParaRPr/>
          </a:p>
        </p:txBody>
      </p:sp>
      <p:sp>
        <p:nvSpPr>
          <p:cNvPr id="169" name="Google Shape;169;p21"/>
          <p:cNvSpPr txBox="1"/>
          <p:nvPr>
            <p:ph idx="1" type="body"/>
          </p:nvPr>
        </p:nvSpPr>
        <p:spPr>
          <a:xfrm>
            <a:off x="444500" y="1222375"/>
            <a:ext cx="8255000" cy="1938992"/>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i="1" lang="en-US" sz="2400"/>
              <a:t>Thiết kế báo cáo in ra danh sách nhân viên trong với Chức vụ được nhập vào từ bàn phím</a:t>
            </a:r>
            <a:endParaRPr b="1" sz="2400"/>
          </a:p>
          <a:p>
            <a:pPr indent="-342900" lvl="0" marL="342900" rtl="0" algn="l">
              <a:lnSpc>
                <a:spcPct val="150000"/>
              </a:lnSpc>
              <a:spcBef>
                <a:spcPts val="0"/>
              </a:spcBef>
              <a:spcAft>
                <a:spcPts val="0"/>
              </a:spcAft>
              <a:buClr>
                <a:schemeClr val="dk1"/>
              </a:buClr>
              <a:buSzPts val="2400"/>
              <a:buFont typeface="Noto Sans Symbols"/>
              <a:buChar char="▪"/>
            </a:pPr>
            <a:r>
              <a:rPr lang="en-US" sz="2400"/>
              <a:t>B1: Tạo giao diện Form như sau:</a:t>
            </a:r>
            <a:endParaRPr b="1" sz="2400"/>
          </a:p>
          <a:p>
            <a:pPr indent="0" lvl="0" marL="0" rtl="0" algn="l">
              <a:spcBef>
                <a:spcPts val="0"/>
              </a:spcBef>
              <a:spcAft>
                <a:spcPts val="0"/>
              </a:spcAft>
              <a:buNone/>
            </a:pPr>
            <a:r>
              <a:t/>
            </a:r>
            <a:endParaRPr/>
          </a:p>
        </p:txBody>
      </p:sp>
      <p:grpSp>
        <p:nvGrpSpPr>
          <p:cNvPr id="170" name="Google Shape;170;p21"/>
          <p:cNvGrpSpPr/>
          <p:nvPr/>
        </p:nvGrpSpPr>
        <p:grpSpPr>
          <a:xfrm>
            <a:off x="2183002" y="3161366"/>
            <a:ext cx="5562600" cy="3239433"/>
            <a:chOff x="3316147" y="3162247"/>
            <a:chExt cx="4155311" cy="2567669"/>
          </a:xfrm>
        </p:grpSpPr>
        <p:pic>
          <p:nvPicPr>
            <p:cNvPr id="171" name="Google Shape;171;p21"/>
            <p:cNvPicPr preferRelativeResize="0"/>
            <p:nvPr/>
          </p:nvPicPr>
          <p:blipFill rotWithShape="1">
            <a:blip r:embed="rId3">
              <a:alphaModFix/>
            </a:blip>
            <a:srcRect b="0" l="0" r="0" t="0"/>
            <a:stretch/>
          </p:blipFill>
          <p:spPr>
            <a:xfrm>
              <a:off x="3316147" y="3162247"/>
              <a:ext cx="4155311" cy="2567669"/>
            </a:xfrm>
            <a:prstGeom prst="rect">
              <a:avLst/>
            </a:prstGeom>
            <a:noFill/>
            <a:ln>
              <a:noFill/>
            </a:ln>
          </p:spPr>
        </p:pic>
        <p:sp>
          <p:nvSpPr>
            <p:cNvPr id="172" name="Google Shape;172;p21"/>
            <p:cNvSpPr txBox="1"/>
            <p:nvPr/>
          </p:nvSpPr>
          <p:spPr>
            <a:xfrm>
              <a:off x="5646230" y="4446081"/>
              <a:ext cx="1371600" cy="428625"/>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lang="en-US" sz="825">
                  <a:solidFill>
                    <a:schemeClr val="dk1"/>
                  </a:solidFill>
                  <a:latin typeface="Calibri"/>
                  <a:ea typeface="Calibri"/>
                  <a:cs typeface="Calibri"/>
                  <a:sym typeface="Calibri"/>
                </a:rPr>
                <a:t>Điều khiển Crystalreportview</a:t>
              </a:r>
              <a:endParaRPr sz="1350">
                <a:solidFill>
                  <a:schemeClr val="dk1"/>
                </a:solidFill>
                <a:latin typeface="Arial"/>
                <a:ea typeface="Arial"/>
                <a:cs typeface="Arial"/>
                <a:sym typeface="Arial"/>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2"/>
          <p:cNvSpPr txBox="1"/>
          <p:nvPr>
            <p:ph type="title"/>
          </p:nvPr>
        </p:nvSpPr>
        <p:spPr>
          <a:xfrm>
            <a:off x="1676400" y="43521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Tạo các report cho bài toán cụ thể</a:t>
            </a:r>
            <a:endParaRPr/>
          </a:p>
        </p:txBody>
      </p:sp>
      <p:sp>
        <p:nvSpPr>
          <p:cNvPr id="178" name="Google Shape;178;p22"/>
          <p:cNvSpPr txBox="1"/>
          <p:nvPr>
            <p:ph idx="1" type="body"/>
          </p:nvPr>
        </p:nvSpPr>
        <p:spPr>
          <a:xfrm>
            <a:off x="444500" y="1326681"/>
            <a:ext cx="8255000"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sz="2400"/>
              <a:t> </a:t>
            </a:r>
            <a:r>
              <a:rPr lang="en-US" sz="2400"/>
              <a:t>B2: Tạo báo cáo như sau:</a:t>
            </a:r>
            <a:endParaRPr/>
          </a:p>
        </p:txBody>
      </p:sp>
      <p:pic>
        <p:nvPicPr>
          <p:cNvPr id="179" name="Google Shape;179;p22"/>
          <p:cNvPicPr preferRelativeResize="0"/>
          <p:nvPr/>
        </p:nvPicPr>
        <p:blipFill rotWithShape="1">
          <a:blip r:embed="rId3">
            <a:alphaModFix/>
          </a:blip>
          <a:srcRect b="0" l="0" r="0" t="0"/>
          <a:stretch/>
        </p:blipFill>
        <p:spPr>
          <a:xfrm>
            <a:off x="973123" y="2135359"/>
            <a:ext cx="7197754" cy="39624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23"/>
          <p:cNvSpPr txBox="1"/>
          <p:nvPr>
            <p:ph type="title"/>
          </p:nvPr>
        </p:nvSpPr>
        <p:spPr>
          <a:xfrm>
            <a:off x="1600200" y="533400"/>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Tạo các report cho bài toán cụ thể</a:t>
            </a:r>
            <a:endParaRPr/>
          </a:p>
        </p:txBody>
      </p:sp>
      <p:sp>
        <p:nvSpPr>
          <p:cNvPr id="185" name="Google Shape;185;p23"/>
          <p:cNvSpPr txBox="1"/>
          <p:nvPr>
            <p:ph idx="1" type="body"/>
          </p:nvPr>
        </p:nvSpPr>
        <p:spPr>
          <a:xfrm>
            <a:off x="444500" y="1222375"/>
            <a:ext cx="8318500" cy="987425"/>
          </a:xfrm>
          <a:prstGeom prst="rect">
            <a:avLst/>
          </a:prstGeom>
          <a:noFill/>
          <a:ln>
            <a:noFill/>
          </a:ln>
        </p:spPr>
        <p:txBody>
          <a:bodyPr anchorCtr="0" anchor="t" bIns="0" lIns="0" spcFirstLastPara="1" rIns="0" wrap="square" tIns="0">
            <a:normAutofit fontScale="25000" lnSpcReduction="20000"/>
          </a:bodyPr>
          <a:lstStyle/>
          <a:p>
            <a:pPr indent="-342900" lvl="0" marL="342900" rtl="0" algn="l">
              <a:lnSpc>
                <a:spcPct val="170000"/>
              </a:lnSpc>
              <a:spcBef>
                <a:spcPts val="0"/>
              </a:spcBef>
              <a:spcAft>
                <a:spcPts val="0"/>
              </a:spcAft>
              <a:buClr>
                <a:schemeClr val="dk1"/>
              </a:buClr>
              <a:buSzPct val="100000"/>
              <a:buFont typeface="Noto Sans Symbols"/>
              <a:buChar char="❑"/>
            </a:pPr>
            <a:r>
              <a:rPr b="1" lang="en-US" sz="9600"/>
              <a:t> </a:t>
            </a:r>
            <a:r>
              <a:rPr lang="en-US" sz="9600"/>
              <a:t>Giống như mẫu trên </a:t>
            </a:r>
            <a:endParaRPr b="1" sz="9600"/>
          </a:p>
          <a:p>
            <a:pPr indent="-342900" lvl="0" marL="342900" rtl="0" algn="l">
              <a:lnSpc>
                <a:spcPct val="170000"/>
              </a:lnSpc>
              <a:spcBef>
                <a:spcPts val="0"/>
              </a:spcBef>
              <a:spcAft>
                <a:spcPts val="0"/>
              </a:spcAft>
              <a:buClr>
                <a:schemeClr val="dk1"/>
              </a:buClr>
              <a:buSzPct val="100000"/>
              <a:buFont typeface="Noto Sans Symbols"/>
              <a:buChar char="❑"/>
            </a:pPr>
            <a:r>
              <a:rPr lang="en-US" sz="9600"/>
              <a:t> Thiết lập các tham số cho báo cáo bằng cách kích chuột tại  Parameter Fields như hình dưới đây để chọn New</a:t>
            </a:r>
            <a:endParaRPr/>
          </a:p>
          <a:p>
            <a:pPr indent="0" lvl="0" marL="0" rtl="0" algn="l">
              <a:lnSpc>
                <a:spcPct val="170000"/>
              </a:lnSpc>
              <a:spcBef>
                <a:spcPts val="0"/>
              </a:spcBef>
              <a:spcAft>
                <a:spcPts val="0"/>
              </a:spcAft>
              <a:buNone/>
            </a:pPr>
            <a:r>
              <a:t/>
            </a:r>
            <a:endParaRPr b="1" sz="6000"/>
          </a:p>
          <a:p>
            <a:pPr indent="0" lvl="0" marL="0" rtl="0" algn="l">
              <a:lnSpc>
                <a:spcPct val="170000"/>
              </a:lnSpc>
              <a:spcBef>
                <a:spcPts val="0"/>
              </a:spcBef>
              <a:spcAft>
                <a:spcPts val="0"/>
              </a:spcAft>
              <a:buNone/>
            </a:pPr>
            <a:r>
              <a:t/>
            </a:r>
            <a:endParaRPr b="1" sz="6000"/>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rPr lang="en-US" sz="2600"/>
              <a:t>: </a:t>
            </a:r>
            <a:endParaRPr/>
          </a:p>
          <a:p>
            <a:pPr indent="0" lvl="0" marL="0" rtl="0" algn="l">
              <a:spcBef>
                <a:spcPts val="0"/>
              </a:spcBef>
              <a:spcAft>
                <a:spcPts val="0"/>
              </a:spcAft>
              <a:buNone/>
            </a:pPr>
            <a:r>
              <a:t/>
            </a:r>
            <a:endParaRPr/>
          </a:p>
        </p:txBody>
      </p:sp>
      <p:pic>
        <p:nvPicPr>
          <p:cNvPr id="186" name="Google Shape;186;p23"/>
          <p:cNvPicPr preferRelativeResize="0"/>
          <p:nvPr/>
        </p:nvPicPr>
        <p:blipFill rotWithShape="1">
          <a:blip r:embed="rId3">
            <a:alphaModFix/>
          </a:blip>
          <a:srcRect b="0" l="0" r="0" t="0"/>
          <a:stretch/>
        </p:blipFill>
        <p:spPr>
          <a:xfrm>
            <a:off x="5334000" y="3127530"/>
            <a:ext cx="3505200" cy="3454152"/>
          </a:xfrm>
          <a:prstGeom prst="rect">
            <a:avLst/>
          </a:prstGeom>
          <a:noFill/>
          <a:ln>
            <a:noFill/>
          </a:ln>
        </p:spPr>
      </p:pic>
      <p:sp>
        <p:nvSpPr>
          <p:cNvPr id="187" name="Google Shape;187;p23"/>
          <p:cNvSpPr txBox="1"/>
          <p:nvPr/>
        </p:nvSpPr>
        <p:spPr>
          <a:xfrm>
            <a:off x="228600" y="3071423"/>
            <a:ext cx="5029200" cy="3153556"/>
          </a:xfrm>
          <a:prstGeom prst="rect">
            <a:avLst/>
          </a:prstGeom>
          <a:noFill/>
          <a:ln>
            <a:noFill/>
          </a:ln>
        </p:spPr>
        <p:txBody>
          <a:bodyPr anchorCtr="0" anchor="t" bIns="45700" lIns="91425" spcFirstLastPara="1" rIns="91425" wrap="square" tIns="45700">
            <a:spAutoFit/>
          </a:bodyPr>
          <a:lstStyle/>
          <a:p>
            <a:pPr indent="-285750" lvl="0" marL="285750" marR="0" rtl="0" algn="l">
              <a:lnSpc>
                <a:spcPct val="17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Trong ví dụ trên ta sẽ tạo ra 3 tham số: Chức vụ, họ tên, địa chỉ. </a:t>
            </a:r>
            <a:endParaRPr sz="2400">
              <a:solidFill>
                <a:schemeClr val="dk1"/>
              </a:solidFill>
              <a:latin typeface="Calibri"/>
              <a:ea typeface="Calibri"/>
              <a:cs typeface="Calibri"/>
              <a:sym typeface="Calibri"/>
            </a:endParaRPr>
          </a:p>
          <a:p>
            <a:pPr indent="-285750" lvl="0" marL="285750" marR="0" rtl="0" algn="l">
              <a:lnSpc>
                <a:spcPct val="170000"/>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Trong bài này hướng dẫn các bạn tạo một tham số chức vụ, các tham số khác làm tương tự</a:t>
            </a:r>
            <a:endParaRPr sz="24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24"/>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Tạo các report cho bài toán cụ thể</a:t>
            </a:r>
            <a:endParaRPr/>
          </a:p>
        </p:txBody>
      </p:sp>
      <p:sp>
        <p:nvSpPr>
          <p:cNvPr id="193" name="Google Shape;193;p24"/>
          <p:cNvSpPr/>
          <p:nvPr/>
        </p:nvSpPr>
        <p:spPr>
          <a:xfrm>
            <a:off x="5129920" y="2107061"/>
            <a:ext cx="2646878" cy="83099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400">
                <a:solidFill>
                  <a:schemeClr val="dk1"/>
                </a:solidFill>
                <a:latin typeface="Times New Roman"/>
                <a:ea typeface="Times New Roman"/>
                <a:cs typeface="Times New Roman"/>
                <a:sym typeface="Times New Roman"/>
              </a:rPr>
              <a:t>Kích chuột tại nút </a:t>
            </a:r>
            <a:endParaRPr/>
          </a:p>
          <a:p>
            <a:pPr indent="0" lvl="0" marL="0" marR="0" rtl="0" algn="l">
              <a:spcBef>
                <a:spcPts val="0"/>
              </a:spcBef>
              <a:spcAft>
                <a:spcPts val="0"/>
              </a:spcAft>
              <a:buNone/>
            </a:pPr>
            <a:r>
              <a:rPr b="1" lang="en-US" sz="2400">
                <a:solidFill>
                  <a:schemeClr val="dk1"/>
                </a:solidFill>
                <a:latin typeface="Times New Roman"/>
                <a:ea typeface="Times New Roman"/>
                <a:cs typeface="Times New Roman"/>
                <a:sym typeface="Times New Roman"/>
              </a:rPr>
              <a:t>Default Values</a:t>
            </a:r>
            <a:endParaRPr sz="2400">
              <a:solidFill>
                <a:schemeClr val="dk1"/>
              </a:solidFill>
              <a:latin typeface="Calibri"/>
              <a:ea typeface="Calibri"/>
              <a:cs typeface="Calibri"/>
              <a:sym typeface="Calibri"/>
            </a:endParaRPr>
          </a:p>
        </p:txBody>
      </p:sp>
      <p:pic>
        <p:nvPicPr>
          <p:cNvPr id="194" name="Google Shape;194;p24"/>
          <p:cNvPicPr preferRelativeResize="0"/>
          <p:nvPr/>
        </p:nvPicPr>
        <p:blipFill rotWithShape="1">
          <a:blip r:embed="rId3">
            <a:alphaModFix/>
          </a:blip>
          <a:srcRect b="0" l="0" r="0" t="0"/>
          <a:stretch/>
        </p:blipFill>
        <p:spPr>
          <a:xfrm>
            <a:off x="4950955" y="3276600"/>
            <a:ext cx="4005358" cy="2796640"/>
          </a:xfrm>
          <a:prstGeom prst="rect">
            <a:avLst/>
          </a:prstGeom>
          <a:noFill/>
          <a:ln>
            <a:noFill/>
          </a:ln>
        </p:spPr>
      </p:pic>
      <p:pic>
        <p:nvPicPr>
          <p:cNvPr id="195" name="Google Shape;195;p24"/>
          <p:cNvPicPr preferRelativeResize="0"/>
          <p:nvPr>
            <p:ph idx="1" type="body"/>
          </p:nvPr>
        </p:nvPicPr>
        <p:blipFill rotWithShape="1">
          <a:blip r:embed="rId4">
            <a:alphaModFix/>
          </a:blip>
          <a:srcRect b="0" l="0" r="0" t="0"/>
          <a:stretch/>
        </p:blipFill>
        <p:spPr>
          <a:xfrm>
            <a:off x="381000" y="1891510"/>
            <a:ext cx="3958082" cy="3074980"/>
          </a:xfrm>
          <a:prstGeom prst="rect">
            <a:avLst/>
          </a:prstGeom>
          <a:noFill/>
          <a:ln>
            <a:noFill/>
          </a:ln>
        </p:spPr>
      </p:pic>
      <p:sp>
        <p:nvSpPr>
          <p:cNvPr id="196" name="Google Shape;196;p24"/>
          <p:cNvSpPr txBox="1"/>
          <p:nvPr/>
        </p:nvSpPr>
        <p:spPr>
          <a:xfrm>
            <a:off x="457200" y="1044246"/>
            <a:ext cx="8534400" cy="642099"/>
          </a:xfrm>
          <a:prstGeom prst="rect">
            <a:avLst/>
          </a:prstGeom>
          <a:noFill/>
          <a:ln>
            <a:noFill/>
          </a:ln>
        </p:spPr>
        <p:txBody>
          <a:bodyPr anchorCtr="0" anchor="t" bIns="45700" lIns="91425" spcFirstLastPara="1" rIns="91425" wrap="square" tIns="45700">
            <a:spAutoFit/>
          </a:bodyPr>
          <a:lstStyle/>
          <a:p>
            <a:pPr indent="-285750" lvl="1" marL="742950" marR="0" rtl="0" algn="l">
              <a:lnSpc>
                <a:spcPct val="170000"/>
              </a:lnSpc>
              <a:spcBef>
                <a:spcPts val="0"/>
              </a:spcBef>
              <a:spcAft>
                <a:spcPts val="0"/>
              </a:spcAft>
              <a:buClr>
                <a:schemeClr val="dk1"/>
              </a:buClr>
              <a:buSzPts val="2400"/>
              <a:buFont typeface="Noto Sans Symbols"/>
              <a:buChar char="▪"/>
            </a:pPr>
            <a:r>
              <a:rPr b="0" i="0" lang="en-US" sz="2400" u="none" cap="none" strike="noStrike">
                <a:solidFill>
                  <a:schemeClr val="dk1"/>
                </a:solidFill>
                <a:latin typeface="Calibri"/>
                <a:ea typeface="Calibri"/>
                <a:cs typeface="Calibri"/>
                <a:sym typeface="Calibri"/>
              </a:rPr>
              <a:t>Thiết lập các thông số cho hộp thoại xuất hiện như sau</a:t>
            </a:r>
            <a:endParaRPr b="0" i="0" sz="2400" u="none" cap="none" strike="noStrike">
              <a:solidFill>
                <a:schemeClr val="dk1"/>
              </a:solidFill>
              <a:latin typeface="Calibri"/>
              <a:ea typeface="Calibri"/>
              <a:cs typeface="Calibri"/>
              <a:sym typeface="Calibri"/>
            </a:endParaRPr>
          </a:p>
        </p:txBody>
      </p:sp>
    </p:spTree>
  </p:cSld>
  <p:clrMapOvr>
    <a:masterClrMapping/>
  </p:clrMapOvr>
  <p:transition spd="slow">
    <p:fade thruBlk="1"/>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25"/>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Tạo các report cho bài toán cụ thể</a:t>
            </a:r>
            <a:endParaRPr/>
          </a:p>
        </p:txBody>
      </p:sp>
      <p:sp>
        <p:nvSpPr>
          <p:cNvPr id="202" name="Google Shape;202;p25"/>
          <p:cNvSpPr txBox="1"/>
          <p:nvPr>
            <p:ph idx="1" type="body"/>
          </p:nvPr>
        </p:nvSpPr>
        <p:spPr>
          <a:xfrm>
            <a:off x="457200" y="1245507"/>
            <a:ext cx="8305800" cy="3634456"/>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None/>
            </a:pPr>
            <a:r>
              <a:rPr lang="en-US" sz="2400"/>
              <a:t>Tại hộp thoại chọn Browse Field là Chucvu. Sau đó nhấn nút &gt;&gt; để đặt mặc định là tất cả các giá trị rồi OK</a:t>
            </a:r>
            <a:endParaRPr b="1" sz="2400"/>
          </a:p>
          <a:p>
            <a:pPr indent="0" lvl="0" marL="0" rtl="0" algn="l">
              <a:lnSpc>
                <a:spcPct val="150000"/>
              </a:lnSpc>
              <a:spcBef>
                <a:spcPts val="0"/>
              </a:spcBef>
              <a:spcAft>
                <a:spcPts val="0"/>
              </a:spcAft>
              <a:buNone/>
            </a:pPr>
            <a:r>
              <a:rPr lang="en-US" sz="2400"/>
              <a:t>Kích phải chuột lên phần thiết kế báo cáo và chọn theo hình sau:</a:t>
            </a:r>
            <a:endParaRPr b="1" sz="2400"/>
          </a:p>
          <a:p>
            <a:pPr indent="0" lvl="0" marL="0" rtl="0" algn="l">
              <a:lnSpc>
                <a:spcPct val="150000"/>
              </a:lnSpc>
              <a:spcBef>
                <a:spcPts val="0"/>
              </a:spcBef>
              <a:spcAft>
                <a:spcPts val="0"/>
              </a:spcAft>
              <a:buNone/>
            </a:pPr>
            <a:r>
              <a:t/>
            </a:r>
            <a:endParaRPr/>
          </a:p>
        </p:txBody>
      </p:sp>
      <p:pic>
        <p:nvPicPr>
          <p:cNvPr id="203" name="Google Shape;203;p25"/>
          <p:cNvPicPr preferRelativeResize="0"/>
          <p:nvPr/>
        </p:nvPicPr>
        <p:blipFill rotWithShape="1">
          <a:blip r:embed="rId3">
            <a:alphaModFix/>
          </a:blip>
          <a:srcRect b="0" l="0" r="0" t="0"/>
          <a:stretch/>
        </p:blipFill>
        <p:spPr>
          <a:xfrm>
            <a:off x="2286000" y="3048000"/>
            <a:ext cx="4724400" cy="3602128"/>
          </a:xfrm>
          <a:prstGeom prst="rect">
            <a:avLst/>
          </a:prstGeom>
          <a:noFill/>
          <a:ln>
            <a:noFill/>
          </a:ln>
        </p:spPr>
      </p:pic>
    </p:spTree>
  </p:cSld>
  <p:clrMapOvr>
    <a:masterClrMapping/>
  </p:clrMapOvr>
  <p:transition spd="slow">
    <p:fade thruBlk="1"/>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26"/>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Tạo các report cho bài toán cụ thể</a:t>
            </a:r>
            <a:endParaRPr/>
          </a:p>
        </p:txBody>
      </p:sp>
      <p:sp>
        <p:nvSpPr>
          <p:cNvPr id="209" name="Google Shape;209;p26"/>
          <p:cNvSpPr/>
          <p:nvPr/>
        </p:nvSpPr>
        <p:spPr>
          <a:xfrm>
            <a:off x="533400" y="1385501"/>
            <a:ext cx="8915400" cy="807913"/>
          </a:xfrm>
          <a:prstGeom prst="rect">
            <a:avLst/>
          </a:prstGeom>
          <a:noFill/>
          <a:ln>
            <a:noFill/>
          </a:ln>
        </p:spPr>
        <p:txBody>
          <a:bodyPr anchorCtr="0" anchor="ctr" bIns="34275" lIns="68575" spcFirstLastPara="1" rIns="68575" wrap="square" tIns="34275">
            <a:noAutofit/>
          </a:bodyPr>
          <a:lstStyle/>
          <a:p>
            <a:pPr indent="-257175" lvl="0" marL="257175" marR="0" rtl="0" algn="l">
              <a:spcBef>
                <a:spcPts val="0"/>
              </a:spcBef>
              <a:spcAft>
                <a:spcPts val="0"/>
              </a:spcAft>
              <a:buClr>
                <a:srgbClr val="333333"/>
              </a:buClr>
              <a:buSzPts val="2400"/>
              <a:buFont typeface="Noto Sans Symbols"/>
              <a:buChar char="▪"/>
            </a:pPr>
            <a:r>
              <a:rPr lang="en-US" sz="2400">
                <a:solidFill>
                  <a:srgbClr val="333333"/>
                </a:solidFill>
                <a:latin typeface="Arial"/>
                <a:ea typeface="Arial"/>
                <a:cs typeface="Arial"/>
                <a:sym typeface="Arial"/>
              </a:rPr>
              <a:t>Hộp thoại xuất hiện chọn Nhanvien.Chucvu rồi Ok</a:t>
            </a:r>
            <a:endParaRPr sz="2400">
              <a:solidFill>
                <a:schemeClr val="dk1"/>
              </a:solidFill>
              <a:latin typeface="Arial"/>
              <a:ea typeface="Arial"/>
              <a:cs typeface="Arial"/>
              <a:sym typeface="Arial"/>
            </a:endParaRPr>
          </a:p>
          <a:p>
            <a:pPr indent="-104775" lvl="0" marL="257175" marR="0" rtl="0" algn="l">
              <a:spcBef>
                <a:spcPts val="0"/>
              </a:spcBef>
              <a:spcAft>
                <a:spcPts val="0"/>
              </a:spcAft>
              <a:buClr>
                <a:schemeClr val="dk1"/>
              </a:buClr>
              <a:buSzPts val="2400"/>
              <a:buFont typeface="Noto Sans Symbols"/>
              <a:buNone/>
            </a:pPr>
            <a:r>
              <a:t/>
            </a:r>
            <a:endParaRPr sz="2400">
              <a:solidFill>
                <a:schemeClr val="dk1"/>
              </a:solidFill>
              <a:latin typeface="Arial"/>
              <a:ea typeface="Arial"/>
              <a:cs typeface="Arial"/>
              <a:sym typeface="Arial"/>
            </a:endParaRPr>
          </a:p>
        </p:txBody>
      </p:sp>
      <p:pic>
        <p:nvPicPr>
          <p:cNvPr id="210" name="Google Shape;210;p26"/>
          <p:cNvPicPr preferRelativeResize="0"/>
          <p:nvPr/>
        </p:nvPicPr>
        <p:blipFill rotWithShape="1">
          <a:blip r:embed="rId3">
            <a:alphaModFix/>
          </a:blip>
          <a:srcRect b="0" l="0" r="0" t="0"/>
          <a:stretch/>
        </p:blipFill>
        <p:spPr>
          <a:xfrm>
            <a:off x="2057400" y="2286000"/>
            <a:ext cx="5924864" cy="3886200"/>
          </a:xfrm>
          <a:prstGeom prst="rect">
            <a:avLst/>
          </a:prstGeom>
          <a:noFill/>
          <a:ln>
            <a:noFill/>
          </a:ln>
        </p:spPr>
      </p:pic>
    </p:spTree>
  </p:cSld>
  <p:clrMapOvr>
    <a:masterClrMapping/>
  </p:clrMapOvr>
  <p:transition spd="slow">
    <p:fade thruBlk="1"/>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27"/>
          <p:cNvSpPr txBox="1"/>
          <p:nvPr>
            <p:ph type="title"/>
          </p:nvPr>
        </p:nvSpPr>
        <p:spPr>
          <a:xfrm>
            <a:off x="1398397" y="480186"/>
            <a:ext cx="6347205"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a:t>Tạo các report cho bài toán cụ thể</a:t>
            </a:r>
            <a:endParaRPr/>
          </a:p>
        </p:txBody>
      </p:sp>
      <p:sp>
        <p:nvSpPr>
          <p:cNvPr id="216" name="Google Shape;216;p27"/>
          <p:cNvSpPr txBox="1"/>
          <p:nvPr>
            <p:ph idx="1" type="body"/>
          </p:nvPr>
        </p:nvSpPr>
        <p:spPr>
          <a:xfrm>
            <a:off x="304800" y="1213600"/>
            <a:ext cx="7696200" cy="969496"/>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Hộp thoại xuất hiện chọn như sau rồi nhấn OK </a:t>
            </a:r>
            <a:endParaRPr b="1" sz="2400"/>
          </a:p>
          <a:p>
            <a:pPr indent="0" lvl="0" marL="0" rtl="0" algn="l">
              <a:spcBef>
                <a:spcPts val="0"/>
              </a:spcBef>
              <a:spcAft>
                <a:spcPts val="0"/>
              </a:spcAft>
              <a:buNone/>
            </a:pPr>
            <a:r>
              <a:t/>
            </a:r>
            <a:endParaRPr/>
          </a:p>
        </p:txBody>
      </p:sp>
      <p:sp>
        <p:nvSpPr>
          <p:cNvPr id="217" name="Google Shape;217;p27"/>
          <p:cNvSpPr/>
          <p:nvPr/>
        </p:nvSpPr>
        <p:spPr>
          <a:xfrm>
            <a:off x="5052349" y="2218383"/>
            <a:ext cx="4091651" cy="300082"/>
          </a:xfrm>
          <a:prstGeom prst="rect">
            <a:avLst/>
          </a:prstGeom>
          <a:noFill/>
          <a:ln>
            <a:noFill/>
          </a:ln>
        </p:spPr>
        <p:txBody>
          <a:bodyPr anchorCtr="0" anchor="ctr" bIns="34275" lIns="68575" spcFirstLastPara="1" rIns="68575" wrap="square" tIns="34275">
            <a:noAutofit/>
          </a:bodyPr>
          <a:lstStyle/>
          <a:p>
            <a:pPr indent="-161925" lvl="0" marL="257175" marR="0" rtl="0" algn="l">
              <a:spcBef>
                <a:spcPts val="0"/>
              </a:spcBef>
              <a:spcAft>
                <a:spcPts val="0"/>
              </a:spcAft>
              <a:buClr>
                <a:schemeClr val="dk1"/>
              </a:buClr>
              <a:buSzPts val="1500"/>
              <a:buFont typeface="Noto Sans Symbols"/>
              <a:buNone/>
            </a:pPr>
            <a:r>
              <a:t/>
            </a:r>
            <a:endParaRPr sz="1500">
              <a:solidFill>
                <a:schemeClr val="dk1"/>
              </a:solidFill>
              <a:latin typeface="Arial"/>
              <a:ea typeface="Arial"/>
              <a:cs typeface="Arial"/>
              <a:sym typeface="Arial"/>
            </a:endParaRPr>
          </a:p>
        </p:txBody>
      </p:sp>
      <p:pic>
        <p:nvPicPr>
          <p:cNvPr id="218" name="Google Shape;218;p27"/>
          <p:cNvPicPr preferRelativeResize="0"/>
          <p:nvPr/>
        </p:nvPicPr>
        <p:blipFill rotWithShape="1">
          <a:blip r:embed="rId3">
            <a:alphaModFix/>
          </a:blip>
          <a:srcRect b="0" l="0" r="0" t="0"/>
          <a:stretch/>
        </p:blipFill>
        <p:spPr>
          <a:xfrm>
            <a:off x="352903" y="1828800"/>
            <a:ext cx="4118892" cy="2286000"/>
          </a:xfrm>
          <a:prstGeom prst="rect">
            <a:avLst/>
          </a:prstGeom>
          <a:noFill/>
          <a:ln>
            <a:noFill/>
          </a:ln>
        </p:spPr>
      </p:pic>
      <p:sp>
        <p:nvSpPr>
          <p:cNvPr id="219" name="Google Shape;219;p27"/>
          <p:cNvSpPr/>
          <p:nvPr/>
        </p:nvSpPr>
        <p:spPr>
          <a:xfrm>
            <a:off x="5029200" y="1697325"/>
            <a:ext cx="3401760" cy="2359620"/>
          </a:xfrm>
          <a:prstGeom prst="rect">
            <a:avLst/>
          </a:prstGeom>
          <a:noFill/>
          <a:ln>
            <a:noFill/>
          </a:ln>
        </p:spPr>
        <p:txBody>
          <a:bodyPr anchorCtr="0" anchor="t" bIns="45700" lIns="91425" spcFirstLastPara="1" rIns="91425" wrap="square" tIns="45700">
            <a:noAutofit/>
          </a:bodyPr>
          <a:lstStyle/>
          <a:p>
            <a:pPr indent="-342900" lvl="0" marL="342900" marR="0" rtl="0" algn="just">
              <a:spcBef>
                <a:spcPts val="0"/>
              </a:spcBef>
              <a:spcAft>
                <a:spcPts val="0"/>
              </a:spcAft>
              <a:buClr>
                <a:srgbClr val="333333"/>
              </a:buClr>
              <a:buSzPts val="2400"/>
              <a:buFont typeface="Noto Sans Symbols"/>
              <a:buChar char="❑"/>
            </a:pPr>
            <a:r>
              <a:rPr lang="en-US" sz="2400">
                <a:solidFill>
                  <a:srgbClr val="333333"/>
                </a:solidFill>
                <a:latin typeface="Times New Roman"/>
                <a:ea typeface="Times New Roman"/>
                <a:cs typeface="Times New Roman"/>
                <a:sym typeface="Times New Roman"/>
              </a:rPr>
              <a:t>Is equal to là chỉ định so sánh bằng với; {?CV} là tham số tạo ở bước trên.</a:t>
            </a:r>
            <a:endParaRPr b="1" sz="2400">
              <a:solidFill>
                <a:srgbClr val="333333"/>
              </a:solidFill>
              <a:latin typeface="Times New Roman"/>
              <a:ea typeface="Times New Roman"/>
              <a:cs typeface="Times New Roman"/>
              <a:sym typeface="Times New Roman"/>
            </a:endParaRPr>
          </a:p>
          <a:p>
            <a:pPr indent="0" lvl="0" marL="0" marR="0" rtl="0" algn="just">
              <a:spcBef>
                <a:spcPts val="300"/>
              </a:spcBef>
              <a:spcAft>
                <a:spcPts val="0"/>
              </a:spcAft>
              <a:buNone/>
            </a:pPr>
            <a:r>
              <a:rPr lang="en-US" sz="2400">
                <a:solidFill>
                  <a:srgbClr val="333333"/>
                </a:solidFill>
                <a:latin typeface="Times New Roman"/>
                <a:ea typeface="Times New Roman"/>
                <a:cs typeface="Times New Roman"/>
                <a:sym typeface="Times New Roman"/>
              </a:rPr>
              <a:t>B3: Viết lệnh cho nút Preview như sau: </a:t>
            </a:r>
            <a:endParaRPr b="1" sz="2400">
              <a:solidFill>
                <a:srgbClr val="333333"/>
              </a:solidFill>
              <a:latin typeface="Times New Roman"/>
              <a:ea typeface="Times New Roman"/>
              <a:cs typeface="Times New Roman"/>
              <a:sym typeface="Times New Roman"/>
            </a:endParaRPr>
          </a:p>
        </p:txBody>
      </p:sp>
      <p:sp>
        <p:nvSpPr>
          <p:cNvPr id="220" name="Google Shape;220;p27"/>
          <p:cNvSpPr/>
          <p:nvPr/>
        </p:nvSpPr>
        <p:spPr>
          <a:xfrm>
            <a:off x="656408" y="4581071"/>
            <a:ext cx="7831182" cy="1754326"/>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lang="en-US" sz="1800">
                <a:solidFill>
                  <a:srgbClr val="0000FF"/>
                </a:solidFill>
                <a:latin typeface="Times New Roman"/>
                <a:ea typeface="Times New Roman"/>
                <a:cs typeface="Times New Roman"/>
                <a:sym typeface="Times New Roman"/>
              </a:rPr>
              <a:t>Private</a:t>
            </a:r>
            <a:r>
              <a:rPr b="1" lang="en-US" sz="1800">
                <a:solidFill>
                  <a:srgbClr val="333333"/>
                </a:solidFill>
                <a:latin typeface="Times New Roman"/>
                <a:ea typeface="Times New Roman"/>
                <a:cs typeface="Times New Roman"/>
                <a:sym typeface="Times New Roman"/>
              </a:rPr>
              <a:t> </a:t>
            </a:r>
            <a:r>
              <a:rPr b="1" lang="en-US" sz="1800">
                <a:solidFill>
                  <a:srgbClr val="0000FF"/>
                </a:solidFill>
                <a:latin typeface="Times New Roman"/>
                <a:ea typeface="Times New Roman"/>
                <a:cs typeface="Times New Roman"/>
                <a:sym typeface="Times New Roman"/>
              </a:rPr>
              <a:t>Sub</a:t>
            </a:r>
            <a:r>
              <a:rPr b="1" lang="en-US" sz="1800">
                <a:solidFill>
                  <a:srgbClr val="333333"/>
                </a:solidFill>
                <a:latin typeface="Times New Roman"/>
                <a:ea typeface="Times New Roman"/>
                <a:cs typeface="Times New Roman"/>
                <a:sym typeface="Times New Roman"/>
              </a:rPr>
              <a:t> btnpreview_Click(</a:t>
            </a:r>
            <a:r>
              <a:rPr b="1" lang="en-US" sz="1800">
                <a:solidFill>
                  <a:srgbClr val="0000FF"/>
                </a:solidFill>
                <a:latin typeface="Times New Roman"/>
                <a:ea typeface="Times New Roman"/>
                <a:cs typeface="Times New Roman"/>
                <a:sym typeface="Times New Roman"/>
              </a:rPr>
              <a:t>ByVal</a:t>
            </a:r>
            <a:r>
              <a:rPr b="1" lang="en-US" sz="1800">
                <a:solidFill>
                  <a:srgbClr val="333333"/>
                </a:solidFill>
                <a:latin typeface="Times New Roman"/>
                <a:ea typeface="Times New Roman"/>
                <a:cs typeface="Times New Roman"/>
                <a:sym typeface="Times New Roman"/>
              </a:rPr>
              <a:t> sender </a:t>
            </a:r>
            <a:r>
              <a:rPr b="1" lang="en-US" sz="1800">
                <a:solidFill>
                  <a:srgbClr val="0000FF"/>
                </a:solidFill>
                <a:latin typeface="Times New Roman"/>
                <a:ea typeface="Times New Roman"/>
                <a:cs typeface="Times New Roman"/>
                <a:sym typeface="Times New Roman"/>
              </a:rPr>
              <a:t>As</a:t>
            </a:r>
            <a:r>
              <a:rPr b="1" lang="en-US" sz="1800">
                <a:solidFill>
                  <a:srgbClr val="333333"/>
                </a:solidFill>
                <a:latin typeface="Times New Roman"/>
                <a:ea typeface="Times New Roman"/>
                <a:cs typeface="Times New Roman"/>
                <a:sym typeface="Times New Roman"/>
              </a:rPr>
              <a:t> System.Object, </a:t>
            </a:r>
            <a:r>
              <a:rPr b="1" lang="en-US" sz="1800">
                <a:solidFill>
                  <a:srgbClr val="0000FF"/>
                </a:solidFill>
                <a:latin typeface="Times New Roman"/>
                <a:ea typeface="Times New Roman"/>
                <a:cs typeface="Times New Roman"/>
                <a:sym typeface="Times New Roman"/>
              </a:rPr>
              <a:t>ByVal</a:t>
            </a:r>
            <a:r>
              <a:rPr b="1" lang="en-US" sz="1800">
                <a:solidFill>
                  <a:srgbClr val="333333"/>
                </a:solidFill>
                <a:latin typeface="Times New Roman"/>
                <a:ea typeface="Times New Roman"/>
                <a:cs typeface="Times New Roman"/>
                <a:sym typeface="Times New Roman"/>
              </a:rPr>
              <a:t> e </a:t>
            </a:r>
            <a:r>
              <a:rPr b="1" lang="en-US" sz="1800">
                <a:solidFill>
                  <a:srgbClr val="0000FF"/>
                </a:solidFill>
                <a:latin typeface="Times New Roman"/>
                <a:ea typeface="Times New Roman"/>
                <a:cs typeface="Times New Roman"/>
                <a:sym typeface="Times New Roman"/>
              </a:rPr>
              <a:t>As</a:t>
            </a:r>
            <a:r>
              <a:rPr b="1" lang="en-US" sz="1800">
                <a:solidFill>
                  <a:srgbClr val="333333"/>
                </a:solidFill>
                <a:latin typeface="Times New Roman"/>
                <a:ea typeface="Times New Roman"/>
                <a:cs typeface="Times New Roman"/>
                <a:sym typeface="Times New Roman"/>
              </a:rPr>
              <a:t> System.EventArgs) </a:t>
            </a:r>
            <a:r>
              <a:rPr b="1" lang="en-US" sz="1800">
                <a:solidFill>
                  <a:srgbClr val="0000FF"/>
                </a:solidFill>
                <a:latin typeface="Times New Roman"/>
                <a:ea typeface="Times New Roman"/>
                <a:cs typeface="Times New Roman"/>
                <a:sym typeface="Times New Roman"/>
              </a:rPr>
              <a:t>Handles</a:t>
            </a:r>
            <a:r>
              <a:rPr b="1" lang="en-US" sz="1800">
                <a:solidFill>
                  <a:srgbClr val="333333"/>
                </a:solidFill>
                <a:latin typeface="Times New Roman"/>
                <a:ea typeface="Times New Roman"/>
                <a:cs typeface="Times New Roman"/>
                <a:sym typeface="Times New Roman"/>
              </a:rPr>
              <a:t> btnpreview.Click</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rgbClr val="333333"/>
                </a:solidFill>
                <a:latin typeface="Times New Roman"/>
                <a:ea typeface="Times New Roman"/>
                <a:cs typeface="Times New Roman"/>
                <a:sym typeface="Times New Roman"/>
              </a:rPr>
              <a:t>        </a:t>
            </a:r>
            <a:r>
              <a:rPr b="1" lang="en-US" sz="1800">
                <a:solidFill>
                  <a:srgbClr val="0000FF"/>
                </a:solidFill>
                <a:latin typeface="Times New Roman"/>
                <a:ea typeface="Times New Roman"/>
                <a:cs typeface="Times New Roman"/>
                <a:sym typeface="Times New Roman"/>
              </a:rPr>
              <a:t>Dim</a:t>
            </a:r>
            <a:r>
              <a:rPr b="1" lang="en-US" sz="1800">
                <a:solidFill>
                  <a:srgbClr val="333333"/>
                </a:solidFill>
                <a:latin typeface="Times New Roman"/>
                <a:ea typeface="Times New Roman"/>
                <a:cs typeface="Times New Roman"/>
                <a:sym typeface="Times New Roman"/>
              </a:rPr>
              <a:t> rpt </a:t>
            </a:r>
            <a:r>
              <a:rPr b="1" lang="en-US" sz="1800">
                <a:solidFill>
                  <a:srgbClr val="0000FF"/>
                </a:solidFill>
                <a:latin typeface="Times New Roman"/>
                <a:ea typeface="Times New Roman"/>
                <a:cs typeface="Times New Roman"/>
                <a:sym typeface="Times New Roman"/>
              </a:rPr>
              <a:t>As</a:t>
            </a:r>
            <a:r>
              <a:rPr b="1" lang="en-US" sz="1800">
                <a:solidFill>
                  <a:srgbClr val="333333"/>
                </a:solidFill>
                <a:latin typeface="Times New Roman"/>
                <a:ea typeface="Times New Roman"/>
                <a:cs typeface="Times New Roman"/>
                <a:sym typeface="Times New Roman"/>
              </a:rPr>
              <a:t> </a:t>
            </a:r>
            <a:r>
              <a:rPr b="1" lang="en-US" sz="1800">
                <a:solidFill>
                  <a:srgbClr val="0000FF"/>
                </a:solidFill>
                <a:latin typeface="Times New Roman"/>
                <a:ea typeface="Times New Roman"/>
                <a:cs typeface="Times New Roman"/>
                <a:sym typeface="Times New Roman"/>
              </a:rPr>
              <a:t>New</a:t>
            </a:r>
            <a:r>
              <a:rPr b="1" lang="en-US" sz="1800">
                <a:solidFill>
                  <a:srgbClr val="333333"/>
                </a:solidFill>
                <a:latin typeface="Times New Roman"/>
                <a:ea typeface="Times New Roman"/>
                <a:cs typeface="Times New Roman"/>
                <a:sym typeface="Times New Roman"/>
              </a:rPr>
              <a:t> rptnhanvien</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rgbClr val="333333"/>
                </a:solidFill>
                <a:latin typeface="Times New Roman"/>
                <a:ea typeface="Times New Roman"/>
                <a:cs typeface="Times New Roman"/>
                <a:sym typeface="Times New Roman"/>
              </a:rPr>
              <a:t>        rpt.SetParameterValue(0, txtchucvu.Text)</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rgbClr val="333333"/>
                </a:solidFill>
                <a:latin typeface="Times New Roman"/>
                <a:ea typeface="Times New Roman"/>
                <a:cs typeface="Times New Roman"/>
                <a:sym typeface="Times New Roman"/>
              </a:rPr>
              <a:t>        CrystalReportViewer1.ReportSource = rpt</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0000FF"/>
                </a:solidFill>
                <a:latin typeface="Times New Roman"/>
                <a:ea typeface="Times New Roman"/>
                <a:cs typeface="Times New Roman"/>
                <a:sym typeface="Times New Roman"/>
              </a:rPr>
              <a:t>End</a:t>
            </a:r>
            <a:r>
              <a:rPr b="1" lang="en-US" sz="1800">
                <a:solidFill>
                  <a:schemeClr val="dk1"/>
                </a:solidFill>
                <a:latin typeface="Times New Roman"/>
                <a:ea typeface="Times New Roman"/>
                <a:cs typeface="Times New Roman"/>
                <a:sym typeface="Times New Roman"/>
              </a:rPr>
              <a:t> </a:t>
            </a:r>
            <a:r>
              <a:rPr b="1" lang="en-US" sz="1800">
                <a:solidFill>
                  <a:srgbClr val="0000FF"/>
                </a:solidFill>
                <a:latin typeface="Times New Roman"/>
                <a:ea typeface="Times New Roman"/>
                <a:cs typeface="Times New Roman"/>
                <a:sym typeface="Times New Roman"/>
              </a:rPr>
              <a:t>Sub</a:t>
            </a:r>
            <a:endParaRPr sz="1800">
              <a:solidFill>
                <a:schemeClr val="dk1"/>
              </a:solidFill>
              <a:latin typeface="Calibri"/>
              <a:ea typeface="Calibri"/>
              <a:cs typeface="Calibri"/>
              <a:sym typeface="Calibri"/>
            </a:endParaRPr>
          </a:p>
        </p:txBody>
      </p:sp>
    </p:spTree>
  </p:cSld>
  <p:clrMapOvr>
    <a:masterClrMapping/>
  </p:clrMapOvr>
  <p:transition spd="slow">
    <p:fade thruBlk="1"/>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8"/>
          <p:cNvSpPr txBox="1"/>
          <p:nvPr>
            <p:ph type="title"/>
          </p:nvPr>
        </p:nvSpPr>
        <p:spPr>
          <a:xfrm>
            <a:off x="1447800" y="533400"/>
            <a:ext cx="7315200" cy="452119"/>
          </a:xfrm>
          <a:prstGeom prst="rect">
            <a:avLst/>
          </a:prstGeom>
          <a:noFill/>
          <a:ln>
            <a:noFill/>
          </a:ln>
        </p:spPr>
        <p:txBody>
          <a:bodyPr anchorCtr="0" anchor="t" bIns="0" lIns="0" spcFirstLastPara="1" rIns="0" wrap="square" tIns="0">
            <a:normAutofit/>
          </a:bodyPr>
          <a:lstStyle/>
          <a:p>
            <a:pPr indent="0" lvl="0" marL="0" rtl="0" algn="l">
              <a:spcBef>
                <a:spcPts val="0"/>
              </a:spcBef>
              <a:spcAft>
                <a:spcPts val="0"/>
              </a:spcAft>
              <a:buNone/>
            </a:pPr>
            <a:r>
              <a:rPr lang="en-US" sz="2400"/>
              <a:t>ĐÓNG GÓI CHƯƠNG TRÌNH HOÀN CHỈNH</a:t>
            </a:r>
            <a:endParaRPr/>
          </a:p>
        </p:txBody>
      </p:sp>
      <p:sp>
        <p:nvSpPr>
          <p:cNvPr id="226" name="Google Shape;226;p28"/>
          <p:cNvSpPr txBox="1"/>
          <p:nvPr/>
        </p:nvSpPr>
        <p:spPr>
          <a:xfrm>
            <a:off x="304800" y="1195248"/>
            <a:ext cx="8389749" cy="98488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Calibri"/>
                <a:ea typeface="Calibri"/>
                <a:cs typeface="Calibri"/>
                <a:sym typeface="Calibri"/>
              </a:rPr>
              <a:t>Để đóng gói chương trình hoàn chỉnh thì cài setup project </a:t>
            </a:r>
            <a:endParaRPr/>
          </a:p>
          <a:p>
            <a:pPr indent="-285750" lvl="0" marL="285750" marR="0" rtl="0" algn="l">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Bước 1: Nhấn Tool/  Extenment and update</a:t>
            </a:r>
            <a:endParaRPr b="1" sz="20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nvGrpSpPr>
          <p:cNvPr id="227" name="Google Shape;227;p28"/>
          <p:cNvGrpSpPr/>
          <p:nvPr/>
        </p:nvGrpSpPr>
        <p:grpSpPr>
          <a:xfrm>
            <a:off x="304800" y="1905000"/>
            <a:ext cx="8389749" cy="4419600"/>
            <a:chOff x="0" y="2362200"/>
            <a:chExt cx="9144000" cy="5140990"/>
          </a:xfrm>
        </p:grpSpPr>
        <p:pic>
          <p:nvPicPr>
            <p:cNvPr id="228" name="Google Shape;228;p28"/>
            <p:cNvPicPr preferRelativeResize="0"/>
            <p:nvPr/>
          </p:nvPicPr>
          <p:blipFill rotWithShape="1">
            <a:blip r:embed="rId3">
              <a:alphaModFix/>
            </a:blip>
            <a:srcRect b="0" l="0" r="0" t="0"/>
            <a:stretch/>
          </p:blipFill>
          <p:spPr>
            <a:xfrm>
              <a:off x="0" y="2362200"/>
              <a:ext cx="9144000" cy="5140990"/>
            </a:xfrm>
            <a:prstGeom prst="rect">
              <a:avLst/>
            </a:prstGeom>
            <a:noFill/>
            <a:ln>
              <a:noFill/>
            </a:ln>
          </p:spPr>
        </p:pic>
        <p:sp>
          <p:nvSpPr>
            <p:cNvPr id="229" name="Google Shape;229;p28"/>
            <p:cNvSpPr/>
            <p:nvPr/>
          </p:nvSpPr>
          <p:spPr>
            <a:xfrm>
              <a:off x="2209800" y="2514600"/>
              <a:ext cx="3810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30" name="Google Shape;230;p28"/>
            <p:cNvSpPr/>
            <p:nvPr/>
          </p:nvSpPr>
          <p:spPr>
            <a:xfrm>
              <a:off x="1600200" y="2571929"/>
              <a:ext cx="609600" cy="1524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1" name="Google Shape;231;p28"/>
            <p:cNvSpPr/>
            <p:nvPr/>
          </p:nvSpPr>
          <p:spPr>
            <a:xfrm>
              <a:off x="2209800" y="3651644"/>
              <a:ext cx="21336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32" name="Google Shape;232;p28"/>
            <p:cNvSpPr/>
            <p:nvPr/>
          </p:nvSpPr>
          <p:spPr>
            <a:xfrm>
              <a:off x="1600200" y="3733800"/>
              <a:ext cx="457200" cy="1524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9"/>
          <p:cNvSpPr txBox="1"/>
          <p:nvPr>
            <p:ph type="title"/>
          </p:nvPr>
        </p:nvSpPr>
        <p:spPr>
          <a:xfrm>
            <a:off x="1398397" y="480186"/>
            <a:ext cx="74408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238" name="Google Shape;238;p29"/>
          <p:cNvSpPr txBox="1"/>
          <p:nvPr>
            <p:ph idx="1" type="body"/>
          </p:nvPr>
        </p:nvSpPr>
        <p:spPr>
          <a:xfrm>
            <a:off x="444500" y="1222375"/>
            <a:ext cx="8255000" cy="1107996"/>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sz="1800"/>
              <a:t>Bước 2: Nhấp vào online / tìm kiếm : instal / nhấp download dòng : Microsoft Visual studio 2015 installer project </a:t>
            </a:r>
            <a:endParaRPr b="1" sz="1800"/>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239" name="Google Shape;239;p29"/>
          <p:cNvGrpSpPr/>
          <p:nvPr/>
        </p:nvGrpSpPr>
        <p:grpSpPr>
          <a:xfrm>
            <a:off x="527050" y="1905000"/>
            <a:ext cx="8089900" cy="4715619"/>
            <a:chOff x="0" y="2084149"/>
            <a:chExt cx="9144000" cy="5140990"/>
          </a:xfrm>
        </p:grpSpPr>
        <p:pic>
          <p:nvPicPr>
            <p:cNvPr id="240" name="Google Shape;240;p29"/>
            <p:cNvPicPr preferRelativeResize="0"/>
            <p:nvPr/>
          </p:nvPicPr>
          <p:blipFill rotWithShape="1">
            <a:blip r:embed="rId3">
              <a:alphaModFix/>
            </a:blip>
            <a:srcRect b="0" l="0" r="0" t="0"/>
            <a:stretch/>
          </p:blipFill>
          <p:spPr>
            <a:xfrm>
              <a:off x="0" y="2084149"/>
              <a:ext cx="9144000" cy="5140990"/>
            </a:xfrm>
            <a:prstGeom prst="rect">
              <a:avLst/>
            </a:prstGeom>
            <a:noFill/>
            <a:ln>
              <a:noFill/>
            </a:ln>
          </p:spPr>
        </p:pic>
        <p:sp>
          <p:nvSpPr>
            <p:cNvPr id="241" name="Google Shape;241;p29"/>
            <p:cNvSpPr/>
            <p:nvPr/>
          </p:nvSpPr>
          <p:spPr>
            <a:xfrm>
              <a:off x="1398397" y="2895600"/>
              <a:ext cx="735203"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42" name="Google Shape;242;p29"/>
            <p:cNvSpPr/>
            <p:nvPr/>
          </p:nvSpPr>
          <p:spPr>
            <a:xfrm>
              <a:off x="1676400" y="3192145"/>
              <a:ext cx="304800" cy="674244"/>
            </a:xfrm>
            <a:prstGeom prst="up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3" name="Google Shape;243;p29"/>
            <p:cNvSpPr/>
            <p:nvPr/>
          </p:nvSpPr>
          <p:spPr>
            <a:xfrm>
              <a:off x="1398397" y="3985974"/>
              <a:ext cx="735203" cy="228600"/>
            </a:xfrm>
            <a:prstGeom prst="rect">
              <a:avLst/>
            </a:prstGeom>
            <a:solidFill>
              <a:schemeClr val="lt1"/>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1</a:t>
              </a:r>
              <a:endParaRPr sz="1800">
                <a:solidFill>
                  <a:schemeClr val="dk1"/>
                </a:solidFill>
                <a:latin typeface="Calibri"/>
                <a:ea typeface="Calibri"/>
                <a:cs typeface="Calibri"/>
                <a:sym typeface="Calibri"/>
              </a:endParaRPr>
            </a:p>
          </p:txBody>
        </p:sp>
        <p:sp>
          <p:nvSpPr>
            <p:cNvPr id="244" name="Google Shape;244;p29"/>
            <p:cNvSpPr/>
            <p:nvPr/>
          </p:nvSpPr>
          <p:spPr>
            <a:xfrm>
              <a:off x="6096000" y="2807120"/>
              <a:ext cx="735203" cy="17696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45" name="Google Shape;245;p29"/>
            <p:cNvSpPr/>
            <p:nvPr/>
          </p:nvSpPr>
          <p:spPr>
            <a:xfrm>
              <a:off x="6400800" y="3069692"/>
              <a:ext cx="304800" cy="511708"/>
            </a:xfrm>
            <a:prstGeom prst="up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6" name="Google Shape;246;p29"/>
            <p:cNvSpPr/>
            <p:nvPr/>
          </p:nvSpPr>
          <p:spPr>
            <a:xfrm>
              <a:off x="6248400" y="3726269"/>
              <a:ext cx="735203" cy="259705"/>
            </a:xfrm>
            <a:prstGeom prst="rect">
              <a:avLst/>
            </a:prstGeom>
            <a:solidFill>
              <a:schemeClr val="lt1"/>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2</a:t>
              </a:r>
              <a:endParaRPr sz="1800">
                <a:solidFill>
                  <a:schemeClr val="dk1"/>
                </a:solidFill>
                <a:latin typeface="Calibri"/>
                <a:ea typeface="Calibri"/>
                <a:cs typeface="Calibri"/>
                <a:sym typeface="Calibri"/>
              </a:endParaRPr>
            </a:p>
          </p:txBody>
        </p:sp>
        <p:sp>
          <p:nvSpPr>
            <p:cNvPr id="247" name="Google Shape;247;p29"/>
            <p:cNvSpPr/>
            <p:nvPr/>
          </p:nvSpPr>
          <p:spPr>
            <a:xfrm>
              <a:off x="2895600" y="2984080"/>
              <a:ext cx="3048000" cy="44492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48" name="Google Shape;248;p29"/>
            <p:cNvSpPr/>
            <p:nvPr/>
          </p:nvSpPr>
          <p:spPr>
            <a:xfrm>
              <a:off x="4419600" y="3429635"/>
              <a:ext cx="304800" cy="444920"/>
            </a:xfrm>
            <a:prstGeom prst="up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9" name="Google Shape;249;p29"/>
            <p:cNvSpPr/>
            <p:nvPr/>
          </p:nvSpPr>
          <p:spPr>
            <a:xfrm>
              <a:off x="4038600" y="4005980"/>
              <a:ext cx="990600" cy="444920"/>
            </a:xfrm>
            <a:prstGeom prst="rect">
              <a:avLst/>
            </a:prstGeom>
            <a:solidFill>
              <a:schemeClr val="lt1"/>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3</a:t>
              </a:r>
              <a:endParaRPr sz="1800">
                <a:solidFill>
                  <a:schemeClr val="dk1"/>
                </a:solidFill>
                <a:latin typeface="Calibri"/>
                <a:ea typeface="Calibri"/>
                <a:cs typeface="Calibri"/>
                <a:sym typeface="Calibri"/>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30"/>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255" name="Google Shape;255;p30"/>
          <p:cNvSpPr txBox="1"/>
          <p:nvPr>
            <p:ph idx="1" type="body"/>
          </p:nvPr>
        </p:nvSpPr>
        <p:spPr>
          <a:xfrm>
            <a:off x="444500" y="1222375"/>
            <a:ext cx="8255000" cy="1107996"/>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sz="1800"/>
              <a:t>Bước 3: nhấp vào VSI_bundle. Ex</a:t>
            </a:r>
            <a:r>
              <a:rPr lang="en-US"/>
              <a:t>e để bắt đầu cài đặt setup project</a:t>
            </a:r>
            <a:endParaRPr b="1" sz="1800"/>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256" name="Google Shape;256;p30"/>
          <p:cNvGrpSpPr/>
          <p:nvPr/>
        </p:nvGrpSpPr>
        <p:grpSpPr>
          <a:xfrm>
            <a:off x="609600" y="1717010"/>
            <a:ext cx="8255000" cy="4660804"/>
            <a:chOff x="0" y="1717010"/>
            <a:chExt cx="9144000" cy="5140990"/>
          </a:xfrm>
        </p:grpSpPr>
        <p:pic>
          <p:nvPicPr>
            <p:cNvPr id="257" name="Google Shape;257;p30"/>
            <p:cNvPicPr preferRelativeResize="0"/>
            <p:nvPr/>
          </p:nvPicPr>
          <p:blipFill rotWithShape="1">
            <a:blip r:embed="rId3">
              <a:alphaModFix/>
            </a:blip>
            <a:srcRect b="0" l="0" r="0" t="0"/>
            <a:stretch/>
          </p:blipFill>
          <p:spPr>
            <a:xfrm>
              <a:off x="0" y="1717010"/>
              <a:ext cx="9144000" cy="5140990"/>
            </a:xfrm>
            <a:prstGeom prst="rect">
              <a:avLst/>
            </a:prstGeom>
            <a:noFill/>
            <a:ln>
              <a:noFill/>
            </a:ln>
          </p:spPr>
        </p:pic>
        <p:sp>
          <p:nvSpPr>
            <p:cNvPr id="258" name="Google Shape;258;p30"/>
            <p:cNvSpPr/>
            <p:nvPr/>
          </p:nvSpPr>
          <p:spPr>
            <a:xfrm>
              <a:off x="1828800" y="2514600"/>
              <a:ext cx="8382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59" name="Google Shape;259;p30"/>
            <p:cNvSpPr/>
            <p:nvPr/>
          </p:nvSpPr>
          <p:spPr>
            <a:xfrm>
              <a:off x="2209800" y="2705421"/>
              <a:ext cx="457200" cy="456214"/>
            </a:xfrm>
            <a:prstGeom prst="up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31"/>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265" name="Google Shape;265;p31"/>
          <p:cNvSpPr txBox="1"/>
          <p:nvPr>
            <p:ph idx="1" type="body"/>
          </p:nvPr>
        </p:nvSpPr>
        <p:spPr>
          <a:xfrm>
            <a:off x="444500" y="1222375"/>
            <a:ext cx="8255000" cy="1384995"/>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sz="1800"/>
              <a:t>Bước 4: nhấn run để chạy chương trình cài đặt</a:t>
            </a:r>
            <a:endParaRPr b="1" sz="1800"/>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266" name="Google Shape;266;p31"/>
          <p:cNvGrpSpPr/>
          <p:nvPr/>
        </p:nvGrpSpPr>
        <p:grpSpPr>
          <a:xfrm>
            <a:off x="609600" y="1665257"/>
            <a:ext cx="8004875" cy="4759990"/>
            <a:chOff x="8301" y="1772905"/>
            <a:chExt cx="9144000" cy="5140990"/>
          </a:xfrm>
        </p:grpSpPr>
        <p:pic>
          <p:nvPicPr>
            <p:cNvPr id="267" name="Google Shape;267;p31"/>
            <p:cNvPicPr preferRelativeResize="0"/>
            <p:nvPr/>
          </p:nvPicPr>
          <p:blipFill rotWithShape="1">
            <a:blip r:embed="rId3">
              <a:alphaModFix/>
            </a:blip>
            <a:srcRect b="0" l="0" r="0" t="0"/>
            <a:stretch/>
          </p:blipFill>
          <p:spPr>
            <a:xfrm>
              <a:off x="8301" y="1772905"/>
              <a:ext cx="9144000" cy="5140990"/>
            </a:xfrm>
            <a:prstGeom prst="rect">
              <a:avLst/>
            </a:prstGeom>
            <a:noFill/>
            <a:ln>
              <a:noFill/>
            </a:ln>
          </p:spPr>
        </p:pic>
        <p:sp>
          <p:nvSpPr>
            <p:cNvPr id="268" name="Google Shape;268;p31"/>
            <p:cNvSpPr/>
            <p:nvPr/>
          </p:nvSpPr>
          <p:spPr>
            <a:xfrm>
              <a:off x="4724400" y="4343400"/>
              <a:ext cx="6096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69" name="Google Shape;269;p31"/>
            <p:cNvSpPr/>
            <p:nvPr/>
          </p:nvSpPr>
          <p:spPr>
            <a:xfrm>
              <a:off x="4876800" y="4572000"/>
              <a:ext cx="381000" cy="486840"/>
            </a:xfrm>
            <a:prstGeom prst="up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2"/>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275" name="Google Shape;275;p32"/>
          <p:cNvSpPr txBox="1"/>
          <p:nvPr>
            <p:ph idx="1" type="body"/>
          </p:nvPr>
        </p:nvSpPr>
        <p:spPr>
          <a:xfrm>
            <a:off x="444500" y="1222375"/>
            <a:ext cx="8255000" cy="1661993"/>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sz="1800"/>
              <a:t>Bước 4: nhấn tiếp Retry</a:t>
            </a:r>
            <a:endParaRPr b="1" sz="1800"/>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276" name="Google Shape;276;p32"/>
          <p:cNvGrpSpPr/>
          <p:nvPr/>
        </p:nvGrpSpPr>
        <p:grpSpPr>
          <a:xfrm>
            <a:off x="533399" y="1600200"/>
            <a:ext cx="8166101" cy="4777614"/>
            <a:chOff x="2583" y="1717010"/>
            <a:chExt cx="9144000" cy="5140990"/>
          </a:xfrm>
        </p:grpSpPr>
        <p:pic>
          <p:nvPicPr>
            <p:cNvPr id="277" name="Google Shape;277;p32"/>
            <p:cNvPicPr preferRelativeResize="0"/>
            <p:nvPr/>
          </p:nvPicPr>
          <p:blipFill rotWithShape="1">
            <a:blip r:embed="rId3">
              <a:alphaModFix/>
            </a:blip>
            <a:srcRect b="0" l="0" r="0" t="0"/>
            <a:stretch/>
          </p:blipFill>
          <p:spPr>
            <a:xfrm>
              <a:off x="2583" y="1717010"/>
              <a:ext cx="9144000" cy="5140990"/>
            </a:xfrm>
            <a:prstGeom prst="rect">
              <a:avLst/>
            </a:prstGeom>
            <a:noFill/>
            <a:ln>
              <a:noFill/>
            </a:ln>
          </p:spPr>
        </p:pic>
        <p:sp>
          <p:nvSpPr>
            <p:cNvPr id="278" name="Google Shape;278;p32"/>
            <p:cNvSpPr/>
            <p:nvPr/>
          </p:nvSpPr>
          <p:spPr>
            <a:xfrm>
              <a:off x="3607231" y="5981700"/>
              <a:ext cx="5334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79" name="Google Shape;279;p32"/>
            <p:cNvSpPr/>
            <p:nvPr/>
          </p:nvSpPr>
          <p:spPr>
            <a:xfrm>
              <a:off x="3759631" y="6226383"/>
              <a:ext cx="228600" cy="251586"/>
            </a:xfrm>
            <a:prstGeom prst="up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33"/>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286" name="Google Shape;286;p33"/>
          <p:cNvSpPr txBox="1"/>
          <p:nvPr>
            <p:ph idx="1" type="body"/>
          </p:nvPr>
        </p:nvSpPr>
        <p:spPr>
          <a:xfrm>
            <a:off x="444500" y="1222375"/>
            <a:ext cx="8255000" cy="193899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sz="1800"/>
              <a:t>Bước 5: nhấn install để tiến hành cài setup project</a:t>
            </a:r>
            <a:endParaRPr b="1" sz="1800"/>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grpSp>
        <p:nvGrpSpPr>
          <p:cNvPr id="287" name="Google Shape;287;p33"/>
          <p:cNvGrpSpPr/>
          <p:nvPr/>
        </p:nvGrpSpPr>
        <p:grpSpPr>
          <a:xfrm>
            <a:off x="1905000" y="1600199"/>
            <a:ext cx="4721375" cy="4777615"/>
            <a:chOff x="1905000" y="1564486"/>
            <a:chExt cx="4721375" cy="5293513"/>
          </a:xfrm>
        </p:grpSpPr>
        <p:pic>
          <p:nvPicPr>
            <p:cNvPr id="288" name="Google Shape;288;p33"/>
            <p:cNvPicPr preferRelativeResize="0"/>
            <p:nvPr/>
          </p:nvPicPr>
          <p:blipFill rotWithShape="1">
            <a:blip r:embed="rId3">
              <a:alphaModFix/>
            </a:blip>
            <a:srcRect b="0" l="0" r="0" t="0"/>
            <a:stretch/>
          </p:blipFill>
          <p:spPr>
            <a:xfrm>
              <a:off x="1905000" y="1564486"/>
              <a:ext cx="4721375" cy="5293513"/>
            </a:xfrm>
            <a:prstGeom prst="rect">
              <a:avLst/>
            </a:prstGeom>
            <a:noFill/>
            <a:ln>
              <a:noFill/>
            </a:ln>
          </p:spPr>
        </p:pic>
        <p:sp>
          <p:nvSpPr>
            <p:cNvPr id="289" name="Google Shape;289;p33"/>
            <p:cNvSpPr/>
            <p:nvPr/>
          </p:nvSpPr>
          <p:spPr>
            <a:xfrm>
              <a:off x="5638800" y="6629400"/>
              <a:ext cx="762000" cy="2285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90" name="Google Shape;290;p33"/>
            <p:cNvSpPr/>
            <p:nvPr/>
          </p:nvSpPr>
          <p:spPr>
            <a:xfrm>
              <a:off x="4800600" y="6553200"/>
              <a:ext cx="685800" cy="304799"/>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34"/>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296" name="Google Shape;296;p34"/>
          <p:cNvSpPr txBox="1"/>
          <p:nvPr>
            <p:ph idx="1" type="body"/>
          </p:nvPr>
        </p:nvSpPr>
        <p:spPr>
          <a:xfrm>
            <a:off x="533400" y="1511487"/>
            <a:ext cx="8255000" cy="1938992"/>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Khi cài đặt xong setup project</a:t>
            </a:r>
            <a:endParaRPr sz="2400"/>
          </a:p>
          <a:p>
            <a:pPr indent="-285750" lvl="0" marL="285750" rtl="0" algn="l">
              <a:lnSpc>
                <a:spcPct val="150000"/>
              </a:lnSpc>
              <a:spcBef>
                <a:spcPts val="0"/>
              </a:spcBef>
              <a:spcAft>
                <a:spcPts val="0"/>
              </a:spcAft>
              <a:buClr>
                <a:schemeClr val="dk1"/>
              </a:buClr>
              <a:buSzPts val="2400"/>
              <a:buFont typeface="Noto Sans Symbols"/>
              <a:buChar char="❑"/>
            </a:pPr>
            <a:r>
              <a:rPr lang="en-US" sz="2400"/>
              <a:t>Mở dự án đã hoàn thành cần đóng gói</a:t>
            </a:r>
            <a:endParaRPr sz="2400"/>
          </a:p>
          <a:p>
            <a:pPr indent="-285750" lvl="0" marL="285750" rtl="0" algn="l">
              <a:lnSpc>
                <a:spcPct val="150000"/>
              </a:lnSpc>
              <a:spcBef>
                <a:spcPts val="0"/>
              </a:spcBef>
              <a:spcAft>
                <a:spcPts val="0"/>
              </a:spcAft>
              <a:buClr>
                <a:schemeClr val="dk1"/>
              </a:buClr>
              <a:buSzPts val="2400"/>
              <a:buFont typeface="Noto Sans Symbols"/>
              <a:buChar char="❑"/>
            </a:pPr>
            <a:r>
              <a:rPr lang="en-US" sz="2400"/>
              <a:t>Thực hiện theo các chỉ dẫn sau</a:t>
            </a:r>
            <a:endParaRPr sz="2400"/>
          </a:p>
          <a:p>
            <a:pPr indent="-171450" lvl="0" marL="285750" rtl="0" algn="l">
              <a:spcBef>
                <a:spcPts val="0"/>
              </a:spcBef>
              <a:spcAft>
                <a:spcPts val="0"/>
              </a:spcAft>
              <a:buClr>
                <a:schemeClr val="dk1"/>
              </a:buClr>
              <a:buSzPts val="1800"/>
              <a:buFont typeface="Noto Sans Symbols"/>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35"/>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302" name="Google Shape;302;p35"/>
          <p:cNvSpPr txBox="1"/>
          <p:nvPr>
            <p:ph idx="1" type="body"/>
          </p:nvPr>
        </p:nvSpPr>
        <p:spPr>
          <a:xfrm>
            <a:off x="444500" y="1222375"/>
            <a:ext cx="86233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 Từ giao diện của project muốn đóng gói/ bấm phải chuột/ADD/New Project</a:t>
            </a:r>
            <a:endParaRPr/>
          </a:p>
        </p:txBody>
      </p:sp>
      <p:grpSp>
        <p:nvGrpSpPr>
          <p:cNvPr id="303" name="Google Shape;303;p35"/>
          <p:cNvGrpSpPr/>
          <p:nvPr/>
        </p:nvGrpSpPr>
        <p:grpSpPr>
          <a:xfrm>
            <a:off x="685800" y="1600200"/>
            <a:ext cx="7696200" cy="4953000"/>
            <a:chOff x="685800" y="1600200"/>
            <a:chExt cx="7696200" cy="5140990"/>
          </a:xfrm>
        </p:grpSpPr>
        <p:pic>
          <p:nvPicPr>
            <p:cNvPr id="304" name="Google Shape;304;p35"/>
            <p:cNvPicPr preferRelativeResize="0"/>
            <p:nvPr/>
          </p:nvPicPr>
          <p:blipFill rotWithShape="1">
            <a:blip r:embed="rId3">
              <a:alphaModFix/>
            </a:blip>
            <a:srcRect b="0" l="0" r="0" t="0"/>
            <a:stretch/>
          </p:blipFill>
          <p:spPr>
            <a:xfrm>
              <a:off x="685800" y="1600200"/>
              <a:ext cx="7696200" cy="5140990"/>
            </a:xfrm>
            <a:prstGeom prst="rect">
              <a:avLst/>
            </a:prstGeom>
            <a:noFill/>
            <a:ln>
              <a:noFill/>
            </a:ln>
          </p:spPr>
        </p:pic>
        <p:sp>
          <p:nvSpPr>
            <p:cNvPr id="305" name="Google Shape;305;p35"/>
            <p:cNvSpPr/>
            <p:nvPr/>
          </p:nvSpPr>
          <p:spPr>
            <a:xfrm>
              <a:off x="5486400" y="4114800"/>
              <a:ext cx="21336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06" name="Google Shape;306;p35"/>
            <p:cNvSpPr/>
            <p:nvPr/>
          </p:nvSpPr>
          <p:spPr>
            <a:xfrm>
              <a:off x="3982148" y="4114800"/>
              <a:ext cx="1351852"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6"/>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312" name="Google Shape;312;p36"/>
          <p:cNvSpPr txBox="1"/>
          <p:nvPr>
            <p:ph idx="1" type="body"/>
          </p:nvPr>
        </p:nvSpPr>
        <p:spPr>
          <a:xfrm>
            <a:off x="444500" y="1222375"/>
            <a:ext cx="8547100" cy="553998"/>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 Nhấp other project types/ visual studio installer/ setup wizad/ name / ok</a:t>
            </a:r>
            <a:endParaRPr/>
          </a:p>
        </p:txBody>
      </p:sp>
      <p:grpSp>
        <p:nvGrpSpPr>
          <p:cNvPr id="313" name="Google Shape;313;p36"/>
          <p:cNvGrpSpPr/>
          <p:nvPr/>
        </p:nvGrpSpPr>
        <p:grpSpPr>
          <a:xfrm>
            <a:off x="444985" y="1739486"/>
            <a:ext cx="8318500" cy="4882783"/>
            <a:chOff x="0" y="1981200"/>
            <a:chExt cx="9144000" cy="5140990"/>
          </a:xfrm>
        </p:grpSpPr>
        <p:pic>
          <p:nvPicPr>
            <p:cNvPr id="314" name="Google Shape;314;p36"/>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sp>
          <p:nvSpPr>
            <p:cNvPr id="315" name="Google Shape;315;p36"/>
            <p:cNvSpPr/>
            <p:nvPr/>
          </p:nvSpPr>
          <p:spPr>
            <a:xfrm>
              <a:off x="1398397" y="4343400"/>
              <a:ext cx="1192403"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16" name="Google Shape;316;p36"/>
            <p:cNvSpPr/>
            <p:nvPr/>
          </p:nvSpPr>
          <p:spPr>
            <a:xfrm>
              <a:off x="2895600" y="3704160"/>
              <a:ext cx="3200400" cy="25824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317" name="Google Shape;317;p36"/>
            <p:cNvCxnSpPr/>
            <p:nvPr/>
          </p:nvCxnSpPr>
          <p:spPr>
            <a:xfrm flipH="1" rot="10800000">
              <a:off x="2590800" y="3962400"/>
              <a:ext cx="685800" cy="533400"/>
            </a:xfrm>
            <a:prstGeom prst="straightConnector1">
              <a:avLst/>
            </a:prstGeom>
            <a:noFill/>
            <a:ln cap="flat" cmpd="sng" w="9525">
              <a:solidFill>
                <a:srgbClr val="FF0000"/>
              </a:solidFill>
              <a:prstDash val="solid"/>
              <a:round/>
              <a:headEnd len="sm" w="sm" type="none"/>
              <a:tailEnd len="med" w="med" type="triangle"/>
            </a:ln>
          </p:spPr>
        </p:cxnSp>
        <p:sp>
          <p:nvSpPr>
            <p:cNvPr id="318" name="Google Shape;318;p36"/>
            <p:cNvSpPr/>
            <p:nvPr/>
          </p:nvSpPr>
          <p:spPr>
            <a:xfrm>
              <a:off x="1398397" y="5685360"/>
              <a:ext cx="4545203" cy="25824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319" name="Google Shape;319;p36"/>
            <p:cNvCxnSpPr/>
            <p:nvPr/>
          </p:nvCxnSpPr>
          <p:spPr>
            <a:xfrm>
              <a:off x="4876800" y="3962400"/>
              <a:ext cx="228600" cy="1722960"/>
            </a:xfrm>
            <a:prstGeom prst="straightConnector1">
              <a:avLst/>
            </a:prstGeom>
            <a:noFill/>
            <a:ln cap="flat" cmpd="sng" w="9525">
              <a:solidFill>
                <a:srgbClr val="FF0000"/>
              </a:solidFill>
              <a:prstDash val="solid"/>
              <a:round/>
              <a:headEnd len="sm" w="sm" type="none"/>
              <a:tailEnd len="med" w="med" type="triangle"/>
            </a:ln>
          </p:spPr>
        </p:cxnSp>
        <p:sp>
          <p:nvSpPr>
            <p:cNvPr id="320" name="Google Shape;320;p36"/>
            <p:cNvSpPr/>
            <p:nvPr/>
          </p:nvSpPr>
          <p:spPr>
            <a:xfrm>
              <a:off x="6553202" y="6096000"/>
              <a:ext cx="609598" cy="281814"/>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321" name="Google Shape;321;p36"/>
            <p:cNvCxnSpPr>
              <a:endCxn id="320" idx="1"/>
            </p:cNvCxnSpPr>
            <p:nvPr/>
          </p:nvCxnSpPr>
          <p:spPr>
            <a:xfrm>
              <a:off x="5562602" y="5943507"/>
              <a:ext cx="990600" cy="29340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37"/>
          <p:cNvSpPr txBox="1"/>
          <p:nvPr>
            <p:ph type="title"/>
          </p:nvPr>
        </p:nvSpPr>
        <p:spPr>
          <a:xfrm>
            <a:off x="1398397" y="480186"/>
            <a:ext cx="74408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327" name="Google Shape;327;p37"/>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3: Chọn next </a:t>
            </a:r>
            <a:endParaRPr/>
          </a:p>
        </p:txBody>
      </p:sp>
      <p:grpSp>
        <p:nvGrpSpPr>
          <p:cNvPr id="328" name="Google Shape;328;p37"/>
          <p:cNvGrpSpPr/>
          <p:nvPr/>
        </p:nvGrpSpPr>
        <p:grpSpPr>
          <a:xfrm>
            <a:off x="859293" y="1717010"/>
            <a:ext cx="7979907" cy="4836190"/>
            <a:chOff x="-29705" y="2057400"/>
            <a:chExt cx="9144000" cy="5140990"/>
          </a:xfrm>
        </p:grpSpPr>
        <p:pic>
          <p:nvPicPr>
            <p:cNvPr id="329" name="Google Shape;329;p37"/>
            <p:cNvPicPr preferRelativeResize="0"/>
            <p:nvPr/>
          </p:nvPicPr>
          <p:blipFill rotWithShape="1">
            <a:blip r:embed="rId3">
              <a:alphaModFix/>
            </a:blip>
            <a:srcRect b="0" l="0" r="0" t="0"/>
            <a:stretch/>
          </p:blipFill>
          <p:spPr>
            <a:xfrm>
              <a:off x="-29705" y="2057400"/>
              <a:ext cx="9144000" cy="5140990"/>
            </a:xfrm>
            <a:prstGeom prst="rect">
              <a:avLst/>
            </a:prstGeom>
            <a:noFill/>
            <a:ln>
              <a:noFill/>
            </a:ln>
          </p:spPr>
        </p:pic>
        <p:sp>
          <p:nvSpPr>
            <p:cNvPr id="330" name="Google Shape;330;p37"/>
            <p:cNvSpPr/>
            <p:nvPr/>
          </p:nvSpPr>
          <p:spPr>
            <a:xfrm>
              <a:off x="4572000" y="5867400"/>
              <a:ext cx="7620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331" name="Google Shape;331;p37"/>
            <p:cNvCxnSpPr/>
            <p:nvPr/>
          </p:nvCxnSpPr>
          <p:spPr>
            <a:xfrm>
              <a:off x="3886200" y="6019800"/>
              <a:ext cx="685800" cy="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38"/>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337" name="Google Shape;337;p38"/>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4: Chọn next tiếp</a:t>
            </a:r>
            <a:endParaRPr/>
          </a:p>
        </p:txBody>
      </p:sp>
      <p:grpSp>
        <p:nvGrpSpPr>
          <p:cNvPr id="338" name="Google Shape;338;p38"/>
          <p:cNvGrpSpPr/>
          <p:nvPr/>
        </p:nvGrpSpPr>
        <p:grpSpPr>
          <a:xfrm>
            <a:off x="825500" y="1646945"/>
            <a:ext cx="7874000" cy="4759990"/>
            <a:chOff x="0" y="1981200"/>
            <a:chExt cx="9144000" cy="5140990"/>
          </a:xfrm>
        </p:grpSpPr>
        <p:pic>
          <p:nvPicPr>
            <p:cNvPr id="339" name="Google Shape;339;p38"/>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sp>
          <p:nvSpPr>
            <p:cNvPr id="340" name="Google Shape;340;p38"/>
            <p:cNvSpPr/>
            <p:nvPr/>
          </p:nvSpPr>
          <p:spPr>
            <a:xfrm>
              <a:off x="4724400" y="5867400"/>
              <a:ext cx="6096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41" name="Google Shape;341;p38"/>
            <p:cNvSpPr/>
            <p:nvPr/>
          </p:nvSpPr>
          <p:spPr>
            <a:xfrm>
              <a:off x="3810000" y="5867400"/>
              <a:ext cx="609600" cy="1524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39"/>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347" name="Google Shape;347;p39"/>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5: Tích vào dòng có từ primary output / next</a:t>
            </a:r>
            <a:endParaRPr/>
          </a:p>
        </p:txBody>
      </p:sp>
      <p:grpSp>
        <p:nvGrpSpPr>
          <p:cNvPr id="348" name="Google Shape;348;p39"/>
          <p:cNvGrpSpPr/>
          <p:nvPr/>
        </p:nvGrpSpPr>
        <p:grpSpPr>
          <a:xfrm>
            <a:off x="1066800" y="1676400"/>
            <a:ext cx="7467600" cy="4800600"/>
            <a:chOff x="0" y="1981200"/>
            <a:chExt cx="9144000" cy="5140990"/>
          </a:xfrm>
        </p:grpSpPr>
        <p:pic>
          <p:nvPicPr>
            <p:cNvPr id="349" name="Google Shape;349;p39"/>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sp>
          <p:nvSpPr>
            <p:cNvPr id="350" name="Google Shape;350;p39"/>
            <p:cNvSpPr/>
            <p:nvPr/>
          </p:nvSpPr>
          <p:spPr>
            <a:xfrm>
              <a:off x="2438400" y="4038600"/>
              <a:ext cx="32004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51" name="Google Shape;351;p39"/>
            <p:cNvSpPr/>
            <p:nvPr/>
          </p:nvSpPr>
          <p:spPr>
            <a:xfrm>
              <a:off x="4724400" y="5791200"/>
              <a:ext cx="609600"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352" name="Google Shape;352;p39"/>
            <p:cNvCxnSpPr/>
            <p:nvPr/>
          </p:nvCxnSpPr>
          <p:spPr>
            <a:xfrm>
              <a:off x="4419600" y="4191000"/>
              <a:ext cx="457200" cy="160020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40"/>
          <p:cNvSpPr txBox="1"/>
          <p:nvPr>
            <p:ph type="title"/>
          </p:nvPr>
        </p:nvSpPr>
        <p:spPr>
          <a:xfrm>
            <a:off x="1398397" y="480186"/>
            <a:ext cx="75932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358" name="Google Shape;358;p40"/>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6: Chọn add để chèn địa chỉ của files </a:t>
            </a:r>
            <a:endParaRPr/>
          </a:p>
        </p:txBody>
      </p:sp>
      <p:grpSp>
        <p:nvGrpSpPr>
          <p:cNvPr id="359" name="Google Shape;359;p40"/>
          <p:cNvGrpSpPr/>
          <p:nvPr/>
        </p:nvGrpSpPr>
        <p:grpSpPr>
          <a:xfrm>
            <a:off x="914400" y="1583228"/>
            <a:ext cx="7785100" cy="4759990"/>
            <a:chOff x="-6458" y="1905000"/>
            <a:chExt cx="9144000" cy="5140990"/>
          </a:xfrm>
        </p:grpSpPr>
        <p:pic>
          <p:nvPicPr>
            <p:cNvPr id="360" name="Google Shape;360;p40"/>
            <p:cNvPicPr preferRelativeResize="0"/>
            <p:nvPr/>
          </p:nvPicPr>
          <p:blipFill rotWithShape="1">
            <a:blip r:embed="rId3">
              <a:alphaModFix/>
            </a:blip>
            <a:srcRect b="0" l="0" r="0" t="0"/>
            <a:stretch/>
          </p:blipFill>
          <p:spPr>
            <a:xfrm>
              <a:off x="-6458" y="1905000"/>
              <a:ext cx="9144000" cy="5140990"/>
            </a:xfrm>
            <a:prstGeom prst="rect">
              <a:avLst/>
            </a:prstGeom>
            <a:noFill/>
            <a:ln>
              <a:noFill/>
            </a:ln>
          </p:spPr>
        </p:pic>
        <p:sp>
          <p:nvSpPr>
            <p:cNvPr id="361" name="Google Shape;361;p40"/>
            <p:cNvSpPr/>
            <p:nvPr/>
          </p:nvSpPr>
          <p:spPr>
            <a:xfrm>
              <a:off x="6172200" y="3429000"/>
              <a:ext cx="533400"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62" name="Google Shape;362;p40"/>
            <p:cNvSpPr/>
            <p:nvPr/>
          </p:nvSpPr>
          <p:spPr>
            <a:xfrm>
              <a:off x="5410200" y="3429000"/>
              <a:ext cx="533400" cy="3048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41"/>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368" name="Google Shape;368;p41"/>
          <p:cNvSpPr txBox="1"/>
          <p:nvPr>
            <p:ph idx="1" type="body"/>
          </p:nvPr>
        </p:nvSpPr>
        <p:spPr>
          <a:xfrm>
            <a:off x="444500" y="1222375"/>
            <a:ext cx="8255000" cy="553998"/>
          </a:xfrm>
          <a:prstGeom prst="rect">
            <a:avLst/>
          </a:prstGeom>
          <a:noFill/>
          <a:ln>
            <a:noFill/>
          </a:ln>
        </p:spPr>
        <p:txBody>
          <a:bodyPr anchorCtr="0" anchor="t" bIns="0" lIns="0" spcFirstLastPara="1" rIns="0" wrap="square" tIns="0">
            <a:spAutoFit/>
          </a:bodyPr>
          <a:lstStyle/>
          <a:p>
            <a:pPr indent="-342900" lvl="0" marL="342900" rtl="0" algn="l">
              <a:spcBef>
                <a:spcPts val="0"/>
              </a:spcBef>
              <a:spcAft>
                <a:spcPts val="0"/>
              </a:spcAft>
              <a:buClr>
                <a:schemeClr val="dk1"/>
              </a:buClr>
              <a:buSzPts val="1800"/>
              <a:buFont typeface="Noto Sans Symbols"/>
              <a:buChar char="❑"/>
            </a:pPr>
            <a:r>
              <a:rPr lang="en-US"/>
              <a:t>Bước 7: Nhập tìm kiếm từ : readme.txt / copy file Readme bất kỳ trong kết quả tìm kiếm</a:t>
            </a:r>
            <a:endParaRPr/>
          </a:p>
        </p:txBody>
      </p:sp>
      <p:grpSp>
        <p:nvGrpSpPr>
          <p:cNvPr id="369" name="Google Shape;369;p41"/>
          <p:cNvGrpSpPr/>
          <p:nvPr/>
        </p:nvGrpSpPr>
        <p:grpSpPr>
          <a:xfrm>
            <a:off x="838200" y="1913523"/>
            <a:ext cx="7721600" cy="4607590"/>
            <a:chOff x="0" y="1905000"/>
            <a:chExt cx="9144000" cy="5140990"/>
          </a:xfrm>
        </p:grpSpPr>
        <p:pic>
          <p:nvPicPr>
            <p:cNvPr id="370" name="Google Shape;370;p41"/>
            <p:cNvPicPr preferRelativeResize="0"/>
            <p:nvPr/>
          </p:nvPicPr>
          <p:blipFill rotWithShape="1">
            <a:blip r:embed="rId3">
              <a:alphaModFix/>
            </a:blip>
            <a:srcRect b="0" l="0" r="0" t="0"/>
            <a:stretch/>
          </p:blipFill>
          <p:spPr>
            <a:xfrm>
              <a:off x="0" y="1905000"/>
              <a:ext cx="9144000" cy="5140990"/>
            </a:xfrm>
            <a:prstGeom prst="rect">
              <a:avLst/>
            </a:prstGeom>
            <a:noFill/>
            <a:ln>
              <a:noFill/>
            </a:ln>
          </p:spPr>
        </p:pic>
        <p:sp>
          <p:nvSpPr>
            <p:cNvPr id="371" name="Google Shape;371;p41"/>
            <p:cNvSpPr/>
            <p:nvPr/>
          </p:nvSpPr>
          <p:spPr>
            <a:xfrm>
              <a:off x="7745603" y="2209800"/>
              <a:ext cx="1398397"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372" name="Google Shape;372;p41"/>
            <p:cNvCxnSpPr/>
            <p:nvPr/>
          </p:nvCxnSpPr>
          <p:spPr>
            <a:xfrm flipH="1">
              <a:off x="7239000" y="2514600"/>
              <a:ext cx="838200" cy="563040"/>
            </a:xfrm>
            <a:prstGeom prst="straightConnector1">
              <a:avLst/>
            </a:prstGeom>
            <a:noFill/>
            <a:ln cap="flat" cmpd="sng" w="9525">
              <a:solidFill>
                <a:srgbClr val="FF0000"/>
              </a:solidFill>
              <a:prstDash val="solid"/>
              <a:round/>
              <a:headEnd len="sm" w="sm" type="none"/>
              <a:tailEnd len="med" w="med" type="triangle"/>
            </a:ln>
          </p:spPr>
        </p:cxnSp>
        <p:sp>
          <p:nvSpPr>
            <p:cNvPr id="373" name="Google Shape;373;p41"/>
            <p:cNvSpPr/>
            <p:nvPr/>
          </p:nvSpPr>
          <p:spPr>
            <a:xfrm>
              <a:off x="1752600" y="2385973"/>
              <a:ext cx="5105400" cy="1881227"/>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42"/>
          <p:cNvSpPr txBox="1"/>
          <p:nvPr>
            <p:ph type="title"/>
          </p:nvPr>
        </p:nvSpPr>
        <p:spPr>
          <a:xfrm>
            <a:off x="1398397" y="502513"/>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380" name="Google Shape;380;p42"/>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8: Paste file Readme.txt mới copy ở phần trên /open</a:t>
            </a:r>
            <a:endParaRPr/>
          </a:p>
        </p:txBody>
      </p:sp>
      <p:grpSp>
        <p:nvGrpSpPr>
          <p:cNvPr id="381" name="Google Shape;381;p42"/>
          <p:cNvGrpSpPr/>
          <p:nvPr/>
        </p:nvGrpSpPr>
        <p:grpSpPr>
          <a:xfrm>
            <a:off x="647700" y="1752600"/>
            <a:ext cx="7848600" cy="4902954"/>
            <a:chOff x="0" y="1981200"/>
            <a:chExt cx="9144000" cy="5140990"/>
          </a:xfrm>
        </p:grpSpPr>
        <p:pic>
          <p:nvPicPr>
            <p:cNvPr id="382" name="Google Shape;382;p42"/>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sp>
          <p:nvSpPr>
            <p:cNvPr id="383" name="Google Shape;383;p42"/>
            <p:cNvSpPr/>
            <p:nvPr/>
          </p:nvSpPr>
          <p:spPr>
            <a:xfrm>
              <a:off x="3733800" y="5486400"/>
              <a:ext cx="1752600" cy="228600"/>
            </a:xfrm>
            <a:prstGeom prst="roundRect">
              <a:avLst>
                <a:gd fmla="val 16667" name="adj"/>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cxnSp>
          <p:nvCxnSpPr>
            <p:cNvPr id="384" name="Google Shape;384;p42"/>
            <p:cNvCxnSpPr/>
            <p:nvPr/>
          </p:nvCxnSpPr>
          <p:spPr>
            <a:xfrm>
              <a:off x="4876800" y="5715000"/>
              <a:ext cx="609600" cy="152400"/>
            </a:xfrm>
            <a:prstGeom prst="straightConnector1">
              <a:avLst/>
            </a:prstGeom>
            <a:noFill/>
            <a:ln cap="flat" cmpd="sng" w="9525">
              <a:solidFill>
                <a:srgbClr val="FF0000"/>
              </a:solidFill>
              <a:prstDash val="solid"/>
              <a:round/>
              <a:headEnd len="sm" w="sm" type="none"/>
              <a:tailEnd len="med" w="med" type="triangle"/>
            </a:ln>
          </p:spPr>
        </p:cxnSp>
        <p:sp>
          <p:nvSpPr>
            <p:cNvPr id="385" name="Google Shape;385;p42"/>
            <p:cNvSpPr/>
            <p:nvPr/>
          </p:nvSpPr>
          <p:spPr>
            <a:xfrm>
              <a:off x="5486400" y="5715000"/>
              <a:ext cx="6096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43"/>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391" name="Google Shape;391;p43"/>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9: Chọn next tiếp</a:t>
            </a:r>
            <a:endParaRPr/>
          </a:p>
        </p:txBody>
      </p:sp>
      <p:grpSp>
        <p:nvGrpSpPr>
          <p:cNvPr id="392" name="Google Shape;392;p43"/>
          <p:cNvGrpSpPr/>
          <p:nvPr/>
        </p:nvGrpSpPr>
        <p:grpSpPr>
          <a:xfrm>
            <a:off x="685800" y="1717010"/>
            <a:ext cx="8013700" cy="4660804"/>
            <a:chOff x="0" y="1717010"/>
            <a:chExt cx="9144000" cy="5140990"/>
          </a:xfrm>
        </p:grpSpPr>
        <p:pic>
          <p:nvPicPr>
            <p:cNvPr id="393" name="Google Shape;393;p43"/>
            <p:cNvPicPr preferRelativeResize="0"/>
            <p:nvPr/>
          </p:nvPicPr>
          <p:blipFill rotWithShape="1">
            <a:blip r:embed="rId3">
              <a:alphaModFix/>
            </a:blip>
            <a:srcRect b="0" l="0" r="0" t="0"/>
            <a:stretch/>
          </p:blipFill>
          <p:spPr>
            <a:xfrm>
              <a:off x="0" y="1717010"/>
              <a:ext cx="9144000" cy="5140990"/>
            </a:xfrm>
            <a:prstGeom prst="rect">
              <a:avLst/>
            </a:prstGeom>
            <a:noFill/>
            <a:ln>
              <a:noFill/>
            </a:ln>
          </p:spPr>
        </p:pic>
        <p:sp>
          <p:nvSpPr>
            <p:cNvPr id="394" name="Google Shape;394;p43"/>
            <p:cNvSpPr/>
            <p:nvPr/>
          </p:nvSpPr>
          <p:spPr>
            <a:xfrm>
              <a:off x="4668864" y="5507457"/>
              <a:ext cx="533400" cy="2769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95" name="Google Shape;395;p43"/>
            <p:cNvSpPr/>
            <p:nvPr/>
          </p:nvSpPr>
          <p:spPr>
            <a:xfrm>
              <a:off x="4057973" y="5507457"/>
              <a:ext cx="457200" cy="231775"/>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44"/>
          <p:cNvSpPr txBox="1"/>
          <p:nvPr>
            <p:ph type="title"/>
          </p:nvPr>
        </p:nvSpPr>
        <p:spPr>
          <a:xfrm>
            <a:off x="1398397" y="480186"/>
            <a:ext cx="74408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01" name="Google Shape;401;p44"/>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10: Chọn Finish</a:t>
            </a:r>
            <a:endParaRPr/>
          </a:p>
        </p:txBody>
      </p:sp>
      <p:grpSp>
        <p:nvGrpSpPr>
          <p:cNvPr id="402" name="Google Shape;402;p44"/>
          <p:cNvGrpSpPr/>
          <p:nvPr/>
        </p:nvGrpSpPr>
        <p:grpSpPr>
          <a:xfrm>
            <a:off x="685799" y="1558126"/>
            <a:ext cx="7772401" cy="4836190"/>
            <a:chOff x="-1" y="2057400"/>
            <a:chExt cx="9144000" cy="5140990"/>
          </a:xfrm>
        </p:grpSpPr>
        <p:pic>
          <p:nvPicPr>
            <p:cNvPr id="403" name="Google Shape;403;p44"/>
            <p:cNvPicPr preferRelativeResize="0"/>
            <p:nvPr/>
          </p:nvPicPr>
          <p:blipFill rotWithShape="1">
            <a:blip r:embed="rId3">
              <a:alphaModFix/>
            </a:blip>
            <a:srcRect b="0" l="0" r="0" t="0"/>
            <a:stretch/>
          </p:blipFill>
          <p:spPr>
            <a:xfrm>
              <a:off x="-1" y="2057400"/>
              <a:ext cx="9144000" cy="5140990"/>
            </a:xfrm>
            <a:prstGeom prst="rect">
              <a:avLst/>
            </a:prstGeom>
            <a:noFill/>
            <a:ln>
              <a:noFill/>
            </a:ln>
          </p:spPr>
        </p:pic>
        <p:sp>
          <p:nvSpPr>
            <p:cNvPr id="404" name="Google Shape;404;p44"/>
            <p:cNvSpPr/>
            <p:nvPr/>
          </p:nvSpPr>
          <p:spPr>
            <a:xfrm>
              <a:off x="5334000" y="5791200"/>
              <a:ext cx="609600" cy="3048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05" name="Google Shape;405;p44"/>
            <p:cNvSpPr/>
            <p:nvPr/>
          </p:nvSpPr>
          <p:spPr>
            <a:xfrm>
              <a:off x="4724400" y="5943600"/>
              <a:ext cx="609600" cy="2286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45"/>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11" name="Google Shape;411;p45"/>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11: Kết quả khi mở setup thành công</a:t>
            </a:r>
            <a:endParaRPr/>
          </a:p>
        </p:txBody>
      </p:sp>
      <p:grpSp>
        <p:nvGrpSpPr>
          <p:cNvPr id="412" name="Google Shape;412;p45"/>
          <p:cNvGrpSpPr/>
          <p:nvPr/>
        </p:nvGrpSpPr>
        <p:grpSpPr>
          <a:xfrm>
            <a:off x="444500" y="1563465"/>
            <a:ext cx="8318500" cy="4836190"/>
            <a:chOff x="0" y="1981200"/>
            <a:chExt cx="9144000" cy="5140990"/>
          </a:xfrm>
        </p:grpSpPr>
        <p:pic>
          <p:nvPicPr>
            <p:cNvPr id="413" name="Google Shape;413;p45"/>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sp>
          <p:nvSpPr>
            <p:cNvPr id="414" name="Google Shape;414;p45"/>
            <p:cNvSpPr/>
            <p:nvPr/>
          </p:nvSpPr>
          <p:spPr>
            <a:xfrm>
              <a:off x="1600200" y="2590800"/>
              <a:ext cx="7543800" cy="21336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p46"/>
          <p:cNvSpPr txBox="1"/>
          <p:nvPr>
            <p:ph type="title"/>
          </p:nvPr>
        </p:nvSpPr>
        <p:spPr>
          <a:xfrm>
            <a:off x="1398397" y="480186"/>
            <a:ext cx="74408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20" name="Google Shape;420;p46"/>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12: Kích chuột phải vào Primary output / create shortcut...</a:t>
            </a:r>
            <a:endParaRPr/>
          </a:p>
        </p:txBody>
      </p:sp>
      <p:grpSp>
        <p:nvGrpSpPr>
          <p:cNvPr id="421" name="Google Shape;421;p46"/>
          <p:cNvGrpSpPr/>
          <p:nvPr/>
        </p:nvGrpSpPr>
        <p:grpSpPr>
          <a:xfrm>
            <a:off x="533400" y="1828800"/>
            <a:ext cx="7848600" cy="4683790"/>
            <a:chOff x="0" y="2057400"/>
            <a:chExt cx="9144000" cy="5140990"/>
          </a:xfrm>
        </p:grpSpPr>
        <p:pic>
          <p:nvPicPr>
            <p:cNvPr id="422" name="Google Shape;422;p46"/>
            <p:cNvPicPr preferRelativeResize="0"/>
            <p:nvPr/>
          </p:nvPicPr>
          <p:blipFill rotWithShape="1">
            <a:blip r:embed="rId3">
              <a:alphaModFix/>
            </a:blip>
            <a:srcRect b="0" l="0" r="0" t="0"/>
            <a:stretch/>
          </p:blipFill>
          <p:spPr>
            <a:xfrm>
              <a:off x="0" y="2057400"/>
              <a:ext cx="9144000" cy="5140990"/>
            </a:xfrm>
            <a:prstGeom prst="rect">
              <a:avLst/>
            </a:prstGeom>
            <a:noFill/>
            <a:ln>
              <a:noFill/>
            </a:ln>
          </p:spPr>
        </p:pic>
        <p:sp>
          <p:nvSpPr>
            <p:cNvPr id="423" name="Google Shape;423;p46"/>
            <p:cNvSpPr/>
            <p:nvPr/>
          </p:nvSpPr>
          <p:spPr>
            <a:xfrm>
              <a:off x="4953000" y="3048000"/>
              <a:ext cx="2743200" cy="152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424" name="Google Shape;424;p46"/>
            <p:cNvCxnSpPr/>
            <p:nvPr/>
          </p:nvCxnSpPr>
          <p:spPr>
            <a:xfrm flipH="1" rot="10800000">
              <a:off x="3429000" y="3200400"/>
              <a:ext cx="1524000" cy="53340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47"/>
          <p:cNvSpPr txBox="1"/>
          <p:nvPr>
            <p:ph type="title"/>
          </p:nvPr>
        </p:nvSpPr>
        <p:spPr>
          <a:xfrm>
            <a:off x="1406146" y="487015"/>
            <a:ext cx="7433054"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30" name="Google Shape;430;p47"/>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13: Sửa tên mới create từ primary ở trên</a:t>
            </a:r>
            <a:endParaRPr/>
          </a:p>
        </p:txBody>
      </p:sp>
      <p:grpSp>
        <p:nvGrpSpPr>
          <p:cNvPr id="431" name="Google Shape;431;p47"/>
          <p:cNvGrpSpPr/>
          <p:nvPr/>
        </p:nvGrpSpPr>
        <p:grpSpPr>
          <a:xfrm>
            <a:off x="1003299" y="1676400"/>
            <a:ext cx="7696201" cy="4694585"/>
            <a:chOff x="7749" y="1905000"/>
            <a:chExt cx="9144000" cy="5140990"/>
          </a:xfrm>
        </p:grpSpPr>
        <p:pic>
          <p:nvPicPr>
            <p:cNvPr id="432" name="Google Shape;432;p47"/>
            <p:cNvPicPr preferRelativeResize="0"/>
            <p:nvPr/>
          </p:nvPicPr>
          <p:blipFill rotWithShape="1">
            <a:blip r:embed="rId3">
              <a:alphaModFix/>
            </a:blip>
            <a:srcRect b="0" l="0" r="0" t="0"/>
            <a:stretch/>
          </p:blipFill>
          <p:spPr>
            <a:xfrm>
              <a:off x="7749" y="1905000"/>
              <a:ext cx="9144000" cy="5140990"/>
            </a:xfrm>
            <a:prstGeom prst="rect">
              <a:avLst/>
            </a:prstGeom>
            <a:noFill/>
            <a:ln>
              <a:noFill/>
            </a:ln>
          </p:spPr>
        </p:pic>
        <p:sp>
          <p:nvSpPr>
            <p:cNvPr id="433" name="Google Shape;433;p47"/>
            <p:cNvSpPr/>
            <p:nvPr/>
          </p:nvSpPr>
          <p:spPr>
            <a:xfrm>
              <a:off x="4572000" y="3048000"/>
              <a:ext cx="1447800" cy="152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4" name="Google Shape;434;p47"/>
            <p:cNvSpPr txBox="1"/>
            <p:nvPr/>
          </p:nvSpPr>
          <p:spPr>
            <a:xfrm>
              <a:off x="4800600" y="3606026"/>
              <a:ext cx="17526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Sửa tên</a:t>
              </a:r>
              <a:endParaRPr sz="1800">
                <a:solidFill>
                  <a:srgbClr val="FF0000"/>
                </a:solidFill>
                <a:latin typeface="Calibri"/>
                <a:ea typeface="Calibri"/>
                <a:cs typeface="Calibri"/>
                <a:sym typeface="Calibri"/>
              </a:endParaRPr>
            </a:p>
          </p:txBody>
        </p:sp>
        <p:cxnSp>
          <p:nvCxnSpPr>
            <p:cNvPr id="435" name="Google Shape;435;p47"/>
            <p:cNvCxnSpPr/>
            <p:nvPr/>
          </p:nvCxnSpPr>
          <p:spPr>
            <a:xfrm rot="10800000">
              <a:off x="5213242" y="3200400"/>
              <a:ext cx="228600" cy="457201"/>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sp>
        <p:nvSpPr>
          <p:cNvPr id="440" name="Google Shape;440;p48"/>
          <p:cNvSpPr txBox="1"/>
          <p:nvPr>
            <p:ph type="title"/>
          </p:nvPr>
        </p:nvSpPr>
        <p:spPr>
          <a:xfrm>
            <a:off x="1398397" y="480186"/>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41" name="Google Shape;441;p48"/>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14: Kích chuột phải vào setup project / chọn properties</a:t>
            </a:r>
            <a:endParaRPr/>
          </a:p>
        </p:txBody>
      </p:sp>
      <p:grpSp>
        <p:nvGrpSpPr>
          <p:cNvPr id="442" name="Google Shape;442;p48"/>
          <p:cNvGrpSpPr/>
          <p:nvPr/>
        </p:nvGrpSpPr>
        <p:grpSpPr>
          <a:xfrm>
            <a:off x="609600" y="1600200"/>
            <a:ext cx="7924800" cy="4876800"/>
            <a:chOff x="0" y="2057400"/>
            <a:chExt cx="9144000" cy="5140990"/>
          </a:xfrm>
        </p:grpSpPr>
        <p:pic>
          <p:nvPicPr>
            <p:cNvPr id="443" name="Google Shape;443;p48"/>
            <p:cNvPicPr preferRelativeResize="0"/>
            <p:nvPr/>
          </p:nvPicPr>
          <p:blipFill rotWithShape="1">
            <a:blip r:embed="rId3">
              <a:alphaModFix/>
            </a:blip>
            <a:srcRect b="0" l="0" r="0" t="0"/>
            <a:stretch/>
          </p:blipFill>
          <p:spPr>
            <a:xfrm>
              <a:off x="0" y="2057400"/>
              <a:ext cx="9144000" cy="5140990"/>
            </a:xfrm>
            <a:prstGeom prst="rect">
              <a:avLst/>
            </a:prstGeom>
            <a:noFill/>
            <a:ln>
              <a:noFill/>
            </a:ln>
          </p:spPr>
        </p:pic>
        <p:sp>
          <p:nvSpPr>
            <p:cNvPr id="444" name="Google Shape;444;p48"/>
            <p:cNvSpPr/>
            <p:nvPr/>
          </p:nvSpPr>
          <p:spPr>
            <a:xfrm>
              <a:off x="7924800" y="3931918"/>
              <a:ext cx="685800" cy="182882"/>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45" name="Google Shape;445;p48"/>
            <p:cNvSpPr/>
            <p:nvPr/>
          </p:nvSpPr>
          <p:spPr>
            <a:xfrm>
              <a:off x="5943600" y="6019800"/>
              <a:ext cx="2057400" cy="152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446" name="Google Shape;446;p48"/>
            <p:cNvCxnSpPr/>
            <p:nvPr/>
          </p:nvCxnSpPr>
          <p:spPr>
            <a:xfrm flipH="1">
              <a:off x="7543800" y="4114800"/>
              <a:ext cx="457200" cy="190500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49"/>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52" name="Google Shape;452;p49"/>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15: Kích vào prerepution </a:t>
            </a:r>
            <a:endParaRPr/>
          </a:p>
        </p:txBody>
      </p:sp>
      <p:grpSp>
        <p:nvGrpSpPr>
          <p:cNvPr id="453" name="Google Shape;453;p49"/>
          <p:cNvGrpSpPr/>
          <p:nvPr/>
        </p:nvGrpSpPr>
        <p:grpSpPr>
          <a:xfrm>
            <a:off x="457200" y="1752600"/>
            <a:ext cx="8229600" cy="4912390"/>
            <a:chOff x="0" y="2133600"/>
            <a:chExt cx="9144000" cy="5140990"/>
          </a:xfrm>
        </p:grpSpPr>
        <p:pic>
          <p:nvPicPr>
            <p:cNvPr id="454" name="Google Shape;454;p49"/>
            <p:cNvPicPr preferRelativeResize="0"/>
            <p:nvPr/>
          </p:nvPicPr>
          <p:blipFill rotWithShape="1">
            <a:blip r:embed="rId3">
              <a:alphaModFix/>
            </a:blip>
            <a:srcRect b="0" l="0" r="0" t="0"/>
            <a:stretch/>
          </p:blipFill>
          <p:spPr>
            <a:xfrm>
              <a:off x="0" y="2133600"/>
              <a:ext cx="9144000" cy="5140990"/>
            </a:xfrm>
            <a:prstGeom prst="rect">
              <a:avLst/>
            </a:prstGeom>
            <a:noFill/>
            <a:ln>
              <a:noFill/>
            </a:ln>
          </p:spPr>
        </p:pic>
        <p:sp>
          <p:nvSpPr>
            <p:cNvPr id="455" name="Google Shape;455;p49"/>
            <p:cNvSpPr/>
            <p:nvPr/>
          </p:nvSpPr>
          <p:spPr>
            <a:xfrm>
              <a:off x="5867400" y="5334000"/>
              <a:ext cx="1219200" cy="3048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456" name="Google Shape;456;p49"/>
            <p:cNvCxnSpPr>
              <a:endCxn id="455" idx="1"/>
            </p:cNvCxnSpPr>
            <p:nvPr/>
          </p:nvCxnSpPr>
          <p:spPr>
            <a:xfrm>
              <a:off x="5105400" y="5486400"/>
              <a:ext cx="762000" cy="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50"/>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62" name="Google Shape;462;p50"/>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16: Kích ok</a:t>
            </a:r>
            <a:endParaRPr/>
          </a:p>
        </p:txBody>
      </p:sp>
      <p:grpSp>
        <p:nvGrpSpPr>
          <p:cNvPr id="463" name="Google Shape;463;p50"/>
          <p:cNvGrpSpPr/>
          <p:nvPr/>
        </p:nvGrpSpPr>
        <p:grpSpPr>
          <a:xfrm>
            <a:off x="647700" y="1600200"/>
            <a:ext cx="7848600" cy="4988590"/>
            <a:chOff x="0" y="1981200"/>
            <a:chExt cx="9144000" cy="5140990"/>
          </a:xfrm>
        </p:grpSpPr>
        <p:pic>
          <p:nvPicPr>
            <p:cNvPr id="464" name="Google Shape;464;p50"/>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sp>
          <p:nvSpPr>
            <p:cNvPr id="465" name="Google Shape;465;p50"/>
            <p:cNvSpPr/>
            <p:nvPr/>
          </p:nvSpPr>
          <p:spPr>
            <a:xfrm>
              <a:off x="5791200" y="5943600"/>
              <a:ext cx="609600" cy="3048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466" name="Google Shape;466;p50"/>
            <p:cNvCxnSpPr/>
            <p:nvPr/>
          </p:nvCxnSpPr>
          <p:spPr>
            <a:xfrm>
              <a:off x="5257800" y="6096000"/>
              <a:ext cx="381000" cy="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sp>
        <p:nvSpPr>
          <p:cNvPr id="471" name="Google Shape;471;p51"/>
          <p:cNvSpPr txBox="1"/>
          <p:nvPr>
            <p:ph type="title"/>
          </p:nvPr>
        </p:nvSpPr>
        <p:spPr>
          <a:xfrm>
            <a:off x="1398397" y="480186"/>
            <a:ext cx="79742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72" name="Google Shape;472;p51"/>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17: Nhấp ok</a:t>
            </a:r>
            <a:endParaRPr/>
          </a:p>
        </p:txBody>
      </p:sp>
      <p:grpSp>
        <p:nvGrpSpPr>
          <p:cNvPr id="473" name="Google Shape;473;p51"/>
          <p:cNvGrpSpPr/>
          <p:nvPr/>
        </p:nvGrpSpPr>
        <p:grpSpPr>
          <a:xfrm>
            <a:off x="431881" y="1676400"/>
            <a:ext cx="8077200" cy="4836190"/>
            <a:chOff x="28414" y="2057400"/>
            <a:chExt cx="9144000" cy="5140990"/>
          </a:xfrm>
        </p:grpSpPr>
        <p:pic>
          <p:nvPicPr>
            <p:cNvPr id="474" name="Google Shape;474;p51"/>
            <p:cNvPicPr preferRelativeResize="0"/>
            <p:nvPr/>
          </p:nvPicPr>
          <p:blipFill rotWithShape="1">
            <a:blip r:embed="rId3">
              <a:alphaModFix/>
            </a:blip>
            <a:srcRect b="0" l="0" r="0" t="0"/>
            <a:stretch/>
          </p:blipFill>
          <p:spPr>
            <a:xfrm>
              <a:off x="28414" y="2057400"/>
              <a:ext cx="9144000" cy="5140990"/>
            </a:xfrm>
            <a:prstGeom prst="rect">
              <a:avLst/>
            </a:prstGeom>
            <a:noFill/>
            <a:ln>
              <a:noFill/>
            </a:ln>
          </p:spPr>
        </p:pic>
        <p:sp>
          <p:nvSpPr>
            <p:cNvPr id="475" name="Google Shape;475;p51"/>
            <p:cNvSpPr/>
            <p:nvPr/>
          </p:nvSpPr>
          <p:spPr>
            <a:xfrm>
              <a:off x="6096000" y="6248400"/>
              <a:ext cx="381000" cy="2286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476" name="Google Shape;476;p51"/>
            <p:cNvCxnSpPr/>
            <p:nvPr/>
          </p:nvCxnSpPr>
          <p:spPr>
            <a:xfrm>
              <a:off x="5410200" y="6377814"/>
              <a:ext cx="685800" cy="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sp>
        <p:nvSpPr>
          <p:cNvPr id="481" name="Google Shape;481;p52"/>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82" name="Google Shape;482;p52"/>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18: Nhấp chuột phải / build</a:t>
            </a:r>
            <a:endParaRPr/>
          </a:p>
        </p:txBody>
      </p:sp>
      <p:grpSp>
        <p:nvGrpSpPr>
          <p:cNvPr id="483" name="Google Shape;483;p52"/>
          <p:cNvGrpSpPr/>
          <p:nvPr/>
        </p:nvGrpSpPr>
        <p:grpSpPr>
          <a:xfrm>
            <a:off x="738703" y="1676400"/>
            <a:ext cx="7937500" cy="4607590"/>
            <a:chOff x="0" y="1981200"/>
            <a:chExt cx="9144000" cy="5140990"/>
          </a:xfrm>
        </p:grpSpPr>
        <p:pic>
          <p:nvPicPr>
            <p:cNvPr id="484" name="Google Shape;484;p52"/>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pic>
          <p:nvPicPr>
            <p:cNvPr id="485" name="Google Shape;485;p52"/>
            <p:cNvPicPr preferRelativeResize="0"/>
            <p:nvPr/>
          </p:nvPicPr>
          <p:blipFill rotWithShape="1">
            <a:blip r:embed="rId4">
              <a:alphaModFix/>
            </a:blip>
            <a:srcRect b="0" l="0" r="0" t="0"/>
            <a:stretch/>
          </p:blipFill>
          <p:spPr>
            <a:xfrm>
              <a:off x="533400" y="5234885"/>
              <a:ext cx="5257800" cy="1366380"/>
            </a:xfrm>
            <a:prstGeom prst="rect">
              <a:avLst/>
            </a:prstGeom>
            <a:noFill/>
            <a:ln>
              <a:noFill/>
            </a:ln>
          </p:spPr>
        </p:pic>
        <p:sp>
          <p:nvSpPr>
            <p:cNvPr id="486" name="Google Shape;486;p52"/>
            <p:cNvSpPr/>
            <p:nvPr/>
          </p:nvSpPr>
          <p:spPr>
            <a:xfrm>
              <a:off x="8077200" y="3886200"/>
              <a:ext cx="457200" cy="152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7" name="Google Shape;487;p52"/>
            <p:cNvSpPr/>
            <p:nvPr/>
          </p:nvSpPr>
          <p:spPr>
            <a:xfrm>
              <a:off x="6248400" y="3962400"/>
              <a:ext cx="1219200" cy="2286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488" name="Google Shape;488;p52"/>
            <p:cNvCxnSpPr>
              <a:stCxn id="486" idx="1"/>
              <a:endCxn id="487" idx="3"/>
            </p:cNvCxnSpPr>
            <p:nvPr/>
          </p:nvCxnSpPr>
          <p:spPr>
            <a:xfrm flipH="1">
              <a:off x="7467600" y="3962400"/>
              <a:ext cx="609600" cy="11430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2" name="Shape 492"/>
        <p:cNvGrpSpPr/>
        <p:nvPr/>
      </p:nvGrpSpPr>
      <p:grpSpPr>
        <a:xfrm>
          <a:off x="0" y="0"/>
          <a:ext cx="0" cy="0"/>
          <a:chOff x="0" y="0"/>
          <a:chExt cx="0" cy="0"/>
        </a:xfrm>
      </p:grpSpPr>
      <p:sp>
        <p:nvSpPr>
          <p:cNvPr id="493" name="Google Shape;493;p53"/>
          <p:cNvSpPr txBox="1"/>
          <p:nvPr>
            <p:ph type="title"/>
          </p:nvPr>
        </p:nvSpPr>
        <p:spPr>
          <a:xfrm>
            <a:off x="1398397" y="480186"/>
            <a:ext cx="7737854"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494" name="Google Shape;494;p53"/>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19: Nhấp chuột phải vào setup project / open folder in file explorer</a:t>
            </a:r>
            <a:endParaRPr/>
          </a:p>
        </p:txBody>
      </p:sp>
      <p:grpSp>
        <p:nvGrpSpPr>
          <p:cNvPr id="495" name="Google Shape;495;p53"/>
          <p:cNvGrpSpPr/>
          <p:nvPr/>
        </p:nvGrpSpPr>
        <p:grpSpPr>
          <a:xfrm>
            <a:off x="723899" y="1770224"/>
            <a:ext cx="7696201" cy="4607590"/>
            <a:chOff x="-7749" y="2133600"/>
            <a:chExt cx="9144000" cy="5140990"/>
          </a:xfrm>
        </p:grpSpPr>
        <p:pic>
          <p:nvPicPr>
            <p:cNvPr id="496" name="Google Shape;496;p53"/>
            <p:cNvPicPr preferRelativeResize="0"/>
            <p:nvPr/>
          </p:nvPicPr>
          <p:blipFill rotWithShape="1">
            <a:blip r:embed="rId3">
              <a:alphaModFix/>
            </a:blip>
            <a:srcRect b="0" l="0" r="0" t="0"/>
            <a:stretch/>
          </p:blipFill>
          <p:spPr>
            <a:xfrm>
              <a:off x="-7749" y="2133600"/>
              <a:ext cx="9144000" cy="5140990"/>
            </a:xfrm>
            <a:prstGeom prst="rect">
              <a:avLst/>
            </a:prstGeom>
            <a:noFill/>
            <a:ln>
              <a:noFill/>
            </a:ln>
          </p:spPr>
        </p:pic>
        <p:sp>
          <p:nvSpPr>
            <p:cNvPr id="497" name="Google Shape;497;p53"/>
            <p:cNvSpPr/>
            <p:nvPr/>
          </p:nvSpPr>
          <p:spPr>
            <a:xfrm>
              <a:off x="8001000" y="4038600"/>
              <a:ext cx="533400" cy="152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8" name="Google Shape;498;p53"/>
            <p:cNvSpPr/>
            <p:nvPr/>
          </p:nvSpPr>
          <p:spPr>
            <a:xfrm>
              <a:off x="6019800" y="4982640"/>
              <a:ext cx="1371600" cy="19896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499" name="Google Shape;499;p53"/>
            <p:cNvCxnSpPr>
              <a:stCxn id="497" idx="1"/>
            </p:cNvCxnSpPr>
            <p:nvPr/>
          </p:nvCxnSpPr>
          <p:spPr>
            <a:xfrm flipH="1">
              <a:off x="7162800" y="4114800"/>
              <a:ext cx="838200" cy="86790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sp>
        <p:nvSpPr>
          <p:cNvPr id="504" name="Google Shape;504;p54"/>
          <p:cNvSpPr txBox="1"/>
          <p:nvPr>
            <p:ph type="title"/>
          </p:nvPr>
        </p:nvSpPr>
        <p:spPr>
          <a:xfrm>
            <a:off x="1398397" y="480186"/>
            <a:ext cx="74408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05" name="Google Shape;505;p54"/>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20: Nhấp vào Debug</a:t>
            </a:r>
            <a:endParaRPr/>
          </a:p>
        </p:txBody>
      </p:sp>
      <p:grpSp>
        <p:nvGrpSpPr>
          <p:cNvPr id="506" name="Google Shape;506;p54"/>
          <p:cNvGrpSpPr/>
          <p:nvPr/>
        </p:nvGrpSpPr>
        <p:grpSpPr>
          <a:xfrm>
            <a:off x="477504" y="1752600"/>
            <a:ext cx="8013700" cy="4378990"/>
            <a:chOff x="0" y="1905000"/>
            <a:chExt cx="9144000" cy="5140990"/>
          </a:xfrm>
        </p:grpSpPr>
        <p:pic>
          <p:nvPicPr>
            <p:cNvPr id="507" name="Google Shape;507;p54"/>
            <p:cNvPicPr preferRelativeResize="0"/>
            <p:nvPr/>
          </p:nvPicPr>
          <p:blipFill rotWithShape="1">
            <a:blip r:embed="rId3">
              <a:alphaModFix/>
            </a:blip>
            <a:srcRect b="0" l="0" r="0" t="0"/>
            <a:stretch/>
          </p:blipFill>
          <p:spPr>
            <a:xfrm>
              <a:off x="0" y="1905000"/>
              <a:ext cx="9144000" cy="5140990"/>
            </a:xfrm>
            <a:prstGeom prst="rect">
              <a:avLst/>
            </a:prstGeom>
            <a:noFill/>
            <a:ln>
              <a:noFill/>
            </a:ln>
          </p:spPr>
        </p:pic>
        <p:sp>
          <p:nvSpPr>
            <p:cNvPr id="508" name="Google Shape;508;p54"/>
            <p:cNvSpPr/>
            <p:nvPr/>
          </p:nvSpPr>
          <p:spPr>
            <a:xfrm>
              <a:off x="1828800" y="2667000"/>
              <a:ext cx="3429000" cy="228600"/>
            </a:xfrm>
            <a:prstGeom prst="roundRect">
              <a:avLst>
                <a:gd fmla="val 16667" name="adj"/>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09" name="Google Shape;509;p54"/>
            <p:cNvCxnSpPr/>
            <p:nvPr/>
          </p:nvCxnSpPr>
          <p:spPr>
            <a:xfrm>
              <a:off x="1066800" y="2667000"/>
              <a:ext cx="762000" cy="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sp>
        <p:nvSpPr>
          <p:cNvPr id="514" name="Google Shape;514;p55"/>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15" name="Google Shape;515;p55"/>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21: Chọn setup. exe</a:t>
            </a:r>
            <a:endParaRPr/>
          </a:p>
        </p:txBody>
      </p:sp>
      <p:grpSp>
        <p:nvGrpSpPr>
          <p:cNvPr id="516" name="Google Shape;516;p55"/>
          <p:cNvGrpSpPr/>
          <p:nvPr/>
        </p:nvGrpSpPr>
        <p:grpSpPr>
          <a:xfrm>
            <a:off x="838200" y="1600200"/>
            <a:ext cx="7315200" cy="4885641"/>
            <a:chOff x="0" y="1828800"/>
            <a:chExt cx="9144000" cy="5140990"/>
          </a:xfrm>
        </p:grpSpPr>
        <p:pic>
          <p:nvPicPr>
            <p:cNvPr id="517" name="Google Shape;517;p55"/>
            <p:cNvPicPr preferRelativeResize="0"/>
            <p:nvPr/>
          </p:nvPicPr>
          <p:blipFill rotWithShape="1">
            <a:blip r:embed="rId3">
              <a:alphaModFix/>
            </a:blip>
            <a:srcRect b="0" l="0" r="0" t="0"/>
            <a:stretch/>
          </p:blipFill>
          <p:spPr>
            <a:xfrm>
              <a:off x="0" y="1828800"/>
              <a:ext cx="9144000" cy="5140990"/>
            </a:xfrm>
            <a:prstGeom prst="rect">
              <a:avLst/>
            </a:prstGeom>
            <a:noFill/>
            <a:ln>
              <a:noFill/>
            </a:ln>
          </p:spPr>
        </p:pic>
        <p:sp>
          <p:nvSpPr>
            <p:cNvPr id="518" name="Google Shape;518;p55"/>
            <p:cNvSpPr/>
            <p:nvPr/>
          </p:nvSpPr>
          <p:spPr>
            <a:xfrm>
              <a:off x="1828800" y="2743200"/>
              <a:ext cx="990600" cy="2286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19" name="Google Shape;519;p55"/>
            <p:cNvCxnSpPr>
              <a:endCxn id="518" idx="1"/>
            </p:cNvCxnSpPr>
            <p:nvPr/>
          </p:nvCxnSpPr>
          <p:spPr>
            <a:xfrm>
              <a:off x="1219200" y="2743200"/>
              <a:ext cx="609600" cy="11430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3" name="Shape 523"/>
        <p:cNvGrpSpPr/>
        <p:nvPr/>
      </p:nvGrpSpPr>
      <p:grpSpPr>
        <a:xfrm>
          <a:off x="0" y="0"/>
          <a:ext cx="0" cy="0"/>
          <a:chOff x="0" y="0"/>
          <a:chExt cx="0" cy="0"/>
        </a:xfrm>
      </p:grpSpPr>
      <p:sp>
        <p:nvSpPr>
          <p:cNvPr id="524" name="Google Shape;524;p56"/>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25" name="Google Shape;525;p56"/>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22: Chọn next</a:t>
            </a:r>
            <a:endParaRPr/>
          </a:p>
        </p:txBody>
      </p:sp>
      <p:grpSp>
        <p:nvGrpSpPr>
          <p:cNvPr id="526" name="Google Shape;526;p56"/>
          <p:cNvGrpSpPr/>
          <p:nvPr/>
        </p:nvGrpSpPr>
        <p:grpSpPr>
          <a:xfrm>
            <a:off x="533400" y="1752600"/>
            <a:ext cx="7772400" cy="4575827"/>
            <a:chOff x="0" y="1981200"/>
            <a:chExt cx="9144000" cy="5140990"/>
          </a:xfrm>
        </p:grpSpPr>
        <p:pic>
          <p:nvPicPr>
            <p:cNvPr id="527" name="Google Shape;527;p56"/>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sp>
          <p:nvSpPr>
            <p:cNvPr id="528" name="Google Shape;528;p56"/>
            <p:cNvSpPr/>
            <p:nvPr/>
          </p:nvSpPr>
          <p:spPr>
            <a:xfrm>
              <a:off x="5562600" y="5486400"/>
              <a:ext cx="609600" cy="3048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29" name="Google Shape;529;p56"/>
            <p:cNvCxnSpPr/>
            <p:nvPr/>
          </p:nvCxnSpPr>
          <p:spPr>
            <a:xfrm>
              <a:off x="5029200" y="5635625"/>
              <a:ext cx="533400" cy="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sp>
        <p:nvSpPr>
          <p:cNvPr id="534" name="Google Shape;534;p57"/>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35" name="Google Shape;535;p57"/>
          <p:cNvSpPr txBox="1"/>
          <p:nvPr>
            <p:ph idx="1" type="body"/>
          </p:nvPr>
        </p:nvSpPr>
        <p:spPr>
          <a:xfrm>
            <a:off x="444500" y="1222375"/>
            <a:ext cx="8255000" cy="307777"/>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000"/>
              <a:buFont typeface="Noto Sans Symbols"/>
              <a:buChar char="❑"/>
            </a:pPr>
            <a:r>
              <a:rPr lang="en-US" sz="2000"/>
              <a:t>Bước 23: Xoá đoạn chữ bị bôi xanh </a:t>
            </a:r>
            <a:endParaRPr sz="2000"/>
          </a:p>
        </p:txBody>
      </p:sp>
      <p:grpSp>
        <p:nvGrpSpPr>
          <p:cNvPr id="536" name="Google Shape;536;p57"/>
          <p:cNvGrpSpPr/>
          <p:nvPr/>
        </p:nvGrpSpPr>
        <p:grpSpPr>
          <a:xfrm>
            <a:off x="381000" y="1905000"/>
            <a:ext cx="7924801" cy="4607590"/>
            <a:chOff x="-9041" y="2133600"/>
            <a:chExt cx="9144000" cy="5140990"/>
          </a:xfrm>
        </p:grpSpPr>
        <p:pic>
          <p:nvPicPr>
            <p:cNvPr id="537" name="Google Shape;537;p57"/>
            <p:cNvPicPr preferRelativeResize="0"/>
            <p:nvPr/>
          </p:nvPicPr>
          <p:blipFill rotWithShape="1">
            <a:blip r:embed="rId3">
              <a:alphaModFix/>
            </a:blip>
            <a:srcRect b="0" l="0" r="0" t="0"/>
            <a:stretch/>
          </p:blipFill>
          <p:spPr>
            <a:xfrm>
              <a:off x="-9041" y="2133600"/>
              <a:ext cx="9144000" cy="5140990"/>
            </a:xfrm>
            <a:prstGeom prst="rect">
              <a:avLst/>
            </a:prstGeom>
            <a:noFill/>
            <a:ln>
              <a:noFill/>
            </a:ln>
          </p:spPr>
        </p:pic>
        <p:sp>
          <p:nvSpPr>
            <p:cNvPr id="538" name="Google Shape;538;p57"/>
            <p:cNvSpPr/>
            <p:nvPr/>
          </p:nvSpPr>
          <p:spPr>
            <a:xfrm>
              <a:off x="2895600" y="4343400"/>
              <a:ext cx="2438400" cy="4572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39" name="Google Shape;539;p57"/>
            <p:cNvCxnSpPr/>
            <p:nvPr/>
          </p:nvCxnSpPr>
          <p:spPr>
            <a:xfrm flipH="1" rot="10800000">
              <a:off x="2743200" y="4800600"/>
              <a:ext cx="990600" cy="45720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3" name="Shape 543"/>
        <p:cNvGrpSpPr/>
        <p:nvPr/>
      </p:nvGrpSpPr>
      <p:grpSpPr>
        <a:xfrm>
          <a:off x="0" y="0"/>
          <a:ext cx="0" cy="0"/>
          <a:chOff x="0" y="0"/>
          <a:chExt cx="0" cy="0"/>
        </a:xfrm>
      </p:grpSpPr>
      <p:sp>
        <p:nvSpPr>
          <p:cNvPr id="544" name="Google Shape;544;p58"/>
          <p:cNvSpPr txBox="1"/>
          <p:nvPr>
            <p:ph type="title"/>
          </p:nvPr>
        </p:nvSpPr>
        <p:spPr>
          <a:xfrm>
            <a:off x="1398397" y="480186"/>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45" name="Google Shape;545;p58"/>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24: next</a:t>
            </a:r>
            <a:endParaRPr/>
          </a:p>
        </p:txBody>
      </p:sp>
      <p:grpSp>
        <p:nvGrpSpPr>
          <p:cNvPr id="546" name="Google Shape;546;p58"/>
          <p:cNvGrpSpPr/>
          <p:nvPr/>
        </p:nvGrpSpPr>
        <p:grpSpPr>
          <a:xfrm>
            <a:off x="685800" y="1752600"/>
            <a:ext cx="7543800" cy="4499627"/>
            <a:chOff x="0" y="1981200"/>
            <a:chExt cx="9144000" cy="5140990"/>
          </a:xfrm>
        </p:grpSpPr>
        <p:pic>
          <p:nvPicPr>
            <p:cNvPr id="547" name="Google Shape;547;p58"/>
            <p:cNvPicPr preferRelativeResize="0"/>
            <p:nvPr/>
          </p:nvPicPr>
          <p:blipFill rotWithShape="1">
            <a:blip r:embed="rId3">
              <a:alphaModFix/>
            </a:blip>
            <a:srcRect b="0" l="0" r="0" t="0"/>
            <a:stretch/>
          </p:blipFill>
          <p:spPr>
            <a:xfrm>
              <a:off x="0" y="1981200"/>
              <a:ext cx="9144000" cy="5140990"/>
            </a:xfrm>
            <a:prstGeom prst="rect">
              <a:avLst/>
            </a:prstGeom>
            <a:noFill/>
            <a:ln>
              <a:noFill/>
            </a:ln>
          </p:spPr>
        </p:pic>
        <p:sp>
          <p:nvSpPr>
            <p:cNvPr id="548" name="Google Shape;548;p58"/>
            <p:cNvSpPr/>
            <p:nvPr/>
          </p:nvSpPr>
          <p:spPr>
            <a:xfrm>
              <a:off x="2971800" y="4191000"/>
              <a:ext cx="2362200" cy="4572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49" name="Google Shape;549;p58"/>
            <p:cNvSpPr/>
            <p:nvPr/>
          </p:nvSpPr>
          <p:spPr>
            <a:xfrm>
              <a:off x="5562600" y="5486400"/>
              <a:ext cx="685800" cy="3048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50" name="Google Shape;550;p58"/>
            <p:cNvCxnSpPr>
              <a:endCxn id="549" idx="0"/>
            </p:cNvCxnSpPr>
            <p:nvPr/>
          </p:nvCxnSpPr>
          <p:spPr>
            <a:xfrm>
              <a:off x="5105400" y="4648200"/>
              <a:ext cx="800100" cy="83820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sp>
        <p:nvSpPr>
          <p:cNvPr id="555" name="Google Shape;555;p59"/>
          <p:cNvSpPr txBox="1"/>
          <p:nvPr>
            <p:ph type="title"/>
          </p:nvPr>
        </p:nvSpPr>
        <p:spPr>
          <a:xfrm>
            <a:off x="1398397" y="480186"/>
            <a:ext cx="76694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56" name="Google Shape;556;p59"/>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25: Chọn next</a:t>
            </a:r>
            <a:endParaRPr/>
          </a:p>
        </p:txBody>
      </p:sp>
      <p:grpSp>
        <p:nvGrpSpPr>
          <p:cNvPr id="557" name="Google Shape;557;p59"/>
          <p:cNvGrpSpPr/>
          <p:nvPr/>
        </p:nvGrpSpPr>
        <p:grpSpPr>
          <a:xfrm>
            <a:off x="1066800" y="1676400"/>
            <a:ext cx="7315200" cy="4607590"/>
            <a:chOff x="0" y="2057400"/>
            <a:chExt cx="9144000" cy="5140990"/>
          </a:xfrm>
        </p:grpSpPr>
        <p:pic>
          <p:nvPicPr>
            <p:cNvPr id="558" name="Google Shape;558;p59"/>
            <p:cNvPicPr preferRelativeResize="0"/>
            <p:nvPr/>
          </p:nvPicPr>
          <p:blipFill rotWithShape="1">
            <a:blip r:embed="rId3">
              <a:alphaModFix/>
            </a:blip>
            <a:srcRect b="0" l="0" r="0" t="0"/>
            <a:stretch/>
          </p:blipFill>
          <p:spPr>
            <a:xfrm>
              <a:off x="0" y="2057400"/>
              <a:ext cx="9144000" cy="5140990"/>
            </a:xfrm>
            <a:prstGeom prst="rect">
              <a:avLst/>
            </a:prstGeom>
            <a:noFill/>
            <a:ln>
              <a:noFill/>
            </a:ln>
          </p:spPr>
        </p:pic>
        <p:sp>
          <p:nvSpPr>
            <p:cNvPr id="559" name="Google Shape;559;p59"/>
            <p:cNvSpPr/>
            <p:nvPr/>
          </p:nvSpPr>
          <p:spPr>
            <a:xfrm>
              <a:off x="5562600" y="5562600"/>
              <a:ext cx="685800" cy="2286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60" name="Google Shape;560;p59"/>
            <p:cNvCxnSpPr>
              <a:endCxn id="559" idx="1"/>
            </p:cNvCxnSpPr>
            <p:nvPr/>
          </p:nvCxnSpPr>
          <p:spPr>
            <a:xfrm>
              <a:off x="4953000" y="5635500"/>
              <a:ext cx="609600" cy="4140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4" name="Shape 564"/>
        <p:cNvGrpSpPr/>
        <p:nvPr/>
      </p:nvGrpSpPr>
      <p:grpSpPr>
        <a:xfrm>
          <a:off x="0" y="0"/>
          <a:ext cx="0" cy="0"/>
          <a:chOff x="0" y="0"/>
          <a:chExt cx="0" cy="0"/>
        </a:xfrm>
      </p:grpSpPr>
      <p:sp>
        <p:nvSpPr>
          <p:cNvPr id="565" name="Google Shape;565;p60"/>
          <p:cNvSpPr txBox="1"/>
          <p:nvPr>
            <p:ph type="title"/>
          </p:nvPr>
        </p:nvSpPr>
        <p:spPr>
          <a:xfrm>
            <a:off x="1524000" y="499100"/>
            <a:ext cx="73011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66" name="Google Shape;566;p60"/>
          <p:cNvSpPr txBox="1"/>
          <p:nvPr>
            <p:ph idx="1" type="body"/>
          </p:nvPr>
        </p:nvSpPr>
        <p:spPr>
          <a:xfrm>
            <a:off x="444500" y="1222375"/>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Chờ chương trình Load</a:t>
            </a:r>
            <a:endParaRPr/>
          </a:p>
        </p:txBody>
      </p:sp>
      <p:pic>
        <p:nvPicPr>
          <p:cNvPr id="567" name="Google Shape;567;p60"/>
          <p:cNvPicPr preferRelativeResize="0"/>
          <p:nvPr/>
        </p:nvPicPr>
        <p:blipFill rotWithShape="1">
          <a:blip r:embed="rId3">
            <a:alphaModFix/>
          </a:blip>
          <a:srcRect b="0" l="0" r="0" t="0"/>
          <a:stretch/>
        </p:blipFill>
        <p:spPr>
          <a:xfrm>
            <a:off x="533400" y="1752600"/>
            <a:ext cx="7924800" cy="4759990"/>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1" name="Shape 571"/>
        <p:cNvGrpSpPr/>
        <p:nvPr/>
      </p:nvGrpSpPr>
      <p:grpSpPr>
        <a:xfrm>
          <a:off x="0" y="0"/>
          <a:ext cx="0" cy="0"/>
          <a:chOff x="0" y="0"/>
          <a:chExt cx="0" cy="0"/>
        </a:xfrm>
      </p:grpSpPr>
      <p:sp>
        <p:nvSpPr>
          <p:cNvPr id="572" name="Google Shape;572;p61"/>
          <p:cNvSpPr txBox="1"/>
          <p:nvPr>
            <p:ph type="title"/>
          </p:nvPr>
        </p:nvSpPr>
        <p:spPr>
          <a:xfrm>
            <a:off x="1398397" y="480186"/>
            <a:ext cx="7401381"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73" name="Google Shape;573;p61"/>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26: Chọn yes để tiếp tục cài setup</a:t>
            </a:r>
            <a:endParaRPr/>
          </a:p>
        </p:txBody>
      </p:sp>
      <p:grpSp>
        <p:nvGrpSpPr>
          <p:cNvPr id="574" name="Google Shape;574;p61"/>
          <p:cNvGrpSpPr/>
          <p:nvPr/>
        </p:nvGrpSpPr>
        <p:grpSpPr>
          <a:xfrm>
            <a:off x="762000" y="1676400"/>
            <a:ext cx="7401381" cy="4648200"/>
            <a:chOff x="871308" y="1905000"/>
            <a:chExt cx="7401381" cy="5562600"/>
          </a:xfrm>
        </p:grpSpPr>
        <p:pic>
          <p:nvPicPr>
            <p:cNvPr id="575" name="Google Shape;575;p61"/>
            <p:cNvPicPr preferRelativeResize="0"/>
            <p:nvPr/>
          </p:nvPicPr>
          <p:blipFill rotWithShape="1">
            <a:blip r:embed="rId3">
              <a:alphaModFix/>
            </a:blip>
            <a:srcRect b="0" l="0" r="0" t="0"/>
            <a:stretch/>
          </p:blipFill>
          <p:spPr>
            <a:xfrm>
              <a:off x="871308" y="1905000"/>
              <a:ext cx="7401381" cy="5562600"/>
            </a:xfrm>
            <a:prstGeom prst="rect">
              <a:avLst/>
            </a:prstGeom>
            <a:noFill/>
            <a:ln>
              <a:noFill/>
            </a:ln>
          </p:spPr>
        </p:pic>
        <p:sp>
          <p:nvSpPr>
            <p:cNvPr id="576" name="Google Shape;576;p61"/>
            <p:cNvSpPr/>
            <p:nvPr/>
          </p:nvSpPr>
          <p:spPr>
            <a:xfrm>
              <a:off x="3810000" y="5791200"/>
              <a:ext cx="1447800" cy="4572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77" name="Google Shape;577;p61"/>
            <p:cNvCxnSpPr/>
            <p:nvPr/>
          </p:nvCxnSpPr>
          <p:spPr>
            <a:xfrm>
              <a:off x="2438400" y="6019800"/>
              <a:ext cx="1371600" cy="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1" name="Shape 581"/>
        <p:cNvGrpSpPr/>
        <p:nvPr/>
      </p:nvGrpSpPr>
      <p:grpSpPr>
        <a:xfrm>
          <a:off x="0" y="0"/>
          <a:ext cx="0" cy="0"/>
          <a:chOff x="0" y="0"/>
          <a:chExt cx="0" cy="0"/>
        </a:xfrm>
      </p:grpSpPr>
      <p:sp>
        <p:nvSpPr>
          <p:cNvPr id="582" name="Google Shape;582;p62"/>
          <p:cNvSpPr txBox="1"/>
          <p:nvPr>
            <p:ph type="title"/>
          </p:nvPr>
        </p:nvSpPr>
        <p:spPr>
          <a:xfrm>
            <a:off x="1398397" y="480186"/>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83" name="Google Shape;583;p62"/>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27: Khi đã cài xong / chọn nút close</a:t>
            </a:r>
            <a:endParaRPr/>
          </a:p>
        </p:txBody>
      </p:sp>
      <p:grpSp>
        <p:nvGrpSpPr>
          <p:cNvPr id="584" name="Google Shape;584;p62"/>
          <p:cNvGrpSpPr/>
          <p:nvPr/>
        </p:nvGrpSpPr>
        <p:grpSpPr>
          <a:xfrm>
            <a:off x="1752600" y="1905000"/>
            <a:ext cx="5791200" cy="4038600"/>
            <a:chOff x="1981200" y="2590800"/>
            <a:chExt cx="4725059" cy="3886742"/>
          </a:xfrm>
        </p:grpSpPr>
        <p:pic>
          <p:nvPicPr>
            <p:cNvPr id="585" name="Google Shape;585;p62"/>
            <p:cNvPicPr preferRelativeResize="0"/>
            <p:nvPr/>
          </p:nvPicPr>
          <p:blipFill rotWithShape="1">
            <a:blip r:embed="rId3">
              <a:alphaModFix/>
            </a:blip>
            <a:srcRect b="0" l="0" r="0" t="0"/>
            <a:stretch/>
          </p:blipFill>
          <p:spPr>
            <a:xfrm>
              <a:off x="1981200" y="2590800"/>
              <a:ext cx="4725059" cy="3886742"/>
            </a:xfrm>
            <a:prstGeom prst="rect">
              <a:avLst/>
            </a:prstGeom>
            <a:noFill/>
            <a:ln>
              <a:noFill/>
            </a:ln>
          </p:spPr>
        </p:pic>
        <p:sp>
          <p:nvSpPr>
            <p:cNvPr id="586" name="Google Shape;586;p62"/>
            <p:cNvSpPr/>
            <p:nvPr/>
          </p:nvSpPr>
          <p:spPr>
            <a:xfrm>
              <a:off x="5791200" y="6096000"/>
              <a:ext cx="762000" cy="281814"/>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87" name="Google Shape;587;p62"/>
            <p:cNvCxnSpPr/>
            <p:nvPr/>
          </p:nvCxnSpPr>
          <p:spPr>
            <a:xfrm>
              <a:off x="5105400" y="6248400"/>
              <a:ext cx="685800" cy="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1" name="Shape 591"/>
        <p:cNvGrpSpPr/>
        <p:nvPr/>
      </p:nvGrpSpPr>
      <p:grpSpPr>
        <a:xfrm>
          <a:off x="0" y="0"/>
          <a:ext cx="0" cy="0"/>
          <a:chOff x="0" y="0"/>
          <a:chExt cx="0" cy="0"/>
        </a:xfrm>
      </p:grpSpPr>
      <p:sp>
        <p:nvSpPr>
          <p:cNvPr id="592" name="Google Shape;592;p63"/>
          <p:cNvSpPr txBox="1"/>
          <p:nvPr>
            <p:ph type="title"/>
          </p:nvPr>
        </p:nvSpPr>
        <p:spPr>
          <a:xfrm>
            <a:off x="1398397" y="480186"/>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t>ĐÓNG GÓI CHƯƠNG TRÌNH HOÀN CHỈNH</a:t>
            </a:r>
            <a:endParaRPr/>
          </a:p>
        </p:txBody>
      </p:sp>
      <p:sp>
        <p:nvSpPr>
          <p:cNvPr id="593" name="Google Shape;593;p63"/>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Kết quả khi ta đóng gói chương trình hoàn chỉnh</a:t>
            </a:r>
            <a:endParaRPr/>
          </a:p>
        </p:txBody>
      </p:sp>
      <p:grpSp>
        <p:nvGrpSpPr>
          <p:cNvPr id="594" name="Google Shape;594;p63"/>
          <p:cNvGrpSpPr/>
          <p:nvPr/>
        </p:nvGrpSpPr>
        <p:grpSpPr>
          <a:xfrm>
            <a:off x="707803" y="1600200"/>
            <a:ext cx="8153400" cy="4912390"/>
            <a:chOff x="0" y="1905000"/>
            <a:chExt cx="9144000" cy="5140990"/>
          </a:xfrm>
        </p:grpSpPr>
        <p:pic>
          <p:nvPicPr>
            <p:cNvPr id="595" name="Google Shape;595;p63"/>
            <p:cNvPicPr preferRelativeResize="0"/>
            <p:nvPr/>
          </p:nvPicPr>
          <p:blipFill rotWithShape="1">
            <a:blip r:embed="rId3">
              <a:alphaModFix/>
            </a:blip>
            <a:srcRect b="0" l="0" r="0" t="0"/>
            <a:stretch/>
          </p:blipFill>
          <p:spPr>
            <a:xfrm>
              <a:off x="0" y="1905000"/>
              <a:ext cx="9144000" cy="5140990"/>
            </a:xfrm>
            <a:prstGeom prst="rect">
              <a:avLst/>
            </a:prstGeom>
            <a:noFill/>
            <a:ln>
              <a:noFill/>
            </a:ln>
          </p:spPr>
        </p:pic>
        <p:sp>
          <p:nvSpPr>
            <p:cNvPr id="596" name="Google Shape;596;p63"/>
            <p:cNvSpPr/>
            <p:nvPr/>
          </p:nvSpPr>
          <p:spPr>
            <a:xfrm>
              <a:off x="990600" y="2438400"/>
              <a:ext cx="609600" cy="533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cxnSp>
          <p:nvCxnSpPr>
            <p:cNvPr id="597" name="Google Shape;597;p63"/>
            <p:cNvCxnSpPr/>
            <p:nvPr/>
          </p:nvCxnSpPr>
          <p:spPr>
            <a:xfrm rot="10800000">
              <a:off x="1600200" y="2667000"/>
              <a:ext cx="762000" cy="0"/>
            </a:xfrm>
            <a:prstGeom prst="straightConnector1">
              <a:avLst/>
            </a:prstGeom>
            <a:noFill/>
            <a:ln cap="flat" cmpd="sng" w="9525">
              <a:solidFill>
                <a:srgbClr val="FF0000"/>
              </a:solidFill>
              <a:prstDash val="solid"/>
              <a:round/>
              <a:headEnd len="sm" w="sm" type="none"/>
              <a:tailEnd len="med" w="med" type="triangle"/>
            </a:ln>
          </p:spPr>
        </p:cxnSp>
      </p:gr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2" name="Shape 602"/>
        <p:cNvGrpSpPr/>
        <p:nvPr/>
      </p:nvGrpSpPr>
      <p:grpSpPr>
        <a:xfrm>
          <a:off x="0" y="0"/>
          <a:ext cx="0" cy="0"/>
          <a:chOff x="0" y="0"/>
          <a:chExt cx="0" cy="0"/>
        </a:xfrm>
      </p:grpSpPr>
      <p:sp>
        <p:nvSpPr>
          <p:cNvPr id="603" name="Google Shape;603;p64"/>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604" name="Google Shape;604;p64"/>
          <p:cNvSpPr txBox="1"/>
          <p:nvPr/>
        </p:nvSpPr>
        <p:spPr>
          <a:xfrm>
            <a:off x="457200" y="1600200"/>
            <a:ext cx="8534400" cy="335668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 Kỹ Thuật Lập Trình Ứng Dụng Chuyên Nghiệp Visual Basic .NET,  NXB Lao động xã hội, 2004</a:t>
            </a:r>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Hướng dẫn lập trình Visual basic.NET, www.vivosoft.com </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https://www.youtube.com/watch?v=cahAnLyKvu8</a:t>
            </a:r>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