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3"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Lst>
  <p:sldSz cy="6858000" cx="9144000"/>
  <p:notesSz cx="9144000" cy="6858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914">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914"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44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44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44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52" name="Google Shape;52;p1: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3" name="Google Shape;53;p1: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p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59" name="Google Shape;59;p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p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66" name="Google Shape;66;p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 name="Shape 72"/>
        <p:cNvGrpSpPr/>
        <p:nvPr/>
      </p:nvGrpSpPr>
      <p:grpSpPr>
        <a:xfrm>
          <a:off x="0" y="0"/>
          <a:ext cx="0" cy="0"/>
          <a:chOff x="0" y="0"/>
          <a:chExt cx="0" cy="0"/>
        </a:xfrm>
      </p:grpSpPr>
      <p:sp>
        <p:nvSpPr>
          <p:cNvPr id="73" name="Google Shape;73;p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74" name="Google Shape;74;p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p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3" name="Google Shape;83;p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 name="Shape 89"/>
        <p:cNvGrpSpPr/>
        <p:nvPr/>
      </p:nvGrpSpPr>
      <p:grpSpPr>
        <a:xfrm>
          <a:off x="0" y="0"/>
          <a:ext cx="0" cy="0"/>
          <a:chOff x="0" y="0"/>
          <a:chExt cx="0" cy="0"/>
        </a:xfrm>
      </p:grpSpPr>
      <p:sp>
        <p:nvSpPr>
          <p:cNvPr id="90" name="Google Shape;90;p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1" name="Google Shape;91;p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1" name="Google Shape;101;p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 name="Shape 106"/>
        <p:cNvGrpSpPr/>
        <p:nvPr/>
      </p:nvGrpSpPr>
      <p:grpSpPr>
        <a:xfrm>
          <a:off x="0" y="0"/>
          <a:ext cx="0" cy="0"/>
          <a:chOff x="0" y="0"/>
          <a:chExt cx="0" cy="0"/>
        </a:xfrm>
      </p:grpSpPr>
      <p:sp>
        <p:nvSpPr>
          <p:cNvPr id="107" name="Google Shape;107;p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8" name="Google Shape;108;p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1" name="Shape 121"/>
        <p:cNvGrpSpPr/>
        <p:nvPr/>
      </p:nvGrpSpPr>
      <p:grpSpPr>
        <a:xfrm>
          <a:off x="0" y="0"/>
          <a:ext cx="0" cy="0"/>
          <a:chOff x="0" y="0"/>
          <a:chExt cx="0" cy="0"/>
        </a:xfrm>
      </p:grpSpPr>
      <p:sp>
        <p:nvSpPr>
          <p:cNvPr id="122" name="Google Shape;122;p1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3" name="Google Shape;123;p1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1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1" name="Google Shape;131;p1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1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1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1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1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1" name="Shape 151"/>
        <p:cNvGrpSpPr/>
        <p:nvPr/>
      </p:nvGrpSpPr>
      <p:grpSpPr>
        <a:xfrm>
          <a:off x="0" y="0"/>
          <a:ext cx="0" cy="0"/>
          <a:chOff x="0" y="0"/>
          <a:chExt cx="0" cy="0"/>
        </a:xfrm>
      </p:grpSpPr>
      <p:sp>
        <p:nvSpPr>
          <p:cNvPr id="152" name="Google Shape;152;p1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3" name="Google Shape;153;p1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1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5" name="Google Shape;165;p1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1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6" name="Google Shape;176;p1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1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1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1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3" name="Google Shape;203;p1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 name="Shape 223"/>
        <p:cNvGrpSpPr/>
        <p:nvPr/>
      </p:nvGrpSpPr>
      <p:grpSpPr>
        <a:xfrm>
          <a:off x="0" y="0"/>
          <a:ext cx="0" cy="0"/>
          <a:chOff x="0" y="0"/>
          <a:chExt cx="0" cy="0"/>
        </a:xfrm>
      </p:grpSpPr>
      <p:sp>
        <p:nvSpPr>
          <p:cNvPr id="224" name="Google Shape;224;p2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5" name="Google Shape;225;p2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2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7" name="Google Shape;237;p2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2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2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2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2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2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2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2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2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9" name="Google Shape;279;p2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9" name="Shape 309"/>
        <p:cNvGrpSpPr/>
        <p:nvPr/>
      </p:nvGrpSpPr>
      <p:grpSpPr>
        <a:xfrm>
          <a:off x="0" y="0"/>
          <a:ext cx="0" cy="0"/>
          <a:chOff x="0" y="0"/>
          <a:chExt cx="0" cy="0"/>
        </a:xfrm>
      </p:grpSpPr>
      <p:sp>
        <p:nvSpPr>
          <p:cNvPr id="310" name="Google Shape;310;p2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1" name="Google Shape;311;p2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3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3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0" name="Shape 330"/>
        <p:cNvGrpSpPr/>
        <p:nvPr/>
      </p:nvGrpSpPr>
      <p:grpSpPr>
        <a:xfrm>
          <a:off x="0" y="0"/>
          <a:ext cx="0" cy="0"/>
          <a:chOff x="0" y="0"/>
          <a:chExt cx="0" cy="0"/>
        </a:xfrm>
      </p:grpSpPr>
      <p:sp>
        <p:nvSpPr>
          <p:cNvPr id="331" name="Google Shape;331;p3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2" name="Google Shape;332;p3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7" name="Shape 337"/>
        <p:cNvGrpSpPr/>
        <p:nvPr/>
      </p:nvGrpSpPr>
      <p:grpSpPr>
        <a:xfrm>
          <a:off x="0" y="0"/>
          <a:ext cx="0" cy="0"/>
          <a:chOff x="0" y="0"/>
          <a:chExt cx="0" cy="0"/>
        </a:xfrm>
      </p:grpSpPr>
      <p:sp>
        <p:nvSpPr>
          <p:cNvPr id="338" name="Google Shape;338;p3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9" name="Google Shape;339;p3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3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3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3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p3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3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0" name="Google Shape;360;p3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0" name="Shape 370"/>
        <p:cNvGrpSpPr/>
        <p:nvPr/>
      </p:nvGrpSpPr>
      <p:grpSpPr>
        <a:xfrm>
          <a:off x="0" y="0"/>
          <a:ext cx="0" cy="0"/>
          <a:chOff x="0" y="0"/>
          <a:chExt cx="0" cy="0"/>
        </a:xfrm>
      </p:grpSpPr>
      <p:sp>
        <p:nvSpPr>
          <p:cNvPr id="371" name="Google Shape;371;p36: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2" name="Google Shape;372;p3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37: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37: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38: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38: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39: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2" name="Google Shape;392;p39: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40: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8" name="Google Shape;398;p40: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41: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5" name="Google Shape;405;p41: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p42: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2" name="Google Shape;412;p42: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43: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8" name="Google Shape;418;p43: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2" name="Shape 422"/>
        <p:cNvGrpSpPr/>
        <p:nvPr/>
      </p:nvGrpSpPr>
      <p:grpSpPr>
        <a:xfrm>
          <a:off x="0" y="0"/>
          <a:ext cx="0" cy="0"/>
          <a:chOff x="0" y="0"/>
          <a:chExt cx="0" cy="0"/>
        </a:xfrm>
      </p:grpSpPr>
      <p:sp>
        <p:nvSpPr>
          <p:cNvPr id="423" name="Google Shape;423;p44: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4" name="Google Shape;424;p44: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45:notes"/>
          <p:cNvSpPr txBox="1"/>
          <p:nvPr>
            <p:ph idx="1" type="body"/>
          </p:nvPr>
        </p:nvSpPr>
        <p:spPr>
          <a:xfrm>
            <a:off x="914400" y="3300413"/>
            <a:ext cx="7315200" cy="2700337"/>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9" name="Google Shape;439;p45: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5" name="Shape 445"/>
        <p:cNvGrpSpPr/>
        <p:nvPr/>
      </p:nvGrpSpPr>
      <p:grpSpPr>
        <a:xfrm>
          <a:off x="0" y="0"/>
          <a:ext cx="0" cy="0"/>
          <a:chOff x="0" y="0"/>
          <a:chExt cx="0" cy="0"/>
        </a:xfrm>
      </p:grpSpPr>
      <p:sp>
        <p:nvSpPr>
          <p:cNvPr id="446" name="Google Shape;446;p46:notes"/>
          <p:cNvSpPr/>
          <p:nvPr>
            <p:ph idx="2" type="sldImg"/>
          </p:nvPr>
        </p:nvSpPr>
        <p:spPr>
          <a:xfrm>
            <a:off x="3028950" y="857250"/>
            <a:ext cx="3086100" cy="2314575"/>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7" name="Google Shape;447;p46:notes"/>
          <p:cNvSpPr txBox="1"/>
          <p:nvPr>
            <p:ph idx="1" type="body"/>
          </p:nvPr>
        </p:nvSpPr>
        <p:spPr>
          <a:xfrm>
            <a:off x="914400" y="3300413"/>
            <a:ext cx="7315200" cy="270033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48" name="Google Shape;448;p46:notes"/>
          <p:cNvSpPr txBox="1"/>
          <p:nvPr>
            <p:ph idx="12" type="sldNum"/>
          </p:nvPr>
        </p:nvSpPr>
        <p:spPr>
          <a:xfrm>
            <a:off x="5180013" y="6513513"/>
            <a:ext cx="3962400" cy="3444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8" name="Shape 18"/>
        <p:cNvGrpSpPr/>
        <p:nvPr/>
      </p:nvGrpSpPr>
      <p:grpSpPr>
        <a:xfrm>
          <a:off x="0" y="0"/>
          <a:ext cx="0" cy="0"/>
          <a:chOff x="0" y="0"/>
          <a:chExt cx="0" cy="0"/>
        </a:xfrm>
      </p:grpSpPr>
      <p:sp>
        <p:nvSpPr>
          <p:cNvPr id="19" name="Google Shape;19;p2"/>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sz="1800">
                <a:solidFill>
                  <a:srgbClr val="888888"/>
                </a:solidFill>
                <a:latin typeface="Calibri"/>
                <a:ea typeface="Calibri"/>
                <a:cs typeface="Calibri"/>
                <a:sym typeface="Calibri"/>
              </a:defRPr>
            </a:lvl1pPr>
            <a:lvl2pPr indent="0" lvl="1" marL="0" algn="r">
              <a:spcBef>
                <a:spcPts val="0"/>
              </a:spcBef>
              <a:buNone/>
              <a:defRPr sz="1800">
                <a:solidFill>
                  <a:srgbClr val="888888"/>
                </a:solidFill>
                <a:latin typeface="Calibri"/>
                <a:ea typeface="Calibri"/>
                <a:cs typeface="Calibri"/>
                <a:sym typeface="Calibri"/>
              </a:defRPr>
            </a:lvl2pPr>
            <a:lvl3pPr indent="0" lvl="2" marL="0" algn="r">
              <a:spcBef>
                <a:spcPts val="0"/>
              </a:spcBef>
              <a:buNone/>
              <a:defRPr sz="1800">
                <a:solidFill>
                  <a:srgbClr val="888888"/>
                </a:solidFill>
                <a:latin typeface="Calibri"/>
                <a:ea typeface="Calibri"/>
                <a:cs typeface="Calibri"/>
                <a:sym typeface="Calibri"/>
              </a:defRPr>
            </a:lvl3pPr>
            <a:lvl4pPr indent="0" lvl="3" marL="0" algn="r">
              <a:spcBef>
                <a:spcPts val="0"/>
              </a:spcBef>
              <a:buNone/>
              <a:defRPr sz="1800">
                <a:solidFill>
                  <a:srgbClr val="888888"/>
                </a:solidFill>
                <a:latin typeface="Calibri"/>
                <a:ea typeface="Calibri"/>
                <a:cs typeface="Calibri"/>
                <a:sym typeface="Calibri"/>
              </a:defRPr>
            </a:lvl4pPr>
            <a:lvl5pPr indent="0" lvl="4" marL="0" algn="r">
              <a:spcBef>
                <a:spcPts val="0"/>
              </a:spcBef>
              <a:buNone/>
              <a:defRPr sz="1800">
                <a:solidFill>
                  <a:srgbClr val="888888"/>
                </a:solidFill>
                <a:latin typeface="Calibri"/>
                <a:ea typeface="Calibri"/>
                <a:cs typeface="Calibri"/>
                <a:sym typeface="Calibri"/>
              </a:defRPr>
            </a:lvl5pPr>
            <a:lvl6pPr indent="0" lvl="5" marL="0" algn="r">
              <a:spcBef>
                <a:spcPts val="0"/>
              </a:spcBef>
              <a:buNone/>
              <a:defRPr sz="1800">
                <a:solidFill>
                  <a:srgbClr val="888888"/>
                </a:solidFill>
                <a:latin typeface="Calibri"/>
                <a:ea typeface="Calibri"/>
                <a:cs typeface="Calibri"/>
                <a:sym typeface="Calibri"/>
              </a:defRPr>
            </a:lvl6pPr>
            <a:lvl7pPr indent="0" lvl="6" marL="0" algn="r">
              <a:spcBef>
                <a:spcPts val="0"/>
              </a:spcBef>
              <a:buNone/>
              <a:defRPr sz="1800">
                <a:solidFill>
                  <a:srgbClr val="888888"/>
                </a:solidFill>
                <a:latin typeface="Calibri"/>
                <a:ea typeface="Calibri"/>
                <a:cs typeface="Calibri"/>
                <a:sym typeface="Calibri"/>
              </a:defRPr>
            </a:lvl7pPr>
            <a:lvl8pPr indent="0" lvl="7" marL="0" algn="r">
              <a:spcBef>
                <a:spcPts val="0"/>
              </a:spcBef>
              <a:buNone/>
              <a:defRPr sz="1800">
                <a:solidFill>
                  <a:srgbClr val="888888"/>
                </a:solidFill>
                <a:latin typeface="Calibri"/>
                <a:ea typeface="Calibri"/>
                <a:cs typeface="Calibri"/>
                <a:sym typeface="Calibri"/>
              </a:defRPr>
            </a:lvl8pPr>
            <a:lvl9pPr indent="0" lvl="8" mar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23" name="Google Shape;23;p2"/>
          <p:cNvPicPr preferRelativeResize="0"/>
          <p:nvPr/>
        </p:nvPicPr>
        <p:blipFill rotWithShape="1">
          <a:blip r:embed="rId2">
            <a:alphaModFix/>
          </a:blip>
          <a:srcRect b="0" l="0" r="0" t="0"/>
          <a:stretch/>
        </p:blipFill>
        <p:spPr>
          <a:xfrm>
            <a:off x="228600" y="137160"/>
            <a:ext cx="1981200" cy="131837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4" name="Shape 24"/>
        <p:cNvGrpSpPr/>
        <p:nvPr/>
      </p:nvGrpSpPr>
      <p:grpSpPr>
        <a:xfrm>
          <a:off x="0" y="0"/>
          <a:ext cx="0" cy="0"/>
          <a:chOff x="0" y="0"/>
          <a:chExt cx="0" cy="0"/>
        </a:xfrm>
      </p:grpSpPr>
      <p:sp>
        <p:nvSpPr>
          <p:cNvPr id="25" name="Google Shape;25;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6" name="Google Shape;26;p3"/>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 name="Google Shape;27;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sz="1800">
                <a:solidFill>
                  <a:srgbClr val="888888"/>
                </a:solidFill>
                <a:latin typeface="Calibri"/>
                <a:ea typeface="Calibri"/>
                <a:cs typeface="Calibri"/>
                <a:sym typeface="Calibri"/>
              </a:defRPr>
            </a:lvl1pPr>
            <a:lvl2pPr indent="0" lvl="1" marL="0" algn="r">
              <a:spcBef>
                <a:spcPts val="0"/>
              </a:spcBef>
              <a:buNone/>
              <a:defRPr sz="1800">
                <a:solidFill>
                  <a:srgbClr val="888888"/>
                </a:solidFill>
                <a:latin typeface="Calibri"/>
                <a:ea typeface="Calibri"/>
                <a:cs typeface="Calibri"/>
                <a:sym typeface="Calibri"/>
              </a:defRPr>
            </a:lvl2pPr>
            <a:lvl3pPr indent="0" lvl="2" marL="0" algn="r">
              <a:spcBef>
                <a:spcPts val="0"/>
              </a:spcBef>
              <a:buNone/>
              <a:defRPr sz="1800">
                <a:solidFill>
                  <a:srgbClr val="888888"/>
                </a:solidFill>
                <a:latin typeface="Calibri"/>
                <a:ea typeface="Calibri"/>
                <a:cs typeface="Calibri"/>
                <a:sym typeface="Calibri"/>
              </a:defRPr>
            </a:lvl3pPr>
            <a:lvl4pPr indent="0" lvl="3" marL="0" algn="r">
              <a:spcBef>
                <a:spcPts val="0"/>
              </a:spcBef>
              <a:buNone/>
              <a:defRPr sz="1800">
                <a:solidFill>
                  <a:srgbClr val="888888"/>
                </a:solidFill>
                <a:latin typeface="Calibri"/>
                <a:ea typeface="Calibri"/>
                <a:cs typeface="Calibri"/>
                <a:sym typeface="Calibri"/>
              </a:defRPr>
            </a:lvl4pPr>
            <a:lvl5pPr indent="0" lvl="4" marL="0" algn="r">
              <a:spcBef>
                <a:spcPts val="0"/>
              </a:spcBef>
              <a:buNone/>
              <a:defRPr sz="1800">
                <a:solidFill>
                  <a:srgbClr val="888888"/>
                </a:solidFill>
                <a:latin typeface="Calibri"/>
                <a:ea typeface="Calibri"/>
                <a:cs typeface="Calibri"/>
                <a:sym typeface="Calibri"/>
              </a:defRPr>
            </a:lvl5pPr>
            <a:lvl6pPr indent="0" lvl="5" marL="0" algn="r">
              <a:spcBef>
                <a:spcPts val="0"/>
              </a:spcBef>
              <a:buNone/>
              <a:defRPr sz="1800">
                <a:solidFill>
                  <a:srgbClr val="888888"/>
                </a:solidFill>
                <a:latin typeface="Calibri"/>
                <a:ea typeface="Calibri"/>
                <a:cs typeface="Calibri"/>
                <a:sym typeface="Calibri"/>
              </a:defRPr>
            </a:lvl6pPr>
            <a:lvl7pPr indent="0" lvl="6" marL="0" algn="r">
              <a:spcBef>
                <a:spcPts val="0"/>
              </a:spcBef>
              <a:buNone/>
              <a:defRPr sz="1800">
                <a:solidFill>
                  <a:srgbClr val="888888"/>
                </a:solidFill>
                <a:latin typeface="Calibri"/>
                <a:ea typeface="Calibri"/>
                <a:cs typeface="Calibri"/>
                <a:sym typeface="Calibri"/>
              </a:defRPr>
            </a:lvl7pPr>
            <a:lvl8pPr indent="0" lvl="7" marL="0" algn="r">
              <a:spcBef>
                <a:spcPts val="0"/>
              </a:spcBef>
              <a:buNone/>
              <a:defRPr sz="1800">
                <a:solidFill>
                  <a:srgbClr val="888888"/>
                </a:solidFill>
                <a:latin typeface="Calibri"/>
                <a:ea typeface="Calibri"/>
                <a:cs typeface="Calibri"/>
                <a:sym typeface="Calibri"/>
              </a:defRPr>
            </a:lvl8pPr>
            <a:lvl9pPr indent="0" lvl="8" mar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30" name="Google Shape;30;p3"/>
          <p:cNvPicPr preferRelativeResize="0"/>
          <p:nvPr/>
        </p:nvPicPr>
        <p:blipFill rotWithShape="1">
          <a:blip r:embed="rId2">
            <a:alphaModFix/>
          </a:blip>
          <a:srcRect b="0" l="0" r="0" t="0"/>
          <a:stretch/>
        </p:blipFill>
        <p:spPr>
          <a:xfrm>
            <a:off x="28903" y="157785"/>
            <a:ext cx="1219200" cy="811306"/>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31" name="Shape 31"/>
        <p:cNvGrpSpPr/>
        <p:nvPr/>
      </p:nvGrpSpPr>
      <p:grpSpPr>
        <a:xfrm>
          <a:off x="0" y="0"/>
          <a:ext cx="0" cy="0"/>
          <a:chOff x="0" y="0"/>
          <a:chExt cx="0" cy="0"/>
        </a:xfrm>
      </p:grpSpPr>
      <p:sp>
        <p:nvSpPr>
          <p:cNvPr id="32" name="Google Shape;32;p4"/>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sz="1800">
                <a:solidFill>
                  <a:srgbClr val="888888"/>
                </a:solidFill>
                <a:latin typeface="Calibri"/>
                <a:ea typeface="Calibri"/>
                <a:cs typeface="Calibri"/>
                <a:sym typeface="Calibri"/>
              </a:defRPr>
            </a:lvl1pPr>
            <a:lvl2pPr indent="0" lvl="1" marL="0" algn="r">
              <a:spcBef>
                <a:spcPts val="0"/>
              </a:spcBef>
              <a:buNone/>
              <a:defRPr sz="1800">
                <a:solidFill>
                  <a:srgbClr val="888888"/>
                </a:solidFill>
                <a:latin typeface="Calibri"/>
                <a:ea typeface="Calibri"/>
                <a:cs typeface="Calibri"/>
                <a:sym typeface="Calibri"/>
              </a:defRPr>
            </a:lvl2pPr>
            <a:lvl3pPr indent="0" lvl="2" marL="0" algn="r">
              <a:spcBef>
                <a:spcPts val="0"/>
              </a:spcBef>
              <a:buNone/>
              <a:defRPr sz="1800">
                <a:solidFill>
                  <a:srgbClr val="888888"/>
                </a:solidFill>
                <a:latin typeface="Calibri"/>
                <a:ea typeface="Calibri"/>
                <a:cs typeface="Calibri"/>
                <a:sym typeface="Calibri"/>
              </a:defRPr>
            </a:lvl3pPr>
            <a:lvl4pPr indent="0" lvl="3" marL="0" algn="r">
              <a:spcBef>
                <a:spcPts val="0"/>
              </a:spcBef>
              <a:buNone/>
              <a:defRPr sz="1800">
                <a:solidFill>
                  <a:srgbClr val="888888"/>
                </a:solidFill>
                <a:latin typeface="Calibri"/>
                <a:ea typeface="Calibri"/>
                <a:cs typeface="Calibri"/>
                <a:sym typeface="Calibri"/>
              </a:defRPr>
            </a:lvl4pPr>
            <a:lvl5pPr indent="0" lvl="4" marL="0" algn="r">
              <a:spcBef>
                <a:spcPts val="0"/>
              </a:spcBef>
              <a:buNone/>
              <a:defRPr sz="1800">
                <a:solidFill>
                  <a:srgbClr val="888888"/>
                </a:solidFill>
                <a:latin typeface="Calibri"/>
                <a:ea typeface="Calibri"/>
                <a:cs typeface="Calibri"/>
                <a:sym typeface="Calibri"/>
              </a:defRPr>
            </a:lvl5pPr>
            <a:lvl6pPr indent="0" lvl="5" marL="0" algn="r">
              <a:spcBef>
                <a:spcPts val="0"/>
              </a:spcBef>
              <a:buNone/>
              <a:defRPr sz="1800">
                <a:solidFill>
                  <a:srgbClr val="888888"/>
                </a:solidFill>
                <a:latin typeface="Calibri"/>
                <a:ea typeface="Calibri"/>
                <a:cs typeface="Calibri"/>
                <a:sym typeface="Calibri"/>
              </a:defRPr>
            </a:lvl6pPr>
            <a:lvl7pPr indent="0" lvl="6" marL="0" algn="r">
              <a:spcBef>
                <a:spcPts val="0"/>
              </a:spcBef>
              <a:buNone/>
              <a:defRPr sz="1800">
                <a:solidFill>
                  <a:srgbClr val="888888"/>
                </a:solidFill>
                <a:latin typeface="Calibri"/>
                <a:ea typeface="Calibri"/>
                <a:cs typeface="Calibri"/>
                <a:sym typeface="Calibri"/>
              </a:defRPr>
            </a:lvl7pPr>
            <a:lvl8pPr indent="0" lvl="7" marL="0" algn="r">
              <a:spcBef>
                <a:spcPts val="0"/>
              </a:spcBef>
              <a:buNone/>
              <a:defRPr sz="1800">
                <a:solidFill>
                  <a:srgbClr val="888888"/>
                </a:solidFill>
                <a:latin typeface="Calibri"/>
                <a:ea typeface="Calibri"/>
                <a:cs typeface="Calibri"/>
                <a:sym typeface="Calibri"/>
              </a:defRPr>
            </a:lvl8pPr>
            <a:lvl9pPr indent="0" lvl="8" mar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36" name="Google Shape;36;p4"/>
          <p:cNvPicPr preferRelativeResize="0"/>
          <p:nvPr/>
        </p:nvPicPr>
        <p:blipFill rotWithShape="1">
          <a:blip r:embed="rId2">
            <a:alphaModFix/>
          </a:blip>
          <a:srcRect b="0" l="0" r="0" t="0"/>
          <a:stretch/>
        </p:blipFill>
        <p:spPr>
          <a:xfrm>
            <a:off x="2628" y="137160"/>
            <a:ext cx="1295399" cy="86201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7" name="Shape 37"/>
        <p:cNvGrpSpPr/>
        <p:nvPr/>
      </p:nvGrpSpPr>
      <p:grpSpPr>
        <a:xfrm>
          <a:off x="0" y="0"/>
          <a:ext cx="0" cy="0"/>
          <a:chOff x="0" y="0"/>
          <a:chExt cx="0" cy="0"/>
        </a:xfrm>
      </p:grpSpPr>
      <p:sp>
        <p:nvSpPr>
          <p:cNvPr id="38" name="Google Shape;38;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9" name="Google Shape;39;p5"/>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0" name="Google Shape;40;p5"/>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1" name="Google Shape;41;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sz="1800">
                <a:solidFill>
                  <a:srgbClr val="888888"/>
                </a:solidFill>
                <a:latin typeface="Calibri"/>
                <a:ea typeface="Calibri"/>
                <a:cs typeface="Calibri"/>
                <a:sym typeface="Calibri"/>
              </a:defRPr>
            </a:lvl1pPr>
            <a:lvl2pPr indent="0" lvl="1" marL="0" algn="r">
              <a:spcBef>
                <a:spcPts val="0"/>
              </a:spcBef>
              <a:buNone/>
              <a:defRPr sz="1800">
                <a:solidFill>
                  <a:srgbClr val="888888"/>
                </a:solidFill>
                <a:latin typeface="Calibri"/>
                <a:ea typeface="Calibri"/>
                <a:cs typeface="Calibri"/>
                <a:sym typeface="Calibri"/>
              </a:defRPr>
            </a:lvl2pPr>
            <a:lvl3pPr indent="0" lvl="2" marL="0" algn="r">
              <a:spcBef>
                <a:spcPts val="0"/>
              </a:spcBef>
              <a:buNone/>
              <a:defRPr sz="1800">
                <a:solidFill>
                  <a:srgbClr val="888888"/>
                </a:solidFill>
                <a:latin typeface="Calibri"/>
                <a:ea typeface="Calibri"/>
                <a:cs typeface="Calibri"/>
                <a:sym typeface="Calibri"/>
              </a:defRPr>
            </a:lvl3pPr>
            <a:lvl4pPr indent="0" lvl="3" marL="0" algn="r">
              <a:spcBef>
                <a:spcPts val="0"/>
              </a:spcBef>
              <a:buNone/>
              <a:defRPr sz="1800">
                <a:solidFill>
                  <a:srgbClr val="888888"/>
                </a:solidFill>
                <a:latin typeface="Calibri"/>
                <a:ea typeface="Calibri"/>
                <a:cs typeface="Calibri"/>
                <a:sym typeface="Calibri"/>
              </a:defRPr>
            </a:lvl4pPr>
            <a:lvl5pPr indent="0" lvl="4" marL="0" algn="r">
              <a:spcBef>
                <a:spcPts val="0"/>
              </a:spcBef>
              <a:buNone/>
              <a:defRPr sz="1800">
                <a:solidFill>
                  <a:srgbClr val="888888"/>
                </a:solidFill>
                <a:latin typeface="Calibri"/>
                <a:ea typeface="Calibri"/>
                <a:cs typeface="Calibri"/>
                <a:sym typeface="Calibri"/>
              </a:defRPr>
            </a:lvl5pPr>
            <a:lvl6pPr indent="0" lvl="5" marL="0" algn="r">
              <a:spcBef>
                <a:spcPts val="0"/>
              </a:spcBef>
              <a:buNone/>
              <a:defRPr sz="1800">
                <a:solidFill>
                  <a:srgbClr val="888888"/>
                </a:solidFill>
                <a:latin typeface="Calibri"/>
                <a:ea typeface="Calibri"/>
                <a:cs typeface="Calibri"/>
                <a:sym typeface="Calibri"/>
              </a:defRPr>
            </a:lvl6pPr>
            <a:lvl7pPr indent="0" lvl="6" marL="0" algn="r">
              <a:spcBef>
                <a:spcPts val="0"/>
              </a:spcBef>
              <a:buNone/>
              <a:defRPr sz="1800">
                <a:solidFill>
                  <a:srgbClr val="888888"/>
                </a:solidFill>
                <a:latin typeface="Calibri"/>
                <a:ea typeface="Calibri"/>
                <a:cs typeface="Calibri"/>
                <a:sym typeface="Calibri"/>
              </a:defRPr>
            </a:lvl7pPr>
            <a:lvl8pPr indent="0" lvl="7" marL="0" algn="r">
              <a:spcBef>
                <a:spcPts val="0"/>
              </a:spcBef>
              <a:buNone/>
              <a:defRPr sz="1800">
                <a:solidFill>
                  <a:srgbClr val="888888"/>
                </a:solidFill>
                <a:latin typeface="Calibri"/>
                <a:ea typeface="Calibri"/>
                <a:cs typeface="Calibri"/>
                <a:sym typeface="Calibri"/>
              </a:defRPr>
            </a:lvl8pPr>
            <a:lvl9pPr indent="0" lvl="8" mar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44" name="Google Shape;44;p5"/>
          <p:cNvPicPr preferRelativeResize="0"/>
          <p:nvPr/>
        </p:nvPicPr>
        <p:blipFill rotWithShape="1">
          <a:blip r:embed="rId2">
            <a:alphaModFix/>
          </a:blip>
          <a:srcRect b="0" l="0" r="0" t="0"/>
          <a:stretch/>
        </p:blipFill>
        <p:spPr>
          <a:xfrm>
            <a:off x="58854" y="137160"/>
            <a:ext cx="1310640" cy="872154"/>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5" name="Shape 45"/>
        <p:cNvGrpSpPr/>
        <p:nvPr/>
      </p:nvGrpSpPr>
      <p:grpSpPr>
        <a:xfrm>
          <a:off x="0" y="0"/>
          <a:ext cx="0" cy="0"/>
          <a:chOff x="0" y="0"/>
          <a:chExt cx="0" cy="0"/>
        </a:xfrm>
      </p:grpSpPr>
      <p:sp>
        <p:nvSpPr>
          <p:cNvPr id="46" name="Google Shape;46;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sz="1800">
                <a:solidFill>
                  <a:srgbClr val="888888"/>
                </a:solidFill>
                <a:latin typeface="Calibri"/>
                <a:ea typeface="Calibri"/>
                <a:cs typeface="Calibri"/>
                <a:sym typeface="Calibri"/>
              </a:defRPr>
            </a:lvl1pPr>
            <a:lvl2pPr indent="0" lvl="1" marL="0" algn="r">
              <a:spcBef>
                <a:spcPts val="0"/>
              </a:spcBef>
              <a:buNone/>
              <a:defRPr sz="1800">
                <a:solidFill>
                  <a:srgbClr val="888888"/>
                </a:solidFill>
                <a:latin typeface="Calibri"/>
                <a:ea typeface="Calibri"/>
                <a:cs typeface="Calibri"/>
                <a:sym typeface="Calibri"/>
              </a:defRPr>
            </a:lvl2pPr>
            <a:lvl3pPr indent="0" lvl="2" marL="0" algn="r">
              <a:spcBef>
                <a:spcPts val="0"/>
              </a:spcBef>
              <a:buNone/>
              <a:defRPr sz="1800">
                <a:solidFill>
                  <a:srgbClr val="888888"/>
                </a:solidFill>
                <a:latin typeface="Calibri"/>
                <a:ea typeface="Calibri"/>
                <a:cs typeface="Calibri"/>
                <a:sym typeface="Calibri"/>
              </a:defRPr>
            </a:lvl3pPr>
            <a:lvl4pPr indent="0" lvl="3" marL="0" algn="r">
              <a:spcBef>
                <a:spcPts val="0"/>
              </a:spcBef>
              <a:buNone/>
              <a:defRPr sz="1800">
                <a:solidFill>
                  <a:srgbClr val="888888"/>
                </a:solidFill>
                <a:latin typeface="Calibri"/>
                <a:ea typeface="Calibri"/>
                <a:cs typeface="Calibri"/>
                <a:sym typeface="Calibri"/>
              </a:defRPr>
            </a:lvl4pPr>
            <a:lvl5pPr indent="0" lvl="4" marL="0" algn="r">
              <a:spcBef>
                <a:spcPts val="0"/>
              </a:spcBef>
              <a:buNone/>
              <a:defRPr sz="1800">
                <a:solidFill>
                  <a:srgbClr val="888888"/>
                </a:solidFill>
                <a:latin typeface="Calibri"/>
                <a:ea typeface="Calibri"/>
                <a:cs typeface="Calibri"/>
                <a:sym typeface="Calibri"/>
              </a:defRPr>
            </a:lvl5pPr>
            <a:lvl6pPr indent="0" lvl="5" marL="0" algn="r">
              <a:spcBef>
                <a:spcPts val="0"/>
              </a:spcBef>
              <a:buNone/>
              <a:defRPr sz="1800">
                <a:solidFill>
                  <a:srgbClr val="888888"/>
                </a:solidFill>
                <a:latin typeface="Calibri"/>
                <a:ea typeface="Calibri"/>
                <a:cs typeface="Calibri"/>
                <a:sym typeface="Calibri"/>
              </a:defRPr>
            </a:lvl6pPr>
            <a:lvl7pPr indent="0" lvl="6" marL="0" algn="r">
              <a:spcBef>
                <a:spcPts val="0"/>
              </a:spcBef>
              <a:buNone/>
              <a:defRPr sz="1800">
                <a:solidFill>
                  <a:srgbClr val="888888"/>
                </a:solidFill>
                <a:latin typeface="Calibri"/>
                <a:ea typeface="Calibri"/>
                <a:cs typeface="Calibri"/>
                <a:sym typeface="Calibri"/>
              </a:defRPr>
            </a:lvl7pPr>
            <a:lvl8pPr indent="0" lvl="7" marL="0" algn="r">
              <a:spcBef>
                <a:spcPts val="0"/>
              </a:spcBef>
              <a:buNone/>
              <a:defRPr sz="1800">
                <a:solidFill>
                  <a:srgbClr val="888888"/>
                </a:solidFill>
                <a:latin typeface="Calibri"/>
                <a:ea typeface="Calibri"/>
                <a:cs typeface="Calibri"/>
                <a:sym typeface="Calibri"/>
              </a:defRPr>
            </a:lvl8pPr>
            <a:lvl9pPr indent="0" lvl="8" mar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49" name="Google Shape;49;p6"/>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6.jpg"/><Relationship Id="rId2" Type="http://schemas.openxmlformats.org/officeDocument/2006/relationships/image" Target="../media/image1.png"/><Relationship Id="rId3" Type="http://schemas.openxmlformats.org/officeDocument/2006/relationships/slideLayout" Target="../slideLayouts/slideLayout1.xml"/><Relationship Id="rId4" Type="http://schemas.openxmlformats.org/officeDocument/2006/relationships/slideLayout" Target="../slideLayouts/slideLayout2.xml"/><Relationship Id="rId5" Type="http://schemas.openxmlformats.org/officeDocument/2006/relationships/slideLayout" Target="../slideLayouts/slideLayout3.xml"/><Relationship Id="rId6" Type="http://schemas.openxmlformats.org/officeDocument/2006/relationships/slideLayout" Target="../slideLayouts/slideLayout4.xml"/><Relationship Id="rId7" Type="http://schemas.openxmlformats.org/officeDocument/2006/relationships/slideLayout" Target="../slideLayouts/slideLayout5.xml"/><Relationship Id="rId8"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b="0" sz="1800" u="none">
                <a:solidFill>
                  <a:srgbClr val="888888"/>
                </a:solidFill>
                <a:latin typeface="Calibri"/>
                <a:ea typeface="Calibri"/>
                <a:cs typeface="Calibri"/>
                <a:sym typeface="Calibri"/>
              </a:defRPr>
            </a:lvl1pPr>
            <a:lvl2pPr indent="0" lvl="1" marL="0" marR="0" rtl="0" algn="r">
              <a:spcBef>
                <a:spcPts val="0"/>
              </a:spcBef>
              <a:buNone/>
              <a:defRPr b="0" sz="1800" u="none">
                <a:solidFill>
                  <a:srgbClr val="888888"/>
                </a:solidFill>
                <a:latin typeface="Calibri"/>
                <a:ea typeface="Calibri"/>
                <a:cs typeface="Calibri"/>
                <a:sym typeface="Calibri"/>
              </a:defRPr>
            </a:lvl2pPr>
            <a:lvl3pPr indent="0" lvl="2" marL="0" marR="0" rtl="0" algn="r">
              <a:spcBef>
                <a:spcPts val="0"/>
              </a:spcBef>
              <a:buNone/>
              <a:defRPr b="0" sz="1800" u="none">
                <a:solidFill>
                  <a:srgbClr val="888888"/>
                </a:solidFill>
                <a:latin typeface="Calibri"/>
                <a:ea typeface="Calibri"/>
                <a:cs typeface="Calibri"/>
                <a:sym typeface="Calibri"/>
              </a:defRPr>
            </a:lvl3pPr>
            <a:lvl4pPr indent="0" lvl="3" marL="0" marR="0" rtl="0" algn="r">
              <a:spcBef>
                <a:spcPts val="0"/>
              </a:spcBef>
              <a:buNone/>
              <a:defRPr b="0" sz="1800" u="none">
                <a:solidFill>
                  <a:srgbClr val="888888"/>
                </a:solidFill>
                <a:latin typeface="Calibri"/>
                <a:ea typeface="Calibri"/>
                <a:cs typeface="Calibri"/>
                <a:sym typeface="Calibri"/>
              </a:defRPr>
            </a:lvl4pPr>
            <a:lvl5pPr indent="0" lvl="4" marL="0" marR="0" rtl="0" algn="r">
              <a:spcBef>
                <a:spcPts val="0"/>
              </a:spcBef>
              <a:buNone/>
              <a:defRPr b="0" sz="1800" u="none">
                <a:solidFill>
                  <a:srgbClr val="888888"/>
                </a:solidFill>
                <a:latin typeface="Calibri"/>
                <a:ea typeface="Calibri"/>
                <a:cs typeface="Calibri"/>
                <a:sym typeface="Calibri"/>
              </a:defRPr>
            </a:lvl5pPr>
            <a:lvl6pPr indent="0" lvl="5" marL="0" marR="0" rtl="0" algn="r">
              <a:spcBef>
                <a:spcPts val="0"/>
              </a:spcBef>
              <a:buNone/>
              <a:defRPr b="0" sz="1800" u="none">
                <a:solidFill>
                  <a:srgbClr val="888888"/>
                </a:solidFill>
                <a:latin typeface="Calibri"/>
                <a:ea typeface="Calibri"/>
                <a:cs typeface="Calibri"/>
                <a:sym typeface="Calibri"/>
              </a:defRPr>
            </a:lvl6pPr>
            <a:lvl7pPr indent="0" lvl="6" marL="0" marR="0" rtl="0" algn="r">
              <a:spcBef>
                <a:spcPts val="0"/>
              </a:spcBef>
              <a:buNone/>
              <a:defRPr b="0" sz="1800" u="none">
                <a:solidFill>
                  <a:srgbClr val="888888"/>
                </a:solidFill>
                <a:latin typeface="Calibri"/>
                <a:ea typeface="Calibri"/>
                <a:cs typeface="Calibri"/>
                <a:sym typeface="Calibri"/>
              </a:defRPr>
            </a:lvl7pPr>
            <a:lvl8pPr indent="0" lvl="7" marL="0" marR="0" rtl="0" algn="r">
              <a:spcBef>
                <a:spcPts val="0"/>
              </a:spcBef>
              <a:buNone/>
              <a:defRPr b="0" sz="1800" u="none">
                <a:solidFill>
                  <a:srgbClr val="888888"/>
                </a:solidFill>
                <a:latin typeface="Calibri"/>
                <a:ea typeface="Calibri"/>
                <a:cs typeface="Calibri"/>
                <a:sym typeface="Calibri"/>
              </a:defRPr>
            </a:lvl8pPr>
            <a:lvl9pPr indent="0" lvl="8" marL="0" marR="0" rtl="0" algn="r">
              <a:spcBef>
                <a:spcPts val="0"/>
              </a:spcBef>
              <a:buNone/>
              <a:defRPr b="0" sz="1800" u="non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pic>
        <p:nvPicPr>
          <p:cNvPr id="17" name="Google Shape;17;p1"/>
          <p:cNvPicPr preferRelativeResize="0"/>
          <p:nvPr/>
        </p:nvPicPr>
        <p:blipFill rotWithShape="1">
          <a:blip r:embed="rId2">
            <a:alphaModFix/>
          </a:blip>
          <a:srcRect b="0" l="0" r="0" t="0"/>
          <a:stretch/>
        </p:blipFill>
        <p:spPr>
          <a:xfrm>
            <a:off x="0" y="130470"/>
            <a:ext cx="1371600" cy="963426"/>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8" r:id="rId3"/>
    <p:sldLayoutId id="2147483649" r:id="rId4"/>
    <p:sldLayoutId id="2147483650" r:id="rId5"/>
    <p:sldLayoutId id="2147483651" r:id="rId6"/>
    <p:sldLayoutId id="2147483652" r:id="rId7"/>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1.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4.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17.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5.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1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8.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15.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3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6.png"/><Relationship Id="rId4" Type="http://schemas.openxmlformats.org/officeDocument/2006/relationships/image" Target="../media/image25.png"/><Relationship Id="rId5" Type="http://schemas.openxmlformats.org/officeDocument/2006/relationships/image" Target="../media/image28.png"/><Relationship Id="rId6" Type="http://schemas.openxmlformats.org/officeDocument/2006/relationships/image" Target="../media/image23.png"/><Relationship Id="rId7" Type="http://schemas.openxmlformats.org/officeDocument/2006/relationships/image" Target="../media/image2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3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42.png"/><Relationship Id="rId4" Type="http://schemas.openxmlformats.org/officeDocument/2006/relationships/image" Target="../media/image32.png"/><Relationship Id="rId5" Type="http://schemas.openxmlformats.org/officeDocument/2006/relationships/image" Target="../media/image34.png"/><Relationship Id="rId6" Type="http://schemas.openxmlformats.org/officeDocument/2006/relationships/image" Target="../media/image3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4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7.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9.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5.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4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43.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46.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1.png"/><Relationship Id="rId4" Type="http://schemas.openxmlformats.org/officeDocument/2006/relationships/image" Target="../media/image47.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45.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5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5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48.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49.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5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51.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6.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 name="Shape 54"/>
        <p:cNvGrpSpPr/>
        <p:nvPr/>
      </p:nvGrpSpPr>
      <p:grpSpPr>
        <a:xfrm>
          <a:off x="0" y="0"/>
          <a:ext cx="0" cy="0"/>
          <a:chOff x="0" y="0"/>
          <a:chExt cx="0" cy="0"/>
        </a:xfrm>
      </p:grpSpPr>
      <p:sp>
        <p:nvSpPr>
          <p:cNvPr id="55" name="Google Shape;55;p7"/>
          <p:cNvSpPr txBox="1"/>
          <p:nvPr/>
        </p:nvSpPr>
        <p:spPr>
          <a:xfrm>
            <a:off x="533400" y="1401863"/>
            <a:ext cx="8305800" cy="3478800"/>
          </a:xfrm>
          <a:prstGeom prst="rect">
            <a:avLst/>
          </a:prstGeom>
          <a:noFill/>
          <a:ln>
            <a:noFill/>
          </a:ln>
        </p:spPr>
        <p:txBody>
          <a:bodyPr anchorCtr="0" anchor="t" bIns="0" lIns="0" spcFirstLastPara="1" rIns="0" wrap="square" tIns="0">
            <a:spAutoFit/>
          </a:bodyPr>
          <a:lstStyle/>
          <a:p>
            <a:pPr indent="0" lvl="0" marL="59055" marR="0" rtl="0" algn="l">
              <a:lnSpc>
                <a:spcPct val="150000"/>
              </a:lnSpc>
              <a:spcBef>
                <a:spcPts val="0"/>
              </a:spcBef>
              <a:spcAft>
                <a:spcPts val="0"/>
              </a:spcAft>
              <a:buNone/>
            </a:pPr>
            <a:r>
              <a:rPr b="1" i="1" lang="en-US" sz="3600">
                <a:solidFill>
                  <a:schemeClr val="dk1"/>
                </a:solidFill>
                <a:latin typeface="Times New Roman"/>
                <a:ea typeface="Times New Roman"/>
                <a:cs typeface="Times New Roman"/>
                <a:sym typeface="Times New Roman"/>
              </a:rPr>
              <a:t>BÀI 13</a:t>
            </a:r>
            <a:endParaRPr b="1" i="1" sz="3600">
              <a:solidFill>
                <a:schemeClr val="dk1"/>
              </a:solidFill>
              <a:latin typeface="Times New Roman"/>
              <a:ea typeface="Times New Roman"/>
              <a:cs typeface="Times New Roman"/>
              <a:sym typeface="Times New Roman"/>
            </a:endParaRPr>
          </a:p>
          <a:p>
            <a:pPr indent="0" lvl="0" marL="0" marR="0" rtl="0" algn="ctr">
              <a:lnSpc>
                <a:spcPct val="150000"/>
              </a:lnSpc>
              <a:spcBef>
                <a:spcPts val="0"/>
              </a:spcBef>
              <a:spcAft>
                <a:spcPts val="0"/>
              </a:spcAft>
              <a:buNone/>
            </a:pPr>
            <a:r>
              <a:rPr b="1" i="0" lang="en-US" sz="3600">
                <a:solidFill>
                  <a:schemeClr val="dk1"/>
                </a:solidFill>
                <a:latin typeface="Times New Roman"/>
                <a:ea typeface="Times New Roman"/>
                <a:cs typeface="Times New Roman"/>
                <a:sym typeface="Times New Roman"/>
              </a:rPr>
              <a:t>XÂY DỰNG ỨNG DỤNG QUẢN LÝ BÁN HÀNG </a:t>
            </a:r>
            <a:endParaRPr b="1" i="1" sz="3600">
              <a:solidFill>
                <a:schemeClr val="dk1"/>
              </a:solidFill>
              <a:latin typeface="arial"/>
              <a:ea typeface="arial"/>
              <a:cs typeface="arial"/>
              <a:sym typeface="arial"/>
            </a:endParaRPr>
          </a:p>
          <a:p>
            <a:pPr indent="0" lvl="0" marL="0" marR="0" rtl="0" algn="ctr">
              <a:spcBef>
                <a:spcPts val="0"/>
              </a:spcBef>
              <a:spcAft>
                <a:spcPts val="0"/>
              </a:spcAft>
              <a:buNone/>
            </a:pPr>
            <a:r>
              <a:rPr b="1" i="1" lang="en-US" sz="4000">
                <a:solidFill>
                  <a:schemeClr val="dk1"/>
                </a:solidFill>
                <a:latin typeface="Times New Roman"/>
                <a:ea typeface="Times New Roman"/>
                <a:cs typeface="Times New Roman"/>
                <a:sym typeface="Times New Roman"/>
              </a:rPr>
              <a:t>(</a:t>
            </a:r>
            <a:r>
              <a:rPr b="1" i="1" lang="en-US" sz="2400">
                <a:solidFill>
                  <a:schemeClr val="dk1"/>
                </a:solidFill>
                <a:latin typeface="arial"/>
                <a:ea typeface="arial"/>
                <a:cs typeface="arial"/>
                <a:sym typeface="arial"/>
              </a:rPr>
              <a:t>Build a sales management program - the database, the interface, and the functional design</a:t>
            </a:r>
            <a:r>
              <a:rPr b="1" i="1" lang="en-US" sz="2400">
                <a:solidFill>
                  <a:schemeClr val="dk1"/>
                </a:solidFill>
                <a:latin typeface="Times New Roman"/>
                <a:ea typeface="Times New Roman"/>
                <a:cs typeface="Times New Roman"/>
                <a:sym typeface="Times New Roman"/>
              </a:rPr>
              <a:t>)</a:t>
            </a:r>
            <a:endParaRPr/>
          </a:p>
        </p:txBody>
      </p:sp>
      <p:sp>
        <p:nvSpPr>
          <p:cNvPr id="56" name="Google Shape;56;p7"/>
          <p:cNvSpPr txBox="1"/>
          <p:nvPr/>
        </p:nvSpPr>
        <p:spPr>
          <a:xfrm>
            <a:off x="3886200" y="5456137"/>
            <a:ext cx="4666996" cy="350737"/>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200">
                <a:solidFill>
                  <a:schemeClr val="dk1"/>
                </a:solidFill>
                <a:latin typeface="Times New Roman"/>
                <a:ea typeface="Times New Roman"/>
                <a:cs typeface="Times New Roman"/>
                <a:sym typeface="Times New Roman"/>
              </a:rPr>
              <a:t>Giảng viên: Ts. Chu Thị Hồng Hải</a:t>
            </a:r>
            <a:endParaRPr sz="2200">
              <a:solidFill>
                <a:schemeClr val="dk1"/>
              </a:solidFill>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 name="Shape 60"/>
        <p:cNvGrpSpPr/>
        <p:nvPr/>
      </p:nvGrpSpPr>
      <p:grpSpPr>
        <a:xfrm>
          <a:off x="0" y="0"/>
          <a:ext cx="0" cy="0"/>
          <a:chOff x="0" y="0"/>
          <a:chExt cx="0" cy="0"/>
        </a:xfrm>
      </p:grpSpPr>
      <p:sp>
        <p:nvSpPr>
          <p:cNvPr id="61" name="Google Shape;61;p8"/>
          <p:cNvSpPr txBox="1"/>
          <p:nvPr>
            <p:ph type="title"/>
          </p:nvPr>
        </p:nvSpPr>
        <p:spPr>
          <a:xfrm>
            <a:off x="1562764" y="533400"/>
            <a:ext cx="6347205" cy="452119"/>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MỤC TIÊU</a:t>
            </a:r>
            <a:endParaRPr/>
          </a:p>
        </p:txBody>
      </p:sp>
      <p:sp>
        <p:nvSpPr>
          <p:cNvPr id="62" name="Google Shape;62;p8"/>
          <p:cNvSpPr txBox="1"/>
          <p:nvPr>
            <p:ph idx="1" type="body"/>
          </p:nvPr>
        </p:nvSpPr>
        <p:spPr>
          <a:xfrm>
            <a:off x="381000" y="1371600"/>
            <a:ext cx="8229600" cy="3004027"/>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Kết hợp các kiến thức xây dựng ứng dụng thực tiễn</a:t>
            </a:r>
            <a:endParaRPr sz="2400"/>
          </a:p>
          <a:p>
            <a:pPr indent="-285750" lvl="0" marL="285750" rtl="0" algn="l">
              <a:lnSpc>
                <a:spcPct val="150000"/>
              </a:lnSpc>
              <a:spcBef>
                <a:spcPts val="0"/>
              </a:spcBef>
              <a:spcAft>
                <a:spcPts val="0"/>
              </a:spcAft>
              <a:buClr>
                <a:schemeClr val="dk1"/>
              </a:buClr>
              <a:buSzPts val="1800"/>
              <a:buFont typeface="Noto Sans Symbols"/>
              <a:buChar char="❑"/>
            </a:pPr>
            <a:r>
              <a:rPr lang="en-US"/>
              <a:t>Giới thiệu bài toán</a:t>
            </a:r>
            <a:endParaRPr/>
          </a:p>
          <a:p>
            <a:pPr indent="-285750" lvl="0" marL="285750" rtl="0" algn="l">
              <a:lnSpc>
                <a:spcPct val="150000"/>
              </a:lnSpc>
              <a:spcBef>
                <a:spcPts val="0"/>
              </a:spcBef>
              <a:spcAft>
                <a:spcPts val="0"/>
              </a:spcAft>
              <a:buClr>
                <a:schemeClr val="dk1"/>
              </a:buClr>
              <a:buSzPts val="1800"/>
              <a:buFont typeface="Noto Sans Symbols"/>
              <a:buChar char="❑"/>
            </a:pPr>
            <a:r>
              <a:rPr lang="en-US"/>
              <a:t>Thiết kế CSDL</a:t>
            </a:r>
            <a:endParaRPr/>
          </a:p>
          <a:p>
            <a:pPr indent="-285750" lvl="0" marL="285750" rtl="0" algn="l">
              <a:lnSpc>
                <a:spcPct val="150000"/>
              </a:lnSpc>
              <a:spcBef>
                <a:spcPts val="0"/>
              </a:spcBef>
              <a:spcAft>
                <a:spcPts val="0"/>
              </a:spcAft>
              <a:buClr>
                <a:schemeClr val="dk1"/>
              </a:buClr>
              <a:buSzPts val="1800"/>
              <a:buFont typeface="Noto Sans Symbols"/>
              <a:buChar char="❑"/>
            </a:pPr>
            <a:r>
              <a:rPr lang="en-US"/>
              <a:t>Cài đặt CSDL</a:t>
            </a:r>
            <a:endParaRPr/>
          </a:p>
          <a:p>
            <a:pPr indent="-285750" lvl="0" marL="285750" rtl="0" algn="l">
              <a:lnSpc>
                <a:spcPct val="150000"/>
              </a:lnSpc>
              <a:spcBef>
                <a:spcPts val="0"/>
              </a:spcBef>
              <a:spcAft>
                <a:spcPts val="0"/>
              </a:spcAft>
              <a:buClr>
                <a:schemeClr val="dk1"/>
              </a:buClr>
              <a:buSzPts val="1800"/>
              <a:buFont typeface="Noto Sans Symbols"/>
              <a:buChar char="❑"/>
            </a:pPr>
            <a:r>
              <a:rPr lang="en-US"/>
              <a:t>Kết nối CSDL với VB.Net</a:t>
            </a:r>
            <a:endParaRPr/>
          </a:p>
          <a:p>
            <a:pPr indent="-285750" lvl="0" marL="285750" rtl="0" algn="l">
              <a:lnSpc>
                <a:spcPct val="150000"/>
              </a:lnSpc>
              <a:spcBef>
                <a:spcPts val="0"/>
              </a:spcBef>
              <a:spcAft>
                <a:spcPts val="0"/>
              </a:spcAft>
              <a:buClr>
                <a:schemeClr val="dk1"/>
              </a:buClr>
              <a:buSzPts val="1800"/>
              <a:buFont typeface="Noto Sans Symbols"/>
              <a:buChar char="❑"/>
            </a:pPr>
            <a:r>
              <a:rPr lang="en-US"/>
              <a:t>Xây dựng hệ thống menu</a:t>
            </a:r>
            <a:endParaRPr/>
          </a:p>
          <a:p>
            <a:pPr indent="-285750" lvl="0" marL="285750" rtl="0" algn="l">
              <a:lnSpc>
                <a:spcPct val="150000"/>
              </a:lnSpc>
              <a:spcBef>
                <a:spcPts val="0"/>
              </a:spcBef>
              <a:spcAft>
                <a:spcPts val="0"/>
              </a:spcAft>
              <a:buClr>
                <a:schemeClr val="dk1"/>
              </a:buClr>
              <a:buSzPts val="1800"/>
              <a:buFont typeface="Noto Sans Symbols"/>
              <a:buChar char="❑"/>
            </a:pPr>
            <a:r>
              <a:rPr lang="en-US"/>
              <a:t>Thiết kế các form chính</a:t>
            </a:r>
            <a:endParaRPr/>
          </a:p>
        </p:txBody>
      </p:sp>
      <p:sp>
        <p:nvSpPr>
          <p:cNvPr id="63" name="Google Shape;63;p8"/>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9"/>
          <p:cNvSpPr txBox="1"/>
          <p:nvPr>
            <p:ph type="title"/>
          </p:nvPr>
        </p:nvSpPr>
        <p:spPr>
          <a:xfrm>
            <a:off x="1562764" y="5334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GIỚI THIỆU BÀI TOÁN</a:t>
            </a:r>
            <a:endParaRPr b="1"/>
          </a:p>
        </p:txBody>
      </p:sp>
      <p:sp>
        <p:nvSpPr>
          <p:cNvPr id="69" name="Google Shape;69;p9"/>
          <p:cNvSpPr txBox="1"/>
          <p:nvPr>
            <p:ph idx="1" type="body"/>
          </p:nvPr>
        </p:nvSpPr>
        <p:spPr>
          <a:xfrm>
            <a:off x="457200" y="1066800"/>
            <a:ext cx="8229600" cy="1342034"/>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BÀI TOÁN QUẢN LÝ BÁN HÀNG</a:t>
            </a:r>
            <a:endParaRPr/>
          </a:p>
          <a:p>
            <a:pPr indent="-285750" lvl="1" marL="742950" rtl="0" algn="l">
              <a:lnSpc>
                <a:spcPct val="150000"/>
              </a:lnSpc>
              <a:spcBef>
                <a:spcPts val="0"/>
              </a:spcBef>
              <a:spcAft>
                <a:spcPts val="0"/>
              </a:spcAft>
              <a:buSzPts val="1800"/>
              <a:buFont typeface="Noto Sans Symbols"/>
              <a:buChar char="▪"/>
            </a:pPr>
            <a:r>
              <a:rPr lang="en-US"/>
              <a:t>Bài toán Quản lý bán hàng được xây dựng với các chức năng chính như sau:</a:t>
            </a:r>
            <a:endParaRPr/>
          </a:p>
          <a:p>
            <a:pPr indent="0" lvl="1" marL="457200" rtl="0" algn="l">
              <a:lnSpc>
                <a:spcPct val="150000"/>
              </a:lnSpc>
              <a:spcBef>
                <a:spcPts val="0"/>
              </a:spcBef>
              <a:spcAft>
                <a:spcPts val="0"/>
              </a:spcAft>
              <a:buNone/>
            </a:pPr>
            <a:r>
              <a:t/>
            </a:r>
            <a:endParaRPr/>
          </a:p>
        </p:txBody>
      </p:sp>
      <p:sp>
        <p:nvSpPr>
          <p:cNvPr id="70" name="Google Shape;70;p9"/>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71" name="Google Shape;71;p9"/>
          <p:cNvPicPr preferRelativeResize="0"/>
          <p:nvPr/>
        </p:nvPicPr>
        <p:blipFill rotWithShape="1">
          <a:blip r:embed="rId3">
            <a:alphaModFix/>
          </a:blip>
          <a:srcRect b="0" l="0" r="0" t="0"/>
          <a:stretch/>
        </p:blipFill>
        <p:spPr>
          <a:xfrm>
            <a:off x="457200" y="2133600"/>
            <a:ext cx="8452430" cy="39624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 name="Shape 75"/>
        <p:cNvGrpSpPr/>
        <p:nvPr/>
      </p:nvGrpSpPr>
      <p:grpSpPr>
        <a:xfrm>
          <a:off x="0" y="0"/>
          <a:ext cx="0" cy="0"/>
          <a:chOff x="0" y="0"/>
          <a:chExt cx="0" cy="0"/>
        </a:xfrm>
      </p:grpSpPr>
      <p:sp>
        <p:nvSpPr>
          <p:cNvPr id="76" name="Google Shape;76;p10"/>
          <p:cNvSpPr txBox="1"/>
          <p:nvPr>
            <p:ph type="title"/>
          </p:nvPr>
        </p:nvSpPr>
        <p:spPr>
          <a:xfrm>
            <a:off x="1562764" y="5334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THIẾT KẾ CƠ SỞ DỮ LIỆU</a:t>
            </a:r>
            <a:endParaRPr/>
          </a:p>
        </p:txBody>
      </p:sp>
      <p:sp>
        <p:nvSpPr>
          <p:cNvPr id="77" name="Google Shape;77;p10"/>
          <p:cNvSpPr txBox="1"/>
          <p:nvPr>
            <p:ph idx="1" type="body"/>
          </p:nvPr>
        </p:nvSpPr>
        <p:spPr>
          <a:xfrm>
            <a:off x="304800" y="1167943"/>
            <a:ext cx="8229600" cy="926536"/>
          </a:xfrm>
          <a:prstGeom prst="rect">
            <a:avLst/>
          </a:prstGeom>
          <a:noFill/>
          <a:ln>
            <a:noFill/>
          </a:ln>
        </p:spPr>
        <p:txBody>
          <a:bodyPr anchorCtr="0" anchor="t" bIns="0" lIns="0" spcFirstLastPara="1" rIns="0" wrap="square" tIns="0">
            <a:spAutoFit/>
          </a:bodyPr>
          <a:lstStyle/>
          <a:p>
            <a:pPr indent="-285750" lvl="1" marL="742950" rtl="0" algn="l">
              <a:lnSpc>
                <a:spcPct val="150000"/>
              </a:lnSpc>
              <a:spcBef>
                <a:spcPts val="0"/>
              </a:spcBef>
              <a:spcAft>
                <a:spcPts val="0"/>
              </a:spcAft>
              <a:buSzPts val="2400"/>
              <a:buFont typeface="Noto Sans Symbols"/>
              <a:buChar char="▪"/>
            </a:pPr>
            <a:r>
              <a:rPr lang="en-US" sz="2400"/>
              <a:t>Bài toán Quản lý bản hàng CSDL như sau:</a:t>
            </a:r>
            <a:endParaRPr/>
          </a:p>
          <a:p>
            <a:pPr indent="0" lvl="1" marL="457200" rtl="0" algn="l">
              <a:lnSpc>
                <a:spcPct val="150000"/>
              </a:lnSpc>
              <a:spcBef>
                <a:spcPts val="0"/>
              </a:spcBef>
              <a:spcAft>
                <a:spcPts val="0"/>
              </a:spcAft>
              <a:buNone/>
            </a:pPr>
            <a:r>
              <a:t/>
            </a:r>
            <a:endParaRPr/>
          </a:p>
        </p:txBody>
      </p:sp>
      <p:sp>
        <p:nvSpPr>
          <p:cNvPr id="78" name="Google Shape;78;p10"/>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79" name="Google Shape;79;p10"/>
          <p:cNvPicPr preferRelativeResize="0"/>
          <p:nvPr/>
        </p:nvPicPr>
        <p:blipFill rotWithShape="1">
          <a:blip r:embed="rId3">
            <a:alphaModFix/>
          </a:blip>
          <a:srcRect b="0" l="0" r="0" t="0"/>
          <a:stretch/>
        </p:blipFill>
        <p:spPr>
          <a:xfrm>
            <a:off x="1109913" y="1981200"/>
            <a:ext cx="6924173" cy="1831921"/>
          </a:xfrm>
          <a:prstGeom prst="rect">
            <a:avLst/>
          </a:prstGeom>
          <a:noFill/>
          <a:ln>
            <a:noFill/>
          </a:ln>
        </p:spPr>
      </p:pic>
      <p:pic>
        <p:nvPicPr>
          <p:cNvPr id="80" name="Google Shape;80;p10"/>
          <p:cNvPicPr preferRelativeResize="0"/>
          <p:nvPr/>
        </p:nvPicPr>
        <p:blipFill rotWithShape="1">
          <a:blip r:embed="rId4">
            <a:alphaModFix/>
          </a:blip>
          <a:srcRect b="0" l="0" r="0" t="0"/>
          <a:stretch/>
        </p:blipFill>
        <p:spPr>
          <a:xfrm>
            <a:off x="1109913" y="4163008"/>
            <a:ext cx="6924172" cy="237590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sp>
        <p:nvSpPr>
          <p:cNvPr id="85" name="Google Shape;85;p11"/>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lang="en-US"/>
              <a:t>THIẾT KẾ CƠ SỞ DỮ LIỆU</a:t>
            </a:r>
            <a:endParaRPr/>
          </a:p>
        </p:txBody>
      </p:sp>
      <p:sp>
        <p:nvSpPr>
          <p:cNvPr id="86" name="Google Shape;86;p11"/>
          <p:cNvSpPr txBox="1"/>
          <p:nvPr>
            <p:ph idx="1" type="body"/>
          </p:nvPr>
        </p:nvSpPr>
        <p:spPr>
          <a:xfrm>
            <a:off x="444500" y="1222375"/>
            <a:ext cx="8255000" cy="1246495"/>
          </a:xfrm>
          <a:prstGeom prst="rect">
            <a:avLst/>
          </a:prstGeom>
          <a:noFill/>
          <a:ln>
            <a:noFill/>
          </a:ln>
        </p:spPr>
        <p:txBody>
          <a:bodyPr anchorCtr="0" anchor="t" bIns="0" lIns="0" spcFirstLastPara="1" rIns="0" wrap="square" tIns="0">
            <a:spAutoFit/>
          </a:bodyPr>
          <a:lstStyle/>
          <a:p>
            <a:pPr indent="-285750" lvl="1" marL="742950" rtl="0" algn="l">
              <a:lnSpc>
                <a:spcPct val="150000"/>
              </a:lnSpc>
              <a:spcBef>
                <a:spcPts val="0"/>
              </a:spcBef>
              <a:spcAft>
                <a:spcPts val="0"/>
              </a:spcAft>
              <a:buSzPts val="2400"/>
              <a:buFont typeface="Noto Sans Symbols"/>
              <a:buChar char="▪"/>
            </a:pPr>
            <a:r>
              <a:rPr lang="en-US" sz="2400"/>
              <a:t>Bài toán Quản lý bản hàng CSDL như sau:</a:t>
            </a:r>
            <a:endParaRPr/>
          </a:p>
          <a:p>
            <a:pPr indent="0" lvl="1" marL="457200" rtl="0" algn="l">
              <a:lnSpc>
                <a:spcPct val="150000"/>
              </a:lnSpc>
              <a:spcBef>
                <a:spcPts val="0"/>
              </a:spcBef>
              <a:spcAft>
                <a:spcPts val="0"/>
              </a:spcAft>
              <a:buNone/>
            </a:pPr>
            <a:r>
              <a:rPr lang="en-US"/>
              <a:t>HOADON</a:t>
            </a:r>
            <a:endParaRPr/>
          </a:p>
          <a:p>
            <a:pPr indent="0" lvl="0" marL="0" rtl="0" algn="l">
              <a:spcBef>
                <a:spcPts val="0"/>
              </a:spcBef>
              <a:spcAft>
                <a:spcPts val="0"/>
              </a:spcAft>
              <a:buNone/>
            </a:pPr>
            <a:r>
              <a:t/>
            </a:r>
            <a:endParaRPr/>
          </a:p>
        </p:txBody>
      </p:sp>
      <p:pic>
        <p:nvPicPr>
          <p:cNvPr id="87" name="Google Shape;87;p11"/>
          <p:cNvPicPr preferRelativeResize="0"/>
          <p:nvPr/>
        </p:nvPicPr>
        <p:blipFill rotWithShape="1">
          <a:blip r:embed="rId3">
            <a:alphaModFix/>
          </a:blip>
          <a:srcRect b="0" l="0" r="0" t="0"/>
          <a:stretch/>
        </p:blipFill>
        <p:spPr>
          <a:xfrm>
            <a:off x="533400" y="4389131"/>
            <a:ext cx="7490184" cy="2077491"/>
          </a:xfrm>
          <a:prstGeom prst="rect">
            <a:avLst/>
          </a:prstGeom>
          <a:noFill/>
          <a:ln>
            <a:noFill/>
          </a:ln>
        </p:spPr>
      </p:pic>
      <p:pic>
        <p:nvPicPr>
          <p:cNvPr id="88" name="Google Shape;88;p11"/>
          <p:cNvPicPr preferRelativeResize="0"/>
          <p:nvPr/>
        </p:nvPicPr>
        <p:blipFill rotWithShape="1">
          <a:blip r:embed="rId4">
            <a:alphaModFix/>
          </a:blip>
          <a:srcRect b="0" l="0" r="0" t="0"/>
          <a:stretch/>
        </p:blipFill>
        <p:spPr>
          <a:xfrm>
            <a:off x="1828800" y="1860668"/>
            <a:ext cx="6651984" cy="2190843"/>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2" name="Shape 92"/>
        <p:cNvGrpSpPr/>
        <p:nvPr/>
      </p:nvGrpSpPr>
      <p:grpSpPr>
        <a:xfrm>
          <a:off x="0" y="0"/>
          <a:ext cx="0" cy="0"/>
          <a:chOff x="0" y="0"/>
          <a:chExt cx="0" cy="0"/>
        </a:xfrm>
      </p:grpSpPr>
      <p:sp>
        <p:nvSpPr>
          <p:cNvPr id="93" name="Google Shape;93;p12"/>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CƠ SỞ DỮ LIỆU</a:t>
            </a:r>
            <a:endParaRPr/>
          </a:p>
        </p:txBody>
      </p:sp>
      <p:sp>
        <p:nvSpPr>
          <p:cNvPr id="94" name="Google Shape;94;p12"/>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Bài toán quản lý bán hàng CSDL như sau:</a:t>
            </a:r>
            <a:endParaRPr/>
          </a:p>
        </p:txBody>
      </p:sp>
      <p:pic>
        <p:nvPicPr>
          <p:cNvPr id="95" name="Google Shape;95;p12"/>
          <p:cNvPicPr preferRelativeResize="0"/>
          <p:nvPr/>
        </p:nvPicPr>
        <p:blipFill rotWithShape="1">
          <a:blip r:embed="rId3">
            <a:alphaModFix/>
          </a:blip>
          <a:srcRect b="0" l="0" r="0" t="0"/>
          <a:stretch/>
        </p:blipFill>
        <p:spPr>
          <a:xfrm>
            <a:off x="2479042" y="2076020"/>
            <a:ext cx="6664958" cy="2324191"/>
          </a:xfrm>
          <a:prstGeom prst="rect">
            <a:avLst/>
          </a:prstGeom>
          <a:noFill/>
          <a:ln>
            <a:noFill/>
          </a:ln>
        </p:spPr>
      </p:pic>
      <p:pic>
        <p:nvPicPr>
          <p:cNvPr id="96" name="Google Shape;96;p12"/>
          <p:cNvPicPr preferRelativeResize="0"/>
          <p:nvPr/>
        </p:nvPicPr>
        <p:blipFill rotWithShape="1">
          <a:blip r:embed="rId4">
            <a:alphaModFix/>
          </a:blip>
          <a:srcRect b="0" l="0" r="0" t="0"/>
          <a:stretch/>
        </p:blipFill>
        <p:spPr>
          <a:xfrm>
            <a:off x="152400" y="4457791"/>
            <a:ext cx="6924876" cy="2668780"/>
          </a:xfrm>
          <a:prstGeom prst="rect">
            <a:avLst/>
          </a:prstGeom>
          <a:noFill/>
          <a:ln>
            <a:noFill/>
          </a:ln>
        </p:spPr>
      </p:pic>
      <p:sp>
        <p:nvSpPr>
          <p:cNvPr id="97" name="Google Shape;97;p12"/>
          <p:cNvSpPr/>
          <p:nvPr/>
        </p:nvSpPr>
        <p:spPr>
          <a:xfrm>
            <a:off x="1398397" y="2819400"/>
            <a:ext cx="811403" cy="381000"/>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98" name="Google Shape;98;p12"/>
          <p:cNvSpPr txBox="1"/>
          <p:nvPr/>
        </p:nvSpPr>
        <p:spPr>
          <a:xfrm>
            <a:off x="0" y="2529330"/>
            <a:ext cx="1398397" cy="646331"/>
          </a:xfrm>
          <a:prstGeom prst="rect">
            <a:avLst/>
          </a:prstGeom>
          <a:noFill/>
          <a:ln cap="flat" cmpd="sng" w="9525">
            <a:solidFill>
              <a:srgbClr val="FF000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Nhà Cung Cấp</a:t>
            </a:r>
            <a:endParaRPr sz="1800">
              <a:solidFill>
                <a:srgbClr val="FF0000"/>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13"/>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CƠ SỞ DỮ LIỆU</a:t>
            </a:r>
            <a:endParaRPr/>
          </a:p>
        </p:txBody>
      </p:sp>
      <p:sp>
        <p:nvSpPr>
          <p:cNvPr id="104" name="Google Shape;104;p13"/>
          <p:cNvSpPr txBox="1"/>
          <p:nvPr>
            <p:ph idx="1" type="body"/>
          </p:nvPr>
        </p:nvSpPr>
        <p:spPr>
          <a:xfrm>
            <a:off x="444499" y="1066800"/>
            <a:ext cx="8255000" cy="369332"/>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Các bảng trong sql có mối quan hệ như hình như sau:</a:t>
            </a:r>
            <a:endParaRPr sz="2400"/>
          </a:p>
        </p:txBody>
      </p:sp>
      <p:pic>
        <p:nvPicPr>
          <p:cNvPr id="105" name="Google Shape;105;p13"/>
          <p:cNvPicPr preferRelativeResize="0"/>
          <p:nvPr/>
        </p:nvPicPr>
        <p:blipFill rotWithShape="1">
          <a:blip r:embed="rId3">
            <a:alphaModFix/>
          </a:blip>
          <a:srcRect b="0" l="0" r="0" t="0"/>
          <a:stretch/>
        </p:blipFill>
        <p:spPr>
          <a:xfrm>
            <a:off x="0" y="1905000"/>
            <a:ext cx="9144000" cy="4806033"/>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9" name="Shape 109"/>
        <p:cNvGrpSpPr/>
        <p:nvPr/>
      </p:nvGrpSpPr>
      <p:grpSpPr>
        <a:xfrm>
          <a:off x="0" y="0"/>
          <a:ext cx="0" cy="0"/>
          <a:chOff x="0" y="0"/>
          <a:chExt cx="0" cy="0"/>
        </a:xfrm>
      </p:grpSpPr>
      <p:sp>
        <p:nvSpPr>
          <p:cNvPr id="110" name="Google Shape;110;p14"/>
          <p:cNvSpPr txBox="1"/>
          <p:nvPr>
            <p:ph type="title"/>
          </p:nvPr>
        </p:nvSpPr>
        <p:spPr>
          <a:xfrm>
            <a:off x="1562764" y="5334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CÀI ĐẶT </a:t>
            </a:r>
            <a:r>
              <a:rPr b="1" lang="en-US"/>
              <a:t>CƠ SỞ DỮ LIỆU</a:t>
            </a:r>
            <a:endParaRPr/>
          </a:p>
        </p:txBody>
      </p:sp>
      <p:sp>
        <p:nvSpPr>
          <p:cNvPr id="111" name="Google Shape;111;p14"/>
          <p:cNvSpPr txBox="1"/>
          <p:nvPr>
            <p:ph idx="1" type="body"/>
          </p:nvPr>
        </p:nvSpPr>
        <p:spPr>
          <a:xfrm>
            <a:off x="112601" y="1014032"/>
            <a:ext cx="8229600" cy="788036"/>
          </a:xfrm>
          <a:prstGeom prst="rect">
            <a:avLst/>
          </a:prstGeom>
          <a:noFill/>
          <a:ln>
            <a:noFill/>
          </a:ln>
        </p:spPr>
        <p:txBody>
          <a:bodyPr anchorCtr="0" anchor="t" bIns="0" lIns="0" spcFirstLastPara="1" rIns="0" wrap="square" tIns="0">
            <a:spAutoFit/>
          </a:bodyPr>
          <a:lstStyle/>
          <a:p>
            <a:pPr indent="-285750" lvl="1" marL="742950" rtl="0" algn="l">
              <a:lnSpc>
                <a:spcPct val="150000"/>
              </a:lnSpc>
              <a:spcBef>
                <a:spcPts val="0"/>
              </a:spcBef>
              <a:spcAft>
                <a:spcPts val="0"/>
              </a:spcAft>
              <a:buSzPts val="1800"/>
              <a:buFont typeface="Noto Sans Symbols"/>
              <a:buChar char="▪"/>
            </a:pPr>
            <a:r>
              <a:rPr lang="en-US"/>
              <a:t>CSDL CỦA BÀI TOÁN ĐƯỢC CÀI ĐẶT TRÊN SQL SERVER:</a:t>
            </a:r>
            <a:endParaRPr/>
          </a:p>
          <a:p>
            <a:pPr indent="0" lvl="1" marL="457200" rtl="0" algn="l">
              <a:lnSpc>
                <a:spcPct val="150000"/>
              </a:lnSpc>
              <a:spcBef>
                <a:spcPts val="0"/>
              </a:spcBef>
              <a:spcAft>
                <a:spcPts val="0"/>
              </a:spcAft>
              <a:buNone/>
            </a:pPr>
            <a:r>
              <a:t/>
            </a:r>
            <a:endParaRPr/>
          </a:p>
        </p:txBody>
      </p:sp>
      <p:sp>
        <p:nvSpPr>
          <p:cNvPr id="112" name="Google Shape;112;p14"/>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113" name="Google Shape;113;p14"/>
          <p:cNvPicPr preferRelativeResize="0"/>
          <p:nvPr/>
        </p:nvPicPr>
        <p:blipFill rotWithShape="1">
          <a:blip r:embed="rId3">
            <a:alphaModFix/>
          </a:blip>
          <a:srcRect b="0" l="0" r="0" t="0"/>
          <a:stretch/>
        </p:blipFill>
        <p:spPr>
          <a:xfrm>
            <a:off x="801799" y="1600201"/>
            <a:ext cx="7808801" cy="48006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15"/>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CÀI ĐẶT </a:t>
            </a:r>
            <a:r>
              <a:rPr b="1" lang="en-US"/>
              <a:t>CƠ SỞ DỮ LIỆU</a:t>
            </a:r>
            <a:endParaRPr/>
          </a:p>
        </p:txBody>
      </p:sp>
      <p:sp>
        <p:nvSpPr>
          <p:cNvPr id="119" name="Google Shape;119;p15"/>
          <p:cNvSpPr txBox="1"/>
          <p:nvPr>
            <p:ph idx="1" type="body"/>
          </p:nvPr>
        </p:nvSpPr>
        <p:spPr>
          <a:xfrm>
            <a:off x="228600" y="1061788"/>
            <a:ext cx="8255000" cy="692497"/>
          </a:xfrm>
          <a:prstGeom prst="rect">
            <a:avLst/>
          </a:prstGeom>
          <a:noFill/>
          <a:ln>
            <a:noFill/>
          </a:ln>
        </p:spPr>
        <p:txBody>
          <a:bodyPr anchorCtr="0" anchor="t" bIns="0" lIns="0" spcFirstLastPara="1" rIns="0" wrap="square" tIns="0">
            <a:spAutoFit/>
          </a:bodyPr>
          <a:lstStyle/>
          <a:p>
            <a:pPr indent="-285750" lvl="1" marL="742950" rtl="0" algn="l">
              <a:lnSpc>
                <a:spcPct val="150000"/>
              </a:lnSpc>
              <a:spcBef>
                <a:spcPts val="0"/>
              </a:spcBef>
              <a:spcAft>
                <a:spcPts val="0"/>
              </a:spcAft>
              <a:buSzPts val="1800"/>
              <a:buFont typeface="Noto Sans Symbols"/>
              <a:buChar char="❑"/>
            </a:pPr>
            <a:r>
              <a:rPr lang="en-US"/>
              <a:t>Tạo mới CSDL</a:t>
            </a:r>
            <a:endParaRPr/>
          </a:p>
          <a:p>
            <a:pPr indent="0" lvl="0" marL="0" rtl="0" algn="l">
              <a:spcBef>
                <a:spcPts val="0"/>
              </a:spcBef>
              <a:spcAft>
                <a:spcPts val="0"/>
              </a:spcAft>
              <a:buNone/>
            </a:pPr>
            <a:r>
              <a:t/>
            </a:r>
            <a:endParaRPr/>
          </a:p>
        </p:txBody>
      </p:sp>
      <p:pic>
        <p:nvPicPr>
          <p:cNvPr id="120" name="Google Shape;120;p15"/>
          <p:cNvPicPr preferRelativeResize="0"/>
          <p:nvPr/>
        </p:nvPicPr>
        <p:blipFill rotWithShape="1">
          <a:blip r:embed="rId3">
            <a:alphaModFix/>
          </a:blip>
          <a:srcRect b="0" l="0" r="0" t="0"/>
          <a:stretch/>
        </p:blipFill>
        <p:spPr>
          <a:xfrm>
            <a:off x="661856" y="1600200"/>
            <a:ext cx="8177344" cy="4938793"/>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 name="Shape 124"/>
        <p:cNvGrpSpPr/>
        <p:nvPr/>
      </p:nvGrpSpPr>
      <p:grpSpPr>
        <a:xfrm>
          <a:off x="0" y="0"/>
          <a:ext cx="0" cy="0"/>
          <a:chOff x="0" y="0"/>
          <a:chExt cx="0" cy="0"/>
        </a:xfrm>
      </p:grpSpPr>
      <p:sp>
        <p:nvSpPr>
          <p:cNvPr id="125" name="Google Shape;125;p16"/>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CÀI ĐẶT </a:t>
            </a:r>
            <a:r>
              <a:rPr b="1" lang="en-US"/>
              <a:t>CƠ SỞ DỮ LIỆU</a:t>
            </a:r>
            <a:endParaRPr/>
          </a:p>
        </p:txBody>
      </p:sp>
      <p:sp>
        <p:nvSpPr>
          <p:cNvPr id="126" name="Google Shape;126;p16"/>
          <p:cNvSpPr txBox="1"/>
          <p:nvPr>
            <p:ph idx="1" type="body"/>
          </p:nvPr>
        </p:nvSpPr>
        <p:spPr>
          <a:xfrm>
            <a:off x="444499" y="1171307"/>
            <a:ext cx="8255000" cy="692497"/>
          </a:xfrm>
          <a:prstGeom prst="rect">
            <a:avLst/>
          </a:prstGeom>
          <a:noFill/>
          <a:ln>
            <a:noFill/>
          </a:ln>
        </p:spPr>
        <p:txBody>
          <a:bodyPr anchorCtr="0" anchor="t" bIns="0" lIns="0" spcFirstLastPara="1" rIns="0" wrap="square" tIns="0">
            <a:spAutoFit/>
          </a:bodyPr>
          <a:lstStyle/>
          <a:p>
            <a:pPr indent="-285750" lvl="1" marL="742950" rtl="0" algn="l">
              <a:lnSpc>
                <a:spcPct val="150000"/>
              </a:lnSpc>
              <a:spcBef>
                <a:spcPts val="0"/>
              </a:spcBef>
              <a:spcAft>
                <a:spcPts val="0"/>
              </a:spcAft>
              <a:buSzPts val="1800"/>
              <a:buFont typeface="Noto Sans Symbols"/>
              <a:buChar char="▪"/>
            </a:pPr>
            <a:r>
              <a:rPr lang="en-US"/>
              <a:t>CSDL được tạo lập</a:t>
            </a:r>
            <a:endParaRPr/>
          </a:p>
          <a:p>
            <a:pPr indent="0" lvl="0" marL="0" rtl="0" algn="l">
              <a:spcBef>
                <a:spcPts val="0"/>
              </a:spcBef>
              <a:spcAft>
                <a:spcPts val="0"/>
              </a:spcAft>
              <a:buNone/>
            </a:pPr>
            <a:r>
              <a:t/>
            </a:r>
            <a:endParaRPr/>
          </a:p>
        </p:txBody>
      </p:sp>
      <p:pic>
        <p:nvPicPr>
          <p:cNvPr id="127" name="Google Shape;127;p16"/>
          <p:cNvPicPr preferRelativeResize="0"/>
          <p:nvPr/>
        </p:nvPicPr>
        <p:blipFill rotWithShape="1">
          <a:blip r:embed="rId3">
            <a:alphaModFix/>
          </a:blip>
          <a:srcRect b="0" l="0" r="0" t="0"/>
          <a:stretch/>
        </p:blipFill>
        <p:spPr>
          <a:xfrm>
            <a:off x="533400" y="1600200"/>
            <a:ext cx="8382000" cy="5084737"/>
          </a:xfrm>
          <a:prstGeom prst="rect">
            <a:avLst/>
          </a:prstGeom>
          <a:noFill/>
          <a:ln>
            <a:noFill/>
          </a:ln>
        </p:spPr>
      </p:pic>
      <p:sp>
        <p:nvSpPr>
          <p:cNvPr id="128" name="Google Shape;128;p16"/>
          <p:cNvSpPr/>
          <p:nvPr/>
        </p:nvSpPr>
        <p:spPr>
          <a:xfrm>
            <a:off x="4648200" y="2819400"/>
            <a:ext cx="1066800" cy="152400"/>
          </a:xfrm>
          <a:prstGeom prst="roundRect">
            <a:avLst>
              <a:gd fmla="val 16667" name="adj"/>
            </a:avLst>
          </a:prstGeom>
          <a:solidFill>
            <a:schemeClr val="lt1"/>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000">
                <a:solidFill>
                  <a:schemeClr val="dk1"/>
                </a:solidFill>
                <a:latin typeface="Calibri"/>
                <a:ea typeface="Calibri"/>
                <a:cs typeface="Calibri"/>
                <a:sym typeface="Calibri"/>
              </a:rPr>
              <a:t>QL_Ban_Hang</a:t>
            </a:r>
            <a:endParaRPr sz="10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17"/>
          <p:cNvSpPr txBox="1"/>
          <p:nvPr>
            <p:ph type="title"/>
          </p:nvPr>
        </p:nvSpPr>
        <p:spPr>
          <a:xfrm>
            <a:off x="1562764" y="533400"/>
            <a:ext cx="674761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VÀ CÀI ĐẶT CƠ SỞ DỮ LIỆU</a:t>
            </a:r>
            <a:endParaRPr b="1"/>
          </a:p>
        </p:txBody>
      </p:sp>
      <p:sp>
        <p:nvSpPr>
          <p:cNvPr id="134" name="Google Shape;134;p17"/>
          <p:cNvSpPr txBox="1"/>
          <p:nvPr>
            <p:ph idx="1" type="body"/>
          </p:nvPr>
        </p:nvSpPr>
        <p:spPr>
          <a:xfrm>
            <a:off x="381000" y="1371600"/>
            <a:ext cx="8229600" cy="926536"/>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CHỤP CÁC HÌNH MÔ TẢ THIẾT KẾ CÁC BẢNG TRONG CSDL</a:t>
            </a:r>
            <a:endParaRPr/>
          </a:p>
          <a:p>
            <a:pPr indent="0" lvl="1" marL="457200" rtl="0" algn="l">
              <a:lnSpc>
                <a:spcPct val="150000"/>
              </a:lnSpc>
              <a:spcBef>
                <a:spcPts val="0"/>
              </a:spcBef>
              <a:spcAft>
                <a:spcPts val="0"/>
              </a:spcAft>
              <a:buNone/>
            </a:pPr>
            <a:r>
              <a:t/>
            </a:r>
            <a:endParaRPr/>
          </a:p>
        </p:txBody>
      </p:sp>
      <p:sp>
        <p:nvSpPr>
          <p:cNvPr id="135" name="Google Shape;135;p17"/>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136" name="Google Shape;136;p17"/>
          <p:cNvPicPr preferRelativeResize="0"/>
          <p:nvPr/>
        </p:nvPicPr>
        <p:blipFill rotWithShape="1">
          <a:blip r:embed="rId3">
            <a:alphaModFix/>
          </a:blip>
          <a:srcRect b="0" l="0" r="0" t="0"/>
          <a:stretch/>
        </p:blipFill>
        <p:spPr>
          <a:xfrm>
            <a:off x="381000" y="2233374"/>
            <a:ext cx="7929377" cy="3558414"/>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8"/>
          <p:cNvSpPr txBox="1"/>
          <p:nvPr>
            <p:ph type="title"/>
          </p:nvPr>
        </p:nvSpPr>
        <p:spPr>
          <a:xfrm>
            <a:off x="1398397" y="480186"/>
            <a:ext cx="6983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VÀ CÀI ĐẶT CƠ SỞ DỮ LIỆU</a:t>
            </a:r>
            <a:endParaRPr/>
          </a:p>
        </p:txBody>
      </p:sp>
      <p:sp>
        <p:nvSpPr>
          <p:cNvPr id="142" name="Google Shape;142;p18"/>
          <p:cNvSpPr txBox="1"/>
          <p:nvPr>
            <p:ph idx="1" type="body"/>
          </p:nvPr>
        </p:nvSpPr>
        <p:spPr>
          <a:xfrm>
            <a:off x="444500" y="1147544"/>
            <a:ext cx="8255000" cy="1246495"/>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Nhập dữ liệu cho các bảng</a:t>
            </a:r>
            <a:endParaRPr/>
          </a:p>
          <a:p>
            <a:pPr indent="0" lvl="1" marL="457200" rtl="0" algn="l">
              <a:lnSpc>
                <a:spcPct val="150000"/>
              </a:lnSpc>
              <a:spcBef>
                <a:spcPts val="0"/>
              </a:spcBef>
              <a:spcAft>
                <a:spcPts val="0"/>
              </a:spcAft>
              <a:buNone/>
            </a:pPr>
            <a:r>
              <a:t/>
            </a:r>
            <a:endParaRPr/>
          </a:p>
          <a:p>
            <a:pPr indent="0" lvl="0" marL="0" rtl="0" algn="l">
              <a:spcBef>
                <a:spcPts val="0"/>
              </a:spcBef>
              <a:spcAft>
                <a:spcPts val="0"/>
              </a:spcAft>
              <a:buNone/>
            </a:pPr>
            <a:r>
              <a:t/>
            </a:r>
            <a:endParaRPr/>
          </a:p>
        </p:txBody>
      </p:sp>
      <p:pic>
        <p:nvPicPr>
          <p:cNvPr id="143" name="Google Shape;143;p18"/>
          <p:cNvPicPr preferRelativeResize="0"/>
          <p:nvPr/>
        </p:nvPicPr>
        <p:blipFill rotWithShape="1">
          <a:blip r:embed="rId3">
            <a:alphaModFix/>
          </a:blip>
          <a:srcRect b="0" l="0" r="0" t="0"/>
          <a:stretch/>
        </p:blipFill>
        <p:spPr>
          <a:xfrm>
            <a:off x="152400" y="1745221"/>
            <a:ext cx="8353361" cy="4862569"/>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19"/>
          <p:cNvSpPr txBox="1"/>
          <p:nvPr>
            <p:ph type="title"/>
          </p:nvPr>
        </p:nvSpPr>
        <p:spPr>
          <a:xfrm>
            <a:off x="1398397" y="480186"/>
            <a:ext cx="70598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VÀ CÀI ĐẶT CƠ SỞ DỮ LIỆU</a:t>
            </a:r>
            <a:endParaRPr/>
          </a:p>
        </p:txBody>
      </p:sp>
      <p:sp>
        <p:nvSpPr>
          <p:cNvPr id="149" name="Google Shape;149;p19"/>
          <p:cNvSpPr txBox="1"/>
          <p:nvPr>
            <p:ph idx="1" type="body"/>
          </p:nvPr>
        </p:nvSpPr>
        <p:spPr>
          <a:xfrm>
            <a:off x="444500" y="1222375"/>
            <a:ext cx="8255000" cy="1246495"/>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Xem dữ liệu trong các bảng</a:t>
            </a:r>
            <a:endParaRPr/>
          </a:p>
          <a:p>
            <a:pPr indent="0" lvl="1" marL="457200" rtl="0" algn="l">
              <a:lnSpc>
                <a:spcPct val="150000"/>
              </a:lnSpc>
              <a:spcBef>
                <a:spcPts val="0"/>
              </a:spcBef>
              <a:spcAft>
                <a:spcPts val="0"/>
              </a:spcAft>
              <a:buNone/>
            </a:pPr>
            <a:r>
              <a:t/>
            </a:r>
            <a:endParaRPr/>
          </a:p>
          <a:p>
            <a:pPr indent="0" lvl="0" marL="0" rtl="0" algn="l">
              <a:spcBef>
                <a:spcPts val="0"/>
              </a:spcBef>
              <a:spcAft>
                <a:spcPts val="0"/>
              </a:spcAft>
              <a:buNone/>
            </a:pPr>
            <a:r>
              <a:t/>
            </a:r>
            <a:endParaRPr/>
          </a:p>
        </p:txBody>
      </p:sp>
      <p:pic>
        <p:nvPicPr>
          <p:cNvPr id="150" name="Google Shape;150;p19"/>
          <p:cNvPicPr preferRelativeResize="0"/>
          <p:nvPr/>
        </p:nvPicPr>
        <p:blipFill rotWithShape="1">
          <a:blip r:embed="rId3">
            <a:alphaModFix/>
          </a:blip>
          <a:srcRect b="0" l="0" r="0" t="0"/>
          <a:stretch/>
        </p:blipFill>
        <p:spPr>
          <a:xfrm>
            <a:off x="0" y="1981200"/>
            <a:ext cx="9144000" cy="466747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4" name="Shape 154"/>
        <p:cNvGrpSpPr/>
        <p:nvPr/>
      </p:nvGrpSpPr>
      <p:grpSpPr>
        <a:xfrm>
          <a:off x="0" y="0"/>
          <a:ext cx="0" cy="0"/>
          <a:chOff x="0" y="0"/>
          <a:chExt cx="0" cy="0"/>
        </a:xfrm>
      </p:grpSpPr>
      <p:sp>
        <p:nvSpPr>
          <p:cNvPr id="155" name="Google Shape;155;p20"/>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XÂY DỰNG HỆ THỐNG MENU</a:t>
            </a:r>
            <a:endParaRPr/>
          </a:p>
        </p:txBody>
      </p:sp>
      <p:sp>
        <p:nvSpPr>
          <p:cNvPr id="156" name="Google Shape;156;p20"/>
          <p:cNvSpPr txBox="1"/>
          <p:nvPr>
            <p:ph idx="1" type="body"/>
          </p:nvPr>
        </p:nvSpPr>
        <p:spPr>
          <a:xfrm>
            <a:off x="444500" y="1222375"/>
            <a:ext cx="8255000" cy="923330"/>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000"/>
              <a:buFont typeface="Noto Sans Symbols"/>
              <a:buChar char="❑"/>
            </a:pPr>
            <a:r>
              <a:rPr lang="en-US" sz="2000"/>
              <a:t>Để xây dựng một hệ thống menu như trong bài yêu cầu thì chúng ta sẽ làm các bước như sau:</a:t>
            </a:r>
            <a:endParaRPr/>
          </a:p>
          <a:p>
            <a:pPr indent="-285750" lvl="0" marL="285750" rtl="0" algn="l">
              <a:spcBef>
                <a:spcPts val="0"/>
              </a:spcBef>
              <a:spcAft>
                <a:spcPts val="0"/>
              </a:spcAft>
              <a:buClr>
                <a:schemeClr val="dk1"/>
              </a:buClr>
              <a:buSzPts val="2000"/>
              <a:buFont typeface="Noto Sans Symbols"/>
              <a:buChar char="❑"/>
            </a:pPr>
            <a:r>
              <a:rPr lang="en-US" sz="2000"/>
              <a:t>Bước 1: gõ vào “Search toolbox” : MenuStrip</a:t>
            </a:r>
            <a:endParaRPr sz="2000"/>
          </a:p>
        </p:txBody>
      </p:sp>
      <p:grpSp>
        <p:nvGrpSpPr>
          <p:cNvPr id="157" name="Google Shape;157;p20"/>
          <p:cNvGrpSpPr/>
          <p:nvPr/>
        </p:nvGrpSpPr>
        <p:grpSpPr>
          <a:xfrm>
            <a:off x="228600" y="2438400"/>
            <a:ext cx="8534400" cy="4276103"/>
            <a:chOff x="0" y="2362200"/>
            <a:chExt cx="9144000" cy="4428503"/>
          </a:xfrm>
        </p:grpSpPr>
        <p:pic>
          <p:nvPicPr>
            <p:cNvPr id="158" name="Google Shape;158;p20"/>
            <p:cNvPicPr preferRelativeResize="0"/>
            <p:nvPr/>
          </p:nvPicPr>
          <p:blipFill rotWithShape="1">
            <a:blip r:embed="rId3">
              <a:alphaModFix/>
            </a:blip>
            <a:srcRect b="0" l="0" r="0" t="0"/>
            <a:stretch/>
          </p:blipFill>
          <p:spPr>
            <a:xfrm>
              <a:off x="0" y="2362200"/>
              <a:ext cx="9144000" cy="4428503"/>
            </a:xfrm>
            <a:prstGeom prst="rect">
              <a:avLst/>
            </a:prstGeom>
            <a:noFill/>
            <a:ln>
              <a:noFill/>
            </a:ln>
          </p:spPr>
        </p:pic>
        <p:sp>
          <p:nvSpPr>
            <p:cNvPr id="159" name="Google Shape;159;p20"/>
            <p:cNvSpPr/>
            <p:nvPr/>
          </p:nvSpPr>
          <p:spPr>
            <a:xfrm>
              <a:off x="228600" y="3053635"/>
              <a:ext cx="1676400" cy="143411"/>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60" name="Google Shape;160;p20"/>
            <p:cNvSpPr/>
            <p:nvPr/>
          </p:nvSpPr>
          <p:spPr>
            <a:xfrm>
              <a:off x="1905000" y="3053635"/>
              <a:ext cx="533400" cy="143411"/>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61" name="Google Shape;161;p20"/>
            <p:cNvSpPr/>
            <p:nvPr/>
          </p:nvSpPr>
          <p:spPr>
            <a:xfrm>
              <a:off x="2451100" y="2981929"/>
              <a:ext cx="1752600" cy="430234"/>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400">
                  <a:solidFill>
                    <a:srgbClr val="FF0000"/>
                  </a:solidFill>
                  <a:latin typeface="Calibri"/>
                  <a:ea typeface="Calibri"/>
                  <a:cs typeface="Calibri"/>
                  <a:sym typeface="Calibri"/>
                </a:rPr>
                <a:t>Gõ menuStrip vào</a:t>
              </a:r>
              <a:endParaRPr sz="1400">
                <a:solidFill>
                  <a:srgbClr val="FF0000"/>
                </a:solidFill>
                <a:latin typeface="Calibri"/>
                <a:ea typeface="Calibri"/>
                <a:cs typeface="Calibri"/>
                <a:sym typeface="Calibri"/>
              </a:endParaRPr>
            </a:p>
          </p:txBody>
        </p:sp>
        <p:sp>
          <p:nvSpPr>
            <p:cNvPr id="162" name="Google Shape;162;p20"/>
            <p:cNvSpPr/>
            <p:nvPr/>
          </p:nvSpPr>
          <p:spPr>
            <a:xfrm>
              <a:off x="228599" y="2914610"/>
              <a:ext cx="1024754" cy="236747"/>
            </a:xfrm>
            <a:prstGeom prst="rect">
              <a:avLst/>
            </a:prstGeom>
            <a:solidFill>
              <a:schemeClr val="lt1"/>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100">
                  <a:solidFill>
                    <a:srgbClr val="FF0000"/>
                  </a:solidFill>
                  <a:latin typeface="Calibri"/>
                  <a:ea typeface="Calibri"/>
                  <a:cs typeface="Calibri"/>
                  <a:sym typeface="Calibri"/>
                </a:rPr>
                <a:t>MenuStrip</a:t>
              </a:r>
              <a:endParaRPr sz="1100">
                <a:solidFill>
                  <a:srgbClr val="FF0000"/>
                </a:solidFill>
                <a:latin typeface="Calibri"/>
                <a:ea typeface="Calibri"/>
                <a:cs typeface="Calibri"/>
                <a:sym typeface="Calibri"/>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sp>
        <p:nvSpPr>
          <p:cNvPr id="167" name="Google Shape;167;p21"/>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XÂY DỰNG HỆ THỐNG MENU</a:t>
            </a:r>
            <a:endParaRPr/>
          </a:p>
        </p:txBody>
      </p:sp>
      <p:sp>
        <p:nvSpPr>
          <p:cNvPr id="168" name="Google Shape;168;p21"/>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2: Ta kéo thả MenuStrip vào form </a:t>
            </a:r>
            <a:endParaRPr/>
          </a:p>
        </p:txBody>
      </p:sp>
      <p:grpSp>
        <p:nvGrpSpPr>
          <p:cNvPr id="169" name="Google Shape;169;p21"/>
          <p:cNvGrpSpPr/>
          <p:nvPr/>
        </p:nvGrpSpPr>
        <p:grpSpPr>
          <a:xfrm>
            <a:off x="304799" y="1824576"/>
            <a:ext cx="8394701" cy="4553238"/>
            <a:chOff x="-1" y="1824576"/>
            <a:chExt cx="9144000" cy="4136890"/>
          </a:xfrm>
        </p:grpSpPr>
        <p:pic>
          <p:nvPicPr>
            <p:cNvPr id="170" name="Google Shape;170;p21"/>
            <p:cNvPicPr preferRelativeResize="0"/>
            <p:nvPr/>
          </p:nvPicPr>
          <p:blipFill rotWithShape="1">
            <a:blip r:embed="rId3">
              <a:alphaModFix/>
            </a:blip>
            <a:srcRect b="0" l="0" r="0" t="0"/>
            <a:stretch/>
          </p:blipFill>
          <p:spPr>
            <a:xfrm>
              <a:off x="-1" y="1824576"/>
              <a:ext cx="9144000" cy="4136890"/>
            </a:xfrm>
            <a:prstGeom prst="rect">
              <a:avLst/>
            </a:prstGeom>
            <a:noFill/>
            <a:ln>
              <a:noFill/>
            </a:ln>
          </p:spPr>
        </p:pic>
        <p:sp>
          <p:nvSpPr>
            <p:cNvPr id="171" name="Google Shape;171;p21"/>
            <p:cNvSpPr/>
            <p:nvPr/>
          </p:nvSpPr>
          <p:spPr>
            <a:xfrm>
              <a:off x="304800" y="2819400"/>
              <a:ext cx="8382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72" name="Google Shape;172;p21"/>
            <p:cNvSpPr/>
            <p:nvPr/>
          </p:nvSpPr>
          <p:spPr>
            <a:xfrm>
              <a:off x="1398397" y="2819400"/>
              <a:ext cx="582803"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73" name="Google Shape;173;p21"/>
            <p:cNvSpPr txBox="1"/>
            <p:nvPr/>
          </p:nvSpPr>
          <p:spPr>
            <a:xfrm>
              <a:off x="1143000" y="3152001"/>
              <a:ext cx="1192403"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FF0000"/>
                  </a:solidFill>
                  <a:latin typeface="Calibri"/>
                  <a:ea typeface="Calibri"/>
                  <a:cs typeface="Calibri"/>
                  <a:sym typeface="Calibri"/>
                </a:rPr>
                <a:t>Kéo vào form</a:t>
              </a:r>
              <a:endParaRPr sz="1200">
                <a:solidFill>
                  <a:srgbClr val="FF0000"/>
                </a:solidFill>
                <a:latin typeface="Calibri"/>
                <a:ea typeface="Calibri"/>
                <a:cs typeface="Calibri"/>
                <a:sym typeface="Calibri"/>
              </a:endParaRPr>
            </a:p>
          </p:txBody>
        </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2"/>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XÂY DỰNG HỆ THỐNG MENU</a:t>
            </a:r>
            <a:endParaRPr/>
          </a:p>
        </p:txBody>
      </p:sp>
      <p:sp>
        <p:nvSpPr>
          <p:cNvPr id="179" name="Google Shape;179;p22"/>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Bước 3: Sửa Name của MenuStrip</a:t>
            </a:r>
            <a:endParaRPr/>
          </a:p>
        </p:txBody>
      </p:sp>
      <p:grpSp>
        <p:nvGrpSpPr>
          <p:cNvPr id="180" name="Google Shape;180;p22"/>
          <p:cNvGrpSpPr/>
          <p:nvPr/>
        </p:nvGrpSpPr>
        <p:grpSpPr>
          <a:xfrm>
            <a:off x="304800" y="1828800"/>
            <a:ext cx="8318500" cy="4122014"/>
            <a:chOff x="-25400" y="1905000"/>
            <a:chExt cx="9144000" cy="4122014"/>
          </a:xfrm>
        </p:grpSpPr>
        <p:pic>
          <p:nvPicPr>
            <p:cNvPr id="181" name="Google Shape;181;p22"/>
            <p:cNvPicPr preferRelativeResize="0"/>
            <p:nvPr/>
          </p:nvPicPr>
          <p:blipFill rotWithShape="1">
            <a:blip r:embed="rId3">
              <a:alphaModFix/>
            </a:blip>
            <a:srcRect b="0" l="0" r="0" t="0"/>
            <a:stretch/>
          </p:blipFill>
          <p:spPr>
            <a:xfrm>
              <a:off x="-25400" y="1905000"/>
              <a:ext cx="9144000" cy="4122014"/>
            </a:xfrm>
            <a:prstGeom prst="rect">
              <a:avLst/>
            </a:prstGeom>
            <a:noFill/>
            <a:ln>
              <a:noFill/>
            </a:ln>
          </p:spPr>
        </p:pic>
        <p:sp>
          <p:nvSpPr>
            <p:cNvPr id="182" name="Google Shape;182;p22"/>
            <p:cNvSpPr/>
            <p:nvPr/>
          </p:nvSpPr>
          <p:spPr>
            <a:xfrm>
              <a:off x="7745602" y="4800600"/>
              <a:ext cx="1169798" cy="2769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83" name="Google Shape;183;p22"/>
            <p:cNvSpPr/>
            <p:nvPr/>
          </p:nvSpPr>
          <p:spPr>
            <a:xfrm>
              <a:off x="7086600" y="4800600"/>
              <a:ext cx="455802" cy="276999"/>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3"/>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XÂY DỰNG HỆ THỐNG MENU</a:t>
            </a:r>
            <a:endParaRPr/>
          </a:p>
        </p:txBody>
      </p:sp>
      <p:sp>
        <p:nvSpPr>
          <p:cNvPr id="189" name="Google Shape;189;p23"/>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Nhập thông tin gốc và các thông tin con trong MenuStrip</a:t>
            </a:r>
            <a:endParaRPr/>
          </a:p>
        </p:txBody>
      </p:sp>
      <p:grpSp>
        <p:nvGrpSpPr>
          <p:cNvPr id="190" name="Google Shape;190;p23"/>
          <p:cNvGrpSpPr/>
          <p:nvPr/>
        </p:nvGrpSpPr>
        <p:grpSpPr>
          <a:xfrm>
            <a:off x="304800" y="1981200"/>
            <a:ext cx="8458200" cy="4258202"/>
            <a:chOff x="0" y="1981200"/>
            <a:chExt cx="9144000" cy="4258202"/>
          </a:xfrm>
        </p:grpSpPr>
        <p:pic>
          <p:nvPicPr>
            <p:cNvPr id="191" name="Google Shape;191;p23"/>
            <p:cNvPicPr preferRelativeResize="0"/>
            <p:nvPr/>
          </p:nvPicPr>
          <p:blipFill rotWithShape="1">
            <a:blip r:embed="rId3">
              <a:alphaModFix/>
            </a:blip>
            <a:srcRect b="0" l="0" r="0" t="0"/>
            <a:stretch/>
          </p:blipFill>
          <p:spPr>
            <a:xfrm>
              <a:off x="0" y="1981200"/>
              <a:ext cx="9144000" cy="4258202"/>
            </a:xfrm>
            <a:prstGeom prst="rect">
              <a:avLst/>
            </a:prstGeom>
            <a:noFill/>
            <a:ln>
              <a:noFill/>
            </a:ln>
          </p:spPr>
        </p:pic>
        <p:sp>
          <p:nvSpPr>
            <p:cNvPr id="192" name="Google Shape;192;p23"/>
            <p:cNvSpPr/>
            <p:nvPr/>
          </p:nvSpPr>
          <p:spPr>
            <a:xfrm>
              <a:off x="444500" y="2438400"/>
              <a:ext cx="6223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93" name="Google Shape;193;p23"/>
            <p:cNvSpPr/>
            <p:nvPr/>
          </p:nvSpPr>
          <p:spPr>
            <a:xfrm>
              <a:off x="1295400" y="2438400"/>
              <a:ext cx="4572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4" name="Google Shape;194;p23"/>
            <p:cNvSpPr txBox="1"/>
            <p:nvPr/>
          </p:nvSpPr>
          <p:spPr>
            <a:xfrm>
              <a:off x="1752600" y="2360711"/>
              <a:ext cx="1752600"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FF0000"/>
                  </a:solidFill>
                  <a:latin typeface="Calibri"/>
                  <a:ea typeface="Calibri"/>
                  <a:cs typeface="Calibri"/>
                  <a:sym typeface="Calibri"/>
                </a:rPr>
                <a:t>Thông tin gốc</a:t>
              </a:r>
              <a:endParaRPr sz="1400">
                <a:solidFill>
                  <a:srgbClr val="FF0000"/>
                </a:solidFill>
                <a:latin typeface="Calibri"/>
                <a:ea typeface="Calibri"/>
                <a:cs typeface="Calibri"/>
                <a:sym typeface="Calibri"/>
              </a:endParaRPr>
            </a:p>
          </p:txBody>
        </p:sp>
        <p:sp>
          <p:nvSpPr>
            <p:cNvPr id="195" name="Google Shape;195;p23"/>
            <p:cNvSpPr/>
            <p:nvPr/>
          </p:nvSpPr>
          <p:spPr>
            <a:xfrm>
              <a:off x="609600" y="2590800"/>
              <a:ext cx="6223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96" name="Google Shape;196;p23"/>
            <p:cNvSpPr/>
            <p:nvPr/>
          </p:nvSpPr>
          <p:spPr>
            <a:xfrm>
              <a:off x="755650" y="2743200"/>
              <a:ext cx="292100" cy="685800"/>
            </a:xfrm>
            <a:prstGeom prst="up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197" name="Google Shape;197;p23"/>
            <p:cNvSpPr txBox="1"/>
            <p:nvPr/>
          </p:nvSpPr>
          <p:spPr>
            <a:xfrm>
              <a:off x="444500" y="3581400"/>
              <a:ext cx="2374900" cy="30777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rgbClr val="FF0000"/>
                  </a:solidFill>
                  <a:latin typeface="Calibri"/>
                  <a:ea typeface="Calibri"/>
                  <a:cs typeface="Calibri"/>
                  <a:sym typeface="Calibri"/>
                </a:rPr>
                <a:t>Thông tin nhánh (con)</a:t>
              </a:r>
              <a:endParaRPr sz="1400">
                <a:solidFill>
                  <a:srgbClr val="FF0000"/>
                </a:solidFill>
                <a:latin typeface="Calibri"/>
                <a:ea typeface="Calibri"/>
                <a:cs typeface="Calibri"/>
                <a:sym typeface="Calibri"/>
              </a:endParaRPr>
            </a:p>
          </p:txBody>
        </p:sp>
        <p:sp>
          <p:nvSpPr>
            <p:cNvPr id="198" name="Google Shape;198;p23"/>
            <p:cNvSpPr/>
            <p:nvPr/>
          </p:nvSpPr>
          <p:spPr>
            <a:xfrm>
              <a:off x="304800" y="5635625"/>
              <a:ext cx="450850" cy="276999"/>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199" name="Google Shape;199;p23"/>
            <p:cNvSpPr/>
            <p:nvPr/>
          </p:nvSpPr>
          <p:spPr>
            <a:xfrm>
              <a:off x="927100" y="5635625"/>
              <a:ext cx="673100" cy="276999"/>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00" name="Google Shape;200;p23"/>
            <p:cNvSpPr txBox="1"/>
            <p:nvPr/>
          </p:nvSpPr>
          <p:spPr>
            <a:xfrm>
              <a:off x="1600200" y="5635625"/>
              <a:ext cx="3124200" cy="27699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200">
                  <a:solidFill>
                    <a:srgbClr val="FF0000"/>
                  </a:solidFill>
                  <a:latin typeface="Calibri"/>
                  <a:ea typeface="Calibri"/>
                  <a:cs typeface="Calibri"/>
                  <a:sym typeface="Calibri"/>
                </a:rPr>
                <a:t>Đã đổi name cho menustrip</a:t>
              </a:r>
              <a:endParaRPr sz="1200">
                <a:solidFill>
                  <a:srgbClr val="FF0000"/>
                </a:solidFill>
                <a:latin typeface="Calibri"/>
                <a:ea typeface="Calibri"/>
                <a:cs typeface="Calibri"/>
                <a:sym typeface="Calibri"/>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sp>
        <p:nvSpPr>
          <p:cNvPr id="205" name="Google Shape;205;p24"/>
          <p:cNvSpPr txBox="1"/>
          <p:nvPr>
            <p:ph idx="1" type="body"/>
          </p:nvPr>
        </p:nvSpPr>
        <p:spPr>
          <a:xfrm>
            <a:off x="444500" y="1222375"/>
            <a:ext cx="8255000" cy="1796967"/>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000"/>
              <a:buFont typeface="Noto Sans Symbols"/>
              <a:buChar char="❑"/>
            </a:pPr>
            <a:r>
              <a:rPr lang="en-US" sz="2000"/>
              <a:t>Muốn sửa cỡ chữ bên trong của MenuStrip thì :</a:t>
            </a:r>
            <a:endParaRPr/>
          </a:p>
          <a:p>
            <a:pPr indent="-285750" lvl="0" marL="285750" rtl="0" algn="l">
              <a:lnSpc>
                <a:spcPct val="150000"/>
              </a:lnSpc>
              <a:spcBef>
                <a:spcPts val="0"/>
              </a:spcBef>
              <a:spcAft>
                <a:spcPts val="0"/>
              </a:spcAft>
              <a:buClr>
                <a:schemeClr val="dk1"/>
              </a:buClr>
              <a:buSzPts val="2000"/>
              <a:buFont typeface="Noto Sans Symbols"/>
              <a:buChar char="❑"/>
            </a:pPr>
            <a:r>
              <a:rPr lang="en-US" sz="2000"/>
              <a:t>B1: Kích chuột vào ô Cập Nhập Dữ Liệu</a:t>
            </a:r>
            <a:endParaRPr/>
          </a:p>
          <a:p>
            <a:pPr indent="-285750" lvl="0" marL="285750" rtl="0" algn="l">
              <a:lnSpc>
                <a:spcPct val="150000"/>
              </a:lnSpc>
              <a:spcBef>
                <a:spcPts val="0"/>
              </a:spcBef>
              <a:spcAft>
                <a:spcPts val="0"/>
              </a:spcAft>
              <a:buClr>
                <a:schemeClr val="dk1"/>
              </a:buClr>
              <a:buSzPts val="2000"/>
              <a:buFont typeface="Noto Sans Symbols"/>
              <a:buChar char="❑"/>
            </a:pPr>
            <a:r>
              <a:rPr lang="en-US" sz="2000"/>
              <a:t>B2: Trong Properties ta chọn font và thay đổi cỡ chữ phù hợp </a:t>
            </a:r>
            <a:endParaRPr/>
          </a:p>
          <a:p>
            <a:pPr indent="-285750" lvl="0" marL="285750" rtl="0" algn="l">
              <a:lnSpc>
                <a:spcPct val="150000"/>
              </a:lnSpc>
              <a:spcBef>
                <a:spcPts val="0"/>
              </a:spcBef>
              <a:spcAft>
                <a:spcPts val="0"/>
              </a:spcAft>
              <a:buClr>
                <a:schemeClr val="dk1"/>
              </a:buClr>
              <a:buSzPts val="2000"/>
              <a:buFont typeface="Noto Sans Symbols"/>
              <a:buChar char="❑"/>
            </a:pPr>
            <a:r>
              <a:rPr lang="en-US" sz="2000"/>
              <a:t>Các phần còn lại làm tương tự như trên</a:t>
            </a:r>
            <a:endParaRPr sz="2000"/>
          </a:p>
        </p:txBody>
      </p:sp>
      <p:grpSp>
        <p:nvGrpSpPr>
          <p:cNvPr id="206" name="Google Shape;206;p24"/>
          <p:cNvGrpSpPr/>
          <p:nvPr/>
        </p:nvGrpSpPr>
        <p:grpSpPr>
          <a:xfrm>
            <a:off x="533400" y="3124200"/>
            <a:ext cx="8382000" cy="3478901"/>
            <a:chOff x="12700" y="2590800"/>
            <a:chExt cx="9144000" cy="4012301"/>
          </a:xfrm>
        </p:grpSpPr>
        <p:pic>
          <p:nvPicPr>
            <p:cNvPr id="207" name="Google Shape;207;p24"/>
            <p:cNvPicPr preferRelativeResize="0"/>
            <p:nvPr/>
          </p:nvPicPr>
          <p:blipFill rotWithShape="1">
            <a:blip r:embed="rId3">
              <a:alphaModFix/>
            </a:blip>
            <a:srcRect b="0" l="0" r="0" t="0"/>
            <a:stretch/>
          </p:blipFill>
          <p:spPr>
            <a:xfrm>
              <a:off x="12700" y="2590800"/>
              <a:ext cx="9144000" cy="4012301"/>
            </a:xfrm>
            <a:prstGeom prst="rect">
              <a:avLst/>
            </a:prstGeom>
            <a:noFill/>
            <a:ln>
              <a:noFill/>
            </a:ln>
          </p:spPr>
        </p:pic>
        <p:sp>
          <p:nvSpPr>
            <p:cNvPr id="208" name="Google Shape;208;p24"/>
            <p:cNvSpPr/>
            <p:nvPr/>
          </p:nvSpPr>
          <p:spPr>
            <a:xfrm>
              <a:off x="304800" y="2895600"/>
              <a:ext cx="9906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09" name="Google Shape;209;p24"/>
            <p:cNvSpPr/>
            <p:nvPr/>
          </p:nvSpPr>
          <p:spPr>
            <a:xfrm>
              <a:off x="1398397" y="2895600"/>
              <a:ext cx="659003"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0" name="Google Shape;210;p24"/>
            <p:cNvSpPr txBox="1"/>
            <p:nvPr/>
          </p:nvSpPr>
          <p:spPr>
            <a:xfrm>
              <a:off x="2020697" y="2781300"/>
              <a:ext cx="811403" cy="3810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B1</a:t>
              </a:r>
              <a:endParaRPr sz="1800">
                <a:solidFill>
                  <a:srgbClr val="FF0000"/>
                </a:solidFill>
                <a:latin typeface="Calibri"/>
                <a:ea typeface="Calibri"/>
                <a:cs typeface="Calibri"/>
                <a:sym typeface="Calibri"/>
              </a:endParaRPr>
            </a:p>
          </p:txBody>
        </p:sp>
        <p:sp>
          <p:nvSpPr>
            <p:cNvPr id="211" name="Google Shape;211;p24"/>
            <p:cNvSpPr/>
            <p:nvPr/>
          </p:nvSpPr>
          <p:spPr>
            <a:xfrm>
              <a:off x="7848600" y="5635625"/>
              <a:ext cx="1143000" cy="155575"/>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12" name="Google Shape;212;p24"/>
            <p:cNvSpPr/>
            <p:nvPr/>
          </p:nvSpPr>
          <p:spPr>
            <a:xfrm>
              <a:off x="7239000" y="5635625"/>
              <a:ext cx="444500" cy="155575"/>
            </a:xfrm>
            <a:prstGeom prst="righ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13" name="Google Shape;213;p24"/>
            <p:cNvSpPr txBox="1"/>
            <p:nvPr/>
          </p:nvSpPr>
          <p:spPr>
            <a:xfrm>
              <a:off x="6705600" y="5528746"/>
              <a:ext cx="5334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B2</a:t>
              </a:r>
              <a:endParaRPr sz="1800">
                <a:solidFill>
                  <a:srgbClr val="FF0000"/>
                </a:solidFill>
                <a:latin typeface="Calibri"/>
                <a:ea typeface="Calibri"/>
                <a:cs typeface="Calibri"/>
                <a:sym typeface="Calibri"/>
              </a:endParaRPr>
            </a:p>
          </p:txBody>
        </p:sp>
      </p:grpSp>
      <p:sp>
        <p:nvSpPr>
          <p:cNvPr id="214" name="Google Shape;214;p24"/>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XÂY DỰNG HỆ THỐNG MENU</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25"/>
          <p:cNvSpPr txBox="1"/>
          <p:nvPr>
            <p:ph type="title"/>
          </p:nvPr>
        </p:nvSpPr>
        <p:spPr>
          <a:xfrm>
            <a:off x="1562764" y="533400"/>
            <a:ext cx="7276436"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GIAO DIỆN CHÍNH CỦA CHƯƠNG TRÌNH</a:t>
            </a:r>
            <a:endParaRPr b="1" sz="2400"/>
          </a:p>
        </p:txBody>
      </p:sp>
      <p:sp>
        <p:nvSpPr>
          <p:cNvPr id="220" name="Google Shape;220;p25"/>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221" name="Google Shape;221;p25"/>
          <p:cNvPicPr preferRelativeResize="0"/>
          <p:nvPr/>
        </p:nvPicPr>
        <p:blipFill rotWithShape="1">
          <a:blip r:embed="rId3">
            <a:alphaModFix/>
          </a:blip>
          <a:srcRect b="0" l="0" r="0" t="0"/>
          <a:stretch/>
        </p:blipFill>
        <p:spPr>
          <a:xfrm>
            <a:off x="395830" y="2057400"/>
            <a:ext cx="8367169" cy="4356996"/>
          </a:xfrm>
          <a:prstGeom prst="rect">
            <a:avLst/>
          </a:prstGeom>
          <a:noFill/>
          <a:ln>
            <a:noFill/>
          </a:ln>
        </p:spPr>
      </p:pic>
      <p:sp>
        <p:nvSpPr>
          <p:cNvPr id="222" name="Google Shape;222;p25"/>
          <p:cNvSpPr txBox="1"/>
          <p:nvPr>
            <p:ph idx="1" type="body"/>
          </p:nvPr>
        </p:nvSpPr>
        <p:spPr>
          <a:xfrm>
            <a:off x="444500" y="1222375"/>
            <a:ext cx="8470900" cy="73866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Sau khi thiết kế xong menu hệ thống. Form chính có các thành phần sau:</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 name="Shape 226"/>
        <p:cNvGrpSpPr/>
        <p:nvPr/>
      </p:nvGrpSpPr>
      <p:grpSpPr>
        <a:xfrm>
          <a:off x="0" y="0"/>
          <a:ext cx="0" cy="0"/>
          <a:chOff x="0" y="0"/>
          <a:chExt cx="0" cy="0"/>
        </a:xfrm>
      </p:grpSpPr>
      <p:sp>
        <p:nvSpPr>
          <p:cNvPr id="227" name="Google Shape;227;p26"/>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sp>
        <p:nvSpPr>
          <p:cNvPr id="228" name="Google Shape;228;p26"/>
          <p:cNvSpPr txBox="1"/>
          <p:nvPr/>
        </p:nvSpPr>
        <p:spPr>
          <a:xfrm>
            <a:off x="184478" y="1080536"/>
            <a:ext cx="8255000" cy="1246495"/>
          </a:xfrm>
          <a:prstGeom prst="rect">
            <a:avLst/>
          </a:prstGeom>
          <a:noFill/>
          <a:ln>
            <a:noFill/>
          </a:ln>
        </p:spPr>
        <p:txBody>
          <a:bodyPr anchorCtr="0" anchor="t" bIns="0" lIns="0" spcFirstLastPara="1" rIns="0" wrap="square" tIns="0">
            <a:spAutoFit/>
          </a:bodyPr>
          <a:lstStyle/>
          <a:p>
            <a:pPr indent="-342900" lvl="0" marL="342900" marR="0" rtl="0" algn="l">
              <a:lnSpc>
                <a:spcPct val="150000"/>
              </a:lnSpc>
              <a:spcBef>
                <a:spcPts val="0"/>
              </a:spcBef>
              <a:spcAft>
                <a:spcPts val="0"/>
              </a:spcAft>
              <a:buClr>
                <a:schemeClr val="dk1"/>
              </a:buClr>
              <a:buSzPts val="2400"/>
              <a:buFont typeface="Noto Sans Symbols"/>
              <a:buChar char="❑"/>
            </a:pPr>
            <a:r>
              <a:rPr b="0" i="0" lang="en-US" sz="2400">
                <a:solidFill>
                  <a:srgbClr val="000000"/>
                </a:solidFill>
                <a:latin typeface="Calibri"/>
                <a:ea typeface="Calibri"/>
                <a:cs typeface="Calibri"/>
                <a:sym typeface="Calibri"/>
              </a:rPr>
              <a:t>Các thành phần trong menu con</a:t>
            </a:r>
            <a:endParaRPr/>
          </a:p>
          <a:p>
            <a:pPr indent="-228600" lvl="0" marL="342900" marR="0" rtl="0" algn="l">
              <a:lnSpc>
                <a:spcPct val="150000"/>
              </a:lnSpc>
              <a:spcBef>
                <a:spcPts val="0"/>
              </a:spcBef>
              <a:spcAft>
                <a:spcPts val="0"/>
              </a:spcAft>
              <a:buClr>
                <a:schemeClr val="dk1"/>
              </a:buClr>
              <a:buSzPts val="1800"/>
              <a:buFont typeface="Noto Sans Symbols"/>
              <a:buNone/>
            </a:pPr>
            <a:r>
              <a:t/>
            </a:r>
            <a:endParaRPr b="0" i="0" sz="1800">
              <a:solidFill>
                <a:srgbClr val="000000"/>
              </a:solidFill>
              <a:highlight>
                <a:srgbClr val="FFFF00"/>
              </a:highlight>
              <a:latin typeface="Calibri"/>
              <a:ea typeface="Calibri"/>
              <a:cs typeface="Calibri"/>
              <a:sym typeface="Calibri"/>
            </a:endParaRPr>
          </a:p>
          <a:p>
            <a:pPr indent="0" lvl="0" marL="0" marR="0" rtl="0" algn="l">
              <a:spcBef>
                <a:spcPts val="0"/>
              </a:spcBef>
              <a:spcAft>
                <a:spcPts val="0"/>
              </a:spcAft>
              <a:buNone/>
            </a:pPr>
            <a:r>
              <a:t/>
            </a:r>
            <a:endParaRPr b="0" i="0" sz="1800">
              <a:solidFill>
                <a:schemeClr val="dk1"/>
              </a:solidFill>
              <a:latin typeface="Calibri"/>
              <a:ea typeface="Calibri"/>
              <a:cs typeface="Calibri"/>
              <a:sym typeface="Calibri"/>
            </a:endParaRPr>
          </a:p>
        </p:txBody>
      </p:sp>
      <p:pic>
        <p:nvPicPr>
          <p:cNvPr id="229" name="Google Shape;229;p26"/>
          <p:cNvPicPr preferRelativeResize="0"/>
          <p:nvPr/>
        </p:nvPicPr>
        <p:blipFill rotWithShape="1">
          <a:blip r:embed="rId3">
            <a:alphaModFix/>
          </a:blip>
          <a:srcRect b="0" l="0" r="0" t="0"/>
          <a:stretch/>
        </p:blipFill>
        <p:spPr>
          <a:xfrm>
            <a:off x="28782" y="1764485"/>
            <a:ext cx="4191000" cy="1740715"/>
          </a:xfrm>
          <a:prstGeom prst="rect">
            <a:avLst/>
          </a:prstGeom>
          <a:noFill/>
          <a:ln>
            <a:noFill/>
          </a:ln>
        </p:spPr>
      </p:pic>
      <p:pic>
        <p:nvPicPr>
          <p:cNvPr id="230" name="Google Shape;230;p26"/>
          <p:cNvPicPr preferRelativeResize="0"/>
          <p:nvPr/>
        </p:nvPicPr>
        <p:blipFill rotWithShape="1">
          <a:blip r:embed="rId4">
            <a:alphaModFix/>
          </a:blip>
          <a:srcRect b="0" l="0" r="0" t="0"/>
          <a:stretch/>
        </p:blipFill>
        <p:spPr>
          <a:xfrm>
            <a:off x="4736366" y="1243689"/>
            <a:ext cx="4223156" cy="1740715"/>
          </a:xfrm>
          <a:prstGeom prst="rect">
            <a:avLst/>
          </a:prstGeom>
          <a:noFill/>
          <a:ln>
            <a:noFill/>
          </a:ln>
        </p:spPr>
      </p:pic>
      <p:pic>
        <p:nvPicPr>
          <p:cNvPr id="231" name="Google Shape;231;p26"/>
          <p:cNvPicPr preferRelativeResize="0"/>
          <p:nvPr/>
        </p:nvPicPr>
        <p:blipFill rotWithShape="1">
          <a:blip r:embed="rId5">
            <a:alphaModFix/>
          </a:blip>
          <a:srcRect b="0" l="0" r="0" t="0"/>
          <a:stretch/>
        </p:blipFill>
        <p:spPr>
          <a:xfrm>
            <a:off x="77225" y="3733551"/>
            <a:ext cx="4311978" cy="1594837"/>
          </a:xfrm>
          <a:prstGeom prst="rect">
            <a:avLst/>
          </a:prstGeom>
          <a:noFill/>
          <a:ln>
            <a:noFill/>
          </a:ln>
        </p:spPr>
      </p:pic>
      <p:pic>
        <p:nvPicPr>
          <p:cNvPr id="232" name="Google Shape;232;p26"/>
          <p:cNvPicPr preferRelativeResize="0"/>
          <p:nvPr/>
        </p:nvPicPr>
        <p:blipFill rotWithShape="1">
          <a:blip r:embed="rId6">
            <a:alphaModFix/>
          </a:blip>
          <a:srcRect b="0" l="0" r="0" t="0"/>
          <a:stretch/>
        </p:blipFill>
        <p:spPr>
          <a:xfrm>
            <a:off x="4581205" y="3178934"/>
            <a:ext cx="4391693" cy="1573419"/>
          </a:xfrm>
          <a:prstGeom prst="rect">
            <a:avLst/>
          </a:prstGeom>
          <a:noFill/>
          <a:ln>
            <a:noFill/>
          </a:ln>
        </p:spPr>
      </p:pic>
      <p:pic>
        <p:nvPicPr>
          <p:cNvPr id="233" name="Google Shape;233;p26"/>
          <p:cNvPicPr preferRelativeResize="0"/>
          <p:nvPr/>
        </p:nvPicPr>
        <p:blipFill rotWithShape="1">
          <a:blip r:embed="rId7">
            <a:alphaModFix/>
          </a:blip>
          <a:srcRect b="0" l="0" r="0" t="0"/>
          <a:stretch/>
        </p:blipFill>
        <p:spPr>
          <a:xfrm>
            <a:off x="2233214" y="5339698"/>
            <a:ext cx="5334000" cy="1406520"/>
          </a:xfrm>
          <a:prstGeom prst="rect">
            <a:avLst/>
          </a:prstGeom>
          <a:noFill/>
          <a:ln>
            <a:noFill/>
          </a:ln>
        </p:spPr>
      </p:pic>
      <p:sp>
        <p:nvSpPr>
          <p:cNvPr id="234" name="Google Shape;234;p26"/>
          <p:cNvSpPr txBox="1"/>
          <p:nvPr/>
        </p:nvSpPr>
        <p:spPr>
          <a:xfrm>
            <a:off x="1440026" y="532383"/>
            <a:ext cx="7276436" cy="369332"/>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400">
                <a:solidFill>
                  <a:schemeClr val="lt1"/>
                </a:solidFill>
                <a:latin typeface="Times New Roman"/>
                <a:ea typeface="Times New Roman"/>
                <a:cs typeface="Times New Roman"/>
                <a:sym typeface="Times New Roman"/>
              </a:rPr>
              <a:t>GIAO DIỆN CHÍNH CỦA CHƯƠNG TRÌNH</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8" name="Shape 238"/>
        <p:cNvGrpSpPr/>
        <p:nvPr/>
      </p:nvGrpSpPr>
      <p:grpSpPr>
        <a:xfrm>
          <a:off x="0" y="0"/>
          <a:ext cx="0" cy="0"/>
          <a:chOff x="0" y="0"/>
          <a:chExt cx="0" cy="0"/>
        </a:xfrm>
      </p:grpSpPr>
      <p:sp>
        <p:nvSpPr>
          <p:cNvPr id="239" name="Google Shape;239;p27"/>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GIAO DIỆN </a:t>
            </a:r>
            <a:r>
              <a:rPr lang="en-US" sz="2800"/>
              <a:t>form HANGHOA </a:t>
            </a:r>
            <a:endParaRPr/>
          </a:p>
        </p:txBody>
      </p:sp>
      <p:sp>
        <p:nvSpPr>
          <p:cNvPr id="240" name="Google Shape;240;p27"/>
          <p:cNvSpPr txBox="1"/>
          <p:nvPr>
            <p:ph idx="1" type="body"/>
          </p:nvPr>
        </p:nvSpPr>
        <p:spPr>
          <a:xfrm>
            <a:off x="304800" y="990600"/>
            <a:ext cx="8839200" cy="1480534"/>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Giao diện nhập dữ liệu cho form HANGHOA có các thông tin sau:</a:t>
            </a:r>
            <a:endParaRPr sz="2400"/>
          </a:p>
          <a:p>
            <a:pPr indent="0" lvl="1" marL="457200" rtl="0" algn="l">
              <a:lnSpc>
                <a:spcPct val="150000"/>
              </a:lnSpc>
              <a:spcBef>
                <a:spcPts val="0"/>
              </a:spcBef>
              <a:spcAft>
                <a:spcPts val="0"/>
              </a:spcAft>
              <a:buNone/>
            </a:pPr>
            <a:r>
              <a:t/>
            </a:r>
            <a:endParaRPr/>
          </a:p>
        </p:txBody>
      </p:sp>
      <p:pic>
        <p:nvPicPr>
          <p:cNvPr id="241" name="Google Shape;241;p27"/>
          <p:cNvPicPr preferRelativeResize="0"/>
          <p:nvPr/>
        </p:nvPicPr>
        <p:blipFill rotWithShape="1">
          <a:blip r:embed="rId3">
            <a:alphaModFix/>
          </a:blip>
          <a:srcRect b="0" l="0" r="0" t="0"/>
          <a:stretch/>
        </p:blipFill>
        <p:spPr>
          <a:xfrm>
            <a:off x="533399" y="1712456"/>
            <a:ext cx="8077200" cy="50292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28"/>
          <p:cNvSpPr txBox="1"/>
          <p:nvPr>
            <p:ph idx="1" type="body"/>
          </p:nvPr>
        </p:nvSpPr>
        <p:spPr>
          <a:xfrm>
            <a:off x="381000" y="1066800"/>
            <a:ext cx="8255000" cy="834203"/>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000"/>
              <a:buFont typeface="Noto Sans Symbols"/>
              <a:buChar char="❑"/>
            </a:pPr>
            <a:r>
              <a:rPr lang="en-US" sz="2000"/>
              <a:t>Giao diện nhập dữ liệu cho form NHACUNGCAP có các thông tin sau</a:t>
            </a:r>
            <a:endParaRPr sz="2000"/>
          </a:p>
          <a:p>
            <a:pPr indent="0" lvl="1" marL="457200" rtl="0" algn="l">
              <a:lnSpc>
                <a:spcPct val="150000"/>
              </a:lnSpc>
              <a:spcBef>
                <a:spcPts val="0"/>
              </a:spcBef>
              <a:spcAft>
                <a:spcPts val="0"/>
              </a:spcAft>
              <a:buNone/>
            </a:pPr>
            <a:r>
              <a:t/>
            </a:r>
            <a:endParaRPr/>
          </a:p>
        </p:txBody>
      </p:sp>
      <p:pic>
        <p:nvPicPr>
          <p:cNvPr id="247" name="Google Shape;247;p28"/>
          <p:cNvPicPr preferRelativeResize="0"/>
          <p:nvPr/>
        </p:nvPicPr>
        <p:blipFill rotWithShape="1">
          <a:blip r:embed="rId3">
            <a:alphaModFix/>
          </a:blip>
          <a:srcRect b="0" l="0" r="0" t="0"/>
          <a:stretch/>
        </p:blipFill>
        <p:spPr>
          <a:xfrm>
            <a:off x="506602" y="1600200"/>
            <a:ext cx="8382000" cy="4998625"/>
          </a:xfrm>
          <a:prstGeom prst="rect">
            <a:avLst/>
          </a:prstGeom>
          <a:noFill/>
          <a:ln>
            <a:noFill/>
          </a:ln>
        </p:spPr>
      </p:pic>
      <p:sp>
        <p:nvSpPr>
          <p:cNvPr id="248" name="Google Shape;248;p28"/>
          <p:cNvSpPr txBox="1"/>
          <p:nvPr/>
        </p:nvSpPr>
        <p:spPr>
          <a:xfrm>
            <a:off x="1524000" y="457200"/>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GIAO DIỆN form NHACUNGCAP</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29"/>
          <p:cNvSpPr txBox="1"/>
          <p:nvPr>
            <p:ph idx="1" type="body"/>
          </p:nvPr>
        </p:nvSpPr>
        <p:spPr>
          <a:xfrm>
            <a:off x="444500" y="1222375"/>
            <a:ext cx="8255000" cy="788036"/>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1800"/>
              <a:buFont typeface="Noto Sans Symbols"/>
              <a:buChar char="❑"/>
            </a:pPr>
            <a:r>
              <a:rPr lang="en-US"/>
              <a:t>Xây dựng danh mục form loại hàng</a:t>
            </a:r>
            <a:endParaRPr/>
          </a:p>
          <a:p>
            <a:pPr indent="0" lvl="1" marL="457200" rtl="0" algn="l">
              <a:lnSpc>
                <a:spcPct val="150000"/>
              </a:lnSpc>
              <a:spcBef>
                <a:spcPts val="0"/>
              </a:spcBef>
              <a:spcAft>
                <a:spcPts val="0"/>
              </a:spcAft>
              <a:buNone/>
            </a:pPr>
            <a:r>
              <a:t/>
            </a:r>
            <a:endParaRPr/>
          </a:p>
        </p:txBody>
      </p:sp>
      <p:pic>
        <p:nvPicPr>
          <p:cNvPr id="254" name="Google Shape;254;p29"/>
          <p:cNvPicPr preferRelativeResize="0"/>
          <p:nvPr/>
        </p:nvPicPr>
        <p:blipFill rotWithShape="1">
          <a:blip r:embed="rId3">
            <a:alphaModFix/>
          </a:blip>
          <a:srcRect b="0" l="0" r="0" t="0"/>
          <a:stretch/>
        </p:blipFill>
        <p:spPr>
          <a:xfrm>
            <a:off x="175598" y="1809045"/>
            <a:ext cx="8792802" cy="5048955"/>
          </a:xfrm>
          <a:prstGeom prst="rect">
            <a:avLst/>
          </a:prstGeom>
          <a:noFill/>
          <a:ln>
            <a:noFill/>
          </a:ln>
        </p:spPr>
      </p:pic>
      <p:sp>
        <p:nvSpPr>
          <p:cNvPr id="255" name="Google Shape;255;p29"/>
          <p:cNvSpPr txBox="1"/>
          <p:nvPr/>
        </p:nvSpPr>
        <p:spPr>
          <a:xfrm>
            <a:off x="1524000" y="457200"/>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GIAO DIỆN form LOAIHANG</a:t>
            </a:r>
            <a:endParaRPr b="1" i="0" sz="2800">
              <a:solidFill>
                <a:schemeClr val="lt1"/>
              </a:solidFill>
              <a:latin typeface="Times New Roman"/>
              <a:ea typeface="Times New Roman"/>
              <a:cs typeface="Times New Roman"/>
              <a:sym typeface="Times New Roman"/>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pic>
        <p:nvPicPr>
          <p:cNvPr id="260" name="Google Shape;260;p30"/>
          <p:cNvPicPr preferRelativeResize="0"/>
          <p:nvPr/>
        </p:nvPicPr>
        <p:blipFill rotWithShape="1">
          <a:blip r:embed="rId3">
            <a:alphaModFix/>
          </a:blip>
          <a:srcRect b="0" l="0" r="0" t="0"/>
          <a:stretch/>
        </p:blipFill>
        <p:spPr>
          <a:xfrm>
            <a:off x="444500" y="1600201"/>
            <a:ext cx="8255000" cy="4876800"/>
          </a:xfrm>
          <a:prstGeom prst="rect">
            <a:avLst/>
          </a:prstGeom>
          <a:noFill/>
          <a:ln>
            <a:noFill/>
          </a:ln>
        </p:spPr>
      </p:pic>
      <p:sp>
        <p:nvSpPr>
          <p:cNvPr id="261" name="Google Shape;261;p30"/>
          <p:cNvSpPr txBox="1"/>
          <p:nvPr/>
        </p:nvSpPr>
        <p:spPr>
          <a:xfrm>
            <a:off x="1524000" y="457200"/>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GIAO DIỆN form KHACHHANG</a:t>
            </a:r>
            <a:endParaRPr b="1" i="0" sz="2800">
              <a:solidFill>
                <a:schemeClr val="lt1"/>
              </a:solidFill>
              <a:latin typeface="Times New Roman"/>
              <a:ea typeface="Times New Roman"/>
              <a:cs typeface="Times New Roman"/>
              <a:sym typeface="Times New Roman"/>
            </a:endParaRPr>
          </a:p>
        </p:txBody>
      </p:sp>
      <p:sp>
        <p:nvSpPr>
          <p:cNvPr id="262" name="Google Shape;262;p30"/>
          <p:cNvSpPr txBox="1"/>
          <p:nvPr>
            <p:ph idx="1" type="body"/>
          </p:nvPr>
        </p:nvSpPr>
        <p:spPr>
          <a:xfrm>
            <a:off x="381000" y="1066800"/>
            <a:ext cx="8255000" cy="834203"/>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000"/>
              <a:buFont typeface="Noto Sans Symbols"/>
              <a:buChar char="❑"/>
            </a:pPr>
            <a:r>
              <a:rPr lang="en-US" sz="2000"/>
              <a:t>Giao diện nhập dữ liệu cho form KHACHHANG có các thông tin sau:</a:t>
            </a:r>
            <a:endParaRPr/>
          </a:p>
          <a:p>
            <a:pPr indent="0" lvl="1" marL="457200" rtl="0" algn="l">
              <a:lnSpc>
                <a:spcPct val="150000"/>
              </a:lnSpc>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31"/>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HIỂN THỊ DỮ LIỆU LÊN BẢNG</a:t>
            </a:r>
            <a:endParaRPr/>
          </a:p>
        </p:txBody>
      </p:sp>
      <p:sp>
        <p:nvSpPr>
          <p:cNvPr id="268" name="Google Shape;268;p31"/>
          <p:cNvSpPr txBox="1"/>
          <p:nvPr>
            <p:ph idx="1" type="body"/>
          </p:nvPr>
        </p:nvSpPr>
        <p:spPr>
          <a:xfrm>
            <a:off x="381000" y="1143000"/>
            <a:ext cx="8255000" cy="1050737"/>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Để hiển thị dữ liệu lên bảng cần kết nối dữ liệu. </a:t>
            </a:r>
            <a:endParaRPr/>
          </a:p>
          <a:p>
            <a:pPr indent="-285750" lvl="0" marL="285750" rtl="0" algn="l">
              <a:lnSpc>
                <a:spcPct val="150000"/>
              </a:lnSpc>
              <a:spcBef>
                <a:spcPts val="0"/>
              </a:spcBef>
              <a:spcAft>
                <a:spcPts val="0"/>
              </a:spcAft>
              <a:buClr>
                <a:schemeClr val="dk1"/>
              </a:buClr>
              <a:buSzPts val="2400"/>
              <a:buFont typeface="Noto Sans Symbols"/>
              <a:buChar char="❑"/>
            </a:pPr>
            <a:r>
              <a:rPr lang="en-US" sz="2400"/>
              <a:t>Kết nối dữ liệu viết CODE như sau:  </a:t>
            </a:r>
            <a:endParaRPr/>
          </a:p>
        </p:txBody>
      </p:sp>
      <p:grpSp>
        <p:nvGrpSpPr>
          <p:cNvPr id="269" name="Google Shape;269;p31"/>
          <p:cNvGrpSpPr/>
          <p:nvPr/>
        </p:nvGrpSpPr>
        <p:grpSpPr>
          <a:xfrm>
            <a:off x="685800" y="2590800"/>
            <a:ext cx="8178800" cy="3051810"/>
            <a:chOff x="1463040" y="2586990"/>
            <a:chExt cx="6508750" cy="1684020"/>
          </a:xfrm>
        </p:grpSpPr>
        <p:pic>
          <p:nvPicPr>
            <p:cNvPr id="270" name="Google Shape;270;p31"/>
            <p:cNvPicPr preferRelativeResize="0"/>
            <p:nvPr/>
          </p:nvPicPr>
          <p:blipFill rotWithShape="1">
            <a:blip r:embed="rId3">
              <a:alphaModFix/>
            </a:blip>
            <a:srcRect b="0" l="0" r="0" t="0"/>
            <a:stretch/>
          </p:blipFill>
          <p:spPr>
            <a:xfrm>
              <a:off x="1463040" y="2586990"/>
              <a:ext cx="6217920" cy="1684020"/>
            </a:xfrm>
            <a:prstGeom prst="rect">
              <a:avLst/>
            </a:prstGeom>
            <a:noFill/>
            <a:ln>
              <a:noFill/>
            </a:ln>
          </p:spPr>
        </p:pic>
        <p:cxnSp>
          <p:nvCxnSpPr>
            <p:cNvPr id="271" name="Google Shape;271;p31"/>
            <p:cNvCxnSpPr/>
            <p:nvPr/>
          </p:nvCxnSpPr>
          <p:spPr>
            <a:xfrm>
              <a:off x="3810000" y="2819400"/>
              <a:ext cx="381000" cy="0"/>
            </a:xfrm>
            <a:prstGeom prst="straightConnector1">
              <a:avLst/>
            </a:prstGeom>
            <a:noFill/>
            <a:ln cap="flat" cmpd="sng" w="9525">
              <a:solidFill>
                <a:srgbClr val="FF0000"/>
              </a:solidFill>
              <a:prstDash val="solid"/>
              <a:round/>
              <a:headEnd len="sm" w="sm" type="none"/>
              <a:tailEnd len="sm" w="sm" type="none"/>
            </a:ln>
          </p:spPr>
        </p:cxnSp>
        <p:cxnSp>
          <p:nvCxnSpPr>
            <p:cNvPr id="272" name="Google Shape;272;p31"/>
            <p:cNvCxnSpPr/>
            <p:nvPr/>
          </p:nvCxnSpPr>
          <p:spPr>
            <a:xfrm>
              <a:off x="3810000" y="3048000"/>
              <a:ext cx="381000" cy="0"/>
            </a:xfrm>
            <a:prstGeom prst="straightConnector1">
              <a:avLst/>
            </a:prstGeom>
            <a:noFill/>
            <a:ln cap="flat" cmpd="sng" w="9525">
              <a:solidFill>
                <a:srgbClr val="FF0000"/>
              </a:solidFill>
              <a:prstDash val="solid"/>
              <a:round/>
              <a:headEnd len="sm" w="sm" type="none"/>
              <a:tailEnd len="sm" w="sm" type="none"/>
            </a:ln>
          </p:spPr>
        </p:cxnSp>
        <p:cxnSp>
          <p:nvCxnSpPr>
            <p:cNvPr id="273" name="Google Shape;273;p31"/>
            <p:cNvCxnSpPr/>
            <p:nvPr/>
          </p:nvCxnSpPr>
          <p:spPr>
            <a:xfrm>
              <a:off x="3810000" y="2819400"/>
              <a:ext cx="0" cy="228600"/>
            </a:xfrm>
            <a:prstGeom prst="straightConnector1">
              <a:avLst/>
            </a:prstGeom>
            <a:noFill/>
            <a:ln cap="flat" cmpd="sng" w="9525">
              <a:solidFill>
                <a:srgbClr val="FF0000"/>
              </a:solidFill>
              <a:prstDash val="solid"/>
              <a:round/>
              <a:headEnd len="sm" w="sm" type="none"/>
              <a:tailEnd len="sm" w="sm" type="none"/>
            </a:ln>
          </p:spPr>
        </p:cxnSp>
        <p:cxnSp>
          <p:nvCxnSpPr>
            <p:cNvPr id="274" name="Google Shape;274;p31"/>
            <p:cNvCxnSpPr/>
            <p:nvPr/>
          </p:nvCxnSpPr>
          <p:spPr>
            <a:xfrm>
              <a:off x="4191000" y="2819400"/>
              <a:ext cx="0" cy="228600"/>
            </a:xfrm>
            <a:prstGeom prst="straightConnector1">
              <a:avLst/>
            </a:prstGeom>
            <a:noFill/>
            <a:ln cap="flat" cmpd="sng" w="9525">
              <a:solidFill>
                <a:srgbClr val="FF0000"/>
              </a:solidFill>
              <a:prstDash val="solid"/>
              <a:round/>
              <a:headEnd len="sm" w="sm" type="none"/>
              <a:tailEnd len="sm" w="sm" type="none"/>
            </a:ln>
          </p:spPr>
        </p:cxnSp>
        <p:sp>
          <p:nvSpPr>
            <p:cNvPr id="275" name="Google Shape;275;p31"/>
            <p:cNvSpPr/>
            <p:nvPr/>
          </p:nvSpPr>
          <p:spPr>
            <a:xfrm>
              <a:off x="4267200" y="2819400"/>
              <a:ext cx="3048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76" name="Google Shape;276;p31"/>
            <p:cNvSpPr txBox="1"/>
            <p:nvPr/>
          </p:nvSpPr>
          <p:spPr>
            <a:xfrm>
              <a:off x="4572000" y="2819400"/>
              <a:ext cx="3399790" cy="3683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lấy link liên kết sql</a:t>
              </a:r>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32"/>
          <p:cNvSpPr txBox="1"/>
          <p:nvPr>
            <p:ph idx="1" type="body"/>
          </p:nvPr>
        </p:nvSpPr>
        <p:spPr>
          <a:xfrm>
            <a:off x="444500" y="1222375"/>
            <a:ext cx="8255000" cy="2492990"/>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Chọn View/Sever Explorer/Kích chuột phải vào Data Connections/Change/Microsoft SQL sever/Copy tên CSDL như bài trước/paste vào sever name/Testconnection/Nhấp vào advanced/copy link data trong đó/ cancel /cancel.</a:t>
            </a:r>
            <a:endParaRPr sz="2400"/>
          </a:p>
          <a:p>
            <a:pPr indent="0" lvl="0" marL="0" rtl="0" algn="l">
              <a:spcBef>
                <a:spcPts val="0"/>
              </a:spcBef>
              <a:spcAft>
                <a:spcPts val="0"/>
              </a:spcAft>
              <a:buNone/>
            </a:pPr>
            <a:r>
              <a:t/>
            </a:r>
            <a:endParaRPr>
              <a:solidFill>
                <a:srgbClr val="FF0000"/>
              </a:solidFill>
            </a:endParaRPr>
          </a:p>
        </p:txBody>
      </p:sp>
      <p:sp>
        <p:nvSpPr>
          <p:cNvPr id="282" name="Google Shape;282;p32"/>
          <p:cNvSpPr/>
          <p:nvPr/>
        </p:nvSpPr>
        <p:spPr>
          <a:xfrm>
            <a:off x="6019800" y="7543800"/>
            <a:ext cx="990600" cy="762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3" name="Google Shape;283;p32"/>
          <p:cNvSpPr/>
          <p:nvPr/>
        </p:nvSpPr>
        <p:spPr>
          <a:xfrm>
            <a:off x="6705600" y="7696200"/>
            <a:ext cx="381000" cy="762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84" name="Google Shape;284;p32"/>
          <p:cNvSpPr/>
          <p:nvPr/>
        </p:nvSpPr>
        <p:spPr>
          <a:xfrm>
            <a:off x="7086600" y="8077200"/>
            <a:ext cx="2286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nvGrpSpPr>
          <p:cNvPr id="285" name="Google Shape;285;p32"/>
          <p:cNvGrpSpPr/>
          <p:nvPr/>
        </p:nvGrpSpPr>
        <p:grpSpPr>
          <a:xfrm>
            <a:off x="838200" y="3429000"/>
            <a:ext cx="7620000" cy="3120742"/>
            <a:chOff x="0" y="2667000"/>
            <a:chExt cx="9448800" cy="5763895"/>
          </a:xfrm>
        </p:grpSpPr>
        <p:pic>
          <p:nvPicPr>
            <p:cNvPr id="286" name="Google Shape;286;p32"/>
            <p:cNvPicPr preferRelativeResize="0"/>
            <p:nvPr/>
          </p:nvPicPr>
          <p:blipFill rotWithShape="1">
            <a:blip r:embed="rId3">
              <a:alphaModFix/>
            </a:blip>
            <a:srcRect b="0" l="0" r="0" t="0"/>
            <a:stretch/>
          </p:blipFill>
          <p:spPr>
            <a:xfrm>
              <a:off x="0" y="2667000"/>
              <a:ext cx="9156065" cy="5763895"/>
            </a:xfrm>
            <a:prstGeom prst="rect">
              <a:avLst/>
            </a:prstGeom>
            <a:noFill/>
            <a:ln>
              <a:noFill/>
            </a:ln>
          </p:spPr>
        </p:pic>
        <p:pic>
          <p:nvPicPr>
            <p:cNvPr id="287" name="Google Shape;287;p32"/>
            <p:cNvPicPr preferRelativeResize="0"/>
            <p:nvPr/>
          </p:nvPicPr>
          <p:blipFill rotWithShape="1">
            <a:blip r:embed="rId4">
              <a:alphaModFix/>
            </a:blip>
            <a:srcRect b="0" l="0" r="0" t="0"/>
            <a:stretch/>
          </p:blipFill>
          <p:spPr>
            <a:xfrm>
              <a:off x="3048000" y="2743200"/>
              <a:ext cx="2181860" cy="5252720"/>
            </a:xfrm>
            <a:prstGeom prst="rect">
              <a:avLst/>
            </a:prstGeom>
            <a:noFill/>
            <a:ln>
              <a:noFill/>
            </a:ln>
          </p:spPr>
        </p:pic>
        <p:pic>
          <p:nvPicPr>
            <p:cNvPr id="288" name="Google Shape;288;p32"/>
            <p:cNvPicPr preferRelativeResize="0"/>
            <p:nvPr/>
          </p:nvPicPr>
          <p:blipFill rotWithShape="1">
            <a:blip r:embed="rId5">
              <a:alphaModFix/>
            </a:blip>
            <a:srcRect b="0" l="0" r="0" t="0"/>
            <a:stretch/>
          </p:blipFill>
          <p:spPr>
            <a:xfrm>
              <a:off x="7239000" y="2667000"/>
              <a:ext cx="2001520" cy="1743075"/>
            </a:xfrm>
            <a:prstGeom prst="rect">
              <a:avLst/>
            </a:prstGeom>
            <a:noFill/>
            <a:ln>
              <a:noFill/>
            </a:ln>
          </p:spPr>
        </p:pic>
        <p:pic>
          <p:nvPicPr>
            <p:cNvPr id="289" name="Google Shape;289;p32"/>
            <p:cNvPicPr preferRelativeResize="0"/>
            <p:nvPr/>
          </p:nvPicPr>
          <p:blipFill rotWithShape="1">
            <a:blip r:embed="rId6">
              <a:alphaModFix/>
            </a:blip>
            <a:srcRect b="0" l="0" r="0" t="0"/>
            <a:stretch/>
          </p:blipFill>
          <p:spPr>
            <a:xfrm>
              <a:off x="7093585" y="4410075"/>
              <a:ext cx="2292350" cy="2144395"/>
            </a:xfrm>
            <a:prstGeom prst="rect">
              <a:avLst/>
            </a:prstGeom>
            <a:noFill/>
            <a:ln>
              <a:noFill/>
            </a:ln>
          </p:spPr>
        </p:pic>
        <p:sp>
          <p:nvSpPr>
            <p:cNvPr id="290" name="Google Shape;290;p32"/>
            <p:cNvSpPr/>
            <p:nvPr/>
          </p:nvSpPr>
          <p:spPr>
            <a:xfrm>
              <a:off x="838200" y="4191000"/>
              <a:ext cx="19050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91" name="Google Shape;291;p32"/>
            <p:cNvSpPr/>
            <p:nvPr/>
          </p:nvSpPr>
          <p:spPr>
            <a:xfrm>
              <a:off x="762000" y="2667000"/>
              <a:ext cx="422275" cy="15621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292" name="Google Shape;292;p32"/>
            <p:cNvSpPr/>
            <p:nvPr/>
          </p:nvSpPr>
          <p:spPr>
            <a:xfrm>
              <a:off x="6781800" y="3657600"/>
              <a:ext cx="298450" cy="330835"/>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3" name="Google Shape;293;p32"/>
            <p:cNvSpPr/>
            <p:nvPr/>
          </p:nvSpPr>
          <p:spPr>
            <a:xfrm>
              <a:off x="7391400" y="3124200"/>
              <a:ext cx="838200" cy="762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4" name="Google Shape;294;p32"/>
            <p:cNvSpPr/>
            <p:nvPr/>
          </p:nvSpPr>
          <p:spPr>
            <a:xfrm>
              <a:off x="8305800" y="4114800"/>
              <a:ext cx="457200" cy="152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5" name="Google Shape;295;p32"/>
            <p:cNvSpPr/>
            <p:nvPr/>
          </p:nvSpPr>
          <p:spPr>
            <a:xfrm>
              <a:off x="7924800" y="5943600"/>
              <a:ext cx="1524000" cy="609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296" name="Google Shape;296;p32"/>
            <p:cNvSpPr/>
            <p:nvPr/>
          </p:nvSpPr>
          <p:spPr>
            <a:xfrm>
              <a:off x="3505200" y="3505200"/>
              <a:ext cx="762000" cy="762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grpSp>
      <p:sp>
        <p:nvSpPr>
          <p:cNvPr id="297" name="Google Shape;297;p32"/>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HIỂN THỊ DỮ LIỆU LÊN BẢNG</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33"/>
          <p:cNvSpPr txBox="1"/>
          <p:nvPr>
            <p:ph idx="1" type="body"/>
          </p:nvPr>
        </p:nvSpPr>
        <p:spPr>
          <a:xfrm>
            <a:off x="444500" y="1222375"/>
            <a:ext cx="8255000" cy="553998"/>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Gắn link mới copy code ta được như sau:</a:t>
            </a:r>
            <a:endParaRPr/>
          </a:p>
          <a:p>
            <a:pPr indent="0" lvl="0" marL="0" rtl="0" algn="l">
              <a:spcBef>
                <a:spcPts val="0"/>
              </a:spcBef>
              <a:spcAft>
                <a:spcPts val="0"/>
              </a:spcAft>
              <a:buNone/>
            </a:pPr>
            <a:r>
              <a:t/>
            </a:r>
            <a:endParaRPr/>
          </a:p>
        </p:txBody>
      </p:sp>
      <p:grpSp>
        <p:nvGrpSpPr>
          <p:cNvPr id="303" name="Google Shape;303;p33"/>
          <p:cNvGrpSpPr/>
          <p:nvPr/>
        </p:nvGrpSpPr>
        <p:grpSpPr>
          <a:xfrm>
            <a:off x="444500" y="1752600"/>
            <a:ext cx="8458200" cy="4625214"/>
            <a:chOff x="-184107" y="2286000"/>
            <a:chExt cx="9328107" cy="3124200"/>
          </a:xfrm>
        </p:grpSpPr>
        <p:pic>
          <p:nvPicPr>
            <p:cNvPr id="304" name="Google Shape;304;p33"/>
            <p:cNvPicPr preferRelativeResize="0"/>
            <p:nvPr/>
          </p:nvPicPr>
          <p:blipFill rotWithShape="1">
            <a:blip r:embed="rId3">
              <a:alphaModFix/>
            </a:blip>
            <a:srcRect b="0" l="0" r="0" t="0"/>
            <a:stretch/>
          </p:blipFill>
          <p:spPr>
            <a:xfrm>
              <a:off x="-184107" y="2286000"/>
              <a:ext cx="9328107" cy="3116580"/>
            </a:xfrm>
            <a:prstGeom prst="rect">
              <a:avLst/>
            </a:prstGeom>
            <a:noFill/>
            <a:ln>
              <a:noFill/>
            </a:ln>
          </p:spPr>
        </p:pic>
        <p:sp>
          <p:nvSpPr>
            <p:cNvPr id="305" name="Google Shape;305;p33"/>
            <p:cNvSpPr/>
            <p:nvPr/>
          </p:nvSpPr>
          <p:spPr>
            <a:xfrm>
              <a:off x="2926715" y="4114800"/>
              <a:ext cx="5531485" cy="2286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6" name="Google Shape;306;p33"/>
            <p:cNvSpPr/>
            <p:nvPr/>
          </p:nvSpPr>
          <p:spPr>
            <a:xfrm>
              <a:off x="6324600" y="4419600"/>
              <a:ext cx="262255" cy="414020"/>
            </a:xfrm>
            <a:prstGeom prst="upArrow">
              <a:avLst>
                <a:gd fmla="val 50000" name="adj1"/>
                <a:gd fmla="val 50000" name="adj2"/>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307" name="Google Shape;307;p33"/>
            <p:cNvSpPr/>
            <p:nvPr/>
          </p:nvSpPr>
          <p:spPr>
            <a:xfrm>
              <a:off x="5867400" y="4876800"/>
              <a:ext cx="1295400" cy="533400"/>
            </a:xfrm>
            <a:prstGeom prst="rect">
              <a:avLst/>
            </a:prstGeom>
            <a:no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200">
                  <a:solidFill>
                    <a:srgbClr val="FF0000"/>
                  </a:solidFill>
                  <a:latin typeface="Calibri"/>
                  <a:ea typeface="Calibri"/>
                  <a:cs typeface="Calibri"/>
                  <a:sym typeface="Calibri"/>
                </a:rPr>
                <a:t>Link mới copy thì paste vào đây</a:t>
              </a:r>
              <a:endParaRPr/>
            </a:p>
          </p:txBody>
        </p:sp>
      </p:grpSp>
      <p:sp>
        <p:nvSpPr>
          <p:cNvPr id="308" name="Google Shape;308;p33"/>
          <p:cNvSpPr txBox="1"/>
          <p:nvPr/>
        </p:nvSpPr>
        <p:spPr>
          <a:xfrm>
            <a:off x="1676400" y="533678"/>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HIỂN THỊ DỮ LIỆU LÊN BẢNG</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2" name="Shape 312"/>
        <p:cNvGrpSpPr/>
        <p:nvPr/>
      </p:nvGrpSpPr>
      <p:grpSpPr>
        <a:xfrm>
          <a:off x="0" y="0"/>
          <a:ext cx="0" cy="0"/>
          <a:chOff x="0" y="0"/>
          <a:chExt cx="0" cy="0"/>
        </a:xfrm>
      </p:grpSpPr>
      <p:sp>
        <p:nvSpPr>
          <p:cNvPr id="313" name="Google Shape;313;p34"/>
          <p:cNvSpPr txBox="1"/>
          <p:nvPr>
            <p:ph idx="1" type="body"/>
          </p:nvPr>
        </p:nvSpPr>
        <p:spPr>
          <a:xfrm>
            <a:off x="444500" y="1222375"/>
            <a:ext cx="8255000" cy="1938992"/>
          </a:xfrm>
          <a:prstGeom prst="rect">
            <a:avLst/>
          </a:prstGeom>
          <a:noFill/>
          <a:ln>
            <a:noFill/>
          </a:ln>
        </p:spPr>
        <p:txBody>
          <a:bodyPr anchorCtr="0" anchor="t" bIns="0" lIns="0" spcFirstLastPara="1" rIns="0" wrap="square" tIns="0">
            <a:spAutoFit/>
          </a:bodyPr>
          <a:lstStyle/>
          <a:p>
            <a:pPr indent="-285750" lvl="0" marL="285750" rtl="0" algn="l">
              <a:lnSpc>
                <a:spcPct val="150000"/>
              </a:lnSpc>
              <a:spcBef>
                <a:spcPts val="0"/>
              </a:spcBef>
              <a:spcAft>
                <a:spcPts val="0"/>
              </a:spcAft>
              <a:buClr>
                <a:schemeClr val="dk1"/>
              </a:buClr>
              <a:buSzPts val="2400"/>
              <a:buFont typeface="Noto Sans Symbols"/>
              <a:buChar char="❑"/>
            </a:pPr>
            <a:r>
              <a:rPr lang="en-US" sz="2400"/>
              <a:t>Thêm code các chức năng cơ bản vào VisualBasic : Thêm, Sửa,Xóa,Lưu,Đóng</a:t>
            </a:r>
            <a:endParaRPr/>
          </a:p>
          <a:p>
            <a:pPr indent="-285750" lvl="0" marL="285750" rtl="0" algn="l">
              <a:lnSpc>
                <a:spcPct val="150000"/>
              </a:lnSpc>
              <a:spcBef>
                <a:spcPts val="0"/>
              </a:spcBef>
              <a:spcAft>
                <a:spcPts val="0"/>
              </a:spcAft>
              <a:buClr>
                <a:schemeClr val="dk1"/>
              </a:buClr>
              <a:buSzPts val="2400"/>
              <a:buFont typeface="Noto Sans Symbols"/>
              <a:buChar char="❑"/>
            </a:pPr>
            <a:r>
              <a:rPr lang="en-US" sz="2400"/>
              <a:t> Chức năng Lưu dữ liệu , code là :</a:t>
            </a:r>
            <a:endParaRPr sz="2400"/>
          </a:p>
          <a:p>
            <a:pPr indent="0" lvl="0" marL="0" rtl="0" algn="l">
              <a:spcBef>
                <a:spcPts val="0"/>
              </a:spcBef>
              <a:spcAft>
                <a:spcPts val="0"/>
              </a:spcAft>
              <a:buNone/>
            </a:pPr>
            <a:r>
              <a:t/>
            </a:r>
            <a:endParaRPr/>
          </a:p>
        </p:txBody>
      </p:sp>
      <p:pic>
        <p:nvPicPr>
          <p:cNvPr id="314" name="Google Shape;314;p34"/>
          <p:cNvPicPr preferRelativeResize="0"/>
          <p:nvPr/>
        </p:nvPicPr>
        <p:blipFill rotWithShape="1">
          <a:blip r:embed="rId3">
            <a:alphaModFix/>
          </a:blip>
          <a:srcRect b="0" l="0" r="0" t="0"/>
          <a:stretch/>
        </p:blipFill>
        <p:spPr>
          <a:xfrm>
            <a:off x="402606" y="3161366"/>
            <a:ext cx="8296894" cy="3391833"/>
          </a:xfrm>
          <a:prstGeom prst="rect">
            <a:avLst/>
          </a:prstGeom>
          <a:noFill/>
          <a:ln>
            <a:noFill/>
          </a:ln>
        </p:spPr>
      </p:pic>
      <p:sp>
        <p:nvSpPr>
          <p:cNvPr id="315" name="Google Shape;315;p34"/>
          <p:cNvSpPr txBox="1"/>
          <p:nvPr/>
        </p:nvSpPr>
        <p:spPr>
          <a:xfrm>
            <a:off x="1676400" y="533678"/>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HIỂN THỊ DỮ LIỆU LÊN BẢNG</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35"/>
          <p:cNvSpPr txBox="1"/>
          <p:nvPr>
            <p:ph idx="1" type="body"/>
          </p:nvPr>
        </p:nvSpPr>
        <p:spPr>
          <a:xfrm>
            <a:off x="444500" y="1222375"/>
            <a:ext cx="8255000" cy="1107996"/>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 Chức năng thêm dữ liệu , code là :</a:t>
            </a:r>
            <a:endParaRPr sz="2400"/>
          </a:p>
          <a:p>
            <a:pPr indent="0" lvl="0" marL="0" rtl="0" algn="l">
              <a:spcBef>
                <a:spcPts val="0"/>
              </a:spcBef>
              <a:spcAft>
                <a:spcPts val="0"/>
              </a:spcAft>
              <a:buNone/>
            </a:pPr>
            <a:r>
              <a:t/>
            </a:r>
            <a:endParaRPr sz="2400"/>
          </a:p>
          <a:p>
            <a:pPr indent="0" lvl="0" marL="0" rtl="0" algn="l">
              <a:spcBef>
                <a:spcPts val="0"/>
              </a:spcBef>
              <a:spcAft>
                <a:spcPts val="0"/>
              </a:spcAft>
              <a:buNone/>
            </a:pPr>
            <a:r>
              <a:t/>
            </a:r>
            <a:endParaRPr sz="2400"/>
          </a:p>
        </p:txBody>
      </p:sp>
      <p:pic>
        <p:nvPicPr>
          <p:cNvPr id="321" name="Google Shape;321;p35"/>
          <p:cNvPicPr preferRelativeResize="0"/>
          <p:nvPr/>
        </p:nvPicPr>
        <p:blipFill rotWithShape="1">
          <a:blip r:embed="rId3">
            <a:alphaModFix/>
          </a:blip>
          <a:srcRect b="0" l="0" r="0" t="0"/>
          <a:stretch/>
        </p:blipFill>
        <p:spPr>
          <a:xfrm>
            <a:off x="451146" y="2133600"/>
            <a:ext cx="8254999" cy="3733800"/>
          </a:xfrm>
          <a:prstGeom prst="rect">
            <a:avLst/>
          </a:prstGeom>
          <a:noFill/>
          <a:ln>
            <a:noFill/>
          </a:ln>
        </p:spPr>
      </p:pic>
      <p:sp>
        <p:nvSpPr>
          <p:cNvPr id="322" name="Google Shape;322;p35"/>
          <p:cNvSpPr txBox="1"/>
          <p:nvPr/>
        </p:nvSpPr>
        <p:spPr>
          <a:xfrm>
            <a:off x="1676400" y="533678"/>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HIỂN THỊ DỮ LIỆU LÊN BẢNG</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36"/>
          <p:cNvSpPr txBox="1"/>
          <p:nvPr>
            <p:ph idx="1" type="body"/>
          </p:nvPr>
        </p:nvSpPr>
        <p:spPr>
          <a:xfrm>
            <a:off x="444500" y="1222375"/>
            <a:ext cx="8255000" cy="430887"/>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Chức năng sửa dữ liệu , code là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328" name="Google Shape;328;p36"/>
          <p:cNvPicPr preferRelativeResize="0"/>
          <p:nvPr/>
        </p:nvPicPr>
        <p:blipFill rotWithShape="1">
          <a:blip r:embed="rId3">
            <a:alphaModFix/>
          </a:blip>
          <a:srcRect b="0" l="0" r="0" t="0"/>
          <a:stretch/>
        </p:blipFill>
        <p:spPr>
          <a:xfrm>
            <a:off x="224790" y="2057400"/>
            <a:ext cx="8694420" cy="2819400"/>
          </a:xfrm>
          <a:prstGeom prst="rect">
            <a:avLst/>
          </a:prstGeom>
          <a:noFill/>
          <a:ln>
            <a:noFill/>
          </a:ln>
        </p:spPr>
      </p:pic>
      <p:sp>
        <p:nvSpPr>
          <p:cNvPr id="329" name="Google Shape;329;p36"/>
          <p:cNvSpPr txBox="1"/>
          <p:nvPr/>
        </p:nvSpPr>
        <p:spPr>
          <a:xfrm>
            <a:off x="1676400" y="533678"/>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HIỂN THỊ DỮ LIỆU LÊN BẢNG</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37"/>
          <p:cNvSpPr txBox="1"/>
          <p:nvPr>
            <p:ph idx="1" type="body"/>
          </p:nvPr>
        </p:nvSpPr>
        <p:spPr>
          <a:xfrm>
            <a:off x="444500" y="1222375"/>
            <a:ext cx="8255000" cy="1384995"/>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Chức năng xóa dữ liệu , code là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335" name="Google Shape;335;p37"/>
          <p:cNvPicPr preferRelativeResize="0"/>
          <p:nvPr/>
        </p:nvPicPr>
        <p:blipFill rotWithShape="1">
          <a:blip r:embed="rId3">
            <a:alphaModFix/>
          </a:blip>
          <a:srcRect b="0" l="0" r="0" t="0"/>
          <a:stretch/>
        </p:blipFill>
        <p:spPr>
          <a:xfrm>
            <a:off x="685800" y="1752600"/>
            <a:ext cx="8077200" cy="4191000"/>
          </a:xfrm>
          <a:prstGeom prst="rect">
            <a:avLst/>
          </a:prstGeom>
          <a:noFill/>
          <a:ln>
            <a:noFill/>
          </a:ln>
        </p:spPr>
      </p:pic>
      <p:sp>
        <p:nvSpPr>
          <p:cNvPr id="336" name="Google Shape;336;p37"/>
          <p:cNvSpPr txBox="1"/>
          <p:nvPr/>
        </p:nvSpPr>
        <p:spPr>
          <a:xfrm>
            <a:off x="1676400" y="533678"/>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HIỂN THỊ DỮ LIỆU LÊN BẢNG</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0" name="Shape 340"/>
        <p:cNvGrpSpPr/>
        <p:nvPr/>
      </p:nvGrpSpPr>
      <p:grpSpPr>
        <a:xfrm>
          <a:off x="0" y="0"/>
          <a:ext cx="0" cy="0"/>
          <a:chOff x="0" y="0"/>
          <a:chExt cx="0" cy="0"/>
        </a:xfrm>
      </p:grpSpPr>
      <p:sp>
        <p:nvSpPr>
          <p:cNvPr id="341" name="Google Shape;341;p38"/>
          <p:cNvSpPr txBox="1"/>
          <p:nvPr>
            <p:ph idx="1" type="body"/>
          </p:nvPr>
        </p:nvSpPr>
        <p:spPr>
          <a:xfrm>
            <a:off x="444500" y="1222375"/>
            <a:ext cx="8255000" cy="1384995"/>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Chức năng đóng dữ liệu , code là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a:p>
            <a:pPr indent="0" lvl="0" marL="0" rtl="0" algn="l">
              <a:spcBef>
                <a:spcPts val="0"/>
              </a:spcBef>
              <a:spcAft>
                <a:spcPts val="0"/>
              </a:spcAft>
              <a:buNone/>
            </a:pPr>
            <a:r>
              <a:t/>
            </a:r>
            <a:endParaRPr/>
          </a:p>
        </p:txBody>
      </p:sp>
      <p:pic>
        <p:nvPicPr>
          <p:cNvPr id="342" name="Google Shape;342;p38"/>
          <p:cNvPicPr preferRelativeResize="0"/>
          <p:nvPr/>
        </p:nvPicPr>
        <p:blipFill rotWithShape="1">
          <a:blip r:embed="rId3">
            <a:alphaModFix/>
          </a:blip>
          <a:srcRect b="0" l="0" r="0" t="0"/>
          <a:stretch/>
        </p:blipFill>
        <p:spPr>
          <a:xfrm>
            <a:off x="685800" y="1905000"/>
            <a:ext cx="8013700" cy="3429000"/>
          </a:xfrm>
          <a:prstGeom prst="rect">
            <a:avLst/>
          </a:prstGeom>
          <a:noFill/>
          <a:ln>
            <a:noFill/>
          </a:ln>
        </p:spPr>
      </p:pic>
      <p:sp>
        <p:nvSpPr>
          <p:cNvPr id="343" name="Google Shape;343;p38"/>
          <p:cNvSpPr txBox="1"/>
          <p:nvPr/>
        </p:nvSpPr>
        <p:spPr>
          <a:xfrm>
            <a:off x="1676400" y="533678"/>
            <a:ext cx="6347205"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HIỂN THỊ DỮ LIỆU LÊN BẢNG</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39"/>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HIỂN THỊ DỮ LIỆU LÊN BẢNG</a:t>
            </a:r>
            <a:endParaRPr/>
          </a:p>
        </p:txBody>
      </p:sp>
      <p:sp>
        <p:nvSpPr>
          <p:cNvPr id="349" name="Google Shape;349;p39"/>
          <p:cNvSpPr txBox="1"/>
          <p:nvPr>
            <p:ph idx="1" type="body"/>
          </p:nvPr>
        </p:nvSpPr>
        <p:spPr>
          <a:xfrm>
            <a:off x="381000" y="1143000"/>
            <a:ext cx="8255000" cy="1107996"/>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Cách hiển thị dữ liệu lên bảng đã được giới thiệu trong các bài trước . Phần dưới đây giới thiệu Code hiển thị dữ liệu lên bảng KHACHHANG</a:t>
            </a:r>
            <a:endParaRPr/>
          </a:p>
        </p:txBody>
      </p:sp>
      <p:pic>
        <p:nvPicPr>
          <p:cNvPr id="350" name="Google Shape;350;p39"/>
          <p:cNvPicPr preferRelativeResize="0"/>
          <p:nvPr/>
        </p:nvPicPr>
        <p:blipFill rotWithShape="1">
          <a:blip r:embed="rId3">
            <a:alphaModFix/>
          </a:blip>
          <a:srcRect b="0" l="0" r="0" t="0"/>
          <a:stretch/>
        </p:blipFill>
        <p:spPr>
          <a:xfrm>
            <a:off x="762000" y="2482923"/>
            <a:ext cx="8027670" cy="2851077"/>
          </a:xfrm>
          <a:prstGeom prst="rect">
            <a:avLst/>
          </a:prstGeom>
          <a:noFill/>
          <a:ln>
            <a:noFill/>
          </a:ln>
        </p:spPr>
      </p:pic>
      <p:sp>
        <p:nvSpPr>
          <p:cNvPr id="351" name="Google Shape;351;p39"/>
          <p:cNvSpPr txBox="1"/>
          <p:nvPr/>
        </p:nvSpPr>
        <p:spPr>
          <a:xfrm>
            <a:off x="457200" y="5715000"/>
            <a:ext cx="4596548" cy="461665"/>
          </a:xfrm>
          <a:prstGeom prst="rect">
            <a:avLst/>
          </a:prstGeom>
          <a:noFill/>
          <a:ln>
            <a:noFill/>
          </a:ln>
        </p:spPr>
        <p:txBody>
          <a:bodyPr anchorCtr="0" anchor="t" bIns="45700" lIns="91425" spcFirstLastPara="1" rIns="91425" wrap="square" tIns="45700">
            <a:spAutoFit/>
          </a:bodyPr>
          <a:lstStyle/>
          <a:p>
            <a:pPr indent="-285750" lvl="0" marL="285750" marR="0" rtl="0" algn="l">
              <a:spcBef>
                <a:spcPts val="0"/>
              </a:spcBef>
              <a:spcAft>
                <a:spcPts val="0"/>
              </a:spcAft>
              <a:buClr>
                <a:schemeClr val="dk1"/>
              </a:buClr>
              <a:buSzPts val="2400"/>
              <a:buFont typeface="Noto Sans Symbols"/>
              <a:buChar char="❑"/>
            </a:pPr>
            <a:r>
              <a:rPr lang="en-US" sz="2400">
                <a:solidFill>
                  <a:schemeClr val="dk1"/>
                </a:solidFill>
                <a:latin typeface="Calibri"/>
                <a:ea typeface="Calibri"/>
                <a:cs typeface="Calibri"/>
                <a:sym typeface="Calibri"/>
              </a:rPr>
              <a:t>Các bảng khác làm tương tự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40"/>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HÓA ĐƠN BÁN</a:t>
            </a:r>
            <a:endParaRPr/>
          </a:p>
        </p:txBody>
      </p:sp>
      <p:sp>
        <p:nvSpPr>
          <p:cNvPr id="357" name="Google Shape;357;p40"/>
          <p:cNvSpPr txBox="1"/>
          <p:nvPr>
            <p:ph idx="1" type="body"/>
          </p:nvPr>
        </p:nvSpPr>
        <p:spPr>
          <a:xfrm>
            <a:off x="76200" y="1371600"/>
            <a:ext cx="8915400" cy="5312352"/>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200"/>
              <a:buFont typeface="Noto Sans Symbols"/>
              <a:buChar char="❑"/>
            </a:pPr>
            <a:r>
              <a:rPr lang="en-US" sz="2200"/>
              <a:t>Xây dựng chức năng HOADONBAn gồm: giao diện và các chức năng, so với </a:t>
            </a:r>
            <a:r>
              <a:rPr lang="en-US" sz="2400"/>
              <a:t>các chức năng khác đã giới thiệu ở trên thì chức năng này có độ phức tạp hơn.</a:t>
            </a:r>
            <a:endParaRPr/>
          </a:p>
          <a:p>
            <a:pPr indent="-342900" lvl="0" marL="342900" rtl="0" algn="l">
              <a:lnSpc>
                <a:spcPct val="150000"/>
              </a:lnSpc>
              <a:spcBef>
                <a:spcPts val="0"/>
              </a:spcBef>
              <a:spcAft>
                <a:spcPts val="0"/>
              </a:spcAft>
              <a:buClr>
                <a:schemeClr val="dk1"/>
              </a:buClr>
              <a:buSzPts val="2400"/>
              <a:buFont typeface="Noto Sans Symbols"/>
              <a:buChar char="❑"/>
            </a:pPr>
            <a:r>
              <a:rPr lang="en-US" sz="2400"/>
              <a:t>Độ phức tạp thể hiện trong việc:</a:t>
            </a:r>
            <a:endParaRPr/>
          </a:p>
          <a:p>
            <a:pPr indent="-342900" lvl="1" marL="800100" rtl="0" algn="l">
              <a:lnSpc>
                <a:spcPct val="150000"/>
              </a:lnSpc>
              <a:spcBef>
                <a:spcPts val="0"/>
              </a:spcBef>
              <a:spcAft>
                <a:spcPts val="0"/>
              </a:spcAft>
              <a:buClr>
                <a:schemeClr val="dk1"/>
              </a:buClr>
              <a:buSzPts val="2400"/>
              <a:buFont typeface="Noto Sans Symbols"/>
              <a:buChar char="❑"/>
            </a:pPr>
            <a:r>
              <a:rPr lang="en-US" sz="2400"/>
              <a:t>1 form có 2 phần khác nhau là : Phần chung và phần chi tiết</a:t>
            </a:r>
            <a:endParaRPr sz="2400"/>
          </a:p>
          <a:p>
            <a:pPr indent="-342900" lvl="1" marL="800100" rtl="0" algn="l">
              <a:lnSpc>
                <a:spcPct val="150000"/>
              </a:lnSpc>
              <a:spcBef>
                <a:spcPts val="0"/>
              </a:spcBef>
              <a:spcAft>
                <a:spcPts val="0"/>
              </a:spcAft>
              <a:buClr>
                <a:schemeClr val="dk1"/>
              </a:buClr>
              <a:buSzPts val="2400"/>
              <a:buFont typeface="Noto Sans Symbols"/>
              <a:buChar char="❑"/>
            </a:pPr>
            <a:r>
              <a:rPr lang="en-US" sz="2400"/>
              <a:t>Khi kết nối dữ liệu lên Form không đơn thuần lấy ở 1 bảng dữ liệu mà lấy từ nhiều bảng dữ liệu khác nhau, đông thời tạo ràng buộc hợp lý về dữ liệu trên các bảng đó với nhau và phù hợp với thực tế.</a:t>
            </a:r>
            <a:endParaRPr/>
          </a:p>
          <a:p>
            <a:pPr indent="0" lvl="0" marL="0" rtl="0" algn="l">
              <a:lnSpc>
                <a:spcPct val="150000"/>
              </a:lnSpc>
              <a:spcBef>
                <a:spcPts val="0"/>
              </a:spcBef>
              <a:spcAft>
                <a:spcPts val="0"/>
              </a:spcAft>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1" name="Shape 361"/>
        <p:cNvGrpSpPr/>
        <p:nvPr/>
      </p:nvGrpSpPr>
      <p:grpSpPr>
        <a:xfrm>
          <a:off x="0" y="0"/>
          <a:ext cx="0" cy="0"/>
          <a:chOff x="0" y="0"/>
          <a:chExt cx="0" cy="0"/>
        </a:xfrm>
      </p:grpSpPr>
      <p:sp>
        <p:nvSpPr>
          <p:cNvPr id="362" name="Google Shape;362;p41"/>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HÓA ĐƠN BÁN</a:t>
            </a:r>
            <a:endParaRPr/>
          </a:p>
        </p:txBody>
      </p:sp>
      <p:sp>
        <p:nvSpPr>
          <p:cNvPr id="363" name="Google Shape;363;p41"/>
          <p:cNvSpPr txBox="1"/>
          <p:nvPr>
            <p:ph idx="1" type="body"/>
          </p:nvPr>
        </p:nvSpPr>
        <p:spPr>
          <a:xfrm>
            <a:off x="76200" y="990600"/>
            <a:ext cx="8915400" cy="2957861"/>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200"/>
              <a:buFont typeface="Noto Sans Symbols"/>
              <a:buChar char="❑"/>
            </a:pPr>
            <a:r>
              <a:rPr lang="en-US" sz="2200"/>
              <a:t>Phân tích: Giao diện hóa đơn bán gồm 2 phần:</a:t>
            </a:r>
            <a:endParaRPr/>
          </a:p>
          <a:p>
            <a:pPr indent="-342900" lvl="1" marL="800100" rtl="0" algn="l">
              <a:lnSpc>
                <a:spcPct val="150000"/>
              </a:lnSpc>
              <a:spcBef>
                <a:spcPts val="0"/>
              </a:spcBef>
              <a:spcAft>
                <a:spcPts val="0"/>
              </a:spcAft>
              <a:buClr>
                <a:schemeClr val="dk1"/>
              </a:buClr>
              <a:buSzPts val="1800"/>
              <a:buFont typeface="Noto Sans Symbols"/>
              <a:buChar char="❑"/>
            </a:pPr>
            <a:r>
              <a:rPr lang="en-US"/>
              <a:t>Phần thông tin chung: số hóa đơn, tên khách, ngày bán, trị giá, loại mua, thanh toán</a:t>
            </a:r>
            <a:endParaRPr/>
          </a:p>
          <a:p>
            <a:pPr indent="-342900" lvl="1" marL="800100" rtl="0" algn="l">
              <a:lnSpc>
                <a:spcPct val="150000"/>
              </a:lnSpc>
              <a:spcBef>
                <a:spcPts val="0"/>
              </a:spcBef>
              <a:spcAft>
                <a:spcPts val="0"/>
              </a:spcAft>
              <a:buClr>
                <a:schemeClr val="dk1"/>
              </a:buClr>
              <a:buSzPts val="1800"/>
              <a:buFont typeface="Noto Sans Symbols"/>
              <a:buChar char="❑"/>
            </a:pPr>
            <a:r>
              <a:rPr lang="en-US"/>
              <a:t>Phần chi tiết hóa đơn: Số hóa đơn, mã hàng, tên hàng, số lượng, đơn giá</a:t>
            </a:r>
            <a:endParaRPr/>
          </a:p>
          <a:p>
            <a:pPr indent="-342900" lvl="1" marL="800100" rtl="0" algn="l">
              <a:lnSpc>
                <a:spcPct val="150000"/>
              </a:lnSpc>
              <a:spcBef>
                <a:spcPts val="0"/>
              </a:spcBef>
              <a:spcAft>
                <a:spcPts val="0"/>
              </a:spcAft>
              <a:buClr>
                <a:schemeClr val="dk1"/>
              </a:buClr>
              <a:buSzPts val="1800"/>
              <a:buFont typeface="Noto Sans Symbols"/>
              <a:buChar char="❑"/>
            </a:pPr>
            <a:r>
              <a:rPr lang="en-US"/>
              <a:t>Mỗi một hóa đơn thì có thể mua 1 hoặc nhiều hàng</a:t>
            </a:r>
            <a:endParaRPr/>
          </a:p>
          <a:p>
            <a:pPr indent="-342900" lvl="0" marL="342900" rtl="0" algn="l">
              <a:lnSpc>
                <a:spcPct val="150000"/>
              </a:lnSpc>
              <a:spcBef>
                <a:spcPts val="0"/>
              </a:spcBef>
              <a:spcAft>
                <a:spcPts val="0"/>
              </a:spcAft>
              <a:buClr>
                <a:schemeClr val="dk1"/>
              </a:buClr>
              <a:buSzPts val="1800"/>
              <a:buFont typeface="Noto Sans Symbols"/>
              <a:buChar char="❑"/>
            </a:pPr>
            <a:r>
              <a:rPr lang="en-US"/>
              <a:t>Thiết kế</a:t>
            </a:r>
            <a:endParaRPr/>
          </a:p>
          <a:p>
            <a:pPr indent="-228600" lvl="1" marL="800100" rtl="0" algn="l">
              <a:lnSpc>
                <a:spcPct val="150000"/>
              </a:lnSpc>
              <a:spcBef>
                <a:spcPts val="0"/>
              </a:spcBef>
              <a:spcAft>
                <a:spcPts val="0"/>
              </a:spcAft>
              <a:buClr>
                <a:schemeClr val="dk1"/>
              </a:buClr>
              <a:buSzPts val="1800"/>
              <a:buFont typeface="Noto Sans Symbols"/>
              <a:buNone/>
            </a:pPr>
            <a:r>
              <a:t/>
            </a:r>
            <a:endParaRPr/>
          </a:p>
          <a:p>
            <a:pPr indent="0" lvl="1" marL="457200" rtl="0" algn="l">
              <a:lnSpc>
                <a:spcPct val="150000"/>
              </a:lnSpc>
              <a:spcBef>
                <a:spcPts val="0"/>
              </a:spcBef>
              <a:spcAft>
                <a:spcPts val="0"/>
              </a:spcAft>
              <a:buNone/>
            </a:pPr>
            <a:r>
              <a:t/>
            </a:r>
            <a:endParaRPr/>
          </a:p>
        </p:txBody>
      </p:sp>
      <p:grpSp>
        <p:nvGrpSpPr>
          <p:cNvPr id="364" name="Google Shape;364;p41"/>
          <p:cNvGrpSpPr/>
          <p:nvPr/>
        </p:nvGrpSpPr>
        <p:grpSpPr>
          <a:xfrm>
            <a:off x="129729" y="3782411"/>
            <a:ext cx="4038600" cy="2193346"/>
            <a:chOff x="129729" y="3782411"/>
            <a:chExt cx="4038600" cy="2193346"/>
          </a:xfrm>
        </p:grpSpPr>
        <p:pic>
          <p:nvPicPr>
            <p:cNvPr id="365" name="Google Shape;365;p41"/>
            <p:cNvPicPr preferRelativeResize="0"/>
            <p:nvPr/>
          </p:nvPicPr>
          <p:blipFill rotWithShape="1">
            <a:blip r:embed="rId3">
              <a:alphaModFix/>
            </a:blip>
            <a:srcRect b="0" l="0" r="0" t="0"/>
            <a:stretch/>
          </p:blipFill>
          <p:spPr>
            <a:xfrm>
              <a:off x="129729" y="3782411"/>
              <a:ext cx="4038600" cy="1824014"/>
            </a:xfrm>
            <a:prstGeom prst="rect">
              <a:avLst/>
            </a:prstGeom>
            <a:noFill/>
            <a:ln>
              <a:noFill/>
            </a:ln>
          </p:spPr>
        </p:pic>
        <p:sp>
          <p:nvSpPr>
            <p:cNvPr id="366" name="Google Shape;366;p41"/>
            <p:cNvSpPr txBox="1"/>
            <p:nvPr/>
          </p:nvSpPr>
          <p:spPr>
            <a:xfrm>
              <a:off x="533400" y="5606425"/>
              <a:ext cx="219162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Phần thông tin chung</a:t>
              </a:r>
              <a:endParaRPr sz="1800">
                <a:solidFill>
                  <a:srgbClr val="FF0000"/>
                </a:solidFill>
                <a:latin typeface="Calibri"/>
                <a:ea typeface="Calibri"/>
                <a:cs typeface="Calibri"/>
                <a:sym typeface="Calibri"/>
              </a:endParaRPr>
            </a:p>
          </p:txBody>
        </p:sp>
      </p:grpSp>
      <p:grpSp>
        <p:nvGrpSpPr>
          <p:cNvPr id="367" name="Google Shape;367;p41"/>
          <p:cNvGrpSpPr/>
          <p:nvPr/>
        </p:nvGrpSpPr>
        <p:grpSpPr>
          <a:xfrm>
            <a:off x="4306067" y="2667000"/>
            <a:ext cx="4693885" cy="4129753"/>
            <a:chOff x="4306067" y="3276600"/>
            <a:chExt cx="4693885" cy="3520153"/>
          </a:xfrm>
        </p:grpSpPr>
        <p:pic>
          <p:nvPicPr>
            <p:cNvPr id="368" name="Google Shape;368;p41"/>
            <p:cNvPicPr preferRelativeResize="0"/>
            <p:nvPr/>
          </p:nvPicPr>
          <p:blipFill rotWithShape="1">
            <a:blip r:embed="rId4">
              <a:alphaModFix/>
            </a:blip>
            <a:srcRect b="0" l="0" r="0" t="0"/>
            <a:stretch/>
          </p:blipFill>
          <p:spPr>
            <a:xfrm>
              <a:off x="4306067" y="3276600"/>
              <a:ext cx="4693885" cy="3131387"/>
            </a:xfrm>
            <a:prstGeom prst="rect">
              <a:avLst/>
            </a:prstGeom>
            <a:noFill/>
            <a:ln>
              <a:noFill/>
            </a:ln>
          </p:spPr>
        </p:pic>
        <p:sp>
          <p:nvSpPr>
            <p:cNvPr id="369" name="Google Shape;369;p41"/>
            <p:cNvSpPr txBox="1"/>
            <p:nvPr/>
          </p:nvSpPr>
          <p:spPr>
            <a:xfrm>
              <a:off x="5486400" y="6427421"/>
              <a:ext cx="2802755"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Phần thông chi tiết hóa đơn</a:t>
              </a:r>
              <a:endParaRPr sz="1800">
                <a:solidFill>
                  <a:srgbClr val="FF0000"/>
                </a:solidFill>
                <a:latin typeface="Calibri"/>
                <a:ea typeface="Calibri"/>
                <a:cs typeface="Calibri"/>
                <a:sym typeface="Calibri"/>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3" name="Shape 373"/>
        <p:cNvGrpSpPr/>
        <p:nvPr/>
      </p:nvGrpSpPr>
      <p:grpSpPr>
        <a:xfrm>
          <a:off x="0" y="0"/>
          <a:ext cx="0" cy="0"/>
          <a:chOff x="0" y="0"/>
          <a:chExt cx="0" cy="0"/>
        </a:xfrm>
      </p:grpSpPr>
      <p:sp>
        <p:nvSpPr>
          <p:cNvPr id="374" name="Google Shape;374;p42"/>
          <p:cNvSpPr txBox="1"/>
          <p:nvPr>
            <p:ph idx="1" type="body"/>
          </p:nvPr>
        </p:nvSpPr>
        <p:spPr>
          <a:xfrm>
            <a:off x="304800" y="990600"/>
            <a:ext cx="8255000" cy="6328014"/>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400"/>
              <a:buFont typeface="Noto Sans Symbols"/>
              <a:buChar char="❑"/>
            </a:pPr>
            <a:r>
              <a:rPr lang="en-US" sz="2400"/>
              <a:t>Thiết kế giao diện hóa đơn bán</a:t>
            </a:r>
            <a:endParaRPr sz="2400"/>
          </a:p>
          <a:p>
            <a:pPr indent="-342900" lvl="0" marL="342900" rtl="0" algn="l">
              <a:lnSpc>
                <a:spcPct val="150000"/>
              </a:lnSpc>
              <a:spcBef>
                <a:spcPts val="0"/>
              </a:spcBef>
              <a:spcAft>
                <a:spcPts val="0"/>
              </a:spcAft>
              <a:buClr>
                <a:schemeClr val="dk1"/>
              </a:buClr>
              <a:buSzPts val="2400"/>
              <a:buFont typeface="Noto Sans Symbols"/>
              <a:buChar char="❑"/>
            </a:pPr>
            <a:r>
              <a:rPr lang="en-US" sz="2400"/>
              <a:t>Phân tích :</a:t>
            </a:r>
            <a:endParaRPr/>
          </a:p>
          <a:p>
            <a:pPr indent="-342900" lvl="1" marL="800100" rtl="0" algn="l">
              <a:lnSpc>
                <a:spcPct val="150000"/>
              </a:lnSpc>
              <a:spcBef>
                <a:spcPts val="0"/>
              </a:spcBef>
              <a:spcAft>
                <a:spcPts val="0"/>
              </a:spcAft>
              <a:buClr>
                <a:schemeClr val="dk1"/>
              </a:buClr>
              <a:buSzPts val="2400"/>
              <a:buFont typeface="Arial"/>
              <a:buChar char="•"/>
            </a:pPr>
            <a:r>
              <a:rPr lang="en-US" sz="2400"/>
              <a:t>Các lalber: Mã hoá đơn,trị giá,tên khách hàng,thanh toán,ngày lập,loại hàng.ngày mua,Mã chi tiết,mã hàng hoá , Số lượng, đơn giá</a:t>
            </a:r>
            <a:endParaRPr/>
          </a:p>
          <a:p>
            <a:pPr indent="-342900" lvl="1" marL="800100" rtl="0" algn="l">
              <a:lnSpc>
                <a:spcPct val="150000"/>
              </a:lnSpc>
              <a:spcBef>
                <a:spcPts val="0"/>
              </a:spcBef>
              <a:spcAft>
                <a:spcPts val="0"/>
              </a:spcAft>
              <a:buClr>
                <a:schemeClr val="dk1"/>
              </a:buClr>
              <a:buSzPts val="2400"/>
              <a:buFont typeface="Arial"/>
              <a:buChar char="•"/>
            </a:pPr>
            <a:r>
              <a:rPr lang="en-US" sz="2400"/>
              <a:t>Các textbox: Mã hoá đơn,trị giá,tên khách hàng,thanh toán ,Mã chi tiết,mã hàng hoá , Số lượng, đơn giá</a:t>
            </a:r>
            <a:endParaRPr/>
          </a:p>
          <a:p>
            <a:pPr indent="-342900" lvl="1" marL="800100" rtl="0" algn="l">
              <a:lnSpc>
                <a:spcPct val="150000"/>
              </a:lnSpc>
              <a:spcBef>
                <a:spcPts val="0"/>
              </a:spcBef>
              <a:spcAft>
                <a:spcPts val="0"/>
              </a:spcAft>
              <a:buClr>
                <a:schemeClr val="dk1"/>
              </a:buClr>
              <a:buSzPts val="2400"/>
              <a:buFont typeface="Arial"/>
              <a:buChar char="•"/>
            </a:pPr>
            <a:r>
              <a:rPr lang="en-US" sz="2400"/>
              <a:t>Các combobox : Loại hàng</a:t>
            </a:r>
            <a:endParaRPr/>
          </a:p>
          <a:p>
            <a:pPr indent="-342900" lvl="1" marL="800100" rtl="0" algn="l">
              <a:lnSpc>
                <a:spcPct val="150000"/>
              </a:lnSpc>
              <a:spcBef>
                <a:spcPts val="0"/>
              </a:spcBef>
              <a:spcAft>
                <a:spcPts val="0"/>
              </a:spcAft>
              <a:buClr>
                <a:schemeClr val="dk1"/>
              </a:buClr>
              <a:buSzPts val="2400"/>
              <a:buFont typeface="Arial"/>
              <a:buChar char="•"/>
            </a:pPr>
            <a:r>
              <a:rPr lang="en-US" sz="2400"/>
              <a:t>Các datetimepicker : ngày lập,ngày mua</a:t>
            </a:r>
            <a:endParaRPr/>
          </a:p>
          <a:p>
            <a:pPr indent="-342900" lvl="1" marL="800100" rtl="0" algn="l">
              <a:lnSpc>
                <a:spcPct val="150000"/>
              </a:lnSpc>
              <a:spcBef>
                <a:spcPts val="0"/>
              </a:spcBef>
              <a:spcAft>
                <a:spcPts val="0"/>
              </a:spcAft>
              <a:buClr>
                <a:schemeClr val="dk1"/>
              </a:buClr>
              <a:buSzPts val="2400"/>
              <a:buFont typeface="Arial"/>
              <a:buChar char="•"/>
            </a:pPr>
            <a:r>
              <a:rPr lang="en-US" sz="2400"/>
              <a:t>Các button : thêm,sửa,lưu, xoá, đóng, tìm kiếm</a:t>
            </a:r>
            <a:br>
              <a:rPr lang="en-US" sz="2400"/>
            </a:br>
            <a:endParaRPr/>
          </a:p>
          <a:p>
            <a:pPr indent="0" lvl="1" marL="457200" rtl="0" algn="l">
              <a:lnSpc>
                <a:spcPct val="150000"/>
              </a:lnSpc>
              <a:spcBef>
                <a:spcPts val="0"/>
              </a:spcBef>
              <a:spcAft>
                <a:spcPts val="0"/>
              </a:spcAft>
              <a:buNone/>
            </a:pPr>
            <a:r>
              <a:t/>
            </a:r>
            <a:endParaRPr/>
          </a:p>
        </p:txBody>
      </p:sp>
      <p:sp>
        <p:nvSpPr>
          <p:cNvPr id="375" name="Google Shape;375;p42"/>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HÓA ĐƠN BÁN</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pic>
        <p:nvPicPr>
          <p:cNvPr id="380" name="Google Shape;380;p43"/>
          <p:cNvPicPr preferRelativeResize="0"/>
          <p:nvPr/>
        </p:nvPicPr>
        <p:blipFill rotWithShape="1">
          <a:blip r:embed="rId3">
            <a:alphaModFix/>
          </a:blip>
          <a:srcRect b="0" l="0" r="0" t="0"/>
          <a:stretch/>
        </p:blipFill>
        <p:spPr>
          <a:xfrm>
            <a:off x="1066800" y="1905000"/>
            <a:ext cx="7609742" cy="4114800"/>
          </a:xfrm>
          <a:prstGeom prst="rect">
            <a:avLst/>
          </a:prstGeom>
          <a:noFill/>
          <a:ln>
            <a:noFill/>
          </a:ln>
        </p:spPr>
      </p:pic>
      <p:sp>
        <p:nvSpPr>
          <p:cNvPr id="381" name="Google Shape;381;p43"/>
          <p:cNvSpPr txBox="1"/>
          <p:nvPr/>
        </p:nvSpPr>
        <p:spPr>
          <a:xfrm>
            <a:off x="457200" y="1066800"/>
            <a:ext cx="4572000" cy="506292"/>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000"/>
              <a:buFont typeface="Noto Sans Symbols"/>
              <a:buChar char="❑"/>
            </a:pPr>
            <a:r>
              <a:rPr lang="en-US" sz="2000">
                <a:solidFill>
                  <a:schemeClr val="dk1"/>
                </a:solidFill>
                <a:latin typeface="Calibri"/>
                <a:ea typeface="Calibri"/>
                <a:cs typeface="Calibri"/>
                <a:sym typeface="Calibri"/>
              </a:rPr>
              <a:t>Giao diện hóa đơn bán hàng</a:t>
            </a:r>
            <a:endParaRPr sz="2000">
              <a:solidFill>
                <a:schemeClr val="dk1"/>
              </a:solidFill>
              <a:latin typeface="Calibri"/>
              <a:ea typeface="Calibri"/>
              <a:cs typeface="Calibri"/>
              <a:sym typeface="Calibri"/>
            </a:endParaRPr>
          </a:p>
        </p:txBody>
      </p:sp>
      <p:sp>
        <p:nvSpPr>
          <p:cNvPr id="382" name="Google Shape;382;p43"/>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HÓA ĐƠN BÁN</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44"/>
          <p:cNvSpPr txBox="1"/>
          <p:nvPr>
            <p:ph idx="1" type="body"/>
          </p:nvPr>
        </p:nvSpPr>
        <p:spPr>
          <a:xfrm>
            <a:off x="304800" y="1081511"/>
            <a:ext cx="8255000" cy="1018869"/>
          </a:xfrm>
          <a:prstGeom prst="rect">
            <a:avLst/>
          </a:prstGeom>
          <a:noFill/>
          <a:ln>
            <a:noFill/>
          </a:ln>
        </p:spPr>
        <p:txBody>
          <a:bodyPr anchorCtr="0" anchor="t" bIns="0" lIns="0" spcFirstLastPara="1" rIns="0" wrap="square" tIns="0">
            <a:spAutoFit/>
          </a:bodyPr>
          <a:lstStyle/>
          <a:p>
            <a:pPr indent="-342900" lvl="0" marL="342900" rtl="0" algn="l">
              <a:lnSpc>
                <a:spcPct val="150000"/>
              </a:lnSpc>
              <a:spcBef>
                <a:spcPts val="0"/>
              </a:spcBef>
              <a:spcAft>
                <a:spcPts val="0"/>
              </a:spcAft>
              <a:buClr>
                <a:schemeClr val="dk1"/>
              </a:buClr>
              <a:buSzPts val="2800"/>
              <a:buFont typeface="Noto Sans Symbols"/>
              <a:buChar char="❑"/>
            </a:pPr>
            <a:r>
              <a:rPr lang="en-US" sz="2800"/>
              <a:t>Các command trên hóa đơn bán </a:t>
            </a:r>
            <a:r>
              <a:rPr lang="en-US" sz="2400"/>
              <a:t>hàng</a:t>
            </a:r>
            <a:r>
              <a:rPr lang="en-US" sz="2800"/>
              <a:t> với các Button </a:t>
            </a:r>
            <a:endParaRPr sz="2000"/>
          </a:p>
          <a:p>
            <a:pPr indent="0" lvl="1" marL="457200" rtl="0" algn="l">
              <a:lnSpc>
                <a:spcPct val="150000"/>
              </a:lnSpc>
              <a:spcBef>
                <a:spcPts val="0"/>
              </a:spcBef>
              <a:spcAft>
                <a:spcPts val="0"/>
              </a:spcAft>
              <a:buNone/>
            </a:pPr>
            <a:r>
              <a:t/>
            </a:r>
            <a:endParaRPr/>
          </a:p>
        </p:txBody>
      </p:sp>
      <p:pic>
        <p:nvPicPr>
          <p:cNvPr id="388" name="Google Shape;388;p44"/>
          <p:cNvPicPr preferRelativeResize="0"/>
          <p:nvPr/>
        </p:nvPicPr>
        <p:blipFill rotWithShape="1">
          <a:blip r:embed="rId3">
            <a:alphaModFix/>
          </a:blip>
          <a:srcRect b="0" l="0" r="0" t="0"/>
          <a:stretch/>
        </p:blipFill>
        <p:spPr>
          <a:xfrm>
            <a:off x="128910" y="1676400"/>
            <a:ext cx="9015090" cy="5181600"/>
          </a:xfrm>
          <a:prstGeom prst="rect">
            <a:avLst/>
          </a:prstGeom>
          <a:noFill/>
          <a:ln>
            <a:noFill/>
          </a:ln>
        </p:spPr>
      </p:pic>
      <p:sp>
        <p:nvSpPr>
          <p:cNvPr id="389" name="Google Shape;389;p44"/>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HÓA ĐƠN BÁN</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sp>
        <p:nvSpPr>
          <p:cNvPr id="394" name="Google Shape;394;p45"/>
          <p:cNvSpPr txBox="1"/>
          <p:nvPr>
            <p:ph idx="1" type="body"/>
          </p:nvPr>
        </p:nvSpPr>
        <p:spPr>
          <a:xfrm>
            <a:off x="493575" y="1062875"/>
            <a:ext cx="8470800" cy="5695200"/>
          </a:xfrm>
          <a:prstGeom prst="rect">
            <a:avLst/>
          </a:prstGeom>
          <a:noFill/>
          <a:ln>
            <a:noFill/>
          </a:ln>
        </p:spPr>
        <p:txBody>
          <a:bodyPr anchorCtr="0" anchor="t" bIns="0" lIns="0" spcFirstLastPara="1" rIns="0" wrap="square" tIns="0">
            <a:spAutoFit/>
          </a:bodyPr>
          <a:lstStyle/>
          <a:p>
            <a:pPr indent="-285750" lvl="0" marL="285750" rtl="0" algn="l">
              <a:lnSpc>
                <a:spcPct val="145000"/>
              </a:lnSpc>
              <a:spcBef>
                <a:spcPts val="0"/>
              </a:spcBef>
              <a:spcAft>
                <a:spcPts val="0"/>
              </a:spcAft>
              <a:buClr>
                <a:schemeClr val="dk1"/>
              </a:buClr>
              <a:buSzPts val="2000"/>
              <a:buFont typeface="Noto Sans Symbols"/>
              <a:buChar char="❑"/>
            </a:pPr>
            <a:r>
              <a:rPr lang="en-US" sz="2000"/>
              <a:t>Phân tích yêu cầu khi thực hiện Hóa Đơn Bán</a:t>
            </a:r>
            <a:endParaRPr sz="2000"/>
          </a:p>
          <a:p>
            <a:pPr indent="-285750" lvl="0" marL="285750" rtl="0" algn="l">
              <a:lnSpc>
                <a:spcPct val="145000"/>
              </a:lnSpc>
              <a:spcBef>
                <a:spcPts val="0"/>
              </a:spcBef>
              <a:spcAft>
                <a:spcPts val="0"/>
              </a:spcAft>
              <a:buClr>
                <a:schemeClr val="dk1"/>
              </a:buClr>
              <a:buSzPts val="2000"/>
              <a:buFont typeface="Noto Sans Symbols"/>
              <a:buChar char="❑"/>
            </a:pPr>
            <a:r>
              <a:rPr lang="en-US" sz="2000"/>
              <a:t>Sau khi thiết kế xong giao diện Hóa đơn bán, để có thể thực hiện được các chức năng như trong thiết kế cần chú ý đến các yêu cầu sau:</a:t>
            </a:r>
            <a:endParaRPr/>
          </a:p>
          <a:p>
            <a:pPr indent="-342900" lvl="1" marL="800100" rtl="0" algn="l">
              <a:lnSpc>
                <a:spcPct val="145000"/>
              </a:lnSpc>
              <a:spcBef>
                <a:spcPts val="0"/>
              </a:spcBef>
              <a:spcAft>
                <a:spcPts val="0"/>
              </a:spcAft>
              <a:buSzPts val="2000"/>
              <a:buFont typeface="Noto Sans Symbols"/>
              <a:buChar char="▪"/>
            </a:pPr>
            <a:r>
              <a:rPr lang="en-US" sz="2000"/>
              <a:t>Phần các Thông tin chung thì dữ liệu được lấy từ các bảng: Khách hang, Loại hang và một số trường mới được sinh ra.</a:t>
            </a:r>
            <a:endParaRPr sz="2000"/>
          </a:p>
          <a:p>
            <a:pPr indent="-342900" lvl="1" marL="800100" rtl="0" algn="l">
              <a:lnSpc>
                <a:spcPct val="145000"/>
              </a:lnSpc>
              <a:spcBef>
                <a:spcPts val="0"/>
              </a:spcBef>
              <a:spcAft>
                <a:spcPts val="0"/>
              </a:spcAft>
              <a:buSzPts val="2000"/>
              <a:buFont typeface="Noto Sans Symbols"/>
              <a:buChar char="▪"/>
            </a:pPr>
            <a:r>
              <a:rPr lang="en-US" sz="2000"/>
              <a:t>Phần thông tin chi tiết: dữ liệu được lấy từ bảng Hang hóa và một số trường mới cũng được sinh ra</a:t>
            </a:r>
            <a:endParaRPr sz="2000"/>
          </a:p>
          <a:p>
            <a:pPr indent="-342900" lvl="1" marL="800100" rtl="0" algn="l">
              <a:lnSpc>
                <a:spcPct val="100000"/>
              </a:lnSpc>
              <a:spcBef>
                <a:spcPts val="0"/>
              </a:spcBef>
              <a:spcAft>
                <a:spcPts val="0"/>
              </a:spcAft>
              <a:buSzPts val="2000"/>
              <a:buFont typeface="Noto Sans Symbols"/>
              <a:buChar char="▪"/>
            </a:pPr>
            <a:r>
              <a:rPr lang="en-US" sz="2000"/>
              <a:t>Phần Thông tin chung liên kết với phần Thông tin chi tiết là 1-n. Do vậy khi lập trình cần phải thể hiện được đúng mối quan hệ. Tức là, một Khách hàng có thể được mua nhiều mặt hang</a:t>
            </a:r>
            <a:endParaRPr/>
          </a:p>
          <a:p>
            <a:pPr indent="-342900" lvl="1" marL="800100" rtl="0" algn="l">
              <a:lnSpc>
                <a:spcPct val="145000"/>
              </a:lnSpc>
              <a:spcBef>
                <a:spcPts val="0"/>
              </a:spcBef>
              <a:spcAft>
                <a:spcPts val="0"/>
              </a:spcAft>
              <a:buSzPts val="2000"/>
              <a:buFont typeface="Noto Sans Symbols"/>
              <a:buChar char="▪"/>
            </a:pPr>
            <a:r>
              <a:rPr lang="en-US" sz="2000"/>
              <a:t>Các thông tin về ngày tháng được chọn bằng công cụ tích hợp sẵn trong VB</a:t>
            </a:r>
            <a:endParaRPr/>
          </a:p>
          <a:p>
            <a:pPr indent="-342900" lvl="1" marL="800100" rtl="0" algn="l">
              <a:lnSpc>
                <a:spcPct val="145000"/>
              </a:lnSpc>
              <a:spcBef>
                <a:spcPts val="0"/>
              </a:spcBef>
              <a:spcAft>
                <a:spcPts val="0"/>
              </a:spcAft>
              <a:buSzPts val="2000"/>
              <a:buFont typeface="Noto Sans Symbols"/>
              <a:buChar char="▪"/>
            </a:pPr>
            <a:r>
              <a:rPr lang="en-US" sz="2000"/>
              <a:t>Các trường về: Thanh toán và Trị giá được tự động tính sau khi người dung nhập đầy đủ thông tin trên giao diện</a:t>
            </a:r>
            <a:endParaRPr/>
          </a:p>
        </p:txBody>
      </p:sp>
      <p:sp>
        <p:nvSpPr>
          <p:cNvPr id="395" name="Google Shape;395;p45"/>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HÓA ĐƠN BÁN</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9" name="Shape 399"/>
        <p:cNvGrpSpPr/>
        <p:nvPr/>
      </p:nvGrpSpPr>
      <p:grpSpPr>
        <a:xfrm>
          <a:off x="0" y="0"/>
          <a:ext cx="0" cy="0"/>
          <a:chOff x="0" y="0"/>
          <a:chExt cx="0" cy="0"/>
        </a:xfrm>
      </p:grpSpPr>
      <p:sp>
        <p:nvSpPr>
          <p:cNvPr id="400" name="Google Shape;400;p46"/>
          <p:cNvSpPr txBox="1"/>
          <p:nvPr>
            <p:ph idx="1" type="body"/>
          </p:nvPr>
        </p:nvSpPr>
        <p:spPr>
          <a:xfrm>
            <a:off x="444499" y="1143000"/>
            <a:ext cx="8255000" cy="1508105"/>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000"/>
              <a:buFont typeface="Noto Sans Symbols"/>
              <a:buChar char="❑"/>
            </a:pPr>
            <a:r>
              <a:rPr lang="en-US" sz="2000"/>
              <a:t>Thực hiện </a:t>
            </a:r>
            <a:endParaRPr/>
          </a:p>
          <a:p>
            <a:pPr indent="-285750" lvl="1" marL="742950" rtl="0" algn="l">
              <a:spcBef>
                <a:spcPts val="0"/>
              </a:spcBef>
              <a:spcAft>
                <a:spcPts val="0"/>
              </a:spcAft>
              <a:buSzPts val="2000"/>
              <a:buFont typeface="Noto Sans Symbols"/>
              <a:buChar char="▪"/>
            </a:pPr>
            <a:r>
              <a:rPr lang="en-US" sz="2000"/>
              <a:t>Phần kết nối CSDL làm tương tự như đã hướng dẫn ở các bài trước</a:t>
            </a:r>
            <a:endParaRPr sz="2000"/>
          </a:p>
          <a:p>
            <a:pPr indent="-285750" lvl="1" marL="742950" rtl="0" algn="l">
              <a:spcBef>
                <a:spcPts val="0"/>
              </a:spcBef>
              <a:spcAft>
                <a:spcPts val="0"/>
              </a:spcAft>
              <a:buSzPts val="2000"/>
              <a:buFont typeface="Noto Sans Symbols"/>
              <a:buChar char="▪"/>
            </a:pPr>
            <a:r>
              <a:rPr lang="en-US" sz="2000"/>
              <a:t>Chú ý: Kiểm tra trong CSDL có đầy đủ các bẳng như đã giới thiệu wor phần đầu</a:t>
            </a:r>
            <a:endParaRPr sz="2000"/>
          </a:p>
          <a:p>
            <a:pPr indent="-171450" lvl="0" marL="285750" rtl="0" algn="l">
              <a:spcBef>
                <a:spcPts val="0"/>
              </a:spcBef>
              <a:spcAft>
                <a:spcPts val="0"/>
              </a:spcAft>
              <a:buClr>
                <a:schemeClr val="dk1"/>
              </a:buClr>
              <a:buSzPts val="1800"/>
              <a:buFont typeface="Noto Sans Symbols"/>
              <a:buNone/>
            </a:pPr>
            <a:r>
              <a:t/>
            </a:r>
            <a:endParaRPr/>
          </a:p>
        </p:txBody>
      </p:sp>
      <p:pic>
        <p:nvPicPr>
          <p:cNvPr id="401" name="Google Shape;401;p46"/>
          <p:cNvPicPr preferRelativeResize="0"/>
          <p:nvPr/>
        </p:nvPicPr>
        <p:blipFill rotWithShape="1">
          <a:blip r:embed="rId3">
            <a:alphaModFix/>
          </a:blip>
          <a:srcRect b="0" l="0" r="0" t="0"/>
          <a:stretch/>
        </p:blipFill>
        <p:spPr>
          <a:xfrm>
            <a:off x="734895" y="2514600"/>
            <a:ext cx="7937499" cy="4039505"/>
          </a:xfrm>
          <a:prstGeom prst="rect">
            <a:avLst/>
          </a:prstGeom>
          <a:noFill/>
          <a:ln>
            <a:noFill/>
          </a:ln>
        </p:spPr>
      </p:pic>
      <p:sp>
        <p:nvSpPr>
          <p:cNvPr id="402" name="Google Shape;402;p46"/>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HÓA ĐƠN BÁN</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sp>
        <p:nvSpPr>
          <p:cNvPr id="407" name="Google Shape;407;p47"/>
          <p:cNvSpPr txBox="1"/>
          <p:nvPr>
            <p:ph idx="1" type="body"/>
          </p:nvPr>
        </p:nvSpPr>
        <p:spPr>
          <a:xfrm>
            <a:off x="444500" y="1222375"/>
            <a:ext cx="8255000" cy="738664"/>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2400"/>
              <a:buFont typeface="Noto Sans Symbols"/>
              <a:buChar char="▪"/>
            </a:pPr>
            <a:r>
              <a:rPr lang="en-US" sz="2400"/>
              <a:t>Code liên kết cơ sở dữ liệu chung của SQL Sever VisualBasic ta có đoạn code sau:</a:t>
            </a:r>
            <a:endParaRPr/>
          </a:p>
        </p:txBody>
      </p:sp>
      <p:pic>
        <p:nvPicPr>
          <p:cNvPr id="408" name="Google Shape;408;p47"/>
          <p:cNvPicPr preferRelativeResize="0"/>
          <p:nvPr/>
        </p:nvPicPr>
        <p:blipFill rotWithShape="1">
          <a:blip r:embed="rId3">
            <a:alphaModFix/>
          </a:blip>
          <a:srcRect b="0" l="0" r="0" t="0"/>
          <a:stretch/>
        </p:blipFill>
        <p:spPr>
          <a:xfrm>
            <a:off x="609600" y="2075299"/>
            <a:ext cx="8272780" cy="4320414"/>
          </a:xfrm>
          <a:prstGeom prst="rect">
            <a:avLst/>
          </a:prstGeom>
          <a:noFill/>
          <a:ln>
            <a:noFill/>
          </a:ln>
        </p:spPr>
      </p:pic>
      <p:sp>
        <p:nvSpPr>
          <p:cNvPr id="409" name="Google Shape;409;p47"/>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THIẾT KẾ HÓA ĐƠN BÁN</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3" name="Shape 413"/>
        <p:cNvGrpSpPr/>
        <p:nvPr/>
      </p:nvGrpSpPr>
      <p:grpSpPr>
        <a:xfrm>
          <a:off x="0" y="0"/>
          <a:ext cx="0" cy="0"/>
          <a:chOff x="0" y="0"/>
          <a:chExt cx="0" cy="0"/>
        </a:xfrm>
      </p:grpSpPr>
      <p:sp>
        <p:nvSpPr>
          <p:cNvPr id="414" name="Google Shape;414;p48"/>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GIAO DIỆN ĐĂNG NHẬP</a:t>
            </a:r>
            <a:endParaRPr/>
          </a:p>
        </p:txBody>
      </p:sp>
      <p:sp>
        <p:nvSpPr>
          <p:cNvPr id="415" name="Google Shape;415;p48"/>
          <p:cNvSpPr txBox="1"/>
          <p:nvPr>
            <p:ph idx="1" type="body"/>
          </p:nvPr>
        </p:nvSpPr>
        <p:spPr>
          <a:xfrm>
            <a:off x="304800" y="1222375"/>
            <a:ext cx="8763000" cy="5262979"/>
          </a:xfrm>
          <a:prstGeom prst="rect">
            <a:avLst/>
          </a:prstGeom>
          <a:noFill/>
          <a:ln>
            <a:noFill/>
          </a:ln>
        </p:spPr>
        <p:txBody>
          <a:bodyPr anchorCtr="0" anchor="t" bIns="0" lIns="0" spcFirstLastPara="1" rIns="0" wrap="square" tIns="0">
            <a:spAutoFit/>
          </a:bodyPr>
          <a:lstStyle/>
          <a:p>
            <a:pPr indent="-285750" lvl="1" marL="742950" rtl="0" algn="l">
              <a:lnSpc>
                <a:spcPct val="150000"/>
              </a:lnSpc>
              <a:spcBef>
                <a:spcPts val="0"/>
              </a:spcBef>
              <a:spcAft>
                <a:spcPts val="0"/>
              </a:spcAft>
              <a:buSzPts val="2400"/>
              <a:buFont typeface="Noto Sans Symbols"/>
              <a:buChar char="❑"/>
            </a:pPr>
            <a:r>
              <a:rPr lang="en-US" sz="2400"/>
              <a:t>Trong các chương trình ngoài các Form giải quyết các nghiệp vụ cần 1 form Login để yêu cầu người dùng nhập các thông tin bảo mật.</a:t>
            </a:r>
            <a:endParaRPr/>
          </a:p>
          <a:p>
            <a:pPr indent="-285750" lvl="1" marL="742950" rtl="0" algn="l">
              <a:lnSpc>
                <a:spcPct val="150000"/>
              </a:lnSpc>
              <a:spcBef>
                <a:spcPts val="0"/>
              </a:spcBef>
              <a:spcAft>
                <a:spcPts val="0"/>
              </a:spcAft>
              <a:buSzPts val="2400"/>
              <a:buFont typeface="Noto Sans Symbols"/>
              <a:buChar char="❑"/>
            </a:pPr>
            <a:r>
              <a:rPr lang="en-US" sz="2400"/>
              <a:t>Cụ thể: Nếu nhập đúng User và PassWord thì được vào hệ thống làm các công việc liên quan. Nếu không thì cần tìm cách xác nhận lại hoặc thông báo tới Admin của hệ thống yêu cầu cung cấp lại các thông số để được đăng nhập vào hệ thống</a:t>
            </a:r>
            <a:endParaRPr sz="2400"/>
          </a:p>
          <a:p>
            <a:pPr indent="-285750" lvl="1" marL="742950" rtl="0" algn="l">
              <a:lnSpc>
                <a:spcPct val="150000"/>
              </a:lnSpc>
              <a:spcBef>
                <a:spcPts val="0"/>
              </a:spcBef>
              <a:spcAft>
                <a:spcPts val="0"/>
              </a:spcAft>
              <a:buSzPts val="2400"/>
              <a:buFont typeface="Noto Sans Symbols"/>
              <a:buChar char="❑"/>
            </a:pPr>
            <a:r>
              <a:rPr lang="en-US" sz="2400"/>
              <a:t>Thực hiện chức năng Login ta có các thao tác sau:</a:t>
            </a:r>
            <a:endParaRPr/>
          </a:p>
          <a:p>
            <a:pPr indent="0" lvl="0" marL="0" rtl="0" algn="l">
              <a:spcBef>
                <a:spcPts val="0"/>
              </a:spcBef>
              <a:spcAft>
                <a:spcPts val="0"/>
              </a:spcAft>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sp>
        <p:nvSpPr>
          <p:cNvPr id="420" name="Google Shape;420;p49"/>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GIAO DIỆN ĐĂNG NHẬP</a:t>
            </a:r>
            <a:endParaRPr/>
          </a:p>
        </p:txBody>
      </p:sp>
      <p:pic>
        <p:nvPicPr>
          <p:cNvPr id="421" name="Google Shape;421;p49"/>
          <p:cNvPicPr preferRelativeResize="0"/>
          <p:nvPr/>
        </p:nvPicPr>
        <p:blipFill rotWithShape="1">
          <a:blip r:embed="rId3">
            <a:alphaModFix/>
          </a:blip>
          <a:srcRect b="0" l="0" r="0" t="0"/>
          <a:stretch/>
        </p:blipFill>
        <p:spPr>
          <a:xfrm>
            <a:off x="404812" y="1309687"/>
            <a:ext cx="8334375" cy="4238625"/>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5" name="Shape 425"/>
        <p:cNvGrpSpPr/>
        <p:nvPr/>
      </p:nvGrpSpPr>
      <p:grpSpPr>
        <a:xfrm>
          <a:off x="0" y="0"/>
          <a:ext cx="0" cy="0"/>
          <a:chOff x="0" y="0"/>
          <a:chExt cx="0" cy="0"/>
        </a:xfrm>
      </p:grpSpPr>
      <p:sp>
        <p:nvSpPr>
          <p:cNvPr id="426" name="Google Shape;426;p50"/>
          <p:cNvSpPr txBox="1"/>
          <p:nvPr>
            <p:ph idx="1" type="body"/>
          </p:nvPr>
        </p:nvSpPr>
        <p:spPr>
          <a:xfrm>
            <a:off x="444500" y="1222375"/>
            <a:ext cx="8255000" cy="276999"/>
          </a:xfrm>
          <a:prstGeom prst="rect">
            <a:avLst/>
          </a:prstGeom>
          <a:noFill/>
          <a:ln>
            <a:noFill/>
          </a:ln>
        </p:spPr>
        <p:txBody>
          <a:bodyPr anchorCtr="0" anchor="t" bIns="0" lIns="0" spcFirstLastPara="1" rIns="0" wrap="square" tIns="0">
            <a:spAutoFit/>
          </a:bodyPr>
          <a:lstStyle/>
          <a:p>
            <a:pPr indent="-285750" lvl="0" marL="285750" rtl="0" algn="l">
              <a:spcBef>
                <a:spcPts val="0"/>
              </a:spcBef>
              <a:spcAft>
                <a:spcPts val="0"/>
              </a:spcAft>
              <a:buClr>
                <a:schemeClr val="dk1"/>
              </a:buClr>
              <a:buSzPts val="1800"/>
              <a:buFont typeface="Noto Sans Symbols"/>
              <a:buChar char="❑"/>
            </a:pPr>
            <a:r>
              <a:rPr lang="en-US"/>
              <a:t>Code của form login ta sẽ viết như sau :</a:t>
            </a:r>
            <a:endParaRPr/>
          </a:p>
        </p:txBody>
      </p:sp>
      <p:grpSp>
        <p:nvGrpSpPr>
          <p:cNvPr id="427" name="Google Shape;427;p50"/>
          <p:cNvGrpSpPr/>
          <p:nvPr/>
        </p:nvGrpSpPr>
        <p:grpSpPr>
          <a:xfrm>
            <a:off x="304800" y="1810676"/>
            <a:ext cx="8305800" cy="4683714"/>
            <a:chOff x="-29029" y="1810676"/>
            <a:chExt cx="9220203" cy="4683714"/>
          </a:xfrm>
        </p:grpSpPr>
        <p:pic>
          <p:nvPicPr>
            <p:cNvPr id="428" name="Google Shape;428;p50"/>
            <p:cNvPicPr preferRelativeResize="0"/>
            <p:nvPr/>
          </p:nvPicPr>
          <p:blipFill rotWithShape="1">
            <a:blip r:embed="rId3">
              <a:alphaModFix/>
            </a:blip>
            <a:srcRect b="0" l="0" r="0" t="0"/>
            <a:stretch/>
          </p:blipFill>
          <p:spPr>
            <a:xfrm>
              <a:off x="-29029" y="1810676"/>
              <a:ext cx="9144000" cy="4683714"/>
            </a:xfrm>
            <a:prstGeom prst="rect">
              <a:avLst/>
            </a:prstGeom>
            <a:noFill/>
            <a:ln>
              <a:noFill/>
            </a:ln>
          </p:spPr>
        </p:pic>
        <p:grpSp>
          <p:nvGrpSpPr>
            <p:cNvPr id="429" name="Google Shape;429;p50"/>
            <p:cNvGrpSpPr/>
            <p:nvPr/>
          </p:nvGrpSpPr>
          <p:grpSpPr>
            <a:xfrm>
              <a:off x="1524000" y="1886634"/>
              <a:ext cx="7667174" cy="1198097"/>
              <a:chOff x="1524000" y="1886634"/>
              <a:chExt cx="7667174" cy="1198097"/>
            </a:xfrm>
          </p:grpSpPr>
          <p:sp>
            <p:nvSpPr>
              <p:cNvPr id="430" name="Google Shape;430;p50"/>
              <p:cNvSpPr/>
              <p:nvPr/>
            </p:nvSpPr>
            <p:spPr>
              <a:xfrm>
                <a:off x="1524000" y="2438400"/>
                <a:ext cx="14478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31" name="Google Shape;431;p50"/>
              <p:cNvSpPr/>
              <p:nvPr/>
            </p:nvSpPr>
            <p:spPr>
              <a:xfrm>
                <a:off x="3200400" y="2438400"/>
                <a:ext cx="45720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2" name="Google Shape;432;p50"/>
              <p:cNvSpPr txBox="1"/>
              <p:nvPr/>
            </p:nvSpPr>
            <p:spPr>
              <a:xfrm>
                <a:off x="3733802" y="2438400"/>
                <a:ext cx="24384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Câu lệnh hiện thị form main</a:t>
                </a:r>
                <a:endParaRPr sz="1800">
                  <a:solidFill>
                    <a:srgbClr val="FF0000"/>
                  </a:solidFill>
                  <a:latin typeface="Calibri"/>
                  <a:ea typeface="Calibri"/>
                  <a:cs typeface="Calibri"/>
                  <a:sym typeface="Calibri"/>
                </a:endParaRPr>
              </a:p>
            </p:txBody>
          </p:sp>
          <p:sp>
            <p:nvSpPr>
              <p:cNvPr id="433" name="Google Shape;433;p50"/>
              <p:cNvSpPr/>
              <p:nvPr/>
            </p:nvSpPr>
            <p:spPr>
              <a:xfrm>
                <a:off x="1524000" y="2133600"/>
                <a:ext cx="3429000" cy="152400"/>
              </a:xfrm>
              <a:prstGeom prst="rect">
                <a:avLst/>
              </a:prstGeom>
              <a:noFill/>
              <a:ln cap="flat" cmpd="sng" w="9525">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dk1"/>
                  </a:solidFill>
                  <a:latin typeface="Calibri"/>
                  <a:ea typeface="Calibri"/>
                  <a:cs typeface="Calibri"/>
                  <a:sym typeface="Calibri"/>
                </a:endParaRPr>
              </a:p>
            </p:txBody>
          </p:sp>
          <p:sp>
            <p:nvSpPr>
              <p:cNvPr id="434" name="Google Shape;434;p50"/>
              <p:cNvSpPr/>
              <p:nvPr/>
            </p:nvSpPr>
            <p:spPr>
              <a:xfrm>
                <a:off x="5372100" y="2133600"/>
                <a:ext cx="970640" cy="152400"/>
              </a:xfrm>
              <a:prstGeom prst="leftArrow">
                <a:avLst>
                  <a:gd fmla="val 50000" name="adj1"/>
                  <a:gd fmla="val 50000" name="adj2"/>
                </a:avLst>
              </a:prstGeom>
              <a:solidFill>
                <a:srgbClr val="FF0000"/>
              </a:solidFill>
              <a:ln cap="flat" cmpd="sng" w="25400">
                <a:solidFill>
                  <a:srgbClr val="FF0000"/>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Calibri"/>
                  <a:ea typeface="Calibri"/>
                  <a:cs typeface="Calibri"/>
                  <a:sym typeface="Calibri"/>
                </a:endParaRPr>
              </a:p>
            </p:txBody>
          </p:sp>
          <p:sp>
            <p:nvSpPr>
              <p:cNvPr id="435" name="Google Shape;435;p50"/>
              <p:cNvSpPr txBox="1"/>
              <p:nvPr/>
            </p:nvSpPr>
            <p:spPr>
              <a:xfrm>
                <a:off x="6418943" y="1886634"/>
                <a:ext cx="2772231"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FF0000"/>
                    </a:solidFill>
                    <a:latin typeface="Calibri"/>
                    <a:ea typeface="Calibri"/>
                    <a:cs typeface="Calibri"/>
                    <a:sym typeface="Calibri"/>
                  </a:rPr>
                  <a:t>Khai báo tên đăng nhập với mật khẩu để login</a:t>
                </a:r>
                <a:endParaRPr sz="1800">
                  <a:solidFill>
                    <a:srgbClr val="FF0000"/>
                  </a:solidFill>
                  <a:latin typeface="Calibri"/>
                  <a:ea typeface="Calibri"/>
                  <a:cs typeface="Calibri"/>
                  <a:sym typeface="Calibri"/>
                </a:endParaRPr>
              </a:p>
            </p:txBody>
          </p:sp>
        </p:grpSp>
      </p:grpSp>
      <p:sp>
        <p:nvSpPr>
          <p:cNvPr id="436" name="Google Shape;436;p50"/>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CODE ĐĂNG NHẬP</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51"/>
          <p:cNvSpPr txBox="1"/>
          <p:nvPr>
            <p:ph type="title"/>
          </p:nvPr>
        </p:nvSpPr>
        <p:spPr>
          <a:xfrm>
            <a:off x="1562764" y="533400"/>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CHẠY THỬ CHƯƠNG TRÌNH</a:t>
            </a:r>
            <a:endParaRPr b="1"/>
          </a:p>
        </p:txBody>
      </p:sp>
      <p:sp>
        <p:nvSpPr>
          <p:cNvPr id="442" name="Google Shape;442;p51"/>
          <p:cNvSpPr txBox="1"/>
          <p:nvPr>
            <p:ph idx="12" type="sldNum"/>
          </p:nvPr>
        </p:nvSpPr>
        <p:spPr>
          <a:xfrm>
            <a:off x="7924800" y="6356350"/>
            <a:ext cx="762000" cy="365125"/>
          </a:xfrm>
          <a:prstGeom prst="rect">
            <a:avLst/>
          </a:prstGeom>
          <a:noFill/>
          <a:ln>
            <a:noFill/>
          </a:ln>
        </p:spPr>
        <p:txBody>
          <a:bodyPr anchorCtr="0" anchor="b" bIns="0" lIns="0" spcFirstLastPara="1" rIns="0" wrap="square" tIns="0">
            <a:spAutoFit/>
          </a:bodyPr>
          <a:lstStyle/>
          <a:p>
            <a:pPr indent="0" lvl="0" marL="0" marR="0" rtl="0" algn="r">
              <a:spcBef>
                <a:spcPts val="0"/>
              </a:spcBef>
              <a:spcAft>
                <a:spcPts val="0"/>
              </a:spcAft>
              <a:buNone/>
            </a:pPr>
            <a:fld id="{00000000-1234-1234-1234-123412341234}" type="slidenum">
              <a:rPr lang="en-US" sz="1200">
                <a:solidFill>
                  <a:srgbClr val="045C75"/>
                </a:solidFill>
                <a:latin typeface="Times New Roman"/>
                <a:ea typeface="Times New Roman"/>
                <a:cs typeface="Times New Roman"/>
                <a:sym typeface="Times New Roman"/>
              </a:rPr>
              <a:t>‹#›</a:t>
            </a:fld>
            <a:endParaRPr sz="1200">
              <a:solidFill>
                <a:srgbClr val="045C75"/>
              </a:solidFill>
              <a:latin typeface="Times New Roman"/>
              <a:ea typeface="Times New Roman"/>
              <a:cs typeface="Times New Roman"/>
              <a:sym typeface="Times New Roman"/>
            </a:endParaRPr>
          </a:p>
        </p:txBody>
      </p:sp>
      <p:pic>
        <p:nvPicPr>
          <p:cNvPr id="443" name="Google Shape;443;p51"/>
          <p:cNvPicPr preferRelativeResize="0"/>
          <p:nvPr/>
        </p:nvPicPr>
        <p:blipFill rotWithShape="1">
          <a:blip r:embed="rId3">
            <a:alphaModFix/>
          </a:blip>
          <a:srcRect b="0" l="0" r="0" t="0"/>
          <a:stretch/>
        </p:blipFill>
        <p:spPr>
          <a:xfrm>
            <a:off x="552322" y="2140195"/>
            <a:ext cx="8210678" cy="4398717"/>
          </a:xfrm>
          <a:prstGeom prst="rect">
            <a:avLst/>
          </a:prstGeom>
          <a:noFill/>
          <a:ln>
            <a:noFill/>
          </a:ln>
        </p:spPr>
      </p:pic>
      <p:sp>
        <p:nvSpPr>
          <p:cNvPr id="444" name="Google Shape;444;p51"/>
          <p:cNvSpPr txBox="1"/>
          <p:nvPr>
            <p:ph idx="1" type="body"/>
          </p:nvPr>
        </p:nvSpPr>
        <p:spPr>
          <a:xfrm>
            <a:off x="304800" y="1222375"/>
            <a:ext cx="8610600" cy="738664"/>
          </a:xfrm>
          <a:prstGeom prst="rect">
            <a:avLst/>
          </a:prstGeom>
          <a:noFill/>
          <a:ln>
            <a:noFill/>
          </a:ln>
        </p:spPr>
        <p:txBody>
          <a:bodyPr anchorCtr="0" anchor="t" bIns="0" lIns="0" spcFirstLastPara="1" rIns="0" wrap="square" tIns="0">
            <a:spAutoFit/>
          </a:bodyPr>
          <a:lstStyle/>
          <a:p>
            <a:pPr indent="-342900" lvl="0" marL="342900" rtl="0" algn="l">
              <a:spcBef>
                <a:spcPts val="0"/>
              </a:spcBef>
              <a:spcAft>
                <a:spcPts val="0"/>
              </a:spcAft>
              <a:buClr>
                <a:schemeClr val="dk1"/>
              </a:buClr>
              <a:buSzPts val="2400"/>
              <a:buFont typeface="Noto Sans Symbols"/>
              <a:buChar char="▪"/>
            </a:pPr>
            <a:r>
              <a:rPr lang="en-US" sz="2400"/>
              <a:t>Chạy chương trình và thử lại các chức năng trong chương trình đã thực hiện</a:t>
            </a:r>
            <a:endParaRPr sz="2400"/>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9" name="Shape 449"/>
        <p:cNvGrpSpPr/>
        <p:nvPr/>
      </p:nvGrpSpPr>
      <p:grpSpPr>
        <a:xfrm>
          <a:off x="0" y="0"/>
          <a:ext cx="0" cy="0"/>
          <a:chOff x="0" y="0"/>
          <a:chExt cx="0" cy="0"/>
        </a:xfrm>
      </p:grpSpPr>
      <p:sp>
        <p:nvSpPr>
          <p:cNvPr id="450" name="Google Shape;450;p52"/>
          <p:cNvSpPr txBox="1"/>
          <p:nvPr>
            <p:ph type="title"/>
          </p:nvPr>
        </p:nvSpPr>
        <p:spPr>
          <a:xfrm>
            <a:off x="1752600" y="520591"/>
            <a:ext cx="7745603" cy="86177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Tài liệu tham khảo</a:t>
            </a:r>
            <a:br>
              <a:rPr lang="en-US"/>
            </a:br>
            <a:endParaRPr/>
          </a:p>
        </p:txBody>
      </p:sp>
      <p:sp>
        <p:nvSpPr>
          <p:cNvPr id="451" name="Google Shape;451;p52"/>
          <p:cNvSpPr txBox="1"/>
          <p:nvPr/>
        </p:nvSpPr>
        <p:spPr>
          <a:xfrm>
            <a:off x="457200" y="1600200"/>
            <a:ext cx="8534400" cy="3356688"/>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 Kỹ Thuật Lập Trình Ứng Dụng Chuyên Nghiệp Visual Basic .NET,  NXB Lao động xã hội, 2004</a:t>
            </a:r>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Hướng dẫn lập trình Visual basic.NET, www.vivosoft.com </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Calibri"/>
              <a:buAutoNum type="arabicPeriod"/>
            </a:pPr>
            <a:r>
              <a:rPr lang="en-US" sz="2400">
                <a:solidFill>
                  <a:schemeClr val="dk1"/>
                </a:solidFill>
                <a:latin typeface="Calibri"/>
                <a:ea typeface="Calibri"/>
                <a:cs typeface="Calibri"/>
                <a:sym typeface="Calibri"/>
              </a:rPr>
              <a:t>https://www.youtube.com/watch?v=cahAnLyKvu8</a:t>
            </a:r>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a:p>
            <a:pPr indent="-228600" lvl="0" marL="342900" marR="0" rtl="0" algn="l">
              <a:lnSpc>
                <a:spcPct val="155555"/>
              </a:lnSpc>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Green">
      <a:dk1>
        <a:srgbClr val="000000"/>
      </a:dk1>
      <a:lt1>
        <a:srgbClr val="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A6906"/>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