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31" Type="http://schemas.openxmlformats.org/officeDocument/2006/relationships/slide" Target="slides/slide26.xml"/><Relationship Id="rId75" Type="http://schemas.openxmlformats.org/officeDocument/2006/relationships/slide" Target="slides/slide70.xml"/><Relationship Id="rId30" Type="http://schemas.openxmlformats.org/officeDocument/2006/relationships/slide" Target="slides/slide25.xml"/><Relationship Id="rId74" Type="http://schemas.openxmlformats.org/officeDocument/2006/relationships/slide" Target="slides/slide69.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slide" Target="slides/slide66.xml"/><Relationship Id="rId70" Type="http://schemas.openxmlformats.org/officeDocument/2006/relationships/slide" Target="slides/slide65.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slide" Target="slides/slide63.xml"/><Relationship Id="rId23" Type="http://schemas.openxmlformats.org/officeDocument/2006/relationships/slide" Target="slides/slide18.xml"/><Relationship Id="rId67" Type="http://schemas.openxmlformats.org/officeDocument/2006/relationships/slide" Target="slides/slide62.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slide" Target="slides/slide64.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 name="Google Shape;52;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 name="Google Shape;53;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 name="Google Shape;89;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1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7" name="Google Shape;177;p1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1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4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5" name="Google Shape;455;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4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4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4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4" name="Google Shape;474;p4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4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p4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4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3" name="Google Shape;493;p4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4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4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4" name="Google Shape;504;p4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4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3" name="Google Shape;513;p4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4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4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4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4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5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8" name="Google Shape;538;p5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5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8" name="Google Shape;548;p5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5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8" name="Google Shape;558;p5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5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7" name="Google Shape;567;p5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5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5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3" name="Shape 583"/>
        <p:cNvGrpSpPr/>
        <p:nvPr/>
      </p:nvGrpSpPr>
      <p:grpSpPr>
        <a:xfrm>
          <a:off x="0" y="0"/>
          <a:ext cx="0" cy="0"/>
          <a:chOff x="0" y="0"/>
          <a:chExt cx="0" cy="0"/>
        </a:xfrm>
      </p:grpSpPr>
      <p:sp>
        <p:nvSpPr>
          <p:cNvPr id="584" name="Google Shape;584;p5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5" name="Google Shape;585;p5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5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6" name="Google Shape;596;p5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5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6" name="Google Shape;606;p5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5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5" name="Google Shape;615;p5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5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4" name="Google Shape;624;p5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6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3" name="Google Shape;633;p6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6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2" name="Google Shape;642;p6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6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2" name="Google Shape;652;p6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6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6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6" name="Shape 666"/>
        <p:cNvGrpSpPr/>
        <p:nvPr/>
      </p:nvGrpSpPr>
      <p:grpSpPr>
        <a:xfrm>
          <a:off x="0" y="0"/>
          <a:ext cx="0" cy="0"/>
          <a:chOff x="0" y="0"/>
          <a:chExt cx="0" cy="0"/>
        </a:xfrm>
      </p:grpSpPr>
      <p:sp>
        <p:nvSpPr>
          <p:cNvPr id="667" name="Google Shape;667;p6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8" name="Google Shape;668;p6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6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8" name="Google Shape;678;p6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6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6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p6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8" name="Google Shape;698;p6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6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8" name="Google Shape;708;p6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p6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9" name="Google Shape;719;p6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p7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8" name="Google Shape;728;p7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9" name="Google Shape;729;p7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5"/>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4" name="Google Shape;44;p5"/>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5" name="Shape 45"/>
        <p:cNvGrpSpPr/>
        <p:nvPr/>
      </p:nvGrpSpPr>
      <p:grpSpPr>
        <a:xfrm>
          <a:off x="0" y="0"/>
          <a:ext cx="0" cy="0"/>
          <a:chOff x="0" y="0"/>
          <a:chExt cx="0" cy="0"/>
        </a:xfrm>
      </p:grpSpPr>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9" name="Google Shape;49;p6"/>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8.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7.png"/><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2.png"/><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5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4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3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4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4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5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4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49.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48.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5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5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5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6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57.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53.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60.png"/><Relationship Id="rId4" Type="http://schemas.openxmlformats.org/officeDocument/2006/relationships/image" Target="../media/image5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59.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 Id="rId3" Type="http://schemas.openxmlformats.org/officeDocument/2006/relationships/image" Target="../media/image64.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 Id="rId3" Type="http://schemas.openxmlformats.org/officeDocument/2006/relationships/image" Target="../media/image61.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 Id="rId3" Type="http://schemas.openxmlformats.org/officeDocument/2006/relationships/image" Target="../media/image65.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5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 Id="rId3" Type="http://schemas.openxmlformats.org/officeDocument/2006/relationships/image" Target="../media/image68.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 Id="rId3" Type="http://schemas.openxmlformats.org/officeDocument/2006/relationships/image" Target="../media/image66.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 Id="rId3" Type="http://schemas.openxmlformats.org/officeDocument/2006/relationships/image" Target="../media/image6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70.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67.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 Id="rId3" Type="http://schemas.openxmlformats.org/officeDocument/2006/relationships/image" Target="../media/image69.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71.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 Id="rId3" Type="http://schemas.openxmlformats.org/officeDocument/2006/relationships/image" Target="../media/image72.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image" Target="../media/image73.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7"/>
          <p:cNvSpPr txBox="1"/>
          <p:nvPr/>
        </p:nvSpPr>
        <p:spPr>
          <a:xfrm>
            <a:off x="533400" y="1401863"/>
            <a:ext cx="8305800" cy="3293209"/>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14</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200">
                <a:solidFill>
                  <a:schemeClr val="dk1"/>
                </a:solidFill>
                <a:latin typeface="Times New Roman"/>
                <a:ea typeface="Times New Roman"/>
                <a:cs typeface="Times New Roman"/>
                <a:sym typeface="Times New Roman"/>
              </a:rPr>
              <a:t>XÂY DỰNG ỨNG DỤNG QUẢN LÝ BÁN HÀNG VÀ ĐÓNG GÓI CHƯƠNG TRÌNH</a:t>
            </a:r>
            <a:endParaRPr b="1" i="1" sz="3200">
              <a:solidFill>
                <a:schemeClr val="dk1"/>
              </a:solidFill>
              <a:latin typeface="arial"/>
              <a:ea typeface="arial"/>
              <a:cs typeface="arial"/>
              <a:sym typeface="arial"/>
            </a:endParaRPr>
          </a:p>
          <a:p>
            <a:pPr indent="0" lvl="0" marL="0" marR="0" rtl="0" algn="ctr">
              <a:spcBef>
                <a:spcPts val="0"/>
              </a:spcBef>
              <a:spcAft>
                <a:spcPts val="0"/>
              </a:spcAft>
              <a:buNone/>
            </a:pPr>
            <a:r>
              <a:rPr b="1" i="1" lang="en-US" sz="4000">
                <a:solidFill>
                  <a:schemeClr val="dk1"/>
                </a:solidFill>
                <a:latin typeface="Times New Roman"/>
                <a:ea typeface="Times New Roman"/>
                <a:cs typeface="Times New Roman"/>
                <a:sym typeface="Times New Roman"/>
              </a:rPr>
              <a:t>(</a:t>
            </a:r>
            <a:r>
              <a:rPr b="1" i="1" lang="en-US" sz="2400">
                <a:solidFill>
                  <a:schemeClr val="dk1"/>
                </a:solidFill>
                <a:latin typeface="arial"/>
                <a:ea typeface="arial"/>
                <a:cs typeface="arial"/>
                <a:sym typeface="arial"/>
              </a:rPr>
              <a:t>Build a sales management program (codding, testing, and product packaging)</a:t>
            </a:r>
            <a:endParaRPr b="1" i="1" sz="2400">
              <a:solidFill>
                <a:schemeClr val="dk1"/>
              </a:solidFill>
              <a:latin typeface="Times New Roman"/>
              <a:ea typeface="Times New Roman"/>
              <a:cs typeface="Times New Roman"/>
              <a:sym typeface="Times New Roman"/>
            </a:endParaRPr>
          </a:p>
        </p:txBody>
      </p:sp>
      <p:sp>
        <p:nvSpPr>
          <p:cNvPr id="56" name="Google Shape;56;p7"/>
          <p:cNvSpPr txBox="1"/>
          <p:nvPr/>
        </p:nvSpPr>
        <p:spPr>
          <a:xfrm>
            <a:off x="3886200" y="5456137"/>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8"/>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2" name="Google Shape;62;p8"/>
          <p:cNvSpPr txBox="1"/>
          <p:nvPr>
            <p:ph idx="1" type="body"/>
          </p:nvPr>
        </p:nvSpPr>
        <p:spPr>
          <a:xfrm>
            <a:off x="381000" y="1371600"/>
            <a:ext cx="8229600" cy="1604735"/>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Kết hợp các kiến thức xây dựng ứng dụng trong thực tiễn</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Bổ sung các chức năng chưa thực hiện ở phần 1</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Đóng gói chương trình sau khi đã hoàn thiện</a:t>
            </a:r>
            <a:endParaRPr sz="2400"/>
          </a:p>
        </p:txBody>
      </p:sp>
      <p:sp>
        <p:nvSpPr>
          <p:cNvPr id="63" name="Google Shape;63;p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62764" y="533400"/>
            <a:ext cx="7505036"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XÓA CÁC DỮ LIỆU ĐÃ CÓ TRÊN CÁC TEXT BOX</a:t>
            </a:r>
            <a:endParaRPr b="1" sz="2000"/>
          </a:p>
        </p:txBody>
      </p:sp>
      <p:sp>
        <p:nvSpPr>
          <p:cNvPr id="69" name="Google Shape;69;p9"/>
          <p:cNvSpPr txBox="1"/>
          <p:nvPr>
            <p:ph idx="1" type="body"/>
          </p:nvPr>
        </p:nvSpPr>
        <p:spPr>
          <a:xfrm>
            <a:off x="381000" y="1371600"/>
            <a:ext cx="8229600" cy="2588529"/>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Ý nghĩa: Trước khi thêm dữ liệu vào hệ thống cần phải xóa các dữ liệu cũ tại các ô textbox dùng để nhập dữ liệu vào hệ thống.</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Thực hiện: Kích đúp vào Button Thêm dữ liệu trên form, tại cửa sổ code viết Code như hình dưới:</a:t>
            </a:r>
            <a:endParaRPr/>
          </a:p>
          <a:p>
            <a:pPr indent="-228600" lvl="0" marL="342900" rtl="0" algn="l">
              <a:lnSpc>
                <a:spcPct val="150000"/>
              </a:lnSpc>
              <a:spcBef>
                <a:spcPts val="0"/>
              </a:spcBef>
              <a:spcAft>
                <a:spcPts val="0"/>
              </a:spcAft>
              <a:buClr>
                <a:schemeClr val="dk1"/>
              </a:buClr>
              <a:buSzPts val="1800"/>
              <a:buFont typeface="Noto Sans Symbols"/>
              <a:buNone/>
            </a:pPr>
            <a:r>
              <a:t/>
            </a:r>
            <a:endParaRPr/>
          </a:p>
        </p:txBody>
      </p:sp>
      <p:sp>
        <p:nvSpPr>
          <p:cNvPr id="70" name="Google Shape;70;p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71" name="Google Shape;71;p9"/>
          <p:cNvPicPr preferRelativeResize="0"/>
          <p:nvPr/>
        </p:nvPicPr>
        <p:blipFill rotWithShape="1">
          <a:blip r:embed="rId3">
            <a:alphaModFix/>
          </a:blip>
          <a:srcRect b="0" l="0" r="0" t="0"/>
          <a:stretch/>
        </p:blipFill>
        <p:spPr>
          <a:xfrm>
            <a:off x="544651" y="3886200"/>
            <a:ext cx="7823397" cy="239622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ph type="title"/>
          </p:nvPr>
        </p:nvSpPr>
        <p:spPr>
          <a:xfrm>
            <a:off x="1676400" y="590743"/>
            <a:ext cx="6754812"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SỬA DỮ LIỆU TRÊN BẢNG</a:t>
            </a:r>
            <a:endParaRPr b="1" sz="2000"/>
          </a:p>
        </p:txBody>
      </p:sp>
      <p:sp>
        <p:nvSpPr>
          <p:cNvPr id="77" name="Google Shape;77;p10"/>
          <p:cNvSpPr txBox="1"/>
          <p:nvPr>
            <p:ph idx="1" type="body"/>
          </p:nvPr>
        </p:nvSpPr>
        <p:spPr>
          <a:xfrm>
            <a:off x="444500" y="1295400"/>
            <a:ext cx="8255000" cy="5482719"/>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Ý nghĩa: Sửa dữ liệu của Bảng trong CSDL. Khi dữ liệu trong Bảng bị nhầm lẫn hoặc cần cập nhật thông tin mới thì cần phải sửa dữ liệu trong Bảng đó</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Các bước thực hiện:</a:t>
            </a:r>
            <a:endParaRPr/>
          </a:p>
          <a:p>
            <a:pPr indent="-342900" lvl="1" marL="800100" rtl="0" algn="l">
              <a:lnSpc>
                <a:spcPct val="150000"/>
              </a:lnSpc>
              <a:spcBef>
                <a:spcPts val="0"/>
              </a:spcBef>
              <a:spcAft>
                <a:spcPts val="0"/>
              </a:spcAft>
              <a:buClr>
                <a:schemeClr val="dk1"/>
              </a:buClr>
              <a:buSzPts val="2400"/>
              <a:buFont typeface="Noto Sans Symbols"/>
              <a:buChar char="▪"/>
            </a:pPr>
            <a:r>
              <a:rPr lang="en-US" sz="2400"/>
              <a:t>Mở bảng chứa dữ liệu cần cập nhật/chỉnh sửa</a:t>
            </a:r>
            <a:endParaRPr sz="2400"/>
          </a:p>
          <a:p>
            <a:pPr indent="-342900" lvl="1" marL="800100" rtl="0" algn="l">
              <a:lnSpc>
                <a:spcPct val="150000"/>
              </a:lnSpc>
              <a:spcBef>
                <a:spcPts val="0"/>
              </a:spcBef>
              <a:spcAft>
                <a:spcPts val="0"/>
              </a:spcAft>
              <a:buClr>
                <a:schemeClr val="dk1"/>
              </a:buClr>
              <a:buSzPts val="2400"/>
              <a:buFont typeface="Noto Sans Symbols"/>
              <a:buChar char="▪"/>
            </a:pPr>
            <a:r>
              <a:rPr lang="en-US" sz="2400"/>
              <a:t>Đưa dữ liệu đó vào các Textbox tương ứng đã thiết kế trên form</a:t>
            </a:r>
            <a:endParaRPr/>
          </a:p>
          <a:p>
            <a:pPr indent="-342900" lvl="1" marL="800100" rtl="0" algn="l">
              <a:lnSpc>
                <a:spcPct val="150000"/>
              </a:lnSpc>
              <a:spcBef>
                <a:spcPts val="0"/>
              </a:spcBef>
              <a:spcAft>
                <a:spcPts val="0"/>
              </a:spcAft>
              <a:buClr>
                <a:schemeClr val="dk1"/>
              </a:buClr>
              <a:buSzPts val="2400"/>
              <a:buFont typeface="Noto Sans Symbols"/>
              <a:buChar char="▪"/>
            </a:pPr>
            <a:r>
              <a:rPr lang="en-US" sz="2400"/>
              <a:t>Chỉnh sửa dữ liệu trên form</a:t>
            </a:r>
            <a:endParaRPr/>
          </a:p>
          <a:p>
            <a:pPr indent="-342900" lvl="1" marL="800100" rtl="0" algn="l">
              <a:lnSpc>
                <a:spcPct val="150000"/>
              </a:lnSpc>
              <a:spcBef>
                <a:spcPts val="0"/>
              </a:spcBef>
              <a:spcAft>
                <a:spcPts val="0"/>
              </a:spcAft>
              <a:buClr>
                <a:schemeClr val="dk1"/>
              </a:buClr>
              <a:buSzPts val="2400"/>
              <a:buFont typeface="Noto Sans Symbols"/>
              <a:buChar char="▪"/>
            </a:pPr>
            <a:r>
              <a:rPr lang="en-US" sz="2400"/>
              <a:t>Lưu vào Bảng</a:t>
            </a:r>
            <a:endParaRPr sz="2400"/>
          </a:p>
          <a:p>
            <a:pPr indent="-190500" lvl="1" marL="800100" rtl="0" algn="l">
              <a:lnSpc>
                <a:spcPct val="150000"/>
              </a:lnSpc>
              <a:spcBef>
                <a:spcPts val="0"/>
              </a:spcBef>
              <a:spcAft>
                <a:spcPts val="0"/>
              </a:spcAft>
              <a:buClr>
                <a:schemeClr val="dk1"/>
              </a:buClr>
              <a:buSzPts val="2400"/>
              <a:buFont typeface="Noto Sans Symbols"/>
              <a:buNone/>
            </a:pPr>
            <a:r>
              <a:t/>
            </a: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1"/>
          <p:cNvSpPr txBox="1"/>
          <p:nvPr>
            <p:ph type="title"/>
          </p:nvPr>
        </p:nvSpPr>
        <p:spPr>
          <a:xfrm>
            <a:off x="1676400" y="590743"/>
            <a:ext cx="6754812"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SỬA DỮ LIỆU TRÊN BẢNG</a:t>
            </a:r>
            <a:endParaRPr b="1" sz="2000"/>
          </a:p>
        </p:txBody>
      </p:sp>
      <p:sp>
        <p:nvSpPr>
          <p:cNvPr id="83" name="Google Shape;83;p11"/>
          <p:cNvSpPr txBox="1"/>
          <p:nvPr>
            <p:ph idx="1" type="body"/>
          </p:nvPr>
        </p:nvSpPr>
        <p:spPr>
          <a:xfrm>
            <a:off x="304800" y="1143000"/>
            <a:ext cx="8255000" cy="1420069"/>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000"/>
              <a:buFont typeface="Noto Sans Symbols"/>
              <a:buChar char="❑"/>
            </a:pPr>
            <a:r>
              <a:rPr lang="en-US" sz="2000"/>
              <a:t>Code Sửa dữ liệu</a:t>
            </a:r>
            <a:endParaRPr sz="2000"/>
          </a:p>
          <a:p>
            <a:pPr indent="0" lvl="0" marL="0" rtl="0" algn="l">
              <a:lnSpc>
                <a:spcPct val="150000"/>
              </a:lnSpc>
              <a:spcBef>
                <a:spcPts val="0"/>
              </a:spcBef>
              <a:spcAft>
                <a:spcPts val="0"/>
              </a:spcAft>
              <a:buNone/>
            </a:pPr>
            <a:r>
              <a:t/>
            </a:r>
            <a:endParaRPr sz="2000"/>
          </a:p>
          <a:p>
            <a:pPr indent="-190500" lvl="1" marL="800100" rtl="0" algn="l">
              <a:lnSpc>
                <a:spcPct val="150000"/>
              </a:lnSpc>
              <a:spcBef>
                <a:spcPts val="0"/>
              </a:spcBef>
              <a:spcAft>
                <a:spcPts val="0"/>
              </a:spcAft>
              <a:buClr>
                <a:schemeClr val="dk1"/>
              </a:buClr>
              <a:buSzPts val="2400"/>
              <a:buFont typeface="Noto Sans Symbols"/>
              <a:buNone/>
            </a:pPr>
            <a:r>
              <a:t/>
            </a:r>
            <a:endParaRPr sz="2400"/>
          </a:p>
        </p:txBody>
      </p:sp>
      <p:pic>
        <p:nvPicPr>
          <p:cNvPr id="84" name="Google Shape;84;p11"/>
          <p:cNvPicPr preferRelativeResize="0"/>
          <p:nvPr/>
        </p:nvPicPr>
        <p:blipFill rotWithShape="1">
          <a:blip r:embed="rId3">
            <a:alphaModFix/>
          </a:blip>
          <a:srcRect b="0" l="0" r="0" t="0"/>
          <a:stretch/>
        </p:blipFill>
        <p:spPr>
          <a:xfrm>
            <a:off x="1117600" y="1630576"/>
            <a:ext cx="6629400" cy="2331824"/>
          </a:xfrm>
          <a:prstGeom prst="rect">
            <a:avLst/>
          </a:prstGeom>
          <a:noFill/>
          <a:ln>
            <a:noFill/>
          </a:ln>
        </p:spPr>
      </p:pic>
      <p:sp>
        <p:nvSpPr>
          <p:cNvPr id="85" name="Google Shape;85;p11"/>
          <p:cNvSpPr txBox="1"/>
          <p:nvPr/>
        </p:nvSpPr>
        <p:spPr>
          <a:xfrm>
            <a:off x="152400" y="4191000"/>
            <a:ext cx="4572000" cy="369332"/>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Lưu dữ liệu </a:t>
            </a:r>
            <a:endParaRPr sz="1800">
              <a:solidFill>
                <a:schemeClr val="dk1"/>
              </a:solidFill>
              <a:latin typeface="Calibri"/>
              <a:ea typeface="Calibri"/>
              <a:cs typeface="Calibri"/>
              <a:sym typeface="Calibri"/>
            </a:endParaRPr>
          </a:p>
        </p:txBody>
      </p:sp>
      <p:pic>
        <p:nvPicPr>
          <p:cNvPr id="86" name="Google Shape;86;p11"/>
          <p:cNvPicPr preferRelativeResize="0"/>
          <p:nvPr/>
        </p:nvPicPr>
        <p:blipFill rotWithShape="1">
          <a:blip r:embed="rId4">
            <a:alphaModFix/>
          </a:blip>
          <a:srcRect b="0" l="0" r="0" t="0"/>
          <a:stretch/>
        </p:blipFill>
        <p:spPr>
          <a:xfrm>
            <a:off x="838200" y="4648200"/>
            <a:ext cx="7337191" cy="1981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2"/>
          <p:cNvSpPr txBox="1"/>
          <p:nvPr>
            <p:ph idx="1" type="body"/>
          </p:nvPr>
        </p:nvSpPr>
        <p:spPr>
          <a:xfrm>
            <a:off x="381000" y="1143000"/>
            <a:ext cx="8255000" cy="2404954"/>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Ý nghĩa: </a:t>
            </a:r>
            <a:r>
              <a:rPr lang="en-US" sz="2000"/>
              <a:t>Xoá</a:t>
            </a:r>
            <a:r>
              <a:rPr lang="en-US"/>
              <a:t> </a:t>
            </a:r>
            <a:r>
              <a:rPr lang="en-US" sz="2000"/>
              <a:t>dữ liệu trong Bảng</a:t>
            </a:r>
            <a:endParaRPr sz="2000"/>
          </a:p>
          <a:p>
            <a:pPr indent="-342900" lvl="0" marL="342900" rtl="0" algn="l">
              <a:spcBef>
                <a:spcPts val="0"/>
              </a:spcBef>
              <a:spcAft>
                <a:spcPts val="0"/>
              </a:spcAft>
              <a:buClr>
                <a:schemeClr val="dk1"/>
              </a:buClr>
              <a:buSzPts val="2000"/>
              <a:buFont typeface="Noto Sans Symbols"/>
              <a:buChar char="❑"/>
            </a:pPr>
            <a:r>
              <a:rPr lang="en-US" sz="2000"/>
              <a:t>Thực hiện:</a:t>
            </a:r>
            <a:endParaRPr/>
          </a:p>
          <a:p>
            <a:pPr indent="-342900" lvl="1" marL="800100" rtl="0" algn="l">
              <a:spcBef>
                <a:spcPts val="0"/>
              </a:spcBef>
              <a:spcAft>
                <a:spcPts val="0"/>
              </a:spcAft>
              <a:buClr>
                <a:schemeClr val="dk1"/>
              </a:buClr>
              <a:buSzPts val="2000"/>
              <a:buFont typeface="Noto Sans Symbols"/>
              <a:buChar char="▪"/>
            </a:pPr>
            <a:r>
              <a:rPr lang="en-US" sz="2000"/>
              <a:t>Mở Bảng có dữ liệu cần xóa</a:t>
            </a:r>
            <a:endParaRPr sz="2000"/>
          </a:p>
          <a:p>
            <a:pPr indent="-342900" lvl="1" marL="800100" rtl="0" algn="l">
              <a:spcBef>
                <a:spcPts val="0"/>
              </a:spcBef>
              <a:spcAft>
                <a:spcPts val="0"/>
              </a:spcAft>
              <a:buClr>
                <a:schemeClr val="dk1"/>
              </a:buClr>
              <a:buSzPts val="2000"/>
              <a:buFont typeface="Noto Sans Symbols"/>
              <a:buChar char="▪"/>
            </a:pPr>
            <a:r>
              <a:rPr lang="en-US" sz="2000"/>
              <a:t>Điền điều kiện cần xóa lên textbox trên form</a:t>
            </a:r>
            <a:endParaRPr/>
          </a:p>
          <a:p>
            <a:pPr indent="-342900" lvl="1" marL="800100" rtl="0" algn="l">
              <a:spcBef>
                <a:spcPts val="0"/>
              </a:spcBef>
              <a:spcAft>
                <a:spcPts val="0"/>
              </a:spcAft>
              <a:buClr>
                <a:schemeClr val="dk1"/>
              </a:buClr>
              <a:buSzPts val="2000"/>
              <a:buFont typeface="Noto Sans Symbols"/>
              <a:buChar char="▪"/>
            </a:pPr>
            <a:r>
              <a:rPr lang="en-US" sz="2000"/>
              <a:t>Thực hiện xóa</a:t>
            </a:r>
            <a:endParaRPr sz="2000"/>
          </a:p>
          <a:p>
            <a:pPr indent="-342900" lvl="1" marL="800100" rtl="0" algn="l">
              <a:spcBef>
                <a:spcPts val="0"/>
              </a:spcBef>
              <a:spcAft>
                <a:spcPts val="0"/>
              </a:spcAft>
              <a:buClr>
                <a:schemeClr val="dk1"/>
              </a:buClr>
              <a:buSzPts val="2000"/>
              <a:buFont typeface="Noto Sans Symbols"/>
              <a:buChar char="▪"/>
            </a:pPr>
            <a:r>
              <a:rPr lang="en-US" sz="2000"/>
              <a:t>Code chức năng</a:t>
            </a:r>
            <a:endParaRPr sz="2000"/>
          </a:p>
          <a:p>
            <a:pPr indent="-190500" lvl="1" marL="800100" rtl="0" algn="l">
              <a:lnSpc>
                <a:spcPct val="150000"/>
              </a:lnSpc>
              <a:spcBef>
                <a:spcPts val="0"/>
              </a:spcBef>
              <a:spcAft>
                <a:spcPts val="0"/>
              </a:spcAft>
              <a:buClr>
                <a:schemeClr val="dk1"/>
              </a:buClr>
              <a:buSzPts val="2400"/>
              <a:buFont typeface="Noto Sans Symbols"/>
              <a:buNone/>
            </a:pPr>
            <a:r>
              <a:t/>
            </a:r>
            <a:endParaRPr sz="2400"/>
          </a:p>
        </p:txBody>
      </p:sp>
      <p:pic>
        <p:nvPicPr>
          <p:cNvPr id="92" name="Google Shape;92;p12"/>
          <p:cNvPicPr preferRelativeResize="0"/>
          <p:nvPr/>
        </p:nvPicPr>
        <p:blipFill rotWithShape="1">
          <a:blip r:embed="rId3">
            <a:alphaModFix/>
          </a:blip>
          <a:srcRect b="0" l="0" r="0" t="0"/>
          <a:stretch/>
        </p:blipFill>
        <p:spPr>
          <a:xfrm>
            <a:off x="508000" y="3124200"/>
            <a:ext cx="8331200" cy="3505200"/>
          </a:xfrm>
          <a:prstGeom prst="rect">
            <a:avLst/>
          </a:prstGeom>
          <a:noFill/>
          <a:ln>
            <a:noFill/>
          </a:ln>
        </p:spPr>
      </p:pic>
      <p:sp>
        <p:nvSpPr>
          <p:cNvPr id="93" name="Google Shape;93;p12"/>
          <p:cNvSpPr txBox="1"/>
          <p:nvPr>
            <p:ph type="title"/>
          </p:nvPr>
        </p:nvSpPr>
        <p:spPr>
          <a:xfrm>
            <a:off x="1676400" y="590743"/>
            <a:ext cx="6754812"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XÓA DỮ LIỆU TRÊN BẢNG</a:t>
            </a:r>
            <a:endParaRPr b="1" sz="20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3"/>
          <p:cNvSpPr txBox="1"/>
          <p:nvPr>
            <p:ph type="title"/>
          </p:nvPr>
        </p:nvSpPr>
        <p:spPr>
          <a:xfrm>
            <a:off x="1524000" y="513142"/>
            <a:ext cx="6678612"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2000"/>
              <a:t>THOÁT KHỎI ỨNG DỤNG HIỆN TẠI</a:t>
            </a:r>
            <a:endParaRPr/>
          </a:p>
        </p:txBody>
      </p:sp>
      <p:sp>
        <p:nvSpPr>
          <p:cNvPr id="99" name="Google Shape;99;p13"/>
          <p:cNvSpPr txBox="1"/>
          <p:nvPr>
            <p:ph idx="1" type="body"/>
          </p:nvPr>
        </p:nvSpPr>
        <p:spPr>
          <a:xfrm>
            <a:off x="444500" y="1167124"/>
            <a:ext cx="8255000" cy="1604735"/>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Ý nghĩa: Khi bạn đã thực hiện xong nhiệm vụ, cần thoát khỏi ứng dụng hiện tại.</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Code dưới đây</a:t>
            </a:r>
            <a:endParaRPr sz="2400"/>
          </a:p>
        </p:txBody>
      </p:sp>
      <p:pic>
        <p:nvPicPr>
          <p:cNvPr id="100" name="Google Shape;100;p13"/>
          <p:cNvPicPr preferRelativeResize="0"/>
          <p:nvPr/>
        </p:nvPicPr>
        <p:blipFill rotWithShape="1">
          <a:blip r:embed="rId3">
            <a:alphaModFix/>
          </a:blip>
          <a:srcRect b="0" l="0" r="0" t="0"/>
          <a:stretch/>
        </p:blipFill>
        <p:spPr>
          <a:xfrm>
            <a:off x="762000" y="2965720"/>
            <a:ext cx="7620000" cy="337913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4"/>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a:t>
            </a:r>
            <a:endParaRPr/>
          </a:p>
        </p:txBody>
      </p:sp>
      <p:sp>
        <p:nvSpPr>
          <p:cNvPr id="106" name="Google Shape;106;p14"/>
          <p:cNvSpPr txBox="1"/>
          <p:nvPr>
            <p:ph idx="1" type="body"/>
          </p:nvPr>
        </p:nvSpPr>
        <p:spPr>
          <a:xfrm>
            <a:off x="444500" y="1222375"/>
            <a:ext cx="8255000" cy="83099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Lập báo cáo và lập hoá đơn mua hàng</a:t>
            </a:r>
            <a:endParaRPr/>
          </a:p>
          <a:p>
            <a:pPr indent="-285750" lvl="0" marL="285750" rtl="0" algn="l">
              <a:spcBef>
                <a:spcPts val="0"/>
              </a:spcBef>
              <a:spcAft>
                <a:spcPts val="0"/>
              </a:spcAft>
              <a:buClr>
                <a:schemeClr val="dk1"/>
              </a:buClr>
              <a:buSzPts val="1800"/>
              <a:buFont typeface="Noto Sans Symbols"/>
              <a:buChar char="❑"/>
            </a:pPr>
            <a:r>
              <a:rPr lang="en-US"/>
              <a:t>Để lập báo cáo thì chúng ta cần tải được Report và nhiều ứng dụng là có Crystal report</a:t>
            </a:r>
            <a:endParaRPr/>
          </a:p>
        </p:txBody>
      </p:sp>
      <p:pic>
        <p:nvPicPr>
          <p:cNvPr id="107" name="Google Shape;107;p14"/>
          <p:cNvPicPr preferRelativeResize="0"/>
          <p:nvPr/>
        </p:nvPicPr>
        <p:blipFill rotWithShape="1">
          <a:blip r:embed="rId3">
            <a:alphaModFix/>
          </a:blip>
          <a:srcRect b="0" l="0" r="0" t="0"/>
          <a:stretch/>
        </p:blipFill>
        <p:spPr>
          <a:xfrm>
            <a:off x="228600" y="2106973"/>
            <a:ext cx="2899430" cy="662728"/>
          </a:xfrm>
          <a:prstGeom prst="rect">
            <a:avLst/>
          </a:prstGeom>
          <a:noFill/>
          <a:ln>
            <a:noFill/>
          </a:ln>
        </p:spPr>
      </p:pic>
      <p:sp>
        <p:nvSpPr>
          <p:cNvPr id="108" name="Google Shape;108;p14"/>
          <p:cNvSpPr/>
          <p:nvPr/>
        </p:nvSpPr>
        <p:spPr>
          <a:xfrm>
            <a:off x="3232643" y="2172874"/>
            <a:ext cx="1371600" cy="530926"/>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09" name="Google Shape;109;p14"/>
          <p:cNvPicPr preferRelativeResize="0"/>
          <p:nvPr/>
        </p:nvPicPr>
        <p:blipFill rotWithShape="1">
          <a:blip r:embed="rId4">
            <a:alphaModFix/>
          </a:blip>
          <a:srcRect b="0" l="0" r="0" t="0"/>
          <a:stretch/>
        </p:blipFill>
        <p:spPr>
          <a:xfrm>
            <a:off x="2210816" y="2784186"/>
            <a:ext cx="6933184" cy="4040886"/>
          </a:xfrm>
          <a:prstGeom prst="rect">
            <a:avLst/>
          </a:prstGeom>
          <a:noFill/>
          <a:ln>
            <a:noFill/>
          </a:ln>
        </p:spPr>
      </p:pic>
      <p:sp>
        <p:nvSpPr>
          <p:cNvPr id="110" name="Google Shape;110;p14"/>
          <p:cNvSpPr/>
          <p:nvPr/>
        </p:nvSpPr>
        <p:spPr>
          <a:xfrm>
            <a:off x="2438400" y="3276600"/>
            <a:ext cx="1524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14"/>
          <p:cNvSpPr/>
          <p:nvPr/>
        </p:nvSpPr>
        <p:spPr>
          <a:xfrm>
            <a:off x="4189984" y="3262115"/>
            <a:ext cx="534416"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2" name="Google Shape;112;p14"/>
          <p:cNvSpPr/>
          <p:nvPr/>
        </p:nvSpPr>
        <p:spPr>
          <a:xfrm>
            <a:off x="4876800" y="3048000"/>
            <a:ext cx="3124200" cy="609600"/>
          </a:xfrm>
          <a:prstGeom prst="rect">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Điền từ Report vào thanh công cụ tìm kiếm </a:t>
            </a:r>
            <a:endParaRPr sz="1800">
              <a:solidFill>
                <a:srgbClr val="FF0000"/>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5"/>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a:t>
            </a:r>
            <a:endParaRPr/>
          </a:p>
        </p:txBody>
      </p:sp>
      <p:sp>
        <p:nvSpPr>
          <p:cNvPr id="118" name="Google Shape;118;p15"/>
          <p:cNvSpPr txBox="1"/>
          <p:nvPr>
            <p:ph idx="1" type="body"/>
          </p:nvPr>
        </p:nvSpPr>
        <p:spPr>
          <a:xfrm>
            <a:off x="444498" y="1120089"/>
            <a:ext cx="8547000" cy="5401200"/>
          </a:xfrm>
          <a:prstGeom prst="rect">
            <a:avLst/>
          </a:prstGeom>
          <a:noFill/>
          <a:ln>
            <a:noFill/>
          </a:ln>
        </p:spPr>
        <p:txBody>
          <a:bodyPr anchorCtr="0" anchor="t" bIns="0" lIns="0" spcFirstLastPara="1" rIns="0" wrap="square" tIns="0">
            <a:spAutoFit/>
          </a:bodyPr>
          <a:lstStyle/>
          <a:p>
            <a:pPr indent="-285750" lvl="0" marL="285750" rtl="0" algn="l">
              <a:lnSpc>
                <a:spcPct val="115000"/>
              </a:lnSpc>
              <a:spcBef>
                <a:spcPts val="0"/>
              </a:spcBef>
              <a:spcAft>
                <a:spcPts val="0"/>
              </a:spcAft>
              <a:buClr>
                <a:schemeClr val="dk1"/>
              </a:buClr>
              <a:buSzPts val="2200"/>
              <a:buFont typeface="Noto Sans Symbols"/>
              <a:buChar char="❑"/>
            </a:pPr>
            <a:r>
              <a:rPr lang="en-US" sz="2200"/>
              <a:t>Lập báo cáo là việc tổng hợp các dữ liệu trong CSDL theo yêu cầu cuả lãnh đạo.</a:t>
            </a:r>
            <a:endParaRPr/>
          </a:p>
          <a:p>
            <a:pPr indent="-285750" lvl="0" marL="285750" rtl="0" algn="l">
              <a:lnSpc>
                <a:spcPct val="115000"/>
              </a:lnSpc>
              <a:spcBef>
                <a:spcPts val="0"/>
              </a:spcBef>
              <a:spcAft>
                <a:spcPts val="0"/>
              </a:spcAft>
              <a:buClr>
                <a:schemeClr val="dk1"/>
              </a:buClr>
              <a:buSzPts val="2200"/>
              <a:buFont typeface="Noto Sans Symbols"/>
              <a:buChar char="❑"/>
            </a:pPr>
            <a:r>
              <a:rPr lang="en-US" sz="2200"/>
              <a:t>Thông thường mỗi báo cáo có một mục đích khác nhau và các báo cáo thường lấy dữ liệu từ nhiều nguồn dữ liệu khác nhau</a:t>
            </a:r>
            <a:endParaRPr sz="2200"/>
          </a:p>
          <a:p>
            <a:pPr indent="-285750" lvl="0" marL="285750" rtl="0" algn="l">
              <a:lnSpc>
                <a:spcPct val="115000"/>
              </a:lnSpc>
              <a:spcBef>
                <a:spcPts val="0"/>
              </a:spcBef>
              <a:spcAft>
                <a:spcPts val="0"/>
              </a:spcAft>
              <a:buClr>
                <a:schemeClr val="dk1"/>
              </a:buClr>
              <a:buSzPts val="2200"/>
              <a:buFont typeface="Noto Sans Symbols"/>
              <a:buChar char="❑"/>
            </a:pPr>
            <a:r>
              <a:rPr lang="en-US" sz="2200"/>
              <a:t>Các chức năng lập báo cáo có mặt trong nhiều Form khác nhau như: Form Nhập hàng, Form Bán hàng,…</a:t>
            </a:r>
            <a:endParaRPr/>
          </a:p>
          <a:p>
            <a:pPr indent="-285750" lvl="0" marL="285750" rtl="0" algn="l">
              <a:lnSpc>
                <a:spcPct val="115000"/>
              </a:lnSpc>
              <a:spcBef>
                <a:spcPts val="0"/>
              </a:spcBef>
              <a:spcAft>
                <a:spcPts val="0"/>
              </a:spcAft>
              <a:buClr>
                <a:schemeClr val="dk1"/>
              </a:buClr>
              <a:buSzPts val="2200"/>
              <a:buFont typeface="Noto Sans Symbols"/>
              <a:buChar char="❑"/>
            </a:pPr>
            <a:r>
              <a:rPr lang="en-US" sz="2200"/>
              <a:t>Cách lập báo cáo thường giống nhau, cần thực hiện:</a:t>
            </a:r>
            <a:endParaRPr/>
          </a:p>
          <a:p>
            <a:pPr indent="-342900" lvl="1" marL="800100" rtl="0" algn="l">
              <a:lnSpc>
                <a:spcPct val="115000"/>
              </a:lnSpc>
              <a:spcBef>
                <a:spcPts val="0"/>
              </a:spcBef>
              <a:spcAft>
                <a:spcPts val="0"/>
              </a:spcAft>
              <a:buSzPts val="2200"/>
              <a:buFont typeface="Noto Sans Symbols"/>
              <a:buChar char="▪"/>
            </a:pPr>
            <a:r>
              <a:rPr lang="en-US" sz="2200"/>
              <a:t>Xác định mục tiêu báo cáo</a:t>
            </a:r>
            <a:endParaRPr sz="2200"/>
          </a:p>
          <a:p>
            <a:pPr indent="-342900" lvl="1" marL="800100" rtl="0" algn="l">
              <a:lnSpc>
                <a:spcPct val="115000"/>
              </a:lnSpc>
              <a:spcBef>
                <a:spcPts val="0"/>
              </a:spcBef>
              <a:spcAft>
                <a:spcPts val="0"/>
              </a:spcAft>
              <a:buSzPts val="2200"/>
              <a:buFont typeface="Noto Sans Symbols"/>
              <a:buChar char="▪"/>
            </a:pPr>
            <a:r>
              <a:rPr lang="en-US" sz="2200"/>
              <a:t>Xác định các nguồn dữ liệu</a:t>
            </a:r>
            <a:endParaRPr sz="2200"/>
          </a:p>
          <a:p>
            <a:pPr indent="-342900" lvl="1" marL="800100" rtl="0" algn="l">
              <a:lnSpc>
                <a:spcPct val="115000"/>
              </a:lnSpc>
              <a:spcBef>
                <a:spcPts val="0"/>
              </a:spcBef>
              <a:spcAft>
                <a:spcPts val="0"/>
              </a:spcAft>
              <a:buSzPts val="2200"/>
              <a:buFont typeface="Noto Sans Symbols"/>
              <a:buChar char="▪"/>
            </a:pPr>
            <a:r>
              <a:rPr lang="en-US" sz="2200"/>
              <a:t>Xác định các công thức cần sử dụng để tổng hợp</a:t>
            </a:r>
            <a:endParaRPr sz="2200"/>
          </a:p>
          <a:p>
            <a:pPr indent="-342900" lvl="1" marL="800100" rtl="0" algn="l">
              <a:lnSpc>
                <a:spcPct val="115000"/>
              </a:lnSpc>
              <a:spcBef>
                <a:spcPts val="0"/>
              </a:spcBef>
              <a:spcAft>
                <a:spcPts val="0"/>
              </a:spcAft>
              <a:buSzPts val="2200"/>
              <a:buFont typeface="Noto Sans Symbols"/>
              <a:buChar char="▪"/>
            </a:pPr>
            <a:r>
              <a:rPr lang="en-US" sz="2200"/>
              <a:t>Xác định công cụ hỗ trợ</a:t>
            </a:r>
            <a:endParaRPr sz="2200"/>
          </a:p>
          <a:p>
            <a:pPr indent="-285750" lvl="0" marL="285750" rtl="0" algn="l">
              <a:lnSpc>
                <a:spcPct val="115000"/>
              </a:lnSpc>
              <a:spcBef>
                <a:spcPts val="0"/>
              </a:spcBef>
              <a:spcAft>
                <a:spcPts val="0"/>
              </a:spcAft>
              <a:buClr>
                <a:schemeClr val="dk1"/>
              </a:buClr>
              <a:buSzPts val="2200"/>
              <a:buFont typeface="Noto Sans Symbols"/>
              <a:buChar char="❑"/>
            </a:pPr>
            <a:r>
              <a:rPr lang="en-US" sz="2200"/>
              <a:t>Trong phần tiếp theo sẽ hướng  dẫn thực hiên 1 báo cáo các báo cáo khác được coi là bài tập để người học thực hành mở rộng</a:t>
            </a:r>
            <a:endParaRPr sz="2200"/>
          </a:p>
          <a:p>
            <a:pPr indent="-285750" lvl="0" marL="285750" rtl="0" algn="l">
              <a:lnSpc>
                <a:spcPct val="115000"/>
              </a:lnSpc>
              <a:spcBef>
                <a:spcPts val="0"/>
              </a:spcBef>
              <a:spcAft>
                <a:spcPts val="0"/>
              </a:spcAft>
              <a:buClr>
                <a:schemeClr val="dk1"/>
              </a:buClr>
              <a:buSzPts val="2200"/>
              <a:buFont typeface="Noto Sans Symbols"/>
              <a:buChar char="❑"/>
            </a:pPr>
            <a:r>
              <a:rPr lang="en-US" sz="2200"/>
              <a:t>Phần tiếp theo lập báo với Crystal report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6"/>
          <p:cNvSpPr txBox="1"/>
          <p:nvPr>
            <p:ph idx="1" type="body"/>
          </p:nvPr>
        </p:nvSpPr>
        <p:spPr>
          <a:xfrm>
            <a:off x="304800" y="2362200"/>
            <a:ext cx="4660900" cy="2308324"/>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200"/>
              <a:buFont typeface="Noto Sans Symbols"/>
              <a:buChar char="❑"/>
            </a:pPr>
            <a:r>
              <a:rPr lang="en-US" sz="2200"/>
              <a:t>Để lập báo cáo cần tải được Report và ứng dụng Crystal report</a:t>
            </a:r>
            <a:endParaRPr/>
          </a:p>
          <a:p>
            <a:pPr indent="-285750" lvl="0" marL="285750" rtl="0" algn="l">
              <a:lnSpc>
                <a:spcPct val="150000"/>
              </a:lnSpc>
              <a:spcBef>
                <a:spcPts val="0"/>
              </a:spcBef>
              <a:spcAft>
                <a:spcPts val="0"/>
              </a:spcAft>
              <a:buClr>
                <a:schemeClr val="dk1"/>
              </a:buClr>
              <a:buSzPts val="2200"/>
              <a:buFont typeface="Noto Sans Symbols"/>
              <a:buChar char="❑"/>
            </a:pPr>
            <a:r>
              <a:rPr lang="en-US" sz="2200"/>
              <a:t>Kết quả khi cài đặt report ( Crystal report ) thành công</a:t>
            </a:r>
            <a:endParaRPr/>
          </a:p>
          <a:p>
            <a:pPr indent="0" lvl="0" marL="0" rtl="0" algn="l">
              <a:spcBef>
                <a:spcPts val="0"/>
              </a:spcBef>
              <a:spcAft>
                <a:spcPts val="0"/>
              </a:spcAft>
              <a:buNone/>
            </a:pPr>
            <a:r>
              <a:t/>
            </a:r>
            <a:endParaRPr/>
          </a:p>
        </p:txBody>
      </p:sp>
      <p:sp>
        <p:nvSpPr>
          <p:cNvPr id="124" name="Google Shape;124;p16"/>
          <p:cNvSpPr txBox="1"/>
          <p:nvPr>
            <p:ph type="title"/>
          </p:nvPr>
        </p:nvSpPr>
        <p:spPr>
          <a:xfrm>
            <a:off x="1398588" y="479425"/>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pic>
        <p:nvPicPr>
          <p:cNvPr id="125" name="Google Shape;125;p16"/>
          <p:cNvPicPr preferRelativeResize="0"/>
          <p:nvPr/>
        </p:nvPicPr>
        <p:blipFill rotWithShape="1">
          <a:blip r:embed="rId3">
            <a:alphaModFix/>
          </a:blip>
          <a:srcRect b="0" l="0" r="0" t="0"/>
          <a:stretch/>
        </p:blipFill>
        <p:spPr>
          <a:xfrm>
            <a:off x="5391193" y="1066800"/>
            <a:ext cx="3562350" cy="51054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7"/>
          <p:cNvSpPr txBox="1"/>
          <p:nvPr>
            <p:ph idx="1" type="body"/>
          </p:nvPr>
        </p:nvSpPr>
        <p:spPr>
          <a:xfrm>
            <a:off x="444500" y="1222375"/>
            <a:ext cx="8255000" cy="1107996"/>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Bước 1:Kích chuột phải vào </a:t>
            </a:r>
            <a:r>
              <a:rPr lang="en-US" sz="2400">
                <a:solidFill>
                  <a:srgbClr val="FF0000"/>
                </a:solidFill>
              </a:rPr>
              <a:t>Project QL_BAN_HANG</a:t>
            </a:r>
            <a:endParaRPr/>
          </a:p>
          <a:p>
            <a:pPr indent="0" lvl="0" marL="0" rtl="0" algn="l">
              <a:spcBef>
                <a:spcPts val="0"/>
              </a:spcBef>
              <a:spcAft>
                <a:spcPts val="0"/>
              </a:spcAft>
              <a:buNone/>
            </a:pPr>
            <a:r>
              <a:t/>
            </a:r>
            <a:endParaRPr sz="2400"/>
          </a:p>
          <a:p>
            <a:pPr indent="0" lvl="0" marL="0" rtl="0" algn="l">
              <a:spcBef>
                <a:spcPts val="0"/>
              </a:spcBef>
              <a:spcAft>
                <a:spcPts val="0"/>
              </a:spcAft>
              <a:buNone/>
            </a:pPr>
            <a:r>
              <a:t/>
            </a:r>
            <a:endParaRPr sz="2400"/>
          </a:p>
        </p:txBody>
      </p:sp>
      <p:grpSp>
        <p:nvGrpSpPr>
          <p:cNvPr id="131" name="Google Shape;131;p17"/>
          <p:cNvGrpSpPr/>
          <p:nvPr/>
        </p:nvGrpSpPr>
        <p:grpSpPr>
          <a:xfrm>
            <a:off x="533400" y="1805523"/>
            <a:ext cx="8458200" cy="4519077"/>
            <a:chOff x="0" y="2292917"/>
            <a:chExt cx="9144000" cy="4204607"/>
          </a:xfrm>
        </p:grpSpPr>
        <p:pic>
          <p:nvPicPr>
            <p:cNvPr id="132" name="Google Shape;132;p17"/>
            <p:cNvPicPr preferRelativeResize="0"/>
            <p:nvPr/>
          </p:nvPicPr>
          <p:blipFill rotWithShape="1">
            <a:blip r:embed="rId3">
              <a:alphaModFix/>
            </a:blip>
            <a:srcRect b="0" l="0" r="0" t="0"/>
            <a:stretch/>
          </p:blipFill>
          <p:spPr>
            <a:xfrm>
              <a:off x="0" y="2292917"/>
              <a:ext cx="9144000" cy="4204607"/>
            </a:xfrm>
            <a:prstGeom prst="rect">
              <a:avLst/>
            </a:prstGeom>
            <a:noFill/>
            <a:ln>
              <a:noFill/>
            </a:ln>
          </p:spPr>
        </p:pic>
        <p:sp>
          <p:nvSpPr>
            <p:cNvPr id="133" name="Google Shape;133;p17"/>
            <p:cNvSpPr/>
            <p:nvPr/>
          </p:nvSpPr>
          <p:spPr>
            <a:xfrm>
              <a:off x="7924800" y="2895600"/>
              <a:ext cx="8382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4" name="Google Shape;134;p17"/>
          <p:cNvSpPr txBox="1"/>
          <p:nvPr>
            <p:ph type="title"/>
          </p:nvPr>
        </p:nvSpPr>
        <p:spPr>
          <a:xfrm>
            <a:off x="1398588" y="479425"/>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8"/>
          <p:cNvSpPr txBox="1"/>
          <p:nvPr>
            <p:ph idx="1" type="body"/>
          </p:nvPr>
        </p:nvSpPr>
        <p:spPr>
          <a:xfrm>
            <a:off x="304800" y="1217236"/>
            <a:ext cx="8255000" cy="53022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Bước 2: Chọn </a:t>
            </a:r>
            <a:r>
              <a:rPr lang="en-US" sz="2400">
                <a:solidFill>
                  <a:srgbClr val="FF0000"/>
                </a:solidFill>
              </a:rPr>
              <a:t>add / new item</a:t>
            </a:r>
            <a:endParaRPr sz="2400">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140" name="Google Shape;140;p18"/>
          <p:cNvGrpSpPr/>
          <p:nvPr/>
        </p:nvGrpSpPr>
        <p:grpSpPr>
          <a:xfrm>
            <a:off x="609600" y="1752600"/>
            <a:ext cx="8153401" cy="4419600"/>
            <a:chOff x="33580" y="2207030"/>
            <a:chExt cx="9144000" cy="4139787"/>
          </a:xfrm>
        </p:grpSpPr>
        <p:pic>
          <p:nvPicPr>
            <p:cNvPr id="141" name="Google Shape;141;p18"/>
            <p:cNvPicPr preferRelativeResize="0"/>
            <p:nvPr/>
          </p:nvPicPr>
          <p:blipFill rotWithShape="1">
            <a:blip r:embed="rId3">
              <a:alphaModFix/>
            </a:blip>
            <a:srcRect b="0" l="0" r="0" t="0"/>
            <a:stretch/>
          </p:blipFill>
          <p:spPr>
            <a:xfrm>
              <a:off x="33580" y="2207030"/>
              <a:ext cx="9144000" cy="4139787"/>
            </a:xfrm>
            <a:prstGeom prst="rect">
              <a:avLst/>
            </a:prstGeom>
            <a:noFill/>
            <a:ln>
              <a:noFill/>
            </a:ln>
          </p:spPr>
        </p:pic>
        <p:sp>
          <p:nvSpPr>
            <p:cNvPr id="142" name="Google Shape;142;p18"/>
            <p:cNvSpPr/>
            <p:nvPr/>
          </p:nvSpPr>
          <p:spPr>
            <a:xfrm>
              <a:off x="6096000" y="4276923"/>
              <a:ext cx="1905000" cy="14267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3" name="Google Shape;143;p18"/>
            <p:cNvSpPr txBox="1"/>
            <p:nvPr/>
          </p:nvSpPr>
          <p:spPr>
            <a:xfrm>
              <a:off x="7390433" y="3969262"/>
              <a:ext cx="4572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1</a:t>
              </a:r>
              <a:endParaRPr sz="1800">
                <a:solidFill>
                  <a:srgbClr val="FF0000"/>
                </a:solidFill>
                <a:latin typeface="Calibri"/>
                <a:ea typeface="Calibri"/>
                <a:cs typeface="Calibri"/>
                <a:sym typeface="Calibri"/>
              </a:endParaRPr>
            </a:p>
          </p:txBody>
        </p:sp>
        <p:sp>
          <p:nvSpPr>
            <p:cNvPr id="144" name="Google Shape;144;p18"/>
            <p:cNvSpPr/>
            <p:nvPr/>
          </p:nvSpPr>
          <p:spPr>
            <a:xfrm>
              <a:off x="4191000" y="4276923"/>
              <a:ext cx="1751633" cy="14267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18"/>
            <p:cNvSpPr txBox="1"/>
            <p:nvPr/>
          </p:nvSpPr>
          <p:spPr>
            <a:xfrm>
              <a:off x="4394418" y="3987949"/>
              <a:ext cx="4572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2</a:t>
              </a:r>
              <a:endParaRPr sz="1800">
                <a:solidFill>
                  <a:srgbClr val="FF0000"/>
                </a:solidFill>
                <a:latin typeface="Calibri"/>
                <a:ea typeface="Calibri"/>
                <a:cs typeface="Calibri"/>
                <a:sym typeface="Calibri"/>
              </a:endParaRPr>
            </a:p>
          </p:txBody>
        </p:sp>
      </p:grpSp>
      <p:sp>
        <p:nvSpPr>
          <p:cNvPr id="146" name="Google Shape;146;p18"/>
          <p:cNvSpPr txBox="1"/>
          <p:nvPr>
            <p:ph type="title"/>
          </p:nvPr>
        </p:nvSpPr>
        <p:spPr>
          <a:xfrm>
            <a:off x="1398588" y="479425"/>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9"/>
          <p:cNvSpPr txBox="1"/>
          <p:nvPr>
            <p:ph idx="1" type="body"/>
          </p:nvPr>
        </p:nvSpPr>
        <p:spPr>
          <a:xfrm>
            <a:off x="381000" y="1154322"/>
            <a:ext cx="8547100" cy="1569660"/>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Bước 3: Nhấp tìm kiếm : “Report” / kích vào Crystal reports / Name: sửa tên theo đề tài cần làm báo cáo/ add</a:t>
            </a:r>
            <a:endParaRPr sz="24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152" name="Google Shape;152;p19"/>
          <p:cNvGrpSpPr/>
          <p:nvPr/>
        </p:nvGrpSpPr>
        <p:grpSpPr>
          <a:xfrm>
            <a:off x="615754" y="1909732"/>
            <a:ext cx="8077604" cy="4709111"/>
            <a:chOff x="533400" y="2286000"/>
            <a:chExt cx="8610600" cy="5013960"/>
          </a:xfrm>
        </p:grpSpPr>
        <p:pic>
          <p:nvPicPr>
            <p:cNvPr id="153" name="Google Shape;153;p19"/>
            <p:cNvPicPr preferRelativeResize="0"/>
            <p:nvPr/>
          </p:nvPicPr>
          <p:blipFill rotWithShape="1">
            <a:blip r:embed="rId3">
              <a:alphaModFix/>
            </a:blip>
            <a:srcRect b="0" l="0" r="0" t="0"/>
            <a:stretch/>
          </p:blipFill>
          <p:spPr>
            <a:xfrm>
              <a:off x="533400" y="2286000"/>
              <a:ext cx="8610600" cy="5013960"/>
            </a:xfrm>
            <a:prstGeom prst="rect">
              <a:avLst/>
            </a:prstGeom>
            <a:noFill/>
            <a:ln>
              <a:noFill/>
            </a:ln>
          </p:spPr>
        </p:pic>
        <p:sp>
          <p:nvSpPr>
            <p:cNvPr id="154" name="Google Shape;154;p19"/>
            <p:cNvSpPr/>
            <p:nvPr/>
          </p:nvSpPr>
          <p:spPr>
            <a:xfrm flipH="1" rot="10800000">
              <a:off x="6130290" y="2813784"/>
              <a:ext cx="1076325" cy="14116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55" name="Google Shape;155;p19"/>
            <p:cNvSpPr txBox="1"/>
            <p:nvPr/>
          </p:nvSpPr>
          <p:spPr>
            <a:xfrm>
              <a:off x="6058535" y="2438400"/>
              <a:ext cx="573900" cy="393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1</a:t>
              </a:r>
              <a:endParaRPr sz="1800">
                <a:solidFill>
                  <a:srgbClr val="FF0000"/>
                </a:solidFill>
                <a:latin typeface="Calibri"/>
                <a:ea typeface="Calibri"/>
                <a:cs typeface="Calibri"/>
                <a:sym typeface="Calibri"/>
              </a:endParaRPr>
            </a:p>
          </p:txBody>
        </p:sp>
        <p:sp>
          <p:nvSpPr>
            <p:cNvPr id="156" name="Google Shape;156;p19"/>
            <p:cNvSpPr/>
            <p:nvPr/>
          </p:nvSpPr>
          <p:spPr>
            <a:xfrm>
              <a:off x="2829560" y="2954952"/>
              <a:ext cx="2152650" cy="33288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19"/>
            <p:cNvSpPr txBox="1"/>
            <p:nvPr/>
          </p:nvSpPr>
          <p:spPr>
            <a:xfrm>
              <a:off x="4982210" y="2936726"/>
              <a:ext cx="645900" cy="393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2</a:t>
              </a:r>
              <a:endParaRPr sz="1800">
                <a:solidFill>
                  <a:srgbClr val="FF0000"/>
                </a:solidFill>
                <a:latin typeface="Calibri"/>
                <a:ea typeface="Calibri"/>
                <a:cs typeface="Calibri"/>
                <a:sym typeface="Calibri"/>
              </a:endParaRPr>
            </a:p>
          </p:txBody>
        </p:sp>
        <p:sp>
          <p:nvSpPr>
            <p:cNvPr id="158" name="Google Shape;158;p19"/>
            <p:cNvSpPr/>
            <p:nvPr/>
          </p:nvSpPr>
          <p:spPr>
            <a:xfrm>
              <a:off x="2040255" y="6400800"/>
              <a:ext cx="401828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59" name="Google Shape;159;p19"/>
            <p:cNvSpPr txBox="1"/>
            <p:nvPr/>
          </p:nvSpPr>
          <p:spPr>
            <a:xfrm>
              <a:off x="2327275" y="6145768"/>
              <a:ext cx="502200" cy="393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3</a:t>
              </a:r>
              <a:endParaRPr sz="1800">
                <a:solidFill>
                  <a:srgbClr val="FF0000"/>
                </a:solidFill>
                <a:latin typeface="Calibri"/>
                <a:ea typeface="Calibri"/>
                <a:cs typeface="Calibri"/>
                <a:sym typeface="Calibri"/>
              </a:endParaRPr>
            </a:p>
          </p:txBody>
        </p:sp>
        <p:sp>
          <p:nvSpPr>
            <p:cNvPr id="160" name="Google Shape;160;p19"/>
            <p:cNvSpPr/>
            <p:nvPr/>
          </p:nvSpPr>
          <p:spPr>
            <a:xfrm>
              <a:off x="6668453" y="6629400"/>
              <a:ext cx="681673"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61" name="Google Shape;161;p19"/>
            <p:cNvSpPr txBox="1"/>
            <p:nvPr/>
          </p:nvSpPr>
          <p:spPr>
            <a:xfrm>
              <a:off x="6847842" y="6301584"/>
              <a:ext cx="287100" cy="393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4</a:t>
              </a:r>
              <a:endParaRPr sz="1800">
                <a:solidFill>
                  <a:srgbClr val="FF0000"/>
                </a:solidFill>
                <a:latin typeface="Calibri"/>
                <a:ea typeface="Calibri"/>
                <a:cs typeface="Calibri"/>
                <a:sym typeface="Calibri"/>
              </a:endParaRPr>
            </a:p>
          </p:txBody>
        </p:sp>
      </p:grpSp>
      <p:sp>
        <p:nvSpPr>
          <p:cNvPr id="162" name="Google Shape;162;p19"/>
          <p:cNvSpPr txBox="1"/>
          <p:nvPr>
            <p:ph type="title"/>
          </p:nvPr>
        </p:nvSpPr>
        <p:spPr>
          <a:xfrm>
            <a:off x="1600200" y="495662"/>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0"/>
          <p:cNvSpPr txBox="1"/>
          <p:nvPr>
            <p:ph idx="1" type="body"/>
          </p:nvPr>
        </p:nvSpPr>
        <p:spPr>
          <a:xfrm>
            <a:off x="404230" y="1219200"/>
            <a:ext cx="8255000" cy="147732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200"/>
              <a:buFont typeface="Noto Sans Symbols"/>
              <a:buChar char="❑"/>
            </a:pPr>
            <a:r>
              <a:rPr lang="en-US" sz="2200"/>
              <a:t>Bước 4: Nhấp OK</a:t>
            </a:r>
            <a:endParaRPr sz="2200">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169" name="Google Shape;169;p20"/>
          <p:cNvGrpSpPr/>
          <p:nvPr/>
        </p:nvGrpSpPr>
        <p:grpSpPr>
          <a:xfrm>
            <a:off x="453063" y="1828800"/>
            <a:ext cx="8102817" cy="4858566"/>
            <a:chOff x="323692" y="1676400"/>
            <a:chExt cx="8335538" cy="5391966"/>
          </a:xfrm>
        </p:grpSpPr>
        <p:pic>
          <p:nvPicPr>
            <p:cNvPr id="170" name="Google Shape;170;p20"/>
            <p:cNvPicPr preferRelativeResize="0"/>
            <p:nvPr/>
          </p:nvPicPr>
          <p:blipFill rotWithShape="1">
            <a:blip r:embed="rId3">
              <a:alphaModFix/>
            </a:blip>
            <a:srcRect b="0" l="0" r="0" t="0"/>
            <a:stretch/>
          </p:blipFill>
          <p:spPr>
            <a:xfrm>
              <a:off x="323692" y="1676400"/>
              <a:ext cx="8335538" cy="5391966"/>
            </a:xfrm>
            <a:prstGeom prst="rect">
              <a:avLst/>
            </a:prstGeom>
            <a:noFill/>
            <a:ln>
              <a:noFill/>
            </a:ln>
          </p:spPr>
        </p:pic>
        <p:grpSp>
          <p:nvGrpSpPr>
            <p:cNvPr id="171" name="Google Shape;171;p20"/>
            <p:cNvGrpSpPr/>
            <p:nvPr/>
          </p:nvGrpSpPr>
          <p:grpSpPr>
            <a:xfrm>
              <a:off x="4038600" y="6248400"/>
              <a:ext cx="1527875" cy="304800"/>
              <a:chOff x="4038600" y="6248400"/>
              <a:chExt cx="1527875" cy="304800"/>
            </a:xfrm>
          </p:grpSpPr>
          <p:sp>
            <p:nvSpPr>
              <p:cNvPr id="172" name="Google Shape;172;p20"/>
              <p:cNvSpPr/>
              <p:nvPr/>
            </p:nvSpPr>
            <p:spPr>
              <a:xfrm>
                <a:off x="4652075" y="6248400"/>
                <a:ext cx="9144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3" name="Google Shape;173;p20"/>
              <p:cNvSpPr/>
              <p:nvPr/>
            </p:nvSpPr>
            <p:spPr>
              <a:xfrm>
                <a:off x="4038600" y="6362338"/>
                <a:ext cx="613475" cy="127861"/>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grpSp>
      <p:sp>
        <p:nvSpPr>
          <p:cNvPr id="174" name="Google Shape;174;p20"/>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1"/>
          <p:cNvSpPr txBox="1"/>
          <p:nvPr>
            <p:ph idx="1" type="body"/>
          </p:nvPr>
        </p:nvSpPr>
        <p:spPr>
          <a:xfrm>
            <a:off x="444500" y="1222375"/>
            <a:ext cx="8255000" cy="2308324"/>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000"/>
              <a:buFont typeface="Noto Sans Symbols"/>
              <a:buChar char="❑"/>
            </a:pPr>
            <a:r>
              <a:rPr lang="en-US" sz="2000"/>
              <a:t>Bước 5: Chọn Create new connection / OLE DB(ADO) / Microsoft OLE DB Provider for SQL Sever</a:t>
            </a:r>
            <a:endParaRPr sz="2000">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1" name="Google Shape;181;p21"/>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pic>
        <p:nvPicPr>
          <p:cNvPr id="182" name="Google Shape;182;p21"/>
          <p:cNvPicPr preferRelativeResize="0"/>
          <p:nvPr/>
        </p:nvPicPr>
        <p:blipFill rotWithShape="1">
          <a:blip r:embed="rId3">
            <a:alphaModFix/>
          </a:blip>
          <a:srcRect b="0" l="0" r="0" t="0"/>
          <a:stretch/>
        </p:blipFill>
        <p:spPr>
          <a:xfrm>
            <a:off x="797718" y="2232466"/>
            <a:ext cx="7548563" cy="411956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2"/>
          <p:cNvSpPr txBox="1"/>
          <p:nvPr>
            <p:ph idx="1" type="body"/>
          </p:nvPr>
        </p:nvSpPr>
        <p:spPr>
          <a:xfrm>
            <a:off x="444500" y="1222375"/>
            <a:ext cx="8255000" cy="193899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6: Copy tên Sql sever ( thao tác giống như phần kết nối)</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188" name="Google Shape;188;p22"/>
          <p:cNvGrpSpPr/>
          <p:nvPr/>
        </p:nvGrpSpPr>
        <p:grpSpPr>
          <a:xfrm>
            <a:off x="304800" y="1532525"/>
            <a:ext cx="7949125" cy="4858545"/>
            <a:chOff x="-380999" y="1752600"/>
            <a:chExt cx="8634924" cy="5696745"/>
          </a:xfrm>
        </p:grpSpPr>
        <p:pic>
          <p:nvPicPr>
            <p:cNvPr id="189" name="Google Shape;189;p22"/>
            <p:cNvPicPr preferRelativeResize="0"/>
            <p:nvPr/>
          </p:nvPicPr>
          <p:blipFill rotWithShape="1">
            <a:blip r:embed="rId3">
              <a:alphaModFix/>
            </a:blip>
            <a:srcRect b="0" l="0" r="0" t="0"/>
            <a:stretch/>
          </p:blipFill>
          <p:spPr>
            <a:xfrm>
              <a:off x="890072" y="1752600"/>
              <a:ext cx="7363853" cy="5696745"/>
            </a:xfrm>
            <a:prstGeom prst="rect">
              <a:avLst/>
            </a:prstGeom>
            <a:noFill/>
            <a:ln>
              <a:noFill/>
            </a:ln>
          </p:spPr>
        </p:pic>
        <p:sp>
          <p:nvSpPr>
            <p:cNvPr id="190" name="Google Shape;190;p22"/>
            <p:cNvSpPr/>
            <p:nvPr/>
          </p:nvSpPr>
          <p:spPr>
            <a:xfrm>
              <a:off x="2895600" y="3048000"/>
              <a:ext cx="44196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1" name="Google Shape;191;p22"/>
            <p:cNvSpPr/>
            <p:nvPr/>
          </p:nvSpPr>
          <p:spPr>
            <a:xfrm>
              <a:off x="1600200" y="3048000"/>
              <a:ext cx="1066800" cy="3810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2" name="Google Shape;192;p22"/>
            <p:cNvSpPr/>
            <p:nvPr/>
          </p:nvSpPr>
          <p:spPr>
            <a:xfrm>
              <a:off x="215900" y="2819400"/>
              <a:ext cx="1182497" cy="61896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Paste tên mới copy</a:t>
              </a:r>
              <a:endParaRPr sz="1600">
                <a:solidFill>
                  <a:srgbClr val="FF0000"/>
                </a:solidFill>
                <a:latin typeface="Calibri"/>
                <a:ea typeface="Calibri"/>
                <a:cs typeface="Calibri"/>
                <a:sym typeface="Calibri"/>
              </a:endParaRPr>
            </a:p>
          </p:txBody>
        </p:sp>
        <p:sp>
          <p:nvSpPr>
            <p:cNvPr id="193" name="Google Shape;193;p22"/>
            <p:cNvSpPr/>
            <p:nvPr/>
          </p:nvSpPr>
          <p:spPr>
            <a:xfrm>
              <a:off x="2895600" y="3438366"/>
              <a:ext cx="4419600" cy="82883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4" name="Google Shape;194;p22"/>
            <p:cNvSpPr/>
            <p:nvPr/>
          </p:nvSpPr>
          <p:spPr>
            <a:xfrm>
              <a:off x="1600200" y="3735308"/>
              <a:ext cx="1066800" cy="447834"/>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5" name="Google Shape;195;p22"/>
            <p:cNvSpPr/>
            <p:nvPr/>
          </p:nvSpPr>
          <p:spPr>
            <a:xfrm>
              <a:off x="-380999" y="3564176"/>
              <a:ext cx="1981200" cy="61896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Đ</a:t>
              </a:r>
              <a:r>
                <a:rPr lang="en-US" sz="1600">
                  <a:solidFill>
                    <a:srgbClr val="FF0000"/>
                  </a:solidFill>
                  <a:latin typeface="Calibri"/>
                  <a:ea typeface="Calibri"/>
                  <a:cs typeface="Calibri"/>
                  <a:sym typeface="Calibri"/>
                </a:rPr>
                <a:t>iền id và pass của sql sever</a:t>
              </a:r>
              <a:endParaRPr sz="1600">
                <a:solidFill>
                  <a:srgbClr val="FF0000"/>
                </a:solidFill>
                <a:latin typeface="Calibri"/>
                <a:ea typeface="Calibri"/>
                <a:cs typeface="Calibri"/>
                <a:sym typeface="Calibri"/>
              </a:endParaRPr>
            </a:p>
          </p:txBody>
        </p:sp>
        <p:sp>
          <p:nvSpPr>
            <p:cNvPr id="196" name="Google Shape;196;p22"/>
            <p:cNvSpPr/>
            <p:nvPr/>
          </p:nvSpPr>
          <p:spPr>
            <a:xfrm>
              <a:off x="2848565" y="4259451"/>
              <a:ext cx="44196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7" name="Google Shape;197;p22"/>
            <p:cNvSpPr/>
            <p:nvPr/>
          </p:nvSpPr>
          <p:spPr>
            <a:xfrm>
              <a:off x="1611820" y="4285932"/>
              <a:ext cx="1066800" cy="447834"/>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8" name="Google Shape;198;p22"/>
            <p:cNvSpPr/>
            <p:nvPr/>
          </p:nvSpPr>
          <p:spPr>
            <a:xfrm>
              <a:off x="-380999" y="4268842"/>
              <a:ext cx="1682587" cy="61896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Chọn bảng cần thực hiện</a:t>
              </a:r>
              <a:endParaRPr sz="1600">
                <a:solidFill>
                  <a:srgbClr val="FF0000"/>
                </a:solidFill>
                <a:latin typeface="Calibri"/>
                <a:ea typeface="Calibri"/>
                <a:cs typeface="Calibri"/>
                <a:sym typeface="Calibri"/>
              </a:endParaRPr>
            </a:p>
          </p:txBody>
        </p:sp>
        <p:sp>
          <p:nvSpPr>
            <p:cNvPr id="199" name="Google Shape;199;p22"/>
            <p:cNvSpPr/>
            <p:nvPr/>
          </p:nvSpPr>
          <p:spPr>
            <a:xfrm>
              <a:off x="4038600" y="6858000"/>
              <a:ext cx="8382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00" name="Google Shape;200;p22"/>
            <p:cNvSpPr/>
            <p:nvPr/>
          </p:nvSpPr>
          <p:spPr>
            <a:xfrm>
              <a:off x="2848565" y="6858000"/>
              <a:ext cx="1037635" cy="3810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1" name="Google Shape;201;p22"/>
            <p:cNvSpPr/>
            <p:nvPr/>
          </p:nvSpPr>
          <p:spPr>
            <a:xfrm>
              <a:off x="1600200" y="6647655"/>
              <a:ext cx="1095965" cy="59134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Chọn next</a:t>
              </a:r>
              <a:endParaRPr sz="1800">
                <a:solidFill>
                  <a:srgbClr val="FF0000"/>
                </a:solidFill>
                <a:latin typeface="Calibri"/>
                <a:ea typeface="Calibri"/>
                <a:cs typeface="Calibri"/>
                <a:sym typeface="Calibri"/>
              </a:endParaRPr>
            </a:p>
          </p:txBody>
        </p:sp>
      </p:grpSp>
      <p:sp>
        <p:nvSpPr>
          <p:cNvPr id="202" name="Google Shape;202;p22"/>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3"/>
          <p:cNvSpPr txBox="1"/>
          <p:nvPr>
            <p:ph idx="1" type="body"/>
          </p:nvPr>
        </p:nvSpPr>
        <p:spPr>
          <a:xfrm>
            <a:off x="444500" y="1222375"/>
            <a:ext cx="8255000" cy="2215991"/>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7: Chọn finish</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08" name="Google Shape;208;p23"/>
          <p:cNvGrpSpPr/>
          <p:nvPr/>
        </p:nvGrpSpPr>
        <p:grpSpPr>
          <a:xfrm>
            <a:off x="444500" y="1600200"/>
            <a:ext cx="8382000" cy="4775016"/>
            <a:chOff x="152400" y="2133600"/>
            <a:chExt cx="9144000" cy="5140990"/>
          </a:xfrm>
        </p:grpSpPr>
        <p:pic>
          <p:nvPicPr>
            <p:cNvPr id="209" name="Google Shape;209;p23"/>
            <p:cNvPicPr preferRelativeResize="0"/>
            <p:nvPr/>
          </p:nvPicPr>
          <p:blipFill rotWithShape="1">
            <a:blip r:embed="rId3">
              <a:alphaModFix/>
            </a:blip>
            <a:srcRect b="0" l="0" r="0" t="0"/>
            <a:stretch/>
          </p:blipFill>
          <p:spPr>
            <a:xfrm>
              <a:off x="152400" y="2133600"/>
              <a:ext cx="9144000" cy="5140990"/>
            </a:xfrm>
            <a:prstGeom prst="rect">
              <a:avLst/>
            </a:prstGeom>
            <a:noFill/>
            <a:ln>
              <a:noFill/>
            </a:ln>
          </p:spPr>
        </p:pic>
        <p:sp>
          <p:nvSpPr>
            <p:cNvPr id="210" name="Google Shape;210;p23"/>
            <p:cNvSpPr/>
            <p:nvPr/>
          </p:nvSpPr>
          <p:spPr>
            <a:xfrm>
              <a:off x="5029200" y="6477000"/>
              <a:ext cx="6858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1" name="Google Shape;211;p23"/>
            <p:cNvSpPr/>
            <p:nvPr/>
          </p:nvSpPr>
          <p:spPr>
            <a:xfrm>
              <a:off x="4419600" y="6477000"/>
              <a:ext cx="457200" cy="2286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12" name="Google Shape;212;p23"/>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4"/>
          <p:cNvSpPr txBox="1"/>
          <p:nvPr>
            <p:ph idx="1" type="body"/>
          </p:nvPr>
        </p:nvSpPr>
        <p:spPr>
          <a:xfrm>
            <a:off x="304800" y="1066800"/>
            <a:ext cx="8255000" cy="2492990"/>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8: Nhấp vào QL_BAN_HANG</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18" name="Google Shape;218;p24"/>
          <p:cNvGrpSpPr/>
          <p:nvPr/>
        </p:nvGrpSpPr>
        <p:grpSpPr>
          <a:xfrm>
            <a:off x="762000" y="1524000"/>
            <a:ext cx="7797800" cy="5140990"/>
            <a:chOff x="0" y="1905000"/>
            <a:chExt cx="9144000" cy="5140990"/>
          </a:xfrm>
        </p:grpSpPr>
        <p:pic>
          <p:nvPicPr>
            <p:cNvPr id="219" name="Google Shape;219;p24"/>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220" name="Google Shape;220;p24"/>
            <p:cNvSpPr/>
            <p:nvPr/>
          </p:nvSpPr>
          <p:spPr>
            <a:xfrm>
              <a:off x="3124200" y="5029200"/>
              <a:ext cx="7620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21" name="Google Shape;221;p24"/>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5"/>
          <p:cNvSpPr txBox="1"/>
          <p:nvPr>
            <p:ph idx="1" type="body"/>
          </p:nvPr>
        </p:nvSpPr>
        <p:spPr>
          <a:xfrm>
            <a:off x="444500" y="1222375"/>
            <a:ext cx="8255000" cy="276998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9: Chọn bảng cần thực hiện report nhấn nút Next</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27" name="Google Shape;227;p25"/>
          <p:cNvGrpSpPr/>
          <p:nvPr/>
        </p:nvGrpSpPr>
        <p:grpSpPr>
          <a:xfrm>
            <a:off x="533399" y="1676400"/>
            <a:ext cx="8077201" cy="4988590"/>
            <a:chOff x="0" y="1905000"/>
            <a:chExt cx="9144000" cy="5140990"/>
          </a:xfrm>
        </p:grpSpPr>
        <p:pic>
          <p:nvPicPr>
            <p:cNvPr id="228" name="Google Shape;228;p25"/>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229" name="Google Shape;229;p25"/>
            <p:cNvSpPr/>
            <p:nvPr/>
          </p:nvSpPr>
          <p:spPr>
            <a:xfrm>
              <a:off x="3505200" y="4572000"/>
              <a:ext cx="8382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0" name="Google Shape;230;p25"/>
            <p:cNvSpPr/>
            <p:nvPr/>
          </p:nvSpPr>
          <p:spPr>
            <a:xfrm>
              <a:off x="5029200" y="3581400"/>
              <a:ext cx="1828800" cy="1676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1" name="Google Shape;231;p25"/>
            <p:cNvSpPr/>
            <p:nvPr/>
          </p:nvSpPr>
          <p:spPr>
            <a:xfrm>
              <a:off x="2971800" y="4572000"/>
              <a:ext cx="5334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2" name="Google Shape;232;p25"/>
            <p:cNvSpPr/>
            <p:nvPr/>
          </p:nvSpPr>
          <p:spPr>
            <a:xfrm>
              <a:off x="4572000" y="3810000"/>
              <a:ext cx="4572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3" name="Google Shape;233;p25"/>
            <p:cNvSpPr/>
            <p:nvPr/>
          </p:nvSpPr>
          <p:spPr>
            <a:xfrm>
              <a:off x="4114801" y="3810000"/>
              <a:ext cx="457199" cy="228600"/>
            </a:xfrm>
            <a:prstGeom prst="rightArrow">
              <a:avLst>
                <a:gd fmla="val 50000" name="adj1"/>
                <a:gd fmla="val 50000" name="adj2"/>
              </a:avLst>
            </a:prstGeom>
            <a:solidFill>
              <a:srgbClr val="FF0000"/>
            </a:solid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4" name="Google Shape;234;p25"/>
            <p:cNvSpPr/>
            <p:nvPr/>
          </p:nvSpPr>
          <p:spPr>
            <a:xfrm>
              <a:off x="2286000" y="4419600"/>
              <a:ext cx="7620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1</a:t>
              </a:r>
              <a:endParaRPr sz="1800">
                <a:solidFill>
                  <a:srgbClr val="FF0000"/>
                </a:solidFill>
                <a:latin typeface="Calibri"/>
                <a:ea typeface="Calibri"/>
                <a:cs typeface="Calibri"/>
                <a:sym typeface="Calibri"/>
              </a:endParaRPr>
            </a:p>
          </p:txBody>
        </p:sp>
        <p:sp>
          <p:nvSpPr>
            <p:cNvPr id="235" name="Google Shape;235;p25"/>
            <p:cNvSpPr/>
            <p:nvPr/>
          </p:nvSpPr>
          <p:spPr>
            <a:xfrm>
              <a:off x="4571999" y="3581400"/>
              <a:ext cx="444501"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2</a:t>
              </a:r>
              <a:endParaRPr sz="1800">
                <a:solidFill>
                  <a:schemeClr val="dk1"/>
                </a:solidFill>
                <a:latin typeface="Calibri"/>
                <a:ea typeface="Calibri"/>
                <a:cs typeface="Calibri"/>
                <a:sym typeface="Calibri"/>
              </a:endParaRPr>
            </a:p>
          </p:txBody>
        </p:sp>
        <p:sp>
          <p:nvSpPr>
            <p:cNvPr id="236" name="Google Shape;236;p25"/>
            <p:cNvSpPr/>
            <p:nvPr/>
          </p:nvSpPr>
          <p:spPr>
            <a:xfrm>
              <a:off x="4571999" y="5867400"/>
              <a:ext cx="457201" cy="30696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7" name="Google Shape;237;p25"/>
            <p:cNvSpPr/>
            <p:nvPr/>
          </p:nvSpPr>
          <p:spPr>
            <a:xfrm>
              <a:off x="3886200" y="5940425"/>
              <a:ext cx="685799"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8" name="Google Shape;238;p25"/>
            <p:cNvSpPr txBox="1"/>
            <p:nvPr/>
          </p:nvSpPr>
          <p:spPr>
            <a:xfrm>
              <a:off x="2731574" y="5831959"/>
              <a:ext cx="114300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Nhấp ok</a:t>
              </a:r>
              <a:endParaRPr sz="1800">
                <a:solidFill>
                  <a:srgbClr val="FF0000"/>
                </a:solidFill>
                <a:latin typeface="Calibri"/>
                <a:ea typeface="Calibri"/>
                <a:cs typeface="Calibri"/>
                <a:sym typeface="Calibri"/>
              </a:endParaRPr>
            </a:p>
          </p:txBody>
        </p:sp>
      </p:grpSp>
      <p:sp>
        <p:nvSpPr>
          <p:cNvPr id="239" name="Google Shape;239;p25"/>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6"/>
          <p:cNvSpPr txBox="1"/>
          <p:nvPr>
            <p:ph idx="1" type="body"/>
          </p:nvPr>
        </p:nvSpPr>
        <p:spPr>
          <a:xfrm>
            <a:off x="304800" y="1219200"/>
            <a:ext cx="8255000" cy="304698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10: nhấp button &gt;&gt;</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45" name="Google Shape;245;p26"/>
          <p:cNvGrpSpPr/>
          <p:nvPr/>
        </p:nvGrpSpPr>
        <p:grpSpPr>
          <a:xfrm>
            <a:off x="762000" y="1752600"/>
            <a:ext cx="8008749" cy="4759990"/>
            <a:chOff x="7749" y="1828800"/>
            <a:chExt cx="9144000" cy="5140990"/>
          </a:xfrm>
        </p:grpSpPr>
        <p:pic>
          <p:nvPicPr>
            <p:cNvPr id="246" name="Google Shape;246;p26"/>
            <p:cNvPicPr preferRelativeResize="0"/>
            <p:nvPr/>
          </p:nvPicPr>
          <p:blipFill rotWithShape="1">
            <a:blip r:embed="rId3">
              <a:alphaModFix/>
            </a:blip>
            <a:srcRect b="0" l="0" r="0" t="0"/>
            <a:stretch/>
          </p:blipFill>
          <p:spPr>
            <a:xfrm>
              <a:off x="7749" y="1828800"/>
              <a:ext cx="9144000" cy="5140990"/>
            </a:xfrm>
            <a:prstGeom prst="rect">
              <a:avLst/>
            </a:prstGeom>
            <a:noFill/>
            <a:ln>
              <a:noFill/>
            </a:ln>
          </p:spPr>
        </p:pic>
        <p:sp>
          <p:nvSpPr>
            <p:cNvPr id="247" name="Google Shape;247;p26"/>
            <p:cNvSpPr/>
            <p:nvPr/>
          </p:nvSpPr>
          <p:spPr>
            <a:xfrm>
              <a:off x="4579749" y="3886200"/>
              <a:ext cx="297051"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48" name="Google Shape;248;p26"/>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7"/>
          <p:cNvSpPr txBox="1"/>
          <p:nvPr>
            <p:ph idx="1" type="body"/>
          </p:nvPr>
        </p:nvSpPr>
        <p:spPr>
          <a:xfrm>
            <a:off x="444500" y="1222375"/>
            <a:ext cx="8255000" cy="332398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11: Nhấp vào finish</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54" name="Google Shape;254;p27"/>
          <p:cNvGrpSpPr/>
          <p:nvPr/>
        </p:nvGrpSpPr>
        <p:grpSpPr>
          <a:xfrm>
            <a:off x="1143000" y="1676400"/>
            <a:ext cx="7772400" cy="4759990"/>
            <a:chOff x="0" y="1981200"/>
            <a:chExt cx="9144000" cy="5140990"/>
          </a:xfrm>
        </p:grpSpPr>
        <p:pic>
          <p:nvPicPr>
            <p:cNvPr id="255" name="Google Shape;255;p27"/>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256" name="Google Shape;256;p27"/>
            <p:cNvSpPr/>
            <p:nvPr/>
          </p:nvSpPr>
          <p:spPr>
            <a:xfrm>
              <a:off x="5181600" y="6019800"/>
              <a:ext cx="5334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57" name="Google Shape;257;p27"/>
            <p:cNvSpPr/>
            <p:nvPr/>
          </p:nvSpPr>
          <p:spPr>
            <a:xfrm>
              <a:off x="4343400" y="6019800"/>
              <a:ext cx="685800" cy="2286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58" name="Google Shape;258;p27"/>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8"/>
          <p:cNvSpPr txBox="1"/>
          <p:nvPr>
            <p:ph idx="1" type="body"/>
          </p:nvPr>
        </p:nvSpPr>
        <p:spPr>
          <a:xfrm>
            <a:off x="444500" y="1222375"/>
            <a:ext cx="8255000" cy="387798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12: Điều chỉnh kích cỡ trên Section2 sao cho nhìn đẹp/ dùng line object để kẻ bảng cho báo cáo</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64" name="Google Shape;264;p28"/>
          <p:cNvGrpSpPr/>
          <p:nvPr/>
        </p:nvGrpSpPr>
        <p:grpSpPr>
          <a:xfrm>
            <a:off x="448591" y="2003399"/>
            <a:ext cx="8255000" cy="4836190"/>
            <a:chOff x="0" y="2133600"/>
            <a:chExt cx="9144000" cy="5140990"/>
          </a:xfrm>
        </p:grpSpPr>
        <p:pic>
          <p:nvPicPr>
            <p:cNvPr id="265" name="Google Shape;265;p28"/>
            <p:cNvPicPr preferRelativeResize="0"/>
            <p:nvPr/>
          </p:nvPicPr>
          <p:blipFill rotWithShape="1">
            <a:blip r:embed="rId3">
              <a:alphaModFix/>
            </a:blip>
            <a:srcRect b="0" l="0" r="0" t="0"/>
            <a:stretch/>
          </p:blipFill>
          <p:spPr>
            <a:xfrm>
              <a:off x="0" y="2133600"/>
              <a:ext cx="9144000" cy="5140990"/>
            </a:xfrm>
            <a:prstGeom prst="rect">
              <a:avLst/>
            </a:prstGeom>
            <a:noFill/>
            <a:ln>
              <a:noFill/>
            </a:ln>
          </p:spPr>
        </p:pic>
        <p:sp>
          <p:nvSpPr>
            <p:cNvPr id="266" name="Google Shape;266;p28"/>
            <p:cNvSpPr/>
            <p:nvPr/>
          </p:nvSpPr>
          <p:spPr>
            <a:xfrm>
              <a:off x="1752600" y="3299867"/>
              <a:ext cx="5181600" cy="66253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7" name="Google Shape;267;p28"/>
            <p:cNvSpPr/>
            <p:nvPr/>
          </p:nvSpPr>
          <p:spPr>
            <a:xfrm>
              <a:off x="4572000" y="3962400"/>
              <a:ext cx="381000" cy="662533"/>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8" name="Google Shape;268;p28"/>
            <p:cNvSpPr txBox="1"/>
            <p:nvPr/>
          </p:nvSpPr>
          <p:spPr>
            <a:xfrm>
              <a:off x="4572000" y="4624933"/>
              <a:ext cx="236220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FF0000"/>
                  </a:solidFill>
                  <a:latin typeface="Calibri"/>
                  <a:ea typeface="Calibri"/>
                  <a:cs typeface="Calibri"/>
                  <a:sym typeface="Calibri"/>
                </a:rPr>
                <a:t>Điều chỉnh kích cỡ section 2</a:t>
              </a:r>
              <a:endParaRPr sz="1600">
                <a:solidFill>
                  <a:srgbClr val="FF0000"/>
                </a:solidFill>
                <a:latin typeface="Calibri"/>
                <a:ea typeface="Calibri"/>
                <a:cs typeface="Calibri"/>
                <a:sym typeface="Calibri"/>
              </a:endParaRPr>
            </a:p>
          </p:txBody>
        </p:sp>
        <p:sp>
          <p:nvSpPr>
            <p:cNvPr id="269" name="Google Shape;269;p28"/>
            <p:cNvSpPr/>
            <p:nvPr/>
          </p:nvSpPr>
          <p:spPr>
            <a:xfrm>
              <a:off x="304800" y="3429000"/>
              <a:ext cx="6858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0" name="Google Shape;270;p28"/>
            <p:cNvSpPr/>
            <p:nvPr/>
          </p:nvSpPr>
          <p:spPr>
            <a:xfrm>
              <a:off x="609600" y="3733800"/>
              <a:ext cx="215900" cy="662533"/>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1" name="Google Shape;271;p28"/>
            <p:cNvSpPr txBox="1"/>
            <p:nvPr/>
          </p:nvSpPr>
          <p:spPr>
            <a:xfrm>
              <a:off x="277678" y="4673025"/>
              <a:ext cx="213360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FF0000"/>
                  </a:solidFill>
                  <a:latin typeface="Calibri"/>
                  <a:ea typeface="Calibri"/>
                  <a:cs typeface="Calibri"/>
                  <a:sym typeface="Calibri"/>
                </a:rPr>
                <a:t>Dùng cái này để kẻ khung bảng</a:t>
              </a:r>
              <a:endParaRPr sz="1600">
                <a:solidFill>
                  <a:srgbClr val="FF0000"/>
                </a:solidFill>
                <a:latin typeface="Calibri"/>
                <a:ea typeface="Calibri"/>
                <a:cs typeface="Calibri"/>
                <a:sym typeface="Calibri"/>
              </a:endParaRPr>
            </a:p>
          </p:txBody>
        </p:sp>
      </p:grpSp>
      <p:sp>
        <p:nvSpPr>
          <p:cNvPr id="272" name="Google Shape;272;p28"/>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9"/>
          <p:cNvSpPr txBox="1"/>
          <p:nvPr>
            <p:ph idx="1" type="body"/>
          </p:nvPr>
        </p:nvSpPr>
        <p:spPr>
          <a:xfrm>
            <a:off x="444500" y="1389454"/>
            <a:ext cx="8255000" cy="387798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13: Chọn Main report preview để xem bản report tạm thời</a:t>
            </a:r>
            <a:endParaRPr>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78" name="Google Shape;278;p29"/>
          <p:cNvGrpSpPr/>
          <p:nvPr/>
        </p:nvGrpSpPr>
        <p:grpSpPr>
          <a:xfrm>
            <a:off x="419100" y="1981200"/>
            <a:ext cx="8305800" cy="4267200"/>
            <a:chOff x="-1" y="2057400"/>
            <a:chExt cx="9144000" cy="5140990"/>
          </a:xfrm>
        </p:grpSpPr>
        <p:pic>
          <p:nvPicPr>
            <p:cNvPr id="279" name="Google Shape;279;p29"/>
            <p:cNvPicPr preferRelativeResize="0"/>
            <p:nvPr/>
          </p:nvPicPr>
          <p:blipFill rotWithShape="1">
            <a:blip r:embed="rId3">
              <a:alphaModFix/>
            </a:blip>
            <a:srcRect b="0" l="0" r="0" t="0"/>
            <a:stretch/>
          </p:blipFill>
          <p:spPr>
            <a:xfrm>
              <a:off x="-1" y="2057400"/>
              <a:ext cx="9144000" cy="5140990"/>
            </a:xfrm>
            <a:prstGeom prst="rect">
              <a:avLst/>
            </a:prstGeom>
            <a:noFill/>
            <a:ln>
              <a:noFill/>
            </a:ln>
          </p:spPr>
        </p:pic>
        <p:sp>
          <p:nvSpPr>
            <p:cNvPr id="280" name="Google Shape;280;p29"/>
            <p:cNvSpPr/>
            <p:nvPr/>
          </p:nvSpPr>
          <p:spPr>
            <a:xfrm>
              <a:off x="2286000" y="6501800"/>
              <a:ext cx="9144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81" name="Google Shape;281;p29"/>
            <p:cNvSpPr/>
            <p:nvPr/>
          </p:nvSpPr>
          <p:spPr>
            <a:xfrm>
              <a:off x="3352800" y="6505936"/>
              <a:ext cx="609600" cy="2286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82" name="Google Shape;282;p29"/>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MUA HÀNG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0"/>
          <p:cNvSpPr txBox="1"/>
          <p:nvPr>
            <p:ph idx="1" type="body"/>
          </p:nvPr>
        </p:nvSpPr>
        <p:spPr>
          <a:xfrm>
            <a:off x="444500" y="1222375"/>
            <a:ext cx="8255000" cy="332398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Xây dựng form như dưới đây</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288" name="Google Shape;288;p30"/>
          <p:cNvPicPr preferRelativeResize="0"/>
          <p:nvPr/>
        </p:nvPicPr>
        <p:blipFill rotWithShape="1">
          <a:blip r:embed="rId3">
            <a:alphaModFix/>
          </a:blip>
          <a:srcRect b="0" l="0" r="0" t="0"/>
          <a:stretch/>
        </p:blipFill>
        <p:spPr>
          <a:xfrm>
            <a:off x="444500" y="1676400"/>
            <a:ext cx="8458201" cy="4648200"/>
          </a:xfrm>
          <a:prstGeom prst="rect">
            <a:avLst/>
          </a:prstGeom>
          <a:noFill/>
          <a:ln>
            <a:noFill/>
          </a:ln>
        </p:spPr>
      </p:pic>
      <p:sp>
        <p:nvSpPr>
          <p:cNvPr id="289" name="Google Shape;289;p30"/>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NHẬP HÀNG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1"/>
          <p:cNvSpPr txBox="1"/>
          <p:nvPr>
            <p:ph idx="1" type="body"/>
          </p:nvPr>
        </p:nvSpPr>
        <p:spPr>
          <a:xfrm>
            <a:off x="444500" y="1222375"/>
            <a:ext cx="8255000" cy="387798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Sử dụng Crystal Report rồi kéo thả vào form làm báo cáo</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95" name="Google Shape;295;p31"/>
          <p:cNvGrpSpPr/>
          <p:nvPr/>
        </p:nvGrpSpPr>
        <p:grpSpPr>
          <a:xfrm>
            <a:off x="444500" y="1600200"/>
            <a:ext cx="7924800" cy="4988590"/>
            <a:chOff x="0" y="1905000"/>
            <a:chExt cx="9144000" cy="5140990"/>
          </a:xfrm>
        </p:grpSpPr>
        <p:pic>
          <p:nvPicPr>
            <p:cNvPr id="296" name="Google Shape;296;p31"/>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297" name="Google Shape;297;p31"/>
            <p:cNvSpPr/>
            <p:nvPr/>
          </p:nvSpPr>
          <p:spPr>
            <a:xfrm>
              <a:off x="152400" y="2590800"/>
              <a:ext cx="13716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8" name="Google Shape;298;p31"/>
            <p:cNvSpPr txBox="1"/>
            <p:nvPr/>
          </p:nvSpPr>
          <p:spPr>
            <a:xfrm>
              <a:off x="954438" y="2520434"/>
              <a:ext cx="4077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1</a:t>
              </a:r>
              <a:endParaRPr sz="1800">
                <a:solidFill>
                  <a:schemeClr val="dk1"/>
                </a:solidFill>
                <a:latin typeface="Calibri"/>
                <a:ea typeface="Calibri"/>
                <a:cs typeface="Calibri"/>
                <a:sym typeface="Calibri"/>
              </a:endParaRPr>
            </a:p>
          </p:txBody>
        </p:sp>
        <p:sp>
          <p:nvSpPr>
            <p:cNvPr id="299" name="Google Shape;299;p31"/>
            <p:cNvSpPr/>
            <p:nvPr/>
          </p:nvSpPr>
          <p:spPr>
            <a:xfrm>
              <a:off x="164402" y="3299867"/>
              <a:ext cx="1359598" cy="20215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0" name="Google Shape;300;p31"/>
            <p:cNvSpPr/>
            <p:nvPr/>
          </p:nvSpPr>
          <p:spPr>
            <a:xfrm>
              <a:off x="1688402" y="3299867"/>
              <a:ext cx="673798" cy="202158"/>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1" name="Google Shape;301;p31"/>
            <p:cNvSpPr txBox="1"/>
            <p:nvPr/>
          </p:nvSpPr>
          <p:spPr>
            <a:xfrm>
              <a:off x="2386553" y="3244334"/>
              <a:ext cx="28009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2</a:t>
              </a:r>
              <a:endParaRPr sz="1800">
                <a:solidFill>
                  <a:srgbClr val="FF0000"/>
                </a:solidFill>
                <a:latin typeface="Calibri"/>
                <a:ea typeface="Calibri"/>
                <a:cs typeface="Calibri"/>
                <a:sym typeface="Calibri"/>
              </a:endParaRPr>
            </a:p>
          </p:txBody>
        </p:sp>
      </p:grpSp>
      <p:sp>
        <p:nvSpPr>
          <p:cNvPr id="302" name="Google Shape;302;p31"/>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NHẬP HÀNG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Thực hiện như chỉ dẫn hình dưới</a:t>
            </a:r>
            <a:endParaRPr/>
          </a:p>
        </p:txBody>
      </p:sp>
      <p:grpSp>
        <p:nvGrpSpPr>
          <p:cNvPr id="308" name="Google Shape;308;p32"/>
          <p:cNvGrpSpPr/>
          <p:nvPr/>
        </p:nvGrpSpPr>
        <p:grpSpPr>
          <a:xfrm>
            <a:off x="685800" y="1752600"/>
            <a:ext cx="7981627" cy="4400341"/>
            <a:chOff x="-19373" y="1981200"/>
            <a:chExt cx="9144000" cy="4628941"/>
          </a:xfrm>
        </p:grpSpPr>
        <p:pic>
          <p:nvPicPr>
            <p:cNvPr id="309" name="Google Shape;309;p32"/>
            <p:cNvPicPr preferRelativeResize="0"/>
            <p:nvPr/>
          </p:nvPicPr>
          <p:blipFill rotWithShape="1">
            <a:blip r:embed="rId3">
              <a:alphaModFix/>
            </a:blip>
            <a:srcRect b="0" l="0" r="0" t="0"/>
            <a:stretch/>
          </p:blipFill>
          <p:spPr>
            <a:xfrm>
              <a:off x="-19373" y="1981200"/>
              <a:ext cx="9144000" cy="4628941"/>
            </a:xfrm>
            <a:prstGeom prst="rect">
              <a:avLst/>
            </a:prstGeom>
            <a:noFill/>
            <a:ln>
              <a:noFill/>
            </a:ln>
          </p:spPr>
        </p:pic>
        <p:sp>
          <p:nvSpPr>
            <p:cNvPr id="310" name="Google Shape;310;p32"/>
            <p:cNvSpPr/>
            <p:nvPr/>
          </p:nvSpPr>
          <p:spPr>
            <a:xfrm>
              <a:off x="7315200" y="3276600"/>
              <a:ext cx="22860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1" name="Google Shape;311;p32"/>
            <p:cNvSpPr/>
            <p:nvPr/>
          </p:nvSpPr>
          <p:spPr>
            <a:xfrm>
              <a:off x="6573864" y="3290500"/>
              <a:ext cx="685800" cy="276999"/>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2" name="Google Shape;312;p32"/>
            <p:cNvSpPr/>
            <p:nvPr/>
          </p:nvSpPr>
          <p:spPr>
            <a:xfrm>
              <a:off x="5181601" y="3276600"/>
              <a:ext cx="12192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Kích vào</a:t>
              </a:r>
              <a:endParaRPr sz="1800">
                <a:solidFill>
                  <a:srgbClr val="FF0000"/>
                </a:solidFill>
                <a:latin typeface="Calibri"/>
                <a:ea typeface="Calibri"/>
                <a:cs typeface="Calibri"/>
                <a:sym typeface="Calibri"/>
              </a:endParaRPr>
            </a:p>
          </p:txBody>
        </p:sp>
      </p:grpSp>
      <p:sp>
        <p:nvSpPr>
          <p:cNvPr id="313" name="Google Shape;313;p32"/>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NHẬP HÀNG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3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Chọn Crystal report</a:t>
            </a:r>
            <a:endParaRPr/>
          </a:p>
        </p:txBody>
      </p:sp>
      <p:grpSp>
        <p:nvGrpSpPr>
          <p:cNvPr id="319" name="Google Shape;319;p33"/>
          <p:cNvGrpSpPr/>
          <p:nvPr/>
        </p:nvGrpSpPr>
        <p:grpSpPr>
          <a:xfrm>
            <a:off x="558800" y="1600200"/>
            <a:ext cx="8305800" cy="5064790"/>
            <a:chOff x="0" y="1736383"/>
            <a:chExt cx="9144000" cy="5140990"/>
          </a:xfrm>
        </p:grpSpPr>
        <p:pic>
          <p:nvPicPr>
            <p:cNvPr id="320" name="Google Shape;320;p33"/>
            <p:cNvPicPr preferRelativeResize="0"/>
            <p:nvPr/>
          </p:nvPicPr>
          <p:blipFill rotWithShape="1">
            <a:blip r:embed="rId3">
              <a:alphaModFix/>
            </a:blip>
            <a:srcRect b="0" l="0" r="0" t="0"/>
            <a:stretch/>
          </p:blipFill>
          <p:spPr>
            <a:xfrm>
              <a:off x="0" y="1736383"/>
              <a:ext cx="9144000" cy="5140990"/>
            </a:xfrm>
            <a:prstGeom prst="rect">
              <a:avLst/>
            </a:prstGeom>
            <a:noFill/>
            <a:ln>
              <a:noFill/>
            </a:ln>
          </p:spPr>
        </p:pic>
        <p:sp>
          <p:nvSpPr>
            <p:cNvPr id="321" name="Google Shape;321;p33"/>
            <p:cNvSpPr/>
            <p:nvPr/>
          </p:nvSpPr>
          <p:spPr>
            <a:xfrm>
              <a:off x="5486400" y="2286000"/>
              <a:ext cx="12192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22" name="Google Shape;322;p33"/>
            <p:cNvSpPr/>
            <p:nvPr/>
          </p:nvSpPr>
          <p:spPr>
            <a:xfrm>
              <a:off x="6934200" y="2286000"/>
              <a:ext cx="5334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23" name="Google Shape;323;p33"/>
          <p:cNvSpPr txBox="1"/>
          <p:nvPr>
            <p:ph type="title"/>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LẬP BÁO CÁO NHẬP HÀNG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3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Chọn mũi tên chỉ xuống ở Specify a crystal report for the control</a:t>
            </a:r>
            <a:endParaRPr/>
          </a:p>
        </p:txBody>
      </p:sp>
      <p:grpSp>
        <p:nvGrpSpPr>
          <p:cNvPr id="329" name="Google Shape;329;p34"/>
          <p:cNvGrpSpPr/>
          <p:nvPr/>
        </p:nvGrpSpPr>
        <p:grpSpPr>
          <a:xfrm>
            <a:off x="346736" y="1752600"/>
            <a:ext cx="8763000" cy="4749264"/>
            <a:chOff x="0" y="1717010"/>
            <a:chExt cx="9144000" cy="5140990"/>
          </a:xfrm>
        </p:grpSpPr>
        <p:pic>
          <p:nvPicPr>
            <p:cNvPr id="330" name="Google Shape;330;p34"/>
            <p:cNvPicPr preferRelativeResize="0"/>
            <p:nvPr/>
          </p:nvPicPr>
          <p:blipFill rotWithShape="1">
            <a:blip r:embed="rId3">
              <a:alphaModFix/>
            </a:blip>
            <a:srcRect b="0" l="0" r="0" t="0"/>
            <a:stretch/>
          </p:blipFill>
          <p:spPr>
            <a:xfrm>
              <a:off x="0" y="1717010"/>
              <a:ext cx="9144000" cy="5140990"/>
            </a:xfrm>
            <a:prstGeom prst="rect">
              <a:avLst/>
            </a:prstGeom>
            <a:noFill/>
            <a:ln>
              <a:noFill/>
            </a:ln>
          </p:spPr>
        </p:pic>
        <p:sp>
          <p:nvSpPr>
            <p:cNvPr id="331" name="Google Shape;331;p34"/>
            <p:cNvSpPr/>
            <p:nvPr/>
          </p:nvSpPr>
          <p:spPr>
            <a:xfrm>
              <a:off x="3200400" y="3733800"/>
              <a:ext cx="2819400" cy="4572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2" name="Google Shape;332;p34"/>
            <p:cNvSpPr/>
            <p:nvPr/>
          </p:nvSpPr>
          <p:spPr>
            <a:xfrm>
              <a:off x="6019800" y="3886200"/>
              <a:ext cx="4572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3" name="Google Shape;333;p34"/>
            <p:cNvSpPr txBox="1"/>
            <p:nvPr/>
          </p:nvSpPr>
          <p:spPr>
            <a:xfrm>
              <a:off x="6477000" y="3733800"/>
              <a:ext cx="19812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Nhấp chọn cái crystal report mới làm</a:t>
              </a:r>
              <a:endParaRPr sz="1800">
                <a:solidFill>
                  <a:srgbClr val="FF0000"/>
                </a:solidFill>
                <a:latin typeface="Calibri"/>
                <a:ea typeface="Calibri"/>
                <a:cs typeface="Calibri"/>
                <a:sym typeface="Calibri"/>
              </a:endParaRPr>
            </a:p>
          </p:txBody>
        </p:sp>
        <p:sp>
          <p:nvSpPr>
            <p:cNvPr id="334" name="Google Shape;334;p34"/>
            <p:cNvSpPr/>
            <p:nvPr/>
          </p:nvSpPr>
          <p:spPr>
            <a:xfrm>
              <a:off x="4648200" y="4504730"/>
              <a:ext cx="685800" cy="29587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35" name="Google Shape;335;p34"/>
            <p:cNvSpPr/>
            <p:nvPr/>
          </p:nvSpPr>
          <p:spPr>
            <a:xfrm>
              <a:off x="3962400" y="4657130"/>
              <a:ext cx="609600" cy="29587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6" name="Google Shape;336;p34"/>
            <p:cNvSpPr txBox="1"/>
            <p:nvPr/>
          </p:nvSpPr>
          <p:spPr>
            <a:xfrm>
              <a:off x="2971800" y="4657130"/>
              <a:ext cx="9144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Nhấp ok</a:t>
              </a:r>
              <a:endParaRPr sz="1800">
                <a:solidFill>
                  <a:srgbClr val="FF0000"/>
                </a:solidFill>
                <a:latin typeface="Calibri"/>
                <a:ea typeface="Calibri"/>
                <a:cs typeface="Calibri"/>
                <a:sym typeface="Calibri"/>
              </a:endParaRPr>
            </a:p>
          </p:txBody>
        </p:sp>
      </p:grpSp>
      <p:sp>
        <p:nvSpPr>
          <p:cNvPr id="337" name="Google Shape;337;p34"/>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Đây là bảng khi nhấp ok xong </a:t>
            </a:r>
            <a:endParaRPr/>
          </a:p>
        </p:txBody>
      </p:sp>
      <p:pic>
        <p:nvPicPr>
          <p:cNvPr id="343" name="Google Shape;343;p35"/>
          <p:cNvPicPr preferRelativeResize="0"/>
          <p:nvPr/>
        </p:nvPicPr>
        <p:blipFill rotWithShape="1">
          <a:blip r:embed="rId3">
            <a:alphaModFix/>
          </a:blip>
          <a:srcRect b="0" l="0" r="0" t="0"/>
          <a:stretch/>
        </p:blipFill>
        <p:spPr>
          <a:xfrm>
            <a:off x="533400" y="1600200"/>
            <a:ext cx="8077200" cy="5140990"/>
          </a:xfrm>
          <a:prstGeom prst="rect">
            <a:avLst/>
          </a:prstGeom>
          <a:noFill/>
          <a:ln>
            <a:noFill/>
          </a:ln>
        </p:spPr>
      </p:pic>
      <p:sp>
        <p:nvSpPr>
          <p:cNvPr id="344" name="Google Shape;344;p35"/>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Nhấp vào Filed Explorer/ format mula file / new</a:t>
            </a:r>
            <a:endParaRPr/>
          </a:p>
        </p:txBody>
      </p:sp>
      <p:grpSp>
        <p:nvGrpSpPr>
          <p:cNvPr id="350" name="Google Shape;350;p36"/>
          <p:cNvGrpSpPr/>
          <p:nvPr/>
        </p:nvGrpSpPr>
        <p:grpSpPr>
          <a:xfrm>
            <a:off x="381000" y="1717010"/>
            <a:ext cx="8470900" cy="4658206"/>
            <a:chOff x="0" y="1981200"/>
            <a:chExt cx="9144000" cy="5140990"/>
          </a:xfrm>
        </p:grpSpPr>
        <p:pic>
          <p:nvPicPr>
            <p:cNvPr id="351" name="Google Shape;351;p36"/>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352" name="Google Shape;352;p36"/>
            <p:cNvSpPr/>
            <p:nvPr/>
          </p:nvSpPr>
          <p:spPr>
            <a:xfrm>
              <a:off x="228600" y="2743200"/>
              <a:ext cx="1524000" cy="3810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353" name="Google Shape;353;p36"/>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7"/>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Điền tên bảng vào mục name</a:t>
            </a:r>
            <a:endParaRPr/>
          </a:p>
        </p:txBody>
      </p:sp>
      <p:grpSp>
        <p:nvGrpSpPr>
          <p:cNvPr id="359" name="Google Shape;359;p37"/>
          <p:cNvGrpSpPr/>
          <p:nvPr/>
        </p:nvGrpSpPr>
        <p:grpSpPr>
          <a:xfrm>
            <a:off x="444500" y="1600200"/>
            <a:ext cx="8382001" cy="5140990"/>
            <a:chOff x="-3875" y="1828800"/>
            <a:chExt cx="9144000" cy="5140990"/>
          </a:xfrm>
        </p:grpSpPr>
        <p:pic>
          <p:nvPicPr>
            <p:cNvPr id="360" name="Google Shape;360;p37"/>
            <p:cNvPicPr preferRelativeResize="0"/>
            <p:nvPr/>
          </p:nvPicPr>
          <p:blipFill rotWithShape="1">
            <a:blip r:embed="rId3">
              <a:alphaModFix/>
            </a:blip>
            <a:srcRect b="0" l="0" r="0" t="0"/>
            <a:stretch/>
          </p:blipFill>
          <p:spPr>
            <a:xfrm>
              <a:off x="-3875" y="1828800"/>
              <a:ext cx="9144000" cy="5140990"/>
            </a:xfrm>
            <a:prstGeom prst="rect">
              <a:avLst/>
            </a:prstGeom>
            <a:noFill/>
            <a:ln>
              <a:noFill/>
            </a:ln>
          </p:spPr>
        </p:pic>
        <p:sp>
          <p:nvSpPr>
            <p:cNvPr id="361" name="Google Shape;361;p37"/>
            <p:cNvSpPr/>
            <p:nvPr/>
          </p:nvSpPr>
          <p:spPr>
            <a:xfrm>
              <a:off x="3962400" y="4114800"/>
              <a:ext cx="1676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2" name="Google Shape;362;p37"/>
            <p:cNvSpPr/>
            <p:nvPr/>
          </p:nvSpPr>
          <p:spPr>
            <a:xfrm>
              <a:off x="4419600" y="4419600"/>
              <a:ext cx="533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3" name="Google Shape;363;p37"/>
            <p:cNvSpPr/>
            <p:nvPr/>
          </p:nvSpPr>
          <p:spPr>
            <a:xfrm>
              <a:off x="3810000" y="4419600"/>
              <a:ext cx="533400" cy="177026"/>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4" name="Google Shape;364;p37"/>
            <p:cNvSpPr txBox="1"/>
            <p:nvPr/>
          </p:nvSpPr>
          <p:spPr>
            <a:xfrm>
              <a:off x="2667000" y="4323447"/>
              <a:ext cx="12954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Nhấp ok</a:t>
              </a:r>
              <a:endParaRPr sz="1800">
                <a:solidFill>
                  <a:srgbClr val="FF0000"/>
                </a:solidFill>
                <a:latin typeface="Calibri"/>
                <a:ea typeface="Calibri"/>
                <a:cs typeface="Calibri"/>
                <a:sym typeface="Calibri"/>
              </a:endParaRPr>
            </a:p>
          </p:txBody>
        </p:sp>
        <p:sp>
          <p:nvSpPr>
            <p:cNvPr id="365" name="Google Shape;365;p37"/>
            <p:cNvSpPr txBox="1"/>
            <p:nvPr/>
          </p:nvSpPr>
          <p:spPr>
            <a:xfrm>
              <a:off x="4568125" y="3886200"/>
              <a:ext cx="38487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1</a:t>
              </a:r>
              <a:endParaRPr sz="1800">
                <a:solidFill>
                  <a:schemeClr val="dk1"/>
                </a:solidFill>
                <a:latin typeface="Calibri"/>
                <a:ea typeface="Calibri"/>
                <a:cs typeface="Calibri"/>
                <a:sym typeface="Calibri"/>
              </a:endParaRPr>
            </a:p>
          </p:txBody>
        </p:sp>
      </p:grpSp>
      <p:sp>
        <p:nvSpPr>
          <p:cNvPr id="366" name="Google Shape;366;p37"/>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Chọn functions / summary /sum/sum(fld)</a:t>
            </a:r>
            <a:endParaRPr/>
          </a:p>
        </p:txBody>
      </p:sp>
      <p:grpSp>
        <p:nvGrpSpPr>
          <p:cNvPr id="372" name="Google Shape;372;p38"/>
          <p:cNvGrpSpPr/>
          <p:nvPr/>
        </p:nvGrpSpPr>
        <p:grpSpPr>
          <a:xfrm>
            <a:off x="444500" y="1717010"/>
            <a:ext cx="8255000" cy="4759990"/>
            <a:chOff x="0" y="1717010"/>
            <a:chExt cx="9144000" cy="5140990"/>
          </a:xfrm>
        </p:grpSpPr>
        <p:pic>
          <p:nvPicPr>
            <p:cNvPr id="373" name="Google Shape;373;p38"/>
            <p:cNvPicPr preferRelativeResize="0"/>
            <p:nvPr/>
          </p:nvPicPr>
          <p:blipFill rotWithShape="1">
            <a:blip r:embed="rId3">
              <a:alphaModFix/>
            </a:blip>
            <a:srcRect b="0" l="0" r="0" t="0"/>
            <a:stretch/>
          </p:blipFill>
          <p:spPr>
            <a:xfrm>
              <a:off x="0" y="1717010"/>
              <a:ext cx="9144000" cy="5140990"/>
            </a:xfrm>
            <a:prstGeom prst="rect">
              <a:avLst/>
            </a:prstGeom>
            <a:noFill/>
            <a:ln>
              <a:noFill/>
            </a:ln>
          </p:spPr>
        </p:pic>
        <p:sp>
          <p:nvSpPr>
            <p:cNvPr id="374" name="Google Shape;374;p38"/>
            <p:cNvSpPr/>
            <p:nvPr/>
          </p:nvSpPr>
          <p:spPr>
            <a:xfrm>
              <a:off x="4724400" y="2819400"/>
              <a:ext cx="1219200" cy="1066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75" name="Google Shape;375;p38"/>
            <p:cNvSpPr/>
            <p:nvPr/>
          </p:nvSpPr>
          <p:spPr>
            <a:xfrm>
              <a:off x="5067300" y="3860369"/>
              <a:ext cx="381000" cy="685800"/>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76" name="Google Shape;376;p38"/>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9"/>
          <p:cNvSpPr txBox="1"/>
          <p:nvPr>
            <p:ph idx="1" type="body"/>
          </p:nvPr>
        </p:nvSpPr>
        <p:spPr>
          <a:xfrm>
            <a:off x="444500" y="1222375"/>
            <a:ext cx="8255000" cy="30777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Nhấp vào destop-pk5.../ HOA_DON_MUA / Gia</a:t>
            </a:r>
            <a:endParaRPr sz="2000"/>
          </a:p>
        </p:txBody>
      </p:sp>
      <p:grpSp>
        <p:nvGrpSpPr>
          <p:cNvPr id="382" name="Google Shape;382;p39"/>
          <p:cNvGrpSpPr/>
          <p:nvPr/>
        </p:nvGrpSpPr>
        <p:grpSpPr>
          <a:xfrm>
            <a:off x="444500" y="1676400"/>
            <a:ext cx="8026400" cy="4876800"/>
            <a:chOff x="0" y="1828800"/>
            <a:chExt cx="9144000" cy="5140990"/>
          </a:xfrm>
        </p:grpSpPr>
        <p:pic>
          <p:nvPicPr>
            <p:cNvPr id="383" name="Google Shape;383;p39"/>
            <p:cNvPicPr preferRelativeResize="0"/>
            <p:nvPr/>
          </p:nvPicPr>
          <p:blipFill rotWithShape="1">
            <a:blip r:embed="rId3">
              <a:alphaModFix/>
            </a:blip>
            <a:srcRect b="0" l="0" r="0" t="0"/>
            <a:stretch/>
          </p:blipFill>
          <p:spPr>
            <a:xfrm>
              <a:off x="0" y="1828800"/>
              <a:ext cx="9144000" cy="5140990"/>
            </a:xfrm>
            <a:prstGeom prst="rect">
              <a:avLst/>
            </a:prstGeom>
            <a:noFill/>
            <a:ln>
              <a:noFill/>
            </a:ln>
          </p:spPr>
        </p:pic>
        <p:sp>
          <p:nvSpPr>
            <p:cNvPr id="384" name="Google Shape;384;p39"/>
            <p:cNvSpPr/>
            <p:nvPr/>
          </p:nvSpPr>
          <p:spPr>
            <a:xfrm>
              <a:off x="3352800" y="2895600"/>
              <a:ext cx="1295400" cy="1066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85" name="Google Shape;385;p39"/>
            <p:cNvSpPr/>
            <p:nvPr/>
          </p:nvSpPr>
          <p:spPr>
            <a:xfrm>
              <a:off x="3771900" y="4195321"/>
              <a:ext cx="457200" cy="737374"/>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386" name="Google Shape;386;p39"/>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4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Tạo 1 cái fomat khác tương tự như hướng dẫn trên</a:t>
            </a:r>
            <a:endParaRPr/>
          </a:p>
        </p:txBody>
      </p:sp>
      <p:grpSp>
        <p:nvGrpSpPr>
          <p:cNvPr id="392" name="Google Shape;392;p40"/>
          <p:cNvGrpSpPr/>
          <p:nvPr/>
        </p:nvGrpSpPr>
        <p:grpSpPr>
          <a:xfrm>
            <a:off x="304800" y="1717010"/>
            <a:ext cx="8534400" cy="4759990"/>
            <a:chOff x="19373" y="1717010"/>
            <a:chExt cx="9910701" cy="5140990"/>
          </a:xfrm>
        </p:grpSpPr>
        <p:pic>
          <p:nvPicPr>
            <p:cNvPr id="393" name="Google Shape;393;p40"/>
            <p:cNvPicPr preferRelativeResize="0"/>
            <p:nvPr/>
          </p:nvPicPr>
          <p:blipFill rotWithShape="1">
            <a:blip r:embed="rId3">
              <a:alphaModFix/>
            </a:blip>
            <a:srcRect b="0" l="0" r="0" t="0"/>
            <a:stretch/>
          </p:blipFill>
          <p:spPr>
            <a:xfrm>
              <a:off x="19373" y="1717010"/>
              <a:ext cx="9144000" cy="5140990"/>
            </a:xfrm>
            <a:prstGeom prst="rect">
              <a:avLst/>
            </a:prstGeom>
            <a:noFill/>
            <a:ln>
              <a:noFill/>
            </a:ln>
          </p:spPr>
        </p:pic>
        <p:pic>
          <p:nvPicPr>
            <p:cNvPr id="394" name="Google Shape;394;p40"/>
            <p:cNvPicPr preferRelativeResize="0"/>
            <p:nvPr/>
          </p:nvPicPr>
          <p:blipFill rotWithShape="1">
            <a:blip r:embed="rId4">
              <a:alphaModFix/>
            </a:blip>
            <a:srcRect b="0" l="0" r="0" t="0"/>
            <a:stretch/>
          </p:blipFill>
          <p:spPr>
            <a:xfrm>
              <a:off x="1981200" y="1972184"/>
              <a:ext cx="7948874" cy="4469060"/>
            </a:xfrm>
            <a:prstGeom prst="rect">
              <a:avLst/>
            </a:prstGeom>
            <a:noFill/>
            <a:ln>
              <a:noFill/>
            </a:ln>
          </p:spPr>
        </p:pic>
      </p:grpSp>
      <p:sp>
        <p:nvSpPr>
          <p:cNvPr id="395" name="Google Shape;395;p40"/>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41"/>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Vẫn nhấp như cũ và kéo cái sum1 vào như hình dưới</a:t>
            </a:r>
            <a:endParaRPr sz="2400"/>
          </a:p>
        </p:txBody>
      </p:sp>
      <p:grpSp>
        <p:nvGrpSpPr>
          <p:cNvPr id="401" name="Google Shape;401;p41"/>
          <p:cNvGrpSpPr/>
          <p:nvPr/>
        </p:nvGrpSpPr>
        <p:grpSpPr>
          <a:xfrm>
            <a:off x="304800" y="1981199"/>
            <a:ext cx="8610600" cy="4572001"/>
            <a:chOff x="152400" y="1819717"/>
            <a:chExt cx="9144000" cy="5140990"/>
          </a:xfrm>
        </p:grpSpPr>
        <p:pic>
          <p:nvPicPr>
            <p:cNvPr id="402" name="Google Shape;402;p41"/>
            <p:cNvPicPr preferRelativeResize="0"/>
            <p:nvPr/>
          </p:nvPicPr>
          <p:blipFill rotWithShape="1">
            <a:blip r:embed="rId3">
              <a:alphaModFix/>
            </a:blip>
            <a:srcRect b="0" l="0" r="0" t="0"/>
            <a:stretch/>
          </p:blipFill>
          <p:spPr>
            <a:xfrm>
              <a:off x="152400" y="1819717"/>
              <a:ext cx="9144000" cy="5140990"/>
            </a:xfrm>
            <a:prstGeom prst="rect">
              <a:avLst/>
            </a:prstGeom>
            <a:noFill/>
            <a:ln>
              <a:noFill/>
            </a:ln>
          </p:spPr>
        </p:pic>
        <p:sp>
          <p:nvSpPr>
            <p:cNvPr id="403" name="Google Shape;403;p41"/>
            <p:cNvSpPr/>
            <p:nvPr/>
          </p:nvSpPr>
          <p:spPr>
            <a:xfrm>
              <a:off x="533400" y="2895600"/>
              <a:ext cx="4572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04" name="Google Shape;404;p41"/>
            <p:cNvCxnSpPr/>
            <p:nvPr/>
          </p:nvCxnSpPr>
          <p:spPr>
            <a:xfrm>
              <a:off x="1143000" y="3048000"/>
              <a:ext cx="3733800" cy="1371600"/>
            </a:xfrm>
            <a:prstGeom prst="straightConnector1">
              <a:avLst/>
            </a:prstGeom>
            <a:noFill/>
            <a:ln cap="flat" cmpd="sng" w="9525">
              <a:solidFill>
                <a:srgbClr val="FF0000"/>
              </a:solidFill>
              <a:prstDash val="solid"/>
              <a:round/>
              <a:headEnd len="sm" w="sm" type="none"/>
              <a:tailEnd len="med" w="med" type="triangle"/>
            </a:ln>
          </p:spPr>
        </p:cxnSp>
        <p:sp>
          <p:nvSpPr>
            <p:cNvPr id="405" name="Google Shape;405;p41"/>
            <p:cNvSpPr/>
            <p:nvPr/>
          </p:nvSpPr>
          <p:spPr>
            <a:xfrm>
              <a:off x="4889715" y="4267200"/>
              <a:ext cx="8382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406" name="Google Shape;406;p41"/>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42"/>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Kết quả khi chạy thành công</a:t>
            </a:r>
            <a:endParaRPr sz="2400"/>
          </a:p>
        </p:txBody>
      </p:sp>
      <p:pic>
        <p:nvPicPr>
          <p:cNvPr id="412" name="Google Shape;412;p42"/>
          <p:cNvPicPr preferRelativeResize="0"/>
          <p:nvPr/>
        </p:nvPicPr>
        <p:blipFill rotWithShape="1">
          <a:blip r:embed="rId3">
            <a:alphaModFix/>
          </a:blip>
          <a:srcRect b="0" l="0" r="0" t="0"/>
          <a:stretch/>
        </p:blipFill>
        <p:spPr>
          <a:xfrm>
            <a:off x="543799" y="1828800"/>
            <a:ext cx="8318500" cy="4724400"/>
          </a:xfrm>
          <a:prstGeom prst="rect">
            <a:avLst/>
          </a:prstGeom>
          <a:noFill/>
          <a:ln>
            <a:noFill/>
          </a:ln>
        </p:spPr>
      </p:pic>
      <p:sp>
        <p:nvSpPr>
          <p:cNvPr id="413" name="Google Shape;413;p42"/>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43"/>
          <p:cNvSpPr txBox="1"/>
          <p:nvPr>
            <p:ph idx="1" type="body"/>
          </p:nvPr>
        </p:nvSpPr>
        <p:spPr>
          <a:xfrm>
            <a:off x="444500" y="1222374"/>
            <a:ext cx="8255000" cy="37782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Chức năng print và code print</a:t>
            </a:r>
            <a:endParaRPr sz="2400"/>
          </a:p>
        </p:txBody>
      </p:sp>
      <p:grpSp>
        <p:nvGrpSpPr>
          <p:cNvPr id="419" name="Google Shape;419;p43"/>
          <p:cNvGrpSpPr/>
          <p:nvPr/>
        </p:nvGrpSpPr>
        <p:grpSpPr>
          <a:xfrm>
            <a:off x="228600" y="1676400"/>
            <a:ext cx="8686800" cy="4939672"/>
            <a:chOff x="-6458" y="1676401"/>
            <a:chExt cx="9140126" cy="5473071"/>
          </a:xfrm>
        </p:grpSpPr>
        <p:pic>
          <p:nvPicPr>
            <p:cNvPr id="420" name="Google Shape;420;p43"/>
            <p:cNvPicPr preferRelativeResize="0"/>
            <p:nvPr/>
          </p:nvPicPr>
          <p:blipFill rotWithShape="1">
            <a:blip r:embed="rId3">
              <a:alphaModFix/>
            </a:blip>
            <a:srcRect b="0" l="0" r="0" t="0"/>
            <a:stretch/>
          </p:blipFill>
          <p:spPr>
            <a:xfrm>
              <a:off x="-6458" y="1676401"/>
              <a:ext cx="4879181" cy="2743200"/>
            </a:xfrm>
            <a:prstGeom prst="rect">
              <a:avLst/>
            </a:prstGeom>
            <a:noFill/>
            <a:ln>
              <a:noFill/>
            </a:ln>
          </p:spPr>
        </p:pic>
        <p:pic>
          <p:nvPicPr>
            <p:cNvPr id="421" name="Google Shape;421;p43"/>
            <p:cNvPicPr preferRelativeResize="0"/>
            <p:nvPr/>
          </p:nvPicPr>
          <p:blipFill rotWithShape="1">
            <a:blip r:embed="rId4">
              <a:alphaModFix/>
            </a:blip>
            <a:srcRect b="0" l="0" r="0" t="0"/>
            <a:stretch/>
          </p:blipFill>
          <p:spPr>
            <a:xfrm>
              <a:off x="3748471" y="4121777"/>
              <a:ext cx="5385197" cy="3027695"/>
            </a:xfrm>
            <a:prstGeom prst="rect">
              <a:avLst/>
            </a:prstGeom>
            <a:noFill/>
            <a:ln>
              <a:noFill/>
            </a:ln>
          </p:spPr>
        </p:pic>
      </p:grpSp>
      <p:sp>
        <p:nvSpPr>
          <p:cNvPr id="422" name="Google Shape;422;p43"/>
          <p:cNvSpPr txBox="1"/>
          <p:nvPr/>
        </p:nvSpPr>
        <p:spPr>
          <a:xfrm>
            <a:off x="1676400" y="482784"/>
            <a:ext cx="634682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LẬP BÁO CÁO NHẬP HÀNG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44"/>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28" name="Google Shape;428;p44"/>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Setup Project để đóng gói chương trình khi đã hoàn tất</a:t>
            </a:r>
            <a:endParaRPr/>
          </a:p>
          <a:p>
            <a:pPr indent="-285750" lvl="0" marL="285750" rtl="0" algn="l">
              <a:spcBef>
                <a:spcPts val="0"/>
              </a:spcBef>
              <a:spcAft>
                <a:spcPts val="0"/>
              </a:spcAft>
              <a:buClr>
                <a:schemeClr val="dk1"/>
              </a:buClr>
              <a:buSzPts val="1800"/>
              <a:buFont typeface="Noto Sans Symbols"/>
              <a:buChar char="❑"/>
            </a:pPr>
            <a:r>
              <a:rPr lang="en-US"/>
              <a:t>Bước 1: Tạo 1 setup trong project như hình sau:</a:t>
            </a:r>
            <a:endParaRPr/>
          </a:p>
        </p:txBody>
      </p:sp>
      <p:pic>
        <p:nvPicPr>
          <p:cNvPr id="429" name="Google Shape;429;p44"/>
          <p:cNvPicPr preferRelativeResize="0"/>
          <p:nvPr/>
        </p:nvPicPr>
        <p:blipFill rotWithShape="1">
          <a:blip r:embed="rId3">
            <a:alphaModFix/>
          </a:blip>
          <a:srcRect b="0" l="0" r="0" t="0"/>
          <a:stretch/>
        </p:blipFill>
        <p:spPr>
          <a:xfrm>
            <a:off x="834250" y="1838800"/>
            <a:ext cx="7865250" cy="465115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45"/>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35" name="Google Shape;435;p45"/>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 Nhấp other project types/ visual studio installer/ setup wizad/ name / ok</a:t>
            </a:r>
            <a:endParaRPr/>
          </a:p>
        </p:txBody>
      </p:sp>
      <p:pic>
        <p:nvPicPr>
          <p:cNvPr id="436" name="Google Shape;436;p45"/>
          <p:cNvPicPr preferRelativeResize="0"/>
          <p:nvPr/>
        </p:nvPicPr>
        <p:blipFill rotWithShape="1">
          <a:blip r:embed="rId3">
            <a:alphaModFix/>
          </a:blip>
          <a:srcRect b="0" l="0" r="0" t="0"/>
          <a:stretch/>
        </p:blipFill>
        <p:spPr>
          <a:xfrm>
            <a:off x="772900" y="1658600"/>
            <a:ext cx="7301099" cy="4719226"/>
          </a:xfrm>
          <a:prstGeom prst="rect">
            <a:avLst/>
          </a:prstGeom>
          <a:noFill/>
          <a:ln>
            <a:noFill/>
          </a:ln>
        </p:spPr>
      </p:pic>
      <p:sp>
        <p:nvSpPr>
          <p:cNvPr id="437" name="Google Shape;437;p45"/>
          <p:cNvSpPr/>
          <p:nvPr/>
        </p:nvSpPr>
        <p:spPr>
          <a:xfrm>
            <a:off x="1398397" y="4343400"/>
            <a:ext cx="1192403"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38" name="Google Shape;438;p45"/>
          <p:cNvSpPr/>
          <p:nvPr/>
        </p:nvSpPr>
        <p:spPr>
          <a:xfrm>
            <a:off x="2895600" y="3704160"/>
            <a:ext cx="3200400" cy="25824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39" name="Google Shape;439;p45"/>
          <p:cNvCxnSpPr/>
          <p:nvPr/>
        </p:nvCxnSpPr>
        <p:spPr>
          <a:xfrm flipH="1" rot="10800000">
            <a:off x="2590800" y="3962400"/>
            <a:ext cx="685800" cy="533400"/>
          </a:xfrm>
          <a:prstGeom prst="straightConnector1">
            <a:avLst/>
          </a:prstGeom>
          <a:noFill/>
          <a:ln cap="flat" cmpd="sng" w="9525">
            <a:solidFill>
              <a:srgbClr val="FF0000"/>
            </a:solidFill>
            <a:prstDash val="solid"/>
            <a:round/>
            <a:headEnd len="sm" w="sm" type="none"/>
            <a:tailEnd len="med" w="med" type="triangle"/>
          </a:ln>
        </p:spPr>
      </p:cxnSp>
      <p:sp>
        <p:nvSpPr>
          <p:cNvPr id="440" name="Google Shape;440;p45"/>
          <p:cNvSpPr/>
          <p:nvPr/>
        </p:nvSpPr>
        <p:spPr>
          <a:xfrm>
            <a:off x="1398397" y="5685360"/>
            <a:ext cx="4545203" cy="25824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41" name="Google Shape;441;p45"/>
          <p:cNvCxnSpPr/>
          <p:nvPr/>
        </p:nvCxnSpPr>
        <p:spPr>
          <a:xfrm>
            <a:off x="4876800" y="3962400"/>
            <a:ext cx="228600" cy="1722960"/>
          </a:xfrm>
          <a:prstGeom prst="straightConnector1">
            <a:avLst/>
          </a:prstGeom>
          <a:noFill/>
          <a:ln cap="flat" cmpd="sng" w="9525">
            <a:solidFill>
              <a:srgbClr val="FF0000"/>
            </a:solidFill>
            <a:prstDash val="solid"/>
            <a:round/>
            <a:headEnd len="sm" w="sm" type="none"/>
            <a:tailEnd len="med" w="med" type="triangle"/>
          </a:ln>
        </p:spPr>
      </p:cxnSp>
      <p:sp>
        <p:nvSpPr>
          <p:cNvPr id="442" name="Google Shape;442;p45"/>
          <p:cNvSpPr/>
          <p:nvPr/>
        </p:nvSpPr>
        <p:spPr>
          <a:xfrm>
            <a:off x="6553202" y="6096000"/>
            <a:ext cx="609598" cy="28181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43" name="Google Shape;443;p45"/>
          <p:cNvCxnSpPr>
            <a:endCxn id="442" idx="1"/>
          </p:cNvCxnSpPr>
          <p:nvPr/>
        </p:nvCxnSpPr>
        <p:spPr>
          <a:xfrm>
            <a:off x="5562602" y="5943507"/>
            <a:ext cx="990600" cy="2934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46"/>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49" name="Google Shape;449;p4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3: Chọn next </a:t>
            </a:r>
            <a:endParaRPr/>
          </a:p>
        </p:txBody>
      </p:sp>
      <p:pic>
        <p:nvPicPr>
          <p:cNvPr id="450" name="Google Shape;450;p46"/>
          <p:cNvPicPr preferRelativeResize="0"/>
          <p:nvPr/>
        </p:nvPicPr>
        <p:blipFill rotWithShape="1">
          <a:blip r:embed="rId3">
            <a:alphaModFix/>
          </a:blip>
          <a:srcRect b="0" l="0" r="0" t="0"/>
          <a:stretch/>
        </p:blipFill>
        <p:spPr>
          <a:xfrm>
            <a:off x="500075" y="1735786"/>
            <a:ext cx="8537701" cy="4800113"/>
          </a:xfrm>
          <a:prstGeom prst="rect">
            <a:avLst/>
          </a:prstGeom>
          <a:noFill/>
          <a:ln>
            <a:noFill/>
          </a:ln>
        </p:spPr>
      </p:pic>
      <p:sp>
        <p:nvSpPr>
          <p:cNvPr id="451" name="Google Shape;451;p46"/>
          <p:cNvSpPr/>
          <p:nvPr/>
        </p:nvSpPr>
        <p:spPr>
          <a:xfrm>
            <a:off x="4572000" y="5867400"/>
            <a:ext cx="7620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52" name="Google Shape;452;p46"/>
          <p:cNvCxnSpPr/>
          <p:nvPr/>
        </p:nvCxnSpPr>
        <p:spPr>
          <a:xfrm>
            <a:off x="3886200" y="6019800"/>
            <a:ext cx="685800" cy="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47"/>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58" name="Google Shape;458;p47"/>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4: Chọn next tiếp</a:t>
            </a:r>
            <a:endParaRPr/>
          </a:p>
        </p:txBody>
      </p:sp>
      <p:pic>
        <p:nvPicPr>
          <p:cNvPr id="459" name="Google Shape;459;p47"/>
          <p:cNvPicPr preferRelativeResize="0"/>
          <p:nvPr/>
        </p:nvPicPr>
        <p:blipFill rotWithShape="1">
          <a:blip r:embed="rId3">
            <a:alphaModFix/>
          </a:blip>
          <a:srcRect b="0" l="0" r="0" t="0"/>
          <a:stretch/>
        </p:blipFill>
        <p:spPr>
          <a:xfrm>
            <a:off x="564350" y="1680775"/>
            <a:ext cx="7422349" cy="4938424"/>
          </a:xfrm>
          <a:prstGeom prst="rect">
            <a:avLst/>
          </a:prstGeom>
          <a:noFill/>
          <a:ln>
            <a:noFill/>
          </a:ln>
        </p:spPr>
      </p:pic>
      <p:sp>
        <p:nvSpPr>
          <p:cNvPr id="460" name="Google Shape;460;p47"/>
          <p:cNvSpPr/>
          <p:nvPr/>
        </p:nvSpPr>
        <p:spPr>
          <a:xfrm>
            <a:off x="4724400" y="5867400"/>
            <a:ext cx="6096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61" name="Google Shape;461;p47"/>
          <p:cNvSpPr/>
          <p:nvPr/>
        </p:nvSpPr>
        <p:spPr>
          <a:xfrm>
            <a:off x="3810000" y="5867400"/>
            <a:ext cx="6096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48"/>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67" name="Google Shape;467;p4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5: Tích vào dòng có từ primary output / next</a:t>
            </a:r>
            <a:endParaRPr/>
          </a:p>
        </p:txBody>
      </p:sp>
      <p:pic>
        <p:nvPicPr>
          <p:cNvPr id="468" name="Google Shape;468;p48"/>
          <p:cNvPicPr preferRelativeResize="0"/>
          <p:nvPr/>
        </p:nvPicPr>
        <p:blipFill rotWithShape="1">
          <a:blip r:embed="rId3">
            <a:alphaModFix/>
          </a:blip>
          <a:srcRect b="0" l="0" r="0" t="0"/>
          <a:stretch/>
        </p:blipFill>
        <p:spPr>
          <a:xfrm>
            <a:off x="1042800" y="1981200"/>
            <a:ext cx="8101200" cy="4554701"/>
          </a:xfrm>
          <a:prstGeom prst="rect">
            <a:avLst/>
          </a:prstGeom>
          <a:noFill/>
          <a:ln>
            <a:noFill/>
          </a:ln>
        </p:spPr>
      </p:pic>
      <p:sp>
        <p:nvSpPr>
          <p:cNvPr id="469" name="Google Shape;469;p48"/>
          <p:cNvSpPr/>
          <p:nvPr/>
        </p:nvSpPr>
        <p:spPr>
          <a:xfrm>
            <a:off x="3260400" y="3768700"/>
            <a:ext cx="3200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70" name="Google Shape;470;p48"/>
          <p:cNvSpPr/>
          <p:nvPr/>
        </p:nvSpPr>
        <p:spPr>
          <a:xfrm>
            <a:off x="5153800" y="5276000"/>
            <a:ext cx="609600" cy="2769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71" name="Google Shape;471;p48"/>
          <p:cNvCxnSpPr/>
          <p:nvPr/>
        </p:nvCxnSpPr>
        <p:spPr>
          <a:xfrm>
            <a:off x="4612900" y="3876800"/>
            <a:ext cx="607500" cy="13992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49"/>
          <p:cNvSpPr txBox="1"/>
          <p:nvPr>
            <p:ph type="title"/>
          </p:nvPr>
        </p:nvSpPr>
        <p:spPr>
          <a:xfrm>
            <a:off x="1398397" y="480186"/>
            <a:ext cx="75932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77" name="Google Shape;477;p4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6: Chọn add để chèn địa chỉ của files </a:t>
            </a:r>
            <a:endParaRPr/>
          </a:p>
        </p:txBody>
      </p:sp>
      <p:pic>
        <p:nvPicPr>
          <p:cNvPr id="478" name="Google Shape;478;p49"/>
          <p:cNvPicPr preferRelativeResize="0"/>
          <p:nvPr/>
        </p:nvPicPr>
        <p:blipFill rotWithShape="1">
          <a:blip r:embed="rId3">
            <a:alphaModFix/>
          </a:blip>
          <a:srcRect b="0" l="0" r="0" t="0"/>
          <a:stretch/>
        </p:blipFill>
        <p:spPr>
          <a:xfrm>
            <a:off x="392575" y="1586000"/>
            <a:ext cx="8306926" cy="5141000"/>
          </a:xfrm>
          <a:prstGeom prst="rect">
            <a:avLst/>
          </a:prstGeom>
          <a:noFill/>
          <a:ln>
            <a:noFill/>
          </a:ln>
        </p:spPr>
      </p:pic>
      <p:sp>
        <p:nvSpPr>
          <p:cNvPr id="479" name="Google Shape;479;p49"/>
          <p:cNvSpPr/>
          <p:nvPr/>
        </p:nvSpPr>
        <p:spPr>
          <a:xfrm>
            <a:off x="5963650" y="3124200"/>
            <a:ext cx="5334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80" name="Google Shape;480;p49"/>
          <p:cNvSpPr/>
          <p:nvPr/>
        </p:nvSpPr>
        <p:spPr>
          <a:xfrm>
            <a:off x="5238450" y="3124200"/>
            <a:ext cx="533400" cy="3048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p50"/>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86" name="Google Shape;486;p50"/>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1800"/>
              <a:buFont typeface="Noto Sans Symbols"/>
              <a:buChar char="❑"/>
            </a:pPr>
            <a:r>
              <a:rPr lang="en-US"/>
              <a:t>Bước 7: Nhập tìm kiếm từ : readme.txt / copy readme bất kỳ trong kết quả tìm kiếm</a:t>
            </a:r>
            <a:endParaRPr/>
          </a:p>
        </p:txBody>
      </p:sp>
      <p:pic>
        <p:nvPicPr>
          <p:cNvPr id="487" name="Google Shape;487;p50"/>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488" name="Google Shape;488;p50"/>
          <p:cNvSpPr/>
          <p:nvPr/>
        </p:nvSpPr>
        <p:spPr>
          <a:xfrm>
            <a:off x="7745603" y="2209800"/>
            <a:ext cx="1398397"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489" name="Google Shape;489;p50"/>
          <p:cNvCxnSpPr/>
          <p:nvPr/>
        </p:nvCxnSpPr>
        <p:spPr>
          <a:xfrm flipH="1">
            <a:off x="7239000" y="2514600"/>
            <a:ext cx="838200" cy="563040"/>
          </a:xfrm>
          <a:prstGeom prst="straightConnector1">
            <a:avLst/>
          </a:prstGeom>
          <a:noFill/>
          <a:ln cap="flat" cmpd="sng" w="9525">
            <a:solidFill>
              <a:srgbClr val="FF0000"/>
            </a:solidFill>
            <a:prstDash val="solid"/>
            <a:round/>
            <a:headEnd len="sm" w="sm" type="none"/>
            <a:tailEnd len="med" w="med" type="triangle"/>
          </a:ln>
        </p:spPr>
      </p:cxnSp>
      <p:sp>
        <p:nvSpPr>
          <p:cNvPr id="490" name="Google Shape;490;p50"/>
          <p:cNvSpPr/>
          <p:nvPr/>
        </p:nvSpPr>
        <p:spPr>
          <a:xfrm>
            <a:off x="1752600" y="2385973"/>
            <a:ext cx="5105400" cy="188122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51"/>
          <p:cNvSpPr txBox="1"/>
          <p:nvPr>
            <p:ph type="title"/>
          </p:nvPr>
        </p:nvSpPr>
        <p:spPr>
          <a:xfrm>
            <a:off x="1398397" y="502513"/>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97" name="Google Shape;497;p51"/>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8: Paste cái readme.txt mới copy ở phần trên /open</a:t>
            </a:r>
            <a:endParaRPr/>
          </a:p>
        </p:txBody>
      </p:sp>
      <p:pic>
        <p:nvPicPr>
          <p:cNvPr id="498" name="Google Shape;498;p51"/>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499" name="Google Shape;499;p51"/>
          <p:cNvSpPr/>
          <p:nvPr/>
        </p:nvSpPr>
        <p:spPr>
          <a:xfrm>
            <a:off x="3733800" y="5486400"/>
            <a:ext cx="1752600" cy="228600"/>
          </a:xfrm>
          <a:prstGeom prst="roundRect">
            <a:avLst>
              <a:gd fmla="val 16667" name="adj"/>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500" name="Google Shape;500;p51"/>
          <p:cNvCxnSpPr/>
          <p:nvPr/>
        </p:nvCxnSpPr>
        <p:spPr>
          <a:xfrm>
            <a:off x="4876800" y="5715000"/>
            <a:ext cx="609600" cy="152400"/>
          </a:xfrm>
          <a:prstGeom prst="straightConnector1">
            <a:avLst/>
          </a:prstGeom>
          <a:noFill/>
          <a:ln cap="flat" cmpd="sng" w="9525">
            <a:solidFill>
              <a:srgbClr val="FF0000"/>
            </a:solidFill>
            <a:prstDash val="solid"/>
            <a:round/>
            <a:headEnd len="sm" w="sm" type="none"/>
            <a:tailEnd len="med" w="med" type="triangle"/>
          </a:ln>
        </p:spPr>
      </p:cxnSp>
      <p:sp>
        <p:nvSpPr>
          <p:cNvPr id="501" name="Google Shape;501;p51"/>
          <p:cNvSpPr/>
          <p:nvPr/>
        </p:nvSpPr>
        <p:spPr>
          <a:xfrm>
            <a:off x="5486400" y="5715000"/>
            <a:ext cx="6096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52"/>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07" name="Google Shape;507;p5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9: Chọn next tiếp</a:t>
            </a:r>
            <a:endParaRPr/>
          </a:p>
        </p:txBody>
      </p:sp>
      <p:pic>
        <p:nvPicPr>
          <p:cNvPr id="508" name="Google Shape;508;p52"/>
          <p:cNvPicPr preferRelativeResize="0"/>
          <p:nvPr/>
        </p:nvPicPr>
        <p:blipFill rotWithShape="1">
          <a:blip r:embed="rId3">
            <a:alphaModFix/>
          </a:blip>
          <a:srcRect b="0" l="0" r="0" t="0"/>
          <a:stretch/>
        </p:blipFill>
        <p:spPr>
          <a:xfrm>
            <a:off x="0" y="1717010"/>
            <a:ext cx="9144000" cy="5140990"/>
          </a:xfrm>
          <a:prstGeom prst="rect">
            <a:avLst/>
          </a:prstGeom>
          <a:noFill/>
          <a:ln>
            <a:noFill/>
          </a:ln>
        </p:spPr>
      </p:pic>
      <p:sp>
        <p:nvSpPr>
          <p:cNvPr id="509" name="Google Shape;509;p52"/>
          <p:cNvSpPr/>
          <p:nvPr/>
        </p:nvSpPr>
        <p:spPr>
          <a:xfrm>
            <a:off x="4668864" y="5507457"/>
            <a:ext cx="53340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510" name="Google Shape;510;p52"/>
          <p:cNvSpPr/>
          <p:nvPr/>
        </p:nvSpPr>
        <p:spPr>
          <a:xfrm>
            <a:off x="4057973" y="5507457"/>
            <a:ext cx="457200" cy="231775"/>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53"/>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16" name="Google Shape;516;p5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10: Chọn Finish</a:t>
            </a:r>
            <a:endParaRPr/>
          </a:p>
        </p:txBody>
      </p:sp>
      <p:pic>
        <p:nvPicPr>
          <p:cNvPr id="517" name="Google Shape;517;p53"/>
          <p:cNvPicPr preferRelativeResize="0"/>
          <p:nvPr/>
        </p:nvPicPr>
        <p:blipFill rotWithShape="1">
          <a:blip r:embed="rId3">
            <a:alphaModFix/>
          </a:blip>
          <a:srcRect b="0" l="0" r="0" t="0"/>
          <a:stretch/>
        </p:blipFill>
        <p:spPr>
          <a:xfrm>
            <a:off x="549225" y="1717000"/>
            <a:ext cx="8150277" cy="4846550"/>
          </a:xfrm>
          <a:prstGeom prst="rect">
            <a:avLst/>
          </a:prstGeom>
          <a:noFill/>
          <a:ln>
            <a:noFill/>
          </a:ln>
        </p:spPr>
      </p:pic>
      <p:sp>
        <p:nvSpPr>
          <p:cNvPr id="518" name="Google Shape;518;p53"/>
          <p:cNvSpPr/>
          <p:nvPr/>
        </p:nvSpPr>
        <p:spPr>
          <a:xfrm>
            <a:off x="4675325" y="5305650"/>
            <a:ext cx="609600" cy="2286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54"/>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24" name="Google Shape;524;p5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11: Kết quả khi ta mở setup thành công</a:t>
            </a:r>
            <a:endParaRPr/>
          </a:p>
        </p:txBody>
      </p:sp>
      <p:pic>
        <p:nvPicPr>
          <p:cNvPr id="525" name="Google Shape;525;p54"/>
          <p:cNvPicPr preferRelativeResize="0"/>
          <p:nvPr/>
        </p:nvPicPr>
        <p:blipFill rotWithShape="1">
          <a:blip r:embed="rId3">
            <a:alphaModFix/>
          </a:blip>
          <a:srcRect b="0" l="0" r="0" t="0"/>
          <a:stretch/>
        </p:blipFill>
        <p:spPr>
          <a:xfrm>
            <a:off x="73600" y="1600875"/>
            <a:ext cx="9144001" cy="5140990"/>
          </a:xfrm>
          <a:prstGeom prst="rect">
            <a:avLst/>
          </a:prstGeom>
          <a:noFill/>
          <a:ln>
            <a:noFill/>
          </a:ln>
        </p:spPr>
      </p:pic>
      <p:sp>
        <p:nvSpPr>
          <p:cNvPr id="526" name="Google Shape;526;p54"/>
          <p:cNvSpPr/>
          <p:nvPr/>
        </p:nvSpPr>
        <p:spPr>
          <a:xfrm>
            <a:off x="1673800" y="2100075"/>
            <a:ext cx="7543800" cy="2133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55"/>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32" name="Google Shape;532;p5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12: Kích chuột phải vào Primary output / create shortcut...</a:t>
            </a:r>
            <a:endParaRPr/>
          </a:p>
        </p:txBody>
      </p:sp>
      <p:pic>
        <p:nvPicPr>
          <p:cNvPr id="533" name="Google Shape;533;p55"/>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534" name="Google Shape;534;p55"/>
          <p:cNvSpPr/>
          <p:nvPr/>
        </p:nvSpPr>
        <p:spPr>
          <a:xfrm>
            <a:off x="4953000" y="3048000"/>
            <a:ext cx="27432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35" name="Google Shape;535;p55"/>
          <p:cNvCxnSpPr/>
          <p:nvPr/>
        </p:nvCxnSpPr>
        <p:spPr>
          <a:xfrm flipH="1" rot="10800000">
            <a:off x="3429000" y="3200400"/>
            <a:ext cx="1524000" cy="5334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56"/>
          <p:cNvSpPr txBox="1"/>
          <p:nvPr>
            <p:ph type="title"/>
          </p:nvPr>
        </p:nvSpPr>
        <p:spPr>
          <a:xfrm>
            <a:off x="1406146" y="487015"/>
            <a:ext cx="7433054"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41" name="Google Shape;541;p5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13: Sửa tên cái mới create từ primary ở trên</a:t>
            </a:r>
            <a:endParaRPr/>
          </a:p>
        </p:txBody>
      </p:sp>
      <p:pic>
        <p:nvPicPr>
          <p:cNvPr id="542" name="Google Shape;542;p56"/>
          <p:cNvPicPr preferRelativeResize="0"/>
          <p:nvPr/>
        </p:nvPicPr>
        <p:blipFill rotWithShape="1">
          <a:blip r:embed="rId3">
            <a:alphaModFix/>
          </a:blip>
          <a:srcRect b="0" l="0" r="0" t="0"/>
          <a:stretch/>
        </p:blipFill>
        <p:spPr>
          <a:xfrm>
            <a:off x="7749" y="1905000"/>
            <a:ext cx="9144000" cy="5140990"/>
          </a:xfrm>
          <a:prstGeom prst="rect">
            <a:avLst/>
          </a:prstGeom>
          <a:noFill/>
          <a:ln>
            <a:noFill/>
          </a:ln>
        </p:spPr>
      </p:pic>
      <p:sp>
        <p:nvSpPr>
          <p:cNvPr id="543" name="Google Shape;543;p56"/>
          <p:cNvSpPr/>
          <p:nvPr/>
        </p:nvSpPr>
        <p:spPr>
          <a:xfrm>
            <a:off x="4572000" y="3048000"/>
            <a:ext cx="14478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4" name="Google Shape;544;p56"/>
          <p:cNvSpPr txBox="1"/>
          <p:nvPr/>
        </p:nvSpPr>
        <p:spPr>
          <a:xfrm>
            <a:off x="4800600" y="3606026"/>
            <a:ext cx="17526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Sửa tên</a:t>
            </a:r>
            <a:endParaRPr sz="1800">
              <a:solidFill>
                <a:srgbClr val="FF0000"/>
              </a:solidFill>
              <a:latin typeface="Calibri"/>
              <a:ea typeface="Calibri"/>
              <a:cs typeface="Calibri"/>
              <a:sym typeface="Calibri"/>
            </a:endParaRPr>
          </a:p>
        </p:txBody>
      </p:sp>
      <p:cxnSp>
        <p:nvCxnSpPr>
          <p:cNvPr id="545" name="Google Shape;545;p56"/>
          <p:cNvCxnSpPr/>
          <p:nvPr/>
        </p:nvCxnSpPr>
        <p:spPr>
          <a:xfrm rot="10800000">
            <a:off x="5213242" y="3200400"/>
            <a:ext cx="228600" cy="457201"/>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57"/>
          <p:cNvSpPr txBox="1"/>
          <p:nvPr>
            <p:ph type="title"/>
          </p:nvPr>
        </p:nvSpPr>
        <p:spPr>
          <a:xfrm>
            <a:off x="1398397" y="480186"/>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51" name="Google Shape;551;p57"/>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14: Kích chuột phải vào setup project / chọn properties</a:t>
            </a:r>
            <a:endParaRPr/>
          </a:p>
        </p:txBody>
      </p:sp>
      <p:pic>
        <p:nvPicPr>
          <p:cNvPr id="552" name="Google Shape;552;p57"/>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553" name="Google Shape;553;p57"/>
          <p:cNvSpPr/>
          <p:nvPr/>
        </p:nvSpPr>
        <p:spPr>
          <a:xfrm>
            <a:off x="7924800" y="3931918"/>
            <a:ext cx="685800" cy="182882"/>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4" name="Google Shape;554;p57"/>
          <p:cNvSpPr/>
          <p:nvPr/>
        </p:nvSpPr>
        <p:spPr>
          <a:xfrm>
            <a:off x="5943600" y="6019800"/>
            <a:ext cx="20574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55" name="Google Shape;555;p57"/>
          <p:cNvCxnSpPr/>
          <p:nvPr/>
        </p:nvCxnSpPr>
        <p:spPr>
          <a:xfrm flipH="1">
            <a:off x="7543800" y="4114800"/>
            <a:ext cx="457200" cy="19050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sp>
        <p:nvSpPr>
          <p:cNvPr id="560" name="Google Shape;560;p58"/>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61" name="Google Shape;561;p5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15: Kích vào prerepution </a:t>
            </a:r>
            <a:endParaRPr/>
          </a:p>
        </p:txBody>
      </p:sp>
      <p:pic>
        <p:nvPicPr>
          <p:cNvPr id="562" name="Google Shape;562;p58"/>
          <p:cNvPicPr preferRelativeResize="0"/>
          <p:nvPr/>
        </p:nvPicPr>
        <p:blipFill rotWithShape="1">
          <a:blip r:embed="rId3">
            <a:alphaModFix/>
          </a:blip>
          <a:srcRect b="0" l="0" r="0" t="0"/>
          <a:stretch/>
        </p:blipFill>
        <p:spPr>
          <a:xfrm>
            <a:off x="0" y="2133600"/>
            <a:ext cx="9144000" cy="5140990"/>
          </a:xfrm>
          <a:prstGeom prst="rect">
            <a:avLst/>
          </a:prstGeom>
          <a:noFill/>
          <a:ln>
            <a:noFill/>
          </a:ln>
        </p:spPr>
      </p:pic>
      <p:sp>
        <p:nvSpPr>
          <p:cNvPr id="563" name="Google Shape;563;p58"/>
          <p:cNvSpPr/>
          <p:nvPr/>
        </p:nvSpPr>
        <p:spPr>
          <a:xfrm>
            <a:off x="5867400" y="5334000"/>
            <a:ext cx="12192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64" name="Google Shape;564;p58"/>
          <p:cNvCxnSpPr>
            <a:endCxn id="563" idx="1"/>
          </p:cNvCxnSpPr>
          <p:nvPr/>
        </p:nvCxnSpPr>
        <p:spPr>
          <a:xfrm>
            <a:off x="5105400" y="5486400"/>
            <a:ext cx="762000" cy="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59"/>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70" name="Google Shape;570;p5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16: Kích ok</a:t>
            </a:r>
            <a:endParaRPr/>
          </a:p>
        </p:txBody>
      </p:sp>
      <p:pic>
        <p:nvPicPr>
          <p:cNvPr id="571" name="Google Shape;571;p59"/>
          <p:cNvPicPr preferRelativeResize="0"/>
          <p:nvPr/>
        </p:nvPicPr>
        <p:blipFill rotWithShape="1">
          <a:blip r:embed="rId3">
            <a:alphaModFix/>
          </a:blip>
          <a:srcRect b="0" l="0" r="0" t="0"/>
          <a:stretch/>
        </p:blipFill>
        <p:spPr>
          <a:xfrm>
            <a:off x="0" y="1756625"/>
            <a:ext cx="9144001" cy="5140990"/>
          </a:xfrm>
          <a:prstGeom prst="rect">
            <a:avLst/>
          </a:prstGeom>
          <a:noFill/>
          <a:ln>
            <a:noFill/>
          </a:ln>
        </p:spPr>
      </p:pic>
      <p:sp>
        <p:nvSpPr>
          <p:cNvPr id="572" name="Google Shape;572;p59"/>
          <p:cNvSpPr/>
          <p:nvPr/>
        </p:nvSpPr>
        <p:spPr>
          <a:xfrm>
            <a:off x="5791200" y="5943600"/>
            <a:ext cx="6096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73" name="Google Shape;573;p59"/>
          <p:cNvCxnSpPr/>
          <p:nvPr/>
        </p:nvCxnSpPr>
        <p:spPr>
          <a:xfrm>
            <a:off x="5257800" y="6096000"/>
            <a:ext cx="381000" cy="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60"/>
          <p:cNvSpPr txBox="1"/>
          <p:nvPr>
            <p:ph type="title"/>
          </p:nvPr>
        </p:nvSpPr>
        <p:spPr>
          <a:xfrm>
            <a:off x="1398397" y="480186"/>
            <a:ext cx="79742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79" name="Google Shape;579;p6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17: Nhấp ok</a:t>
            </a:r>
            <a:endParaRPr/>
          </a:p>
        </p:txBody>
      </p:sp>
      <p:pic>
        <p:nvPicPr>
          <p:cNvPr id="580" name="Google Shape;580;p60"/>
          <p:cNvPicPr preferRelativeResize="0"/>
          <p:nvPr/>
        </p:nvPicPr>
        <p:blipFill rotWithShape="1">
          <a:blip r:embed="rId3">
            <a:alphaModFix/>
          </a:blip>
          <a:srcRect b="0" l="0" r="0" t="0"/>
          <a:stretch/>
        </p:blipFill>
        <p:spPr>
          <a:xfrm>
            <a:off x="28414" y="2057400"/>
            <a:ext cx="9144000" cy="5140990"/>
          </a:xfrm>
          <a:prstGeom prst="rect">
            <a:avLst/>
          </a:prstGeom>
          <a:noFill/>
          <a:ln>
            <a:noFill/>
          </a:ln>
        </p:spPr>
      </p:pic>
      <p:sp>
        <p:nvSpPr>
          <p:cNvPr id="581" name="Google Shape;581;p60"/>
          <p:cNvSpPr/>
          <p:nvPr/>
        </p:nvSpPr>
        <p:spPr>
          <a:xfrm>
            <a:off x="6096000" y="6248400"/>
            <a:ext cx="3810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82" name="Google Shape;582;p60"/>
          <p:cNvCxnSpPr/>
          <p:nvPr/>
        </p:nvCxnSpPr>
        <p:spPr>
          <a:xfrm>
            <a:off x="5410200" y="6377814"/>
            <a:ext cx="685800" cy="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6" name="Shape 586"/>
        <p:cNvGrpSpPr/>
        <p:nvPr/>
      </p:nvGrpSpPr>
      <p:grpSpPr>
        <a:xfrm>
          <a:off x="0" y="0"/>
          <a:ext cx="0" cy="0"/>
          <a:chOff x="0" y="0"/>
          <a:chExt cx="0" cy="0"/>
        </a:xfrm>
      </p:grpSpPr>
      <p:sp>
        <p:nvSpPr>
          <p:cNvPr id="587" name="Google Shape;587;p61"/>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88" name="Google Shape;588;p61"/>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18: Nhấp chuột phải / build</a:t>
            </a:r>
            <a:endParaRPr/>
          </a:p>
        </p:txBody>
      </p:sp>
      <p:pic>
        <p:nvPicPr>
          <p:cNvPr id="589" name="Google Shape;589;p61"/>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pic>
        <p:nvPicPr>
          <p:cNvPr id="590" name="Google Shape;590;p61"/>
          <p:cNvPicPr preferRelativeResize="0"/>
          <p:nvPr/>
        </p:nvPicPr>
        <p:blipFill rotWithShape="1">
          <a:blip r:embed="rId4">
            <a:alphaModFix/>
          </a:blip>
          <a:srcRect b="0" l="0" r="0" t="0"/>
          <a:stretch/>
        </p:blipFill>
        <p:spPr>
          <a:xfrm>
            <a:off x="533400" y="5234885"/>
            <a:ext cx="5257800" cy="1366380"/>
          </a:xfrm>
          <a:prstGeom prst="rect">
            <a:avLst/>
          </a:prstGeom>
          <a:noFill/>
          <a:ln>
            <a:noFill/>
          </a:ln>
        </p:spPr>
      </p:pic>
      <p:sp>
        <p:nvSpPr>
          <p:cNvPr id="591" name="Google Shape;591;p61"/>
          <p:cNvSpPr/>
          <p:nvPr/>
        </p:nvSpPr>
        <p:spPr>
          <a:xfrm>
            <a:off x="8077200" y="3886200"/>
            <a:ext cx="4572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92" name="Google Shape;592;p61"/>
          <p:cNvSpPr/>
          <p:nvPr/>
        </p:nvSpPr>
        <p:spPr>
          <a:xfrm>
            <a:off x="6248400" y="3962400"/>
            <a:ext cx="12192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93" name="Google Shape;593;p61"/>
          <p:cNvCxnSpPr>
            <a:stCxn id="591" idx="1"/>
            <a:endCxn id="592" idx="3"/>
          </p:cNvCxnSpPr>
          <p:nvPr/>
        </p:nvCxnSpPr>
        <p:spPr>
          <a:xfrm flipH="1">
            <a:off x="7467600" y="3962400"/>
            <a:ext cx="609600" cy="1143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62"/>
          <p:cNvSpPr txBox="1"/>
          <p:nvPr>
            <p:ph type="title"/>
          </p:nvPr>
        </p:nvSpPr>
        <p:spPr>
          <a:xfrm>
            <a:off x="1398397" y="480186"/>
            <a:ext cx="7737854"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99" name="Google Shape;599;p6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19: Nhấp chuột phải vào setup project / open folder in file explorer</a:t>
            </a:r>
            <a:endParaRPr/>
          </a:p>
        </p:txBody>
      </p:sp>
      <p:pic>
        <p:nvPicPr>
          <p:cNvPr id="600" name="Google Shape;600;p62"/>
          <p:cNvPicPr preferRelativeResize="0"/>
          <p:nvPr/>
        </p:nvPicPr>
        <p:blipFill rotWithShape="1">
          <a:blip r:embed="rId3">
            <a:alphaModFix/>
          </a:blip>
          <a:srcRect b="0" l="0" r="0" t="0"/>
          <a:stretch/>
        </p:blipFill>
        <p:spPr>
          <a:xfrm>
            <a:off x="-7749" y="2133600"/>
            <a:ext cx="9144000" cy="5140990"/>
          </a:xfrm>
          <a:prstGeom prst="rect">
            <a:avLst/>
          </a:prstGeom>
          <a:noFill/>
          <a:ln>
            <a:noFill/>
          </a:ln>
        </p:spPr>
      </p:pic>
      <p:sp>
        <p:nvSpPr>
          <p:cNvPr id="601" name="Google Shape;601;p62"/>
          <p:cNvSpPr/>
          <p:nvPr/>
        </p:nvSpPr>
        <p:spPr>
          <a:xfrm>
            <a:off x="8001000" y="4038600"/>
            <a:ext cx="5334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02" name="Google Shape;602;p62"/>
          <p:cNvSpPr/>
          <p:nvPr/>
        </p:nvSpPr>
        <p:spPr>
          <a:xfrm>
            <a:off x="6019800" y="4982640"/>
            <a:ext cx="1371600" cy="19896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03" name="Google Shape;603;p62"/>
          <p:cNvCxnSpPr>
            <a:stCxn id="601" idx="1"/>
          </p:cNvCxnSpPr>
          <p:nvPr/>
        </p:nvCxnSpPr>
        <p:spPr>
          <a:xfrm flipH="1">
            <a:off x="7162800" y="4114800"/>
            <a:ext cx="838200" cy="8679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7" name="Shape 607"/>
        <p:cNvGrpSpPr/>
        <p:nvPr/>
      </p:nvGrpSpPr>
      <p:grpSpPr>
        <a:xfrm>
          <a:off x="0" y="0"/>
          <a:ext cx="0" cy="0"/>
          <a:chOff x="0" y="0"/>
          <a:chExt cx="0" cy="0"/>
        </a:xfrm>
      </p:grpSpPr>
      <p:sp>
        <p:nvSpPr>
          <p:cNvPr id="608" name="Google Shape;608;p63"/>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09" name="Google Shape;609;p6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20: Nhấp vào Debug</a:t>
            </a:r>
            <a:endParaRPr/>
          </a:p>
        </p:txBody>
      </p:sp>
      <p:pic>
        <p:nvPicPr>
          <p:cNvPr id="610" name="Google Shape;610;p63"/>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611" name="Google Shape;611;p63"/>
          <p:cNvSpPr/>
          <p:nvPr/>
        </p:nvSpPr>
        <p:spPr>
          <a:xfrm>
            <a:off x="1828800" y="2667000"/>
            <a:ext cx="3429000" cy="228600"/>
          </a:xfrm>
          <a:prstGeom prst="roundRect">
            <a:avLst>
              <a:gd fmla="val 16667" name="adj"/>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12" name="Google Shape;612;p63"/>
          <p:cNvCxnSpPr/>
          <p:nvPr/>
        </p:nvCxnSpPr>
        <p:spPr>
          <a:xfrm>
            <a:off x="1066800" y="2667000"/>
            <a:ext cx="762000" cy="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64"/>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18" name="Google Shape;618;p6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21: Chọn setup. exe</a:t>
            </a:r>
            <a:endParaRPr/>
          </a:p>
        </p:txBody>
      </p:sp>
      <p:pic>
        <p:nvPicPr>
          <p:cNvPr id="619" name="Google Shape;619;p64"/>
          <p:cNvPicPr preferRelativeResize="0"/>
          <p:nvPr/>
        </p:nvPicPr>
        <p:blipFill rotWithShape="1">
          <a:blip r:embed="rId3">
            <a:alphaModFix/>
          </a:blip>
          <a:srcRect b="0" l="0" r="0" t="0"/>
          <a:stretch/>
        </p:blipFill>
        <p:spPr>
          <a:xfrm>
            <a:off x="0" y="1828800"/>
            <a:ext cx="9144000" cy="5140990"/>
          </a:xfrm>
          <a:prstGeom prst="rect">
            <a:avLst/>
          </a:prstGeom>
          <a:noFill/>
          <a:ln>
            <a:noFill/>
          </a:ln>
        </p:spPr>
      </p:pic>
      <p:sp>
        <p:nvSpPr>
          <p:cNvPr id="620" name="Google Shape;620;p64"/>
          <p:cNvSpPr/>
          <p:nvPr/>
        </p:nvSpPr>
        <p:spPr>
          <a:xfrm>
            <a:off x="1828800" y="2743200"/>
            <a:ext cx="9906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21" name="Google Shape;621;p64"/>
          <p:cNvCxnSpPr>
            <a:endCxn id="620" idx="1"/>
          </p:cNvCxnSpPr>
          <p:nvPr/>
        </p:nvCxnSpPr>
        <p:spPr>
          <a:xfrm>
            <a:off x="1219200" y="2743200"/>
            <a:ext cx="609600" cy="1143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sp>
        <p:nvSpPr>
          <p:cNvPr id="626" name="Google Shape;626;p65"/>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27" name="Google Shape;627;p6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22: Chọn next</a:t>
            </a:r>
            <a:endParaRPr/>
          </a:p>
        </p:txBody>
      </p:sp>
      <p:pic>
        <p:nvPicPr>
          <p:cNvPr id="628" name="Google Shape;628;p65"/>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629" name="Google Shape;629;p65"/>
          <p:cNvSpPr/>
          <p:nvPr/>
        </p:nvSpPr>
        <p:spPr>
          <a:xfrm>
            <a:off x="5562600" y="5486400"/>
            <a:ext cx="6096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30" name="Google Shape;630;p65"/>
          <p:cNvCxnSpPr/>
          <p:nvPr/>
        </p:nvCxnSpPr>
        <p:spPr>
          <a:xfrm>
            <a:off x="5029200" y="5635625"/>
            <a:ext cx="533400" cy="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sp>
        <p:nvSpPr>
          <p:cNvPr id="635" name="Google Shape;635;p66"/>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36" name="Google Shape;636;p6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23: Xoá cái tôi bôi xanh </a:t>
            </a:r>
            <a:endParaRPr/>
          </a:p>
        </p:txBody>
      </p:sp>
      <p:pic>
        <p:nvPicPr>
          <p:cNvPr id="637" name="Google Shape;637;p66"/>
          <p:cNvPicPr preferRelativeResize="0"/>
          <p:nvPr/>
        </p:nvPicPr>
        <p:blipFill rotWithShape="1">
          <a:blip r:embed="rId3">
            <a:alphaModFix/>
          </a:blip>
          <a:srcRect b="0" l="0" r="0" t="0"/>
          <a:stretch/>
        </p:blipFill>
        <p:spPr>
          <a:xfrm>
            <a:off x="-9041" y="2133600"/>
            <a:ext cx="9144000" cy="5140990"/>
          </a:xfrm>
          <a:prstGeom prst="rect">
            <a:avLst/>
          </a:prstGeom>
          <a:noFill/>
          <a:ln>
            <a:noFill/>
          </a:ln>
        </p:spPr>
      </p:pic>
      <p:sp>
        <p:nvSpPr>
          <p:cNvPr id="638" name="Google Shape;638;p66"/>
          <p:cNvSpPr/>
          <p:nvPr/>
        </p:nvSpPr>
        <p:spPr>
          <a:xfrm>
            <a:off x="2895600" y="4343400"/>
            <a:ext cx="2438400"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39" name="Google Shape;639;p66"/>
          <p:cNvCxnSpPr/>
          <p:nvPr/>
        </p:nvCxnSpPr>
        <p:spPr>
          <a:xfrm flipH="1" rot="10800000">
            <a:off x="2743200" y="4800600"/>
            <a:ext cx="990600" cy="4572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67"/>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45" name="Google Shape;645;p67"/>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24: Khi xoá xong cái bôi xanh lúc trước / next</a:t>
            </a:r>
            <a:endParaRPr/>
          </a:p>
        </p:txBody>
      </p:sp>
      <p:pic>
        <p:nvPicPr>
          <p:cNvPr id="646" name="Google Shape;646;p67"/>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647" name="Google Shape;647;p67"/>
          <p:cNvSpPr/>
          <p:nvPr/>
        </p:nvSpPr>
        <p:spPr>
          <a:xfrm>
            <a:off x="2971800" y="4191000"/>
            <a:ext cx="2362200"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48" name="Google Shape;648;p67"/>
          <p:cNvSpPr/>
          <p:nvPr/>
        </p:nvSpPr>
        <p:spPr>
          <a:xfrm>
            <a:off x="5562600" y="5486400"/>
            <a:ext cx="6858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49" name="Google Shape;649;p67"/>
          <p:cNvCxnSpPr>
            <a:endCxn id="648" idx="0"/>
          </p:cNvCxnSpPr>
          <p:nvPr/>
        </p:nvCxnSpPr>
        <p:spPr>
          <a:xfrm>
            <a:off x="5105400" y="4648200"/>
            <a:ext cx="800100" cy="8382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68"/>
          <p:cNvSpPr txBox="1"/>
          <p:nvPr>
            <p:ph type="title"/>
          </p:nvPr>
        </p:nvSpPr>
        <p:spPr>
          <a:xfrm>
            <a:off x="1398397" y="480186"/>
            <a:ext cx="76694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55" name="Google Shape;655;p6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25: Chọn next</a:t>
            </a:r>
            <a:endParaRPr/>
          </a:p>
        </p:txBody>
      </p:sp>
      <p:pic>
        <p:nvPicPr>
          <p:cNvPr id="656" name="Google Shape;656;p68"/>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657" name="Google Shape;657;p68"/>
          <p:cNvSpPr/>
          <p:nvPr/>
        </p:nvSpPr>
        <p:spPr>
          <a:xfrm>
            <a:off x="5562600" y="5562600"/>
            <a:ext cx="6858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58" name="Google Shape;658;p68"/>
          <p:cNvCxnSpPr>
            <a:endCxn id="657" idx="1"/>
          </p:cNvCxnSpPr>
          <p:nvPr/>
        </p:nvCxnSpPr>
        <p:spPr>
          <a:xfrm>
            <a:off x="4953000" y="5635500"/>
            <a:ext cx="609600" cy="41400"/>
          </a:xfrm>
          <a:prstGeom prst="straightConnector1">
            <a:avLst/>
          </a:prstGeom>
          <a:noFill/>
          <a:ln cap="flat" cmpd="sng" w="9525">
            <a:solidFill>
              <a:srgbClr val="FF0000"/>
            </a:solidFill>
            <a:prstDash val="solid"/>
            <a:round/>
            <a:headEnd len="sm" w="sm" type="none"/>
            <a:tailEnd len="med" w="med" type="triangle"/>
          </a:ln>
        </p:spPr>
      </p:cxn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69"/>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64" name="Google Shape;664;p6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Đợi chương trình Load</a:t>
            </a:r>
            <a:endParaRPr/>
          </a:p>
        </p:txBody>
      </p:sp>
      <p:pic>
        <p:nvPicPr>
          <p:cNvPr id="665" name="Google Shape;665;p69"/>
          <p:cNvPicPr preferRelativeResize="0"/>
          <p:nvPr/>
        </p:nvPicPr>
        <p:blipFill rotWithShape="1">
          <a:blip r:embed="rId3">
            <a:alphaModFix/>
          </a:blip>
          <a:srcRect b="0" l="0" r="0" t="0"/>
          <a:stretch/>
        </p:blipFill>
        <p:spPr>
          <a:xfrm>
            <a:off x="502630" y="1703021"/>
            <a:ext cx="8229600" cy="4648200"/>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9" name="Shape 669"/>
        <p:cNvGrpSpPr/>
        <p:nvPr/>
      </p:nvGrpSpPr>
      <p:grpSpPr>
        <a:xfrm>
          <a:off x="0" y="0"/>
          <a:ext cx="0" cy="0"/>
          <a:chOff x="0" y="0"/>
          <a:chExt cx="0" cy="0"/>
        </a:xfrm>
      </p:grpSpPr>
      <p:sp>
        <p:nvSpPr>
          <p:cNvPr id="670" name="Google Shape;670;p70"/>
          <p:cNvSpPr txBox="1"/>
          <p:nvPr>
            <p:ph type="title"/>
          </p:nvPr>
        </p:nvSpPr>
        <p:spPr>
          <a:xfrm>
            <a:off x="1398397" y="480186"/>
            <a:ext cx="7401381"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71" name="Google Shape;671;p7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26: Chọn yes để tiếp tục cài setup</a:t>
            </a:r>
            <a:endParaRPr/>
          </a:p>
        </p:txBody>
      </p:sp>
      <p:grpSp>
        <p:nvGrpSpPr>
          <p:cNvPr id="672" name="Google Shape;672;p70"/>
          <p:cNvGrpSpPr/>
          <p:nvPr/>
        </p:nvGrpSpPr>
        <p:grpSpPr>
          <a:xfrm>
            <a:off x="685800" y="1676400"/>
            <a:ext cx="7401381" cy="4876800"/>
            <a:chOff x="871308" y="1905000"/>
            <a:chExt cx="7401381" cy="5562600"/>
          </a:xfrm>
        </p:grpSpPr>
        <p:pic>
          <p:nvPicPr>
            <p:cNvPr id="673" name="Google Shape;673;p70"/>
            <p:cNvPicPr preferRelativeResize="0"/>
            <p:nvPr/>
          </p:nvPicPr>
          <p:blipFill rotWithShape="1">
            <a:blip r:embed="rId3">
              <a:alphaModFix/>
            </a:blip>
            <a:srcRect b="0" l="0" r="0" t="0"/>
            <a:stretch/>
          </p:blipFill>
          <p:spPr>
            <a:xfrm>
              <a:off x="871308" y="1905000"/>
              <a:ext cx="7401381" cy="5562600"/>
            </a:xfrm>
            <a:prstGeom prst="rect">
              <a:avLst/>
            </a:prstGeom>
            <a:noFill/>
            <a:ln>
              <a:noFill/>
            </a:ln>
          </p:spPr>
        </p:pic>
        <p:sp>
          <p:nvSpPr>
            <p:cNvPr id="674" name="Google Shape;674;p70"/>
            <p:cNvSpPr/>
            <p:nvPr/>
          </p:nvSpPr>
          <p:spPr>
            <a:xfrm>
              <a:off x="3810000" y="5791200"/>
              <a:ext cx="1447800"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75" name="Google Shape;675;p70"/>
            <p:cNvCxnSpPr/>
            <p:nvPr/>
          </p:nvCxnSpPr>
          <p:spPr>
            <a:xfrm>
              <a:off x="2438400" y="6019800"/>
              <a:ext cx="13716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sp>
        <p:nvSpPr>
          <p:cNvPr id="680" name="Google Shape;680;p71"/>
          <p:cNvSpPr txBox="1"/>
          <p:nvPr>
            <p:ph type="title"/>
          </p:nvPr>
        </p:nvSpPr>
        <p:spPr>
          <a:xfrm>
            <a:off x="1398397" y="480186"/>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81" name="Google Shape;681;p71"/>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27: Khi đã cài xong thì ta chọn nút close</a:t>
            </a:r>
            <a:endParaRPr/>
          </a:p>
        </p:txBody>
      </p:sp>
      <p:grpSp>
        <p:nvGrpSpPr>
          <p:cNvPr id="682" name="Google Shape;682;p71"/>
          <p:cNvGrpSpPr/>
          <p:nvPr/>
        </p:nvGrpSpPr>
        <p:grpSpPr>
          <a:xfrm>
            <a:off x="1905000" y="1828800"/>
            <a:ext cx="4725059" cy="3886742"/>
            <a:chOff x="1981200" y="2590800"/>
            <a:chExt cx="4725059" cy="3886742"/>
          </a:xfrm>
        </p:grpSpPr>
        <p:pic>
          <p:nvPicPr>
            <p:cNvPr id="683" name="Google Shape;683;p71"/>
            <p:cNvPicPr preferRelativeResize="0"/>
            <p:nvPr/>
          </p:nvPicPr>
          <p:blipFill rotWithShape="1">
            <a:blip r:embed="rId3">
              <a:alphaModFix/>
            </a:blip>
            <a:srcRect b="0" l="0" r="0" t="0"/>
            <a:stretch/>
          </p:blipFill>
          <p:spPr>
            <a:xfrm>
              <a:off x="1981200" y="2590800"/>
              <a:ext cx="4725059" cy="3886742"/>
            </a:xfrm>
            <a:prstGeom prst="rect">
              <a:avLst/>
            </a:prstGeom>
            <a:noFill/>
            <a:ln>
              <a:noFill/>
            </a:ln>
          </p:spPr>
        </p:pic>
        <p:sp>
          <p:nvSpPr>
            <p:cNvPr id="684" name="Google Shape;684;p71"/>
            <p:cNvSpPr/>
            <p:nvPr/>
          </p:nvSpPr>
          <p:spPr>
            <a:xfrm>
              <a:off x="5791200" y="6096000"/>
              <a:ext cx="762000" cy="281814"/>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85" name="Google Shape;685;p71"/>
            <p:cNvCxnSpPr/>
            <p:nvPr/>
          </p:nvCxnSpPr>
          <p:spPr>
            <a:xfrm>
              <a:off x="5105400" y="6248400"/>
              <a:ext cx="6858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72"/>
          <p:cNvSpPr txBox="1"/>
          <p:nvPr>
            <p:ph type="title"/>
          </p:nvPr>
        </p:nvSpPr>
        <p:spPr>
          <a:xfrm>
            <a:off x="1398397" y="480186"/>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691" name="Google Shape;691;p7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Kết quả khi ta đóng gói chương trình hoàn chỉnh</a:t>
            </a:r>
            <a:endParaRPr/>
          </a:p>
        </p:txBody>
      </p:sp>
      <p:grpSp>
        <p:nvGrpSpPr>
          <p:cNvPr id="692" name="Google Shape;692;p72"/>
          <p:cNvGrpSpPr/>
          <p:nvPr/>
        </p:nvGrpSpPr>
        <p:grpSpPr>
          <a:xfrm>
            <a:off x="748500" y="1768432"/>
            <a:ext cx="8077200" cy="4607590"/>
            <a:chOff x="0" y="1905000"/>
            <a:chExt cx="9144000" cy="5140990"/>
          </a:xfrm>
        </p:grpSpPr>
        <p:pic>
          <p:nvPicPr>
            <p:cNvPr id="693" name="Google Shape;693;p72"/>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694" name="Google Shape;694;p72"/>
            <p:cNvSpPr/>
            <p:nvPr/>
          </p:nvSpPr>
          <p:spPr>
            <a:xfrm>
              <a:off x="990600" y="2438400"/>
              <a:ext cx="609600" cy="533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95" name="Google Shape;695;p72"/>
            <p:cNvCxnSpPr/>
            <p:nvPr/>
          </p:nvCxnSpPr>
          <p:spPr>
            <a:xfrm rot="10800000">
              <a:off x="1600200" y="2667000"/>
              <a:ext cx="7620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9" name="Shape 699"/>
        <p:cNvGrpSpPr/>
        <p:nvPr/>
      </p:nvGrpSpPr>
      <p:grpSpPr>
        <a:xfrm>
          <a:off x="0" y="0"/>
          <a:ext cx="0" cy="0"/>
          <a:chOff x="0" y="0"/>
          <a:chExt cx="0" cy="0"/>
        </a:xfrm>
      </p:grpSpPr>
      <p:sp>
        <p:nvSpPr>
          <p:cNvPr id="700" name="Google Shape;700;p73"/>
          <p:cNvSpPr txBox="1"/>
          <p:nvPr>
            <p:ph type="title"/>
          </p:nvPr>
        </p:nvSpPr>
        <p:spPr>
          <a:xfrm>
            <a:off x="1398397" y="480186"/>
            <a:ext cx="7745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CÀI ĐẶT CHƯƠNG TRÌNH ĐÓNG GÓI</a:t>
            </a:r>
            <a:endParaRPr/>
          </a:p>
        </p:txBody>
      </p:sp>
      <p:sp>
        <p:nvSpPr>
          <p:cNvPr id="701" name="Google Shape;701;p7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 : Nhấp vào chương trình đã đóng gói trước </a:t>
            </a:r>
            <a:endParaRPr/>
          </a:p>
        </p:txBody>
      </p:sp>
      <p:grpSp>
        <p:nvGrpSpPr>
          <p:cNvPr id="702" name="Google Shape;702;p73"/>
          <p:cNvGrpSpPr/>
          <p:nvPr/>
        </p:nvGrpSpPr>
        <p:grpSpPr>
          <a:xfrm>
            <a:off x="685800" y="1784083"/>
            <a:ext cx="8255000" cy="4347569"/>
            <a:chOff x="0" y="1905000"/>
            <a:chExt cx="9144000" cy="5140990"/>
          </a:xfrm>
        </p:grpSpPr>
        <p:pic>
          <p:nvPicPr>
            <p:cNvPr id="703" name="Google Shape;703;p73"/>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704" name="Google Shape;704;p73"/>
            <p:cNvSpPr/>
            <p:nvPr/>
          </p:nvSpPr>
          <p:spPr>
            <a:xfrm>
              <a:off x="1066800" y="1905000"/>
              <a:ext cx="331597"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705" name="Google Shape;705;p73"/>
            <p:cNvCxnSpPr/>
            <p:nvPr/>
          </p:nvCxnSpPr>
          <p:spPr>
            <a:xfrm rot="10800000">
              <a:off x="1398397" y="2181999"/>
              <a:ext cx="887603"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sp>
        <p:nvSpPr>
          <p:cNvPr id="710" name="Google Shape;710;p7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 Khi thông báo thành công / ok để mở chương trình ra</a:t>
            </a:r>
            <a:endParaRPr/>
          </a:p>
        </p:txBody>
      </p:sp>
      <p:grpSp>
        <p:nvGrpSpPr>
          <p:cNvPr id="711" name="Google Shape;711;p74"/>
          <p:cNvGrpSpPr/>
          <p:nvPr/>
        </p:nvGrpSpPr>
        <p:grpSpPr>
          <a:xfrm>
            <a:off x="914400" y="1600200"/>
            <a:ext cx="7467600" cy="3806825"/>
            <a:chOff x="0" y="1905000"/>
            <a:chExt cx="9144000" cy="5140990"/>
          </a:xfrm>
        </p:grpSpPr>
        <p:pic>
          <p:nvPicPr>
            <p:cNvPr id="712" name="Google Shape;712;p74"/>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713" name="Google Shape;713;p74"/>
            <p:cNvSpPr/>
            <p:nvPr/>
          </p:nvSpPr>
          <p:spPr>
            <a:xfrm>
              <a:off x="4547298" y="4715940"/>
              <a:ext cx="6096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714" name="Google Shape;714;p74"/>
            <p:cNvCxnSpPr/>
            <p:nvPr/>
          </p:nvCxnSpPr>
          <p:spPr>
            <a:xfrm>
              <a:off x="3657600" y="4830240"/>
              <a:ext cx="762000" cy="0"/>
            </a:xfrm>
            <a:prstGeom prst="straightConnector1">
              <a:avLst/>
            </a:prstGeom>
            <a:noFill/>
            <a:ln cap="flat" cmpd="sng" w="9525">
              <a:solidFill>
                <a:srgbClr val="FF0000"/>
              </a:solidFill>
              <a:prstDash val="solid"/>
              <a:round/>
              <a:headEnd len="sm" w="sm" type="none"/>
              <a:tailEnd len="med" w="med" type="triangle"/>
            </a:ln>
          </p:spPr>
        </p:cxnSp>
      </p:grpSp>
      <p:sp>
        <p:nvSpPr>
          <p:cNvPr id="715" name="Google Shape;715;p74"/>
          <p:cNvSpPr txBox="1"/>
          <p:nvPr/>
        </p:nvSpPr>
        <p:spPr>
          <a:xfrm>
            <a:off x="1447800" y="510197"/>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CHƯƠNG TRÌNH ĐÓNG GÓI</a:t>
            </a:r>
            <a:endParaRPr b="1" i="0" sz="2800">
              <a:solidFill>
                <a:schemeClr val="lt1"/>
              </a:solidFill>
              <a:latin typeface="Times New Roman"/>
              <a:ea typeface="Times New Roman"/>
              <a:cs typeface="Times New Roman"/>
              <a:sym typeface="Times New Roman"/>
            </a:endParaRPr>
          </a:p>
        </p:txBody>
      </p:sp>
      <p:sp>
        <p:nvSpPr>
          <p:cNvPr id="716" name="Google Shape;716;p74"/>
          <p:cNvSpPr txBox="1"/>
          <p:nvPr/>
        </p:nvSpPr>
        <p:spPr>
          <a:xfrm>
            <a:off x="444500" y="5791659"/>
            <a:ext cx="8255000" cy="73866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400">
                <a:solidFill>
                  <a:schemeClr val="dk1"/>
                </a:solidFill>
                <a:latin typeface="Calibri"/>
                <a:ea typeface="Calibri"/>
                <a:cs typeface="Calibri"/>
                <a:sym typeface="Calibri"/>
              </a:rPr>
              <a:t>Chương trình đã cài đặt thành công. Bây giờ các bạn có thể chạy chương trình mà không cần đến việc cài VB.Net và SQL server.</a:t>
            </a:r>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sp>
        <p:nvSpPr>
          <p:cNvPr id="721" name="Google Shape;721;p7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Giao diện khi chạy chương trình</a:t>
            </a:r>
            <a:endParaRPr/>
          </a:p>
        </p:txBody>
      </p:sp>
      <p:pic>
        <p:nvPicPr>
          <p:cNvPr id="722" name="Google Shape;722;p75"/>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723" name="Google Shape;723;p75"/>
          <p:cNvSpPr/>
          <p:nvPr/>
        </p:nvSpPr>
        <p:spPr>
          <a:xfrm>
            <a:off x="838200" y="5791200"/>
            <a:ext cx="57150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724" name="Google Shape;724;p75"/>
          <p:cNvCxnSpPr/>
          <p:nvPr/>
        </p:nvCxnSpPr>
        <p:spPr>
          <a:xfrm flipH="1" rot="10800000">
            <a:off x="-609600" y="6096000"/>
            <a:ext cx="1447800" cy="762000"/>
          </a:xfrm>
          <a:prstGeom prst="straightConnector1">
            <a:avLst/>
          </a:prstGeom>
          <a:noFill/>
          <a:ln cap="flat" cmpd="sng" w="9525">
            <a:solidFill>
              <a:srgbClr val="FF0000"/>
            </a:solidFill>
            <a:prstDash val="solid"/>
            <a:round/>
            <a:headEnd len="sm" w="sm" type="none"/>
            <a:tailEnd len="med" w="med" type="triangle"/>
          </a:ln>
        </p:spPr>
      </p:cxnSp>
      <p:sp>
        <p:nvSpPr>
          <p:cNvPr id="725" name="Google Shape;725;p75"/>
          <p:cNvSpPr txBox="1"/>
          <p:nvPr/>
        </p:nvSpPr>
        <p:spPr>
          <a:xfrm>
            <a:off x="1447800" y="510197"/>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CHƯƠNG TRÌNH ĐÓNG GÓI</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0" name="Shape 730"/>
        <p:cNvGrpSpPr/>
        <p:nvPr/>
      </p:nvGrpSpPr>
      <p:grpSpPr>
        <a:xfrm>
          <a:off x="0" y="0"/>
          <a:ext cx="0" cy="0"/>
          <a:chOff x="0" y="0"/>
          <a:chExt cx="0" cy="0"/>
        </a:xfrm>
      </p:grpSpPr>
      <p:sp>
        <p:nvSpPr>
          <p:cNvPr id="731" name="Google Shape;731;p76"/>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732" name="Google Shape;732;p76"/>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