
<file path=[Content_Types].xml><?xml version="1.0" encoding="utf-8"?>
<Types xmlns="http://schemas.openxmlformats.org/package/2006/content-types">
  <Default Extension="png" ContentType="image/png"/>
  <Default Extension="tmp" ContentType="image/pn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notesMasterIdLst>
    <p:notesMasterId r:id="rId63"/>
  </p:notesMasterIdLst>
  <p:sldIdLst>
    <p:sldId id="260" r:id="rId2"/>
    <p:sldId id="412" r:id="rId3"/>
    <p:sldId id="478" r:id="rId4"/>
    <p:sldId id="479" r:id="rId5"/>
    <p:sldId id="480" r:id="rId6"/>
    <p:sldId id="481" r:id="rId7"/>
    <p:sldId id="484" r:id="rId8"/>
    <p:sldId id="485" r:id="rId9"/>
    <p:sldId id="486" r:id="rId10"/>
    <p:sldId id="487" r:id="rId11"/>
    <p:sldId id="488" r:id="rId12"/>
    <p:sldId id="489" r:id="rId13"/>
    <p:sldId id="492" r:id="rId14"/>
    <p:sldId id="482" r:id="rId15"/>
    <p:sldId id="413" r:id="rId16"/>
    <p:sldId id="433" r:id="rId17"/>
    <p:sldId id="419" r:id="rId18"/>
    <p:sldId id="420" r:id="rId19"/>
    <p:sldId id="426" r:id="rId20"/>
    <p:sldId id="423" r:id="rId21"/>
    <p:sldId id="424" r:id="rId22"/>
    <p:sldId id="425" r:id="rId23"/>
    <p:sldId id="427" r:id="rId24"/>
    <p:sldId id="429" r:id="rId25"/>
    <p:sldId id="431" r:id="rId26"/>
    <p:sldId id="432" r:id="rId27"/>
    <p:sldId id="422" r:id="rId28"/>
    <p:sldId id="434" r:id="rId29"/>
    <p:sldId id="435" r:id="rId30"/>
    <p:sldId id="437" r:id="rId31"/>
    <p:sldId id="438" r:id="rId32"/>
    <p:sldId id="439" r:id="rId33"/>
    <p:sldId id="440" r:id="rId34"/>
    <p:sldId id="441" r:id="rId35"/>
    <p:sldId id="442" r:id="rId36"/>
    <p:sldId id="436" r:id="rId37"/>
    <p:sldId id="443" r:id="rId38"/>
    <p:sldId id="444" r:id="rId39"/>
    <p:sldId id="445" r:id="rId40"/>
    <p:sldId id="446" r:id="rId41"/>
    <p:sldId id="447" r:id="rId42"/>
    <p:sldId id="448" r:id="rId43"/>
    <p:sldId id="449" r:id="rId44"/>
    <p:sldId id="450" r:id="rId45"/>
    <p:sldId id="451" r:id="rId46"/>
    <p:sldId id="453" r:id="rId47"/>
    <p:sldId id="454" r:id="rId48"/>
    <p:sldId id="456" r:id="rId49"/>
    <p:sldId id="490" r:id="rId50"/>
    <p:sldId id="458" r:id="rId51"/>
    <p:sldId id="459" r:id="rId52"/>
    <p:sldId id="460" r:id="rId53"/>
    <p:sldId id="461" r:id="rId54"/>
    <p:sldId id="462" r:id="rId55"/>
    <p:sldId id="463" r:id="rId56"/>
    <p:sldId id="464" r:id="rId57"/>
    <p:sldId id="465" r:id="rId58"/>
    <p:sldId id="466" r:id="rId59"/>
    <p:sldId id="467" r:id="rId60"/>
    <p:sldId id="282" r:id="rId61"/>
    <p:sldId id="307" r:id="rId62"/>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Microsoft account" initials="Ma" lastIdx="1" clrIdx="0">
    <p:extLst>
      <p:ext uri="{19B8F6BF-5375-455C-9EA6-DF929625EA0E}">
        <p15:presenceInfo xmlns:p15="http://schemas.microsoft.com/office/powerpoint/2012/main" userId="5ef6744a2e7e812c" providerId="Windows Liv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5306E"/>
    <a:srgbClr val="92C952"/>
    <a:srgbClr val="F29D64"/>
    <a:srgbClr val="2D6633"/>
    <a:srgbClr val="099ED9"/>
    <a:srgbClr val="96969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3C2FFA5D-87B4-456A-9821-1D502468CF0F}" styleName="Themed Style 1 - Accent 1">
    <a:tblBg>
      <a:fillRef idx="2">
        <a:schemeClr val="accent1"/>
      </a:fillRef>
      <a:effectRef idx="1">
        <a:schemeClr val="accent1"/>
      </a:effectRef>
    </a:tblBg>
    <a:wholeTbl>
      <a:tcTxStyle>
        <a:fontRef idx="minor">
          <a:scrgbClr r="0" g="0" b="0"/>
        </a:fontRef>
        <a:schemeClr val="dk1"/>
      </a:tcTxStyle>
      <a:tcStyle>
        <a:tcBdr>
          <a:left>
            <a:lnRef idx="1">
              <a:schemeClr val="accent1"/>
            </a:lnRef>
          </a:left>
          <a:right>
            <a:lnRef idx="1">
              <a:schemeClr val="accent1"/>
            </a:lnRef>
          </a:right>
          <a:top>
            <a:lnRef idx="1">
              <a:schemeClr val="accent1"/>
            </a:lnRef>
          </a:top>
          <a:bottom>
            <a:lnRef idx="1">
              <a:schemeClr val="accent1"/>
            </a:lnRef>
          </a:bottom>
          <a:insideH>
            <a:lnRef idx="1">
              <a:schemeClr val="accent1"/>
            </a:lnRef>
          </a:insideH>
          <a:insideV>
            <a:lnRef idx="1">
              <a:schemeClr val="accent1"/>
            </a:lnRef>
          </a:insideV>
        </a:tcBdr>
        <a:fill>
          <a:noFill/>
        </a:fill>
      </a:tcStyle>
    </a:wholeTbl>
    <a:band1H>
      <a:tcStyle>
        <a:tcBdr/>
        <a:fill>
          <a:solidFill>
            <a:schemeClr val="accent1">
              <a:alpha val="40000"/>
            </a:schemeClr>
          </a:solidFill>
        </a:fill>
      </a:tcStyle>
    </a:band1H>
    <a:band2H>
      <a:tcStyle>
        <a:tcBdr/>
      </a:tcStyle>
    </a:band2H>
    <a:band1V>
      <a:tcStyle>
        <a:tcBdr>
          <a:top>
            <a:lnRef idx="1">
              <a:schemeClr val="accent1"/>
            </a:lnRef>
          </a:top>
          <a:bottom>
            <a:lnRef idx="1">
              <a:schemeClr val="accent1"/>
            </a:lnRef>
          </a:bottom>
        </a:tcBdr>
        <a:fill>
          <a:solidFill>
            <a:schemeClr val="accent1">
              <a:alpha val="40000"/>
            </a:schemeClr>
          </a:solidFill>
        </a:fill>
      </a:tcStyle>
    </a:band1V>
    <a:band2V>
      <a:tcStyle>
        <a:tcBdr/>
      </a:tcStyle>
    </a:band2V>
    <a:lastCol>
      <a:tcTxStyle b="on"/>
      <a:tcStyle>
        <a:tcBdr>
          <a:left>
            <a:lnRef idx="2">
              <a:schemeClr val="accent1"/>
            </a:lnRef>
          </a:left>
          <a:right>
            <a:lnRef idx="1">
              <a:schemeClr val="accent1"/>
            </a:lnRef>
          </a:right>
          <a:top>
            <a:lnRef idx="1">
              <a:schemeClr val="accent1"/>
            </a:lnRef>
          </a:top>
          <a:bottom>
            <a:lnRef idx="1">
              <a:schemeClr val="accent1"/>
            </a:lnRef>
          </a:bottom>
          <a:insideH>
            <a:lnRef idx="1">
              <a:schemeClr val="accent1"/>
            </a:lnRef>
          </a:insideH>
          <a:insideV>
            <a:ln>
              <a:noFill/>
            </a:ln>
          </a:insideV>
        </a:tcBdr>
      </a:tcStyle>
    </a:lastCol>
    <a:firstCol>
      <a:tcTxStyle b="on"/>
      <a:tcStyle>
        <a:tcBdr>
          <a:left>
            <a:lnRef idx="1">
              <a:schemeClr val="accent1"/>
            </a:lnRef>
          </a:left>
          <a:right>
            <a:lnRef idx="2">
              <a:schemeClr val="accent1"/>
            </a:lnRef>
          </a:right>
          <a:top>
            <a:lnRef idx="1">
              <a:schemeClr val="accent1"/>
            </a:lnRef>
          </a:top>
          <a:bottom>
            <a:lnRef idx="1">
              <a:schemeClr val="accent1"/>
            </a:lnRef>
          </a:bottom>
          <a:insideH>
            <a:lnRef idx="1">
              <a:schemeClr val="accent1"/>
            </a:lnRef>
          </a:insideH>
          <a:insideV>
            <a:ln>
              <a:noFill/>
            </a:ln>
          </a:insideV>
        </a:tcBdr>
      </a:tcStyle>
    </a:firstCol>
    <a:lastRow>
      <a:tcTxStyle b="on"/>
      <a:tcStyle>
        <a:tcBdr>
          <a:left>
            <a:lnRef idx="1">
              <a:schemeClr val="accent1"/>
            </a:lnRef>
          </a:left>
          <a:right>
            <a:lnRef idx="1">
              <a:schemeClr val="accent1"/>
            </a:lnRef>
          </a:right>
          <a:top>
            <a:lnRef idx="2">
              <a:schemeClr val="accent1"/>
            </a:lnRef>
          </a:top>
          <a:bottom>
            <a:lnRef idx="2">
              <a:schemeClr val="accent1"/>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1"/>
            </a:lnRef>
          </a:left>
          <a:right>
            <a:lnRef idx="1">
              <a:schemeClr val="accent1"/>
            </a:lnRef>
          </a:right>
          <a:top>
            <a:lnRef idx="1">
              <a:schemeClr val="accent1"/>
            </a:lnRef>
          </a:top>
          <a:bottom>
            <a:lnRef idx="2">
              <a:schemeClr val="lt1"/>
            </a:lnRef>
          </a:bottom>
          <a:insideH>
            <a:ln>
              <a:noFill/>
            </a:ln>
          </a:insideH>
          <a:insideV>
            <a:ln>
              <a:noFill/>
            </a:ln>
          </a:insideV>
        </a:tcBdr>
        <a:fill>
          <a:solidFill>
            <a:schemeClr val="accent1"/>
          </a:solidFill>
        </a:fill>
      </a:tcStyle>
    </a:firstRow>
  </a:tblStyle>
  <a:tblStyle styleId="{08FB837D-C827-4EFA-A057-4D05807E0F7C}" styleName="Themed Style 1 - Accent 6">
    <a:tblBg>
      <a:fillRef idx="2">
        <a:schemeClr val="accent6"/>
      </a:fillRef>
      <a:effectRef idx="1">
        <a:schemeClr val="accent6"/>
      </a:effectRef>
    </a:tblBg>
    <a:wholeTbl>
      <a:tcTxStyle>
        <a:fontRef idx="minor">
          <a:scrgbClr r="0" g="0" b="0"/>
        </a:fontRef>
        <a:schemeClr val="dk1"/>
      </a:tcTxStyle>
      <a:tcStyle>
        <a:tcBdr>
          <a:left>
            <a:lnRef idx="1">
              <a:schemeClr val="accent6"/>
            </a:lnRef>
          </a:left>
          <a:right>
            <a:lnRef idx="1">
              <a:schemeClr val="accent6"/>
            </a:lnRef>
          </a:right>
          <a:top>
            <a:lnRef idx="1">
              <a:schemeClr val="accent6"/>
            </a:lnRef>
          </a:top>
          <a:bottom>
            <a:lnRef idx="1">
              <a:schemeClr val="accent6"/>
            </a:lnRef>
          </a:bottom>
          <a:insideH>
            <a:lnRef idx="1">
              <a:schemeClr val="accent6"/>
            </a:lnRef>
          </a:insideH>
          <a:insideV>
            <a:lnRef idx="1">
              <a:schemeClr val="accent6"/>
            </a:lnRef>
          </a:insideV>
        </a:tcBdr>
        <a:fill>
          <a:noFill/>
        </a:fill>
      </a:tcStyle>
    </a:wholeTbl>
    <a:band1H>
      <a:tcStyle>
        <a:tcBdr/>
        <a:fill>
          <a:solidFill>
            <a:schemeClr val="accent6">
              <a:alpha val="40000"/>
            </a:schemeClr>
          </a:solidFill>
        </a:fill>
      </a:tcStyle>
    </a:band1H>
    <a:band2H>
      <a:tcStyle>
        <a:tcBdr/>
      </a:tcStyle>
    </a:band2H>
    <a:band1V>
      <a:tcStyle>
        <a:tcBdr>
          <a:top>
            <a:lnRef idx="1">
              <a:schemeClr val="accent6"/>
            </a:lnRef>
          </a:top>
          <a:bottom>
            <a:lnRef idx="1">
              <a:schemeClr val="accent6"/>
            </a:lnRef>
          </a:bottom>
        </a:tcBdr>
        <a:fill>
          <a:solidFill>
            <a:schemeClr val="accent6">
              <a:alpha val="40000"/>
            </a:schemeClr>
          </a:solidFill>
        </a:fill>
      </a:tcStyle>
    </a:band1V>
    <a:band2V>
      <a:tcStyle>
        <a:tcBdr/>
      </a:tcStyle>
    </a:band2V>
    <a:lastCol>
      <a:tcTxStyle b="on"/>
      <a:tcStyle>
        <a:tcBdr>
          <a:left>
            <a:lnRef idx="2">
              <a:schemeClr val="accent6"/>
            </a:lnRef>
          </a:left>
          <a:right>
            <a:lnRef idx="1">
              <a:schemeClr val="accent6"/>
            </a:lnRef>
          </a:right>
          <a:top>
            <a:lnRef idx="1">
              <a:schemeClr val="accent6"/>
            </a:lnRef>
          </a:top>
          <a:bottom>
            <a:lnRef idx="1">
              <a:schemeClr val="accent6"/>
            </a:lnRef>
          </a:bottom>
          <a:insideH>
            <a:lnRef idx="1">
              <a:schemeClr val="accent6"/>
            </a:lnRef>
          </a:insideH>
          <a:insideV>
            <a:ln>
              <a:noFill/>
            </a:ln>
          </a:insideV>
        </a:tcBdr>
      </a:tcStyle>
    </a:lastCol>
    <a:firstCol>
      <a:tcTxStyle b="on"/>
      <a:tcStyle>
        <a:tcBdr>
          <a:left>
            <a:lnRef idx="1">
              <a:schemeClr val="accent6"/>
            </a:lnRef>
          </a:left>
          <a:right>
            <a:lnRef idx="2">
              <a:schemeClr val="accent6"/>
            </a:lnRef>
          </a:right>
          <a:top>
            <a:lnRef idx="1">
              <a:schemeClr val="accent6"/>
            </a:lnRef>
          </a:top>
          <a:bottom>
            <a:lnRef idx="1">
              <a:schemeClr val="accent6"/>
            </a:lnRef>
          </a:bottom>
          <a:insideH>
            <a:lnRef idx="1">
              <a:schemeClr val="accent6"/>
            </a:lnRef>
          </a:insideH>
          <a:insideV>
            <a:ln>
              <a:noFill/>
            </a:ln>
          </a:insideV>
        </a:tcBdr>
      </a:tcStyle>
    </a:firstCol>
    <a:lastRow>
      <a:tcTxStyle b="on"/>
      <a:tcStyle>
        <a:tcBdr>
          <a:left>
            <a:lnRef idx="1">
              <a:schemeClr val="accent6"/>
            </a:lnRef>
          </a:left>
          <a:right>
            <a:lnRef idx="1">
              <a:schemeClr val="accent6"/>
            </a:lnRef>
          </a:right>
          <a:top>
            <a:lnRef idx="2">
              <a:schemeClr val="accent6"/>
            </a:lnRef>
          </a:top>
          <a:bottom>
            <a:lnRef idx="2">
              <a:schemeClr val="accent6"/>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6"/>
            </a:lnRef>
          </a:left>
          <a:right>
            <a:lnRef idx="1">
              <a:schemeClr val="accent6"/>
            </a:lnRef>
          </a:right>
          <a:top>
            <a:lnRef idx="1">
              <a:schemeClr val="accent6"/>
            </a:lnRef>
          </a:top>
          <a:bottom>
            <a:lnRef idx="2">
              <a:schemeClr val="lt1"/>
            </a:lnRef>
          </a:bottom>
          <a:insideH>
            <a:ln>
              <a:noFill/>
            </a:ln>
          </a:insideH>
          <a:insideV>
            <a:ln>
              <a:noFill/>
            </a:ln>
          </a:insideV>
        </a:tcBdr>
        <a:fill>
          <a:solidFill>
            <a:schemeClr val="accent6"/>
          </a:solidFill>
        </a:fill>
      </a:tcStyle>
    </a:firstRow>
  </a:tblStyle>
  <a:tblStyle styleId="{35758FB7-9AC5-4552-8A53-C91805E547FA}" styleName="Themed Style 1 - Accent 5">
    <a:tblBg>
      <a:fillRef idx="2">
        <a:schemeClr val="accent5"/>
      </a:fillRef>
      <a:effectRef idx="1">
        <a:schemeClr val="accent5"/>
      </a:effectRef>
    </a:tblBg>
    <a:wholeTbl>
      <a:tcTxStyle>
        <a:fontRef idx="minor">
          <a:scrgbClr r="0" g="0" b="0"/>
        </a:fontRef>
        <a:schemeClr val="dk1"/>
      </a:tcTxStyle>
      <a:tcStyle>
        <a:tcBdr>
          <a:left>
            <a:lnRef idx="1">
              <a:schemeClr val="accent5"/>
            </a:lnRef>
          </a:left>
          <a:right>
            <a:lnRef idx="1">
              <a:schemeClr val="accent5"/>
            </a:lnRef>
          </a:right>
          <a:top>
            <a:lnRef idx="1">
              <a:schemeClr val="accent5"/>
            </a:lnRef>
          </a:top>
          <a:bottom>
            <a:lnRef idx="1">
              <a:schemeClr val="accent5"/>
            </a:lnRef>
          </a:bottom>
          <a:insideH>
            <a:lnRef idx="1">
              <a:schemeClr val="accent5"/>
            </a:lnRef>
          </a:insideH>
          <a:insideV>
            <a:lnRef idx="1">
              <a:schemeClr val="accent5"/>
            </a:lnRef>
          </a:insideV>
        </a:tcBdr>
        <a:fill>
          <a:noFill/>
        </a:fill>
      </a:tcStyle>
    </a:wholeTbl>
    <a:band1H>
      <a:tcStyle>
        <a:tcBdr/>
        <a:fill>
          <a:solidFill>
            <a:schemeClr val="accent5">
              <a:alpha val="40000"/>
            </a:schemeClr>
          </a:solidFill>
        </a:fill>
      </a:tcStyle>
    </a:band1H>
    <a:band2H>
      <a:tcStyle>
        <a:tcBdr/>
      </a:tcStyle>
    </a:band2H>
    <a:band1V>
      <a:tcStyle>
        <a:tcBdr>
          <a:top>
            <a:lnRef idx="1">
              <a:schemeClr val="accent5"/>
            </a:lnRef>
          </a:top>
          <a:bottom>
            <a:lnRef idx="1">
              <a:schemeClr val="accent5"/>
            </a:lnRef>
          </a:bottom>
        </a:tcBdr>
        <a:fill>
          <a:solidFill>
            <a:schemeClr val="accent5">
              <a:alpha val="40000"/>
            </a:schemeClr>
          </a:solidFill>
        </a:fill>
      </a:tcStyle>
    </a:band1V>
    <a:band2V>
      <a:tcStyle>
        <a:tcBdr/>
      </a:tcStyle>
    </a:band2V>
    <a:lastCol>
      <a:tcTxStyle b="on"/>
      <a:tcStyle>
        <a:tcBdr>
          <a:left>
            <a:lnRef idx="2">
              <a:schemeClr val="accent5"/>
            </a:lnRef>
          </a:left>
          <a:right>
            <a:lnRef idx="1">
              <a:schemeClr val="accent5"/>
            </a:lnRef>
          </a:right>
          <a:top>
            <a:lnRef idx="1">
              <a:schemeClr val="accent5"/>
            </a:lnRef>
          </a:top>
          <a:bottom>
            <a:lnRef idx="1">
              <a:schemeClr val="accent5"/>
            </a:lnRef>
          </a:bottom>
          <a:insideH>
            <a:lnRef idx="1">
              <a:schemeClr val="accent5"/>
            </a:lnRef>
          </a:insideH>
          <a:insideV>
            <a:ln>
              <a:noFill/>
            </a:ln>
          </a:insideV>
        </a:tcBdr>
      </a:tcStyle>
    </a:lastCol>
    <a:firstCol>
      <a:tcTxStyle b="on"/>
      <a:tcStyle>
        <a:tcBdr>
          <a:left>
            <a:lnRef idx="1">
              <a:schemeClr val="accent5"/>
            </a:lnRef>
          </a:left>
          <a:right>
            <a:lnRef idx="2">
              <a:schemeClr val="accent5"/>
            </a:lnRef>
          </a:right>
          <a:top>
            <a:lnRef idx="1">
              <a:schemeClr val="accent5"/>
            </a:lnRef>
          </a:top>
          <a:bottom>
            <a:lnRef idx="1">
              <a:schemeClr val="accent5"/>
            </a:lnRef>
          </a:bottom>
          <a:insideH>
            <a:lnRef idx="1">
              <a:schemeClr val="accent5"/>
            </a:lnRef>
          </a:insideH>
          <a:insideV>
            <a:ln>
              <a:noFill/>
            </a:ln>
          </a:insideV>
        </a:tcBdr>
      </a:tcStyle>
    </a:firstCol>
    <a:lastRow>
      <a:tcTxStyle b="on"/>
      <a:tcStyle>
        <a:tcBdr>
          <a:left>
            <a:lnRef idx="1">
              <a:schemeClr val="accent5"/>
            </a:lnRef>
          </a:left>
          <a:right>
            <a:lnRef idx="1">
              <a:schemeClr val="accent5"/>
            </a:lnRef>
          </a:right>
          <a:top>
            <a:lnRef idx="2">
              <a:schemeClr val="accent5"/>
            </a:lnRef>
          </a:top>
          <a:bottom>
            <a:lnRef idx="2">
              <a:schemeClr val="accent5"/>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5"/>
            </a:lnRef>
          </a:left>
          <a:right>
            <a:lnRef idx="1">
              <a:schemeClr val="accent5"/>
            </a:lnRef>
          </a:right>
          <a:top>
            <a:lnRef idx="1">
              <a:schemeClr val="accent5"/>
            </a:lnRef>
          </a:top>
          <a:bottom>
            <a:lnRef idx="2">
              <a:schemeClr val="lt1"/>
            </a:lnRef>
          </a:bottom>
          <a:insideH>
            <a:ln>
              <a:noFill/>
            </a:ln>
          </a:insideH>
          <a:insideV>
            <a:ln>
              <a:noFill/>
            </a:ln>
          </a:insideV>
        </a:tcBdr>
        <a:fill>
          <a:solidFill>
            <a:schemeClr val="accent5"/>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987" autoAdjust="0"/>
    <p:restoredTop sz="81128" autoAdjust="0"/>
  </p:normalViewPr>
  <p:slideViewPr>
    <p:cSldViewPr snapToGrid="0">
      <p:cViewPr varScale="1">
        <p:scale>
          <a:sx n="94" d="100"/>
          <a:sy n="94" d="100"/>
        </p:scale>
        <p:origin x="2076" y="84"/>
      </p:cViewPr>
      <p:guideLst/>
    </p:cSldViewPr>
  </p:slideViewPr>
  <p:outlineViewPr>
    <p:cViewPr>
      <p:scale>
        <a:sx n="33" d="100"/>
        <a:sy n="33" d="100"/>
      </p:scale>
      <p:origin x="0" y="0"/>
    </p:cViewPr>
  </p:outlin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notesMaster" Target="notesMasters/notesMaster1.xml"/><Relationship Id="rId68"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viewProps" Target="viewProps.xml"/><Relationship Id="rId5" Type="http://schemas.openxmlformats.org/officeDocument/2006/relationships/slide" Target="slides/slide4.xml"/><Relationship Id="rId61" Type="http://schemas.openxmlformats.org/officeDocument/2006/relationships/slide" Target="slides/slide60.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commentAuthors" Target="commentAuthors.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theme" Target="theme/theme1.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2226D3AC-0F27-4ED1-A1F8-89FA0732B42A}" type="datetimeFigureOut">
              <a:rPr lang="en-GB" smtClean="0"/>
              <a:t>08/06/2022</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0A095F42-A089-4824-B5E2-D5F665D256F5}" type="slidenum">
              <a:rPr lang="en-GB" smtClean="0"/>
              <a:t>‹#›</a:t>
            </a:fld>
            <a:endParaRPr lang="en-GB"/>
          </a:p>
        </p:txBody>
      </p:sp>
    </p:spTree>
    <p:extLst>
      <p:ext uri="{BB962C8B-B14F-4D97-AF65-F5344CB8AC3E}">
        <p14:creationId xmlns:p14="http://schemas.microsoft.com/office/powerpoint/2010/main" val="242966748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0A095F42-A089-4824-B5E2-D5F665D256F5}" type="slidenum">
              <a:rPr lang="en-GB" smtClean="0"/>
              <a:t>1</a:t>
            </a:fld>
            <a:endParaRPr lang="en-GB"/>
          </a:p>
        </p:txBody>
      </p:sp>
    </p:spTree>
    <p:extLst>
      <p:ext uri="{BB962C8B-B14F-4D97-AF65-F5344CB8AC3E}">
        <p14:creationId xmlns:p14="http://schemas.microsoft.com/office/powerpoint/2010/main" val="181741662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0A095F42-A089-4824-B5E2-D5F665D256F5}" type="slidenum">
              <a:rPr lang="en-GB" smtClean="0"/>
              <a:t>20</a:t>
            </a:fld>
            <a:endParaRPr lang="en-GB"/>
          </a:p>
        </p:txBody>
      </p:sp>
    </p:spTree>
    <p:extLst>
      <p:ext uri="{BB962C8B-B14F-4D97-AF65-F5344CB8AC3E}">
        <p14:creationId xmlns:p14="http://schemas.microsoft.com/office/powerpoint/2010/main" val="12744946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0A095F42-A089-4824-B5E2-D5F665D256F5}" type="slidenum">
              <a:rPr lang="en-GB" smtClean="0"/>
              <a:t>24</a:t>
            </a:fld>
            <a:endParaRPr lang="en-GB"/>
          </a:p>
        </p:txBody>
      </p:sp>
    </p:spTree>
    <p:extLst>
      <p:ext uri="{BB962C8B-B14F-4D97-AF65-F5344CB8AC3E}">
        <p14:creationId xmlns:p14="http://schemas.microsoft.com/office/powerpoint/2010/main" val="407668468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0A095F42-A089-4824-B5E2-D5F665D256F5}" type="slidenum">
              <a:rPr lang="en-GB" smtClean="0"/>
              <a:t>25</a:t>
            </a:fld>
            <a:endParaRPr lang="en-GB"/>
          </a:p>
        </p:txBody>
      </p:sp>
    </p:spTree>
    <p:extLst>
      <p:ext uri="{BB962C8B-B14F-4D97-AF65-F5344CB8AC3E}">
        <p14:creationId xmlns:p14="http://schemas.microsoft.com/office/powerpoint/2010/main" val="423499239"/>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3074" name="Rectangle 2"/>
          <p:cNvSpPr>
            <a:spLocks noGrp="1" noChangeArrowheads="1"/>
          </p:cNvSpPr>
          <p:nvPr>
            <p:ph type="ctrTitle"/>
          </p:nvPr>
        </p:nvSpPr>
        <p:spPr bwMode="gray">
          <a:xfrm>
            <a:off x="1149350" y="2132858"/>
            <a:ext cx="7239074" cy="1583531"/>
          </a:xfrm>
        </p:spPr>
        <p:txBody>
          <a:bodyPr/>
          <a:lstStyle>
            <a:lvl1pPr algn="ctr">
              <a:defRPr sz="4400" i="0">
                <a:solidFill>
                  <a:srgbClr val="003399"/>
                </a:solidFill>
                <a:effectLst>
                  <a:outerShdw blurRad="38100" dist="38100" dir="2700000" algn="tl">
                    <a:srgbClr val="000000">
                      <a:alpha val="43137"/>
                    </a:srgbClr>
                  </a:outerShdw>
                </a:effectLst>
                <a:latin typeface="Cambria" pitchFamily="18" charset="0"/>
              </a:defRPr>
            </a:lvl1pPr>
          </a:lstStyle>
          <a:p>
            <a:pPr lvl="0"/>
            <a:r>
              <a:rPr lang="en-US" noProof="0" smtClean="0"/>
              <a:t>Click to edit Master title style</a:t>
            </a:r>
            <a:endParaRPr lang="en-US" noProof="0"/>
          </a:p>
        </p:txBody>
      </p:sp>
      <p:sp>
        <p:nvSpPr>
          <p:cNvPr id="3075" name="Rectangle 3"/>
          <p:cNvSpPr>
            <a:spLocks noGrp="1" noChangeArrowheads="1"/>
          </p:cNvSpPr>
          <p:nvPr>
            <p:ph type="subTitle" idx="1" hasCustomPrompt="1"/>
          </p:nvPr>
        </p:nvSpPr>
        <p:spPr bwMode="gray">
          <a:xfrm>
            <a:off x="1149350" y="4428728"/>
            <a:ext cx="7239074" cy="728464"/>
          </a:xfrm>
        </p:spPr>
        <p:txBody>
          <a:bodyPr/>
          <a:lstStyle>
            <a:lvl1pPr marL="0" indent="0" algn="ctr">
              <a:buFont typeface="Wingdings" pitchFamily="2" charset="2"/>
              <a:buNone/>
              <a:defRPr sz="2200" b="1" baseline="0">
                <a:solidFill>
                  <a:schemeClr val="tx1"/>
                </a:solidFill>
              </a:defRPr>
            </a:lvl1pPr>
          </a:lstStyle>
          <a:p>
            <a:pPr lvl="0"/>
            <a:r>
              <a:rPr lang="en-US" noProof="0" smtClean="0"/>
              <a:t>Giảng viên: Triệu Thu Hương</a:t>
            </a:r>
            <a:endParaRPr lang="en-US" noProof="0"/>
          </a:p>
        </p:txBody>
      </p:sp>
      <p:sp>
        <p:nvSpPr>
          <p:cNvPr id="20" name="Rectangle 15"/>
          <p:cNvSpPr>
            <a:spLocks noChangeArrowheads="1"/>
          </p:cNvSpPr>
          <p:nvPr/>
        </p:nvSpPr>
        <p:spPr bwMode="gray">
          <a:xfrm>
            <a:off x="1144423" y="4149080"/>
            <a:ext cx="3619537" cy="45719"/>
          </a:xfrm>
          <a:prstGeom prst="rect">
            <a:avLst/>
          </a:prstGeom>
          <a:solidFill>
            <a:srgbClr val="FF6600"/>
          </a:solidFill>
          <a:ln>
            <a:noFill/>
          </a:ln>
        </p:spPr>
        <p:txBody>
          <a:bodyPr/>
          <a:lstStyle/>
          <a:p>
            <a:endParaRPr lang="vi-VN"/>
          </a:p>
        </p:txBody>
      </p:sp>
      <p:sp>
        <p:nvSpPr>
          <p:cNvPr id="23" name="Rectangle 15"/>
          <p:cNvSpPr>
            <a:spLocks noChangeArrowheads="1"/>
          </p:cNvSpPr>
          <p:nvPr/>
        </p:nvSpPr>
        <p:spPr bwMode="gray">
          <a:xfrm>
            <a:off x="1149350" y="4103362"/>
            <a:ext cx="7239074" cy="45719"/>
          </a:xfrm>
          <a:prstGeom prst="rect">
            <a:avLst/>
          </a:prstGeom>
          <a:solidFill>
            <a:srgbClr val="FF6600"/>
          </a:solidFill>
          <a:ln>
            <a:noFill/>
          </a:ln>
        </p:spPr>
        <p:txBody>
          <a:bodyPr/>
          <a:lstStyle/>
          <a:p>
            <a:endParaRPr lang="vi-VN">
              <a:solidFill>
                <a:srgbClr val="FF3300"/>
              </a:solidFill>
            </a:endParaRPr>
          </a:p>
        </p:txBody>
      </p:sp>
      <p:sp>
        <p:nvSpPr>
          <p:cNvPr id="3" name="TextBox 2"/>
          <p:cNvSpPr txBox="1"/>
          <p:nvPr/>
        </p:nvSpPr>
        <p:spPr>
          <a:xfrm>
            <a:off x="2339752" y="478413"/>
            <a:ext cx="4968552" cy="369332"/>
          </a:xfrm>
          <a:prstGeom prst="rect">
            <a:avLst/>
          </a:prstGeom>
          <a:noFill/>
        </p:spPr>
        <p:txBody>
          <a:bodyPr wrap="square" rtlCol="0">
            <a:spAutoFit/>
          </a:bodyPr>
          <a:lstStyle/>
          <a:p>
            <a:pPr algn="ctr"/>
            <a:r>
              <a:rPr lang="en-US" b="1" baseline="0" smtClean="0">
                <a:solidFill>
                  <a:srgbClr val="0033CC"/>
                </a:solidFill>
                <a:latin typeface="Cambria" pitchFamily="18" charset="0"/>
              </a:rPr>
              <a:t>DATABASE PROGRAMMING IN JAVA</a:t>
            </a:r>
            <a:endParaRPr lang="vi-VN" b="1">
              <a:solidFill>
                <a:srgbClr val="0033CC"/>
              </a:solidFill>
              <a:latin typeface="Cambria" pitchFamily="18" charset="0"/>
            </a:endParaRPr>
          </a:p>
        </p:txBody>
      </p:sp>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956376" y="59094"/>
            <a:ext cx="1127935" cy="1137658"/>
          </a:xfrm>
          <a:prstGeom prst="rect">
            <a:avLst/>
          </a:prstGeom>
        </p:spPr>
      </p:pic>
      <p:pic>
        <p:nvPicPr>
          <p:cNvPr id="5" name="Picture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7528" y="61287"/>
            <a:ext cx="1356120" cy="1207473"/>
          </a:xfrm>
          <a:prstGeom prst="rect">
            <a:avLst/>
          </a:prstGeom>
        </p:spPr>
      </p:pic>
    </p:spTree>
    <p:extLst>
      <p:ext uri="{BB962C8B-B14F-4D97-AF65-F5344CB8AC3E}">
        <p14:creationId xmlns:p14="http://schemas.microsoft.com/office/powerpoint/2010/main" val="823954504"/>
      </p:ext>
    </p:extLst>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vi-VN"/>
          </a:p>
        </p:txBody>
      </p:sp>
      <p:sp>
        <p:nvSpPr>
          <p:cNvPr id="3" name="Content Placeholder 2"/>
          <p:cNvSpPr>
            <a:spLocks noGrp="1"/>
          </p:cNvSpPr>
          <p:nvPr>
            <p:ph idx="1"/>
          </p:nvPr>
        </p:nvSpPr>
        <p:spPr/>
        <p:txBody>
          <a:bodyPr/>
          <a:lstStyle>
            <a:lvl1pPr>
              <a:defRPr>
                <a:latin typeface="+mj-lt"/>
              </a:defRPr>
            </a:lvl1pPr>
            <a:lvl2pPr>
              <a:defRPr sz="2400">
                <a:solidFill>
                  <a:srgbClr val="003399"/>
                </a:solidFill>
                <a:latin typeface="+mj-lt"/>
              </a:defRPr>
            </a:lvl2pPr>
            <a:lvl3pPr>
              <a:defRPr sz="2200">
                <a:solidFill>
                  <a:srgbClr val="800000"/>
                </a:solidFill>
                <a:latin typeface="+mj-lt"/>
              </a:defRPr>
            </a:lvl3pPr>
            <a:lvl4pPr>
              <a:defRPr>
                <a:latin typeface="+mj-lt"/>
              </a:defRPr>
            </a:lvl4pPr>
            <a:lvl5pPr>
              <a:defRPr>
                <a:latin typeface="+mj-lt"/>
              </a:defRPr>
            </a:lvl5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4" name="Footer Placeholder 3"/>
          <p:cNvSpPr>
            <a:spLocks noGrp="1"/>
          </p:cNvSpPr>
          <p:nvPr>
            <p:ph type="ftr" sz="quarter" idx="10"/>
          </p:nvPr>
        </p:nvSpPr>
        <p:spPr>
          <a:xfrm>
            <a:off x="2123728" y="6537327"/>
            <a:ext cx="5400600" cy="320675"/>
          </a:xfrm>
          <a:prstGeom prst="rect">
            <a:avLst/>
          </a:prstGeom>
        </p:spPr>
        <p:txBody>
          <a:bodyPr/>
          <a:lstStyle>
            <a:lvl1pPr algn="ctr">
              <a:defRPr sz="1200" b="0">
                <a:latin typeface="+mj-lt"/>
              </a:defRPr>
            </a:lvl1pPr>
          </a:lstStyle>
          <a:p>
            <a:endParaRPr lang="en-GB"/>
          </a:p>
        </p:txBody>
      </p:sp>
      <p:sp>
        <p:nvSpPr>
          <p:cNvPr id="5" name="Slide Number Placeholder 4"/>
          <p:cNvSpPr>
            <a:spLocks noGrp="1"/>
          </p:cNvSpPr>
          <p:nvPr>
            <p:ph type="sldNum" sz="quarter" idx="11"/>
          </p:nvPr>
        </p:nvSpPr>
        <p:spPr>
          <a:xfrm>
            <a:off x="7564670" y="6529663"/>
            <a:ext cx="1125488" cy="288032"/>
          </a:xfrm>
          <a:prstGeom prst="rect">
            <a:avLst/>
          </a:prstGeom>
        </p:spPr>
        <p:txBody>
          <a:bodyPr/>
          <a:lstStyle>
            <a:lvl1pPr>
              <a:defRPr sz="1200" b="0">
                <a:latin typeface="+mj-lt"/>
              </a:defRPr>
            </a:lvl1pPr>
          </a:lstStyle>
          <a:p>
            <a:fld id="{B6B660BE-11E5-49C5-9092-33DADC997675}" type="slidenum">
              <a:rPr lang="en-GB" smtClean="0"/>
              <a:t>‹#›</a:t>
            </a:fld>
            <a:endParaRPr lang="en-GB"/>
          </a:p>
        </p:txBody>
      </p:sp>
      <p:sp>
        <p:nvSpPr>
          <p:cNvPr id="6" name="Date Placeholder 5"/>
          <p:cNvSpPr>
            <a:spLocks noGrp="1"/>
          </p:cNvSpPr>
          <p:nvPr>
            <p:ph type="dt" sz="half" idx="12"/>
          </p:nvPr>
        </p:nvSpPr>
        <p:spPr>
          <a:xfrm>
            <a:off x="467544" y="6540783"/>
            <a:ext cx="1656184" cy="317219"/>
          </a:xfrm>
          <a:prstGeom prst="rect">
            <a:avLst/>
          </a:prstGeom>
        </p:spPr>
        <p:txBody>
          <a:bodyPr/>
          <a:lstStyle>
            <a:lvl1pPr algn="l">
              <a:defRPr sz="1200" b="0">
                <a:latin typeface="+mj-lt"/>
              </a:defRPr>
            </a:lvl1pPr>
          </a:lstStyle>
          <a:p>
            <a:fld id="{F39926C8-B9C3-4B6B-9F3F-A80FC91DE0D5}" type="datetimeFigureOut">
              <a:rPr lang="en-GB" smtClean="0"/>
              <a:t>08/06/2022</a:t>
            </a:fld>
            <a:endParaRPr lang="en-GB"/>
          </a:p>
        </p:txBody>
      </p:sp>
    </p:spTree>
    <p:extLst>
      <p:ext uri="{BB962C8B-B14F-4D97-AF65-F5344CB8AC3E}">
        <p14:creationId xmlns:p14="http://schemas.microsoft.com/office/powerpoint/2010/main" val="182188995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tbl" preserve="1">
  <p:cSld name="Title and Table">
    <p:spTree>
      <p:nvGrpSpPr>
        <p:cNvPr id="1" name=""/>
        <p:cNvGrpSpPr/>
        <p:nvPr/>
      </p:nvGrpSpPr>
      <p:grpSpPr>
        <a:xfrm>
          <a:off x="0" y="0"/>
          <a:ext cx="0" cy="0"/>
          <a:chOff x="0" y="0"/>
          <a:chExt cx="0" cy="0"/>
        </a:xfrm>
      </p:grpSpPr>
      <p:sp>
        <p:nvSpPr>
          <p:cNvPr id="2" name="Title 1"/>
          <p:cNvSpPr>
            <a:spLocks noGrp="1"/>
          </p:cNvSpPr>
          <p:nvPr>
            <p:ph type="title"/>
          </p:nvPr>
        </p:nvSpPr>
        <p:spPr>
          <a:xfrm>
            <a:off x="1403648" y="476672"/>
            <a:ext cx="7391400" cy="487363"/>
          </a:xfrm>
        </p:spPr>
        <p:txBody>
          <a:bodyPr/>
          <a:lstStyle/>
          <a:p>
            <a:r>
              <a:rPr lang="en-US" smtClean="0"/>
              <a:t>Click to edit Master title style</a:t>
            </a:r>
            <a:endParaRPr lang="vi-VN"/>
          </a:p>
        </p:txBody>
      </p:sp>
      <p:sp>
        <p:nvSpPr>
          <p:cNvPr id="3" name="Table Placeholder 2"/>
          <p:cNvSpPr>
            <a:spLocks noGrp="1"/>
          </p:cNvSpPr>
          <p:nvPr>
            <p:ph type="tbl" idx="1"/>
          </p:nvPr>
        </p:nvSpPr>
        <p:spPr>
          <a:xfrm>
            <a:off x="457200" y="1228727"/>
            <a:ext cx="8229600" cy="5248275"/>
          </a:xfrm>
        </p:spPr>
        <p:txBody>
          <a:bodyPr/>
          <a:lstStyle/>
          <a:p>
            <a:r>
              <a:rPr lang="en-US" smtClean="0"/>
              <a:t>Click icon to add table</a:t>
            </a:r>
            <a:endParaRPr lang="vi-VN"/>
          </a:p>
        </p:txBody>
      </p:sp>
      <p:sp>
        <p:nvSpPr>
          <p:cNvPr id="7" name="Footer Placeholder 3"/>
          <p:cNvSpPr>
            <a:spLocks noGrp="1"/>
          </p:cNvSpPr>
          <p:nvPr>
            <p:ph type="ftr" sz="quarter" idx="10"/>
          </p:nvPr>
        </p:nvSpPr>
        <p:spPr>
          <a:xfrm>
            <a:off x="2123728" y="6537327"/>
            <a:ext cx="5400600" cy="320675"/>
          </a:xfrm>
          <a:prstGeom prst="rect">
            <a:avLst/>
          </a:prstGeom>
        </p:spPr>
        <p:txBody>
          <a:bodyPr/>
          <a:lstStyle>
            <a:lvl1pPr algn="ctr">
              <a:defRPr sz="1200" b="0"/>
            </a:lvl1pPr>
          </a:lstStyle>
          <a:p>
            <a:endParaRPr lang="en-GB"/>
          </a:p>
        </p:txBody>
      </p:sp>
      <p:sp>
        <p:nvSpPr>
          <p:cNvPr id="8" name="Slide Number Placeholder 4"/>
          <p:cNvSpPr>
            <a:spLocks noGrp="1"/>
          </p:cNvSpPr>
          <p:nvPr>
            <p:ph type="sldNum" sz="quarter" idx="11"/>
          </p:nvPr>
        </p:nvSpPr>
        <p:spPr>
          <a:xfrm>
            <a:off x="7564670" y="6529663"/>
            <a:ext cx="1125488" cy="288032"/>
          </a:xfrm>
          <a:prstGeom prst="rect">
            <a:avLst/>
          </a:prstGeom>
        </p:spPr>
        <p:txBody>
          <a:bodyPr/>
          <a:lstStyle>
            <a:lvl1pPr algn="r">
              <a:defRPr sz="1200" b="0"/>
            </a:lvl1pPr>
          </a:lstStyle>
          <a:p>
            <a:fld id="{B6B660BE-11E5-49C5-9092-33DADC997675}" type="slidenum">
              <a:rPr lang="en-GB" smtClean="0"/>
              <a:t>‹#›</a:t>
            </a:fld>
            <a:endParaRPr lang="en-GB"/>
          </a:p>
        </p:txBody>
      </p:sp>
      <p:sp>
        <p:nvSpPr>
          <p:cNvPr id="9" name="Date Placeholder 5"/>
          <p:cNvSpPr>
            <a:spLocks noGrp="1"/>
          </p:cNvSpPr>
          <p:nvPr>
            <p:ph type="dt" sz="half" idx="12"/>
          </p:nvPr>
        </p:nvSpPr>
        <p:spPr>
          <a:xfrm>
            <a:off x="467544" y="6540783"/>
            <a:ext cx="1656184" cy="317219"/>
          </a:xfrm>
          <a:prstGeom prst="rect">
            <a:avLst/>
          </a:prstGeom>
        </p:spPr>
        <p:txBody>
          <a:bodyPr/>
          <a:lstStyle>
            <a:lvl1pPr algn="l">
              <a:defRPr sz="1200" b="0"/>
            </a:lvl1pPr>
          </a:lstStyle>
          <a:p>
            <a:fld id="{F39926C8-B9C3-4B6B-9F3F-A80FC91DE0D5}" type="datetimeFigureOut">
              <a:rPr lang="en-GB" smtClean="0"/>
              <a:t>08/06/2022</a:t>
            </a:fld>
            <a:endParaRPr lang="en-GB"/>
          </a:p>
        </p:txBody>
      </p:sp>
    </p:spTree>
    <p:extLst>
      <p:ext uri="{BB962C8B-B14F-4D97-AF65-F5344CB8AC3E}">
        <p14:creationId xmlns:p14="http://schemas.microsoft.com/office/powerpoint/2010/main" val="44891291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type="title" preserve="1">
  <p:cSld name="1_Title Slide">
    <p:spTree>
      <p:nvGrpSpPr>
        <p:cNvPr id="1" name=""/>
        <p:cNvGrpSpPr/>
        <p:nvPr/>
      </p:nvGrpSpPr>
      <p:grpSpPr>
        <a:xfrm>
          <a:off x="0" y="0"/>
          <a:ext cx="0" cy="0"/>
          <a:chOff x="0" y="0"/>
          <a:chExt cx="0" cy="0"/>
        </a:xfrm>
      </p:grpSpPr>
      <p:sp>
        <p:nvSpPr>
          <p:cNvPr id="3074" name="Rectangle 2"/>
          <p:cNvSpPr>
            <a:spLocks noGrp="1" noChangeArrowheads="1"/>
          </p:cNvSpPr>
          <p:nvPr>
            <p:ph type="ctrTitle"/>
          </p:nvPr>
        </p:nvSpPr>
        <p:spPr bwMode="gray">
          <a:xfrm>
            <a:off x="1149350" y="2132858"/>
            <a:ext cx="7239074" cy="1583531"/>
          </a:xfrm>
        </p:spPr>
        <p:txBody>
          <a:bodyPr/>
          <a:lstStyle>
            <a:lvl1pPr algn="ctr">
              <a:defRPr sz="4400" i="0">
                <a:solidFill>
                  <a:srgbClr val="003399"/>
                </a:solidFill>
                <a:effectLst>
                  <a:outerShdw blurRad="38100" dist="38100" dir="2700000" algn="tl">
                    <a:srgbClr val="000000">
                      <a:alpha val="43137"/>
                    </a:srgbClr>
                  </a:outerShdw>
                </a:effectLst>
                <a:latin typeface="Cambria" pitchFamily="18" charset="0"/>
              </a:defRPr>
            </a:lvl1pPr>
          </a:lstStyle>
          <a:p>
            <a:pPr lvl="0"/>
            <a:r>
              <a:rPr lang="en-US" noProof="0" smtClean="0"/>
              <a:t>Click to edit Master title style</a:t>
            </a:r>
            <a:endParaRPr lang="en-US" noProof="0"/>
          </a:p>
        </p:txBody>
      </p:sp>
      <p:sp>
        <p:nvSpPr>
          <p:cNvPr id="3075" name="Rectangle 3"/>
          <p:cNvSpPr>
            <a:spLocks noGrp="1" noChangeArrowheads="1"/>
          </p:cNvSpPr>
          <p:nvPr>
            <p:ph type="subTitle" idx="1"/>
          </p:nvPr>
        </p:nvSpPr>
        <p:spPr bwMode="gray">
          <a:xfrm>
            <a:off x="1149350" y="4428728"/>
            <a:ext cx="7239074" cy="728464"/>
          </a:xfrm>
        </p:spPr>
        <p:txBody>
          <a:bodyPr/>
          <a:lstStyle>
            <a:lvl1pPr marL="0" indent="0" algn="ctr">
              <a:buFont typeface="Wingdings" pitchFamily="2" charset="2"/>
              <a:buNone/>
              <a:defRPr sz="2200" b="1">
                <a:solidFill>
                  <a:schemeClr val="tx1"/>
                </a:solidFill>
              </a:defRPr>
            </a:lvl1pPr>
          </a:lstStyle>
          <a:p>
            <a:pPr lvl="0"/>
            <a:r>
              <a:rPr lang="en-US" noProof="0" smtClean="0"/>
              <a:t>Click to edit Master subtitle style</a:t>
            </a:r>
            <a:endParaRPr lang="en-US" noProof="0"/>
          </a:p>
        </p:txBody>
      </p:sp>
      <p:sp>
        <p:nvSpPr>
          <p:cNvPr id="20" name="Rectangle 15"/>
          <p:cNvSpPr>
            <a:spLocks noChangeArrowheads="1"/>
          </p:cNvSpPr>
          <p:nvPr/>
        </p:nvSpPr>
        <p:spPr bwMode="gray">
          <a:xfrm>
            <a:off x="1144423" y="4149080"/>
            <a:ext cx="3619537" cy="45719"/>
          </a:xfrm>
          <a:prstGeom prst="rect">
            <a:avLst/>
          </a:prstGeom>
          <a:solidFill>
            <a:srgbClr val="FF6600"/>
          </a:solidFill>
          <a:ln>
            <a:noFill/>
          </a:ln>
        </p:spPr>
        <p:txBody>
          <a:bodyPr/>
          <a:lstStyle/>
          <a:p>
            <a:endParaRPr lang="vi-VN"/>
          </a:p>
        </p:txBody>
      </p:sp>
      <p:sp>
        <p:nvSpPr>
          <p:cNvPr id="23" name="Rectangle 15"/>
          <p:cNvSpPr>
            <a:spLocks noChangeArrowheads="1"/>
          </p:cNvSpPr>
          <p:nvPr/>
        </p:nvSpPr>
        <p:spPr bwMode="gray">
          <a:xfrm>
            <a:off x="1149350" y="4103362"/>
            <a:ext cx="7239074" cy="45719"/>
          </a:xfrm>
          <a:prstGeom prst="rect">
            <a:avLst/>
          </a:prstGeom>
          <a:solidFill>
            <a:srgbClr val="FF6600"/>
          </a:solidFill>
          <a:ln>
            <a:noFill/>
          </a:ln>
        </p:spPr>
        <p:txBody>
          <a:bodyPr/>
          <a:lstStyle/>
          <a:p>
            <a:endParaRPr lang="vi-VN">
              <a:solidFill>
                <a:srgbClr val="FF3300"/>
              </a:solidFill>
            </a:endParaRPr>
          </a:p>
        </p:txBody>
      </p:sp>
      <p:pic>
        <p:nvPicPr>
          <p:cNvPr id="5" name="Picture 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7528" y="61287"/>
            <a:ext cx="1356120" cy="1207473"/>
          </a:xfrm>
          <a:prstGeom prst="rect">
            <a:avLst/>
          </a:prstGeom>
        </p:spPr>
      </p:pic>
      <p:sp>
        <p:nvSpPr>
          <p:cNvPr id="9" name="Footer Placeholder 3"/>
          <p:cNvSpPr>
            <a:spLocks noGrp="1"/>
          </p:cNvSpPr>
          <p:nvPr>
            <p:ph type="ftr" sz="quarter" idx="10"/>
          </p:nvPr>
        </p:nvSpPr>
        <p:spPr>
          <a:xfrm>
            <a:off x="2123728" y="6537327"/>
            <a:ext cx="5400600" cy="320675"/>
          </a:xfrm>
          <a:prstGeom prst="rect">
            <a:avLst/>
          </a:prstGeom>
        </p:spPr>
        <p:txBody>
          <a:bodyPr/>
          <a:lstStyle>
            <a:lvl1pPr algn="ctr">
              <a:defRPr sz="1200" b="0"/>
            </a:lvl1pPr>
          </a:lstStyle>
          <a:p>
            <a:endParaRPr lang="en-GB"/>
          </a:p>
        </p:txBody>
      </p:sp>
      <p:sp>
        <p:nvSpPr>
          <p:cNvPr id="10" name="Slide Number Placeholder 4"/>
          <p:cNvSpPr>
            <a:spLocks noGrp="1"/>
          </p:cNvSpPr>
          <p:nvPr>
            <p:ph type="sldNum" sz="quarter" idx="11"/>
          </p:nvPr>
        </p:nvSpPr>
        <p:spPr>
          <a:xfrm>
            <a:off x="7564670" y="6529663"/>
            <a:ext cx="1125488" cy="288032"/>
          </a:xfrm>
          <a:prstGeom prst="rect">
            <a:avLst/>
          </a:prstGeom>
        </p:spPr>
        <p:txBody>
          <a:bodyPr/>
          <a:lstStyle>
            <a:lvl1pPr algn="r">
              <a:defRPr sz="1200" b="0"/>
            </a:lvl1pPr>
          </a:lstStyle>
          <a:p>
            <a:fld id="{B6B660BE-11E5-49C5-9092-33DADC997675}" type="slidenum">
              <a:rPr lang="en-GB" smtClean="0"/>
              <a:t>‹#›</a:t>
            </a:fld>
            <a:endParaRPr lang="en-GB"/>
          </a:p>
        </p:txBody>
      </p:sp>
      <p:sp>
        <p:nvSpPr>
          <p:cNvPr id="11" name="Date Placeholder 5"/>
          <p:cNvSpPr>
            <a:spLocks noGrp="1"/>
          </p:cNvSpPr>
          <p:nvPr>
            <p:ph type="dt" sz="half" idx="12"/>
          </p:nvPr>
        </p:nvSpPr>
        <p:spPr>
          <a:xfrm>
            <a:off x="467544" y="6540783"/>
            <a:ext cx="1656184" cy="317219"/>
          </a:xfrm>
          <a:prstGeom prst="rect">
            <a:avLst/>
          </a:prstGeom>
        </p:spPr>
        <p:txBody>
          <a:bodyPr/>
          <a:lstStyle>
            <a:lvl1pPr algn="l">
              <a:defRPr sz="1200" b="0"/>
            </a:lvl1pPr>
          </a:lstStyle>
          <a:p>
            <a:fld id="{F39926C8-B9C3-4B6B-9F3F-A80FC91DE0D5}" type="datetimeFigureOut">
              <a:rPr lang="en-GB" smtClean="0"/>
              <a:t>08/06/2022</a:t>
            </a:fld>
            <a:endParaRPr lang="en-GB"/>
          </a:p>
        </p:txBody>
      </p:sp>
    </p:spTree>
    <p:extLst>
      <p:ext uri="{BB962C8B-B14F-4D97-AF65-F5344CB8AC3E}">
        <p14:creationId xmlns:p14="http://schemas.microsoft.com/office/powerpoint/2010/main" val="2006175758"/>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image" Target="../media/image1.png"/><Relationship Id="rId5" Type="http://schemas.openxmlformats.org/officeDocument/2006/relationships/theme" Target="../theme/theme1.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39" name="Rectangle 15"/>
          <p:cNvSpPr>
            <a:spLocks noChangeArrowheads="1"/>
          </p:cNvSpPr>
          <p:nvPr/>
        </p:nvSpPr>
        <p:spPr bwMode="gray">
          <a:xfrm>
            <a:off x="1259632" y="404664"/>
            <a:ext cx="7884368" cy="620363"/>
          </a:xfrm>
          <a:prstGeom prst="rect">
            <a:avLst/>
          </a:prstGeom>
          <a:solidFill>
            <a:srgbClr val="FF6600"/>
          </a:solidFill>
          <a:ln>
            <a:noFill/>
          </a:ln>
        </p:spPr>
        <p:txBody>
          <a:bodyPr/>
          <a:lstStyle/>
          <a:p>
            <a:endParaRPr lang="vi-VN"/>
          </a:p>
        </p:txBody>
      </p:sp>
      <p:sp>
        <p:nvSpPr>
          <p:cNvPr id="1027" name="Rectangle 3"/>
          <p:cNvSpPr>
            <a:spLocks noGrp="1" noChangeArrowheads="1"/>
          </p:cNvSpPr>
          <p:nvPr>
            <p:ph type="body" idx="1"/>
          </p:nvPr>
        </p:nvSpPr>
        <p:spPr bwMode="auto">
          <a:xfrm>
            <a:off x="457200" y="1228727"/>
            <a:ext cx="8229600" cy="52482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1026" name="Rectangle 2"/>
          <p:cNvSpPr>
            <a:spLocks noGrp="1" noChangeArrowheads="1"/>
          </p:cNvSpPr>
          <p:nvPr>
            <p:ph type="title"/>
          </p:nvPr>
        </p:nvSpPr>
        <p:spPr bwMode="white">
          <a:xfrm>
            <a:off x="1322384" y="471163"/>
            <a:ext cx="7642103" cy="4873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en-US" smtClean="0"/>
              <a:t>Click to edit Master title style</a:t>
            </a:r>
            <a:endParaRPr lang="en-US"/>
          </a:p>
        </p:txBody>
      </p:sp>
      <p:sp>
        <p:nvSpPr>
          <p:cNvPr id="13" name="Footer Placeholder 3"/>
          <p:cNvSpPr>
            <a:spLocks noGrp="1"/>
          </p:cNvSpPr>
          <p:nvPr>
            <p:ph type="ftr" sz="quarter" idx="3"/>
          </p:nvPr>
        </p:nvSpPr>
        <p:spPr>
          <a:xfrm>
            <a:off x="2123728" y="6537327"/>
            <a:ext cx="5400600" cy="320675"/>
          </a:xfrm>
          <a:prstGeom prst="rect">
            <a:avLst/>
          </a:prstGeom>
        </p:spPr>
        <p:txBody>
          <a:bodyPr/>
          <a:lstStyle>
            <a:lvl1pPr algn="ctr">
              <a:defRPr sz="1200" b="0"/>
            </a:lvl1pPr>
          </a:lstStyle>
          <a:p>
            <a:endParaRPr lang="en-GB"/>
          </a:p>
        </p:txBody>
      </p:sp>
      <p:sp>
        <p:nvSpPr>
          <p:cNvPr id="14" name="Slide Number Placeholder 4"/>
          <p:cNvSpPr>
            <a:spLocks noGrp="1"/>
          </p:cNvSpPr>
          <p:nvPr>
            <p:ph type="sldNum" sz="quarter" idx="4"/>
          </p:nvPr>
        </p:nvSpPr>
        <p:spPr>
          <a:xfrm>
            <a:off x="7564670" y="6529663"/>
            <a:ext cx="1125488" cy="288032"/>
          </a:xfrm>
          <a:prstGeom prst="rect">
            <a:avLst/>
          </a:prstGeom>
        </p:spPr>
        <p:txBody>
          <a:bodyPr/>
          <a:lstStyle>
            <a:lvl1pPr algn="r">
              <a:defRPr sz="1200" b="0"/>
            </a:lvl1pPr>
          </a:lstStyle>
          <a:p>
            <a:fld id="{B6B660BE-11E5-49C5-9092-33DADC997675}" type="slidenum">
              <a:rPr lang="en-GB" smtClean="0"/>
              <a:t>‹#›</a:t>
            </a:fld>
            <a:endParaRPr lang="en-GB"/>
          </a:p>
        </p:txBody>
      </p:sp>
      <p:sp>
        <p:nvSpPr>
          <p:cNvPr id="15" name="Date Placeholder 5"/>
          <p:cNvSpPr>
            <a:spLocks noGrp="1"/>
          </p:cNvSpPr>
          <p:nvPr>
            <p:ph type="dt" sz="half" idx="2"/>
          </p:nvPr>
        </p:nvSpPr>
        <p:spPr>
          <a:xfrm>
            <a:off x="467544" y="6540783"/>
            <a:ext cx="1656184" cy="317219"/>
          </a:xfrm>
          <a:prstGeom prst="rect">
            <a:avLst/>
          </a:prstGeom>
        </p:spPr>
        <p:txBody>
          <a:bodyPr/>
          <a:lstStyle>
            <a:lvl1pPr algn="l">
              <a:defRPr sz="1200" b="0"/>
            </a:lvl1pPr>
          </a:lstStyle>
          <a:p>
            <a:fld id="{F39926C8-B9C3-4B6B-9F3F-A80FC91DE0D5}" type="datetimeFigureOut">
              <a:rPr lang="en-GB" smtClean="0"/>
              <a:t>08/06/2022</a:t>
            </a:fld>
            <a:endParaRPr lang="en-GB"/>
          </a:p>
        </p:txBody>
      </p:sp>
      <p:pic>
        <p:nvPicPr>
          <p:cNvPr id="2" name="Picture 1"/>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0" y="0"/>
            <a:ext cx="1322385" cy="1177436"/>
          </a:xfrm>
          <a:prstGeom prst="rect">
            <a:avLst/>
          </a:prstGeom>
        </p:spPr>
      </p:pic>
    </p:spTree>
    <p:extLst>
      <p:ext uri="{BB962C8B-B14F-4D97-AF65-F5344CB8AC3E}">
        <p14:creationId xmlns:p14="http://schemas.microsoft.com/office/powerpoint/2010/main" val="1057786187"/>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Lst>
  <p:txStyles>
    <p:titleStyle>
      <a:lvl1pPr algn="l" rtl="0" eaLnBrk="1" fontAlgn="base" hangingPunct="1">
        <a:spcBef>
          <a:spcPct val="0"/>
        </a:spcBef>
        <a:spcAft>
          <a:spcPct val="0"/>
        </a:spcAft>
        <a:defRPr sz="3000" b="1">
          <a:solidFill>
            <a:schemeClr val="bg1"/>
          </a:solidFill>
          <a:latin typeface="+mj-lt"/>
          <a:ea typeface="+mj-ea"/>
          <a:cs typeface="+mj-cs"/>
        </a:defRPr>
      </a:lvl1pPr>
      <a:lvl2pPr algn="l" rtl="0" eaLnBrk="1" fontAlgn="base" hangingPunct="1">
        <a:spcBef>
          <a:spcPct val="0"/>
        </a:spcBef>
        <a:spcAft>
          <a:spcPct val="0"/>
        </a:spcAft>
        <a:defRPr sz="2800" b="1">
          <a:solidFill>
            <a:schemeClr val="bg1"/>
          </a:solidFill>
          <a:latin typeface="Arial" charset="0"/>
        </a:defRPr>
      </a:lvl2pPr>
      <a:lvl3pPr algn="l" rtl="0" eaLnBrk="1" fontAlgn="base" hangingPunct="1">
        <a:spcBef>
          <a:spcPct val="0"/>
        </a:spcBef>
        <a:spcAft>
          <a:spcPct val="0"/>
        </a:spcAft>
        <a:defRPr sz="2800" b="1">
          <a:solidFill>
            <a:schemeClr val="bg1"/>
          </a:solidFill>
          <a:latin typeface="Arial" charset="0"/>
        </a:defRPr>
      </a:lvl3pPr>
      <a:lvl4pPr algn="l" rtl="0" eaLnBrk="1" fontAlgn="base" hangingPunct="1">
        <a:spcBef>
          <a:spcPct val="0"/>
        </a:spcBef>
        <a:spcAft>
          <a:spcPct val="0"/>
        </a:spcAft>
        <a:defRPr sz="2800" b="1">
          <a:solidFill>
            <a:schemeClr val="bg1"/>
          </a:solidFill>
          <a:latin typeface="Arial" charset="0"/>
        </a:defRPr>
      </a:lvl4pPr>
      <a:lvl5pPr algn="l" rtl="0" eaLnBrk="1" fontAlgn="base" hangingPunct="1">
        <a:spcBef>
          <a:spcPct val="0"/>
        </a:spcBef>
        <a:spcAft>
          <a:spcPct val="0"/>
        </a:spcAft>
        <a:defRPr sz="2800" b="1">
          <a:solidFill>
            <a:schemeClr val="bg1"/>
          </a:solidFill>
          <a:latin typeface="Arial" charset="0"/>
        </a:defRPr>
      </a:lvl5pPr>
      <a:lvl6pPr marL="457200" algn="l" rtl="0" eaLnBrk="1" fontAlgn="base" hangingPunct="1">
        <a:spcBef>
          <a:spcPct val="0"/>
        </a:spcBef>
        <a:spcAft>
          <a:spcPct val="0"/>
        </a:spcAft>
        <a:defRPr sz="2800" b="1">
          <a:solidFill>
            <a:schemeClr val="bg1"/>
          </a:solidFill>
          <a:latin typeface="Arial" charset="0"/>
        </a:defRPr>
      </a:lvl6pPr>
      <a:lvl7pPr marL="914400" algn="l" rtl="0" eaLnBrk="1" fontAlgn="base" hangingPunct="1">
        <a:spcBef>
          <a:spcPct val="0"/>
        </a:spcBef>
        <a:spcAft>
          <a:spcPct val="0"/>
        </a:spcAft>
        <a:defRPr sz="2800" b="1">
          <a:solidFill>
            <a:schemeClr val="bg1"/>
          </a:solidFill>
          <a:latin typeface="Arial" charset="0"/>
        </a:defRPr>
      </a:lvl7pPr>
      <a:lvl8pPr marL="1371600" algn="l" rtl="0" eaLnBrk="1" fontAlgn="base" hangingPunct="1">
        <a:spcBef>
          <a:spcPct val="0"/>
        </a:spcBef>
        <a:spcAft>
          <a:spcPct val="0"/>
        </a:spcAft>
        <a:defRPr sz="2800" b="1">
          <a:solidFill>
            <a:schemeClr val="bg1"/>
          </a:solidFill>
          <a:latin typeface="Arial" charset="0"/>
        </a:defRPr>
      </a:lvl8pPr>
      <a:lvl9pPr marL="1828800" algn="l" rtl="0" eaLnBrk="1" fontAlgn="base" hangingPunct="1">
        <a:spcBef>
          <a:spcPct val="0"/>
        </a:spcBef>
        <a:spcAft>
          <a:spcPct val="0"/>
        </a:spcAft>
        <a:defRPr sz="2800" b="1">
          <a:solidFill>
            <a:schemeClr val="bg1"/>
          </a:solidFill>
          <a:latin typeface="Arial" charset="0"/>
        </a:defRPr>
      </a:lvl9pPr>
    </p:titleStyle>
    <p:bodyStyle>
      <a:lvl1pPr marL="342900" indent="-342900" algn="just" rtl="0" eaLnBrk="1" fontAlgn="base" hangingPunct="1">
        <a:spcBef>
          <a:spcPct val="20000"/>
        </a:spcBef>
        <a:spcAft>
          <a:spcPct val="0"/>
        </a:spcAft>
        <a:buClr>
          <a:schemeClr val="hlink"/>
        </a:buClr>
        <a:buFont typeface="Wingdings" pitchFamily="2" charset="2"/>
        <a:buChar char="v"/>
        <a:defRPr sz="2600">
          <a:solidFill>
            <a:srgbClr val="0033CC"/>
          </a:solidFill>
          <a:latin typeface="Arial" panose="020B0604020202020204" pitchFamily="34" charset="0"/>
          <a:ea typeface="Tahoma" panose="020B0604030504040204" pitchFamily="34" charset="0"/>
          <a:cs typeface="Arial" panose="020B0604020202020204" pitchFamily="34" charset="0"/>
        </a:defRPr>
      </a:lvl1pPr>
      <a:lvl2pPr marL="742950" indent="-285750" algn="just" rtl="0" eaLnBrk="1" fontAlgn="base" hangingPunct="1">
        <a:spcBef>
          <a:spcPct val="20000"/>
        </a:spcBef>
        <a:spcAft>
          <a:spcPct val="0"/>
        </a:spcAft>
        <a:buClr>
          <a:schemeClr val="accent1"/>
        </a:buClr>
        <a:buFont typeface="Wingdings" pitchFamily="2" charset="2"/>
        <a:buChar char="§"/>
        <a:defRPr sz="2400">
          <a:solidFill>
            <a:schemeClr val="accent4">
              <a:lumMod val="75000"/>
            </a:schemeClr>
          </a:solidFill>
          <a:latin typeface="Arial" panose="020B0604020202020204" pitchFamily="34" charset="0"/>
          <a:ea typeface="Tahoma" panose="020B0604030504040204" pitchFamily="34" charset="0"/>
          <a:cs typeface="Arial" panose="020B0604020202020204" pitchFamily="34" charset="0"/>
        </a:defRPr>
      </a:lvl2pPr>
      <a:lvl3pPr marL="1143000" indent="-228600" algn="just" rtl="0" eaLnBrk="1" fontAlgn="base" hangingPunct="1">
        <a:spcBef>
          <a:spcPct val="20000"/>
        </a:spcBef>
        <a:spcAft>
          <a:spcPct val="0"/>
        </a:spcAft>
        <a:buClr>
          <a:schemeClr val="tx1"/>
        </a:buClr>
        <a:buChar char="•"/>
        <a:defRPr sz="2000">
          <a:solidFill>
            <a:srgbClr val="003399"/>
          </a:solidFill>
          <a:latin typeface="Arial" panose="020B0604020202020204" pitchFamily="34" charset="0"/>
          <a:ea typeface="Tahoma" panose="020B0604030504040204" pitchFamily="34" charset="0"/>
          <a:cs typeface="Arial" panose="020B0604020202020204" pitchFamily="34" charset="0"/>
        </a:defRPr>
      </a:lvl3pPr>
      <a:lvl4pPr marL="1600200" indent="-228600" algn="just" rtl="0" eaLnBrk="1" fontAlgn="base" hangingPunct="1">
        <a:spcBef>
          <a:spcPct val="20000"/>
        </a:spcBef>
        <a:spcAft>
          <a:spcPct val="0"/>
        </a:spcAft>
        <a:buChar char="–"/>
        <a:defRPr sz="2000">
          <a:solidFill>
            <a:srgbClr val="FF3300"/>
          </a:solidFill>
          <a:latin typeface="Arial" panose="020B0604020202020204" pitchFamily="34" charset="0"/>
          <a:ea typeface="Tahoma" panose="020B0604030504040204" pitchFamily="34" charset="0"/>
          <a:cs typeface="Arial" panose="020B0604020202020204" pitchFamily="34" charset="0"/>
        </a:defRPr>
      </a:lvl4pPr>
      <a:lvl5pPr marL="2057400" indent="-228600" algn="just" rtl="0" eaLnBrk="1" fontAlgn="base" hangingPunct="1">
        <a:spcBef>
          <a:spcPct val="20000"/>
        </a:spcBef>
        <a:spcAft>
          <a:spcPct val="0"/>
        </a:spcAft>
        <a:buChar char="»"/>
        <a:defRPr sz="2000">
          <a:solidFill>
            <a:srgbClr val="FF9900"/>
          </a:solidFill>
          <a:latin typeface="Arial" panose="020B0604020202020204" pitchFamily="34" charset="0"/>
          <a:ea typeface="Tahoma" panose="020B0604030504040204" pitchFamily="34" charset="0"/>
          <a:cs typeface="Arial" panose="020B0604020202020204" pitchFamily="34" charset="0"/>
        </a:defRPr>
      </a:lvl5pPr>
      <a:lvl6pPr marL="2514600" indent="-228600" algn="l" rtl="0" eaLnBrk="1" fontAlgn="base" hangingPunct="1">
        <a:spcBef>
          <a:spcPct val="20000"/>
        </a:spcBef>
        <a:spcAft>
          <a:spcPct val="0"/>
        </a:spcAft>
        <a:buChar char="»"/>
        <a:defRPr sz="2000">
          <a:solidFill>
            <a:schemeClr val="tx1"/>
          </a:solidFill>
          <a:latin typeface="+mj-lt"/>
        </a:defRPr>
      </a:lvl6pPr>
      <a:lvl7pPr marL="2971800" indent="-228600" algn="l" rtl="0" eaLnBrk="1" fontAlgn="base" hangingPunct="1">
        <a:spcBef>
          <a:spcPct val="20000"/>
        </a:spcBef>
        <a:spcAft>
          <a:spcPct val="0"/>
        </a:spcAft>
        <a:buChar char="»"/>
        <a:defRPr sz="2000">
          <a:solidFill>
            <a:schemeClr val="tx1"/>
          </a:solidFill>
          <a:latin typeface="+mj-lt"/>
        </a:defRPr>
      </a:lvl7pPr>
      <a:lvl8pPr marL="3429000" indent="-228600" algn="l" rtl="0" eaLnBrk="1" fontAlgn="base" hangingPunct="1">
        <a:spcBef>
          <a:spcPct val="20000"/>
        </a:spcBef>
        <a:spcAft>
          <a:spcPct val="0"/>
        </a:spcAft>
        <a:buChar char="»"/>
        <a:defRPr sz="2000">
          <a:solidFill>
            <a:schemeClr val="tx1"/>
          </a:solidFill>
          <a:latin typeface="+mj-lt"/>
        </a:defRPr>
      </a:lvl8pPr>
      <a:lvl9pPr marL="3886200" indent="-228600" algn="l" rtl="0" eaLnBrk="1" fontAlgn="base" hangingPunct="1">
        <a:spcBef>
          <a:spcPct val="20000"/>
        </a:spcBef>
        <a:spcAft>
          <a:spcPct val="0"/>
        </a:spcAft>
        <a:buChar char="»"/>
        <a:defRPr sz="2000">
          <a:solidFill>
            <a:schemeClr val="tx1"/>
          </a:solidFill>
          <a:latin typeface="+mj-lt"/>
        </a:defRPr>
      </a:lvl9pPr>
    </p:bodyStyle>
    <p:otherStyle>
      <a:defPPr>
        <a:defRPr lang="vi-V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4.tmp"/><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5.tmp"/><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image" Target="../media/image6.tmp"/><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image" Target="../media/image7.tmp"/><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2" Type="http://schemas.openxmlformats.org/officeDocument/2006/relationships/image" Target="../media/image8.tmp"/><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2" Type="http://schemas.openxmlformats.org/officeDocument/2006/relationships/image" Target="../media/image9.tmp"/><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2" Type="http://schemas.openxmlformats.org/officeDocument/2006/relationships/image" Target="../media/image10.tmp"/><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2" Type="http://schemas.openxmlformats.org/officeDocument/2006/relationships/image" Target="../media/image11.tmp"/><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3" Type="http://schemas.openxmlformats.org/officeDocument/2006/relationships/image" Target="../media/image13.tmp"/><Relationship Id="rId2" Type="http://schemas.openxmlformats.org/officeDocument/2006/relationships/image" Target="../media/image12.tmp"/><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2" Type="http://schemas.openxmlformats.org/officeDocument/2006/relationships/image" Target="../media/image14.tmp"/><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2" Type="http://schemas.openxmlformats.org/officeDocument/2006/relationships/image" Target="../media/image15.jpg"/><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3" Type="http://schemas.openxmlformats.org/officeDocument/2006/relationships/hyperlink" Target="http://www.btechsmartclass.com/java/java-inheritance-basics.html" TargetMode="External"/><Relationship Id="rId2" Type="http://schemas.openxmlformats.org/officeDocument/2006/relationships/hyperlink" Target="https://openplanning.net/" TargetMode="External"/><Relationship Id="rId1" Type="http://schemas.openxmlformats.org/officeDocument/2006/relationships/slideLayout" Target="../slideLayouts/slideLayout2.xml"/><Relationship Id="rId4" Type="http://schemas.openxmlformats.org/officeDocument/2006/relationships/hyperlink" Target="https://viettuts.vn/java/tinh-da-hinh-trong-java"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057312" y="2132858"/>
            <a:ext cx="7423150" cy="1583531"/>
          </a:xfrm>
        </p:spPr>
        <p:txBody>
          <a:bodyPr>
            <a:normAutofit fontScale="90000"/>
          </a:bodyPr>
          <a:lstStyle/>
          <a:p>
            <a:r>
              <a:rPr lang="en-US"/>
              <a:t>CHƯƠNG </a:t>
            </a:r>
            <a:r>
              <a:rPr lang="en-US" smtClean="0"/>
              <a:t>5</a:t>
            </a:r>
            <a:br>
              <a:rPr lang="en-US" smtClean="0"/>
            </a:br>
            <a:r>
              <a:rPr lang="en-US" smtClean="0"/>
              <a:t>CONNECTING AND ACCESSING DATABASE WITH JDBC (Part 1)</a:t>
            </a:r>
            <a:endParaRPr lang="en-GB"/>
          </a:p>
        </p:txBody>
      </p:sp>
      <p:sp>
        <p:nvSpPr>
          <p:cNvPr id="3" name="Subtitle 2"/>
          <p:cNvSpPr>
            <a:spLocks noGrp="1"/>
          </p:cNvSpPr>
          <p:nvPr>
            <p:ph type="subTitle" idx="1"/>
          </p:nvPr>
        </p:nvSpPr>
        <p:spPr/>
        <p:txBody>
          <a:bodyPr/>
          <a:lstStyle/>
          <a:p>
            <a:endParaRPr lang="en-US"/>
          </a:p>
        </p:txBody>
      </p:sp>
    </p:spTree>
    <p:extLst>
      <p:ext uri="{BB962C8B-B14F-4D97-AF65-F5344CB8AC3E}">
        <p14:creationId xmlns:p14="http://schemas.microsoft.com/office/powerpoint/2010/main" val="1173145692"/>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err="1"/>
              <a:t>Nội</a:t>
            </a:r>
            <a:r>
              <a:rPr lang="en-US" b="1" dirty="0"/>
              <a:t> dung</a:t>
            </a:r>
          </a:p>
        </p:txBody>
      </p:sp>
      <p:sp>
        <p:nvSpPr>
          <p:cNvPr id="3" name="Content Placeholder 2"/>
          <p:cNvSpPr>
            <a:spLocks noGrp="1"/>
          </p:cNvSpPr>
          <p:nvPr>
            <p:ph idx="1"/>
          </p:nvPr>
        </p:nvSpPr>
        <p:spPr/>
        <p:txBody>
          <a:bodyPr>
            <a:normAutofit/>
          </a:bodyPr>
          <a:lstStyle/>
          <a:p>
            <a:pPr marL="457200" indent="-457200">
              <a:buFont typeface="+mj-lt"/>
              <a:buAutoNum type="arabicPeriod"/>
            </a:pPr>
            <a:r>
              <a:rPr lang="en-US" sz="2400" b="1">
                <a:solidFill>
                  <a:srgbClr val="FF0000"/>
                </a:solidFill>
              </a:rPr>
              <a:t>Đối tượng kết nối (Connection)</a:t>
            </a:r>
          </a:p>
          <a:p>
            <a:pPr marL="457200" indent="-457200">
              <a:buFont typeface="+mj-lt"/>
              <a:buAutoNum type="arabicPeriod"/>
            </a:pPr>
            <a:r>
              <a:rPr lang="en-US" sz="2400" b="1"/>
              <a:t>Thực thi câu lệnh (Statement)</a:t>
            </a:r>
          </a:p>
          <a:p>
            <a:pPr marL="457200" indent="-457200">
              <a:buFont typeface="+mj-lt"/>
              <a:buAutoNum type="arabicPeriod"/>
            </a:pPr>
            <a:r>
              <a:rPr lang="en-US" sz="2400" b="1" smtClean="0"/>
              <a:t>Trích rút kết quả (ResultSet)</a:t>
            </a:r>
          </a:p>
          <a:p>
            <a:pPr marL="457200" indent="-457200">
              <a:buFont typeface="+mj-lt"/>
              <a:buAutoNum type="arabicPeriod"/>
            </a:pPr>
            <a:r>
              <a:rPr lang="en-US" sz="2400" b="1" smtClean="0"/>
              <a:t>Q &amp; A</a:t>
            </a:r>
            <a:endParaRPr lang="en-US" sz="2400" b="1" dirty="0"/>
          </a:p>
        </p:txBody>
      </p:sp>
      <p:sp>
        <p:nvSpPr>
          <p:cNvPr id="4" name="Slide Number Placeholder 3"/>
          <p:cNvSpPr>
            <a:spLocks noGrp="1"/>
          </p:cNvSpPr>
          <p:nvPr>
            <p:ph type="sldNum" sz="quarter" idx="12"/>
          </p:nvPr>
        </p:nvSpPr>
        <p:spPr/>
        <p:txBody>
          <a:bodyPr/>
          <a:lstStyle/>
          <a:p>
            <a:fld id="{D55F1051-63A8-40BE-A0A8-9F6D9BC932E4}" type="slidenum">
              <a:rPr lang="en-US" smtClean="0"/>
              <a:t>2</a:t>
            </a:fld>
            <a:endParaRPr lang="en-US"/>
          </a:p>
        </p:txBody>
      </p:sp>
    </p:spTree>
    <p:extLst>
      <p:ext uri="{BB962C8B-B14F-4D97-AF65-F5344CB8AC3E}">
        <p14:creationId xmlns:p14="http://schemas.microsoft.com/office/powerpoint/2010/main" val="487103573"/>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5.1.1. Giới thiệu</a:t>
            </a:r>
            <a:endParaRPr lang="en-US"/>
          </a:p>
        </p:txBody>
      </p:sp>
      <p:sp>
        <p:nvSpPr>
          <p:cNvPr id="3" name="Content Placeholder 2"/>
          <p:cNvSpPr>
            <a:spLocks noGrp="1"/>
          </p:cNvSpPr>
          <p:nvPr>
            <p:ph idx="1"/>
          </p:nvPr>
        </p:nvSpPr>
        <p:spPr/>
        <p:txBody>
          <a:bodyPr/>
          <a:lstStyle/>
          <a:p>
            <a:r>
              <a:rPr lang="en-US" smtClean="0"/>
              <a:t>JDBC cung cấp 2 loại mô hình kết nối CSDL: mô hình 2 tầng và mô hình 3 tầng.</a:t>
            </a:r>
          </a:p>
          <a:p>
            <a:r>
              <a:rPr lang="en-US" smtClean="0"/>
              <a:t>Trong mô hình 2 tầng, một ứng dụng java hay một applet có thể giao tiếp trực tiếp tới CSDL</a:t>
            </a:r>
          </a:p>
          <a:p>
            <a:r>
              <a:rPr lang="en-US" smtClean="0"/>
              <a:t>Trong mô hình 3 tầng, các lệnh được gửi đến tầng trung gian, sau đó nó sẽ gửi những yêu cầu đến CSDL. Kết quả trả về của truy vấn CSDL được gửi đến tầng giữa rồi cuối cùng nó gửi đến ứng dụng hay applet. </a:t>
            </a:r>
          </a:p>
          <a:p>
            <a:endParaRPr lang="en-US" smtClean="0"/>
          </a:p>
        </p:txBody>
      </p:sp>
    </p:spTree>
    <p:extLst>
      <p:ext uri="{BB962C8B-B14F-4D97-AF65-F5344CB8AC3E}">
        <p14:creationId xmlns:p14="http://schemas.microsoft.com/office/powerpoint/2010/main" val="308868866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5.1.2. Mô hình hai tầng Client-Server</a:t>
            </a:r>
            <a:endParaRPr lang="en-US"/>
          </a:p>
        </p:txBody>
      </p:sp>
      <p:sp>
        <p:nvSpPr>
          <p:cNvPr id="3" name="Content Placeholder 2"/>
          <p:cNvSpPr>
            <a:spLocks noGrp="1"/>
          </p:cNvSpPr>
          <p:nvPr>
            <p:ph idx="1"/>
          </p:nvPr>
        </p:nvSpPr>
        <p:spPr/>
        <p:txBody>
          <a:bodyPr/>
          <a:lstStyle/>
          <a:p>
            <a:r>
              <a:rPr lang="en-US" smtClean="0"/>
              <a:t>Trong mô hình 2 tầng, một ứng dụng của Java giao tiếp trực tiếp với CSDL. Hai tầng cụ thể như sau: </a:t>
            </a:r>
          </a:p>
          <a:p>
            <a:pPr lvl="1"/>
            <a:r>
              <a:rPr lang="en-US" smtClean="0"/>
              <a:t>Lớp ứng dụng, bao gồm trình điều khiển JDBC, giao diện người dung, toàn bộ ứng dụng Java được ài đặt trên máy khách</a:t>
            </a:r>
          </a:p>
          <a:p>
            <a:pPr lvl="1"/>
            <a:r>
              <a:rPr lang="en-US" smtClean="0"/>
              <a:t>Lớp CSDL, bao gồm hệ quản trị CSDL quan hệ và CSDL, được cài đặt trong một máy chủ CSDL.</a:t>
            </a:r>
          </a:p>
          <a:p>
            <a:r>
              <a:rPr lang="en-US" smtClean="0"/>
              <a:t>Kiến trúc mô hình:</a:t>
            </a:r>
            <a:endParaRPr lang="en-US"/>
          </a:p>
        </p:txBody>
      </p:sp>
    </p:spTree>
    <p:extLst>
      <p:ext uri="{BB962C8B-B14F-4D97-AF65-F5344CB8AC3E}">
        <p14:creationId xmlns:p14="http://schemas.microsoft.com/office/powerpoint/2010/main" val="261857209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4" name="Rectangle 3"/>
          <p:cNvSpPr/>
          <p:nvPr/>
        </p:nvSpPr>
        <p:spPr bwMode="auto">
          <a:xfrm>
            <a:off x="1104900" y="1727200"/>
            <a:ext cx="3302000" cy="1130300"/>
          </a:xfrm>
          <a:prstGeom prst="rect">
            <a:avLst/>
          </a:pr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endParaRPr kumimoji="0" lang="en-US" sz="1800" b="0" i="0" u="none" strike="noStrike" cap="none" normalizeH="0" baseline="0" smtClean="0">
              <a:ln>
                <a:noFill/>
              </a:ln>
              <a:solidFill>
                <a:schemeClr val="tx1"/>
              </a:solidFill>
              <a:effectLst/>
              <a:latin typeface="Arial" charset="0"/>
            </a:endParaRPr>
          </a:p>
        </p:txBody>
      </p:sp>
      <p:sp>
        <p:nvSpPr>
          <p:cNvPr id="5" name="Rectangle 4"/>
          <p:cNvSpPr/>
          <p:nvPr/>
        </p:nvSpPr>
        <p:spPr bwMode="auto">
          <a:xfrm>
            <a:off x="1322384" y="1879600"/>
            <a:ext cx="1966916" cy="406400"/>
          </a:xfrm>
          <a:prstGeom prst="rect">
            <a:avLst/>
          </a:pr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r>
              <a:rPr kumimoji="0" lang="en-US" sz="1800" b="0" i="0" u="none" strike="noStrike" cap="none" normalizeH="0" baseline="0" smtClean="0">
                <a:ln>
                  <a:noFill/>
                </a:ln>
                <a:solidFill>
                  <a:schemeClr val="tx1"/>
                </a:solidFill>
                <a:effectLst/>
                <a:latin typeface="Arial" charset="0"/>
              </a:rPr>
              <a:t>Java Application</a:t>
            </a:r>
          </a:p>
        </p:txBody>
      </p:sp>
      <p:sp>
        <p:nvSpPr>
          <p:cNvPr id="6" name="Rectangle 5"/>
          <p:cNvSpPr/>
          <p:nvPr/>
        </p:nvSpPr>
        <p:spPr bwMode="auto">
          <a:xfrm>
            <a:off x="1322384" y="2378073"/>
            <a:ext cx="1966916" cy="406400"/>
          </a:xfrm>
          <a:prstGeom prst="rect">
            <a:avLst/>
          </a:pr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r>
              <a:rPr lang="en-US" smtClean="0">
                <a:latin typeface="Arial" charset="0"/>
              </a:rPr>
              <a:t>JDBC API</a:t>
            </a:r>
            <a:endParaRPr kumimoji="0" lang="en-US" sz="1800" b="0" i="0" u="none" strike="noStrike" cap="none" normalizeH="0" baseline="0" smtClean="0">
              <a:ln>
                <a:noFill/>
              </a:ln>
              <a:solidFill>
                <a:schemeClr val="tx1"/>
              </a:solidFill>
              <a:effectLst/>
              <a:latin typeface="Arial" charset="0"/>
            </a:endParaRPr>
          </a:p>
        </p:txBody>
      </p:sp>
      <p:sp>
        <p:nvSpPr>
          <p:cNvPr id="7" name="Rectangle 6"/>
          <p:cNvSpPr/>
          <p:nvPr/>
        </p:nvSpPr>
        <p:spPr bwMode="auto">
          <a:xfrm>
            <a:off x="1104900" y="4102101"/>
            <a:ext cx="3302000" cy="1130300"/>
          </a:xfrm>
          <a:prstGeom prst="rect">
            <a:avLst/>
          </a:pr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endParaRPr kumimoji="0" lang="en-US" sz="1800" b="0" i="0" u="none" strike="noStrike" cap="none" normalizeH="0" baseline="0" smtClean="0">
              <a:ln>
                <a:noFill/>
              </a:ln>
              <a:solidFill>
                <a:schemeClr val="tx1"/>
              </a:solidFill>
              <a:effectLst/>
              <a:latin typeface="Arial" charset="0"/>
            </a:endParaRPr>
          </a:p>
        </p:txBody>
      </p:sp>
      <p:sp>
        <p:nvSpPr>
          <p:cNvPr id="8" name="Rectangle 7"/>
          <p:cNvSpPr/>
          <p:nvPr/>
        </p:nvSpPr>
        <p:spPr bwMode="auto">
          <a:xfrm>
            <a:off x="1322384" y="4254500"/>
            <a:ext cx="1966916" cy="825499"/>
          </a:xfrm>
          <a:prstGeom prst="rect">
            <a:avLst/>
          </a:pr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r>
              <a:rPr kumimoji="0" lang="en-US" sz="1800" b="0" i="0" u="none" strike="noStrike" cap="none" normalizeH="0" baseline="0" smtClean="0">
                <a:ln>
                  <a:noFill/>
                </a:ln>
                <a:solidFill>
                  <a:schemeClr val="tx1"/>
                </a:solidFill>
                <a:effectLst/>
                <a:latin typeface="Arial" charset="0"/>
              </a:rPr>
              <a:t>DBMS &amp; Database</a:t>
            </a:r>
          </a:p>
        </p:txBody>
      </p:sp>
      <p:cxnSp>
        <p:nvCxnSpPr>
          <p:cNvPr id="11" name="Straight Arrow Connector 10"/>
          <p:cNvCxnSpPr>
            <a:stCxn id="6" idx="2"/>
            <a:endCxn id="8" idx="0"/>
          </p:cNvCxnSpPr>
          <p:nvPr/>
        </p:nvCxnSpPr>
        <p:spPr bwMode="auto">
          <a:xfrm>
            <a:off x="2305842" y="2784473"/>
            <a:ext cx="0" cy="1470027"/>
          </a:xfrm>
          <a:prstGeom prst="straightConnector1">
            <a:avLst/>
          </a:prstGeom>
          <a:solidFill>
            <a:schemeClr val="accent1"/>
          </a:solidFill>
          <a:ln w="9525" cap="flat" cmpd="sng" algn="ctr">
            <a:solidFill>
              <a:schemeClr val="tx1"/>
            </a:solidFill>
            <a:prstDash val="solid"/>
            <a:round/>
            <a:headEnd type="arrow" w="med" len="med"/>
            <a:tailEnd type="arrow"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12" name="TextBox 11"/>
          <p:cNvSpPr txBox="1"/>
          <p:nvPr/>
        </p:nvSpPr>
        <p:spPr>
          <a:xfrm>
            <a:off x="3289300" y="2008871"/>
            <a:ext cx="1117600" cy="646331"/>
          </a:xfrm>
          <a:prstGeom prst="rect">
            <a:avLst/>
          </a:prstGeom>
          <a:noFill/>
        </p:spPr>
        <p:txBody>
          <a:bodyPr wrap="square" rtlCol="0">
            <a:spAutoFit/>
          </a:bodyPr>
          <a:lstStyle/>
          <a:p>
            <a:r>
              <a:rPr lang="en-US" smtClean="0"/>
              <a:t>Client machine</a:t>
            </a:r>
            <a:endParaRPr lang="en-US"/>
          </a:p>
        </p:txBody>
      </p:sp>
      <p:sp>
        <p:nvSpPr>
          <p:cNvPr id="13" name="TextBox 12"/>
          <p:cNvSpPr txBox="1"/>
          <p:nvPr/>
        </p:nvSpPr>
        <p:spPr>
          <a:xfrm>
            <a:off x="3289300" y="4344083"/>
            <a:ext cx="1117600" cy="646331"/>
          </a:xfrm>
          <a:prstGeom prst="rect">
            <a:avLst/>
          </a:prstGeom>
          <a:noFill/>
        </p:spPr>
        <p:txBody>
          <a:bodyPr wrap="square" rtlCol="0">
            <a:spAutoFit/>
          </a:bodyPr>
          <a:lstStyle/>
          <a:p>
            <a:r>
              <a:rPr lang="en-US" smtClean="0"/>
              <a:t>Database Server</a:t>
            </a:r>
            <a:endParaRPr lang="en-US"/>
          </a:p>
        </p:txBody>
      </p:sp>
      <p:sp>
        <p:nvSpPr>
          <p:cNvPr id="14" name="TextBox 13"/>
          <p:cNvSpPr txBox="1"/>
          <p:nvPr/>
        </p:nvSpPr>
        <p:spPr>
          <a:xfrm>
            <a:off x="2514600" y="3164013"/>
            <a:ext cx="1892300" cy="646331"/>
          </a:xfrm>
          <a:prstGeom prst="rect">
            <a:avLst/>
          </a:prstGeom>
          <a:noFill/>
        </p:spPr>
        <p:txBody>
          <a:bodyPr wrap="square" rtlCol="0">
            <a:spAutoFit/>
          </a:bodyPr>
          <a:lstStyle/>
          <a:p>
            <a:r>
              <a:rPr lang="en-US" smtClean="0"/>
              <a:t>DBMS-Related Protocol</a:t>
            </a:r>
            <a:endParaRPr lang="en-US"/>
          </a:p>
        </p:txBody>
      </p:sp>
      <p:sp>
        <p:nvSpPr>
          <p:cNvPr id="15" name="TextBox 14"/>
          <p:cNvSpPr txBox="1"/>
          <p:nvPr/>
        </p:nvSpPr>
        <p:spPr>
          <a:xfrm>
            <a:off x="4940300" y="1455853"/>
            <a:ext cx="3860800" cy="4708981"/>
          </a:xfrm>
          <a:prstGeom prst="rect">
            <a:avLst/>
          </a:prstGeom>
          <a:noFill/>
        </p:spPr>
        <p:txBody>
          <a:bodyPr wrap="square" rtlCol="0">
            <a:spAutoFit/>
          </a:bodyPr>
          <a:lstStyle/>
          <a:p>
            <a:pPr marL="285750" indent="-285750" algn="just">
              <a:buFont typeface="Arial" panose="020B0604020202020204" pitchFamily="34" charset="0"/>
              <a:buChar char="•"/>
            </a:pPr>
            <a:r>
              <a:rPr lang="en-US" sz="2000" smtClean="0">
                <a:solidFill>
                  <a:srgbClr val="0070C0"/>
                </a:solidFill>
              </a:rPr>
              <a:t>Ưng dụng Java và API JDBC được gói trng lớp đầu tiên gọi là máy khách.</a:t>
            </a:r>
          </a:p>
          <a:p>
            <a:pPr marL="285750" indent="-285750" algn="just">
              <a:buFont typeface="Arial" panose="020B0604020202020204" pitchFamily="34" charset="0"/>
              <a:buChar char="•"/>
            </a:pPr>
            <a:r>
              <a:rPr lang="en-US" sz="2000" smtClean="0">
                <a:solidFill>
                  <a:srgbClr val="0070C0"/>
                </a:solidFill>
              </a:rPr>
              <a:t>BDMS và database được đặt trong lớp thứ 2 gọi là máy chủ CSDL.</a:t>
            </a:r>
          </a:p>
          <a:p>
            <a:pPr marL="285750" indent="-285750" algn="just">
              <a:buFont typeface="Arial" panose="020B0604020202020204" pitchFamily="34" charset="0"/>
              <a:buChar char="•"/>
            </a:pPr>
            <a:r>
              <a:rPr lang="en-US" sz="2000" smtClean="0">
                <a:solidFill>
                  <a:srgbClr val="0070C0"/>
                </a:solidFill>
              </a:rPr>
              <a:t>Một giao thức CSDL quan hệ được sử dụng như là công cụ giao tiếp giữa hai lớp này. </a:t>
            </a:r>
          </a:p>
          <a:p>
            <a:pPr marL="285750" indent="-285750" algn="just">
              <a:buFont typeface="Arial" panose="020B0604020202020204" pitchFamily="34" charset="0"/>
              <a:buChar char="•"/>
            </a:pPr>
            <a:r>
              <a:rPr lang="en-US" sz="2000" smtClean="0">
                <a:solidFill>
                  <a:srgbClr val="0070C0"/>
                </a:solidFill>
              </a:rPr>
              <a:t>Giao tiếp CSDL được điều khiển bởi trình điều khiển JDBC, nó có hai chức năng, gửi câu lệnh SQL từ máy khách đến CSDL và trả về kết quả thực thi về lại máy khách.</a:t>
            </a:r>
            <a:endParaRPr lang="en-US" sz="2000">
              <a:solidFill>
                <a:srgbClr val="0070C0"/>
              </a:solidFill>
            </a:endParaRPr>
          </a:p>
        </p:txBody>
      </p:sp>
      <p:sp>
        <p:nvSpPr>
          <p:cNvPr id="3" name="Rectangle 2"/>
          <p:cNvSpPr/>
          <p:nvPr/>
        </p:nvSpPr>
        <p:spPr>
          <a:xfrm>
            <a:off x="4805680" y="6581001"/>
            <a:ext cx="4572000" cy="276999"/>
          </a:xfrm>
          <a:prstGeom prst="rect">
            <a:avLst/>
          </a:prstGeom>
        </p:spPr>
        <p:txBody>
          <a:bodyPr>
            <a:spAutoFit/>
          </a:bodyPr>
          <a:lstStyle/>
          <a:p>
            <a:r>
              <a:rPr lang="en-US" sz="1200"/>
              <a:t>Practical Database Programming with Java, Ying Bai, Wiley, 2011 </a:t>
            </a:r>
          </a:p>
        </p:txBody>
      </p:sp>
    </p:spTree>
    <p:extLst>
      <p:ext uri="{BB962C8B-B14F-4D97-AF65-F5344CB8AC3E}">
        <p14:creationId xmlns:p14="http://schemas.microsoft.com/office/powerpoint/2010/main" val="95578086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5.1.3. Mô hình ba tầng </a:t>
            </a:r>
            <a:endParaRPr lang="en-US"/>
          </a:p>
        </p:txBody>
      </p:sp>
      <p:sp>
        <p:nvSpPr>
          <p:cNvPr id="3" name="Content Placeholder 2"/>
          <p:cNvSpPr>
            <a:spLocks noGrp="1"/>
          </p:cNvSpPr>
          <p:nvPr>
            <p:ph idx="1"/>
          </p:nvPr>
        </p:nvSpPr>
        <p:spPr/>
        <p:txBody>
          <a:bodyPr/>
          <a:lstStyle/>
          <a:p>
            <a:r>
              <a:rPr lang="en-US" sz="2400" smtClean="0"/>
              <a:t>Trong mô hình 3 tầng, yêu cầu dữ liệu từ ứng dụng GUI được gửi đến máy chủ ứng dụng mà có thể xem như là một tầng thứ 3, và ứng dụng CSDL mà chứa JDBC API sẽ gửi câu lệnh SQL đến CSDL được lưu trữ tại máy chủ CSDL. Khi yêu cầu dữ liệu được xử lý, CSDL gửi kết quả quay trở về máy chủ ứng dụng, sau đó gửi chúng về máy khách. Trong thực tế, được gọi là mô hình 3 lớp là các ứng dụng Web, lớp client là lớp thực thi trên Web Browser, lớp giữa là Web Server, và lớp thứ 3 là máy chủ CSDL. </a:t>
            </a:r>
            <a:endParaRPr lang="en-US" sz="2000"/>
          </a:p>
          <a:p>
            <a:r>
              <a:rPr lang="en-US" sz="2400"/>
              <a:t>Kiến </a:t>
            </a:r>
            <a:r>
              <a:rPr lang="en-US" sz="2400" smtClean="0"/>
              <a:t>trúc:</a:t>
            </a:r>
            <a:endParaRPr lang="en-US" sz="2400"/>
          </a:p>
        </p:txBody>
      </p:sp>
    </p:spTree>
    <p:extLst>
      <p:ext uri="{BB962C8B-B14F-4D97-AF65-F5344CB8AC3E}">
        <p14:creationId xmlns:p14="http://schemas.microsoft.com/office/powerpoint/2010/main" val="62652427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4" name="Rectangle 3"/>
          <p:cNvSpPr/>
          <p:nvPr/>
        </p:nvSpPr>
        <p:spPr bwMode="auto">
          <a:xfrm>
            <a:off x="558800" y="1144286"/>
            <a:ext cx="3302000" cy="1130300"/>
          </a:xfrm>
          <a:prstGeom prst="rect">
            <a:avLst/>
          </a:pr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endParaRPr kumimoji="0" lang="en-US" sz="1800" b="0" i="0" u="none" strike="noStrike" cap="none" normalizeH="0" baseline="0" smtClean="0">
              <a:ln>
                <a:noFill/>
              </a:ln>
              <a:solidFill>
                <a:schemeClr val="tx1"/>
              </a:solidFill>
              <a:effectLst/>
              <a:latin typeface="Arial" charset="0"/>
            </a:endParaRPr>
          </a:p>
        </p:txBody>
      </p:sp>
      <p:sp>
        <p:nvSpPr>
          <p:cNvPr id="5" name="Rectangle 4"/>
          <p:cNvSpPr/>
          <p:nvPr/>
        </p:nvSpPr>
        <p:spPr bwMode="auto">
          <a:xfrm>
            <a:off x="776284" y="1352930"/>
            <a:ext cx="1966916" cy="719358"/>
          </a:xfrm>
          <a:prstGeom prst="rect">
            <a:avLst/>
          </a:pr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r>
              <a:rPr kumimoji="0" lang="en-US" sz="1800" b="0" i="0" u="none" strike="noStrike" cap="none" normalizeH="0" baseline="0" smtClean="0">
                <a:ln>
                  <a:noFill/>
                </a:ln>
                <a:solidFill>
                  <a:schemeClr val="tx1"/>
                </a:solidFill>
                <a:effectLst/>
                <a:latin typeface="Arial" charset="0"/>
              </a:rPr>
              <a:t>Java Application or</a:t>
            </a:r>
            <a:r>
              <a:rPr kumimoji="0" lang="en-US" sz="1800" b="0" i="0" u="none" strike="noStrike" cap="none" normalizeH="0" smtClean="0">
                <a:ln>
                  <a:noFill/>
                </a:ln>
                <a:solidFill>
                  <a:schemeClr val="tx1"/>
                </a:solidFill>
                <a:effectLst/>
                <a:latin typeface="Arial" charset="0"/>
              </a:rPr>
              <a:t> HTML Browser</a:t>
            </a:r>
            <a:endParaRPr kumimoji="0" lang="en-US" sz="1800" b="0" i="0" u="none" strike="noStrike" cap="none" normalizeH="0" baseline="0" smtClean="0">
              <a:ln>
                <a:noFill/>
              </a:ln>
              <a:solidFill>
                <a:schemeClr val="tx1"/>
              </a:solidFill>
              <a:effectLst/>
              <a:latin typeface="Arial" charset="0"/>
            </a:endParaRPr>
          </a:p>
        </p:txBody>
      </p:sp>
      <p:sp>
        <p:nvSpPr>
          <p:cNvPr id="7" name="Rectangle 6"/>
          <p:cNvSpPr/>
          <p:nvPr/>
        </p:nvSpPr>
        <p:spPr bwMode="auto">
          <a:xfrm>
            <a:off x="558800" y="5016770"/>
            <a:ext cx="3302000" cy="1130300"/>
          </a:xfrm>
          <a:prstGeom prst="rect">
            <a:avLst/>
          </a:pr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endParaRPr kumimoji="0" lang="en-US" sz="1800" b="0" i="0" u="none" strike="noStrike" cap="none" normalizeH="0" baseline="0" smtClean="0">
              <a:ln>
                <a:noFill/>
              </a:ln>
              <a:solidFill>
                <a:schemeClr val="tx1"/>
              </a:solidFill>
              <a:effectLst/>
              <a:latin typeface="Arial" charset="0"/>
            </a:endParaRPr>
          </a:p>
        </p:txBody>
      </p:sp>
      <p:sp>
        <p:nvSpPr>
          <p:cNvPr id="8" name="Rectangle 7"/>
          <p:cNvSpPr/>
          <p:nvPr/>
        </p:nvSpPr>
        <p:spPr bwMode="auto">
          <a:xfrm>
            <a:off x="776284" y="5169169"/>
            <a:ext cx="1966916" cy="825499"/>
          </a:xfrm>
          <a:prstGeom prst="rect">
            <a:avLst/>
          </a:pr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r>
              <a:rPr kumimoji="0" lang="en-US" sz="1800" b="0" i="0" u="none" strike="noStrike" cap="none" normalizeH="0" baseline="0" smtClean="0">
                <a:ln>
                  <a:noFill/>
                </a:ln>
                <a:solidFill>
                  <a:schemeClr val="tx1"/>
                </a:solidFill>
                <a:effectLst/>
                <a:latin typeface="Arial" charset="0"/>
              </a:rPr>
              <a:t>DBMS &amp; Database</a:t>
            </a:r>
          </a:p>
        </p:txBody>
      </p:sp>
      <p:sp>
        <p:nvSpPr>
          <p:cNvPr id="12" name="TextBox 11"/>
          <p:cNvSpPr txBox="1"/>
          <p:nvPr/>
        </p:nvSpPr>
        <p:spPr>
          <a:xfrm>
            <a:off x="2743200" y="1425957"/>
            <a:ext cx="1117600" cy="646331"/>
          </a:xfrm>
          <a:prstGeom prst="rect">
            <a:avLst/>
          </a:prstGeom>
          <a:noFill/>
        </p:spPr>
        <p:txBody>
          <a:bodyPr wrap="square" rtlCol="0">
            <a:spAutoFit/>
          </a:bodyPr>
          <a:lstStyle/>
          <a:p>
            <a:r>
              <a:rPr lang="en-US" smtClean="0"/>
              <a:t>Client machine</a:t>
            </a:r>
            <a:endParaRPr lang="en-US"/>
          </a:p>
        </p:txBody>
      </p:sp>
      <p:sp>
        <p:nvSpPr>
          <p:cNvPr id="13" name="TextBox 12"/>
          <p:cNvSpPr txBox="1"/>
          <p:nvPr/>
        </p:nvSpPr>
        <p:spPr>
          <a:xfrm>
            <a:off x="2743200" y="5258752"/>
            <a:ext cx="1117600" cy="646331"/>
          </a:xfrm>
          <a:prstGeom prst="rect">
            <a:avLst/>
          </a:prstGeom>
          <a:noFill/>
        </p:spPr>
        <p:txBody>
          <a:bodyPr wrap="square" rtlCol="0">
            <a:spAutoFit/>
          </a:bodyPr>
          <a:lstStyle/>
          <a:p>
            <a:r>
              <a:rPr lang="en-US" smtClean="0"/>
              <a:t>Database Server</a:t>
            </a:r>
            <a:endParaRPr lang="en-US"/>
          </a:p>
        </p:txBody>
      </p:sp>
      <p:sp>
        <p:nvSpPr>
          <p:cNvPr id="16" name="Rectangle 15"/>
          <p:cNvSpPr/>
          <p:nvPr/>
        </p:nvSpPr>
        <p:spPr bwMode="auto">
          <a:xfrm>
            <a:off x="558800" y="3043260"/>
            <a:ext cx="3302000" cy="1130300"/>
          </a:xfrm>
          <a:prstGeom prst="rect">
            <a:avLst/>
          </a:pr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endParaRPr kumimoji="0" lang="en-US" sz="1800" b="0" i="0" u="none" strike="noStrike" cap="none" normalizeH="0" baseline="0" smtClean="0">
              <a:ln>
                <a:noFill/>
              </a:ln>
              <a:solidFill>
                <a:schemeClr val="tx1"/>
              </a:solidFill>
              <a:effectLst/>
              <a:latin typeface="Arial" charset="0"/>
            </a:endParaRPr>
          </a:p>
        </p:txBody>
      </p:sp>
      <p:sp>
        <p:nvSpPr>
          <p:cNvPr id="17" name="Rectangle 16"/>
          <p:cNvSpPr/>
          <p:nvPr/>
        </p:nvSpPr>
        <p:spPr bwMode="auto">
          <a:xfrm>
            <a:off x="776284" y="3195660"/>
            <a:ext cx="2081216" cy="406400"/>
          </a:xfrm>
          <a:prstGeom prst="rect">
            <a:avLst/>
          </a:pr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r>
              <a:rPr kumimoji="0" lang="en-US" sz="1800" b="0" i="0" u="none" strike="noStrike" cap="none" normalizeH="0" baseline="0" smtClean="0">
                <a:ln>
                  <a:noFill/>
                </a:ln>
                <a:solidFill>
                  <a:schemeClr val="tx1"/>
                </a:solidFill>
                <a:effectLst/>
                <a:latin typeface="Arial" charset="0"/>
              </a:rPr>
              <a:t>Application Server</a:t>
            </a:r>
          </a:p>
        </p:txBody>
      </p:sp>
      <p:sp>
        <p:nvSpPr>
          <p:cNvPr id="18" name="Rectangle 17"/>
          <p:cNvSpPr/>
          <p:nvPr/>
        </p:nvSpPr>
        <p:spPr bwMode="auto">
          <a:xfrm>
            <a:off x="776284" y="3694133"/>
            <a:ext cx="2081216" cy="406400"/>
          </a:xfrm>
          <a:prstGeom prst="rect">
            <a:avLst/>
          </a:pr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r>
              <a:rPr lang="en-US" smtClean="0">
                <a:latin typeface="Arial" charset="0"/>
              </a:rPr>
              <a:t>JDBC API</a:t>
            </a:r>
            <a:endParaRPr kumimoji="0" lang="en-US" sz="1800" b="0" i="0" u="none" strike="noStrike" cap="none" normalizeH="0" baseline="0" smtClean="0">
              <a:ln>
                <a:noFill/>
              </a:ln>
              <a:solidFill>
                <a:schemeClr val="tx1"/>
              </a:solidFill>
              <a:effectLst/>
              <a:latin typeface="Arial" charset="0"/>
            </a:endParaRPr>
          </a:p>
        </p:txBody>
      </p:sp>
      <p:sp>
        <p:nvSpPr>
          <p:cNvPr id="19" name="TextBox 18"/>
          <p:cNvSpPr txBox="1"/>
          <p:nvPr/>
        </p:nvSpPr>
        <p:spPr>
          <a:xfrm>
            <a:off x="2857500" y="3325057"/>
            <a:ext cx="1117600" cy="646331"/>
          </a:xfrm>
          <a:prstGeom prst="rect">
            <a:avLst/>
          </a:prstGeom>
          <a:noFill/>
        </p:spPr>
        <p:txBody>
          <a:bodyPr wrap="square" rtlCol="0">
            <a:spAutoFit/>
          </a:bodyPr>
          <a:lstStyle/>
          <a:p>
            <a:r>
              <a:rPr lang="en-US" smtClean="0"/>
              <a:t>Web Server</a:t>
            </a:r>
            <a:endParaRPr lang="en-US"/>
          </a:p>
        </p:txBody>
      </p:sp>
      <p:cxnSp>
        <p:nvCxnSpPr>
          <p:cNvPr id="10" name="Straight Arrow Connector 9"/>
          <p:cNvCxnSpPr/>
          <p:nvPr/>
        </p:nvCxnSpPr>
        <p:spPr bwMode="auto">
          <a:xfrm>
            <a:off x="1727200" y="2072288"/>
            <a:ext cx="12700" cy="1123372"/>
          </a:xfrm>
          <a:prstGeom prst="straightConnector1">
            <a:avLst/>
          </a:prstGeom>
          <a:solidFill>
            <a:schemeClr val="accent1"/>
          </a:solidFill>
          <a:ln w="9525" cap="flat" cmpd="sng" algn="ctr">
            <a:solidFill>
              <a:schemeClr val="tx1"/>
            </a:solidFill>
            <a:prstDash val="solid"/>
            <a:round/>
            <a:headEnd type="triangle"/>
            <a:tailEnd type="triangle"/>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21" name="Straight Arrow Connector 20"/>
          <p:cNvCxnSpPr>
            <a:endCxn id="8" idx="0"/>
          </p:cNvCxnSpPr>
          <p:nvPr/>
        </p:nvCxnSpPr>
        <p:spPr bwMode="auto">
          <a:xfrm>
            <a:off x="1739900" y="4192606"/>
            <a:ext cx="19842" cy="976563"/>
          </a:xfrm>
          <a:prstGeom prst="straightConnector1">
            <a:avLst/>
          </a:prstGeom>
          <a:solidFill>
            <a:schemeClr val="accent1"/>
          </a:solidFill>
          <a:ln w="9525" cap="flat" cmpd="sng" algn="ctr">
            <a:solidFill>
              <a:schemeClr val="tx1"/>
            </a:solidFill>
            <a:prstDash val="solid"/>
            <a:round/>
            <a:headEnd type="triangle"/>
            <a:tailEnd type="triangle"/>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23" name="TextBox 22"/>
          <p:cNvSpPr txBox="1"/>
          <p:nvPr/>
        </p:nvSpPr>
        <p:spPr>
          <a:xfrm>
            <a:off x="1993900" y="2490486"/>
            <a:ext cx="2159000" cy="369332"/>
          </a:xfrm>
          <a:prstGeom prst="rect">
            <a:avLst/>
          </a:prstGeom>
          <a:noFill/>
        </p:spPr>
        <p:txBody>
          <a:bodyPr wrap="square" rtlCol="0">
            <a:spAutoFit/>
          </a:bodyPr>
          <a:lstStyle/>
          <a:p>
            <a:r>
              <a:rPr lang="en-US" smtClean="0"/>
              <a:t>HTTP or RMI calls</a:t>
            </a:r>
            <a:endParaRPr lang="en-US"/>
          </a:p>
        </p:txBody>
      </p:sp>
      <p:sp>
        <p:nvSpPr>
          <p:cNvPr id="24" name="TextBox 23"/>
          <p:cNvSpPr txBox="1"/>
          <p:nvPr/>
        </p:nvSpPr>
        <p:spPr>
          <a:xfrm>
            <a:off x="1759742" y="4420022"/>
            <a:ext cx="2634458" cy="369332"/>
          </a:xfrm>
          <a:prstGeom prst="rect">
            <a:avLst/>
          </a:prstGeom>
          <a:noFill/>
        </p:spPr>
        <p:txBody>
          <a:bodyPr wrap="square" rtlCol="0">
            <a:spAutoFit/>
          </a:bodyPr>
          <a:lstStyle/>
          <a:p>
            <a:r>
              <a:rPr lang="en-US" smtClean="0"/>
              <a:t>DBMS-Related Protocol</a:t>
            </a:r>
            <a:endParaRPr lang="en-US"/>
          </a:p>
        </p:txBody>
      </p:sp>
      <p:sp>
        <p:nvSpPr>
          <p:cNvPr id="3" name="Rectangle 2"/>
          <p:cNvSpPr/>
          <p:nvPr/>
        </p:nvSpPr>
        <p:spPr>
          <a:xfrm>
            <a:off x="4189416" y="1352930"/>
            <a:ext cx="4572000" cy="4893647"/>
          </a:xfrm>
          <a:prstGeom prst="rect">
            <a:avLst/>
          </a:prstGeom>
        </p:spPr>
        <p:txBody>
          <a:bodyPr>
            <a:spAutoFit/>
          </a:bodyPr>
          <a:lstStyle/>
          <a:p>
            <a:pPr marL="800100" lvl="1" indent="-342900" algn="just">
              <a:buFont typeface="Arial" panose="020B0604020202020204" pitchFamily="34" charset="0"/>
              <a:buChar char="•"/>
            </a:pPr>
            <a:r>
              <a:rPr lang="en-US" sz="2400">
                <a:solidFill>
                  <a:srgbClr val="0070C0"/>
                </a:solidFill>
              </a:rPr>
              <a:t>Lớp máy khách, bao gồm 1 trình duyệt web với một vài ngôn ngữ  máy ảo cụ thể, được ài đặt trong một máy khách</a:t>
            </a:r>
          </a:p>
          <a:p>
            <a:pPr marL="800100" lvl="1" indent="-342900" algn="just">
              <a:buFont typeface="Arial" panose="020B0604020202020204" pitchFamily="34" charset="0"/>
              <a:buChar char="•"/>
            </a:pPr>
            <a:r>
              <a:rPr lang="en-US" sz="2400">
                <a:solidFill>
                  <a:srgbClr val="0070C0"/>
                </a:solidFill>
              </a:rPr>
              <a:t>Lớp máy chủ ứng dụng, bao gồm những ứng dụng Web Java hay dịch vụ Web, được cài đặt trên máy chủ Web. </a:t>
            </a:r>
          </a:p>
          <a:p>
            <a:pPr marL="800100" lvl="1" indent="-342900" algn="just">
              <a:buFont typeface="Arial" panose="020B0604020202020204" pitchFamily="34" charset="0"/>
              <a:buChar char="•"/>
            </a:pPr>
            <a:r>
              <a:rPr lang="en-US" sz="2400">
                <a:solidFill>
                  <a:srgbClr val="0070C0"/>
                </a:solidFill>
              </a:rPr>
              <a:t>Lớp CSDL, bao gồm hệ quản trị CSDL quan hệ và CSDL được cài đặt trên máy chủ CSDL</a:t>
            </a:r>
          </a:p>
        </p:txBody>
      </p:sp>
      <p:sp>
        <p:nvSpPr>
          <p:cNvPr id="20" name="Rectangle 19"/>
          <p:cNvSpPr/>
          <p:nvPr/>
        </p:nvSpPr>
        <p:spPr>
          <a:xfrm>
            <a:off x="4805680" y="6581001"/>
            <a:ext cx="4572000" cy="276999"/>
          </a:xfrm>
          <a:prstGeom prst="rect">
            <a:avLst/>
          </a:prstGeom>
        </p:spPr>
        <p:txBody>
          <a:bodyPr>
            <a:spAutoFit/>
          </a:bodyPr>
          <a:lstStyle/>
          <a:p>
            <a:r>
              <a:rPr lang="en-US" sz="1200"/>
              <a:t>Practical Database Programming with Java, Ying Bai, Wiley, 2011 </a:t>
            </a:r>
          </a:p>
        </p:txBody>
      </p:sp>
    </p:spTree>
    <p:extLst>
      <p:ext uri="{BB962C8B-B14F-4D97-AF65-F5344CB8AC3E}">
        <p14:creationId xmlns:p14="http://schemas.microsoft.com/office/powerpoint/2010/main" val="336839616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5.1.4. Xây dựng ứng dụng cơ bản</a:t>
            </a:r>
            <a:endParaRPr lang="en-US"/>
          </a:p>
        </p:txBody>
      </p:sp>
      <p:sp>
        <p:nvSpPr>
          <p:cNvPr id="3" name="Content Placeholder 2"/>
          <p:cNvSpPr>
            <a:spLocks noGrp="1"/>
          </p:cNvSpPr>
          <p:nvPr>
            <p:ph idx="1"/>
          </p:nvPr>
        </p:nvSpPr>
        <p:spPr/>
        <p:txBody>
          <a:bodyPr/>
          <a:lstStyle/>
          <a:p>
            <a:r>
              <a:rPr lang="en-US" smtClean="0"/>
              <a:t>Để xây dựng ứng dụng CSDL Java cơ bản gồm các bước:</a:t>
            </a:r>
          </a:p>
          <a:p>
            <a:pPr lvl="1"/>
            <a:r>
              <a:rPr lang="en-US" smtClean="0"/>
              <a:t>Khởi tạo kết nối</a:t>
            </a:r>
          </a:p>
          <a:p>
            <a:pPr lvl="1"/>
            <a:r>
              <a:rPr lang="en-US" smtClean="0"/>
              <a:t>Xây dựng câu lệnh</a:t>
            </a:r>
          </a:p>
          <a:p>
            <a:pPr lvl="1"/>
            <a:r>
              <a:rPr lang="en-US" smtClean="0"/>
              <a:t>Xử lý kết quả</a:t>
            </a:r>
          </a:p>
          <a:p>
            <a:r>
              <a:rPr lang="en-US" smtClean="0"/>
              <a:t>Quá trình khởi tạo kết nối trước đó cần thực hiện:</a:t>
            </a:r>
          </a:p>
          <a:p>
            <a:pPr lvl="1"/>
            <a:r>
              <a:rPr lang="en-US" smtClean="0"/>
              <a:t>Import các thư viện</a:t>
            </a:r>
          </a:p>
          <a:p>
            <a:pPr lvl="1"/>
            <a:r>
              <a:rPr lang="en-US" smtClean="0"/>
              <a:t>Sử dụng trình điều khiển  JDBC (đã trình bày chương trước)</a:t>
            </a:r>
            <a:endParaRPr lang="en-US"/>
          </a:p>
        </p:txBody>
      </p:sp>
    </p:spTree>
    <p:extLst>
      <p:ext uri="{BB962C8B-B14F-4D97-AF65-F5344CB8AC3E}">
        <p14:creationId xmlns:p14="http://schemas.microsoft.com/office/powerpoint/2010/main" val="226912195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5.1.5. Kết nối CSDL</a:t>
            </a:r>
            <a:endParaRPr lang="en-US"/>
          </a:p>
        </p:txBody>
      </p:sp>
      <p:sp>
        <p:nvSpPr>
          <p:cNvPr id="3" name="Content Placeholder 2"/>
          <p:cNvSpPr>
            <a:spLocks noGrp="1"/>
          </p:cNvSpPr>
          <p:nvPr>
            <p:ph idx="1"/>
          </p:nvPr>
        </p:nvSpPr>
        <p:spPr/>
        <p:txBody>
          <a:bodyPr>
            <a:normAutofit lnSpcReduction="10000"/>
          </a:bodyPr>
          <a:lstStyle/>
          <a:p>
            <a:r>
              <a:rPr lang="en-US" sz="2400" smtClean="0"/>
              <a:t>Để khởi tạo một kết nối đến chuỗi CSDL, có hai phương thức</a:t>
            </a:r>
          </a:p>
          <a:p>
            <a:pPr lvl="1"/>
            <a:r>
              <a:rPr lang="en-US" sz="2000" smtClean="0"/>
              <a:t>DriverManager.getConnection()</a:t>
            </a:r>
          </a:p>
          <a:p>
            <a:pPr lvl="1"/>
            <a:r>
              <a:rPr lang="en-US" sz="2000" smtClean="0"/>
              <a:t>Driver.connect()</a:t>
            </a:r>
          </a:p>
          <a:p>
            <a:r>
              <a:rPr lang="en-US" sz="2400" smtClean="0"/>
              <a:t>Phương thức DriverManager.getConnection()</a:t>
            </a:r>
          </a:p>
          <a:p>
            <a:pPr lvl="1"/>
            <a:r>
              <a:rPr lang="en-US" sz="2000" smtClean="0"/>
              <a:t>Khi sử dụng phương thức này để khởi tạo kết nối, hai công việc sẽ được thực hiện, đầu tiên nó kiểm tra trình điều khiển và URL bằng cách chạy phương thức acceptsURL thông qua lớp DirverManager để kiểm tra trình điều khiển trước tiên trong danh sách trình điều khiển; nếu trình điều khiển không phù hợp nó quay lại và cho đến khi trình điều khiển phù hợp được tìm thấy. Nếu trình điều khiển được tìm thấy Driver. Connect() sẽ được thực hiện để khởi tạo kết nối, ngược lại SQLException được sinh ra. </a:t>
            </a:r>
          </a:p>
          <a:p>
            <a:pPr lvl="1"/>
            <a:r>
              <a:rPr lang="en-US" sz="2000" smtClean="0"/>
              <a:t>Nhìn chung cách kết nối  là kém linh hoạt, tuy nhiên khi có một kết nối mạnh có thể được thiết lập nếu nhiều hơn 1 trình điều khiển sẵn sàng.</a:t>
            </a:r>
            <a:endParaRPr lang="en-US" sz="2000"/>
          </a:p>
        </p:txBody>
      </p:sp>
    </p:spTree>
    <p:extLst>
      <p:ext uri="{BB962C8B-B14F-4D97-AF65-F5344CB8AC3E}">
        <p14:creationId xmlns:p14="http://schemas.microsoft.com/office/powerpoint/2010/main" val="292751344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r>
              <a:rPr lang="en-US" sz="2400"/>
              <a:t>Phương thức DriverManager.getConnection()</a:t>
            </a:r>
          </a:p>
          <a:p>
            <a:pPr lvl="1"/>
            <a:r>
              <a:rPr lang="en-US" sz="2000" smtClean="0"/>
              <a:t>Mục đích của acceptsURL() là kiểm tra trình điều khiển hiện tại có thể mở một kết nối đến URL hoặc không. Phương thức này không tạo kết nối thực hay kiểm tra kết nối CSDL thực.</a:t>
            </a:r>
          </a:p>
          <a:p>
            <a:r>
              <a:rPr lang="en-US" sz="2400" smtClean="0"/>
              <a:t>Phương thức Driver.connect()</a:t>
            </a:r>
          </a:p>
          <a:p>
            <a:pPr lvl="1"/>
            <a:r>
              <a:rPr lang="en-US" sz="2000" smtClean="0"/>
              <a:t>Sử dụng để tạo kết nối thực sự đến CSDL, trả về 1 đối tượng kết nối. </a:t>
            </a:r>
          </a:p>
          <a:p>
            <a:pPr lvl="1"/>
            <a:r>
              <a:rPr lang="en-US" sz="2000" smtClean="0"/>
              <a:t>Phương thức này chấp nhận chuỗi CSDL URL và một thuộc tính đối tượng như là tham số. </a:t>
            </a:r>
          </a:p>
          <a:p>
            <a:pPr lvl="1"/>
            <a:r>
              <a:rPr lang="en-US" sz="2000" smtClean="0"/>
              <a:t>URL sẽ chỉ ra giao thức, vị trí của nguồn dữ liệu; thuộc tính đối tượng chứa thông tin tài khoản truy cập. </a:t>
            </a:r>
          </a:p>
          <a:p>
            <a:pPr lvl="1"/>
            <a:r>
              <a:rPr lang="en-US" sz="2000" smtClean="0"/>
              <a:t>Chỉ có thể thực thi Dirver.connect() khi đã tạo một thể hiện của lớp Driver</a:t>
            </a:r>
            <a:endParaRPr lang="en-US" sz="2000"/>
          </a:p>
        </p:txBody>
      </p:sp>
    </p:spTree>
    <p:extLst>
      <p:ext uri="{BB962C8B-B14F-4D97-AF65-F5344CB8AC3E}">
        <p14:creationId xmlns:p14="http://schemas.microsoft.com/office/powerpoint/2010/main" val="122477946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r>
              <a:rPr lang="en-US" sz="2400" smtClean="0"/>
              <a:t>Phương thức Driver.connect()</a:t>
            </a:r>
          </a:p>
          <a:p>
            <a:pPr lvl="1"/>
            <a:r>
              <a:rPr lang="en-US" sz="2000" smtClean="0"/>
              <a:t>Nếu kết quả trả về là null và ngoại lệ xảy ra, nghĩa là thông tin kết nối bị sai.</a:t>
            </a:r>
          </a:p>
          <a:p>
            <a:r>
              <a:rPr lang="en-US" sz="2200" smtClean="0"/>
              <a:t>JDBC connection URL</a:t>
            </a:r>
          </a:p>
          <a:p>
            <a:pPr lvl="1"/>
            <a:r>
              <a:rPr lang="en-US" sz="2000" smtClean="0"/>
              <a:t>Cú pháp: </a:t>
            </a:r>
            <a:r>
              <a:rPr lang="en-US" sz="2000" smtClean="0">
                <a:solidFill>
                  <a:srgbClr val="25306E"/>
                </a:solidFill>
                <a:latin typeface="Consolas" panose="020B0609020204030204" pitchFamily="49" charset="0"/>
              </a:rPr>
              <a:t>Protocol:sub-protocol:subname</a:t>
            </a:r>
          </a:p>
          <a:p>
            <a:pPr lvl="1"/>
            <a:r>
              <a:rPr lang="en-US" sz="2000" smtClean="0"/>
              <a:t>Protocol: chỉ ra loại giao thức sử dụng để kết nối CSDL, với trình điều khiển JDBC thì giao thức ở đây là jdbc</a:t>
            </a:r>
          </a:p>
          <a:p>
            <a:pPr lvl="1"/>
            <a:r>
              <a:rPr lang="en-US" sz="2000" smtClean="0"/>
              <a:t>Sub-protocol: được sử dụng để chị loại CSDL hay nguồn dữ liệu được kết nối là sqlserver hay oracle</a:t>
            </a:r>
          </a:p>
          <a:p>
            <a:pPr lvl="1"/>
            <a:r>
              <a:rPr lang="en-US" sz="2000" smtClean="0"/>
              <a:t>Subname: được sử dụng để xác định địa chỉ của CSDL. Về cơ bản subname chứa thông tin sau:</a:t>
            </a:r>
          </a:p>
          <a:p>
            <a:pPr lvl="2"/>
            <a:r>
              <a:rPr lang="en-US" sz="1800" smtClean="0"/>
              <a:t>Network host name/IP address</a:t>
            </a:r>
          </a:p>
          <a:p>
            <a:pPr lvl="2"/>
            <a:r>
              <a:rPr lang="en-US" sz="1800" smtClean="0"/>
              <a:t>The database servername</a:t>
            </a:r>
          </a:p>
          <a:p>
            <a:pPr lvl="2"/>
            <a:r>
              <a:rPr lang="en-US" sz="1800" smtClean="0"/>
              <a:t>The port number</a:t>
            </a:r>
          </a:p>
          <a:p>
            <a:pPr lvl="2"/>
            <a:r>
              <a:rPr lang="en-US" sz="1800" smtClean="0"/>
              <a:t>The name of database</a:t>
            </a:r>
            <a:endParaRPr lang="en-US" sz="1800"/>
          </a:p>
        </p:txBody>
      </p:sp>
    </p:spTree>
    <p:extLst>
      <p:ext uri="{BB962C8B-B14F-4D97-AF65-F5344CB8AC3E}">
        <p14:creationId xmlns:p14="http://schemas.microsoft.com/office/powerpoint/2010/main" val="273962195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r>
              <a:rPr lang="en-US" sz="2200" smtClean="0"/>
              <a:t>JDBC connection URL</a:t>
            </a:r>
          </a:p>
          <a:p>
            <a:pPr lvl="1"/>
            <a:r>
              <a:rPr lang="en-US" sz="2000" smtClean="0"/>
              <a:t>Ví dụ:</a:t>
            </a:r>
          </a:p>
          <a:p>
            <a:pPr lvl="2"/>
            <a:r>
              <a:rPr lang="en-US" sz="1800" smtClean="0"/>
              <a:t>Jdbc:sqlserver//localhost\\SQLEXPRESS:5000; databaseName=“Hanghoa”</a:t>
            </a:r>
          </a:p>
          <a:p>
            <a:pPr lvl="1"/>
            <a:r>
              <a:rPr lang="en-US" sz="2000" smtClean="0"/>
              <a:t>Trong đó:</a:t>
            </a:r>
          </a:p>
          <a:p>
            <a:pPr lvl="2"/>
            <a:r>
              <a:rPr lang="en-US" sz="1800" smtClean="0"/>
              <a:t>Protocolname: jdbc</a:t>
            </a:r>
          </a:p>
          <a:p>
            <a:pPr lvl="2"/>
            <a:r>
              <a:rPr lang="en-US" sz="1800" smtClean="0"/>
              <a:t>Subprotocol: sqlserver</a:t>
            </a:r>
          </a:p>
          <a:p>
            <a:pPr lvl="2"/>
            <a:r>
              <a:rPr lang="en-US" sz="1800" smtClean="0"/>
              <a:t>Subname: localhost\\SQLExpress:5000</a:t>
            </a:r>
          </a:p>
          <a:p>
            <a:pPr lvl="2"/>
            <a:r>
              <a:rPr lang="en-US" sz="1800" smtClean="0"/>
              <a:t>Databasename: Hanghoa</a:t>
            </a:r>
            <a:endParaRPr lang="en-US" sz="1800"/>
          </a:p>
        </p:txBody>
      </p:sp>
    </p:spTree>
    <p:extLst>
      <p:ext uri="{BB962C8B-B14F-4D97-AF65-F5344CB8AC3E}">
        <p14:creationId xmlns:p14="http://schemas.microsoft.com/office/powerpoint/2010/main" val="323055642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P</a:t>
            </a:r>
            <a:r>
              <a:rPr lang="en-US" smtClean="0"/>
              <a:t>hương thức trong giao diện Connection</a:t>
            </a:r>
            <a:endParaRPr lang="en-US"/>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4075495362"/>
              </p:ext>
            </p:extLst>
          </p:nvPr>
        </p:nvGraphicFramePr>
        <p:xfrm>
          <a:off x="457200" y="1228725"/>
          <a:ext cx="8229600" cy="4318000"/>
        </p:xfrm>
        <a:graphic>
          <a:graphicData uri="http://schemas.openxmlformats.org/drawingml/2006/table">
            <a:tbl>
              <a:tblPr firstRow="1" bandRow="1">
                <a:tableStyleId>{5C22544A-7EE6-4342-B048-85BDC9FD1C3A}</a:tableStyleId>
              </a:tblPr>
              <a:tblGrid>
                <a:gridCol w="2387600"/>
                <a:gridCol w="5842000"/>
              </a:tblGrid>
              <a:tr h="370840">
                <a:tc>
                  <a:txBody>
                    <a:bodyPr/>
                    <a:lstStyle/>
                    <a:p>
                      <a:r>
                        <a:rPr lang="en-US" smtClean="0"/>
                        <a:t>Phương</a:t>
                      </a:r>
                      <a:r>
                        <a:rPr lang="en-US" baseline="0" smtClean="0"/>
                        <a:t> thức</a:t>
                      </a:r>
                      <a:endParaRPr lang="en-US"/>
                    </a:p>
                  </a:txBody>
                  <a:tcPr/>
                </a:tc>
                <a:tc>
                  <a:txBody>
                    <a:bodyPr/>
                    <a:lstStyle/>
                    <a:p>
                      <a:r>
                        <a:rPr lang="en-US" smtClean="0"/>
                        <a:t>Giải</a:t>
                      </a:r>
                      <a:r>
                        <a:rPr lang="en-US" baseline="0" smtClean="0"/>
                        <a:t> thích</a:t>
                      </a:r>
                      <a:endParaRPr lang="en-US"/>
                    </a:p>
                  </a:txBody>
                  <a:tcPr/>
                </a:tc>
              </a:tr>
              <a:tr h="370840">
                <a:tc>
                  <a:txBody>
                    <a:bodyPr/>
                    <a:lstStyle/>
                    <a:p>
                      <a:r>
                        <a:rPr lang="en-US" smtClean="0"/>
                        <a:t>close()</a:t>
                      </a:r>
                      <a:endParaRPr lang="en-US"/>
                    </a:p>
                  </a:txBody>
                  <a:tcPr/>
                </a:tc>
                <a:tc>
                  <a:txBody>
                    <a:bodyPr/>
                    <a:lstStyle/>
                    <a:p>
                      <a:r>
                        <a:rPr lang="en-US" smtClean="0"/>
                        <a:t>Đóng</a:t>
                      </a:r>
                      <a:r>
                        <a:rPr lang="en-US" baseline="0" smtClean="0"/>
                        <a:t> kết nối CSDL</a:t>
                      </a:r>
                      <a:endParaRPr lang="en-US"/>
                    </a:p>
                  </a:txBody>
                  <a:tcPr/>
                </a:tc>
              </a:tr>
              <a:tr h="370840">
                <a:tc>
                  <a:txBody>
                    <a:bodyPr/>
                    <a:lstStyle/>
                    <a:p>
                      <a:r>
                        <a:rPr lang="en-US" smtClean="0"/>
                        <a:t>createStatement()</a:t>
                      </a:r>
                      <a:endParaRPr lang="en-US"/>
                    </a:p>
                  </a:txBody>
                  <a:tcPr/>
                </a:tc>
                <a:tc>
                  <a:txBody>
                    <a:bodyPr/>
                    <a:lstStyle/>
                    <a:p>
                      <a:r>
                        <a:rPr lang="en-US" smtClean="0"/>
                        <a:t>Tạo</a:t>
                      </a:r>
                      <a:r>
                        <a:rPr lang="en-US" baseline="0" smtClean="0"/>
                        <a:t> đối tượng Statement cho thực thi câu lệnh SQL tĩnh</a:t>
                      </a:r>
                      <a:endParaRPr lang="en-US"/>
                    </a:p>
                  </a:txBody>
                  <a:tcPr/>
                </a:tc>
              </a:tr>
              <a:tr h="370840">
                <a:tc>
                  <a:txBody>
                    <a:bodyPr/>
                    <a:lstStyle/>
                    <a:p>
                      <a:r>
                        <a:rPr lang="en-US" smtClean="0"/>
                        <a:t>getMetaData()</a:t>
                      </a:r>
                      <a:endParaRPr lang="en-US"/>
                    </a:p>
                  </a:txBody>
                  <a:tcPr/>
                </a:tc>
                <a:tc>
                  <a:txBody>
                    <a:bodyPr/>
                    <a:lstStyle/>
                    <a:p>
                      <a:r>
                        <a:rPr lang="en-US" smtClean="0"/>
                        <a:t>Trích</a:t>
                      </a:r>
                      <a:r>
                        <a:rPr lang="en-US" baseline="0" smtClean="0"/>
                        <a:t> rút tất cả thông tin CSDL liên quan lưu trữ trong DAtabaseMetaData cho kết nối hiện tại</a:t>
                      </a:r>
                      <a:endParaRPr lang="en-US"/>
                    </a:p>
                  </a:txBody>
                  <a:tcPr/>
                </a:tc>
              </a:tr>
              <a:tr h="370840">
                <a:tc>
                  <a:txBody>
                    <a:bodyPr/>
                    <a:lstStyle/>
                    <a:p>
                      <a:r>
                        <a:rPr lang="en-US" smtClean="0"/>
                        <a:t>isClosed()</a:t>
                      </a:r>
                      <a:endParaRPr lang="en-US"/>
                    </a:p>
                  </a:txBody>
                  <a:tcPr/>
                </a:tc>
                <a:tc>
                  <a:txBody>
                    <a:bodyPr/>
                    <a:lstStyle/>
                    <a:p>
                      <a:r>
                        <a:rPr lang="en-US" smtClean="0"/>
                        <a:t>Xác</a:t>
                      </a:r>
                      <a:r>
                        <a:rPr lang="en-US" baseline="0" smtClean="0"/>
                        <a:t> định kết nối đã được đóng hay chưa</a:t>
                      </a:r>
                      <a:endParaRPr lang="en-US"/>
                    </a:p>
                  </a:txBody>
                  <a:tcPr/>
                </a:tc>
              </a:tr>
              <a:tr h="370840">
                <a:tc>
                  <a:txBody>
                    <a:bodyPr/>
                    <a:lstStyle/>
                    <a:p>
                      <a:r>
                        <a:rPr lang="en-US" smtClean="0"/>
                        <a:t>prepareCall(String</a:t>
                      </a:r>
                      <a:r>
                        <a:rPr lang="en-US" baseline="0" smtClean="0"/>
                        <a:t> sqlString)</a:t>
                      </a:r>
                      <a:endParaRPr lang="en-US"/>
                    </a:p>
                  </a:txBody>
                  <a:tcPr/>
                </a:tc>
                <a:tc>
                  <a:txBody>
                    <a:bodyPr/>
                    <a:lstStyle/>
                    <a:p>
                      <a:r>
                        <a:rPr lang="en-US" smtClean="0"/>
                        <a:t>Tạo</a:t>
                      </a:r>
                      <a:r>
                        <a:rPr lang="en-US" baseline="0" smtClean="0"/>
                        <a:t> một đối tượng CallableStatement sử dụng với thủ tục SQL</a:t>
                      </a:r>
                      <a:endParaRPr lang="en-US"/>
                    </a:p>
                  </a:txBody>
                  <a:tcPr/>
                </a:tc>
              </a:tr>
              <a:tr h="370840">
                <a:tc>
                  <a:txBody>
                    <a:bodyPr/>
                    <a:lstStyle/>
                    <a:p>
                      <a:r>
                        <a:rPr lang="en-US" smtClean="0"/>
                        <a:t>prepareStatement(String</a:t>
                      </a:r>
                      <a:r>
                        <a:rPr lang="en-US" baseline="0" smtClean="0"/>
                        <a:t> sqlString)</a:t>
                      </a:r>
                      <a:endParaRPr lang="en-US"/>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mtClean="0"/>
                        <a:t>Tạo</a:t>
                      </a:r>
                      <a:r>
                        <a:rPr lang="en-US" baseline="0" smtClean="0"/>
                        <a:t> một đối tượng PreparedStatement sử dụng với câu lệnh SQL động</a:t>
                      </a:r>
                      <a:endParaRPr lang="en-US" smtClean="0"/>
                    </a:p>
                    <a:p>
                      <a:endParaRPr lang="en-US"/>
                    </a:p>
                  </a:txBody>
                  <a:tcPr/>
                </a:tc>
              </a:tr>
              <a:tr h="370840">
                <a:tc>
                  <a:txBody>
                    <a:bodyPr/>
                    <a:lstStyle/>
                    <a:p>
                      <a:r>
                        <a:rPr lang="en-US" smtClean="0"/>
                        <a:t>Commit()</a:t>
                      </a:r>
                      <a:endParaRPr lang="en-US"/>
                    </a:p>
                  </a:txBody>
                  <a:tcPr/>
                </a:tc>
                <a:tc>
                  <a:txBody>
                    <a:bodyPr/>
                    <a:lstStyle/>
                    <a:p>
                      <a:r>
                        <a:rPr lang="en-US" smtClean="0"/>
                        <a:t>Hoàn</a:t>
                      </a:r>
                      <a:r>
                        <a:rPr lang="en-US" baseline="0" smtClean="0"/>
                        <a:t> thành toàn bộ các giao dịch đến CSDL. Tất cả cập nhật và sửa đổi được thực hiện</a:t>
                      </a:r>
                      <a:endParaRPr lang="en-US"/>
                    </a:p>
                  </a:txBody>
                  <a:tcPr/>
                </a:tc>
              </a:tr>
            </a:tbl>
          </a:graphicData>
        </a:graphic>
      </p:graphicFrame>
    </p:spTree>
    <p:extLst>
      <p:ext uri="{BB962C8B-B14F-4D97-AF65-F5344CB8AC3E}">
        <p14:creationId xmlns:p14="http://schemas.microsoft.com/office/powerpoint/2010/main" val="117755661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err="1"/>
              <a:t>Nội</a:t>
            </a:r>
            <a:r>
              <a:rPr lang="en-US" b="1" dirty="0"/>
              <a:t> dung</a:t>
            </a:r>
          </a:p>
        </p:txBody>
      </p:sp>
      <p:sp>
        <p:nvSpPr>
          <p:cNvPr id="3" name="Content Placeholder 2"/>
          <p:cNvSpPr>
            <a:spLocks noGrp="1"/>
          </p:cNvSpPr>
          <p:nvPr>
            <p:ph idx="1"/>
          </p:nvPr>
        </p:nvSpPr>
        <p:spPr/>
        <p:txBody>
          <a:bodyPr>
            <a:normAutofit/>
          </a:bodyPr>
          <a:lstStyle/>
          <a:p>
            <a:pPr marL="457200" indent="-457200">
              <a:buFont typeface="+mj-lt"/>
              <a:buAutoNum type="arabicPeriod"/>
            </a:pPr>
            <a:r>
              <a:rPr lang="en-US" sz="2400" b="1"/>
              <a:t>Đối tượng kết nối (Connection)</a:t>
            </a:r>
          </a:p>
          <a:p>
            <a:pPr marL="457200" indent="-457200">
              <a:buFont typeface="+mj-lt"/>
              <a:buAutoNum type="arabicPeriod"/>
            </a:pPr>
            <a:r>
              <a:rPr lang="en-US" sz="2400" b="1" smtClean="0">
                <a:solidFill>
                  <a:srgbClr val="FF0000"/>
                </a:solidFill>
              </a:rPr>
              <a:t>Thực thi câu lệnh (Statement)</a:t>
            </a:r>
            <a:endParaRPr lang="en-US" sz="2400" b="1">
              <a:solidFill>
                <a:srgbClr val="FF0000"/>
              </a:solidFill>
            </a:endParaRPr>
          </a:p>
          <a:p>
            <a:pPr marL="457200" indent="-457200">
              <a:buFont typeface="+mj-lt"/>
              <a:buAutoNum type="arabicPeriod"/>
            </a:pPr>
            <a:r>
              <a:rPr lang="en-US" sz="2400" b="1" smtClean="0"/>
              <a:t>Trích rút kết quả (ResultSet)</a:t>
            </a:r>
          </a:p>
          <a:p>
            <a:pPr marL="457200" indent="-457200">
              <a:buFont typeface="+mj-lt"/>
              <a:buAutoNum type="arabicPeriod"/>
            </a:pPr>
            <a:r>
              <a:rPr lang="en-US" sz="2400" b="1" smtClean="0"/>
              <a:t>Q &amp; A</a:t>
            </a:r>
            <a:endParaRPr lang="en-US" sz="2400" b="1" dirty="0"/>
          </a:p>
        </p:txBody>
      </p:sp>
      <p:sp>
        <p:nvSpPr>
          <p:cNvPr id="4" name="Slide Number Placeholder 3"/>
          <p:cNvSpPr>
            <a:spLocks noGrp="1"/>
          </p:cNvSpPr>
          <p:nvPr>
            <p:ph type="sldNum" sz="quarter" idx="12"/>
          </p:nvPr>
        </p:nvSpPr>
        <p:spPr/>
        <p:txBody>
          <a:bodyPr/>
          <a:lstStyle/>
          <a:p>
            <a:fld id="{D55F1051-63A8-40BE-A0A8-9F6D9BC932E4}" type="slidenum">
              <a:rPr lang="en-US" smtClean="0"/>
              <a:t>14</a:t>
            </a:fld>
            <a:endParaRPr lang="en-US"/>
          </a:p>
        </p:txBody>
      </p:sp>
    </p:spTree>
    <p:extLst>
      <p:ext uri="{BB962C8B-B14F-4D97-AF65-F5344CB8AC3E}">
        <p14:creationId xmlns:p14="http://schemas.microsoft.com/office/powerpoint/2010/main" val="1058976423"/>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5.1. Giới thiệu</a:t>
            </a:r>
            <a:endParaRPr lang="en-US"/>
          </a:p>
        </p:txBody>
      </p:sp>
      <p:sp>
        <p:nvSpPr>
          <p:cNvPr id="3" name="Content Placeholder 2"/>
          <p:cNvSpPr>
            <a:spLocks noGrp="1"/>
          </p:cNvSpPr>
          <p:nvPr>
            <p:ph idx="1"/>
          </p:nvPr>
        </p:nvSpPr>
        <p:spPr/>
        <p:txBody>
          <a:bodyPr/>
          <a:lstStyle/>
          <a:p>
            <a:r>
              <a:rPr lang="en-US" smtClean="0"/>
              <a:t>Các thao tác truy cập cơ sở dữ liệu cơ bản</a:t>
            </a:r>
          </a:p>
          <a:p>
            <a:pPr lvl="1"/>
            <a:r>
              <a:rPr lang="en-US" smtClean="0"/>
              <a:t>Cập nhật (Thêm, sửa, xóa)</a:t>
            </a:r>
          </a:p>
          <a:p>
            <a:pPr lvl="1"/>
            <a:r>
              <a:rPr lang="en-US" smtClean="0"/>
              <a:t>Truy vấn</a:t>
            </a:r>
          </a:p>
          <a:p>
            <a:r>
              <a:rPr lang="en-US" smtClean="0"/>
              <a:t>Các bước truy cập CSDL cơ bản</a:t>
            </a:r>
          </a:p>
          <a:p>
            <a:pPr lvl="1"/>
            <a:r>
              <a:rPr lang="en-US" smtClean="0"/>
              <a:t>Kết nối</a:t>
            </a:r>
          </a:p>
          <a:p>
            <a:pPr lvl="1"/>
            <a:r>
              <a:rPr lang="en-US" smtClean="0"/>
              <a:t>Sử dụng đối tượng kết nối thực thi các câu lệnh thao các CSDL</a:t>
            </a:r>
          </a:p>
          <a:p>
            <a:r>
              <a:rPr lang="en-US"/>
              <a:t>Bằng việc sử dụng đối tượng Connection, 3 câu đối tượng câu lệnh có thể được tạo đó là:</a:t>
            </a:r>
          </a:p>
          <a:p>
            <a:pPr lvl="1"/>
            <a:r>
              <a:rPr lang="en-US"/>
              <a:t>Statement object</a:t>
            </a:r>
          </a:p>
          <a:p>
            <a:pPr lvl="1"/>
            <a:r>
              <a:rPr lang="en-US"/>
              <a:t>PreparedStatement object</a:t>
            </a:r>
          </a:p>
          <a:p>
            <a:pPr lvl="1"/>
            <a:r>
              <a:rPr lang="en-US"/>
              <a:t>CallableStatement </a:t>
            </a:r>
            <a:r>
              <a:rPr lang="en-US" smtClean="0"/>
              <a:t>object</a:t>
            </a:r>
          </a:p>
          <a:p>
            <a:pPr lvl="1"/>
            <a:endParaRPr lang="en-US"/>
          </a:p>
        </p:txBody>
      </p:sp>
    </p:spTree>
    <p:extLst>
      <p:ext uri="{BB962C8B-B14F-4D97-AF65-F5344CB8AC3E}">
        <p14:creationId xmlns:p14="http://schemas.microsoft.com/office/powerpoint/2010/main" val="353091022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Lớp Statement</a:t>
            </a:r>
            <a:endParaRPr lang="en-US"/>
          </a:p>
        </p:txBody>
      </p:sp>
      <p:sp>
        <p:nvSpPr>
          <p:cNvPr id="3" name="Content Placeholder 2"/>
          <p:cNvSpPr>
            <a:spLocks noGrp="1"/>
          </p:cNvSpPr>
          <p:nvPr>
            <p:ph idx="1"/>
          </p:nvPr>
        </p:nvSpPr>
        <p:spPr/>
        <p:txBody>
          <a:bodyPr/>
          <a:lstStyle/>
          <a:p>
            <a:r>
              <a:rPr lang="en-US" smtClean="0"/>
              <a:t>Được sử dụng để thực thi các truy vấn SQL tĩnh - các truy vấn không bao gồm tham số IN, OUT trong chuỗi truy vấn và không chứa bất kì tham số gửi qua đến hoặc từ CSDL</a:t>
            </a:r>
          </a:p>
          <a:p>
            <a:r>
              <a:rPr lang="en-US" smtClean="0"/>
              <a:t>Giao diện Statement chứa 18 phương thức trong đó 10 phương thức phổ biến được sử dụng. </a:t>
            </a:r>
          </a:p>
          <a:p>
            <a:r>
              <a:rPr lang="en-US"/>
              <a:t>Một giao dịch CSDL sử dụng chỉ 1 trong 3 loại câu lệnh thực thi trong lớp Statement</a:t>
            </a:r>
          </a:p>
          <a:p>
            <a:pPr lvl="1"/>
            <a:r>
              <a:rPr lang="en-US"/>
              <a:t>executeQuery()</a:t>
            </a:r>
          </a:p>
          <a:p>
            <a:pPr lvl="1"/>
            <a:r>
              <a:rPr lang="en-US"/>
              <a:t>executeUpdate()</a:t>
            </a:r>
          </a:p>
          <a:p>
            <a:pPr lvl="1"/>
            <a:r>
              <a:rPr lang="en-US"/>
              <a:t>execute()</a:t>
            </a:r>
          </a:p>
          <a:p>
            <a:endParaRPr lang="en-US"/>
          </a:p>
        </p:txBody>
      </p:sp>
    </p:spTree>
    <p:extLst>
      <p:ext uri="{BB962C8B-B14F-4D97-AF65-F5344CB8AC3E}">
        <p14:creationId xmlns:p14="http://schemas.microsoft.com/office/powerpoint/2010/main" val="376346902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Giao diện Statement chứa 18 phương thức</a:t>
            </a:r>
            <a:endParaRPr lang="en-US"/>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2364886091"/>
              </p:ext>
            </p:extLst>
          </p:nvPr>
        </p:nvGraphicFramePr>
        <p:xfrm>
          <a:off x="882868" y="1071070"/>
          <a:ext cx="7919545" cy="5674360"/>
        </p:xfrm>
        <a:graphic>
          <a:graphicData uri="http://schemas.openxmlformats.org/drawingml/2006/table">
            <a:tbl>
              <a:tblPr firstRow="1" bandRow="1">
                <a:tableStyleId>{5C22544A-7EE6-4342-B048-85BDC9FD1C3A}</a:tableStyleId>
              </a:tblPr>
              <a:tblGrid>
                <a:gridCol w="2816850"/>
                <a:gridCol w="5102695"/>
              </a:tblGrid>
              <a:tr h="370840">
                <a:tc>
                  <a:txBody>
                    <a:bodyPr/>
                    <a:lstStyle/>
                    <a:p>
                      <a:r>
                        <a:rPr lang="en-US" smtClean="0"/>
                        <a:t>Phương</a:t>
                      </a:r>
                      <a:r>
                        <a:rPr lang="en-US" baseline="0" smtClean="0"/>
                        <a:t> thức</a:t>
                      </a:r>
                      <a:endParaRPr lang="en-US"/>
                    </a:p>
                  </a:txBody>
                  <a:tcPr/>
                </a:tc>
                <a:tc>
                  <a:txBody>
                    <a:bodyPr/>
                    <a:lstStyle/>
                    <a:p>
                      <a:r>
                        <a:rPr lang="en-US" smtClean="0"/>
                        <a:t>Giải</a:t>
                      </a:r>
                      <a:r>
                        <a:rPr lang="en-US" baseline="0" smtClean="0"/>
                        <a:t> thích</a:t>
                      </a:r>
                      <a:endParaRPr lang="en-US"/>
                    </a:p>
                  </a:txBody>
                  <a:tcPr/>
                </a:tc>
              </a:tr>
              <a:tr h="370840">
                <a:tc>
                  <a:txBody>
                    <a:bodyPr/>
                    <a:lstStyle/>
                    <a:p>
                      <a:r>
                        <a:rPr lang="en-US" smtClean="0"/>
                        <a:t>close()</a:t>
                      </a:r>
                      <a:endParaRPr lang="en-US"/>
                    </a:p>
                  </a:txBody>
                  <a:tcPr/>
                </a:tc>
                <a:tc>
                  <a:txBody>
                    <a:bodyPr/>
                    <a:lstStyle/>
                    <a:p>
                      <a:r>
                        <a:rPr lang="en-US" smtClean="0"/>
                        <a:t>Đóng</a:t>
                      </a:r>
                      <a:r>
                        <a:rPr lang="en-US" baseline="0" smtClean="0"/>
                        <a:t> câu lệnh và giải phóng tài nguyên bao gồm ResultSet liên kết với nó</a:t>
                      </a:r>
                      <a:endParaRPr lang="en-US"/>
                    </a:p>
                  </a:txBody>
                  <a:tcPr/>
                </a:tc>
              </a:tr>
              <a:tr h="370840">
                <a:tc>
                  <a:txBody>
                    <a:bodyPr/>
                    <a:lstStyle/>
                    <a:p>
                      <a:r>
                        <a:rPr lang="en-US" smtClean="0"/>
                        <a:t>execute(String SqlString)</a:t>
                      </a:r>
                      <a:endParaRPr lang="en-US"/>
                    </a:p>
                  </a:txBody>
                  <a:tcPr/>
                </a:tc>
                <a:tc>
                  <a:txBody>
                    <a:bodyPr/>
                    <a:lstStyle/>
                    <a:p>
                      <a:r>
                        <a:rPr lang="en-US" smtClean="0"/>
                        <a:t>Thực</a:t>
                      </a:r>
                      <a:r>
                        <a:rPr lang="en-US" baseline="0" smtClean="0"/>
                        <a:t> thi câu lệnh SQL mà chưa biết trước số lượng kết quả trả về. Nó sẽ trả về kết quả true nếu có ít nhất 1 dòng được trả về, ngược lại kết quả là false</a:t>
                      </a:r>
                      <a:endParaRPr lang="en-US"/>
                    </a:p>
                  </a:txBody>
                  <a:tcPr/>
                </a:tc>
              </a:tr>
              <a:tr h="370840">
                <a:tc>
                  <a:txBody>
                    <a:bodyPr/>
                    <a:lstStyle/>
                    <a:p>
                      <a:r>
                        <a:rPr lang="en-US" smtClean="0"/>
                        <a:t>executeQuery(String sqlString)</a:t>
                      </a:r>
                      <a:endParaRPr lang="en-US"/>
                    </a:p>
                  </a:txBody>
                  <a:tcPr/>
                </a:tc>
                <a:tc>
                  <a:txBody>
                    <a:bodyPr/>
                    <a:lstStyle/>
                    <a:p>
                      <a:r>
                        <a:rPr lang="en-US" smtClean="0"/>
                        <a:t>Thực</a:t>
                      </a:r>
                      <a:r>
                        <a:rPr lang="en-US" baseline="0" smtClean="0"/>
                        <a:t> thi một câu lệnh SQL. Trả về một đối tượng ResultSet chúa kết quả truy vấn từ CSDL</a:t>
                      </a:r>
                      <a:endParaRPr lang="en-US"/>
                    </a:p>
                  </a:txBody>
                  <a:tcPr/>
                </a:tc>
              </a:tr>
              <a:tr h="370840">
                <a:tc>
                  <a:txBody>
                    <a:bodyPr/>
                    <a:lstStyle/>
                    <a:p>
                      <a:r>
                        <a:rPr lang="en-US" smtClean="0"/>
                        <a:t>executeUpdate(String</a:t>
                      </a:r>
                      <a:r>
                        <a:rPr lang="en-US" baseline="0" smtClean="0"/>
                        <a:t> sqlString)</a:t>
                      </a:r>
                      <a:endParaRPr lang="en-US"/>
                    </a:p>
                  </a:txBody>
                  <a:tcPr/>
                </a:tc>
                <a:tc>
                  <a:txBody>
                    <a:bodyPr/>
                    <a:lstStyle/>
                    <a:p>
                      <a:r>
                        <a:rPr lang="en-US" smtClean="0"/>
                        <a:t>Thực</a:t>
                      </a:r>
                      <a:r>
                        <a:rPr lang="en-US" baseline="0" smtClean="0"/>
                        <a:t> thi các câu lệnh Update, Insert, Delete trả về số lượng dòng bị tương tác</a:t>
                      </a:r>
                      <a:endParaRPr lang="en-US"/>
                    </a:p>
                  </a:txBody>
                  <a:tcPr/>
                </a:tc>
              </a:tr>
              <a:tr h="370840">
                <a:tc>
                  <a:txBody>
                    <a:bodyPr/>
                    <a:lstStyle/>
                    <a:p>
                      <a:r>
                        <a:rPr lang="en-US" smtClean="0"/>
                        <a:t>getMaxRows()</a:t>
                      </a:r>
                      <a:endParaRPr lang="en-US"/>
                    </a:p>
                  </a:txBody>
                  <a:tcPr/>
                </a:tc>
                <a:tc>
                  <a:txBody>
                    <a:bodyPr/>
                    <a:lstStyle/>
                    <a:p>
                      <a:r>
                        <a:rPr lang="en-US" smtClean="0"/>
                        <a:t>Cho</a:t>
                      </a:r>
                      <a:r>
                        <a:rPr lang="en-US" baseline="0" smtClean="0"/>
                        <a:t> kết quả là số lượng dòng lớn nhất có thể trả về trong ResultSet</a:t>
                      </a:r>
                      <a:endParaRPr lang="en-US"/>
                    </a:p>
                  </a:txBody>
                  <a:tcPr/>
                </a:tc>
              </a:tr>
              <a:tr h="370840">
                <a:tc>
                  <a:txBody>
                    <a:bodyPr/>
                    <a:lstStyle/>
                    <a:p>
                      <a:r>
                        <a:rPr lang="en-US" smtClean="0"/>
                        <a:t>getMoreResults()</a:t>
                      </a:r>
                      <a:endParaRPr lang="en-US"/>
                    </a:p>
                  </a:txBody>
                  <a:tcPr/>
                </a:tc>
                <a:tc>
                  <a:txBody>
                    <a:bodyPr/>
                    <a:lstStyle/>
                    <a:p>
                      <a:r>
                        <a:rPr lang="en-US" smtClean="0"/>
                        <a:t>Di</a:t>
                      </a:r>
                      <a:r>
                        <a:rPr lang="en-US" baseline="0" smtClean="0"/>
                        <a:t> chuyển đến kết quả tiếp theo. Mang giá trị False nếu kết quả tiếp theo là null hoặc kết quả là số lượng cập nhật.</a:t>
                      </a:r>
                      <a:endParaRPr lang="en-US"/>
                    </a:p>
                  </a:txBody>
                  <a:tcPr/>
                </a:tc>
              </a:tr>
              <a:tr h="370840">
                <a:tc>
                  <a:txBody>
                    <a:bodyPr/>
                    <a:lstStyle/>
                    <a:p>
                      <a:r>
                        <a:rPr lang="en-US" smtClean="0"/>
                        <a:t>getResultSet()</a:t>
                      </a:r>
                      <a:endParaRPr lang="en-US"/>
                    </a:p>
                  </a:txBody>
                  <a:tcPr/>
                </a:tc>
                <a:tc>
                  <a:txBody>
                    <a:bodyPr/>
                    <a:lstStyle/>
                    <a:p>
                      <a:r>
                        <a:rPr lang="en-US" smtClean="0"/>
                        <a:t>Trả</a:t>
                      </a:r>
                      <a:r>
                        <a:rPr lang="en-US" baseline="0" smtClean="0"/>
                        <a:t> về tập kết quả hiện tại từ câu lệnh Statement. Chỉ sử dụng khi dung phương thức execute()</a:t>
                      </a:r>
                      <a:endParaRPr lang="en-US"/>
                    </a:p>
                  </a:txBody>
                  <a:tcPr/>
                </a:tc>
              </a:tr>
            </a:tbl>
          </a:graphicData>
        </a:graphic>
      </p:graphicFrame>
    </p:spTree>
    <p:extLst>
      <p:ext uri="{BB962C8B-B14F-4D97-AF65-F5344CB8AC3E}">
        <p14:creationId xmlns:p14="http://schemas.microsoft.com/office/powerpoint/2010/main" val="390294529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Giao diện Statement chứa 18 phương thức</a:t>
            </a:r>
            <a:endParaRPr lang="en-US"/>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2582953402"/>
              </p:ext>
            </p:extLst>
          </p:nvPr>
        </p:nvGraphicFramePr>
        <p:xfrm>
          <a:off x="861848" y="1228725"/>
          <a:ext cx="7824952" cy="2839720"/>
        </p:xfrm>
        <a:graphic>
          <a:graphicData uri="http://schemas.openxmlformats.org/drawingml/2006/table">
            <a:tbl>
              <a:tblPr firstRow="1" bandRow="1">
                <a:tableStyleId>{5C22544A-7EE6-4342-B048-85BDC9FD1C3A}</a:tableStyleId>
              </a:tblPr>
              <a:tblGrid>
                <a:gridCol w="2783204"/>
                <a:gridCol w="5041748"/>
              </a:tblGrid>
              <a:tr h="370840">
                <a:tc>
                  <a:txBody>
                    <a:bodyPr/>
                    <a:lstStyle/>
                    <a:p>
                      <a:r>
                        <a:rPr lang="en-US" smtClean="0"/>
                        <a:t>Phương</a:t>
                      </a:r>
                      <a:r>
                        <a:rPr lang="en-US" baseline="0" smtClean="0"/>
                        <a:t> thức</a:t>
                      </a:r>
                      <a:endParaRPr lang="en-US"/>
                    </a:p>
                  </a:txBody>
                  <a:tcPr/>
                </a:tc>
                <a:tc>
                  <a:txBody>
                    <a:bodyPr/>
                    <a:lstStyle/>
                    <a:p>
                      <a:r>
                        <a:rPr lang="en-US" smtClean="0"/>
                        <a:t>Giải</a:t>
                      </a:r>
                      <a:r>
                        <a:rPr lang="en-US" baseline="0" smtClean="0"/>
                        <a:t> thích</a:t>
                      </a:r>
                      <a:endParaRPr lang="en-US"/>
                    </a:p>
                  </a:txBody>
                  <a:tcPr/>
                </a:tc>
              </a:tr>
              <a:tr h="370840">
                <a:tc>
                  <a:txBody>
                    <a:bodyPr/>
                    <a:lstStyle/>
                    <a:p>
                      <a:r>
                        <a:rPr lang="en-US" smtClean="0"/>
                        <a:t>getUpdateCount()</a:t>
                      </a:r>
                      <a:endParaRPr lang="en-US"/>
                    </a:p>
                  </a:txBody>
                  <a:tcPr/>
                </a:tc>
                <a:tc>
                  <a:txBody>
                    <a:bodyPr/>
                    <a:lstStyle/>
                    <a:p>
                      <a:r>
                        <a:rPr lang="en-US" smtClean="0"/>
                        <a:t>Trả</a:t>
                      </a:r>
                      <a:r>
                        <a:rPr lang="en-US" baseline="0" smtClean="0"/>
                        <a:t> về số lượng dòng được cập nhật bởi câu lệnh SQL cuối cùng. Chỉ sử dụng với câu lệnh Insert, Update, Delete</a:t>
                      </a:r>
                      <a:endParaRPr lang="en-US"/>
                    </a:p>
                  </a:txBody>
                  <a:tcPr/>
                </a:tc>
              </a:tr>
              <a:tr h="370840">
                <a:tc>
                  <a:txBody>
                    <a:bodyPr/>
                    <a:lstStyle/>
                    <a:p>
                      <a:r>
                        <a:rPr lang="en-US" smtClean="0"/>
                        <a:t>setCursorName(String name)</a:t>
                      </a:r>
                      <a:endParaRPr lang="en-US"/>
                    </a:p>
                  </a:txBody>
                  <a:tcPr/>
                </a:tc>
                <a:tc>
                  <a:txBody>
                    <a:bodyPr/>
                    <a:lstStyle/>
                    <a:p>
                      <a:r>
                        <a:rPr lang="en-US" smtClean="0"/>
                        <a:t>Thiết</a:t>
                      </a:r>
                      <a:r>
                        <a:rPr lang="en-US" baseline="0" smtClean="0"/>
                        <a:t> lập tên con trỏ được sử dụng trong Statement, chỉ sử dụng cho cơ sở dữ liệu hỗ trợ vị trí sửa và xóa</a:t>
                      </a:r>
                      <a:endParaRPr lang="en-US"/>
                    </a:p>
                  </a:txBody>
                  <a:tcPr/>
                </a:tc>
              </a:tr>
              <a:tr h="370840">
                <a:tc>
                  <a:txBody>
                    <a:bodyPr/>
                    <a:lstStyle/>
                    <a:p>
                      <a:r>
                        <a:rPr lang="en-US" smtClean="0"/>
                        <a:t>setMaxRows(int</a:t>
                      </a:r>
                      <a:r>
                        <a:rPr lang="en-US" baseline="0" smtClean="0"/>
                        <a:t> rows)</a:t>
                      </a:r>
                      <a:endParaRPr lang="en-US"/>
                    </a:p>
                  </a:txBody>
                  <a:tcPr/>
                </a:tc>
                <a:tc>
                  <a:txBody>
                    <a:bodyPr/>
                    <a:lstStyle/>
                    <a:p>
                      <a:r>
                        <a:rPr lang="en-US" smtClean="0"/>
                        <a:t>Thiết</a:t>
                      </a:r>
                      <a:r>
                        <a:rPr lang="en-US" baseline="0" smtClean="0"/>
                        <a:t> lập số lượng dòng lớn nhất mà có thể được trả về từ một ResultSet</a:t>
                      </a:r>
                      <a:endParaRPr lang="en-US"/>
                    </a:p>
                  </a:txBody>
                  <a:tcPr/>
                </a:tc>
              </a:tr>
            </a:tbl>
          </a:graphicData>
        </a:graphic>
      </p:graphicFrame>
    </p:spTree>
    <p:extLst>
      <p:ext uri="{BB962C8B-B14F-4D97-AF65-F5344CB8AC3E}">
        <p14:creationId xmlns:p14="http://schemas.microsoft.com/office/powerpoint/2010/main" val="305322636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Lớp PreparedStatement</a:t>
            </a:r>
            <a:endParaRPr lang="en-US"/>
          </a:p>
        </p:txBody>
      </p:sp>
      <p:sp>
        <p:nvSpPr>
          <p:cNvPr id="3" name="Content Placeholder 2"/>
          <p:cNvSpPr>
            <a:spLocks noGrp="1"/>
          </p:cNvSpPr>
          <p:nvPr>
            <p:ph idx="1"/>
          </p:nvPr>
        </p:nvSpPr>
        <p:spPr/>
        <p:txBody>
          <a:bodyPr/>
          <a:lstStyle/>
          <a:p>
            <a:r>
              <a:rPr lang="en-US" smtClean="0"/>
              <a:t>Lớp PreparedStatement là lớp con của lớp Statement</a:t>
            </a:r>
          </a:p>
          <a:p>
            <a:r>
              <a:rPr lang="en-US" smtClean="0"/>
              <a:t>Nó được sử dụng để thực thi các câu lệnh truy vấn SQL động với tham số IN trong lời gọi.</a:t>
            </a:r>
          </a:p>
          <a:p>
            <a:r>
              <a:rPr lang="en-US" smtClean="0"/>
              <a:t>Loại câu lệnh này có thể được chuẩn bị trước và biên dịch trước bởi CSDL và do đó chúng có tốc độ xử lý nhanh và tải chạy thấp hơn cho máy chủ CSDL.</a:t>
            </a:r>
          </a:p>
          <a:p>
            <a:r>
              <a:rPr lang="en-US" smtClean="0"/>
              <a:t>Giao diện PreparedStatement gồm 20 phương thức</a:t>
            </a:r>
          </a:p>
          <a:p>
            <a:pPr lvl="1"/>
            <a:r>
              <a:rPr lang="en-US" smtClean="0"/>
              <a:t>Các phương thức execute(), executeQuery(), executeUpdate() được ghi đè.</a:t>
            </a:r>
          </a:p>
          <a:p>
            <a:pPr lvl="1"/>
            <a:r>
              <a:rPr lang="en-US" smtClean="0"/>
              <a:t>Các phương thức được ghi đè không có tham đối gửi vào CSDL khi chúng được thực thi.</a:t>
            </a:r>
            <a:endParaRPr lang="en-US"/>
          </a:p>
        </p:txBody>
      </p:sp>
    </p:spTree>
    <p:extLst>
      <p:ext uri="{BB962C8B-B14F-4D97-AF65-F5344CB8AC3E}">
        <p14:creationId xmlns:p14="http://schemas.microsoft.com/office/powerpoint/2010/main" val="119061269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Giao diện PreparedStatement</a:t>
            </a:r>
            <a:endParaRPr lang="en-US"/>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3743778236"/>
              </p:ext>
            </p:extLst>
          </p:nvPr>
        </p:nvGraphicFramePr>
        <p:xfrm>
          <a:off x="457200" y="1228725"/>
          <a:ext cx="8229600" cy="5501640"/>
        </p:xfrm>
        <a:graphic>
          <a:graphicData uri="http://schemas.openxmlformats.org/drawingml/2006/table">
            <a:tbl>
              <a:tblPr firstRow="1" bandRow="1">
                <a:tableStyleId>{5C22544A-7EE6-4342-B048-85BDC9FD1C3A}</a:tableStyleId>
              </a:tblPr>
              <a:tblGrid>
                <a:gridCol w="2927131"/>
                <a:gridCol w="5302469"/>
              </a:tblGrid>
              <a:tr h="370840">
                <a:tc>
                  <a:txBody>
                    <a:bodyPr/>
                    <a:lstStyle/>
                    <a:p>
                      <a:r>
                        <a:rPr lang="en-US" smtClean="0"/>
                        <a:t>Phương</a:t>
                      </a:r>
                      <a:r>
                        <a:rPr lang="en-US" baseline="0" smtClean="0"/>
                        <a:t> thức</a:t>
                      </a:r>
                      <a:endParaRPr lang="en-US"/>
                    </a:p>
                  </a:txBody>
                  <a:tcPr/>
                </a:tc>
                <a:tc>
                  <a:txBody>
                    <a:bodyPr/>
                    <a:lstStyle/>
                    <a:p>
                      <a:r>
                        <a:rPr lang="en-US" smtClean="0"/>
                        <a:t>Giải</a:t>
                      </a:r>
                      <a:r>
                        <a:rPr lang="en-US" baseline="0" smtClean="0"/>
                        <a:t> thích</a:t>
                      </a:r>
                      <a:endParaRPr lang="en-US"/>
                    </a:p>
                  </a:txBody>
                  <a:tcPr/>
                </a:tc>
              </a:tr>
              <a:tr h="370840">
                <a:tc>
                  <a:txBody>
                    <a:bodyPr/>
                    <a:lstStyle/>
                    <a:p>
                      <a:r>
                        <a:rPr lang="en-US" smtClean="0"/>
                        <a:t>clearParameter()</a:t>
                      </a:r>
                      <a:endParaRPr lang="en-US"/>
                    </a:p>
                  </a:txBody>
                  <a:tcPr/>
                </a:tc>
                <a:tc>
                  <a:txBody>
                    <a:bodyPr/>
                    <a:lstStyle/>
                    <a:p>
                      <a:r>
                        <a:rPr lang="en-US" smtClean="0"/>
                        <a:t>Xóa</a:t>
                      </a:r>
                      <a:r>
                        <a:rPr lang="en-US" baseline="0" smtClean="0"/>
                        <a:t> toàn bộ tham số liên quan với một PreparedSatement. Sau khi thực thi phương thức này, tất cả tham số là null</a:t>
                      </a:r>
                      <a:endParaRPr lang="en-US"/>
                    </a:p>
                  </a:txBody>
                  <a:tcPr/>
                </a:tc>
              </a:tr>
              <a:tr h="370840">
                <a:tc>
                  <a:txBody>
                    <a:bodyPr/>
                    <a:lstStyle/>
                    <a:p>
                      <a:r>
                        <a:rPr lang="en-US" smtClean="0"/>
                        <a:t>execute()</a:t>
                      </a:r>
                      <a:endParaRPr lang="en-US"/>
                    </a:p>
                  </a:txBody>
                  <a:tcPr/>
                </a:tc>
                <a:tc>
                  <a:txBody>
                    <a:bodyPr/>
                    <a:lstStyle/>
                    <a:p>
                      <a:r>
                        <a:rPr lang="en-US" smtClean="0"/>
                        <a:t>Thực</a:t>
                      </a:r>
                      <a:r>
                        <a:rPr lang="en-US" baseline="0" smtClean="0"/>
                        <a:t> thi câu lệnh SQL có liên quan khi số lwuowngj của kết quả trả về không biết trước. Là False nếu kết quả trả về là null</a:t>
                      </a:r>
                      <a:endParaRPr lang="en-US"/>
                    </a:p>
                  </a:txBody>
                  <a:tcPr/>
                </a:tc>
              </a:tr>
              <a:tr h="370840">
                <a:tc>
                  <a:txBody>
                    <a:bodyPr/>
                    <a:lstStyle/>
                    <a:p>
                      <a:r>
                        <a:rPr lang="en-US" smtClean="0"/>
                        <a:t>executeQuery()</a:t>
                      </a:r>
                      <a:endParaRPr lang="en-US"/>
                    </a:p>
                  </a:txBody>
                  <a:tcPr/>
                </a:tc>
                <a:tc>
                  <a:txBody>
                    <a:bodyPr/>
                    <a:lstStyle/>
                    <a:p>
                      <a:r>
                        <a:rPr lang="en-US" smtClean="0"/>
                        <a:t>Thực</a:t>
                      </a:r>
                      <a:r>
                        <a:rPr lang="en-US" baseline="0" smtClean="0"/>
                        <a:t> thi câu lệnh SQL, trả về một đối tượng ResultSet</a:t>
                      </a:r>
                      <a:endParaRPr lang="en-US"/>
                    </a:p>
                  </a:txBody>
                  <a:tcPr/>
                </a:tc>
              </a:tr>
              <a:tr h="370840">
                <a:tc>
                  <a:txBody>
                    <a:bodyPr/>
                    <a:lstStyle/>
                    <a:p>
                      <a:r>
                        <a:rPr lang="en-US" smtClean="0"/>
                        <a:t>executeUpdate()</a:t>
                      </a:r>
                      <a:endParaRPr lang="en-US"/>
                    </a:p>
                  </a:txBody>
                  <a:tcPr/>
                </a:tc>
                <a:tc>
                  <a:txBody>
                    <a:bodyPr/>
                    <a:lstStyle/>
                    <a:p>
                      <a:r>
                        <a:rPr lang="en-US" smtClean="0"/>
                        <a:t>Thực</a:t>
                      </a:r>
                      <a:r>
                        <a:rPr lang="en-US" baseline="0" smtClean="0"/>
                        <a:t> thi câu lệnh SQL dạng Update, Insert, Delete</a:t>
                      </a:r>
                      <a:endParaRPr lang="en-US"/>
                    </a:p>
                  </a:txBody>
                  <a:tcPr/>
                </a:tc>
              </a:tr>
              <a:tr h="370840">
                <a:tc>
                  <a:txBody>
                    <a:bodyPr/>
                    <a:lstStyle/>
                    <a:p>
                      <a:r>
                        <a:rPr lang="en-US" smtClean="0"/>
                        <a:t>getMetaData()</a:t>
                      </a:r>
                      <a:endParaRPr lang="en-US"/>
                    </a:p>
                  </a:txBody>
                  <a:tcPr/>
                </a:tc>
                <a:tc>
                  <a:txBody>
                    <a:bodyPr/>
                    <a:lstStyle/>
                    <a:p>
                      <a:r>
                        <a:rPr lang="en-US" smtClean="0"/>
                        <a:t>Trả</a:t>
                      </a:r>
                      <a:r>
                        <a:rPr lang="en-US" baseline="0" smtClean="0"/>
                        <a:t> về một tập siêu dữ liệu trong ResultSet</a:t>
                      </a:r>
                      <a:endParaRPr lang="en-US"/>
                    </a:p>
                  </a:txBody>
                  <a:tcPr/>
                </a:tc>
              </a:tr>
              <a:tr h="370840">
                <a:tc>
                  <a:txBody>
                    <a:bodyPr/>
                    <a:lstStyle/>
                    <a:p>
                      <a:r>
                        <a:rPr lang="en-US" smtClean="0"/>
                        <a:t>getParameterMetaData()</a:t>
                      </a:r>
                      <a:endParaRPr lang="en-US"/>
                    </a:p>
                  </a:txBody>
                  <a:tcPr/>
                </a:tc>
                <a:tc>
                  <a:txBody>
                    <a:bodyPr/>
                    <a:lstStyle/>
                    <a:p>
                      <a:r>
                        <a:rPr lang="en-US" smtClean="0"/>
                        <a:t>Trả</a:t>
                      </a:r>
                      <a:r>
                        <a:rPr lang="en-US" baseline="0" smtClean="0"/>
                        <a:t> về một số, kiểu và thuộc tính của đối tượng tham số của PreparedStament</a:t>
                      </a:r>
                      <a:endParaRPr lang="en-US"/>
                    </a:p>
                  </a:txBody>
                  <a:tcPr/>
                </a:tc>
              </a:tr>
              <a:tr h="370840">
                <a:tc>
                  <a:txBody>
                    <a:bodyPr/>
                    <a:lstStyle/>
                    <a:p>
                      <a:r>
                        <a:rPr lang="en-US" smtClean="0"/>
                        <a:t>setBoolean(int</a:t>
                      </a:r>
                      <a:r>
                        <a:rPr lang="en-US" baseline="0" smtClean="0"/>
                        <a:t> index, Boolean value)</a:t>
                      </a:r>
                      <a:endParaRPr lang="en-US"/>
                    </a:p>
                  </a:txBody>
                  <a:tcPr/>
                </a:tc>
                <a:tc>
                  <a:txBody>
                    <a:bodyPr/>
                    <a:lstStyle/>
                    <a:p>
                      <a:r>
                        <a:rPr lang="en-US" smtClean="0"/>
                        <a:t>Gán</a:t>
                      </a:r>
                      <a:r>
                        <a:rPr lang="en-US" baseline="0" smtClean="0"/>
                        <a:t> giá trị Bool cho một tham số đầu vào</a:t>
                      </a:r>
                      <a:endParaRPr lang="en-US"/>
                    </a:p>
                  </a:txBody>
                  <a:tcPr/>
                </a:tc>
              </a:tr>
              <a:tr h="370840">
                <a:tc>
                  <a:txBody>
                    <a:bodyPr/>
                    <a:lstStyle/>
                    <a:p>
                      <a:r>
                        <a:rPr lang="en-US" smtClean="0"/>
                        <a:t>setByte</a:t>
                      </a:r>
                      <a:r>
                        <a:rPr lang="en-US" baseline="0" smtClean="0"/>
                        <a:t> (int index, Byte value)</a:t>
                      </a:r>
                      <a:endParaRPr lang="en-US"/>
                    </a:p>
                  </a:txBody>
                  <a:tcPr/>
                </a:tc>
                <a:tc>
                  <a:txBody>
                    <a:bodyPr/>
                    <a:lstStyle/>
                    <a:p>
                      <a:r>
                        <a:rPr lang="en-US" smtClean="0"/>
                        <a:t>Gán</a:t>
                      </a:r>
                      <a:r>
                        <a:rPr lang="en-US" baseline="0" smtClean="0"/>
                        <a:t> giá trị byte cho một giá trị đầu vào</a:t>
                      </a:r>
                      <a:endParaRPr lang="en-US"/>
                    </a:p>
                  </a:txBody>
                  <a:tcPr/>
                </a:tc>
              </a:tr>
            </a:tbl>
          </a:graphicData>
        </a:graphic>
      </p:graphicFrame>
    </p:spTree>
    <p:extLst>
      <p:ext uri="{BB962C8B-B14F-4D97-AF65-F5344CB8AC3E}">
        <p14:creationId xmlns:p14="http://schemas.microsoft.com/office/powerpoint/2010/main" val="167757242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Giao diện PreparedStatement</a:t>
            </a:r>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1312057011"/>
              </p:ext>
            </p:extLst>
          </p:nvPr>
        </p:nvGraphicFramePr>
        <p:xfrm>
          <a:off x="993228" y="1375978"/>
          <a:ext cx="7866993" cy="4485640"/>
        </p:xfrm>
        <a:graphic>
          <a:graphicData uri="http://schemas.openxmlformats.org/drawingml/2006/table">
            <a:tbl>
              <a:tblPr firstRow="1" bandRow="1">
                <a:tableStyleId>{5C22544A-7EE6-4342-B048-85BDC9FD1C3A}</a:tableStyleId>
              </a:tblPr>
              <a:tblGrid>
                <a:gridCol w="2798158"/>
                <a:gridCol w="5068835"/>
              </a:tblGrid>
              <a:tr h="370840">
                <a:tc>
                  <a:txBody>
                    <a:bodyPr/>
                    <a:lstStyle/>
                    <a:p>
                      <a:r>
                        <a:rPr lang="en-US" smtClean="0"/>
                        <a:t>Phương</a:t>
                      </a:r>
                      <a:r>
                        <a:rPr lang="en-US" baseline="0" smtClean="0"/>
                        <a:t> thức</a:t>
                      </a:r>
                      <a:endParaRPr lang="en-US"/>
                    </a:p>
                  </a:txBody>
                  <a:tcPr/>
                </a:tc>
                <a:tc>
                  <a:txBody>
                    <a:bodyPr/>
                    <a:lstStyle/>
                    <a:p>
                      <a:r>
                        <a:rPr lang="en-US" smtClean="0"/>
                        <a:t>Giải</a:t>
                      </a:r>
                      <a:r>
                        <a:rPr lang="en-US" baseline="0" smtClean="0"/>
                        <a:t> thích</a:t>
                      </a:r>
                      <a:endParaRPr lang="en-US"/>
                    </a:p>
                  </a:txBody>
                  <a:tcPr/>
                </a:tc>
              </a:tr>
              <a:tr h="370840">
                <a:tc>
                  <a:txBody>
                    <a:bodyPr/>
                    <a:lstStyle/>
                    <a:p>
                      <a:r>
                        <a:rPr lang="en-US" smtClean="0"/>
                        <a:t>setDouble(int index,</a:t>
                      </a:r>
                      <a:r>
                        <a:rPr lang="en-US" baseline="0" smtClean="0"/>
                        <a:t> double value)</a:t>
                      </a:r>
                      <a:endParaRPr lang="en-US"/>
                    </a:p>
                  </a:txBody>
                  <a:tcPr/>
                </a:tc>
                <a:tc>
                  <a:txBody>
                    <a:bodyPr/>
                    <a:lstStyle/>
                    <a:p>
                      <a:r>
                        <a:rPr lang="en-US" smtClean="0"/>
                        <a:t>Gán</a:t>
                      </a:r>
                      <a:r>
                        <a:rPr lang="en-US" baseline="0" smtClean="0"/>
                        <a:t> giá trị double cho một tham số vào</a:t>
                      </a:r>
                      <a:endParaRPr lang="en-US"/>
                    </a:p>
                  </a:txBody>
                  <a:tcPr/>
                </a:tc>
              </a:tr>
              <a:tr h="370840">
                <a:tc>
                  <a:txBody>
                    <a:bodyPr/>
                    <a:lstStyle/>
                    <a:p>
                      <a:r>
                        <a:rPr lang="en-US" smtClean="0"/>
                        <a:t>setFloat(int index,</a:t>
                      </a:r>
                      <a:r>
                        <a:rPr lang="en-US" baseline="0" smtClean="0"/>
                        <a:t> float value)</a:t>
                      </a:r>
                      <a:endParaRPr lang="en-US"/>
                    </a:p>
                  </a:txBody>
                  <a:tcPr/>
                </a:tc>
                <a:tc>
                  <a:txBody>
                    <a:bodyPr/>
                    <a:lstStyle/>
                    <a:p>
                      <a:r>
                        <a:rPr lang="en-US" smtClean="0"/>
                        <a:t>Gán</a:t>
                      </a:r>
                      <a:r>
                        <a:rPr lang="en-US" baseline="0" smtClean="0"/>
                        <a:t> giá trị float cho một tham số vào</a:t>
                      </a:r>
                      <a:endParaRPr lang="en-US"/>
                    </a:p>
                  </a:txBody>
                  <a:tcPr/>
                </a:tc>
              </a:tr>
              <a:tr h="370840">
                <a:tc>
                  <a:txBody>
                    <a:bodyPr/>
                    <a:lstStyle/>
                    <a:p>
                      <a:r>
                        <a:rPr lang="en-US" smtClean="0"/>
                        <a:t>setInt (int index,</a:t>
                      </a:r>
                      <a:r>
                        <a:rPr lang="en-US" baseline="0" smtClean="0"/>
                        <a:t> double value)</a:t>
                      </a:r>
                      <a:endParaRPr lang="en-US"/>
                    </a:p>
                  </a:txBody>
                  <a:tcPr/>
                </a:tc>
                <a:tc>
                  <a:txBody>
                    <a:bodyPr/>
                    <a:lstStyle/>
                    <a:p>
                      <a:r>
                        <a:rPr lang="en-US" smtClean="0"/>
                        <a:t>Gán</a:t>
                      </a:r>
                      <a:r>
                        <a:rPr lang="en-US" baseline="0" smtClean="0"/>
                        <a:t> giá trị Int cho một tham số vào</a:t>
                      </a:r>
                      <a:endParaRPr lang="en-US"/>
                    </a:p>
                  </a:txBody>
                  <a:tcPr/>
                </a:tc>
              </a:tr>
              <a:tr h="370840">
                <a:tc>
                  <a:txBody>
                    <a:bodyPr/>
                    <a:lstStyle/>
                    <a:p>
                      <a:r>
                        <a:rPr lang="en-US" smtClean="0"/>
                        <a:t>setLong (int index,</a:t>
                      </a:r>
                      <a:r>
                        <a:rPr lang="en-US" baseline="0" smtClean="0"/>
                        <a:t> Long value)</a:t>
                      </a:r>
                      <a:endParaRPr lang="en-US"/>
                    </a:p>
                  </a:txBody>
                  <a:tcPr/>
                </a:tc>
                <a:tc>
                  <a:txBody>
                    <a:bodyPr/>
                    <a:lstStyle/>
                    <a:p>
                      <a:r>
                        <a:rPr lang="en-US" smtClean="0"/>
                        <a:t>Gán</a:t>
                      </a:r>
                      <a:r>
                        <a:rPr lang="en-US" baseline="0" smtClean="0"/>
                        <a:t> giá trị Long cho một tham số vào</a:t>
                      </a:r>
                      <a:endParaRPr lang="en-US"/>
                    </a:p>
                  </a:txBody>
                  <a:tcPr/>
                </a:tc>
              </a:tr>
              <a:tr h="370840">
                <a:tc>
                  <a:txBody>
                    <a:bodyPr/>
                    <a:lstStyle/>
                    <a:p>
                      <a:r>
                        <a:rPr lang="en-US" smtClean="0"/>
                        <a:t>setNull (int index,</a:t>
                      </a:r>
                      <a:r>
                        <a:rPr lang="en-US" baseline="0" smtClean="0"/>
                        <a:t> int sqlType)</a:t>
                      </a:r>
                      <a:endParaRPr lang="en-US"/>
                    </a:p>
                  </a:txBody>
                  <a:tcPr/>
                </a:tc>
                <a:tc>
                  <a:txBody>
                    <a:bodyPr/>
                    <a:lstStyle/>
                    <a:p>
                      <a:r>
                        <a:rPr lang="en-US" smtClean="0"/>
                        <a:t>Gán</a:t>
                      </a:r>
                      <a:r>
                        <a:rPr lang="en-US" baseline="0" smtClean="0"/>
                        <a:t> giá trị null cho một tham số vào</a:t>
                      </a:r>
                      <a:endParaRPr lang="en-US"/>
                    </a:p>
                  </a:txBody>
                  <a:tcPr/>
                </a:tc>
              </a:tr>
              <a:tr h="370840">
                <a:tc>
                  <a:txBody>
                    <a:bodyPr/>
                    <a:lstStyle/>
                    <a:p>
                      <a:r>
                        <a:rPr lang="en-US" smtClean="0"/>
                        <a:t>setObject( int index,</a:t>
                      </a:r>
                      <a:r>
                        <a:rPr lang="en-US" baseline="0" smtClean="0"/>
                        <a:t> Object obj)</a:t>
                      </a:r>
                      <a:endParaRPr lang="en-US"/>
                    </a:p>
                  </a:txBody>
                  <a:tcPr/>
                </a:tc>
                <a:tc>
                  <a:txBody>
                    <a:bodyPr/>
                    <a:lstStyle/>
                    <a:p>
                      <a:r>
                        <a:rPr lang="en-US" smtClean="0"/>
                        <a:t>Gán</a:t>
                      </a:r>
                      <a:r>
                        <a:rPr lang="en-US" baseline="0" smtClean="0"/>
                        <a:t> giá trị Object cho một tham số vào. Object sẽ được chuyển đổi sang kiểu dữ liệu SQL trước khi gửi đến CSDL</a:t>
                      </a:r>
                      <a:endParaRPr lang="en-US"/>
                    </a:p>
                  </a:txBody>
                  <a:tcPr/>
                </a:tc>
              </a:tr>
            </a:tbl>
          </a:graphicData>
        </a:graphic>
      </p:graphicFrame>
    </p:spTree>
    <p:extLst>
      <p:ext uri="{BB962C8B-B14F-4D97-AF65-F5344CB8AC3E}">
        <p14:creationId xmlns:p14="http://schemas.microsoft.com/office/powerpoint/2010/main" val="426395009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Giao diện PreparedStatement</a:t>
            </a:r>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812897114"/>
              </p:ext>
            </p:extLst>
          </p:nvPr>
        </p:nvGraphicFramePr>
        <p:xfrm>
          <a:off x="951187" y="1470572"/>
          <a:ext cx="7677806" cy="2291080"/>
        </p:xfrm>
        <a:graphic>
          <a:graphicData uri="http://schemas.openxmlformats.org/drawingml/2006/table">
            <a:tbl>
              <a:tblPr firstRow="1" bandRow="1">
                <a:tableStyleId>{5C22544A-7EE6-4342-B048-85BDC9FD1C3A}</a:tableStyleId>
              </a:tblPr>
              <a:tblGrid>
                <a:gridCol w="2927131"/>
                <a:gridCol w="4750675"/>
              </a:tblGrid>
              <a:tr h="370840">
                <a:tc>
                  <a:txBody>
                    <a:bodyPr/>
                    <a:lstStyle/>
                    <a:p>
                      <a:r>
                        <a:rPr lang="en-US" smtClean="0"/>
                        <a:t>Phương</a:t>
                      </a:r>
                      <a:r>
                        <a:rPr lang="en-US" baseline="0" smtClean="0"/>
                        <a:t> thức</a:t>
                      </a:r>
                      <a:endParaRPr lang="en-US"/>
                    </a:p>
                  </a:txBody>
                  <a:tcPr/>
                </a:tc>
                <a:tc>
                  <a:txBody>
                    <a:bodyPr/>
                    <a:lstStyle/>
                    <a:p>
                      <a:r>
                        <a:rPr lang="en-US" smtClean="0"/>
                        <a:t>Giải</a:t>
                      </a:r>
                      <a:r>
                        <a:rPr lang="en-US" baseline="0" smtClean="0"/>
                        <a:t> thích</a:t>
                      </a:r>
                      <a:endParaRPr lang="en-US"/>
                    </a:p>
                  </a:txBody>
                  <a:tcPr/>
                </a:tc>
              </a:tr>
              <a:tr h="370840">
                <a:tc>
                  <a:txBody>
                    <a:bodyPr/>
                    <a:lstStyle/>
                    <a:p>
                      <a:r>
                        <a:rPr lang="en-US" smtClean="0"/>
                        <a:t>setTime (int index, Time value)</a:t>
                      </a:r>
                      <a:endParaRPr lang="en-US"/>
                    </a:p>
                  </a:txBody>
                  <a:tcPr/>
                </a:tc>
                <a:tc>
                  <a:txBody>
                    <a:bodyPr/>
                    <a:lstStyle/>
                    <a:p>
                      <a:r>
                        <a:rPr lang="en-US" smtClean="0"/>
                        <a:t>Gán</a:t>
                      </a:r>
                      <a:r>
                        <a:rPr lang="en-US" baseline="0" smtClean="0"/>
                        <a:t> giá trị Time cho một tham số đầu vào</a:t>
                      </a:r>
                      <a:endParaRPr lang="en-US"/>
                    </a:p>
                  </a:txBody>
                  <a:tcPr/>
                </a:tc>
              </a:tr>
              <a:tr h="370840">
                <a:tc>
                  <a:txBody>
                    <a:bodyPr/>
                    <a:lstStyle/>
                    <a:p>
                      <a:r>
                        <a:rPr lang="en-US" smtClean="0"/>
                        <a:t>setShort (int</a:t>
                      </a:r>
                      <a:r>
                        <a:rPr lang="en-US" baseline="0" smtClean="0"/>
                        <a:t> index, short value)</a:t>
                      </a:r>
                      <a:endParaRPr lang="en-US"/>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mtClean="0"/>
                        <a:t>Gán</a:t>
                      </a:r>
                      <a:r>
                        <a:rPr lang="en-US" baseline="0" smtClean="0"/>
                        <a:t> giá trị Short cho một tham số vào</a:t>
                      </a:r>
                      <a:endParaRPr lang="en-US" smtClean="0"/>
                    </a:p>
                  </a:txBody>
                  <a:tcPr/>
                </a:tc>
              </a:tr>
              <a:tr h="370840">
                <a:tc>
                  <a:txBody>
                    <a:bodyPr/>
                    <a:lstStyle/>
                    <a:p>
                      <a:r>
                        <a:rPr lang="en-US" smtClean="0"/>
                        <a:t>setString</a:t>
                      </a:r>
                      <a:r>
                        <a:rPr lang="en-US" baseline="0" smtClean="0"/>
                        <a:t> </a:t>
                      </a:r>
                      <a:r>
                        <a:rPr lang="en-US" smtClean="0"/>
                        <a:t>(int</a:t>
                      </a:r>
                      <a:r>
                        <a:rPr lang="en-US" baseline="0" smtClean="0"/>
                        <a:t> index, String value)</a:t>
                      </a:r>
                      <a:endParaRPr lang="en-US"/>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mtClean="0"/>
                        <a:t>Gán</a:t>
                      </a:r>
                      <a:r>
                        <a:rPr lang="en-US" baseline="0" smtClean="0"/>
                        <a:t> giá trị String cho một tham số vào</a:t>
                      </a:r>
                      <a:endParaRPr lang="en-US" smtClean="0"/>
                    </a:p>
                  </a:txBody>
                  <a:tcPr/>
                </a:tc>
              </a:tr>
            </a:tbl>
          </a:graphicData>
        </a:graphic>
      </p:graphicFrame>
    </p:spTree>
    <p:extLst>
      <p:ext uri="{BB962C8B-B14F-4D97-AF65-F5344CB8AC3E}">
        <p14:creationId xmlns:p14="http://schemas.microsoft.com/office/powerpoint/2010/main" val="934107806"/>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Lớp CallableStatement</a:t>
            </a:r>
            <a:endParaRPr lang="en-US"/>
          </a:p>
        </p:txBody>
      </p:sp>
      <p:sp>
        <p:nvSpPr>
          <p:cNvPr id="3" name="Content Placeholder 2"/>
          <p:cNvSpPr>
            <a:spLocks noGrp="1"/>
          </p:cNvSpPr>
          <p:nvPr>
            <p:ph idx="1"/>
          </p:nvPr>
        </p:nvSpPr>
        <p:spPr/>
        <p:txBody>
          <a:bodyPr/>
          <a:lstStyle/>
          <a:p>
            <a:r>
              <a:rPr lang="en-US" smtClean="0"/>
              <a:t>Lớp này cũng là lớp con của lớp Statement và PreparedStatement</a:t>
            </a:r>
          </a:p>
          <a:p>
            <a:r>
              <a:rPr lang="en-US" smtClean="0"/>
              <a:t>Nó sử dụng để thực thi các thủ tục lưu trữ với lời gọi cả tham số IN và OUT</a:t>
            </a:r>
          </a:p>
          <a:p>
            <a:r>
              <a:rPr lang="en-US" smtClean="0"/>
              <a:t>Tham số IN được thiết lập sử dụng phương thức setXXX() kế thừa từ lớp PreparedStatement. Tham số OUT buộc phải được khởi tạo trước tiên để thực thi thủ tục lưu trữ; giá trị của chúng được trích rút sau khi thực thi thông qua phương thức getXXX() được định nghĩa trong lớp CallableStatement.</a:t>
            </a:r>
          </a:p>
          <a:p>
            <a:r>
              <a:rPr lang="en-US" smtClean="0"/>
              <a:t>Giao diện lớp này gồm 30 phương thức trong đó có 15 phương thức phổ biến</a:t>
            </a:r>
            <a:endParaRPr lang="en-US"/>
          </a:p>
        </p:txBody>
      </p:sp>
    </p:spTree>
    <p:extLst>
      <p:ext uri="{BB962C8B-B14F-4D97-AF65-F5344CB8AC3E}">
        <p14:creationId xmlns:p14="http://schemas.microsoft.com/office/powerpoint/2010/main" val="3216878509"/>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Giao diện CallableStatement</a:t>
            </a:r>
            <a:endParaRPr lang="en-US"/>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1538146032"/>
              </p:ext>
            </p:extLst>
          </p:nvPr>
        </p:nvGraphicFramePr>
        <p:xfrm>
          <a:off x="457200" y="1228725"/>
          <a:ext cx="8229600" cy="5491480"/>
        </p:xfrm>
        <a:graphic>
          <a:graphicData uri="http://schemas.openxmlformats.org/drawingml/2006/table">
            <a:tbl>
              <a:tblPr firstRow="1" bandRow="1">
                <a:tableStyleId>{5C22544A-7EE6-4342-B048-85BDC9FD1C3A}</a:tableStyleId>
              </a:tblPr>
              <a:tblGrid>
                <a:gridCol w="2927131"/>
                <a:gridCol w="5302469"/>
              </a:tblGrid>
              <a:tr h="370840">
                <a:tc>
                  <a:txBody>
                    <a:bodyPr/>
                    <a:lstStyle/>
                    <a:p>
                      <a:r>
                        <a:rPr lang="en-US" smtClean="0"/>
                        <a:t>Phương</a:t>
                      </a:r>
                      <a:r>
                        <a:rPr lang="en-US" baseline="0" smtClean="0"/>
                        <a:t> thức</a:t>
                      </a:r>
                      <a:endParaRPr lang="en-US"/>
                    </a:p>
                  </a:txBody>
                  <a:tcPr/>
                </a:tc>
                <a:tc>
                  <a:txBody>
                    <a:bodyPr/>
                    <a:lstStyle/>
                    <a:p>
                      <a:r>
                        <a:rPr lang="en-US" smtClean="0"/>
                        <a:t>Giải</a:t>
                      </a:r>
                      <a:r>
                        <a:rPr lang="en-US" baseline="0" smtClean="0"/>
                        <a:t> thích</a:t>
                      </a:r>
                      <a:endParaRPr lang="en-US"/>
                    </a:p>
                  </a:txBody>
                  <a:tcPr/>
                </a:tc>
              </a:tr>
              <a:tr h="370840">
                <a:tc>
                  <a:txBody>
                    <a:bodyPr/>
                    <a:lstStyle/>
                    <a:p>
                      <a:r>
                        <a:rPr lang="en-US" smtClean="0"/>
                        <a:t>getBigDecimal</a:t>
                      </a:r>
                      <a:r>
                        <a:rPr lang="en-US" baseline="0" smtClean="0"/>
                        <a:t> (int index, int scale)</a:t>
                      </a:r>
                      <a:endParaRPr lang="en-US"/>
                    </a:p>
                  </a:txBody>
                  <a:tcPr/>
                </a:tc>
                <a:tc>
                  <a:txBody>
                    <a:bodyPr/>
                    <a:lstStyle/>
                    <a:p>
                      <a:r>
                        <a:rPr lang="en-US" smtClean="0"/>
                        <a:t>Trả</a:t>
                      </a:r>
                      <a:r>
                        <a:rPr lang="en-US" baseline="0" smtClean="0"/>
                        <a:t> về giá trị một tham số cụ thể  bởi chỉ số tham số như là một BigDecimal</a:t>
                      </a:r>
                      <a:endParaRPr lang="en-US"/>
                    </a:p>
                  </a:txBody>
                  <a:tcPr/>
                </a:tc>
              </a:tr>
              <a:tr h="370840">
                <a:tc>
                  <a:txBody>
                    <a:bodyPr/>
                    <a:lstStyle/>
                    <a:p>
                      <a:r>
                        <a:rPr lang="en-US" smtClean="0"/>
                        <a:t>getBoolean</a:t>
                      </a:r>
                      <a:r>
                        <a:rPr lang="en-US" baseline="0" smtClean="0"/>
                        <a:t>(int index)</a:t>
                      </a:r>
                      <a:endParaRPr lang="en-US"/>
                    </a:p>
                  </a:txBody>
                  <a:tcPr/>
                </a:tc>
                <a:tc>
                  <a:txBody>
                    <a:bodyPr/>
                    <a:lstStyle/>
                    <a:p>
                      <a:r>
                        <a:rPr lang="en-US" smtClean="0"/>
                        <a:t>Trả</a:t>
                      </a:r>
                      <a:r>
                        <a:rPr lang="en-US" baseline="0" smtClean="0"/>
                        <a:t> về giá trị một tham số cụ thể  bởi chỉ số tham số như là một Boolean</a:t>
                      </a:r>
                      <a:endParaRPr lang="en-US"/>
                    </a:p>
                  </a:txBody>
                  <a:tcPr/>
                </a:tc>
              </a:tr>
              <a:tr h="370840">
                <a:tc>
                  <a:txBody>
                    <a:bodyPr/>
                    <a:lstStyle/>
                    <a:p>
                      <a:r>
                        <a:rPr lang="en-US" smtClean="0"/>
                        <a:t>getByte</a:t>
                      </a:r>
                      <a:r>
                        <a:rPr lang="en-US" baseline="0" smtClean="0"/>
                        <a:t>(int index)</a:t>
                      </a:r>
                      <a:endParaRPr lang="en-US"/>
                    </a:p>
                  </a:txBody>
                  <a:tcPr/>
                </a:tc>
                <a:tc>
                  <a:txBody>
                    <a:bodyPr/>
                    <a:lstStyle/>
                    <a:p>
                      <a:r>
                        <a:rPr lang="en-US" smtClean="0"/>
                        <a:t>Trả</a:t>
                      </a:r>
                      <a:r>
                        <a:rPr lang="en-US" baseline="0" smtClean="0"/>
                        <a:t> về giá trị một tham số cụ thể  bởi chỉ số tham số như là một Byte</a:t>
                      </a:r>
                      <a:endParaRPr lang="en-US"/>
                    </a:p>
                  </a:txBody>
                  <a:tcPr/>
                </a:tc>
              </a:tr>
              <a:tr h="370840">
                <a:tc>
                  <a:txBody>
                    <a:bodyPr/>
                    <a:lstStyle/>
                    <a:p>
                      <a:r>
                        <a:rPr lang="en-US" smtClean="0"/>
                        <a:t>getBytes</a:t>
                      </a:r>
                      <a:r>
                        <a:rPr lang="en-US" baseline="0" smtClean="0"/>
                        <a:t>(int index)</a:t>
                      </a:r>
                      <a:endParaRPr lang="en-US"/>
                    </a:p>
                  </a:txBody>
                  <a:tcPr/>
                </a:tc>
                <a:tc>
                  <a:txBody>
                    <a:bodyPr/>
                    <a:lstStyle/>
                    <a:p>
                      <a:r>
                        <a:rPr lang="en-US" smtClean="0"/>
                        <a:t>Trả</a:t>
                      </a:r>
                      <a:r>
                        <a:rPr lang="en-US" baseline="0" smtClean="0"/>
                        <a:t> về giá trị một tham số cụ thể  bởi chỉ số tham số như là một mảng kiểu byte</a:t>
                      </a:r>
                      <a:endParaRPr lang="en-US"/>
                    </a:p>
                  </a:txBody>
                  <a:tcPr/>
                </a:tc>
              </a:tr>
              <a:tr h="370840">
                <a:tc>
                  <a:txBody>
                    <a:bodyPr/>
                    <a:lstStyle/>
                    <a:p>
                      <a:r>
                        <a:rPr lang="en-US" smtClean="0"/>
                        <a:t>getDouble</a:t>
                      </a:r>
                      <a:r>
                        <a:rPr lang="en-US" baseline="0" smtClean="0"/>
                        <a:t>(int index)</a:t>
                      </a:r>
                      <a:endParaRPr lang="en-US"/>
                    </a:p>
                  </a:txBody>
                  <a:tcPr/>
                </a:tc>
                <a:tc>
                  <a:txBody>
                    <a:bodyPr/>
                    <a:lstStyle/>
                    <a:p>
                      <a:r>
                        <a:rPr lang="en-US" smtClean="0"/>
                        <a:t>Trả</a:t>
                      </a:r>
                      <a:r>
                        <a:rPr lang="en-US" baseline="0" smtClean="0"/>
                        <a:t> về giá trị một tham số cụ thể  bởi chỉ số tham số như là một double</a:t>
                      </a:r>
                      <a:endParaRPr lang="en-US"/>
                    </a:p>
                  </a:txBody>
                  <a:tcPr/>
                </a:tc>
              </a:tr>
              <a:tr h="370840">
                <a:tc>
                  <a:txBody>
                    <a:bodyPr/>
                    <a:lstStyle/>
                    <a:p>
                      <a:r>
                        <a:rPr lang="en-US" smtClean="0"/>
                        <a:t>getFloat</a:t>
                      </a:r>
                      <a:r>
                        <a:rPr lang="en-US" baseline="0" smtClean="0"/>
                        <a:t>(int index)</a:t>
                      </a:r>
                      <a:endParaRPr lang="en-US"/>
                    </a:p>
                  </a:txBody>
                  <a:tcPr/>
                </a:tc>
                <a:tc>
                  <a:txBody>
                    <a:bodyPr/>
                    <a:lstStyle/>
                    <a:p>
                      <a:r>
                        <a:rPr lang="en-US" smtClean="0"/>
                        <a:t>Trả</a:t>
                      </a:r>
                      <a:r>
                        <a:rPr lang="en-US" baseline="0" smtClean="0"/>
                        <a:t> về giá trị một tham số cụ thể  bởi chỉ số tham số như là một float</a:t>
                      </a:r>
                      <a:endParaRPr lang="en-US"/>
                    </a:p>
                  </a:txBody>
                  <a:tcPr/>
                </a:tc>
              </a:tr>
              <a:tr h="370840">
                <a:tc>
                  <a:txBody>
                    <a:bodyPr/>
                    <a:lstStyle/>
                    <a:p>
                      <a:r>
                        <a:rPr lang="en-US" smtClean="0"/>
                        <a:t>getInt</a:t>
                      </a:r>
                      <a:r>
                        <a:rPr lang="en-US" baseline="0" smtClean="0"/>
                        <a:t>(int index)</a:t>
                      </a:r>
                      <a:endParaRPr lang="en-US"/>
                    </a:p>
                  </a:txBody>
                  <a:tcPr/>
                </a:tc>
                <a:tc>
                  <a:txBody>
                    <a:bodyPr/>
                    <a:lstStyle/>
                    <a:p>
                      <a:r>
                        <a:rPr lang="en-US" smtClean="0"/>
                        <a:t>Trả</a:t>
                      </a:r>
                      <a:r>
                        <a:rPr lang="en-US" baseline="0" smtClean="0"/>
                        <a:t> về giá trị một tham số cụ thể  bởi chỉ số tham số như là một Int</a:t>
                      </a:r>
                      <a:endParaRPr lang="en-US"/>
                    </a:p>
                  </a:txBody>
                  <a:tcPr/>
                </a:tc>
              </a:tr>
              <a:tr h="370840">
                <a:tc>
                  <a:txBody>
                    <a:bodyPr/>
                    <a:lstStyle/>
                    <a:p>
                      <a:r>
                        <a:rPr lang="en-US" smtClean="0"/>
                        <a:t>getLong</a:t>
                      </a:r>
                      <a:r>
                        <a:rPr lang="en-US" baseline="0" smtClean="0"/>
                        <a:t>(int index)</a:t>
                      </a:r>
                      <a:endParaRPr lang="en-US"/>
                    </a:p>
                  </a:txBody>
                  <a:tcPr/>
                </a:tc>
                <a:tc>
                  <a:txBody>
                    <a:bodyPr/>
                    <a:lstStyle/>
                    <a:p>
                      <a:r>
                        <a:rPr lang="en-US" smtClean="0"/>
                        <a:t>Trả</a:t>
                      </a:r>
                      <a:r>
                        <a:rPr lang="en-US" baseline="0" smtClean="0"/>
                        <a:t> về giá trị một tham số cụ thể  bởi chỉ số tham số như là một Long</a:t>
                      </a:r>
                      <a:endParaRPr lang="en-US"/>
                    </a:p>
                  </a:txBody>
                  <a:tcPr/>
                </a:tc>
              </a:tr>
            </a:tbl>
          </a:graphicData>
        </a:graphic>
      </p:graphicFrame>
    </p:spTree>
    <p:extLst>
      <p:ext uri="{BB962C8B-B14F-4D97-AF65-F5344CB8AC3E}">
        <p14:creationId xmlns:p14="http://schemas.microsoft.com/office/powerpoint/2010/main" val="2400009003"/>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Giao diện CallableStatement</a:t>
            </a:r>
            <a:endParaRPr lang="en-US"/>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3997481807"/>
              </p:ext>
            </p:extLst>
          </p:nvPr>
        </p:nvGraphicFramePr>
        <p:xfrm>
          <a:off x="734887" y="1102601"/>
          <a:ext cx="8229600" cy="5674360"/>
        </p:xfrm>
        <a:graphic>
          <a:graphicData uri="http://schemas.openxmlformats.org/drawingml/2006/table">
            <a:tbl>
              <a:tblPr firstRow="1" bandRow="1">
                <a:tableStyleId>{5C22544A-7EE6-4342-B048-85BDC9FD1C3A}</a:tableStyleId>
              </a:tblPr>
              <a:tblGrid>
                <a:gridCol w="2412124"/>
                <a:gridCol w="5817476"/>
              </a:tblGrid>
              <a:tr h="370840">
                <a:tc>
                  <a:txBody>
                    <a:bodyPr/>
                    <a:lstStyle/>
                    <a:p>
                      <a:r>
                        <a:rPr lang="en-US" smtClean="0"/>
                        <a:t>Phương</a:t>
                      </a:r>
                      <a:r>
                        <a:rPr lang="en-US" baseline="0" smtClean="0"/>
                        <a:t> thức</a:t>
                      </a:r>
                      <a:endParaRPr lang="en-US"/>
                    </a:p>
                  </a:txBody>
                  <a:tcPr/>
                </a:tc>
                <a:tc>
                  <a:txBody>
                    <a:bodyPr/>
                    <a:lstStyle/>
                    <a:p>
                      <a:r>
                        <a:rPr lang="en-US" smtClean="0"/>
                        <a:t>Giải</a:t>
                      </a:r>
                      <a:r>
                        <a:rPr lang="en-US" baseline="0" smtClean="0"/>
                        <a:t> thích</a:t>
                      </a:r>
                      <a:endParaRPr lang="en-US"/>
                    </a:p>
                  </a:txBody>
                  <a:tcPr/>
                </a:tc>
              </a:tr>
              <a:tr h="370840">
                <a:tc>
                  <a:txBody>
                    <a:bodyPr/>
                    <a:lstStyle/>
                    <a:p>
                      <a:r>
                        <a:rPr lang="en-US" smtClean="0"/>
                        <a:t>getObject</a:t>
                      </a:r>
                      <a:r>
                        <a:rPr lang="en-US" baseline="0" smtClean="0"/>
                        <a:t>(int index)</a:t>
                      </a:r>
                      <a:endParaRPr lang="en-US"/>
                    </a:p>
                  </a:txBody>
                  <a:tcPr/>
                </a:tc>
                <a:tc>
                  <a:txBody>
                    <a:bodyPr/>
                    <a:lstStyle/>
                    <a:p>
                      <a:r>
                        <a:rPr lang="en-US" smtClean="0"/>
                        <a:t>Trả</a:t>
                      </a:r>
                      <a:r>
                        <a:rPr lang="en-US" baseline="0" smtClean="0"/>
                        <a:t> về giá trị một tham số cụ thể  bởi chỉ số tham số như là một Object</a:t>
                      </a:r>
                      <a:endParaRPr lang="en-US"/>
                    </a:p>
                  </a:txBody>
                  <a:tcPr/>
                </a:tc>
              </a:tr>
              <a:tr h="370840">
                <a:tc>
                  <a:txBody>
                    <a:bodyPr/>
                    <a:lstStyle/>
                    <a:p>
                      <a:r>
                        <a:rPr lang="en-US" smtClean="0"/>
                        <a:t>getShort</a:t>
                      </a:r>
                      <a:r>
                        <a:rPr lang="en-US" baseline="0" smtClean="0"/>
                        <a:t> (int index)</a:t>
                      </a:r>
                      <a:endParaRPr lang="en-US"/>
                    </a:p>
                  </a:txBody>
                  <a:tcPr/>
                </a:tc>
                <a:tc>
                  <a:txBody>
                    <a:bodyPr/>
                    <a:lstStyle/>
                    <a:p>
                      <a:r>
                        <a:rPr lang="en-US" smtClean="0"/>
                        <a:t>Trả</a:t>
                      </a:r>
                      <a:r>
                        <a:rPr lang="en-US" baseline="0" smtClean="0"/>
                        <a:t> về giá trị một tham số cụ thể  bởi chỉ số tham số như là một Short</a:t>
                      </a:r>
                      <a:endParaRPr lang="en-US"/>
                    </a:p>
                  </a:txBody>
                  <a:tcPr/>
                </a:tc>
              </a:tr>
              <a:tr h="370840">
                <a:tc>
                  <a:txBody>
                    <a:bodyPr/>
                    <a:lstStyle/>
                    <a:p>
                      <a:r>
                        <a:rPr lang="en-US" smtClean="0"/>
                        <a:t>getString</a:t>
                      </a:r>
                      <a:r>
                        <a:rPr lang="en-US" baseline="0" smtClean="0"/>
                        <a:t> (int index)</a:t>
                      </a:r>
                      <a:endParaRPr lang="en-US"/>
                    </a:p>
                  </a:txBody>
                  <a:tcPr/>
                </a:tc>
                <a:tc>
                  <a:txBody>
                    <a:bodyPr/>
                    <a:lstStyle/>
                    <a:p>
                      <a:r>
                        <a:rPr lang="en-US" smtClean="0"/>
                        <a:t>Trả</a:t>
                      </a:r>
                      <a:r>
                        <a:rPr lang="en-US" baseline="0" smtClean="0"/>
                        <a:t> về giá trị một tham số cụ thể  bởi chỉ số tham số như là một String</a:t>
                      </a:r>
                      <a:endParaRPr lang="en-US"/>
                    </a:p>
                  </a:txBody>
                  <a:tcPr/>
                </a:tc>
              </a:tr>
              <a:tr h="370840">
                <a:tc>
                  <a:txBody>
                    <a:bodyPr/>
                    <a:lstStyle/>
                    <a:p>
                      <a:r>
                        <a:rPr lang="en-US" baseline="0" smtClean="0"/>
                        <a:t>getTime (int index)</a:t>
                      </a:r>
                      <a:endParaRPr lang="en-US"/>
                    </a:p>
                  </a:txBody>
                  <a:tcPr/>
                </a:tc>
                <a:tc>
                  <a:txBody>
                    <a:bodyPr/>
                    <a:lstStyle/>
                    <a:p>
                      <a:r>
                        <a:rPr lang="en-US" smtClean="0"/>
                        <a:t>Trả</a:t>
                      </a:r>
                      <a:r>
                        <a:rPr lang="en-US" baseline="0" smtClean="0"/>
                        <a:t> về giá trị một tham số cụ thể  bởi chỉ số tham số như là một Time</a:t>
                      </a:r>
                      <a:endParaRPr lang="en-US"/>
                    </a:p>
                  </a:txBody>
                  <a:tcPr/>
                </a:tc>
              </a:tr>
              <a:tr h="370840">
                <a:tc>
                  <a:txBody>
                    <a:bodyPr/>
                    <a:lstStyle/>
                    <a:p>
                      <a:r>
                        <a:rPr lang="en-US" smtClean="0"/>
                        <a:t>registerOutParameter</a:t>
                      </a:r>
                      <a:r>
                        <a:rPr lang="en-US" baseline="0" smtClean="0"/>
                        <a:t> (int index, int sqlType)</a:t>
                      </a:r>
                      <a:endParaRPr lang="en-US"/>
                    </a:p>
                  </a:txBody>
                  <a:tcPr/>
                </a:tc>
                <a:tc>
                  <a:txBody>
                    <a:bodyPr/>
                    <a:lstStyle/>
                    <a:p>
                      <a:r>
                        <a:rPr lang="en-US" smtClean="0"/>
                        <a:t>Xá</a:t>
                      </a:r>
                      <a:r>
                        <a:rPr lang="en-US" baseline="0" smtClean="0"/>
                        <a:t>c định tham số đầu ra cụ thể để nhận dữ liệu kiểu SQL được chỉ định bởi đối số gửi qua</a:t>
                      </a:r>
                      <a:endParaRPr lang="en-US"/>
                    </a:p>
                  </a:txBody>
                  <a:tcPr/>
                </a:tc>
              </a:tr>
              <a:tr h="370840">
                <a:tc>
                  <a:txBody>
                    <a:bodyPr/>
                    <a:lstStyle/>
                    <a:p>
                      <a:r>
                        <a:rPr lang="en-US" smtClean="0"/>
                        <a:t>registerOutParameter</a:t>
                      </a:r>
                      <a:r>
                        <a:rPr lang="en-US" baseline="0" smtClean="0"/>
                        <a:t> (int index, int sqlType, int scale)</a:t>
                      </a:r>
                      <a:endParaRPr lang="en-US"/>
                    </a:p>
                  </a:txBody>
                  <a:tcPr/>
                </a:tc>
                <a:tc>
                  <a:txBody>
                    <a:bodyPr/>
                    <a:lstStyle/>
                    <a:p>
                      <a:r>
                        <a:rPr lang="en-US" smtClean="0"/>
                        <a:t>Xá</a:t>
                      </a:r>
                      <a:r>
                        <a:rPr lang="en-US" baseline="0" smtClean="0"/>
                        <a:t>c định tham số đầu ra cụ thể để nhận dữ liệu kiểu SQL được chỉ định bởi đối số gửi qua. Nếu đầu ra được khởi tạo như là số thực hay số, tỉ lệ của giá trị cũng có thể được chỉ định</a:t>
                      </a:r>
                      <a:endParaRPr lang="en-US"/>
                    </a:p>
                  </a:txBody>
                  <a:tcPr/>
                </a:tc>
              </a:tr>
              <a:tr h="370840">
                <a:tc>
                  <a:txBody>
                    <a:bodyPr/>
                    <a:lstStyle/>
                    <a:p>
                      <a:r>
                        <a:rPr lang="en-US" smtClean="0"/>
                        <a:t>wasNull()</a:t>
                      </a:r>
                      <a:endParaRPr lang="en-US"/>
                    </a:p>
                  </a:txBody>
                  <a:tcPr/>
                </a:tc>
                <a:tc>
                  <a:txBody>
                    <a:bodyPr/>
                    <a:lstStyle/>
                    <a:p>
                      <a:r>
                        <a:rPr lang="en-US" smtClean="0"/>
                        <a:t>Xác</a:t>
                      </a:r>
                      <a:r>
                        <a:rPr lang="en-US" baseline="0" smtClean="0"/>
                        <a:t> đinh nếu giá trị cuối cùng được đọc bởi phương thức getXXX() là giá trị null. Giá trị True được trả về nếu giá trị cuối cùng được đọc chứa giá trị NULL</a:t>
                      </a:r>
                      <a:endParaRPr lang="en-US"/>
                    </a:p>
                  </a:txBody>
                  <a:tcPr/>
                </a:tc>
              </a:tr>
            </a:tbl>
          </a:graphicData>
        </a:graphic>
      </p:graphicFrame>
    </p:spTree>
    <p:extLst>
      <p:ext uri="{BB962C8B-B14F-4D97-AF65-F5344CB8AC3E}">
        <p14:creationId xmlns:p14="http://schemas.microsoft.com/office/powerpoint/2010/main" val="905638676"/>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r>
              <a:rPr lang="en-US" smtClean="0"/>
              <a:t>Một câu lệnh CallableStatement cũng trả về một hoặc nhiều đối tượng ResultSet.</a:t>
            </a:r>
          </a:p>
          <a:p>
            <a:r>
              <a:rPr lang="en-US" smtClean="0"/>
              <a:t>Quản lý tập các đối tượng ResultSet được trả về sử dụng toán tử kế thừa từ giao diện Statement</a:t>
            </a:r>
          </a:p>
          <a:p>
            <a:r>
              <a:rPr lang="en-US" smtClean="0"/>
              <a:t>Phương thức registerOutParameter() được nạp trồng với hai đặc trưng, đây là những phương thực được sử dụng để khai báo với kiểu SQL tham số OUT sẽ được trả về khi thực thi phương thức. </a:t>
            </a:r>
            <a:endParaRPr lang="en-US"/>
          </a:p>
        </p:txBody>
      </p:sp>
    </p:spTree>
    <p:extLst>
      <p:ext uri="{BB962C8B-B14F-4D97-AF65-F5344CB8AC3E}">
        <p14:creationId xmlns:p14="http://schemas.microsoft.com/office/powerpoint/2010/main" val="2176679695"/>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5.2. Sử dụng đối tượng Statement</a:t>
            </a:r>
            <a:endParaRPr lang="en-US"/>
          </a:p>
        </p:txBody>
      </p:sp>
      <p:sp>
        <p:nvSpPr>
          <p:cNvPr id="3" name="Content Placeholder 2"/>
          <p:cNvSpPr>
            <a:spLocks noGrp="1"/>
          </p:cNvSpPr>
          <p:nvPr>
            <p:ph idx="1"/>
          </p:nvPr>
        </p:nvSpPr>
        <p:spPr/>
        <p:txBody>
          <a:bodyPr/>
          <a:lstStyle/>
          <a:p>
            <a:r>
              <a:rPr lang="en-US" sz="2400" smtClean="0"/>
              <a:t>Đối tượng Statement là kiểu đối tượng phổ biến nhất  và dễ dàng để sử dụng trong truy vấn dữ liệu tĩnh</a:t>
            </a:r>
          </a:p>
          <a:p>
            <a:r>
              <a:rPr lang="en-US" sz="2400" smtClean="0"/>
              <a:t>Hạn chế của việc sử dụng đối tượng Statement là tất cả câu lệnh SQL buộc phải được định nghĩa trước với tham số xác định khi một đối tượng Statement được tạo.</a:t>
            </a:r>
          </a:p>
          <a:p>
            <a:r>
              <a:rPr lang="en-US" sz="2400" smtClean="0"/>
              <a:t>Đối tượng Statement được tạo bởi câu lệnh createStatement() trong giao giao diện Connection</a:t>
            </a:r>
          </a:p>
          <a:p>
            <a:r>
              <a:rPr lang="en-US" sz="2400" smtClean="0"/>
              <a:t>Câu lệnh khai báo đối tượng Statement:</a:t>
            </a:r>
          </a:p>
          <a:p>
            <a:pPr marL="0" indent="0">
              <a:buNone/>
            </a:pPr>
            <a:r>
              <a:rPr lang="en-US" sz="2400" smtClean="0">
                <a:solidFill>
                  <a:schemeClr val="tx1"/>
                </a:solidFill>
                <a:latin typeface="Consolas" panose="020B0609020204030204" pitchFamily="49" charset="0"/>
              </a:rPr>
              <a:t>   Statement obj_stmt=con.createStatement();</a:t>
            </a:r>
          </a:p>
          <a:p>
            <a:r>
              <a:rPr lang="en-US" sz="2400"/>
              <a:t>Sử</a:t>
            </a:r>
            <a:r>
              <a:rPr lang="en-US" sz="2400" smtClean="0"/>
              <a:t> dụng đối tượng Statement để thực thi truy vấn</a:t>
            </a:r>
          </a:p>
          <a:p>
            <a:pPr marL="0" lvl="1" indent="0">
              <a:buClr>
                <a:schemeClr val="hlink"/>
              </a:buClr>
              <a:buNone/>
            </a:pPr>
            <a:r>
              <a:rPr lang="en-US" smtClean="0">
                <a:solidFill>
                  <a:schemeClr val="tx1"/>
                </a:solidFill>
                <a:latin typeface="Consolas" panose="020B0609020204030204" pitchFamily="49" charset="0"/>
              </a:rPr>
              <a:t>   ResultStet </a:t>
            </a:r>
            <a:r>
              <a:rPr lang="en-US">
                <a:solidFill>
                  <a:schemeClr val="tx1"/>
                </a:solidFill>
                <a:latin typeface="Consolas" panose="020B0609020204030204" pitchFamily="49" charset="0"/>
              </a:rPr>
              <a:t>rs=obj_stmt.executeQuery(query</a:t>
            </a:r>
            <a:r>
              <a:rPr lang="en-US" smtClean="0">
                <a:solidFill>
                  <a:schemeClr val="tx1"/>
                </a:solidFill>
                <a:latin typeface="Consolas" panose="020B0609020204030204" pitchFamily="49" charset="0"/>
              </a:rPr>
              <a:t>);</a:t>
            </a:r>
          </a:p>
          <a:p>
            <a:pPr marL="0" lvl="1" indent="0">
              <a:buClr>
                <a:schemeClr val="hlink"/>
              </a:buClr>
              <a:buNone/>
            </a:pPr>
            <a:r>
              <a:rPr lang="en-US" smtClean="0">
                <a:solidFill>
                  <a:srgbClr val="0033CC"/>
                </a:solidFill>
              </a:rPr>
              <a:t>Trong đó con: đối tượng thuộc lớp Connection; query: truy vấn dạng Select</a:t>
            </a:r>
            <a:endParaRPr lang="en-US">
              <a:solidFill>
                <a:srgbClr val="0033CC"/>
              </a:solidFill>
            </a:endParaRPr>
          </a:p>
        </p:txBody>
      </p:sp>
    </p:spTree>
    <p:extLst>
      <p:ext uri="{BB962C8B-B14F-4D97-AF65-F5344CB8AC3E}">
        <p14:creationId xmlns:p14="http://schemas.microsoft.com/office/powerpoint/2010/main" val="1773786419"/>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Ví dụ mẫu</a:t>
            </a:r>
            <a:endParaRPr lang="en-US"/>
          </a:p>
        </p:txBody>
      </p:sp>
      <p:pic>
        <p:nvPicPr>
          <p:cNvPr id="4" name="Content Placeholder 3" descr="Screen Clipping"/>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997971" y="1409558"/>
            <a:ext cx="7316221" cy="4382112"/>
          </a:xfrm>
          <a:ln>
            <a:solidFill>
              <a:schemeClr val="accent1"/>
            </a:solidFill>
          </a:ln>
        </p:spPr>
      </p:pic>
      <p:cxnSp>
        <p:nvCxnSpPr>
          <p:cNvPr id="6" name="Straight Connector 5"/>
          <p:cNvCxnSpPr/>
          <p:nvPr/>
        </p:nvCxnSpPr>
        <p:spPr bwMode="auto">
          <a:xfrm>
            <a:off x="1828800" y="5202621"/>
            <a:ext cx="4078014" cy="0"/>
          </a:xfrm>
          <a:prstGeom prst="line">
            <a:avLst/>
          </a:prstGeom>
          <a:ln>
            <a:headEnd type="none" w="med" len="med"/>
            <a:tailEnd type="none" w="med" len="med"/>
          </a:ln>
          <a:extLst/>
        </p:spPr>
        <p:style>
          <a:lnRef idx="2">
            <a:schemeClr val="dk1"/>
          </a:lnRef>
          <a:fillRef idx="0">
            <a:schemeClr val="dk1"/>
          </a:fillRef>
          <a:effectRef idx="1">
            <a:schemeClr val="dk1"/>
          </a:effectRef>
          <a:fontRef idx="minor">
            <a:schemeClr val="tx1"/>
          </a:fontRef>
        </p:style>
      </p:cxnSp>
      <p:cxnSp>
        <p:nvCxnSpPr>
          <p:cNvPr id="7" name="Straight Connector 6"/>
          <p:cNvCxnSpPr/>
          <p:nvPr/>
        </p:nvCxnSpPr>
        <p:spPr bwMode="auto">
          <a:xfrm>
            <a:off x="1818289" y="5644056"/>
            <a:ext cx="6096001" cy="0"/>
          </a:xfrm>
          <a:prstGeom prst="line">
            <a:avLst/>
          </a:prstGeom>
          <a:ln>
            <a:headEnd type="none" w="med" len="med"/>
            <a:tailEnd type="none" w="med" len="med"/>
          </a:ln>
          <a:extLst/>
        </p:spPr>
        <p:style>
          <a:lnRef idx="2">
            <a:schemeClr val="dk1"/>
          </a:lnRef>
          <a:fillRef idx="0">
            <a:schemeClr val="dk1"/>
          </a:fillRef>
          <a:effectRef idx="1">
            <a:schemeClr val="dk1"/>
          </a:effectRef>
          <a:fontRef idx="minor">
            <a:schemeClr val="tx1"/>
          </a:fontRef>
        </p:style>
      </p:cxnSp>
    </p:spTree>
    <p:extLst>
      <p:ext uri="{BB962C8B-B14F-4D97-AF65-F5344CB8AC3E}">
        <p14:creationId xmlns:p14="http://schemas.microsoft.com/office/powerpoint/2010/main" val="3465326453"/>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22384" y="471163"/>
            <a:ext cx="7748044" cy="487363"/>
          </a:xfrm>
        </p:spPr>
        <p:txBody>
          <a:bodyPr/>
          <a:lstStyle/>
          <a:p>
            <a:r>
              <a:rPr lang="en-US" smtClean="0"/>
              <a:t>5.3. Sử dụng đối tượng PreparedStatement</a:t>
            </a:r>
            <a:endParaRPr lang="en-US"/>
          </a:p>
        </p:txBody>
      </p:sp>
      <p:sp>
        <p:nvSpPr>
          <p:cNvPr id="3" name="Content Placeholder 2"/>
          <p:cNvSpPr>
            <a:spLocks noGrp="1"/>
          </p:cNvSpPr>
          <p:nvPr>
            <p:ph idx="1"/>
          </p:nvPr>
        </p:nvSpPr>
        <p:spPr/>
        <p:txBody>
          <a:bodyPr/>
          <a:lstStyle/>
          <a:p>
            <a:r>
              <a:rPr lang="en-US" sz="2400"/>
              <a:t>Thực thi câu lệnh SQL động, sử dụng đối tượng </a:t>
            </a:r>
            <a:r>
              <a:rPr lang="en-US" sz="2400" smtClean="0"/>
              <a:t>PreparedStatement</a:t>
            </a:r>
          </a:p>
          <a:p>
            <a:r>
              <a:rPr lang="en-US" sz="2400" smtClean="0">
                <a:solidFill>
                  <a:srgbClr val="0033CC"/>
                </a:solidFill>
              </a:rPr>
              <a:t>Các bước thực hiện</a:t>
            </a:r>
          </a:p>
          <a:p>
            <a:pPr lvl="1"/>
            <a:r>
              <a:rPr lang="en-US" smtClean="0">
                <a:solidFill>
                  <a:srgbClr val="0033CC"/>
                </a:solidFill>
              </a:rPr>
              <a:t>Tạo đối tượng</a:t>
            </a:r>
          </a:p>
          <a:p>
            <a:pPr lvl="1"/>
            <a:r>
              <a:rPr lang="en-US" smtClean="0">
                <a:solidFill>
                  <a:srgbClr val="0033CC"/>
                </a:solidFill>
              </a:rPr>
              <a:t>Thiết lập kiểu dữ liệu và giá trị liên quan giữa tham số vào với chuỗi truy vấn</a:t>
            </a:r>
          </a:p>
          <a:p>
            <a:pPr lvl="1"/>
            <a:r>
              <a:rPr lang="en-US" smtClean="0">
                <a:solidFill>
                  <a:srgbClr val="0033CC"/>
                </a:solidFill>
              </a:rPr>
              <a:t>Gọi phương thức thực thi phù hợp để thực thi truy vấn động này.</a:t>
            </a:r>
          </a:p>
          <a:p>
            <a:r>
              <a:rPr lang="en-US" smtClean="0"/>
              <a:t>Cú pháp:</a:t>
            </a:r>
          </a:p>
          <a:p>
            <a:pPr marL="0" indent="0">
              <a:buNone/>
            </a:pPr>
            <a:r>
              <a:rPr lang="en-US" sz="2000" smtClean="0">
                <a:solidFill>
                  <a:schemeClr val="tx1"/>
                </a:solidFill>
                <a:latin typeface="Consolas" panose="020B0609020204030204" pitchFamily="49" charset="0"/>
              </a:rPr>
              <a:t>    PreparedStatement obj=con.prepareStatement(query);</a:t>
            </a:r>
            <a:endParaRPr lang="en-US" sz="2000">
              <a:solidFill>
                <a:schemeClr val="tx1"/>
              </a:solidFill>
              <a:latin typeface="Consolas" panose="020B0609020204030204" pitchFamily="49" charset="0"/>
            </a:endParaRPr>
          </a:p>
          <a:p>
            <a:pPr lvl="1"/>
            <a:endParaRPr lang="en-US">
              <a:solidFill>
                <a:srgbClr val="0033CC"/>
              </a:solidFill>
            </a:endParaRPr>
          </a:p>
        </p:txBody>
      </p:sp>
    </p:spTree>
    <p:extLst>
      <p:ext uri="{BB962C8B-B14F-4D97-AF65-F5344CB8AC3E}">
        <p14:creationId xmlns:p14="http://schemas.microsoft.com/office/powerpoint/2010/main" val="4036758526"/>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22384" y="471163"/>
            <a:ext cx="8000292" cy="487363"/>
          </a:xfrm>
        </p:spPr>
        <p:txBody>
          <a:bodyPr/>
          <a:lstStyle/>
          <a:p>
            <a:r>
              <a:rPr lang="en-US" sz="3200"/>
              <a:t>Thiết lập tham số </a:t>
            </a:r>
            <a:r>
              <a:rPr lang="en-US" sz="3200" smtClean="0"/>
              <a:t>vào</a:t>
            </a:r>
            <a:endParaRPr lang="en-US"/>
          </a:p>
        </p:txBody>
      </p:sp>
      <p:sp>
        <p:nvSpPr>
          <p:cNvPr id="3" name="Content Placeholder 2"/>
          <p:cNvSpPr>
            <a:spLocks noGrp="1"/>
          </p:cNvSpPr>
          <p:nvPr>
            <p:ph idx="1"/>
          </p:nvPr>
        </p:nvSpPr>
        <p:spPr/>
        <p:txBody>
          <a:bodyPr/>
          <a:lstStyle/>
          <a:p>
            <a:r>
              <a:rPr lang="en-US" smtClean="0"/>
              <a:t>Tất cả các tham số vào được sử dụng trong giao diện PreparedStatement buộc phải rõ ràng ràng buộc liên kết giữa tham số vào trong quy vấn động sử dụng phương thức setXXX(). </a:t>
            </a:r>
          </a:p>
          <a:p>
            <a:r>
              <a:rPr lang="en-US" smtClean="0"/>
              <a:t>Phương thức này có thể chia thành 3 loại</a:t>
            </a:r>
          </a:p>
          <a:p>
            <a:pPr lvl="1"/>
            <a:r>
              <a:rPr lang="en-US" smtClean="0"/>
              <a:t>Phương thức kiểu dữ liệu nguyên thủy</a:t>
            </a:r>
          </a:p>
          <a:p>
            <a:pPr lvl="1"/>
            <a:r>
              <a:rPr lang="en-US" smtClean="0"/>
              <a:t>Phương thức đối tượng</a:t>
            </a:r>
          </a:p>
          <a:p>
            <a:pPr lvl="1"/>
            <a:r>
              <a:rPr lang="en-US" smtClean="0"/>
              <a:t>Phương thức luồng</a:t>
            </a:r>
            <a:endParaRPr lang="en-US"/>
          </a:p>
        </p:txBody>
      </p:sp>
    </p:spTree>
    <p:extLst>
      <p:ext uri="{BB962C8B-B14F-4D97-AF65-F5344CB8AC3E}">
        <p14:creationId xmlns:p14="http://schemas.microsoft.com/office/powerpoint/2010/main" val="1016336542"/>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22384" y="471163"/>
            <a:ext cx="8000292" cy="487363"/>
          </a:xfrm>
        </p:spPr>
        <p:txBody>
          <a:bodyPr/>
          <a:lstStyle/>
          <a:p>
            <a:r>
              <a:rPr lang="en-US" sz="3200"/>
              <a:t>Thiết lập tham số </a:t>
            </a:r>
            <a:r>
              <a:rPr lang="en-US" sz="3200" smtClean="0"/>
              <a:t>vào</a:t>
            </a:r>
            <a:endParaRPr lang="en-US"/>
          </a:p>
        </p:txBody>
      </p:sp>
      <p:sp>
        <p:nvSpPr>
          <p:cNvPr id="3" name="Content Placeholder 2"/>
          <p:cNvSpPr>
            <a:spLocks noGrp="1"/>
          </p:cNvSpPr>
          <p:nvPr>
            <p:ph idx="1"/>
          </p:nvPr>
        </p:nvSpPr>
        <p:spPr/>
        <p:txBody>
          <a:bodyPr/>
          <a:lstStyle/>
          <a:p>
            <a:r>
              <a:rPr lang="en-US" smtClean="0"/>
              <a:t>Với phương thức kiểu dữ liệu nguyên thủy và Object, giá trị vào được thiết lập theo cú pháp:</a:t>
            </a:r>
          </a:p>
          <a:p>
            <a:pPr marL="457200" lvl="1" indent="0">
              <a:buNone/>
            </a:pPr>
            <a:r>
              <a:rPr lang="en-US" smtClean="0">
                <a:solidFill>
                  <a:schemeClr val="tx1"/>
                </a:solidFill>
                <a:latin typeface="Consolas" panose="020B0609020204030204" pitchFamily="49" charset="0"/>
              </a:rPr>
              <a:t>setXXX(int position, data_type value);</a:t>
            </a:r>
          </a:p>
          <a:p>
            <a:pPr marL="342900" lvl="1" indent="-342900"/>
            <a:r>
              <a:rPr lang="en-US"/>
              <a:t>trong đó XXX là kiểu giá trị được </a:t>
            </a:r>
            <a:r>
              <a:rPr lang="en-US" smtClean="0"/>
              <a:t>gán</a:t>
            </a:r>
          </a:p>
          <a:p>
            <a:pPr marL="342900" lvl="1" indent="-342900"/>
            <a:r>
              <a:rPr lang="en-US" smtClean="0"/>
              <a:t>position </a:t>
            </a:r>
            <a:r>
              <a:rPr lang="en-US"/>
              <a:t>là một số nguyên chỉ định vị trí của tham số vào trong câu lệnh </a:t>
            </a:r>
            <a:r>
              <a:rPr lang="en-US" smtClean="0"/>
              <a:t>SQL</a:t>
            </a:r>
          </a:p>
          <a:p>
            <a:pPr marL="342900" lvl="1" indent="-342900"/>
            <a:r>
              <a:rPr lang="en-US" smtClean="0"/>
              <a:t>Value là giá trị dữ liệu thực tế được gán vào cho tham số vào</a:t>
            </a:r>
          </a:p>
        </p:txBody>
      </p:sp>
    </p:spTree>
    <p:extLst>
      <p:ext uri="{BB962C8B-B14F-4D97-AF65-F5344CB8AC3E}">
        <p14:creationId xmlns:p14="http://schemas.microsoft.com/office/powerpoint/2010/main" val="1537781471"/>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22384" y="471163"/>
            <a:ext cx="8000292" cy="487363"/>
          </a:xfrm>
        </p:spPr>
        <p:txBody>
          <a:bodyPr/>
          <a:lstStyle/>
          <a:p>
            <a:r>
              <a:rPr lang="en-US" sz="3200" smtClean="0"/>
              <a:t>Ví dụ</a:t>
            </a:r>
            <a:endParaRPr lang="en-US"/>
          </a:p>
        </p:txBody>
      </p:sp>
      <p:sp>
        <p:nvSpPr>
          <p:cNvPr id="3" name="Content Placeholder 2"/>
          <p:cNvSpPr>
            <a:spLocks noGrp="1"/>
          </p:cNvSpPr>
          <p:nvPr>
            <p:ph idx="1"/>
          </p:nvPr>
        </p:nvSpPr>
        <p:spPr>
          <a:xfrm>
            <a:off x="1030284" y="1597027"/>
            <a:ext cx="7008816" cy="3154087"/>
          </a:xfrm>
        </p:spPr>
        <p:txBody>
          <a:bodyPr/>
          <a:lstStyle/>
          <a:p>
            <a:pPr marL="0" indent="0">
              <a:buNone/>
            </a:pPr>
            <a:r>
              <a:rPr lang="en-US" sz="2000" b="1" smtClean="0">
                <a:solidFill>
                  <a:schemeClr val="tx1"/>
                </a:solidFill>
                <a:latin typeface="Consolas" panose="020B0609020204030204" pitchFamily="49" charset="0"/>
              </a:rPr>
              <a:t>String query=“SELECT product, order_date FROM Order WHERE order_id=? AND customer =?”;</a:t>
            </a:r>
          </a:p>
          <a:p>
            <a:pPr marL="0" indent="0">
              <a:buNone/>
            </a:pPr>
            <a:r>
              <a:rPr lang="en-US" sz="2000" b="1" smtClean="0">
                <a:solidFill>
                  <a:schemeClr val="tx1"/>
                </a:solidFill>
                <a:latin typeface="Consolas" panose="020B0609020204030204" pitchFamily="49" charset="0"/>
              </a:rPr>
              <a:t>PreparedStatement              pstmt=con.prepareStatement(query);</a:t>
            </a:r>
          </a:p>
          <a:p>
            <a:pPr marL="0" indent="0">
              <a:buNone/>
            </a:pPr>
            <a:r>
              <a:rPr lang="en-US" sz="2000" b="1" smtClean="0">
                <a:solidFill>
                  <a:schemeClr val="tx1"/>
                </a:solidFill>
                <a:latin typeface="Consolas" panose="020B0609020204030204" pitchFamily="49" charset="0"/>
              </a:rPr>
              <a:t>setInt(1,101);</a:t>
            </a:r>
          </a:p>
          <a:p>
            <a:pPr marL="0" indent="0">
              <a:buNone/>
            </a:pPr>
            <a:r>
              <a:rPr lang="en-US" sz="2000" b="1" smtClean="0">
                <a:solidFill>
                  <a:schemeClr val="tx1"/>
                </a:solidFill>
                <a:latin typeface="Consolas" panose="020B0609020204030204" pitchFamily="49" charset="0"/>
              </a:rPr>
              <a:t>setString(2, “Tom Johnson”)</a:t>
            </a:r>
          </a:p>
        </p:txBody>
      </p:sp>
      <p:sp>
        <p:nvSpPr>
          <p:cNvPr id="4" name="TextBox 3"/>
          <p:cNvSpPr txBox="1"/>
          <p:nvPr/>
        </p:nvSpPr>
        <p:spPr>
          <a:xfrm>
            <a:off x="652079" y="3879193"/>
            <a:ext cx="8071945" cy="1200329"/>
          </a:xfrm>
          <a:prstGeom prst="rect">
            <a:avLst/>
          </a:prstGeom>
          <a:noFill/>
        </p:spPr>
        <p:txBody>
          <a:bodyPr wrap="square" rtlCol="0">
            <a:spAutoFit/>
          </a:bodyPr>
          <a:lstStyle/>
          <a:p>
            <a:pPr algn="just"/>
            <a:r>
              <a:rPr lang="en-US" sz="2400" i="1">
                <a:solidFill>
                  <a:srgbClr val="003399"/>
                </a:solidFill>
                <a:latin typeface="+mj-lt"/>
                <a:ea typeface="Tahoma" panose="020B0604030504040204" pitchFamily="34" charset="0"/>
                <a:cs typeface="Arial" panose="020B0604020202020204" pitchFamily="34" charset="0"/>
              </a:rPr>
              <a:t>Ở đây hai tham số động được sử dụng trong chuỗi truy vấn, và cả hai là tham số IN, kiểu dữ liệu của tham số đầu tiên là Int, kiểu dữ liệu tham số thứ hai là chuỗi. </a:t>
            </a:r>
          </a:p>
        </p:txBody>
      </p:sp>
    </p:spTree>
    <p:extLst>
      <p:ext uri="{BB962C8B-B14F-4D97-AF65-F5344CB8AC3E}">
        <p14:creationId xmlns:p14="http://schemas.microsoft.com/office/powerpoint/2010/main" val="2069664748"/>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Tham số vào là kiểu Object</a:t>
            </a:r>
            <a:endParaRPr lang="en-US"/>
          </a:p>
        </p:txBody>
      </p:sp>
      <p:sp>
        <p:nvSpPr>
          <p:cNvPr id="3" name="Content Placeholder 2"/>
          <p:cNvSpPr>
            <a:spLocks noGrp="1"/>
          </p:cNvSpPr>
          <p:nvPr>
            <p:ph idx="1"/>
          </p:nvPr>
        </p:nvSpPr>
        <p:spPr/>
        <p:txBody>
          <a:bodyPr/>
          <a:lstStyle/>
          <a:p>
            <a:r>
              <a:rPr lang="en-US" sz="2400" smtClean="0"/>
              <a:t>Phương thức setObject có 3 dạng</a:t>
            </a:r>
          </a:p>
          <a:p>
            <a:pPr lvl="1"/>
            <a:r>
              <a:rPr lang="en-US" sz="2000" smtClean="0"/>
              <a:t>setObject( int position, object_type object_value);</a:t>
            </a:r>
          </a:p>
          <a:p>
            <a:pPr lvl="1"/>
            <a:r>
              <a:rPr lang="en-US" sz="2000" smtClean="0"/>
              <a:t>setObject( int position, object_type object_value, data_type desired_data_type)</a:t>
            </a:r>
          </a:p>
          <a:p>
            <a:pPr lvl="1"/>
            <a:r>
              <a:rPr lang="en-US" sz="2000"/>
              <a:t>setObject( int position, object_type object_value, data_type </a:t>
            </a:r>
            <a:r>
              <a:rPr lang="en-US" sz="2000" smtClean="0"/>
              <a:t>desired_data_type, int scale)</a:t>
            </a:r>
            <a:endParaRPr lang="en-US" sz="2000"/>
          </a:p>
          <a:p>
            <a:r>
              <a:rPr lang="en-US" sz="2400" smtClean="0"/>
              <a:t>Trong đó:</a:t>
            </a:r>
          </a:p>
          <a:p>
            <a:pPr lvl="1"/>
            <a:r>
              <a:rPr lang="en-US" sz="2000" smtClean="0"/>
              <a:t>position: vị trí</a:t>
            </a:r>
          </a:p>
          <a:p>
            <a:pPr lvl="1"/>
            <a:r>
              <a:rPr lang="en-US" sz="2000" smtClean="0"/>
              <a:t>Object_type: giá trị đối tượng mà được gán vào đối tượng vào (IN)</a:t>
            </a:r>
          </a:p>
          <a:p>
            <a:pPr lvl="1"/>
            <a:r>
              <a:rPr lang="en-US" sz="2000" smtClean="0"/>
              <a:t>Desired_data_type: chỉ định kiểu dữ liệu để chuyển đổi đối tượng sang.</a:t>
            </a:r>
          </a:p>
          <a:p>
            <a:pPr lvl="1"/>
            <a:r>
              <a:rPr lang="en-US" sz="2000" smtClean="0"/>
              <a:t>Scale: được sử dụng để tạo ra chắc chắn đối tượng chuyển đổi chứa một số số số.</a:t>
            </a:r>
            <a:endParaRPr lang="en-US" sz="2000"/>
          </a:p>
        </p:txBody>
      </p:sp>
    </p:spTree>
    <p:extLst>
      <p:ext uri="{BB962C8B-B14F-4D97-AF65-F5344CB8AC3E}">
        <p14:creationId xmlns:p14="http://schemas.microsoft.com/office/powerpoint/2010/main" val="2884634205"/>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Ví dụ</a:t>
            </a:r>
            <a:endParaRPr lang="en-US"/>
          </a:p>
        </p:txBody>
      </p:sp>
      <p:sp>
        <p:nvSpPr>
          <p:cNvPr id="3" name="Content Placeholder 2"/>
          <p:cNvSpPr>
            <a:spLocks noGrp="1"/>
          </p:cNvSpPr>
          <p:nvPr>
            <p:ph idx="1"/>
          </p:nvPr>
        </p:nvSpPr>
        <p:spPr/>
        <p:txBody>
          <a:bodyPr/>
          <a:lstStyle/>
          <a:p>
            <a:pPr marL="400050" lvl="1" indent="0">
              <a:buNone/>
            </a:pPr>
            <a:r>
              <a:rPr lang="en-US" b="1" smtClean="0">
                <a:solidFill>
                  <a:schemeClr val="tx1"/>
                </a:solidFill>
                <a:latin typeface="Consolas" panose="020B0609020204030204" pitchFamily="49" charset="0"/>
              </a:rPr>
              <a:t>pstmt.setObject(2,101);</a:t>
            </a:r>
          </a:p>
          <a:p>
            <a:pPr marL="400050" lvl="1" indent="0">
              <a:buNone/>
            </a:pPr>
            <a:r>
              <a:rPr lang="en-US" b="1">
                <a:solidFill>
                  <a:schemeClr val="tx1"/>
                </a:solidFill>
                <a:latin typeface="Consolas" panose="020B0609020204030204" pitchFamily="49" charset="0"/>
              </a:rPr>
              <a:t>p</a:t>
            </a:r>
            <a:r>
              <a:rPr lang="en-US" b="1" smtClean="0">
                <a:solidFill>
                  <a:schemeClr val="tx1"/>
                </a:solidFill>
                <a:latin typeface="Consolas" panose="020B0609020204030204" pitchFamily="49" charset="0"/>
              </a:rPr>
              <a:t>stmt.setObjecT(2,101, Type.FLOAT);</a:t>
            </a:r>
          </a:p>
          <a:p>
            <a:pPr marL="400050" lvl="1" indent="0">
              <a:buNone/>
            </a:pPr>
            <a:r>
              <a:rPr lang="en-US" b="1">
                <a:solidFill>
                  <a:schemeClr val="tx1"/>
                </a:solidFill>
                <a:latin typeface="Consolas" panose="020B0609020204030204" pitchFamily="49" charset="0"/>
              </a:rPr>
              <a:t>p</a:t>
            </a:r>
            <a:r>
              <a:rPr lang="en-US" b="1" smtClean="0">
                <a:solidFill>
                  <a:schemeClr val="tx1"/>
                </a:solidFill>
                <a:latin typeface="Consolas" panose="020B0609020204030204" pitchFamily="49" charset="0"/>
              </a:rPr>
              <a:t>stmt.setObject(2,101,Type.FLOAT,2);</a:t>
            </a:r>
          </a:p>
          <a:p>
            <a:r>
              <a:rPr lang="en-US" smtClean="0"/>
              <a:t>Câu lệnh đầu tiên thiết lập tham số vào đưa đối tượng (kiểu số nguyên có giá trị 101)</a:t>
            </a:r>
          </a:p>
          <a:p>
            <a:r>
              <a:rPr lang="en-US" smtClean="0"/>
              <a:t>Câu lệnh thứ hai cũng đưa tham số vào vào vị trí tương tự nhưng chuyển đổi kiểu nguyên sang kiểu FLOAT</a:t>
            </a:r>
          </a:p>
          <a:p>
            <a:r>
              <a:rPr lang="en-US" smtClean="0"/>
              <a:t>Câu lệnh cuối cùng có tác dụng tương tự câu thứ 2 nhưng chỉ định rằng kết quả chuyển đổi nên chứa ít nhất hai số. </a:t>
            </a:r>
            <a:endParaRPr lang="en-US"/>
          </a:p>
        </p:txBody>
      </p:sp>
    </p:spTree>
    <p:extLst>
      <p:ext uri="{BB962C8B-B14F-4D97-AF65-F5344CB8AC3E}">
        <p14:creationId xmlns:p14="http://schemas.microsoft.com/office/powerpoint/2010/main" val="1715259244"/>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Thực thi đối tượng PreparedStatement</a:t>
            </a:r>
            <a:endParaRPr lang="en-US"/>
          </a:p>
        </p:txBody>
      </p:sp>
      <p:sp>
        <p:nvSpPr>
          <p:cNvPr id="3" name="Content Placeholder 2"/>
          <p:cNvSpPr>
            <a:spLocks noGrp="1"/>
          </p:cNvSpPr>
          <p:nvPr>
            <p:ph idx="1"/>
          </p:nvPr>
        </p:nvSpPr>
        <p:spPr/>
        <p:txBody>
          <a:bodyPr/>
          <a:lstStyle/>
          <a:p>
            <a:r>
              <a:rPr lang="en-US" smtClean="0"/>
              <a:t>Có 3 phương thức thực thi: executeQuery, executeUpdate, execute</a:t>
            </a:r>
          </a:p>
          <a:p>
            <a:r>
              <a:rPr lang="en-US" smtClean="0"/>
              <a:t>Cả 3 phương thức này khi làm việc với đối tượng PreparedStatement không cần tham số nào, điều này nghĩa là câu lệnh truy vấn được xây dựng và gửi đến C SDL sử dụng đối tượng PreparedStatement khi được khởi tạo.</a:t>
            </a:r>
            <a:endParaRPr lang="en-US"/>
          </a:p>
        </p:txBody>
      </p:sp>
    </p:spTree>
    <p:extLst>
      <p:ext uri="{BB962C8B-B14F-4D97-AF65-F5344CB8AC3E}">
        <p14:creationId xmlns:p14="http://schemas.microsoft.com/office/powerpoint/2010/main" val="470864742"/>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Ví dụ mẫu</a:t>
            </a:r>
            <a:endParaRPr lang="en-US"/>
          </a:p>
        </p:txBody>
      </p:sp>
      <p:cxnSp>
        <p:nvCxnSpPr>
          <p:cNvPr id="6" name="Straight Connector 5"/>
          <p:cNvCxnSpPr/>
          <p:nvPr/>
        </p:nvCxnSpPr>
        <p:spPr bwMode="auto">
          <a:xfrm>
            <a:off x="1828800" y="5202621"/>
            <a:ext cx="4078014" cy="0"/>
          </a:xfrm>
          <a:prstGeom prst="line">
            <a:avLst/>
          </a:prstGeom>
          <a:ln>
            <a:headEnd type="none" w="med" len="med"/>
            <a:tailEnd type="none" w="med" len="med"/>
          </a:ln>
          <a:extLst/>
        </p:spPr>
        <p:style>
          <a:lnRef idx="2">
            <a:schemeClr val="dk1"/>
          </a:lnRef>
          <a:fillRef idx="0">
            <a:schemeClr val="dk1"/>
          </a:fillRef>
          <a:effectRef idx="1">
            <a:schemeClr val="dk1"/>
          </a:effectRef>
          <a:fontRef idx="minor">
            <a:schemeClr val="tx1"/>
          </a:fontRef>
        </p:style>
      </p:cxnSp>
      <p:cxnSp>
        <p:nvCxnSpPr>
          <p:cNvPr id="7" name="Straight Connector 6"/>
          <p:cNvCxnSpPr/>
          <p:nvPr/>
        </p:nvCxnSpPr>
        <p:spPr bwMode="auto">
          <a:xfrm>
            <a:off x="1818289" y="5644056"/>
            <a:ext cx="6096001" cy="0"/>
          </a:xfrm>
          <a:prstGeom prst="line">
            <a:avLst/>
          </a:prstGeom>
          <a:ln>
            <a:headEnd type="none" w="med" len="med"/>
            <a:tailEnd type="none" w="med" len="med"/>
          </a:ln>
          <a:extLst/>
        </p:spPr>
        <p:style>
          <a:lnRef idx="2">
            <a:schemeClr val="dk1"/>
          </a:lnRef>
          <a:fillRef idx="0">
            <a:schemeClr val="dk1"/>
          </a:fillRef>
          <a:effectRef idx="1">
            <a:schemeClr val="dk1"/>
          </a:effectRef>
          <a:fontRef idx="minor">
            <a:schemeClr val="tx1"/>
          </a:fontRef>
        </p:style>
      </p:cxnSp>
      <p:pic>
        <p:nvPicPr>
          <p:cNvPr id="9" name="Content Placeholder 8" descr="Screen Clipping"/>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038100" y="1228725"/>
            <a:ext cx="7067799" cy="5248275"/>
          </a:xfrm>
          <a:ln>
            <a:solidFill>
              <a:schemeClr val="accent1"/>
            </a:solidFill>
          </a:ln>
        </p:spPr>
      </p:pic>
      <p:sp>
        <p:nvSpPr>
          <p:cNvPr id="10" name="Line Callout 1 (Accent Bar) 9"/>
          <p:cNvSpPr/>
          <p:nvPr/>
        </p:nvSpPr>
        <p:spPr bwMode="auto">
          <a:xfrm>
            <a:off x="6235700" y="2247900"/>
            <a:ext cx="2908300" cy="685800"/>
          </a:xfrm>
          <a:prstGeom prst="accentCallout1">
            <a:avLst>
              <a:gd name="adj1" fmla="val 18750"/>
              <a:gd name="adj2" fmla="val -8333"/>
              <a:gd name="adj3" fmla="val 223611"/>
              <a:gd name="adj4" fmla="val -64305"/>
            </a:avLst>
          </a:pr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r>
              <a:rPr kumimoji="0" lang="en-US" sz="1800" b="0" i="0" u="none" strike="noStrike" cap="none" normalizeH="0" baseline="0" smtClean="0">
                <a:ln>
                  <a:noFill/>
                </a:ln>
                <a:solidFill>
                  <a:schemeClr val="tx1"/>
                </a:solidFill>
                <a:effectLst/>
                <a:latin typeface="Arial" charset="0"/>
              </a:rPr>
              <a:t>Câu</a:t>
            </a:r>
            <a:r>
              <a:rPr kumimoji="0" lang="en-US" sz="1800" b="0" i="0" u="none" strike="noStrike" cap="none" normalizeH="0" smtClean="0">
                <a:ln>
                  <a:noFill/>
                </a:ln>
                <a:solidFill>
                  <a:schemeClr val="tx1"/>
                </a:solidFill>
                <a:effectLst/>
                <a:latin typeface="Arial" charset="0"/>
              </a:rPr>
              <a:t> lệnh SQL với cách khai báo tham số vào</a:t>
            </a:r>
            <a:endParaRPr kumimoji="0" lang="en-US" sz="1800" b="0" i="0" u="none" strike="noStrike" cap="none" normalizeH="0" baseline="0" smtClean="0">
              <a:ln>
                <a:noFill/>
              </a:ln>
              <a:solidFill>
                <a:schemeClr val="tx1"/>
              </a:solidFill>
              <a:effectLst/>
              <a:latin typeface="Arial" charset="0"/>
            </a:endParaRPr>
          </a:p>
        </p:txBody>
      </p:sp>
      <p:sp>
        <p:nvSpPr>
          <p:cNvPr id="11" name="Line Callout 1 (Accent Bar) 10"/>
          <p:cNvSpPr/>
          <p:nvPr/>
        </p:nvSpPr>
        <p:spPr bwMode="auto">
          <a:xfrm>
            <a:off x="6225190" y="3509962"/>
            <a:ext cx="2908300" cy="685800"/>
          </a:xfrm>
          <a:prstGeom prst="accentCallout1">
            <a:avLst>
              <a:gd name="adj1" fmla="val 18750"/>
              <a:gd name="adj2" fmla="val -8333"/>
              <a:gd name="adj3" fmla="val 138426"/>
              <a:gd name="adj4" fmla="val -30244"/>
            </a:avLst>
          </a:pr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r>
              <a:rPr kumimoji="0" lang="en-US" sz="1800" b="0" i="0" u="none" strike="noStrike" cap="none" normalizeH="0" baseline="0" smtClean="0">
                <a:ln>
                  <a:noFill/>
                </a:ln>
                <a:solidFill>
                  <a:schemeClr val="tx1"/>
                </a:solidFill>
                <a:effectLst/>
                <a:latin typeface="Arial" charset="0"/>
              </a:rPr>
              <a:t>Khai báo</a:t>
            </a:r>
            <a:r>
              <a:rPr kumimoji="0" lang="en-US" sz="1800" b="0" i="0" u="none" strike="noStrike" cap="none" normalizeH="0" smtClean="0">
                <a:ln>
                  <a:noFill/>
                </a:ln>
                <a:solidFill>
                  <a:schemeClr val="tx1"/>
                </a:solidFill>
                <a:effectLst/>
                <a:latin typeface="Arial" charset="0"/>
              </a:rPr>
              <a:t> đối tượng PreparedStatement</a:t>
            </a:r>
            <a:endParaRPr kumimoji="0" lang="en-US" sz="1800" b="0" i="0" u="none" strike="noStrike" cap="none" normalizeH="0" baseline="0" smtClean="0">
              <a:ln>
                <a:noFill/>
              </a:ln>
              <a:solidFill>
                <a:schemeClr val="tx1"/>
              </a:solidFill>
              <a:effectLst/>
              <a:latin typeface="Arial" charset="0"/>
            </a:endParaRPr>
          </a:p>
        </p:txBody>
      </p:sp>
      <p:sp>
        <p:nvSpPr>
          <p:cNvPr id="12" name="Line Callout 1 (Accent Bar) 11"/>
          <p:cNvSpPr/>
          <p:nvPr/>
        </p:nvSpPr>
        <p:spPr bwMode="auto">
          <a:xfrm>
            <a:off x="6235700" y="4823157"/>
            <a:ext cx="2908300" cy="685800"/>
          </a:xfrm>
          <a:prstGeom prst="accentCallout1">
            <a:avLst>
              <a:gd name="adj1" fmla="val 18750"/>
              <a:gd name="adj2" fmla="val -8333"/>
              <a:gd name="adj3" fmla="val -2315"/>
              <a:gd name="adj4" fmla="val -37231"/>
            </a:avLst>
          </a:pr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r>
              <a:rPr kumimoji="0" lang="en-US" sz="1800" b="0" i="0" u="none" strike="noStrike" cap="none" normalizeH="0" baseline="0" smtClean="0">
                <a:ln>
                  <a:noFill/>
                </a:ln>
                <a:solidFill>
                  <a:schemeClr val="tx1"/>
                </a:solidFill>
                <a:effectLst/>
                <a:latin typeface="Arial" charset="0"/>
              </a:rPr>
              <a:t>Thiết</a:t>
            </a:r>
            <a:r>
              <a:rPr kumimoji="0" lang="en-US" sz="1800" b="0" i="0" u="none" strike="noStrike" cap="none" normalizeH="0" smtClean="0">
                <a:ln>
                  <a:noFill/>
                </a:ln>
                <a:solidFill>
                  <a:schemeClr val="tx1"/>
                </a:solidFill>
                <a:effectLst/>
                <a:latin typeface="Arial" charset="0"/>
              </a:rPr>
              <a:t> lập giá trị cho tham số</a:t>
            </a:r>
            <a:endParaRPr kumimoji="0" lang="en-US" sz="1800" b="0" i="0" u="none" strike="noStrike" cap="none" normalizeH="0" baseline="0" smtClean="0">
              <a:ln>
                <a:noFill/>
              </a:ln>
              <a:solidFill>
                <a:schemeClr val="tx1"/>
              </a:solidFill>
              <a:effectLst/>
              <a:latin typeface="Arial" charset="0"/>
            </a:endParaRPr>
          </a:p>
        </p:txBody>
      </p:sp>
    </p:spTree>
    <p:extLst>
      <p:ext uri="{BB962C8B-B14F-4D97-AF65-F5344CB8AC3E}">
        <p14:creationId xmlns:p14="http://schemas.microsoft.com/office/powerpoint/2010/main" val="2975361280"/>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5.4. Sử dụng đối tượng CallableStatement</a:t>
            </a:r>
            <a:endParaRPr lang="en-US"/>
          </a:p>
        </p:txBody>
      </p:sp>
      <p:sp>
        <p:nvSpPr>
          <p:cNvPr id="3" name="Content Placeholder 2"/>
          <p:cNvSpPr>
            <a:spLocks noGrp="1"/>
          </p:cNvSpPr>
          <p:nvPr>
            <p:ph idx="1"/>
          </p:nvPr>
        </p:nvSpPr>
        <p:spPr/>
        <p:txBody>
          <a:bodyPr/>
          <a:lstStyle/>
          <a:p>
            <a:r>
              <a:rPr lang="en-US" sz="2400" smtClean="0"/>
              <a:t>Sự khác biệt của đối tượng CallableStatement là, câu lệnh này chứa cả tham số IN lẫn tham số OUT</a:t>
            </a:r>
          </a:p>
          <a:p>
            <a:r>
              <a:rPr lang="en-US" sz="2400" smtClean="0"/>
              <a:t>Câu lệnh này sẽ sử dụng phương thức setXXX() kế thừa từ câu lệnh PreparedStatement để thiết lập tham số vào. Ngoài ra nó có thể sử dụng các phương thức getXXX() để lấy giá trị tham số ra. </a:t>
            </a:r>
          </a:p>
          <a:p>
            <a:r>
              <a:rPr lang="en-US" sz="2400" smtClean="0"/>
              <a:t>Các bước sử dụng đối tượng CallableStatement</a:t>
            </a:r>
          </a:p>
          <a:p>
            <a:pPr lvl="1"/>
            <a:r>
              <a:rPr lang="en-US" sz="2000" smtClean="0"/>
              <a:t>Xây dựng câu lệnh truy vấn</a:t>
            </a:r>
          </a:p>
          <a:p>
            <a:pPr lvl="1"/>
            <a:r>
              <a:rPr lang="en-US" sz="2000" smtClean="0"/>
              <a:t>Tạo đối tượng CallableStatement</a:t>
            </a:r>
          </a:p>
          <a:p>
            <a:pPr lvl="1"/>
            <a:r>
              <a:rPr lang="en-US" sz="2000" smtClean="0"/>
              <a:t>Thiết lập tham số vào</a:t>
            </a:r>
          </a:p>
          <a:p>
            <a:pPr lvl="1"/>
            <a:r>
              <a:rPr lang="en-US" sz="2000" smtClean="0"/>
              <a:t>Khởi tạo tham số đầu ra</a:t>
            </a:r>
          </a:p>
          <a:p>
            <a:pPr lvl="1"/>
            <a:r>
              <a:rPr lang="en-US" sz="2000" smtClean="0"/>
              <a:t>Thực thi đối tượng</a:t>
            </a:r>
          </a:p>
          <a:p>
            <a:pPr lvl="1"/>
            <a:r>
              <a:rPr lang="en-US" sz="2000" smtClean="0"/>
              <a:t>Trích rút kế quả đầu ra với phương thức Get</a:t>
            </a:r>
            <a:endParaRPr lang="en-US" sz="2000"/>
          </a:p>
        </p:txBody>
      </p:sp>
    </p:spTree>
    <p:extLst>
      <p:ext uri="{BB962C8B-B14F-4D97-AF65-F5344CB8AC3E}">
        <p14:creationId xmlns:p14="http://schemas.microsoft.com/office/powerpoint/2010/main" val="2214875393"/>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Xây dựng câu lệnh truy vấn</a:t>
            </a:r>
            <a:endParaRPr lang="en-US"/>
          </a:p>
        </p:txBody>
      </p:sp>
      <p:sp>
        <p:nvSpPr>
          <p:cNvPr id="3" name="Content Placeholder 2"/>
          <p:cNvSpPr>
            <a:spLocks noGrp="1"/>
          </p:cNvSpPr>
          <p:nvPr>
            <p:ph idx="1"/>
          </p:nvPr>
        </p:nvSpPr>
        <p:spPr/>
        <p:txBody>
          <a:bodyPr/>
          <a:lstStyle/>
          <a:p>
            <a:r>
              <a:rPr lang="en-US" smtClean="0"/>
              <a:t>Câu lệnh CallableStatement sử dụng để thực thi các thủ tục SQL.</a:t>
            </a:r>
          </a:p>
          <a:p>
            <a:r>
              <a:rPr lang="en-US" smtClean="0"/>
              <a:t>Cú pháp cho truy vấn gọi thủ tục:</a:t>
            </a:r>
          </a:p>
          <a:p>
            <a:pPr marL="57150" indent="0">
              <a:buNone/>
            </a:pPr>
            <a:r>
              <a:rPr lang="en-US" sz="2400" smtClean="0">
                <a:solidFill>
                  <a:schemeClr val="tx1"/>
                </a:solidFill>
                <a:latin typeface="Consolas" panose="020B0609020204030204" pitchFamily="49" charset="0"/>
              </a:rPr>
              <a:t>{call [schema.][package.] procedure_name[(?, ?, …)]}</a:t>
            </a:r>
          </a:p>
          <a:p>
            <a:pPr marL="57150" indent="0">
              <a:buNone/>
            </a:pPr>
            <a:r>
              <a:rPr lang="en-US" sz="2400" smtClean="0">
                <a:solidFill>
                  <a:schemeClr val="tx1"/>
                </a:solidFill>
                <a:latin typeface="Consolas" panose="020B0609020204030204" pitchFamily="49" charset="0"/>
              </a:rPr>
              <a:t>{?=call</a:t>
            </a:r>
            <a:r>
              <a:rPr lang="en-US" sz="2400">
                <a:solidFill>
                  <a:schemeClr val="tx1"/>
                </a:solidFill>
                <a:latin typeface="Consolas" panose="020B0609020204030204" pitchFamily="49" charset="0"/>
              </a:rPr>
              <a:t> [schema.][package.] procedure_name[(?, ?, </a:t>
            </a:r>
            <a:r>
              <a:rPr lang="en-US" sz="2400" smtClean="0">
                <a:solidFill>
                  <a:schemeClr val="tx1"/>
                </a:solidFill>
                <a:latin typeface="Consolas" panose="020B0609020204030204" pitchFamily="49" charset="0"/>
              </a:rPr>
              <a:t>…)]}</a:t>
            </a:r>
            <a:endParaRPr lang="en-US" smtClean="0">
              <a:solidFill>
                <a:schemeClr val="tx1"/>
              </a:solidFill>
              <a:latin typeface="Consolas" panose="020B0609020204030204" pitchFamily="49" charset="0"/>
            </a:endParaRPr>
          </a:p>
          <a:p>
            <a:r>
              <a:rPr lang="en-US" smtClean="0"/>
              <a:t>Các phần tử nằm trong dấu [] có thể lựa chọn</a:t>
            </a:r>
          </a:p>
          <a:p>
            <a:r>
              <a:rPr lang="en-US" smtClean="0"/>
              <a:t>Các dấu ? Thay thế các tham số IN, OUT tương ứng các vị trí tham số của thủ tục. </a:t>
            </a:r>
            <a:endParaRPr lang="en-US"/>
          </a:p>
        </p:txBody>
      </p:sp>
    </p:spTree>
    <p:extLst>
      <p:ext uri="{BB962C8B-B14F-4D97-AF65-F5344CB8AC3E}">
        <p14:creationId xmlns:p14="http://schemas.microsoft.com/office/powerpoint/2010/main" val="2264020762"/>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Tạo đối tượng CallableStatement</a:t>
            </a:r>
            <a:endParaRPr lang="en-US"/>
          </a:p>
        </p:txBody>
      </p:sp>
      <p:sp>
        <p:nvSpPr>
          <p:cNvPr id="3" name="Content Placeholder 2"/>
          <p:cNvSpPr>
            <a:spLocks noGrp="1"/>
          </p:cNvSpPr>
          <p:nvPr>
            <p:ph idx="1"/>
          </p:nvPr>
        </p:nvSpPr>
        <p:spPr/>
        <p:txBody>
          <a:bodyPr/>
          <a:lstStyle/>
          <a:p>
            <a:r>
              <a:rPr lang="en-US" smtClean="0"/>
              <a:t>Cú pháp</a:t>
            </a:r>
          </a:p>
          <a:p>
            <a:pPr marL="57150" indent="0">
              <a:buNone/>
            </a:pPr>
            <a:r>
              <a:rPr lang="en-US" sz="2000" smtClean="0">
                <a:solidFill>
                  <a:schemeClr val="tx1"/>
                </a:solidFill>
                <a:latin typeface="Consolas" panose="020B0609020204030204" pitchFamily="49" charset="0"/>
              </a:rPr>
              <a:t>CallableStatement obj_cstmt= obj_con.prepareCall(query)</a:t>
            </a:r>
          </a:p>
          <a:p>
            <a:r>
              <a:rPr lang="en-US" smtClean="0"/>
              <a:t>Trong đó:</a:t>
            </a:r>
          </a:p>
          <a:p>
            <a:pPr lvl="1"/>
            <a:r>
              <a:rPr lang="en-US" smtClean="0"/>
              <a:t>Obj_cstmt: tên đối tượng được tạo</a:t>
            </a:r>
          </a:p>
          <a:p>
            <a:pPr lvl="1"/>
            <a:r>
              <a:rPr lang="en-US" smtClean="0"/>
              <a:t>Obj_con: đối tượng kết nối</a:t>
            </a:r>
          </a:p>
          <a:p>
            <a:pPr lvl="1"/>
            <a:r>
              <a:rPr lang="en-US" smtClean="0"/>
              <a:t>Query: lời gọi thủ tục với các tham số IN, OUT</a:t>
            </a:r>
          </a:p>
          <a:p>
            <a:r>
              <a:rPr lang="en-US" smtClean="0"/>
              <a:t>Ví dụ:</a:t>
            </a:r>
          </a:p>
          <a:p>
            <a:pPr marL="457200" lvl="1" indent="0">
              <a:buNone/>
            </a:pPr>
            <a:r>
              <a:rPr lang="en-US" sz="2000">
                <a:solidFill>
                  <a:schemeClr val="tx1"/>
                </a:solidFill>
                <a:latin typeface="Consolas" panose="020B0609020204030204" pitchFamily="49" charset="0"/>
              </a:rPr>
              <a:t>String query=“{call dbo.FacultyCourse(?,?)}”;</a:t>
            </a:r>
          </a:p>
          <a:p>
            <a:pPr marL="457200" lvl="1" indent="0">
              <a:buNone/>
            </a:pPr>
            <a:r>
              <a:rPr lang="en-US" sz="2000">
                <a:solidFill>
                  <a:schemeClr val="tx1"/>
                </a:solidFill>
                <a:latin typeface="Consolas" panose="020B0609020204030204" pitchFamily="49" charset="0"/>
              </a:rPr>
              <a:t>CallableStatement cstmt=con.prepareCall(query);</a:t>
            </a:r>
          </a:p>
        </p:txBody>
      </p:sp>
    </p:spTree>
    <p:extLst>
      <p:ext uri="{BB962C8B-B14F-4D97-AF65-F5344CB8AC3E}">
        <p14:creationId xmlns:p14="http://schemas.microsoft.com/office/powerpoint/2010/main" val="2119776760"/>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Thiết lập tham số vào và ra</a:t>
            </a:r>
            <a:endParaRPr lang="en-US"/>
          </a:p>
        </p:txBody>
      </p:sp>
      <p:sp>
        <p:nvSpPr>
          <p:cNvPr id="3" name="Content Placeholder 2"/>
          <p:cNvSpPr>
            <a:spLocks noGrp="1"/>
          </p:cNvSpPr>
          <p:nvPr>
            <p:ph idx="1"/>
          </p:nvPr>
        </p:nvSpPr>
        <p:spPr/>
        <p:txBody>
          <a:bodyPr/>
          <a:lstStyle/>
          <a:p>
            <a:r>
              <a:rPr lang="en-US" smtClean="0"/>
              <a:t>Sử dụng phương thức setXXX() để gán tham số vào</a:t>
            </a:r>
          </a:p>
          <a:p>
            <a:r>
              <a:rPr lang="en-US" smtClean="0"/>
              <a:t>Sử dụng phương thức registerOutParameter () để khởi tạo tham số đầu ra. </a:t>
            </a:r>
          </a:p>
          <a:p>
            <a:pPr lvl="1"/>
            <a:r>
              <a:rPr lang="en-US" smtClean="0"/>
              <a:t>registerOutParameter(int position, data_type SQL_data_type);</a:t>
            </a:r>
          </a:p>
          <a:p>
            <a:pPr lvl="1"/>
            <a:r>
              <a:rPr lang="en-US" smtClean="0"/>
              <a:t>Ví dụ:</a:t>
            </a:r>
          </a:p>
          <a:p>
            <a:pPr marL="457200" lvl="1" indent="0">
              <a:buNone/>
            </a:pPr>
            <a:r>
              <a:rPr lang="en-US" sz="2000">
                <a:solidFill>
                  <a:schemeClr val="tx1"/>
                </a:solidFill>
                <a:latin typeface="Consolas" panose="020B0609020204030204" pitchFamily="49" charset="0"/>
              </a:rPr>
              <a:t>c</a:t>
            </a:r>
            <a:r>
              <a:rPr lang="en-US" sz="2000" smtClean="0">
                <a:solidFill>
                  <a:schemeClr val="tx1"/>
                </a:solidFill>
                <a:latin typeface="Consolas" panose="020B0609020204030204" pitchFamily="49" charset="0"/>
              </a:rPr>
              <a:t>stmt.registerOutParameter(2,java.sql.Types.VARCHAR)</a:t>
            </a:r>
            <a:endParaRPr lang="en-US" sz="2000">
              <a:solidFill>
                <a:schemeClr val="tx1"/>
              </a:solidFill>
              <a:latin typeface="Consolas" panose="020B0609020204030204" pitchFamily="49" charset="0"/>
            </a:endParaRPr>
          </a:p>
        </p:txBody>
      </p:sp>
    </p:spTree>
    <p:extLst>
      <p:ext uri="{BB962C8B-B14F-4D97-AF65-F5344CB8AC3E}">
        <p14:creationId xmlns:p14="http://schemas.microsoft.com/office/powerpoint/2010/main" val="2635282356"/>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Thực thi đối tượng CallableStatement </a:t>
            </a:r>
            <a:endParaRPr lang="en-US"/>
          </a:p>
        </p:txBody>
      </p:sp>
      <p:sp>
        <p:nvSpPr>
          <p:cNvPr id="3" name="Content Placeholder 2"/>
          <p:cNvSpPr>
            <a:spLocks noGrp="1"/>
          </p:cNvSpPr>
          <p:nvPr>
            <p:ph idx="1"/>
          </p:nvPr>
        </p:nvSpPr>
        <p:spPr/>
        <p:txBody>
          <a:bodyPr/>
          <a:lstStyle/>
          <a:p>
            <a:r>
              <a:rPr lang="en-US"/>
              <a:t>Có 3 phương thức thực thi: executeQuery, executeUpdate, execute</a:t>
            </a:r>
          </a:p>
          <a:p>
            <a:r>
              <a:rPr lang="en-US"/>
              <a:t>Cả 3 phương thức này khi làm việc với đối tượng </a:t>
            </a:r>
            <a:r>
              <a:rPr lang="en-US" smtClean="0"/>
              <a:t>CallabeStatement không </a:t>
            </a:r>
            <a:r>
              <a:rPr lang="en-US"/>
              <a:t>cần tham số nào, điều này nghĩa là câu lệnh truy vấn được xây dựng và gửi đến C SDL sử dụng đối tượng PreparedStatement khi được khởi tạo</a:t>
            </a:r>
            <a:r>
              <a:rPr lang="en-US" smtClean="0"/>
              <a:t>.</a:t>
            </a:r>
          </a:p>
          <a:p>
            <a:pPr marL="0" indent="0">
              <a:buNone/>
            </a:pPr>
            <a:endParaRPr lang="en-US"/>
          </a:p>
          <a:p>
            <a:endParaRPr lang="en-US"/>
          </a:p>
        </p:txBody>
      </p:sp>
    </p:spTree>
    <p:extLst>
      <p:ext uri="{BB962C8B-B14F-4D97-AF65-F5344CB8AC3E}">
        <p14:creationId xmlns:p14="http://schemas.microsoft.com/office/powerpoint/2010/main" val="4283368825"/>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Ví dụ mẫu</a:t>
            </a:r>
            <a:endParaRPr lang="en-US"/>
          </a:p>
        </p:txBody>
      </p:sp>
      <p:pic>
        <p:nvPicPr>
          <p:cNvPr id="4" name="Content Placeholder 3" descr="Screen Clipping"/>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404495" y="1461754"/>
            <a:ext cx="6335009" cy="4782217"/>
          </a:xfrm>
          <a:prstGeom prst="rect">
            <a:avLst/>
          </a:prstGeom>
        </p:spPr>
      </p:pic>
    </p:spTree>
    <p:extLst>
      <p:ext uri="{BB962C8B-B14F-4D97-AF65-F5344CB8AC3E}">
        <p14:creationId xmlns:p14="http://schemas.microsoft.com/office/powerpoint/2010/main" val="2957509444"/>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r>
              <a:rPr lang="en-US" smtClean="0"/>
              <a:t>Thủ tục cho biết số lượng hang đã bán theo tên hàng như sau:</a:t>
            </a:r>
            <a:endParaRPr lang="en-US"/>
          </a:p>
        </p:txBody>
      </p:sp>
      <p:pic>
        <p:nvPicPr>
          <p:cNvPr id="5" name="Picture 4" descr="Screen Clippi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700482" y="2440858"/>
            <a:ext cx="5553850" cy="2438740"/>
          </a:xfrm>
          <a:prstGeom prst="rect">
            <a:avLst/>
          </a:prstGeom>
          <a:ln>
            <a:solidFill>
              <a:schemeClr val="accent1"/>
            </a:solidFill>
          </a:ln>
        </p:spPr>
      </p:pic>
    </p:spTree>
    <p:extLst>
      <p:ext uri="{BB962C8B-B14F-4D97-AF65-F5344CB8AC3E}">
        <p14:creationId xmlns:p14="http://schemas.microsoft.com/office/powerpoint/2010/main" val="3563675623"/>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4" name="Content Placeholder 3" descr="Screen Clipping"/>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506312" y="1608427"/>
            <a:ext cx="6954220" cy="4467849"/>
          </a:xfrm>
          <a:ln>
            <a:solidFill>
              <a:schemeClr val="accent1"/>
            </a:solidFill>
          </a:ln>
        </p:spPr>
      </p:pic>
      <p:sp>
        <p:nvSpPr>
          <p:cNvPr id="5" name="Line Callout 1 (Accent Bar) 4"/>
          <p:cNvSpPr/>
          <p:nvPr/>
        </p:nvSpPr>
        <p:spPr bwMode="auto">
          <a:xfrm>
            <a:off x="6484883" y="1187670"/>
            <a:ext cx="2585545" cy="557048"/>
          </a:xfrm>
          <a:prstGeom prst="accentCallout1">
            <a:avLst>
              <a:gd name="adj1" fmla="val 18750"/>
              <a:gd name="adj2" fmla="val -8333"/>
              <a:gd name="adj3" fmla="val 419881"/>
              <a:gd name="adj4" fmla="val -65162"/>
            </a:avLst>
          </a:pr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r>
              <a:rPr kumimoji="0" lang="en-US" sz="1800" b="0" i="0" u="none" strike="noStrike" cap="none" normalizeH="0" baseline="0" smtClean="0">
                <a:ln>
                  <a:noFill/>
                </a:ln>
                <a:solidFill>
                  <a:schemeClr val="tx1"/>
                </a:solidFill>
                <a:effectLst/>
                <a:latin typeface="Arial" charset="0"/>
              </a:rPr>
              <a:t>Truy vấn</a:t>
            </a:r>
            <a:r>
              <a:rPr kumimoji="0" lang="en-US" sz="1800" b="0" i="0" u="none" strike="noStrike" cap="none" normalizeH="0" smtClean="0">
                <a:ln>
                  <a:noFill/>
                </a:ln>
                <a:solidFill>
                  <a:schemeClr val="tx1"/>
                </a:solidFill>
                <a:effectLst/>
                <a:latin typeface="Arial" charset="0"/>
              </a:rPr>
              <a:t> gọi thủ tục</a:t>
            </a:r>
            <a:endParaRPr kumimoji="0" lang="en-US" sz="1800" b="0" i="0" u="none" strike="noStrike" cap="none" normalizeH="0" baseline="0" smtClean="0">
              <a:ln>
                <a:noFill/>
              </a:ln>
              <a:solidFill>
                <a:schemeClr val="tx1"/>
              </a:solidFill>
              <a:effectLst/>
              <a:latin typeface="Arial" charset="0"/>
            </a:endParaRPr>
          </a:p>
        </p:txBody>
      </p:sp>
      <p:sp>
        <p:nvSpPr>
          <p:cNvPr id="6" name="Line Callout 1 (Accent Bar) 5"/>
          <p:cNvSpPr/>
          <p:nvPr/>
        </p:nvSpPr>
        <p:spPr bwMode="auto">
          <a:xfrm>
            <a:off x="6558455" y="1973862"/>
            <a:ext cx="2585545" cy="557048"/>
          </a:xfrm>
          <a:prstGeom prst="accentCallout1">
            <a:avLst>
              <a:gd name="adj1" fmla="val 18750"/>
              <a:gd name="adj2" fmla="val -8333"/>
              <a:gd name="adj3" fmla="val 421768"/>
              <a:gd name="adj4" fmla="val -89146"/>
            </a:avLst>
          </a:pr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r>
              <a:rPr kumimoji="0" lang="en-US" sz="1800" b="0" i="0" u="none" strike="noStrike" cap="none" normalizeH="0" baseline="0" smtClean="0">
                <a:ln>
                  <a:noFill/>
                </a:ln>
                <a:solidFill>
                  <a:schemeClr val="tx1"/>
                </a:solidFill>
                <a:effectLst/>
                <a:latin typeface="Arial" charset="0"/>
              </a:rPr>
              <a:t>Tạo</a:t>
            </a:r>
            <a:r>
              <a:rPr kumimoji="0" lang="en-US" sz="1800" b="0" i="0" u="none" strike="noStrike" cap="none" normalizeH="0" smtClean="0">
                <a:ln>
                  <a:noFill/>
                </a:ln>
                <a:solidFill>
                  <a:schemeClr val="tx1"/>
                </a:solidFill>
                <a:effectLst/>
                <a:latin typeface="Arial" charset="0"/>
              </a:rPr>
              <a:t> đối tượng truy vấn</a:t>
            </a:r>
            <a:endParaRPr kumimoji="0" lang="en-US" sz="1800" b="0" i="0" u="none" strike="noStrike" cap="none" normalizeH="0" baseline="0" smtClean="0">
              <a:ln>
                <a:noFill/>
              </a:ln>
              <a:solidFill>
                <a:schemeClr val="tx1"/>
              </a:solidFill>
              <a:effectLst/>
              <a:latin typeface="Arial" charset="0"/>
            </a:endParaRPr>
          </a:p>
        </p:txBody>
      </p:sp>
      <p:sp>
        <p:nvSpPr>
          <p:cNvPr id="7" name="Line Callout 1 (Accent Bar) 6"/>
          <p:cNvSpPr/>
          <p:nvPr/>
        </p:nvSpPr>
        <p:spPr bwMode="auto">
          <a:xfrm>
            <a:off x="6558455" y="2683653"/>
            <a:ext cx="2585545" cy="942415"/>
          </a:xfrm>
          <a:prstGeom prst="accentCallout1">
            <a:avLst>
              <a:gd name="adj1" fmla="val 18750"/>
              <a:gd name="adj2" fmla="val -8333"/>
              <a:gd name="adj3" fmla="val 222068"/>
              <a:gd name="adj4" fmla="val -86301"/>
            </a:avLst>
          </a:pr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r>
              <a:rPr kumimoji="0" lang="en-US" sz="1800" b="0" i="0" u="none" strike="noStrike" cap="none" normalizeH="0" baseline="0" smtClean="0">
                <a:ln>
                  <a:noFill/>
                </a:ln>
                <a:solidFill>
                  <a:schemeClr val="tx1"/>
                </a:solidFill>
                <a:effectLst/>
                <a:latin typeface="Arial" charset="0"/>
              </a:rPr>
              <a:t>Thiết</a:t>
            </a:r>
            <a:r>
              <a:rPr kumimoji="0" lang="en-US" sz="1800" b="0" i="0" u="none" strike="noStrike" cap="none" normalizeH="0" smtClean="0">
                <a:ln>
                  <a:noFill/>
                </a:ln>
                <a:solidFill>
                  <a:schemeClr val="tx1"/>
                </a:solidFill>
                <a:effectLst/>
                <a:latin typeface="Arial" charset="0"/>
              </a:rPr>
              <a:t> lập giá trị tham số vào và khởi tạo giá trị tham số ra</a:t>
            </a:r>
            <a:endParaRPr kumimoji="0" lang="en-US" sz="1800" b="0" i="0" u="none" strike="noStrike" cap="none" normalizeH="0" baseline="0" smtClean="0">
              <a:ln>
                <a:noFill/>
              </a:ln>
              <a:solidFill>
                <a:schemeClr val="tx1"/>
              </a:solidFill>
              <a:effectLst/>
              <a:latin typeface="Arial" charset="0"/>
            </a:endParaRPr>
          </a:p>
        </p:txBody>
      </p:sp>
      <p:sp>
        <p:nvSpPr>
          <p:cNvPr id="8" name="Line Callout 1 (Accent Bar) 7"/>
          <p:cNvSpPr/>
          <p:nvPr/>
        </p:nvSpPr>
        <p:spPr bwMode="auto">
          <a:xfrm>
            <a:off x="6558455" y="3695474"/>
            <a:ext cx="2585545" cy="729381"/>
          </a:xfrm>
          <a:prstGeom prst="accentCallout1">
            <a:avLst>
              <a:gd name="adj1" fmla="val 18750"/>
              <a:gd name="adj2" fmla="val -8333"/>
              <a:gd name="adj3" fmla="val 174824"/>
              <a:gd name="adj4" fmla="val -45651"/>
            </a:avLst>
          </a:pr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r>
              <a:rPr kumimoji="0" lang="en-US" sz="1800" b="0" i="0" u="none" strike="noStrike" cap="none" normalizeH="0" baseline="0" smtClean="0">
                <a:ln>
                  <a:noFill/>
                </a:ln>
                <a:solidFill>
                  <a:schemeClr val="tx1"/>
                </a:solidFill>
                <a:effectLst/>
                <a:latin typeface="Arial" charset="0"/>
              </a:rPr>
              <a:t>Thiết</a:t>
            </a:r>
            <a:r>
              <a:rPr kumimoji="0" lang="en-US" sz="1800" b="0" i="0" u="none" strike="noStrike" cap="none" normalizeH="0" smtClean="0">
                <a:ln>
                  <a:noFill/>
                </a:ln>
                <a:solidFill>
                  <a:schemeClr val="tx1"/>
                </a:solidFill>
                <a:effectLst/>
                <a:latin typeface="Arial" charset="0"/>
              </a:rPr>
              <a:t> lập kiểu dữ liệu tham số ra</a:t>
            </a:r>
            <a:endParaRPr kumimoji="0" lang="en-US" sz="1800" b="0" i="0" u="none" strike="noStrike" cap="none" normalizeH="0" baseline="0" smtClean="0">
              <a:ln>
                <a:noFill/>
              </a:ln>
              <a:solidFill>
                <a:schemeClr val="tx1"/>
              </a:solidFill>
              <a:effectLst/>
              <a:latin typeface="Arial" charset="0"/>
            </a:endParaRPr>
          </a:p>
        </p:txBody>
      </p:sp>
      <p:sp>
        <p:nvSpPr>
          <p:cNvPr id="9" name="Line Callout 1 (Accent Bar) 8"/>
          <p:cNvSpPr/>
          <p:nvPr/>
        </p:nvSpPr>
        <p:spPr bwMode="auto">
          <a:xfrm>
            <a:off x="6484882" y="5297115"/>
            <a:ext cx="2585545" cy="557147"/>
          </a:xfrm>
          <a:prstGeom prst="accentCallout1">
            <a:avLst>
              <a:gd name="adj1" fmla="val 18750"/>
              <a:gd name="adj2" fmla="val -8333"/>
              <a:gd name="adj3" fmla="val 2362"/>
              <a:gd name="adj4" fmla="val -80610"/>
            </a:avLst>
          </a:pr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r>
              <a:rPr kumimoji="0" lang="en-US" sz="1800" b="0" i="0" u="none" strike="noStrike" cap="none" normalizeH="0" baseline="0" smtClean="0">
                <a:ln>
                  <a:noFill/>
                </a:ln>
                <a:solidFill>
                  <a:schemeClr val="tx1"/>
                </a:solidFill>
                <a:effectLst/>
                <a:latin typeface="Arial" charset="0"/>
              </a:rPr>
              <a:t>Thực</a:t>
            </a:r>
            <a:r>
              <a:rPr kumimoji="0" lang="en-US" sz="1800" b="0" i="0" u="none" strike="noStrike" cap="none" normalizeH="0" smtClean="0">
                <a:ln>
                  <a:noFill/>
                </a:ln>
                <a:solidFill>
                  <a:schemeClr val="tx1"/>
                </a:solidFill>
                <a:effectLst/>
                <a:latin typeface="Arial" charset="0"/>
              </a:rPr>
              <a:t> thi</a:t>
            </a:r>
            <a:endParaRPr kumimoji="0" lang="en-US" sz="1800" b="0" i="0" u="none" strike="noStrike" cap="none" normalizeH="0" baseline="0" smtClean="0">
              <a:ln>
                <a:noFill/>
              </a:ln>
              <a:solidFill>
                <a:schemeClr val="tx1"/>
              </a:solidFill>
              <a:effectLst/>
              <a:latin typeface="Arial" charset="0"/>
            </a:endParaRPr>
          </a:p>
        </p:txBody>
      </p:sp>
    </p:spTree>
    <p:extLst>
      <p:ext uri="{BB962C8B-B14F-4D97-AF65-F5344CB8AC3E}">
        <p14:creationId xmlns:p14="http://schemas.microsoft.com/office/powerpoint/2010/main" val="1214305749"/>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5.5.  Tạo và thực thi câu lệnh SQL</a:t>
            </a:r>
            <a:endParaRPr lang="en-US"/>
          </a:p>
        </p:txBody>
      </p:sp>
      <p:sp>
        <p:nvSpPr>
          <p:cNvPr id="3" name="Content Placeholder 2"/>
          <p:cNvSpPr>
            <a:spLocks noGrp="1"/>
          </p:cNvSpPr>
          <p:nvPr>
            <p:ph idx="1"/>
          </p:nvPr>
        </p:nvSpPr>
        <p:spPr/>
        <p:txBody>
          <a:bodyPr/>
          <a:lstStyle/>
          <a:p>
            <a:r>
              <a:rPr lang="en-US" smtClean="0"/>
              <a:t>Các câu lệnh SQL được đề cập gồm:</a:t>
            </a:r>
          </a:p>
          <a:p>
            <a:pPr lvl="1"/>
            <a:r>
              <a:rPr lang="en-US" smtClean="0"/>
              <a:t>DDL: data definition language statements</a:t>
            </a:r>
          </a:p>
          <a:p>
            <a:pPr lvl="1"/>
            <a:r>
              <a:rPr lang="en-US" smtClean="0"/>
              <a:t>DML: data manipulation language statements</a:t>
            </a:r>
          </a:p>
          <a:p>
            <a:r>
              <a:rPr lang="en-US" smtClean="0"/>
              <a:t>DDL sử dụng để tạo và chính ửa cấu trúc đối tượng của CSDL</a:t>
            </a:r>
          </a:p>
          <a:p>
            <a:r>
              <a:rPr lang="en-US" smtClean="0"/>
              <a:t>DML sử dụng để làm việc và thao tác trên dữ liệu của CSDL</a:t>
            </a:r>
            <a:endParaRPr lang="en-US"/>
          </a:p>
        </p:txBody>
      </p:sp>
    </p:spTree>
    <p:extLst>
      <p:ext uri="{BB962C8B-B14F-4D97-AF65-F5344CB8AC3E}">
        <p14:creationId xmlns:p14="http://schemas.microsoft.com/office/powerpoint/2010/main" val="4224822839"/>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Tạo và thực thi câu lệnh DDL</a:t>
            </a:r>
            <a:endParaRPr lang="en-US"/>
          </a:p>
        </p:txBody>
      </p:sp>
      <p:pic>
        <p:nvPicPr>
          <p:cNvPr id="4" name="Content Placeholder 3" descr="Screen Clipping"/>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457200" y="1593940"/>
            <a:ext cx="8229600" cy="4517844"/>
          </a:xfrm>
          <a:ln>
            <a:solidFill>
              <a:schemeClr val="accent1"/>
            </a:solidFill>
          </a:ln>
        </p:spPr>
      </p:pic>
      <p:sp>
        <p:nvSpPr>
          <p:cNvPr id="5" name="Line Callout 1 (Accent Bar) 4"/>
          <p:cNvSpPr/>
          <p:nvPr/>
        </p:nvSpPr>
        <p:spPr bwMode="auto">
          <a:xfrm>
            <a:off x="6705600" y="3090041"/>
            <a:ext cx="2438400" cy="588580"/>
          </a:xfrm>
          <a:prstGeom prst="accentCallout1">
            <a:avLst>
              <a:gd name="adj1" fmla="val 18750"/>
              <a:gd name="adj2" fmla="val -8333"/>
              <a:gd name="adj3" fmla="val -10714"/>
              <a:gd name="adj4" fmla="val -62040"/>
            </a:avLst>
          </a:pr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r>
              <a:rPr lang="en-US" smtClean="0">
                <a:latin typeface="Arial" charset="0"/>
              </a:rPr>
              <a:t>Câu lệnh DDL</a:t>
            </a:r>
            <a:endParaRPr kumimoji="0" lang="en-US" sz="1800" b="0" i="0" u="none" strike="noStrike" cap="none" normalizeH="0" baseline="0" smtClean="0">
              <a:ln>
                <a:noFill/>
              </a:ln>
              <a:solidFill>
                <a:schemeClr val="tx1"/>
              </a:solidFill>
              <a:effectLst/>
              <a:latin typeface="Arial" charset="0"/>
            </a:endParaRPr>
          </a:p>
        </p:txBody>
      </p:sp>
      <p:sp>
        <p:nvSpPr>
          <p:cNvPr id="6" name="Line Callout 1 (Accent Bar) 5"/>
          <p:cNvSpPr/>
          <p:nvPr/>
        </p:nvSpPr>
        <p:spPr bwMode="auto">
          <a:xfrm>
            <a:off x="6705600" y="4019745"/>
            <a:ext cx="2438400" cy="588580"/>
          </a:xfrm>
          <a:prstGeom prst="accentCallout1">
            <a:avLst>
              <a:gd name="adj1" fmla="val 18750"/>
              <a:gd name="adj2" fmla="val -8333"/>
              <a:gd name="adj3" fmla="val -10714"/>
              <a:gd name="adj4" fmla="val -62040"/>
            </a:avLst>
          </a:pr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r>
              <a:rPr lang="en-US" smtClean="0">
                <a:latin typeface="Arial" charset="0"/>
              </a:rPr>
              <a:t>Sử dụng đối tượng Statement để thực thi</a:t>
            </a:r>
            <a:endParaRPr kumimoji="0" lang="en-US" sz="1800" b="0" i="0" u="none" strike="noStrike" cap="none" normalizeH="0" baseline="0" smtClean="0">
              <a:ln>
                <a:noFill/>
              </a:ln>
              <a:solidFill>
                <a:schemeClr val="tx1"/>
              </a:solidFill>
              <a:effectLst/>
              <a:latin typeface="Arial" charset="0"/>
            </a:endParaRPr>
          </a:p>
        </p:txBody>
      </p:sp>
    </p:spTree>
    <p:extLst>
      <p:ext uri="{BB962C8B-B14F-4D97-AF65-F5344CB8AC3E}">
        <p14:creationId xmlns:p14="http://schemas.microsoft.com/office/powerpoint/2010/main" val="281532666"/>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Content Placeholder 6" descr="Screen Clipping"/>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457200" y="1715185"/>
            <a:ext cx="8229600" cy="4275355"/>
          </a:xfrm>
          <a:ln>
            <a:solidFill>
              <a:schemeClr val="accent1"/>
            </a:solidFill>
          </a:ln>
        </p:spPr>
      </p:pic>
      <p:sp>
        <p:nvSpPr>
          <p:cNvPr id="2" name="Title 1"/>
          <p:cNvSpPr>
            <a:spLocks noGrp="1"/>
          </p:cNvSpPr>
          <p:nvPr>
            <p:ph type="title"/>
          </p:nvPr>
        </p:nvSpPr>
        <p:spPr/>
        <p:txBody>
          <a:bodyPr/>
          <a:lstStyle/>
          <a:p>
            <a:r>
              <a:rPr lang="en-US" smtClean="0"/>
              <a:t>Tạo và thực thi câu lệnh DML</a:t>
            </a:r>
            <a:endParaRPr lang="en-US"/>
          </a:p>
        </p:txBody>
      </p:sp>
      <p:sp>
        <p:nvSpPr>
          <p:cNvPr id="5" name="Line Callout 1 (Accent Bar) 4"/>
          <p:cNvSpPr/>
          <p:nvPr/>
        </p:nvSpPr>
        <p:spPr bwMode="auto">
          <a:xfrm>
            <a:off x="6705600" y="3090041"/>
            <a:ext cx="2438400" cy="588580"/>
          </a:xfrm>
          <a:prstGeom prst="accentCallout1">
            <a:avLst>
              <a:gd name="adj1" fmla="val 18750"/>
              <a:gd name="adj2" fmla="val -8333"/>
              <a:gd name="adj3" fmla="val -10714"/>
              <a:gd name="adj4" fmla="val -62040"/>
            </a:avLst>
          </a:pr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r>
              <a:rPr lang="en-US" smtClean="0">
                <a:latin typeface="Arial" charset="0"/>
              </a:rPr>
              <a:t>Câu lệnh DML</a:t>
            </a:r>
            <a:endParaRPr kumimoji="0" lang="en-US" sz="1800" b="0" i="0" u="none" strike="noStrike" cap="none" normalizeH="0" baseline="0" smtClean="0">
              <a:ln>
                <a:noFill/>
              </a:ln>
              <a:solidFill>
                <a:schemeClr val="tx1"/>
              </a:solidFill>
              <a:effectLst/>
              <a:latin typeface="Arial" charset="0"/>
            </a:endParaRPr>
          </a:p>
        </p:txBody>
      </p:sp>
      <p:sp>
        <p:nvSpPr>
          <p:cNvPr id="6" name="Line Callout 1 (Accent Bar) 5"/>
          <p:cNvSpPr/>
          <p:nvPr/>
        </p:nvSpPr>
        <p:spPr bwMode="auto">
          <a:xfrm>
            <a:off x="6705600" y="4019745"/>
            <a:ext cx="2438400" cy="588580"/>
          </a:xfrm>
          <a:prstGeom prst="accentCallout1">
            <a:avLst>
              <a:gd name="adj1" fmla="val 18750"/>
              <a:gd name="adj2" fmla="val -8333"/>
              <a:gd name="adj3" fmla="val -67857"/>
              <a:gd name="adj4" fmla="val -75833"/>
            </a:avLst>
          </a:pr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r>
              <a:rPr lang="en-US" smtClean="0">
                <a:latin typeface="Arial" charset="0"/>
              </a:rPr>
              <a:t>Sử dụng đối tượng Statement để thực thi</a:t>
            </a:r>
            <a:endParaRPr kumimoji="0" lang="en-US" sz="1800" b="0" i="0" u="none" strike="noStrike" cap="none" normalizeH="0" baseline="0" smtClean="0">
              <a:ln>
                <a:noFill/>
              </a:ln>
              <a:solidFill>
                <a:schemeClr val="tx1"/>
              </a:solidFill>
              <a:effectLst/>
              <a:latin typeface="Arial" charset="0"/>
            </a:endParaRPr>
          </a:p>
        </p:txBody>
      </p:sp>
    </p:spTree>
    <p:extLst>
      <p:ext uri="{BB962C8B-B14F-4D97-AF65-F5344CB8AC3E}">
        <p14:creationId xmlns:p14="http://schemas.microsoft.com/office/powerpoint/2010/main" val="479934841"/>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descr="Screen Clipping"/>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780363" y="1787644"/>
            <a:ext cx="7478169" cy="3781953"/>
          </a:xfrm>
          <a:ln>
            <a:solidFill>
              <a:schemeClr val="accent1"/>
            </a:solidFill>
          </a:ln>
        </p:spPr>
      </p:pic>
      <p:sp>
        <p:nvSpPr>
          <p:cNvPr id="2" name="Title 1"/>
          <p:cNvSpPr>
            <a:spLocks noGrp="1"/>
          </p:cNvSpPr>
          <p:nvPr>
            <p:ph type="title"/>
          </p:nvPr>
        </p:nvSpPr>
        <p:spPr/>
        <p:txBody>
          <a:bodyPr/>
          <a:lstStyle/>
          <a:p>
            <a:r>
              <a:rPr lang="en-US" smtClean="0"/>
              <a:t>Tạo và thực thi câu lệnh DML</a:t>
            </a:r>
            <a:endParaRPr lang="en-US"/>
          </a:p>
        </p:txBody>
      </p:sp>
      <p:sp>
        <p:nvSpPr>
          <p:cNvPr id="5" name="Line Callout 1 (Accent Bar) 4"/>
          <p:cNvSpPr/>
          <p:nvPr/>
        </p:nvSpPr>
        <p:spPr bwMode="auto">
          <a:xfrm>
            <a:off x="6526087" y="1078795"/>
            <a:ext cx="2438400" cy="588580"/>
          </a:xfrm>
          <a:prstGeom prst="accentCallout1">
            <a:avLst>
              <a:gd name="adj1" fmla="val 18750"/>
              <a:gd name="adj2" fmla="val -8333"/>
              <a:gd name="adj3" fmla="val 260714"/>
              <a:gd name="adj4" fmla="val -21954"/>
            </a:avLst>
          </a:pr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r>
              <a:rPr lang="en-US" smtClean="0">
                <a:latin typeface="Arial" charset="0"/>
              </a:rPr>
              <a:t>Câu lệnh DML có tham số</a:t>
            </a:r>
            <a:endParaRPr kumimoji="0" lang="en-US" sz="1800" b="0" i="0" u="none" strike="noStrike" cap="none" normalizeH="0" baseline="0" smtClean="0">
              <a:ln>
                <a:noFill/>
              </a:ln>
              <a:solidFill>
                <a:schemeClr val="tx1"/>
              </a:solidFill>
              <a:effectLst/>
              <a:latin typeface="Arial" charset="0"/>
            </a:endParaRPr>
          </a:p>
        </p:txBody>
      </p:sp>
      <p:sp>
        <p:nvSpPr>
          <p:cNvPr id="6" name="Line Callout 1 (Accent Bar) 5"/>
          <p:cNvSpPr/>
          <p:nvPr/>
        </p:nvSpPr>
        <p:spPr bwMode="auto">
          <a:xfrm>
            <a:off x="5780690" y="4019745"/>
            <a:ext cx="3363310" cy="588580"/>
          </a:xfrm>
          <a:prstGeom prst="accentCallout1">
            <a:avLst>
              <a:gd name="adj1" fmla="val 18750"/>
              <a:gd name="adj2" fmla="val -8333"/>
              <a:gd name="adj3" fmla="val -58928"/>
              <a:gd name="adj4" fmla="val -15208"/>
            </a:avLst>
          </a:pr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r>
              <a:rPr lang="en-US" smtClean="0">
                <a:latin typeface="Arial" charset="0"/>
              </a:rPr>
              <a:t>Sử dụng đối tượng PreparedStatement để thực thi</a:t>
            </a:r>
            <a:endParaRPr kumimoji="0" lang="en-US" sz="1800" b="0" i="0" u="none" strike="noStrike" cap="none" normalizeH="0" baseline="0" smtClean="0">
              <a:ln>
                <a:noFill/>
              </a:ln>
              <a:solidFill>
                <a:schemeClr val="tx1"/>
              </a:solidFill>
              <a:effectLst/>
              <a:latin typeface="Arial" charset="0"/>
            </a:endParaRPr>
          </a:p>
        </p:txBody>
      </p:sp>
    </p:spTree>
    <p:extLst>
      <p:ext uri="{BB962C8B-B14F-4D97-AF65-F5344CB8AC3E}">
        <p14:creationId xmlns:p14="http://schemas.microsoft.com/office/powerpoint/2010/main" val="1298133189"/>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err="1"/>
              <a:t>Nội</a:t>
            </a:r>
            <a:r>
              <a:rPr lang="en-US" b="1" dirty="0"/>
              <a:t> dung</a:t>
            </a:r>
          </a:p>
        </p:txBody>
      </p:sp>
      <p:sp>
        <p:nvSpPr>
          <p:cNvPr id="3" name="Content Placeholder 2"/>
          <p:cNvSpPr>
            <a:spLocks noGrp="1"/>
          </p:cNvSpPr>
          <p:nvPr>
            <p:ph idx="1"/>
          </p:nvPr>
        </p:nvSpPr>
        <p:spPr/>
        <p:txBody>
          <a:bodyPr>
            <a:normAutofit/>
          </a:bodyPr>
          <a:lstStyle/>
          <a:p>
            <a:pPr marL="457200" indent="-457200">
              <a:buFont typeface="+mj-lt"/>
              <a:buAutoNum type="arabicPeriod"/>
            </a:pPr>
            <a:r>
              <a:rPr lang="en-US" sz="2400" b="1"/>
              <a:t>Đối tượng kết nối (Connection)</a:t>
            </a:r>
          </a:p>
          <a:p>
            <a:pPr marL="457200" indent="-457200">
              <a:buFont typeface="+mj-lt"/>
              <a:buAutoNum type="arabicPeriod"/>
            </a:pPr>
            <a:r>
              <a:rPr lang="en-US" sz="2400" b="1"/>
              <a:t>Thực thi câu lệnh (Statement)</a:t>
            </a:r>
          </a:p>
          <a:p>
            <a:pPr marL="457200" indent="-457200">
              <a:buFont typeface="+mj-lt"/>
              <a:buAutoNum type="arabicPeriod"/>
            </a:pPr>
            <a:r>
              <a:rPr lang="en-US" sz="2400" b="1" smtClean="0">
                <a:solidFill>
                  <a:srgbClr val="FF0000"/>
                </a:solidFill>
              </a:rPr>
              <a:t>Trích rút kết quả (ResultSet)</a:t>
            </a:r>
          </a:p>
          <a:p>
            <a:pPr marL="457200" indent="-457200">
              <a:buFont typeface="+mj-lt"/>
              <a:buAutoNum type="arabicPeriod"/>
            </a:pPr>
            <a:r>
              <a:rPr lang="en-US" sz="2400" b="1" smtClean="0"/>
              <a:t>Q &amp; A</a:t>
            </a:r>
            <a:endParaRPr lang="en-US" sz="2400" b="1" dirty="0"/>
          </a:p>
        </p:txBody>
      </p:sp>
      <p:sp>
        <p:nvSpPr>
          <p:cNvPr id="4" name="Slide Number Placeholder 3"/>
          <p:cNvSpPr>
            <a:spLocks noGrp="1"/>
          </p:cNvSpPr>
          <p:nvPr>
            <p:ph type="sldNum" sz="quarter" idx="12"/>
          </p:nvPr>
        </p:nvSpPr>
        <p:spPr/>
        <p:txBody>
          <a:bodyPr/>
          <a:lstStyle/>
          <a:p>
            <a:fld id="{D55F1051-63A8-40BE-A0A8-9F6D9BC932E4}" type="slidenum">
              <a:rPr lang="en-US" smtClean="0"/>
              <a:t>49</a:t>
            </a:fld>
            <a:endParaRPr lang="en-US"/>
          </a:p>
        </p:txBody>
      </p:sp>
    </p:spTree>
    <p:extLst>
      <p:ext uri="{BB962C8B-B14F-4D97-AF65-F5344CB8AC3E}">
        <p14:creationId xmlns:p14="http://schemas.microsoft.com/office/powerpoint/2010/main" val="3665696079"/>
      </p:ext>
    </p:extLst>
  </p:cSld>
  <p:clrMapOvr>
    <a:masterClrMapping/>
  </p:clrMapOvr>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6.1. Giới thiệu</a:t>
            </a:r>
            <a:endParaRPr lang="en-US"/>
          </a:p>
        </p:txBody>
      </p:sp>
      <p:sp>
        <p:nvSpPr>
          <p:cNvPr id="3" name="Content Placeholder 2"/>
          <p:cNvSpPr>
            <a:spLocks noGrp="1"/>
          </p:cNvSpPr>
          <p:nvPr>
            <p:ph idx="1"/>
          </p:nvPr>
        </p:nvSpPr>
        <p:spPr/>
        <p:txBody>
          <a:bodyPr/>
          <a:lstStyle/>
          <a:p>
            <a:r>
              <a:rPr lang="en-US" smtClean="0"/>
              <a:t>Dựa trên sự khác biệt của các câu lệnh SQL, có 3 phương thức thực thi được sử dụng trong các đối tượng thực thi câu lệnh</a:t>
            </a:r>
          </a:p>
          <a:p>
            <a:pPr lvl="1"/>
            <a:r>
              <a:rPr lang="en-US" smtClean="0"/>
              <a:t>executeQuery</a:t>
            </a:r>
          </a:p>
          <a:p>
            <a:pPr lvl="1"/>
            <a:r>
              <a:rPr lang="en-US" smtClean="0"/>
              <a:t>executeUpdate</a:t>
            </a:r>
          </a:p>
          <a:p>
            <a:pPr lvl="1"/>
            <a:r>
              <a:rPr lang="en-US"/>
              <a:t>e</a:t>
            </a:r>
            <a:r>
              <a:rPr lang="en-US" smtClean="0"/>
              <a:t>xecute</a:t>
            </a:r>
          </a:p>
          <a:p>
            <a:r>
              <a:rPr lang="en-US" smtClean="0"/>
              <a:t>Lấy kết quả trả về tương ứng của các phương thức này:</a:t>
            </a:r>
          </a:p>
          <a:p>
            <a:pPr lvl="1"/>
            <a:r>
              <a:rPr lang="en-US" smtClean="0"/>
              <a:t>getResultGet()</a:t>
            </a:r>
          </a:p>
          <a:p>
            <a:pPr lvl="1"/>
            <a:r>
              <a:rPr lang="en-US" smtClean="0"/>
              <a:t>getUpdateCount()</a:t>
            </a:r>
          </a:p>
          <a:p>
            <a:pPr lvl="1"/>
            <a:r>
              <a:rPr lang="en-US" smtClean="0"/>
              <a:t>ResultSet()</a:t>
            </a:r>
            <a:endParaRPr lang="en-US"/>
          </a:p>
        </p:txBody>
      </p:sp>
    </p:spTree>
    <p:extLst>
      <p:ext uri="{BB962C8B-B14F-4D97-AF65-F5344CB8AC3E}">
        <p14:creationId xmlns:p14="http://schemas.microsoft.com/office/powerpoint/2010/main" val="2821707063"/>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getResultSet và getUpdateCount</a:t>
            </a:r>
            <a:endParaRPr lang="en-US"/>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1349704405"/>
              </p:ext>
            </p:extLst>
          </p:nvPr>
        </p:nvGraphicFramePr>
        <p:xfrm>
          <a:off x="520700" y="1698625"/>
          <a:ext cx="8229600" cy="3581400"/>
        </p:xfrm>
        <a:graphic>
          <a:graphicData uri="http://schemas.openxmlformats.org/drawingml/2006/table">
            <a:tbl>
              <a:tblPr firstRow="1" bandRow="1">
                <a:tableStyleId>{5C22544A-7EE6-4342-B048-85BDC9FD1C3A}</a:tableStyleId>
              </a:tblPr>
              <a:tblGrid>
                <a:gridCol w="2743200"/>
                <a:gridCol w="1549400"/>
                <a:gridCol w="3937000"/>
              </a:tblGrid>
              <a:tr h="370840">
                <a:tc>
                  <a:txBody>
                    <a:bodyPr/>
                    <a:lstStyle/>
                    <a:p>
                      <a:r>
                        <a:rPr lang="en-US" smtClean="0"/>
                        <a:t>Phương</a:t>
                      </a:r>
                      <a:r>
                        <a:rPr lang="en-US" baseline="0" smtClean="0"/>
                        <a:t> thức</a:t>
                      </a:r>
                      <a:endParaRPr lang="en-US"/>
                    </a:p>
                  </a:txBody>
                  <a:tcPr/>
                </a:tc>
                <a:tc>
                  <a:txBody>
                    <a:bodyPr/>
                    <a:lstStyle/>
                    <a:p>
                      <a:r>
                        <a:rPr lang="en-US" smtClean="0"/>
                        <a:t>Giá</a:t>
                      </a:r>
                      <a:r>
                        <a:rPr lang="en-US" baseline="0" smtClean="0"/>
                        <a:t> trị trả về</a:t>
                      </a:r>
                      <a:endParaRPr lang="en-US"/>
                    </a:p>
                  </a:txBody>
                  <a:tcPr/>
                </a:tc>
                <a:tc>
                  <a:txBody>
                    <a:bodyPr/>
                    <a:lstStyle/>
                    <a:p>
                      <a:r>
                        <a:rPr lang="en-US" smtClean="0"/>
                        <a:t>Giải</a:t>
                      </a:r>
                      <a:r>
                        <a:rPr lang="en-US" baseline="0" smtClean="0"/>
                        <a:t> thích</a:t>
                      </a:r>
                      <a:endParaRPr lang="en-US"/>
                    </a:p>
                  </a:txBody>
                  <a:tcPr/>
                </a:tc>
              </a:tr>
              <a:tr h="370840">
                <a:tc rowSpan="3">
                  <a:txBody>
                    <a:bodyPr/>
                    <a:lstStyle/>
                    <a:p>
                      <a:pPr algn="ctr"/>
                      <a:r>
                        <a:rPr lang="en-US" smtClean="0"/>
                        <a:t>getUpdateCount</a:t>
                      </a:r>
                      <a:endParaRPr lang="en-US"/>
                    </a:p>
                  </a:txBody>
                  <a:tcPr anchor="ctr"/>
                </a:tc>
                <a:tc>
                  <a:txBody>
                    <a:bodyPr/>
                    <a:lstStyle/>
                    <a:p>
                      <a:r>
                        <a:rPr lang="en-US" smtClean="0"/>
                        <a:t>&gt;0</a:t>
                      </a:r>
                      <a:endParaRPr lang="en-US"/>
                    </a:p>
                  </a:txBody>
                  <a:tcPr/>
                </a:tc>
                <a:tc>
                  <a:txBody>
                    <a:bodyPr/>
                    <a:lstStyle/>
                    <a:p>
                      <a:r>
                        <a:rPr lang="en-US" smtClean="0"/>
                        <a:t>Trả</a:t>
                      </a:r>
                      <a:r>
                        <a:rPr lang="en-US" baseline="0" smtClean="0"/>
                        <a:t> về số lượng dữ liệu được update</a:t>
                      </a:r>
                      <a:endParaRPr lang="en-US"/>
                    </a:p>
                  </a:txBody>
                  <a:tcPr/>
                </a:tc>
              </a:tr>
              <a:tr h="370840">
                <a:tc vMerge="1">
                  <a:txBody>
                    <a:bodyPr/>
                    <a:lstStyle/>
                    <a:p>
                      <a:endParaRPr lang="en-US"/>
                    </a:p>
                  </a:txBody>
                  <a:tcPr/>
                </a:tc>
                <a:tc>
                  <a:txBody>
                    <a:bodyPr/>
                    <a:lstStyle/>
                    <a:p>
                      <a:r>
                        <a:rPr lang="en-US" smtClean="0"/>
                        <a:t>=-1</a:t>
                      </a:r>
                      <a:endParaRPr lang="en-US"/>
                    </a:p>
                  </a:txBody>
                  <a:tcPr/>
                </a:tc>
                <a:tc>
                  <a:txBody>
                    <a:bodyPr/>
                    <a:lstStyle/>
                    <a:p>
                      <a:r>
                        <a:rPr lang="en-US" smtClean="0"/>
                        <a:t>Không</a:t>
                      </a:r>
                      <a:r>
                        <a:rPr lang="en-US" baseline="0" smtClean="0"/>
                        <a:t> dữ liệu nào được update</a:t>
                      </a:r>
                      <a:endParaRPr lang="en-US"/>
                    </a:p>
                  </a:txBody>
                  <a:tcPr/>
                </a:tc>
              </a:tr>
              <a:tr h="370840">
                <a:tc vMerge="1">
                  <a:txBody>
                    <a:bodyPr/>
                    <a:lstStyle/>
                    <a:p>
                      <a:endParaRPr lang="en-US"/>
                    </a:p>
                  </a:txBody>
                  <a:tcPr/>
                </a:tc>
                <a:tc>
                  <a:txBody>
                    <a:bodyPr/>
                    <a:lstStyle/>
                    <a:p>
                      <a:r>
                        <a:rPr lang="en-US" smtClean="0"/>
                        <a:t>=0</a:t>
                      </a:r>
                      <a:endParaRPr lang="en-US"/>
                    </a:p>
                  </a:txBody>
                  <a:tcPr/>
                </a:tc>
                <a:tc>
                  <a:txBody>
                    <a:bodyPr/>
                    <a:lstStyle/>
                    <a:p>
                      <a:r>
                        <a:rPr lang="en-US" smtClean="0"/>
                        <a:t>Không</a:t>
                      </a:r>
                      <a:r>
                        <a:rPr lang="en-US" baseline="0" smtClean="0"/>
                        <a:t> dữ liệu được update hoặc câu lệnh DDL được thực thi</a:t>
                      </a:r>
                      <a:endParaRPr lang="en-US"/>
                    </a:p>
                  </a:txBody>
                  <a:tcPr/>
                </a:tc>
              </a:tr>
              <a:tr h="370840">
                <a:tc rowSpan="2">
                  <a:txBody>
                    <a:bodyPr/>
                    <a:lstStyle/>
                    <a:p>
                      <a:pPr algn="ctr"/>
                      <a:r>
                        <a:rPr lang="en-US" smtClean="0"/>
                        <a:t>getResultSet</a:t>
                      </a:r>
                      <a:endParaRPr lang="en-US"/>
                    </a:p>
                  </a:txBody>
                  <a:tcPr anchor="ctr"/>
                </a:tc>
                <a:tc>
                  <a:txBody>
                    <a:bodyPr/>
                    <a:lstStyle/>
                    <a:p>
                      <a:r>
                        <a:rPr lang="en-US" smtClean="0"/>
                        <a:t>=null</a:t>
                      </a:r>
                      <a:endParaRPr lang="en-US"/>
                    </a:p>
                  </a:txBody>
                  <a:tcPr/>
                </a:tc>
                <a:tc>
                  <a:txBody>
                    <a:bodyPr/>
                    <a:lstStyle/>
                    <a:p>
                      <a:r>
                        <a:rPr lang="en-US" smtClean="0"/>
                        <a:t>Khi kết</a:t>
                      </a:r>
                      <a:r>
                        <a:rPr lang="en-US" baseline="0" smtClean="0"/>
                        <a:t> quả của câu lệnh SQL không phải là một tập kết quả ( có thể là update hoặc tập không có nhiều kết quả)</a:t>
                      </a:r>
                      <a:endParaRPr lang="en-US"/>
                    </a:p>
                  </a:txBody>
                  <a:tcPr/>
                </a:tc>
              </a:tr>
              <a:tr h="370840">
                <a:tc vMerge="1">
                  <a:txBody>
                    <a:bodyPr/>
                    <a:lstStyle/>
                    <a:p>
                      <a:endParaRPr lang="en-US"/>
                    </a:p>
                  </a:txBody>
                  <a:tcPr/>
                </a:tc>
                <a:tc>
                  <a:txBody>
                    <a:bodyPr/>
                    <a:lstStyle/>
                    <a:p>
                      <a:r>
                        <a:rPr lang="en-US" smtClean="0"/>
                        <a:t>!=null</a:t>
                      </a:r>
                      <a:endParaRPr lang="en-US"/>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mtClean="0"/>
                        <a:t>Có</a:t>
                      </a:r>
                      <a:r>
                        <a:rPr lang="en-US" baseline="0" smtClean="0"/>
                        <a:t> kết quả trả về ResultSet</a:t>
                      </a:r>
                      <a:endParaRPr lang="en-US" smtClean="0"/>
                    </a:p>
                    <a:p>
                      <a:endParaRPr lang="en-US"/>
                    </a:p>
                  </a:txBody>
                  <a:tcPr/>
                </a:tc>
              </a:tr>
            </a:tbl>
          </a:graphicData>
        </a:graphic>
      </p:graphicFrame>
    </p:spTree>
    <p:extLst>
      <p:ext uri="{BB962C8B-B14F-4D97-AF65-F5344CB8AC3E}">
        <p14:creationId xmlns:p14="http://schemas.microsoft.com/office/powerpoint/2010/main" val="2330503767"/>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ResultSet	</a:t>
            </a:r>
            <a:endParaRPr lang="en-US"/>
          </a:p>
        </p:txBody>
      </p:sp>
      <p:sp>
        <p:nvSpPr>
          <p:cNvPr id="3" name="Content Placeholder 2"/>
          <p:cNvSpPr>
            <a:spLocks noGrp="1"/>
          </p:cNvSpPr>
          <p:nvPr>
            <p:ph idx="1"/>
          </p:nvPr>
        </p:nvSpPr>
        <p:spPr/>
        <p:txBody>
          <a:bodyPr/>
          <a:lstStyle/>
          <a:p>
            <a:r>
              <a:rPr lang="en-US" smtClean="0"/>
              <a:t>Dữ liệu lưu trữ trong ResultSet được trả về bởi CSDL dưới dụng tabular (bảng). Mỗi trường của CSDL có thể mô tả bởi sự kết hợp duy nhất của id dòng và id cột. Một cột có thể được ánh xạ sang mảng, khi toàn bộ dữ liệu trong cột là đơn lẻ có kiểu dữ liệu tương tự. Một dòng có thể ánh xạ như 1 vector khi ất cả các phần tử trên dòng đơn lẻ có thể có nhiều kiểu dữ liệu khác nhau.</a:t>
            </a:r>
          </a:p>
          <a:p>
            <a:r>
              <a:rPr lang="en-US" smtClean="0"/>
              <a:t>Giao diện ResultSet có hớn 25 phương thức, các phương thức phổ biến được liệt kê:</a:t>
            </a:r>
            <a:endParaRPr lang="en-US"/>
          </a:p>
        </p:txBody>
      </p:sp>
    </p:spTree>
    <p:extLst>
      <p:ext uri="{BB962C8B-B14F-4D97-AF65-F5344CB8AC3E}">
        <p14:creationId xmlns:p14="http://schemas.microsoft.com/office/powerpoint/2010/main" val="874171466"/>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1709248736"/>
              </p:ext>
            </p:extLst>
          </p:nvPr>
        </p:nvGraphicFramePr>
        <p:xfrm>
          <a:off x="457200" y="1228725"/>
          <a:ext cx="8229600" cy="5125720"/>
        </p:xfrm>
        <a:graphic>
          <a:graphicData uri="http://schemas.openxmlformats.org/drawingml/2006/table">
            <a:tbl>
              <a:tblPr firstRow="1" bandRow="1">
                <a:tableStyleId>{5C22544A-7EE6-4342-B048-85BDC9FD1C3A}</a:tableStyleId>
              </a:tblPr>
              <a:tblGrid>
                <a:gridCol w="3530600"/>
                <a:gridCol w="4699000"/>
              </a:tblGrid>
              <a:tr h="370840">
                <a:tc>
                  <a:txBody>
                    <a:bodyPr/>
                    <a:lstStyle/>
                    <a:p>
                      <a:r>
                        <a:rPr lang="en-US" smtClean="0"/>
                        <a:t>Phương</a:t>
                      </a:r>
                      <a:r>
                        <a:rPr lang="en-US" baseline="0" smtClean="0"/>
                        <a:t> thức</a:t>
                      </a:r>
                      <a:endParaRPr lang="en-US"/>
                    </a:p>
                  </a:txBody>
                  <a:tcPr/>
                </a:tc>
                <a:tc>
                  <a:txBody>
                    <a:bodyPr/>
                    <a:lstStyle/>
                    <a:p>
                      <a:r>
                        <a:rPr lang="en-US" smtClean="0"/>
                        <a:t>Giải</a:t>
                      </a:r>
                      <a:r>
                        <a:rPr lang="en-US" baseline="0" smtClean="0"/>
                        <a:t> thích</a:t>
                      </a:r>
                      <a:endParaRPr lang="en-US"/>
                    </a:p>
                  </a:txBody>
                  <a:tcPr/>
                </a:tc>
              </a:tr>
              <a:tr h="370840">
                <a:tc>
                  <a:txBody>
                    <a:bodyPr/>
                    <a:lstStyle/>
                    <a:p>
                      <a:r>
                        <a:rPr lang="en-US" smtClean="0"/>
                        <a:t>close()</a:t>
                      </a:r>
                      <a:endParaRPr lang="en-US"/>
                    </a:p>
                  </a:txBody>
                  <a:tcPr/>
                </a:tc>
                <a:tc>
                  <a:txBody>
                    <a:bodyPr/>
                    <a:lstStyle/>
                    <a:p>
                      <a:r>
                        <a:rPr lang="en-US" smtClean="0"/>
                        <a:t>Đóng</a:t>
                      </a:r>
                      <a:r>
                        <a:rPr lang="en-US" baseline="0" smtClean="0"/>
                        <a:t> ResultSet và xóa toàn bộ tài nguyên liên quan đến nó</a:t>
                      </a:r>
                      <a:endParaRPr lang="en-US"/>
                    </a:p>
                  </a:txBody>
                  <a:tcPr/>
                </a:tc>
              </a:tr>
              <a:tr h="370840">
                <a:tc>
                  <a:txBody>
                    <a:bodyPr/>
                    <a:lstStyle/>
                    <a:p>
                      <a:r>
                        <a:rPr lang="en-US" smtClean="0"/>
                        <a:t>findColumn(String colName)</a:t>
                      </a:r>
                      <a:endParaRPr lang="en-US"/>
                    </a:p>
                  </a:txBody>
                  <a:tcPr/>
                </a:tc>
                <a:tc>
                  <a:txBody>
                    <a:bodyPr/>
                    <a:lstStyle/>
                    <a:p>
                      <a:r>
                        <a:rPr lang="en-US" smtClean="0"/>
                        <a:t>Trả</a:t>
                      </a:r>
                      <a:r>
                        <a:rPr lang="en-US" baseline="0" smtClean="0"/>
                        <a:t> về chỉ số cột tương ứng tên cột được đưa vào</a:t>
                      </a:r>
                      <a:endParaRPr lang="en-US"/>
                    </a:p>
                  </a:txBody>
                  <a:tcPr/>
                </a:tc>
              </a:tr>
              <a:tr h="370840">
                <a:tc>
                  <a:txBody>
                    <a:bodyPr/>
                    <a:lstStyle/>
                    <a:p>
                      <a:r>
                        <a:rPr lang="en-US" smtClean="0"/>
                        <a:t>getAsciiStream(int</a:t>
                      </a:r>
                      <a:r>
                        <a:rPr lang="en-US" baseline="0" smtClean="0"/>
                        <a:t> index)</a:t>
                      </a:r>
                      <a:endParaRPr lang="en-US"/>
                    </a:p>
                  </a:txBody>
                  <a:tcPr/>
                </a:tc>
                <a:tc>
                  <a:txBody>
                    <a:bodyPr/>
                    <a:lstStyle/>
                    <a:p>
                      <a:r>
                        <a:rPr lang="en-US" smtClean="0"/>
                        <a:t>TRả</a:t>
                      </a:r>
                      <a:r>
                        <a:rPr lang="en-US" baseline="0" smtClean="0"/>
                        <a:t> về giá trị của cột cụ thể từ dòng hiện tại như là một luồng Ascii</a:t>
                      </a:r>
                      <a:endParaRPr lang="en-US"/>
                    </a:p>
                  </a:txBody>
                  <a:tcPr/>
                </a:tc>
              </a:tr>
              <a:tr h="370840">
                <a:tc>
                  <a:txBody>
                    <a:bodyPr/>
                    <a:lstStyle/>
                    <a:p>
                      <a:r>
                        <a:rPr lang="en-US" smtClean="0"/>
                        <a:t>getBigDecimal(int</a:t>
                      </a:r>
                      <a:r>
                        <a:rPr lang="en-US" baseline="0" smtClean="0"/>
                        <a:t> index)</a:t>
                      </a:r>
                      <a:endParaRPr lang="en-US"/>
                    </a:p>
                  </a:txBody>
                  <a:tcPr/>
                </a:tc>
                <a:tc>
                  <a:txBody>
                    <a:bodyPr/>
                    <a:lstStyle/>
                    <a:p>
                      <a:r>
                        <a:rPr lang="en-US" smtClean="0"/>
                        <a:t>Trả</a:t>
                      </a:r>
                      <a:r>
                        <a:rPr lang="en-US" baseline="0" smtClean="0"/>
                        <a:t> về giá rị của cột được tham chiếu trên dòng hiện tại như một đối tượng BigDecimal</a:t>
                      </a:r>
                      <a:endParaRPr lang="en-US"/>
                    </a:p>
                  </a:txBody>
                  <a:tcPr/>
                </a:tc>
              </a:tr>
              <a:tr h="370840">
                <a:tc>
                  <a:txBody>
                    <a:bodyPr/>
                    <a:lstStyle/>
                    <a:p>
                      <a:r>
                        <a:rPr lang="en-US" smtClean="0"/>
                        <a:t>getBoolean(int</a:t>
                      </a:r>
                      <a:r>
                        <a:rPr lang="en-US" baseline="0" smtClean="0"/>
                        <a:t> index)</a:t>
                      </a:r>
                      <a:endParaRPr lang="en-US"/>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mtClean="0"/>
                        <a:t>Trả</a:t>
                      </a:r>
                      <a:r>
                        <a:rPr lang="en-US" baseline="0" smtClean="0"/>
                        <a:t> về giá rị của cột được tham chiếu trên dòng hiện tại như một Boolean</a:t>
                      </a:r>
                      <a:endParaRPr lang="en-US" smtClean="0"/>
                    </a:p>
                    <a:p>
                      <a:endParaRPr lang="en-US"/>
                    </a:p>
                  </a:txBody>
                  <a:tcPr/>
                </a:tc>
              </a:tr>
              <a:tr h="370840">
                <a:tc>
                  <a:txBody>
                    <a:bodyPr/>
                    <a:lstStyle/>
                    <a:p>
                      <a:r>
                        <a:rPr lang="en-US" smtClean="0"/>
                        <a:t>getByte (int</a:t>
                      </a:r>
                      <a:r>
                        <a:rPr lang="en-US" baseline="0" smtClean="0"/>
                        <a:t> index)</a:t>
                      </a:r>
                      <a:endParaRPr lang="en-US"/>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mtClean="0"/>
                        <a:t>Trả</a:t>
                      </a:r>
                      <a:r>
                        <a:rPr lang="en-US" baseline="0" smtClean="0"/>
                        <a:t> về giá rị của cột được tham chiếu trên dòng hiện tại như một Byte</a:t>
                      </a:r>
                      <a:endParaRPr lang="en-US" smtClean="0"/>
                    </a:p>
                  </a:txBody>
                  <a:tcPr/>
                </a:tc>
              </a:tr>
              <a:tr h="370840">
                <a:tc>
                  <a:txBody>
                    <a:bodyPr/>
                    <a:lstStyle/>
                    <a:p>
                      <a:r>
                        <a:rPr lang="en-US" smtClean="0"/>
                        <a:t>getBytes(int</a:t>
                      </a:r>
                      <a:r>
                        <a:rPr lang="en-US" baseline="0" smtClean="0"/>
                        <a:t> index)</a:t>
                      </a:r>
                      <a:endParaRPr lang="en-US"/>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mtClean="0"/>
                        <a:t>Trả</a:t>
                      </a:r>
                      <a:r>
                        <a:rPr lang="en-US" baseline="0" smtClean="0"/>
                        <a:t> về giá rị của cột được tham chiếu trên dòng hiện tại như một mảng Byte</a:t>
                      </a:r>
                      <a:endParaRPr lang="en-US" smtClean="0"/>
                    </a:p>
                  </a:txBody>
                  <a:tcPr/>
                </a:tc>
              </a:tr>
            </a:tbl>
          </a:graphicData>
        </a:graphic>
      </p:graphicFrame>
    </p:spTree>
    <p:extLst>
      <p:ext uri="{BB962C8B-B14F-4D97-AF65-F5344CB8AC3E}">
        <p14:creationId xmlns:p14="http://schemas.microsoft.com/office/powerpoint/2010/main" val="131187287"/>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2158250756"/>
              </p:ext>
            </p:extLst>
          </p:nvPr>
        </p:nvGraphicFramePr>
        <p:xfrm>
          <a:off x="457200" y="1228725"/>
          <a:ext cx="8229600" cy="5125720"/>
        </p:xfrm>
        <a:graphic>
          <a:graphicData uri="http://schemas.openxmlformats.org/drawingml/2006/table">
            <a:tbl>
              <a:tblPr firstRow="1" bandRow="1">
                <a:tableStyleId>{5C22544A-7EE6-4342-B048-85BDC9FD1C3A}</a:tableStyleId>
              </a:tblPr>
              <a:tblGrid>
                <a:gridCol w="3162300"/>
                <a:gridCol w="5067300"/>
              </a:tblGrid>
              <a:tr h="370840">
                <a:tc>
                  <a:txBody>
                    <a:bodyPr/>
                    <a:lstStyle/>
                    <a:p>
                      <a:r>
                        <a:rPr lang="en-US" smtClean="0"/>
                        <a:t>Phương</a:t>
                      </a:r>
                      <a:r>
                        <a:rPr lang="en-US" baseline="0" smtClean="0"/>
                        <a:t> thức</a:t>
                      </a:r>
                      <a:endParaRPr lang="en-US"/>
                    </a:p>
                  </a:txBody>
                  <a:tcPr/>
                </a:tc>
                <a:tc>
                  <a:txBody>
                    <a:bodyPr/>
                    <a:lstStyle/>
                    <a:p>
                      <a:r>
                        <a:rPr lang="en-US" smtClean="0"/>
                        <a:t>Giải</a:t>
                      </a:r>
                      <a:r>
                        <a:rPr lang="en-US" baseline="0" smtClean="0"/>
                        <a:t> thích</a:t>
                      </a:r>
                      <a:endParaRPr lang="en-US"/>
                    </a:p>
                  </a:txBody>
                  <a:tcPr/>
                </a:tc>
              </a:tr>
              <a:tr h="370840">
                <a:tc>
                  <a:txBody>
                    <a:bodyPr/>
                    <a:lstStyle/>
                    <a:p>
                      <a:r>
                        <a:rPr lang="en-US" smtClean="0"/>
                        <a:t>getDouble (int</a:t>
                      </a:r>
                      <a:r>
                        <a:rPr lang="en-US" baseline="0" smtClean="0"/>
                        <a:t> index)</a:t>
                      </a:r>
                      <a:endParaRPr lang="en-US"/>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mtClean="0"/>
                        <a:t>Trả</a:t>
                      </a:r>
                      <a:r>
                        <a:rPr lang="en-US" baseline="0" smtClean="0"/>
                        <a:t> về giá rị của cột được tham chiếu trên dòng hiện tại như một Double</a:t>
                      </a:r>
                      <a:endParaRPr lang="en-US" smtClean="0"/>
                    </a:p>
                  </a:txBody>
                  <a:tcPr/>
                </a:tc>
              </a:tr>
              <a:tr h="370840">
                <a:tc>
                  <a:txBody>
                    <a:bodyPr/>
                    <a:lstStyle/>
                    <a:p>
                      <a:r>
                        <a:rPr lang="en-US" smtClean="0"/>
                        <a:t>getFloat (int</a:t>
                      </a:r>
                      <a:r>
                        <a:rPr lang="en-US" baseline="0" smtClean="0"/>
                        <a:t> index)</a:t>
                      </a:r>
                      <a:endParaRPr lang="en-US"/>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mtClean="0"/>
                        <a:t>Trả</a:t>
                      </a:r>
                      <a:r>
                        <a:rPr lang="en-US" baseline="0" smtClean="0"/>
                        <a:t> về giá rị của cột được tham chiếu trên dòng hiện tại như một Float</a:t>
                      </a:r>
                      <a:endParaRPr lang="en-US" smtClean="0"/>
                    </a:p>
                  </a:txBody>
                  <a:tcPr/>
                </a:tc>
              </a:tr>
              <a:tr h="370840">
                <a:tc>
                  <a:txBody>
                    <a:bodyPr/>
                    <a:lstStyle/>
                    <a:p>
                      <a:r>
                        <a:rPr lang="en-US" smtClean="0"/>
                        <a:t>getInt (int</a:t>
                      </a:r>
                      <a:r>
                        <a:rPr lang="en-US" baseline="0" smtClean="0"/>
                        <a:t> index)</a:t>
                      </a:r>
                      <a:endParaRPr lang="en-US"/>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mtClean="0"/>
                        <a:t>Trả</a:t>
                      </a:r>
                      <a:r>
                        <a:rPr lang="en-US" baseline="0" smtClean="0"/>
                        <a:t> về giá rị của cột được tham chiếu trên dòng hiện tại như một Int</a:t>
                      </a:r>
                      <a:endParaRPr lang="en-US" smtClean="0"/>
                    </a:p>
                  </a:txBody>
                  <a:tcPr/>
                </a:tc>
              </a:tr>
              <a:tr h="370840">
                <a:tc>
                  <a:txBody>
                    <a:bodyPr/>
                    <a:lstStyle/>
                    <a:p>
                      <a:r>
                        <a:rPr lang="en-US" smtClean="0"/>
                        <a:t>getLong (int</a:t>
                      </a:r>
                      <a:r>
                        <a:rPr lang="en-US" baseline="0" smtClean="0"/>
                        <a:t> index)</a:t>
                      </a:r>
                      <a:endParaRPr lang="en-US"/>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mtClean="0"/>
                        <a:t>Trả</a:t>
                      </a:r>
                      <a:r>
                        <a:rPr lang="en-US" baseline="0" smtClean="0"/>
                        <a:t> về giá rị của cột được tham chiếu trên dòng hiện tại như một Long </a:t>
                      </a:r>
                      <a:endParaRPr lang="en-US" smtClean="0"/>
                    </a:p>
                  </a:txBody>
                  <a:tcPr/>
                </a:tc>
              </a:tr>
              <a:tr h="370840">
                <a:tc>
                  <a:txBody>
                    <a:bodyPr/>
                    <a:lstStyle/>
                    <a:p>
                      <a:r>
                        <a:rPr lang="en-US" smtClean="0"/>
                        <a:t>getObject (int</a:t>
                      </a:r>
                      <a:r>
                        <a:rPr lang="en-US" baseline="0" smtClean="0"/>
                        <a:t> index)</a:t>
                      </a:r>
                      <a:endParaRPr lang="en-US"/>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mtClean="0"/>
                        <a:t>Trả</a:t>
                      </a:r>
                      <a:r>
                        <a:rPr lang="en-US" baseline="0" smtClean="0"/>
                        <a:t> về giá rị của cột được tham chiếu trên dòng hiện tại như một Object</a:t>
                      </a:r>
                      <a:endParaRPr lang="en-US" smtClean="0"/>
                    </a:p>
                    <a:p>
                      <a:endParaRPr lang="en-US"/>
                    </a:p>
                  </a:txBody>
                  <a:tcPr/>
                </a:tc>
              </a:tr>
              <a:tr h="370840">
                <a:tc>
                  <a:txBody>
                    <a:bodyPr/>
                    <a:lstStyle/>
                    <a:p>
                      <a:r>
                        <a:rPr lang="en-US" smtClean="0"/>
                        <a:t>getShort</a:t>
                      </a:r>
                      <a:r>
                        <a:rPr lang="en-US" baseline="0" smtClean="0"/>
                        <a:t> </a:t>
                      </a:r>
                      <a:r>
                        <a:rPr lang="en-US" smtClean="0"/>
                        <a:t>(int</a:t>
                      </a:r>
                      <a:r>
                        <a:rPr lang="en-US" baseline="0" smtClean="0"/>
                        <a:t> index)</a:t>
                      </a:r>
                      <a:endParaRPr lang="en-US"/>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mtClean="0"/>
                        <a:t>Trả</a:t>
                      </a:r>
                      <a:r>
                        <a:rPr lang="en-US" baseline="0" smtClean="0"/>
                        <a:t> về giá rị của cột được tham chiếu trên dòng hiện tại như một Short</a:t>
                      </a:r>
                      <a:endParaRPr lang="en-US" smtClean="0"/>
                    </a:p>
                  </a:txBody>
                  <a:tcPr/>
                </a:tc>
              </a:tr>
              <a:tr h="370840">
                <a:tc>
                  <a:txBody>
                    <a:bodyPr/>
                    <a:lstStyle/>
                    <a:p>
                      <a:r>
                        <a:rPr lang="en-US" smtClean="0"/>
                        <a:t>getString</a:t>
                      </a:r>
                      <a:r>
                        <a:rPr lang="en-US" baseline="0" smtClean="0"/>
                        <a:t> </a:t>
                      </a:r>
                      <a:r>
                        <a:rPr lang="en-US" smtClean="0"/>
                        <a:t>(int</a:t>
                      </a:r>
                      <a:r>
                        <a:rPr lang="en-US" baseline="0" smtClean="0"/>
                        <a:t> index)</a:t>
                      </a:r>
                      <a:endParaRPr lang="en-US"/>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mtClean="0"/>
                        <a:t>Trả</a:t>
                      </a:r>
                      <a:r>
                        <a:rPr lang="en-US" baseline="0" smtClean="0"/>
                        <a:t> về giá rị của cột được tham chiếu trên dòng hiện tại như một String </a:t>
                      </a:r>
                      <a:endParaRPr lang="en-US" smtClean="0"/>
                    </a:p>
                  </a:txBody>
                  <a:tcPr/>
                </a:tc>
              </a:tr>
            </a:tbl>
          </a:graphicData>
        </a:graphic>
      </p:graphicFrame>
    </p:spTree>
    <p:extLst>
      <p:ext uri="{BB962C8B-B14F-4D97-AF65-F5344CB8AC3E}">
        <p14:creationId xmlns:p14="http://schemas.microsoft.com/office/powerpoint/2010/main" val="2194007968"/>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2478798541"/>
              </p:ext>
            </p:extLst>
          </p:nvPr>
        </p:nvGraphicFramePr>
        <p:xfrm>
          <a:off x="457200" y="1228725"/>
          <a:ext cx="8229600" cy="2392680"/>
        </p:xfrm>
        <a:graphic>
          <a:graphicData uri="http://schemas.openxmlformats.org/drawingml/2006/table">
            <a:tbl>
              <a:tblPr firstRow="1" bandRow="1">
                <a:tableStyleId>{5C22544A-7EE6-4342-B048-85BDC9FD1C3A}</a:tableStyleId>
              </a:tblPr>
              <a:tblGrid>
                <a:gridCol w="2794000"/>
                <a:gridCol w="5435600"/>
              </a:tblGrid>
              <a:tr h="370840">
                <a:tc>
                  <a:txBody>
                    <a:bodyPr/>
                    <a:lstStyle/>
                    <a:p>
                      <a:r>
                        <a:rPr lang="en-US" smtClean="0"/>
                        <a:t>Phương</a:t>
                      </a:r>
                      <a:r>
                        <a:rPr lang="en-US" baseline="0" smtClean="0"/>
                        <a:t> thức</a:t>
                      </a:r>
                      <a:endParaRPr lang="en-US"/>
                    </a:p>
                  </a:txBody>
                  <a:tcPr/>
                </a:tc>
                <a:tc>
                  <a:txBody>
                    <a:bodyPr/>
                    <a:lstStyle/>
                    <a:p>
                      <a:r>
                        <a:rPr lang="en-US" smtClean="0"/>
                        <a:t>Giải</a:t>
                      </a:r>
                      <a:r>
                        <a:rPr lang="en-US" baseline="0" smtClean="0"/>
                        <a:t> thích</a:t>
                      </a:r>
                      <a:endParaRPr lang="en-US"/>
                    </a:p>
                  </a:txBody>
                  <a:tcPr/>
                </a:tc>
              </a:tr>
              <a:tr h="370840">
                <a:tc>
                  <a:txBody>
                    <a:bodyPr/>
                    <a:lstStyle/>
                    <a:p>
                      <a:r>
                        <a:rPr lang="en-US" smtClean="0"/>
                        <a:t>getTime (int</a:t>
                      </a:r>
                      <a:r>
                        <a:rPr lang="en-US" baseline="0" smtClean="0"/>
                        <a:t> index)</a:t>
                      </a:r>
                      <a:endParaRPr lang="en-US"/>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mtClean="0"/>
                        <a:t>Trả</a:t>
                      </a:r>
                      <a:r>
                        <a:rPr lang="en-US" baseline="0" smtClean="0"/>
                        <a:t> về giá rị của cột được tham chiếu trên dòng hiện tại như một đối tượng Time</a:t>
                      </a:r>
                      <a:endParaRPr lang="en-US" smtClean="0"/>
                    </a:p>
                  </a:txBody>
                  <a:tcPr/>
                </a:tc>
              </a:tr>
              <a:tr h="370840">
                <a:tc>
                  <a:txBody>
                    <a:bodyPr/>
                    <a:lstStyle/>
                    <a:p>
                      <a:r>
                        <a:rPr lang="en-US" smtClean="0"/>
                        <a:t>getMeataData()</a:t>
                      </a:r>
                      <a:endParaRPr lang="en-US"/>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mtClean="0"/>
                        <a:t>Trả</a:t>
                      </a:r>
                      <a:r>
                        <a:rPr lang="en-US" baseline="0" smtClean="0"/>
                        <a:t> về đối tượng meatadata từ đối tượng ResultSet</a:t>
                      </a:r>
                      <a:endParaRPr lang="en-US" smtClean="0"/>
                    </a:p>
                  </a:txBody>
                  <a:tcPr/>
                </a:tc>
              </a:tr>
              <a:tr h="370840">
                <a:tc>
                  <a:txBody>
                    <a:bodyPr/>
                    <a:lstStyle/>
                    <a:p>
                      <a:r>
                        <a:rPr lang="en-US" smtClean="0"/>
                        <a:t>next()</a:t>
                      </a:r>
                      <a:endParaRPr lang="en-US"/>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mtClean="0"/>
                        <a:t>Di chuyển</a:t>
                      </a:r>
                      <a:r>
                        <a:rPr lang="en-US" baseline="0" smtClean="0"/>
                        <a:t> con trỏ đến dòng tiếp theo</a:t>
                      </a:r>
                      <a:endParaRPr lang="en-US" smtClean="0"/>
                    </a:p>
                  </a:txBody>
                  <a:tcPr/>
                </a:tc>
              </a:tr>
              <a:tr h="370840">
                <a:tc>
                  <a:txBody>
                    <a:bodyPr/>
                    <a:lstStyle/>
                    <a:p>
                      <a:r>
                        <a:rPr lang="en-US" smtClean="0"/>
                        <a:t>wasNull()</a:t>
                      </a:r>
                      <a:endParaRPr lang="en-US"/>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mtClean="0"/>
                        <a:t>Xác</a:t>
                      </a:r>
                      <a:r>
                        <a:rPr lang="en-US" baseline="0" smtClean="0"/>
                        <a:t> định nếu giá trị được đọc với phương thức getXXX() là một giá trị SQL null</a:t>
                      </a:r>
                      <a:endParaRPr lang="en-US" smtClean="0"/>
                    </a:p>
                  </a:txBody>
                  <a:tcPr/>
                </a:tc>
              </a:tr>
            </a:tbl>
          </a:graphicData>
        </a:graphic>
      </p:graphicFrame>
    </p:spTree>
    <p:extLst>
      <p:ext uri="{BB962C8B-B14F-4D97-AF65-F5344CB8AC3E}">
        <p14:creationId xmlns:p14="http://schemas.microsoft.com/office/powerpoint/2010/main" val="1986767791"/>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6.2. Nhận và xử lý ResultSet</a:t>
            </a:r>
            <a:endParaRPr lang="en-US"/>
          </a:p>
        </p:txBody>
      </p:sp>
      <p:sp>
        <p:nvSpPr>
          <p:cNvPr id="3" name="Content Placeholder 2"/>
          <p:cNvSpPr>
            <a:spLocks noGrp="1"/>
          </p:cNvSpPr>
          <p:nvPr>
            <p:ph idx="1"/>
          </p:nvPr>
        </p:nvSpPr>
        <p:spPr/>
        <p:txBody>
          <a:bodyPr/>
          <a:lstStyle/>
          <a:p>
            <a:r>
              <a:rPr lang="en-US" sz="2400" smtClean="0"/>
              <a:t>Khi truy vấn được thực thi, kết quả trả lại được lưu trữ trong đối tượng ResultSet</a:t>
            </a:r>
          </a:p>
          <a:p>
            <a:r>
              <a:rPr lang="en-US" sz="2400" smtClean="0"/>
              <a:t>Đối tượng ResultSet có thể được tạo theo 2 phương thức</a:t>
            </a:r>
          </a:p>
          <a:p>
            <a:pPr lvl="1"/>
            <a:r>
              <a:rPr lang="en-US" sz="2000" smtClean="0"/>
              <a:t>executeQuery()</a:t>
            </a:r>
          </a:p>
          <a:p>
            <a:pPr lvl="1"/>
            <a:r>
              <a:rPr lang="en-US" sz="2000" smtClean="0"/>
              <a:t>getResultSet()</a:t>
            </a:r>
          </a:p>
          <a:p>
            <a:r>
              <a:rPr lang="en-US" sz="2400" smtClean="0"/>
              <a:t>Khi thực thi executeQuery(), kết quả truy vấn dữ liệu sẽ được lưu trong Resultset. Vậy nhưng khi thực thi phương thức execute() thì sẽ không trả về kết quả trực tiếp, ta cần sử dụng getResulstSet() để tạo một ResultSet.</a:t>
            </a:r>
          </a:p>
          <a:p>
            <a:r>
              <a:rPr lang="en-US" sz="2400" smtClean="0"/>
              <a:t>Sử dụng đối tượng ResultSet() bằng các phương thức getXXX(), có thể trích rút sử dụng chỉ số dòng, cột ơ</a:t>
            </a:r>
            <a:endParaRPr lang="en-US" sz="2400"/>
          </a:p>
        </p:txBody>
      </p:sp>
    </p:spTree>
    <p:extLst>
      <p:ext uri="{BB962C8B-B14F-4D97-AF65-F5344CB8AC3E}">
        <p14:creationId xmlns:p14="http://schemas.microsoft.com/office/powerpoint/2010/main" val="2385823089"/>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r>
              <a:rPr lang="en-US" smtClean="0"/>
              <a:t>Truy cập ResultSet object:</a:t>
            </a:r>
          </a:p>
          <a:p>
            <a:pPr lvl="1"/>
            <a:r>
              <a:rPr lang="en-US" smtClean="0"/>
              <a:t>Sử dụng chỉ số cột hoặc tê cột để lựa chọn danh sách cột</a:t>
            </a:r>
          </a:p>
          <a:p>
            <a:pPr lvl="1"/>
            <a:r>
              <a:rPr lang="en-US" smtClean="0"/>
              <a:t>Sử dụng con trỏ trở đến dòng hiện tại để lựa chọn dòng</a:t>
            </a:r>
          </a:p>
          <a:p>
            <a:pPr lvl="1"/>
            <a:endParaRPr lang="en-US"/>
          </a:p>
        </p:txBody>
      </p:sp>
      <p:sp>
        <p:nvSpPr>
          <p:cNvPr id="4" name="Rectangle 3"/>
          <p:cNvSpPr/>
          <p:nvPr/>
        </p:nvSpPr>
        <p:spPr bwMode="auto">
          <a:xfrm>
            <a:off x="1322384" y="2768600"/>
            <a:ext cx="2563816" cy="3314700"/>
          </a:xfrm>
          <a:prstGeom prst="rect">
            <a:avLst/>
          </a:pr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endParaRPr kumimoji="0" lang="en-US" sz="1800" b="0" i="0" u="none" strike="noStrike" cap="none" normalizeH="0" baseline="0" smtClean="0">
              <a:ln>
                <a:noFill/>
              </a:ln>
              <a:solidFill>
                <a:schemeClr val="tx1"/>
              </a:solidFill>
              <a:effectLst/>
              <a:latin typeface="Arial" charset="0"/>
            </a:endParaRPr>
          </a:p>
        </p:txBody>
      </p:sp>
      <p:sp>
        <p:nvSpPr>
          <p:cNvPr id="5" name="Rectangle 4"/>
          <p:cNvSpPr/>
          <p:nvPr/>
        </p:nvSpPr>
        <p:spPr bwMode="auto">
          <a:xfrm>
            <a:off x="1498600" y="3098800"/>
            <a:ext cx="2235200" cy="520700"/>
          </a:xfrm>
          <a:prstGeom prst="rect">
            <a:avLst/>
          </a:pr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r>
              <a:rPr kumimoji="0" lang="en-US" sz="1800" b="0" i="0" u="none" strike="noStrike" cap="none" normalizeH="0" baseline="0" smtClean="0">
                <a:ln>
                  <a:noFill/>
                </a:ln>
                <a:solidFill>
                  <a:schemeClr val="tx1"/>
                </a:solidFill>
                <a:effectLst/>
                <a:latin typeface="Arial" charset="0"/>
              </a:rPr>
              <a:t>Row</a:t>
            </a:r>
            <a:r>
              <a:rPr kumimoji="0" lang="en-US" sz="1800" b="0" i="0" u="none" strike="noStrike" cap="none" normalizeH="0" smtClean="0">
                <a:ln>
                  <a:noFill/>
                </a:ln>
                <a:solidFill>
                  <a:schemeClr val="tx1"/>
                </a:solidFill>
                <a:effectLst/>
                <a:latin typeface="Arial" charset="0"/>
              </a:rPr>
              <a:t> 0- Empty Row</a:t>
            </a:r>
            <a:endParaRPr kumimoji="0" lang="en-US" sz="1800" b="0" i="0" u="none" strike="noStrike" cap="none" normalizeH="0" baseline="0" smtClean="0">
              <a:ln>
                <a:noFill/>
              </a:ln>
              <a:solidFill>
                <a:schemeClr val="tx1"/>
              </a:solidFill>
              <a:effectLst/>
              <a:latin typeface="Arial" charset="0"/>
            </a:endParaRPr>
          </a:p>
        </p:txBody>
      </p:sp>
      <p:sp>
        <p:nvSpPr>
          <p:cNvPr id="6" name="Rectangle 5"/>
          <p:cNvSpPr/>
          <p:nvPr/>
        </p:nvSpPr>
        <p:spPr bwMode="auto">
          <a:xfrm>
            <a:off x="1498600" y="3629351"/>
            <a:ext cx="2235200" cy="520700"/>
          </a:xfrm>
          <a:prstGeom prst="rect">
            <a:avLst/>
          </a:pr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r>
              <a:rPr kumimoji="0" lang="en-US" sz="1800" b="0" i="0" u="none" strike="noStrike" cap="none" normalizeH="0" baseline="0" smtClean="0">
                <a:ln>
                  <a:noFill/>
                </a:ln>
                <a:solidFill>
                  <a:schemeClr val="tx1"/>
                </a:solidFill>
                <a:effectLst/>
                <a:latin typeface="Arial" charset="0"/>
              </a:rPr>
              <a:t>Data-Row1</a:t>
            </a:r>
          </a:p>
        </p:txBody>
      </p:sp>
      <p:sp>
        <p:nvSpPr>
          <p:cNvPr id="7" name="Rectangle 6"/>
          <p:cNvSpPr/>
          <p:nvPr/>
        </p:nvSpPr>
        <p:spPr bwMode="auto">
          <a:xfrm>
            <a:off x="1498600" y="4150051"/>
            <a:ext cx="2235200" cy="520700"/>
          </a:xfrm>
          <a:prstGeom prst="rect">
            <a:avLst/>
          </a:pr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r>
              <a:rPr kumimoji="0" lang="en-US" sz="1800" b="0" i="0" u="none" strike="noStrike" cap="none" normalizeH="0" baseline="0" smtClean="0">
                <a:ln>
                  <a:noFill/>
                </a:ln>
                <a:solidFill>
                  <a:schemeClr val="tx1"/>
                </a:solidFill>
                <a:effectLst/>
                <a:latin typeface="Arial" charset="0"/>
              </a:rPr>
              <a:t>Data-Row2</a:t>
            </a:r>
          </a:p>
        </p:txBody>
      </p:sp>
      <p:sp>
        <p:nvSpPr>
          <p:cNvPr id="8" name="Rectangle 7"/>
          <p:cNvSpPr/>
          <p:nvPr/>
        </p:nvSpPr>
        <p:spPr bwMode="auto">
          <a:xfrm>
            <a:off x="1498600" y="5307176"/>
            <a:ext cx="2235200" cy="520700"/>
          </a:xfrm>
          <a:prstGeom prst="rect">
            <a:avLst/>
          </a:pr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r>
              <a:rPr kumimoji="0" lang="en-US" sz="1800" b="0" i="0" u="none" strike="noStrike" cap="none" normalizeH="0" baseline="0" smtClean="0">
                <a:ln>
                  <a:noFill/>
                </a:ln>
                <a:solidFill>
                  <a:schemeClr val="tx1"/>
                </a:solidFill>
                <a:effectLst/>
                <a:latin typeface="Arial" charset="0"/>
              </a:rPr>
              <a:t>Data-Rown</a:t>
            </a:r>
          </a:p>
        </p:txBody>
      </p:sp>
      <p:sp>
        <p:nvSpPr>
          <p:cNvPr id="9" name="Right Arrow 8"/>
          <p:cNvSpPr/>
          <p:nvPr/>
        </p:nvSpPr>
        <p:spPr bwMode="auto">
          <a:xfrm flipH="1">
            <a:off x="3733800" y="3178175"/>
            <a:ext cx="1333500" cy="361950"/>
          </a:xfrm>
          <a:prstGeom prst="rightArrow">
            <a:avLst/>
          </a:prstGeom>
          <a:ln>
            <a:headEnd type="none" w="med" len="med"/>
            <a:tailEnd type="none" w="med" len="med"/>
          </a:ln>
          <a:extLst/>
        </p:spPr>
        <p:style>
          <a:lnRef idx="2">
            <a:schemeClr val="accent2">
              <a:shade val="50000"/>
            </a:schemeClr>
          </a:lnRef>
          <a:fillRef idx="1">
            <a:schemeClr val="accent2"/>
          </a:fillRef>
          <a:effectRef idx="0">
            <a:schemeClr val="accent2"/>
          </a:effectRef>
          <a:fontRef idx="minor">
            <a:schemeClr val="lt1"/>
          </a:fontRef>
        </p:style>
        <p:txBody>
          <a:bodyPr vert="horz" wrap="square" lIns="91440" tIns="45720" rIns="91440" bIns="45720" numCol="1" rtlCol="0" anchor="t"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endParaRPr kumimoji="0" lang="en-US" sz="1800" b="0" i="0" u="none" strike="noStrike" cap="none" normalizeH="0" baseline="0" smtClean="0">
              <a:ln>
                <a:noFill/>
              </a:ln>
              <a:solidFill>
                <a:schemeClr val="tx1"/>
              </a:solidFill>
              <a:effectLst/>
              <a:latin typeface="Arial" charset="0"/>
            </a:endParaRPr>
          </a:p>
        </p:txBody>
      </p:sp>
      <p:sp>
        <p:nvSpPr>
          <p:cNvPr id="10" name="TextBox 9"/>
          <p:cNvSpPr txBox="1"/>
          <p:nvPr/>
        </p:nvSpPr>
        <p:spPr>
          <a:xfrm>
            <a:off x="1498600" y="2781300"/>
            <a:ext cx="1765300" cy="369332"/>
          </a:xfrm>
          <a:prstGeom prst="rect">
            <a:avLst/>
          </a:prstGeom>
          <a:noFill/>
        </p:spPr>
        <p:txBody>
          <a:bodyPr wrap="square" rtlCol="0">
            <a:spAutoFit/>
          </a:bodyPr>
          <a:lstStyle/>
          <a:p>
            <a:r>
              <a:rPr lang="en-US" smtClean="0"/>
              <a:t>ResultSet</a:t>
            </a:r>
            <a:endParaRPr lang="en-US"/>
          </a:p>
        </p:txBody>
      </p:sp>
      <p:sp>
        <p:nvSpPr>
          <p:cNvPr id="11" name="TextBox 10"/>
          <p:cNvSpPr txBox="1"/>
          <p:nvPr/>
        </p:nvSpPr>
        <p:spPr>
          <a:xfrm>
            <a:off x="4381500" y="2768600"/>
            <a:ext cx="2387600" cy="369332"/>
          </a:xfrm>
          <a:prstGeom prst="rect">
            <a:avLst/>
          </a:prstGeom>
          <a:noFill/>
        </p:spPr>
        <p:txBody>
          <a:bodyPr wrap="square" rtlCol="0">
            <a:spAutoFit/>
          </a:bodyPr>
          <a:lstStyle/>
          <a:p>
            <a:r>
              <a:rPr lang="en-US" smtClean="0"/>
              <a:t>Cusor Row Pointer</a:t>
            </a:r>
            <a:endParaRPr lang="en-US"/>
          </a:p>
        </p:txBody>
      </p:sp>
      <p:sp>
        <p:nvSpPr>
          <p:cNvPr id="12" name="TextBox 11"/>
          <p:cNvSpPr txBox="1"/>
          <p:nvPr/>
        </p:nvSpPr>
        <p:spPr>
          <a:xfrm>
            <a:off x="4254500" y="3540125"/>
            <a:ext cx="4306884" cy="2585323"/>
          </a:xfrm>
          <a:prstGeom prst="rect">
            <a:avLst/>
          </a:prstGeom>
          <a:noFill/>
        </p:spPr>
        <p:txBody>
          <a:bodyPr wrap="square" rtlCol="0">
            <a:spAutoFit/>
          </a:bodyPr>
          <a:lstStyle/>
          <a:p>
            <a:pPr marL="285750" indent="-285750" algn="just">
              <a:buFont typeface="Arial" panose="020B0604020202020204" pitchFamily="34" charset="0"/>
              <a:buChar char="•"/>
            </a:pPr>
            <a:r>
              <a:rPr lang="en-US" smtClean="0"/>
              <a:t>Một con trỏ được sử dụng để trỏ đến mỗi dòng dữ liệu. </a:t>
            </a:r>
          </a:p>
          <a:p>
            <a:pPr marL="285750" indent="-285750" algn="just">
              <a:buFont typeface="Arial" panose="020B0604020202020204" pitchFamily="34" charset="0"/>
              <a:buChar char="•"/>
            </a:pPr>
            <a:r>
              <a:rPr lang="en-US" smtClean="0"/>
              <a:t>Khi kết quả ResultSet vừa được trả về con trỏ trỏ đến dòng khởi tạo, dòng này là dòng trống</a:t>
            </a:r>
          </a:p>
          <a:p>
            <a:pPr marL="285750" indent="-285750" algn="just">
              <a:buFont typeface="Arial" panose="020B0604020202020204" pitchFamily="34" charset="0"/>
              <a:buChar char="•"/>
            </a:pPr>
            <a:r>
              <a:rPr lang="en-US" smtClean="0"/>
              <a:t>Để di chuyển đến dòng tiếp sử dụng phương thức next()</a:t>
            </a:r>
          </a:p>
          <a:p>
            <a:pPr marL="285750" indent="-285750" algn="just">
              <a:buFont typeface="Arial" panose="020B0604020202020204" pitchFamily="34" charset="0"/>
              <a:buChar char="•"/>
            </a:pPr>
            <a:r>
              <a:rPr lang="en-US" smtClean="0"/>
              <a:t>Sau đó sử dụng phương thức getXXX() để lấy dữ liệu cột của dòng hiện tại.</a:t>
            </a:r>
            <a:endParaRPr lang="en-US"/>
          </a:p>
        </p:txBody>
      </p:sp>
      <p:sp>
        <p:nvSpPr>
          <p:cNvPr id="13" name="Rectangle 12"/>
          <p:cNvSpPr/>
          <p:nvPr/>
        </p:nvSpPr>
        <p:spPr>
          <a:xfrm>
            <a:off x="4805680" y="6581001"/>
            <a:ext cx="4572000" cy="276999"/>
          </a:xfrm>
          <a:prstGeom prst="rect">
            <a:avLst/>
          </a:prstGeom>
        </p:spPr>
        <p:txBody>
          <a:bodyPr>
            <a:spAutoFit/>
          </a:bodyPr>
          <a:lstStyle/>
          <a:p>
            <a:r>
              <a:rPr lang="en-US" sz="1200"/>
              <a:t>Practical Database Programming with Java, Ying Bai, Wiley, 2011 </a:t>
            </a:r>
          </a:p>
        </p:txBody>
      </p:sp>
    </p:spTree>
    <p:extLst>
      <p:ext uri="{BB962C8B-B14F-4D97-AF65-F5344CB8AC3E}">
        <p14:creationId xmlns:p14="http://schemas.microsoft.com/office/powerpoint/2010/main" val="670783520"/>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Ví dụ mẫu</a:t>
            </a:r>
            <a:endParaRPr lang="en-US"/>
          </a:p>
        </p:txBody>
      </p:sp>
      <p:pic>
        <p:nvPicPr>
          <p:cNvPr id="4" name="Content Placeholder 3" descr="Screen Clipping"/>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457200" y="1395347"/>
            <a:ext cx="8229600" cy="4915031"/>
          </a:xfrm>
          <a:ln>
            <a:solidFill>
              <a:schemeClr val="accent1"/>
            </a:solidFill>
          </a:ln>
        </p:spPr>
      </p:pic>
      <p:pic>
        <p:nvPicPr>
          <p:cNvPr id="5" name="Picture 4" descr="Screen Clippi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414935" y="2671699"/>
            <a:ext cx="2181529" cy="905001"/>
          </a:xfrm>
          <a:prstGeom prst="rect">
            <a:avLst/>
          </a:prstGeom>
          <a:ln>
            <a:solidFill>
              <a:schemeClr val="accent1"/>
            </a:solidFill>
          </a:ln>
        </p:spPr>
      </p:pic>
      <p:sp>
        <p:nvSpPr>
          <p:cNvPr id="6" name="Line Callout 1 (Accent Bar) 5"/>
          <p:cNvSpPr/>
          <p:nvPr/>
        </p:nvSpPr>
        <p:spPr bwMode="auto">
          <a:xfrm>
            <a:off x="6045200" y="1981200"/>
            <a:ext cx="2551264" cy="533400"/>
          </a:xfrm>
          <a:prstGeom prst="accentCallout1">
            <a:avLst>
              <a:gd name="adj1" fmla="val 18750"/>
              <a:gd name="adj2" fmla="val -8333"/>
              <a:gd name="adj3" fmla="val 274405"/>
              <a:gd name="adj4" fmla="val -43809"/>
            </a:avLst>
          </a:pr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r>
              <a:rPr kumimoji="0" lang="en-US" sz="1800" b="0" i="0" u="none" strike="noStrike" cap="none" normalizeH="0" baseline="0" smtClean="0">
                <a:ln>
                  <a:noFill/>
                </a:ln>
                <a:solidFill>
                  <a:schemeClr val="tx1"/>
                </a:solidFill>
                <a:effectLst/>
                <a:latin typeface="Arial" charset="0"/>
              </a:rPr>
              <a:t>Trả</a:t>
            </a:r>
            <a:r>
              <a:rPr kumimoji="0" lang="en-US" sz="1800" b="0" i="0" u="none" strike="noStrike" cap="none" normalizeH="0" smtClean="0">
                <a:ln>
                  <a:noFill/>
                </a:ln>
                <a:solidFill>
                  <a:schemeClr val="tx1"/>
                </a:solidFill>
                <a:effectLst/>
                <a:latin typeface="Arial" charset="0"/>
              </a:rPr>
              <a:t> về đối tượng ResultSet</a:t>
            </a:r>
            <a:endParaRPr kumimoji="0" lang="en-US" sz="1800" b="0" i="0" u="none" strike="noStrike" cap="none" normalizeH="0" baseline="0" smtClean="0">
              <a:ln>
                <a:noFill/>
              </a:ln>
              <a:solidFill>
                <a:schemeClr val="tx1"/>
              </a:solidFill>
              <a:effectLst/>
              <a:latin typeface="Arial" charset="0"/>
            </a:endParaRPr>
          </a:p>
        </p:txBody>
      </p:sp>
      <p:sp>
        <p:nvSpPr>
          <p:cNvPr id="7" name="Line Callout 1 (Accent Bar) 6"/>
          <p:cNvSpPr/>
          <p:nvPr/>
        </p:nvSpPr>
        <p:spPr bwMode="auto">
          <a:xfrm>
            <a:off x="6135536" y="3733799"/>
            <a:ext cx="2551264" cy="533400"/>
          </a:xfrm>
          <a:prstGeom prst="accentCallout1">
            <a:avLst>
              <a:gd name="adj1" fmla="val 18750"/>
              <a:gd name="adj2" fmla="val -8333"/>
              <a:gd name="adj3" fmla="val 7738"/>
              <a:gd name="adj4" fmla="val -84628"/>
            </a:avLst>
          </a:pr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r>
              <a:rPr kumimoji="0" lang="en-US" sz="1800" b="0" i="0" u="none" strike="noStrike" cap="none" normalizeH="0" baseline="0" smtClean="0">
                <a:ln>
                  <a:noFill/>
                </a:ln>
                <a:solidFill>
                  <a:schemeClr val="tx1"/>
                </a:solidFill>
                <a:effectLst/>
                <a:latin typeface="Arial" charset="0"/>
              </a:rPr>
              <a:t>Chuyển</a:t>
            </a:r>
            <a:r>
              <a:rPr kumimoji="0" lang="en-US" sz="1800" b="0" i="0" u="none" strike="noStrike" cap="none" normalizeH="0" smtClean="0">
                <a:ln>
                  <a:noFill/>
                </a:ln>
                <a:solidFill>
                  <a:schemeClr val="tx1"/>
                </a:solidFill>
                <a:effectLst/>
                <a:latin typeface="Arial" charset="0"/>
              </a:rPr>
              <a:t> qua từng dòng</a:t>
            </a:r>
            <a:endParaRPr kumimoji="0" lang="en-US" sz="1800" b="0" i="0" u="none" strike="noStrike" cap="none" normalizeH="0" baseline="0" smtClean="0">
              <a:ln>
                <a:noFill/>
              </a:ln>
              <a:solidFill>
                <a:schemeClr val="tx1"/>
              </a:solidFill>
              <a:effectLst/>
              <a:latin typeface="Arial" charset="0"/>
            </a:endParaRPr>
          </a:p>
        </p:txBody>
      </p:sp>
      <p:sp>
        <p:nvSpPr>
          <p:cNvPr id="8" name="Line Callout 1 (Accent Bar) 7"/>
          <p:cNvSpPr/>
          <p:nvPr/>
        </p:nvSpPr>
        <p:spPr bwMode="auto">
          <a:xfrm>
            <a:off x="6135536" y="5219698"/>
            <a:ext cx="2551264" cy="533400"/>
          </a:xfrm>
          <a:prstGeom prst="accentCallout1">
            <a:avLst>
              <a:gd name="adj1" fmla="val 18750"/>
              <a:gd name="adj2" fmla="val -8333"/>
              <a:gd name="adj3" fmla="val -104166"/>
              <a:gd name="adj4" fmla="val -45302"/>
            </a:avLst>
          </a:pr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r>
              <a:rPr kumimoji="0" lang="en-US" sz="1800" b="0" i="0" u="none" strike="noStrike" cap="none" normalizeH="0" baseline="0" smtClean="0">
                <a:ln>
                  <a:noFill/>
                </a:ln>
                <a:solidFill>
                  <a:schemeClr val="tx1"/>
                </a:solidFill>
                <a:effectLst/>
                <a:latin typeface="Arial" charset="0"/>
              </a:rPr>
              <a:t>Truy cập</a:t>
            </a:r>
            <a:r>
              <a:rPr kumimoji="0" lang="en-US" sz="1800" b="0" i="0" u="none" strike="noStrike" cap="none" normalizeH="0" smtClean="0">
                <a:ln>
                  <a:noFill/>
                </a:ln>
                <a:solidFill>
                  <a:schemeClr val="tx1"/>
                </a:solidFill>
                <a:effectLst/>
                <a:latin typeface="Arial" charset="0"/>
              </a:rPr>
              <a:t> dữ liệu cột qua chỉ số cột hoặc tên</a:t>
            </a:r>
            <a:endParaRPr kumimoji="0" lang="en-US" sz="1800" b="0" i="0" u="none" strike="noStrike" cap="none" normalizeH="0" baseline="0" smtClean="0">
              <a:ln>
                <a:noFill/>
              </a:ln>
              <a:solidFill>
                <a:schemeClr val="tx1"/>
              </a:solidFill>
              <a:effectLst/>
              <a:latin typeface="Arial" charset="0"/>
            </a:endParaRPr>
          </a:p>
        </p:txBody>
      </p:sp>
    </p:spTree>
    <p:extLst>
      <p:ext uri="{BB962C8B-B14F-4D97-AF65-F5344CB8AC3E}">
        <p14:creationId xmlns:p14="http://schemas.microsoft.com/office/powerpoint/2010/main" val="3908890404"/>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Content Placeholder 8" descr="Screen Clipping"/>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745651" y="1228725"/>
            <a:ext cx="7652697" cy="5248275"/>
          </a:xfrm>
          <a:ln>
            <a:solidFill>
              <a:schemeClr val="accent1"/>
            </a:solidFill>
          </a:ln>
        </p:spPr>
      </p:pic>
      <p:sp>
        <p:nvSpPr>
          <p:cNvPr id="2" name="Title 1"/>
          <p:cNvSpPr>
            <a:spLocks noGrp="1"/>
          </p:cNvSpPr>
          <p:nvPr>
            <p:ph type="title"/>
          </p:nvPr>
        </p:nvSpPr>
        <p:spPr/>
        <p:txBody>
          <a:bodyPr/>
          <a:lstStyle/>
          <a:p>
            <a:r>
              <a:rPr lang="en-US" smtClean="0"/>
              <a:t>Ví dụ mẫu</a:t>
            </a:r>
            <a:endParaRPr lang="en-US"/>
          </a:p>
        </p:txBody>
      </p:sp>
      <p:sp>
        <p:nvSpPr>
          <p:cNvPr id="6" name="Line Callout 1 (Accent Bar) 5"/>
          <p:cNvSpPr/>
          <p:nvPr/>
        </p:nvSpPr>
        <p:spPr bwMode="auto">
          <a:xfrm>
            <a:off x="6413223" y="3586162"/>
            <a:ext cx="2551264" cy="731838"/>
          </a:xfrm>
          <a:prstGeom prst="accentCallout1">
            <a:avLst>
              <a:gd name="adj1" fmla="val 18750"/>
              <a:gd name="adj2" fmla="val -8333"/>
              <a:gd name="adj3" fmla="val 7738"/>
              <a:gd name="adj4" fmla="val -22902"/>
            </a:avLst>
          </a:pr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r>
              <a:rPr kumimoji="0" lang="en-US" sz="1800" b="0" i="0" u="none" strike="noStrike" cap="none" normalizeH="0" baseline="0" smtClean="0">
                <a:ln>
                  <a:noFill/>
                </a:ln>
                <a:solidFill>
                  <a:schemeClr val="tx1"/>
                </a:solidFill>
                <a:effectLst/>
                <a:latin typeface="Arial" charset="0"/>
              </a:rPr>
              <a:t>Câu</a:t>
            </a:r>
            <a:r>
              <a:rPr kumimoji="0" lang="en-US" sz="1800" b="0" i="0" u="none" strike="noStrike" cap="none" normalizeH="0" smtClean="0">
                <a:ln>
                  <a:noFill/>
                </a:ln>
                <a:solidFill>
                  <a:schemeClr val="tx1"/>
                </a:solidFill>
                <a:effectLst/>
                <a:latin typeface="Arial" charset="0"/>
              </a:rPr>
              <a:t> lệnh truy vấn có tham số vào</a:t>
            </a:r>
            <a:endParaRPr kumimoji="0" lang="en-US" sz="1800" b="0" i="0" u="none" strike="noStrike" cap="none" normalizeH="0" baseline="0" smtClean="0">
              <a:ln>
                <a:noFill/>
              </a:ln>
              <a:solidFill>
                <a:schemeClr val="tx1"/>
              </a:solidFill>
              <a:effectLst/>
              <a:latin typeface="Arial" charset="0"/>
            </a:endParaRPr>
          </a:p>
        </p:txBody>
      </p:sp>
      <p:sp>
        <p:nvSpPr>
          <p:cNvPr id="10" name="TextBox 9"/>
          <p:cNvSpPr txBox="1"/>
          <p:nvPr/>
        </p:nvSpPr>
        <p:spPr>
          <a:xfrm>
            <a:off x="4089400" y="5880100"/>
            <a:ext cx="4308948" cy="646331"/>
          </a:xfrm>
          <a:prstGeom prst="rect">
            <a:avLst/>
          </a:prstGeom>
          <a:noFill/>
        </p:spPr>
        <p:txBody>
          <a:bodyPr wrap="square" rtlCol="0">
            <a:spAutoFit/>
          </a:bodyPr>
          <a:lstStyle/>
          <a:p>
            <a:r>
              <a:rPr lang="en-US" b="1" i="1" smtClean="0"/>
              <a:t>Ví dụ liệt kê những lần bán của mặt hàng được nhập tên từ bàn phím</a:t>
            </a:r>
            <a:endParaRPr lang="en-US" b="1" i="1"/>
          </a:p>
        </p:txBody>
      </p:sp>
    </p:spTree>
    <p:extLst>
      <p:ext uri="{BB962C8B-B14F-4D97-AF65-F5344CB8AC3E}">
        <p14:creationId xmlns:p14="http://schemas.microsoft.com/office/powerpoint/2010/main" val="1670919740"/>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fld id="{D55F1051-63A8-40BE-A0A8-9F6D9BC932E4}" type="slidenum">
              <a:rPr lang="en-US" smtClean="0"/>
              <a:t>60</a:t>
            </a:fld>
            <a:endParaRPr lang="en-US"/>
          </a:p>
        </p:txBody>
      </p:sp>
      <p:pic>
        <p:nvPicPr>
          <p:cNvPr id="6" name="Content Placeholder 5"/>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410399" y="1645408"/>
            <a:ext cx="8556179" cy="3422471"/>
          </a:xfrm>
        </p:spPr>
      </p:pic>
    </p:spTree>
    <p:extLst>
      <p:ext uri="{BB962C8B-B14F-4D97-AF65-F5344CB8AC3E}">
        <p14:creationId xmlns:p14="http://schemas.microsoft.com/office/powerpoint/2010/main" val="1734164788"/>
      </p:ext>
    </p:extLst>
  </p:cSld>
  <p:clrMapOvr>
    <a:masterClrMapping/>
  </p:clrMapOvr>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Tài liệu tham khảo</a:t>
            </a:r>
            <a:endParaRPr lang="en-US"/>
          </a:p>
        </p:txBody>
      </p:sp>
      <p:sp>
        <p:nvSpPr>
          <p:cNvPr id="3" name="Content Placeholder 2"/>
          <p:cNvSpPr>
            <a:spLocks noGrp="1"/>
          </p:cNvSpPr>
          <p:nvPr>
            <p:ph idx="1"/>
          </p:nvPr>
        </p:nvSpPr>
        <p:spPr>
          <a:xfrm>
            <a:off x="446689" y="1228727"/>
            <a:ext cx="8229600" cy="5248275"/>
          </a:xfrm>
        </p:spPr>
        <p:txBody>
          <a:bodyPr/>
          <a:lstStyle/>
          <a:p>
            <a:r>
              <a:rPr lang="en-US" smtClean="0"/>
              <a:t>Fundamentals of Java, Aptech, 2013</a:t>
            </a:r>
          </a:p>
          <a:p>
            <a:r>
              <a:rPr lang="en-US" smtClean="0"/>
              <a:t>Fundamentals of Java Programming, Misunorio Ogihara, Springer, 2018</a:t>
            </a:r>
          </a:p>
          <a:p>
            <a:r>
              <a:rPr lang="en-US"/>
              <a:t>Practical Database Programming with Java, Ying Bai, Wiley, </a:t>
            </a:r>
            <a:r>
              <a:rPr lang="en-US" smtClean="0"/>
              <a:t>2011 </a:t>
            </a:r>
          </a:p>
          <a:p>
            <a:r>
              <a:rPr lang="en-US" smtClean="0">
                <a:hlinkClick r:id="rId2"/>
              </a:rPr>
              <a:t>https</a:t>
            </a:r>
            <a:r>
              <a:rPr lang="en-US">
                <a:hlinkClick r:id="rId2"/>
              </a:rPr>
              <a:t>://openplanning.net/</a:t>
            </a:r>
            <a:endParaRPr lang="en-US"/>
          </a:p>
          <a:p>
            <a:r>
              <a:rPr lang="en-US">
                <a:hlinkClick r:id="rId3"/>
              </a:rPr>
              <a:t>http://www.btechsmartclass.com/java/java-inheritance-basics.html</a:t>
            </a:r>
            <a:endParaRPr lang="en-US"/>
          </a:p>
          <a:p>
            <a:r>
              <a:rPr lang="en-US">
                <a:hlinkClick r:id="rId4"/>
              </a:rPr>
              <a:t>https://viettuts.vn/java/tinh-da-hinh-trong-java</a:t>
            </a:r>
            <a:endParaRPr lang="en-US"/>
          </a:p>
          <a:p>
            <a:r>
              <a:rPr lang="en-US"/>
              <a:t>https://iviettech.vn/blog/thiet-ke-co-so-du-lieu/10569-co-so-du-lieu-la-gi-co-so-du-lieu-quan-he-la-gi.html</a:t>
            </a:r>
          </a:p>
        </p:txBody>
      </p:sp>
    </p:spTree>
    <p:extLst>
      <p:ext uri="{BB962C8B-B14F-4D97-AF65-F5344CB8AC3E}">
        <p14:creationId xmlns:p14="http://schemas.microsoft.com/office/powerpoint/2010/main" val="1874808227"/>
      </p:ext>
    </p:extLst>
  </p:cSld>
  <p:clrMapOvr>
    <a:masterClrMapping/>
  </p:clrMapOvr>
  <p:timing>
    <p:tnLst>
      <p:par>
        <p:cTn id="1" dur="indefinite" restart="never" nodeType="tmRoot"/>
      </p:par>
    </p:tnLst>
  </p:timing>
</p:sld>
</file>

<file path=ppt/theme/theme1.xml><?xml version="1.0" encoding="utf-8"?>
<a:theme xmlns:a="http://schemas.openxmlformats.org/drawingml/2006/main" name="Theme1">
  <a:themeElements>
    <a:clrScheme name="Custom 1">
      <a:dk1>
        <a:sysClr val="windowText" lastClr="000000"/>
      </a:dk1>
      <a:lt1>
        <a:sysClr val="window" lastClr="FFFFFF"/>
      </a:lt1>
      <a:dk2>
        <a:srgbClr val="3E3D2D"/>
      </a:dk2>
      <a:lt2>
        <a:srgbClr val="FFFFFF"/>
      </a:lt2>
      <a:accent1>
        <a:srgbClr val="FF6600"/>
      </a:accent1>
      <a:accent2>
        <a:srgbClr val="71685A"/>
      </a:accent2>
      <a:accent3>
        <a:srgbClr val="FF6700"/>
      </a:accent3>
      <a:accent4>
        <a:srgbClr val="BF4D00"/>
      </a:accent4>
      <a:accent5>
        <a:srgbClr val="956B43"/>
      </a:accent5>
      <a:accent6>
        <a:srgbClr val="FEA022"/>
      </a:accent6>
      <a:hlink>
        <a:srgbClr val="E68200"/>
      </a:hlink>
      <a:folHlink>
        <a:srgbClr val="FFA365"/>
      </a:folHlink>
    </a:clrScheme>
    <a:fontScheme name="Custom 1">
      <a:majorFont>
        <a:latin typeface="Cambria"/>
        <a:ea typeface=""/>
        <a:cs typeface=""/>
      </a:majorFont>
      <a:minorFont>
        <a:latin typeface="Cambria"/>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en-US" sz="1800" b="0" i="0" u="none" strike="noStrike" cap="none" normalizeH="0" baseline="0" smtClean="0">
            <a:ln>
              <a:noFill/>
            </a:ln>
            <a:solidFill>
              <a:schemeClr val="tx1"/>
            </a:solidFill>
            <a:effectLst/>
            <a:latin typeface="Arial"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en-US" sz="1800" b="0" i="0" u="none" strike="noStrike" cap="none" normalizeH="0" baseline="0" smtClean="0">
            <a:ln>
              <a:noFill/>
            </a:ln>
            <a:solidFill>
              <a:schemeClr val="tx1"/>
            </a:solidFill>
            <a:effectLst/>
            <a:latin typeface="Arial" charset="0"/>
          </a:defRPr>
        </a:defPPr>
      </a:lstStyle>
    </a:lnDef>
  </a:objectDefaults>
  <a:extraClrSchemeLst>
    <a:extraClrScheme>
      <a:clrScheme name="sample 1">
        <a:dk1>
          <a:srgbClr val="000000"/>
        </a:dk1>
        <a:lt1>
          <a:srgbClr val="FFFFFF"/>
        </a:lt1>
        <a:dk2>
          <a:srgbClr val="000798"/>
        </a:dk2>
        <a:lt2>
          <a:srgbClr val="B2B2B2"/>
        </a:lt2>
        <a:accent1>
          <a:srgbClr val="1B33E7"/>
        </a:accent1>
        <a:accent2>
          <a:srgbClr val="6699FF"/>
        </a:accent2>
        <a:accent3>
          <a:srgbClr val="FFFFFF"/>
        </a:accent3>
        <a:accent4>
          <a:srgbClr val="000000"/>
        </a:accent4>
        <a:accent5>
          <a:srgbClr val="ABADF1"/>
        </a:accent5>
        <a:accent6>
          <a:srgbClr val="5C8AE7"/>
        </a:accent6>
        <a:hlink>
          <a:srgbClr val="99CCFF"/>
        </a:hlink>
        <a:folHlink>
          <a:srgbClr val="3366CC"/>
        </a:folHlink>
      </a:clrScheme>
      <a:clrMap bg1="lt1" tx1="dk1" bg2="lt2" tx2="dk2" accent1="accent1" accent2="accent2" accent3="accent3" accent4="accent4" accent5="accent5" accent6="accent6" hlink="hlink" folHlink="folHlink"/>
    </a:extraClrScheme>
    <a:extraClrScheme>
      <a:clrScheme name="sample 2">
        <a:dk1>
          <a:srgbClr val="000000"/>
        </a:dk1>
        <a:lt1>
          <a:srgbClr val="FFFFFF"/>
        </a:lt1>
        <a:dk2>
          <a:srgbClr val="094332"/>
        </a:dk2>
        <a:lt2>
          <a:srgbClr val="B2B2B2"/>
        </a:lt2>
        <a:accent1>
          <a:srgbClr val="0D6531"/>
        </a:accent1>
        <a:accent2>
          <a:srgbClr val="39AF6E"/>
        </a:accent2>
        <a:accent3>
          <a:srgbClr val="FFFFFF"/>
        </a:accent3>
        <a:accent4>
          <a:srgbClr val="000000"/>
        </a:accent4>
        <a:accent5>
          <a:srgbClr val="AAB8AD"/>
        </a:accent5>
        <a:accent6>
          <a:srgbClr val="339E63"/>
        </a:accent6>
        <a:hlink>
          <a:srgbClr val="93E1A0"/>
        </a:hlink>
        <a:folHlink>
          <a:srgbClr val="1D834B"/>
        </a:folHlink>
      </a:clrScheme>
      <a:clrMap bg1="lt1" tx1="dk1" bg2="lt2" tx2="dk2" accent1="accent1" accent2="accent2" accent3="accent3" accent4="accent4" accent5="accent5" accent6="accent6" hlink="hlink" folHlink="folHlink"/>
    </a:extraClrScheme>
    <a:extraClrScheme>
      <a:clrScheme name="sample 3">
        <a:dk1>
          <a:srgbClr val="000000"/>
        </a:dk1>
        <a:lt1>
          <a:srgbClr val="FFFFFF"/>
        </a:lt1>
        <a:dk2>
          <a:srgbClr val="275CA3"/>
        </a:dk2>
        <a:lt2>
          <a:srgbClr val="C0C0C0"/>
        </a:lt2>
        <a:accent1>
          <a:srgbClr val="529EBC"/>
        </a:accent1>
        <a:accent2>
          <a:srgbClr val="55BEE3"/>
        </a:accent2>
        <a:accent3>
          <a:srgbClr val="FFFFFF"/>
        </a:accent3>
        <a:accent4>
          <a:srgbClr val="000000"/>
        </a:accent4>
        <a:accent5>
          <a:srgbClr val="B3CCDA"/>
        </a:accent5>
        <a:accent6>
          <a:srgbClr val="4CACCE"/>
        </a:accent6>
        <a:hlink>
          <a:srgbClr val="9FD4F1"/>
        </a:hlink>
        <a:folHlink>
          <a:srgbClr val="0099CC"/>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Theme1" id="{1C174CB8-4ECC-412D-A934-188137497CE9}" vid="{29585AFE-8B2E-46BA-A8FC-6BBDA0C7EFC9}"/>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Theme1</Template>
  <TotalTime>7746</TotalTime>
  <Words>4820</Words>
  <Application>Microsoft Office PowerPoint</Application>
  <PresentationFormat>On-screen Show (4:3)</PresentationFormat>
  <Paragraphs>480</Paragraphs>
  <Slides>61</Slides>
  <Notes>4</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61</vt:i4>
      </vt:variant>
    </vt:vector>
  </HeadingPairs>
  <TitlesOfParts>
    <vt:vector size="68" baseType="lpstr">
      <vt:lpstr>Arial</vt:lpstr>
      <vt:lpstr>Calibri</vt:lpstr>
      <vt:lpstr>Cambria</vt:lpstr>
      <vt:lpstr>Consolas</vt:lpstr>
      <vt:lpstr>Tahoma</vt:lpstr>
      <vt:lpstr>Wingdings</vt:lpstr>
      <vt:lpstr>Theme1</vt:lpstr>
      <vt:lpstr>CHƯƠNG 5 CONNECTING AND ACCESSING DATABASE WITH JDBC (Part 1)</vt:lpstr>
      <vt:lpstr>Nội dung</vt:lpstr>
      <vt:lpstr>5.1.1. Giới thiệu</vt:lpstr>
      <vt:lpstr>5.1.2. Mô hình hai tầng Client-Server</vt:lpstr>
      <vt:lpstr>PowerPoint Presentation</vt:lpstr>
      <vt:lpstr>5.1.3. Mô hình ba tầng </vt:lpstr>
      <vt:lpstr>PowerPoint Presentation</vt:lpstr>
      <vt:lpstr>5.1.4. Xây dựng ứng dụng cơ bản</vt:lpstr>
      <vt:lpstr>5.1.5. Kết nối CSDL</vt:lpstr>
      <vt:lpstr>PowerPoint Presentation</vt:lpstr>
      <vt:lpstr>PowerPoint Presentation</vt:lpstr>
      <vt:lpstr>PowerPoint Presentation</vt:lpstr>
      <vt:lpstr>Phương thức trong giao diện Connection</vt:lpstr>
      <vt:lpstr>Nội dung</vt:lpstr>
      <vt:lpstr>5.1. Giới thiệu</vt:lpstr>
      <vt:lpstr>Lớp Statement</vt:lpstr>
      <vt:lpstr>Giao diện Statement chứa 18 phương thức</vt:lpstr>
      <vt:lpstr>Giao diện Statement chứa 18 phương thức</vt:lpstr>
      <vt:lpstr>Lớp PreparedStatement</vt:lpstr>
      <vt:lpstr>Giao diện PreparedStatement</vt:lpstr>
      <vt:lpstr>Giao diện PreparedStatement</vt:lpstr>
      <vt:lpstr>Giao diện PreparedStatement</vt:lpstr>
      <vt:lpstr>Lớp CallableStatement</vt:lpstr>
      <vt:lpstr>Giao diện CallableStatement</vt:lpstr>
      <vt:lpstr>Giao diện CallableStatement</vt:lpstr>
      <vt:lpstr>PowerPoint Presentation</vt:lpstr>
      <vt:lpstr>5.2. Sử dụng đối tượng Statement</vt:lpstr>
      <vt:lpstr>Ví dụ mẫu</vt:lpstr>
      <vt:lpstr>5.3. Sử dụng đối tượng PreparedStatement</vt:lpstr>
      <vt:lpstr>Thiết lập tham số vào</vt:lpstr>
      <vt:lpstr>Thiết lập tham số vào</vt:lpstr>
      <vt:lpstr>Ví dụ</vt:lpstr>
      <vt:lpstr>Tham số vào là kiểu Object</vt:lpstr>
      <vt:lpstr>Ví dụ</vt:lpstr>
      <vt:lpstr>Thực thi đối tượng PreparedStatement</vt:lpstr>
      <vt:lpstr>Ví dụ mẫu</vt:lpstr>
      <vt:lpstr>5.4. Sử dụng đối tượng CallableStatement</vt:lpstr>
      <vt:lpstr>Xây dựng câu lệnh truy vấn</vt:lpstr>
      <vt:lpstr>Tạo đối tượng CallableStatement</vt:lpstr>
      <vt:lpstr>Thiết lập tham số vào và ra</vt:lpstr>
      <vt:lpstr>Thực thi đối tượng CallableStatement </vt:lpstr>
      <vt:lpstr>Ví dụ mẫu</vt:lpstr>
      <vt:lpstr>PowerPoint Presentation</vt:lpstr>
      <vt:lpstr>PowerPoint Presentation</vt:lpstr>
      <vt:lpstr>5.5.  Tạo và thực thi câu lệnh SQL</vt:lpstr>
      <vt:lpstr>Tạo và thực thi câu lệnh DDL</vt:lpstr>
      <vt:lpstr>Tạo và thực thi câu lệnh DML</vt:lpstr>
      <vt:lpstr>Tạo và thực thi câu lệnh DML</vt:lpstr>
      <vt:lpstr>Nội dung</vt:lpstr>
      <vt:lpstr>6.1. Giới thiệu</vt:lpstr>
      <vt:lpstr>getResultSet và getUpdateCount</vt:lpstr>
      <vt:lpstr>ResultSet </vt:lpstr>
      <vt:lpstr>PowerPoint Presentation</vt:lpstr>
      <vt:lpstr>PowerPoint Presentation</vt:lpstr>
      <vt:lpstr>PowerPoint Presentation</vt:lpstr>
      <vt:lpstr>6.2. Nhận và xử lý ResultSet</vt:lpstr>
      <vt:lpstr>PowerPoint Presentation</vt:lpstr>
      <vt:lpstr>Ví dụ mẫu</vt:lpstr>
      <vt:lpstr>Ví dụ mẫu</vt:lpstr>
      <vt:lpstr>PowerPoint Presentation</vt:lpstr>
      <vt:lpstr>Tài liệu tham khảo</vt:lpstr>
    </vt:vector>
  </TitlesOfParts>
  <Company>Microsoft</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TỔNG QUAN VỀ TRÍ TUỆ NHÂN TẠO</dc:title>
  <dc:creator>AnPhuongDiep</dc:creator>
  <cp:lastModifiedBy>Microsoft account</cp:lastModifiedBy>
  <cp:revision>371</cp:revision>
  <dcterms:created xsi:type="dcterms:W3CDTF">2020-06-02T08:04:28Z</dcterms:created>
  <dcterms:modified xsi:type="dcterms:W3CDTF">2022-06-08T13:41:05Z</dcterms:modified>
</cp:coreProperties>
</file>