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sldIdLst>
    <p:sldId id="260" r:id="rId2"/>
    <p:sldId id="412" r:id="rId3"/>
    <p:sldId id="413" r:id="rId4"/>
    <p:sldId id="414" r:id="rId5"/>
    <p:sldId id="415" r:id="rId6"/>
    <p:sldId id="416" r:id="rId7"/>
    <p:sldId id="417" r:id="rId8"/>
    <p:sldId id="437" r:id="rId9"/>
    <p:sldId id="418" r:id="rId10"/>
    <p:sldId id="419" r:id="rId11"/>
    <p:sldId id="420" r:id="rId12"/>
    <p:sldId id="421" r:id="rId13"/>
    <p:sldId id="423" r:id="rId14"/>
    <p:sldId id="435" r:id="rId15"/>
    <p:sldId id="436" r:id="rId16"/>
    <p:sldId id="422" r:id="rId17"/>
    <p:sldId id="424" r:id="rId18"/>
    <p:sldId id="425" r:id="rId19"/>
    <p:sldId id="426" r:id="rId20"/>
    <p:sldId id="427" r:id="rId21"/>
    <p:sldId id="428" r:id="rId22"/>
    <p:sldId id="429" r:id="rId23"/>
    <p:sldId id="430" r:id="rId24"/>
    <p:sldId id="431" r:id="rId25"/>
    <p:sldId id="432" r:id="rId26"/>
    <p:sldId id="433" r:id="rId27"/>
    <p:sldId id="434" r:id="rId28"/>
    <p:sldId id="438" r:id="rId29"/>
    <p:sldId id="440" r:id="rId30"/>
    <p:sldId id="439" r:id="rId31"/>
    <p:sldId id="282" r:id="rId32"/>
    <p:sldId id="30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account" initials="Ma" lastIdx="2" clrIdx="0">
    <p:extLst>
      <p:ext uri="{19B8F6BF-5375-455C-9EA6-DF929625EA0E}">
        <p15:presenceInfo xmlns:p15="http://schemas.microsoft.com/office/powerpoint/2012/main" userId="5ef6744a2e7e812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C952"/>
    <a:srgbClr val="F29D64"/>
    <a:srgbClr val="25306E"/>
    <a:srgbClr val="2D6633"/>
    <a:srgbClr val="099ED9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1128" autoAdjust="0"/>
  </p:normalViewPr>
  <p:slideViewPr>
    <p:cSldViewPr snapToGrid="0">
      <p:cViewPr varScale="1">
        <p:scale>
          <a:sx n="91" d="100"/>
          <a:sy n="91" d="100"/>
        </p:scale>
        <p:origin x="208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5-25T08:26:20.986" idx="2">
    <p:pos x="10" y="10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26D3AC-0F27-4ED1-A1F8-89FA0732B42A}" type="datetimeFigureOut">
              <a:rPr lang="en-GB" smtClean="0"/>
              <a:t>01/06/2022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95F42-A089-4824-B5E2-D5F665D256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667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95F42-A089-4824-B5E2-D5F665D256F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416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149350" y="2132858"/>
            <a:ext cx="7239074" cy="1583531"/>
          </a:xfrm>
        </p:spPr>
        <p:txBody>
          <a:bodyPr/>
          <a:lstStyle>
            <a:lvl1pPr algn="ctr">
              <a:defRPr sz="4400" i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 hasCustomPrompt="1"/>
          </p:nvPr>
        </p:nvSpPr>
        <p:spPr bwMode="gray">
          <a:xfrm>
            <a:off x="1149350" y="4428728"/>
            <a:ext cx="7239074" cy="728464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Giảng viên: Triệu Thu Hương</a:t>
            </a:r>
            <a:endParaRPr lang="en-US" noProof="0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gray">
          <a:xfrm>
            <a:off x="1144423" y="4149080"/>
            <a:ext cx="3619537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/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gray">
          <a:xfrm>
            <a:off x="1149350" y="4103362"/>
            <a:ext cx="7239074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>
              <a:solidFill>
                <a:srgbClr val="FF33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39752" y="478413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baseline="0" smtClean="0">
                <a:solidFill>
                  <a:srgbClr val="0033CC"/>
                </a:solidFill>
                <a:latin typeface="Cambria" pitchFamily="18" charset="0"/>
              </a:rPr>
              <a:t>DATABASE PROGRAMMING IN JAVA</a:t>
            </a:r>
            <a:endParaRPr lang="vi-VN" b="1">
              <a:solidFill>
                <a:srgbClr val="0033CC"/>
              </a:solidFill>
              <a:latin typeface="Cambria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59094"/>
            <a:ext cx="1127935" cy="1137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8" y="61287"/>
            <a:ext cx="1356120" cy="120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54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 sz="2400">
                <a:solidFill>
                  <a:srgbClr val="003399"/>
                </a:solidFill>
                <a:latin typeface="+mj-lt"/>
              </a:defRPr>
            </a:lvl2pPr>
            <a:lvl3pPr>
              <a:defRPr sz="2200">
                <a:solidFill>
                  <a:srgbClr val="800000"/>
                </a:solidFill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>
              <a:defRPr sz="1200" b="0">
                <a:latin typeface="+mj-lt"/>
              </a:defRPr>
            </a:lvl1pPr>
          </a:lstStyle>
          <a:p>
            <a:fld id="{B6B660BE-11E5-49C5-9092-33DADC997675}" type="slidenum">
              <a:rPr lang="en-GB" smtClean="0"/>
              <a:t>‹#›</a:t>
            </a:fld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>
                <a:latin typeface="+mj-lt"/>
              </a:defRPr>
            </a:lvl1pPr>
          </a:lstStyle>
          <a:p>
            <a:fld id="{F39926C8-B9C3-4B6B-9F3F-A80FC91DE0D5}" type="datetimeFigureOut">
              <a:rPr lang="en-GB" smtClean="0"/>
              <a:t>01/06/2022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889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391400" cy="487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28727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vi-VN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/>
            </a:lvl1pPr>
          </a:lstStyle>
          <a:p>
            <a:endParaRPr lang="en-GB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 algn="r">
              <a:defRPr sz="1200" b="0"/>
            </a:lvl1pPr>
          </a:lstStyle>
          <a:p>
            <a:fld id="{B6B660BE-11E5-49C5-9092-33DADC99767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Date Placeholder 5"/>
          <p:cNvSpPr>
            <a:spLocks noGrp="1"/>
          </p:cNvSpPr>
          <p:nvPr>
            <p:ph type="dt" sz="half" idx="1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/>
            </a:lvl1pPr>
          </a:lstStyle>
          <a:p>
            <a:fld id="{F39926C8-B9C3-4B6B-9F3F-A80FC91DE0D5}" type="datetimeFigureOut">
              <a:rPr lang="en-GB" smtClean="0"/>
              <a:t>01/06/2022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912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149350" y="2132858"/>
            <a:ext cx="7239074" cy="1583531"/>
          </a:xfrm>
        </p:spPr>
        <p:txBody>
          <a:bodyPr/>
          <a:lstStyle>
            <a:lvl1pPr algn="ctr">
              <a:defRPr sz="4400" i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149350" y="4428728"/>
            <a:ext cx="7239074" cy="728464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gray">
          <a:xfrm>
            <a:off x="1144423" y="4149080"/>
            <a:ext cx="3619537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/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gray">
          <a:xfrm>
            <a:off x="1149350" y="4103362"/>
            <a:ext cx="7239074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>
              <a:solidFill>
                <a:srgbClr val="FF33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8" y="61287"/>
            <a:ext cx="1356120" cy="1207473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/>
            </a:lvl1pPr>
          </a:lstStyle>
          <a:p>
            <a:endParaRPr lang="en-GB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 algn="r">
              <a:defRPr sz="1200" b="0"/>
            </a:lvl1pPr>
          </a:lstStyle>
          <a:p>
            <a:fld id="{B6B660BE-11E5-49C5-9092-33DADC99767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Date Placeholder 5"/>
          <p:cNvSpPr>
            <a:spLocks noGrp="1"/>
          </p:cNvSpPr>
          <p:nvPr>
            <p:ph type="dt" sz="half" idx="1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/>
            </a:lvl1pPr>
          </a:lstStyle>
          <a:p>
            <a:fld id="{F39926C8-B9C3-4B6B-9F3F-A80FC91DE0D5}" type="datetimeFigureOut">
              <a:rPr lang="en-GB" smtClean="0"/>
              <a:t>01/06/2022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175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1259632" y="404664"/>
            <a:ext cx="7884368" cy="620363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28727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322384" y="471163"/>
            <a:ext cx="764210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/>
            </a:lvl1pPr>
          </a:lstStyle>
          <a:p>
            <a:endParaRPr lang="en-GB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 algn="r">
              <a:defRPr sz="1200" b="0"/>
            </a:lvl1pPr>
          </a:lstStyle>
          <a:p>
            <a:fld id="{B6B660BE-11E5-49C5-9092-33DADC997675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Date Placeholder 5"/>
          <p:cNvSpPr>
            <a:spLocks noGrp="1"/>
          </p:cNvSpPr>
          <p:nvPr>
            <p:ph type="dt" sz="half" idx="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/>
            </a:lvl1pPr>
          </a:lstStyle>
          <a:p>
            <a:fld id="{F39926C8-B9C3-4B6B-9F3F-A80FC91DE0D5}" type="datetimeFigureOut">
              <a:rPr lang="en-GB" smtClean="0"/>
              <a:t>01/06/2022</a:t>
            </a:fld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22385" cy="117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8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just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600">
          <a:solidFill>
            <a:srgbClr val="0033CC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1pPr>
      <a:lvl2pPr marL="742950" indent="-285750" algn="just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accent4">
              <a:lumMod val="75000"/>
            </a:schemeClr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2pPr>
      <a:lvl3pPr marL="1143000" indent="-228600" algn="just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3399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3pPr>
      <a:lvl4pPr marL="1600200" indent="-228600" algn="just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FF3300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4pPr>
      <a:lvl5pPr marL="20574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9900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tmp"/><Relationship Id="rId5" Type="http://schemas.openxmlformats.org/officeDocument/2006/relationships/image" Target="../media/image8.tmp"/><Relationship Id="rId4" Type="http://schemas.openxmlformats.org/officeDocument/2006/relationships/image" Target="../media/image7.tm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techsmartclass.com/java/java-inheritance-basics.html" TargetMode="External"/><Relationship Id="rId2" Type="http://schemas.openxmlformats.org/officeDocument/2006/relationships/hyperlink" Target="https://openplanning.ne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ettuts.vn/java/tinh-da-hinh-trong-jav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500" y="2132858"/>
            <a:ext cx="8242300" cy="1583531"/>
          </a:xfrm>
        </p:spPr>
        <p:txBody>
          <a:bodyPr>
            <a:normAutofit fontScale="90000"/>
          </a:bodyPr>
          <a:lstStyle/>
          <a:p>
            <a:r>
              <a:rPr lang="en-US"/>
              <a:t>CHƯƠNG 5</a:t>
            </a:r>
            <a:br>
              <a:rPr lang="en-US"/>
            </a:br>
            <a:r>
              <a:rPr lang="en-US"/>
              <a:t>CONNECTING AND ACCESSING DATABASE WITH JDBC (Part 1</a:t>
            </a:r>
            <a:r>
              <a:rPr lang="en-US" smtClean="0"/>
              <a:t>)(practice)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14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Nội</a:t>
            </a:r>
            <a:r>
              <a:rPr lang="en-US" b="1" dirty="0"/>
              <a:t> dung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smtClean="0"/>
              <a:t>Thực hiện xây dựng Chương trình quản lý bán hàng với mô hình CSDL như sau:</a:t>
            </a:r>
            <a:endParaRPr lang="en-US" sz="2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1051-63A8-40BE-A0A8-9F6D9BC932E4}" type="slidenum">
              <a:rPr lang="en-US" smtClean="0"/>
              <a:t>2</a:t>
            </a:fld>
            <a:endParaRPr lang="en-US"/>
          </a:p>
        </p:txBody>
      </p:sp>
      <p:pic>
        <p:nvPicPr>
          <p:cNvPr id="5" name="Content Placeholder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6584" y="2243027"/>
            <a:ext cx="6525536" cy="3934374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710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Bảng dữ liệu</a:t>
            </a:r>
            <a:endParaRPr lang="en-US"/>
          </a:p>
        </p:txBody>
      </p:sp>
      <p:pic>
        <p:nvPicPr>
          <p:cNvPr id="7" name="Content Placeholder 6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398" y="1329756"/>
            <a:ext cx="3342466" cy="1721370"/>
          </a:xfrm>
          <a:ln>
            <a:solidFill>
              <a:schemeClr val="accent1"/>
            </a:solidFill>
          </a:ln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407" y="1329756"/>
            <a:ext cx="3275616" cy="172137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693" y="3170852"/>
            <a:ext cx="3326171" cy="181150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407" y="3170852"/>
            <a:ext cx="3275616" cy="182565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83" y="5367738"/>
            <a:ext cx="3629532" cy="131463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98229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Viết chương trình quản lý bán hàng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Quản lý sản phẩm</a:t>
            </a:r>
          </a:p>
          <a:p>
            <a:pPr lvl="1"/>
            <a:r>
              <a:rPr lang="en-US" sz="2000" smtClean="0"/>
              <a:t>Hiển thị danh sách sản phẩm</a:t>
            </a:r>
          </a:p>
          <a:p>
            <a:pPr lvl="1"/>
            <a:r>
              <a:rPr lang="en-US" sz="2000" smtClean="0"/>
              <a:t>Tìm kiếm một sản phẩm theo Ten, theo MaSP, theo NuocSX, theo Gia</a:t>
            </a:r>
          </a:p>
          <a:p>
            <a:r>
              <a:rPr lang="en-US" sz="2400" smtClean="0"/>
              <a:t>Quản lý nhân viên</a:t>
            </a:r>
          </a:p>
          <a:p>
            <a:pPr lvl="1"/>
            <a:r>
              <a:rPr lang="en-US" sz="2000" smtClean="0"/>
              <a:t>Hiển thị danh sách nhân viên</a:t>
            </a:r>
          </a:p>
          <a:p>
            <a:pPr lvl="1"/>
            <a:r>
              <a:rPr lang="en-US" sz="2000" smtClean="0"/>
              <a:t>Tìm kiếm nhân viên</a:t>
            </a:r>
          </a:p>
          <a:p>
            <a:r>
              <a:rPr lang="en-US" sz="2400" smtClean="0"/>
              <a:t>Quản lý khách hàng</a:t>
            </a:r>
          </a:p>
          <a:p>
            <a:pPr lvl="1"/>
            <a:r>
              <a:rPr lang="en-US" sz="2000" smtClean="0"/>
              <a:t>Hiển thị danh sách khách hang</a:t>
            </a:r>
          </a:p>
          <a:p>
            <a:pPr lvl="1"/>
            <a:r>
              <a:rPr lang="en-US" sz="2000" smtClean="0"/>
              <a:t>Tìm kiếm khách hành</a:t>
            </a:r>
          </a:p>
          <a:p>
            <a:r>
              <a:rPr lang="en-US" sz="2400" smtClean="0"/>
              <a:t>Quản lý hóa đơn</a:t>
            </a:r>
          </a:p>
          <a:p>
            <a:pPr lvl="1"/>
            <a:r>
              <a:rPr lang="en-US" sz="2000" smtClean="0"/>
              <a:t>Hiển thị danh sách hóa đơn</a:t>
            </a:r>
          </a:p>
          <a:p>
            <a:pPr lvl="1"/>
            <a:r>
              <a:rPr lang="en-US" sz="2000" smtClean="0"/>
              <a:t>Hiển thị chi tiết hóa đơn</a:t>
            </a:r>
          </a:p>
          <a:p>
            <a:pPr lvl="1"/>
            <a:r>
              <a:rPr lang="en-US" sz="2000" smtClean="0"/>
              <a:t>Thông kê doanh số bán hàng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473499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Mô đun quản lý sản phẩm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Tạo lớp sản phẩm</a:t>
            </a:r>
          </a:p>
          <a:p>
            <a:pPr lvl="1"/>
            <a:r>
              <a:rPr lang="en-US" smtClean="0"/>
              <a:t>Thuộc tính: Masp, Ten, DVT, Nuocsx, Gia</a:t>
            </a:r>
          </a:p>
          <a:p>
            <a:pPr lvl="1"/>
            <a:r>
              <a:rPr lang="en-US" smtClean="0"/>
              <a:t>Hàm tạo không đối và có đối</a:t>
            </a:r>
          </a:p>
          <a:p>
            <a:pPr lvl="1"/>
            <a:r>
              <a:rPr lang="en-US" smtClean="0"/>
              <a:t>Phương thức hiển thị thông tin</a:t>
            </a:r>
          </a:p>
          <a:p>
            <a:r>
              <a:rPr lang="en-US" smtClean="0"/>
              <a:t>Tạo lớp danh sách sản phẩm</a:t>
            </a:r>
          </a:p>
          <a:p>
            <a:pPr lvl="1"/>
            <a:r>
              <a:rPr lang="en-US" smtClean="0"/>
              <a:t>Sử dụng ArrayList để lưu trữ sản phẩm</a:t>
            </a:r>
          </a:p>
          <a:p>
            <a:pPr lvl="1"/>
            <a:r>
              <a:rPr lang="en-US" smtClean="0"/>
              <a:t>Hàm tạo không đối</a:t>
            </a:r>
          </a:p>
          <a:p>
            <a:pPr lvl="1"/>
            <a:r>
              <a:rPr lang="en-US" smtClean="0"/>
              <a:t>Phương thức hiển thị danh sách sản phẩm</a:t>
            </a:r>
          </a:p>
          <a:p>
            <a:pPr lvl="1"/>
            <a:r>
              <a:rPr lang="en-US" smtClean="0"/>
              <a:t>Phương thức tìm kiếm sản phẩm theo tên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19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lớp Sản phẩm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10" y="1395069"/>
            <a:ext cx="7916380" cy="4915586"/>
          </a:xfrm>
          <a:ln>
            <a:solidFill>
              <a:schemeClr val="accent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166649" y="6377866"/>
            <a:ext cx="6621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smtClean="0"/>
              <a:t>Xây dựng lớp Sanpham</a:t>
            </a:r>
            <a:endParaRPr lang="en-US" i="1"/>
          </a:p>
        </p:txBody>
      </p:sp>
    </p:spTree>
    <p:extLst>
      <p:ext uri="{BB962C8B-B14F-4D97-AF65-F5344CB8AC3E}">
        <p14:creationId xmlns:p14="http://schemas.microsoft.com/office/powerpoint/2010/main" val="2579862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lớp danh sách sản phẩm</a:t>
            </a:r>
            <a:endParaRPr lang="en-US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105" y="1740655"/>
            <a:ext cx="3750832" cy="3761741"/>
          </a:xfrm>
          <a:ln>
            <a:solidFill>
              <a:schemeClr val="accent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515793" y="5641925"/>
            <a:ext cx="397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smtClean="0"/>
              <a:t>Lớp danh sách Sản phẩm</a:t>
            </a:r>
            <a:endParaRPr lang="en-US" b="1" i="1"/>
          </a:p>
        </p:txBody>
      </p:sp>
      <p:sp>
        <p:nvSpPr>
          <p:cNvPr id="4" name="Line Callout 1 (Accent Bar) 3"/>
          <p:cNvSpPr/>
          <p:nvPr/>
        </p:nvSpPr>
        <p:spPr bwMode="auto">
          <a:xfrm>
            <a:off x="6327228" y="1629561"/>
            <a:ext cx="2427890" cy="1334355"/>
          </a:xfrm>
          <a:prstGeom prst="accentCallout1">
            <a:avLst>
              <a:gd name="adj1" fmla="val 18750"/>
              <a:gd name="adj2" fmla="val -8333"/>
              <a:gd name="adj3" fmla="val 154972"/>
              <a:gd name="adj4" fmla="val -117121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Sử</a:t>
            </a:r>
            <a:r>
              <a:rPr kumimoji="0" lang="en-US" sz="1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dụng phương thức add để đẩy sản phẩm vào danh sách ArrayList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Line Callout 1 (Accent Bar) 6"/>
          <p:cNvSpPr/>
          <p:nvPr/>
        </p:nvSpPr>
        <p:spPr bwMode="auto">
          <a:xfrm>
            <a:off x="6327228" y="3570628"/>
            <a:ext cx="2427890" cy="1334355"/>
          </a:xfrm>
          <a:prstGeom prst="accentCallout1">
            <a:avLst>
              <a:gd name="adj1" fmla="val 18750"/>
              <a:gd name="adj2" fmla="val -8333"/>
              <a:gd name="adj3" fmla="val 95109"/>
              <a:gd name="adj4" fmla="val -11149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Sử</a:t>
            </a:r>
            <a:r>
              <a:rPr kumimoji="0" lang="en-US" sz="1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dụng phương get(i) để lấy ra phần tử tại vị trí thứ i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319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Code lớp danh sách sản phẩm</a:t>
            </a:r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0" y="1613904"/>
            <a:ext cx="5849166" cy="36581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Line Callout 1 (Accent Bar) 4"/>
          <p:cNvSpPr/>
          <p:nvPr/>
        </p:nvSpPr>
        <p:spPr bwMode="auto">
          <a:xfrm>
            <a:off x="6747641" y="1450428"/>
            <a:ext cx="2312276" cy="935420"/>
          </a:xfrm>
          <a:prstGeom prst="accentCallout1">
            <a:avLst>
              <a:gd name="adj1" fmla="val 18750"/>
              <a:gd name="adj2" fmla="val -8333"/>
              <a:gd name="adj3" fmla="val 143961"/>
              <a:gd name="adj4" fmla="val -12974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Sủ dụng</a:t>
            </a:r>
            <a:r>
              <a:rPr kumimoji="0" lang="en-US" sz="1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phương thức equals để so sánh giá trị hai chuỗi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4607" y="5759669"/>
            <a:ext cx="7294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smtClean="0"/>
              <a:t>Phương thức tìm kiếm sản phẩm theo Tên, nếu không có báo không có sản phẩm, nếu có hiển thị đầy đủ thông tin sản phẩm</a:t>
            </a:r>
            <a:endParaRPr lang="en-US" i="1"/>
          </a:p>
        </p:txBody>
      </p:sp>
    </p:spTree>
    <p:extLst>
      <p:ext uri="{BB962C8B-B14F-4D97-AF65-F5344CB8AC3E}">
        <p14:creationId xmlns:p14="http://schemas.microsoft.com/office/powerpoint/2010/main" val="521087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Chương trình chính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72478"/>
            <a:ext cx="8229600" cy="3960769"/>
          </a:xfrm>
          <a:ln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46537" y="1231571"/>
            <a:ext cx="5507421" cy="367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smtClean="0"/>
              <a:t>Kết nối CSDL</a:t>
            </a:r>
            <a:endParaRPr lang="en-US" b="1" i="1"/>
          </a:p>
        </p:txBody>
      </p:sp>
    </p:spTree>
    <p:extLst>
      <p:ext uri="{BB962C8B-B14F-4D97-AF65-F5344CB8AC3E}">
        <p14:creationId xmlns:p14="http://schemas.microsoft.com/office/powerpoint/2010/main" val="314648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Chương trình chính</a:t>
            </a: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46537" y="1231571"/>
            <a:ext cx="5507421" cy="367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Menu chính (Cấp 1)</a:t>
            </a:r>
            <a:endParaRPr lang="en-US"/>
          </a:p>
        </p:txBody>
      </p:sp>
      <p:pic>
        <p:nvPicPr>
          <p:cNvPr id="8" name="Content Placeholder 7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675" y="1872478"/>
            <a:ext cx="6286863" cy="3666474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791341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Chương trình chính</a:t>
            </a: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46537" y="1231571"/>
            <a:ext cx="6968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Truy vấn dữ liệu đổ về đối tượng thuộc lớp lstSanpham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17" y="1600903"/>
            <a:ext cx="8229600" cy="4588346"/>
          </a:xfrm>
          <a:ln>
            <a:solidFill>
              <a:schemeClr val="accent1"/>
            </a:solidFill>
          </a:ln>
        </p:spPr>
      </p:pic>
      <p:sp>
        <p:nvSpPr>
          <p:cNvPr id="6" name="Line Callout 1 (Accent Bar) 5"/>
          <p:cNvSpPr/>
          <p:nvPr/>
        </p:nvSpPr>
        <p:spPr bwMode="auto">
          <a:xfrm>
            <a:off x="6148552" y="2175641"/>
            <a:ext cx="2911365" cy="588580"/>
          </a:xfrm>
          <a:prstGeom prst="accentCallout1">
            <a:avLst>
              <a:gd name="adj1" fmla="val 18750"/>
              <a:gd name="adj2" fmla="val -8333"/>
              <a:gd name="adj3" fmla="val 339285"/>
              <a:gd name="adj4" fmla="val -72888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Tạo</a:t>
            </a:r>
            <a:r>
              <a:rPr kumimoji="0" lang="en-US" sz="1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đối tượng Sanpham từ dữ liệu lấy về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Line Callout 1 (Accent Bar) 8"/>
          <p:cNvSpPr/>
          <p:nvPr/>
        </p:nvSpPr>
        <p:spPr bwMode="auto">
          <a:xfrm>
            <a:off x="6148551" y="4761186"/>
            <a:ext cx="2911365" cy="588580"/>
          </a:xfrm>
          <a:prstGeom prst="accentCallout1">
            <a:avLst>
              <a:gd name="adj1" fmla="val 18750"/>
              <a:gd name="adj2" fmla="val -8333"/>
              <a:gd name="adj3" fmla="val -1786"/>
              <a:gd name="adj4" fmla="val -77942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Đưa vào danh sách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300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429" y="1231571"/>
            <a:ext cx="6154009" cy="5201376"/>
          </a:xfrm>
          <a:ln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46537" y="1231571"/>
            <a:ext cx="6968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Menu cấp 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020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Kết quả chạy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84" y="1302296"/>
            <a:ext cx="3001522" cy="5248275"/>
          </a:xfrm>
          <a:ln>
            <a:solidFill>
              <a:schemeClr val="accent1"/>
            </a:solidFill>
          </a:ln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144" y="1606772"/>
            <a:ext cx="2819794" cy="463932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56481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Mô đun quản lý Nhân viên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Xây dựng lớp Nhân Viên</a:t>
            </a:r>
          </a:p>
          <a:p>
            <a:pPr lvl="1"/>
            <a:r>
              <a:rPr lang="en-US" sz="2000" smtClean="0"/>
              <a:t>Gồm các thuộc tính: Manv, HoTen, SodT, NGVL</a:t>
            </a:r>
          </a:p>
          <a:p>
            <a:pPr lvl="1"/>
            <a:r>
              <a:rPr lang="en-US" sz="2000" smtClean="0"/>
              <a:t>Hàm tạo không đối và có đối</a:t>
            </a:r>
          </a:p>
          <a:p>
            <a:pPr lvl="1"/>
            <a:r>
              <a:rPr lang="en-US" sz="2000" smtClean="0"/>
              <a:t>Phương thức hiển thị</a:t>
            </a:r>
          </a:p>
          <a:p>
            <a:r>
              <a:rPr lang="en-US" sz="2800" smtClean="0"/>
              <a:t>Xây dựng lớp danh sách Nhân Viên</a:t>
            </a:r>
          </a:p>
          <a:p>
            <a:pPr lvl="1"/>
            <a:r>
              <a:rPr lang="en-US" smtClean="0"/>
              <a:t>Gồm thuộc tính ArrayList chứa danh sách nhân viên</a:t>
            </a:r>
          </a:p>
          <a:p>
            <a:pPr lvl="1"/>
            <a:r>
              <a:rPr lang="en-US" smtClean="0"/>
              <a:t>Hàm tạo không đối</a:t>
            </a:r>
          </a:p>
          <a:p>
            <a:pPr lvl="1"/>
            <a:r>
              <a:rPr lang="en-US" smtClean="0"/>
              <a:t>Phương thức thêm nhân viên</a:t>
            </a:r>
          </a:p>
          <a:p>
            <a:pPr lvl="1"/>
            <a:r>
              <a:rPr lang="en-US" smtClean="0"/>
              <a:t>Phương thức liệt kê danh sách nhân viên</a:t>
            </a:r>
          </a:p>
          <a:p>
            <a:pPr lvl="1"/>
            <a:r>
              <a:rPr lang="en-US" smtClean="0"/>
              <a:t>Phương thức tìm kiếm nhân viên theo tên</a:t>
            </a:r>
            <a:endParaRPr lang="en-US"/>
          </a:p>
          <a:p>
            <a:endParaRPr lang="en-US" sz="2800"/>
          </a:p>
        </p:txBody>
      </p:sp>
      <p:sp>
        <p:nvSpPr>
          <p:cNvPr id="4" name="TextBox 3"/>
          <p:cNvSpPr txBox="1"/>
          <p:nvPr/>
        </p:nvSpPr>
        <p:spPr>
          <a:xfrm>
            <a:off x="2824406" y="5822730"/>
            <a:ext cx="371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smtClean="0"/>
              <a:t>Thực hiện tương tự lớp Sản phẩm</a:t>
            </a:r>
            <a:endParaRPr lang="en-US" b="1" i="1"/>
          </a:p>
        </p:txBody>
      </p:sp>
    </p:spTree>
    <p:extLst>
      <p:ext uri="{BB962C8B-B14F-4D97-AF65-F5344CB8AC3E}">
        <p14:creationId xmlns:p14="http://schemas.microsoft.com/office/powerpoint/2010/main" val="20809122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Mô đun quản lý Khách hàng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/>
              <a:t>Xây dựng lớp Khách hàng</a:t>
            </a:r>
          </a:p>
          <a:p>
            <a:pPr lvl="1"/>
            <a:r>
              <a:rPr lang="en-US" sz="2000"/>
              <a:t>Gồm các thuộc tính: Makh, HoTen, DCHI, SODT, NGSINH, NGDK, DOANHSO</a:t>
            </a:r>
          </a:p>
          <a:p>
            <a:pPr lvl="1"/>
            <a:r>
              <a:rPr lang="en-US" sz="2000"/>
              <a:t>Hàm tạo không đối và có đối</a:t>
            </a:r>
          </a:p>
          <a:p>
            <a:pPr lvl="1"/>
            <a:r>
              <a:rPr lang="en-US" sz="2000"/>
              <a:t>Phương thức hiển thị</a:t>
            </a:r>
          </a:p>
          <a:p>
            <a:r>
              <a:rPr lang="en-US" sz="2400"/>
              <a:t>Xây dựng lớp danh sách Khách hang</a:t>
            </a:r>
          </a:p>
          <a:p>
            <a:pPr lvl="1"/>
            <a:r>
              <a:rPr lang="en-US" sz="2000"/>
              <a:t>Gồm thuộc tính ArrayList chứa danh sách khách hàng</a:t>
            </a:r>
          </a:p>
          <a:p>
            <a:pPr lvl="1"/>
            <a:r>
              <a:rPr lang="en-US" sz="2000"/>
              <a:t>Hàm tạo không đối</a:t>
            </a:r>
          </a:p>
          <a:p>
            <a:pPr lvl="1"/>
            <a:r>
              <a:rPr lang="en-US" sz="2000"/>
              <a:t>Phương thức thêm khách hàng</a:t>
            </a:r>
          </a:p>
          <a:p>
            <a:pPr lvl="1"/>
            <a:r>
              <a:rPr lang="en-US" sz="2000"/>
              <a:t>Phương thức liệt kê danh sách khách hang</a:t>
            </a:r>
          </a:p>
          <a:p>
            <a:pPr lvl="1"/>
            <a:r>
              <a:rPr lang="en-US" sz="2000"/>
              <a:t>Phương thức tìm kiếm khách hàng theo tên</a:t>
            </a:r>
          </a:p>
          <a:p>
            <a:endParaRPr lang="en-US" sz="2800"/>
          </a:p>
        </p:txBody>
      </p:sp>
      <p:sp>
        <p:nvSpPr>
          <p:cNvPr id="4" name="TextBox 3"/>
          <p:cNvSpPr txBox="1"/>
          <p:nvPr/>
        </p:nvSpPr>
        <p:spPr>
          <a:xfrm>
            <a:off x="2824406" y="5822730"/>
            <a:ext cx="371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smtClean="0"/>
              <a:t>Thực hiện tương tự lớp Sản phẩm</a:t>
            </a:r>
            <a:endParaRPr lang="en-US" b="1" i="1"/>
          </a:p>
        </p:txBody>
      </p:sp>
    </p:spTree>
    <p:extLst>
      <p:ext uri="{BB962C8B-B14F-4D97-AF65-F5344CB8AC3E}">
        <p14:creationId xmlns:p14="http://schemas.microsoft.com/office/powerpoint/2010/main" val="370530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Mô đun quản lý hóa đơn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/>
              <a:t>Tạo lớp </a:t>
            </a:r>
            <a:r>
              <a:rPr lang="en-US" sz="2400" smtClean="0"/>
              <a:t>Hóa đơn</a:t>
            </a:r>
            <a:endParaRPr lang="en-US" sz="2400"/>
          </a:p>
          <a:p>
            <a:pPr lvl="1"/>
            <a:r>
              <a:rPr lang="en-US" sz="2000"/>
              <a:t>Thuộc tính: </a:t>
            </a:r>
            <a:r>
              <a:rPr lang="en-US" sz="2000" smtClean="0"/>
              <a:t>Sohd, Makh, Nghd, Manv, Tgia, lstchitiethoadon</a:t>
            </a:r>
            <a:endParaRPr lang="en-US" sz="2000"/>
          </a:p>
          <a:p>
            <a:pPr lvl="1"/>
            <a:r>
              <a:rPr lang="en-US" sz="2000"/>
              <a:t>Hàm tạo không đối và có đối</a:t>
            </a:r>
          </a:p>
          <a:p>
            <a:pPr lvl="1"/>
            <a:r>
              <a:rPr lang="en-US" sz="2000"/>
              <a:t>Phương thức hiển thị thông </a:t>
            </a:r>
            <a:r>
              <a:rPr lang="en-US" sz="2000" smtClean="0"/>
              <a:t>tin</a:t>
            </a:r>
          </a:p>
          <a:p>
            <a:pPr lvl="1"/>
            <a:r>
              <a:rPr lang="en-US" sz="2000" smtClean="0"/>
              <a:t>Phương thức thêm chi tiết hóa đơn</a:t>
            </a:r>
          </a:p>
          <a:p>
            <a:pPr lvl="1"/>
            <a:r>
              <a:rPr lang="en-US" sz="2000" smtClean="0"/>
              <a:t>Phương thức hiển thị thông tin chi tiết hóa đơn</a:t>
            </a:r>
            <a:endParaRPr lang="en-US" sz="2000"/>
          </a:p>
          <a:p>
            <a:r>
              <a:rPr lang="en-US" sz="2400"/>
              <a:t>Tạo lớp danh sách </a:t>
            </a:r>
            <a:r>
              <a:rPr lang="en-US" sz="2400" smtClean="0"/>
              <a:t>Hóa đơn</a:t>
            </a:r>
            <a:endParaRPr lang="en-US" sz="2400"/>
          </a:p>
          <a:p>
            <a:pPr lvl="1"/>
            <a:r>
              <a:rPr lang="en-US" sz="2000"/>
              <a:t>Sử dụng ArrayList để lưu trữ </a:t>
            </a:r>
            <a:r>
              <a:rPr lang="en-US" sz="2000" smtClean="0"/>
              <a:t>danh sách các hóa đơn</a:t>
            </a:r>
            <a:endParaRPr lang="en-US" sz="2000"/>
          </a:p>
          <a:p>
            <a:pPr lvl="1"/>
            <a:r>
              <a:rPr lang="en-US" sz="2000"/>
              <a:t>Hàm tạo không đối</a:t>
            </a:r>
          </a:p>
          <a:p>
            <a:pPr lvl="1"/>
            <a:r>
              <a:rPr lang="en-US" sz="2000"/>
              <a:t>Phương thức hiển thị danh sách </a:t>
            </a:r>
            <a:r>
              <a:rPr lang="en-US" sz="2000" smtClean="0"/>
              <a:t>hóa đơn</a:t>
            </a:r>
            <a:endParaRPr lang="en-US" sz="2000"/>
          </a:p>
          <a:p>
            <a:pPr lvl="1"/>
            <a:r>
              <a:rPr lang="en-US" sz="2000"/>
              <a:t>Phương thức </a:t>
            </a:r>
            <a:r>
              <a:rPr lang="en-US" sz="2000" smtClean="0"/>
              <a:t>thêm hóa đơn vào danh sách</a:t>
            </a:r>
          </a:p>
          <a:p>
            <a:pPr lvl="1"/>
            <a:r>
              <a:rPr lang="en-US" sz="2000" smtClean="0"/>
              <a:t>Phương thức tìm kiếm hóa đơn theo Sohd</a:t>
            </a:r>
            <a:endParaRPr lang="en-US" sz="20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846108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Mô đun quản lý hóa đơn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/>
              <a:t>Tạo lớp </a:t>
            </a:r>
            <a:r>
              <a:rPr lang="en-US" sz="2400" smtClean="0"/>
              <a:t>Chi tiết Hóa đơn</a:t>
            </a:r>
            <a:endParaRPr lang="en-US" sz="2400"/>
          </a:p>
          <a:p>
            <a:pPr lvl="1"/>
            <a:r>
              <a:rPr lang="en-US" sz="2000"/>
              <a:t>Thuộc tính: </a:t>
            </a:r>
            <a:r>
              <a:rPr lang="en-US" sz="2000" smtClean="0"/>
              <a:t>Sohd, MaSP, SL</a:t>
            </a:r>
            <a:endParaRPr lang="en-US" sz="2000"/>
          </a:p>
          <a:p>
            <a:pPr lvl="1"/>
            <a:r>
              <a:rPr lang="en-US" sz="2000"/>
              <a:t>Hàm tạo không đối và có đối</a:t>
            </a:r>
          </a:p>
          <a:p>
            <a:pPr lvl="1"/>
            <a:r>
              <a:rPr lang="en-US" sz="2000"/>
              <a:t>Phương thức hiển thị thông </a:t>
            </a:r>
            <a:r>
              <a:rPr lang="en-US" sz="2000" smtClean="0"/>
              <a:t>tin</a:t>
            </a:r>
          </a:p>
          <a:p>
            <a:r>
              <a:rPr lang="en-US" sz="2400" smtClean="0"/>
              <a:t>Tạo </a:t>
            </a:r>
            <a:r>
              <a:rPr lang="en-US" sz="2400"/>
              <a:t>lớp danh sách </a:t>
            </a:r>
            <a:r>
              <a:rPr lang="en-US" sz="2400" smtClean="0"/>
              <a:t>Chi tiết Hóa đơn</a:t>
            </a:r>
            <a:endParaRPr lang="en-US" sz="2400"/>
          </a:p>
          <a:p>
            <a:pPr lvl="1"/>
            <a:r>
              <a:rPr lang="en-US" sz="2000"/>
              <a:t>Sử dụng ArrayList để lưu trữ </a:t>
            </a:r>
            <a:r>
              <a:rPr lang="en-US" sz="2000" smtClean="0"/>
              <a:t>danh sách các chi tiết hóa đơn</a:t>
            </a:r>
            <a:endParaRPr lang="en-US" sz="2000"/>
          </a:p>
          <a:p>
            <a:pPr lvl="1"/>
            <a:r>
              <a:rPr lang="en-US" sz="2000"/>
              <a:t>Hàm tạo không đối</a:t>
            </a:r>
          </a:p>
          <a:p>
            <a:pPr lvl="1"/>
            <a:r>
              <a:rPr lang="en-US" sz="2000"/>
              <a:t>Phương thức hiển thị danh sách </a:t>
            </a:r>
            <a:r>
              <a:rPr lang="en-US" sz="2000" smtClean="0"/>
              <a:t>hóa đơn</a:t>
            </a:r>
            <a:endParaRPr lang="en-US" sz="2000"/>
          </a:p>
          <a:p>
            <a:pPr lvl="1"/>
            <a:r>
              <a:rPr lang="en-US" sz="2000"/>
              <a:t>Phương thức </a:t>
            </a:r>
            <a:r>
              <a:rPr lang="en-US" sz="2000" smtClean="0"/>
              <a:t>thêm hóa đơn vào danh sách</a:t>
            </a:r>
          </a:p>
          <a:p>
            <a:pPr lvl="1"/>
            <a:r>
              <a:rPr lang="en-US" sz="2000" smtClean="0"/>
              <a:t>Phương thức tìm kiếm hóa đơn theo MaSP</a:t>
            </a:r>
            <a:endParaRPr lang="en-US" sz="20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388178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</a:t>
            </a:r>
            <a:r>
              <a:rPr lang="en-US" smtClean="0"/>
              <a:t>lớp ChitietHoadon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367" y="1291787"/>
            <a:ext cx="5422688" cy="5248275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614850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mẫu- Lớp lstChitietHoadon</a:t>
            </a:r>
            <a:endParaRPr lang="en-US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357" y="1333828"/>
            <a:ext cx="5379975" cy="5248275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8472271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mẫu- Lớp Hoadon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940" y="1228725"/>
            <a:ext cx="5560119" cy="5248275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9727193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mẫu – Lớp lstHoadon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201" y="1260256"/>
            <a:ext cx="4089308" cy="5248275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5761930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chương trình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96" y="1228725"/>
            <a:ext cx="7180407" cy="5248275"/>
          </a:xfrm>
          <a:ln>
            <a:solidFill>
              <a:schemeClr val="accent1"/>
            </a:solidFill>
          </a:ln>
        </p:spPr>
      </p:pic>
      <p:sp>
        <p:nvSpPr>
          <p:cNvPr id="5" name="Line Callout 1 (Accent Bar) 4"/>
          <p:cNvSpPr/>
          <p:nvPr/>
        </p:nvSpPr>
        <p:spPr bwMode="auto">
          <a:xfrm>
            <a:off x="6032938" y="1387366"/>
            <a:ext cx="2931549" cy="725213"/>
          </a:xfrm>
          <a:prstGeom prst="accentCallout1">
            <a:avLst>
              <a:gd name="adj1" fmla="val 18750"/>
              <a:gd name="adj2" fmla="val -8333"/>
              <a:gd name="adj3" fmla="val 164674"/>
              <a:gd name="adj4" fmla="val -39312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Truy vấn</a:t>
            </a:r>
            <a:r>
              <a:rPr kumimoji="0" lang="en-US" sz="1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lấy dữ liệu bảng Hoadon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Line Callout 1 (Accent Bar) 5"/>
          <p:cNvSpPr/>
          <p:nvPr/>
        </p:nvSpPr>
        <p:spPr bwMode="auto">
          <a:xfrm>
            <a:off x="6674906" y="2541419"/>
            <a:ext cx="2469094" cy="1071070"/>
          </a:xfrm>
          <a:prstGeom prst="accentCallout1">
            <a:avLst>
              <a:gd name="adj1" fmla="val 18750"/>
              <a:gd name="adj2" fmla="val -8333"/>
              <a:gd name="adj3" fmla="val 107307"/>
              <a:gd name="adj4" fmla="val -44419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Truy vấn</a:t>
            </a:r>
            <a:r>
              <a:rPr kumimoji="0" lang="en-US" sz="18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lấy dữ liệu bảng ChiTietHoadon theo từng hóa đơn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091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Code chương trình</a:t>
            </a:r>
            <a:endParaRPr lang="en-US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178" y="1228725"/>
            <a:ext cx="6467643" cy="5248275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651889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Kết quả thực hiện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763" y="1344338"/>
            <a:ext cx="2510832" cy="5248275"/>
          </a:xfrm>
          <a:ln>
            <a:solidFill>
              <a:schemeClr val="accent1"/>
            </a:solidFill>
          </a:ln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35" y="1665760"/>
            <a:ext cx="2772162" cy="422016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9648677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Chi tiết hóa đơn với thông tin đầy đủ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Phương án giải quyết</a:t>
            </a:r>
          </a:p>
          <a:p>
            <a:pPr lvl="1"/>
            <a:r>
              <a:rPr lang="en-US" smtClean="0"/>
              <a:t>Xây dựng lại câu lệnh truy vấn dữ liệu lấy dữ liệu từ nhiều bảng (ChitietHoadon, Sanpham)</a:t>
            </a:r>
          </a:p>
          <a:p>
            <a:pPr lvl="1"/>
            <a:r>
              <a:rPr lang="en-US" smtClean="0"/>
              <a:t>Thiết lập đối tượng sản phẩm cho lớp ChitietHoadon</a:t>
            </a:r>
          </a:p>
          <a:p>
            <a:r>
              <a:rPr lang="en-US" smtClean="0"/>
              <a:t>Thực hiện theo phương án 1: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5500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Bổ sung lại lớp ChitietHoadon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339" y="1228725"/>
            <a:ext cx="5853322" cy="5248275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313829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Xây dựng câu lệnh truy vấn từ nhiều bảng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97313"/>
            <a:ext cx="8229600" cy="5111099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644137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Lưu ý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Các ứng dụng CSDL đa người dùng đòi hỏi sự đồng bộ dữ liệu thường xuyên vì vậy, trong những tình huống truy cập dữ liệu bảng 1-n thì nên thực hiện truy vấn đến CSDL tại thời điểm cần truy cập để đảm bảo dữ liệu đồng bộ.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4280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Bài tập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072055" y="1345323"/>
            <a:ext cx="6419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Cho lược đồ CSDL sau hãy xây dựng hệ thống quản lý Đề tài sau </a:t>
            </a:r>
            <a:endParaRPr lang="en-US"/>
          </a:p>
        </p:txBody>
      </p:sp>
      <p:pic>
        <p:nvPicPr>
          <p:cNvPr id="1028" name="Picture 4" descr="https://html.scribdassets.com/3bje3995kw7o5zz9/images/1-4d74bb4f55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62" b="3054"/>
          <a:stretch/>
        </p:blipFill>
        <p:spPr bwMode="auto">
          <a:xfrm>
            <a:off x="1744717" y="1714655"/>
            <a:ext cx="5286704" cy="461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745421" y="658100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/>
              <a:t>https://www.scribd.com/document/450814751/Quan-ly-DE-TAI</a:t>
            </a:r>
          </a:p>
        </p:txBody>
      </p:sp>
    </p:spTree>
    <p:extLst>
      <p:ext uri="{BB962C8B-B14F-4D97-AF65-F5344CB8AC3E}">
        <p14:creationId xmlns:p14="http://schemas.microsoft.com/office/powerpoint/2010/main" val="34305254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Đọc thêm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Để có thể thực hiện nội dung bài học, người học cần đọc thêm kiến thức về ArrayList:</a:t>
            </a:r>
          </a:p>
          <a:p>
            <a:pPr lvl="1"/>
            <a:r>
              <a:rPr lang="en-US"/>
              <a:t>https://www.javatpoint.com/java-arraylist</a:t>
            </a:r>
          </a:p>
        </p:txBody>
      </p:sp>
    </p:spTree>
    <p:extLst>
      <p:ext uri="{BB962C8B-B14F-4D97-AF65-F5344CB8AC3E}">
        <p14:creationId xmlns:p14="http://schemas.microsoft.com/office/powerpoint/2010/main" val="25800972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1051-63A8-40BE-A0A8-9F6D9BC932E4}" type="slidenum">
              <a:rPr lang="en-US" smtClean="0"/>
              <a:t>31</a:t>
            </a:fld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9" y="1645408"/>
            <a:ext cx="8556179" cy="3422471"/>
          </a:xfrm>
        </p:spPr>
      </p:pic>
    </p:spTree>
    <p:extLst>
      <p:ext uri="{BB962C8B-B14F-4D97-AF65-F5344CB8AC3E}">
        <p14:creationId xmlns:p14="http://schemas.microsoft.com/office/powerpoint/2010/main" val="173416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Tài liệu tham khảo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689" y="1228727"/>
            <a:ext cx="8229600" cy="5248275"/>
          </a:xfrm>
        </p:spPr>
        <p:txBody>
          <a:bodyPr/>
          <a:lstStyle/>
          <a:p>
            <a:r>
              <a:rPr lang="en-US" smtClean="0"/>
              <a:t>Fundamentals of Java, Aptech, 2013</a:t>
            </a:r>
          </a:p>
          <a:p>
            <a:r>
              <a:rPr lang="en-US" smtClean="0"/>
              <a:t>Fundamentals of Java Programming, Misunorio Ogihara, Springer, 2018</a:t>
            </a:r>
          </a:p>
          <a:p>
            <a:r>
              <a:rPr lang="en-US"/>
              <a:t>Practical Database Programming with Java, Ying Bai, Wiley, </a:t>
            </a:r>
            <a:r>
              <a:rPr lang="en-US" smtClean="0"/>
              <a:t>2011 </a:t>
            </a:r>
          </a:p>
          <a:p>
            <a:r>
              <a:rPr lang="en-US" smtClean="0">
                <a:hlinkClick r:id="rId2"/>
              </a:rPr>
              <a:t>https</a:t>
            </a:r>
            <a:r>
              <a:rPr lang="en-US">
                <a:hlinkClick r:id="rId2"/>
              </a:rPr>
              <a:t>://openplanning.net/</a:t>
            </a:r>
            <a:endParaRPr lang="en-US"/>
          </a:p>
          <a:p>
            <a:r>
              <a:rPr lang="en-US">
                <a:hlinkClick r:id="rId3"/>
              </a:rPr>
              <a:t>http://www.btechsmartclass.com/java/java-inheritance-basics.html</a:t>
            </a:r>
            <a:endParaRPr lang="en-US"/>
          </a:p>
          <a:p>
            <a:r>
              <a:rPr lang="en-US">
                <a:hlinkClick r:id="rId4"/>
              </a:rPr>
              <a:t>https://viettuts.vn/java/tinh-da-hinh-trong-java</a:t>
            </a:r>
            <a:endParaRPr lang="en-US"/>
          </a:p>
          <a:p>
            <a:r>
              <a:rPr lang="en-US"/>
              <a:t>https://iviettech.vn/blog/thiet-ke-co-so-du-lieu/10569-co-so-du-lieu-la-gi-co-so-du-lieu-quan-he-la-gi.html</a:t>
            </a:r>
          </a:p>
        </p:txBody>
      </p:sp>
    </p:spTree>
    <p:extLst>
      <p:ext uri="{BB962C8B-B14F-4D97-AF65-F5344CB8AC3E}">
        <p14:creationId xmlns:p14="http://schemas.microsoft.com/office/powerpoint/2010/main" val="187480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Custom 1">
      <a:dk1>
        <a:sysClr val="windowText" lastClr="000000"/>
      </a:dk1>
      <a:lt1>
        <a:sysClr val="window" lastClr="FFFFFF"/>
      </a:lt1>
      <a:dk2>
        <a:srgbClr val="3E3D2D"/>
      </a:dk2>
      <a:lt2>
        <a:srgbClr val="FFFFFF"/>
      </a:lt2>
      <a:accent1>
        <a:srgbClr val="FF6600"/>
      </a:accent1>
      <a:accent2>
        <a:srgbClr val="71685A"/>
      </a:accent2>
      <a:accent3>
        <a:srgbClr val="FF6700"/>
      </a:accent3>
      <a:accent4>
        <a:srgbClr val="BF4D00"/>
      </a:accent4>
      <a:accent5>
        <a:srgbClr val="956B43"/>
      </a:accent5>
      <a:accent6>
        <a:srgbClr val="FEA022"/>
      </a:accent6>
      <a:hlink>
        <a:srgbClr val="E68200"/>
      </a:hlink>
      <a:folHlink>
        <a:srgbClr val="FFA365"/>
      </a:folHlink>
    </a:clrScheme>
    <a:fontScheme name="Custom 1">
      <a:majorFont>
        <a:latin typeface="Cambria"/>
        <a:ea typeface=""/>
        <a:cs typeface=""/>
      </a:majorFont>
      <a:minorFont>
        <a:latin typeface="Cambr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00"/>
        </a:dk1>
        <a:lt1>
          <a:srgbClr val="FFFFFF"/>
        </a:lt1>
        <a:dk2>
          <a:srgbClr val="000798"/>
        </a:dk2>
        <a:lt2>
          <a:srgbClr val="B2B2B2"/>
        </a:lt2>
        <a:accent1>
          <a:srgbClr val="1B33E7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BADF1"/>
        </a:accent5>
        <a:accent6>
          <a:srgbClr val="5C8AE7"/>
        </a:accent6>
        <a:hlink>
          <a:srgbClr val="99CCFF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094332"/>
        </a:dk2>
        <a:lt2>
          <a:srgbClr val="B2B2B2"/>
        </a:lt2>
        <a:accent1>
          <a:srgbClr val="0D6531"/>
        </a:accent1>
        <a:accent2>
          <a:srgbClr val="39AF6E"/>
        </a:accent2>
        <a:accent3>
          <a:srgbClr val="FFFFFF"/>
        </a:accent3>
        <a:accent4>
          <a:srgbClr val="000000"/>
        </a:accent4>
        <a:accent5>
          <a:srgbClr val="AAB8AD"/>
        </a:accent5>
        <a:accent6>
          <a:srgbClr val="339E63"/>
        </a:accent6>
        <a:hlink>
          <a:srgbClr val="93E1A0"/>
        </a:hlink>
        <a:folHlink>
          <a:srgbClr val="1D83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275CA3"/>
        </a:dk2>
        <a:lt2>
          <a:srgbClr val="C0C0C0"/>
        </a:lt2>
        <a:accent1>
          <a:srgbClr val="529EBC"/>
        </a:accent1>
        <a:accent2>
          <a:srgbClr val="55BEE3"/>
        </a:accent2>
        <a:accent3>
          <a:srgbClr val="FFFFFF"/>
        </a:accent3>
        <a:accent4>
          <a:srgbClr val="000000"/>
        </a:accent4>
        <a:accent5>
          <a:srgbClr val="B3CCDA"/>
        </a:accent5>
        <a:accent6>
          <a:srgbClr val="4CACCE"/>
        </a:accent6>
        <a:hlink>
          <a:srgbClr val="9FD4F1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1C174CB8-4ECC-412D-A934-188137497CE9}" vid="{29585AFE-8B2E-46BA-A8FC-6BBDA0C7EFC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7739</TotalTime>
  <Words>923</Words>
  <Application>Microsoft Office PowerPoint</Application>
  <PresentationFormat>On-screen Show (4:3)</PresentationFormat>
  <Paragraphs>130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Cambria</vt:lpstr>
      <vt:lpstr>Tahoma</vt:lpstr>
      <vt:lpstr>Wingdings</vt:lpstr>
      <vt:lpstr>Theme1</vt:lpstr>
      <vt:lpstr>CHƯƠNG 5 CONNECTING AND ACCESSING DATABASE WITH JDBC (Part 1)(practice)</vt:lpstr>
      <vt:lpstr>Nội dung</vt:lpstr>
      <vt:lpstr>Bảng dữ liệu</vt:lpstr>
      <vt:lpstr>Viết chương trình quản lý bán hàng</vt:lpstr>
      <vt:lpstr>Mô đun quản lý sản phẩm</vt:lpstr>
      <vt:lpstr>Code lớp Sản phẩm</vt:lpstr>
      <vt:lpstr>Code lớp danh sách sản phẩm</vt:lpstr>
      <vt:lpstr>Code lớp danh sách sản phẩm</vt:lpstr>
      <vt:lpstr>Chương trình chính</vt:lpstr>
      <vt:lpstr>Chương trình chính</vt:lpstr>
      <vt:lpstr>Chương trình chính</vt:lpstr>
      <vt:lpstr>PowerPoint Presentation</vt:lpstr>
      <vt:lpstr>Kết quả chạy</vt:lpstr>
      <vt:lpstr>Mô đun quản lý Nhân viên</vt:lpstr>
      <vt:lpstr>Mô đun quản lý Khách hàng</vt:lpstr>
      <vt:lpstr>Mô đun quản lý hóa đơn </vt:lpstr>
      <vt:lpstr>Mô đun quản lý hóa đơn </vt:lpstr>
      <vt:lpstr>Code lớp ChitietHoadon</vt:lpstr>
      <vt:lpstr>Code mẫu- Lớp lstChitietHoadon</vt:lpstr>
      <vt:lpstr>Code mẫu- Lớp Hoadon</vt:lpstr>
      <vt:lpstr>Code mẫu – Lớp lstHoadon</vt:lpstr>
      <vt:lpstr>Code chương trình</vt:lpstr>
      <vt:lpstr>Code chương trình</vt:lpstr>
      <vt:lpstr>Kết quả thực hiện</vt:lpstr>
      <vt:lpstr>Chi tiết hóa đơn với thông tin đầy đủ</vt:lpstr>
      <vt:lpstr>Bổ sung lại lớp ChitietHoadon</vt:lpstr>
      <vt:lpstr>Xây dựng câu lệnh truy vấn từ nhiều bảng</vt:lpstr>
      <vt:lpstr>Lưu ý</vt:lpstr>
      <vt:lpstr>Bài tập</vt:lpstr>
      <vt:lpstr>Đọc thêm</vt:lpstr>
      <vt:lpstr>PowerPoint Presentation</vt:lpstr>
      <vt:lpstr>Tài liệu tham khảo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TỔNG QUAN VỀ TRÍ TUỆ NHÂN TẠO</dc:title>
  <dc:creator>AnPhuongDiep</dc:creator>
  <cp:lastModifiedBy>Microsoft account</cp:lastModifiedBy>
  <cp:revision>371</cp:revision>
  <dcterms:created xsi:type="dcterms:W3CDTF">2020-06-02T08:04:28Z</dcterms:created>
  <dcterms:modified xsi:type="dcterms:W3CDTF">2022-06-01T06:50:43Z</dcterms:modified>
</cp:coreProperties>
</file>