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4"/>
  </p:notesMasterIdLst>
  <p:sldIdLst>
    <p:sldId id="260" r:id="rId2"/>
    <p:sldId id="442" r:id="rId3"/>
    <p:sldId id="443" r:id="rId4"/>
    <p:sldId id="444" r:id="rId5"/>
    <p:sldId id="445" r:id="rId6"/>
    <p:sldId id="446" r:id="rId7"/>
    <p:sldId id="447" r:id="rId8"/>
    <p:sldId id="448" r:id="rId9"/>
    <p:sldId id="449" r:id="rId10"/>
    <p:sldId id="450" r:id="rId11"/>
    <p:sldId id="451" r:id="rId12"/>
    <p:sldId id="452" r:id="rId13"/>
    <p:sldId id="453" r:id="rId14"/>
    <p:sldId id="454" r:id="rId15"/>
    <p:sldId id="413" r:id="rId16"/>
    <p:sldId id="415" r:id="rId17"/>
    <p:sldId id="416" r:id="rId18"/>
    <p:sldId id="417" r:id="rId19"/>
    <p:sldId id="418" r:id="rId20"/>
    <p:sldId id="419" r:id="rId21"/>
    <p:sldId id="420" r:id="rId22"/>
    <p:sldId id="421" r:id="rId23"/>
    <p:sldId id="422" r:id="rId24"/>
    <p:sldId id="424" r:id="rId25"/>
    <p:sldId id="425" r:id="rId26"/>
    <p:sldId id="426" r:id="rId27"/>
    <p:sldId id="427" r:id="rId28"/>
    <p:sldId id="428" r:id="rId29"/>
    <p:sldId id="429" r:id="rId30"/>
    <p:sldId id="430" r:id="rId31"/>
    <p:sldId id="432" r:id="rId32"/>
    <p:sldId id="455" r:id="rId33"/>
    <p:sldId id="433" r:id="rId34"/>
    <p:sldId id="456" r:id="rId35"/>
    <p:sldId id="458" r:id="rId36"/>
    <p:sldId id="431" r:id="rId37"/>
    <p:sldId id="437" r:id="rId38"/>
    <p:sldId id="438" r:id="rId39"/>
    <p:sldId id="439" r:id="rId40"/>
    <p:sldId id="457" r:id="rId41"/>
    <p:sldId id="282" r:id="rId42"/>
    <p:sldId id="307"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2"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03/06/2022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4500" y="2132858"/>
            <a:ext cx="8242300" cy="1583531"/>
          </a:xfrm>
        </p:spPr>
        <p:txBody>
          <a:bodyPr>
            <a:normAutofit fontScale="90000"/>
          </a:bodyPr>
          <a:lstStyle/>
          <a:p>
            <a:r>
              <a:rPr lang="en-US"/>
              <a:t>CHƯƠNG 5</a:t>
            </a:r>
            <a:br>
              <a:rPr lang="en-US"/>
            </a:br>
            <a:r>
              <a:rPr lang="en-US"/>
              <a:t>CONNECTING AND ACCESSING DATABASE WITH JDBC (Part </a:t>
            </a:r>
            <a:r>
              <a:rPr lang="en-US" smtClean="0"/>
              <a:t>2)</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startAt="4"/>
            </a:pPr>
            <a:r>
              <a:rPr lang="en-US" sz="2400" b="1" smtClean="0">
                <a:solidFill>
                  <a:srgbClr val="FF0000"/>
                </a:solidFill>
              </a:rPr>
              <a:t>Sử dụng </a:t>
            </a:r>
            <a:r>
              <a:rPr lang="en-US" sz="2400" b="1">
                <a:solidFill>
                  <a:srgbClr val="FF0000"/>
                </a:solidFill>
              </a:rPr>
              <a:t>giao diện </a:t>
            </a:r>
            <a:r>
              <a:rPr lang="en-US" sz="2400" b="1" smtClean="0">
                <a:solidFill>
                  <a:srgbClr val="FF0000"/>
                </a:solidFill>
              </a:rPr>
              <a:t>MetaData</a:t>
            </a:r>
          </a:p>
          <a:p>
            <a:pPr marL="385763" indent="-385763">
              <a:buFont typeface="+mj-lt"/>
              <a:buAutoNum type="arabicPeriod" startAt="4"/>
            </a:pPr>
            <a:r>
              <a:rPr lang="en-US" sz="2400" b="1"/>
              <a:t>Thêm, sửa và xóa dữ liệu từ CSDL </a:t>
            </a:r>
          </a:p>
          <a:p>
            <a:pPr marL="385763" indent="-385763">
              <a:buFont typeface="+mj-lt"/>
              <a:buAutoNum type="arabicPeriod" startAt="4"/>
            </a:pPr>
            <a:r>
              <a:rPr lang="en-US" sz="2400" b="1" smtClean="0"/>
              <a:t> 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3177018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5.4.1. Giới thiệu</a:t>
            </a:r>
            <a:endParaRPr lang="en-US"/>
          </a:p>
        </p:txBody>
      </p:sp>
      <p:sp>
        <p:nvSpPr>
          <p:cNvPr id="3" name="Content Placeholder 2"/>
          <p:cNvSpPr>
            <a:spLocks noGrp="1"/>
          </p:cNvSpPr>
          <p:nvPr>
            <p:ph idx="1"/>
          </p:nvPr>
        </p:nvSpPr>
        <p:spPr/>
        <p:txBody>
          <a:bodyPr/>
          <a:lstStyle/>
          <a:p>
            <a:r>
              <a:rPr lang="en-US" smtClean="0"/>
              <a:t>Ngoài những thông tin dữ liệu chung và phổ biến được cung cấp bởi 3 giao diện Statement với các phương thức thực thi. JDBC cũng cung cấp những thông tin hữu ích và mô tả về CSDL, tập kết quả chạy, các tham số liên quan đến trình điều khiển JDBC và ứng dụng CSDL. Tất cả những thuộc tính, cấu trúc, và mô tả có thể được phân thành 3 loại giao diện của giao diện metadata</a:t>
            </a:r>
          </a:p>
          <a:p>
            <a:pPr lvl="1"/>
            <a:r>
              <a:rPr lang="en-US" smtClean="0"/>
              <a:t>ResultSetMetaData </a:t>
            </a:r>
          </a:p>
          <a:p>
            <a:pPr lvl="1"/>
            <a:r>
              <a:rPr lang="en-US" smtClean="0"/>
              <a:t>DatabaseMetaData</a:t>
            </a:r>
          </a:p>
          <a:p>
            <a:pPr lvl="1"/>
            <a:r>
              <a:rPr lang="en-US" smtClean="0"/>
              <a:t>ParameterMeataData</a:t>
            </a:r>
            <a:endParaRPr lang="en-US"/>
          </a:p>
        </p:txBody>
      </p:sp>
    </p:spTree>
    <p:extLst>
      <p:ext uri="{BB962C8B-B14F-4D97-AF65-F5344CB8AC3E}">
        <p14:creationId xmlns:p14="http://schemas.microsoft.com/office/powerpoint/2010/main" val="3703708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5.4.2. Giao diện ResultSetMetaData </a:t>
            </a:r>
            <a:endParaRPr lang="en-US"/>
          </a:p>
        </p:txBody>
      </p:sp>
      <p:sp>
        <p:nvSpPr>
          <p:cNvPr id="3" name="Content Placeholder 2"/>
          <p:cNvSpPr>
            <a:spLocks noGrp="1"/>
          </p:cNvSpPr>
          <p:nvPr>
            <p:ph idx="1"/>
          </p:nvPr>
        </p:nvSpPr>
        <p:spPr/>
        <p:txBody>
          <a:bodyPr/>
          <a:lstStyle/>
          <a:p>
            <a:r>
              <a:rPr lang="en-US" smtClean="0"/>
              <a:t>Trong một số ứng dụng, chúng ta có thể cần nhiều thông tin chi tiết hơn của kết quả chạy, như là tổng số lượng cột được trả lại, tên mỗi cột, kiểu dữ liệu…</a:t>
            </a:r>
          </a:p>
          <a:p>
            <a:r>
              <a:rPr lang="en-US" smtClean="0"/>
              <a:t>Bằng việc sử dung thông tin cấu trúc và thuộc tính, chúng ta có thể nhận lại một bức tranh đầy đủ và rõ rang về kết quả ResultSet. Với sự giúp đỡ của metadata, ResultSetMetaData, chúng ta có thể phát triển ứng dụng thực thể CSDL được biến đến như RDBMS, table, hay kiểu dữ liệu được truy cập.</a:t>
            </a:r>
          </a:p>
          <a:p>
            <a:r>
              <a:rPr lang="en-US" smtClean="0"/>
              <a:t>Giao diện ResultSetMetaData cung cấp một tập hợp thong tin về cấu trúc và thuộc tính liên quan đến đối tượng ResultSet, điều này giúp ta khả năng thực thi những chức năng được mô tả trên đó. </a:t>
            </a:r>
            <a:endParaRPr lang="en-US"/>
          </a:p>
        </p:txBody>
      </p:sp>
    </p:spTree>
    <p:extLst>
      <p:ext uri="{BB962C8B-B14F-4D97-AF65-F5344CB8AC3E}">
        <p14:creationId xmlns:p14="http://schemas.microsoft.com/office/powerpoint/2010/main" val="754245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thức trong ResultSetMetaData</a:t>
            </a:r>
            <a:endParaRPr lang="en-US"/>
          </a:p>
        </p:txBody>
      </p:sp>
      <p:graphicFrame>
        <p:nvGraphicFramePr>
          <p:cNvPr id="4" name="Content Placeholder 3"/>
          <p:cNvGraphicFramePr>
            <a:graphicFrameLocks noGrp="1"/>
          </p:cNvGraphicFramePr>
          <p:nvPr>
            <p:ph idx="1"/>
            <p:extLst/>
          </p:nvPr>
        </p:nvGraphicFramePr>
        <p:xfrm>
          <a:off x="469900" y="1889125"/>
          <a:ext cx="8229600" cy="3337560"/>
        </p:xfrm>
        <a:graphic>
          <a:graphicData uri="http://schemas.openxmlformats.org/drawingml/2006/table">
            <a:tbl>
              <a:tblPr firstRow="1" bandRow="1">
                <a:tableStyleId>{5C22544A-7EE6-4342-B048-85BDC9FD1C3A}</a:tableStyleId>
              </a:tblPr>
              <a:tblGrid>
                <a:gridCol w="3086100"/>
                <a:gridCol w="51435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getSchemaName(int</a:t>
                      </a:r>
                      <a:r>
                        <a:rPr lang="en-US" baseline="0" smtClean="0"/>
                        <a:t> index)</a:t>
                      </a:r>
                      <a:endParaRPr lang="en-US"/>
                    </a:p>
                  </a:txBody>
                  <a:tcPr/>
                </a:tc>
                <a:tc>
                  <a:txBody>
                    <a:bodyPr/>
                    <a:lstStyle/>
                    <a:p>
                      <a:r>
                        <a:rPr lang="en-US" smtClean="0"/>
                        <a:t>TRả</a:t>
                      </a:r>
                      <a:r>
                        <a:rPr lang="en-US" baseline="0" smtClean="0"/>
                        <a:t> về tên của lược đồ chứa trong cột được chọn.</a:t>
                      </a:r>
                      <a:endParaRPr lang="en-US"/>
                    </a:p>
                  </a:txBody>
                  <a:tcPr/>
                </a:tc>
              </a:tr>
              <a:tr h="370840">
                <a:tc>
                  <a:txBody>
                    <a:bodyPr/>
                    <a:lstStyle/>
                    <a:p>
                      <a:r>
                        <a:rPr lang="en-US" smtClean="0"/>
                        <a:t>getTableName(int</a:t>
                      </a:r>
                      <a:r>
                        <a:rPr lang="en-US" baseline="0" smtClean="0"/>
                        <a:t> index)</a:t>
                      </a:r>
                      <a:endParaRPr lang="en-US"/>
                    </a:p>
                  </a:txBody>
                  <a:tcPr/>
                </a:tc>
                <a:tc>
                  <a:txBody>
                    <a:bodyPr/>
                    <a:lstStyle/>
                    <a:p>
                      <a:r>
                        <a:rPr lang="en-US" smtClean="0"/>
                        <a:t>Trả</a:t>
                      </a:r>
                      <a:r>
                        <a:rPr lang="en-US" baseline="0" smtClean="0"/>
                        <a:t> về tên của bảng mà chứa cột được chọn</a:t>
                      </a:r>
                      <a:endParaRPr lang="en-US"/>
                    </a:p>
                  </a:txBody>
                  <a:tcPr/>
                </a:tc>
              </a:tr>
              <a:tr h="370840">
                <a:tc>
                  <a:txBody>
                    <a:bodyPr/>
                    <a:lstStyle/>
                    <a:p>
                      <a:r>
                        <a:rPr lang="en-US" smtClean="0"/>
                        <a:t>isAutoIncrement(int index)</a:t>
                      </a:r>
                      <a:endParaRPr lang="en-US"/>
                    </a:p>
                  </a:txBody>
                  <a:tcPr/>
                </a:tc>
                <a:tc>
                  <a:txBody>
                    <a:bodyPr/>
                    <a:lstStyle/>
                    <a:p>
                      <a:r>
                        <a:rPr lang="en-US" smtClean="0"/>
                        <a:t>Xác</a:t>
                      </a:r>
                      <a:r>
                        <a:rPr lang="en-US" baseline="0" smtClean="0"/>
                        <a:t> định nếu cột là tự động tăng hay không</a:t>
                      </a:r>
                      <a:endParaRPr lang="en-US"/>
                    </a:p>
                  </a:txBody>
                  <a:tcPr/>
                </a:tc>
              </a:tr>
              <a:tr h="370840">
                <a:tc>
                  <a:txBody>
                    <a:bodyPr/>
                    <a:lstStyle/>
                    <a:p>
                      <a:r>
                        <a:rPr lang="en-US" smtClean="0"/>
                        <a:t>IsCurrency</a:t>
                      </a:r>
                      <a:r>
                        <a:rPr lang="en-US" baseline="0" smtClean="0"/>
                        <a:t> (int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cột là kiểu tiền tệ hay không</a:t>
                      </a:r>
                      <a:endParaRPr lang="en-US"/>
                    </a:p>
                  </a:txBody>
                  <a:tcPr/>
                </a:tc>
              </a:tr>
              <a:tr h="370840">
                <a:tc>
                  <a:txBody>
                    <a:bodyPr/>
                    <a:lstStyle/>
                    <a:p>
                      <a:r>
                        <a:rPr lang="en-US" baseline="0" smtClean="0"/>
                        <a:t>IsNullable (int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cột đươc phép bỏ trống hay không</a:t>
                      </a:r>
                      <a:endParaRPr lang="en-US"/>
                    </a:p>
                  </a:txBody>
                  <a:tcPr/>
                </a:tc>
              </a:tr>
              <a:tr h="370840">
                <a:tc>
                  <a:txBody>
                    <a:bodyPr/>
                    <a:lstStyle/>
                    <a:p>
                      <a:r>
                        <a:rPr lang="en-US" baseline="0" smtClean="0"/>
                        <a:t>IsSigned (int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chứa kí tự số</a:t>
                      </a:r>
                      <a:endParaRPr lang="en-US"/>
                    </a:p>
                  </a:txBody>
                  <a:tcPr/>
                </a:tc>
              </a:tr>
              <a:tr h="370840">
                <a:tc>
                  <a:txBody>
                    <a:bodyPr/>
                    <a:lstStyle/>
                    <a:p>
                      <a:r>
                        <a:rPr lang="en-US" baseline="0" smtClean="0"/>
                        <a:t>IsWritable (int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cột có thể ghi bởi người dung </a:t>
                      </a:r>
                      <a:endParaRPr lang="en-US"/>
                    </a:p>
                  </a:txBody>
                  <a:tcPr/>
                </a:tc>
              </a:tr>
              <a:tr h="370840">
                <a:tc>
                  <a:txBody>
                    <a:bodyPr/>
                    <a:lstStyle/>
                    <a:p>
                      <a:r>
                        <a:rPr lang="en-US" baseline="0" smtClean="0"/>
                        <a:t>isReadOnly (int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cột là kiểu chỉ đọc</a:t>
                      </a:r>
                      <a:endParaRPr lang="en-US"/>
                    </a:p>
                  </a:txBody>
                  <a:tcPr/>
                </a:tc>
              </a:tr>
            </a:tbl>
          </a:graphicData>
        </a:graphic>
      </p:graphicFrame>
    </p:spTree>
    <p:extLst>
      <p:ext uri="{BB962C8B-B14F-4D97-AF65-F5344CB8AC3E}">
        <p14:creationId xmlns:p14="http://schemas.microsoft.com/office/powerpoint/2010/main" val="4223995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thức trong ResultSetMetaData</a:t>
            </a:r>
            <a:endParaRPr lang="en-US"/>
          </a:p>
        </p:txBody>
      </p:sp>
      <p:graphicFrame>
        <p:nvGraphicFramePr>
          <p:cNvPr id="4" name="Content Placeholder 3"/>
          <p:cNvGraphicFramePr>
            <a:graphicFrameLocks noGrp="1"/>
          </p:cNvGraphicFramePr>
          <p:nvPr>
            <p:ph idx="1"/>
            <p:extLst/>
          </p:nvPr>
        </p:nvGraphicFramePr>
        <p:xfrm>
          <a:off x="457200" y="1228725"/>
          <a:ext cx="8229600" cy="4683760"/>
        </p:xfrm>
        <a:graphic>
          <a:graphicData uri="http://schemas.openxmlformats.org/drawingml/2006/table">
            <a:tbl>
              <a:tblPr firstRow="1" bandRow="1">
                <a:tableStyleId>{5C22544A-7EE6-4342-B048-85BDC9FD1C3A}</a:tableStyleId>
              </a:tblPr>
              <a:tblGrid>
                <a:gridCol w="3543300"/>
                <a:gridCol w="46863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getCatalog(int</a:t>
                      </a:r>
                      <a:r>
                        <a:rPr lang="en-US" baseline="0" smtClean="0"/>
                        <a:t> index)</a:t>
                      </a:r>
                      <a:endParaRPr lang="en-US"/>
                    </a:p>
                  </a:txBody>
                  <a:tcPr/>
                </a:tc>
                <a:tc>
                  <a:txBody>
                    <a:bodyPr/>
                    <a:lstStyle/>
                    <a:p>
                      <a:r>
                        <a:rPr lang="en-US" smtClean="0"/>
                        <a:t>Xác</a:t>
                      </a:r>
                      <a:r>
                        <a:rPr lang="en-US" baseline="0" smtClean="0"/>
                        <a:t> định tên của danh mục mà chứa cột tham chiếu</a:t>
                      </a:r>
                      <a:endParaRPr lang="en-US"/>
                    </a:p>
                  </a:txBody>
                  <a:tcPr/>
                </a:tc>
              </a:tr>
              <a:tr h="370840">
                <a:tc>
                  <a:txBody>
                    <a:bodyPr/>
                    <a:lstStyle/>
                    <a:p>
                      <a:r>
                        <a:rPr lang="en-US" smtClean="0"/>
                        <a:t>getColumnCount()</a:t>
                      </a:r>
                      <a:endParaRPr lang="en-US"/>
                    </a:p>
                  </a:txBody>
                  <a:tcPr/>
                </a:tc>
                <a:tc>
                  <a:txBody>
                    <a:bodyPr/>
                    <a:lstStyle/>
                    <a:p>
                      <a:r>
                        <a:rPr lang="en-US" smtClean="0"/>
                        <a:t>Trả</a:t>
                      </a:r>
                      <a:r>
                        <a:rPr lang="en-US" baseline="0" smtClean="0"/>
                        <a:t> về tổng số lượng cột chưa trong đối tượng ResultSet</a:t>
                      </a:r>
                      <a:endParaRPr lang="en-US"/>
                    </a:p>
                  </a:txBody>
                  <a:tcPr/>
                </a:tc>
              </a:tr>
              <a:tr h="370840">
                <a:tc>
                  <a:txBody>
                    <a:bodyPr/>
                    <a:lstStyle/>
                    <a:p>
                      <a:r>
                        <a:rPr lang="en-US" smtClean="0"/>
                        <a:t>getColumnDisplaySize(int</a:t>
                      </a:r>
                      <a:r>
                        <a:rPr lang="en-US" baseline="0" smtClean="0"/>
                        <a:t> index</a:t>
                      </a:r>
                      <a:r>
                        <a:rPr lang="en-US" smtClean="0"/>
                        <a:t>)</a:t>
                      </a:r>
                      <a:endParaRPr lang="en-US"/>
                    </a:p>
                  </a:txBody>
                  <a:tcPr/>
                </a:tc>
                <a:tc>
                  <a:txBody>
                    <a:bodyPr/>
                    <a:lstStyle/>
                    <a:p>
                      <a:r>
                        <a:rPr lang="en-US" smtClean="0"/>
                        <a:t>Trả</a:t>
                      </a:r>
                      <a:r>
                        <a:rPr lang="en-US" baseline="0" smtClean="0"/>
                        <a:t> về độ rộng hiển thị lớn nhất của cột được chọn.</a:t>
                      </a:r>
                      <a:endParaRPr lang="en-US"/>
                    </a:p>
                  </a:txBody>
                  <a:tcPr/>
                </a:tc>
              </a:tr>
              <a:tr h="370840">
                <a:tc>
                  <a:txBody>
                    <a:bodyPr/>
                    <a:lstStyle/>
                    <a:p>
                      <a:r>
                        <a:rPr lang="en-US" smtClean="0"/>
                        <a:t>getColumnLabel(int</a:t>
                      </a:r>
                      <a:r>
                        <a:rPr lang="en-US" baseline="0" smtClean="0"/>
                        <a:t> index)</a:t>
                      </a:r>
                      <a:endParaRPr lang="en-US"/>
                    </a:p>
                  </a:txBody>
                  <a:tcPr/>
                </a:tc>
                <a:tc>
                  <a:txBody>
                    <a:bodyPr/>
                    <a:lstStyle/>
                    <a:p>
                      <a:r>
                        <a:rPr lang="en-US" smtClean="0"/>
                        <a:t>Trả</a:t>
                      </a:r>
                      <a:r>
                        <a:rPr lang="en-US" baseline="0" smtClean="0"/>
                        <a:t> về tên hiển thị được tham chiếu cho cột được chọn</a:t>
                      </a:r>
                      <a:endParaRPr lang="en-US"/>
                    </a:p>
                  </a:txBody>
                  <a:tcPr/>
                </a:tc>
              </a:tr>
              <a:tr h="370840">
                <a:tc>
                  <a:txBody>
                    <a:bodyPr/>
                    <a:lstStyle/>
                    <a:p>
                      <a:r>
                        <a:rPr lang="en-US" smtClean="0"/>
                        <a:t>getColumnType(int</a:t>
                      </a:r>
                      <a:r>
                        <a:rPr lang="en-US" baseline="0" smtClean="0"/>
                        <a:t> index)</a:t>
                      </a:r>
                      <a:endParaRPr lang="en-US"/>
                    </a:p>
                  </a:txBody>
                  <a:tcPr/>
                </a:tc>
                <a:tc>
                  <a:txBody>
                    <a:bodyPr/>
                    <a:lstStyle/>
                    <a:p>
                      <a:r>
                        <a:rPr lang="en-US" smtClean="0"/>
                        <a:t>Trả</a:t>
                      </a:r>
                      <a:r>
                        <a:rPr lang="en-US" baseline="0" smtClean="0"/>
                        <a:t> về kiểu dữ liệu SQL của cột được chọn</a:t>
                      </a:r>
                      <a:endParaRPr lang="en-US"/>
                    </a:p>
                  </a:txBody>
                  <a:tcPr/>
                </a:tc>
              </a:tr>
              <a:tr h="370840">
                <a:tc>
                  <a:txBody>
                    <a:bodyPr/>
                    <a:lstStyle/>
                    <a:p>
                      <a:r>
                        <a:rPr lang="en-US" smtClean="0"/>
                        <a:t>getColumnName(int index)</a:t>
                      </a:r>
                      <a:endParaRPr lang="en-US"/>
                    </a:p>
                  </a:txBody>
                  <a:tcPr/>
                </a:tc>
                <a:tc>
                  <a:txBody>
                    <a:bodyPr/>
                    <a:lstStyle/>
                    <a:p>
                      <a:r>
                        <a:rPr lang="en-US" smtClean="0"/>
                        <a:t>Trả</a:t>
                      </a:r>
                      <a:r>
                        <a:rPr lang="en-US" baseline="0" smtClean="0"/>
                        <a:t> về tên của cột được chọn</a:t>
                      </a:r>
                      <a:endParaRPr lang="en-US"/>
                    </a:p>
                  </a:txBody>
                  <a:tcPr/>
                </a:tc>
              </a:tr>
              <a:tr h="370840">
                <a:tc>
                  <a:txBody>
                    <a:bodyPr/>
                    <a:lstStyle/>
                    <a:p>
                      <a:r>
                        <a:rPr lang="en-US" smtClean="0"/>
                        <a:t>getPrecision(int</a:t>
                      </a:r>
                      <a:r>
                        <a:rPr lang="en-US" baseline="0" smtClean="0"/>
                        <a:t> index)</a:t>
                      </a:r>
                      <a:endParaRPr lang="en-US"/>
                    </a:p>
                  </a:txBody>
                  <a:tcPr/>
                </a:tc>
                <a:tc>
                  <a:txBody>
                    <a:bodyPr/>
                    <a:lstStyle/>
                    <a:p>
                      <a:r>
                        <a:rPr lang="en-US" smtClean="0"/>
                        <a:t>Trả</a:t>
                      </a:r>
                      <a:r>
                        <a:rPr lang="en-US" baseline="0" smtClean="0"/>
                        <a:t> về độ chính xác được sử dụng cho cột được chọn</a:t>
                      </a:r>
                      <a:endParaRPr lang="en-US"/>
                    </a:p>
                  </a:txBody>
                  <a:tcPr/>
                </a:tc>
              </a:tr>
              <a:tr h="370840">
                <a:tc>
                  <a:txBody>
                    <a:bodyPr/>
                    <a:lstStyle/>
                    <a:p>
                      <a:r>
                        <a:rPr lang="en-US" smtClean="0"/>
                        <a:t>getScale(int</a:t>
                      </a:r>
                      <a:r>
                        <a:rPr lang="en-US" baseline="0" smtClean="0"/>
                        <a:t> index)</a:t>
                      </a:r>
                      <a:endParaRPr lang="en-US"/>
                    </a:p>
                  </a:txBody>
                  <a:tcPr/>
                </a:tc>
                <a:tc>
                  <a:txBody>
                    <a:bodyPr/>
                    <a:lstStyle/>
                    <a:p>
                      <a:r>
                        <a:rPr lang="en-US" smtClean="0"/>
                        <a:t>Trả</a:t>
                      </a:r>
                      <a:r>
                        <a:rPr lang="en-US" baseline="0" smtClean="0"/>
                        <a:t> về tỉ lệ được sử dụng cho cột được chọn</a:t>
                      </a:r>
                      <a:endParaRPr lang="en-US"/>
                    </a:p>
                  </a:txBody>
                  <a:tcPr/>
                </a:tc>
              </a:tr>
            </a:tbl>
          </a:graphicData>
        </a:graphic>
      </p:graphicFrame>
    </p:spTree>
    <p:extLst>
      <p:ext uri="{BB962C8B-B14F-4D97-AF65-F5344CB8AC3E}">
        <p14:creationId xmlns:p14="http://schemas.microsoft.com/office/powerpoint/2010/main" val="77541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9119" y="1228725"/>
            <a:ext cx="6525762" cy="5248275"/>
          </a:xfrm>
          <a:ln>
            <a:solidFill>
              <a:schemeClr val="accent1"/>
            </a:solidFill>
          </a:ln>
        </p:spPr>
      </p:pic>
      <p:sp>
        <p:nvSpPr>
          <p:cNvPr id="5" name="Line Callout 1 (Accent Bar) 4"/>
          <p:cNvSpPr/>
          <p:nvPr/>
        </p:nvSpPr>
        <p:spPr bwMode="auto">
          <a:xfrm>
            <a:off x="6235700" y="1854200"/>
            <a:ext cx="2728787" cy="762000"/>
          </a:xfrm>
          <a:prstGeom prst="accentCallout1">
            <a:avLst>
              <a:gd name="adj1" fmla="val 18750"/>
              <a:gd name="adj2" fmla="val -8333"/>
              <a:gd name="adj3" fmla="val 152500"/>
              <a:gd name="adj4" fmla="val -1440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báo</a:t>
            </a:r>
            <a:r>
              <a:rPr kumimoji="0" lang="en-US" sz="1800" b="0" i="0" u="none" strike="noStrike" cap="none" normalizeH="0" smtClean="0">
                <a:ln>
                  <a:noFill/>
                </a:ln>
                <a:solidFill>
                  <a:schemeClr val="tx1"/>
                </a:solidFill>
                <a:effectLst/>
                <a:latin typeface="Arial" charset="0"/>
              </a:rPr>
              <a:t> đối tượng ResultSetMetaData</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731000" y="4051300"/>
            <a:ext cx="2413000" cy="762000"/>
          </a:xfrm>
          <a:prstGeom prst="accentCallout1">
            <a:avLst>
              <a:gd name="adj1" fmla="val 18750"/>
              <a:gd name="adj2" fmla="val -8333"/>
              <a:gd name="adj3" fmla="val -55833"/>
              <a:gd name="adj4" fmla="val -2324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Truy cập</a:t>
            </a:r>
            <a:r>
              <a:rPr kumimoji="0" lang="en-US" sz="1800" b="0" i="0" u="none" strike="noStrike" cap="none" normalizeH="0" smtClean="0">
                <a:ln>
                  <a:noFill/>
                </a:ln>
                <a:solidFill>
                  <a:schemeClr val="tx1"/>
                </a:solidFill>
                <a:effectLst/>
                <a:latin typeface="Arial" charset="0"/>
              </a:rPr>
              <a:t> đối tượng ResultSetMetaData</a:t>
            </a:r>
            <a:endParaRPr kumimoji="0" lang="en-US" sz="1800" b="0" i="0" u="none" strike="noStrike" cap="none" normalizeH="0" baseline="0" smtClean="0">
              <a:ln>
                <a:noFill/>
              </a:ln>
              <a:solidFill>
                <a:schemeClr val="tx1"/>
              </a:solidFill>
              <a:effectLst/>
              <a:latin typeface="Arial" charset="0"/>
            </a:endParaRPr>
          </a:p>
        </p:txBody>
      </p:sp>
      <p:sp>
        <p:nvSpPr>
          <p:cNvPr id="7" name="TextBox 6"/>
          <p:cNvSpPr txBox="1"/>
          <p:nvPr/>
        </p:nvSpPr>
        <p:spPr>
          <a:xfrm>
            <a:off x="4229100" y="5553670"/>
            <a:ext cx="3708400" cy="923330"/>
          </a:xfrm>
          <a:prstGeom prst="rect">
            <a:avLst/>
          </a:prstGeom>
          <a:noFill/>
        </p:spPr>
        <p:txBody>
          <a:bodyPr wrap="square" rtlCol="0">
            <a:spAutoFit/>
          </a:bodyPr>
          <a:lstStyle/>
          <a:p>
            <a:r>
              <a:rPr lang="en-US" b="1" i="1" smtClean="0"/>
              <a:t>Ví dụ liệt kê toàn bộ mặt hàng, truy cập các cột bảng mặt hàng sử dụng đối tượng MetaData</a:t>
            </a:r>
            <a:endParaRPr lang="en-US" b="1" i="1"/>
          </a:p>
        </p:txBody>
      </p:sp>
    </p:spTree>
    <p:extLst>
      <p:ext uri="{BB962C8B-B14F-4D97-AF65-F5344CB8AC3E}">
        <p14:creationId xmlns:p14="http://schemas.microsoft.com/office/powerpoint/2010/main" val="1987956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821616" cy="487363"/>
          </a:xfrm>
        </p:spPr>
        <p:txBody>
          <a:bodyPr/>
          <a:lstStyle/>
          <a:p>
            <a:r>
              <a:rPr lang="en-US" smtClean="0"/>
              <a:t>5.4.3. Sử dụng giao diện DatabaseMetaData</a:t>
            </a:r>
            <a:endParaRPr lang="en-US"/>
          </a:p>
        </p:txBody>
      </p:sp>
      <p:sp>
        <p:nvSpPr>
          <p:cNvPr id="3" name="Content Placeholder 2"/>
          <p:cNvSpPr>
            <a:spLocks noGrp="1"/>
          </p:cNvSpPr>
          <p:nvPr>
            <p:ph idx="1"/>
          </p:nvPr>
        </p:nvSpPr>
        <p:spPr/>
        <p:txBody>
          <a:bodyPr/>
          <a:lstStyle/>
          <a:p>
            <a:r>
              <a:rPr lang="en-US" smtClean="0"/>
              <a:t>Đây là giao diện lớn nhất của MetaData với 150 phương thức. </a:t>
            </a:r>
          </a:p>
          <a:p>
            <a:r>
              <a:rPr lang="en-US" smtClean="0"/>
              <a:t>Giao diện này được sử dụng chính cho những developers những người xây dựng ứng dụng CSDL mà cần phụ thuộc đầy đủ vào RDBMS.</a:t>
            </a:r>
          </a:p>
          <a:p>
            <a:r>
              <a:rPr lang="en-US" smtClean="0"/>
              <a:t>Với giao diện, người dung có thể khám phá, trích rút cấu trúc và thuộc tính của RDBMS tự động như khi chạy ứng dụng. </a:t>
            </a:r>
          </a:p>
          <a:p>
            <a:r>
              <a:rPr lang="en-US" smtClean="0"/>
              <a:t>Để tạo DatabaseMetaData cần gọi phương thức getMetaData() được định nghĩa trong giao diện Connection</a:t>
            </a:r>
            <a:endParaRPr lang="en-US"/>
          </a:p>
        </p:txBody>
      </p:sp>
    </p:spTree>
    <p:extLst>
      <p:ext uri="{BB962C8B-B14F-4D97-AF65-F5344CB8AC3E}">
        <p14:creationId xmlns:p14="http://schemas.microsoft.com/office/powerpoint/2010/main" val="3589084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phương thức của DatabaseMetaData</a:t>
            </a:r>
            <a:endParaRPr lang="en-US"/>
          </a:p>
        </p:txBody>
      </p:sp>
      <p:sp>
        <p:nvSpPr>
          <p:cNvPr id="3" name="Content Placeholder 2"/>
          <p:cNvSpPr>
            <a:spLocks noGrp="1"/>
          </p:cNvSpPr>
          <p:nvPr>
            <p:ph idx="1"/>
          </p:nvPr>
        </p:nvSpPr>
        <p:spPr/>
        <p:txBody>
          <a:bodyPr/>
          <a:lstStyle/>
          <a:p>
            <a:r>
              <a:rPr lang="en-US" smtClean="0"/>
              <a:t>Có thể được chia thành 7 nhóm</a:t>
            </a:r>
          </a:p>
          <a:p>
            <a:pPr lvl="1"/>
            <a:r>
              <a:rPr lang="en-US" smtClean="0"/>
              <a:t>Phương thức định nghĩa danh mục</a:t>
            </a:r>
          </a:p>
          <a:p>
            <a:pPr lvl="1"/>
            <a:r>
              <a:rPr lang="en-US" smtClean="0"/>
              <a:t>Phương thức định nghĩa CSDL</a:t>
            </a:r>
          </a:p>
          <a:p>
            <a:pPr lvl="1"/>
            <a:r>
              <a:rPr lang="en-US" smtClean="0"/>
              <a:t>Phương thức định nghĩa trình điều khiển</a:t>
            </a:r>
          </a:p>
          <a:p>
            <a:pPr lvl="1"/>
            <a:r>
              <a:rPr lang="en-US" smtClean="0"/>
              <a:t>Phương thức tủ tục lưu trữ</a:t>
            </a:r>
          </a:p>
          <a:p>
            <a:pPr lvl="1"/>
            <a:r>
              <a:rPr lang="en-US" smtClean="0"/>
              <a:t>Phương thức định ghĩa lược đồ</a:t>
            </a:r>
          </a:p>
          <a:p>
            <a:pPr lvl="1"/>
            <a:r>
              <a:rPr lang="en-US" smtClean="0"/>
              <a:t>Phương thức định nghĩa bảng</a:t>
            </a:r>
          </a:p>
          <a:p>
            <a:pPr lvl="1"/>
            <a:r>
              <a:rPr lang="en-US" smtClean="0"/>
              <a:t>Phương thức tham số CSDL-quan hệ.</a:t>
            </a:r>
          </a:p>
          <a:p>
            <a:r>
              <a:rPr lang="en-US" sz="2200" smtClean="0"/>
              <a:t>Trả về tên và phiên bản CSDL hiện tại được sử dụng, getDatabaseProduct-Name() và getDatabaseProduct- Version() có thể được sử dụng</a:t>
            </a:r>
            <a:endParaRPr lang="en-US" sz="2200"/>
          </a:p>
        </p:txBody>
      </p:sp>
    </p:spTree>
    <p:extLst>
      <p:ext uri="{BB962C8B-B14F-4D97-AF65-F5344CB8AC3E}">
        <p14:creationId xmlns:p14="http://schemas.microsoft.com/office/powerpoint/2010/main" val="1755199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nvPr>
        </p:nvGraphicFramePr>
        <p:xfrm>
          <a:off x="457200" y="1228725"/>
          <a:ext cx="8229600" cy="505968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smtClean="0"/>
                        <a:t>Method</a:t>
                      </a:r>
                      <a:endParaRPr lang="en-US"/>
                    </a:p>
                  </a:txBody>
                  <a:tcPr/>
                </a:tc>
                <a:tc>
                  <a:txBody>
                    <a:bodyPr/>
                    <a:lstStyle/>
                    <a:p>
                      <a:r>
                        <a:rPr lang="en-US" smtClean="0"/>
                        <a:t>Function</a:t>
                      </a:r>
                      <a:endParaRPr lang="en-US"/>
                    </a:p>
                  </a:txBody>
                  <a:tcPr/>
                </a:tc>
              </a:tr>
              <a:tr h="370840">
                <a:tc>
                  <a:txBody>
                    <a:bodyPr/>
                    <a:lstStyle/>
                    <a:p>
                      <a:r>
                        <a:rPr lang="en-US" smtClean="0"/>
                        <a:t>getCatalogs()</a:t>
                      </a:r>
                      <a:endParaRPr lang="en-US"/>
                    </a:p>
                  </a:txBody>
                  <a:tcPr/>
                </a:tc>
                <a:tc>
                  <a:txBody>
                    <a:bodyPr/>
                    <a:lstStyle/>
                    <a:p>
                      <a:r>
                        <a:rPr lang="en-US" smtClean="0"/>
                        <a:t>Trả</a:t>
                      </a:r>
                      <a:r>
                        <a:rPr lang="en-US" baseline="0" smtClean="0"/>
                        <a:t> về một ResultSet chứa một danh sách của tất cả các thành phần trong CSDL</a:t>
                      </a:r>
                      <a:endParaRPr lang="en-US"/>
                    </a:p>
                  </a:txBody>
                  <a:tcPr/>
                </a:tc>
              </a:tr>
              <a:tr h="370840">
                <a:tc>
                  <a:txBody>
                    <a:bodyPr/>
                    <a:lstStyle/>
                    <a:p>
                      <a:r>
                        <a:rPr lang="en-US" smtClean="0"/>
                        <a:t>getCatalogTerm()</a:t>
                      </a:r>
                      <a:endParaRPr lang="en-US"/>
                    </a:p>
                  </a:txBody>
                  <a:tcPr/>
                </a:tc>
                <a:tc>
                  <a:txBody>
                    <a:bodyPr/>
                    <a:lstStyle/>
                    <a:p>
                      <a:r>
                        <a:rPr lang="en-US" smtClean="0"/>
                        <a:t>Xác</a:t>
                      </a:r>
                      <a:r>
                        <a:rPr lang="en-US" baseline="0" smtClean="0"/>
                        <a:t> định tên CSDL cụ thể của danh mục được chọn.</a:t>
                      </a:r>
                      <a:endParaRPr lang="en-US"/>
                    </a:p>
                  </a:txBody>
                  <a:tcPr/>
                </a:tc>
              </a:tr>
              <a:tr h="370840">
                <a:tc>
                  <a:txBody>
                    <a:bodyPr/>
                    <a:lstStyle/>
                    <a:p>
                      <a:r>
                        <a:rPr lang="en-US" smtClean="0"/>
                        <a:t>getDatabaseProductName()</a:t>
                      </a:r>
                      <a:endParaRPr lang="en-US"/>
                    </a:p>
                  </a:txBody>
                  <a:tcPr/>
                </a:tc>
                <a:tc>
                  <a:txBody>
                    <a:bodyPr/>
                    <a:lstStyle/>
                    <a:p>
                      <a:r>
                        <a:rPr lang="en-US" smtClean="0"/>
                        <a:t>Trả</a:t>
                      </a:r>
                      <a:r>
                        <a:rPr lang="en-US" baseline="0" smtClean="0"/>
                        <a:t> về tên của sản phẩm CSDL</a:t>
                      </a:r>
                      <a:endParaRPr lang="en-US"/>
                    </a:p>
                  </a:txBody>
                  <a:tcPr/>
                </a:tc>
              </a:tr>
              <a:tr h="370840">
                <a:tc>
                  <a:txBody>
                    <a:bodyPr/>
                    <a:lstStyle/>
                    <a:p>
                      <a:r>
                        <a:rPr lang="en-US" smtClean="0"/>
                        <a:t>getDatabaseProductVersion()</a:t>
                      </a:r>
                      <a:endParaRPr lang="en-US"/>
                    </a:p>
                  </a:txBody>
                  <a:tcPr/>
                </a:tc>
                <a:tc>
                  <a:txBody>
                    <a:bodyPr/>
                    <a:lstStyle/>
                    <a:p>
                      <a:r>
                        <a:rPr lang="en-US" smtClean="0"/>
                        <a:t>Trả</a:t>
                      </a:r>
                      <a:r>
                        <a:rPr lang="en-US" baseline="0" smtClean="0"/>
                        <a:t> về phiên bản của CSDL</a:t>
                      </a:r>
                      <a:endParaRPr lang="en-US"/>
                    </a:p>
                  </a:txBody>
                  <a:tcPr/>
                </a:tc>
              </a:tr>
              <a:tr h="370840">
                <a:tc>
                  <a:txBody>
                    <a:bodyPr/>
                    <a:lstStyle/>
                    <a:p>
                      <a:r>
                        <a:rPr lang="en-US" smtClean="0"/>
                        <a:t>getDirverName()</a:t>
                      </a:r>
                      <a:endParaRPr lang="en-US"/>
                    </a:p>
                  </a:txBody>
                  <a:tcPr/>
                </a:tc>
                <a:tc>
                  <a:txBody>
                    <a:bodyPr/>
                    <a:lstStyle/>
                    <a:p>
                      <a:r>
                        <a:rPr lang="en-US" smtClean="0"/>
                        <a:t>Trả</a:t>
                      </a:r>
                      <a:r>
                        <a:rPr lang="en-US" baseline="0" smtClean="0"/>
                        <a:t> về tên trình điều khiển</a:t>
                      </a:r>
                      <a:endParaRPr lang="en-US"/>
                    </a:p>
                  </a:txBody>
                  <a:tcPr/>
                </a:tc>
              </a:tr>
              <a:tr h="370840">
                <a:tc>
                  <a:txBody>
                    <a:bodyPr/>
                    <a:lstStyle/>
                    <a:p>
                      <a:r>
                        <a:rPr lang="en-US" smtClean="0"/>
                        <a:t>getDriverVersion()</a:t>
                      </a:r>
                      <a:endParaRPr lang="en-US"/>
                    </a:p>
                  </a:txBody>
                  <a:tcPr/>
                </a:tc>
                <a:tc>
                  <a:txBody>
                    <a:bodyPr/>
                    <a:lstStyle/>
                    <a:p>
                      <a:r>
                        <a:rPr lang="en-US" smtClean="0"/>
                        <a:t>Trả</a:t>
                      </a:r>
                      <a:r>
                        <a:rPr lang="en-US" baseline="0" smtClean="0"/>
                        <a:t> về số phiên bản của trình điều khiển</a:t>
                      </a:r>
                      <a:endParaRPr lang="en-US"/>
                    </a:p>
                  </a:txBody>
                  <a:tcPr/>
                </a:tc>
              </a:tr>
              <a:tr h="370840">
                <a:tc>
                  <a:txBody>
                    <a:bodyPr/>
                    <a:lstStyle/>
                    <a:p>
                      <a:r>
                        <a:rPr lang="en-US" smtClean="0"/>
                        <a:t>getPrimaryKeys(String</a:t>
                      </a:r>
                      <a:r>
                        <a:rPr lang="en-US" baseline="0" smtClean="0"/>
                        <a:t> catalog, String schema, String table)</a:t>
                      </a:r>
                      <a:endParaRPr lang="en-US"/>
                    </a:p>
                  </a:txBody>
                  <a:tcPr/>
                </a:tc>
                <a:tc>
                  <a:txBody>
                    <a:bodyPr/>
                    <a:lstStyle/>
                    <a:p>
                      <a:r>
                        <a:rPr lang="en-US" smtClean="0"/>
                        <a:t>Trả</a:t>
                      </a:r>
                      <a:r>
                        <a:rPr lang="en-US" baseline="0" smtClean="0"/>
                        <a:t> về một tập ResultSet môt ả toàn bộ khóa chính trong bảng</a:t>
                      </a:r>
                      <a:endParaRPr lang="en-US"/>
                    </a:p>
                  </a:txBody>
                  <a:tcPr/>
                </a:tc>
              </a:tr>
              <a:tr h="370840">
                <a:tc>
                  <a:txBody>
                    <a:bodyPr/>
                    <a:lstStyle/>
                    <a:p>
                      <a:r>
                        <a:rPr lang="en-US" smtClean="0"/>
                        <a:t>getProcedureTerm(string catalog,</a:t>
                      </a:r>
                      <a:r>
                        <a:rPr lang="en-US" baseline="0" smtClean="0"/>
                        <a:t> String chPatt, String proPatt)</a:t>
                      </a:r>
                      <a:endParaRPr lang="en-US"/>
                    </a:p>
                  </a:txBody>
                  <a:tcPr/>
                </a:tc>
                <a:tc>
                  <a:txBody>
                    <a:bodyPr/>
                    <a:lstStyle/>
                    <a:p>
                      <a:r>
                        <a:rPr lang="en-US" smtClean="0"/>
                        <a:t>Trả</a:t>
                      </a:r>
                      <a:r>
                        <a:rPr lang="en-US" baseline="0" smtClean="0"/>
                        <a:t> về tập mô tả tất cả các thủ tục có trong danh mục</a:t>
                      </a:r>
                      <a:endParaRPr lang="en-US"/>
                    </a:p>
                  </a:txBody>
                  <a:tcPr/>
                </a:tc>
              </a:tr>
              <a:tr h="370840">
                <a:tc>
                  <a:txBody>
                    <a:bodyPr/>
                    <a:lstStyle/>
                    <a:p>
                      <a:r>
                        <a:rPr lang="en-US" smtClean="0"/>
                        <a:t>getProcedureTerm()</a:t>
                      </a:r>
                      <a:endParaRPr lang="en-US"/>
                    </a:p>
                  </a:txBody>
                  <a:tcPr/>
                </a:tc>
                <a:tc>
                  <a:txBody>
                    <a:bodyPr/>
                    <a:lstStyle/>
                    <a:p>
                      <a:r>
                        <a:rPr lang="en-US" smtClean="0"/>
                        <a:t>Xác</a:t>
                      </a:r>
                      <a:r>
                        <a:rPr lang="en-US" baseline="0" smtClean="0"/>
                        <a:t> định cơ sở dữ liệu cụ thể cho thủ tục</a:t>
                      </a:r>
                      <a:endParaRPr lang="en-US"/>
                    </a:p>
                  </a:txBody>
                  <a:tcPr/>
                </a:tc>
              </a:tr>
            </a:tbl>
          </a:graphicData>
        </a:graphic>
      </p:graphicFrame>
    </p:spTree>
    <p:extLst>
      <p:ext uri="{BB962C8B-B14F-4D97-AF65-F5344CB8AC3E}">
        <p14:creationId xmlns:p14="http://schemas.microsoft.com/office/powerpoint/2010/main" val="535805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nvPr>
        </p:nvGraphicFramePr>
        <p:xfrm>
          <a:off x="457200" y="1228725"/>
          <a:ext cx="8229600" cy="431800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smtClean="0"/>
                        <a:t>Method</a:t>
                      </a:r>
                      <a:endParaRPr lang="en-US"/>
                    </a:p>
                  </a:txBody>
                  <a:tcPr/>
                </a:tc>
                <a:tc>
                  <a:txBody>
                    <a:bodyPr/>
                    <a:lstStyle/>
                    <a:p>
                      <a:r>
                        <a:rPr lang="en-US" smtClean="0"/>
                        <a:t>Function</a:t>
                      </a:r>
                      <a:endParaRPr lang="en-US"/>
                    </a:p>
                  </a:txBody>
                  <a:tcPr/>
                </a:tc>
              </a:tr>
              <a:tr h="370840">
                <a:tc>
                  <a:txBody>
                    <a:bodyPr/>
                    <a:lstStyle/>
                    <a:p>
                      <a:r>
                        <a:rPr lang="en-US" smtClean="0"/>
                        <a:t>getSchemas()</a:t>
                      </a:r>
                      <a:endParaRPr lang="en-US"/>
                    </a:p>
                  </a:txBody>
                  <a:tcPr/>
                </a:tc>
                <a:tc>
                  <a:txBody>
                    <a:bodyPr/>
                    <a:lstStyle/>
                    <a:p>
                      <a:r>
                        <a:rPr lang="en-US" smtClean="0"/>
                        <a:t>Trả</a:t>
                      </a:r>
                      <a:r>
                        <a:rPr lang="en-US" baseline="0" smtClean="0"/>
                        <a:t> về tập ResultSet chứa danh sách tất cả các lượ đồ trong CSDL</a:t>
                      </a:r>
                      <a:endParaRPr lang="en-US"/>
                    </a:p>
                  </a:txBody>
                  <a:tcPr/>
                </a:tc>
              </a:tr>
              <a:tr h="370840">
                <a:tc>
                  <a:txBody>
                    <a:bodyPr/>
                    <a:lstStyle/>
                    <a:p>
                      <a:r>
                        <a:rPr lang="en-US" smtClean="0"/>
                        <a:t>getSchemaTerm()</a:t>
                      </a:r>
                      <a:endParaRPr lang="en-US"/>
                    </a:p>
                  </a:txBody>
                  <a:tcPr/>
                </a:tc>
                <a:tc>
                  <a:txBody>
                    <a:bodyPr/>
                    <a:lstStyle/>
                    <a:p>
                      <a:r>
                        <a:rPr lang="en-US" smtClean="0"/>
                        <a:t>Xác</a:t>
                      </a:r>
                      <a:r>
                        <a:rPr lang="en-US" baseline="0" smtClean="0"/>
                        <a:t> định CSDL cụ thể cho lược đồ</a:t>
                      </a:r>
                      <a:endParaRPr lang="en-US"/>
                    </a:p>
                  </a:txBody>
                  <a:tcPr/>
                </a:tc>
              </a:tr>
              <a:tr h="370840">
                <a:tc>
                  <a:txBody>
                    <a:bodyPr/>
                    <a:lstStyle/>
                    <a:p>
                      <a:r>
                        <a:rPr lang="en-US" smtClean="0"/>
                        <a:t>getTables(String catalog,</a:t>
                      </a:r>
                      <a:r>
                        <a:rPr lang="en-US" baseline="0" smtClean="0"/>
                        <a:t> String schePatt, String tablePatt, String []types)</a:t>
                      </a:r>
                      <a:endParaRPr lang="en-US"/>
                    </a:p>
                  </a:txBody>
                  <a:tcPr/>
                </a:tc>
                <a:tc>
                  <a:txBody>
                    <a:bodyPr/>
                    <a:lstStyle/>
                    <a:p>
                      <a:r>
                        <a:rPr lang="en-US" smtClean="0"/>
                        <a:t>Trả</a:t>
                      </a:r>
                      <a:r>
                        <a:rPr lang="en-US" baseline="0" smtClean="0"/>
                        <a:t> về một ResultSet chứa một danh sách các bảng nối với danh mục, lược đồ, và loại bảng lựa chọn</a:t>
                      </a:r>
                      <a:endParaRPr lang="en-US"/>
                    </a:p>
                  </a:txBody>
                  <a:tcPr/>
                </a:tc>
              </a:tr>
              <a:tr h="370840">
                <a:tc>
                  <a:txBody>
                    <a:bodyPr/>
                    <a:lstStyle/>
                    <a:p>
                      <a:r>
                        <a:rPr lang="en-US" smtClean="0"/>
                        <a:t>getTableTypes()</a:t>
                      </a:r>
                      <a:endParaRPr lang="en-US"/>
                    </a:p>
                  </a:txBody>
                  <a:tcPr/>
                </a:tc>
                <a:tc>
                  <a:txBody>
                    <a:bodyPr/>
                    <a:lstStyle/>
                    <a:p>
                      <a:r>
                        <a:rPr lang="en-US" smtClean="0"/>
                        <a:t>Trả</a:t>
                      </a:r>
                      <a:r>
                        <a:rPr lang="en-US" baseline="0" smtClean="0"/>
                        <a:t> về ResultSet danh sách  các loại bảng </a:t>
                      </a:r>
                      <a:endParaRPr lang="en-US"/>
                    </a:p>
                  </a:txBody>
                  <a:tcPr/>
                </a:tc>
              </a:tr>
              <a:tr h="370840">
                <a:tc>
                  <a:txBody>
                    <a:bodyPr/>
                    <a:lstStyle/>
                    <a:p>
                      <a:r>
                        <a:rPr lang="en-US" smtClean="0"/>
                        <a:t>getTypeInfo()</a:t>
                      </a:r>
                      <a:endParaRPr lang="en-US"/>
                    </a:p>
                  </a:txBody>
                  <a:tcPr/>
                </a:tc>
                <a:tc>
                  <a:txBody>
                    <a:bodyPr/>
                    <a:lstStyle/>
                    <a:p>
                      <a:r>
                        <a:rPr lang="en-US" smtClean="0"/>
                        <a:t>TRả</a:t>
                      </a:r>
                      <a:r>
                        <a:rPr lang="en-US" baseline="0" smtClean="0"/>
                        <a:t> về một ResultSet mô tả toàn bộ kiểu SQL chuẩn hỗ trợ bởi CSDL</a:t>
                      </a:r>
                      <a:endParaRPr lang="en-US"/>
                    </a:p>
                  </a:txBody>
                  <a:tcPr/>
                </a:tc>
              </a:tr>
              <a:tr h="370840">
                <a:tc>
                  <a:txBody>
                    <a:bodyPr/>
                    <a:lstStyle/>
                    <a:p>
                      <a:r>
                        <a:rPr lang="en-US" smtClean="0"/>
                        <a:t>getURL()</a:t>
                      </a:r>
                      <a:endParaRPr lang="en-US"/>
                    </a:p>
                  </a:txBody>
                  <a:tcPr/>
                </a:tc>
                <a:tc>
                  <a:txBody>
                    <a:bodyPr/>
                    <a:lstStyle/>
                    <a:p>
                      <a:r>
                        <a:rPr lang="en-US" smtClean="0"/>
                        <a:t>TRả</a:t>
                      </a:r>
                      <a:r>
                        <a:rPr lang="en-US" baseline="0" smtClean="0"/>
                        <a:t> về URL hiện tại cho CSDL</a:t>
                      </a:r>
                      <a:endParaRPr lang="en-US"/>
                    </a:p>
                  </a:txBody>
                  <a:tcPr/>
                </a:tc>
              </a:tr>
              <a:tr h="370840">
                <a:tc>
                  <a:txBody>
                    <a:bodyPr/>
                    <a:lstStyle/>
                    <a:p>
                      <a:r>
                        <a:rPr lang="en-US" smtClean="0"/>
                        <a:t>getUserName()</a:t>
                      </a:r>
                      <a:endParaRPr lang="en-US"/>
                    </a:p>
                  </a:txBody>
                  <a:tcPr/>
                </a:tc>
                <a:tc>
                  <a:txBody>
                    <a:bodyPr/>
                    <a:lstStyle/>
                    <a:p>
                      <a:r>
                        <a:rPr lang="en-US" smtClean="0"/>
                        <a:t>Trả</a:t>
                      </a:r>
                      <a:r>
                        <a:rPr lang="en-US" baseline="0" smtClean="0"/>
                        <a:t> về username hiện tại sử dụng CSDL</a:t>
                      </a:r>
                      <a:endParaRPr lang="en-US"/>
                    </a:p>
                  </a:txBody>
                  <a:tcPr/>
                </a:tc>
              </a:tr>
            </a:tbl>
          </a:graphicData>
        </a:graphic>
      </p:graphicFrame>
    </p:spTree>
    <p:extLst>
      <p:ext uri="{BB962C8B-B14F-4D97-AF65-F5344CB8AC3E}">
        <p14:creationId xmlns:p14="http://schemas.microsoft.com/office/powerpoint/2010/main" val="1003959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5.4.4.  Sử dụng ParameterMetaData</a:t>
            </a:r>
            <a:endParaRPr lang="en-US"/>
          </a:p>
        </p:txBody>
      </p:sp>
      <p:sp>
        <p:nvSpPr>
          <p:cNvPr id="3" name="Content Placeholder 2"/>
          <p:cNvSpPr>
            <a:spLocks noGrp="1"/>
          </p:cNvSpPr>
          <p:nvPr>
            <p:ph idx="1"/>
          </p:nvPr>
        </p:nvSpPr>
        <p:spPr/>
        <p:txBody>
          <a:bodyPr/>
          <a:lstStyle/>
          <a:p>
            <a:r>
              <a:rPr lang="en-US" smtClean="0"/>
              <a:t>Thông tin chi tiết về các tham số gửi tới hoặc từ CSDL có thể có được bằng cách gọi phương thức getParameterMetaData() trong giao diện PreparedSatement</a:t>
            </a:r>
          </a:p>
          <a:p>
            <a:r>
              <a:rPr lang="en-US" smtClean="0"/>
              <a:t>Giao diện ParameterMetaData có thể được định nghĩa như một đối tượng có thể nhận thông tin về kiểu và thuộc tính của tham số trong đối tượng PreparedStatement. </a:t>
            </a:r>
          </a:p>
          <a:p>
            <a:r>
              <a:rPr lang="en-US" smtClean="0"/>
              <a:t>ParameterMetaData chứa 7 trường và 9 phương thức. </a:t>
            </a:r>
            <a:endParaRPr lang="en-US"/>
          </a:p>
        </p:txBody>
      </p:sp>
    </p:spTree>
    <p:extLst>
      <p:ext uri="{BB962C8B-B14F-4D97-AF65-F5344CB8AC3E}">
        <p14:creationId xmlns:p14="http://schemas.microsoft.com/office/powerpoint/2010/main" val="3768950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nvPr>
        </p:nvGraphicFramePr>
        <p:xfrm>
          <a:off x="457200" y="1228725"/>
          <a:ext cx="8229600" cy="4953000"/>
        </p:xfrm>
        <a:graphic>
          <a:graphicData uri="http://schemas.openxmlformats.org/drawingml/2006/table">
            <a:tbl>
              <a:tblPr firstRow="1" bandRow="1">
                <a:tableStyleId>{5C22544A-7EE6-4342-B048-85BDC9FD1C3A}</a:tableStyleId>
              </a:tblPr>
              <a:tblGrid>
                <a:gridCol w="2628900"/>
                <a:gridCol w="56007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getParameterCount()</a:t>
                      </a:r>
                      <a:endParaRPr lang="en-US"/>
                    </a:p>
                  </a:txBody>
                  <a:tcPr/>
                </a:tc>
                <a:tc>
                  <a:txBody>
                    <a:bodyPr/>
                    <a:lstStyle/>
                    <a:p>
                      <a:r>
                        <a:rPr lang="en-US" smtClean="0"/>
                        <a:t>Trả</a:t>
                      </a:r>
                      <a:r>
                        <a:rPr lang="en-US" baseline="0" smtClean="0"/>
                        <a:t> về số lượng tham số vào trong câu lệnh PreparedStatement</a:t>
                      </a:r>
                      <a:endParaRPr lang="en-US"/>
                    </a:p>
                  </a:txBody>
                  <a:tcPr/>
                </a:tc>
              </a:tr>
              <a:tr h="370840">
                <a:tc>
                  <a:txBody>
                    <a:bodyPr/>
                    <a:lstStyle/>
                    <a:p>
                      <a:r>
                        <a:rPr lang="en-US" smtClean="0"/>
                        <a:t>getPrecision(int param)</a:t>
                      </a:r>
                      <a:endParaRPr lang="en-US"/>
                    </a:p>
                  </a:txBody>
                  <a:tcPr/>
                </a:tc>
                <a:tc>
                  <a:txBody>
                    <a:bodyPr/>
                    <a:lstStyle/>
                    <a:p>
                      <a:r>
                        <a:rPr lang="en-US" smtClean="0"/>
                        <a:t>Trả</a:t>
                      </a:r>
                      <a:r>
                        <a:rPr lang="en-US" baseline="0" smtClean="0"/>
                        <a:t> về số thập phân của tham số được chỉ định</a:t>
                      </a:r>
                      <a:endParaRPr lang="en-US"/>
                    </a:p>
                  </a:txBody>
                  <a:tcPr/>
                </a:tc>
              </a:tr>
              <a:tr h="370840">
                <a:tc>
                  <a:txBody>
                    <a:bodyPr/>
                    <a:lstStyle/>
                    <a:p>
                      <a:r>
                        <a:rPr lang="en-US" smtClean="0"/>
                        <a:t>getScale</a:t>
                      </a:r>
                      <a:r>
                        <a:rPr lang="en-US" baseline="0" smtClean="0"/>
                        <a:t> (int param)</a:t>
                      </a:r>
                      <a:endParaRPr lang="en-US"/>
                    </a:p>
                  </a:txBody>
                  <a:tcPr/>
                </a:tc>
                <a:tc>
                  <a:txBody>
                    <a:bodyPr/>
                    <a:lstStyle/>
                    <a:p>
                      <a:r>
                        <a:rPr lang="en-US" smtClean="0"/>
                        <a:t>Trả</a:t>
                      </a:r>
                      <a:r>
                        <a:rPr lang="en-US" baseline="0" smtClean="0"/>
                        <a:t> về số chứ số bên phải dấu chấm thập phân của tham số được chỉ định</a:t>
                      </a:r>
                      <a:endParaRPr lang="en-US"/>
                    </a:p>
                  </a:txBody>
                  <a:tcPr/>
                </a:tc>
              </a:tr>
              <a:tr h="370840">
                <a:tc>
                  <a:txBody>
                    <a:bodyPr/>
                    <a:lstStyle/>
                    <a:p>
                      <a:r>
                        <a:rPr lang="en-US" smtClean="0"/>
                        <a:t>getParameterType(int</a:t>
                      </a:r>
                      <a:r>
                        <a:rPr lang="en-US" baseline="0" smtClean="0"/>
                        <a:t> param)</a:t>
                      </a:r>
                      <a:endParaRPr lang="en-US"/>
                    </a:p>
                  </a:txBody>
                  <a:tcPr/>
                </a:tc>
                <a:tc>
                  <a:txBody>
                    <a:bodyPr/>
                    <a:lstStyle/>
                    <a:p>
                      <a:r>
                        <a:rPr lang="en-US" smtClean="0"/>
                        <a:t>Trả</a:t>
                      </a:r>
                      <a:r>
                        <a:rPr lang="en-US" baseline="0" smtClean="0"/>
                        <a:t> về kiểu SQL của tham số được chỉ định</a:t>
                      </a:r>
                      <a:endParaRPr lang="en-US"/>
                    </a:p>
                  </a:txBody>
                  <a:tcPr/>
                </a:tc>
              </a:tr>
              <a:tr h="370840">
                <a:tc>
                  <a:txBody>
                    <a:bodyPr/>
                    <a:lstStyle/>
                    <a:p>
                      <a:r>
                        <a:rPr lang="en-US" smtClean="0"/>
                        <a:t>getParameterTpeName (int param)</a:t>
                      </a:r>
                      <a:endParaRPr lang="en-US"/>
                    </a:p>
                  </a:txBody>
                  <a:tcPr/>
                </a:tc>
                <a:tc>
                  <a:txBody>
                    <a:bodyPr/>
                    <a:lstStyle/>
                    <a:p>
                      <a:r>
                        <a:rPr lang="en-US" smtClean="0"/>
                        <a:t>Trả</a:t>
                      </a:r>
                      <a:r>
                        <a:rPr lang="en-US" baseline="0" smtClean="0"/>
                        <a:t> về tên kiểu cụ thể của tham số được chỉ định </a:t>
                      </a:r>
                      <a:endParaRPr lang="en-US"/>
                    </a:p>
                  </a:txBody>
                  <a:tcPr/>
                </a:tc>
              </a:tr>
              <a:tr h="370840">
                <a:tc>
                  <a:txBody>
                    <a:bodyPr/>
                    <a:lstStyle/>
                    <a:p>
                      <a:r>
                        <a:rPr lang="en-US" smtClean="0"/>
                        <a:t>getParameterMode</a:t>
                      </a:r>
                      <a:endParaRPr lang="en-US"/>
                    </a:p>
                  </a:txBody>
                  <a:tcPr/>
                </a:tc>
                <a:tc>
                  <a:txBody>
                    <a:bodyPr/>
                    <a:lstStyle/>
                    <a:p>
                      <a:r>
                        <a:rPr lang="en-US" smtClean="0"/>
                        <a:t>Trả</a:t>
                      </a:r>
                      <a:r>
                        <a:rPr lang="en-US" baseline="0" smtClean="0"/>
                        <a:t> về chế độ tham số được chỉ định</a:t>
                      </a:r>
                      <a:endParaRPr lang="en-US"/>
                    </a:p>
                  </a:txBody>
                  <a:tcPr/>
                </a:tc>
              </a:tr>
              <a:tr h="370840">
                <a:tc>
                  <a:txBody>
                    <a:bodyPr/>
                    <a:lstStyle/>
                    <a:p>
                      <a:r>
                        <a:rPr lang="en-US" smtClean="0"/>
                        <a:t>isNullable(</a:t>
                      </a:r>
                      <a:r>
                        <a:rPr lang="en-US" baseline="0" smtClean="0"/>
                        <a:t> int param)</a:t>
                      </a:r>
                      <a:endParaRPr lang="en-US"/>
                    </a:p>
                  </a:txBody>
                  <a:tcPr/>
                </a:tc>
                <a:tc>
                  <a:txBody>
                    <a:bodyPr/>
                    <a:lstStyle/>
                    <a:p>
                      <a:r>
                        <a:rPr lang="en-US" smtClean="0"/>
                        <a:t>Xác</a:t>
                      </a:r>
                      <a:r>
                        <a:rPr lang="en-US" baseline="0" smtClean="0"/>
                        <a:t> định giá trị null được phép hay không được phép cho tham số được chỉ định</a:t>
                      </a:r>
                      <a:endParaRPr lang="en-US"/>
                    </a:p>
                  </a:txBody>
                  <a:tcPr/>
                </a:tc>
              </a:tr>
              <a:tr h="370840">
                <a:tc>
                  <a:txBody>
                    <a:bodyPr/>
                    <a:lstStyle/>
                    <a:p>
                      <a:r>
                        <a:rPr lang="en-US" smtClean="0"/>
                        <a:t>isSigned(int</a:t>
                      </a:r>
                      <a:r>
                        <a:rPr lang="en-US" baseline="0" smtClean="0"/>
                        <a:t> param)</a:t>
                      </a:r>
                      <a:endParaRPr lang="en-US"/>
                    </a:p>
                  </a:txBody>
                  <a:tcPr/>
                </a:tc>
                <a:tc>
                  <a:txBody>
                    <a:bodyPr/>
                    <a:lstStyle/>
                    <a:p>
                      <a:r>
                        <a:rPr lang="en-US" smtClean="0"/>
                        <a:t>Xác</a:t>
                      </a:r>
                      <a:r>
                        <a:rPr lang="en-US" baseline="0" smtClean="0"/>
                        <a:t> định giá trị cho tham số được chỉ định là số hay không</a:t>
                      </a:r>
                      <a:endParaRPr lang="en-US"/>
                    </a:p>
                  </a:txBody>
                  <a:tcPr/>
                </a:tc>
              </a:tr>
            </a:tbl>
          </a:graphicData>
        </a:graphic>
      </p:graphicFrame>
    </p:spTree>
    <p:extLst>
      <p:ext uri="{BB962C8B-B14F-4D97-AF65-F5344CB8AC3E}">
        <p14:creationId xmlns:p14="http://schemas.microsoft.com/office/powerpoint/2010/main" val="1849537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startAt="4"/>
            </a:pPr>
            <a:r>
              <a:rPr lang="en-US" sz="2400" b="1"/>
              <a:t>Sử dụng giao diện MetaData</a:t>
            </a:r>
          </a:p>
          <a:p>
            <a:pPr marL="385763" indent="-385763">
              <a:buFont typeface="+mj-lt"/>
              <a:buAutoNum type="arabicPeriod" startAt="4"/>
            </a:pPr>
            <a:r>
              <a:rPr lang="en-US" sz="2400" b="1">
                <a:solidFill>
                  <a:srgbClr val="FF0000"/>
                </a:solidFill>
              </a:rPr>
              <a:t>Thêm, sửa và xóa dữ liệu từ CSDL </a:t>
            </a:r>
          </a:p>
          <a:p>
            <a:pPr marL="385763" indent="-385763">
              <a:buFont typeface="+mj-lt"/>
              <a:buAutoNum type="arabicPeriod" startAt="4"/>
            </a:pPr>
            <a:r>
              <a:rPr lang="en-US" sz="2400" b="1" smtClean="0"/>
              <a:t> 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14</a:t>
            </a:fld>
            <a:endParaRPr lang="en-US"/>
          </a:p>
        </p:txBody>
      </p:sp>
    </p:spTree>
    <p:extLst>
      <p:ext uri="{BB962C8B-B14F-4D97-AF65-F5344CB8AC3E}">
        <p14:creationId xmlns:p14="http://schemas.microsoft.com/office/powerpoint/2010/main" val="2329848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5.5.1. Giới thiệu</a:t>
            </a:r>
            <a:endParaRPr lang="en-US"/>
          </a:p>
        </p:txBody>
      </p:sp>
      <p:sp>
        <p:nvSpPr>
          <p:cNvPr id="3" name="Content Placeholder 2"/>
          <p:cNvSpPr>
            <a:spLocks noGrp="1"/>
          </p:cNvSpPr>
          <p:nvPr>
            <p:ph idx="1"/>
          </p:nvPr>
        </p:nvSpPr>
        <p:spPr/>
        <p:txBody>
          <a:bodyPr/>
          <a:lstStyle/>
          <a:p>
            <a:r>
              <a:rPr lang="en-US" sz="2400" smtClean="0"/>
              <a:t>Làm việc với CSDL ngoài việc truy cập để lấy dữ liệu, thì thao tác phổ biến thứ hai là thao tác cập nhật dữ liệu</a:t>
            </a:r>
          </a:p>
          <a:p>
            <a:r>
              <a:rPr lang="en-US" sz="2400" smtClean="0"/>
              <a:t>Các thao tác cập nhật dữ liệu bao gồm</a:t>
            </a:r>
          </a:p>
          <a:p>
            <a:pPr lvl="1"/>
            <a:r>
              <a:rPr lang="en-US" sz="2000" smtClean="0"/>
              <a:t>Thêm</a:t>
            </a:r>
          </a:p>
          <a:p>
            <a:pPr lvl="1"/>
            <a:r>
              <a:rPr lang="en-US" sz="2000" smtClean="0"/>
              <a:t>Sửa</a:t>
            </a:r>
          </a:p>
          <a:p>
            <a:pPr lvl="1"/>
            <a:r>
              <a:rPr lang="en-US" sz="2000" smtClean="0"/>
              <a:t>Xóa</a:t>
            </a:r>
          </a:p>
          <a:p>
            <a:r>
              <a:rPr lang="en-US" sz="2400" smtClean="0"/>
              <a:t>Quy trình cập nhật dữ liệu</a:t>
            </a:r>
          </a:p>
          <a:p>
            <a:pPr lvl="1"/>
            <a:r>
              <a:rPr lang="en-US" sz="2000" smtClean="0"/>
              <a:t>Xác định kiểu dữ liệu của các đối tượng cần cập nhật (thêm, sửa)</a:t>
            </a:r>
          </a:p>
          <a:p>
            <a:pPr lvl="1"/>
            <a:r>
              <a:rPr lang="en-US" sz="2000" smtClean="0"/>
              <a:t>Kiểm tra tính chuẩn mực của dữ liệu (thêm, sửa)</a:t>
            </a:r>
          </a:p>
          <a:p>
            <a:pPr lvl="1"/>
            <a:r>
              <a:rPr lang="en-US" sz="2000" smtClean="0"/>
              <a:t>Kiểm tra thỏa mãn rang buộc trong CSDL (thêm, sửa, xóa)</a:t>
            </a:r>
          </a:p>
          <a:p>
            <a:pPr lvl="1"/>
            <a:r>
              <a:rPr lang="en-US" sz="2000" smtClean="0"/>
              <a:t>Thực thi cập nhật dữ liệu</a:t>
            </a:r>
          </a:p>
          <a:p>
            <a:pPr lvl="1"/>
            <a:r>
              <a:rPr lang="en-US" sz="2000" smtClean="0"/>
              <a:t>Thông báo kết quả cập nhật</a:t>
            </a:r>
            <a:endParaRPr lang="en-US" sz="2000"/>
          </a:p>
        </p:txBody>
      </p:sp>
    </p:spTree>
    <p:extLst>
      <p:ext uri="{BB962C8B-B14F-4D97-AF65-F5344CB8AC3E}">
        <p14:creationId xmlns:p14="http://schemas.microsoft.com/office/powerpoint/2010/main" val="4018522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smtClean="0"/>
              <a:t>5.5.2. Ánh xạ các kiểu dữ liệu: SQL sang JAVA</a:t>
            </a:r>
            <a:endParaRPr lang="en-US" sz="2800"/>
          </a:p>
        </p:txBody>
      </p:sp>
      <p:sp>
        <p:nvSpPr>
          <p:cNvPr id="3" name="Content Placeholder 2"/>
          <p:cNvSpPr>
            <a:spLocks noGrp="1"/>
          </p:cNvSpPr>
          <p:nvPr>
            <p:ph idx="1"/>
          </p:nvPr>
        </p:nvSpPr>
        <p:spPr/>
        <p:txBody>
          <a:bodyPr/>
          <a:lstStyle/>
          <a:p>
            <a:r>
              <a:rPr lang="en-US" smtClean="0"/>
              <a:t>Trong quá trình kết nối, truy cập dữ liệu, dữ liệu được lấy từ CSDL sẽ được xử lý bằng ngôn ngữ JAVA. Do đó việc ánh xạ dữ liệu giữa hai bên là rất quan trọng</a:t>
            </a:r>
          </a:p>
          <a:p>
            <a:r>
              <a:rPr lang="en-US" smtClean="0"/>
              <a:t>Ánh xạ từ Java sang SQL</a:t>
            </a:r>
          </a:p>
        </p:txBody>
      </p:sp>
      <p:graphicFrame>
        <p:nvGraphicFramePr>
          <p:cNvPr id="4" name="Table 3"/>
          <p:cNvGraphicFramePr>
            <a:graphicFrameLocks noGrp="1"/>
          </p:cNvGraphicFramePr>
          <p:nvPr>
            <p:extLst>
              <p:ext uri="{D42A27DB-BD31-4B8C-83A1-F6EECF244321}">
                <p14:modId xmlns:p14="http://schemas.microsoft.com/office/powerpoint/2010/main" val="1578144859"/>
              </p:ext>
            </p:extLst>
          </p:nvPr>
        </p:nvGraphicFramePr>
        <p:xfrm>
          <a:off x="666750" y="3102995"/>
          <a:ext cx="7658100" cy="3480685"/>
        </p:xfrm>
        <a:graphic>
          <a:graphicData uri="http://schemas.openxmlformats.org/drawingml/2006/table">
            <a:tbl>
              <a:tblPr firstRow="1" bandRow="1">
                <a:tableStyleId>{5C22544A-7EE6-4342-B048-85BDC9FD1C3A}</a:tableStyleId>
              </a:tblPr>
              <a:tblGrid>
                <a:gridCol w="2533650"/>
                <a:gridCol w="5124450"/>
              </a:tblGrid>
              <a:tr h="449572">
                <a:tc>
                  <a:txBody>
                    <a:bodyPr/>
                    <a:lstStyle/>
                    <a:p>
                      <a:r>
                        <a:rPr lang="en-US" smtClean="0"/>
                        <a:t>Kiểu Java</a:t>
                      </a:r>
                      <a:endParaRPr lang="en-US"/>
                    </a:p>
                  </a:txBody>
                  <a:tcPr/>
                </a:tc>
                <a:tc>
                  <a:txBody>
                    <a:bodyPr/>
                    <a:lstStyle/>
                    <a:p>
                      <a:r>
                        <a:rPr lang="en-US" smtClean="0"/>
                        <a:t>Kiểu</a:t>
                      </a:r>
                      <a:r>
                        <a:rPr lang="en-US" baseline="0" smtClean="0"/>
                        <a:t> SQL</a:t>
                      </a:r>
                      <a:endParaRPr lang="en-US"/>
                    </a:p>
                  </a:txBody>
                  <a:tcPr/>
                </a:tc>
              </a:tr>
              <a:tr h="398077">
                <a:tc>
                  <a:txBody>
                    <a:bodyPr/>
                    <a:lstStyle/>
                    <a:p>
                      <a:r>
                        <a:rPr lang="en-US" smtClean="0"/>
                        <a:t>string</a:t>
                      </a:r>
                      <a:endParaRPr lang="en-US"/>
                    </a:p>
                  </a:txBody>
                  <a:tcPr/>
                </a:tc>
                <a:tc>
                  <a:txBody>
                    <a:bodyPr/>
                    <a:lstStyle/>
                    <a:p>
                      <a:r>
                        <a:rPr lang="en-US" smtClean="0"/>
                        <a:t>Varchar</a:t>
                      </a:r>
                      <a:r>
                        <a:rPr lang="en-US" baseline="0" smtClean="0"/>
                        <a:t> or Longvarchar</a:t>
                      </a:r>
                      <a:endParaRPr lang="en-US"/>
                    </a:p>
                  </a:txBody>
                  <a:tcPr/>
                </a:tc>
              </a:tr>
              <a:tr h="332716">
                <a:tc>
                  <a:txBody>
                    <a:bodyPr/>
                    <a:lstStyle/>
                    <a:p>
                      <a:r>
                        <a:rPr lang="en-US" smtClean="0"/>
                        <a:t>java.sql.Numeric</a:t>
                      </a:r>
                      <a:endParaRPr lang="en-US"/>
                    </a:p>
                  </a:txBody>
                  <a:tcPr/>
                </a:tc>
                <a:tc>
                  <a:txBody>
                    <a:bodyPr/>
                    <a:lstStyle/>
                    <a:p>
                      <a:r>
                        <a:rPr lang="en-US" smtClean="0"/>
                        <a:t>Numeric</a:t>
                      </a:r>
                      <a:endParaRPr lang="en-US"/>
                    </a:p>
                  </a:txBody>
                  <a:tcPr/>
                </a:tc>
              </a:tr>
              <a:tr h="438476">
                <a:tc>
                  <a:txBody>
                    <a:bodyPr/>
                    <a:lstStyle/>
                    <a:p>
                      <a:r>
                        <a:rPr lang="en-US" smtClean="0"/>
                        <a:t>boolean</a:t>
                      </a:r>
                      <a:endParaRPr lang="en-US"/>
                    </a:p>
                  </a:txBody>
                  <a:tcPr/>
                </a:tc>
                <a:tc>
                  <a:txBody>
                    <a:bodyPr/>
                    <a:lstStyle/>
                    <a:p>
                      <a:r>
                        <a:rPr lang="en-US" smtClean="0"/>
                        <a:t>Bit</a:t>
                      </a:r>
                      <a:endParaRPr lang="en-US"/>
                    </a:p>
                  </a:txBody>
                  <a:tcPr/>
                </a:tc>
              </a:tr>
              <a:tr h="324797">
                <a:tc>
                  <a:txBody>
                    <a:bodyPr/>
                    <a:lstStyle/>
                    <a:p>
                      <a:r>
                        <a:rPr lang="en-US" smtClean="0"/>
                        <a:t>byte</a:t>
                      </a:r>
                      <a:endParaRPr lang="en-US"/>
                    </a:p>
                  </a:txBody>
                  <a:tcPr/>
                </a:tc>
                <a:tc>
                  <a:txBody>
                    <a:bodyPr/>
                    <a:lstStyle/>
                    <a:p>
                      <a:r>
                        <a:rPr lang="en-US" smtClean="0"/>
                        <a:t>Tinyint</a:t>
                      </a:r>
                      <a:endParaRPr lang="en-US"/>
                    </a:p>
                  </a:txBody>
                  <a:tcPr/>
                </a:tc>
              </a:tr>
              <a:tr h="357570">
                <a:tc>
                  <a:txBody>
                    <a:bodyPr/>
                    <a:lstStyle/>
                    <a:p>
                      <a:r>
                        <a:rPr lang="en-US" smtClean="0"/>
                        <a:t>short</a:t>
                      </a:r>
                      <a:endParaRPr lang="en-US"/>
                    </a:p>
                  </a:txBody>
                  <a:tcPr/>
                </a:tc>
                <a:tc>
                  <a:txBody>
                    <a:bodyPr/>
                    <a:lstStyle/>
                    <a:p>
                      <a:r>
                        <a:rPr lang="en-US" smtClean="0"/>
                        <a:t>Smallint</a:t>
                      </a:r>
                      <a:endParaRPr lang="en-US"/>
                    </a:p>
                  </a:txBody>
                  <a:tcPr/>
                </a:tc>
              </a:tr>
              <a:tr h="357570">
                <a:tc>
                  <a:txBody>
                    <a:bodyPr/>
                    <a:lstStyle/>
                    <a:p>
                      <a:r>
                        <a:rPr lang="en-US" smtClean="0"/>
                        <a:t>int</a:t>
                      </a:r>
                      <a:endParaRPr lang="en-US"/>
                    </a:p>
                  </a:txBody>
                  <a:tcPr/>
                </a:tc>
                <a:tc>
                  <a:txBody>
                    <a:bodyPr/>
                    <a:lstStyle/>
                    <a:p>
                      <a:r>
                        <a:rPr lang="en-US" smtClean="0"/>
                        <a:t>interger</a:t>
                      </a:r>
                      <a:endParaRPr lang="en-US"/>
                    </a:p>
                  </a:txBody>
                  <a:tcPr/>
                </a:tc>
              </a:tr>
              <a:tr h="357570">
                <a:tc>
                  <a:txBody>
                    <a:bodyPr/>
                    <a:lstStyle/>
                    <a:p>
                      <a:r>
                        <a:rPr lang="en-US" smtClean="0"/>
                        <a:t>long</a:t>
                      </a:r>
                      <a:endParaRPr lang="en-US"/>
                    </a:p>
                  </a:txBody>
                  <a:tcPr/>
                </a:tc>
                <a:tc>
                  <a:txBody>
                    <a:bodyPr/>
                    <a:lstStyle/>
                    <a:p>
                      <a:r>
                        <a:rPr lang="en-US" smtClean="0"/>
                        <a:t>Bigint</a:t>
                      </a:r>
                      <a:endParaRPr lang="en-US"/>
                    </a:p>
                  </a:txBody>
                  <a:tcPr/>
                </a:tc>
              </a:tr>
              <a:tr h="357570">
                <a:tc>
                  <a:txBody>
                    <a:bodyPr/>
                    <a:lstStyle/>
                    <a:p>
                      <a:r>
                        <a:rPr lang="en-US" smtClean="0"/>
                        <a:t>float</a:t>
                      </a:r>
                      <a:endParaRPr lang="en-US"/>
                    </a:p>
                  </a:txBody>
                  <a:tcPr/>
                </a:tc>
                <a:tc>
                  <a:txBody>
                    <a:bodyPr/>
                    <a:lstStyle/>
                    <a:p>
                      <a:r>
                        <a:rPr lang="en-US" smtClean="0"/>
                        <a:t>real</a:t>
                      </a:r>
                      <a:endParaRPr lang="en-US"/>
                    </a:p>
                  </a:txBody>
                  <a:tcPr/>
                </a:tc>
              </a:tr>
            </a:tbl>
          </a:graphicData>
        </a:graphic>
      </p:graphicFrame>
    </p:spTree>
    <p:extLst>
      <p:ext uri="{BB962C8B-B14F-4D97-AF65-F5344CB8AC3E}">
        <p14:creationId xmlns:p14="http://schemas.microsoft.com/office/powerpoint/2010/main" val="2597087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sz="2800"/>
          </a:p>
        </p:txBody>
      </p:sp>
      <p:sp>
        <p:nvSpPr>
          <p:cNvPr id="3" name="Content Placeholder 2"/>
          <p:cNvSpPr>
            <a:spLocks noGrp="1"/>
          </p:cNvSpPr>
          <p:nvPr>
            <p:ph idx="1"/>
          </p:nvPr>
        </p:nvSpPr>
        <p:spPr/>
        <p:txBody>
          <a:bodyPr/>
          <a:lstStyle/>
          <a:p>
            <a:endParaRPr lang="en-US" smtClean="0"/>
          </a:p>
        </p:txBody>
      </p:sp>
      <p:graphicFrame>
        <p:nvGraphicFramePr>
          <p:cNvPr id="4" name="Table 3"/>
          <p:cNvGraphicFramePr>
            <a:graphicFrameLocks noGrp="1"/>
          </p:cNvGraphicFramePr>
          <p:nvPr>
            <p:extLst>
              <p:ext uri="{D42A27DB-BD31-4B8C-83A1-F6EECF244321}">
                <p14:modId xmlns:p14="http://schemas.microsoft.com/office/powerpoint/2010/main" val="3349131795"/>
              </p:ext>
            </p:extLst>
          </p:nvPr>
        </p:nvGraphicFramePr>
        <p:xfrm>
          <a:off x="742950" y="1750445"/>
          <a:ext cx="7658100" cy="2383405"/>
        </p:xfrm>
        <a:graphic>
          <a:graphicData uri="http://schemas.openxmlformats.org/drawingml/2006/table">
            <a:tbl>
              <a:tblPr firstRow="1" bandRow="1">
                <a:tableStyleId>{5C22544A-7EE6-4342-B048-85BDC9FD1C3A}</a:tableStyleId>
              </a:tblPr>
              <a:tblGrid>
                <a:gridCol w="2533650"/>
                <a:gridCol w="5124450"/>
              </a:tblGrid>
              <a:tr h="449572">
                <a:tc>
                  <a:txBody>
                    <a:bodyPr/>
                    <a:lstStyle/>
                    <a:p>
                      <a:r>
                        <a:rPr lang="en-US" smtClean="0"/>
                        <a:t>Kiểu Java</a:t>
                      </a:r>
                      <a:endParaRPr lang="en-US"/>
                    </a:p>
                  </a:txBody>
                  <a:tcPr/>
                </a:tc>
                <a:tc>
                  <a:txBody>
                    <a:bodyPr/>
                    <a:lstStyle/>
                    <a:p>
                      <a:r>
                        <a:rPr lang="en-US" smtClean="0"/>
                        <a:t>Kiểu</a:t>
                      </a:r>
                      <a:r>
                        <a:rPr lang="en-US" baseline="0" smtClean="0"/>
                        <a:t> SQL</a:t>
                      </a:r>
                      <a:endParaRPr lang="en-US"/>
                    </a:p>
                  </a:txBody>
                  <a:tcPr/>
                </a:tc>
              </a:tr>
              <a:tr h="398077">
                <a:tc>
                  <a:txBody>
                    <a:bodyPr/>
                    <a:lstStyle/>
                    <a:p>
                      <a:r>
                        <a:rPr lang="en-US" smtClean="0"/>
                        <a:t>Double</a:t>
                      </a:r>
                      <a:endParaRPr lang="en-US"/>
                    </a:p>
                  </a:txBody>
                  <a:tcPr/>
                </a:tc>
                <a:tc>
                  <a:txBody>
                    <a:bodyPr/>
                    <a:lstStyle/>
                    <a:p>
                      <a:r>
                        <a:rPr lang="en-US" smtClean="0"/>
                        <a:t>DOUBLE</a:t>
                      </a:r>
                      <a:endParaRPr lang="en-US"/>
                    </a:p>
                  </a:txBody>
                  <a:tcPr/>
                </a:tc>
              </a:tr>
              <a:tr h="332716">
                <a:tc>
                  <a:txBody>
                    <a:bodyPr/>
                    <a:lstStyle/>
                    <a:p>
                      <a:r>
                        <a:rPr lang="en-US" smtClean="0"/>
                        <a:t>Byte[]</a:t>
                      </a:r>
                      <a:endParaRPr lang="en-US"/>
                    </a:p>
                  </a:txBody>
                  <a:tcPr/>
                </a:tc>
                <a:tc>
                  <a:txBody>
                    <a:bodyPr/>
                    <a:lstStyle/>
                    <a:p>
                      <a:r>
                        <a:rPr lang="en-US" smtClean="0"/>
                        <a:t>Varbinary</a:t>
                      </a:r>
                      <a:r>
                        <a:rPr lang="en-US" baseline="0" smtClean="0"/>
                        <a:t> or Longvarbinary</a:t>
                      </a:r>
                      <a:endParaRPr lang="en-US"/>
                    </a:p>
                  </a:txBody>
                  <a:tcPr/>
                </a:tc>
              </a:tr>
              <a:tr h="438476">
                <a:tc>
                  <a:txBody>
                    <a:bodyPr/>
                    <a:lstStyle/>
                    <a:p>
                      <a:r>
                        <a:rPr lang="en-US" smtClean="0"/>
                        <a:t>Java.sql.Date</a:t>
                      </a:r>
                      <a:endParaRPr lang="en-US"/>
                    </a:p>
                  </a:txBody>
                  <a:tcPr/>
                </a:tc>
                <a:tc>
                  <a:txBody>
                    <a:bodyPr/>
                    <a:lstStyle/>
                    <a:p>
                      <a:r>
                        <a:rPr lang="en-US" smtClean="0"/>
                        <a:t>DATE</a:t>
                      </a:r>
                      <a:endParaRPr lang="en-US"/>
                    </a:p>
                  </a:txBody>
                  <a:tcPr/>
                </a:tc>
              </a:tr>
              <a:tr h="324797">
                <a:tc>
                  <a:txBody>
                    <a:bodyPr/>
                    <a:lstStyle/>
                    <a:p>
                      <a:r>
                        <a:rPr lang="en-US" smtClean="0"/>
                        <a:t>Java.sql.Time</a:t>
                      </a:r>
                      <a:endParaRPr lang="en-US"/>
                    </a:p>
                  </a:txBody>
                  <a:tcPr/>
                </a:tc>
                <a:tc>
                  <a:txBody>
                    <a:bodyPr/>
                    <a:lstStyle/>
                    <a:p>
                      <a:r>
                        <a:rPr lang="en-US" smtClean="0"/>
                        <a:t>TIME</a:t>
                      </a:r>
                      <a:endParaRPr lang="en-US"/>
                    </a:p>
                  </a:txBody>
                  <a:tcPr/>
                </a:tc>
              </a:tr>
              <a:tr h="357570">
                <a:tc>
                  <a:txBody>
                    <a:bodyPr/>
                    <a:lstStyle/>
                    <a:p>
                      <a:r>
                        <a:rPr lang="en-US" smtClean="0"/>
                        <a:t>Java.sql.Timestamp</a:t>
                      </a:r>
                      <a:endParaRPr lang="en-US"/>
                    </a:p>
                  </a:txBody>
                  <a:tcPr/>
                </a:tc>
                <a:tc>
                  <a:txBody>
                    <a:bodyPr/>
                    <a:lstStyle/>
                    <a:p>
                      <a:r>
                        <a:rPr lang="en-US" smtClean="0"/>
                        <a:t>TimesTamp</a:t>
                      </a:r>
                      <a:endParaRPr lang="en-US"/>
                    </a:p>
                  </a:txBody>
                  <a:tcPr/>
                </a:tc>
              </a:tr>
            </a:tbl>
          </a:graphicData>
        </a:graphic>
      </p:graphicFrame>
    </p:spTree>
    <p:extLst>
      <p:ext uri="{BB962C8B-B14F-4D97-AF65-F5344CB8AC3E}">
        <p14:creationId xmlns:p14="http://schemas.microsoft.com/office/powerpoint/2010/main" val="381235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Ánh xạ từ SQL sang Java và JDBC</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894000568"/>
              </p:ext>
            </p:extLst>
          </p:nvPr>
        </p:nvGraphicFramePr>
        <p:xfrm>
          <a:off x="838200" y="1911350"/>
          <a:ext cx="7429500" cy="4450080"/>
        </p:xfrm>
        <a:graphic>
          <a:graphicData uri="http://schemas.openxmlformats.org/drawingml/2006/table">
            <a:tbl>
              <a:tblPr firstRow="1" bandRow="1">
                <a:tableStyleId>{5C22544A-7EE6-4342-B048-85BDC9FD1C3A}</a:tableStyleId>
              </a:tblPr>
              <a:tblGrid>
                <a:gridCol w="1996678"/>
                <a:gridCol w="5432822"/>
              </a:tblGrid>
              <a:tr h="370840">
                <a:tc>
                  <a:txBody>
                    <a:bodyPr/>
                    <a:lstStyle/>
                    <a:p>
                      <a:r>
                        <a:rPr lang="en-US" smtClean="0"/>
                        <a:t>SQL</a:t>
                      </a:r>
                      <a:r>
                        <a:rPr lang="en-US" baseline="0" smtClean="0"/>
                        <a:t> Type</a:t>
                      </a:r>
                      <a:endParaRPr lang="en-US"/>
                    </a:p>
                  </a:txBody>
                  <a:tcPr/>
                </a:tc>
                <a:tc>
                  <a:txBody>
                    <a:bodyPr/>
                    <a:lstStyle/>
                    <a:p>
                      <a:r>
                        <a:rPr lang="en-US" smtClean="0"/>
                        <a:t>Java</a:t>
                      </a:r>
                      <a:endParaRPr lang="en-US"/>
                    </a:p>
                  </a:txBody>
                  <a:tcPr/>
                </a:tc>
              </a:tr>
              <a:tr h="370840">
                <a:tc>
                  <a:txBody>
                    <a:bodyPr/>
                    <a:lstStyle/>
                    <a:p>
                      <a:r>
                        <a:rPr lang="en-US" smtClean="0"/>
                        <a:t>CHAR</a:t>
                      </a:r>
                      <a:endParaRPr lang="en-US"/>
                    </a:p>
                  </a:txBody>
                  <a:tcPr/>
                </a:tc>
                <a:tc>
                  <a:txBody>
                    <a:bodyPr/>
                    <a:lstStyle/>
                    <a:p>
                      <a:r>
                        <a:rPr lang="en-US" smtClean="0"/>
                        <a:t>String</a:t>
                      </a:r>
                      <a:endParaRPr lang="en-US"/>
                    </a:p>
                  </a:txBody>
                  <a:tcPr/>
                </a:tc>
              </a:tr>
              <a:tr h="370840">
                <a:tc>
                  <a:txBody>
                    <a:bodyPr/>
                    <a:lstStyle/>
                    <a:p>
                      <a:r>
                        <a:rPr lang="en-US" smtClean="0"/>
                        <a:t>VARCHAR</a:t>
                      </a:r>
                      <a:endParaRPr lang="en-US"/>
                    </a:p>
                  </a:txBody>
                  <a:tcPr/>
                </a:tc>
                <a:tc>
                  <a:txBody>
                    <a:bodyPr/>
                    <a:lstStyle/>
                    <a:p>
                      <a:r>
                        <a:rPr lang="en-US" smtClean="0"/>
                        <a:t>String</a:t>
                      </a:r>
                      <a:endParaRPr lang="en-US"/>
                    </a:p>
                  </a:txBody>
                  <a:tcPr/>
                </a:tc>
              </a:tr>
              <a:tr h="370840">
                <a:tc>
                  <a:txBody>
                    <a:bodyPr/>
                    <a:lstStyle/>
                    <a:p>
                      <a:r>
                        <a:rPr lang="en-US" smtClean="0"/>
                        <a:t>LONGVARCHAR</a:t>
                      </a:r>
                      <a:endParaRPr lang="en-US"/>
                    </a:p>
                  </a:txBody>
                  <a:tcPr/>
                </a:tc>
                <a:tc>
                  <a:txBody>
                    <a:bodyPr/>
                    <a:lstStyle/>
                    <a:p>
                      <a:r>
                        <a:rPr lang="en-US" smtClean="0"/>
                        <a:t>String</a:t>
                      </a:r>
                      <a:endParaRPr lang="en-US"/>
                    </a:p>
                  </a:txBody>
                  <a:tcPr/>
                </a:tc>
              </a:tr>
              <a:tr h="370840">
                <a:tc>
                  <a:txBody>
                    <a:bodyPr/>
                    <a:lstStyle/>
                    <a:p>
                      <a:r>
                        <a:rPr lang="en-US" smtClean="0"/>
                        <a:t>NUMERIC</a:t>
                      </a:r>
                      <a:endParaRPr lang="en-US"/>
                    </a:p>
                  </a:txBody>
                  <a:tcPr/>
                </a:tc>
                <a:tc>
                  <a:txBody>
                    <a:bodyPr/>
                    <a:lstStyle/>
                    <a:p>
                      <a:r>
                        <a:rPr lang="en-US" smtClean="0"/>
                        <a:t>Java.sql.Numeric</a:t>
                      </a:r>
                      <a:endParaRPr lang="en-US"/>
                    </a:p>
                  </a:txBody>
                  <a:tcPr/>
                </a:tc>
              </a:tr>
              <a:tr h="370840">
                <a:tc>
                  <a:txBody>
                    <a:bodyPr/>
                    <a:lstStyle/>
                    <a:p>
                      <a:r>
                        <a:rPr lang="en-US" smtClean="0"/>
                        <a:t>DECIMAL</a:t>
                      </a:r>
                      <a:endParaRPr lang="en-US"/>
                    </a:p>
                  </a:txBody>
                  <a:tcPr/>
                </a:tc>
                <a:tc>
                  <a:txBody>
                    <a:bodyPr/>
                    <a:lstStyle/>
                    <a:p>
                      <a:r>
                        <a:rPr lang="en-US" smtClean="0"/>
                        <a:t>Java.sql.Numeric</a:t>
                      </a:r>
                      <a:endParaRPr lang="en-US"/>
                    </a:p>
                  </a:txBody>
                  <a:tcPr/>
                </a:tc>
              </a:tr>
              <a:tr h="370840">
                <a:tc>
                  <a:txBody>
                    <a:bodyPr/>
                    <a:lstStyle/>
                    <a:p>
                      <a:r>
                        <a:rPr lang="en-US" smtClean="0"/>
                        <a:t>BIT</a:t>
                      </a:r>
                      <a:endParaRPr lang="en-US"/>
                    </a:p>
                  </a:txBody>
                  <a:tcPr/>
                </a:tc>
                <a:tc>
                  <a:txBody>
                    <a:bodyPr/>
                    <a:lstStyle/>
                    <a:p>
                      <a:r>
                        <a:rPr lang="en-US" smtClean="0"/>
                        <a:t>Boolean</a:t>
                      </a:r>
                      <a:endParaRPr lang="en-US"/>
                    </a:p>
                  </a:txBody>
                  <a:tcPr/>
                </a:tc>
              </a:tr>
              <a:tr h="370840">
                <a:tc>
                  <a:txBody>
                    <a:bodyPr/>
                    <a:lstStyle/>
                    <a:p>
                      <a:r>
                        <a:rPr lang="en-US" smtClean="0"/>
                        <a:t>TINYINT</a:t>
                      </a:r>
                      <a:endParaRPr lang="en-US"/>
                    </a:p>
                  </a:txBody>
                  <a:tcPr/>
                </a:tc>
                <a:tc>
                  <a:txBody>
                    <a:bodyPr/>
                    <a:lstStyle/>
                    <a:p>
                      <a:r>
                        <a:rPr lang="en-US" smtClean="0"/>
                        <a:t>Byte</a:t>
                      </a:r>
                      <a:endParaRPr lang="en-US"/>
                    </a:p>
                  </a:txBody>
                  <a:tcPr/>
                </a:tc>
              </a:tr>
              <a:tr h="370840">
                <a:tc>
                  <a:txBody>
                    <a:bodyPr/>
                    <a:lstStyle/>
                    <a:p>
                      <a:r>
                        <a:rPr lang="en-US" smtClean="0"/>
                        <a:t>SMALLINT</a:t>
                      </a:r>
                      <a:endParaRPr lang="en-US"/>
                    </a:p>
                  </a:txBody>
                  <a:tcPr/>
                </a:tc>
                <a:tc>
                  <a:txBody>
                    <a:bodyPr/>
                    <a:lstStyle/>
                    <a:p>
                      <a:r>
                        <a:rPr lang="en-US" smtClean="0"/>
                        <a:t>Short</a:t>
                      </a:r>
                      <a:endParaRPr lang="en-US"/>
                    </a:p>
                  </a:txBody>
                  <a:tcPr/>
                </a:tc>
              </a:tr>
              <a:tr h="370840">
                <a:tc>
                  <a:txBody>
                    <a:bodyPr/>
                    <a:lstStyle/>
                    <a:p>
                      <a:r>
                        <a:rPr lang="en-US" smtClean="0"/>
                        <a:t>INTEGER</a:t>
                      </a:r>
                      <a:endParaRPr lang="en-US"/>
                    </a:p>
                  </a:txBody>
                  <a:tcPr/>
                </a:tc>
                <a:tc>
                  <a:txBody>
                    <a:bodyPr/>
                    <a:lstStyle/>
                    <a:p>
                      <a:r>
                        <a:rPr lang="en-US" smtClean="0"/>
                        <a:t>Int</a:t>
                      </a:r>
                      <a:endParaRPr lang="en-US"/>
                    </a:p>
                  </a:txBody>
                  <a:tcPr/>
                </a:tc>
              </a:tr>
              <a:tr h="370840">
                <a:tc>
                  <a:txBody>
                    <a:bodyPr/>
                    <a:lstStyle/>
                    <a:p>
                      <a:r>
                        <a:rPr lang="en-US" smtClean="0"/>
                        <a:t>BIGINT</a:t>
                      </a:r>
                      <a:endParaRPr lang="en-US"/>
                    </a:p>
                  </a:txBody>
                  <a:tcPr/>
                </a:tc>
                <a:tc>
                  <a:txBody>
                    <a:bodyPr/>
                    <a:lstStyle/>
                    <a:p>
                      <a:r>
                        <a:rPr lang="en-US" smtClean="0"/>
                        <a:t>Long</a:t>
                      </a:r>
                      <a:endParaRPr lang="en-US"/>
                    </a:p>
                  </a:txBody>
                  <a:tcPr/>
                </a:tc>
              </a:tr>
              <a:tr h="370840">
                <a:tc>
                  <a:txBody>
                    <a:bodyPr/>
                    <a:lstStyle/>
                    <a:p>
                      <a:r>
                        <a:rPr lang="en-US" smtClean="0"/>
                        <a:t>REAL</a:t>
                      </a:r>
                      <a:endParaRPr lang="en-US"/>
                    </a:p>
                  </a:txBody>
                  <a:tcPr/>
                </a:tc>
                <a:tc>
                  <a:txBody>
                    <a:bodyPr/>
                    <a:lstStyle/>
                    <a:p>
                      <a:r>
                        <a:rPr lang="en-US" smtClean="0"/>
                        <a:t>float</a:t>
                      </a:r>
                      <a:endParaRPr lang="en-US"/>
                    </a:p>
                  </a:txBody>
                  <a:tcPr/>
                </a:tc>
              </a:tr>
            </a:tbl>
          </a:graphicData>
        </a:graphic>
      </p:graphicFrame>
    </p:spTree>
    <p:extLst>
      <p:ext uri="{BB962C8B-B14F-4D97-AF65-F5344CB8AC3E}">
        <p14:creationId xmlns:p14="http://schemas.microsoft.com/office/powerpoint/2010/main" val="959280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Ánh xạ từ SQL sang Java và JDBC</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615521261"/>
              </p:ext>
            </p:extLst>
          </p:nvPr>
        </p:nvGraphicFramePr>
        <p:xfrm>
          <a:off x="838200" y="1911350"/>
          <a:ext cx="7429500" cy="3337560"/>
        </p:xfrm>
        <a:graphic>
          <a:graphicData uri="http://schemas.openxmlformats.org/drawingml/2006/table">
            <a:tbl>
              <a:tblPr firstRow="1" bandRow="1">
                <a:tableStyleId>{5C22544A-7EE6-4342-B048-85BDC9FD1C3A}</a:tableStyleId>
              </a:tblPr>
              <a:tblGrid>
                <a:gridCol w="1996678"/>
                <a:gridCol w="5432822"/>
              </a:tblGrid>
              <a:tr h="370840">
                <a:tc>
                  <a:txBody>
                    <a:bodyPr/>
                    <a:lstStyle/>
                    <a:p>
                      <a:r>
                        <a:rPr lang="en-US" smtClean="0"/>
                        <a:t>SQL</a:t>
                      </a:r>
                      <a:r>
                        <a:rPr lang="en-US" baseline="0" smtClean="0"/>
                        <a:t> Type</a:t>
                      </a:r>
                      <a:endParaRPr lang="en-US"/>
                    </a:p>
                  </a:txBody>
                  <a:tcPr/>
                </a:tc>
                <a:tc>
                  <a:txBody>
                    <a:bodyPr/>
                    <a:lstStyle/>
                    <a:p>
                      <a:r>
                        <a:rPr lang="en-US" smtClean="0"/>
                        <a:t>Java</a:t>
                      </a:r>
                      <a:endParaRPr lang="en-US"/>
                    </a:p>
                  </a:txBody>
                  <a:tcPr/>
                </a:tc>
              </a:tr>
              <a:tr h="370840">
                <a:tc>
                  <a:txBody>
                    <a:bodyPr/>
                    <a:lstStyle/>
                    <a:p>
                      <a:r>
                        <a:rPr lang="en-US" smtClean="0"/>
                        <a:t>FLOAT</a:t>
                      </a:r>
                      <a:endParaRPr lang="en-US"/>
                    </a:p>
                  </a:txBody>
                  <a:tcPr/>
                </a:tc>
                <a:tc>
                  <a:txBody>
                    <a:bodyPr/>
                    <a:lstStyle/>
                    <a:p>
                      <a:r>
                        <a:rPr lang="en-US" smtClean="0"/>
                        <a:t>Double</a:t>
                      </a:r>
                      <a:endParaRPr lang="en-US"/>
                    </a:p>
                  </a:txBody>
                  <a:tcPr/>
                </a:tc>
              </a:tr>
              <a:tr h="370840">
                <a:tc>
                  <a:txBody>
                    <a:bodyPr/>
                    <a:lstStyle/>
                    <a:p>
                      <a:r>
                        <a:rPr lang="en-US" smtClean="0"/>
                        <a:t>DOUBLE</a:t>
                      </a:r>
                      <a:endParaRPr lang="en-US"/>
                    </a:p>
                  </a:txBody>
                  <a:tcPr/>
                </a:tc>
                <a:tc>
                  <a:txBody>
                    <a:bodyPr/>
                    <a:lstStyle/>
                    <a:p>
                      <a:r>
                        <a:rPr lang="en-US" smtClean="0"/>
                        <a:t>Double</a:t>
                      </a:r>
                      <a:endParaRPr lang="en-US"/>
                    </a:p>
                  </a:txBody>
                  <a:tcPr/>
                </a:tc>
              </a:tr>
              <a:tr h="370840">
                <a:tc>
                  <a:txBody>
                    <a:bodyPr/>
                    <a:lstStyle/>
                    <a:p>
                      <a:r>
                        <a:rPr lang="en-US" smtClean="0"/>
                        <a:t>BINARY</a:t>
                      </a:r>
                      <a:endParaRPr lang="en-US"/>
                    </a:p>
                  </a:txBody>
                  <a:tcPr/>
                </a:tc>
                <a:tc>
                  <a:txBody>
                    <a:bodyPr/>
                    <a:lstStyle/>
                    <a:p>
                      <a:r>
                        <a:rPr lang="en-US" smtClean="0"/>
                        <a:t>byte[]</a:t>
                      </a:r>
                      <a:endParaRPr lang="en-US"/>
                    </a:p>
                  </a:txBody>
                  <a:tcPr/>
                </a:tc>
              </a:tr>
              <a:tr h="370840">
                <a:tc>
                  <a:txBody>
                    <a:bodyPr/>
                    <a:lstStyle/>
                    <a:p>
                      <a:r>
                        <a:rPr lang="en-US" smtClean="0"/>
                        <a:t>VARBINARY</a:t>
                      </a:r>
                      <a:endParaRPr lang="en-US"/>
                    </a:p>
                  </a:txBody>
                  <a:tcPr/>
                </a:tc>
                <a:tc>
                  <a:txBody>
                    <a:bodyPr/>
                    <a:lstStyle/>
                    <a:p>
                      <a:r>
                        <a:rPr lang="en-US" smtClean="0"/>
                        <a:t>Byte[]</a:t>
                      </a:r>
                      <a:endParaRPr lang="en-US"/>
                    </a:p>
                  </a:txBody>
                  <a:tcPr/>
                </a:tc>
              </a:tr>
              <a:tr h="370840">
                <a:tc>
                  <a:txBody>
                    <a:bodyPr/>
                    <a:lstStyle/>
                    <a:p>
                      <a:r>
                        <a:rPr lang="en-US" smtClean="0"/>
                        <a:t>LONGBINARY</a:t>
                      </a:r>
                      <a:endParaRPr lang="en-US"/>
                    </a:p>
                  </a:txBody>
                  <a:tcPr/>
                </a:tc>
                <a:tc>
                  <a:txBody>
                    <a:bodyPr/>
                    <a:lstStyle/>
                    <a:p>
                      <a:r>
                        <a:rPr lang="en-US" smtClean="0"/>
                        <a:t>Byte[]</a:t>
                      </a:r>
                      <a:endParaRPr lang="en-US"/>
                    </a:p>
                  </a:txBody>
                  <a:tcPr/>
                </a:tc>
              </a:tr>
              <a:tr h="370840">
                <a:tc>
                  <a:txBody>
                    <a:bodyPr/>
                    <a:lstStyle/>
                    <a:p>
                      <a:r>
                        <a:rPr lang="en-US" smtClean="0"/>
                        <a:t>DATE</a:t>
                      </a:r>
                      <a:endParaRPr lang="en-US"/>
                    </a:p>
                  </a:txBody>
                  <a:tcPr/>
                </a:tc>
                <a:tc>
                  <a:txBody>
                    <a:bodyPr/>
                    <a:lstStyle/>
                    <a:p>
                      <a:r>
                        <a:rPr lang="en-US" smtClean="0"/>
                        <a:t>Java.sql.Date</a:t>
                      </a:r>
                      <a:endParaRPr lang="en-US"/>
                    </a:p>
                  </a:txBody>
                  <a:tcPr/>
                </a:tc>
              </a:tr>
              <a:tr h="370840">
                <a:tc>
                  <a:txBody>
                    <a:bodyPr/>
                    <a:lstStyle/>
                    <a:p>
                      <a:r>
                        <a:rPr lang="en-US" smtClean="0"/>
                        <a:t>TIME</a:t>
                      </a:r>
                      <a:endParaRPr lang="en-US"/>
                    </a:p>
                  </a:txBody>
                  <a:tcPr/>
                </a:tc>
                <a:tc>
                  <a:txBody>
                    <a:bodyPr/>
                    <a:lstStyle/>
                    <a:p>
                      <a:r>
                        <a:rPr lang="en-US" smtClean="0"/>
                        <a:t>Java.sql.Time</a:t>
                      </a:r>
                      <a:endParaRPr lang="en-US"/>
                    </a:p>
                  </a:txBody>
                  <a:tcPr/>
                </a:tc>
              </a:tr>
              <a:tr h="370840">
                <a:tc>
                  <a:txBody>
                    <a:bodyPr/>
                    <a:lstStyle/>
                    <a:p>
                      <a:r>
                        <a:rPr lang="en-US" smtClean="0"/>
                        <a:t>TIMESTEMP</a:t>
                      </a:r>
                      <a:endParaRPr lang="en-US"/>
                    </a:p>
                  </a:txBody>
                  <a:tcPr/>
                </a:tc>
                <a:tc>
                  <a:txBody>
                    <a:bodyPr/>
                    <a:lstStyle/>
                    <a:p>
                      <a:r>
                        <a:rPr lang="en-US" smtClean="0"/>
                        <a:t>Java.sql.Timestamp</a:t>
                      </a:r>
                      <a:endParaRPr lang="en-US"/>
                    </a:p>
                  </a:txBody>
                  <a:tcPr/>
                </a:tc>
              </a:tr>
            </a:tbl>
          </a:graphicData>
        </a:graphic>
      </p:graphicFrame>
    </p:spTree>
    <p:extLst>
      <p:ext uri="{BB962C8B-B14F-4D97-AF65-F5344CB8AC3E}">
        <p14:creationId xmlns:p14="http://schemas.microsoft.com/office/powerpoint/2010/main" val="3424738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5.5.3. Thêm dữ liệu vào CSDL</a:t>
            </a:r>
            <a:endParaRPr lang="en-US"/>
          </a:p>
        </p:txBody>
      </p:sp>
      <p:sp>
        <p:nvSpPr>
          <p:cNvPr id="3" name="Content Placeholder 2"/>
          <p:cNvSpPr>
            <a:spLocks noGrp="1"/>
          </p:cNvSpPr>
          <p:nvPr>
            <p:ph idx="1"/>
          </p:nvPr>
        </p:nvSpPr>
        <p:spPr/>
        <p:txBody>
          <a:bodyPr/>
          <a:lstStyle/>
          <a:p>
            <a:r>
              <a:rPr lang="en-US" smtClean="0"/>
              <a:t>Quy trình thêm dữ liệu vào CSDL</a:t>
            </a:r>
          </a:p>
          <a:p>
            <a:pPr lvl="1"/>
            <a:r>
              <a:rPr lang="en-US" smtClean="0"/>
              <a:t>Thiết lập kết nối đến CSDL</a:t>
            </a:r>
          </a:p>
          <a:p>
            <a:pPr lvl="1"/>
            <a:r>
              <a:rPr lang="en-US" smtClean="0"/>
              <a:t>Xác đinh câu lệnh thêm dữ liệu:</a:t>
            </a:r>
          </a:p>
          <a:p>
            <a:pPr lvl="2"/>
            <a:r>
              <a:rPr lang="en-US" smtClean="0"/>
              <a:t>Câu lệnh INSERT INTO không tham số vào</a:t>
            </a:r>
          </a:p>
          <a:p>
            <a:pPr lvl="2"/>
            <a:r>
              <a:rPr lang="en-US" smtClean="0"/>
              <a:t>Câu lệnh INSERT INTO có tham số vào</a:t>
            </a:r>
          </a:p>
          <a:p>
            <a:pPr lvl="2"/>
            <a:r>
              <a:rPr lang="en-US" smtClean="0"/>
              <a:t>Gọi tới thủ tục Thêm dữ liệu có tham số vào và tham số ra</a:t>
            </a:r>
          </a:p>
          <a:p>
            <a:pPr lvl="1"/>
            <a:r>
              <a:rPr lang="en-US" smtClean="0"/>
              <a:t>Khai báo đối tượng câu lệnh thực thi:</a:t>
            </a:r>
          </a:p>
          <a:p>
            <a:pPr lvl="2"/>
            <a:r>
              <a:rPr lang="en-US" smtClean="0"/>
              <a:t>Statement</a:t>
            </a:r>
          </a:p>
          <a:p>
            <a:pPr lvl="2"/>
            <a:r>
              <a:rPr lang="en-US" smtClean="0"/>
              <a:t>PreparedStatement</a:t>
            </a:r>
          </a:p>
          <a:p>
            <a:pPr lvl="2"/>
            <a:r>
              <a:rPr lang="en-US" smtClean="0"/>
              <a:t>CallableStatement</a:t>
            </a:r>
          </a:p>
          <a:p>
            <a:pPr lvl="1"/>
            <a:r>
              <a:rPr lang="en-US" smtClean="0"/>
              <a:t>Thực thi và kiểm tra kết quả thực thi </a:t>
            </a:r>
          </a:p>
        </p:txBody>
      </p:sp>
    </p:spTree>
    <p:extLst>
      <p:ext uri="{BB962C8B-B14F-4D97-AF65-F5344CB8AC3E}">
        <p14:creationId xmlns:p14="http://schemas.microsoft.com/office/powerpoint/2010/main" val="170538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Cho CSDL QLBH với lược đồ sau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5808" y="2019028"/>
            <a:ext cx="6325483" cy="3896269"/>
          </a:xfrm>
          <a:ln>
            <a:solidFill>
              <a:schemeClr val="accent1"/>
            </a:solidFill>
          </a:ln>
        </p:spPr>
      </p:pic>
      <p:pic>
        <p:nvPicPr>
          <p:cNvPr id="5" name="Content Placeholder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382587" y="1480880"/>
            <a:ext cx="3581900" cy="1838582"/>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5538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Thông tin dữ liệu trong bảng SANPHAM</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4654" y="1314095"/>
            <a:ext cx="5134692" cy="5077534"/>
          </a:xfrm>
          <a:ln>
            <a:solidFill>
              <a:schemeClr val="accent1"/>
            </a:solidFill>
          </a:ln>
        </p:spPr>
      </p:pic>
    </p:spTree>
    <p:extLst>
      <p:ext uri="{BB962C8B-B14F-4D97-AF65-F5344CB8AC3E}">
        <p14:creationId xmlns:p14="http://schemas.microsoft.com/office/powerpoint/2010/main" val="726453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dữ liệu tĩnh không tham số vào</a:t>
            </a:r>
            <a:endParaRPr lang="en-US"/>
          </a:p>
        </p:txBody>
      </p:sp>
      <p:sp>
        <p:nvSpPr>
          <p:cNvPr id="3" name="Content Placeholder 2"/>
          <p:cNvSpPr>
            <a:spLocks noGrp="1"/>
          </p:cNvSpPr>
          <p:nvPr>
            <p:ph idx="1"/>
          </p:nvPr>
        </p:nvSpPr>
        <p:spPr/>
        <p:txBody>
          <a:bodyPr/>
          <a:lstStyle/>
          <a:p>
            <a:r>
              <a:rPr lang="en-US" smtClean="0"/>
              <a:t>Thêm vào bảng SANPHAM, sản phẩm:</a:t>
            </a:r>
          </a:p>
          <a:p>
            <a:pPr lvl="1"/>
            <a:r>
              <a:rPr lang="en-US" smtClean="0"/>
              <a:t>Mã sản phẩm: TV08</a:t>
            </a:r>
          </a:p>
          <a:p>
            <a:pPr lvl="1"/>
            <a:r>
              <a:rPr lang="en-US" smtClean="0"/>
              <a:t>Tên sản phẩm: Tap 500 trang</a:t>
            </a:r>
          </a:p>
          <a:p>
            <a:pPr lvl="1"/>
            <a:r>
              <a:rPr lang="en-US" smtClean="0"/>
              <a:t>Đơn vị tính: chuc</a:t>
            </a:r>
          </a:p>
          <a:p>
            <a:pPr lvl="1"/>
            <a:r>
              <a:rPr lang="en-US" smtClean="0"/>
              <a:t>Nước sản xuất: Viet Nam</a:t>
            </a:r>
          </a:p>
          <a:p>
            <a:pPr lvl="1"/>
            <a:r>
              <a:rPr lang="en-US" smtClean="0"/>
              <a:t>Gia: 70000</a:t>
            </a:r>
            <a:endParaRPr lang="en-US"/>
          </a:p>
        </p:txBody>
      </p:sp>
    </p:spTree>
    <p:extLst>
      <p:ext uri="{BB962C8B-B14F-4D97-AF65-F5344CB8AC3E}">
        <p14:creationId xmlns:p14="http://schemas.microsoft.com/office/powerpoint/2010/main" val="16185185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6222" y="1228725"/>
            <a:ext cx="7791556" cy="5248275"/>
          </a:xfrm>
          <a:ln>
            <a:solidFill>
              <a:schemeClr val="accent1"/>
            </a:solidFill>
          </a:ln>
        </p:spPr>
      </p:pic>
      <p:sp>
        <p:nvSpPr>
          <p:cNvPr id="5" name="Line Callout 1 (Accent Bar) 4"/>
          <p:cNvSpPr/>
          <p:nvPr/>
        </p:nvSpPr>
        <p:spPr bwMode="auto">
          <a:xfrm>
            <a:off x="6591299" y="1435100"/>
            <a:ext cx="2373187" cy="1092200"/>
          </a:xfrm>
          <a:prstGeom prst="accentCallout1">
            <a:avLst>
              <a:gd name="adj1" fmla="val 18750"/>
              <a:gd name="adj2" fmla="val -8333"/>
              <a:gd name="adj3" fmla="val 201570"/>
              <a:gd name="adj4" fmla="val -3540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Cú</a:t>
            </a:r>
            <a:r>
              <a:rPr kumimoji="0" lang="en-US" sz="1800" b="0" i="0" u="none" strike="noStrike" cap="none" normalizeH="0" smtClean="0">
                <a:ln>
                  <a:noFill/>
                </a:ln>
                <a:solidFill>
                  <a:schemeClr val="tx1"/>
                </a:solidFill>
                <a:effectLst/>
                <a:latin typeface="Arial" charset="0"/>
              </a:rPr>
              <a:t> pháp câu lệnh truy vấn với nội dung tĩnh không có giá trị vào</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5778501" y="3956050"/>
            <a:ext cx="3185986" cy="1492250"/>
          </a:xfrm>
          <a:prstGeom prst="accentCallout1">
            <a:avLst>
              <a:gd name="adj1" fmla="val 18750"/>
              <a:gd name="adj2" fmla="val -8333"/>
              <a:gd name="adj3" fmla="val 37616"/>
              <a:gd name="adj4" fmla="val -3958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Sử</a:t>
            </a:r>
            <a:r>
              <a:rPr kumimoji="0" lang="en-US" sz="1800" b="0" i="0" u="none" strike="noStrike" cap="none" normalizeH="0" smtClean="0">
                <a:ln>
                  <a:noFill/>
                </a:ln>
                <a:solidFill>
                  <a:schemeClr val="tx1"/>
                </a:solidFill>
                <a:effectLst/>
                <a:latin typeface="Arial" charset="0"/>
              </a:rPr>
              <a:t> dụng đối tượng Statement để thực thi.</a:t>
            </a:r>
          </a:p>
          <a:p>
            <a:pPr marL="0" marR="0" indent="0" algn="ctr" defTabSz="914400" rtl="0" eaLnBrk="1" fontAlgn="base" latinLnBrk="0" hangingPunct="1">
              <a:lnSpc>
                <a:spcPct val="100000"/>
              </a:lnSpc>
              <a:spcBef>
                <a:spcPct val="0"/>
              </a:spcBef>
              <a:spcAft>
                <a:spcPct val="0"/>
              </a:spcAft>
              <a:buClrTx/>
              <a:buSzTx/>
              <a:buFontTx/>
              <a:buNone/>
              <a:tabLst/>
            </a:pPr>
            <a:r>
              <a:rPr lang="en-US" baseline="0" smtClean="0">
                <a:latin typeface="Arial" charset="0"/>
              </a:rPr>
              <a:t>Phương</a:t>
            </a:r>
            <a:r>
              <a:rPr lang="en-US" smtClean="0">
                <a:latin typeface="Arial" charset="0"/>
              </a:rPr>
              <a:t> thức thực thi sử dụng là executeUpdate</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913009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dữ liệu với đầu vào động</a:t>
            </a:r>
            <a:endParaRPr lang="en-US"/>
          </a:p>
        </p:txBody>
      </p:sp>
      <p:sp>
        <p:nvSpPr>
          <p:cNvPr id="3" name="Content Placeholder 2"/>
          <p:cNvSpPr>
            <a:spLocks noGrp="1"/>
          </p:cNvSpPr>
          <p:nvPr>
            <p:ph idx="1"/>
          </p:nvPr>
        </p:nvSpPr>
        <p:spPr/>
        <p:txBody>
          <a:bodyPr/>
          <a:lstStyle/>
          <a:p>
            <a:r>
              <a:rPr lang="en-US"/>
              <a:t>Thêm vào bảng SANPHAM, sản phẩm:</a:t>
            </a:r>
          </a:p>
          <a:p>
            <a:pPr lvl="1"/>
            <a:r>
              <a:rPr lang="en-US"/>
              <a:t>Mã sản phẩm: </a:t>
            </a:r>
            <a:r>
              <a:rPr lang="en-US" smtClean="0"/>
              <a:t>BM01</a:t>
            </a:r>
            <a:endParaRPr lang="en-US"/>
          </a:p>
          <a:p>
            <a:pPr lvl="1"/>
            <a:r>
              <a:rPr lang="en-US"/>
              <a:t>Tên sản phẩm: </a:t>
            </a:r>
            <a:r>
              <a:rPr lang="en-US" smtClean="0"/>
              <a:t>But muc</a:t>
            </a:r>
            <a:endParaRPr lang="en-US"/>
          </a:p>
          <a:p>
            <a:pPr lvl="1"/>
            <a:r>
              <a:rPr lang="en-US"/>
              <a:t>Đơn vị tính: </a:t>
            </a:r>
            <a:r>
              <a:rPr lang="en-US" smtClean="0"/>
              <a:t>cay</a:t>
            </a:r>
            <a:endParaRPr lang="en-US"/>
          </a:p>
          <a:p>
            <a:pPr lvl="1"/>
            <a:r>
              <a:rPr lang="en-US"/>
              <a:t>Nước sản xuất: Viet Nam</a:t>
            </a:r>
          </a:p>
          <a:p>
            <a:pPr lvl="1"/>
            <a:r>
              <a:rPr lang="en-US"/>
              <a:t>Gia: </a:t>
            </a:r>
            <a:r>
              <a:rPr lang="en-US" smtClean="0"/>
              <a:t>38000</a:t>
            </a:r>
            <a:endParaRPr lang="en-US"/>
          </a:p>
          <a:p>
            <a:endParaRPr lang="en-US"/>
          </a:p>
        </p:txBody>
      </p:sp>
    </p:spTree>
    <p:extLst>
      <p:ext uri="{BB962C8B-B14F-4D97-AF65-F5344CB8AC3E}">
        <p14:creationId xmlns:p14="http://schemas.microsoft.com/office/powerpoint/2010/main" val="3301298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5110" y="1228725"/>
            <a:ext cx="7593779" cy="5248275"/>
          </a:xfrm>
          <a:ln>
            <a:solidFill>
              <a:schemeClr val="accent1"/>
            </a:solidFill>
          </a:ln>
        </p:spPr>
      </p:pic>
      <p:sp>
        <p:nvSpPr>
          <p:cNvPr id="5" name="Line Callout 1 (Accent Bar) 4"/>
          <p:cNvSpPr/>
          <p:nvPr/>
        </p:nvSpPr>
        <p:spPr bwMode="auto">
          <a:xfrm>
            <a:off x="6946900" y="1689100"/>
            <a:ext cx="2197100" cy="1435100"/>
          </a:xfrm>
          <a:prstGeom prst="accentCallout1">
            <a:avLst>
              <a:gd name="adj1" fmla="val 18750"/>
              <a:gd name="adj2" fmla="val -8333"/>
              <a:gd name="adj3" fmla="val 42220"/>
              <a:gd name="adj4" fmla="val -3544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thêm dữ liệu động với 5 tham số đầu vào (4 là kiểu string +1 là kiểu currency)</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946900" y="32258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đầu vào</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946900" y="40894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2708876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dữ liệu với lời gọi thủ tục</a:t>
            </a:r>
            <a:endParaRPr lang="en-US"/>
          </a:p>
        </p:txBody>
      </p:sp>
      <p:sp>
        <p:nvSpPr>
          <p:cNvPr id="3" name="Content Placeholder 2"/>
          <p:cNvSpPr>
            <a:spLocks noGrp="1"/>
          </p:cNvSpPr>
          <p:nvPr>
            <p:ph idx="1"/>
          </p:nvPr>
        </p:nvSpPr>
        <p:spPr/>
        <p:txBody>
          <a:bodyPr/>
          <a:lstStyle/>
          <a:p>
            <a:r>
              <a:rPr lang="en-US"/>
              <a:t>Thêm vào bảng SANPHAM, sản phẩm:</a:t>
            </a:r>
          </a:p>
          <a:p>
            <a:pPr lvl="1"/>
            <a:r>
              <a:rPr lang="en-US"/>
              <a:t>Mã sản phẩm: </a:t>
            </a:r>
            <a:r>
              <a:rPr lang="en-US" smtClean="0"/>
              <a:t>BM02</a:t>
            </a:r>
            <a:endParaRPr lang="en-US"/>
          </a:p>
          <a:p>
            <a:pPr lvl="1"/>
            <a:r>
              <a:rPr lang="en-US"/>
              <a:t>Tên sản phẩm: But muc</a:t>
            </a:r>
          </a:p>
          <a:p>
            <a:pPr lvl="1"/>
            <a:r>
              <a:rPr lang="en-US"/>
              <a:t>Đơn vị tính: cay</a:t>
            </a:r>
          </a:p>
          <a:p>
            <a:pPr lvl="1"/>
            <a:r>
              <a:rPr lang="en-US"/>
              <a:t>Nước sản xuất: </a:t>
            </a:r>
            <a:r>
              <a:rPr lang="en-US" smtClean="0"/>
              <a:t>Singapore</a:t>
            </a:r>
            <a:endParaRPr lang="en-US"/>
          </a:p>
          <a:p>
            <a:pPr lvl="1"/>
            <a:r>
              <a:rPr lang="en-US"/>
              <a:t>Gia: </a:t>
            </a:r>
            <a:r>
              <a:rPr lang="en-US" smtClean="0"/>
              <a:t>58000</a:t>
            </a:r>
            <a:endParaRPr lang="en-US"/>
          </a:p>
          <a:p>
            <a:endParaRPr lang="en-US"/>
          </a:p>
        </p:txBody>
      </p:sp>
    </p:spTree>
    <p:extLst>
      <p:ext uri="{BB962C8B-B14F-4D97-AF65-F5344CB8AC3E}">
        <p14:creationId xmlns:p14="http://schemas.microsoft.com/office/powerpoint/2010/main" val="2240318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Thủ tục thêm dữ liệu vào bảng sản phẩm như sau</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899993"/>
            <a:ext cx="8287907" cy="3524742"/>
          </a:xfrm>
          <a:prstGeom prst="rect">
            <a:avLst/>
          </a:prstGeom>
          <a:ln>
            <a:solidFill>
              <a:schemeClr val="accent1"/>
            </a:solidFill>
          </a:ln>
        </p:spPr>
      </p:pic>
    </p:spTree>
    <p:extLst>
      <p:ext uri="{BB962C8B-B14F-4D97-AF65-F5344CB8AC3E}">
        <p14:creationId xmlns:p14="http://schemas.microsoft.com/office/powerpoint/2010/main" val="2668144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3995" y="1241425"/>
            <a:ext cx="7643209" cy="5248275"/>
          </a:xfrm>
          <a:ln>
            <a:solidFill>
              <a:schemeClr val="accent1"/>
            </a:solidFill>
          </a:ln>
        </p:spPr>
      </p:pic>
      <p:sp>
        <p:nvSpPr>
          <p:cNvPr id="5" name="Line Callout 1 (Accent Bar) 4"/>
          <p:cNvSpPr/>
          <p:nvPr/>
        </p:nvSpPr>
        <p:spPr bwMode="auto">
          <a:xfrm>
            <a:off x="6870700" y="1511300"/>
            <a:ext cx="2273300" cy="901700"/>
          </a:xfrm>
          <a:prstGeom prst="accentCallout1">
            <a:avLst>
              <a:gd name="adj1" fmla="val 18750"/>
              <a:gd name="adj2" fmla="val -8333"/>
              <a:gd name="adj3" fmla="val 55424"/>
              <a:gd name="adj4" fmla="val -5102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Gọi đến</a:t>
            </a:r>
            <a:r>
              <a:rPr kumimoji="0" lang="en-US" sz="1800" b="0" i="0" u="none" strike="noStrike" cap="none" normalizeH="0" smtClean="0">
                <a:ln>
                  <a:noFill/>
                </a:ln>
                <a:solidFill>
                  <a:schemeClr val="tx1"/>
                </a:solidFill>
                <a:effectLst/>
                <a:latin typeface="Arial" charset="0"/>
              </a:rPr>
              <a:t> thủ tục add_SANPHAM với 6 tham số</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850554" y="2965774"/>
            <a:ext cx="2273300" cy="628326"/>
          </a:xfrm>
          <a:prstGeom prst="accentCallout1">
            <a:avLst>
              <a:gd name="adj1" fmla="val 18750"/>
              <a:gd name="adj2" fmla="val -8333"/>
              <a:gd name="adj3" fmla="val 61058"/>
              <a:gd name="adj4" fmla="val -8343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tham số vào, ra</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850554" y="3727774"/>
            <a:ext cx="2273300" cy="552126"/>
          </a:xfrm>
          <a:prstGeom prst="accentCallout1">
            <a:avLst>
              <a:gd name="adj1" fmla="val 18750"/>
              <a:gd name="adj2" fmla="val -8333"/>
              <a:gd name="adj3" fmla="val 83292"/>
              <a:gd name="adj4" fmla="val -12086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Khởi</a:t>
            </a:r>
            <a:r>
              <a:rPr kumimoji="0" lang="en-US" sz="1800" b="0" i="0" u="none" strike="noStrike" cap="none" normalizeH="0" smtClean="0">
                <a:ln>
                  <a:noFill/>
                </a:ln>
                <a:solidFill>
                  <a:schemeClr val="tx1"/>
                </a:solidFill>
                <a:effectLst/>
                <a:latin typeface="Arial" charset="0"/>
              </a:rPr>
              <a:t> tạo cho tham số ra</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6850554" y="4562799"/>
            <a:ext cx="2273300" cy="552126"/>
          </a:xfrm>
          <a:prstGeom prst="accentCallout1">
            <a:avLst>
              <a:gd name="adj1" fmla="val 18750"/>
              <a:gd name="adj2" fmla="val -8333"/>
              <a:gd name="adj3" fmla="val 23487"/>
              <a:gd name="adj4" fmla="val -11471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6850554" y="5318449"/>
            <a:ext cx="2273300" cy="552126"/>
          </a:xfrm>
          <a:prstGeom prst="accentCallout1">
            <a:avLst>
              <a:gd name="adj1" fmla="val 18750"/>
              <a:gd name="adj2" fmla="val -8333"/>
              <a:gd name="adj3" fmla="val -57020"/>
              <a:gd name="adj4" fmla="val -5884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Lấy</a:t>
            </a:r>
            <a:r>
              <a:rPr kumimoji="0" lang="en-US" sz="1800" b="0" i="0" u="none" strike="noStrike" cap="none" normalizeH="0" smtClean="0">
                <a:ln>
                  <a:noFill/>
                </a:ln>
                <a:solidFill>
                  <a:schemeClr val="tx1"/>
                </a:solidFill>
                <a:effectLst/>
                <a:latin typeface="Arial" charset="0"/>
              </a:rPr>
              <a:t> lại giá trị tham số ra</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8427862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5.5.4. Sửa dữ liệu trong CSDL</a:t>
            </a:r>
            <a:endParaRPr lang="en-US"/>
          </a:p>
        </p:txBody>
      </p:sp>
      <p:sp>
        <p:nvSpPr>
          <p:cNvPr id="3" name="Content Placeholder 2"/>
          <p:cNvSpPr>
            <a:spLocks noGrp="1"/>
          </p:cNvSpPr>
          <p:nvPr>
            <p:ph idx="1"/>
          </p:nvPr>
        </p:nvSpPr>
        <p:spPr/>
        <p:txBody>
          <a:bodyPr/>
          <a:lstStyle/>
          <a:p>
            <a:r>
              <a:rPr lang="en-US" smtClean="0"/>
              <a:t>Quy trình sửa dữ liệu trong CSDL</a:t>
            </a:r>
          </a:p>
          <a:p>
            <a:pPr lvl="1"/>
            <a:r>
              <a:rPr lang="en-US" smtClean="0"/>
              <a:t>Thiết lập kết nối đến CSDL</a:t>
            </a:r>
          </a:p>
          <a:p>
            <a:pPr lvl="1"/>
            <a:r>
              <a:rPr lang="en-US" smtClean="0"/>
              <a:t>Xác định câu lệnh sửa dữ liệu:</a:t>
            </a:r>
          </a:p>
          <a:p>
            <a:pPr lvl="2"/>
            <a:r>
              <a:rPr lang="en-US" smtClean="0"/>
              <a:t>Câu lệnh UPDATE không tham số vào</a:t>
            </a:r>
          </a:p>
          <a:p>
            <a:pPr lvl="2"/>
            <a:r>
              <a:rPr lang="en-US" smtClean="0"/>
              <a:t>Câu lệnh UPDATE có tham số vào</a:t>
            </a:r>
          </a:p>
          <a:p>
            <a:pPr lvl="2"/>
            <a:r>
              <a:rPr lang="en-US" smtClean="0"/>
              <a:t>Gọi tới thủ tục Update dữ liệu có tham số vào và tham số ra</a:t>
            </a:r>
          </a:p>
          <a:p>
            <a:pPr lvl="1"/>
            <a:r>
              <a:rPr lang="en-US" smtClean="0"/>
              <a:t>Khai báo đối tượng câu lệnh thực thi:</a:t>
            </a:r>
          </a:p>
          <a:p>
            <a:pPr lvl="2"/>
            <a:r>
              <a:rPr lang="en-US" smtClean="0"/>
              <a:t>Statement</a:t>
            </a:r>
          </a:p>
          <a:p>
            <a:pPr lvl="2"/>
            <a:r>
              <a:rPr lang="en-US" smtClean="0"/>
              <a:t>PreparedStatement</a:t>
            </a:r>
          </a:p>
          <a:p>
            <a:pPr lvl="2"/>
            <a:r>
              <a:rPr lang="en-US" smtClean="0"/>
              <a:t>CallableStatement</a:t>
            </a:r>
          </a:p>
          <a:p>
            <a:pPr lvl="1"/>
            <a:r>
              <a:rPr lang="en-US" smtClean="0"/>
              <a:t>Thực thi và kiểm tra kết quả thực thi </a:t>
            </a:r>
          </a:p>
        </p:txBody>
      </p:sp>
    </p:spTree>
    <p:extLst>
      <p:ext uri="{BB962C8B-B14F-4D97-AF65-F5344CB8AC3E}">
        <p14:creationId xmlns:p14="http://schemas.microsoft.com/office/powerpoint/2010/main" val="4010992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Sửa dữ liệu với đầu vào tĩnh</a:t>
            </a:r>
            <a:endParaRPr lang="en-US"/>
          </a:p>
        </p:txBody>
      </p:sp>
      <p:sp>
        <p:nvSpPr>
          <p:cNvPr id="3" name="Content Placeholder 2"/>
          <p:cNvSpPr>
            <a:spLocks noGrp="1"/>
          </p:cNvSpPr>
          <p:nvPr>
            <p:ph idx="1"/>
          </p:nvPr>
        </p:nvSpPr>
        <p:spPr/>
        <p:txBody>
          <a:bodyPr/>
          <a:lstStyle/>
          <a:p>
            <a:r>
              <a:rPr lang="en-US" smtClean="0"/>
              <a:t>Sửa thông tin bảng SANPHAM</a:t>
            </a:r>
            <a:r>
              <a:rPr lang="en-US"/>
              <a:t>, sản phẩm:</a:t>
            </a:r>
          </a:p>
          <a:p>
            <a:pPr lvl="1"/>
            <a:r>
              <a:rPr lang="en-US"/>
              <a:t>Mã sản phẩm: </a:t>
            </a:r>
            <a:r>
              <a:rPr lang="en-US" smtClean="0"/>
              <a:t>BM01</a:t>
            </a:r>
            <a:endParaRPr lang="en-US"/>
          </a:p>
          <a:p>
            <a:pPr lvl="1"/>
            <a:r>
              <a:rPr lang="en-US"/>
              <a:t>Tên sản phẩm: </a:t>
            </a:r>
            <a:r>
              <a:rPr lang="en-US" smtClean="0"/>
              <a:t>But muc</a:t>
            </a:r>
            <a:endParaRPr lang="en-US"/>
          </a:p>
          <a:p>
            <a:pPr lvl="1"/>
            <a:r>
              <a:rPr lang="en-US"/>
              <a:t>Đơn vị tính: </a:t>
            </a:r>
            <a:r>
              <a:rPr lang="en-US" smtClean="0"/>
              <a:t>cay</a:t>
            </a:r>
            <a:endParaRPr lang="en-US"/>
          </a:p>
          <a:p>
            <a:pPr lvl="1"/>
            <a:r>
              <a:rPr lang="en-US"/>
              <a:t>Nước sản xuất: Viet Nam</a:t>
            </a:r>
          </a:p>
          <a:p>
            <a:pPr lvl="1"/>
            <a:r>
              <a:rPr lang="en-US"/>
              <a:t>Gia: </a:t>
            </a:r>
            <a:r>
              <a:rPr lang="en-US" smtClean="0"/>
              <a:t>38000</a:t>
            </a:r>
          </a:p>
          <a:p>
            <a:r>
              <a:rPr lang="en-US" smtClean="0"/>
              <a:t>Thành:</a:t>
            </a:r>
          </a:p>
          <a:p>
            <a:pPr lvl="1"/>
            <a:r>
              <a:rPr lang="en-US"/>
              <a:t>Mã sản phẩm: BM01</a:t>
            </a:r>
          </a:p>
          <a:p>
            <a:pPr lvl="1"/>
            <a:r>
              <a:rPr lang="en-US"/>
              <a:t>Tên sản phẩm: But </a:t>
            </a:r>
            <a:r>
              <a:rPr lang="en-US" smtClean="0"/>
              <a:t>muc</a:t>
            </a:r>
            <a:endParaRPr lang="en-US"/>
          </a:p>
          <a:p>
            <a:pPr lvl="1"/>
            <a:r>
              <a:rPr lang="en-US"/>
              <a:t>Đơn vị tính: </a:t>
            </a:r>
            <a:r>
              <a:rPr lang="en-US" smtClean="0"/>
              <a:t>chiec</a:t>
            </a:r>
            <a:endParaRPr lang="en-US"/>
          </a:p>
          <a:p>
            <a:pPr lvl="1"/>
            <a:r>
              <a:rPr lang="en-US"/>
              <a:t>Nước sản xuất: </a:t>
            </a:r>
            <a:r>
              <a:rPr lang="en-US" smtClean="0"/>
              <a:t>Trung Quoc</a:t>
            </a:r>
            <a:endParaRPr lang="en-US"/>
          </a:p>
          <a:p>
            <a:pPr lvl="1"/>
            <a:r>
              <a:rPr lang="en-US"/>
              <a:t>Gia: </a:t>
            </a:r>
            <a:r>
              <a:rPr lang="en-US" smtClean="0"/>
              <a:t>35000</a:t>
            </a:r>
            <a:endParaRPr lang="en-US"/>
          </a:p>
          <a:p>
            <a:endParaRPr lang="en-US"/>
          </a:p>
          <a:p>
            <a:endParaRPr lang="en-US"/>
          </a:p>
        </p:txBody>
      </p:sp>
    </p:spTree>
    <p:extLst>
      <p:ext uri="{BB962C8B-B14F-4D97-AF65-F5344CB8AC3E}">
        <p14:creationId xmlns:p14="http://schemas.microsoft.com/office/powerpoint/2010/main" val="1764567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8679" y="1395069"/>
            <a:ext cx="7106642" cy="4915586"/>
          </a:xfrm>
          <a:ln>
            <a:solidFill>
              <a:schemeClr val="accent1"/>
            </a:solidFill>
          </a:ln>
        </p:spPr>
      </p:pic>
      <p:sp>
        <p:nvSpPr>
          <p:cNvPr id="2" name="Title 1"/>
          <p:cNvSpPr>
            <a:spLocks noGrp="1"/>
          </p:cNvSpPr>
          <p:nvPr>
            <p:ph type="title"/>
          </p:nvPr>
        </p:nvSpPr>
        <p:spPr/>
        <p:txBody>
          <a:bodyPr/>
          <a:lstStyle/>
          <a:p>
            <a:r>
              <a:rPr lang="en-US" smtClean="0"/>
              <a:t>Cập nhật dữ liệu tĩnh</a:t>
            </a:r>
            <a:endParaRPr lang="en-US"/>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5605426"/>
            <a:ext cx="3086531" cy="523948"/>
          </a:xfrm>
          <a:prstGeom prst="rect">
            <a:avLst/>
          </a:prstGeom>
          <a:ln>
            <a:solidFill>
              <a:schemeClr val="accent1"/>
            </a:solidFill>
          </a:ln>
        </p:spPr>
      </p:pic>
      <p:sp>
        <p:nvSpPr>
          <p:cNvPr id="6" name="Line Callout 1 (Accent Bar) 5"/>
          <p:cNvSpPr/>
          <p:nvPr/>
        </p:nvSpPr>
        <p:spPr bwMode="auto">
          <a:xfrm>
            <a:off x="6716110" y="2848303"/>
            <a:ext cx="2144111" cy="578069"/>
          </a:xfrm>
          <a:prstGeom prst="accentCallout1">
            <a:avLst>
              <a:gd name="adj1" fmla="val 18750"/>
              <a:gd name="adj2" fmla="val -8333"/>
              <a:gd name="adj3" fmla="val -23863"/>
              <a:gd name="adj4" fmla="val -4029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a:t>
            </a:r>
            <a:r>
              <a:rPr lang="en-US" smtClean="0">
                <a:latin typeface="Arial" charset="0"/>
              </a:rPr>
              <a:t>u lệnh truy vấn tĩnh</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949965" y="4102334"/>
            <a:ext cx="2194035" cy="585280"/>
          </a:xfrm>
          <a:prstGeom prst="accentCallout1">
            <a:avLst>
              <a:gd name="adj1" fmla="val 18750"/>
              <a:gd name="adj2" fmla="val -8333"/>
              <a:gd name="adj3" fmla="val -90163"/>
              <a:gd name="adj4" fmla="val -8541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Sử</a:t>
            </a:r>
            <a:r>
              <a:rPr kumimoji="0" lang="en-US" sz="1800" b="0" i="0" u="none" strike="noStrike" cap="none" normalizeH="0" smtClean="0">
                <a:ln>
                  <a:noFill/>
                </a:ln>
                <a:solidFill>
                  <a:schemeClr val="tx1"/>
                </a:solidFill>
                <a:effectLst/>
                <a:latin typeface="Arial" charset="0"/>
              </a:rPr>
              <a:t> dụng Statement để thực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1188348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9987" y="1382402"/>
            <a:ext cx="7459116" cy="4448796"/>
          </a:xfrm>
          <a:ln>
            <a:solidFill>
              <a:schemeClr val="accent1"/>
            </a:solidFill>
          </a:ln>
        </p:spPr>
      </p:pic>
      <p:sp>
        <p:nvSpPr>
          <p:cNvPr id="2" name="Title 1"/>
          <p:cNvSpPr>
            <a:spLocks noGrp="1"/>
          </p:cNvSpPr>
          <p:nvPr>
            <p:ph type="title"/>
          </p:nvPr>
        </p:nvSpPr>
        <p:spPr/>
        <p:txBody>
          <a:bodyPr/>
          <a:lstStyle/>
          <a:p>
            <a:r>
              <a:rPr lang="en-US" smtClean="0"/>
              <a:t>Cập nhật dữ liệu động</a:t>
            </a:r>
            <a:endParaRPr lang="en-US"/>
          </a:p>
        </p:txBody>
      </p:sp>
      <p:sp>
        <p:nvSpPr>
          <p:cNvPr id="5" name="Line Callout 1 (Accent Bar) 4"/>
          <p:cNvSpPr/>
          <p:nvPr/>
        </p:nvSpPr>
        <p:spPr bwMode="auto">
          <a:xfrm>
            <a:off x="6946900" y="1689100"/>
            <a:ext cx="2197100" cy="780831"/>
          </a:xfrm>
          <a:prstGeom prst="accentCallout1">
            <a:avLst>
              <a:gd name="adj1" fmla="val 18750"/>
              <a:gd name="adj2" fmla="val -8333"/>
              <a:gd name="adj3" fmla="val 83947"/>
              <a:gd name="adj4" fmla="val -3783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a:t>
            </a:r>
            <a:r>
              <a:rPr lang="en-US" smtClean="0">
                <a:latin typeface="Arial" charset="0"/>
              </a:rPr>
              <a:t>sửa</a:t>
            </a:r>
            <a:r>
              <a:rPr kumimoji="0" lang="en-US" sz="1800" b="0" i="0" u="none" strike="noStrike" cap="none" normalizeH="0" smtClean="0">
                <a:ln>
                  <a:noFill/>
                </a:ln>
                <a:solidFill>
                  <a:schemeClr val="tx1"/>
                </a:solidFill>
                <a:effectLst/>
                <a:latin typeface="Arial" charset="0"/>
              </a:rPr>
              <a:t> dữ liệu động</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946900" y="32258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đầu vào</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946900" y="40894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934440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Cập nhật dữ liệu gọi thủ tục</a:t>
            </a:r>
            <a:endParaRPr lang="en-US"/>
          </a:p>
        </p:txBody>
      </p:sp>
      <p:sp>
        <p:nvSpPr>
          <p:cNvPr id="3" name="Content Placeholder 2"/>
          <p:cNvSpPr>
            <a:spLocks noGrp="1"/>
          </p:cNvSpPr>
          <p:nvPr>
            <p:ph idx="1"/>
          </p:nvPr>
        </p:nvSpPr>
        <p:spPr/>
        <p:txBody>
          <a:bodyPr/>
          <a:lstStyle/>
          <a:p>
            <a:r>
              <a:rPr lang="en-US" smtClean="0"/>
              <a:t>Thủ tục cập nhật dữ liệu</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 y="1878490"/>
            <a:ext cx="7467601" cy="3353268"/>
          </a:xfrm>
          <a:prstGeom prst="rect">
            <a:avLst/>
          </a:prstGeom>
          <a:ln>
            <a:solidFill>
              <a:schemeClr val="accent1"/>
            </a:solidFill>
          </a:ln>
        </p:spPr>
      </p:pic>
    </p:spTree>
    <p:extLst>
      <p:ext uri="{BB962C8B-B14F-4D97-AF65-F5344CB8AC3E}">
        <p14:creationId xmlns:p14="http://schemas.microsoft.com/office/powerpoint/2010/main" val="40556370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5416" y="1557017"/>
            <a:ext cx="6573167" cy="4591691"/>
          </a:xfrm>
          <a:ln>
            <a:solidFill>
              <a:schemeClr val="accent1"/>
            </a:solidFill>
          </a:ln>
        </p:spPr>
      </p:pic>
    </p:spTree>
    <p:extLst>
      <p:ext uri="{BB962C8B-B14F-4D97-AF65-F5344CB8AC3E}">
        <p14:creationId xmlns:p14="http://schemas.microsoft.com/office/powerpoint/2010/main" val="27369516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5.5.5. Xóa dữ liệu trong CSDL</a:t>
            </a:r>
            <a:endParaRPr lang="en-US"/>
          </a:p>
        </p:txBody>
      </p:sp>
      <p:sp>
        <p:nvSpPr>
          <p:cNvPr id="3" name="Content Placeholder 2"/>
          <p:cNvSpPr>
            <a:spLocks noGrp="1"/>
          </p:cNvSpPr>
          <p:nvPr>
            <p:ph idx="1"/>
          </p:nvPr>
        </p:nvSpPr>
        <p:spPr/>
        <p:txBody>
          <a:bodyPr/>
          <a:lstStyle/>
          <a:p>
            <a:r>
              <a:rPr lang="en-US" smtClean="0"/>
              <a:t>Quy trình xóa dữ liệu trong CSDL</a:t>
            </a:r>
          </a:p>
          <a:p>
            <a:pPr lvl="1"/>
            <a:r>
              <a:rPr lang="en-US" smtClean="0"/>
              <a:t>Thiết lập kết nối đến CSDL</a:t>
            </a:r>
          </a:p>
          <a:p>
            <a:pPr lvl="1"/>
            <a:r>
              <a:rPr lang="en-US" smtClean="0"/>
              <a:t>Xác định câu lệnh xóa dữ liệu:</a:t>
            </a:r>
          </a:p>
          <a:p>
            <a:pPr lvl="2"/>
            <a:r>
              <a:rPr lang="en-US" smtClean="0"/>
              <a:t>Câu lệnh DELETE không tham số vào</a:t>
            </a:r>
          </a:p>
          <a:p>
            <a:pPr lvl="2"/>
            <a:r>
              <a:rPr lang="en-US" smtClean="0"/>
              <a:t>Câu lệnh DELETE có tham số vào</a:t>
            </a:r>
          </a:p>
          <a:p>
            <a:pPr lvl="2"/>
            <a:r>
              <a:rPr lang="en-US" smtClean="0"/>
              <a:t>Gọi tới thủ tục DELETE dữ liệu có tham số vào và tham số ra</a:t>
            </a:r>
          </a:p>
          <a:p>
            <a:pPr lvl="1"/>
            <a:r>
              <a:rPr lang="en-US" smtClean="0"/>
              <a:t>Khai báo đối tượng câu lệnh thực thi:</a:t>
            </a:r>
          </a:p>
          <a:p>
            <a:pPr lvl="2"/>
            <a:r>
              <a:rPr lang="en-US" smtClean="0"/>
              <a:t>Statement</a:t>
            </a:r>
          </a:p>
          <a:p>
            <a:pPr lvl="2"/>
            <a:r>
              <a:rPr lang="en-US" smtClean="0"/>
              <a:t>PreparedStatement</a:t>
            </a:r>
          </a:p>
          <a:p>
            <a:pPr lvl="2"/>
            <a:r>
              <a:rPr lang="en-US" smtClean="0"/>
              <a:t>CallableStatement</a:t>
            </a:r>
          </a:p>
          <a:p>
            <a:pPr lvl="1"/>
            <a:r>
              <a:rPr lang="en-US" smtClean="0"/>
              <a:t>Thực thi và kiểm tra kết quả thực thi </a:t>
            </a:r>
          </a:p>
        </p:txBody>
      </p:sp>
    </p:spTree>
    <p:extLst>
      <p:ext uri="{BB962C8B-B14F-4D97-AF65-F5344CB8AC3E}">
        <p14:creationId xmlns:p14="http://schemas.microsoft.com/office/powerpoint/2010/main" val="1047927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Xóa dữ liệu với đầu vào tĩnh</a:t>
            </a:r>
            <a:endParaRPr lang="en-US"/>
          </a:p>
        </p:txBody>
      </p:sp>
      <p:sp>
        <p:nvSpPr>
          <p:cNvPr id="3" name="Content Placeholder 2"/>
          <p:cNvSpPr>
            <a:spLocks noGrp="1"/>
          </p:cNvSpPr>
          <p:nvPr>
            <p:ph idx="1"/>
          </p:nvPr>
        </p:nvSpPr>
        <p:spPr/>
        <p:txBody>
          <a:bodyPr/>
          <a:lstStyle/>
          <a:p>
            <a:r>
              <a:rPr lang="en-US" smtClean="0"/>
              <a:t>Xóa khỏi bảng sản phẩm, sản phẩm có mã là: BM01</a:t>
            </a:r>
            <a:endParaRPr lang="en-US"/>
          </a:p>
          <a:p>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6104" y="2021657"/>
            <a:ext cx="7039957" cy="3886742"/>
          </a:xfrm>
          <a:prstGeom prst="rect">
            <a:avLst/>
          </a:prstGeom>
          <a:ln>
            <a:solidFill>
              <a:schemeClr val="accent1"/>
            </a:solidFill>
          </a:ln>
        </p:spPr>
      </p:pic>
    </p:spTree>
    <p:extLst>
      <p:ext uri="{BB962C8B-B14F-4D97-AF65-F5344CB8AC3E}">
        <p14:creationId xmlns:p14="http://schemas.microsoft.com/office/powerpoint/2010/main" val="6046843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Xóa dữ liệu với đầu vào động</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5110" y="1228725"/>
            <a:ext cx="7593779" cy="5248275"/>
          </a:xfrm>
          <a:ln>
            <a:solidFill>
              <a:schemeClr val="accent1"/>
            </a:solidFill>
          </a:ln>
        </p:spPr>
      </p:pic>
      <p:sp>
        <p:nvSpPr>
          <p:cNvPr id="5" name="Line Callout 1 (Accent Bar) 4"/>
          <p:cNvSpPr/>
          <p:nvPr/>
        </p:nvSpPr>
        <p:spPr bwMode="auto">
          <a:xfrm>
            <a:off x="6946900" y="1689100"/>
            <a:ext cx="2197100" cy="1435100"/>
          </a:xfrm>
          <a:prstGeom prst="accentCallout1">
            <a:avLst>
              <a:gd name="adj1" fmla="val 18750"/>
              <a:gd name="adj2" fmla="val -8333"/>
              <a:gd name="adj3" fmla="val 42220"/>
              <a:gd name="adj4" fmla="val -3544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thêm dữ liệu động với 5 tham số đầu vào (4 là kiểu string +1 là kiểu currency)</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946900" y="32258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đầu vào</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946900" y="4089400"/>
            <a:ext cx="2197100" cy="762000"/>
          </a:xfrm>
          <a:prstGeom prst="accentCallout1">
            <a:avLst>
              <a:gd name="adj1" fmla="val 18750"/>
              <a:gd name="adj2" fmla="val -8333"/>
              <a:gd name="adj3" fmla="val 30716"/>
              <a:gd name="adj4" fmla="val -1048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8624417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Xóa dữ liệu </a:t>
            </a:r>
            <a:r>
              <a:rPr lang="en-US" smtClean="0"/>
              <a:t>gọi thủ tục</a:t>
            </a:r>
            <a:endParaRPr lang="en-US"/>
          </a:p>
        </p:txBody>
      </p:sp>
      <p:sp>
        <p:nvSpPr>
          <p:cNvPr id="6" name="TextBox 5"/>
          <p:cNvSpPr txBox="1"/>
          <p:nvPr/>
        </p:nvSpPr>
        <p:spPr>
          <a:xfrm>
            <a:off x="724274" y="1397876"/>
            <a:ext cx="3175613" cy="369332"/>
          </a:xfrm>
          <a:prstGeom prst="rect">
            <a:avLst/>
          </a:prstGeom>
          <a:noFill/>
        </p:spPr>
        <p:txBody>
          <a:bodyPr wrap="none" rtlCol="0">
            <a:spAutoFit/>
          </a:bodyPr>
          <a:lstStyle/>
          <a:p>
            <a:r>
              <a:rPr lang="en-US" i="1" smtClean="0"/>
              <a:t>Thủ tục xóa sản phẩm theo mã</a:t>
            </a:r>
            <a:endParaRPr lang="en-US" i="1"/>
          </a:p>
        </p:txBody>
      </p:sp>
      <p:pic>
        <p:nvPicPr>
          <p:cNvPr id="8" name="Content Placeholder 7"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1681" y="2071441"/>
            <a:ext cx="7059010" cy="3153215"/>
          </a:xfrm>
          <a:ln>
            <a:solidFill>
              <a:schemeClr val="accent1"/>
            </a:solidFill>
          </a:ln>
        </p:spPr>
      </p:pic>
    </p:spTree>
    <p:extLst>
      <p:ext uri="{BB962C8B-B14F-4D97-AF65-F5344CB8AC3E}">
        <p14:creationId xmlns:p14="http://schemas.microsoft.com/office/powerpoint/2010/main" val="4119715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64840" y="1485926"/>
            <a:ext cx="7087589" cy="4334480"/>
          </a:xfrm>
          <a:ln>
            <a:solidFill>
              <a:schemeClr val="accent1"/>
            </a:solidFill>
          </a:ln>
        </p:spPr>
      </p:pic>
    </p:spTree>
    <p:extLst>
      <p:ext uri="{BB962C8B-B14F-4D97-AF65-F5344CB8AC3E}">
        <p14:creationId xmlns:p14="http://schemas.microsoft.com/office/powerpoint/2010/main" val="29795942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41</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Fundamentals of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https://viettuts.vn/java/tinh-da-hinh-trong-java</a:t>
            </a:r>
            <a:endParaRPr lang="en-US"/>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7948</TotalTime>
  <Words>2153</Words>
  <Application>Microsoft Office PowerPoint</Application>
  <PresentationFormat>On-screen Show (4:3)</PresentationFormat>
  <Paragraphs>338</Paragraphs>
  <Slides>42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Cambria</vt:lpstr>
      <vt:lpstr>Tahoma</vt:lpstr>
      <vt:lpstr>Wingdings</vt:lpstr>
      <vt:lpstr>Theme1</vt:lpstr>
      <vt:lpstr>CHƯƠNG 5 CONNECTING AND ACCESSING DATABASE WITH JDBC (Part 2)</vt:lpstr>
      <vt:lpstr>Nội dung</vt:lpstr>
      <vt:lpstr>5.4.1. Giới thiệu</vt:lpstr>
      <vt:lpstr>5.4.2. Giao diện ResultSetMetaData </vt:lpstr>
      <vt:lpstr>Phương thức trong ResultSetMetaData</vt:lpstr>
      <vt:lpstr>Phương thức trong ResultSetMetaData</vt:lpstr>
      <vt:lpstr>Ví dụ</vt:lpstr>
      <vt:lpstr>5.4.3. Sử dụng giao diện DatabaseMetaData</vt:lpstr>
      <vt:lpstr>Các phương thức của DatabaseMetaData</vt:lpstr>
      <vt:lpstr>PowerPoint Presentation</vt:lpstr>
      <vt:lpstr>PowerPoint Presentation</vt:lpstr>
      <vt:lpstr>5.4.4.  Sử dụng ParameterMetaData</vt:lpstr>
      <vt:lpstr>PowerPoint Presentation</vt:lpstr>
      <vt:lpstr>Nội dung</vt:lpstr>
      <vt:lpstr>5.5.1. Giới thiệu</vt:lpstr>
      <vt:lpstr>5.5.2. Ánh xạ các kiểu dữ liệu: SQL sang JAVA</vt:lpstr>
      <vt:lpstr>PowerPoint Presentation</vt:lpstr>
      <vt:lpstr>PowerPoint Presentation</vt:lpstr>
      <vt:lpstr>PowerPoint Presentation</vt:lpstr>
      <vt:lpstr>5.5.3. Thêm dữ liệu vào CSDL</vt:lpstr>
      <vt:lpstr>Cho CSDL QLBH với lược đồ sau</vt:lpstr>
      <vt:lpstr>Thông tin dữ liệu trong bảng SANPHAM</vt:lpstr>
      <vt:lpstr>Thêm dữ liệu tĩnh không tham số vào</vt:lpstr>
      <vt:lpstr>Code mẫu</vt:lpstr>
      <vt:lpstr>Thêm dữ liệu với đầu vào động</vt:lpstr>
      <vt:lpstr>Code mẫu</vt:lpstr>
      <vt:lpstr>Thêm dữ liệu với lời gọi thủ tục</vt:lpstr>
      <vt:lpstr>PowerPoint Presentation</vt:lpstr>
      <vt:lpstr>Code mẫu</vt:lpstr>
      <vt:lpstr>5.5.4. Sửa dữ liệu trong CSDL</vt:lpstr>
      <vt:lpstr>Sửa dữ liệu với đầu vào tĩnh</vt:lpstr>
      <vt:lpstr>Cập nhật dữ liệu tĩnh</vt:lpstr>
      <vt:lpstr>Cập nhật dữ liệu động</vt:lpstr>
      <vt:lpstr>Cập nhật dữ liệu gọi thủ tục</vt:lpstr>
      <vt:lpstr>PowerPoint Presentation</vt:lpstr>
      <vt:lpstr>5.5.5. Xóa dữ liệu trong CSDL</vt:lpstr>
      <vt:lpstr>Xóa dữ liệu với đầu vào tĩnh</vt:lpstr>
      <vt:lpstr>Xóa dữ liệu với đầu vào động</vt:lpstr>
      <vt:lpstr>Xóa dữ liệu gọi thủ tục</vt:lpstr>
      <vt:lpstr>PowerPoint Presentation</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379</cp:revision>
  <dcterms:created xsi:type="dcterms:W3CDTF">2020-06-02T08:04:28Z</dcterms:created>
  <dcterms:modified xsi:type="dcterms:W3CDTF">2022-06-03T05:00:42Z</dcterms:modified>
</cp:coreProperties>
</file>