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sldIdLst>
    <p:sldId id="260" r:id="rId2"/>
    <p:sldId id="468" r:id="rId3"/>
    <p:sldId id="443" r:id="rId4"/>
    <p:sldId id="445" r:id="rId5"/>
    <p:sldId id="446" r:id="rId6"/>
    <p:sldId id="447" r:id="rId7"/>
    <p:sldId id="448" r:id="rId8"/>
    <p:sldId id="474" r:id="rId9"/>
    <p:sldId id="475" r:id="rId10"/>
    <p:sldId id="476" r:id="rId11"/>
    <p:sldId id="449" r:id="rId12"/>
    <p:sldId id="453" r:id="rId13"/>
    <p:sldId id="454" r:id="rId14"/>
    <p:sldId id="456" r:id="rId15"/>
    <p:sldId id="455" r:id="rId16"/>
    <p:sldId id="458" r:id="rId17"/>
    <p:sldId id="457" r:id="rId18"/>
    <p:sldId id="459" r:id="rId19"/>
    <p:sldId id="462" r:id="rId20"/>
    <p:sldId id="463" r:id="rId21"/>
    <p:sldId id="464" r:id="rId22"/>
    <p:sldId id="469" r:id="rId23"/>
    <p:sldId id="461" r:id="rId24"/>
    <p:sldId id="465" r:id="rId25"/>
    <p:sldId id="466" r:id="rId26"/>
    <p:sldId id="467" r:id="rId27"/>
    <p:sldId id="470" r:id="rId28"/>
    <p:sldId id="471" r:id="rId29"/>
    <p:sldId id="472" r:id="rId30"/>
    <p:sldId id="473" r:id="rId31"/>
    <p:sldId id="282" r:id="rId32"/>
    <p:sldId id="30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1128" autoAdjust="0"/>
  </p:normalViewPr>
  <p:slideViewPr>
    <p:cSldViewPr snapToGrid="0">
      <p:cViewPr varScale="1">
        <p:scale>
          <a:sx n="91" d="100"/>
          <a:sy n="91" d="100"/>
        </p:scale>
        <p:origin x="2082"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03/06/2022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vi-VN" b="1" smtClean="0">
                <a:solidFill>
                  <a:srgbClr val="0033CC"/>
                </a:solidFill>
                <a:latin typeface="Cambria" pitchFamily="18" charset="0"/>
              </a:rPr>
              <a:t>DATABASE PROGRAMMING IN JAVA</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 Id="rId4" Type="http://schemas.openxmlformats.org/officeDocument/2006/relationships/hyperlink" Target="https://viettuts.vn/java-new-features/java-7-cac-cai-tien-jdb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4500" y="2132858"/>
            <a:ext cx="8242300" cy="1583531"/>
          </a:xfrm>
        </p:spPr>
        <p:txBody>
          <a:bodyPr>
            <a:normAutofit fontScale="90000"/>
          </a:bodyPr>
          <a:lstStyle/>
          <a:p>
            <a:r>
              <a:rPr lang="en-US"/>
              <a:t>CHƯƠNG 5</a:t>
            </a:r>
            <a:br>
              <a:rPr lang="en-US"/>
            </a:br>
            <a:r>
              <a:rPr lang="en-US"/>
              <a:t>CONNECTING AND ACCESSING DATABASE WITH JDBC (Part </a:t>
            </a:r>
            <a:r>
              <a:rPr lang="en-US" smtClean="0"/>
              <a:t>3)</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startAt="6"/>
            </a:pPr>
            <a:r>
              <a:rPr lang="en-US" sz="2400" b="1" smtClean="0"/>
              <a:t>RowSet</a:t>
            </a:r>
            <a:endParaRPr lang="en-US" sz="2400" b="1"/>
          </a:p>
          <a:p>
            <a:pPr marL="457200" indent="-457200">
              <a:buFont typeface="+mj-lt"/>
              <a:buAutoNum type="arabicPeriod" startAt="6"/>
            </a:pPr>
            <a:r>
              <a:rPr lang="en-US" sz="2400" b="1" smtClean="0">
                <a:solidFill>
                  <a:srgbClr val="FF0000"/>
                </a:solidFill>
              </a:rPr>
              <a:t>Quản lý giao dịch (Transaction Management-TM) trong JDBC</a:t>
            </a:r>
          </a:p>
          <a:p>
            <a:pPr marL="457200" indent="-457200">
              <a:buFont typeface="+mj-lt"/>
              <a:buAutoNum type="arabicPeriod" startAt="6"/>
            </a:pPr>
            <a:r>
              <a:rPr lang="en-US" sz="2400" b="1" smtClean="0"/>
              <a:t>Xử lý Batch trong JDBC</a:t>
            </a:r>
          </a:p>
          <a:p>
            <a:pPr marL="457200" indent="-457200">
              <a:buFont typeface="+mj-lt"/>
              <a:buAutoNum type="arabicPeriod" startAt="6"/>
            </a:pPr>
            <a:r>
              <a:rPr lang="en-US" sz="2400" b="1" smtClean="0"/>
              <a:t>Q&amp;A</a:t>
            </a:r>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14568913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Giới thiệu</a:t>
            </a:r>
            <a:endParaRPr lang="en-US"/>
          </a:p>
        </p:txBody>
      </p:sp>
      <p:sp>
        <p:nvSpPr>
          <p:cNvPr id="3" name="Content Placeholder 2"/>
          <p:cNvSpPr>
            <a:spLocks noGrp="1"/>
          </p:cNvSpPr>
          <p:nvPr>
            <p:ph idx="1"/>
          </p:nvPr>
        </p:nvSpPr>
        <p:spPr/>
        <p:txBody>
          <a:bodyPr/>
          <a:lstStyle/>
          <a:p>
            <a:r>
              <a:rPr lang="en-US" smtClean="0"/>
              <a:t>Rowset Interface cung cấp một tập hợp các thuộc tính của JavaBean cho phép một thể hiện của RowSet cấu hình để kết nối tới một DataSource của JDBC và đọc dữ liệu từ DataSource đó.</a:t>
            </a:r>
          </a:p>
          <a:p>
            <a:r>
              <a:rPr lang="en-US"/>
              <a:t>Ưu điểm</a:t>
            </a:r>
          </a:p>
          <a:p>
            <a:pPr lvl="1"/>
            <a:r>
              <a:rPr lang="en-US"/>
              <a:t>Dễ dàng và linh hoạt để sử dụng </a:t>
            </a:r>
          </a:p>
          <a:p>
            <a:pPr lvl="1"/>
            <a:r>
              <a:rPr lang="en-US"/>
              <a:t>Có khả năng cuộn và chỉnh sửa mặc định</a:t>
            </a:r>
          </a:p>
          <a:p>
            <a:r>
              <a:rPr lang="en-US" smtClean="0"/>
              <a:t>JDBC Rowset bao gồm: </a:t>
            </a:r>
            <a:r>
              <a:rPr lang="en-US" sz="2400" smtClean="0"/>
              <a:t>CahedRowSet; JDBCRowSet; WebRowSet; JoinRowSet; FilteredRowSet</a:t>
            </a:r>
            <a:r>
              <a:rPr lang="en-US" sz="2800" smtClean="0"/>
              <a:t>.</a:t>
            </a:r>
            <a:endParaRPr lang="en-US" sz="2800"/>
          </a:p>
        </p:txBody>
      </p:sp>
      <p:sp>
        <p:nvSpPr>
          <p:cNvPr id="5" name="Slide Number Placeholder 4"/>
          <p:cNvSpPr>
            <a:spLocks noGrp="1"/>
          </p:cNvSpPr>
          <p:nvPr>
            <p:ph type="sldNum" sz="quarter" idx="11"/>
          </p:nvPr>
        </p:nvSpPr>
        <p:spPr/>
        <p:txBody>
          <a:bodyPr/>
          <a:lstStyle/>
          <a:p>
            <a:fld id="{B6B660BE-11E5-49C5-9092-33DADC997675}" type="slidenum">
              <a:rPr lang="en-GB" smtClean="0"/>
              <a:t>3</a:t>
            </a:fld>
            <a:endParaRPr lang="en-GB"/>
          </a:p>
        </p:txBody>
      </p:sp>
    </p:spTree>
    <p:extLst>
      <p:ext uri="{BB962C8B-B14F-4D97-AF65-F5344CB8AC3E}">
        <p14:creationId xmlns:p14="http://schemas.microsoft.com/office/powerpoint/2010/main" val="1091252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Các loại Rowset</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27735401"/>
              </p:ext>
            </p:extLst>
          </p:nvPr>
        </p:nvGraphicFramePr>
        <p:xfrm>
          <a:off x="656897" y="1376855"/>
          <a:ext cx="8229600" cy="4953000"/>
        </p:xfrm>
        <a:graphic>
          <a:graphicData uri="http://schemas.openxmlformats.org/drawingml/2006/table">
            <a:tbl>
              <a:tblPr firstRow="1" bandRow="1">
                <a:tableStyleId>{5C22544A-7EE6-4342-B048-85BDC9FD1C3A}</a:tableStyleId>
              </a:tblPr>
              <a:tblGrid>
                <a:gridCol w="3073400"/>
                <a:gridCol w="5156200"/>
              </a:tblGrid>
              <a:tr h="327813">
                <a:tc>
                  <a:txBody>
                    <a:bodyPr/>
                    <a:lstStyle/>
                    <a:p>
                      <a:r>
                        <a:rPr lang="en-US" smtClean="0">
                          <a:solidFill>
                            <a:schemeClr val="tx1"/>
                          </a:solidFill>
                        </a:rPr>
                        <a:t>Loại</a:t>
                      </a:r>
                      <a:endParaRPr lang="en-US">
                        <a:solidFill>
                          <a:schemeClr val="tx1"/>
                        </a:solidFill>
                      </a:endParaRPr>
                    </a:p>
                  </a:txBody>
                  <a:tcPr/>
                </a:tc>
                <a:tc>
                  <a:txBody>
                    <a:bodyPr/>
                    <a:lstStyle/>
                    <a:p>
                      <a:r>
                        <a:rPr lang="en-US" smtClean="0">
                          <a:solidFill>
                            <a:schemeClr val="tx1"/>
                          </a:solidFill>
                        </a:rPr>
                        <a:t>Mô</a:t>
                      </a:r>
                      <a:r>
                        <a:rPr lang="en-US" baseline="0" smtClean="0">
                          <a:solidFill>
                            <a:schemeClr val="tx1"/>
                          </a:solidFill>
                        </a:rPr>
                        <a:t> tả</a:t>
                      </a:r>
                      <a:endParaRPr lang="en-US">
                        <a:solidFill>
                          <a:schemeClr val="tx1"/>
                        </a:solidFill>
                      </a:endParaRPr>
                    </a:p>
                  </a:txBody>
                  <a:tcPr/>
                </a:tc>
              </a:tr>
              <a:tr h="370840">
                <a:tc>
                  <a:txBody>
                    <a:bodyPr/>
                    <a:lstStyle/>
                    <a:p>
                      <a:r>
                        <a:rPr lang="en-US" smtClean="0"/>
                        <a:t>CachedRowSet</a:t>
                      </a:r>
                    </a:p>
                    <a:p>
                      <a:r>
                        <a:rPr lang="en-US" smtClean="0"/>
                        <a:t>createCachedRowSet()</a:t>
                      </a:r>
                      <a:r>
                        <a:rPr lang="en-US" baseline="0" smtClean="0"/>
                        <a:t> throws SQLException</a:t>
                      </a:r>
                      <a:endParaRPr lang="en-US"/>
                    </a:p>
                  </a:txBody>
                  <a:tcPr/>
                </a:tc>
                <a:tc>
                  <a:txBody>
                    <a:bodyPr/>
                    <a:lstStyle/>
                    <a:p>
                      <a:r>
                        <a:rPr lang="en-US" smtClean="0"/>
                        <a:t>Tạo</a:t>
                      </a:r>
                      <a:r>
                        <a:rPr lang="en-US" baseline="0" smtClean="0"/>
                        <a:t> ra một thể hiện mới của CachedRowSet. Ném ra ngoại lệ SQLEXpection nếu không thể tạo</a:t>
                      </a:r>
                      <a:endParaRPr lang="en-US"/>
                    </a:p>
                  </a:txBody>
                  <a:tcPr/>
                </a:tc>
              </a:tr>
              <a:tr h="370840">
                <a:tc>
                  <a:txBody>
                    <a:bodyPr/>
                    <a:lstStyle/>
                    <a:p>
                      <a:pPr algn="l" fontAlgn="t"/>
                      <a:r>
                        <a:rPr lang="en-US">
                          <a:effectLst/>
                        </a:rPr>
                        <a:t>FilteredRowSet createFilteredRowSet() throws SQLException</a:t>
                      </a:r>
                    </a:p>
                  </a:txBody>
                  <a:tcPr marL="47625" marR="47625" marT="47625" marB="47625"/>
                </a:tc>
                <a:tc>
                  <a:txBody>
                    <a:bodyPr/>
                    <a:lstStyle/>
                    <a:p>
                      <a:pPr algn="l" fontAlgn="t"/>
                      <a:r>
                        <a:rPr lang="vi-VN">
                          <a:effectLst/>
                        </a:rPr>
                        <a:t>Nó tạo ra một thể hiện mới của FilteredRowSet. Nó ném SQLException, nếu một FilteredRowSet không thể được tạo ra.</a:t>
                      </a:r>
                    </a:p>
                  </a:txBody>
                  <a:tcPr marL="47625" marR="47625" marT="47625" marB="47625"/>
                </a:tc>
              </a:tr>
              <a:tr h="370840">
                <a:tc>
                  <a:txBody>
                    <a:bodyPr/>
                    <a:lstStyle/>
                    <a:p>
                      <a:pPr algn="l" fontAlgn="t"/>
                      <a:r>
                        <a:rPr lang="en-US">
                          <a:effectLst/>
                        </a:rPr>
                        <a:t>JdbcRowSet createJdbcRowSet() throws SQLException</a:t>
                      </a:r>
                    </a:p>
                  </a:txBody>
                  <a:tcPr marL="47625" marR="47625" marT="47625" marB="47625"/>
                </a:tc>
                <a:tc>
                  <a:txBody>
                    <a:bodyPr/>
                    <a:lstStyle/>
                    <a:p>
                      <a:pPr algn="l" fontAlgn="t"/>
                      <a:r>
                        <a:rPr lang="en-US">
                          <a:effectLst/>
                        </a:rPr>
                        <a:t>Nó tạo ra một thể hiện mới của JdbcRowSet. Nó ném SQLException, nếu không thể tạo JdbcRowSet.</a:t>
                      </a:r>
                    </a:p>
                  </a:txBody>
                  <a:tcPr marL="47625" marR="47625" marT="47625" marB="47625"/>
                </a:tc>
              </a:tr>
              <a:tr h="370840">
                <a:tc>
                  <a:txBody>
                    <a:bodyPr/>
                    <a:lstStyle/>
                    <a:p>
                      <a:pPr algn="l" fontAlgn="t"/>
                      <a:r>
                        <a:rPr lang="en-US">
                          <a:effectLst/>
                        </a:rPr>
                        <a:t>JoinRowSet createJoinRowSet() throws SQLException</a:t>
                      </a:r>
                    </a:p>
                  </a:txBody>
                  <a:tcPr marL="47625" marR="47625" marT="47625" marB="47625"/>
                </a:tc>
                <a:tc>
                  <a:txBody>
                    <a:bodyPr/>
                    <a:lstStyle/>
                    <a:p>
                      <a:pPr algn="l" fontAlgn="t"/>
                      <a:r>
                        <a:rPr lang="vi-VN">
                          <a:effectLst/>
                        </a:rPr>
                        <a:t>Nó tạo ra một thể hiện mới của JoinRowSet. Nó ném SQLException, nếu một JoinRowSet không thể được tạo ra.</a:t>
                      </a:r>
                    </a:p>
                  </a:txBody>
                  <a:tcPr marL="47625" marR="47625" marT="47625" marB="47625"/>
                </a:tc>
              </a:tr>
              <a:tr h="370840">
                <a:tc>
                  <a:txBody>
                    <a:bodyPr/>
                    <a:lstStyle/>
                    <a:p>
                      <a:pPr algn="l" fontAlgn="t"/>
                      <a:r>
                        <a:rPr lang="en-US">
                          <a:effectLst/>
                        </a:rPr>
                        <a:t>WebRowSet createWebRowSet() throws SQLException</a:t>
                      </a:r>
                    </a:p>
                  </a:txBody>
                  <a:tcPr marL="47625" marR="47625" marT="47625" marB="47625"/>
                </a:tc>
                <a:tc>
                  <a:txBody>
                    <a:bodyPr/>
                    <a:lstStyle/>
                    <a:p>
                      <a:pPr algn="l" fontAlgn="t"/>
                      <a:r>
                        <a:rPr lang="vi-VN">
                          <a:effectLst/>
                        </a:rPr>
                        <a:t>Nó tạo ra một thể hiện mới của WebRowSet. Nó ném SQLException, nếu một WebRowSet không thể được tạo ra.</a:t>
                      </a:r>
                    </a:p>
                  </a:txBody>
                  <a:tcPr marL="47625" marR="47625" marT="47625" marB="47625"/>
                </a:tc>
              </a:tr>
            </a:tbl>
          </a:graphicData>
        </a:graphic>
      </p:graphicFrame>
      <p:sp>
        <p:nvSpPr>
          <p:cNvPr id="5" name="Slide Number Placeholder 4"/>
          <p:cNvSpPr>
            <a:spLocks noGrp="1"/>
          </p:cNvSpPr>
          <p:nvPr>
            <p:ph type="sldNum" sz="quarter" idx="11"/>
          </p:nvPr>
        </p:nvSpPr>
        <p:spPr/>
        <p:txBody>
          <a:bodyPr/>
          <a:lstStyle/>
          <a:p>
            <a:fld id="{B6B660BE-11E5-49C5-9092-33DADC997675}" type="slidenum">
              <a:rPr lang="en-GB" smtClean="0"/>
              <a:t>4</a:t>
            </a:fld>
            <a:endParaRPr lang="en-GB"/>
          </a:p>
        </p:txBody>
      </p:sp>
    </p:spTree>
    <p:extLst>
      <p:ext uri="{BB962C8B-B14F-4D97-AF65-F5344CB8AC3E}">
        <p14:creationId xmlns:p14="http://schemas.microsoft.com/office/powerpoint/2010/main" val="1993808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RowSetProvider</a:t>
            </a:r>
            <a:endParaRPr lang="en-US"/>
          </a:p>
        </p:txBody>
      </p:sp>
      <p:sp>
        <p:nvSpPr>
          <p:cNvPr id="3" name="Content Placeholder 2"/>
          <p:cNvSpPr>
            <a:spLocks noGrp="1"/>
          </p:cNvSpPr>
          <p:nvPr>
            <p:ph idx="1"/>
          </p:nvPr>
        </p:nvSpPr>
        <p:spPr/>
        <p:txBody>
          <a:bodyPr/>
          <a:lstStyle/>
          <a:p>
            <a:r>
              <a:rPr lang="en-US" smtClean="0"/>
              <a:t>Là </a:t>
            </a:r>
            <a:r>
              <a:rPr lang="vi-VN" smtClean="0"/>
              <a:t>một </a:t>
            </a:r>
            <a:r>
              <a:rPr lang="vi-VN"/>
              <a:t>factory API giúp các ứng </a:t>
            </a:r>
            <a:r>
              <a:rPr lang="vi-VN" smtClean="0"/>
              <a:t>dụng có </a:t>
            </a:r>
            <a:r>
              <a:rPr lang="vi-VN"/>
              <a:t>được bản cài đặt của RowSetFactory có thể được sử dụng để tạo ra các kiểu RowSet khác nhau.</a:t>
            </a: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329019672"/>
              </p:ext>
            </p:extLst>
          </p:nvPr>
        </p:nvGraphicFramePr>
        <p:xfrm>
          <a:off x="693682" y="2623822"/>
          <a:ext cx="8234417" cy="3853180"/>
        </p:xfrm>
        <a:graphic>
          <a:graphicData uri="http://schemas.openxmlformats.org/drawingml/2006/table">
            <a:tbl>
              <a:tblPr firstRow="1" bandRow="1">
                <a:tableStyleId>{5C22544A-7EE6-4342-B048-85BDC9FD1C3A}</a:tableStyleId>
              </a:tblPr>
              <a:tblGrid>
                <a:gridCol w="3207862"/>
                <a:gridCol w="5026555"/>
              </a:tblGrid>
              <a:tr h="370840">
                <a:tc>
                  <a:txBody>
                    <a:bodyPr/>
                    <a:lstStyle/>
                    <a:p>
                      <a:pPr algn="just" fontAlgn="t"/>
                      <a:r>
                        <a:rPr lang="en-US" smtClean="0">
                          <a:solidFill>
                            <a:srgbClr val="000000"/>
                          </a:solidFill>
                          <a:effectLst/>
                          <a:latin typeface="times new roman" panose="02020603050405020304" pitchFamily="18" charset="0"/>
                        </a:rPr>
                        <a:t>P</a:t>
                      </a:r>
                      <a:r>
                        <a:rPr lang="vi-VN" smtClean="0">
                          <a:solidFill>
                            <a:srgbClr val="000000"/>
                          </a:solidFill>
                          <a:effectLst/>
                          <a:latin typeface="times new roman" panose="02020603050405020304" pitchFamily="18" charset="0"/>
                        </a:rPr>
                        <a:t>hương </a:t>
                      </a:r>
                      <a:r>
                        <a:rPr lang="vi-VN">
                          <a:solidFill>
                            <a:srgbClr val="000000"/>
                          </a:solidFill>
                          <a:effectLst/>
                          <a:latin typeface="times new roman" panose="02020603050405020304" pitchFamily="18" charset="0"/>
                        </a:rPr>
                        <a:t>thức</a:t>
                      </a:r>
                    </a:p>
                  </a:txBody>
                  <a:tcPr marL="47625" marR="47625" marT="47625" marB="47625"/>
                </a:tc>
                <a:tc>
                  <a:txBody>
                    <a:bodyPr/>
                    <a:lstStyle/>
                    <a:p>
                      <a:pPr algn="just" fontAlgn="t"/>
                      <a:r>
                        <a:rPr lang="en-US">
                          <a:solidFill>
                            <a:srgbClr val="000000"/>
                          </a:solidFill>
                          <a:effectLst/>
                          <a:latin typeface="times new roman" panose="02020603050405020304" pitchFamily="18" charset="0"/>
                        </a:rPr>
                        <a:t>Mô tả</a:t>
                      </a:r>
                    </a:p>
                  </a:txBody>
                  <a:tcPr marL="47625" marR="47625" marT="47625" marB="47625"/>
                </a:tc>
              </a:tr>
              <a:tr h="370840">
                <a:tc>
                  <a:txBody>
                    <a:bodyPr/>
                    <a:lstStyle/>
                    <a:p>
                      <a:pPr algn="l" fontAlgn="t"/>
                      <a:r>
                        <a:rPr lang="en-US">
                          <a:effectLst/>
                        </a:rPr>
                        <a:t>public static RowSetFactory newFactory() throws SQLException</a:t>
                      </a:r>
                    </a:p>
                  </a:txBody>
                  <a:tcPr marL="47625" marR="47625" marT="47625" marB="47625"/>
                </a:tc>
                <a:tc>
                  <a:txBody>
                    <a:bodyPr/>
                    <a:lstStyle/>
                    <a:p>
                      <a:pPr algn="just" fontAlgn="t"/>
                      <a:r>
                        <a:rPr lang="vi-VN">
                          <a:effectLst/>
                        </a:rPr>
                        <a:t>Nó tạo ra một thể hiện mới của một RowSetFactory. Nó ném SQLException, nếu lớp factory mặc định không thể được nạp hoặc khởi tạo.</a:t>
                      </a:r>
                    </a:p>
                  </a:txBody>
                  <a:tcPr marL="47625" marR="47625" marT="47625" marB="47625"/>
                </a:tc>
              </a:tr>
              <a:tr h="370840">
                <a:tc>
                  <a:txBody>
                    <a:bodyPr/>
                    <a:lstStyle/>
                    <a:p>
                      <a:pPr algn="l" fontAlgn="t"/>
                      <a:r>
                        <a:rPr lang="en-US">
                          <a:effectLst/>
                        </a:rPr>
                        <a:t>public static RowSetFactory newFactory(String factoryClassName, ClassLoader cl) throws SQLException</a:t>
                      </a:r>
                    </a:p>
                  </a:txBody>
                  <a:tcPr marL="47625" marR="47625" marT="47625" marB="47625"/>
                </a:tc>
                <a:tc>
                  <a:txBody>
                    <a:bodyPr/>
                    <a:lstStyle/>
                    <a:p>
                      <a:pPr algn="just" fontAlgn="t"/>
                      <a:r>
                        <a:rPr lang="vi-VN">
                          <a:effectLst/>
                        </a:rPr>
                        <a:t>Nó tạo ra một thể hiện mới của một RowSetFactory từ tên lớp factory được chỉ định. Chức năng này rất hữu ích khi có nhiều provider trong classpath. Nó cho phép kiểm soát nhiều hơn đối với ứng dụng vì nó có thể chỉ định provider nào nên được nạp. Nó ném SQLException, nếu factoryClassName là null, hoặc không thể tải lớp factory.</a:t>
                      </a:r>
                    </a:p>
                  </a:txBody>
                  <a:tcPr marL="47625" marR="47625" marT="47625" marB="47625"/>
                </a:tc>
              </a:tr>
            </a:tbl>
          </a:graphicData>
        </a:graphic>
      </p:graphicFrame>
      <p:sp>
        <p:nvSpPr>
          <p:cNvPr id="6" name="Slide Number Placeholder 5"/>
          <p:cNvSpPr>
            <a:spLocks noGrp="1"/>
          </p:cNvSpPr>
          <p:nvPr>
            <p:ph type="sldNum" sz="quarter" idx="11"/>
          </p:nvPr>
        </p:nvSpPr>
        <p:spPr/>
        <p:txBody>
          <a:bodyPr/>
          <a:lstStyle/>
          <a:p>
            <a:fld id="{B6B660BE-11E5-49C5-9092-33DADC997675}" type="slidenum">
              <a:rPr lang="en-GB" smtClean="0"/>
              <a:t>5</a:t>
            </a:fld>
            <a:endParaRPr lang="en-GB"/>
          </a:p>
        </p:txBody>
      </p:sp>
    </p:spTree>
    <p:extLst>
      <p:ext uri="{BB962C8B-B14F-4D97-AF65-F5344CB8AC3E}">
        <p14:creationId xmlns:p14="http://schemas.microsoft.com/office/powerpoint/2010/main" val="3893511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CachedRowSet</a:t>
            </a:r>
            <a:endParaRPr lang="en-US"/>
          </a:p>
        </p:txBody>
      </p:sp>
      <p:sp>
        <p:nvSpPr>
          <p:cNvPr id="3" name="Content Placeholder 2"/>
          <p:cNvSpPr>
            <a:spLocks noGrp="1"/>
          </p:cNvSpPr>
          <p:nvPr>
            <p:ph idx="1"/>
          </p:nvPr>
        </p:nvSpPr>
        <p:spPr/>
        <p:txBody>
          <a:bodyPr/>
          <a:lstStyle/>
          <a:p>
            <a:r>
              <a:rPr lang="vi-VN" sz="2200"/>
              <a:t>Nó lưu trữ (cache) dữ liệu vào bộ nhớ để có thể thực hiện các hoạt động trên dữ liệu riêng của nó chứ không phải là dữ liệu được lưu trữ trong cơ sở dữ liệu. Nó có thể hoạt động mà không được kết nối với nguồn dữ liệu của nó, đó là lý do tại sao, nó còn được gọi là disconnectedRowSet</a:t>
            </a:r>
            <a:r>
              <a:rPr lang="vi-VN" sz="2200" smtClean="0"/>
              <a:t>.</a:t>
            </a:r>
            <a:endParaRPr lang="en-US" sz="2200" smtClean="0"/>
          </a:p>
          <a:p>
            <a:r>
              <a:rPr lang="en-US" sz="2200" smtClean="0"/>
              <a:t>CachedRowSet có thể thực hiện các hoạt động sau trên CSDL:</a:t>
            </a:r>
          </a:p>
          <a:p>
            <a:pPr lvl="1"/>
            <a:r>
              <a:rPr lang="en-US" sz="2000" smtClean="0"/>
              <a:t>Insert: Sử dụng thêm 1 dòng dữ liệu vào bảng, sử dụng phương thức moveToInserRow()</a:t>
            </a:r>
          </a:p>
          <a:p>
            <a:pPr lvl="1"/>
            <a:r>
              <a:rPr lang="en-US" sz="2000" smtClean="0"/>
              <a:t>Update: Sử dụng phương thức updateRow() để cập nhật 1 dòng dữ liệu của bảng.</a:t>
            </a:r>
          </a:p>
          <a:p>
            <a:pPr lvl="1"/>
            <a:r>
              <a:rPr lang="en-US" sz="2000" smtClean="0"/>
              <a:t>Delete: Sử dụng phương thức deleteRow() để xóa 1 dòng dữ liệu của bảng.</a:t>
            </a:r>
          </a:p>
          <a:p>
            <a:pPr lvl="1"/>
            <a:r>
              <a:rPr lang="en-US" sz="2000" smtClean="0"/>
              <a:t>Select: Đối tượng CachedRowSet có thể cuộn và điều này cho phép ta duyệt bản ghi theo nhiều cách.</a:t>
            </a:r>
            <a:endParaRPr lang="en-US" sz="2000"/>
          </a:p>
        </p:txBody>
      </p:sp>
      <p:sp>
        <p:nvSpPr>
          <p:cNvPr id="5" name="Slide Number Placeholder 4"/>
          <p:cNvSpPr>
            <a:spLocks noGrp="1"/>
          </p:cNvSpPr>
          <p:nvPr>
            <p:ph type="sldNum" sz="quarter" idx="11"/>
          </p:nvPr>
        </p:nvSpPr>
        <p:spPr/>
        <p:txBody>
          <a:bodyPr/>
          <a:lstStyle/>
          <a:p>
            <a:fld id="{B6B660BE-11E5-49C5-9092-33DADC997675}" type="slidenum">
              <a:rPr lang="en-GB" smtClean="0"/>
              <a:t>6</a:t>
            </a:fld>
            <a:endParaRPr lang="en-GB"/>
          </a:p>
        </p:txBody>
      </p:sp>
    </p:spTree>
    <p:extLst>
      <p:ext uri="{BB962C8B-B14F-4D97-AF65-F5344CB8AC3E}">
        <p14:creationId xmlns:p14="http://schemas.microsoft.com/office/powerpoint/2010/main" val="259727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2009" y="1228725"/>
            <a:ext cx="5759981" cy="5248275"/>
          </a:xfrm>
          <a:ln>
            <a:solidFill>
              <a:schemeClr val="accent1"/>
            </a:solidFill>
          </a:ln>
        </p:spPr>
      </p:pic>
      <p:sp>
        <p:nvSpPr>
          <p:cNvPr id="5" name="Slide Number Placeholder 4"/>
          <p:cNvSpPr>
            <a:spLocks noGrp="1"/>
          </p:cNvSpPr>
          <p:nvPr>
            <p:ph type="sldNum" sz="quarter" idx="11"/>
          </p:nvPr>
        </p:nvSpPr>
        <p:spPr/>
        <p:txBody>
          <a:bodyPr/>
          <a:lstStyle/>
          <a:p>
            <a:fld id="{B6B660BE-11E5-49C5-9092-33DADC997675}" type="slidenum">
              <a:rPr lang="en-GB" smtClean="0"/>
              <a:t>7</a:t>
            </a:fld>
            <a:endParaRPr lang="en-GB"/>
          </a:p>
        </p:txBody>
      </p:sp>
    </p:spTree>
    <p:extLst>
      <p:ext uri="{BB962C8B-B14F-4D97-AF65-F5344CB8AC3E}">
        <p14:creationId xmlns:p14="http://schemas.microsoft.com/office/powerpoint/2010/main" val="705524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JoinRowSet</a:t>
            </a:r>
            <a:endParaRPr lang="en-US"/>
          </a:p>
        </p:txBody>
      </p:sp>
      <p:sp>
        <p:nvSpPr>
          <p:cNvPr id="3" name="Content Placeholder 2"/>
          <p:cNvSpPr>
            <a:spLocks noGrp="1"/>
          </p:cNvSpPr>
          <p:nvPr>
            <p:ph idx="1"/>
          </p:nvPr>
        </p:nvSpPr>
        <p:spPr/>
        <p:txBody>
          <a:bodyPr/>
          <a:lstStyle/>
          <a:p>
            <a:r>
              <a:rPr lang="en-US" smtClean="0"/>
              <a:t>JoinRowSet được sử udngj để kết nối nhiều RowSet trong database. Sử dụng JoinRowSet tương tự như việc kết nối giữa hai bảng trong databse phải thông qua điều kiện liên kết với mục đích truy vấn dữ liệu từ nhiều bảng.</a:t>
            </a:r>
          </a:p>
          <a:p>
            <a:r>
              <a:rPr lang="en-US" smtClean="0"/>
              <a:t>Ví dụ ta có 2 bảng Class và Students. Hai bảng liên kết thông qua khóa ngoại là ClassID. Trường hợp này chúng ta sẽ có 2 RowSet, một cho bảng Class và 1 cho bảng  Student giờ sẽ kết nối 2 Rowset này sử dụng JoinRowSet để có được thông tin của lớp sinh viên.</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8</a:t>
            </a:fld>
            <a:endParaRPr lang="en-GB"/>
          </a:p>
        </p:txBody>
      </p:sp>
    </p:spTree>
    <p:extLst>
      <p:ext uri="{BB962C8B-B14F-4D97-AF65-F5344CB8AC3E}">
        <p14:creationId xmlns:p14="http://schemas.microsoft.com/office/powerpoint/2010/main" val="3884208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9</a:t>
            </a:fld>
            <a:endParaRPr lang="en-GB"/>
          </a:p>
        </p:txBody>
      </p:sp>
      <p:pic>
        <p:nvPicPr>
          <p:cNvPr id="1026" name="Picture 2" descr="https://giasutinhoc.vn/wp-content/uploads/2016/05/jdbc-rowset-trong-java-10.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5661" y="1370365"/>
            <a:ext cx="8229600" cy="38241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6489013"/>
            <a:ext cx="2871223" cy="338554"/>
          </a:xfrm>
          <a:prstGeom prst="rect">
            <a:avLst/>
          </a:prstGeom>
        </p:spPr>
        <p:txBody>
          <a:bodyPr wrap="square">
            <a:spAutoFit/>
          </a:bodyPr>
          <a:lstStyle/>
          <a:p>
            <a:r>
              <a:rPr lang="en-US" sz="1600" i="1"/>
              <a:t>https://</a:t>
            </a:r>
            <a:r>
              <a:rPr lang="en-US" sz="1600" i="1" smtClean="0"/>
              <a:t>giasutinhoc.vn/</a:t>
            </a:r>
            <a:endParaRPr lang="en-US" sz="1600" i="1"/>
          </a:p>
        </p:txBody>
      </p:sp>
      <p:sp>
        <p:nvSpPr>
          <p:cNvPr id="6" name="Rectangle 5"/>
          <p:cNvSpPr/>
          <p:nvPr/>
        </p:nvSpPr>
        <p:spPr>
          <a:xfrm>
            <a:off x="565661" y="5261914"/>
            <a:ext cx="8229600" cy="1200329"/>
          </a:xfrm>
          <a:prstGeom prst="rect">
            <a:avLst/>
          </a:prstGeom>
        </p:spPr>
        <p:txBody>
          <a:bodyPr wrap="square">
            <a:spAutoFit/>
          </a:bodyPr>
          <a:lstStyle/>
          <a:p>
            <a:r>
              <a:rPr lang="vi-VN">
                <a:solidFill>
                  <a:srgbClr val="0070C0"/>
                </a:solidFill>
              </a:rPr>
              <a:t>Tạo </a:t>
            </a:r>
            <a:r>
              <a:rPr lang="vi-VN" smtClean="0">
                <a:solidFill>
                  <a:srgbClr val="0070C0"/>
                </a:solidFill>
              </a:rPr>
              <a:t>JoinRowSet</a:t>
            </a:r>
            <a:r>
              <a:rPr lang="en-US" smtClean="0">
                <a:solidFill>
                  <a:srgbClr val="0070C0"/>
                </a:solidFill>
              </a:rPr>
              <a:t> </a:t>
            </a:r>
            <a:endParaRPr lang="vi-VN">
              <a:solidFill>
                <a:srgbClr val="0070C0"/>
              </a:solidFill>
            </a:endParaRPr>
          </a:p>
          <a:p>
            <a:r>
              <a:rPr lang="vi-VN">
                <a:latin typeface="Consolas" panose="020B0609020204030204" pitchFamily="49" charset="0"/>
              </a:rPr>
              <a:t>JoinRowSet jrs = new JoinRowSetImpl();</a:t>
            </a:r>
          </a:p>
          <a:p>
            <a:r>
              <a:rPr lang="vi-VN">
                <a:solidFill>
                  <a:srgbClr val="0070C0"/>
                </a:solidFill>
              </a:rPr>
              <a:t>Sử dụng phương thức </a:t>
            </a:r>
            <a:r>
              <a:rPr lang="vi-VN">
                <a:latin typeface="Consolas" panose="020B0609020204030204" pitchFamily="49" charset="0"/>
              </a:rPr>
              <a:t>addRowSet(Rowset, “Column name in database”) </a:t>
            </a:r>
            <a:r>
              <a:rPr lang="vi-VN">
                <a:solidFill>
                  <a:srgbClr val="0070C0"/>
                </a:solidFill>
              </a:rPr>
              <a:t>để kết nối 2 RowSet dựa vào khoá ngoại (column)</a:t>
            </a:r>
            <a:endParaRPr lang="en-US">
              <a:solidFill>
                <a:srgbClr val="0070C0"/>
              </a:solidFill>
            </a:endParaRPr>
          </a:p>
        </p:txBody>
      </p:sp>
    </p:spTree>
    <p:extLst>
      <p:ext uri="{BB962C8B-B14F-4D97-AF65-F5344CB8AC3E}">
        <p14:creationId xmlns:p14="http://schemas.microsoft.com/office/powerpoint/2010/main" val="1589245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FilteredRowSet</a:t>
            </a:r>
            <a:endParaRPr lang="en-US"/>
          </a:p>
        </p:txBody>
      </p:sp>
      <p:sp>
        <p:nvSpPr>
          <p:cNvPr id="3" name="Content Placeholder 2"/>
          <p:cNvSpPr>
            <a:spLocks noGrp="1"/>
          </p:cNvSpPr>
          <p:nvPr>
            <p:ph idx="1"/>
          </p:nvPr>
        </p:nvSpPr>
        <p:spPr/>
        <p:txBody>
          <a:bodyPr/>
          <a:lstStyle/>
          <a:p>
            <a:r>
              <a:rPr lang="en-US" smtClean="0"/>
              <a:t>Sử dụng để lấy về giá trị từ tập Rowset dựa vào các điều kiện lọc tương tự như mệnh đề Where trong câu lệnh Select</a:t>
            </a:r>
          </a:p>
          <a:p>
            <a:pPr marL="0" indent="0">
              <a:buNone/>
            </a:pPr>
            <a:r>
              <a:rPr lang="vi-VN" sz="1800">
                <a:solidFill>
                  <a:schemeClr val="tx1"/>
                </a:solidFill>
                <a:latin typeface="Consolas" panose="020B0609020204030204" pitchFamily="49" charset="0"/>
              </a:rPr>
              <a:t>// Tạo đối tượng</a:t>
            </a:r>
          </a:p>
          <a:p>
            <a:pPr marL="0" indent="0">
              <a:buNone/>
            </a:pPr>
            <a:r>
              <a:rPr lang="vi-VN" sz="1800">
                <a:solidFill>
                  <a:schemeClr val="tx1"/>
                </a:solidFill>
                <a:latin typeface="Consolas" panose="020B0609020204030204" pitchFamily="49" charset="0"/>
              </a:rPr>
              <a:t>FilteredRowSet frs = new FilteredRowSetImpl();</a:t>
            </a:r>
          </a:p>
          <a:p>
            <a:pPr marL="0" indent="0">
              <a:buNone/>
            </a:pPr>
            <a:r>
              <a:rPr lang="vi-VN" sz="1800">
                <a:solidFill>
                  <a:schemeClr val="tx1"/>
                </a:solidFill>
                <a:latin typeface="Consolas" panose="020B0609020204030204" pitchFamily="49" charset="0"/>
              </a:rPr>
              <a:t>// Thiết lập fiter</a:t>
            </a:r>
          </a:p>
          <a:p>
            <a:pPr marL="0" indent="0">
              <a:buNone/>
            </a:pPr>
            <a:r>
              <a:rPr lang="vi-VN" sz="1800">
                <a:solidFill>
                  <a:schemeClr val="tx1"/>
                </a:solidFill>
                <a:latin typeface="Consolas" panose="020B0609020204030204" pitchFamily="49" charset="0"/>
              </a:rPr>
              <a:t>frs.populate(jrs);</a:t>
            </a:r>
          </a:p>
          <a:p>
            <a:pPr marL="0" indent="0">
              <a:buNone/>
            </a:pPr>
            <a:r>
              <a:rPr lang="vi-VN" sz="1800">
                <a:solidFill>
                  <a:schemeClr val="tx1"/>
                </a:solidFill>
                <a:latin typeface="Consolas" panose="020B0609020204030204" pitchFamily="49" charset="0"/>
              </a:rPr>
              <a:t>ClassName cr = new ClassName(argument list for condition);</a:t>
            </a:r>
          </a:p>
          <a:p>
            <a:pPr marL="0" indent="0">
              <a:buNone/>
            </a:pPr>
            <a:r>
              <a:rPr lang="vi-VN" sz="1800">
                <a:solidFill>
                  <a:schemeClr val="tx1"/>
                </a:solidFill>
                <a:latin typeface="Consolas" panose="020B0609020204030204" pitchFamily="49" charset="0"/>
              </a:rPr>
              <a:t>frs.setFilter(cr);</a:t>
            </a:r>
          </a:p>
          <a:p>
            <a:pPr marL="0" indent="0">
              <a:buNone/>
            </a:pPr>
            <a:r>
              <a:rPr lang="vi-VN" sz="1800">
                <a:solidFill>
                  <a:schemeClr val="tx1"/>
                </a:solidFill>
                <a:latin typeface="Consolas" panose="020B0609020204030204" pitchFamily="49" charset="0"/>
              </a:rPr>
              <a:t>//Duyệt</a:t>
            </a:r>
          </a:p>
          <a:p>
            <a:pPr marL="0" indent="0">
              <a:buNone/>
            </a:pPr>
            <a:r>
              <a:rPr lang="vi-VN" sz="1800">
                <a:solidFill>
                  <a:schemeClr val="tx1"/>
                </a:solidFill>
                <a:latin typeface="Consolas" panose="020B0609020204030204" pitchFamily="49" charset="0"/>
              </a:rPr>
              <a:t>while (frs.next()) {</a:t>
            </a:r>
          </a:p>
          <a:p>
            <a:pPr marL="0" indent="0">
              <a:buNone/>
            </a:pPr>
            <a:r>
              <a:rPr lang="vi-VN" sz="1800">
                <a:solidFill>
                  <a:schemeClr val="tx1"/>
                </a:solidFill>
                <a:latin typeface="Consolas" panose="020B0609020204030204" pitchFamily="49" charset="0"/>
              </a:rPr>
              <a:t>  // Lấy giá trị</a:t>
            </a:r>
          </a:p>
          <a:p>
            <a:pPr marL="0" indent="0">
              <a:buNone/>
            </a:pPr>
            <a:r>
              <a:rPr lang="vi-VN" sz="1800">
                <a:solidFill>
                  <a:schemeClr val="tx1"/>
                </a:solidFill>
                <a:latin typeface="Consolas" panose="020B0609020204030204" pitchFamily="49" charset="0"/>
              </a:rPr>
              <a:t>  frs.getDatatype("columnName");</a:t>
            </a:r>
          </a:p>
          <a:p>
            <a:pPr marL="0" indent="0">
              <a:buNone/>
            </a:pPr>
            <a:r>
              <a:rPr lang="vi-VN" sz="1800">
                <a:solidFill>
                  <a:schemeClr val="tx1"/>
                </a:solidFill>
                <a:latin typeface="Consolas" panose="020B0609020204030204" pitchFamily="49" charset="0"/>
              </a:rPr>
              <a:t>}</a:t>
            </a:r>
            <a:endParaRPr lang="en-US" sz="1800">
              <a:solidFill>
                <a:schemeClr val="tx1"/>
              </a:solidFill>
              <a:latin typeface="Consolas" panose="020B06090202040302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10</a:t>
            </a:fld>
            <a:endParaRPr lang="en-GB"/>
          </a:p>
        </p:txBody>
      </p:sp>
    </p:spTree>
    <p:extLst>
      <p:ext uri="{BB962C8B-B14F-4D97-AF65-F5344CB8AC3E}">
        <p14:creationId xmlns:p14="http://schemas.microsoft.com/office/powerpoint/2010/main" val="3300823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JDBCRowSet</a:t>
            </a:r>
            <a:endParaRPr lang="en-US"/>
          </a:p>
        </p:txBody>
      </p:sp>
      <p:sp>
        <p:nvSpPr>
          <p:cNvPr id="3" name="Content Placeholder 2"/>
          <p:cNvSpPr>
            <a:spLocks noGrp="1"/>
          </p:cNvSpPr>
          <p:nvPr>
            <p:ph idx="1"/>
          </p:nvPr>
        </p:nvSpPr>
        <p:spPr/>
        <p:txBody>
          <a:bodyPr/>
          <a:lstStyle/>
          <a:p>
            <a:r>
              <a:rPr lang="vi-VN"/>
              <a:t>Nó là một đối tượng được cải tiến ResultSet được sử dụng để duy trì kết nối đến một nguồn dữ liệu. Nó tương tự như ResultSet, nhưng sự khác biệt lớn là nó cung cấp tập hợp các thuộc tính và listener như một JavaBeans. Mục đích chính của JdbcRowSet là làm cho một ResultSet có thể cuộn và cập nhật được.</a:t>
            </a:r>
            <a:endParaRPr lang="en-US"/>
          </a:p>
        </p:txBody>
      </p:sp>
      <p:sp>
        <p:nvSpPr>
          <p:cNvPr id="5" name="Slide Number Placeholder 4"/>
          <p:cNvSpPr>
            <a:spLocks noGrp="1"/>
          </p:cNvSpPr>
          <p:nvPr>
            <p:ph type="sldNum" sz="quarter" idx="11"/>
          </p:nvPr>
        </p:nvSpPr>
        <p:spPr/>
        <p:txBody>
          <a:bodyPr/>
          <a:lstStyle/>
          <a:p>
            <a:fld id="{B6B660BE-11E5-49C5-9092-33DADC997675}" type="slidenum">
              <a:rPr lang="en-GB" smtClean="0"/>
              <a:t>11</a:t>
            </a:fld>
            <a:endParaRPr lang="en-GB"/>
          </a:p>
        </p:txBody>
      </p:sp>
      <p:pic>
        <p:nvPicPr>
          <p:cNvPr id="6" name="Content Placeholder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794810" y="3852864"/>
            <a:ext cx="7554379" cy="1971950"/>
          </a:xfrm>
          <a:prstGeom prst="rect">
            <a:avLst/>
          </a:prstGeom>
          <a:noFill/>
          <a:ln>
            <a:solidFill>
              <a:schemeClr val="accent1"/>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6949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startAt="6"/>
            </a:pPr>
            <a:r>
              <a:rPr lang="en-US" sz="2400" b="1" smtClean="0"/>
              <a:t>RowSet</a:t>
            </a:r>
            <a:endParaRPr lang="en-US" sz="2400" b="1"/>
          </a:p>
          <a:p>
            <a:pPr marL="457200" indent="-457200">
              <a:buFont typeface="+mj-lt"/>
              <a:buAutoNum type="arabicPeriod" startAt="6"/>
            </a:pPr>
            <a:r>
              <a:rPr lang="en-US" sz="2400" b="1" smtClean="0">
                <a:solidFill>
                  <a:srgbClr val="FF0000"/>
                </a:solidFill>
              </a:rPr>
              <a:t>Quản lý giao dịch (Transaction Management-TM) trong JDBC</a:t>
            </a:r>
          </a:p>
          <a:p>
            <a:pPr marL="457200" indent="-457200">
              <a:buFont typeface="+mj-lt"/>
              <a:buAutoNum type="arabicPeriod" startAt="6"/>
            </a:pPr>
            <a:r>
              <a:rPr lang="en-US" sz="2400" b="1" smtClean="0"/>
              <a:t>Xử lý Batch trong JDBC</a:t>
            </a:r>
          </a:p>
          <a:p>
            <a:pPr marL="457200" indent="-457200">
              <a:buFont typeface="+mj-lt"/>
              <a:buAutoNum type="arabicPeriod" startAt="6"/>
            </a:pPr>
            <a:r>
              <a:rPr lang="en-US" sz="2400" b="1" smtClean="0"/>
              <a:t>Q&amp;A</a:t>
            </a:r>
          </a:p>
        </p:txBody>
      </p:sp>
      <p:sp>
        <p:nvSpPr>
          <p:cNvPr id="4" name="Slide Number Placeholder 3"/>
          <p:cNvSpPr>
            <a:spLocks noGrp="1"/>
          </p:cNvSpPr>
          <p:nvPr>
            <p:ph type="sldNum" sz="quarter" idx="12"/>
          </p:nvPr>
        </p:nvSpPr>
        <p:spPr/>
        <p:txBody>
          <a:bodyPr/>
          <a:lstStyle/>
          <a:p>
            <a:fld id="{D55F1051-63A8-40BE-A0A8-9F6D9BC932E4}" type="slidenum">
              <a:rPr lang="en-US" smtClean="0"/>
              <a:t>12</a:t>
            </a:fld>
            <a:endParaRPr lang="en-US"/>
          </a:p>
        </p:txBody>
      </p:sp>
    </p:spTree>
    <p:extLst>
      <p:ext uri="{BB962C8B-B14F-4D97-AF65-F5344CB8AC3E}">
        <p14:creationId xmlns:p14="http://schemas.microsoft.com/office/powerpoint/2010/main" val="16577272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5.7.1. </a:t>
            </a:r>
            <a:r>
              <a:rPr lang="en-US" smtClean="0"/>
              <a:t>Giới </a:t>
            </a:r>
            <a:r>
              <a:rPr lang="en-US" smtClean="0"/>
              <a:t>thiệu</a:t>
            </a:r>
            <a:endParaRPr lang="en-US"/>
          </a:p>
        </p:txBody>
      </p:sp>
      <p:sp>
        <p:nvSpPr>
          <p:cNvPr id="3" name="Content Placeholder 2"/>
          <p:cNvSpPr>
            <a:spLocks noGrp="1"/>
          </p:cNvSpPr>
          <p:nvPr>
            <p:ph idx="1"/>
          </p:nvPr>
        </p:nvSpPr>
        <p:spPr/>
        <p:txBody>
          <a:bodyPr/>
          <a:lstStyle/>
          <a:p>
            <a:r>
              <a:rPr lang="en-US" sz="2400" smtClean="0"/>
              <a:t>Giao dịch </a:t>
            </a:r>
            <a:r>
              <a:rPr lang="en-US" sz="2400" smtClean="0"/>
              <a:t>(Transaction</a:t>
            </a:r>
            <a:r>
              <a:rPr lang="en-US" sz="2400" smtClean="0"/>
              <a:t>) biểu </a:t>
            </a:r>
            <a:r>
              <a:rPr lang="en-US" sz="2400" smtClean="0"/>
              <a:t>diễn một </a:t>
            </a:r>
            <a:r>
              <a:rPr lang="en-US" sz="2400" smtClean="0"/>
              <a:t>đơn vị làm việc. </a:t>
            </a:r>
          </a:p>
          <a:p>
            <a:r>
              <a:rPr lang="en-US" sz="2400" smtClean="0"/>
              <a:t>ACID </a:t>
            </a:r>
            <a:r>
              <a:rPr lang="en-US" sz="2400"/>
              <a:t>là viết tắt của </a:t>
            </a:r>
            <a:r>
              <a:rPr lang="en-US" sz="2400" smtClean="0"/>
              <a:t>Atomicity, Consistency, Isolation và </a:t>
            </a:r>
            <a:r>
              <a:rPr lang="en-US" sz="2400" smtClean="0"/>
              <a:t>Durability sử dụng để xác định giao dịch tốt</a:t>
            </a:r>
            <a:endParaRPr lang="en-US" sz="2400" smtClean="0"/>
          </a:p>
          <a:p>
            <a:pPr lvl="1"/>
            <a:r>
              <a:rPr lang="vi-VN" sz="2000"/>
              <a:t>Atomicity quy định rằng tất cả các hoạt động của transaction hoặc là thực thi thành công hết hoặc là không có bất cứ hành động nào được thực khi có bất kỳ một hoạt động thực thi không thành công.</a:t>
            </a:r>
          </a:p>
          <a:p>
            <a:pPr lvl="1"/>
            <a:r>
              <a:rPr lang="vi-VN" sz="2000"/>
              <a:t>Consistency nghĩa là tất cả các ràng buộc toàn vẹn dữ liệu(constraints, key, data types, Trigger, Check) phải được thực thi thành công cho mọi transaction phát sinh xuống database, nhầm đảm bảo tính đúng đắn của dữ liệu</a:t>
            </a:r>
            <a:r>
              <a:rPr lang="vi-VN" sz="2000" smtClean="0"/>
              <a:t>.</a:t>
            </a:r>
            <a:endParaRPr lang="vi-VN" sz="2000"/>
          </a:p>
        </p:txBody>
      </p:sp>
      <p:sp>
        <p:nvSpPr>
          <p:cNvPr id="5" name="Slide Number Placeholder 4"/>
          <p:cNvSpPr>
            <a:spLocks noGrp="1"/>
          </p:cNvSpPr>
          <p:nvPr>
            <p:ph type="sldNum" sz="quarter" idx="11"/>
          </p:nvPr>
        </p:nvSpPr>
        <p:spPr/>
        <p:txBody>
          <a:bodyPr/>
          <a:lstStyle/>
          <a:p>
            <a:fld id="{B6B660BE-11E5-49C5-9092-33DADC997675}" type="slidenum">
              <a:rPr lang="en-GB" smtClean="0"/>
              <a:t>13</a:t>
            </a:fld>
            <a:endParaRPr lang="en-GB"/>
          </a:p>
        </p:txBody>
      </p:sp>
    </p:spTree>
    <p:extLst>
      <p:ext uri="{BB962C8B-B14F-4D97-AF65-F5344CB8AC3E}">
        <p14:creationId xmlns:p14="http://schemas.microsoft.com/office/powerpoint/2010/main" val="8701530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r>
              <a:rPr lang="vi-VN" sz="2000" smtClean="0"/>
              <a:t>Isolation </a:t>
            </a:r>
            <a:r>
              <a:rPr lang="vi-VN" sz="2000"/>
              <a:t>đảm bảo các transaction xảy ra xen kẽ sẽ không làm ảnh hưởng đến tính nhất quán của dữ liệu. Các thay đổi dữ liệu bên trong mỗi transaction sẽ được cô lập, các transaction khác sẽ không thể nhìn thấy cho đến khi nó được đồng bộ xuống database. </a:t>
            </a:r>
          </a:p>
          <a:p>
            <a:pPr lvl="1"/>
            <a:r>
              <a:rPr lang="vi-VN" sz="2000"/>
              <a:t>Durability đảm bảo một transaction thực thi thành công thì tất cả những thay đổi trong transaction phải được đồng bộ xuống database kể cả khi hệ thống xảy ra lỗi hoặc bị mất điện. </a:t>
            </a:r>
            <a:endParaRPr lang="en-US" sz="2000" smtClean="0"/>
          </a:p>
          <a:p>
            <a:r>
              <a:rPr lang="en-US"/>
              <a:t>Ưu điểm của quản lý </a:t>
            </a:r>
            <a:r>
              <a:rPr lang="en-US" smtClean="0"/>
              <a:t>giao </a:t>
            </a:r>
            <a:r>
              <a:rPr lang="en-US"/>
              <a:t>dịch</a:t>
            </a:r>
          </a:p>
          <a:p>
            <a:pPr lvl="1"/>
            <a:r>
              <a:rPr lang="en-US"/>
              <a:t>Thực thi nhanh: làm cho hiệu suất nhanh vì </a:t>
            </a:r>
            <a:r>
              <a:rPr lang="en-US" smtClean="0"/>
              <a:t>CSDL </a:t>
            </a:r>
            <a:r>
              <a:rPr lang="en-US"/>
              <a:t>được truy cập tại thời điểm hiện </a:t>
            </a:r>
            <a:r>
              <a:rPr lang="en-US" smtClean="0"/>
              <a:t>tại</a:t>
            </a:r>
          </a:p>
          <a:p>
            <a:r>
              <a:rPr lang="en-US" smtClean="0"/>
              <a:t>Có </a:t>
            </a:r>
            <a:r>
              <a:rPr lang="en-US" smtClean="0"/>
              <a:t>thể thực hiện quản lý giao dịch </a:t>
            </a:r>
            <a:r>
              <a:rPr lang="en-US" smtClean="0"/>
              <a:t>thông qua </a:t>
            </a:r>
            <a:r>
              <a:rPr lang="en-US" smtClean="0"/>
              <a:t>giao diện Connection</a:t>
            </a:r>
            <a:endParaRPr lang="en-US"/>
          </a:p>
          <a:p>
            <a:endParaRPr lang="vi-VN" sz="2200"/>
          </a:p>
          <a:p>
            <a:pPr lvl="2"/>
            <a:endParaRPr lang="en-US" sz="2000"/>
          </a:p>
        </p:txBody>
      </p:sp>
      <p:sp>
        <p:nvSpPr>
          <p:cNvPr id="5" name="Slide Number Placeholder 4"/>
          <p:cNvSpPr>
            <a:spLocks noGrp="1"/>
          </p:cNvSpPr>
          <p:nvPr>
            <p:ph type="sldNum" sz="quarter" idx="11"/>
          </p:nvPr>
        </p:nvSpPr>
        <p:spPr/>
        <p:txBody>
          <a:bodyPr/>
          <a:lstStyle/>
          <a:p>
            <a:fld id="{B6B660BE-11E5-49C5-9092-33DADC997675}" type="slidenum">
              <a:rPr lang="en-GB" smtClean="0"/>
              <a:t>14</a:t>
            </a:fld>
            <a:endParaRPr lang="en-GB"/>
          </a:p>
        </p:txBody>
      </p:sp>
    </p:spTree>
    <p:extLst>
      <p:ext uri="{BB962C8B-B14F-4D97-AF65-F5344CB8AC3E}">
        <p14:creationId xmlns:p14="http://schemas.microsoft.com/office/powerpoint/2010/main" val="2444192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Giao diện </a:t>
            </a:r>
            <a:r>
              <a:rPr lang="en-US" smtClean="0"/>
              <a:t>Connection</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82042413"/>
              </p:ext>
            </p:extLst>
          </p:nvPr>
        </p:nvGraphicFramePr>
        <p:xfrm>
          <a:off x="1088175" y="2682374"/>
          <a:ext cx="7601982" cy="2123440"/>
        </p:xfrm>
        <a:graphic>
          <a:graphicData uri="http://schemas.openxmlformats.org/drawingml/2006/table">
            <a:tbl>
              <a:tblPr firstRow="1" bandRow="1">
                <a:tableStyleId>{5C22544A-7EE6-4342-B048-85BDC9FD1C3A}</a:tableStyleId>
              </a:tblPr>
              <a:tblGrid>
                <a:gridCol w="3800991"/>
                <a:gridCol w="3800991"/>
              </a:tblGrid>
              <a:tr h="370840">
                <a:tc>
                  <a:txBody>
                    <a:bodyPr/>
                    <a:lstStyle/>
                    <a:p>
                      <a:r>
                        <a:rPr lang="en-US" smtClean="0">
                          <a:solidFill>
                            <a:schemeClr val="tx1"/>
                          </a:solidFill>
                        </a:rPr>
                        <a:t>Phương</a:t>
                      </a:r>
                      <a:r>
                        <a:rPr lang="en-US" baseline="0" smtClean="0">
                          <a:solidFill>
                            <a:schemeClr val="tx1"/>
                          </a:solidFill>
                        </a:rPr>
                        <a:t> thức</a:t>
                      </a:r>
                      <a:endParaRPr lang="en-US">
                        <a:solidFill>
                          <a:schemeClr val="tx1"/>
                        </a:solidFill>
                      </a:endParaRPr>
                    </a:p>
                  </a:txBody>
                  <a:tcPr/>
                </a:tc>
                <a:tc>
                  <a:txBody>
                    <a:bodyPr/>
                    <a:lstStyle/>
                    <a:p>
                      <a:r>
                        <a:rPr lang="en-US" smtClean="0">
                          <a:solidFill>
                            <a:schemeClr val="tx1"/>
                          </a:solidFill>
                        </a:rPr>
                        <a:t>Mô</a:t>
                      </a:r>
                      <a:r>
                        <a:rPr lang="en-US" baseline="0" smtClean="0">
                          <a:solidFill>
                            <a:schemeClr val="tx1"/>
                          </a:solidFill>
                        </a:rPr>
                        <a:t> tả</a:t>
                      </a:r>
                      <a:endParaRPr lang="en-US">
                        <a:solidFill>
                          <a:schemeClr val="tx1"/>
                        </a:solidFill>
                      </a:endParaRPr>
                    </a:p>
                  </a:txBody>
                  <a:tcPr/>
                </a:tc>
              </a:tr>
              <a:tr h="370840">
                <a:tc>
                  <a:txBody>
                    <a:bodyPr/>
                    <a:lstStyle/>
                    <a:p>
                      <a:r>
                        <a:rPr lang="en-US" smtClean="0"/>
                        <a:t>setAutoCommit(Boolean</a:t>
                      </a:r>
                      <a:r>
                        <a:rPr lang="en-US" baseline="0" smtClean="0"/>
                        <a:t> status)</a:t>
                      </a:r>
                      <a:endParaRPr lang="en-US"/>
                    </a:p>
                  </a:txBody>
                  <a:tcPr/>
                </a:tc>
                <a:tc>
                  <a:txBody>
                    <a:bodyPr/>
                    <a:lstStyle/>
                    <a:p>
                      <a:r>
                        <a:rPr lang="en-US" smtClean="0"/>
                        <a:t>Nó</a:t>
                      </a:r>
                      <a:r>
                        <a:rPr lang="en-US" baseline="0" smtClean="0"/>
                        <a:t> là True nghĩa là mỗi phiên giao dịch đã hoàn thành</a:t>
                      </a:r>
                      <a:endParaRPr lang="en-US"/>
                    </a:p>
                  </a:txBody>
                  <a:tcPr/>
                </a:tc>
              </a:tr>
              <a:tr h="370840">
                <a:tc>
                  <a:txBody>
                    <a:bodyPr/>
                    <a:lstStyle/>
                    <a:p>
                      <a:r>
                        <a:rPr lang="en-US" smtClean="0"/>
                        <a:t>void commit()</a:t>
                      </a:r>
                      <a:endParaRPr lang="en-US"/>
                    </a:p>
                  </a:txBody>
                  <a:tcPr/>
                </a:tc>
                <a:tc>
                  <a:txBody>
                    <a:bodyPr/>
                    <a:lstStyle/>
                    <a:p>
                      <a:r>
                        <a:rPr lang="en-US" smtClean="0"/>
                        <a:t>Hoàn</a:t>
                      </a:r>
                      <a:r>
                        <a:rPr lang="en-US" baseline="0" smtClean="0"/>
                        <a:t> thành phiên giao dịch</a:t>
                      </a:r>
                      <a:endParaRPr lang="en-US"/>
                    </a:p>
                  </a:txBody>
                  <a:tcPr/>
                </a:tc>
              </a:tr>
              <a:tr h="370840">
                <a:tc>
                  <a:txBody>
                    <a:bodyPr/>
                    <a:lstStyle/>
                    <a:p>
                      <a:r>
                        <a:rPr lang="en-US" smtClean="0"/>
                        <a:t>void rollback()</a:t>
                      </a:r>
                      <a:endParaRPr lang="en-US"/>
                    </a:p>
                  </a:txBody>
                  <a:tcPr/>
                </a:tc>
                <a:tc>
                  <a:txBody>
                    <a:bodyPr/>
                    <a:lstStyle/>
                    <a:p>
                      <a:r>
                        <a:rPr lang="en-US" smtClean="0"/>
                        <a:t>Hủy</a:t>
                      </a:r>
                      <a:r>
                        <a:rPr lang="en-US" baseline="0" smtClean="0"/>
                        <a:t> bỏ phiên giao dịch</a:t>
                      </a:r>
                      <a:endParaRPr lang="en-US"/>
                    </a:p>
                  </a:txBody>
                  <a:tcPr/>
                </a:tc>
              </a:tr>
              <a:tr h="370840">
                <a:tc>
                  <a:txBody>
                    <a:bodyPr/>
                    <a:lstStyle/>
                    <a:p>
                      <a:endParaRPr lang="en-US"/>
                    </a:p>
                  </a:txBody>
                  <a:tcPr/>
                </a:tc>
                <a:tc>
                  <a:txBody>
                    <a:bodyPr/>
                    <a:lstStyle/>
                    <a:p>
                      <a:endParaRPr lang="en-US"/>
                    </a:p>
                  </a:txBody>
                  <a:tcPr/>
                </a:tc>
              </a:tr>
            </a:tbl>
          </a:graphicData>
        </a:graphic>
      </p:graphicFrame>
      <p:sp>
        <p:nvSpPr>
          <p:cNvPr id="5" name="TextBox 4"/>
          <p:cNvSpPr txBox="1"/>
          <p:nvPr/>
        </p:nvSpPr>
        <p:spPr>
          <a:xfrm>
            <a:off x="587828" y="1358537"/>
            <a:ext cx="8102329" cy="892552"/>
          </a:xfrm>
          <a:prstGeom prst="rect">
            <a:avLst/>
          </a:prstGeom>
          <a:noFill/>
        </p:spPr>
        <p:txBody>
          <a:bodyPr wrap="square" rtlCol="0">
            <a:spAutoFit/>
          </a:bodyPr>
          <a:lstStyle/>
          <a:p>
            <a:pPr marL="457200" indent="-457200">
              <a:buFont typeface="Arial" panose="020B0604020202020204" pitchFamily="34" charset="0"/>
              <a:buChar char="•"/>
            </a:pPr>
            <a:r>
              <a:rPr lang="en-US" sz="2600">
                <a:solidFill>
                  <a:srgbClr val="0033CC"/>
                </a:solidFill>
                <a:latin typeface="+mj-lt"/>
                <a:ea typeface="Tahoma" panose="020B0604030504040204" pitchFamily="34" charset="0"/>
                <a:cs typeface="Arial" panose="020B0604020202020204" pitchFamily="34" charset="0"/>
              </a:rPr>
              <a:t>Giao diện Conneciton cung cấp những phương thức để quản lý giao dịch</a:t>
            </a:r>
            <a:endParaRPr lang="en-US" sz="2600">
              <a:solidFill>
                <a:srgbClr val="0033CC"/>
              </a:solidFill>
              <a:latin typeface="+mj-lt"/>
              <a:ea typeface="Tahoma" panose="020B060403050404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15</a:t>
            </a:fld>
            <a:endParaRPr lang="en-GB"/>
          </a:p>
        </p:txBody>
      </p:sp>
    </p:spTree>
    <p:extLst>
      <p:ext uri="{BB962C8B-B14F-4D97-AF65-F5344CB8AC3E}">
        <p14:creationId xmlns:p14="http://schemas.microsoft.com/office/powerpoint/2010/main" val="1894313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5.7.2. Quản </a:t>
            </a:r>
            <a:r>
              <a:rPr lang="en-US" smtClean="0"/>
              <a:t>lý giao dịch</a:t>
            </a:r>
            <a:endParaRPr lang="en-US"/>
          </a:p>
        </p:txBody>
      </p:sp>
      <p:sp>
        <p:nvSpPr>
          <p:cNvPr id="3" name="Content Placeholder 2"/>
          <p:cNvSpPr>
            <a:spLocks noGrp="1"/>
          </p:cNvSpPr>
          <p:nvPr>
            <p:ph idx="1"/>
          </p:nvPr>
        </p:nvSpPr>
        <p:spPr/>
        <p:txBody>
          <a:bodyPr/>
          <a:lstStyle/>
          <a:p>
            <a:r>
              <a:rPr lang="vi-VN" sz="2400"/>
              <a:t>Bắt đầu transaction bằng cách lấy một Connection và tắt tính năng auto-commit. Điều này cho phép chúng ta kiểm soát transaction. Nếu không, từng câu lệnh SQL sẽ được thực hiện trong các transaction riêng biệt.</a:t>
            </a:r>
          </a:p>
          <a:p>
            <a:r>
              <a:rPr lang="vi-VN" sz="2400"/>
              <a:t>Commit một transaction bằng cách gọi phương thức </a:t>
            </a:r>
            <a:r>
              <a:rPr lang="vi-VN" sz="2400" smtClean="0"/>
              <a:t>commi</a:t>
            </a:r>
            <a:r>
              <a:rPr lang="en-US" sz="2400" smtClean="0"/>
              <a:t>t</a:t>
            </a:r>
            <a:r>
              <a:rPr lang="vi-VN" sz="2400" smtClean="0"/>
              <a:t>() </a:t>
            </a:r>
            <a:r>
              <a:rPr lang="vi-VN" sz="2400"/>
              <a:t>trên Connection </a:t>
            </a:r>
            <a:r>
              <a:rPr lang="en-US" sz="2400" smtClean="0"/>
              <a:t>interface</a:t>
            </a:r>
            <a:r>
              <a:rPr lang="vi-VN" sz="2400" smtClean="0"/>
              <a:t>. </a:t>
            </a:r>
            <a:r>
              <a:rPr lang="vi-VN" sz="2400"/>
              <a:t>Điều này khiến database thực hiện tất cả các kiểm tra tính nhất quán cần thiết và lưu các dữ liệu được thay đổi bởi transaction.</a:t>
            </a:r>
          </a:p>
          <a:p>
            <a:r>
              <a:rPr lang="vi-VN" sz="2400"/>
              <a:t>Rollback (Khôi phục) tất cả các hoạt động trên một transaction bằng cách gọi hàm rollback(). Chúng ta thường thực hiện thao tác này nếu một câu lệnh SQL bị lỗi hoặc nếu bạn phát hiện ra lỗi trong logic nghiệp vụ của mình</a:t>
            </a:r>
          </a:p>
        </p:txBody>
      </p:sp>
      <p:sp>
        <p:nvSpPr>
          <p:cNvPr id="5" name="Slide Number Placeholder 4"/>
          <p:cNvSpPr>
            <a:spLocks noGrp="1"/>
          </p:cNvSpPr>
          <p:nvPr>
            <p:ph type="sldNum" sz="quarter" idx="11"/>
          </p:nvPr>
        </p:nvSpPr>
        <p:spPr/>
        <p:txBody>
          <a:bodyPr/>
          <a:lstStyle/>
          <a:p>
            <a:fld id="{B6B660BE-11E5-49C5-9092-33DADC997675}" type="slidenum">
              <a:rPr lang="en-GB" smtClean="0"/>
              <a:t>16</a:t>
            </a:fld>
            <a:endParaRPr lang="en-GB"/>
          </a:p>
        </p:txBody>
      </p:sp>
    </p:spTree>
    <p:extLst>
      <p:ext uri="{BB962C8B-B14F-4D97-AF65-F5344CB8AC3E}">
        <p14:creationId xmlns:p14="http://schemas.microsoft.com/office/powerpoint/2010/main" val="30918216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thiết lập quản lý giao dịch</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3324" y="1655302"/>
            <a:ext cx="8229600" cy="3680416"/>
          </a:xfrm>
          <a:ln>
            <a:solidFill>
              <a:schemeClr val="accent1"/>
            </a:solidFill>
          </a:ln>
        </p:spPr>
      </p:pic>
      <p:sp>
        <p:nvSpPr>
          <p:cNvPr id="5" name="Slide Number Placeholder 4"/>
          <p:cNvSpPr>
            <a:spLocks noGrp="1"/>
          </p:cNvSpPr>
          <p:nvPr>
            <p:ph type="sldNum" sz="quarter" idx="11"/>
          </p:nvPr>
        </p:nvSpPr>
        <p:spPr/>
        <p:txBody>
          <a:bodyPr/>
          <a:lstStyle/>
          <a:p>
            <a:fld id="{B6B660BE-11E5-49C5-9092-33DADC997675}" type="slidenum">
              <a:rPr lang="en-GB" smtClean="0"/>
              <a:t>17</a:t>
            </a:fld>
            <a:endParaRPr lang="en-GB"/>
          </a:p>
        </p:txBody>
      </p:sp>
    </p:spTree>
    <p:extLst>
      <p:ext uri="{BB962C8B-B14F-4D97-AF65-F5344CB8AC3E}">
        <p14:creationId xmlns:p14="http://schemas.microsoft.com/office/powerpoint/2010/main" val="1445656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Nhận xét</a:t>
            </a:r>
            <a:endParaRPr lang="en-US"/>
          </a:p>
        </p:txBody>
      </p:sp>
      <p:sp>
        <p:nvSpPr>
          <p:cNvPr id="3" name="Content Placeholder 2"/>
          <p:cNvSpPr>
            <a:spLocks noGrp="1"/>
          </p:cNvSpPr>
          <p:nvPr>
            <p:ph idx="1"/>
          </p:nvPr>
        </p:nvSpPr>
        <p:spPr/>
        <p:txBody>
          <a:bodyPr/>
          <a:lstStyle/>
          <a:p>
            <a:r>
              <a:rPr lang="en-US"/>
              <a:t>Q</a:t>
            </a:r>
            <a:r>
              <a:rPr lang="en-US" smtClean="0"/>
              <a:t>uản </a:t>
            </a:r>
            <a:r>
              <a:rPr lang="en-US"/>
              <a:t>lý một transaction không phải quá </a:t>
            </a:r>
            <a:r>
              <a:rPr lang="en-US" smtClean="0"/>
              <a:t>khó</a:t>
            </a:r>
          </a:p>
          <a:p>
            <a:r>
              <a:rPr lang="en-US"/>
              <a:t>D</a:t>
            </a:r>
            <a:r>
              <a:rPr lang="vi-VN" smtClean="0"/>
              <a:t>ể </a:t>
            </a:r>
            <a:r>
              <a:rPr lang="vi-VN"/>
              <a:t>triển khai chúng trong một ứng dụng lớn thì không dễ như vậy, điều đầu tiên chúng ta có thể thấy đó là việc lặp lại lặp lại code quá nhiều khi start transaction, commit và rollback</a:t>
            </a:r>
            <a:r>
              <a:rPr lang="vi-VN" smtClean="0"/>
              <a:t>.</a:t>
            </a:r>
            <a:endParaRPr lang="en-US" smtClean="0"/>
          </a:p>
          <a:p>
            <a:r>
              <a:rPr lang="en-US" smtClean="0"/>
              <a:t>Do đó ở các mô đun sau về Java chúng ta sẽ tìm hiểu cách quản lý giao diện với Spring sẽ thuận tiện hơn rất nhiều</a:t>
            </a:r>
            <a:endParaRPr lang="en-US"/>
          </a:p>
        </p:txBody>
      </p:sp>
      <p:sp>
        <p:nvSpPr>
          <p:cNvPr id="5" name="Slide Number Placeholder 4"/>
          <p:cNvSpPr>
            <a:spLocks noGrp="1"/>
          </p:cNvSpPr>
          <p:nvPr>
            <p:ph type="sldNum" sz="quarter" idx="11"/>
          </p:nvPr>
        </p:nvSpPr>
        <p:spPr/>
        <p:txBody>
          <a:bodyPr/>
          <a:lstStyle/>
          <a:p>
            <a:fld id="{B6B660BE-11E5-49C5-9092-33DADC997675}" type="slidenum">
              <a:rPr lang="en-GB" smtClean="0"/>
              <a:t>18</a:t>
            </a:fld>
            <a:endParaRPr lang="en-GB"/>
          </a:p>
        </p:txBody>
      </p:sp>
    </p:spTree>
    <p:extLst>
      <p:ext uri="{BB962C8B-B14F-4D97-AF65-F5344CB8AC3E}">
        <p14:creationId xmlns:p14="http://schemas.microsoft.com/office/powerpoint/2010/main" val="9585662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quản lý giao dịch</a:t>
            </a:r>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44853" y="1411726"/>
            <a:ext cx="5744222" cy="4918490"/>
          </a:xfrm>
          <a:ln>
            <a:solidFill>
              <a:schemeClr val="accent1"/>
            </a:solidFill>
          </a:ln>
        </p:spPr>
      </p:pic>
      <p:sp>
        <p:nvSpPr>
          <p:cNvPr id="7" name="Line Callout 1 (Accent Bar) 6"/>
          <p:cNvSpPr/>
          <p:nvPr/>
        </p:nvSpPr>
        <p:spPr bwMode="auto">
          <a:xfrm>
            <a:off x="6621517" y="1208690"/>
            <a:ext cx="2342970" cy="872358"/>
          </a:xfrm>
          <a:prstGeom prst="accentCallout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Thiết</a:t>
            </a:r>
            <a:r>
              <a:rPr kumimoji="0" lang="en-US" sz="1800" b="0" i="0" u="none" strike="noStrike" cap="none" normalizeH="0" smtClean="0">
                <a:ln>
                  <a:noFill/>
                </a:ln>
                <a:solidFill>
                  <a:schemeClr val="tx1"/>
                </a:solidFill>
                <a:effectLst/>
                <a:latin typeface="Arial" charset="0"/>
              </a:rPr>
              <a:t> lập giá trị Commit về false</a:t>
            </a:r>
            <a:endParaRPr kumimoji="0" lang="en-US" sz="1800" b="0" i="0" u="none" strike="noStrike" cap="none" normalizeH="0" baseline="0" smtClean="0">
              <a:ln>
                <a:noFill/>
              </a:ln>
              <a:solidFill>
                <a:schemeClr val="tx1"/>
              </a:solidFill>
              <a:effectLst/>
              <a:latin typeface="Arial" charset="0"/>
            </a:endParaRPr>
          </a:p>
        </p:txBody>
      </p:sp>
      <p:sp>
        <p:nvSpPr>
          <p:cNvPr id="8" name="Line Callout 1 (Accent Bar) 7"/>
          <p:cNvSpPr/>
          <p:nvPr/>
        </p:nvSpPr>
        <p:spPr bwMode="auto">
          <a:xfrm>
            <a:off x="6547945" y="4435366"/>
            <a:ext cx="2342970" cy="872358"/>
          </a:xfrm>
          <a:prstGeom prst="accentCallout1">
            <a:avLst>
              <a:gd name="adj1" fmla="val 18750"/>
              <a:gd name="adj2" fmla="val -8333"/>
              <a:gd name="adj3" fmla="val 84789"/>
              <a:gd name="adj4" fmla="val -11728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Nếu</a:t>
            </a:r>
            <a:r>
              <a:rPr kumimoji="0" lang="en-US" sz="1800" b="0" i="0" u="none" strike="noStrike" cap="none" normalizeH="0" smtClean="0">
                <a:ln>
                  <a:noFill/>
                </a:ln>
                <a:solidFill>
                  <a:schemeClr val="tx1"/>
                </a:solidFill>
                <a:effectLst/>
                <a:latin typeface="Arial" charset="0"/>
              </a:rPr>
              <a:t> thực hiện thành công</a:t>
            </a:r>
            <a:endParaRPr kumimoji="0" lang="en-US" sz="1800" b="0" i="0" u="none" strike="noStrike" cap="none" normalizeH="0" baseline="0" smtClean="0">
              <a:ln>
                <a:noFill/>
              </a:ln>
              <a:solidFill>
                <a:schemeClr val="tx1"/>
              </a:solidFill>
              <a:effectLst/>
              <a:latin typeface="Arial" charset="0"/>
            </a:endParaRPr>
          </a:p>
        </p:txBody>
      </p:sp>
      <p:sp>
        <p:nvSpPr>
          <p:cNvPr id="9" name="Line Callout 1 (Accent Bar) 8"/>
          <p:cNvSpPr/>
          <p:nvPr/>
        </p:nvSpPr>
        <p:spPr bwMode="auto">
          <a:xfrm>
            <a:off x="6547945" y="5532925"/>
            <a:ext cx="2342970" cy="872358"/>
          </a:xfrm>
          <a:prstGeom prst="accentCallout1">
            <a:avLst>
              <a:gd name="adj1" fmla="val 18750"/>
              <a:gd name="adj2" fmla="val -8333"/>
              <a:gd name="adj3" fmla="val 52259"/>
              <a:gd name="adj4" fmla="val -129397"/>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Nếu</a:t>
            </a:r>
            <a:r>
              <a:rPr kumimoji="0" lang="en-US" sz="1800" b="0" i="0" u="none" strike="noStrike" cap="none" normalizeH="0" smtClean="0">
                <a:ln>
                  <a:noFill/>
                </a:ln>
                <a:solidFill>
                  <a:schemeClr val="tx1"/>
                </a:solidFill>
                <a:effectLst/>
                <a:latin typeface="Arial" charset="0"/>
              </a:rPr>
              <a:t> gặp bất kỳ lỗi nào</a:t>
            </a:r>
            <a:endParaRPr kumimoji="0" lang="en-US" sz="1800" b="0" i="0" u="none" strike="noStrike" cap="none" normalizeH="0" baseline="0" smtClean="0">
              <a:ln>
                <a:noFill/>
              </a:ln>
              <a:solidFill>
                <a:schemeClr val="tx1"/>
              </a:solidFill>
              <a:effectLst/>
              <a:latin typeface="Arial"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19</a:t>
            </a:fld>
            <a:endParaRPr lang="en-GB"/>
          </a:p>
        </p:txBody>
      </p:sp>
    </p:spTree>
    <p:extLst>
      <p:ext uri="{BB962C8B-B14F-4D97-AF65-F5344CB8AC3E}">
        <p14:creationId xmlns:p14="http://schemas.microsoft.com/office/powerpoint/2010/main" val="2687425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2384" y="471163"/>
            <a:ext cx="7821616" cy="487363"/>
          </a:xfrm>
        </p:spPr>
        <p:txBody>
          <a:bodyPr/>
          <a:lstStyle/>
          <a:p>
            <a:r>
              <a:rPr lang="en-US" smtClean="0"/>
              <a:t>Sử dụng các điểm savepoint trong Rollback</a:t>
            </a:r>
            <a:endParaRPr lang="en-US"/>
          </a:p>
        </p:txBody>
      </p:sp>
      <p:sp>
        <p:nvSpPr>
          <p:cNvPr id="3" name="Content Placeholder 2"/>
          <p:cNvSpPr>
            <a:spLocks noGrp="1"/>
          </p:cNvSpPr>
          <p:nvPr>
            <p:ph idx="1"/>
          </p:nvPr>
        </p:nvSpPr>
        <p:spPr/>
        <p:txBody>
          <a:bodyPr/>
          <a:lstStyle/>
          <a:p>
            <a:r>
              <a:rPr lang="en-US" sz="2400" smtClean="0"/>
              <a:t>Savepoint cung cấp khả năng kiểm soát giao dịch bổ sung. </a:t>
            </a:r>
          </a:p>
          <a:p>
            <a:r>
              <a:rPr lang="en-US" sz="2400" smtClean="0"/>
              <a:t>Khi đặt các điểm savepoint, với mục đích thiết lập các điểm rollback hợp lý trong một giao dịch. Nễu có lỗi xảy ra sau một điểm savepoint nào đó, ta có thể sử dụng rollback để toàn tất các thay đổi hoặc chỉ những thay đổi được chỉ định tại điểm savepoint</a:t>
            </a:r>
          </a:p>
          <a:p>
            <a:r>
              <a:rPr lang="en-US" sz="2400" smtClean="0"/>
              <a:t>Connection có hai phương pháp cho ta quản lý Savepoint:</a:t>
            </a:r>
          </a:p>
          <a:p>
            <a:pPr lvl="1"/>
            <a:r>
              <a:rPr lang="en-US" sz="2000" smtClean="0">
                <a:solidFill>
                  <a:schemeClr val="tx1"/>
                </a:solidFill>
                <a:latin typeface="Consolas" panose="020B0609020204030204" pitchFamily="49" charset="0"/>
              </a:rPr>
              <a:t>setSavepoint(String savepointName): Thiết lập điểm savepoint</a:t>
            </a:r>
          </a:p>
          <a:p>
            <a:pPr lvl="1"/>
            <a:r>
              <a:rPr lang="en-US" sz="2000" smtClean="0">
                <a:solidFill>
                  <a:schemeClr val="tx1"/>
                </a:solidFill>
                <a:latin typeface="Consolas" panose="020B0609020204030204" pitchFamily="49" charset="0"/>
              </a:rPr>
              <a:t>releaseSavepoint(Savepoint savepointName): xóa điểm savepoint</a:t>
            </a:r>
            <a:endParaRPr lang="en-US" sz="2000">
              <a:solidFill>
                <a:schemeClr val="tx1"/>
              </a:solidFill>
              <a:latin typeface="Consolas" panose="020B0609020204030204" pitchFamily="49" charset="0"/>
            </a:endParaRPr>
          </a:p>
        </p:txBody>
      </p:sp>
      <p:sp>
        <p:nvSpPr>
          <p:cNvPr id="5" name="Slide Number Placeholder 4"/>
          <p:cNvSpPr>
            <a:spLocks noGrp="1"/>
          </p:cNvSpPr>
          <p:nvPr>
            <p:ph type="sldNum" sz="quarter" idx="11"/>
          </p:nvPr>
        </p:nvSpPr>
        <p:spPr/>
        <p:txBody>
          <a:bodyPr/>
          <a:lstStyle/>
          <a:p>
            <a:fld id="{B6B660BE-11E5-49C5-9092-33DADC997675}" type="slidenum">
              <a:rPr lang="en-GB" smtClean="0"/>
              <a:t>20</a:t>
            </a:fld>
            <a:endParaRPr lang="en-GB"/>
          </a:p>
        </p:txBody>
      </p:sp>
    </p:spTree>
    <p:extLst>
      <p:ext uri="{BB962C8B-B14F-4D97-AF65-F5344CB8AC3E}">
        <p14:creationId xmlns:p14="http://schemas.microsoft.com/office/powerpoint/2010/main" val="1909378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sử dụng các điểm Savepoint</a:t>
            </a:r>
            <a:endParaRPr lang="en-US"/>
          </a:p>
        </p:txBody>
      </p:sp>
      <p:pic>
        <p:nvPicPr>
          <p:cNvPr id="4" name="Content Placeholder 3" descr="Screen Clipping"/>
          <p:cNvPicPr>
            <a:picLocks noGrp="1" noChangeAspect="1"/>
          </p:cNvPicPr>
          <p:nvPr>
            <p:ph idx="1"/>
          </p:nvPr>
        </p:nvPicPr>
        <p:blipFill rotWithShape="1">
          <a:blip r:embed="rId2">
            <a:extLst>
              <a:ext uri="{28A0092B-C50C-407E-A947-70E740481C1C}">
                <a14:useLocalDpi xmlns:a14="http://schemas.microsoft.com/office/drawing/2010/main" val="0"/>
              </a:ext>
            </a:extLst>
          </a:blip>
          <a:srcRect l="3720" b="1987"/>
          <a:stretch/>
        </p:blipFill>
        <p:spPr>
          <a:xfrm>
            <a:off x="2217682" y="1385543"/>
            <a:ext cx="4897847" cy="4836581"/>
          </a:xfrm>
          <a:ln>
            <a:solidFill>
              <a:schemeClr val="accent1"/>
            </a:solidFill>
          </a:ln>
        </p:spPr>
      </p:pic>
      <p:sp>
        <p:nvSpPr>
          <p:cNvPr id="5" name="Line Callout 1 (Accent Bar) 4"/>
          <p:cNvSpPr/>
          <p:nvPr/>
        </p:nvSpPr>
        <p:spPr bwMode="auto">
          <a:xfrm>
            <a:off x="7052441" y="1923393"/>
            <a:ext cx="2091559" cy="662152"/>
          </a:xfrm>
          <a:prstGeom prst="accentCallout1">
            <a:avLst>
              <a:gd name="adj1" fmla="val 18750"/>
              <a:gd name="adj2" fmla="val -8333"/>
              <a:gd name="adj3" fmla="val 140691"/>
              <a:gd name="adj4" fmla="val -59439"/>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Điểm Savepoint thứ nhất</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069749" y="4729655"/>
            <a:ext cx="2894738" cy="662152"/>
          </a:xfrm>
          <a:prstGeom prst="accentCallout1">
            <a:avLst>
              <a:gd name="adj1" fmla="val 18750"/>
              <a:gd name="adj2" fmla="val -8333"/>
              <a:gd name="adj3" fmla="val 150215"/>
              <a:gd name="adj4" fmla="val -4963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Rollback đến điểm Savepoint</a:t>
            </a:r>
            <a:endParaRPr kumimoji="0" lang="en-US" sz="1800" b="0" i="0" u="none" strike="noStrike" cap="none" normalizeH="0" baseline="0" smtClean="0">
              <a:ln>
                <a:noFill/>
              </a:ln>
              <a:solidFill>
                <a:schemeClr val="tx1"/>
              </a:solidFill>
              <a:effectLst/>
              <a:latin typeface="Arial" charset="0"/>
            </a:endParaRPr>
          </a:p>
        </p:txBody>
      </p:sp>
      <p:sp>
        <p:nvSpPr>
          <p:cNvPr id="7" name="Slide Number Placeholder 6"/>
          <p:cNvSpPr>
            <a:spLocks noGrp="1"/>
          </p:cNvSpPr>
          <p:nvPr>
            <p:ph type="sldNum" sz="quarter" idx="11"/>
          </p:nvPr>
        </p:nvSpPr>
        <p:spPr/>
        <p:txBody>
          <a:bodyPr/>
          <a:lstStyle/>
          <a:p>
            <a:fld id="{B6B660BE-11E5-49C5-9092-33DADC997675}" type="slidenum">
              <a:rPr lang="en-GB" smtClean="0"/>
              <a:t>21</a:t>
            </a:fld>
            <a:endParaRPr lang="en-GB"/>
          </a:p>
        </p:txBody>
      </p:sp>
    </p:spTree>
    <p:extLst>
      <p:ext uri="{BB962C8B-B14F-4D97-AF65-F5344CB8AC3E}">
        <p14:creationId xmlns:p14="http://schemas.microsoft.com/office/powerpoint/2010/main" val="40795629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startAt="6"/>
            </a:pPr>
            <a:r>
              <a:rPr lang="en-US" sz="2400" b="1" smtClean="0"/>
              <a:t>RowSet</a:t>
            </a:r>
            <a:endParaRPr lang="en-US" sz="2400" b="1"/>
          </a:p>
          <a:p>
            <a:pPr marL="457200" indent="-457200">
              <a:buFont typeface="+mj-lt"/>
              <a:buAutoNum type="arabicPeriod" startAt="6"/>
            </a:pPr>
            <a:r>
              <a:rPr lang="en-US" sz="2400" b="1" smtClean="0">
                <a:solidFill>
                  <a:srgbClr val="FF0000"/>
                </a:solidFill>
              </a:rPr>
              <a:t>Quản lý giao dịch (Transaction Management-TM) trong JDBC</a:t>
            </a:r>
          </a:p>
          <a:p>
            <a:pPr marL="457200" indent="-457200">
              <a:buFont typeface="+mj-lt"/>
              <a:buAutoNum type="arabicPeriod" startAt="6"/>
            </a:pPr>
            <a:r>
              <a:rPr lang="en-US" sz="2400" b="1" smtClean="0"/>
              <a:t>Xử lý Batch trong JDBC</a:t>
            </a:r>
          </a:p>
          <a:p>
            <a:pPr marL="457200" indent="-457200">
              <a:buFont typeface="+mj-lt"/>
              <a:buAutoNum type="arabicPeriod" startAt="6"/>
            </a:pPr>
            <a:r>
              <a:rPr lang="en-US" sz="2400" b="1" smtClean="0"/>
              <a:t>Q&amp;A</a:t>
            </a:r>
          </a:p>
        </p:txBody>
      </p:sp>
      <p:sp>
        <p:nvSpPr>
          <p:cNvPr id="4" name="Slide Number Placeholder 3"/>
          <p:cNvSpPr>
            <a:spLocks noGrp="1"/>
          </p:cNvSpPr>
          <p:nvPr>
            <p:ph type="sldNum" sz="quarter" idx="12"/>
          </p:nvPr>
        </p:nvSpPr>
        <p:spPr/>
        <p:txBody>
          <a:bodyPr/>
          <a:lstStyle/>
          <a:p>
            <a:fld id="{D55F1051-63A8-40BE-A0A8-9F6D9BC932E4}" type="slidenum">
              <a:rPr lang="en-US" smtClean="0"/>
              <a:t>22</a:t>
            </a:fld>
            <a:endParaRPr lang="en-US"/>
          </a:p>
        </p:txBody>
      </p:sp>
    </p:spTree>
    <p:extLst>
      <p:ext uri="{BB962C8B-B14F-4D97-AF65-F5344CB8AC3E}">
        <p14:creationId xmlns:p14="http://schemas.microsoft.com/office/powerpoint/2010/main" val="647166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5.8.1. Giới </a:t>
            </a:r>
            <a:r>
              <a:rPr lang="en-US" smtClean="0"/>
              <a:t>thiệu</a:t>
            </a:r>
            <a:endParaRPr lang="en-US"/>
          </a:p>
        </p:txBody>
      </p:sp>
      <p:sp>
        <p:nvSpPr>
          <p:cNvPr id="3" name="Content Placeholder 2"/>
          <p:cNvSpPr>
            <a:spLocks noGrp="1"/>
          </p:cNvSpPr>
          <p:nvPr>
            <p:ph idx="1"/>
          </p:nvPr>
        </p:nvSpPr>
        <p:spPr/>
        <p:txBody>
          <a:bodyPr/>
          <a:lstStyle/>
          <a:p>
            <a:r>
              <a:rPr lang="en-US" sz="2200" smtClean="0"/>
              <a:t>Thay vì thực hiện một truy vấn đơn lẻ, chúng ta có thể thực hiện một nhóm (bó) các truy vấn. Điều này làm hiệu suất chương trình hơn. </a:t>
            </a:r>
          </a:p>
          <a:p>
            <a:r>
              <a:rPr lang="en-US" sz="2200" smtClean="0"/>
              <a:t>Khi một người gửi nhiều câu lệnh SQL cùng một lúc đến CSDL, chi phí giao tiếp giảm đáng kể.</a:t>
            </a:r>
          </a:p>
          <a:p>
            <a:r>
              <a:rPr lang="en-US" sz="2200" smtClean="0"/>
              <a:t>Các giao diện java.sql.Statement và java.sql.PreparedStatement cung cấp các phương thức xử lý hàng loạt.</a:t>
            </a:r>
          </a:p>
          <a:p>
            <a:r>
              <a:rPr lang="en-US" sz="2200" smtClean="0"/>
              <a:t>Ưu điểm của xử lý batch</a:t>
            </a:r>
          </a:p>
          <a:p>
            <a:pPr lvl="1"/>
            <a:r>
              <a:rPr lang="en-US" sz="2200" smtClean="0"/>
              <a:t>Hiệu suất nhanh</a:t>
            </a:r>
            <a:endParaRPr lang="en-US" sz="2200"/>
          </a:p>
        </p:txBody>
      </p:sp>
      <p:sp>
        <p:nvSpPr>
          <p:cNvPr id="5" name="Slide Number Placeholder 4"/>
          <p:cNvSpPr>
            <a:spLocks noGrp="1"/>
          </p:cNvSpPr>
          <p:nvPr>
            <p:ph type="sldNum" sz="quarter" idx="11"/>
          </p:nvPr>
        </p:nvSpPr>
        <p:spPr/>
        <p:txBody>
          <a:bodyPr/>
          <a:lstStyle/>
          <a:p>
            <a:fld id="{B6B660BE-11E5-49C5-9092-33DADC997675}" type="slidenum">
              <a:rPr lang="en-GB" smtClean="0"/>
              <a:t>23</a:t>
            </a:fld>
            <a:endParaRPr lang="en-GB"/>
          </a:p>
        </p:txBody>
      </p:sp>
    </p:spTree>
    <p:extLst>
      <p:ext uri="{BB962C8B-B14F-4D97-AF65-F5344CB8AC3E}">
        <p14:creationId xmlns:p14="http://schemas.microsoft.com/office/powerpoint/2010/main" val="35504522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5.8.2. Các </a:t>
            </a:r>
            <a:r>
              <a:rPr lang="en-US" smtClean="0"/>
              <a:t>phương thức trong giao diện</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18942231"/>
              </p:ext>
            </p:extLst>
          </p:nvPr>
        </p:nvGraphicFramePr>
        <p:xfrm>
          <a:off x="598252" y="1365359"/>
          <a:ext cx="8229600" cy="4130040"/>
        </p:xfrm>
        <a:graphic>
          <a:graphicData uri="http://schemas.openxmlformats.org/drawingml/2006/table">
            <a:tbl>
              <a:tblPr firstRow="1" bandRow="1">
                <a:tableStyleId>{5C22544A-7EE6-4342-B048-85BDC9FD1C3A}</a:tableStyleId>
              </a:tblPr>
              <a:tblGrid>
                <a:gridCol w="2832538"/>
                <a:gridCol w="5397062"/>
              </a:tblGrid>
              <a:tr h="370840">
                <a:tc>
                  <a:txBody>
                    <a:bodyPr/>
                    <a:lstStyle/>
                    <a:p>
                      <a:pPr algn="l" fontAlgn="t"/>
                      <a:r>
                        <a:rPr lang="en-US" smtClean="0">
                          <a:solidFill>
                            <a:srgbClr val="000000"/>
                          </a:solidFill>
                          <a:effectLst/>
                          <a:latin typeface="+mj-lt"/>
                        </a:rPr>
                        <a:t>Phương</a:t>
                      </a:r>
                      <a:r>
                        <a:rPr lang="en-US" baseline="0" smtClean="0">
                          <a:solidFill>
                            <a:srgbClr val="000000"/>
                          </a:solidFill>
                          <a:effectLst/>
                          <a:latin typeface="+mj-lt"/>
                        </a:rPr>
                        <a:t> thức</a:t>
                      </a:r>
                      <a:endParaRPr lang="en-US">
                        <a:solidFill>
                          <a:srgbClr val="000000"/>
                        </a:solidFill>
                        <a:effectLst/>
                        <a:latin typeface="+mj-lt"/>
                      </a:endParaRPr>
                    </a:p>
                  </a:txBody>
                  <a:tcPr marL="114300" marR="114300" marT="114300" marB="114300"/>
                </a:tc>
                <a:tc>
                  <a:txBody>
                    <a:bodyPr/>
                    <a:lstStyle/>
                    <a:p>
                      <a:pPr algn="l" fontAlgn="t"/>
                      <a:r>
                        <a:rPr lang="en-US" smtClean="0">
                          <a:solidFill>
                            <a:srgbClr val="000000"/>
                          </a:solidFill>
                          <a:effectLst/>
                          <a:latin typeface="+mj-lt"/>
                        </a:rPr>
                        <a:t>Mô</a:t>
                      </a:r>
                      <a:r>
                        <a:rPr lang="en-US" baseline="0" smtClean="0">
                          <a:solidFill>
                            <a:srgbClr val="000000"/>
                          </a:solidFill>
                          <a:effectLst/>
                          <a:latin typeface="+mj-lt"/>
                        </a:rPr>
                        <a:t> tả</a:t>
                      </a:r>
                      <a:endParaRPr lang="en-US">
                        <a:solidFill>
                          <a:srgbClr val="000000"/>
                        </a:solidFill>
                        <a:effectLst/>
                        <a:latin typeface="+mj-lt"/>
                      </a:endParaRPr>
                    </a:p>
                  </a:txBody>
                  <a:tcPr marL="114300" marR="114300" marT="114300" marB="114300"/>
                </a:tc>
              </a:tr>
              <a:tr h="370840">
                <a:tc>
                  <a:txBody>
                    <a:bodyPr/>
                    <a:lstStyle/>
                    <a:p>
                      <a:pPr algn="just" fontAlgn="t"/>
                      <a:r>
                        <a:rPr lang="en-US">
                          <a:solidFill>
                            <a:srgbClr val="333333"/>
                          </a:solidFill>
                          <a:effectLst/>
                          <a:latin typeface="+mj-lt"/>
                        </a:rPr>
                        <a:t>void addBatch(String query)</a:t>
                      </a:r>
                    </a:p>
                  </a:txBody>
                  <a:tcPr marL="76200" marR="76200" marT="76200" marB="76200"/>
                </a:tc>
                <a:tc>
                  <a:txBody>
                    <a:bodyPr/>
                    <a:lstStyle/>
                    <a:p>
                      <a:pPr algn="just" fontAlgn="t"/>
                      <a:r>
                        <a:rPr lang="en-US" smtClean="0">
                          <a:solidFill>
                            <a:srgbClr val="333333"/>
                          </a:solidFill>
                          <a:effectLst/>
                          <a:latin typeface="+mj-lt"/>
                        </a:rPr>
                        <a:t>Sử</a:t>
                      </a:r>
                      <a:r>
                        <a:rPr lang="en-US" baseline="0" smtClean="0">
                          <a:solidFill>
                            <a:srgbClr val="333333"/>
                          </a:solidFill>
                          <a:effectLst/>
                          <a:latin typeface="+mj-lt"/>
                        </a:rPr>
                        <a:t> dụng để gom các câu lệnh đơn lẻ thành một lô</a:t>
                      </a:r>
                      <a:endParaRPr lang="en-US">
                        <a:solidFill>
                          <a:srgbClr val="333333"/>
                        </a:solidFill>
                        <a:effectLst/>
                        <a:latin typeface="+mj-lt"/>
                      </a:endParaRPr>
                    </a:p>
                  </a:txBody>
                  <a:tcPr marL="76200" marR="76200" marT="76200" marB="76200"/>
                </a:tc>
              </a:tr>
              <a:tr h="370840">
                <a:tc>
                  <a:txBody>
                    <a:bodyPr/>
                    <a:lstStyle/>
                    <a:p>
                      <a:pPr algn="just" fontAlgn="t"/>
                      <a:r>
                        <a:rPr lang="en-US">
                          <a:solidFill>
                            <a:srgbClr val="333333"/>
                          </a:solidFill>
                          <a:effectLst/>
                          <a:latin typeface="+mj-lt"/>
                        </a:rPr>
                        <a:t>int[] executeBatch()</a:t>
                      </a:r>
                    </a:p>
                  </a:txBody>
                  <a:tcPr marL="76200" marR="76200" marT="76200" marB="76200"/>
                </a:tc>
                <a:tc>
                  <a:txBody>
                    <a:bodyPr/>
                    <a:lstStyle/>
                    <a:p>
                      <a:pPr algn="just" fontAlgn="t"/>
                      <a:r>
                        <a:rPr lang="en-US" smtClean="0">
                          <a:solidFill>
                            <a:srgbClr val="333333"/>
                          </a:solidFill>
                          <a:effectLst/>
                          <a:latin typeface="+mj-lt"/>
                        </a:rPr>
                        <a:t>Thực</a:t>
                      </a:r>
                      <a:r>
                        <a:rPr lang="en-US" baseline="0" smtClean="0">
                          <a:solidFill>
                            <a:srgbClr val="333333"/>
                          </a:solidFill>
                          <a:effectLst/>
                          <a:latin typeface="+mj-lt"/>
                        </a:rPr>
                        <a:t> thi nhóm câu lệnh. Trả về một mảng số nguyên và mỗi phần tử của mảng biểu thị số lượng được cập nhật cho câu lệnh tương tự</a:t>
                      </a:r>
                      <a:endParaRPr lang="en-US">
                        <a:solidFill>
                          <a:srgbClr val="333333"/>
                        </a:solidFill>
                        <a:effectLst/>
                        <a:latin typeface="+mj-lt"/>
                      </a:endParaRPr>
                    </a:p>
                  </a:txBody>
                  <a:tcPr marL="76200" marR="76200" marT="76200" marB="76200"/>
                </a:tc>
              </a:tr>
              <a:tr h="370840">
                <a:tc>
                  <a:txBody>
                    <a:bodyPr/>
                    <a:lstStyle/>
                    <a:p>
                      <a:pPr algn="just" fontAlgn="t"/>
                      <a:r>
                        <a:rPr lang="en-US">
                          <a:solidFill>
                            <a:srgbClr val="333333"/>
                          </a:solidFill>
                          <a:effectLst/>
                          <a:latin typeface="+mj-lt"/>
                        </a:rPr>
                        <a:t>boolean DatabaseMetaData.supportsBatchUpdates() throws SQLException</a:t>
                      </a:r>
                    </a:p>
                  </a:txBody>
                  <a:tcPr marL="76200" marR="76200" marT="76200" marB="76200"/>
                </a:tc>
                <a:tc>
                  <a:txBody>
                    <a:bodyPr/>
                    <a:lstStyle/>
                    <a:p>
                      <a:pPr algn="just" fontAlgn="t"/>
                      <a:r>
                        <a:rPr lang="en-US" smtClean="0">
                          <a:solidFill>
                            <a:srgbClr val="333333"/>
                          </a:solidFill>
                          <a:effectLst/>
                          <a:latin typeface="+mj-lt"/>
                        </a:rPr>
                        <a:t>Nếu</a:t>
                      </a:r>
                      <a:r>
                        <a:rPr lang="en-US" baseline="0" smtClean="0">
                          <a:solidFill>
                            <a:srgbClr val="333333"/>
                          </a:solidFill>
                          <a:effectLst/>
                          <a:latin typeface="+mj-lt"/>
                        </a:rPr>
                        <a:t> CSDL đích tạo điều kiện thuận lợi cho việc xử lý cập nhật hang loạt, thì phương thức trả về true</a:t>
                      </a:r>
                      <a:endParaRPr lang="en-US">
                        <a:solidFill>
                          <a:srgbClr val="333333"/>
                        </a:solidFill>
                        <a:effectLst/>
                        <a:latin typeface="+mj-lt"/>
                      </a:endParaRPr>
                    </a:p>
                  </a:txBody>
                  <a:tcPr marL="76200" marR="76200" marT="76200" marB="76200"/>
                </a:tc>
              </a:tr>
              <a:tr h="370840">
                <a:tc>
                  <a:txBody>
                    <a:bodyPr/>
                    <a:lstStyle/>
                    <a:p>
                      <a:pPr algn="just" fontAlgn="t"/>
                      <a:r>
                        <a:rPr lang="en-US">
                          <a:solidFill>
                            <a:srgbClr val="333333"/>
                          </a:solidFill>
                          <a:effectLst/>
                          <a:latin typeface="+mj-lt"/>
                        </a:rPr>
                        <a:t>void clearBatch()</a:t>
                      </a:r>
                    </a:p>
                  </a:txBody>
                  <a:tcPr marL="76200" marR="76200" marT="76200" marB="76200"/>
                </a:tc>
                <a:tc>
                  <a:txBody>
                    <a:bodyPr/>
                    <a:lstStyle/>
                    <a:p>
                      <a:pPr algn="just" fontAlgn="t"/>
                      <a:r>
                        <a:rPr lang="en-US" smtClean="0">
                          <a:solidFill>
                            <a:srgbClr val="333333"/>
                          </a:solidFill>
                          <a:effectLst/>
                          <a:latin typeface="+mj-lt"/>
                        </a:rPr>
                        <a:t>Phương</a:t>
                      </a:r>
                      <a:r>
                        <a:rPr lang="en-US" baseline="0" smtClean="0">
                          <a:solidFill>
                            <a:srgbClr val="333333"/>
                          </a:solidFill>
                          <a:effectLst/>
                          <a:latin typeface="+mj-lt"/>
                        </a:rPr>
                        <a:t> thức loại bỏ các câu lệnh mà đã thêm bằng phương thức addBatch</a:t>
                      </a:r>
                      <a:endParaRPr lang="en-US">
                        <a:solidFill>
                          <a:srgbClr val="333333"/>
                        </a:solidFill>
                        <a:effectLst/>
                        <a:latin typeface="+mj-lt"/>
                      </a:endParaRPr>
                    </a:p>
                  </a:txBody>
                  <a:tcPr marL="76200" marR="76200" marT="76200" marB="76200"/>
                </a:tc>
              </a:tr>
            </a:tbl>
          </a:graphicData>
        </a:graphic>
      </p:graphicFrame>
      <p:sp>
        <p:nvSpPr>
          <p:cNvPr id="5" name="Slide Number Placeholder 4"/>
          <p:cNvSpPr>
            <a:spLocks noGrp="1"/>
          </p:cNvSpPr>
          <p:nvPr>
            <p:ph type="sldNum" sz="quarter" idx="11"/>
          </p:nvPr>
        </p:nvSpPr>
        <p:spPr/>
        <p:txBody>
          <a:bodyPr/>
          <a:lstStyle/>
          <a:p>
            <a:fld id="{B6B660BE-11E5-49C5-9092-33DADC997675}" type="slidenum">
              <a:rPr lang="en-GB" smtClean="0"/>
              <a:t>24</a:t>
            </a:fld>
            <a:endParaRPr lang="en-GB"/>
          </a:p>
        </p:txBody>
      </p:sp>
    </p:spTree>
    <p:extLst>
      <p:ext uri="{BB962C8B-B14F-4D97-AF65-F5344CB8AC3E}">
        <p14:creationId xmlns:p14="http://schemas.microsoft.com/office/powerpoint/2010/main" val="1538627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5.8.3. Thực </a:t>
            </a:r>
            <a:r>
              <a:rPr lang="en-US" smtClean="0"/>
              <a:t>thi xử lý lô trong JDBC</a:t>
            </a:r>
            <a:endParaRPr lang="en-US"/>
          </a:p>
        </p:txBody>
      </p:sp>
      <p:sp>
        <p:nvSpPr>
          <p:cNvPr id="3" name="Content Placeholder 2"/>
          <p:cNvSpPr>
            <a:spLocks noGrp="1"/>
          </p:cNvSpPr>
          <p:nvPr>
            <p:ph idx="1"/>
          </p:nvPr>
        </p:nvSpPr>
        <p:spPr/>
        <p:txBody>
          <a:bodyPr/>
          <a:lstStyle/>
          <a:p>
            <a:r>
              <a:rPr lang="en-US" smtClean="0"/>
              <a:t>Load Driver</a:t>
            </a:r>
          </a:p>
          <a:p>
            <a:r>
              <a:rPr lang="en-US" smtClean="0"/>
              <a:t>Tạo Kết nối</a:t>
            </a:r>
          </a:p>
          <a:p>
            <a:r>
              <a:rPr lang="en-US" smtClean="0"/>
              <a:t>Tạo Câu lệnh</a:t>
            </a:r>
          </a:p>
          <a:p>
            <a:r>
              <a:rPr lang="en-US" smtClean="0"/>
              <a:t>Thêm truy vấn vào Batch</a:t>
            </a:r>
          </a:p>
          <a:p>
            <a:r>
              <a:rPr lang="en-US" smtClean="0"/>
              <a:t>Thực thi Batch</a:t>
            </a:r>
          </a:p>
          <a:p>
            <a:r>
              <a:rPr lang="en-US" smtClean="0"/>
              <a:t>Đóng kết nối.</a:t>
            </a:r>
            <a:endParaRPr lang="en-US"/>
          </a:p>
        </p:txBody>
      </p:sp>
      <p:sp>
        <p:nvSpPr>
          <p:cNvPr id="5" name="Slide Number Placeholder 4"/>
          <p:cNvSpPr>
            <a:spLocks noGrp="1"/>
          </p:cNvSpPr>
          <p:nvPr>
            <p:ph type="sldNum" sz="quarter" idx="11"/>
          </p:nvPr>
        </p:nvSpPr>
        <p:spPr/>
        <p:txBody>
          <a:bodyPr/>
          <a:lstStyle/>
          <a:p>
            <a:fld id="{B6B660BE-11E5-49C5-9092-33DADC997675}" type="slidenum">
              <a:rPr lang="en-GB" smtClean="0"/>
              <a:t>25</a:t>
            </a:fld>
            <a:endParaRPr lang="en-GB"/>
          </a:p>
        </p:txBody>
      </p:sp>
    </p:spTree>
    <p:extLst>
      <p:ext uri="{BB962C8B-B14F-4D97-AF65-F5344CB8AC3E}">
        <p14:creationId xmlns:p14="http://schemas.microsoft.com/office/powerpoint/2010/main" val="42878738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6552" y="1658468"/>
            <a:ext cx="6366201" cy="3943546"/>
          </a:xfrm>
          <a:ln>
            <a:solidFill>
              <a:schemeClr val="accent1"/>
            </a:solidFill>
          </a:ln>
        </p:spPr>
      </p:pic>
      <p:sp>
        <p:nvSpPr>
          <p:cNvPr id="5" name="Line Callout 1 (Accent Bar) 4"/>
          <p:cNvSpPr/>
          <p:nvPr/>
        </p:nvSpPr>
        <p:spPr bwMode="auto">
          <a:xfrm>
            <a:off x="6053959" y="1450428"/>
            <a:ext cx="2910528" cy="914400"/>
          </a:xfrm>
          <a:prstGeom prst="accentCallout1">
            <a:avLst>
              <a:gd name="adj1" fmla="val 18750"/>
              <a:gd name="adj2" fmla="val -8333"/>
              <a:gd name="adj3" fmla="val 158477"/>
              <a:gd name="adj4" fmla="val -43389"/>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Thêm</a:t>
            </a:r>
            <a:r>
              <a:rPr kumimoji="0" lang="en-US" sz="1800" b="0" i="0" u="none" strike="noStrike" cap="none" normalizeH="0" smtClean="0">
                <a:ln>
                  <a:noFill/>
                </a:ln>
                <a:solidFill>
                  <a:schemeClr val="tx1"/>
                </a:solidFill>
                <a:effectLst/>
                <a:latin typeface="Arial" charset="0"/>
              </a:rPr>
              <a:t> lệnh thứ nhất vào bó</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053959" y="3762704"/>
            <a:ext cx="2910528" cy="914400"/>
          </a:xfrm>
          <a:prstGeom prst="accentCallout1">
            <a:avLst>
              <a:gd name="adj1" fmla="val 18750"/>
              <a:gd name="adj2" fmla="val -8333"/>
              <a:gd name="adj3" fmla="val -19684"/>
              <a:gd name="adj4" fmla="val -29667"/>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Thêm</a:t>
            </a:r>
            <a:r>
              <a:rPr kumimoji="0" lang="en-US" sz="1800" b="0" i="0" u="none" strike="noStrike" cap="none" normalizeH="0" smtClean="0">
                <a:ln>
                  <a:noFill/>
                </a:ln>
                <a:solidFill>
                  <a:schemeClr val="tx1"/>
                </a:solidFill>
                <a:effectLst/>
                <a:latin typeface="Arial" charset="0"/>
              </a:rPr>
              <a:t> lệnh thứ hai vào bó</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127532" y="4971394"/>
            <a:ext cx="2910528" cy="914400"/>
          </a:xfrm>
          <a:prstGeom prst="accentCallout1">
            <a:avLst>
              <a:gd name="adj1" fmla="val 18750"/>
              <a:gd name="adj2" fmla="val -8333"/>
              <a:gd name="adj3" fmla="val -64511"/>
              <a:gd name="adj4" fmla="val -4555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Thực</a:t>
            </a:r>
            <a:r>
              <a:rPr kumimoji="0" lang="en-US" sz="1800" b="0" i="0" u="none" strike="noStrike" cap="none" normalizeH="0" smtClean="0">
                <a:ln>
                  <a:noFill/>
                </a:ln>
                <a:solidFill>
                  <a:schemeClr val="tx1"/>
                </a:solidFill>
                <a:effectLst/>
                <a:latin typeface="Arial" charset="0"/>
              </a:rPr>
              <a:t> thi</a:t>
            </a:r>
            <a:endParaRPr kumimoji="0" lang="en-US" sz="1800" b="0" i="0" u="none" strike="noStrike" cap="none" normalizeH="0" baseline="0" smtClean="0">
              <a:ln>
                <a:noFill/>
              </a:ln>
              <a:solidFill>
                <a:schemeClr val="tx1"/>
              </a:solidFill>
              <a:effectLst/>
              <a:latin typeface="Arial" charset="0"/>
            </a:endParaRPr>
          </a:p>
        </p:txBody>
      </p:sp>
      <p:sp>
        <p:nvSpPr>
          <p:cNvPr id="8" name="Slide Number Placeholder 7"/>
          <p:cNvSpPr>
            <a:spLocks noGrp="1"/>
          </p:cNvSpPr>
          <p:nvPr>
            <p:ph type="sldNum" sz="quarter" idx="11"/>
          </p:nvPr>
        </p:nvSpPr>
        <p:spPr/>
        <p:txBody>
          <a:bodyPr/>
          <a:lstStyle/>
          <a:p>
            <a:fld id="{B6B660BE-11E5-49C5-9092-33DADC997675}" type="slidenum">
              <a:rPr lang="en-GB" smtClean="0"/>
              <a:t>26</a:t>
            </a:fld>
            <a:endParaRPr lang="en-GB"/>
          </a:p>
        </p:txBody>
      </p:sp>
    </p:spTree>
    <p:extLst>
      <p:ext uri="{BB962C8B-B14F-4D97-AF65-F5344CB8AC3E}">
        <p14:creationId xmlns:p14="http://schemas.microsoft.com/office/powerpoint/2010/main" val="3981157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5.8.4. JDBC- </a:t>
            </a:r>
            <a:r>
              <a:rPr lang="en-US" smtClean="0"/>
              <a:t>quản lý ngoại lệ</a:t>
            </a:r>
            <a:endParaRPr lang="en-US"/>
          </a:p>
        </p:txBody>
      </p:sp>
      <p:sp>
        <p:nvSpPr>
          <p:cNvPr id="3" name="Content Placeholder 2"/>
          <p:cNvSpPr>
            <a:spLocks noGrp="1"/>
          </p:cNvSpPr>
          <p:nvPr>
            <p:ph idx="1"/>
          </p:nvPr>
        </p:nvSpPr>
        <p:spPr/>
        <p:txBody>
          <a:bodyPr/>
          <a:lstStyle/>
          <a:p>
            <a:r>
              <a:rPr lang="en-US" smtClean="0"/>
              <a:t>Quản lý ngoại lệ cho phép bạn quản lý các ngoại lệ như lỗi do chương trình theo đó có cách kiểm soát nó</a:t>
            </a:r>
          </a:p>
          <a:p>
            <a:r>
              <a:rPr lang="en-US" smtClean="0"/>
              <a:t>Khi một ngoại lệ xảy ra, một ngoại lệ sẽ được ném ra. Nghĩa là, việc thực thi chương trình bị dừng lại, và được huyển hướng đến mệnh đề catch gần nhất. Nếu không có mệnh đề catch nào thì quá trình thực thi chương trình sẽ kết thúc.</a:t>
            </a:r>
          </a:p>
          <a:p>
            <a:r>
              <a:rPr lang="en-US" smtClean="0"/>
              <a:t>Xử lý ngoại lệ của JDBC giống với xử lý ngoại lệ trong Java. Ngoại lệ phổ biến nhất là java.sql.SQLException.</a:t>
            </a:r>
            <a:endParaRPr lang="en-US"/>
          </a:p>
        </p:txBody>
      </p:sp>
      <p:sp>
        <p:nvSpPr>
          <p:cNvPr id="5" name="Slide Number Placeholder 4"/>
          <p:cNvSpPr>
            <a:spLocks noGrp="1"/>
          </p:cNvSpPr>
          <p:nvPr>
            <p:ph type="sldNum" sz="quarter" idx="11"/>
          </p:nvPr>
        </p:nvSpPr>
        <p:spPr/>
        <p:txBody>
          <a:bodyPr/>
          <a:lstStyle/>
          <a:p>
            <a:fld id="{B6B660BE-11E5-49C5-9092-33DADC997675}" type="slidenum">
              <a:rPr lang="en-GB" smtClean="0"/>
              <a:t>27</a:t>
            </a:fld>
            <a:endParaRPr lang="en-GB"/>
          </a:p>
        </p:txBody>
      </p:sp>
    </p:spTree>
    <p:extLst>
      <p:ext uri="{BB962C8B-B14F-4D97-AF65-F5344CB8AC3E}">
        <p14:creationId xmlns:p14="http://schemas.microsoft.com/office/powerpoint/2010/main" val="15977149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Phương thức SQLException</a:t>
            </a:r>
            <a:endParaRPr lang="en-US"/>
          </a:p>
        </p:txBody>
      </p:sp>
      <p:sp>
        <p:nvSpPr>
          <p:cNvPr id="3" name="Content Placeholder 2"/>
          <p:cNvSpPr>
            <a:spLocks noGrp="1"/>
          </p:cNvSpPr>
          <p:nvPr>
            <p:ph idx="1"/>
          </p:nvPr>
        </p:nvSpPr>
        <p:spPr/>
        <p:txBody>
          <a:bodyPr/>
          <a:lstStyle/>
          <a:p>
            <a:r>
              <a:rPr lang="vi-VN"/>
              <a:t>SQLException có thể xảy ra cả trong trình điều khiển và cơ sở dữ liệu. Khi một ngoại lệ như vậy xảy ra, một đối tượng kiểu SQLException sẽ được chuyển đến mệnh đề catch</a:t>
            </a:r>
            <a:r>
              <a:rPr lang="vi-VN" smtClean="0"/>
              <a:t>.</a:t>
            </a:r>
            <a:endParaRPr lang="en-US" smtClean="0"/>
          </a:p>
          <a:p>
            <a:r>
              <a:rPr lang="vi-VN"/>
              <a:t>Bằng cách sử dụng thông tin có sẵn từ đối tượng Exception, bạn có thể bắt được một ngoại lệ và tiếp tục chương trình của mình một cách thích hợp. </a:t>
            </a:r>
            <a:endParaRPr lang="en-US" smtClean="0"/>
          </a:p>
          <a:p>
            <a:r>
              <a:rPr lang="vi-VN"/>
              <a:t>Đối tượng SQLException được truyền có sẵn các phương thức sau để truy xuất thông tin bổ sung về ngoại lệ:</a:t>
            </a:r>
            <a:endParaRPr lang="en-US"/>
          </a:p>
        </p:txBody>
      </p:sp>
      <p:sp>
        <p:nvSpPr>
          <p:cNvPr id="5" name="Slide Number Placeholder 4"/>
          <p:cNvSpPr>
            <a:spLocks noGrp="1"/>
          </p:cNvSpPr>
          <p:nvPr>
            <p:ph type="sldNum" sz="quarter" idx="11"/>
          </p:nvPr>
        </p:nvSpPr>
        <p:spPr/>
        <p:txBody>
          <a:bodyPr/>
          <a:lstStyle/>
          <a:p>
            <a:fld id="{B6B660BE-11E5-49C5-9092-33DADC997675}" type="slidenum">
              <a:rPr lang="en-GB" smtClean="0"/>
              <a:t>28</a:t>
            </a:fld>
            <a:endParaRPr lang="en-GB"/>
          </a:p>
        </p:txBody>
      </p:sp>
    </p:spTree>
    <p:extLst>
      <p:ext uri="{BB962C8B-B14F-4D97-AF65-F5344CB8AC3E}">
        <p14:creationId xmlns:p14="http://schemas.microsoft.com/office/powerpoint/2010/main" val="532068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61833321"/>
              </p:ext>
            </p:extLst>
          </p:nvPr>
        </p:nvGraphicFramePr>
        <p:xfrm>
          <a:off x="457200" y="1092090"/>
          <a:ext cx="8382000" cy="5608320"/>
        </p:xfrm>
        <a:graphic>
          <a:graphicData uri="http://schemas.openxmlformats.org/drawingml/2006/table">
            <a:tbl>
              <a:tblPr firstRow="1" bandRow="1">
                <a:tableStyleId>{5C22544A-7EE6-4342-B048-85BDC9FD1C3A}</a:tableStyleId>
              </a:tblPr>
              <a:tblGrid>
                <a:gridCol w="2149366"/>
                <a:gridCol w="6232634"/>
              </a:tblGrid>
              <a:tr h="370840">
                <a:tc>
                  <a:txBody>
                    <a:bodyPr/>
                    <a:lstStyle/>
                    <a:p>
                      <a:pPr algn="l" fontAlgn="t"/>
                      <a:r>
                        <a:rPr lang="en-US" smtClean="0">
                          <a:solidFill>
                            <a:schemeClr val="tx1"/>
                          </a:solidFill>
                          <a:effectLst/>
                        </a:rPr>
                        <a:t>Phương</a:t>
                      </a:r>
                      <a:r>
                        <a:rPr lang="en-US" baseline="0" smtClean="0">
                          <a:solidFill>
                            <a:schemeClr val="tx1"/>
                          </a:solidFill>
                          <a:effectLst/>
                        </a:rPr>
                        <a:t> thức</a:t>
                      </a:r>
                      <a:endParaRPr lang="en-US">
                        <a:solidFill>
                          <a:schemeClr val="tx1"/>
                        </a:solidFill>
                        <a:effectLst/>
                      </a:endParaRPr>
                    </a:p>
                  </a:txBody>
                  <a:tcPr marL="76200" marR="76200" marT="76200" marB="76200"/>
                </a:tc>
                <a:tc>
                  <a:txBody>
                    <a:bodyPr/>
                    <a:lstStyle/>
                    <a:p>
                      <a:pPr algn="l" fontAlgn="t"/>
                      <a:r>
                        <a:rPr lang="en-US" smtClean="0">
                          <a:solidFill>
                            <a:schemeClr val="tx1"/>
                          </a:solidFill>
                          <a:effectLst/>
                        </a:rPr>
                        <a:t>Mô</a:t>
                      </a:r>
                      <a:r>
                        <a:rPr lang="en-US" baseline="0" smtClean="0">
                          <a:solidFill>
                            <a:schemeClr val="tx1"/>
                          </a:solidFill>
                          <a:effectLst/>
                        </a:rPr>
                        <a:t> tả</a:t>
                      </a:r>
                      <a:endParaRPr lang="en-US">
                        <a:solidFill>
                          <a:schemeClr val="tx1"/>
                        </a:solidFill>
                        <a:effectLst/>
                      </a:endParaRPr>
                    </a:p>
                  </a:txBody>
                  <a:tcPr marL="76200" marR="76200" marT="76200" marB="76200"/>
                </a:tc>
              </a:tr>
              <a:tr h="370840">
                <a:tc>
                  <a:txBody>
                    <a:bodyPr/>
                    <a:lstStyle/>
                    <a:p>
                      <a:pPr fontAlgn="t"/>
                      <a:r>
                        <a:rPr lang="en-US">
                          <a:effectLst/>
                        </a:rPr>
                        <a:t>getErrorCode( )</a:t>
                      </a:r>
                    </a:p>
                  </a:txBody>
                  <a:tcPr marL="76200" marR="76200" marT="76200" marB="76200"/>
                </a:tc>
                <a:tc>
                  <a:txBody>
                    <a:bodyPr/>
                    <a:lstStyle/>
                    <a:p>
                      <a:pPr fontAlgn="t"/>
                      <a:r>
                        <a:rPr lang="en-US" smtClean="0">
                          <a:effectLst/>
                        </a:rPr>
                        <a:t>Trả</a:t>
                      </a:r>
                      <a:r>
                        <a:rPr lang="en-US" baseline="0" smtClean="0">
                          <a:effectLst/>
                        </a:rPr>
                        <a:t> về mã lỗi tương ứng với ngoại lệ xảy ra</a:t>
                      </a:r>
                      <a:endParaRPr lang="en-US">
                        <a:effectLst/>
                      </a:endParaRPr>
                    </a:p>
                  </a:txBody>
                  <a:tcPr marL="76200" marR="76200" marT="76200" marB="76200"/>
                </a:tc>
              </a:tr>
              <a:tr h="370840">
                <a:tc>
                  <a:txBody>
                    <a:bodyPr/>
                    <a:lstStyle/>
                    <a:p>
                      <a:pPr fontAlgn="t"/>
                      <a:r>
                        <a:rPr lang="en-US">
                          <a:effectLst/>
                        </a:rPr>
                        <a:t>getMessage( )</a:t>
                      </a:r>
                    </a:p>
                  </a:txBody>
                  <a:tcPr marL="76200" marR="76200" marT="76200" marB="76200"/>
                </a:tc>
                <a:tc>
                  <a:txBody>
                    <a:bodyPr/>
                    <a:lstStyle/>
                    <a:p>
                      <a:pPr fontAlgn="t"/>
                      <a:r>
                        <a:rPr lang="vi-VN" smtClean="0">
                          <a:effectLst/>
                        </a:rPr>
                        <a:t>Nhận thông báo lỗi của trình điều khiển JDBC cho một lỗi, do trình điều khiển xử lý hoặc nhận số lỗi Oracle và thông báo cho một lỗi cơ sở dữ liệu.</a:t>
                      </a:r>
                      <a:endParaRPr lang="en-US">
                        <a:effectLst/>
                      </a:endParaRPr>
                    </a:p>
                  </a:txBody>
                  <a:tcPr marL="76200" marR="76200" marT="76200" marB="76200"/>
                </a:tc>
              </a:tr>
              <a:tr h="370840">
                <a:tc>
                  <a:txBody>
                    <a:bodyPr/>
                    <a:lstStyle/>
                    <a:p>
                      <a:pPr fontAlgn="t"/>
                      <a:r>
                        <a:rPr lang="en-US">
                          <a:effectLst/>
                        </a:rPr>
                        <a:t>getSQLState( )</a:t>
                      </a:r>
                    </a:p>
                  </a:txBody>
                  <a:tcPr marL="76200" marR="76200" marT="76200" marB="76200"/>
                </a:tc>
                <a:tc>
                  <a:txBody>
                    <a:bodyPr/>
                    <a:lstStyle/>
                    <a:p>
                      <a:pPr fontAlgn="t"/>
                      <a:r>
                        <a:rPr lang="vi-VN" smtClean="0">
                          <a:effectLst/>
                        </a:rPr>
                        <a:t>Nhận chuỗi SQLstate XOPEN. Đối với lỗi trình điều khiển JDBC, không có thông tin hữu ích nào được trả về từ phương pháp này. Đối với lỗi cơ sở dữ liệu, mã SQLstate XOPEN năm chữ số được trả về. Phương thức này có thể trả về null.</a:t>
                      </a:r>
                      <a:endParaRPr lang="en-US">
                        <a:effectLst/>
                      </a:endParaRPr>
                    </a:p>
                  </a:txBody>
                  <a:tcPr marL="76200" marR="76200" marT="76200" marB="76200"/>
                </a:tc>
              </a:tr>
              <a:tr h="370840">
                <a:tc>
                  <a:txBody>
                    <a:bodyPr/>
                    <a:lstStyle/>
                    <a:p>
                      <a:pPr fontAlgn="t"/>
                      <a:r>
                        <a:rPr lang="en-US">
                          <a:effectLst/>
                        </a:rPr>
                        <a:t>getNextException( )</a:t>
                      </a:r>
                    </a:p>
                  </a:txBody>
                  <a:tcPr marL="76200" marR="76200" marT="76200" marB="76200"/>
                </a:tc>
                <a:tc>
                  <a:txBody>
                    <a:bodyPr/>
                    <a:lstStyle/>
                    <a:p>
                      <a:pPr fontAlgn="t"/>
                      <a:r>
                        <a:rPr lang="vi-VN" smtClean="0">
                          <a:effectLst/>
                        </a:rPr>
                        <a:t>Nhận đối tượng Exception tiếp theo trong chuỗi ngoại lệ.</a:t>
                      </a:r>
                      <a:endParaRPr lang="en-US">
                        <a:effectLst/>
                      </a:endParaRPr>
                    </a:p>
                  </a:txBody>
                  <a:tcPr marL="76200" marR="76200" marT="76200" marB="76200"/>
                </a:tc>
              </a:tr>
              <a:tr h="370840">
                <a:tc>
                  <a:txBody>
                    <a:bodyPr/>
                    <a:lstStyle/>
                    <a:p>
                      <a:pPr fontAlgn="t"/>
                      <a:r>
                        <a:rPr lang="en-US">
                          <a:effectLst/>
                        </a:rPr>
                        <a:t>printStackTrace( )</a:t>
                      </a:r>
                    </a:p>
                  </a:txBody>
                  <a:tcPr marL="76200" marR="76200" marT="76200" marB="76200"/>
                </a:tc>
                <a:tc>
                  <a:txBody>
                    <a:bodyPr/>
                    <a:lstStyle/>
                    <a:p>
                      <a:pPr fontAlgn="t"/>
                      <a:r>
                        <a:rPr lang="vi-VN" smtClean="0">
                          <a:effectLst/>
                        </a:rPr>
                        <a:t>In ngoại lệ hiện tại hoặc có thể ném ra, và nó in ngược dòng lỗi chuẩn.</a:t>
                      </a:r>
                      <a:endParaRPr lang="en-US">
                        <a:effectLst/>
                      </a:endParaRPr>
                    </a:p>
                  </a:txBody>
                  <a:tcPr marL="76200" marR="76200" marT="76200" marB="76200"/>
                </a:tc>
              </a:tr>
              <a:tr h="370840">
                <a:tc>
                  <a:txBody>
                    <a:bodyPr/>
                    <a:lstStyle/>
                    <a:p>
                      <a:pPr fontAlgn="t"/>
                      <a:r>
                        <a:rPr lang="en-US">
                          <a:effectLst/>
                        </a:rPr>
                        <a:t>printStackTrace(PrintStream s)</a:t>
                      </a:r>
                    </a:p>
                  </a:txBody>
                  <a:tcPr marL="76200" marR="76200" marT="76200" marB="76200"/>
                </a:tc>
                <a:tc>
                  <a:txBody>
                    <a:bodyPr/>
                    <a:lstStyle/>
                    <a:p>
                      <a:pPr fontAlgn="t"/>
                      <a:r>
                        <a:rPr lang="en-US" smtClean="0">
                          <a:effectLst/>
                        </a:rPr>
                        <a:t>In những</a:t>
                      </a:r>
                      <a:r>
                        <a:rPr lang="en-US" baseline="0" smtClean="0">
                          <a:effectLst/>
                        </a:rPr>
                        <a:t> gì ném ra và dấu vết của nó trong luồng mà được chỉ định</a:t>
                      </a:r>
                      <a:endParaRPr lang="en-US">
                        <a:effectLst/>
                      </a:endParaRPr>
                    </a:p>
                  </a:txBody>
                  <a:tcPr marL="76200" marR="76200" marT="76200" marB="76200"/>
                </a:tc>
              </a:tr>
              <a:tr h="370840">
                <a:tc>
                  <a:txBody>
                    <a:bodyPr/>
                    <a:lstStyle/>
                    <a:p>
                      <a:pPr fontAlgn="t"/>
                      <a:r>
                        <a:rPr lang="en-US">
                          <a:effectLst/>
                        </a:rPr>
                        <a:t>printStackTrace(PrintWriter w)</a:t>
                      </a:r>
                    </a:p>
                  </a:txBody>
                  <a:tcPr marL="76200" marR="76200" marT="76200" marB="76200"/>
                </a:tc>
                <a:tc>
                  <a:txBody>
                    <a:bodyPr/>
                    <a:lstStyle/>
                    <a:p>
                      <a:pPr fontAlgn="t"/>
                      <a:r>
                        <a:rPr lang="en-US" smtClean="0">
                          <a:effectLst/>
                        </a:rPr>
                        <a:t>PrIn phần</a:t>
                      </a:r>
                      <a:r>
                        <a:rPr lang="en-US" baseline="0" smtClean="0">
                          <a:effectLst/>
                        </a:rPr>
                        <a:t> ném ra và nó sẽ được chuyển tới nơi in ấn được chỉ định</a:t>
                      </a:r>
                      <a:endParaRPr lang="en-US">
                        <a:effectLst/>
                      </a:endParaRPr>
                    </a:p>
                  </a:txBody>
                  <a:tcPr marL="76200" marR="76200" marT="76200" marB="76200"/>
                </a:tc>
              </a:tr>
            </a:tbl>
          </a:graphicData>
        </a:graphic>
      </p:graphicFrame>
      <p:sp>
        <p:nvSpPr>
          <p:cNvPr id="5" name="Slide Number Placeholder 4"/>
          <p:cNvSpPr>
            <a:spLocks noGrp="1"/>
          </p:cNvSpPr>
          <p:nvPr>
            <p:ph type="sldNum" sz="quarter" idx="11"/>
          </p:nvPr>
        </p:nvSpPr>
        <p:spPr/>
        <p:txBody>
          <a:bodyPr/>
          <a:lstStyle/>
          <a:p>
            <a:fld id="{B6B660BE-11E5-49C5-9092-33DADC997675}" type="slidenum">
              <a:rPr lang="en-GB" smtClean="0"/>
              <a:t>29</a:t>
            </a:fld>
            <a:endParaRPr lang="en-GB"/>
          </a:p>
        </p:txBody>
      </p:sp>
    </p:spTree>
    <p:extLst>
      <p:ext uri="{BB962C8B-B14F-4D97-AF65-F5344CB8AC3E}">
        <p14:creationId xmlns:p14="http://schemas.microsoft.com/office/powerpoint/2010/main" val="3740703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1110" y="1639614"/>
            <a:ext cx="6931266" cy="4309242"/>
          </a:xfrm>
          <a:ln>
            <a:solidFill>
              <a:schemeClr val="accent1"/>
            </a:solidFill>
          </a:ln>
        </p:spPr>
      </p:pic>
      <p:sp>
        <p:nvSpPr>
          <p:cNvPr id="5" name="Line Callout 1 (Accent Bar) 4"/>
          <p:cNvSpPr/>
          <p:nvPr/>
        </p:nvSpPr>
        <p:spPr bwMode="auto">
          <a:xfrm>
            <a:off x="6621517" y="1166648"/>
            <a:ext cx="2342970" cy="830318"/>
          </a:xfrm>
          <a:prstGeom prst="accentCallout1">
            <a:avLst>
              <a:gd name="adj1" fmla="val 18750"/>
              <a:gd name="adj2" fmla="val -8333"/>
              <a:gd name="adj3" fmla="val 130221"/>
              <a:gd name="adj4" fmla="val -15048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Khối</a:t>
            </a:r>
            <a:r>
              <a:rPr kumimoji="0" lang="en-US" sz="1800" b="0" i="0" u="none" strike="noStrike" cap="none" normalizeH="0" smtClean="0">
                <a:ln>
                  <a:noFill/>
                </a:ln>
                <a:solidFill>
                  <a:schemeClr val="tx1"/>
                </a:solidFill>
                <a:effectLst/>
                <a:latin typeface="Arial" charset="0"/>
              </a:rPr>
              <a:t> try…catch được sử dụng</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801030" y="3720662"/>
            <a:ext cx="2342970" cy="830318"/>
          </a:xfrm>
          <a:prstGeom prst="accentCallout1">
            <a:avLst>
              <a:gd name="adj1" fmla="val 18750"/>
              <a:gd name="adj2" fmla="val -8333"/>
              <a:gd name="adj3" fmla="val 192246"/>
              <a:gd name="adj4" fmla="val -151827"/>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Ngoại</a:t>
            </a:r>
            <a:r>
              <a:rPr kumimoji="0" lang="en-US" sz="1800" b="0" i="0" u="none" strike="noStrike" cap="none" normalizeH="0" smtClean="0">
                <a:ln>
                  <a:noFill/>
                </a:ln>
                <a:solidFill>
                  <a:schemeClr val="tx1"/>
                </a:solidFill>
                <a:effectLst/>
                <a:latin typeface="Arial" charset="0"/>
              </a:rPr>
              <a:t> lệ SQLException được bắt </a:t>
            </a:r>
            <a:endParaRPr kumimoji="0" lang="en-US" sz="1800" b="0" i="0" u="none" strike="noStrike" cap="none" normalizeH="0" baseline="0" smtClean="0">
              <a:ln>
                <a:noFill/>
              </a:ln>
              <a:solidFill>
                <a:schemeClr val="tx1"/>
              </a:solidFill>
              <a:effectLst/>
              <a:latin typeface="Arial" charset="0"/>
            </a:endParaRPr>
          </a:p>
        </p:txBody>
      </p:sp>
      <p:sp>
        <p:nvSpPr>
          <p:cNvPr id="7" name="Slide Number Placeholder 6"/>
          <p:cNvSpPr>
            <a:spLocks noGrp="1"/>
          </p:cNvSpPr>
          <p:nvPr>
            <p:ph type="sldNum" sz="quarter" idx="11"/>
          </p:nvPr>
        </p:nvSpPr>
        <p:spPr/>
        <p:txBody>
          <a:bodyPr/>
          <a:lstStyle/>
          <a:p>
            <a:fld id="{B6B660BE-11E5-49C5-9092-33DADC997675}" type="slidenum">
              <a:rPr lang="en-GB" smtClean="0"/>
              <a:t>30</a:t>
            </a:fld>
            <a:endParaRPr lang="en-GB"/>
          </a:p>
        </p:txBody>
      </p:sp>
    </p:spTree>
    <p:extLst>
      <p:ext uri="{BB962C8B-B14F-4D97-AF65-F5344CB8AC3E}">
        <p14:creationId xmlns:p14="http://schemas.microsoft.com/office/powerpoint/2010/main" val="24028151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31</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a:xfrm>
            <a:off x="446689" y="1228727"/>
            <a:ext cx="8229600" cy="5248275"/>
          </a:xfrm>
        </p:spPr>
        <p:txBody>
          <a:bodyPr/>
          <a:lstStyle/>
          <a:p>
            <a:r>
              <a:rPr lang="en-US" smtClean="0"/>
              <a:t>Fundamentals of Java, Aptech, 2013</a:t>
            </a:r>
          </a:p>
          <a:p>
            <a:r>
              <a:rPr lang="en-US" smtClean="0"/>
              <a:t>Fundamentals of Java Programming, Misunorio Ogihara, Springer, 2018</a:t>
            </a:r>
          </a:p>
          <a:p>
            <a:r>
              <a:rPr lang="en-US"/>
              <a:t>Practical Database Programming with Java, Ying Bai, Wiley, </a:t>
            </a:r>
            <a:r>
              <a:rPr lang="en-US" smtClean="0"/>
              <a:t>2011 </a:t>
            </a:r>
          </a:p>
          <a:p>
            <a:r>
              <a:rPr lang="en-US" smtClean="0">
                <a:hlinkClick r:id="rId2"/>
              </a:rPr>
              <a:t>https</a:t>
            </a:r>
            <a:r>
              <a:rPr lang="en-US">
                <a:hlinkClick r:id="rId2"/>
              </a:rPr>
              <a:t>://openplanning.net/</a:t>
            </a:r>
            <a:endParaRPr lang="en-US"/>
          </a:p>
          <a:p>
            <a:r>
              <a:rPr lang="en-US">
                <a:hlinkClick r:id="rId3"/>
              </a:rPr>
              <a:t>http://www.btechsmartclass.com/java/java-inheritance-basics.html</a:t>
            </a:r>
            <a:endParaRPr lang="en-US"/>
          </a:p>
          <a:p>
            <a:r>
              <a:rPr lang="en-US">
                <a:hlinkClick r:id="rId4"/>
              </a:rPr>
              <a:t>https://</a:t>
            </a:r>
            <a:r>
              <a:rPr lang="en-US" smtClean="0">
                <a:hlinkClick r:id="rId4"/>
              </a:rPr>
              <a:t>viettuts.vn/java-new-features/java-7-cac-cai-tien-jdbc</a:t>
            </a:r>
            <a:endParaRPr lang="en-US" smtClean="0"/>
          </a:p>
          <a:p>
            <a:r>
              <a:rPr lang="en-US"/>
              <a:t>https://www.tutorialspoint.com/jdbc/jdbc-transactions.htm</a:t>
            </a:r>
            <a:endParaRPr lang="en-US" smtClean="0"/>
          </a:p>
        </p:txBody>
      </p:sp>
      <p:sp>
        <p:nvSpPr>
          <p:cNvPr id="5" name="Slide Number Placeholder 4"/>
          <p:cNvSpPr>
            <a:spLocks noGrp="1"/>
          </p:cNvSpPr>
          <p:nvPr>
            <p:ph type="sldNum" sz="quarter" idx="11"/>
          </p:nvPr>
        </p:nvSpPr>
        <p:spPr/>
        <p:txBody>
          <a:bodyPr/>
          <a:lstStyle/>
          <a:p>
            <a:fld id="{B6B660BE-11E5-49C5-9092-33DADC997675}" type="slidenum">
              <a:rPr lang="en-GB" smtClean="0"/>
              <a:t>32</a:t>
            </a:fld>
            <a:endParaRPr lang="en-GB"/>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8831</TotalTime>
  <Words>2177</Words>
  <Application>Microsoft Office PowerPoint</Application>
  <PresentationFormat>On-screen Show (4:3)</PresentationFormat>
  <Paragraphs>211</Paragraphs>
  <Slides>32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Cambria</vt:lpstr>
      <vt:lpstr>Consolas</vt:lpstr>
      <vt:lpstr>Tahoma</vt:lpstr>
      <vt:lpstr>times new roman</vt:lpstr>
      <vt:lpstr>Wingdings</vt:lpstr>
      <vt:lpstr>Theme1</vt:lpstr>
      <vt:lpstr>CHƯƠNG 5 CONNECTING AND ACCESSING DATABASE WITH JDBC (Part 3)</vt:lpstr>
      <vt:lpstr>Nội dung</vt:lpstr>
      <vt:lpstr>Giới thiệu</vt:lpstr>
      <vt:lpstr>Các loại Rowset</vt:lpstr>
      <vt:lpstr>Lớp RowSetProvider</vt:lpstr>
      <vt:lpstr>CachedRowSet</vt:lpstr>
      <vt:lpstr>Ví dụ</vt:lpstr>
      <vt:lpstr>JoinRowSet</vt:lpstr>
      <vt:lpstr>PowerPoint Presentation</vt:lpstr>
      <vt:lpstr>FilteredRowSet</vt:lpstr>
      <vt:lpstr>JDBCRowSet</vt:lpstr>
      <vt:lpstr>Nội dung</vt:lpstr>
      <vt:lpstr>5.7.1. Giới thiệu</vt:lpstr>
      <vt:lpstr>PowerPoint Presentation</vt:lpstr>
      <vt:lpstr>Giao diện Connection</vt:lpstr>
      <vt:lpstr>5.7.2. Quản lý giao dịch</vt:lpstr>
      <vt:lpstr>Ví dụ: thiết lập quản lý giao dịch</vt:lpstr>
      <vt:lpstr>Nhận xét</vt:lpstr>
      <vt:lpstr>Ví dụ quản lý giao dịch</vt:lpstr>
      <vt:lpstr>Sử dụng các điểm savepoint trong Rollback</vt:lpstr>
      <vt:lpstr>Ví dụ sử dụng các điểm Savepoint</vt:lpstr>
      <vt:lpstr>Nội dung</vt:lpstr>
      <vt:lpstr>5.8.1. Giới thiệu</vt:lpstr>
      <vt:lpstr>5.8.2. Các phương thức trong giao diện</vt:lpstr>
      <vt:lpstr>5.8.3. Thực thi xử lý lô trong JDBC</vt:lpstr>
      <vt:lpstr>Ví dụ</vt:lpstr>
      <vt:lpstr>5.8.4. JDBC- quản lý ngoại lệ</vt:lpstr>
      <vt:lpstr>Phương thức SQLException</vt:lpstr>
      <vt:lpstr>PowerPoint Presentation</vt:lpstr>
      <vt:lpstr>Ví dụ</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392</cp:revision>
  <dcterms:created xsi:type="dcterms:W3CDTF">2020-06-02T08:04:28Z</dcterms:created>
  <dcterms:modified xsi:type="dcterms:W3CDTF">2022-06-03T01:23:13Z</dcterms:modified>
</cp:coreProperties>
</file>