
<file path=[Content_Types].xml><?xml version="1.0" encoding="utf-8"?>
<Types xmlns="http://schemas.openxmlformats.org/package/2006/content-types">
  <Default Extension="png" ContentType="image/png"/>
  <Default Extension="tm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4"/>
  </p:notesMasterIdLst>
  <p:sldIdLst>
    <p:sldId id="260" r:id="rId2"/>
    <p:sldId id="412" r:id="rId3"/>
    <p:sldId id="413" r:id="rId4"/>
    <p:sldId id="451" r:id="rId5"/>
    <p:sldId id="452" r:id="rId6"/>
    <p:sldId id="453" r:id="rId7"/>
    <p:sldId id="414" r:id="rId8"/>
    <p:sldId id="415" r:id="rId9"/>
    <p:sldId id="437" r:id="rId10"/>
    <p:sldId id="440" r:id="rId11"/>
    <p:sldId id="438" r:id="rId12"/>
    <p:sldId id="441" r:id="rId13"/>
    <p:sldId id="450" r:id="rId14"/>
    <p:sldId id="442" r:id="rId15"/>
    <p:sldId id="445" r:id="rId16"/>
    <p:sldId id="443" r:id="rId17"/>
    <p:sldId id="449" r:id="rId18"/>
    <p:sldId id="444" r:id="rId19"/>
    <p:sldId id="448" r:id="rId20"/>
    <p:sldId id="446" r:id="rId21"/>
    <p:sldId id="447" r:id="rId22"/>
    <p:sldId id="435" r:id="rId23"/>
    <p:sldId id="454" r:id="rId24"/>
    <p:sldId id="455" r:id="rId25"/>
    <p:sldId id="456" r:id="rId26"/>
    <p:sldId id="457" r:id="rId27"/>
    <p:sldId id="458" r:id="rId28"/>
    <p:sldId id="459" r:id="rId29"/>
    <p:sldId id="460" r:id="rId30"/>
    <p:sldId id="461" r:id="rId31"/>
    <p:sldId id="282" r:id="rId32"/>
    <p:sldId id="307"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account" initials="Ma" lastIdx="2" clrIdx="0">
    <p:extLst>
      <p:ext uri="{19B8F6BF-5375-455C-9EA6-DF929625EA0E}">
        <p15:presenceInfo xmlns:p15="http://schemas.microsoft.com/office/powerpoint/2012/main" userId="5ef6744a2e7e81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C952"/>
    <a:srgbClr val="F29D64"/>
    <a:srgbClr val="25306E"/>
    <a:srgbClr val="2D6633"/>
    <a:srgbClr val="099ED9"/>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15987" autoAdjust="0"/>
    <p:restoredTop sz="81128" autoAdjust="0"/>
  </p:normalViewPr>
  <p:slideViewPr>
    <p:cSldViewPr snapToGrid="0">
      <p:cViewPr varScale="1">
        <p:scale>
          <a:sx n="113" d="100"/>
          <a:sy n="113" d="100"/>
        </p:scale>
        <p:origin x="1452" y="114"/>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03/06/2022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18174166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hasCustomPrompt="1"/>
          </p:nvPr>
        </p:nvSpPr>
        <p:spPr bwMode="gray">
          <a:xfrm>
            <a:off x="1149350" y="4428728"/>
            <a:ext cx="7239074" cy="728464"/>
          </a:xfrm>
        </p:spPr>
        <p:txBody>
          <a:bodyPr/>
          <a:lstStyle>
            <a:lvl1pPr marL="0" indent="0" algn="ctr">
              <a:buFont typeface="Wingdings" pitchFamily="2" charset="2"/>
              <a:buNone/>
              <a:defRPr sz="2200" b="1" baseline="0">
                <a:solidFill>
                  <a:schemeClr val="tx1"/>
                </a:solidFill>
              </a:defRPr>
            </a:lvl1pPr>
          </a:lstStyle>
          <a:p>
            <a:pPr lvl="0"/>
            <a:r>
              <a:rPr lang="en-US" noProof="0" smtClean="0"/>
              <a:t>Giảng viên: Triệu Thu Hương</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baseline="0" smtClean="0">
                <a:solidFill>
                  <a:srgbClr val="0033CC"/>
                </a:solidFill>
                <a:latin typeface="Cambria" pitchFamily="18" charset="0"/>
              </a:rPr>
              <a:t>DATABASE PROGRAMMING IN JAVA</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F39926C8-B9C3-4B6B-9F3F-A80FC91DE0D5}" type="datetimeFigureOut">
              <a:rPr lang="en-GB" smtClean="0"/>
              <a:t>03/06/2022</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03/06/2022</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03/06/2022</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03/06/2022</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Arial" panose="020B0604020202020204" pitchFamily="34" charset="0"/>
          <a:ea typeface="Tahoma" panose="020B0604030504040204" pitchFamily="34" charset="0"/>
          <a:cs typeface="Arial" panose="020B060402020202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Arial" panose="020B0604020202020204" pitchFamily="34" charset="0"/>
          <a:ea typeface="Tahoma" panose="020B0604030504040204" pitchFamily="34" charset="0"/>
          <a:cs typeface="Arial" panose="020B060402020202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Arial" panose="020B0604020202020204" pitchFamily="34" charset="0"/>
          <a:ea typeface="Tahoma" panose="020B0604030504040204" pitchFamily="34" charset="0"/>
          <a:cs typeface="Arial" panose="020B0604020202020204" pitchFamily="34" charset="0"/>
        </a:defRPr>
      </a:lvl3pPr>
      <a:lvl4pPr marL="1600200" indent="-228600" algn="just" rtl="0" eaLnBrk="1" fontAlgn="base" hangingPunct="1">
        <a:spcBef>
          <a:spcPct val="20000"/>
        </a:spcBef>
        <a:spcAft>
          <a:spcPct val="0"/>
        </a:spcAft>
        <a:buChar char="–"/>
        <a:defRPr sz="2000">
          <a:solidFill>
            <a:srgbClr val="FF3300"/>
          </a:solidFill>
          <a:latin typeface="Arial" panose="020B0604020202020204" pitchFamily="34" charset="0"/>
          <a:ea typeface="Tahoma" panose="020B0604030504040204" pitchFamily="34" charset="0"/>
          <a:cs typeface="Arial" panose="020B0604020202020204" pitchFamily="34" charset="0"/>
        </a:defRPr>
      </a:lvl4pPr>
      <a:lvl5pPr marL="2057400" indent="-228600" algn="just" rtl="0" eaLnBrk="1" fontAlgn="base" hangingPunct="1">
        <a:spcBef>
          <a:spcPct val="20000"/>
        </a:spcBef>
        <a:spcAft>
          <a:spcPct val="0"/>
        </a:spcAft>
        <a:buChar char="»"/>
        <a:defRPr sz="2000">
          <a:solidFill>
            <a:srgbClr val="FF9900"/>
          </a:solidFill>
          <a:latin typeface="Arial" panose="020B0604020202020204" pitchFamily="34" charset="0"/>
          <a:ea typeface="Tahoma" panose="020B0604030504040204" pitchFamily="34" charset="0"/>
          <a:cs typeface="Arial" panose="020B060402020202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5.tmp"/><Relationship Id="rId1" Type="http://schemas.openxmlformats.org/officeDocument/2006/relationships/slideLayout" Target="../slideLayouts/slideLayout2.xml"/><Relationship Id="rId6" Type="http://schemas.openxmlformats.org/officeDocument/2006/relationships/image" Target="../media/image9.tmp"/><Relationship Id="rId5" Type="http://schemas.openxmlformats.org/officeDocument/2006/relationships/image" Target="../media/image8.tmp"/><Relationship Id="rId4" Type="http://schemas.openxmlformats.org/officeDocument/2006/relationships/image" Target="../media/image7.tmp"/></Relationships>
</file>

<file path=ppt/slides/_rels/slide4.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tmp"/><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tmp"/><Relationship Id="rId2" Type="http://schemas.openxmlformats.org/officeDocument/2006/relationships/image" Target="../media/image26.tmp"/><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tmp"/><Relationship Id="rId2" Type="http://schemas.openxmlformats.org/officeDocument/2006/relationships/image" Target="../media/image28.tmp"/><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tmp"/><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tmp"/><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www.btechsmartclass.com/java/java-inheritance-basics.html" TargetMode="External"/><Relationship Id="rId2" Type="http://schemas.openxmlformats.org/officeDocument/2006/relationships/hyperlink" Target="https://openplanning.net/" TargetMode="External"/><Relationship Id="rId1" Type="http://schemas.openxmlformats.org/officeDocument/2006/relationships/slideLayout" Target="../slideLayouts/slideLayout2.xml"/><Relationship Id="rId4" Type="http://schemas.openxmlformats.org/officeDocument/2006/relationships/hyperlink" Target="https://viettuts.vn/java/tinh-da-hinh-trong-jav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4500" y="2132858"/>
            <a:ext cx="8242300" cy="1583531"/>
          </a:xfrm>
        </p:spPr>
        <p:txBody>
          <a:bodyPr>
            <a:normAutofit fontScale="90000"/>
          </a:bodyPr>
          <a:lstStyle/>
          <a:p>
            <a:r>
              <a:rPr lang="en-US"/>
              <a:t>CHƯƠNG 5</a:t>
            </a:r>
            <a:br>
              <a:rPr lang="en-US"/>
            </a:br>
            <a:r>
              <a:rPr lang="en-US"/>
              <a:t>CONNECTING AND ACCESSING DATABASE WITH JDBC </a:t>
            </a:r>
            <a:r>
              <a:rPr lang="en-US" smtClean="0"/>
              <a:t>(practice)</a:t>
            </a:r>
            <a:endParaRPr lang="en-GB"/>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r>
              <a:rPr lang="en-US" sz="2400" smtClean="0"/>
              <a:t>Thực hiện </a:t>
            </a:r>
            <a:r>
              <a:rPr lang="en-US" sz="2400" b="1" smtClean="0"/>
              <a:t>tiếp</a:t>
            </a:r>
            <a:r>
              <a:rPr lang="en-US" sz="2400" smtClean="0"/>
              <a:t> xây dựng Chương trình quản lý bán hàng với mô hình CSDL như sau:</a:t>
            </a:r>
            <a:endParaRPr lang="en-US" sz="2400" dirty="0"/>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pic>
        <p:nvPicPr>
          <p:cNvPr id="5" name="Content Placeholder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666584" y="2243027"/>
            <a:ext cx="6525536" cy="3934374"/>
          </a:xfrm>
          <a:prstGeom prst="rect">
            <a:avLst/>
          </a:prstGeom>
          <a:noFill/>
          <a:ln>
            <a:solidFill>
              <a:schemeClr val="accent1"/>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71035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Bảng dữ liệu</a:t>
            </a:r>
            <a:endParaRPr lang="en-US"/>
          </a:p>
        </p:txBody>
      </p:sp>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00398" y="1329756"/>
            <a:ext cx="3342466" cy="1721370"/>
          </a:xfrm>
          <a:ln>
            <a:solidFill>
              <a:schemeClr val="accent1"/>
            </a:solidFill>
          </a:ln>
        </p:spPr>
      </p:pic>
      <p:pic>
        <p:nvPicPr>
          <p:cNvPr id="8" name="Picture 7"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96407" y="1329756"/>
            <a:ext cx="3275616" cy="1721370"/>
          </a:xfrm>
          <a:prstGeom prst="rect">
            <a:avLst/>
          </a:prstGeom>
          <a:ln>
            <a:solidFill>
              <a:schemeClr val="accent1"/>
            </a:solidFill>
          </a:ln>
        </p:spPr>
      </p:pic>
      <p:pic>
        <p:nvPicPr>
          <p:cNvPr id="9" name="Picture 8"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16693" y="3170852"/>
            <a:ext cx="3326171" cy="1811507"/>
          </a:xfrm>
          <a:prstGeom prst="rect">
            <a:avLst/>
          </a:prstGeom>
          <a:ln>
            <a:solidFill>
              <a:schemeClr val="accent1"/>
            </a:solidFill>
          </a:ln>
        </p:spPr>
      </p:pic>
      <p:pic>
        <p:nvPicPr>
          <p:cNvPr id="10" name="Picture 9"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96407" y="3170852"/>
            <a:ext cx="3275616" cy="1825655"/>
          </a:xfrm>
          <a:prstGeom prst="rect">
            <a:avLst/>
          </a:prstGeom>
          <a:ln>
            <a:solidFill>
              <a:schemeClr val="accent1"/>
            </a:solidFill>
          </a:ln>
        </p:spPr>
      </p:pic>
      <p:pic>
        <p:nvPicPr>
          <p:cNvPr id="11" name="Picture 10"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04683" y="5367738"/>
            <a:ext cx="3629532" cy="1314633"/>
          </a:xfrm>
          <a:prstGeom prst="rect">
            <a:avLst/>
          </a:prstGeom>
          <a:ln>
            <a:solidFill>
              <a:schemeClr val="accent1"/>
            </a:solidFill>
          </a:ln>
        </p:spPr>
      </p:pic>
    </p:spTree>
    <p:extLst>
      <p:ext uri="{BB962C8B-B14F-4D97-AF65-F5344CB8AC3E}">
        <p14:creationId xmlns:p14="http://schemas.microsoft.com/office/powerpoint/2010/main" val="9982297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Các thủ tục</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33927" y="1848126"/>
            <a:ext cx="7297168" cy="3105583"/>
          </a:xfrm>
          <a:ln>
            <a:solidFill>
              <a:schemeClr val="accent1"/>
            </a:solidFill>
          </a:ln>
        </p:spPr>
      </p:pic>
      <p:sp>
        <p:nvSpPr>
          <p:cNvPr id="5" name="TextBox 4"/>
          <p:cNvSpPr txBox="1"/>
          <p:nvPr/>
        </p:nvSpPr>
        <p:spPr>
          <a:xfrm>
            <a:off x="798786" y="1303283"/>
            <a:ext cx="2497800" cy="369332"/>
          </a:xfrm>
          <a:prstGeom prst="rect">
            <a:avLst/>
          </a:prstGeom>
          <a:noFill/>
        </p:spPr>
        <p:txBody>
          <a:bodyPr wrap="none" rtlCol="0">
            <a:spAutoFit/>
          </a:bodyPr>
          <a:lstStyle/>
          <a:p>
            <a:r>
              <a:rPr lang="en-US" i="1" smtClean="0"/>
              <a:t>Thủ tục thêm sản phẩm</a:t>
            </a:r>
            <a:endParaRPr lang="en-US" i="1"/>
          </a:p>
        </p:txBody>
      </p:sp>
    </p:spTree>
    <p:extLst>
      <p:ext uri="{BB962C8B-B14F-4D97-AF65-F5344CB8AC3E}">
        <p14:creationId xmlns:p14="http://schemas.microsoft.com/office/powerpoint/2010/main" val="2554717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Các thủ tục</a:t>
            </a:r>
            <a:endParaRPr lang="en-US"/>
          </a:p>
        </p:txBody>
      </p:sp>
      <p:sp>
        <p:nvSpPr>
          <p:cNvPr id="5" name="TextBox 4"/>
          <p:cNvSpPr txBox="1"/>
          <p:nvPr/>
        </p:nvSpPr>
        <p:spPr>
          <a:xfrm>
            <a:off x="798786" y="1303283"/>
            <a:ext cx="2305375" cy="369332"/>
          </a:xfrm>
          <a:prstGeom prst="rect">
            <a:avLst/>
          </a:prstGeom>
          <a:noFill/>
        </p:spPr>
        <p:txBody>
          <a:bodyPr wrap="none" rtlCol="0">
            <a:spAutoFit/>
          </a:bodyPr>
          <a:lstStyle/>
          <a:p>
            <a:r>
              <a:rPr lang="en-US" i="1" smtClean="0"/>
              <a:t>Thủ tục sửa sản phẩm</a:t>
            </a:r>
            <a:endParaRPr lang="en-US" i="1"/>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5701" y="2017372"/>
            <a:ext cx="8005844" cy="3106146"/>
          </a:xfrm>
          <a:ln>
            <a:solidFill>
              <a:schemeClr val="accent1"/>
            </a:solidFill>
          </a:ln>
        </p:spPr>
      </p:pic>
    </p:spTree>
    <p:extLst>
      <p:ext uri="{BB962C8B-B14F-4D97-AF65-F5344CB8AC3E}">
        <p14:creationId xmlns:p14="http://schemas.microsoft.com/office/powerpoint/2010/main" val="3898549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Các thủ tục</a:t>
            </a:r>
            <a:endParaRPr lang="en-US"/>
          </a:p>
        </p:txBody>
      </p:sp>
      <p:sp>
        <p:nvSpPr>
          <p:cNvPr id="5" name="TextBox 4"/>
          <p:cNvSpPr txBox="1"/>
          <p:nvPr/>
        </p:nvSpPr>
        <p:spPr>
          <a:xfrm>
            <a:off x="798786" y="1303283"/>
            <a:ext cx="2293961" cy="369332"/>
          </a:xfrm>
          <a:prstGeom prst="rect">
            <a:avLst/>
          </a:prstGeom>
          <a:noFill/>
        </p:spPr>
        <p:txBody>
          <a:bodyPr wrap="none" rtlCol="0">
            <a:spAutoFit/>
          </a:bodyPr>
          <a:lstStyle/>
          <a:p>
            <a:r>
              <a:rPr lang="en-US" i="1" smtClean="0"/>
              <a:t>Thủ tục xóa sản phẩm</a:t>
            </a:r>
            <a:endParaRPr lang="en-US" i="1"/>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63673" y="2017372"/>
            <a:ext cx="7163800" cy="3115110"/>
          </a:xfrm>
          <a:ln>
            <a:solidFill>
              <a:schemeClr val="accent1"/>
            </a:solidFill>
          </a:ln>
        </p:spPr>
      </p:pic>
    </p:spTree>
    <p:extLst>
      <p:ext uri="{BB962C8B-B14F-4D97-AF65-F5344CB8AC3E}">
        <p14:creationId xmlns:p14="http://schemas.microsoft.com/office/powerpoint/2010/main" val="18253911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smtClean="0"/>
              <a:t>Xây dựng chương trình quản lý bán hang (tiếp)</a:t>
            </a:r>
            <a:endParaRPr lang="en-US" sz="2400"/>
          </a:p>
        </p:txBody>
      </p:sp>
      <p:sp>
        <p:nvSpPr>
          <p:cNvPr id="3" name="Content Placeholder 2"/>
          <p:cNvSpPr>
            <a:spLocks noGrp="1"/>
          </p:cNvSpPr>
          <p:nvPr>
            <p:ph idx="1"/>
          </p:nvPr>
        </p:nvSpPr>
        <p:spPr/>
        <p:txBody>
          <a:bodyPr/>
          <a:lstStyle/>
          <a:p>
            <a:r>
              <a:rPr lang="en-US" sz="2400" smtClean="0"/>
              <a:t>Bổ sung các chức năng cập nhật, thêm sửa, xóa cho các mô đun đã xây dựng ở bài practice 1</a:t>
            </a:r>
          </a:p>
          <a:p>
            <a:r>
              <a:rPr lang="en-US" sz="2400" smtClean="0"/>
              <a:t>Ví dụ: Mô đun quản lý sản phẩm có thêm các chức năng:</a:t>
            </a:r>
          </a:p>
          <a:p>
            <a:pPr lvl="1"/>
            <a:r>
              <a:rPr lang="en-US" smtClean="0"/>
              <a:t>Thêm sản phẩm</a:t>
            </a:r>
          </a:p>
          <a:p>
            <a:pPr lvl="1"/>
            <a:r>
              <a:rPr lang="en-US" smtClean="0"/>
              <a:t>Sửa thông tin sản phẩm</a:t>
            </a:r>
          </a:p>
          <a:p>
            <a:pPr lvl="1"/>
            <a:r>
              <a:rPr lang="en-US" smtClean="0"/>
              <a:t>Xóa thông tin sản phẩm</a:t>
            </a:r>
            <a:endParaRPr lang="en-US"/>
          </a:p>
        </p:txBody>
      </p:sp>
    </p:spTree>
    <p:extLst>
      <p:ext uri="{BB962C8B-B14F-4D97-AF65-F5344CB8AC3E}">
        <p14:creationId xmlns:p14="http://schemas.microsoft.com/office/powerpoint/2010/main" val="14734994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Chức năng thêm sản phẩm</a:t>
            </a:r>
            <a:endParaRPr lang="en-US"/>
          </a:p>
        </p:txBody>
      </p:sp>
      <p:sp>
        <p:nvSpPr>
          <p:cNvPr id="3" name="Content Placeholder 2"/>
          <p:cNvSpPr>
            <a:spLocks noGrp="1"/>
          </p:cNvSpPr>
          <p:nvPr>
            <p:ph idx="1"/>
          </p:nvPr>
        </p:nvSpPr>
        <p:spPr/>
        <p:txBody>
          <a:bodyPr/>
          <a:lstStyle/>
          <a:p>
            <a:r>
              <a:rPr lang="en-US" smtClean="0"/>
              <a:t>Yêu cầu nhập thông tin sản phẩm</a:t>
            </a:r>
          </a:p>
          <a:p>
            <a:r>
              <a:rPr lang="en-US" smtClean="0"/>
              <a:t>Kiểm tra dữ liệu đạt yêu câu</a:t>
            </a:r>
          </a:p>
          <a:p>
            <a:r>
              <a:rPr lang="en-US" smtClean="0"/>
              <a:t>Kiểm tra ràng buộc dữ liệu</a:t>
            </a:r>
          </a:p>
          <a:p>
            <a:r>
              <a:rPr lang="en-US" smtClean="0"/>
              <a:t>Thêm sản phẩm vào CSDL sử dụng truy vấn dạng prepareStatement gọi đến thủ tục thêm dữ liệu vào bảng sản phẩm</a:t>
            </a:r>
          </a:p>
          <a:p>
            <a:r>
              <a:rPr lang="en-US" smtClean="0"/>
              <a:t>Thông báo thêm thành công hoặc lỗi</a:t>
            </a:r>
            <a:endParaRPr lang="en-US"/>
          </a:p>
        </p:txBody>
      </p:sp>
    </p:spTree>
    <p:extLst>
      <p:ext uri="{BB962C8B-B14F-4D97-AF65-F5344CB8AC3E}">
        <p14:creationId xmlns:p14="http://schemas.microsoft.com/office/powerpoint/2010/main" val="3708519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Xem xét lại menu của quản lý sản phẩm</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85443" y="1337911"/>
            <a:ext cx="6373114" cy="5029902"/>
          </a:xfrm>
          <a:ln>
            <a:solidFill>
              <a:schemeClr val="accent1"/>
            </a:solidFill>
          </a:ln>
        </p:spPr>
      </p:pic>
      <p:sp>
        <p:nvSpPr>
          <p:cNvPr id="3" name="Line Callout 1 (Accent Bar) 2"/>
          <p:cNvSpPr/>
          <p:nvPr/>
        </p:nvSpPr>
        <p:spPr bwMode="auto">
          <a:xfrm>
            <a:off x="6863255" y="2942897"/>
            <a:ext cx="2280745" cy="893379"/>
          </a:xfrm>
          <a:prstGeom prst="accentCallout1">
            <a:avLst>
              <a:gd name="adj1" fmla="val 18750"/>
              <a:gd name="adj2" fmla="val -8333"/>
              <a:gd name="adj3" fmla="val -23971"/>
              <a:gd name="adj4" fmla="val -21282"/>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Bổ</a:t>
            </a:r>
            <a:r>
              <a:rPr kumimoji="0" lang="en-US" sz="1800" b="0" i="0" u="none" strike="noStrike" cap="none" normalizeH="0" smtClean="0">
                <a:ln>
                  <a:noFill/>
                </a:ln>
                <a:solidFill>
                  <a:schemeClr val="tx1"/>
                </a:solidFill>
                <a:effectLst/>
                <a:latin typeface="Arial" charset="0"/>
              </a:rPr>
              <a:t> sung menu Thêm, sửa, xóa sản phẩm</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928498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Phương thức kiểm tra trùng Masp </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2562" y="1368941"/>
            <a:ext cx="5096586" cy="2781688"/>
          </a:xfrm>
          <a:ln>
            <a:solidFill>
              <a:schemeClr val="accent1"/>
            </a:solidFill>
          </a:ln>
        </p:spPr>
      </p:pic>
      <p:sp>
        <p:nvSpPr>
          <p:cNvPr id="5" name="TextBox 4"/>
          <p:cNvSpPr txBox="1"/>
          <p:nvPr/>
        </p:nvSpPr>
        <p:spPr>
          <a:xfrm>
            <a:off x="5551734" y="1371537"/>
            <a:ext cx="3592266" cy="923330"/>
          </a:xfrm>
          <a:prstGeom prst="rect">
            <a:avLst/>
          </a:prstGeom>
          <a:noFill/>
        </p:spPr>
        <p:txBody>
          <a:bodyPr wrap="square" rtlCol="0">
            <a:spAutoFit/>
          </a:bodyPr>
          <a:lstStyle/>
          <a:p>
            <a:r>
              <a:rPr lang="en-US" smtClean="0"/>
              <a:t>Bổ sung phương thức kiểm tra trùng MaSP cho lớp danh sách sản phẩm</a:t>
            </a:r>
            <a:endParaRPr lang="en-US"/>
          </a:p>
        </p:txBody>
      </p:sp>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009" y="4957424"/>
            <a:ext cx="4953691" cy="971686"/>
          </a:xfrm>
          <a:prstGeom prst="rect">
            <a:avLst/>
          </a:prstGeom>
          <a:ln>
            <a:solidFill>
              <a:schemeClr val="accent1"/>
            </a:solidFill>
          </a:ln>
        </p:spPr>
      </p:pic>
      <p:sp>
        <p:nvSpPr>
          <p:cNvPr id="7" name="TextBox 6"/>
          <p:cNvSpPr txBox="1"/>
          <p:nvPr/>
        </p:nvSpPr>
        <p:spPr>
          <a:xfrm>
            <a:off x="5551734" y="4932945"/>
            <a:ext cx="3592266" cy="646331"/>
          </a:xfrm>
          <a:prstGeom prst="rect">
            <a:avLst/>
          </a:prstGeom>
          <a:noFill/>
        </p:spPr>
        <p:txBody>
          <a:bodyPr wrap="square" rtlCol="0">
            <a:spAutoFit/>
          </a:bodyPr>
          <a:lstStyle/>
          <a:p>
            <a:r>
              <a:rPr lang="en-US" smtClean="0"/>
              <a:t>Xây dựng phương thức kiểm tra chuỗi có phải là số không?</a:t>
            </a:r>
            <a:endParaRPr lang="en-US"/>
          </a:p>
        </p:txBody>
      </p:sp>
    </p:spTree>
    <p:extLst>
      <p:ext uri="{BB962C8B-B14F-4D97-AF65-F5344CB8AC3E}">
        <p14:creationId xmlns:p14="http://schemas.microsoft.com/office/powerpoint/2010/main" val="15256896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Xây dựng tương tác nhập sản phẩm</a:t>
            </a:r>
            <a:endParaRPr lang="en-US"/>
          </a:p>
        </p:txBody>
      </p:sp>
      <p:pic>
        <p:nvPicPr>
          <p:cNvPr id="8" name="Content Placeholder 7"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9840" y="1186684"/>
            <a:ext cx="4170389" cy="5248275"/>
          </a:xfrm>
          <a:ln>
            <a:solidFill>
              <a:schemeClr val="accent1"/>
            </a:solidFill>
          </a:ln>
        </p:spPr>
      </p:pic>
      <p:sp>
        <p:nvSpPr>
          <p:cNvPr id="9" name="Line Callout 1 (Accent Bar) 8"/>
          <p:cNvSpPr/>
          <p:nvPr/>
        </p:nvSpPr>
        <p:spPr bwMode="auto">
          <a:xfrm>
            <a:off x="5318234" y="1240221"/>
            <a:ext cx="3646253" cy="1240220"/>
          </a:xfrm>
          <a:prstGeom prst="accentCallout1">
            <a:avLst>
              <a:gd name="adj1" fmla="val 18750"/>
              <a:gd name="adj2" fmla="val -8333"/>
              <a:gd name="adj3" fmla="val 141975"/>
              <a:gd name="adj4" fmla="val -85431"/>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Gọi phương tìm kiếm trùng mã sản phẩm để kiểm tra trùng đảm bảo rang buộc khóa chính cho dữ liệu</a:t>
            </a:r>
            <a:endParaRPr kumimoji="0" lang="en-US" sz="1800" b="0" i="0" u="none" strike="noStrike" cap="none" normalizeH="0" baseline="0" smtClean="0">
              <a:ln>
                <a:noFill/>
              </a:ln>
              <a:solidFill>
                <a:schemeClr val="tx1"/>
              </a:solidFill>
              <a:effectLst/>
              <a:latin typeface="Arial" charset="0"/>
            </a:endParaRPr>
          </a:p>
        </p:txBody>
      </p:sp>
      <p:sp>
        <p:nvSpPr>
          <p:cNvPr id="10" name="Line Callout 1 (Accent Bar) 9"/>
          <p:cNvSpPr/>
          <p:nvPr/>
        </p:nvSpPr>
        <p:spPr bwMode="auto">
          <a:xfrm>
            <a:off x="5318234" y="2570601"/>
            <a:ext cx="3646253" cy="687606"/>
          </a:xfrm>
          <a:prstGeom prst="accentCallout1">
            <a:avLst>
              <a:gd name="adj1" fmla="val 18750"/>
              <a:gd name="adj2" fmla="val -8333"/>
              <a:gd name="adj3" fmla="val 53886"/>
              <a:gd name="adj4" fmla="val -42770"/>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Kiểm tra trính hợp lệ của dữ liệu, MaSP không quá 4 ký tự</a:t>
            </a:r>
            <a:endParaRPr kumimoji="0" lang="en-US" sz="1800" b="0" i="0" u="none" strike="noStrike" cap="none" normalizeH="0" baseline="0" smtClean="0">
              <a:ln>
                <a:noFill/>
              </a:ln>
              <a:solidFill>
                <a:schemeClr val="tx1"/>
              </a:solidFill>
              <a:effectLst/>
              <a:latin typeface="Arial" charset="0"/>
            </a:endParaRPr>
          </a:p>
        </p:txBody>
      </p:sp>
      <p:sp>
        <p:nvSpPr>
          <p:cNvPr id="11" name="Line Callout 1 (Accent Bar) 10"/>
          <p:cNvSpPr/>
          <p:nvPr/>
        </p:nvSpPr>
        <p:spPr bwMode="auto">
          <a:xfrm>
            <a:off x="5318234" y="3348367"/>
            <a:ext cx="3646253" cy="687606"/>
          </a:xfrm>
          <a:prstGeom prst="accentCallout1">
            <a:avLst>
              <a:gd name="adj1" fmla="val 18750"/>
              <a:gd name="adj2" fmla="val -8333"/>
              <a:gd name="adj3" fmla="val 53886"/>
              <a:gd name="adj4" fmla="val -42770"/>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Kiểm tra trính hợp lệ của dữ liệu, Tên SP không quá 40 ký tự</a:t>
            </a:r>
            <a:endParaRPr kumimoji="0" lang="en-US" sz="1800" b="0" i="0" u="none" strike="noStrike" cap="none" normalizeH="0" baseline="0" smtClean="0">
              <a:ln>
                <a:noFill/>
              </a:ln>
              <a:solidFill>
                <a:schemeClr val="tx1"/>
              </a:solidFill>
              <a:effectLst/>
              <a:latin typeface="Arial" charset="0"/>
            </a:endParaRPr>
          </a:p>
        </p:txBody>
      </p:sp>
      <p:sp>
        <p:nvSpPr>
          <p:cNvPr id="12" name="Line Callout 1 (Accent Bar) 11"/>
          <p:cNvSpPr/>
          <p:nvPr/>
        </p:nvSpPr>
        <p:spPr bwMode="auto">
          <a:xfrm>
            <a:off x="5318234" y="4126133"/>
            <a:ext cx="3646253" cy="687606"/>
          </a:xfrm>
          <a:prstGeom prst="accentCallout1">
            <a:avLst>
              <a:gd name="adj1" fmla="val 18750"/>
              <a:gd name="adj2" fmla="val -8333"/>
              <a:gd name="adj3" fmla="val 53886"/>
              <a:gd name="adj4" fmla="val -42770"/>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Kiểm tra trính hợp lệ của dữ liệu, DVT không quá 20 ký tự</a:t>
            </a:r>
            <a:endParaRPr kumimoji="0" lang="en-US" sz="1800" b="0" i="0" u="none" strike="noStrike" cap="none" normalizeH="0" baseline="0" smtClean="0">
              <a:ln>
                <a:noFill/>
              </a:ln>
              <a:solidFill>
                <a:schemeClr val="tx1"/>
              </a:solidFill>
              <a:effectLst/>
              <a:latin typeface="Arial" charset="0"/>
            </a:endParaRPr>
          </a:p>
        </p:txBody>
      </p:sp>
      <p:sp>
        <p:nvSpPr>
          <p:cNvPr id="13" name="Line Callout 1 (Accent Bar) 12"/>
          <p:cNvSpPr/>
          <p:nvPr/>
        </p:nvSpPr>
        <p:spPr bwMode="auto">
          <a:xfrm>
            <a:off x="5318233" y="4903899"/>
            <a:ext cx="3646253" cy="687606"/>
          </a:xfrm>
          <a:prstGeom prst="accentCallout1">
            <a:avLst>
              <a:gd name="adj1" fmla="val 18750"/>
              <a:gd name="adj2" fmla="val -8333"/>
              <a:gd name="adj3" fmla="val 12615"/>
              <a:gd name="adj4" fmla="val -55165"/>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Kiểm tra trính hợp lệ của dữ liệu, Nước SX không quá 40 ký tự</a:t>
            </a:r>
            <a:endParaRPr kumimoji="0" lang="en-US" sz="1800" b="0" i="0" u="none" strike="noStrike" cap="none" normalizeH="0" baseline="0" smtClean="0">
              <a:ln>
                <a:noFill/>
              </a:ln>
              <a:solidFill>
                <a:schemeClr val="tx1"/>
              </a:solidFill>
              <a:effectLst/>
              <a:latin typeface="Arial" charset="0"/>
            </a:endParaRPr>
          </a:p>
        </p:txBody>
      </p:sp>
      <p:sp>
        <p:nvSpPr>
          <p:cNvPr id="14" name="Line Callout 1 (Accent Bar) 13"/>
          <p:cNvSpPr/>
          <p:nvPr/>
        </p:nvSpPr>
        <p:spPr bwMode="auto">
          <a:xfrm>
            <a:off x="5318233" y="5735862"/>
            <a:ext cx="3646253" cy="687606"/>
          </a:xfrm>
          <a:prstGeom prst="accentCallout1">
            <a:avLst>
              <a:gd name="adj1" fmla="val 18750"/>
              <a:gd name="adj2" fmla="val -8333"/>
              <a:gd name="adj3" fmla="val 75285"/>
              <a:gd name="adj4" fmla="val -69289"/>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Kiểm tra trính hợp lệ của dữ liệu, Giá phải là số </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33346666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0526" y="1297838"/>
            <a:ext cx="6963747" cy="5068007"/>
          </a:xfrm>
          <a:ln>
            <a:solidFill>
              <a:schemeClr val="accent1"/>
            </a:solidFill>
          </a:ln>
        </p:spPr>
      </p:pic>
      <p:sp>
        <p:nvSpPr>
          <p:cNvPr id="5" name="Line Callout 1 (Accent Bar) 4"/>
          <p:cNvSpPr/>
          <p:nvPr/>
        </p:nvSpPr>
        <p:spPr bwMode="auto">
          <a:xfrm>
            <a:off x="6999890" y="1093076"/>
            <a:ext cx="1964597" cy="641131"/>
          </a:xfrm>
          <a:prstGeom prst="accentCallout1">
            <a:avLst>
              <a:gd name="adj1" fmla="val 18750"/>
              <a:gd name="adj2" fmla="val -8333"/>
              <a:gd name="adj3" fmla="val 50205"/>
              <a:gd name="adj4" fmla="val -70432"/>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Tạo</a:t>
            </a:r>
            <a:r>
              <a:rPr kumimoji="0" lang="en-US" sz="1800" b="0" i="0" u="none" strike="noStrike" cap="none" normalizeH="0" smtClean="0">
                <a:ln>
                  <a:noFill/>
                </a:ln>
                <a:solidFill>
                  <a:schemeClr val="tx1"/>
                </a:solidFill>
                <a:effectLst/>
                <a:latin typeface="Arial" charset="0"/>
              </a:rPr>
              <a:t> đối tượng Sản phẩm</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6999890" y="1797269"/>
            <a:ext cx="1964597" cy="1229710"/>
          </a:xfrm>
          <a:prstGeom prst="accentCallout1">
            <a:avLst>
              <a:gd name="adj1" fmla="val 18750"/>
              <a:gd name="adj2" fmla="val -8333"/>
              <a:gd name="adj3" fmla="val -13449"/>
              <a:gd name="adj4" fmla="val -57592"/>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Xây dựng truy vấn gọi thủ tục với các tham số truyền vào</a:t>
            </a:r>
            <a:endParaRPr kumimoji="0" lang="en-US" sz="1800" b="0" i="0" u="none" strike="noStrike" cap="none" normalizeH="0" baseline="0" smtClean="0">
              <a:ln>
                <a:noFill/>
              </a:ln>
              <a:solidFill>
                <a:schemeClr val="tx1"/>
              </a:solidFill>
              <a:effectLst/>
              <a:latin typeface="Arial" charset="0"/>
            </a:endParaRPr>
          </a:p>
        </p:txBody>
      </p:sp>
      <p:sp>
        <p:nvSpPr>
          <p:cNvPr id="7" name="Line Callout 1 (Accent Bar) 6"/>
          <p:cNvSpPr/>
          <p:nvPr/>
        </p:nvSpPr>
        <p:spPr bwMode="auto">
          <a:xfrm>
            <a:off x="6999889" y="3090041"/>
            <a:ext cx="1964597" cy="746235"/>
          </a:xfrm>
          <a:prstGeom prst="accentCallout1">
            <a:avLst>
              <a:gd name="adj1" fmla="val 18750"/>
              <a:gd name="adj2" fmla="val -8333"/>
              <a:gd name="adj3" fmla="val 7918"/>
              <a:gd name="adj4" fmla="val -108951"/>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Truyền vào các tham số</a:t>
            </a:r>
            <a:endParaRPr kumimoji="0" lang="en-US" sz="1800" b="0" i="0" u="none" strike="noStrike" cap="none" normalizeH="0" baseline="0" smtClean="0">
              <a:ln>
                <a:noFill/>
              </a:ln>
              <a:solidFill>
                <a:schemeClr val="tx1"/>
              </a:solidFill>
              <a:effectLst/>
              <a:latin typeface="Arial" charset="0"/>
            </a:endParaRPr>
          </a:p>
        </p:txBody>
      </p:sp>
      <p:sp>
        <p:nvSpPr>
          <p:cNvPr id="8" name="Line Callout 1 (Accent Bar) 7"/>
          <p:cNvSpPr/>
          <p:nvPr/>
        </p:nvSpPr>
        <p:spPr bwMode="auto">
          <a:xfrm>
            <a:off x="6999889" y="4175589"/>
            <a:ext cx="1964597" cy="522536"/>
          </a:xfrm>
          <a:prstGeom prst="accentCallout1">
            <a:avLst>
              <a:gd name="adj1" fmla="val 18750"/>
              <a:gd name="adj2" fmla="val -8333"/>
              <a:gd name="adj3" fmla="val 7918"/>
              <a:gd name="adj4" fmla="val -108951"/>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Thêm vào CSDL</a:t>
            </a:r>
            <a:endParaRPr kumimoji="0" lang="en-US" sz="1800" b="0" i="0" u="none" strike="noStrike" cap="none" normalizeH="0" baseline="0" smtClean="0">
              <a:ln>
                <a:noFill/>
              </a:ln>
              <a:solidFill>
                <a:schemeClr val="tx1"/>
              </a:solidFill>
              <a:effectLst/>
              <a:latin typeface="Arial" charset="0"/>
            </a:endParaRPr>
          </a:p>
        </p:txBody>
      </p:sp>
      <p:sp>
        <p:nvSpPr>
          <p:cNvPr id="9" name="Line Callout 1 (Accent Bar) 8"/>
          <p:cNvSpPr/>
          <p:nvPr/>
        </p:nvSpPr>
        <p:spPr bwMode="auto">
          <a:xfrm>
            <a:off x="6999888" y="4819182"/>
            <a:ext cx="1964597" cy="771802"/>
          </a:xfrm>
          <a:prstGeom prst="accentCallout1">
            <a:avLst>
              <a:gd name="adj1" fmla="val 18750"/>
              <a:gd name="adj2" fmla="val -8333"/>
              <a:gd name="adj3" fmla="val -6162"/>
              <a:gd name="adj4" fmla="val -125536"/>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Thêm vào danh sách sản phẩm</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256655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Mở rộng vấn đề</a:t>
            </a:r>
            <a:endParaRPr lang="en-US"/>
          </a:p>
        </p:txBody>
      </p:sp>
      <p:sp>
        <p:nvSpPr>
          <p:cNvPr id="3" name="Content Placeholder 2"/>
          <p:cNvSpPr>
            <a:spLocks noGrp="1"/>
          </p:cNvSpPr>
          <p:nvPr>
            <p:ph idx="1"/>
          </p:nvPr>
        </p:nvSpPr>
        <p:spPr/>
        <p:txBody>
          <a:bodyPr/>
          <a:lstStyle/>
          <a:p>
            <a:r>
              <a:rPr lang="en-US" smtClean="0"/>
              <a:t>Cần xây dựng kiểm tra trùng lặp về tên sản phẩm, nếu tên sản phẩm trùng cũng yêu cầu lặp lại việc nhập tên sản phẩm</a:t>
            </a:r>
          </a:p>
          <a:p>
            <a:r>
              <a:rPr lang="en-US" smtClean="0"/>
              <a:t>Hiện nay việc lấy dữ liệu kiểm tra trùng lặp ( ràng buộc) được thực hiện ngay trên các list_object được lấy về. Tuy nhiên với hệ thống đa người dung cần thực hiện truy cập CSDL thực hiện lại truy vấn để lấy dữ liệu kiểm tra trùng lặp tại thời điểm thực hiện.</a:t>
            </a:r>
          </a:p>
          <a:p>
            <a:endParaRPr lang="en-US" smtClean="0"/>
          </a:p>
          <a:p>
            <a:pPr lvl="1"/>
            <a:endParaRPr lang="en-US"/>
          </a:p>
        </p:txBody>
      </p:sp>
    </p:spTree>
    <p:extLst>
      <p:ext uri="{BB962C8B-B14F-4D97-AF65-F5344CB8AC3E}">
        <p14:creationId xmlns:p14="http://schemas.microsoft.com/office/powerpoint/2010/main" val="21543829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Chức năng sửa thông tin sản phẩm</a:t>
            </a:r>
            <a:endParaRPr lang="en-US"/>
          </a:p>
        </p:txBody>
      </p:sp>
      <p:sp>
        <p:nvSpPr>
          <p:cNvPr id="3" name="Content Placeholder 2"/>
          <p:cNvSpPr>
            <a:spLocks noGrp="1"/>
          </p:cNvSpPr>
          <p:nvPr>
            <p:ph idx="1"/>
          </p:nvPr>
        </p:nvSpPr>
        <p:spPr/>
        <p:txBody>
          <a:bodyPr/>
          <a:lstStyle/>
          <a:p>
            <a:r>
              <a:rPr lang="en-US" smtClean="0"/>
              <a:t>Yêu cầu nhập thông tin sản phẩm</a:t>
            </a:r>
          </a:p>
          <a:p>
            <a:r>
              <a:rPr lang="en-US" smtClean="0"/>
              <a:t>Kiểm tra dữ liệu đạt yêu câu</a:t>
            </a:r>
          </a:p>
          <a:p>
            <a:r>
              <a:rPr lang="en-US" smtClean="0"/>
              <a:t>Kiểm tra ràng buộc dữ liệu</a:t>
            </a:r>
          </a:p>
          <a:p>
            <a:r>
              <a:rPr lang="en-US" smtClean="0"/>
              <a:t>Sửa sản phẩm trong CSDL sử dụng truy vấn dạng CallableStatement gọi đến thủ tục sửa dữ liệu trong bảng sản phẩm</a:t>
            </a:r>
          </a:p>
          <a:p>
            <a:r>
              <a:rPr lang="en-US" smtClean="0"/>
              <a:t>Thông báo sửa thành công hoặc lỗi</a:t>
            </a:r>
            <a:endParaRPr lang="en-US"/>
          </a:p>
        </p:txBody>
      </p:sp>
    </p:spTree>
    <p:extLst>
      <p:ext uri="{BB962C8B-B14F-4D97-AF65-F5344CB8AC3E}">
        <p14:creationId xmlns:p14="http://schemas.microsoft.com/office/powerpoint/2010/main" val="2658527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Thêm phương thức sửa sản phẩm</a:t>
            </a:r>
            <a:endParaRPr lang="en-US"/>
          </a:p>
        </p:txBody>
      </p:sp>
      <p:sp>
        <p:nvSpPr>
          <p:cNvPr id="5" name="TextBox 4"/>
          <p:cNvSpPr txBox="1"/>
          <p:nvPr/>
        </p:nvSpPr>
        <p:spPr>
          <a:xfrm>
            <a:off x="1375126" y="1565044"/>
            <a:ext cx="6879191" cy="369332"/>
          </a:xfrm>
          <a:prstGeom prst="rect">
            <a:avLst/>
          </a:prstGeom>
          <a:noFill/>
        </p:spPr>
        <p:txBody>
          <a:bodyPr wrap="none" rtlCol="0">
            <a:spAutoFit/>
          </a:bodyPr>
          <a:lstStyle/>
          <a:p>
            <a:r>
              <a:rPr lang="en-US" i="1" smtClean="0"/>
              <a:t>Bổ sung phương thức sửa sản phẩm theo Masp trong lớp DS sản phẩm</a:t>
            </a:r>
            <a:endParaRPr lang="en-US" i="1"/>
          </a:p>
        </p:txBody>
      </p:sp>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17472" y="2413445"/>
            <a:ext cx="5182323" cy="2248214"/>
          </a:xfrm>
          <a:ln>
            <a:solidFill>
              <a:schemeClr val="accent1"/>
            </a:solidFill>
          </a:ln>
        </p:spPr>
      </p:pic>
      <p:sp>
        <p:nvSpPr>
          <p:cNvPr id="8" name="Line Callout 1 (Accent Bar) 7"/>
          <p:cNvSpPr/>
          <p:nvPr/>
        </p:nvSpPr>
        <p:spPr bwMode="auto">
          <a:xfrm>
            <a:off x="7441324" y="2217683"/>
            <a:ext cx="1618593" cy="819807"/>
          </a:xfrm>
          <a:prstGeom prst="accentCallout1">
            <a:avLst>
              <a:gd name="adj1" fmla="val 18750"/>
              <a:gd name="adj2" fmla="val -8333"/>
              <a:gd name="adj3" fmla="val 54807"/>
              <a:gd name="adj4" fmla="val -170183"/>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Truyền</a:t>
            </a:r>
            <a:r>
              <a:rPr kumimoji="0" lang="en-US" sz="1800" b="0" i="0" u="none" strike="noStrike" cap="none" normalizeH="0" smtClean="0">
                <a:ln>
                  <a:noFill/>
                </a:ln>
                <a:solidFill>
                  <a:schemeClr val="tx1"/>
                </a:solidFill>
                <a:effectLst/>
                <a:latin typeface="Arial" charset="0"/>
              </a:rPr>
              <a:t> vào sản phẩm cần sửa</a:t>
            </a:r>
            <a:endParaRPr kumimoji="0" lang="en-US" sz="1800" b="0" i="0" u="none" strike="noStrike" cap="none" normalizeH="0" baseline="0" smtClean="0">
              <a:ln>
                <a:noFill/>
              </a:ln>
              <a:solidFill>
                <a:schemeClr val="tx1"/>
              </a:solidFill>
              <a:effectLst/>
              <a:latin typeface="Arial" charset="0"/>
            </a:endParaRPr>
          </a:p>
        </p:txBody>
      </p:sp>
      <p:sp>
        <p:nvSpPr>
          <p:cNvPr id="9" name="Line Callout 1 (Accent Bar) 8"/>
          <p:cNvSpPr/>
          <p:nvPr/>
        </p:nvSpPr>
        <p:spPr bwMode="auto">
          <a:xfrm>
            <a:off x="7441324" y="3720662"/>
            <a:ext cx="1618593" cy="819807"/>
          </a:xfrm>
          <a:prstGeom prst="accentCallout1">
            <a:avLst>
              <a:gd name="adj1" fmla="val 18750"/>
              <a:gd name="adj2" fmla="val -8333"/>
              <a:gd name="adj3" fmla="val -41347"/>
              <a:gd name="adj4" fmla="val -102209"/>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Tìm</a:t>
            </a:r>
            <a:r>
              <a:rPr kumimoji="0" lang="en-US" sz="1800" b="0" i="0" u="none" strike="noStrike" cap="none" normalizeH="0" smtClean="0">
                <a:ln>
                  <a:noFill/>
                </a:ln>
                <a:solidFill>
                  <a:schemeClr val="tx1"/>
                </a:solidFill>
                <a:effectLst/>
                <a:latin typeface="Arial" charset="0"/>
              </a:rPr>
              <a:t> đến sản phẩm theo mã</a:t>
            </a:r>
            <a:endParaRPr kumimoji="0" lang="en-US" sz="1800" b="0" i="0" u="none" strike="noStrike" cap="none" normalizeH="0" baseline="0" smtClean="0">
              <a:ln>
                <a:noFill/>
              </a:ln>
              <a:solidFill>
                <a:schemeClr val="tx1"/>
              </a:solidFill>
              <a:effectLst/>
              <a:latin typeface="Arial" charset="0"/>
            </a:endParaRPr>
          </a:p>
        </p:txBody>
      </p:sp>
      <p:sp>
        <p:nvSpPr>
          <p:cNvPr id="12" name="Line Callout 1 (Accent Bar) 11"/>
          <p:cNvSpPr/>
          <p:nvPr/>
        </p:nvSpPr>
        <p:spPr bwMode="auto">
          <a:xfrm>
            <a:off x="5948855" y="5055476"/>
            <a:ext cx="2617076" cy="998483"/>
          </a:xfrm>
          <a:prstGeom prst="accentCallout1">
            <a:avLst>
              <a:gd name="adj1" fmla="val 18750"/>
              <a:gd name="adj2" fmla="val -8333"/>
              <a:gd name="adj3" fmla="val -150011"/>
              <a:gd name="adj4" fmla="val -67288"/>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Gán lại sản phẩm là sản phẩm mới trong danh sách</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6706350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Tương tác sửa sản phẩm</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85849" y="1270766"/>
            <a:ext cx="4900246" cy="5248275"/>
          </a:xfrm>
          <a:ln>
            <a:solidFill>
              <a:schemeClr val="accent1"/>
            </a:solidFill>
          </a:ln>
        </p:spPr>
      </p:pic>
      <p:sp>
        <p:nvSpPr>
          <p:cNvPr id="5" name="Line Callout 1 (Accent Bar) 4"/>
          <p:cNvSpPr/>
          <p:nvPr/>
        </p:nvSpPr>
        <p:spPr bwMode="auto">
          <a:xfrm>
            <a:off x="7315200" y="1270766"/>
            <a:ext cx="1566041" cy="1241205"/>
          </a:xfrm>
          <a:prstGeom prst="accentCallout1">
            <a:avLst>
              <a:gd name="adj1" fmla="val 18750"/>
              <a:gd name="adj2" fmla="val -8333"/>
              <a:gd name="adj3" fmla="val 106968"/>
              <a:gd name="adj4" fmla="val -214948"/>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Kiểm tra mã sp cần sửa có trong CSDL không</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7315199" y="2802205"/>
            <a:ext cx="1566041" cy="2200719"/>
          </a:xfrm>
          <a:prstGeom prst="accentCallout1">
            <a:avLst>
              <a:gd name="adj1" fmla="val 18750"/>
              <a:gd name="adj2" fmla="val -8333"/>
              <a:gd name="adj3" fmla="val 25416"/>
              <a:gd name="adj4" fmla="val -159914"/>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Nhập mới các thông tin và kiểm tra tính hợp lệ của thông tin nhập</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7697723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46929" y="1138566"/>
            <a:ext cx="5569094" cy="5248275"/>
          </a:xfrm>
          <a:ln>
            <a:solidFill>
              <a:schemeClr val="accent1"/>
            </a:solidFill>
          </a:ln>
        </p:spPr>
      </p:pic>
      <p:sp>
        <p:nvSpPr>
          <p:cNvPr id="2" name="Title 1"/>
          <p:cNvSpPr>
            <a:spLocks noGrp="1"/>
          </p:cNvSpPr>
          <p:nvPr>
            <p:ph type="title"/>
          </p:nvPr>
        </p:nvSpPr>
        <p:spPr/>
        <p:txBody>
          <a:bodyPr/>
          <a:lstStyle/>
          <a:p>
            <a:endParaRPr lang="en-US"/>
          </a:p>
        </p:txBody>
      </p:sp>
      <p:sp>
        <p:nvSpPr>
          <p:cNvPr id="5" name="Line Callout 1 (Accent Bar) 4"/>
          <p:cNvSpPr/>
          <p:nvPr/>
        </p:nvSpPr>
        <p:spPr bwMode="auto">
          <a:xfrm>
            <a:off x="7315200" y="1270766"/>
            <a:ext cx="1566041" cy="1241205"/>
          </a:xfrm>
          <a:prstGeom prst="accentCallout1">
            <a:avLst>
              <a:gd name="adj1" fmla="val 18750"/>
              <a:gd name="adj2" fmla="val -8333"/>
              <a:gd name="adj3" fmla="val 14668"/>
              <a:gd name="adj4" fmla="val -125687"/>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Truy vấn gọi thủ tục sửa</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7315199" y="2802206"/>
            <a:ext cx="1566041" cy="960498"/>
          </a:xfrm>
          <a:prstGeom prst="accentCallout1">
            <a:avLst>
              <a:gd name="adj1" fmla="val 18750"/>
              <a:gd name="adj2" fmla="val -8333"/>
              <a:gd name="adj3" fmla="val 25416"/>
              <a:gd name="adj4" fmla="val -159914"/>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Gán các tham số vào ra</a:t>
            </a:r>
            <a:endParaRPr kumimoji="0" lang="en-US" sz="1800" b="0" i="0" u="none" strike="noStrike" cap="none" normalizeH="0" baseline="0" smtClean="0">
              <a:ln>
                <a:noFill/>
              </a:ln>
              <a:solidFill>
                <a:schemeClr val="tx1"/>
              </a:solidFill>
              <a:effectLst/>
              <a:latin typeface="Arial" charset="0"/>
            </a:endParaRPr>
          </a:p>
        </p:txBody>
      </p:sp>
      <p:sp>
        <p:nvSpPr>
          <p:cNvPr id="7" name="Line Callout 1 (Accent Bar) 6"/>
          <p:cNvSpPr/>
          <p:nvPr/>
        </p:nvSpPr>
        <p:spPr bwMode="auto">
          <a:xfrm>
            <a:off x="7315198" y="4352579"/>
            <a:ext cx="1566041" cy="1827504"/>
          </a:xfrm>
          <a:prstGeom prst="accentCallout1">
            <a:avLst>
              <a:gd name="adj1" fmla="val 18750"/>
              <a:gd name="adj2" fmla="val -8333"/>
              <a:gd name="adj3" fmla="val -33297"/>
              <a:gd name="adj4" fmla="val -213606"/>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Thực thi truy vấn, xác định truy vấn thực thi thành công hay không?</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7278310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Chức năng xóa thông tin sản phẩm</a:t>
            </a:r>
            <a:endParaRPr lang="en-US"/>
          </a:p>
        </p:txBody>
      </p:sp>
      <p:sp>
        <p:nvSpPr>
          <p:cNvPr id="3" name="Content Placeholder 2"/>
          <p:cNvSpPr>
            <a:spLocks noGrp="1"/>
          </p:cNvSpPr>
          <p:nvPr>
            <p:ph idx="1"/>
          </p:nvPr>
        </p:nvSpPr>
        <p:spPr/>
        <p:txBody>
          <a:bodyPr/>
          <a:lstStyle/>
          <a:p>
            <a:r>
              <a:rPr lang="en-US" smtClean="0"/>
              <a:t>Yêu cầu nhập mã sản phẩm cần xóa</a:t>
            </a:r>
          </a:p>
          <a:p>
            <a:r>
              <a:rPr lang="en-US" smtClean="0"/>
              <a:t>Kiểm tra ràng buộc dữ liệu</a:t>
            </a:r>
          </a:p>
          <a:p>
            <a:r>
              <a:rPr lang="en-US" smtClean="0"/>
              <a:t>Xóa sản phẩm trong CSDL sử dụng truy vấn dạng prepareStatement gọi đến thủ tục xóa dữ liệu từ bảng sản phẩm</a:t>
            </a:r>
          </a:p>
          <a:p>
            <a:r>
              <a:rPr lang="en-US" smtClean="0"/>
              <a:t>Thông báo xóa thành công hoặc lỗi</a:t>
            </a:r>
            <a:endParaRPr lang="en-US"/>
          </a:p>
        </p:txBody>
      </p:sp>
    </p:spTree>
    <p:extLst>
      <p:ext uri="{BB962C8B-B14F-4D97-AF65-F5344CB8AC3E}">
        <p14:creationId xmlns:p14="http://schemas.microsoft.com/office/powerpoint/2010/main" val="1079743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Thêm phương thức xóa sản phẩm</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43361" y="2437261"/>
            <a:ext cx="5677692" cy="2200582"/>
          </a:xfrm>
          <a:ln>
            <a:solidFill>
              <a:schemeClr val="accent1"/>
            </a:solidFill>
          </a:ln>
        </p:spPr>
      </p:pic>
      <p:sp>
        <p:nvSpPr>
          <p:cNvPr id="5" name="TextBox 4"/>
          <p:cNvSpPr txBox="1"/>
          <p:nvPr/>
        </p:nvSpPr>
        <p:spPr>
          <a:xfrm>
            <a:off x="1375126" y="1565044"/>
            <a:ext cx="7045390" cy="369332"/>
          </a:xfrm>
          <a:prstGeom prst="rect">
            <a:avLst/>
          </a:prstGeom>
          <a:noFill/>
        </p:spPr>
        <p:txBody>
          <a:bodyPr wrap="none" rtlCol="0">
            <a:spAutoFit/>
          </a:bodyPr>
          <a:lstStyle/>
          <a:p>
            <a:r>
              <a:rPr lang="en-US" i="1" smtClean="0"/>
              <a:t>Bổ sung phương thức xóa sản phẩm theo Masp trong lớp DS sản phẩm</a:t>
            </a:r>
            <a:endParaRPr lang="en-US" i="1"/>
          </a:p>
        </p:txBody>
      </p:sp>
    </p:spTree>
    <p:extLst>
      <p:ext uri="{BB962C8B-B14F-4D97-AF65-F5344CB8AC3E}">
        <p14:creationId xmlns:p14="http://schemas.microsoft.com/office/powerpoint/2010/main" val="483712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Tương tác xóa sản phẩm</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55573" y="1239235"/>
            <a:ext cx="6760797" cy="5248275"/>
          </a:xfrm>
          <a:ln>
            <a:solidFill>
              <a:schemeClr val="accent1"/>
            </a:solidFill>
          </a:ln>
        </p:spPr>
      </p:pic>
      <p:sp>
        <p:nvSpPr>
          <p:cNvPr id="5" name="Line Callout 1 (Accent Bar) 4"/>
          <p:cNvSpPr/>
          <p:nvPr/>
        </p:nvSpPr>
        <p:spPr bwMode="auto">
          <a:xfrm>
            <a:off x="6558455" y="1471448"/>
            <a:ext cx="2322786" cy="1282262"/>
          </a:xfrm>
          <a:prstGeom prst="accentCallout1">
            <a:avLst>
              <a:gd name="adj1" fmla="val 18750"/>
              <a:gd name="adj2" fmla="val -8333"/>
              <a:gd name="adj3" fmla="val 111164"/>
              <a:gd name="adj4" fmla="val -63898"/>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Truy vấn</a:t>
            </a:r>
            <a:r>
              <a:rPr kumimoji="0" lang="en-US" sz="1800" b="0" i="0" u="none" strike="noStrike" cap="none" normalizeH="0" smtClean="0">
                <a:ln>
                  <a:noFill/>
                </a:ln>
                <a:solidFill>
                  <a:schemeClr val="tx1"/>
                </a:solidFill>
                <a:effectLst/>
                <a:latin typeface="Arial" charset="0"/>
              </a:rPr>
              <a:t> dữ liệu kiểm tra  ràng buộc khóa ngoại trước khi xóa</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4577355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Tương tác xóa sản phẩm</a:t>
            </a:r>
            <a:endParaRPr lang="en-US"/>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3374" y="1228725"/>
            <a:ext cx="5917251" cy="5248275"/>
          </a:xfrm>
          <a:ln>
            <a:solidFill>
              <a:schemeClr val="accent1"/>
            </a:solidFill>
          </a:ln>
        </p:spPr>
      </p:pic>
    </p:spTree>
    <p:extLst>
      <p:ext uri="{BB962C8B-B14F-4D97-AF65-F5344CB8AC3E}">
        <p14:creationId xmlns:p14="http://schemas.microsoft.com/office/powerpoint/2010/main" val="17809859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Mô đun khác</a:t>
            </a:r>
            <a:endParaRPr lang="en-US"/>
          </a:p>
        </p:txBody>
      </p:sp>
      <p:sp>
        <p:nvSpPr>
          <p:cNvPr id="3" name="Content Placeholder 2"/>
          <p:cNvSpPr>
            <a:spLocks noGrp="1"/>
          </p:cNvSpPr>
          <p:nvPr>
            <p:ph idx="1"/>
          </p:nvPr>
        </p:nvSpPr>
        <p:spPr/>
        <p:txBody>
          <a:bodyPr/>
          <a:lstStyle/>
          <a:p>
            <a:r>
              <a:rPr lang="en-US" sz="2800" smtClean="0"/>
              <a:t>Mô đun Nhân Viên</a:t>
            </a:r>
          </a:p>
          <a:p>
            <a:pPr lvl="1"/>
            <a:r>
              <a:rPr lang="en-US"/>
              <a:t>Bổ sung các chức năng thêm, sửa, xóa thông tin nhân viên</a:t>
            </a:r>
          </a:p>
          <a:p>
            <a:r>
              <a:rPr lang="en-US" smtClean="0"/>
              <a:t>Mô đun Khách hàng</a:t>
            </a:r>
          </a:p>
          <a:p>
            <a:pPr lvl="1"/>
            <a:r>
              <a:rPr lang="en-US"/>
              <a:t>Bổ sung các chức năng thêm, sửa, xóa thông tin nhân </a:t>
            </a:r>
            <a:r>
              <a:rPr lang="en-US" smtClean="0"/>
              <a:t>viên</a:t>
            </a:r>
          </a:p>
          <a:p>
            <a:r>
              <a:rPr lang="en-US" smtClean="0"/>
              <a:t>Mô đun Hóa đơn và chi tiết hóa đơn</a:t>
            </a:r>
          </a:p>
          <a:p>
            <a:pPr lvl="1"/>
            <a:r>
              <a:rPr lang="en-US" smtClean="0"/>
              <a:t>Bổ sung các chức năng thêm, sửa, xóa thông tin</a:t>
            </a:r>
            <a:endParaRPr lang="en-US"/>
          </a:p>
          <a:p>
            <a:pPr lvl="1"/>
            <a:endParaRPr lang="en-US"/>
          </a:p>
          <a:p>
            <a:endParaRPr lang="en-US" sz="2800"/>
          </a:p>
        </p:txBody>
      </p:sp>
    </p:spTree>
    <p:extLst>
      <p:ext uri="{BB962C8B-B14F-4D97-AF65-F5344CB8AC3E}">
        <p14:creationId xmlns:p14="http://schemas.microsoft.com/office/powerpoint/2010/main" val="20809122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Một số chức năng thống kê</a:t>
            </a:r>
            <a:endParaRPr lang="en-US"/>
          </a:p>
        </p:txBody>
      </p:sp>
      <p:sp>
        <p:nvSpPr>
          <p:cNvPr id="3" name="Content Placeholder 2"/>
          <p:cNvSpPr>
            <a:spLocks noGrp="1"/>
          </p:cNvSpPr>
          <p:nvPr>
            <p:ph idx="1"/>
          </p:nvPr>
        </p:nvSpPr>
        <p:spPr/>
        <p:txBody>
          <a:bodyPr/>
          <a:lstStyle/>
          <a:p>
            <a:r>
              <a:rPr lang="en-US" smtClean="0"/>
              <a:t>Thống kê số lượng hóa đơn </a:t>
            </a:r>
          </a:p>
          <a:p>
            <a:pPr lvl="1"/>
            <a:r>
              <a:rPr lang="en-US" smtClean="0"/>
              <a:t>Trong tháng</a:t>
            </a:r>
          </a:p>
          <a:p>
            <a:pPr lvl="1"/>
            <a:r>
              <a:rPr lang="en-US" smtClean="0"/>
              <a:t>Trong quý</a:t>
            </a:r>
          </a:p>
          <a:p>
            <a:r>
              <a:rPr lang="en-US" smtClean="0"/>
              <a:t>Thống kê doanh số bán hàng</a:t>
            </a:r>
          </a:p>
          <a:p>
            <a:pPr lvl="1"/>
            <a:r>
              <a:rPr lang="en-US" smtClean="0"/>
              <a:t>Trong tháng</a:t>
            </a:r>
          </a:p>
          <a:p>
            <a:pPr lvl="1"/>
            <a:r>
              <a:rPr lang="en-US" smtClean="0"/>
              <a:t>Trong quý</a:t>
            </a:r>
          </a:p>
          <a:p>
            <a:pPr lvl="1"/>
            <a:r>
              <a:rPr lang="en-US" smtClean="0"/>
              <a:t>Trong năm</a:t>
            </a:r>
          </a:p>
          <a:p>
            <a:pPr lvl="1"/>
            <a:r>
              <a:rPr lang="en-US" smtClean="0"/>
              <a:t>Theo từng mặt hàng</a:t>
            </a:r>
          </a:p>
          <a:p>
            <a:pPr lvl="1"/>
            <a:r>
              <a:rPr lang="en-US" smtClean="0"/>
              <a:t>Theo từng khách hàng</a:t>
            </a:r>
          </a:p>
          <a:p>
            <a:pPr lvl="1"/>
            <a:r>
              <a:rPr lang="en-US" smtClean="0"/>
              <a:t>Theo từng nhân viên.</a:t>
            </a:r>
          </a:p>
        </p:txBody>
      </p:sp>
    </p:spTree>
    <p:extLst>
      <p:ext uri="{BB962C8B-B14F-4D97-AF65-F5344CB8AC3E}">
        <p14:creationId xmlns:p14="http://schemas.microsoft.com/office/powerpoint/2010/main" val="37033094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Bổ sung menu thống kê</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59842" y="1392759"/>
            <a:ext cx="6287377" cy="2734057"/>
          </a:xfrm>
          <a:ln>
            <a:solidFill>
              <a:schemeClr val="accent1"/>
            </a:solidFill>
          </a:ln>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9842" y="4420153"/>
            <a:ext cx="6287377" cy="1486107"/>
          </a:xfrm>
          <a:prstGeom prst="rect">
            <a:avLst/>
          </a:prstGeom>
          <a:ln>
            <a:solidFill>
              <a:schemeClr val="accent1"/>
            </a:solidFill>
          </a:ln>
        </p:spPr>
      </p:pic>
      <p:sp>
        <p:nvSpPr>
          <p:cNvPr id="6" name="Line Callout 1 (Accent Bar) 5"/>
          <p:cNvSpPr/>
          <p:nvPr/>
        </p:nvSpPr>
        <p:spPr bwMode="auto">
          <a:xfrm>
            <a:off x="7998372" y="2953407"/>
            <a:ext cx="966115" cy="1954924"/>
          </a:xfrm>
          <a:prstGeom prst="accentCallout1">
            <a:avLst>
              <a:gd name="adj1" fmla="val 18750"/>
              <a:gd name="adj2" fmla="val -8333"/>
              <a:gd name="adj3" fmla="val 112153"/>
              <a:gd name="adj4" fmla="val -72058"/>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Mã</a:t>
            </a:r>
            <a:r>
              <a:rPr kumimoji="0" lang="en-US" sz="1800" b="0" i="0" u="none" strike="noStrike" cap="none" normalizeH="0" smtClean="0">
                <a:ln>
                  <a:noFill/>
                </a:ln>
                <a:solidFill>
                  <a:schemeClr val="tx1"/>
                </a:solidFill>
                <a:effectLst/>
                <a:latin typeface="Arial" charset="0"/>
              </a:rPr>
              <a:t> lệnh cho thống kê hóa đơn</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41129153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Bổ sung các phương thức thống kê </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8506" y="1508342"/>
            <a:ext cx="2495898" cy="800212"/>
          </a:xfrm>
          <a:ln>
            <a:solidFill>
              <a:schemeClr val="accent1"/>
            </a:solidFill>
          </a:ln>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6455" y="2543907"/>
            <a:ext cx="6754168" cy="3620005"/>
          </a:xfrm>
          <a:prstGeom prst="rect">
            <a:avLst/>
          </a:prstGeom>
          <a:ln>
            <a:solidFill>
              <a:schemeClr val="accent1"/>
            </a:solidFill>
          </a:ln>
        </p:spPr>
      </p:pic>
      <p:sp>
        <p:nvSpPr>
          <p:cNvPr id="6" name="TextBox 5"/>
          <p:cNvSpPr txBox="1"/>
          <p:nvPr/>
        </p:nvSpPr>
        <p:spPr>
          <a:xfrm>
            <a:off x="3573517" y="1618593"/>
            <a:ext cx="3840475" cy="369332"/>
          </a:xfrm>
          <a:prstGeom prst="rect">
            <a:avLst/>
          </a:prstGeom>
          <a:noFill/>
        </p:spPr>
        <p:txBody>
          <a:bodyPr wrap="none" rtlCol="0">
            <a:spAutoFit/>
          </a:bodyPr>
          <a:lstStyle/>
          <a:p>
            <a:r>
              <a:rPr lang="en-US" smtClean="0"/>
              <a:t>Phương thức trả về số lượng hóa đơn</a:t>
            </a:r>
            <a:endParaRPr lang="en-US"/>
          </a:p>
        </p:txBody>
      </p:sp>
      <p:sp>
        <p:nvSpPr>
          <p:cNvPr id="7" name="TextBox 6"/>
          <p:cNvSpPr txBox="1"/>
          <p:nvPr/>
        </p:nvSpPr>
        <p:spPr>
          <a:xfrm>
            <a:off x="3573517" y="2081250"/>
            <a:ext cx="5457904" cy="369332"/>
          </a:xfrm>
          <a:prstGeom prst="rect">
            <a:avLst/>
          </a:prstGeom>
          <a:noFill/>
        </p:spPr>
        <p:txBody>
          <a:bodyPr wrap="none" rtlCol="0">
            <a:spAutoFit/>
          </a:bodyPr>
          <a:lstStyle/>
          <a:p>
            <a:r>
              <a:rPr lang="en-US" smtClean="0"/>
              <a:t>Phương thức trả về số lượng hóa đơn theo từng tháng</a:t>
            </a:r>
            <a:endParaRPr lang="en-US"/>
          </a:p>
        </p:txBody>
      </p:sp>
    </p:spTree>
    <p:extLst>
      <p:ext uri="{BB962C8B-B14F-4D97-AF65-F5344CB8AC3E}">
        <p14:creationId xmlns:p14="http://schemas.microsoft.com/office/powerpoint/2010/main" val="3314795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smtClean="0"/>
              <a:t>Bổ sung phương thức thống kê số lượng bán theo mặt hàng</a:t>
            </a:r>
            <a:endParaRPr lang="en-US" sz="2400"/>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7486" y="1305210"/>
            <a:ext cx="3951245" cy="2398421"/>
          </a:xfrm>
          <a:ln>
            <a:solidFill>
              <a:schemeClr val="accent1"/>
            </a:solidFill>
          </a:ln>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7072" y="4050315"/>
            <a:ext cx="7726991" cy="2400299"/>
          </a:xfrm>
          <a:prstGeom prst="rect">
            <a:avLst/>
          </a:prstGeom>
          <a:ln>
            <a:solidFill>
              <a:schemeClr val="accent1"/>
            </a:solidFill>
          </a:ln>
        </p:spPr>
      </p:pic>
      <p:sp>
        <p:nvSpPr>
          <p:cNvPr id="6" name="TextBox 5"/>
          <p:cNvSpPr txBox="1"/>
          <p:nvPr/>
        </p:nvSpPr>
        <p:spPr>
          <a:xfrm>
            <a:off x="4740167" y="1389293"/>
            <a:ext cx="4130566" cy="1477328"/>
          </a:xfrm>
          <a:prstGeom prst="rect">
            <a:avLst/>
          </a:prstGeom>
          <a:noFill/>
        </p:spPr>
        <p:txBody>
          <a:bodyPr wrap="square" rtlCol="0">
            <a:spAutoFit/>
          </a:bodyPr>
          <a:lstStyle/>
          <a:p>
            <a:r>
              <a:rPr lang="en-US" i="1" smtClean="0"/>
              <a:t>Bổ sung phương thức ReturnAmounttoMASP cho lớp lstChitiethoadon</a:t>
            </a:r>
          </a:p>
          <a:p>
            <a:r>
              <a:rPr lang="en-US" i="1" smtClean="0"/>
              <a:t>Bổ sung phương thức Statics_amount_sp cho lớp lstHoadon</a:t>
            </a:r>
            <a:endParaRPr lang="en-US" i="1"/>
          </a:p>
        </p:txBody>
      </p:sp>
    </p:spTree>
    <p:extLst>
      <p:ext uri="{BB962C8B-B14F-4D97-AF65-F5344CB8AC3E}">
        <p14:creationId xmlns:p14="http://schemas.microsoft.com/office/powerpoint/2010/main" val="14052148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Gọi phương thức từ menu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78302" y="1589973"/>
            <a:ext cx="7144747" cy="2991267"/>
          </a:xfrm>
          <a:ln>
            <a:solidFill>
              <a:schemeClr val="accent1"/>
            </a:solidFill>
          </a:ln>
        </p:spPr>
      </p:pic>
    </p:spTree>
    <p:extLst>
      <p:ext uri="{BB962C8B-B14F-4D97-AF65-F5344CB8AC3E}">
        <p14:creationId xmlns:p14="http://schemas.microsoft.com/office/powerpoint/2010/main" val="39514470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Mở rộng vấn đề</a:t>
            </a:r>
            <a:endParaRPr lang="en-US"/>
          </a:p>
        </p:txBody>
      </p:sp>
      <p:sp>
        <p:nvSpPr>
          <p:cNvPr id="3" name="Content Placeholder 2"/>
          <p:cNvSpPr>
            <a:spLocks noGrp="1"/>
          </p:cNvSpPr>
          <p:nvPr>
            <p:ph idx="1"/>
          </p:nvPr>
        </p:nvSpPr>
        <p:spPr/>
        <p:txBody>
          <a:bodyPr/>
          <a:lstStyle/>
          <a:p>
            <a:r>
              <a:rPr lang="en-US" smtClean="0"/>
              <a:t>Mọi thao tác thống kê đang được thực hiện trên các dữ liệu đã lấy về trên các lớp dữ liệu.</a:t>
            </a:r>
          </a:p>
          <a:p>
            <a:r>
              <a:rPr lang="en-US" smtClean="0"/>
              <a:t>Tuy nhiên để đồng bộ hóa dữ liệu theo thời gian thực, chúng ta nên thực hiện lấy dữ liệu thống kê trực tiếp từ truy vấn dữ liệu.</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7477" y="3454831"/>
            <a:ext cx="5318522" cy="3022171"/>
          </a:xfrm>
          <a:prstGeom prst="rect">
            <a:avLst/>
          </a:prstGeom>
          <a:ln>
            <a:solidFill>
              <a:schemeClr val="accent1"/>
            </a:solidFill>
          </a:ln>
        </p:spPr>
      </p:pic>
    </p:spTree>
    <p:extLst>
      <p:ext uri="{BB962C8B-B14F-4D97-AF65-F5344CB8AC3E}">
        <p14:creationId xmlns:p14="http://schemas.microsoft.com/office/powerpoint/2010/main" val="10468284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Nhận xét</a:t>
            </a:r>
            <a:endParaRPr lang="en-US"/>
          </a:p>
        </p:txBody>
      </p:sp>
      <p:sp>
        <p:nvSpPr>
          <p:cNvPr id="3" name="Content Placeholder 2"/>
          <p:cNvSpPr>
            <a:spLocks noGrp="1"/>
          </p:cNvSpPr>
          <p:nvPr>
            <p:ph idx="1"/>
          </p:nvPr>
        </p:nvSpPr>
        <p:spPr/>
        <p:txBody>
          <a:bodyPr/>
          <a:lstStyle/>
          <a:p>
            <a:r>
              <a:rPr lang="en-US" smtClean="0"/>
              <a:t>Để cho dễ dàng phát triển chương trình hơn, ta có thể cấu trúc lại các lớp lấy dữ liệu, kết nối để đảm bảo kế thừa và tái sử dụng code.</a:t>
            </a:r>
          </a:p>
          <a:p>
            <a:r>
              <a:rPr lang="en-US" smtClean="0"/>
              <a:t>Nghiên cứu thêm về các cách thức thao tác CSDL khác sử dụng JPA cho tương tác, thao tác trên CSDL quan hệ.</a:t>
            </a:r>
            <a:endParaRPr lang="en-US"/>
          </a:p>
        </p:txBody>
      </p:sp>
    </p:spTree>
    <p:extLst>
      <p:ext uri="{BB962C8B-B14F-4D97-AF65-F5344CB8AC3E}">
        <p14:creationId xmlns:p14="http://schemas.microsoft.com/office/powerpoint/2010/main" val="2919746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Bài tập</a:t>
            </a:r>
            <a:endParaRPr lang="en-US"/>
          </a:p>
        </p:txBody>
      </p:sp>
      <p:sp>
        <p:nvSpPr>
          <p:cNvPr id="4" name="TextBox 3"/>
          <p:cNvSpPr txBox="1"/>
          <p:nvPr/>
        </p:nvSpPr>
        <p:spPr>
          <a:xfrm>
            <a:off x="1072056" y="1345323"/>
            <a:ext cx="7609490" cy="646331"/>
          </a:xfrm>
          <a:prstGeom prst="rect">
            <a:avLst/>
          </a:prstGeom>
          <a:noFill/>
        </p:spPr>
        <p:txBody>
          <a:bodyPr wrap="square" rtlCol="0">
            <a:spAutoFit/>
          </a:bodyPr>
          <a:lstStyle/>
          <a:p>
            <a:r>
              <a:rPr lang="en-US" smtClean="0"/>
              <a:t>Hoàn thiện các chức năng cập nhật thêm, sửa, xóa, thống kê cho chương trình quản lý Đề tài</a:t>
            </a:r>
            <a:endParaRPr lang="en-US"/>
          </a:p>
        </p:txBody>
      </p:sp>
      <p:pic>
        <p:nvPicPr>
          <p:cNvPr id="1028" name="Picture 4" descr="https://html.scribdassets.com/3bje3995kw7o5zz9/images/1-4d74bb4f55.png"/>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33062" b="3054"/>
          <a:stretch/>
        </p:blipFill>
        <p:spPr bwMode="auto">
          <a:xfrm>
            <a:off x="2102069" y="1976853"/>
            <a:ext cx="5286704" cy="461894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745421" y="6581001"/>
            <a:ext cx="4572000" cy="276999"/>
          </a:xfrm>
          <a:prstGeom prst="rect">
            <a:avLst/>
          </a:prstGeom>
        </p:spPr>
        <p:txBody>
          <a:bodyPr>
            <a:spAutoFit/>
          </a:bodyPr>
          <a:lstStyle/>
          <a:p>
            <a:r>
              <a:rPr lang="en-US" sz="1200"/>
              <a:t>https://www.scribd.com/document/450814751/Quan-ly-DE-TAI</a:t>
            </a:r>
          </a:p>
        </p:txBody>
      </p:sp>
    </p:spTree>
    <p:extLst>
      <p:ext uri="{BB962C8B-B14F-4D97-AF65-F5344CB8AC3E}">
        <p14:creationId xmlns:p14="http://schemas.microsoft.com/office/powerpoint/2010/main" val="2830752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31</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173416478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a:xfrm>
            <a:off x="446689" y="1228727"/>
            <a:ext cx="8229600" cy="5248275"/>
          </a:xfrm>
        </p:spPr>
        <p:txBody>
          <a:bodyPr/>
          <a:lstStyle/>
          <a:p>
            <a:r>
              <a:rPr lang="en-US" smtClean="0"/>
              <a:t>Fundamentals of Java, Aptech, 2013</a:t>
            </a:r>
          </a:p>
          <a:p>
            <a:r>
              <a:rPr lang="en-US" smtClean="0"/>
              <a:t>Fundamentals of Java Programming, Misunorio Ogihara, Springer, 2018</a:t>
            </a:r>
          </a:p>
          <a:p>
            <a:r>
              <a:rPr lang="en-US"/>
              <a:t>Practical Database Programming with Java, Ying Bai, Wiley, </a:t>
            </a:r>
            <a:r>
              <a:rPr lang="en-US" smtClean="0"/>
              <a:t>2011 </a:t>
            </a:r>
          </a:p>
          <a:p>
            <a:r>
              <a:rPr lang="en-US" smtClean="0">
                <a:hlinkClick r:id="rId2"/>
              </a:rPr>
              <a:t>https</a:t>
            </a:r>
            <a:r>
              <a:rPr lang="en-US">
                <a:hlinkClick r:id="rId2"/>
              </a:rPr>
              <a:t>://openplanning.net/</a:t>
            </a:r>
            <a:endParaRPr lang="en-US"/>
          </a:p>
          <a:p>
            <a:r>
              <a:rPr lang="en-US">
                <a:hlinkClick r:id="rId3"/>
              </a:rPr>
              <a:t>http://www.btechsmartclass.com/java/java-inheritance-basics.html</a:t>
            </a:r>
            <a:endParaRPr lang="en-US"/>
          </a:p>
          <a:p>
            <a:r>
              <a:rPr lang="en-US">
                <a:hlinkClick r:id="rId4"/>
              </a:rPr>
              <a:t>https://viettuts.vn/java/tinh-da-hinh-trong-java</a:t>
            </a:r>
            <a:endParaRPr lang="en-US"/>
          </a:p>
          <a:p>
            <a:r>
              <a:rPr lang="en-US"/>
              <a:t>https://iviettech.vn/blog/thiet-ke-co-so-du-lieu/10569-co-so-du-lieu-la-gi-co-so-du-lieu-quan-he-la-gi.html</a:t>
            </a:r>
          </a:p>
        </p:txBody>
      </p:sp>
    </p:spTree>
    <p:extLst>
      <p:ext uri="{BB962C8B-B14F-4D97-AF65-F5344CB8AC3E}">
        <p14:creationId xmlns:p14="http://schemas.microsoft.com/office/powerpoint/2010/main" val="1874808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8072</TotalTime>
  <Words>1059</Words>
  <Application>Microsoft Office PowerPoint</Application>
  <PresentationFormat>On-screen Show (4:3)</PresentationFormat>
  <Paragraphs>116</Paragraphs>
  <Slides>32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Calibri</vt:lpstr>
      <vt:lpstr>Cambria</vt:lpstr>
      <vt:lpstr>Tahoma</vt:lpstr>
      <vt:lpstr>Wingdings</vt:lpstr>
      <vt:lpstr>Theme1</vt:lpstr>
      <vt:lpstr>CHƯƠNG 5 CONNECTING AND ACCESSING DATABASE WITH JDBC (practice)</vt:lpstr>
      <vt:lpstr>Nội dung</vt:lpstr>
      <vt:lpstr>Bảng dữ liệu</vt:lpstr>
      <vt:lpstr>Các thủ tục</vt:lpstr>
      <vt:lpstr>Các thủ tục</vt:lpstr>
      <vt:lpstr>Các thủ tục</vt:lpstr>
      <vt:lpstr>Xây dựng chương trình quản lý bán hang (tiếp)</vt:lpstr>
      <vt:lpstr>Chức năng thêm sản phẩm</vt:lpstr>
      <vt:lpstr>Xem xét lại menu của quản lý sản phẩm</vt:lpstr>
      <vt:lpstr>Phương thức kiểm tra trùng Masp </vt:lpstr>
      <vt:lpstr>Xây dựng tương tác nhập sản phẩm</vt:lpstr>
      <vt:lpstr>PowerPoint Presentation</vt:lpstr>
      <vt:lpstr>Mở rộng vấn đề</vt:lpstr>
      <vt:lpstr>Chức năng sửa thông tin sản phẩm</vt:lpstr>
      <vt:lpstr>Thêm phương thức sửa sản phẩm</vt:lpstr>
      <vt:lpstr>Tương tác sửa sản phẩm</vt:lpstr>
      <vt:lpstr>PowerPoint Presentation</vt:lpstr>
      <vt:lpstr>Chức năng xóa thông tin sản phẩm</vt:lpstr>
      <vt:lpstr>Thêm phương thức xóa sản phẩm</vt:lpstr>
      <vt:lpstr>Tương tác xóa sản phẩm</vt:lpstr>
      <vt:lpstr>Tương tác xóa sản phẩm</vt:lpstr>
      <vt:lpstr>Mô đun khác</vt:lpstr>
      <vt:lpstr>Một số chức năng thống kê</vt:lpstr>
      <vt:lpstr>Bổ sung menu thống kê</vt:lpstr>
      <vt:lpstr>Bổ sung các phương thức thống kê </vt:lpstr>
      <vt:lpstr>Bổ sung phương thức thống kê số lượng bán theo mặt hàng</vt:lpstr>
      <vt:lpstr>Gọi phương thức từ menu</vt:lpstr>
      <vt:lpstr>Mở rộng vấn đề</vt:lpstr>
      <vt:lpstr>Nhận xét</vt:lpstr>
      <vt:lpstr>Bài tập</vt:lpstr>
      <vt:lpstr>PowerPoint Presentation</vt:lpstr>
      <vt:lpstr>Tài liệu tham khảo</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Microsoft account</cp:lastModifiedBy>
  <cp:revision>388</cp:revision>
  <dcterms:created xsi:type="dcterms:W3CDTF">2020-06-02T08:04:28Z</dcterms:created>
  <dcterms:modified xsi:type="dcterms:W3CDTF">2022-06-03T14:48:07Z</dcterms:modified>
</cp:coreProperties>
</file>