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7"/>
  </p:notesMasterIdLst>
  <p:sldIdLst>
    <p:sldId id="260" r:id="rId2"/>
    <p:sldId id="308" r:id="rId3"/>
    <p:sldId id="309" r:id="rId4"/>
    <p:sldId id="310" r:id="rId5"/>
    <p:sldId id="311" r:id="rId6"/>
    <p:sldId id="312" r:id="rId7"/>
    <p:sldId id="313" r:id="rId8"/>
    <p:sldId id="314" r:id="rId9"/>
    <p:sldId id="315" r:id="rId10"/>
    <p:sldId id="316" r:id="rId11"/>
    <p:sldId id="317" r:id="rId12"/>
    <p:sldId id="331" r:id="rId13"/>
    <p:sldId id="318" r:id="rId14"/>
    <p:sldId id="319" r:id="rId15"/>
    <p:sldId id="320" r:id="rId16"/>
    <p:sldId id="321" r:id="rId17"/>
    <p:sldId id="326" r:id="rId18"/>
    <p:sldId id="327" r:id="rId19"/>
    <p:sldId id="328" r:id="rId20"/>
    <p:sldId id="329" r:id="rId21"/>
    <p:sldId id="330" r:id="rId22"/>
    <p:sldId id="332" r:id="rId23"/>
    <p:sldId id="322" r:id="rId24"/>
    <p:sldId id="323" r:id="rId25"/>
    <p:sldId id="325" r:id="rId26"/>
    <p:sldId id="324" r:id="rId27"/>
    <p:sldId id="333" r:id="rId28"/>
    <p:sldId id="334" r:id="rId29"/>
    <p:sldId id="335" r:id="rId30"/>
    <p:sldId id="336" r:id="rId31"/>
    <p:sldId id="337" r:id="rId32"/>
    <p:sldId id="338" r:id="rId33"/>
    <p:sldId id="339" r:id="rId34"/>
    <p:sldId id="340" r:id="rId35"/>
    <p:sldId id="341" r:id="rId36"/>
    <p:sldId id="344" r:id="rId37"/>
    <p:sldId id="342" r:id="rId38"/>
    <p:sldId id="343" r:id="rId39"/>
    <p:sldId id="345" r:id="rId40"/>
    <p:sldId id="346" r:id="rId41"/>
    <p:sldId id="347" r:id="rId42"/>
    <p:sldId id="348" r:id="rId43"/>
    <p:sldId id="349" r:id="rId44"/>
    <p:sldId id="350" r:id="rId45"/>
    <p:sldId id="351" r:id="rId46"/>
    <p:sldId id="352" r:id="rId47"/>
    <p:sldId id="353" r:id="rId48"/>
    <p:sldId id="354" r:id="rId49"/>
    <p:sldId id="355" r:id="rId50"/>
    <p:sldId id="356" r:id="rId51"/>
    <p:sldId id="357" r:id="rId52"/>
    <p:sldId id="358" r:id="rId53"/>
    <p:sldId id="359" r:id="rId54"/>
    <p:sldId id="282" r:id="rId55"/>
    <p:sldId id="307"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2"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92C952"/>
    <a:srgbClr val="F29D64"/>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1128" autoAdjust="0"/>
  </p:normalViewPr>
  <p:slideViewPr>
    <p:cSldViewPr snapToGrid="0">
      <p:cViewPr varScale="1">
        <p:scale>
          <a:sx n="91" d="100"/>
          <a:sy n="91" d="100"/>
        </p:scale>
        <p:origin x="2082"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03/06/2022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42</a:t>
            </a:fld>
            <a:endParaRPr lang="en-GB"/>
          </a:p>
        </p:txBody>
      </p:sp>
    </p:spTree>
    <p:extLst>
      <p:ext uri="{BB962C8B-B14F-4D97-AF65-F5344CB8AC3E}">
        <p14:creationId xmlns:p14="http://schemas.microsoft.com/office/powerpoint/2010/main" val="20950330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DATABASE PROGRAMMING IN JAVA</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03/06/2022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viettuts.vn/java/tinh-da-hinh-trong-jav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4500" y="2132858"/>
            <a:ext cx="8242300" cy="1583531"/>
          </a:xfrm>
        </p:spPr>
        <p:txBody>
          <a:bodyPr>
            <a:normAutofit/>
          </a:bodyPr>
          <a:lstStyle/>
          <a:p>
            <a:r>
              <a:rPr lang="en-US"/>
              <a:t>CHƯƠNG </a:t>
            </a:r>
            <a:r>
              <a:rPr lang="en-US" smtClean="0"/>
              <a:t>6</a:t>
            </a:r>
            <a:r>
              <a:rPr lang="en-US"/>
              <a:t/>
            </a:r>
            <a:br>
              <a:rPr lang="en-US"/>
            </a:br>
            <a:r>
              <a:rPr lang="en-US" smtClean="0"/>
              <a:t>JAVA SECURITY</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Nội dung</a:t>
            </a:r>
            <a:endParaRPr lang="en-US"/>
          </a:p>
        </p:txBody>
      </p:sp>
      <p:sp>
        <p:nvSpPr>
          <p:cNvPr id="3" name="Content Placeholder 2"/>
          <p:cNvSpPr>
            <a:spLocks noGrp="1"/>
          </p:cNvSpPr>
          <p:nvPr>
            <p:ph idx="1"/>
          </p:nvPr>
        </p:nvSpPr>
        <p:spPr/>
        <p:txBody>
          <a:bodyPr/>
          <a:lstStyle/>
          <a:p>
            <a:pPr marL="514350" indent="-514350">
              <a:buFont typeface="+mj-lt"/>
              <a:buAutoNum type="arabicPeriod"/>
            </a:pPr>
            <a:r>
              <a:rPr lang="en-US" b="1" smtClean="0">
                <a:solidFill>
                  <a:srgbClr val="FF0000"/>
                </a:solidFill>
              </a:rPr>
              <a:t>Tổng quan về bảo mật trong java</a:t>
            </a:r>
          </a:p>
          <a:p>
            <a:pPr marL="514350" indent="-514350">
              <a:buFont typeface="+mj-lt"/>
              <a:buAutoNum type="arabicPeriod"/>
            </a:pPr>
            <a:r>
              <a:rPr lang="en-US" b="1" smtClean="0"/>
              <a:t>Bảo mật Applet</a:t>
            </a:r>
          </a:p>
          <a:p>
            <a:pPr marL="514350" indent="-514350">
              <a:buFont typeface="+mj-lt"/>
              <a:buAutoNum type="arabicPeriod"/>
            </a:pPr>
            <a:r>
              <a:rPr lang="en-US" b="1" smtClean="0"/>
              <a:t>Bảo mật ứng </a:t>
            </a:r>
            <a:r>
              <a:rPr lang="en-US" b="1" smtClean="0"/>
              <a:t>dụng</a:t>
            </a:r>
          </a:p>
          <a:p>
            <a:pPr marL="514350" indent="-514350">
              <a:buFont typeface="+mj-lt"/>
              <a:buAutoNum type="arabicPeriod"/>
            </a:pPr>
            <a:r>
              <a:rPr lang="en-US" b="1" smtClean="0"/>
              <a:t>Cấp quyền trong java</a:t>
            </a:r>
            <a:endParaRPr lang="en-US" b="1" smtClean="0"/>
          </a:p>
          <a:p>
            <a:pPr marL="514350" indent="-514350">
              <a:buFont typeface="+mj-lt"/>
              <a:buAutoNum type="arabicPeriod"/>
            </a:pPr>
            <a:r>
              <a:rPr lang="en-US" b="1" smtClean="0"/>
              <a:t>Q&amp;A</a:t>
            </a:r>
          </a:p>
          <a:p>
            <a:pPr marL="514350" indent="-514350">
              <a:buFont typeface="+mj-lt"/>
              <a:buAutoNum type="arabicPeriod"/>
            </a:pPr>
            <a:endParaRPr lang="en-US" smtClean="0"/>
          </a:p>
          <a:p>
            <a:endParaRPr lang="en-US"/>
          </a:p>
        </p:txBody>
      </p:sp>
    </p:spTree>
    <p:extLst>
      <p:ext uri="{BB962C8B-B14F-4D97-AF65-F5344CB8AC3E}">
        <p14:creationId xmlns:p14="http://schemas.microsoft.com/office/powerpoint/2010/main" val="3131565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6.1.1. Giới thiệu</a:t>
            </a:r>
            <a:endParaRPr lang="en-US"/>
          </a:p>
        </p:txBody>
      </p:sp>
      <p:sp>
        <p:nvSpPr>
          <p:cNvPr id="3" name="Content Placeholder 2"/>
          <p:cNvSpPr>
            <a:spLocks noGrp="1"/>
          </p:cNvSpPr>
          <p:nvPr>
            <p:ph idx="1"/>
          </p:nvPr>
        </p:nvSpPr>
        <p:spPr/>
        <p:txBody>
          <a:bodyPr/>
          <a:lstStyle/>
          <a:p>
            <a:r>
              <a:rPr lang="en-US" sz="2400" smtClean="0"/>
              <a:t>Mọi phần mềm đều chứa một số dữ liệu nhất định, được thiết kế để cung cấp một vài dịch vụ cho người sử dụng. Tại đây nhu cầu bảo mật thông tin và dịch vụ từ những truy cập không mong muốn và trái phép. Cơ chế bảo mật đòi hỏi bảo về dữ liệu và dịch vụ khỏi các sự iện hay các sự cố ngoài kế hoạch.</a:t>
            </a:r>
          </a:p>
          <a:p>
            <a:r>
              <a:rPr lang="en-US" sz="2400" smtClean="0"/>
              <a:t>Khái niệm Security</a:t>
            </a:r>
          </a:p>
          <a:p>
            <a:pPr lvl="1"/>
            <a:r>
              <a:rPr lang="en-US" sz="2000" smtClean="0"/>
              <a:t>Thuật ngữ an ninh có thể được định nghĩa như là trạng thái không bị nguy hiểm.  Được hiểu như là sự án toàn, chỉ khác là nhấn mạnh vào việc được bảo vệ khỏi những nguy hiểm từ bên ngoài. </a:t>
            </a:r>
          </a:p>
          <a:p>
            <a:pPr lvl="1"/>
            <a:r>
              <a:rPr lang="en-US" sz="2000" smtClean="0"/>
              <a:t>Ví dụ: bảo vệ quốc gia chống lại khủng bố, bảo mật máy tính chống lại tin tặc…</a:t>
            </a:r>
          </a:p>
          <a:p>
            <a:endParaRPr lang="en-US" sz="2400"/>
          </a:p>
        </p:txBody>
      </p:sp>
    </p:spTree>
    <p:extLst>
      <p:ext uri="{BB962C8B-B14F-4D97-AF65-F5344CB8AC3E}">
        <p14:creationId xmlns:p14="http://schemas.microsoft.com/office/powerpoint/2010/main" val="3060317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6.1.2. </a:t>
            </a:r>
            <a:r>
              <a:rPr lang="en-US"/>
              <a:t>Sự phát triển của Java </a:t>
            </a:r>
            <a:r>
              <a:rPr lang="en-US" smtClean="0"/>
              <a:t>Security</a:t>
            </a:r>
            <a:endParaRPr lang="en-US"/>
          </a:p>
        </p:txBody>
      </p:sp>
      <p:sp>
        <p:nvSpPr>
          <p:cNvPr id="3" name="Content Placeholder 2"/>
          <p:cNvSpPr>
            <a:spLocks noGrp="1"/>
          </p:cNvSpPr>
          <p:nvPr>
            <p:ph idx="1"/>
          </p:nvPr>
        </p:nvSpPr>
        <p:spPr/>
        <p:txBody>
          <a:bodyPr/>
          <a:lstStyle/>
          <a:p>
            <a:r>
              <a:rPr lang="en-US" sz="2400" smtClean="0"/>
              <a:t>Java Security đã phát triển với các phiên bản sau:</a:t>
            </a:r>
          </a:p>
          <a:p>
            <a:pPr lvl="1"/>
            <a:r>
              <a:rPr lang="en-US" sz="2000" smtClean="0"/>
              <a:t>JDK 1.0: Có một mô hình bảo mật hộp cát nơi giới hạn các ứng dụng Java, bất kể chúng có nguy hiểm hay không, trong một phạm vi được xác định nghiêm ngặt nơi chúng không thể ảnh hưởng đến tài nguyên của hệ thống khác. Vì các ứng dụng được tải cục bộ, nên chúng được hưởng quyền truy cập không giới hạn vào tất cả các tài nguyên trong JDB 1.0. Do đó, chính sách bảo mật nhất quán cho các applet và ứng dụng không được hỗ trợ bởi mô hình này.</a:t>
            </a:r>
          </a:p>
          <a:p>
            <a:pPr lvl="1"/>
            <a:r>
              <a:rPr lang="en-US" sz="2000" smtClean="0"/>
              <a:t>JDK 1.1: Giới thiệu Singed Applet, là một applet được đóng gói dưới dạng tập Java Archive(JAR) và được khóa với khoa riêng. Nhược điểm là các applet nhận được quyền truy cập không giới hạn hoặc bị giới hạn trong hộp cát vì không có tùy chọn để truy cập vào tài nguyên</a:t>
            </a:r>
            <a:endParaRPr lang="en-US" sz="2000"/>
          </a:p>
        </p:txBody>
      </p:sp>
    </p:spTree>
    <p:extLst>
      <p:ext uri="{BB962C8B-B14F-4D97-AF65-F5344CB8AC3E}">
        <p14:creationId xmlns:p14="http://schemas.microsoft.com/office/powerpoint/2010/main" val="1315082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6.1.2. </a:t>
            </a:r>
            <a:r>
              <a:rPr lang="en-US"/>
              <a:t>Sự phát triển của Java </a:t>
            </a:r>
            <a:r>
              <a:rPr lang="en-US" smtClean="0"/>
              <a:t>Security</a:t>
            </a:r>
            <a:endParaRPr lang="en-US"/>
          </a:p>
        </p:txBody>
      </p:sp>
      <p:sp>
        <p:nvSpPr>
          <p:cNvPr id="3" name="Content Placeholder 2"/>
          <p:cNvSpPr>
            <a:spLocks noGrp="1"/>
          </p:cNvSpPr>
          <p:nvPr>
            <p:ph idx="1"/>
          </p:nvPr>
        </p:nvSpPr>
        <p:spPr/>
        <p:txBody>
          <a:bodyPr/>
          <a:lstStyle/>
          <a:p>
            <a:r>
              <a:rPr lang="en-US" sz="2400" smtClean="0"/>
              <a:t>Java Security đã phát triển với các phiên bản sau:</a:t>
            </a:r>
          </a:p>
          <a:p>
            <a:pPr lvl="1"/>
            <a:r>
              <a:rPr lang="en-US" sz="2000" smtClean="0"/>
              <a:t>Java 2 SE ( J2SE 1.2, J2SE 1.3, J2SE 1.4, J2SE 5.0): </a:t>
            </a:r>
            <a:r>
              <a:rPr lang="vi-VN" sz="2000"/>
              <a:t>Mô hình Bảo mật Java 2 cung cấp một chính sách nhất quán và linh hoạt cho các applet và ứng dụng. Mặc dù các ứng dụng vẫn chạy không bị giới hạn theo mặc định, nhưng chúng có thể phải tuân theo chính sách tương tự như các applet. Nền tảng Java 2 giới thiệu các khái niệm về Miền bảo vệ và các lớp Quyền tạo thành thành phần chính của các phiên bản J2SE 1.2, J2SE 1.3, J2SE 1.4 và J2SE 5.0</a:t>
            </a:r>
            <a:r>
              <a:rPr lang="vi-VN" sz="2000" smtClean="0"/>
              <a:t>.</a:t>
            </a:r>
            <a:endParaRPr lang="en-US" sz="2000" smtClean="0"/>
          </a:p>
          <a:p>
            <a:pPr lvl="1"/>
            <a:r>
              <a:rPr lang="en-US" sz="2000" smtClean="0"/>
              <a:t>Java SE6: </a:t>
            </a:r>
            <a:r>
              <a:rPr lang="vi-VN" sz="2000"/>
              <a:t>Các cải tiến bảo mật khác nhau đã được thực hiện đối với kiến trúc mật mã tồn tại </a:t>
            </a:r>
            <a:r>
              <a:rPr lang="vi-VN" sz="2000" smtClean="0"/>
              <a:t>trong</a:t>
            </a:r>
            <a:r>
              <a:rPr lang="en-US" sz="2000" smtClean="0"/>
              <a:t> </a:t>
            </a:r>
            <a:r>
              <a:rPr lang="vi-VN" sz="2000" smtClean="0"/>
              <a:t>các </a:t>
            </a:r>
            <a:r>
              <a:rPr lang="vi-VN" sz="2000"/>
              <a:t>phiên bản Java trước đó, chẳng hạn như bổ sung API chữ ký số XML, API I / O thẻ thông minh và hỗ trợ loại mã hóa </a:t>
            </a:r>
            <a:r>
              <a:rPr lang="vi-VN" sz="2000" smtClean="0"/>
              <a:t>AES</a:t>
            </a:r>
            <a:r>
              <a:rPr lang="en-US" sz="2000" smtClean="0"/>
              <a:t>.</a:t>
            </a:r>
          </a:p>
          <a:p>
            <a:pPr lvl="1"/>
            <a:r>
              <a:rPr lang="en-US" sz="2000" smtClean="0"/>
              <a:t>Java SE7: </a:t>
            </a:r>
            <a:r>
              <a:rPr lang="vi-VN" sz="2000"/>
              <a:t>Java SE7 bổ sung nhiều cải tiến khác nhau như Mật mã đường cong Elliptic, vô hiệu hóa các thuật toán mật mã yếu đối với API mật mã của nó, v.v. Các cải tiến bảo mật giải quyết nhu cầu bảo mật ngày càng tăng của các ứng dụng Web</a:t>
            </a:r>
            <a:endParaRPr lang="en-US" sz="2000" smtClean="0"/>
          </a:p>
          <a:p>
            <a:pPr lvl="1"/>
            <a:endParaRPr lang="en-US" sz="2000"/>
          </a:p>
        </p:txBody>
      </p:sp>
    </p:spTree>
    <p:extLst>
      <p:ext uri="{BB962C8B-B14F-4D97-AF65-F5344CB8AC3E}">
        <p14:creationId xmlns:p14="http://schemas.microsoft.com/office/powerpoint/2010/main" val="2750983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6.1.3. Nội dung của Java Security </a:t>
            </a:r>
            <a:endParaRPr lang="en-US"/>
          </a:p>
        </p:txBody>
      </p:sp>
      <p:sp>
        <p:nvSpPr>
          <p:cNvPr id="3" name="Content Placeholder 2"/>
          <p:cNvSpPr>
            <a:spLocks noGrp="1"/>
          </p:cNvSpPr>
          <p:nvPr>
            <p:ph idx="1"/>
          </p:nvPr>
        </p:nvSpPr>
        <p:spPr/>
        <p:txBody>
          <a:bodyPr/>
          <a:lstStyle/>
          <a:p>
            <a:r>
              <a:rPr lang="en-US" sz="2400" smtClean="0"/>
              <a:t>Mô hình Security Java cung cấp một chính sách nhất quán và linh hoạt cho các applets và các ứng dụng. Các tính năng đa dạng của mô hình là:</a:t>
            </a:r>
          </a:p>
          <a:p>
            <a:pPr lvl="1"/>
            <a:r>
              <a:rPr lang="en-US" sz="2000" b="1" smtClean="0"/>
              <a:t>Bytecode Verifier</a:t>
            </a:r>
            <a:r>
              <a:rPr lang="en-US" sz="2000" smtClean="0"/>
              <a:t>: Trình xác minh Bytecode kiểm tra xem mã có được tạo bởi một trình biên dịch đáng tin cậy hay không. Do đó, nó xác minh định dạng của tệp lớp về độ dài phù hợp, số ma thuật chính xác, không có lỗi tràn chồng toán hạng, và dòng chảy dưới. Nói cách khác, nó quyết dịnh xem một loạt mã byte Java nhất định có hợp pháp hay không.</a:t>
            </a:r>
          </a:p>
          <a:p>
            <a:pPr lvl="1"/>
            <a:r>
              <a:rPr lang="en-US" sz="2000" b="1" smtClean="0"/>
              <a:t>Class Loader</a:t>
            </a:r>
            <a:r>
              <a:rPr lang="en-US" sz="2000" smtClean="0"/>
              <a:t>: Bộ tải lớp chịu trách nhiệm tải lớp tương ứng với một ứng dụng hoặc một applet đang được thực thi. Bộ tải lớp sẽ tải các lớp vào máy ảo. Nó hoạt động cùng với Trình quản lý bảo mật và bộ điều khiển truy cập để thực thi các quy tắc bảo mật. Ngoài ra, một số lớp được định nghĩa trong gói java.* Và cần thiết cho máy ảo Java được tải bởi trình nạp lớp.</a:t>
            </a:r>
            <a:endParaRPr lang="en-US" sz="2000"/>
          </a:p>
        </p:txBody>
      </p:sp>
    </p:spTree>
    <p:extLst>
      <p:ext uri="{BB962C8B-B14F-4D97-AF65-F5344CB8AC3E}">
        <p14:creationId xmlns:p14="http://schemas.microsoft.com/office/powerpoint/2010/main" val="20236848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6.1.3. Nội dung Java Security </a:t>
            </a:r>
            <a:endParaRPr lang="en-US"/>
          </a:p>
        </p:txBody>
      </p:sp>
      <p:sp>
        <p:nvSpPr>
          <p:cNvPr id="3" name="Content Placeholder 2"/>
          <p:cNvSpPr>
            <a:spLocks noGrp="1"/>
          </p:cNvSpPr>
          <p:nvPr>
            <p:ph idx="1"/>
          </p:nvPr>
        </p:nvSpPr>
        <p:spPr/>
        <p:txBody>
          <a:bodyPr/>
          <a:lstStyle/>
          <a:p>
            <a:pPr lvl="1"/>
            <a:r>
              <a:rPr lang="en-US" sz="2000" b="1" smtClean="0"/>
              <a:t>Code Source</a:t>
            </a:r>
            <a:r>
              <a:rPr lang="en-US" sz="2000" smtClean="0"/>
              <a:t>: Đối tượng CodeSource được sử dụng để chứa tất cả các thông tin về mã Java có thể tải xuống. Thông tin này bao gồm tên tác giả và nguồn gốc của mã dưới dạng URL. Nó cũng lưu trữ chứng nhận số chứa khóa công khai tương ứng với mỗi khóa riêng được sử dụng để mã hóa.</a:t>
            </a:r>
          </a:p>
          <a:p>
            <a:pPr lvl="1"/>
            <a:r>
              <a:rPr lang="en-US" sz="2000" b="1" smtClean="0"/>
              <a:t>Permissions</a:t>
            </a:r>
            <a:r>
              <a:rPr lang="en-US" sz="2000" smtClean="0"/>
              <a:t>: </a:t>
            </a:r>
            <a:r>
              <a:rPr lang="vi-VN" sz="2000" smtClean="0"/>
              <a:t>Java </a:t>
            </a:r>
            <a:r>
              <a:rPr lang="vi-VN" sz="2000"/>
              <a:t>cho phép cung cấp quyền cho các tài nguyên hệ thống khác nhau như tệp thông qua các lớp Quyền. Ví dụ: quyền có thể được cấp để đọc và ghi các tệp trong thư mục / tmp. Các quyền được chỉ định trong một tệp chính sách. Trình quản lý bảo mật Java sử dụng tệp chính sách để cấp quyền cho ứng dụng và các applet</a:t>
            </a:r>
            <a:r>
              <a:rPr lang="vi-VN" sz="2000" smtClean="0"/>
              <a:t>.</a:t>
            </a:r>
            <a:endParaRPr lang="en-US" sz="2000" smtClean="0"/>
          </a:p>
          <a:p>
            <a:pPr lvl="1"/>
            <a:r>
              <a:rPr lang="en-US" sz="2000" b="1"/>
              <a:t>Protection </a:t>
            </a:r>
            <a:r>
              <a:rPr lang="en-US" sz="2000" b="1" smtClean="0"/>
              <a:t>Domains</a:t>
            </a:r>
            <a:r>
              <a:rPr lang="en-US" sz="2000" smtClean="0"/>
              <a:t>: </a:t>
            </a:r>
            <a:r>
              <a:rPr lang="vi-VN" sz="2000"/>
              <a:t>Trong Java, thông thường các quyền được liên kết với các lớp. Tuy nhiên, một cách tiếp cận tốt hơn là nhóm các lớp thành các miền bảo vệ và liên kết các quyền với các miền bảo vệ </a:t>
            </a:r>
            <a:r>
              <a:rPr lang="vi-VN" sz="2000" smtClean="0"/>
              <a:t>này</a:t>
            </a:r>
            <a:endParaRPr lang="en-US" sz="2000" smtClean="0"/>
          </a:p>
        </p:txBody>
      </p:sp>
    </p:spTree>
    <p:extLst>
      <p:ext uri="{BB962C8B-B14F-4D97-AF65-F5344CB8AC3E}">
        <p14:creationId xmlns:p14="http://schemas.microsoft.com/office/powerpoint/2010/main" val="29409154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6.1.3. Nội dung của Java Security </a:t>
            </a:r>
            <a:endParaRPr lang="en-US"/>
          </a:p>
        </p:txBody>
      </p:sp>
      <p:sp>
        <p:nvSpPr>
          <p:cNvPr id="3" name="Content Placeholder 2"/>
          <p:cNvSpPr>
            <a:spLocks noGrp="1"/>
          </p:cNvSpPr>
          <p:nvPr>
            <p:ph idx="1"/>
          </p:nvPr>
        </p:nvSpPr>
        <p:spPr/>
        <p:txBody>
          <a:bodyPr/>
          <a:lstStyle/>
          <a:p>
            <a:pPr lvl="1"/>
            <a:r>
              <a:rPr lang="en-US" sz="2000" b="1" smtClean="0"/>
              <a:t>Policy file</a:t>
            </a:r>
            <a:r>
              <a:rPr lang="en-US" sz="2000" smtClean="0"/>
              <a:t>: </a:t>
            </a:r>
            <a:r>
              <a:rPr lang="vi-VN" sz="2000" smtClean="0"/>
              <a:t>Tệp chính sách bao </a:t>
            </a:r>
            <a:r>
              <a:rPr lang="vi-VN" sz="2000"/>
              <a:t>gồm ánh xạ của một hoặc nhiều quyền với một lớp. Một tệp chính sách có thể chứa một hoặc nhiều ánh xạ như vậy. Tệp chính sách có thể được tạo bằng trình soạn thảo văn bản như Windows Notepad. Bộ công cụ phát triển Java (JDK) bao gồm một công cụ được gọi là Công cụ chính sách cũng có thể được sử dụng để tạo các tệp chính sách</a:t>
            </a:r>
            <a:r>
              <a:rPr lang="vi-VN" sz="2000" smtClean="0"/>
              <a:t>.</a:t>
            </a:r>
            <a:endParaRPr lang="en-US" sz="2000"/>
          </a:p>
          <a:p>
            <a:pPr lvl="1"/>
            <a:r>
              <a:rPr lang="en-US" sz="2000" b="1"/>
              <a:t>Security </a:t>
            </a:r>
            <a:r>
              <a:rPr lang="en-US" sz="2000" b="1" smtClean="0"/>
              <a:t>Manager</a:t>
            </a:r>
            <a:r>
              <a:rPr lang="en-US" sz="2000" smtClean="0"/>
              <a:t>: </a:t>
            </a:r>
            <a:r>
              <a:rPr lang="vi-VN" sz="2000" smtClean="0"/>
              <a:t>Security </a:t>
            </a:r>
            <a:r>
              <a:rPr lang="vi-VN" sz="2000"/>
              <a:t>Manager có các biện pháp kiểm tra thích hợp để đảm bảo rằng nó có thể được gọi theo cách được phép. Trình quản lý bảo mật bao gồm một số phương pháp kiểm tra. Ví dụ: checkRead (String file) có thể xác định quyền truy cập đọc vào một tệp và checkPermission (Permission perm, Object context) có thể kiểm tra xem truy cập được yêu cầu có quyền đã cho dựa trên chính sách hay không</a:t>
            </a:r>
            <a:r>
              <a:rPr lang="vi-VN" sz="2000" smtClean="0"/>
              <a:t>.</a:t>
            </a:r>
            <a:endParaRPr lang="en-US" sz="2000" smtClean="0"/>
          </a:p>
          <a:p>
            <a:pPr marL="457200" lvl="1" indent="0">
              <a:buNone/>
            </a:pPr>
            <a:endParaRPr lang="en-US" sz="2000"/>
          </a:p>
        </p:txBody>
      </p:sp>
    </p:spTree>
    <p:extLst>
      <p:ext uri="{BB962C8B-B14F-4D97-AF65-F5344CB8AC3E}">
        <p14:creationId xmlns:p14="http://schemas.microsoft.com/office/powerpoint/2010/main" val="37238660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6.1.3. Nội dung của Java Security </a:t>
            </a:r>
            <a:endParaRPr lang="en-US"/>
          </a:p>
        </p:txBody>
      </p:sp>
      <p:sp>
        <p:nvSpPr>
          <p:cNvPr id="3" name="Content Placeholder 2"/>
          <p:cNvSpPr>
            <a:spLocks noGrp="1"/>
          </p:cNvSpPr>
          <p:nvPr>
            <p:ph idx="1"/>
          </p:nvPr>
        </p:nvSpPr>
        <p:spPr/>
        <p:txBody>
          <a:bodyPr/>
          <a:lstStyle/>
          <a:p>
            <a:pPr lvl="1"/>
            <a:r>
              <a:rPr lang="en-US" sz="2000" b="1" smtClean="0"/>
              <a:t>Access Controller</a:t>
            </a:r>
            <a:r>
              <a:rPr lang="en-US" sz="2000" smtClean="0"/>
              <a:t>: </a:t>
            </a:r>
            <a:r>
              <a:rPr lang="vi-VN" sz="2000"/>
              <a:t>Một Bộ điều khiển Truy cập được sử dụng khi bạn muốn ghi đè Trình quản lý Bảo mật. Ví dụ: bạn sẽ sử dụng Bộ điều khiển truy cập nếu bạn muốn kiểm tra bảo mật cụ thể luôn được thực hiện bất kể trình quản lý bảo mật có được sử dụng hay không</a:t>
            </a:r>
            <a:r>
              <a:rPr lang="vi-VN" sz="2000" smtClean="0"/>
              <a:t>.</a:t>
            </a:r>
            <a:endParaRPr lang="en-US" sz="2000" smtClean="0"/>
          </a:p>
          <a:p>
            <a:pPr lvl="1"/>
            <a:r>
              <a:rPr lang="en-US" sz="2000" b="1" smtClean="0"/>
              <a:t>KeyStore</a:t>
            </a:r>
            <a:r>
              <a:rPr lang="en-US" sz="2000" smtClean="0"/>
              <a:t>: </a:t>
            </a:r>
            <a:r>
              <a:rPr lang="vi-VN" sz="2000"/>
              <a:t>Kho khóa là một cơ sở dữ liệu được bảo vệ bằng mật khẩu bao gồm các khóa cá nhân và / hoặc chứng chỉ. Mật khẩu cho kho khóa được đặt tại thời điểm tạo</a:t>
            </a:r>
            <a:r>
              <a:rPr lang="vi-VN" sz="2000" smtClean="0"/>
              <a:t>.</a:t>
            </a:r>
            <a:r>
              <a:rPr lang="en-US" sz="2000" smtClean="0"/>
              <a:t> </a:t>
            </a:r>
            <a:r>
              <a:rPr lang="vi-VN" sz="2000" smtClean="0"/>
              <a:t>Để </a:t>
            </a:r>
            <a:r>
              <a:rPr lang="vi-VN" sz="2000"/>
              <a:t>làm cho kho khóa an toàn hơn, mỗi mục nhập trong đó có thể có mật khẩu riêng. Lưu ý rằng các chứng chỉ được chấp nhận trong kho khóa được coi là đáng tin cậy</a:t>
            </a:r>
            <a:endParaRPr lang="en-US" sz="2000"/>
          </a:p>
          <a:p>
            <a:pPr lvl="1"/>
            <a:endParaRPr lang="en-US" sz="2000"/>
          </a:p>
        </p:txBody>
      </p:sp>
    </p:spTree>
    <p:extLst>
      <p:ext uri="{BB962C8B-B14F-4D97-AF65-F5344CB8AC3E}">
        <p14:creationId xmlns:p14="http://schemas.microsoft.com/office/powerpoint/2010/main" val="16566373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2153" y="1418885"/>
            <a:ext cx="6039693" cy="4867954"/>
          </a:xfrm>
          <a:ln>
            <a:solidFill>
              <a:schemeClr val="accent1"/>
            </a:solidFill>
          </a:ln>
        </p:spPr>
      </p:pic>
      <p:sp>
        <p:nvSpPr>
          <p:cNvPr id="5" name="Rectangle 4"/>
          <p:cNvSpPr/>
          <p:nvPr/>
        </p:nvSpPr>
        <p:spPr>
          <a:xfrm>
            <a:off x="5574881" y="6550223"/>
            <a:ext cx="3569119" cy="307777"/>
          </a:xfrm>
          <a:prstGeom prst="rect">
            <a:avLst/>
          </a:prstGeom>
        </p:spPr>
        <p:txBody>
          <a:bodyPr wrap="none">
            <a:spAutoFit/>
          </a:bodyPr>
          <a:lstStyle/>
          <a:p>
            <a:r>
              <a:rPr lang="en-US" sz="1400" i="1"/>
              <a:t>Database Programming in Java, Aptech, 2013</a:t>
            </a:r>
          </a:p>
        </p:txBody>
      </p:sp>
    </p:spTree>
    <p:extLst>
      <p:ext uri="{BB962C8B-B14F-4D97-AF65-F5344CB8AC3E}">
        <p14:creationId xmlns:p14="http://schemas.microsoft.com/office/powerpoint/2010/main" val="3749812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6.1.4. Mục đích Java Security</a:t>
            </a:r>
            <a:endParaRPr lang="en-US"/>
          </a:p>
        </p:txBody>
      </p:sp>
      <p:sp>
        <p:nvSpPr>
          <p:cNvPr id="3" name="Content Placeholder 2"/>
          <p:cNvSpPr>
            <a:spLocks noGrp="1"/>
          </p:cNvSpPr>
          <p:nvPr>
            <p:ph idx="1"/>
          </p:nvPr>
        </p:nvSpPr>
        <p:spPr/>
        <p:txBody>
          <a:bodyPr/>
          <a:lstStyle/>
          <a:p>
            <a:r>
              <a:rPr lang="en-US" smtClean="0"/>
              <a:t>Mô hình an ninh của java là một trong những đặc điểm kiến trúc chính của ngôn ngữ khiến nó trở thành công nghệ thích hợp cho các môi trường được nối mạng. Các mục tiêu của bảo mật java là:</a:t>
            </a:r>
          </a:p>
          <a:p>
            <a:pPr lvl="1"/>
            <a:r>
              <a:rPr lang="en-US" smtClean="0"/>
              <a:t>An toàn trước các mối đe dọa</a:t>
            </a:r>
          </a:p>
          <a:p>
            <a:pPr lvl="1"/>
            <a:r>
              <a:rPr lang="en-US" smtClean="0"/>
              <a:t>Tránh xâm phạm</a:t>
            </a:r>
          </a:p>
          <a:p>
            <a:pPr lvl="1"/>
            <a:r>
              <a:rPr lang="en-US" smtClean="0"/>
              <a:t>Xác thực</a:t>
            </a:r>
          </a:p>
          <a:p>
            <a:pPr lvl="1"/>
            <a:r>
              <a:rPr lang="en-US" smtClean="0"/>
              <a:t>Mã hóa</a:t>
            </a:r>
          </a:p>
          <a:p>
            <a:pPr lvl="1"/>
            <a:r>
              <a:rPr lang="en-US" smtClean="0"/>
              <a:t>Theo sát</a:t>
            </a:r>
          </a:p>
          <a:p>
            <a:pPr lvl="1"/>
            <a:r>
              <a:rPr lang="en-US" smtClean="0"/>
              <a:t>Xác minh</a:t>
            </a:r>
          </a:p>
          <a:p>
            <a:pPr lvl="1"/>
            <a:r>
              <a:rPr lang="en-US" smtClean="0"/>
              <a:t>…</a:t>
            </a:r>
            <a:endParaRPr lang="en-US"/>
          </a:p>
        </p:txBody>
      </p:sp>
    </p:spTree>
    <p:extLst>
      <p:ext uri="{BB962C8B-B14F-4D97-AF65-F5344CB8AC3E}">
        <p14:creationId xmlns:p14="http://schemas.microsoft.com/office/powerpoint/2010/main" val="4692116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Nội dung</a:t>
            </a:r>
            <a:endParaRPr lang="en-US"/>
          </a:p>
        </p:txBody>
      </p:sp>
      <p:sp>
        <p:nvSpPr>
          <p:cNvPr id="3" name="Content Placeholder 2"/>
          <p:cNvSpPr>
            <a:spLocks noGrp="1"/>
          </p:cNvSpPr>
          <p:nvPr>
            <p:ph idx="1"/>
          </p:nvPr>
        </p:nvSpPr>
        <p:spPr/>
        <p:txBody>
          <a:bodyPr/>
          <a:lstStyle/>
          <a:p>
            <a:pPr marL="514350" indent="-514350">
              <a:buFont typeface="+mj-lt"/>
              <a:buAutoNum type="arabicPeriod"/>
            </a:pPr>
            <a:r>
              <a:rPr lang="en-US" b="1"/>
              <a:t>Tổng quan về bảo mật trong java</a:t>
            </a:r>
          </a:p>
          <a:p>
            <a:pPr marL="514350" indent="-514350">
              <a:buFont typeface="+mj-lt"/>
              <a:buAutoNum type="arabicPeriod"/>
            </a:pPr>
            <a:r>
              <a:rPr lang="en-US" b="1" smtClean="0">
                <a:solidFill>
                  <a:srgbClr val="FF0000"/>
                </a:solidFill>
              </a:rPr>
              <a:t>Bảo mật Applet</a:t>
            </a:r>
          </a:p>
          <a:p>
            <a:pPr marL="514350" indent="-514350">
              <a:buFont typeface="+mj-lt"/>
              <a:buAutoNum type="arabicPeriod"/>
            </a:pPr>
            <a:r>
              <a:rPr lang="en-US" b="1" smtClean="0"/>
              <a:t>Bảo mật ứng </a:t>
            </a:r>
            <a:r>
              <a:rPr lang="en-US" b="1" smtClean="0"/>
              <a:t>dụng</a:t>
            </a:r>
          </a:p>
          <a:p>
            <a:pPr marL="514350" indent="-514350">
              <a:buFont typeface="+mj-lt"/>
              <a:buAutoNum type="arabicPeriod"/>
            </a:pPr>
            <a:r>
              <a:rPr lang="en-US" b="1"/>
              <a:t>Cấp quyền trong java</a:t>
            </a:r>
          </a:p>
          <a:p>
            <a:pPr marL="514350" indent="-514350">
              <a:buFont typeface="+mj-lt"/>
              <a:buAutoNum type="arabicPeriod"/>
            </a:pPr>
            <a:r>
              <a:rPr lang="en-US" b="1" smtClean="0"/>
              <a:t>Q&amp;A</a:t>
            </a:r>
            <a:endParaRPr lang="en-US" b="1" smtClean="0"/>
          </a:p>
          <a:p>
            <a:pPr marL="514350" indent="-514350">
              <a:buFont typeface="+mj-lt"/>
              <a:buAutoNum type="arabicPeriod"/>
            </a:pPr>
            <a:endParaRPr lang="en-US" smtClean="0"/>
          </a:p>
          <a:p>
            <a:endParaRPr lang="en-US"/>
          </a:p>
        </p:txBody>
      </p:sp>
    </p:spTree>
    <p:extLst>
      <p:ext uri="{BB962C8B-B14F-4D97-AF65-F5344CB8AC3E}">
        <p14:creationId xmlns:p14="http://schemas.microsoft.com/office/powerpoint/2010/main" val="1467276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6.2. Bảo mật Java Applets</a:t>
            </a:r>
            <a:endParaRPr lang="en-US"/>
          </a:p>
        </p:txBody>
      </p:sp>
      <p:sp>
        <p:nvSpPr>
          <p:cNvPr id="3" name="Content Placeholder 2"/>
          <p:cNvSpPr>
            <a:spLocks noGrp="1"/>
          </p:cNvSpPr>
          <p:nvPr>
            <p:ph idx="1"/>
          </p:nvPr>
        </p:nvSpPr>
        <p:spPr/>
        <p:txBody>
          <a:bodyPr/>
          <a:lstStyle/>
          <a:p>
            <a:r>
              <a:rPr lang="en-US" sz="2400" smtClean="0"/>
              <a:t>Java applets là những ứng dụng nhỏ được viết bằng Java có thể chạy trong IDE trên một hệ thống độc lập hoặc có thể được gửi qua mạng dưới dạng mã bytecode hoặc có thể chạy từ trang Web.</a:t>
            </a:r>
          </a:p>
          <a:p>
            <a:r>
              <a:rPr lang="en-US" sz="2400" smtClean="0"/>
              <a:t>Các ứng dụng nhỏ có thể chạy trên bất kỳ nền tảng nào có máy ảo Java. Vì mã của applet được chạy trên máy gốc, phần mềm độc hại có thể nhúng trong mã applet sẽ gây ra mối đe dọa cho máy gốc. </a:t>
            </a:r>
          </a:p>
          <a:p>
            <a:endParaRPr lang="en-US" sz="2400"/>
          </a:p>
          <a:p>
            <a:endParaRPr lang="en-US" sz="2400"/>
          </a:p>
        </p:txBody>
      </p:sp>
    </p:spTree>
    <p:extLst>
      <p:ext uri="{BB962C8B-B14F-4D97-AF65-F5344CB8AC3E}">
        <p14:creationId xmlns:p14="http://schemas.microsoft.com/office/powerpoint/2010/main" val="18209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6.2.1. Bảo mật giới hạn với Applet	</a:t>
            </a:r>
            <a:endParaRPr lang="en-US"/>
          </a:p>
        </p:txBody>
      </p:sp>
      <p:sp>
        <p:nvSpPr>
          <p:cNvPr id="3" name="Content Placeholder 2"/>
          <p:cNvSpPr>
            <a:spLocks noGrp="1"/>
          </p:cNvSpPr>
          <p:nvPr>
            <p:ph idx="1"/>
          </p:nvPr>
        </p:nvSpPr>
        <p:spPr/>
        <p:txBody>
          <a:bodyPr/>
          <a:lstStyle/>
          <a:p>
            <a:r>
              <a:rPr lang="en-US" sz="2400" smtClean="0"/>
              <a:t>Một mô hình bảo mật được phát triển để bảo vệ hệ thống khỏi các tấn công nguy hiểm. Những giới hạn này được áp dụng mặc định trên applet để ngăn chặn chúng truy cập vào các tệp cục bộ và mạng cục bộ. </a:t>
            </a:r>
          </a:p>
          <a:p>
            <a:r>
              <a:rPr lang="en-US" sz="2400" smtClean="0"/>
              <a:t>Ví dụ: một mã lệnh có tên là WriteFile cố gắng tạo và ghi vào một tệp có tên là WriteTest trong thư mục hiện tại. Applet này sẽ không thể tạo tệp trừ khi nó có sự cho phép rõ ràng trong tệp chính sách và do đó một ngoại lệ bảo mật sẽ đưa ra.</a:t>
            </a:r>
            <a:endParaRPr lang="en-US" sz="2400"/>
          </a:p>
        </p:txBody>
      </p:sp>
    </p:spTree>
    <p:extLst>
      <p:ext uri="{BB962C8B-B14F-4D97-AF65-F5344CB8AC3E}">
        <p14:creationId xmlns:p14="http://schemas.microsoft.com/office/powerpoint/2010/main" val="3054152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6.2.2. Loại bảo mật giới hạn	</a:t>
            </a:r>
            <a:endParaRPr lang="en-US"/>
          </a:p>
        </p:txBody>
      </p:sp>
      <p:sp>
        <p:nvSpPr>
          <p:cNvPr id="3" name="Content Placeholder 2"/>
          <p:cNvSpPr>
            <a:spLocks noGrp="1"/>
          </p:cNvSpPr>
          <p:nvPr>
            <p:ph idx="1"/>
          </p:nvPr>
        </p:nvSpPr>
        <p:spPr/>
        <p:txBody>
          <a:bodyPr/>
          <a:lstStyle/>
          <a:p>
            <a:r>
              <a:rPr lang="en-US" sz="2400" smtClean="0"/>
              <a:t>Hạn chế truy cập tệp: hạn chế không cho applet truy cập vào hệ thống tệp cục bộ</a:t>
            </a:r>
          </a:p>
          <a:p>
            <a:r>
              <a:rPr lang="en-US" sz="2400" smtClean="0"/>
              <a:t>Giới hạn mạng: Applet chỉ có thể tạo kết nối mạng tới máy chủ Web mà chúng được tải từ đó. Nó không thể lắng nghe các kết nối đến hoặc kết nối dữ liệu. Tuy nhiên chúng có thể gửi các gói dữ liệu trở lại máy chủ của chính nó.</a:t>
            </a:r>
          </a:p>
          <a:p>
            <a:r>
              <a:rPr lang="en-US" sz="2400" smtClean="0"/>
              <a:t>Các giới hạn bảo mật khác: Các applet không phải cục bộ bị giới hạn truy cập vào các thuộc tính hệ thống và không thể xác định các bộ load lớp của riêng chúng…</a:t>
            </a:r>
            <a:endParaRPr lang="en-US" sz="2400"/>
          </a:p>
        </p:txBody>
      </p:sp>
    </p:spTree>
    <p:extLst>
      <p:ext uri="{BB962C8B-B14F-4D97-AF65-F5344CB8AC3E}">
        <p14:creationId xmlns:p14="http://schemas.microsoft.com/office/powerpoint/2010/main" val="35896452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smtClean="0"/>
              <a:t>6.2.3. Thiết lập Tệp chính sách (Policy File)</a:t>
            </a:r>
            <a:endParaRPr lang="en-US" sz="2800"/>
          </a:p>
        </p:txBody>
      </p:sp>
      <p:sp>
        <p:nvSpPr>
          <p:cNvPr id="3" name="Content Placeholder 2"/>
          <p:cNvSpPr>
            <a:spLocks noGrp="1"/>
          </p:cNvSpPr>
          <p:nvPr>
            <p:ph idx="1"/>
          </p:nvPr>
        </p:nvSpPr>
        <p:spPr/>
        <p:txBody>
          <a:bodyPr/>
          <a:lstStyle/>
          <a:p>
            <a:r>
              <a:rPr lang="en-US" sz="2400" smtClean="0"/>
              <a:t>Tệp chính sách là một văn bản ASCII có thể tạ thông qua quá trình soạn thảo văn bản hoặc sử dung công cụ Policy Tool.</a:t>
            </a:r>
          </a:p>
          <a:p>
            <a:r>
              <a:rPr lang="en-US" sz="2400" smtClean="0"/>
              <a:t>Tệp chính sách sẽ xác định quyền truy cập của applet/ứng dụng. Hệ thống sẽ sinh ra ngoại lệ nếu applet/ ứng dụng cố gắng truy cập tài nguyên mà nó không được phép.</a:t>
            </a:r>
          </a:p>
          <a:p>
            <a:pPr lvl="1"/>
            <a:r>
              <a:rPr lang="en-US" sz="2000" smtClean="0"/>
              <a:t>Bước 1: Mở công cụ Start Policy Tool</a:t>
            </a:r>
          </a:p>
          <a:p>
            <a:pPr lvl="2"/>
            <a:r>
              <a:rPr lang="en-US" sz="2000" smtClean="0"/>
              <a:t>Gõ mã lệnh: policytool</a:t>
            </a:r>
          </a:p>
        </p:txBody>
      </p:sp>
    </p:spTree>
    <p:extLst>
      <p:ext uri="{BB962C8B-B14F-4D97-AF65-F5344CB8AC3E}">
        <p14:creationId xmlns:p14="http://schemas.microsoft.com/office/powerpoint/2010/main" val="681799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3639" y="1738777"/>
            <a:ext cx="4629796" cy="3829584"/>
          </a:xfrm>
          <a:ln>
            <a:solidFill>
              <a:schemeClr val="accent1"/>
            </a:solidFill>
          </a:ln>
        </p:spPr>
      </p:pic>
      <p:sp>
        <p:nvSpPr>
          <p:cNvPr id="5" name="TextBox 4"/>
          <p:cNvSpPr txBox="1"/>
          <p:nvPr/>
        </p:nvSpPr>
        <p:spPr>
          <a:xfrm>
            <a:off x="5143435" y="1738777"/>
            <a:ext cx="3821052" cy="3170099"/>
          </a:xfrm>
          <a:prstGeom prst="rect">
            <a:avLst/>
          </a:prstGeom>
          <a:noFill/>
        </p:spPr>
        <p:txBody>
          <a:bodyPr wrap="square" rtlCol="0">
            <a:spAutoFit/>
          </a:bodyPr>
          <a:lstStyle/>
          <a:p>
            <a:pPr marL="285750" indent="-285750" algn="just">
              <a:buFont typeface="Arial" panose="020B0604020202020204" pitchFamily="34" charset="0"/>
              <a:buChar char="•"/>
            </a:pPr>
            <a:r>
              <a:rPr lang="en-US" sz="2000">
                <a:solidFill>
                  <a:srgbClr val="0033CC"/>
                </a:solidFill>
                <a:latin typeface="+mj-lt"/>
                <a:ea typeface="Tahoma" panose="020B0604030504040204" pitchFamily="34" charset="0"/>
                <a:cs typeface="Arial" panose="020B0604020202020204" pitchFamily="34" charset="0"/>
              </a:rPr>
              <a:t>Bước 2: Cấp quyền cần thiết, đư</a:t>
            </a:r>
            <a:r>
              <a:rPr lang="vi-VN" sz="2000">
                <a:solidFill>
                  <a:srgbClr val="0033CC"/>
                </a:solidFill>
                <a:latin typeface="+mj-lt"/>
                <a:ea typeface="Tahoma" panose="020B0604030504040204" pitchFamily="34" charset="0"/>
                <a:cs typeface="Arial" panose="020B0604020202020204" pitchFamily="34" charset="0"/>
              </a:rPr>
              <a:t>a ra một applet có tên WriteFile. Nếu applet dự định thực hiện thao tác ghi vào tệp WriteTest, nó yêu cầu quyền để thực hiện thao tác này.</a:t>
            </a:r>
          </a:p>
          <a:p>
            <a:pPr marL="285750" indent="-285750" algn="just">
              <a:buFont typeface="Arial" panose="020B0604020202020204" pitchFamily="34" charset="0"/>
              <a:buChar char="•"/>
            </a:pPr>
            <a:r>
              <a:rPr lang="vi-VN" sz="2000">
                <a:solidFill>
                  <a:srgbClr val="0033CC"/>
                </a:solidFill>
                <a:latin typeface="+mj-lt"/>
                <a:ea typeface="Tahoma" panose="020B0604030504040204" pitchFamily="34" charset="0"/>
                <a:cs typeface="Arial" panose="020B0604020202020204" pitchFamily="34" charset="0"/>
              </a:rPr>
              <a:t>Một mục chính sách phải được tạo để cấp quyền này. Sau đây là các bước để cấp quyền cần thiết:</a:t>
            </a:r>
            <a:endParaRPr lang="en-US" sz="2000">
              <a:solidFill>
                <a:srgbClr val="0033CC"/>
              </a:solidFill>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19971284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Tạo Policy File:</a:t>
            </a:r>
          </a:p>
          <a:p>
            <a:pPr lvl="1"/>
            <a:r>
              <a:rPr lang="en-US" smtClean="0"/>
              <a:t>Mặc định các chính sách bảo mật trên toàn bộ hệ thống nằm trong file java.policy tại thư mục lib\security\java.policy</a:t>
            </a:r>
          </a:p>
          <a:p>
            <a:pPr lvl="1"/>
            <a:r>
              <a:rPr lang="en-US" smtClean="0"/>
              <a:t>ToolPolicy khi được mở lần đầu tiên sẽ trống vì tệp chính sách người dung chưa tồn tại. Để tạo một chính sách mới, kích chuột tại nút Add Policy Entry.</a:t>
            </a:r>
          </a:p>
          <a:p>
            <a:pPr lvl="1"/>
            <a:r>
              <a:rPr lang="en-US" smtClean="0"/>
              <a:t>Hộp thoại Policy Entry xuất hiện:</a:t>
            </a:r>
            <a:endParaRPr lang="en-US"/>
          </a:p>
        </p:txBody>
      </p:sp>
    </p:spTree>
    <p:extLst>
      <p:ext uri="{BB962C8B-B14F-4D97-AF65-F5344CB8AC3E}">
        <p14:creationId xmlns:p14="http://schemas.microsoft.com/office/powerpoint/2010/main" val="868087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0250" y="1471322"/>
            <a:ext cx="3534268" cy="4153480"/>
          </a:xfrm>
        </p:spPr>
      </p:pic>
      <p:sp>
        <p:nvSpPr>
          <p:cNvPr id="5" name="TextBox 4"/>
          <p:cNvSpPr txBox="1"/>
          <p:nvPr/>
        </p:nvSpPr>
        <p:spPr>
          <a:xfrm>
            <a:off x="4398983" y="1711973"/>
            <a:ext cx="4439379" cy="3170099"/>
          </a:xfrm>
          <a:prstGeom prst="rect">
            <a:avLst/>
          </a:prstGeom>
          <a:noFill/>
        </p:spPr>
        <p:txBody>
          <a:bodyPr wrap="square" rtlCol="0">
            <a:spAutoFit/>
          </a:bodyPr>
          <a:lstStyle>
            <a:defPPr>
              <a:defRPr lang="en-US"/>
            </a:defPPr>
            <a:lvl1pPr marL="285750" indent="-285750" algn="just">
              <a:buFont typeface="Arial" panose="020B0604020202020204" pitchFamily="34" charset="0"/>
              <a:buChar char="•"/>
              <a:defRPr sz="2000">
                <a:solidFill>
                  <a:srgbClr val="0033CC"/>
                </a:solidFill>
                <a:latin typeface="+mj-lt"/>
                <a:ea typeface="Tahoma" panose="020B0604030504040204" pitchFamily="34" charset="0"/>
                <a:cs typeface="Arial" panose="020B0604020202020204" pitchFamily="34" charset="0"/>
              </a:defRPr>
            </a:lvl1pPr>
          </a:lstStyle>
          <a:p>
            <a:r>
              <a:rPr lang="en-US" b="1"/>
              <a:t>CodeBase</a:t>
            </a:r>
            <a:r>
              <a:rPr lang="en-US"/>
              <a:t>: cho biết vị trí mã nguồn</a:t>
            </a:r>
          </a:p>
          <a:p>
            <a:r>
              <a:rPr lang="en-US" b="1"/>
              <a:t>SignedBye</a:t>
            </a:r>
            <a:r>
              <a:rPr lang="en-US"/>
              <a:t>: bí danh cho chứng chỉ được lưu trữ trong kho khóa.</a:t>
            </a:r>
          </a:p>
          <a:p>
            <a:r>
              <a:rPr lang="en-US"/>
              <a:t>VD: Để cấp quyền WriteFile để ghi vào tệp WriteTesst, tại mục CodeBase gõ mã lệnh: /E:/Source Code vị trí được giả định tệp</a:t>
            </a:r>
          </a:p>
          <a:p>
            <a:r>
              <a:rPr lang="en-US" b="1"/>
              <a:t>Principals</a:t>
            </a:r>
            <a:r>
              <a:rPr lang="en-US"/>
              <a:t>: đề cập đến tên lớp mà có thể thực thi như một phần của ứng dụng.</a:t>
            </a:r>
          </a:p>
        </p:txBody>
      </p:sp>
    </p:spTree>
    <p:extLst>
      <p:ext uri="{BB962C8B-B14F-4D97-AF65-F5344CB8AC3E}">
        <p14:creationId xmlns:p14="http://schemas.microsoft.com/office/powerpoint/2010/main" val="33852572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Cấp quyền cho đối tượng được chỉ định trong </a:t>
            </a:r>
            <a:r>
              <a:rPr lang="en-US" b="1" smtClean="0"/>
              <a:t>CodeBase</a:t>
            </a:r>
          </a:p>
          <a:p>
            <a:pPr lvl="1"/>
            <a:r>
              <a:rPr lang="en-US" smtClean="0"/>
              <a:t>Chọn quyền từ danh sách tệp thả xuống</a:t>
            </a:r>
          </a:p>
          <a:p>
            <a:pPr lvl="1"/>
            <a:r>
              <a:rPr lang="en-US" smtClean="0"/>
              <a:t>Nhập Write Test vào mục TargetName:</a:t>
            </a:r>
          </a:p>
          <a:p>
            <a:pPr lvl="1"/>
            <a:r>
              <a:rPr lang="en-US" smtClean="0"/>
              <a:t>Chỉ định quyền tại mục quyền tương  ứng. </a:t>
            </a:r>
          </a:p>
          <a:p>
            <a:pPr lvl="1"/>
            <a:r>
              <a:rPr lang="en-US" smtClean="0"/>
              <a:t>Ví dụ:</a:t>
            </a:r>
            <a:endParaRPr lang="en-US"/>
          </a:p>
        </p:txBody>
      </p:sp>
      <p:pic>
        <p:nvPicPr>
          <p:cNvPr id="5" name="Picture 4" descr="Permission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8811" y="3852864"/>
            <a:ext cx="6106377" cy="2362530"/>
          </a:xfrm>
          <a:prstGeom prst="rect">
            <a:avLst/>
          </a:prstGeom>
          <a:ln>
            <a:solidFill>
              <a:schemeClr val="accent1"/>
            </a:solidFill>
          </a:ln>
        </p:spPr>
      </p:pic>
    </p:spTree>
    <p:extLst>
      <p:ext uri="{BB962C8B-B14F-4D97-AF65-F5344CB8AC3E}">
        <p14:creationId xmlns:p14="http://schemas.microsoft.com/office/powerpoint/2010/main" val="25747954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Policy Entry"/>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43247" y="1600399"/>
            <a:ext cx="3658111" cy="4210638"/>
          </a:xfrm>
          <a:ln>
            <a:solidFill>
              <a:schemeClr val="accent1"/>
            </a:solidFill>
          </a:ln>
        </p:spPr>
      </p:pic>
    </p:spTree>
    <p:extLst>
      <p:ext uri="{BB962C8B-B14F-4D97-AF65-F5344CB8AC3E}">
        <p14:creationId xmlns:p14="http://schemas.microsoft.com/office/powerpoint/2010/main" val="42853827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Nội dung</a:t>
            </a:r>
            <a:endParaRPr lang="en-US"/>
          </a:p>
        </p:txBody>
      </p:sp>
      <p:sp>
        <p:nvSpPr>
          <p:cNvPr id="3" name="Content Placeholder 2"/>
          <p:cNvSpPr>
            <a:spLocks noGrp="1"/>
          </p:cNvSpPr>
          <p:nvPr>
            <p:ph idx="1"/>
          </p:nvPr>
        </p:nvSpPr>
        <p:spPr/>
        <p:txBody>
          <a:bodyPr/>
          <a:lstStyle/>
          <a:p>
            <a:pPr marL="514350" indent="-514350">
              <a:buFont typeface="+mj-lt"/>
              <a:buAutoNum type="arabicPeriod"/>
            </a:pPr>
            <a:r>
              <a:rPr lang="en-US" b="1"/>
              <a:t>Tổng quan về bảo mật trong java</a:t>
            </a:r>
          </a:p>
          <a:p>
            <a:pPr marL="514350" indent="-514350">
              <a:buFont typeface="+mj-lt"/>
              <a:buAutoNum type="arabicPeriod"/>
            </a:pPr>
            <a:r>
              <a:rPr lang="en-US" b="1"/>
              <a:t>Bảo mật Applet</a:t>
            </a:r>
          </a:p>
          <a:p>
            <a:pPr marL="514350" indent="-514350">
              <a:buFont typeface="+mj-lt"/>
              <a:buAutoNum type="arabicPeriod"/>
            </a:pPr>
            <a:r>
              <a:rPr lang="en-US" b="1" smtClean="0">
                <a:solidFill>
                  <a:srgbClr val="FF0000"/>
                </a:solidFill>
              </a:rPr>
              <a:t>Bảo mật ứng </a:t>
            </a:r>
            <a:r>
              <a:rPr lang="en-US" b="1" smtClean="0">
                <a:solidFill>
                  <a:srgbClr val="FF0000"/>
                </a:solidFill>
              </a:rPr>
              <a:t>dụng</a:t>
            </a:r>
          </a:p>
          <a:p>
            <a:pPr marL="514350" indent="-514350">
              <a:buFont typeface="+mj-lt"/>
              <a:buAutoNum type="arabicPeriod"/>
            </a:pPr>
            <a:r>
              <a:rPr lang="en-US" b="1"/>
              <a:t>Cấp quyền trong java</a:t>
            </a:r>
          </a:p>
          <a:p>
            <a:pPr marL="514350" indent="-514350">
              <a:buFont typeface="+mj-lt"/>
              <a:buAutoNum type="arabicPeriod"/>
            </a:pPr>
            <a:r>
              <a:rPr lang="en-US" b="1" smtClean="0"/>
              <a:t>Q&amp;A</a:t>
            </a:r>
            <a:endParaRPr lang="en-US" b="1" smtClean="0"/>
          </a:p>
          <a:p>
            <a:pPr marL="514350" indent="-514350">
              <a:buFont typeface="+mj-lt"/>
              <a:buAutoNum type="arabicPeriod"/>
            </a:pPr>
            <a:endParaRPr lang="en-US" smtClean="0"/>
          </a:p>
          <a:p>
            <a:endParaRPr lang="en-US"/>
          </a:p>
        </p:txBody>
      </p:sp>
    </p:spTree>
    <p:extLst>
      <p:ext uri="{BB962C8B-B14F-4D97-AF65-F5344CB8AC3E}">
        <p14:creationId xmlns:p14="http://schemas.microsoft.com/office/powerpoint/2010/main" val="16708096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6.3.1. Giới thiệu</a:t>
            </a:r>
            <a:endParaRPr lang="en-US"/>
          </a:p>
        </p:txBody>
      </p:sp>
      <p:sp>
        <p:nvSpPr>
          <p:cNvPr id="3" name="Content Placeholder 2"/>
          <p:cNvSpPr>
            <a:spLocks noGrp="1"/>
          </p:cNvSpPr>
          <p:nvPr>
            <p:ph idx="1"/>
          </p:nvPr>
        </p:nvSpPr>
        <p:spPr/>
        <p:txBody>
          <a:bodyPr/>
          <a:lstStyle/>
          <a:p>
            <a:r>
              <a:rPr lang="en-US" sz="2400" smtClean="0"/>
              <a:t>Ứng dụng Java cũng có các chính sách bảo mật phù hợp để bảo vệ tài nguyên hệ thống.</a:t>
            </a:r>
          </a:p>
          <a:p>
            <a:r>
              <a:rPr lang="en-US" sz="2400" smtClean="0"/>
              <a:t>Máy ảo Java thực hiện xác thực mã bytecode được thực thi trước khi cấp quyền truy cập vào tài nguyên hệ thống của hệ thống tệp. JVM cũng thực hiện kiểm tra giới hạn bộ nhớ trên các ứng dụng Java đang được thực thi.</a:t>
            </a:r>
          </a:p>
          <a:p>
            <a:r>
              <a:rPr lang="en-US" sz="2400" smtClean="0"/>
              <a:t>Quản lý an toàn là không tự động cài đặt bất kỳ gì khi ứng dụng đang chạy.</a:t>
            </a:r>
          </a:p>
          <a:p>
            <a:r>
              <a:rPr lang="en-US" sz="2400" smtClean="0"/>
              <a:t>Ví dụ: Cùng xem xét một đoạn mã lệnh sau, đoạn mã lệnh đang có gắng để truy cập thuộc tính hệ thống như </a:t>
            </a:r>
            <a:r>
              <a:rPr lang="en-US" sz="2400" i="1" smtClean="0"/>
              <a:t>os.name, java.version, user.home, and java.home</a:t>
            </a:r>
            <a:endParaRPr lang="en-US" sz="2400" i="1"/>
          </a:p>
        </p:txBody>
      </p:sp>
    </p:spTree>
    <p:extLst>
      <p:ext uri="{BB962C8B-B14F-4D97-AF65-F5344CB8AC3E}">
        <p14:creationId xmlns:p14="http://schemas.microsoft.com/office/powerpoint/2010/main" val="2765832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42495" y="1271227"/>
            <a:ext cx="7059010" cy="5163271"/>
          </a:xfrm>
          <a:ln>
            <a:solidFill>
              <a:schemeClr val="accent1"/>
            </a:solidFill>
          </a:ln>
        </p:spPr>
      </p:pic>
    </p:spTree>
    <p:extLst>
      <p:ext uri="{BB962C8B-B14F-4D97-AF65-F5344CB8AC3E}">
        <p14:creationId xmlns:p14="http://schemas.microsoft.com/office/powerpoint/2010/main" val="3773205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000" smtClean="0"/>
              <a:t>Ứng dụng có thể truy cập thuộc tính hệ thống vì với mọi ứng dụng, quản lý bảo mật bị tắt mặc định. Do đó , đầu ra của ứng dụng được hiển thị như dưới đây. </a:t>
            </a:r>
          </a:p>
          <a:p>
            <a:endParaRPr lang="en-US" sz="2400"/>
          </a:p>
          <a:p>
            <a:endParaRPr lang="en-US" sz="2400" smtClean="0"/>
          </a:p>
          <a:p>
            <a:endParaRPr lang="en-US" sz="2400"/>
          </a:p>
          <a:p>
            <a:endParaRPr lang="en-US" sz="2400" smtClean="0"/>
          </a:p>
          <a:p>
            <a:r>
              <a:rPr lang="en-US" sz="2000" smtClean="0"/>
              <a:t>Trong nhiều trường hợp cần giới hạn bảo mật trên ứng dụng. Tuy nhiên trong lúc thực thi, java không sử dụng trình  quản lý bảo mật. Vì vậy, để cài đặt một quản lý bảo mật cho ứng dung, chuyển sang –Djava.security.manager cho trình thông dịch java.</a:t>
            </a:r>
            <a:endParaRPr lang="en-US" sz="2000"/>
          </a:p>
        </p:txBody>
      </p:sp>
      <p:pic>
        <p:nvPicPr>
          <p:cNvPr id="4" name="Content Placeholder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352365" y="2245994"/>
            <a:ext cx="4439270" cy="1448002"/>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3556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6.3.2.Bảo </a:t>
            </a:r>
            <a:r>
              <a:rPr lang="en-US" smtClean="0"/>
              <a:t>mật giới hạn trên ứng dụng</a:t>
            </a:r>
            <a:endParaRPr lang="en-US"/>
          </a:p>
        </p:txBody>
      </p:sp>
      <p:sp>
        <p:nvSpPr>
          <p:cNvPr id="5" name="Content Placeholder 4"/>
          <p:cNvSpPr>
            <a:spLocks noGrp="1"/>
          </p:cNvSpPr>
          <p:nvPr>
            <p:ph idx="1"/>
          </p:nvPr>
        </p:nvSpPr>
        <p:spPr/>
        <p:txBody>
          <a:bodyPr/>
          <a:lstStyle/>
          <a:p>
            <a:r>
              <a:rPr lang="en-US" smtClean="0"/>
              <a:t>Trong ví dụ trên, để thực thi đoạn chương trình với trình quản lý bảo mật ta sử dụng lệnh:</a:t>
            </a:r>
          </a:p>
          <a:p>
            <a:pPr lvl="1"/>
            <a:r>
              <a:rPr lang="en-US" b="1" smtClean="0">
                <a:solidFill>
                  <a:schemeClr val="tx1"/>
                </a:solidFill>
                <a:latin typeface="Consolas" panose="020B0609020204030204" pitchFamily="49" charset="0"/>
              </a:rPr>
              <a:t>Java –Djava.security.manager </a:t>
            </a:r>
            <a:r>
              <a:rPr lang="en-US" b="1" smtClean="0">
                <a:solidFill>
                  <a:schemeClr val="tx1"/>
                </a:solidFill>
                <a:latin typeface="Consolas" panose="020B0609020204030204" pitchFamily="49" charset="0"/>
              </a:rPr>
              <a:t>javafile.java</a:t>
            </a:r>
            <a:endParaRPr lang="en-US" b="1">
              <a:solidFill>
                <a:schemeClr val="tx1"/>
              </a:solidFill>
              <a:latin typeface="Consolas" panose="020B0609020204030204" pitchFamily="49" charset="0"/>
            </a:endParaRP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054" y="2838310"/>
            <a:ext cx="7694798" cy="2290738"/>
          </a:xfrm>
          <a:prstGeom prst="rect">
            <a:avLst/>
          </a:prstGeom>
          <a:ln>
            <a:solidFill>
              <a:schemeClr val="accent1"/>
            </a:solidFill>
          </a:ln>
        </p:spPr>
      </p:pic>
    </p:spTree>
    <p:extLst>
      <p:ext uri="{BB962C8B-B14F-4D97-AF65-F5344CB8AC3E}">
        <p14:creationId xmlns:p14="http://schemas.microsoft.com/office/powerpoint/2010/main" val="1375906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6.3.3. Cấp quyền</a:t>
            </a:r>
            <a:endParaRPr lang="en-US"/>
          </a:p>
        </p:txBody>
      </p:sp>
      <p:sp>
        <p:nvSpPr>
          <p:cNvPr id="3" name="Content Placeholder 2"/>
          <p:cNvSpPr>
            <a:spLocks noGrp="1"/>
          </p:cNvSpPr>
          <p:nvPr>
            <p:ph idx="1"/>
          </p:nvPr>
        </p:nvSpPr>
        <p:spPr/>
        <p:txBody>
          <a:bodyPr/>
          <a:lstStyle/>
          <a:p>
            <a:r>
              <a:rPr lang="en-US" smtClean="0"/>
              <a:t>Để kích hoạt quyền cho ứng dụng truy cập vào thuộc tính hệ thống, chúng ta sẽ phải tạo ra tệp chính sách cho nó. Tệp chính sách sẽ cấp quyền đọc </a:t>
            </a:r>
            <a:r>
              <a:rPr lang="en-US" b="1" smtClean="0"/>
              <a:t>user.home</a:t>
            </a:r>
            <a:r>
              <a:rPr lang="en-US" smtClean="0"/>
              <a:t> và các giá trị thuộc tính </a:t>
            </a:r>
            <a:r>
              <a:rPr lang="en-US" b="1" smtClean="0"/>
              <a:t>java.home</a:t>
            </a:r>
          </a:p>
          <a:p>
            <a:r>
              <a:rPr lang="en-US" smtClean="0"/>
              <a:t>Ba bước để thiết lập tệp chính sách để cấp các quyền cần thiết:</a:t>
            </a:r>
          </a:p>
          <a:p>
            <a:pPr lvl="1"/>
            <a:r>
              <a:rPr lang="en-US" smtClean="0"/>
              <a:t>Mở công cụ PolicyTool</a:t>
            </a:r>
          </a:p>
          <a:p>
            <a:pPr lvl="1"/>
            <a:r>
              <a:rPr lang="en-US" smtClean="0"/>
              <a:t>Cấp quyền cần thiết</a:t>
            </a:r>
          </a:p>
          <a:p>
            <a:pPr lvl="1"/>
            <a:r>
              <a:rPr lang="en-US" smtClean="0"/>
              <a:t>Lưu tệp chính sách</a:t>
            </a:r>
            <a:endParaRPr lang="en-US"/>
          </a:p>
        </p:txBody>
      </p:sp>
    </p:spTree>
    <p:extLst>
      <p:ext uri="{BB962C8B-B14F-4D97-AF65-F5344CB8AC3E}">
        <p14:creationId xmlns:p14="http://schemas.microsoft.com/office/powerpoint/2010/main" val="940392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Bước 1: Mở PolicyTool</a:t>
            </a:r>
            <a:endParaRPr lang="en-US"/>
          </a:p>
        </p:txBody>
      </p:sp>
      <p:sp>
        <p:nvSpPr>
          <p:cNvPr id="3" name="Content Placeholder 2"/>
          <p:cNvSpPr>
            <a:spLocks noGrp="1"/>
          </p:cNvSpPr>
          <p:nvPr>
            <p:ph idx="1"/>
          </p:nvPr>
        </p:nvSpPr>
        <p:spPr/>
        <p:txBody>
          <a:bodyPr/>
          <a:lstStyle/>
          <a:p>
            <a:r>
              <a:rPr lang="en-US"/>
              <a:t>Vào địa chỉ: C:\</a:t>
            </a:r>
            <a:r>
              <a:rPr lang="en-US"/>
              <a:t>Program </a:t>
            </a:r>
            <a:r>
              <a:rPr lang="en-US" smtClean="0"/>
              <a:t>Files\Java\jre1.8.0_333\bin</a:t>
            </a:r>
          </a:p>
          <a:p>
            <a:pPr lvl="1"/>
            <a:r>
              <a:rPr lang="en-US" smtClean="0"/>
              <a:t>Mở cửa sổ lệnh cmd tại đây</a:t>
            </a:r>
          </a:p>
          <a:p>
            <a:pPr lvl="1"/>
            <a:r>
              <a:rPr lang="en-US" smtClean="0"/>
              <a:t>Gõ lệnh PolicyTool</a:t>
            </a:r>
          </a:p>
          <a:p>
            <a:pPr lvl="1"/>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8385" y="2818122"/>
            <a:ext cx="7094483" cy="3658880"/>
          </a:xfrm>
          <a:prstGeom prst="rect">
            <a:avLst/>
          </a:prstGeom>
          <a:ln>
            <a:solidFill>
              <a:schemeClr val="accent1"/>
            </a:solidFill>
          </a:ln>
        </p:spPr>
      </p:pic>
    </p:spTree>
    <p:extLst>
      <p:ext uri="{BB962C8B-B14F-4D97-AF65-F5344CB8AC3E}">
        <p14:creationId xmlns:p14="http://schemas.microsoft.com/office/powerpoint/2010/main" val="8507240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Bước 2: Cấp quyền</a:t>
            </a:r>
            <a:endParaRPr lang="en-US"/>
          </a:p>
        </p:txBody>
      </p:sp>
      <p:sp>
        <p:nvSpPr>
          <p:cNvPr id="3" name="Content Placeholder 2"/>
          <p:cNvSpPr>
            <a:spLocks noGrp="1"/>
          </p:cNvSpPr>
          <p:nvPr>
            <p:ph idx="1"/>
          </p:nvPr>
        </p:nvSpPr>
        <p:spPr/>
        <p:txBody>
          <a:bodyPr/>
          <a:lstStyle/>
          <a:p>
            <a:r>
              <a:rPr lang="en-US" smtClean="0"/>
              <a:t>Cấp quyền cho ứng dụng L13 được phép đọc user.home và giá trị thuộc tính java.home</a:t>
            </a:r>
          </a:p>
          <a:p>
            <a:pPr lvl="1"/>
            <a:r>
              <a:rPr lang="en-US" smtClean="0"/>
              <a:t>Nhấn nút Add Policy Entry, hộp thoại xuất hiện</a:t>
            </a:r>
          </a:p>
          <a:p>
            <a:pPr lvl="1"/>
            <a:r>
              <a:rPr lang="en-US" smtClean="0"/>
              <a:t>CodeBase: nơi chứa ứng dụng L13.java</a:t>
            </a:r>
          </a:p>
          <a:p>
            <a:pPr lvl="1"/>
            <a:r>
              <a:rPr lang="en-US" smtClean="0"/>
              <a:t>Nhấn nút Add Permission để cấp quyền</a:t>
            </a:r>
          </a:p>
          <a:p>
            <a:pPr lvl="1"/>
            <a:r>
              <a:rPr lang="en-US" smtClean="0"/>
              <a:t>Hộp danh sách thả xuống Permission: chọn là Property Permission </a:t>
            </a:r>
          </a:p>
          <a:p>
            <a:pPr lvl="1"/>
            <a:r>
              <a:rPr lang="en-US" smtClean="0"/>
              <a:t>Target Name:  gõ là user.home</a:t>
            </a:r>
          </a:p>
          <a:p>
            <a:pPr lvl="1"/>
            <a:r>
              <a:rPr lang="en-US" smtClean="0"/>
              <a:t>Actions: chọn read</a:t>
            </a:r>
          </a:p>
          <a:p>
            <a:r>
              <a:rPr lang="en-US" smtClean="0"/>
              <a:t>Thực hiện tương tự với java.home</a:t>
            </a:r>
          </a:p>
          <a:p>
            <a:pPr lvl="1"/>
            <a:endParaRPr lang="en-US"/>
          </a:p>
        </p:txBody>
      </p:sp>
    </p:spTree>
    <p:extLst>
      <p:ext uri="{BB962C8B-B14F-4D97-AF65-F5344CB8AC3E}">
        <p14:creationId xmlns:p14="http://schemas.microsoft.com/office/powerpoint/2010/main" val="38964488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User.home</a:t>
            </a:r>
            <a:endParaRPr lang="en-US"/>
          </a:p>
        </p:txBody>
      </p:sp>
      <p:pic>
        <p:nvPicPr>
          <p:cNvPr id="4" name="Content Placeholder 3" descr="Permissions"/>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11312" y="2362563"/>
            <a:ext cx="4753175" cy="1838982"/>
          </a:xfrm>
          <a:ln>
            <a:solidFill>
              <a:schemeClr val="accent1"/>
            </a:solidFill>
          </a:ln>
        </p:spPr>
      </p:pic>
      <p:pic>
        <p:nvPicPr>
          <p:cNvPr id="5" name="Picture 4" descr="Policy Entr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095" y="1492045"/>
            <a:ext cx="3658111" cy="4210638"/>
          </a:xfrm>
          <a:prstGeom prst="rect">
            <a:avLst/>
          </a:prstGeom>
          <a:ln>
            <a:solidFill>
              <a:schemeClr val="accent1"/>
            </a:solidFill>
          </a:ln>
        </p:spPr>
      </p:pic>
    </p:spTree>
    <p:extLst>
      <p:ext uri="{BB962C8B-B14F-4D97-AF65-F5344CB8AC3E}">
        <p14:creationId xmlns:p14="http://schemas.microsoft.com/office/powerpoint/2010/main" val="32011629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Java.home</a:t>
            </a:r>
            <a:endParaRPr lang="en-US"/>
          </a:p>
        </p:txBody>
      </p:sp>
      <p:pic>
        <p:nvPicPr>
          <p:cNvPr id="4" name="Content Placeholder 3" descr="Policy Tool"/>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3962" y="1501554"/>
            <a:ext cx="3485169" cy="3932293"/>
          </a:xfrm>
          <a:ln>
            <a:solidFill>
              <a:schemeClr val="accent1"/>
            </a:solidFill>
          </a:ln>
        </p:spPr>
      </p:pic>
      <p:pic>
        <p:nvPicPr>
          <p:cNvPr id="6" name="Picture 5" descr="Permission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9255" y="2543502"/>
            <a:ext cx="5314745" cy="2056251"/>
          </a:xfrm>
          <a:prstGeom prst="rect">
            <a:avLst/>
          </a:prstGeom>
          <a:ln>
            <a:solidFill>
              <a:schemeClr val="accent1"/>
            </a:solidFill>
          </a:ln>
        </p:spPr>
      </p:pic>
    </p:spTree>
    <p:extLst>
      <p:ext uri="{BB962C8B-B14F-4D97-AF65-F5344CB8AC3E}">
        <p14:creationId xmlns:p14="http://schemas.microsoft.com/office/powerpoint/2010/main" val="8947055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Bước 3: Lưu tệp chính sách</a:t>
            </a:r>
            <a:endParaRPr lang="en-US"/>
          </a:p>
        </p:txBody>
      </p:sp>
      <p:sp>
        <p:nvSpPr>
          <p:cNvPr id="3" name="Content Placeholder 2"/>
          <p:cNvSpPr>
            <a:spLocks noGrp="1"/>
          </p:cNvSpPr>
          <p:nvPr>
            <p:ph idx="1"/>
          </p:nvPr>
        </p:nvSpPr>
        <p:spPr/>
        <p:txBody>
          <a:bodyPr/>
          <a:lstStyle/>
          <a:p>
            <a:r>
              <a:rPr lang="en-US" smtClean="0"/>
              <a:t>Vào menu File trên hộp thoại Policy Tool/File/Save</a:t>
            </a:r>
          </a:p>
          <a:p>
            <a:pPr lvl="1"/>
            <a:r>
              <a:rPr lang="en-US" smtClean="0"/>
              <a:t>Chọn vị trí lưu cùng vị trí ứng dụng chạy</a:t>
            </a:r>
          </a:p>
          <a:p>
            <a:pPr lvl="1"/>
            <a:r>
              <a:rPr lang="en-US" smtClean="0"/>
              <a:t>Gõ tên cho tệp chính sách Props.policy</a:t>
            </a:r>
          </a:p>
          <a:p>
            <a:pPr lvl="1"/>
            <a:endParaRPr lang="en-US"/>
          </a:p>
        </p:txBody>
      </p:sp>
      <p:pic>
        <p:nvPicPr>
          <p:cNvPr id="4" name="Picture 3" descr="Policy Tool"/>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4500" y="2633224"/>
            <a:ext cx="4763165" cy="3924848"/>
          </a:xfrm>
          <a:prstGeom prst="rect">
            <a:avLst/>
          </a:prstGeom>
          <a:ln>
            <a:solidFill>
              <a:schemeClr val="accent1"/>
            </a:solidFill>
          </a:ln>
        </p:spPr>
      </p:pic>
    </p:spTree>
    <p:extLst>
      <p:ext uri="{BB962C8B-B14F-4D97-AF65-F5344CB8AC3E}">
        <p14:creationId xmlns:p14="http://schemas.microsoft.com/office/powerpoint/2010/main" val="11782829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Hoạt động của file chính sách</a:t>
            </a:r>
            <a:endParaRPr lang="en-US"/>
          </a:p>
        </p:txBody>
      </p:sp>
      <p:sp>
        <p:nvSpPr>
          <p:cNvPr id="3" name="Content Placeholder 2"/>
          <p:cNvSpPr>
            <a:spLocks noGrp="1"/>
          </p:cNvSpPr>
          <p:nvPr>
            <p:ph idx="1"/>
          </p:nvPr>
        </p:nvSpPr>
        <p:spPr/>
        <p:txBody>
          <a:bodyPr/>
          <a:lstStyle/>
          <a:p>
            <a:r>
              <a:rPr lang="en-US" smtClean="0"/>
              <a:t>Sau khi file chính sách được tạo, bạn có thể thực thi ứng dụng và có thể đọc được thuộc tính hệ thống.</a:t>
            </a:r>
          </a:p>
          <a:p>
            <a:r>
              <a:rPr lang="en-US" smtClean="0"/>
              <a:t>Khi bạn chạy ứng dụng với trình quản lý bảo mật, file chính sách được load và được sử dụng mặc định bởi những gì được chỉ định trong tập java.security.</a:t>
            </a:r>
            <a:endParaRPr lang="en-US"/>
          </a:p>
        </p:txBody>
      </p:sp>
    </p:spTree>
    <p:extLst>
      <p:ext uri="{BB962C8B-B14F-4D97-AF65-F5344CB8AC3E}">
        <p14:creationId xmlns:p14="http://schemas.microsoft.com/office/powerpoint/2010/main" val="12240656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smtClean="0"/>
              <a:t>6.3.4. Tiếp cận để đảm bảo tệp chính sách hoạt động</a:t>
            </a:r>
            <a:endParaRPr lang="en-US" sz="2400"/>
          </a:p>
        </p:txBody>
      </p:sp>
      <p:sp>
        <p:nvSpPr>
          <p:cNvPr id="3" name="Content Placeholder 2"/>
          <p:cNvSpPr>
            <a:spLocks noGrp="1"/>
          </p:cNvSpPr>
          <p:nvPr>
            <p:ph idx="1"/>
          </p:nvPr>
        </p:nvSpPr>
        <p:spPr/>
        <p:txBody>
          <a:bodyPr/>
          <a:lstStyle/>
          <a:p>
            <a:r>
              <a:rPr lang="en-US" sz="2400" smtClean="0"/>
              <a:t>Có hai cách tiếp cận trong đó tệp cính sách Props.policy được coi là một phần của chính sách tổng thể, ngoài các tệp chính sách được quy định cụ thể trong tệp </a:t>
            </a:r>
            <a:r>
              <a:rPr lang="en-US" sz="2400" b="1" smtClean="0"/>
              <a:t>java.security</a:t>
            </a:r>
            <a:r>
              <a:rPr lang="en-US" sz="2400" smtClean="0"/>
              <a:t>.</a:t>
            </a:r>
          </a:p>
          <a:p>
            <a:r>
              <a:rPr lang="en-US" sz="2400" smtClean="0"/>
              <a:t>Tiếp cận 1: trong cách tiếp cận đầu tiên này, bạn có thể chỉ định tệp chính sách bổ sung trong một thuộc tính  được chuyển đến hệ thống thời gian chạy. Để làm điều này, một lệnh thông dịch </a:t>
            </a:r>
            <a:r>
              <a:rPr lang="en-US" sz="2400" b="1" smtClean="0"/>
              <a:t>–Djava.security.policy </a:t>
            </a:r>
            <a:r>
              <a:rPr lang="en-US" sz="2400" smtClean="0"/>
              <a:t>có thể được sử dụng để chỉ định tệp chính sách</a:t>
            </a:r>
            <a:endParaRPr lang="en-US" sz="2400"/>
          </a:p>
        </p:txBody>
      </p:sp>
      <p:pic>
        <p:nvPicPr>
          <p:cNvPr id="4" name="Content Placeholder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192277" y="4501581"/>
            <a:ext cx="6906589" cy="187668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27577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5" name="Content Placeholder 4"/>
          <p:cNvSpPr>
            <a:spLocks noGrp="1"/>
          </p:cNvSpPr>
          <p:nvPr>
            <p:ph idx="1"/>
          </p:nvPr>
        </p:nvSpPr>
        <p:spPr/>
        <p:txBody>
          <a:bodyPr/>
          <a:lstStyle/>
          <a:p>
            <a:r>
              <a:rPr lang="en-US" smtClean="0"/>
              <a:t>Tiếp cận 2: trong cách tiếp cận thứ hai, thêm một mục trong tệp java.security chị định thêm tệp chính sách đã tạo.</a:t>
            </a:r>
          </a:p>
          <a:p>
            <a:r>
              <a:rPr lang="en-US" smtClean="0"/>
              <a:t>Để làm điều này, cần mở tệp java.security dưới chế độ chỉnh sửa và thêm vào một dòng dưới dòng chứa policy.url.2:</a:t>
            </a:r>
          </a:p>
          <a:p>
            <a:pPr lvl="1"/>
            <a:r>
              <a:rPr lang="en-US" b="1">
                <a:solidFill>
                  <a:schemeClr val="tx1"/>
                </a:solidFill>
                <a:latin typeface="Consolas" panose="020B0609020204030204" pitchFamily="49" charset="0"/>
              </a:rPr>
              <a:t>policy.url.3=file</a:t>
            </a:r>
            <a:r>
              <a:rPr lang="en-US" b="1">
                <a:solidFill>
                  <a:schemeClr val="tx1"/>
                </a:solidFill>
                <a:latin typeface="Consolas" panose="020B0609020204030204" pitchFamily="49" charset="0"/>
              </a:rPr>
              <a:t>:/</a:t>
            </a:r>
            <a:r>
              <a:rPr lang="en-US" b="1" smtClean="0">
                <a:solidFill>
                  <a:schemeClr val="tx1"/>
                </a:solidFill>
                <a:latin typeface="Consolas" panose="020B0609020204030204" pitchFamily="49" charset="0"/>
              </a:rPr>
              <a:t>C:/Program Files/Java/jdk-17.0.2/bin/Props.policy</a:t>
            </a:r>
            <a:r>
              <a:rPr lang="en-US" smtClean="0"/>
              <a:t> </a:t>
            </a:r>
          </a:p>
          <a:p>
            <a:pPr lvl="1"/>
            <a:r>
              <a:rPr lang="en-US" smtClean="0"/>
              <a:t>Sau đó chạy mã lệnh: </a:t>
            </a:r>
          </a:p>
          <a:p>
            <a:pPr marL="457200" lvl="1" indent="0" algn="l">
              <a:buNone/>
            </a:pPr>
            <a:r>
              <a:rPr lang="en-US" b="1" smtClean="0">
                <a:solidFill>
                  <a:schemeClr val="tx1"/>
                </a:solidFill>
                <a:latin typeface="Consolas" panose="020B0609020204030204" pitchFamily="49" charset="0"/>
              </a:rPr>
              <a:t>   java </a:t>
            </a:r>
            <a:r>
              <a:rPr lang="en-US" b="1">
                <a:solidFill>
                  <a:schemeClr val="tx1"/>
                </a:solidFill>
                <a:latin typeface="Consolas" panose="020B0609020204030204" pitchFamily="49" charset="0"/>
              </a:rPr>
              <a:t>-Djava.security.manager </a:t>
            </a:r>
            <a:r>
              <a:rPr lang="en-US" b="1">
                <a:solidFill>
                  <a:schemeClr val="tx1"/>
                </a:solidFill>
                <a:latin typeface="Consolas" panose="020B0609020204030204" pitchFamily="49" charset="0"/>
              </a:rPr>
              <a:t>L13.java</a:t>
            </a:r>
            <a:r>
              <a:rPr lang="en-US"/>
              <a:t/>
            </a:r>
            <a:br>
              <a:rPr lang="en-US"/>
            </a:br>
            <a:r>
              <a:rPr lang="en-US"/>
              <a:t> </a:t>
            </a:r>
            <a:br>
              <a:rPr lang="en-US"/>
            </a:br>
            <a:endParaRPr lang="en-US"/>
          </a:p>
        </p:txBody>
      </p:sp>
    </p:spTree>
    <p:extLst>
      <p:ext uri="{BB962C8B-B14F-4D97-AF65-F5344CB8AC3E}">
        <p14:creationId xmlns:p14="http://schemas.microsoft.com/office/powerpoint/2010/main" val="17786366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Nội dung</a:t>
            </a:r>
            <a:endParaRPr lang="en-US"/>
          </a:p>
        </p:txBody>
      </p:sp>
      <p:sp>
        <p:nvSpPr>
          <p:cNvPr id="3" name="Content Placeholder 2"/>
          <p:cNvSpPr>
            <a:spLocks noGrp="1"/>
          </p:cNvSpPr>
          <p:nvPr>
            <p:ph idx="1"/>
          </p:nvPr>
        </p:nvSpPr>
        <p:spPr/>
        <p:txBody>
          <a:bodyPr/>
          <a:lstStyle/>
          <a:p>
            <a:pPr marL="514350" indent="-514350">
              <a:buFont typeface="+mj-lt"/>
              <a:buAutoNum type="arabicPeriod"/>
            </a:pPr>
            <a:r>
              <a:rPr lang="en-US" b="1"/>
              <a:t>Tổng quan về bảo mật trong java</a:t>
            </a:r>
          </a:p>
          <a:p>
            <a:pPr marL="514350" indent="-514350">
              <a:buFont typeface="+mj-lt"/>
              <a:buAutoNum type="arabicPeriod"/>
            </a:pPr>
            <a:r>
              <a:rPr lang="en-US" b="1"/>
              <a:t>Bảo mật Applet</a:t>
            </a:r>
          </a:p>
          <a:p>
            <a:pPr marL="514350" indent="-514350">
              <a:buFont typeface="+mj-lt"/>
              <a:buAutoNum type="arabicPeriod"/>
            </a:pPr>
            <a:r>
              <a:rPr lang="en-US" b="1"/>
              <a:t>Bảo mật ứng dụng</a:t>
            </a:r>
          </a:p>
          <a:p>
            <a:pPr marL="514350" indent="-514350">
              <a:buFont typeface="+mj-lt"/>
              <a:buAutoNum type="arabicPeriod"/>
            </a:pPr>
            <a:r>
              <a:rPr lang="en-US" b="1">
                <a:solidFill>
                  <a:srgbClr val="FF0000"/>
                </a:solidFill>
              </a:rPr>
              <a:t>Cấp quyền trong java</a:t>
            </a:r>
          </a:p>
          <a:p>
            <a:pPr marL="514350" indent="-514350">
              <a:buFont typeface="+mj-lt"/>
              <a:buAutoNum type="arabicPeriod"/>
            </a:pPr>
            <a:r>
              <a:rPr lang="en-US" b="1" smtClean="0"/>
              <a:t>Q&amp;A</a:t>
            </a:r>
            <a:endParaRPr lang="en-US" b="1" smtClean="0"/>
          </a:p>
          <a:p>
            <a:pPr marL="514350" indent="-514350">
              <a:buFont typeface="+mj-lt"/>
              <a:buAutoNum type="arabicPeriod"/>
            </a:pPr>
            <a:endParaRPr lang="en-US" smtClean="0"/>
          </a:p>
          <a:p>
            <a:endParaRPr lang="en-US"/>
          </a:p>
        </p:txBody>
      </p:sp>
    </p:spTree>
    <p:extLst>
      <p:ext uri="{BB962C8B-B14F-4D97-AF65-F5344CB8AC3E}">
        <p14:creationId xmlns:p14="http://schemas.microsoft.com/office/powerpoint/2010/main" val="5745952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6.4.1. Giới thiệu</a:t>
            </a:r>
            <a:endParaRPr lang="en-US"/>
          </a:p>
        </p:txBody>
      </p:sp>
      <p:sp>
        <p:nvSpPr>
          <p:cNvPr id="3" name="Content Placeholder 2"/>
          <p:cNvSpPr>
            <a:spLocks noGrp="1"/>
          </p:cNvSpPr>
          <p:nvPr>
            <p:ph idx="1"/>
          </p:nvPr>
        </p:nvSpPr>
        <p:spPr/>
        <p:txBody>
          <a:bodyPr/>
          <a:lstStyle/>
          <a:p>
            <a:r>
              <a:rPr lang="en-US" sz="2100" smtClean="0"/>
              <a:t>Mô hình bảo mật Java cho phép tạo một tệp chính sách chứa quyền truy cập một hoặc nhiều tài nguyê.</a:t>
            </a:r>
          </a:p>
          <a:p>
            <a:r>
              <a:rPr lang="en-US" sz="2100" smtClean="0"/>
              <a:t>Các quyền này được cấp cho một lớp, một nhóm lớp hoặc tệp .jar cụ bộ hay trên Web. Để làm điều này, chỉ định hai vấn đề trong tệp chính sách đó là:</a:t>
            </a:r>
          </a:p>
          <a:p>
            <a:pPr lvl="1"/>
            <a:r>
              <a:rPr lang="en-US" sz="2000" smtClean="0"/>
              <a:t>Đường dẫn của lớp</a:t>
            </a:r>
          </a:p>
          <a:p>
            <a:pPr lvl="1"/>
            <a:r>
              <a:rPr lang="en-US" sz="2000" smtClean="0"/>
              <a:t>Chi tiết quyền</a:t>
            </a:r>
          </a:p>
          <a:p>
            <a:r>
              <a:rPr lang="en-US" sz="2100" smtClean="0"/>
              <a:t>Đường dẫn của lớp được chỉ định sử dụng câu lệnh grant</a:t>
            </a:r>
          </a:p>
          <a:p>
            <a:pPr lvl="1"/>
            <a:r>
              <a:rPr lang="en-US" sz="2000" smtClean="0"/>
              <a:t>Cú pháp: </a:t>
            </a:r>
          </a:p>
          <a:p>
            <a:pPr marL="457200" lvl="1" indent="0">
              <a:buNone/>
            </a:pPr>
            <a:r>
              <a:rPr lang="en-US" sz="2000" b="1">
                <a:solidFill>
                  <a:schemeClr val="tx1"/>
                </a:solidFill>
                <a:latin typeface="Consolas" panose="020B0609020204030204" pitchFamily="49" charset="0"/>
              </a:rPr>
              <a:t>g</a:t>
            </a:r>
            <a:r>
              <a:rPr lang="en-US" sz="2000" b="1" smtClean="0">
                <a:solidFill>
                  <a:schemeClr val="tx1"/>
                </a:solidFill>
                <a:latin typeface="Consolas" panose="020B0609020204030204" pitchFamily="49" charset="0"/>
              </a:rPr>
              <a:t>rant signedBy “&lt;signer names&gt;” codebase “&lt;URL&gt;” {</a:t>
            </a:r>
          </a:p>
          <a:p>
            <a:pPr marL="457200" lvl="1" indent="0">
              <a:buNone/>
            </a:pPr>
            <a:r>
              <a:rPr lang="en-US" sz="2000" b="1" smtClean="0">
                <a:solidFill>
                  <a:schemeClr val="tx1"/>
                </a:solidFill>
                <a:latin typeface="Consolas" panose="020B0609020204030204" pitchFamily="49" charset="0"/>
              </a:rPr>
              <a:t>/* một hay nhiều câu lệnh quyền */</a:t>
            </a:r>
          </a:p>
          <a:p>
            <a:pPr marL="457200" lvl="1" indent="0">
              <a:buNone/>
            </a:pPr>
            <a:r>
              <a:rPr lang="en-US" sz="2000" b="1" smtClean="0">
                <a:solidFill>
                  <a:schemeClr val="tx1"/>
                </a:solidFill>
                <a:latin typeface="Consolas" panose="020B0609020204030204" pitchFamily="49" charset="0"/>
              </a:rPr>
              <a:t>}</a:t>
            </a:r>
          </a:p>
          <a:p>
            <a:pPr lvl="1"/>
            <a:r>
              <a:rPr lang="en-US" sz="2000"/>
              <a:t>Trong đó</a:t>
            </a:r>
            <a:r>
              <a:rPr lang="en-US" sz="2000"/>
              <a:t>: </a:t>
            </a:r>
            <a:r>
              <a:rPr lang="en-US" sz="2000" smtClean="0"/>
              <a:t>signedBy- chỉ định danh sách tên các vị trí được phân tách bằng dấu , (đây là một tham số có thể lựa chọn); codebase: chỉ định vị trí lớp hay nhóm lớp hay file .jar được cấp quyền.</a:t>
            </a:r>
            <a:endParaRPr lang="en-US" sz="2000"/>
          </a:p>
        </p:txBody>
      </p:sp>
    </p:spTree>
    <p:extLst>
      <p:ext uri="{BB962C8B-B14F-4D97-AF65-F5344CB8AC3E}">
        <p14:creationId xmlns:p14="http://schemas.microsoft.com/office/powerpoint/2010/main" val="2617541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pPr marL="0" indent="0">
              <a:buNone/>
            </a:pPr>
            <a:r>
              <a:rPr lang="en-US">
                <a:solidFill>
                  <a:schemeClr val="tx1"/>
                </a:solidFill>
                <a:latin typeface="Consolas" panose="020B0609020204030204" pitchFamily="49" charset="0"/>
              </a:rPr>
              <a:t>grant </a:t>
            </a:r>
            <a:r>
              <a:rPr lang="en-US">
                <a:solidFill>
                  <a:schemeClr val="tx1"/>
                </a:solidFill>
                <a:latin typeface="Consolas" panose="020B0609020204030204" pitchFamily="49" charset="0"/>
              </a:rPr>
              <a:t>codeBase </a:t>
            </a:r>
            <a:r>
              <a:rPr lang="en-US" smtClean="0">
                <a:solidFill>
                  <a:schemeClr val="tx1"/>
                </a:solidFill>
                <a:latin typeface="Consolas" panose="020B0609020204030204" pitchFamily="49" charset="0"/>
              </a:rPr>
              <a:t>“ file</a:t>
            </a:r>
            <a:r>
              <a:rPr lang="en-US">
                <a:solidFill>
                  <a:schemeClr val="tx1"/>
                </a:solidFill>
                <a:latin typeface="Consolas" panose="020B0609020204030204" pitchFamily="49" charset="0"/>
              </a:rPr>
              <a:t>:/C:/</a:t>
            </a:r>
            <a:r>
              <a:rPr lang="en-US">
                <a:solidFill>
                  <a:schemeClr val="tx1"/>
                </a:solidFill>
                <a:latin typeface="Consolas" panose="020B0609020204030204" pitchFamily="49" charset="0"/>
              </a:rPr>
              <a:t>Program </a:t>
            </a:r>
            <a:r>
              <a:rPr lang="en-US" smtClean="0">
                <a:solidFill>
                  <a:schemeClr val="tx1"/>
                </a:solidFill>
                <a:latin typeface="Consolas" panose="020B0609020204030204" pitchFamily="49" charset="0"/>
              </a:rPr>
              <a:t>Files/Java /jdk-17.0.2/bin</a:t>
            </a:r>
            <a:r>
              <a:rPr lang="en-US">
                <a:solidFill>
                  <a:schemeClr val="tx1"/>
                </a:solidFill>
                <a:latin typeface="Consolas" panose="020B0609020204030204" pitchFamily="49" charset="0"/>
              </a:rPr>
              <a:t>/</a:t>
            </a:r>
            <a:r>
              <a:rPr lang="en-US" smtClean="0">
                <a:solidFill>
                  <a:schemeClr val="tx1"/>
                </a:solidFill>
                <a:latin typeface="Consolas" panose="020B0609020204030204" pitchFamily="49" charset="0"/>
              </a:rPr>
              <a:t>” {</a:t>
            </a:r>
          </a:p>
          <a:p>
            <a:pPr marL="0" indent="0">
              <a:buNone/>
            </a:pPr>
            <a:r>
              <a:rPr lang="en-US" smtClean="0">
                <a:solidFill>
                  <a:schemeClr val="tx1"/>
                </a:solidFill>
                <a:latin typeface="Consolas" panose="020B0609020204030204" pitchFamily="49" charset="0"/>
              </a:rPr>
              <a:t> </a:t>
            </a:r>
            <a:r>
              <a:rPr lang="en-US">
                <a:solidFill>
                  <a:schemeClr val="tx1"/>
                </a:solidFill>
                <a:latin typeface="Consolas" panose="020B0609020204030204" pitchFamily="49" charset="0"/>
              </a:rPr>
              <a:t>/* </a:t>
            </a:r>
            <a:endParaRPr lang="en-US" smtClean="0">
              <a:solidFill>
                <a:schemeClr val="tx1"/>
              </a:solidFill>
              <a:latin typeface="Consolas" panose="020B0609020204030204" pitchFamily="49" charset="0"/>
            </a:endParaRPr>
          </a:p>
          <a:p>
            <a:pPr marL="0" indent="0">
              <a:buNone/>
            </a:pPr>
            <a:r>
              <a:rPr lang="en-US" smtClean="0">
                <a:solidFill>
                  <a:schemeClr val="tx1"/>
                </a:solidFill>
                <a:latin typeface="Consolas" panose="020B0609020204030204" pitchFamily="49" charset="0"/>
              </a:rPr>
              <a:t>Một hoặc nhiều lệnh quyền</a:t>
            </a:r>
            <a:endParaRPr lang="en-US">
              <a:solidFill>
                <a:schemeClr val="tx1"/>
              </a:solidFill>
              <a:latin typeface="Consolas" panose="020B0609020204030204" pitchFamily="49" charset="0"/>
            </a:endParaRPr>
          </a:p>
          <a:p>
            <a:pPr marL="0" indent="0">
              <a:buNone/>
            </a:pPr>
            <a:r>
              <a:rPr lang="en-US">
                <a:solidFill>
                  <a:schemeClr val="tx1"/>
                </a:solidFill>
                <a:latin typeface="Consolas" panose="020B0609020204030204" pitchFamily="49" charset="0"/>
              </a:rPr>
              <a:t>*/</a:t>
            </a:r>
          </a:p>
          <a:p>
            <a:pPr marL="0" indent="0">
              <a:buNone/>
            </a:pPr>
            <a:r>
              <a:rPr lang="en-US" smtClean="0">
                <a:solidFill>
                  <a:schemeClr val="tx1"/>
                </a:solidFill>
                <a:latin typeface="Consolas" panose="020B0609020204030204" pitchFamily="49" charset="0"/>
              </a:rPr>
              <a:t>};</a:t>
            </a:r>
          </a:p>
          <a:p>
            <a:pPr marL="0" indent="0">
              <a:buNone/>
            </a:pPr>
            <a:r>
              <a:rPr lang="en-US" smtClean="0">
                <a:solidFill>
                  <a:srgbClr val="25306E"/>
                </a:solidFill>
              </a:rPr>
              <a:t>Chú ý: muốn sử dụng dấu gạch chéo ngược lại hãy sử dụng hai dấu \\</a:t>
            </a:r>
            <a:endParaRPr lang="en-US">
              <a:solidFill>
                <a:srgbClr val="25306E"/>
              </a:solidFill>
            </a:endParaRPr>
          </a:p>
        </p:txBody>
      </p:sp>
    </p:spTree>
    <p:extLst>
      <p:ext uri="{BB962C8B-B14F-4D97-AF65-F5344CB8AC3E}">
        <p14:creationId xmlns:p14="http://schemas.microsoft.com/office/powerpoint/2010/main" val="21770108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r>
              <a:rPr lang="en-US" smtClean="0"/>
              <a:t>Cấp quyền cho một lớp Book có vị trí trên Web có thể viết câu lệnh như sau:</a:t>
            </a:r>
          </a:p>
          <a:p>
            <a:pPr marL="0" indent="0">
              <a:buNone/>
            </a:pPr>
            <a:r>
              <a:rPr lang="en-US">
                <a:solidFill>
                  <a:schemeClr val="tx1"/>
                </a:solidFill>
                <a:latin typeface="Consolas" panose="020B0609020204030204" pitchFamily="49" charset="0"/>
              </a:rPr>
              <a:t>grant codeBase “http</a:t>
            </a:r>
            <a:r>
              <a:rPr lang="en-US">
                <a:solidFill>
                  <a:schemeClr val="tx1"/>
                </a:solidFill>
                <a:latin typeface="Consolas" panose="020B0609020204030204" pitchFamily="49" charset="0"/>
              </a:rPr>
              <a:t>://</a:t>
            </a:r>
            <a:r>
              <a:rPr lang="en-US" smtClean="0">
                <a:solidFill>
                  <a:schemeClr val="tx1"/>
                </a:solidFill>
                <a:latin typeface="Consolas" panose="020B0609020204030204" pitchFamily="49" charset="0"/>
              </a:rPr>
              <a:t>www.mysite.com /samples /” </a:t>
            </a:r>
            <a:r>
              <a:rPr lang="en-US">
                <a:solidFill>
                  <a:schemeClr val="tx1"/>
                </a:solidFill>
                <a:latin typeface="Consolas" panose="020B0609020204030204" pitchFamily="49" charset="0"/>
              </a:rPr>
              <a:t>{</a:t>
            </a:r>
          </a:p>
          <a:p>
            <a:pPr marL="0" indent="0">
              <a:buNone/>
            </a:pPr>
            <a:r>
              <a:rPr lang="en-US">
                <a:solidFill>
                  <a:schemeClr val="tx1"/>
                </a:solidFill>
                <a:latin typeface="Consolas" panose="020B0609020204030204" pitchFamily="49" charset="0"/>
              </a:rPr>
              <a:t>/* one or more permission statements */</a:t>
            </a:r>
          </a:p>
          <a:p>
            <a:pPr marL="0" indent="0">
              <a:buNone/>
            </a:pPr>
            <a:r>
              <a:rPr lang="en-US" smtClean="0">
                <a:solidFill>
                  <a:schemeClr val="tx1"/>
                </a:solidFill>
                <a:latin typeface="Consolas" panose="020B0609020204030204" pitchFamily="49" charset="0"/>
              </a:rPr>
              <a:t>};</a:t>
            </a:r>
          </a:p>
          <a:p>
            <a:pPr marL="0" indent="0">
              <a:buNone/>
            </a:pPr>
            <a:endParaRPr lang="en-US">
              <a:solidFill>
                <a:schemeClr val="tx1"/>
              </a:solidFill>
              <a:latin typeface="Consolas" panose="020B0609020204030204" pitchFamily="49" charset="0"/>
            </a:endParaRPr>
          </a:p>
        </p:txBody>
      </p:sp>
    </p:spTree>
    <p:extLst>
      <p:ext uri="{BB962C8B-B14F-4D97-AF65-F5344CB8AC3E}">
        <p14:creationId xmlns:p14="http://schemas.microsoft.com/office/powerpoint/2010/main" val="9896477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6.4.2. Cấp quyền </a:t>
            </a:r>
            <a:endParaRPr lang="en-US"/>
          </a:p>
        </p:txBody>
      </p:sp>
      <p:sp>
        <p:nvSpPr>
          <p:cNvPr id="3" name="Content Placeholder 2"/>
          <p:cNvSpPr>
            <a:spLocks noGrp="1"/>
          </p:cNvSpPr>
          <p:nvPr>
            <p:ph idx="1"/>
          </p:nvPr>
        </p:nvSpPr>
        <p:spPr/>
        <p:txBody>
          <a:bodyPr/>
          <a:lstStyle/>
          <a:p>
            <a:r>
              <a:rPr lang="en-US" sz="2400" smtClean="0"/>
              <a:t>Cú pháp lệnh:</a:t>
            </a:r>
          </a:p>
          <a:p>
            <a:pPr marL="457200" lvl="1" indent="0">
              <a:buNone/>
            </a:pPr>
            <a:r>
              <a:rPr lang="en-US" sz="1800" b="1" smtClean="0">
                <a:solidFill>
                  <a:schemeClr val="tx1"/>
                </a:solidFill>
                <a:latin typeface="Consolas" panose="020B0609020204030204" pitchFamily="49" charset="0"/>
              </a:rPr>
              <a:t>Permission&lt;permission class&gt; &lt;target&gt;, &lt;action(s)&gt;;</a:t>
            </a:r>
          </a:p>
          <a:p>
            <a:r>
              <a:rPr lang="en-US" sz="2400" smtClean="0"/>
              <a:t>Ví dụ:</a:t>
            </a:r>
          </a:p>
          <a:p>
            <a:pPr marL="0" indent="0">
              <a:buNone/>
            </a:pPr>
            <a:r>
              <a:rPr lang="fr-FR" sz="1800" b="1">
                <a:solidFill>
                  <a:schemeClr val="tx1"/>
                </a:solidFill>
                <a:latin typeface="Consolas" panose="020B0609020204030204" pitchFamily="49" charset="0"/>
              </a:rPr>
              <a:t>grant codeBase “file:/D:/Source Code” {</a:t>
            </a:r>
          </a:p>
          <a:p>
            <a:pPr marL="0" indent="0">
              <a:buNone/>
            </a:pPr>
            <a:r>
              <a:rPr lang="fr-FR" sz="1800" b="1">
                <a:solidFill>
                  <a:schemeClr val="tx1"/>
                </a:solidFill>
                <a:latin typeface="Consolas" panose="020B0609020204030204" pitchFamily="49" charset="0"/>
              </a:rPr>
              <a:t>permission java.io.FilePermission “D:/Source Code/data.txt”, “read”;</a:t>
            </a:r>
          </a:p>
          <a:p>
            <a:pPr marL="0" indent="0">
              <a:buNone/>
            </a:pPr>
            <a:r>
              <a:rPr lang="fr-FR" sz="1800" b="1" smtClean="0">
                <a:solidFill>
                  <a:schemeClr val="tx1"/>
                </a:solidFill>
                <a:latin typeface="Consolas" panose="020B0609020204030204" pitchFamily="49" charset="0"/>
              </a:rPr>
              <a:t>};</a:t>
            </a:r>
          </a:p>
          <a:p>
            <a:r>
              <a:rPr lang="en-US" sz="2400" smtClean="0"/>
              <a:t>Cấp quyền đọc nội dung tệp data.txt</a:t>
            </a:r>
          </a:p>
          <a:p>
            <a:r>
              <a:rPr lang="en-US" sz="2400" smtClean="0"/>
              <a:t>Java.io.FilePermission là tên lớp quyền</a:t>
            </a:r>
          </a:p>
          <a:p>
            <a:r>
              <a:rPr lang="en-US" sz="2400" smtClean="0"/>
              <a:t>Mục tiêu quyền là được dẫn tệp “D:/source Code/data.text”</a:t>
            </a:r>
          </a:p>
          <a:p>
            <a:r>
              <a:rPr lang="en-US" sz="2400" smtClean="0"/>
              <a:t>Quyền được chỉ định là quyền đọc “read”; có thể chỉ định nhiều quyền hơn “read,wirte”</a:t>
            </a:r>
            <a:endParaRPr lang="en-US" sz="2400"/>
          </a:p>
          <a:p>
            <a:endParaRPr lang="en-US" sz="2400"/>
          </a:p>
        </p:txBody>
      </p:sp>
    </p:spTree>
    <p:extLst>
      <p:ext uri="{BB962C8B-B14F-4D97-AF65-F5344CB8AC3E}">
        <p14:creationId xmlns:p14="http://schemas.microsoft.com/office/powerpoint/2010/main" val="11364067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Mã lệnh có thể lưu lại như tệp chính sách với một tên gọi như code.policy và có thể được sử dụng để thực thi một ứng dụng jva hay một applet được chỉ định được phép đọc tệp data.txt</a:t>
            </a:r>
          </a:p>
          <a:p>
            <a:pPr marL="0" indent="0">
              <a:buNone/>
            </a:pPr>
            <a:r>
              <a:rPr lang="en-US" sz="2400">
                <a:solidFill>
                  <a:schemeClr val="tx1"/>
                </a:solidFill>
                <a:latin typeface="Consolas" panose="020B0609020204030204" pitchFamily="49" charset="0"/>
              </a:rPr>
              <a:t>// </a:t>
            </a:r>
            <a:r>
              <a:rPr lang="en-US" sz="2400" smtClean="0">
                <a:solidFill>
                  <a:schemeClr val="tx1"/>
                </a:solidFill>
                <a:latin typeface="Consolas" panose="020B0609020204030204" pitchFamily="49" charset="0"/>
              </a:rPr>
              <a:t>Cho ứng dụng</a:t>
            </a:r>
            <a:endParaRPr lang="en-US" sz="2400">
              <a:solidFill>
                <a:schemeClr val="tx1"/>
              </a:solidFill>
              <a:latin typeface="Consolas" panose="020B0609020204030204" pitchFamily="49" charset="0"/>
            </a:endParaRPr>
          </a:p>
          <a:p>
            <a:pPr marL="0" indent="0" algn="l">
              <a:buNone/>
            </a:pPr>
            <a:r>
              <a:rPr lang="en-US" sz="2400">
                <a:solidFill>
                  <a:schemeClr val="tx1"/>
                </a:solidFill>
                <a:latin typeface="Consolas" panose="020B0609020204030204" pitchFamily="49" charset="0"/>
              </a:rPr>
              <a:t>java –D java.security.manager –D java.security.policy=code.policy Book</a:t>
            </a:r>
          </a:p>
          <a:p>
            <a:pPr marL="0" indent="0">
              <a:buNone/>
            </a:pPr>
            <a:r>
              <a:rPr lang="en-US" sz="2400">
                <a:solidFill>
                  <a:schemeClr val="tx1"/>
                </a:solidFill>
                <a:latin typeface="Consolas" panose="020B0609020204030204" pitchFamily="49" charset="0"/>
              </a:rPr>
              <a:t>// </a:t>
            </a:r>
            <a:r>
              <a:rPr lang="en-US" sz="2400" smtClean="0">
                <a:solidFill>
                  <a:schemeClr val="tx1"/>
                </a:solidFill>
                <a:latin typeface="Consolas" panose="020B0609020204030204" pitchFamily="49" charset="0"/>
              </a:rPr>
              <a:t>Cho Applet</a:t>
            </a:r>
            <a:endParaRPr lang="en-US" sz="2400">
              <a:solidFill>
                <a:schemeClr val="tx1"/>
              </a:solidFill>
              <a:latin typeface="Consolas" panose="020B0609020204030204" pitchFamily="49" charset="0"/>
            </a:endParaRPr>
          </a:p>
          <a:p>
            <a:pPr marL="0" indent="0" algn="l">
              <a:buNone/>
            </a:pPr>
            <a:r>
              <a:rPr lang="en-US" sz="2400">
                <a:solidFill>
                  <a:schemeClr val="tx1"/>
                </a:solidFill>
                <a:latin typeface="Consolas" panose="020B0609020204030204" pitchFamily="49" charset="0"/>
              </a:rPr>
              <a:t>appletviewer </a:t>
            </a:r>
            <a:r>
              <a:rPr lang="en-US" sz="2400">
                <a:solidFill>
                  <a:schemeClr val="tx1"/>
                </a:solidFill>
                <a:latin typeface="Consolas" panose="020B0609020204030204" pitchFamily="49" charset="0"/>
              </a:rPr>
              <a:t>–</a:t>
            </a:r>
            <a:r>
              <a:rPr lang="en-US" sz="2400" smtClean="0">
                <a:solidFill>
                  <a:schemeClr val="tx1"/>
                </a:solidFill>
                <a:latin typeface="Consolas" panose="020B0609020204030204" pitchFamily="49" charset="0"/>
              </a:rPr>
              <a:t>J–Djava.security.policy=code.policy </a:t>
            </a:r>
            <a:r>
              <a:rPr lang="en-US" sz="2400">
                <a:solidFill>
                  <a:schemeClr val="tx1"/>
                </a:solidFill>
                <a:latin typeface="Consolas" panose="020B0609020204030204" pitchFamily="49" charset="0"/>
              </a:rPr>
              <a:t>Book.java</a:t>
            </a:r>
          </a:p>
        </p:txBody>
      </p:sp>
    </p:spTree>
    <p:extLst>
      <p:ext uri="{BB962C8B-B14F-4D97-AF65-F5344CB8AC3E}">
        <p14:creationId xmlns:p14="http://schemas.microsoft.com/office/powerpoint/2010/main" val="21543374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6.4.2. Các lớp quyền</a:t>
            </a:r>
            <a:endParaRPr lang="en-US"/>
          </a:p>
        </p:txBody>
      </p:sp>
      <p:sp>
        <p:nvSpPr>
          <p:cNvPr id="3" name="Content Placeholder 2"/>
          <p:cNvSpPr>
            <a:spLocks noGrp="1"/>
          </p:cNvSpPr>
          <p:nvPr>
            <p:ph idx="1"/>
          </p:nvPr>
        </p:nvSpPr>
        <p:spPr/>
        <p:txBody>
          <a:bodyPr/>
          <a:lstStyle/>
          <a:p>
            <a:r>
              <a:rPr lang="en-US" smtClean="0"/>
              <a:t>Java cung cấp một số lớp quyền, tuy nhiên một chương trình điển hình sẽ chỉ yêu cầu một số quyền được cấp. Vì vậy, để hiểu một chương trình yêu cầu các quyền nào, ngăn xếp truy vết một chương trình có thể được kiểm tra.</a:t>
            </a:r>
          </a:p>
          <a:p>
            <a:r>
              <a:rPr lang="en-US" smtClean="0"/>
              <a:t>Ví dụ: ngăn xếp truy vết của lớp Book được thực thi với trình bảo mật.</a:t>
            </a:r>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9258" y="4341304"/>
            <a:ext cx="6325483" cy="1790950"/>
          </a:xfrm>
          <a:prstGeom prst="rect">
            <a:avLst/>
          </a:prstGeom>
          <a:ln>
            <a:solidFill>
              <a:schemeClr val="accent1"/>
            </a:solidFill>
          </a:ln>
        </p:spPr>
      </p:pic>
      <p:sp>
        <p:nvSpPr>
          <p:cNvPr id="5" name="Rectangle 4"/>
          <p:cNvSpPr/>
          <p:nvPr/>
        </p:nvSpPr>
        <p:spPr>
          <a:xfrm>
            <a:off x="4427155" y="6280044"/>
            <a:ext cx="4537332" cy="369332"/>
          </a:xfrm>
          <a:prstGeom prst="rect">
            <a:avLst/>
          </a:prstGeom>
        </p:spPr>
        <p:txBody>
          <a:bodyPr wrap="none">
            <a:spAutoFit/>
          </a:bodyPr>
          <a:lstStyle/>
          <a:p>
            <a:r>
              <a:rPr lang="en-US" i="1"/>
              <a:t>Database Programming in Java, Aptech, 2013</a:t>
            </a:r>
            <a:endParaRPr lang="en-US" i="1"/>
          </a:p>
        </p:txBody>
      </p:sp>
    </p:spTree>
    <p:extLst>
      <p:ext uri="{BB962C8B-B14F-4D97-AF65-F5344CB8AC3E}">
        <p14:creationId xmlns:p14="http://schemas.microsoft.com/office/powerpoint/2010/main" val="25664228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400" smtClean="0"/>
              <a:t>Ngăn xếp truy vết trong ví dụ có thể được sử dụng để tạp tệp chính sách. Ví dụ, dòng thứ hai trong truy vết này cun</a:t>
            </a:r>
            <a:r>
              <a:rPr lang="en-US" sz="2400"/>
              <a:t>g cấp thông tin: </a:t>
            </a:r>
            <a:endParaRPr lang="en-US" sz="2400" smtClean="0"/>
          </a:p>
          <a:p>
            <a:pPr marL="400050" lvl="1" indent="0" algn="l">
              <a:buNone/>
            </a:pPr>
            <a:r>
              <a:rPr lang="en-US" sz="2000">
                <a:solidFill>
                  <a:schemeClr val="tx1"/>
                </a:solidFill>
                <a:latin typeface="Consolas" panose="020B0609020204030204" pitchFamily="49" charset="0"/>
              </a:rPr>
              <a:t>Permission class – java.io.FilePermission</a:t>
            </a:r>
            <a:br>
              <a:rPr lang="en-US" sz="2000">
                <a:solidFill>
                  <a:schemeClr val="tx1"/>
                </a:solidFill>
                <a:latin typeface="Consolas" panose="020B0609020204030204" pitchFamily="49" charset="0"/>
              </a:rPr>
            </a:br>
            <a:r>
              <a:rPr lang="en-US" sz="2000">
                <a:solidFill>
                  <a:schemeClr val="tx1"/>
                </a:solidFill>
                <a:latin typeface="Consolas" panose="020B0609020204030204" pitchFamily="49" charset="0"/>
              </a:rPr>
              <a:t>Target – D:\Source Code\data.txt</a:t>
            </a:r>
            <a:br>
              <a:rPr lang="en-US" sz="2000">
                <a:solidFill>
                  <a:schemeClr val="tx1"/>
                </a:solidFill>
                <a:latin typeface="Consolas" panose="020B0609020204030204" pitchFamily="49" charset="0"/>
              </a:rPr>
            </a:br>
            <a:r>
              <a:rPr lang="en-US" sz="2000">
                <a:solidFill>
                  <a:schemeClr val="tx1"/>
                </a:solidFill>
                <a:latin typeface="Consolas" panose="020B0609020204030204" pitchFamily="49" charset="0"/>
              </a:rPr>
              <a:t>Action – </a:t>
            </a:r>
            <a:r>
              <a:rPr lang="en-US" sz="2000">
                <a:solidFill>
                  <a:schemeClr val="tx1"/>
                </a:solidFill>
                <a:latin typeface="Consolas" panose="020B0609020204030204" pitchFamily="49" charset="0"/>
              </a:rPr>
              <a:t>write</a:t>
            </a:r>
            <a:r>
              <a:rPr lang="en-US" sz="2000">
                <a:solidFill>
                  <a:schemeClr val="tx1"/>
                </a:solidFill>
                <a:latin typeface="Consolas" panose="020B0609020204030204" pitchFamily="49" charset="0"/>
              </a:rPr>
              <a:t> </a:t>
            </a:r>
            <a:endParaRPr lang="en-US" sz="2000" smtClean="0">
              <a:solidFill>
                <a:schemeClr val="tx1"/>
              </a:solidFill>
              <a:latin typeface="Consolas" panose="020B0609020204030204" pitchFamily="49" charset="0"/>
            </a:endParaRPr>
          </a:p>
          <a:p>
            <a:pPr marL="457200" indent="-457200" algn="l"/>
            <a:r>
              <a:rPr lang="en-US" sz="2400" smtClean="0">
                <a:solidFill>
                  <a:srgbClr val="0033CC"/>
                </a:solidFill>
              </a:rPr>
              <a:t>Hiểu biết thấu đáo các lớp quyền sẽ đơn giản hóa sự hiểu biết của ngăn xếp truy vết . Các lớp quyền được sử dụng để tạo các đối tượng quyền khác nhau mà được sử dụng để cấp các quyền trong tệp chính sách. </a:t>
            </a:r>
            <a:endParaRPr lang="en-US" sz="2400">
              <a:solidFill>
                <a:schemeClr val="tx1"/>
              </a:solidFill>
              <a:latin typeface="Consolas" panose="020B0609020204030204" pitchFamily="49" charset="0"/>
            </a:endParaRPr>
          </a:p>
        </p:txBody>
      </p:sp>
    </p:spTree>
    <p:extLst>
      <p:ext uri="{BB962C8B-B14F-4D97-AF65-F5344CB8AC3E}">
        <p14:creationId xmlns:p14="http://schemas.microsoft.com/office/powerpoint/2010/main" val="29570717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AllPermission</a:t>
            </a:r>
            <a:endParaRPr lang="en-US"/>
          </a:p>
        </p:txBody>
      </p:sp>
      <p:sp>
        <p:nvSpPr>
          <p:cNvPr id="3" name="Content Placeholder 2"/>
          <p:cNvSpPr>
            <a:spLocks noGrp="1"/>
          </p:cNvSpPr>
          <p:nvPr>
            <p:ph idx="1"/>
          </p:nvPr>
        </p:nvSpPr>
        <p:spPr/>
        <p:txBody>
          <a:bodyPr/>
          <a:lstStyle/>
          <a:p>
            <a:r>
              <a:rPr lang="vi-VN"/>
              <a:t>Lớp </a:t>
            </a:r>
            <a:r>
              <a:rPr lang="vi-VN" b="1"/>
              <a:t>java.security.AllPermissio</a:t>
            </a:r>
            <a:r>
              <a:rPr lang="vi-VN"/>
              <a:t>n được sử dụng để cho phép một ứng dụng hoặc applet truy cập và hoạt động trên bất kỳ tài nguyên hệ thống nào. Lớp này không có mục tiêu hoặc hành động nào được liên kết với nó. Đoạn mã trong </a:t>
            </a:r>
            <a:r>
              <a:rPr lang="vi-VN"/>
              <a:t>câu </a:t>
            </a:r>
            <a:r>
              <a:rPr lang="vi-VN" smtClean="0"/>
              <a:t>lệnh</a:t>
            </a:r>
            <a:r>
              <a:rPr lang="en-US" smtClean="0"/>
              <a:t> dưới đây</a:t>
            </a:r>
            <a:r>
              <a:rPr lang="vi-VN" smtClean="0"/>
              <a:t> </a:t>
            </a:r>
            <a:r>
              <a:rPr lang="vi-VN"/>
              <a:t>đã cho hiển thị cách sử dụng lớp </a:t>
            </a:r>
            <a:r>
              <a:rPr lang="vi-VN"/>
              <a:t>AllPermission</a:t>
            </a:r>
            <a:r>
              <a:rPr lang="vi-VN" smtClean="0"/>
              <a:t>.</a:t>
            </a:r>
            <a:endParaRPr lang="en-US" smtClean="0"/>
          </a:p>
          <a:p>
            <a:pPr marL="0" indent="0" algn="l">
              <a:buNone/>
            </a:pPr>
            <a:r>
              <a:rPr lang="en-US" b="1" smtClean="0">
                <a:solidFill>
                  <a:schemeClr val="tx1"/>
                </a:solidFill>
                <a:latin typeface="Consolas" panose="020B0609020204030204" pitchFamily="49" charset="0"/>
              </a:rPr>
              <a:t>	permission </a:t>
            </a:r>
            <a:r>
              <a:rPr lang="en-US" b="1">
                <a:solidFill>
                  <a:schemeClr val="tx1"/>
                </a:solidFill>
                <a:latin typeface="Consolas" panose="020B0609020204030204" pitchFamily="49" charset="0"/>
              </a:rPr>
              <a:t>java.security.AllPermission;</a:t>
            </a:r>
            <a:r>
              <a:rPr lang="en-US" b="1">
                <a:solidFill>
                  <a:schemeClr val="tx1"/>
                </a:solidFill>
                <a:latin typeface="Consolas" panose="020B0609020204030204" pitchFamily="49" charset="0"/>
              </a:rPr>
              <a:t> </a:t>
            </a:r>
            <a:br>
              <a:rPr lang="en-US" b="1">
                <a:solidFill>
                  <a:schemeClr val="tx1"/>
                </a:solidFill>
                <a:latin typeface="Consolas" panose="020B0609020204030204" pitchFamily="49" charset="0"/>
              </a:rPr>
            </a:br>
            <a:endParaRPr lang="en-US" b="1">
              <a:solidFill>
                <a:schemeClr val="tx1"/>
              </a:solidFill>
              <a:latin typeface="Consolas" panose="020B0609020204030204" pitchFamily="49" charset="0"/>
            </a:endParaRPr>
          </a:p>
        </p:txBody>
      </p:sp>
    </p:spTree>
    <p:extLst>
      <p:ext uri="{BB962C8B-B14F-4D97-AF65-F5344CB8AC3E}">
        <p14:creationId xmlns:p14="http://schemas.microsoft.com/office/powerpoint/2010/main" val="35309239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FilePermission</a:t>
            </a:r>
            <a:endParaRPr lang="en-US"/>
          </a:p>
        </p:txBody>
      </p:sp>
      <p:sp>
        <p:nvSpPr>
          <p:cNvPr id="3" name="Content Placeholder 2"/>
          <p:cNvSpPr>
            <a:spLocks noGrp="1"/>
          </p:cNvSpPr>
          <p:nvPr>
            <p:ph idx="1"/>
          </p:nvPr>
        </p:nvSpPr>
        <p:spPr/>
        <p:txBody>
          <a:bodyPr/>
          <a:lstStyle/>
          <a:p>
            <a:r>
              <a:rPr lang="vi-VN" sz="2400"/>
              <a:t>Lớp java.io.FilePermission được sử dụng để cấp quyền hoạt động trên một tệp hoặc một thư mục. Mục tiêu của quyền này là đường dẫn của một tệp hoặc một thư mục. Lớp này hỗ trợ việc sử dụng các ký tự đại diện với các mục tiêu. Dấu hoa thị đại diện cho tất cả các tệp trong một thư mục nhất định và dấu gạch ngang thể hiện tất cả các tệp trong một hệ thống phân cấp thư </a:t>
            </a:r>
            <a:r>
              <a:rPr lang="vi-VN" sz="2400"/>
              <a:t>mục</a:t>
            </a:r>
            <a:r>
              <a:rPr lang="vi-VN" sz="2400" smtClean="0"/>
              <a:t>.</a:t>
            </a:r>
            <a:endParaRPr lang="en-US" sz="2400" smtClean="0"/>
          </a:p>
          <a:p>
            <a:r>
              <a:rPr lang="en-US" sz="2400" smtClean="0"/>
              <a:t>Cách định nghĩa mục tiêu cấp quyền:</a:t>
            </a:r>
            <a:endParaRPr lang="en-US" sz="2400"/>
          </a:p>
        </p:txBody>
      </p:sp>
      <p:graphicFrame>
        <p:nvGraphicFramePr>
          <p:cNvPr id="4" name="Table 3"/>
          <p:cNvGraphicFramePr>
            <a:graphicFrameLocks noGrp="1"/>
          </p:cNvGraphicFramePr>
          <p:nvPr>
            <p:extLst>
              <p:ext uri="{D42A27DB-BD31-4B8C-83A1-F6EECF244321}">
                <p14:modId xmlns:p14="http://schemas.microsoft.com/office/powerpoint/2010/main" val="4160765599"/>
              </p:ext>
            </p:extLst>
          </p:nvPr>
        </p:nvGraphicFramePr>
        <p:xfrm>
          <a:off x="724375" y="4529082"/>
          <a:ext cx="8240112" cy="1798320"/>
        </p:xfrm>
        <a:graphic>
          <a:graphicData uri="http://schemas.openxmlformats.org/drawingml/2006/table">
            <a:tbl>
              <a:tblPr firstRow="1" bandRow="1">
                <a:tableStyleId>{5C22544A-7EE6-4342-B048-85BDC9FD1C3A}</a:tableStyleId>
              </a:tblPr>
              <a:tblGrid>
                <a:gridCol w="3121574"/>
                <a:gridCol w="5118538"/>
              </a:tblGrid>
              <a:tr h="370840">
                <a:tc>
                  <a:txBody>
                    <a:bodyPr/>
                    <a:lstStyle/>
                    <a:p>
                      <a:r>
                        <a:rPr lang="en-US" sz="2000" b="1" i="0" smtClean="0">
                          <a:solidFill>
                            <a:srgbClr val="FFFFFF"/>
                          </a:solidFill>
                          <a:effectLst/>
                          <a:latin typeface="+mj-lt"/>
                        </a:rPr>
                        <a:t>Mục</a:t>
                      </a:r>
                      <a:r>
                        <a:rPr lang="en-US" sz="2000" b="1" i="0" baseline="0" smtClean="0">
                          <a:solidFill>
                            <a:srgbClr val="FFFFFF"/>
                          </a:solidFill>
                          <a:effectLst/>
                          <a:latin typeface="+mj-lt"/>
                        </a:rPr>
                        <a:t> tiêu</a:t>
                      </a:r>
                      <a:r>
                        <a:rPr lang="en-US" sz="2000" b="1" i="0" smtClean="0">
                          <a:solidFill>
                            <a:srgbClr val="FFFFFF"/>
                          </a:solidFill>
                          <a:effectLst/>
                          <a:latin typeface="+mj-lt"/>
                        </a:rPr>
                        <a:t> </a:t>
                      </a:r>
                      <a:endParaRPr lang="en-US" sz="2000">
                        <a:effectLst/>
                        <a:latin typeface="+mj-lt"/>
                      </a:endParaRPr>
                    </a:p>
                  </a:txBody>
                  <a:tcPr anchor="ctr"/>
                </a:tc>
                <a:tc>
                  <a:txBody>
                    <a:bodyPr/>
                    <a:lstStyle/>
                    <a:p>
                      <a:r>
                        <a:rPr lang="en-US" sz="2000" b="1" i="0" smtClean="0">
                          <a:solidFill>
                            <a:srgbClr val="FFFFFF"/>
                          </a:solidFill>
                          <a:effectLst/>
                          <a:latin typeface="+mj-lt"/>
                        </a:rPr>
                        <a:t>Mô</a:t>
                      </a:r>
                      <a:r>
                        <a:rPr lang="en-US" sz="2000" b="1" i="0" baseline="0" smtClean="0">
                          <a:solidFill>
                            <a:srgbClr val="FFFFFF"/>
                          </a:solidFill>
                          <a:effectLst/>
                          <a:latin typeface="+mj-lt"/>
                        </a:rPr>
                        <a:t> tả</a:t>
                      </a:r>
                      <a:endParaRPr lang="en-US" sz="2000">
                        <a:effectLst/>
                        <a:latin typeface="+mj-lt"/>
                      </a:endParaRPr>
                    </a:p>
                  </a:txBody>
                  <a:tcPr anchor="ctr"/>
                </a:tc>
              </a:tr>
              <a:tr h="370840">
                <a:tc>
                  <a:txBody>
                    <a:bodyPr/>
                    <a:lstStyle/>
                    <a:p>
                      <a:r>
                        <a:rPr lang="en-US" sz="2000" b="0" i="0">
                          <a:solidFill>
                            <a:srgbClr val="242021"/>
                          </a:solidFill>
                          <a:effectLst/>
                          <a:latin typeface="+mj-lt"/>
                        </a:rPr>
                        <a:t>D:/Source Code/data.txt </a:t>
                      </a:r>
                      <a:endParaRPr lang="en-US" sz="2000">
                        <a:effectLst/>
                        <a:latin typeface="+mj-lt"/>
                      </a:endParaRPr>
                    </a:p>
                  </a:txBody>
                  <a:tcPr anchor="ctr"/>
                </a:tc>
                <a:tc>
                  <a:txBody>
                    <a:bodyPr/>
                    <a:lstStyle/>
                    <a:p>
                      <a:r>
                        <a:rPr lang="en-US" sz="2000" b="0" i="0" smtClean="0">
                          <a:solidFill>
                            <a:srgbClr val="242021"/>
                          </a:solidFill>
                          <a:effectLst/>
                          <a:latin typeface="+mj-lt"/>
                        </a:rPr>
                        <a:t>Cấp</a:t>
                      </a:r>
                      <a:r>
                        <a:rPr lang="en-US" sz="2000" b="0" i="0" baseline="0" smtClean="0">
                          <a:solidFill>
                            <a:srgbClr val="242021"/>
                          </a:solidFill>
                          <a:effectLst/>
                          <a:latin typeface="+mj-lt"/>
                        </a:rPr>
                        <a:t> quyền truy cập file data.text theo đườn dẫn D:/Source code</a:t>
                      </a:r>
                      <a:endParaRPr lang="en-US" sz="2000">
                        <a:effectLst/>
                        <a:latin typeface="+mj-lt"/>
                      </a:endParaRPr>
                    </a:p>
                  </a:txBody>
                  <a:tcPr anchor="ctr"/>
                </a:tc>
              </a:tr>
              <a:tr h="370840">
                <a:tc>
                  <a:txBody>
                    <a:bodyPr/>
                    <a:lstStyle/>
                    <a:p>
                      <a:r>
                        <a:rPr lang="en-US" sz="2000" b="0" i="0">
                          <a:solidFill>
                            <a:srgbClr val="242021"/>
                          </a:solidFill>
                          <a:effectLst/>
                          <a:latin typeface="+mj-lt"/>
                        </a:rPr>
                        <a:t>D:/Source Code/* </a:t>
                      </a:r>
                      <a:endParaRPr lang="en-US" sz="2000">
                        <a:effectLst/>
                        <a:latin typeface="+mj-lt"/>
                      </a:endParaRPr>
                    </a:p>
                  </a:txBody>
                  <a:tcPr anchor="ctr"/>
                </a:tc>
                <a:tc>
                  <a:txBody>
                    <a:bodyPr/>
                    <a:lstStyle/>
                    <a:p>
                      <a:r>
                        <a:rPr lang="en-US" sz="2000" b="0" i="0" smtClean="0">
                          <a:solidFill>
                            <a:srgbClr val="242021"/>
                          </a:solidFill>
                          <a:effectLst/>
                          <a:latin typeface="+mj-lt"/>
                        </a:rPr>
                        <a:t>Cấp</a:t>
                      </a:r>
                      <a:r>
                        <a:rPr lang="en-US" sz="2000" b="0" i="0" baseline="0" smtClean="0">
                          <a:solidFill>
                            <a:srgbClr val="242021"/>
                          </a:solidFill>
                          <a:effectLst/>
                          <a:latin typeface="+mj-lt"/>
                        </a:rPr>
                        <a:t> quyền truy cập tất cả các file trong thư mục Source Code</a:t>
                      </a:r>
                      <a:endParaRPr lang="en-US" sz="2000">
                        <a:effectLst/>
                        <a:latin typeface="+mj-lt"/>
                      </a:endParaRPr>
                    </a:p>
                  </a:txBody>
                  <a:tcPr anchor="ctr"/>
                </a:tc>
              </a:tr>
            </a:tbl>
          </a:graphicData>
        </a:graphic>
      </p:graphicFrame>
    </p:spTree>
    <p:extLst>
      <p:ext uri="{BB962C8B-B14F-4D97-AF65-F5344CB8AC3E}">
        <p14:creationId xmlns:p14="http://schemas.microsoft.com/office/powerpoint/2010/main" val="6240543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FilePermission</a:t>
            </a:r>
            <a:endParaRPr lang="en-US"/>
          </a:p>
        </p:txBody>
      </p:sp>
      <p:sp>
        <p:nvSpPr>
          <p:cNvPr id="3" name="Content Placeholder 2"/>
          <p:cNvSpPr>
            <a:spLocks noGrp="1"/>
          </p:cNvSpPr>
          <p:nvPr>
            <p:ph idx="1"/>
          </p:nvPr>
        </p:nvSpPr>
        <p:spPr/>
        <p:txBody>
          <a:bodyPr/>
          <a:lstStyle/>
          <a:p>
            <a:r>
              <a:rPr lang="en-US" sz="2400" smtClean="0"/>
              <a:t>Cách định nghĩa mục tiêu cấp quyền:</a:t>
            </a:r>
            <a:endParaRPr lang="en-US" sz="2400"/>
          </a:p>
        </p:txBody>
      </p:sp>
      <p:graphicFrame>
        <p:nvGraphicFramePr>
          <p:cNvPr id="4" name="Table 3"/>
          <p:cNvGraphicFramePr>
            <a:graphicFrameLocks noGrp="1"/>
          </p:cNvGraphicFramePr>
          <p:nvPr>
            <p:extLst>
              <p:ext uri="{D42A27DB-BD31-4B8C-83A1-F6EECF244321}">
                <p14:modId xmlns:p14="http://schemas.microsoft.com/office/powerpoint/2010/main" val="2558289868"/>
              </p:ext>
            </p:extLst>
          </p:nvPr>
        </p:nvGraphicFramePr>
        <p:xfrm>
          <a:off x="587740" y="1912006"/>
          <a:ext cx="8240112" cy="2895600"/>
        </p:xfrm>
        <a:graphic>
          <a:graphicData uri="http://schemas.openxmlformats.org/drawingml/2006/table">
            <a:tbl>
              <a:tblPr firstRow="1" bandRow="1">
                <a:tableStyleId>{5C22544A-7EE6-4342-B048-85BDC9FD1C3A}</a:tableStyleId>
              </a:tblPr>
              <a:tblGrid>
                <a:gridCol w="3121574"/>
                <a:gridCol w="5118538"/>
              </a:tblGrid>
              <a:tr h="370840">
                <a:tc>
                  <a:txBody>
                    <a:bodyPr/>
                    <a:lstStyle/>
                    <a:p>
                      <a:r>
                        <a:rPr lang="en-US" sz="2000" b="1" i="0" smtClean="0">
                          <a:solidFill>
                            <a:srgbClr val="FFFFFF"/>
                          </a:solidFill>
                          <a:effectLst/>
                          <a:latin typeface="+mj-lt"/>
                        </a:rPr>
                        <a:t>Mục</a:t>
                      </a:r>
                      <a:r>
                        <a:rPr lang="en-US" sz="2000" b="1" i="0" baseline="0" smtClean="0">
                          <a:solidFill>
                            <a:srgbClr val="FFFFFF"/>
                          </a:solidFill>
                          <a:effectLst/>
                          <a:latin typeface="+mj-lt"/>
                        </a:rPr>
                        <a:t> tiêu</a:t>
                      </a:r>
                      <a:r>
                        <a:rPr lang="en-US" sz="2000" b="1" i="0" smtClean="0">
                          <a:solidFill>
                            <a:srgbClr val="FFFFFF"/>
                          </a:solidFill>
                          <a:effectLst/>
                          <a:latin typeface="+mj-lt"/>
                        </a:rPr>
                        <a:t> </a:t>
                      </a:r>
                      <a:endParaRPr lang="en-US" sz="2000">
                        <a:effectLst/>
                        <a:latin typeface="+mj-lt"/>
                      </a:endParaRPr>
                    </a:p>
                  </a:txBody>
                  <a:tcPr anchor="ctr"/>
                </a:tc>
                <a:tc>
                  <a:txBody>
                    <a:bodyPr/>
                    <a:lstStyle/>
                    <a:p>
                      <a:r>
                        <a:rPr lang="en-US" sz="2000" b="1" i="0" smtClean="0">
                          <a:solidFill>
                            <a:srgbClr val="FFFFFF"/>
                          </a:solidFill>
                          <a:effectLst/>
                          <a:latin typeface="+mj-lt"/>
                        </a:rPr>
                        <a:t>Mô</a:t>
                      </a:r>
                      <a:r>
                        <a:rPr lang="en-US" sz="2000" b="1" i="0" baseline="0" smtClean="0">
                          <a:solidFill>
                            <a:srgbClr val="FFFFFF"/>
                          </a:solidFill>
                          <a:effectLst/>
                          <a:latin typeface="+mj-lt"/>
                        </a:rPr>
                        <a:t> tả</a:t>
                      </a:r>
                      <a:endParaRPr lang="en-US" sz="2000">
                        <a:effectLst/>
                        <a:latin typeface="+mj-lt"/>
                      </a:endParaRPr>
                    </a:p>
                  </a:txBody>
                  <a:tcPr anchor="ctr"/>
                </a:tc>
              </a:tr>
              <a:tr h="370840">
                <a:tc>
                  <a:txBody>
                    <a:bodyPr/>
                    <a:lstStyle/>
                    <a:p>
                      <a:r>
                        <a:rPr lang="en-US" sz="2000" b="0" i="0">
                          <a:solidFill>
                            <a:srgbClr val="242021"/>
                          </a:solidFill>
                          <a:effectLst/>
                          <a:latin typeface="+mj-lt"/>
                        </a:rPr>
                        <a:t>D:/Source Code/~ </a:t>
                      </a:r>
                      <a:endParaRPr lang="en-US" sz="2000">
                        <a:effectLst/>
                        <a:latin typeface="+mj-lt"/>
                      </a:endParaRPr>
                    </a:p>
                  </a:txBody>
                  <a:tcPr anchor="ctr"/>
                </a:tc>
                <a:tc>
                  <a:txBody>
                    <a:bodyPr/>
                    <a:lstStyle/>
                    <a:p>
                      <a:r>
                        <a:rPr lang="en-US" sz="2000" b="0" i="0" smtClean="0">
                          <a:solidFill>
                            <a:srgbClr val="242021"/>
                          </a:solidFill>
                          <a:effectLst/>
                          <a:latin typeface="+mj-lt"/>
                        </a:rPr>
                        <a:t>Cấp</a:t>
                      </a:r>
                      <a:r>
                        <a:rPr lang="en-US" sz="2000" b="0" i="0" baseline="0" smtClean="0">
                          <a:solidFill>
                            <a:srgbClr val="242021"/>
                          </a:solidFill>
                          <a:effectLst/>
                          <a:latin typeface="+mj-lt"/>
                        </a:rPr>
                        <a:t> quyền truy cập tất cả các file trong thưc mục Source Code và cả thư mục con của nó</a:t>
                      </a:r>
                      <a:endParaRPr lang="en-US" sz="2000" b="0" i="0">
                        <a:solidFill>
                          <a:srgbClr val="242021"/>
                        </a:solidFill>
                        <a:effectLst/>
                        <a:latin typeface="+mj-lt"/>
                      </a:endParaRPr>
                    </a:p>
                  </a:txBody>
                  <a:tcPr anchor="ctr"/>
                </a:tc>
              </a:tr>
              <a:tr h="370840">
                <a:tc>
                  <a:txBody>
                    <a:bodyPr/>
                    <a:lstStyle/>
                    <a:p>
                      <a:r>
                        <a:rPr lang="en-US" sz="2000" b="0" i="0">
                          <a:solidFill>
                            <a:srgbClr val="242021"/>
                          </a:solidFill>
                          <a:effectLst/>
                          <a:latin typeface="+mj-lt"/>
                        </a:rPr>
                        <a:t>* </a:t>
                      </a:r>
                      <a:endParaRPr lang="en-US" sz="2000">
                        <a:effectLst/>
                        <a:latin typeface="+mj-lt"/>
                      </a:endParaRPr>
                    </a:p>
                  </a:txBody>
                  <a:tcPr anchor="ctr"/>
                </a:tc>
                <a:tc>
                  <a:txBody>
                    <a:bodyPr/>
                    <a:lstStyle/>
                    <a:p>
                      <a:r>
                        <a:rPr lang="en-US" sz="2000" b="0" i="0" smtClean="0">
                          <a:solidFill>
                            <a:srgbClr val="242021"/>
                          </a:solidFill>
                          <a:effectLst/>
                          <a:latin typeface="+mj-lt"/>
                        </a:rPr>
                        <a:t>Cấp</a:t>
                      </a:r>
                      <a:r>
                        <a:rPr lang="en-US" sz="2000" b="0" i="0" baseline="0" smtClean="0">
                          <a:solidFill>
                            <a:srgbClr val="242021"/>
                          </a:solidFill>
                          <a:effectLst/>
                          <a:latin typeface="+mj-lt"/>
                        </a:rPr>
                        <a:t> quyền truy cập toàn bộ file trong thư mục hiện hành</a:t>
                      </a:r>
                      <a:r>
                        <a:rPr lang="en-US" sz="2000" b="0" i="0" smtClean="0">
                          <a:solidFill>
                            <a:srgbClr val="242021"/>
                          </a:solidFill>
                          <a:effectLst/>
                          <a:latin typeface="+mj-lt"/>
                        </a:rPr>
                        <a:t>.</a:t>
                      </a:r>
                      <a:endParaRPr lang="en-US" sz="2000">
                        <a:effectLst/>
                        <a:latin typeface="+mj-lt"/>
                      </a:endParaRPr>
                    </a:p>
                  </a:txBody>
                  <a:tcPr anchor="ctr"/>
                </a:tc>
              </a:tr>
              <a:tr h="370840">
                <a:tc>
                  <a:txBody>
                    <a:bodyPr/>
                    <a:lstStyle/>
                    <a:p>
                      <a:r>
                        <a:rPr lang="en-US" sz="2000" smtClean="0">
                          <a:effectLst/>
                          <a:latin typeface="+mj-lt"/>
                        </a:rPr>
                        <a:t>~</a:t>
                      </a:r>
                      <a:endParaRPr lang="en-US" sz="2000">
                        <a:effectLst/>
                        <a:latin typeface="+mj-lt"/>
                      </a:endParaRPr>
                    </a:p>
                  </a:txBody>
                  <a:tcPr anchor="ctr"/>
                </a:tc>
                <a:tc>
                  <a:txBody>
                    <a:bodyPr/>
                    <a:lstStyle/>
                    <a:p>
                      <a:r>
                        <a:rPr lang="en-US" sz="2000" smtClean="0">
                          <a:effectLst/>
                          <a:latin typeface="+mj-lt"/>
                        </a:rPr>
                        <a:t>Cấp</a:t>
                      </a:r>
                      <a:r>
                        <a:rPr lang="en-US" sz="2000" baseline="0" smtClean="0">
                          <a:effectLst/>
                          <a:latin typeface="+mj-lt"/>
                        </a:rPr>
                        <a:t> quyền truy cập toàn bộ file và thư mục con của thư mục hiện hành</a:t>
                      </a:r>
                      <a:endParaRPr lang="en-US" sz="2000">
                        <a:effectLst/>
                        <a:latin typeface="+mj-lt"/>
                      </a:endParaRPr>
                    </a:p>
                  </a:txBody>
                  <a:tcPr anchor="ctr"/>
                </a:tc>
              </a:tr>
              <a:tr h="370840">
                <a:tc>
                  <a:txBody>
                    <a:bodyPr/>
                    <a:lstStyle/>
                    <a:p>
                      <a:r>
                        <a:rPr lang="en-US" sz="2000" smtClean="0">
                          <a:effectLst/>
                          <a:latin typeface="+mj-lt"/>
                        </a:rPr>
                        <a:t>&lt;&lt;ALL</a:t>
                      </a:r>
                      <a:r>
                        <a:rPr lang="en-US" sz="2000" baseline="0" smtClean="0">
                          <a:effectLst/>
                          <a:latin typeface="+mj-lt"/>
                        </a:rPr>
                        <a:t> FILE&gt;&gt;</a:t>
                      </a:r>
                      <a:endParaRPr lang="en-US" sz="2000">
                        <a:effectLst/>
                        <a:latin typeface="+mj-lt"/>
                      </a:endParaRPr>
                    </a:p>
                  </a:txBody>
                  <a:tcPr anchor="ctr"/>
                </a:tc>
                <a:tc>
                  <a:txBody>
                    <a:bodyPr/>
                    <a:lstStyle/>
                    <a:p>
                      <a:r>
                        <a:rPr lang="en-US" sz="2000" smtClean="0">
                          <a:effectLst/>
                          <a:latin typeface="+mj-lt"/>
                        </a:rPr>
                        <a:t>Cấp</a:t>
                      </a:r>
                      <a:r>
                        <a:rPr lang="en-US" sz="2000" baseline="0" smtClean="0">
                          <a:effectLst/>
                          <a:latin typeface="+mj-lt"/>
                        </a:rPr>
                        <a:t> quyền truy cập toàn bộ file trên hệ thống</a:t>
                      </a:r>
                      <a:endParaRPr lang="en-US" sz="2000">
                        <a:effectLst/>
                        <a:latin typeface="+mj-lt"/>
                      </a:endParaRPr>
                    </a:p>
                  </a:txBody>
                  <a:tcPr anchor="ctr"/>
                </a:tc>
              </a:tr>
            </a:tbl>
          </a:graphicData>
        </a:graphic>
      </p:graphicFrame>
    </p:spTree>
    <p:extLst>
      <p:ext uri="{BB962C8B-B14F-4D97-AF65-F5344CB8AC3E}">
        <p14:creationId xmlns:p14="http://schemas.microsoft.com/office/powerpoint/2010/main" val="36824849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FilePermission</a:t>
            </a:r>
            <a:endParaRPr lang="en-US"/>
          </a:p>
        </p:txBody>
      </p:sp>
      <p:sp>
        <p:nvSpPr>
          <p:cNvPr id="3" name="Content Placeholder 2"/>
          <p:cNvSpPr>
            <a:spLocks noGrp="1"/>
          </p:cNvSpPr>
          <p:nvPr>
            <p:ph idx="1"/>
          </p:nvPr>
        </p:nvSpPr>
        <p:spPr/>
        <p:txBody>
          <a:bodyPr/>
          <a:lstStyle/>
          <a:p>
            <a:r>
              <a:rPr lang="en-US" sz="2400" smtClean="0"/>
              <a:t>Danh sách các hành động được phép của lớp FilePermission</a:t>
            </a:r>
          </a:p>
          <a:p>
            <a:endParaRPr lang="en-US" sz="2400"/>
          </a:p>
          <a:p>
            <a:endParaRPr lang="en-US" sz="2400" smtClean="0"/>
          </a:p>
          <a:p>
            <a:endParaRPr lang="en-US" sz="2400"/>
          </a:p>
          <a:p>
            <a:endParaRPr lang="en-US" sz="2400" smtClean="0"/>
          </a:p>
          <a:p>
            <a:endParaRPr lang="en-US" sz="2400"/>
          </a:p>
          <a:p>
            <a:endParaRPr lang="en-US" sz="2400" smtClean="0"/>
          </a:p>
          <a:p>
            <a:r>
              <a:rPr lang="en-US" sz="2400" smtClean="0"/>
              <a:t>Ví dụ: Mã lệnh hiển thị cách sử dụng lớp FilePermission để cấp quyền đọc ghi file Address.text tại vị trí D:\Source Code</a:t>
            </a:r>
          </a:p>
          <a:p>
            <a:pPr marL="0" indent="0">
              <a:buNone/>
            </a:pPr>
            <a:r>
              <a:rPr lang="en-US" sz="2400">
                <a:solidFill>
                  <a:schemeClr val="tx1"/>
                </a:solidFill>
                <a:latin typeface="Consolas" panose="020B0609020204030204" pitchFamily="49" charset="0"/>
              </a:rPr>
              <a:t>permission java.io.FilePermission “D:/Source Code/Addresses.txt”, “</a:t>
            </a:r>
            <a:r>
              <a:rPr lang="en-US" sz="2400">
                <a:solidFill>
                  <a:schemeClr val="tx1"/>
                </a:solidFill>
                <a:latin typeface="Consolas" panose="020B0609020204030204" pitchFamily="49" charset="0"/>
              </a:rPr>
              <a:t>read</a:t>
            </a:r>
            <a:r>
              <a:rPr lang="en-US" sz="2400" smtClean="0">
                <a:solidFill>
                  <a:schemeClr val="tx1"/>
                </a:solidFill>
                <a:latin typeface="Consolas" panose="020B0609020204030204" pitchFamily="49" charset="0"/>
              </a:rPr>
              <a:t>, write</a:t>
            </a:r>
            <a:r>
              <a:rPr lang="en-US" sz="2400">
                <a:solidFill>
                  <a:schemeClr val="tx1"/>
                </a:solidFill>
                <a:latin typeface="Consolas" panose="020B0609020204030204" pitchFamily="49" charset="0"/>
              </a:rPr>
              <a:t>”;</a:t>
            </a:r>
          </a:p>
        </p:txBody>
      </p:sp>
      <p:graphicFrame>
        <p:nvGraphicFramePr>
          <p:cNvPr id="4" name="Table 3"/>
          <p:cNvGraphicFramePr>
            <a:graphicFrameLocks noGrp="1"/>
          </p:cNvGraphicFramePr>
          <p:nvPr>
            <p:extLst>
              <p:ext uri="{D42A27DB-BD31-4B8C-83A1-F6EECF244321}">
                <p14:modId xmlns:p14="http://schemas.microsoft.com/office/powerpoint/2010/main" val="947325150"/>
              </p:ext>
            </p:extLst>
          </p:nvPr>
        </p:nvGraphicFramePr>
        <p:xfrm>
          <a:off x="724375" y="2405064"/>
          <a:ext cx="8240112" cy="1981200"/>
        </p:xfrm>
        <a:graphic>
          <a:graphicData uri="http://schemas.openxmlformats.org/drawingml/2006/table">
            <a:tbl>
              <a:tblPr firstRow="1" bandRow="1">
                <a:tableStyleId>{5C22544A-7EE6-4342-B048-85BDC9FD1C3A}</a:tableStyleId>
              </a:tblPr>
              <a:tblGrid>
                <a:gridCol w="3121574"/>
                <a:gridCol w="5118538"/>
              </a:tblGrid>
              <a:tr h="370840">
                <a:tc>
                  <a:txBody>
                    <a:bodyPr/>
                    <a:lstStyle/>
                    <a:p>
                      <a:r>
                        <a:rPr lang="en-US" sz="2000" b="1" i="0" smtClean="0">
                          <a:solidFill>
                            <a:srgbClr val="FFFFFF"/>
                          </a:solidFill>
                          <a:effectLst/>
                          <a:latin typeface="+mj-lt"/>
                        </a:rPr>
                        <a:t>Mục</a:t>
                      </a:r>
                      <a:r>
                        <a:rPr lang="en-US" sz="2000" b="1" i="0" baseline="0" smtClean="0">
                          <a:solidFill>
                            <a:srgbClr val="FFFFFF"/>
                          </a:solidFill>
                          <a:effectLst/>
                          <a:latin typeface="+mj-lt"/>
                        </a:rPr>
                        <a:t> tiêu</a:t>
                      </a:r>
                      <a:r>
                        <a:rPr lang="en-US" sz="2000" b="1" i="0" smtClean="0">
                          <a:solidFill>
                            <a:srgbClr val="FFFFFF"/>
                          </a:solidFill>
                          <a:effectLst/>
                          <a:latin typeface="+mj-lt"/>
                        </a:rPr>
                        <a:t> </a:t>
                      </a:r>
                      <a:endParaRPr lang="en-US" sz="2000">
                        <a:effectLst/>
                        <a:latin typeface="+mj-lt"/>
                      </a:endParaRPr>
                    </a:p>
                  </a:txBody>
                  <a:tcPr anchor="ctr"/>
                </a:tc>
                <a:tc>
                  <a:txBody>
                    <a:bodyPr/>
                    <a:lstStyle/>
                    <a:p>
                      <a:r>
                        <a:rPr lang="en-US" sz="2000" b="1" i="0" smtClean="0">
                          <a:solidFill>
                            <a:srgbClr val="FFFFFF"/>
                          </a:solidFill>
                          <a:effectLst/>
                          <a:latin typeface="+mj-lt"/>
                        </a:rPr>
                        <a:t>Mô</a:t>
                      </a:r>
                      <a:r>
                        <a:rPr lang="en-US" sz="2000" b="1" i="0" baseline="0" smtClean="0">
                          <a:solidFill>
                            <a:srgbClr val="FFFFFF"/>
                          </a:solidFill>
                          <a:effectLst/>
                          <a:latin typeface="+mj-lt"/>
                        </a:rPr>
                        <a:t> tả</a:t>
                      </a:r>
                      <a:endParaRPr lang="en-US" sz="2000">
                        <a:effectLst/>
                        <a:latin typeface="+mj-lt"/>
                      </a:endParaRPr>
                    </a:p>
                  </a:txBody>
                  <a:tcPr anchor="ctr"/>
                </a:tc>
              </a:tr>
              <a:tr h="370840">
                <a:tc>
                  <a:txBody>
                    <a:bodyPr/>
                    <a:lstStyle/>
                    <a:p>
                      <a:r>
                        <a:rPr lang="en-US" sz="2000" smtClean="0">
                          <a:effectLst/>
                          <a:latin typeface="+mj-lt"/>
                        </a:rPr>
                        <a:t>Read</a:t>
                      </a:r>
                      <a:endParaRPr lang="en-US" sz="2000">
                        <a:effectLst/>
                        <a:latin typeface="+mj-lt"/>
                      </a:endParaRPr>
                    </a:p>
                  </a:txBody>
                  <a:tcPr anchor="ctr"/>
                </a:tc>
                <a:tc>
                  <a:txBody>
                    <a:bodyPr/>
                    <a:lstStyle/>
                    <a:p>
                      <a:r>
                        <a:rPr lang="en-US" sz="2000" b="0" i="0" smtClean="0">
                          <a:solidFill>
                            <a:srgbClr val="242021"/>
                          </a:solidFill>
                          <a:effectLst/>
                          <a:latin typeface="+mj-lt"/>
                        </a:rPr>
                        <a:t>Cho phép</a:t>
                      </a:r>
                      <a:r>
                        <a:rPr lang="en-US" sz="2000" b="0" i="0" baseline="0" smtClean="0">
                          <a:solidFill>
                            <a:srgbClr val="242021"/>
                          </a:solidFill>
                          <a:effectLst/>
                          <a:latin typeface="+mj-lt"/>
                        </a:rPr>
                        <a:t> đọc với file hoặc thư mục</a:t>
                      </a:r>
                      <a:endParaRPr lang="en-US" sz="2000" b="0" i="0">
                        <a:solidFill>
                          <a:srgbClr val="242021"/>
                        </a:solidFill>
                        <a:effectLst/>
                        <a:latin typeface="+mj-lt"/>
                      </a:endParaRPr>
                    </a:p>
                  </a:txBody>
                  <a:tcPr anchor="ctr"/>
                </a:tc>
              </a:tr>
              <a:tr h="370840">
                <a:tc>
                  <a:txBody>
                    <a:bodyPr/>
                    <a:lstStyle/>
                    <a:p>
                      <a:r>
                        <a:rPr lang="en-US" sz="2000" smtClean="0">
                          <a:effectLst/>
                          <a:latin typeface="+mj-lt"/>
                        </a:rPr>
                        <a:t>Write</a:t>
                      </a:r>
                      <a:endParaRPr lang="en-US" sz="2000">
                        <a:effectLst/>
                        <a:latin typeface="+mj-lt"/>
                      </a:endParaRPr>
                    </a:p>
                  </a:txBody>
                  <a:tcPr anchor="ctr"/>
                </a:tc>
                <a:tc>
                  <a:txBody>
                    <a:bodyPr/>
                    <a:lstStyle/>
                    <a:p>
                      <a:r>
                        <a:rPr lang="en-US" sz="2000" smtClean="0">
                          <a:effectLst/>
                          <a:latin typeface="+mj-lt"/>
                        </a:rPr>
                        <a:t>Cho phép</a:t>
                      </a:r>
                      <a:r>
                        <a:rPr lang="en-US" sz="2000" baseline="0" smtClean="0">
                          <a:effectLst/>
                          <a:latin typeface="+mj-lt"/>
                        </a:rPr>
                        <a:t> ghi hay tạo file hay thư mục</a:t>
                      </a:r>
                      <a:endParaRPr lang="en-US" sz="2000">
                        <a:effectLst/>
                        <a:latin typeface="+mj-lt"/>
                      </a:endParaRPr>
                    </a:p>
                  </a:txBody>
                  <a:tcPr anchor="ctr"/>
                </a:tc>
              </a:tr>
              <a:tr h="370840">
                <a:tc>
                  <a:txBody>
                    <a:bodyPr/>
                    <a:lstStyle/>
                    <a:p>
                      <a:r>
                        <a:rPr lang="en-US" sz="2000" smtClean="0">
                          <a:effectLst/>
                          <a:latin typeface="+mj-lt"/>
                        </a:rPr>
                        <a:t>Delete</a:t>
                      </a:r>
                      <a:endParaRPr lang="en-US" sz="2000">
                        <a:effectLst/>
                        <a:latin typeface="+mj-lt"/>
                      </a:endParaRPr>
                    </a:p>
                  </a:txBody>
                  <a:tcPr anchor="ctr"/>
                </a:tc>
                <a:tc>
                  <a:txBody>
                    <a:bodyPr/>
                    <a:lstStyle/>
                    <a:p>
                      <a:r>
                        <a:rPr lang="en-US" sz="2000" smtClean="0">
                          <a:effectLst/>
                          <a:latin typeface="+mj-lt"/>
                        </a:rPr>
                        <a:t>Cho phép</a:t>
                      </a:r>
                      <a:r>
                        <a:rPr lang="en-US" sz="2000" baseline="0" smtClean="0">
                          <a:effectLst/>
                          <a:latin typeface="+mj-lt"/>
                        </a:rPr>
                        <a:t> xóa file hay thư mục</a:t>
                      </a:r>
                      <a:endParaRPr lang="en-US" sz="2000">
                        <a:effectLst/>
                        <a:latin typeface="+mj-lt"/>
                      </a:endParaRPr>
                    </a:p>
                  </a:txBody>
                  <a:tcPr anchor="ctr"/>
                </a:tc>
              </a:tr>
              <a:tr h="370840">
                <a:tc>
                  <a:txBody>
                    <a:bodyPr/>
                    <a:lstStyle/>
                    <a:p>
                      <a:r>
                        <a:rPr lang="en-US" sz="2000" smtClean="0">
                          <a:effectLst/>
                          <a:latin typeface="+mj-lt"/>
                        </a:rPr>
                        <a:t>Execute</a:t>
                      </a:r>
                      <a:endParaRPr lang="en-US" sz="2000">
                        <a:effectLst/>
                        <a:latin typeface="+mj-lt"/>
                      </a:endParaRPr>
                    </a:p>
                  </a:txBody>
                  <a:tcPr anchor="ctr"/>
                </a:tc>
                <a:tc>
                  <a:txBody>
                    <a:bodyPr/>
                    <a:lstStyle/>
                    <a:p>
                      <a:r>
                        <a:rPr lang="en-US" sz="2000" smtClean="0">
                          <a:effectLst/>
                          <a:latin typeface="+mj-lt"/>
                        </a:rPr>
                        <a:t>Cho phép</a:t>
                      </a:r>
                      <a:r>
                        <a:rPr lang="en-US" sz="2000" baseline="0" smtClean="0">
                          <a:effectLst/>
                          <a:latin typeface="+mj-lt"/>
                        </a:rPr>
                        <a:t> thực thi file hay tìm kiếm thư mục</a:t>
                      </a:r>
                      <a:endParaRPr lang="en-US" sz="2000">
                        <a:effectLst/>
                        <a:latin typeface="+mj-lt"/>
                      </a:endParaRPr>
                    </a:p>
                  </a:txBody>
                  <a:tcPr anchor="ctr"/>
                </a:tc>
              </a:tr>
            </a:tbl>
          </a:graphicData>
        </a:graphic>
      </p:graphicFrame>
    </p:spTree>
    <p:extLst>
      <p:ext uri="{BB962C8B-B14F-4D97-AF65-F5344CB8AC3E}">
        <p14:creationId xmlns:p14="http://schemas.microsoft.com/office/powerpoint/2010/main" val="1640206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SocketPermission</a:t>
            </a:r>
            <a:endParaRPr lang="en-US"/>
          </a:p>
        </p:txBody>
      </p:sp>
      <p:sp>
        <p:nvSpPr>
          <p:cNvPr id="3" name="Content Placeholder 2"/>
          <p:cNvSpPr>
            <a:spLocks noGrp="1"/>
          </p:cNvSpPr>
          <p:nvPr>
            <p:ph idx="1"/>
          </p:nvPr>
        </p:nvSpPr>
        <p:spPr/>
        <p:txBody>
          <a:bodyPr/>
          <a:lstStyle/>
          <a:p>
            <a:r>
              <a:rPr lang="vi-VN" sz="2400"/>
              <a:t>Lớp java.net.SocketPermission được sử dụng để cấp quyền truy cập vào tài nguyên mạng</a:t>
            </a:r>
            <a:r>
              <a:rPr lang="vi-VN" sz="2400"/>
              <a:t>. </a:t>
            </a:r>
            <a:r>
              <a:rPr lang="en-US" sz="2400" smtClean="0"/>
              <a:t>Mục tiêu </a:t>
            </a:r>
            <a:r>
              <a:rPr lang="vi-VN" sz="2400" smtClean="0"/>
              <a:t>cho </a:t>
            </a:r>
            <a:r>
              <a:rPr lang="vi-VN" sz="2400"/>
              <a:t>quyền này bao gồm tên máy chủ và cổng được phân tách bằng dấu hai chấm (:). Tên máy chủ có thể là tên DNS, địa chỉ IP hoặc máy chủ cục bộ. Tên máy chủ có thể sử dụng ký tự đại diện dấu hoa thị (*). Tuy nhiên, nó chỉ có thể được sử dụng một lần và sau đó tên máy chủ phải bắt đầu bằng dấu hoa thị. Sau </a:t>
            </a:r>
            <a:r>
              <a:rPr lang="vi-VN" sz="2400"/>
              <a:t>đây </a:t>
            </a:r>
            <a:r>
              <a:rPr lang="vi-VN" sz="2400" smtClean="0"/>
              <a:t>là </a:t>
            </a:r>
            <a:r>
              <a:rPr lang="vi-VN" sz="2400"/>
              <a:t>nhiều cách khác nhau để chỉ định tên máy </a:t>
            </a:r>
            <a:r>
              <a:rPr lang="vi-VN" sz="2400"/>
              <a:t>chủ</a:t>
            </a:r>
            <a:r>
              <a:rPr lang="vi-VN" sz="2400" smtClean="0"/>
              <a:t>:</a:t>
            </a:r>
            <a:endParaRPr lang="en-US" sz="2400" smtClean="0"/>
          </a:p>
          <a:p>
            <a:pPr marL="400050" lvl="1" indent="0" algn="l">
              <a:buNone/>
            </a:pPr>
            <a:r>
              <a:rPr lang="en-US" sz="2200">
                <a:solidFill>
                  <a:schemeClr val="tx1"/>
                </a:solidFill>
                <a:latin typeface="Consolas" panose="020B0609020204030204" pitchFamily="49" charset="0"/>
              </a:rPr>
              <a:t>beautifulwallpapers</a:t>
            </a:r>
            <a:br>
              <a:rPr lang="en-US" sz="2200">
                <a:solidFill>
                  <a:schemeClr val="tx1"/>
                </a:solidFill>
                <a:latin typeface="Consolas" panose="020B0609020204030204" pitchFamily="49" charset="0"/>
              </a:rPr>
            </a:br>
            <a:r>
              <a:rPr lang="en-US" sz="2200">
                <a:solidFill>
                  <a:schemeClr val="tx1"/>
                </a:solidFill>
                <a:latin typeface="Consolas" panose="020B0609020204030204" pitchFamily="49" charset="0"/>
              </a:rPr>
              <a:t>www.beautifulwallpapers.com</a:t>
            </a:r>
            <a:br>
              <a:rPr lang="en-US" sz="2200">
                <a:solidFill>
                  <a:schemeClr val="tx1"/>
                </a:solidFill>
                <a:latin typeface="Consolas" panose="020B0609020204030204" pitchFamily="49" charset="0"/>
              </a:rPr>
            </a:br>
            <a:r>
              <a:rPr lang="en-US" sz="2200">
                <a:solidFill>
                  <a:schemeClr val="tx1"/>
                </a:solidFill>
                <a:latin typeface="Consolas" panose="020B0609020204030204" pitchFamily="49" charset="0"/>
              </a:rPr>
              <a:t>*</a:t>
            </a:r>
            <a:br>
              <a:rPr lang="en-US" sz="2200">
                <a:solidFill>
                  <a:schemeClr val="tx1"/>
                </a:solidFill>
                <a:latin typeface="Consolas" panose="020B0609020204030204" pitchFamily="49" charset="0"/>
              </a:rPr>
            </a:br>
            <a:r>
              <a:rPr lang="en-US" sz="2200">
                <a:solidFill>
                  <a:schemeClr val="tx1"/>
                </a:solidFill>
                <a:latin typeface="Consolas" panose="020B0609020204030204" pitchFamily="49" charset="0"/>
              </a:rPr>
              <a:t>*.com</a:t>
            </a:r>
            <a:r>
              <a:rPr lang="en-US" sz="2200">
                <a:solidFill>
                  <a:schemeClr val="tx1"/>
                </a:solidFill>
                <a:latin typeface="Consolas" panose="020B0609020204030204" pitchFamily="49" charset="0"/>
              </a:rPr>
              <a:t/>
            </a:r>
            <a:br>
              <a:rPr lang="en-US" sz="2200">
                <a:solidFill>
                  <a:schemeClr val="tx1"/>
                </a:solidFill>
                <a:latin typeface="Consolas" panose="020B0609020204030204" pitchFamily="49" charset="0"/>
              </a:rPr>
            </a:br>
            <a:r>
              <a:rPr lang="en-US" sz="2200" smtClean="0">
                <a:solidFill>
                  <a:schemeClr val="tx1"/>
                </a:solidFill>
                <a:latin typeface="Consolas" panose="020B0609020204030204" pitchFamily="49" charset="0"/>
              </a:rPr>
              <a:t>202.121.23.1</a:t>
            </a:r>
          </a:p>
          <a:p>
            <a:pPr marL="400050" lvl="1" indent="0" algn="l">
              <a:buNone/>
            </a:pPr>
            <a:r>
              <a:rPr lang="en-US" sz="2200"/>
              <a:t/>
            </a:r>
            <a:br>
              <a:rPr lang="en-US" sz="2200"/>
            </a:br>
            <a:endParaRPr lang="en-US" sz="2200"/>
          </a:p>
        </p:txBody>
      </p:sp>
    </p:spTree>
    <p:extLst>
      <p:ext uri="{BB962C8B-B14F-4D97-AF65-F5344CB8AC3E}">
        <p14:creationId xmlns:p14="http://schemas.microsoft.com/office/powerpoint/2010/main" val="41587457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Lớp PropertyPermission</a:t>
            </a:r>
            <a:endParaRPr lang="en-US"/>
          </a:p>
        </p:txBody>
      </p:sp>
      <p:sp>
        <p:nvSpPr>
          <p:cNvPr id="3" name="Content Placeholder 2"/>
          <p:cNvSpPr>
            <a:spLocks noGrp="1"/>
          </p:cNvSpPr>
          <p:nvPr>
            <p:ph idx="1"/>
          </p:nvPr>
        </p:nvSpPr>
        <p:spPr/>
        <p:txBody>
          <a:bodyPr/>
          <a:lstStyle/>
          <a:p>
            <a:r>
              <a:rPr lang="vi-VN" sz="2400"/>
              <a:t>Lớp java.util.PropertyPermission cho phép truy cập vào các thuộc tính của hệ thống. Các mục tiêu cho quyền này là các thuộc tính hệ thống khác nhau như java.home, os.name và user.name. Mục tiêu hỗ trợ việc sử dụng dấu hoa thị ký tự đại diện (*) ở cuối. Ví dụ: java. * Là một mục tiêu hợp lệ. Các hành động khác nhau được hỗ trợ bởi quyền này được liệt kê trong bảng 3.5.</a:t>
            </a:r>
            <a:endParaRPr lang="en-US" sz="2400"/>
          </a:p>
        </p:txBody>
      </p:sp>
      <p:graphicFrame>
        <p:nvGraphicFramePr>
          <p:cNvPr id="4" name="Table 3"/>
          <p:cNvGraphicFramePr>
            <a:graphicFrameLocks noGrp="1"/>
          </p:cNvGraphicFramePr>
          <p:nvPr>
            <p:extLst>
              <p:ext uri="{D42A27DB-BD31-4B8C-83A1-F6EECF244321}">
                <p14:modId xmlns:p14="http://schemas.microsoft.com/office/powerpoint/2010/main" val="480714694"/>
              </p:ext>
            </p:extLst>
          </p:nvPr>
        </p:nvGraphicFramePr>
        <p:xfrm>
          <a:off x="1135118" y="4077138"/>
          <a:ext cx="7462344" cy="1798320"/>
        </p:xfrm>
        <a:graphic>
          <a:graphicData uri="http://schemas.openxmlformats.org/drawingml/2006/table">
            <a:tbl>
              <a:tblPr firstRow="1" bandRow="1">
                <a:tableStyleId>{5C22544A-7EE6-4342-B048-85BDC9FD1C3A}</a:tableStyleId>
              </a:tblPr>
              <a:tblGrid>
                <a:gridCol w="1597572"/>
                <a:gridCol w="5864772"/>
              </a:tblGrid>
              <a:tr h="370840">
                <a:tc>
                  <a:txBody>
                    <a:bodyPr/>
                    <a:lstStyle/>
                    <a:p>
                      <a:r>
                        <a:rPr lang="en-US" sz="2000" b="1" i="0" smtClean="0">
                          <a:solidFill>
                            <a:srgbClr val="FFFFFF"/>
                          </a:solidFill>
                          <a:effectLst/>
                          <a:latin typeface="+mj-lt"/>
                        </a:rPr>
                        <a:t>Hành</a:t>
                      </a:r>
                      <a:r>
                        <a:rPr lang="en-US" sz="2000" b="1" i="0" baseline="0" smtClean="0">
                          <a:solidFill>
                            <a:srgbClr val="FFFFFF"/>
                          </a:solidFill>
                          <a:effectLst/>
                          <a:latin typeface="+mj-lt"/>
                        </a:rPr>
                        <a:t> động</a:t>
                      </a:r>
                      <a:endParaRPr lang="en-US" sz="2000">
                        <a:effectLst/>
                        <a:latin typeface="+mj-lt"/>
                      </a:endParaRPr>
                    </a:p>
                  </a:txBody>
                  <a:tcPr anchor="ctr"/>
                </a:tc>
                <a:tc>
                  <a:txBody>
                    <a:bodyPr/>
                    <a:lstStyle/>
                    <a:p>
                      <a:r>
                        <a:rPr lang="en-US" sz="2000" b="1" i="0" smtClean="0">
                          <a:solidFill>
                            <a:srgbClr val="FFFFFF"/>
                          </a:solidFill>
                          <a:effectLst/>
                          <a:latin typeface="+mj-lt"/>
                        </a:rPr>
                        <a:t>Mô</a:t>
                      </a:r>
                      <a:r>
                        <a:rPr lang="en-US" sz="2000" b="1" i="0" baseline="0" smtClean="0">
                          <a:solidFill>
                            <a:srgbClr val="FFFFFF"/>
                          </a:solidFill>
                          <a:effectLst/>
                          <a:latin typeface="+mj-lt"/>
                        </a:rPr>
                        <a:t> tả</a:t>
                      </a:r>
                      <a:endParaRPr lang="en-US" sz="2000">
                        <a:effectLst/>
                        <a:latin typeface="+mj-lt"/>
                      </a:endParaRPr>
                    </a:p>
                  </a:txBody>
                  <a:tcPr anchor="ctr"/>
                </a:tc>
              </a:tr>
              <a:tr h="370840">
                <a:tc>
                  <a:txBody>
                    <a:bodyPr/>
                    <a:lstStyle/>
                    <a:p>
                      <a:r>
                        <a:rPr lang="en-US" sz="2000" b="0" i="0">
                          <a:solidFill>
                            <a:srgbClr val="242021"/>
                          </a:solidFill>
                          <a:effectLst/>
                          <a:latin typeface="+mj-lt"/>
                        </a:rPr>
                        <a:t>read </a:t>
                      </a:r>
                      <a:endParaRPr lang="en-US" sz="2000">
                        <a:effectLst/>
                        <a:latin typeface="+mj-lt"/>
                      </a:endParaRPr>
                    </a:p>
                  </a:txBody>
                  <a:tcPr anchor="ctr"/>
                </a:tc>
                <a:tc>
                  <a:txBody>
                    <a:bodyPr/>
                    <a:lstStyle/>
                    <a:p>
                      <a:r>
                        <a:rPr lang="en-US" sz="2000" b="0" i="0" smtClean="0">
                          <a:solidFill>
                            <a:srgbClr val="242021"/>
                          </a:solidFill>
                          <a:effectLst/>
                          <a:latin typeface="+mj-lt"/>
                        </a:rPr>
                        <a:t>Cho</a:t>
                      </a:r>
                      <a:r>
                        <a:rPr lang="en-US" sz="2000" b="0" i="0" baseline="0" smtClean="0">
                          <a:solidFill>
                            <a:srgbClr val="242021"/>
                          </a:solidFill>
                          <a:effectLst/>
                          <a:latin typeface="+mj-lt"/>
                        </a:rPr>
                        <a:t> phép phương thức getProperty() được gọi trên hệ thống</a:t>
                      </a:r>
                      <a:endParaRPr lang="en-US" sz="2000">
                        <a:effectLst/>
                        <a:latin typeface="+mj-lt"/>
                      </a:endParaRPr>
                    </a:p>
                  </a:txBody>
                  <a:tcPr anchor="ctr"/>
                </a:tc>
              </a:tr>
              <a:tr h="370840">
                <a:tc>
                  <a:txBody>
                    <a:bodyPr/>
                    <a:lstStyle/>
                    <a:p>
                      <a:r>
                        <a:rPr lang="en-US" sz="2000" b="0" i="0">
                          <a:solidFill>
                            <a:srgbClr val="242021"/>
                          </a:solidFill>
                          <a:effectLst/>
                          <a:latin typeface="+mj-lt"/>
                        </a:rPr>
                        <a:t>write </a:t>
                      </a:r>
                      <a:endParaRPr lang="en-US" sz="2000">
                        <a:effectLst/>
                        <a:latin typeface="+mj-lt"/>
                      </a:endParaRPr>
                    </a:p>
                  </a:txBody>
                  <a:tcPr anchor="ctr"/>
                </a:tc>
                <a:tc>
                  <a:txBody>
                    <a:bodyPr/>
                    <a:lstStyle/>
                    <a:p>
                      <a:r>
                        <a:rPr lang="en-US" sz="2000" b="0" i="0" smtClean="0">
                          <a:solidFill>
                            <a:srgbClr val="242021"/>
                          </a:solidFill>
                          <a:effectLst/>
                          <a:latin typeface="+mj-lt"/>
                        </a:rPr>
                        <a:t>Cho</a:t>
                      </a:r>
                      <a:r>
                        <a:rPr lang="en-US" sz="2000" b="0" i="0" baseline="0" smtClean="0">
                          <a:solidFill>
                            <a:srgbClr val="242021"/>
                          </a:solidFill>
                          <a:effectLst/>
                          <a:latin typeface="+mj-lt"/>
                        </a:rPr>
                        <a:t> phép phương thức </a:t>
                      </a:r>
                      <a:r>
                        <a:rPr lang="en-US" sz="2000" b="0" i="0" smtClean="0">
                          <a:solidFill>
                            <a:srgbClr val="242021"/>
                          </a:solidFill>
                          <a:effectLst/>
                          <a:latin typeface="+mj-lt"/>
                        </a:rPr>
                        <a:t>setProperty</a:t>
                      </a:r>
                      <a:r>
                        <a:rPr lang="en-US" sz="2000" b="0" i="0">
                          <a:solidFill>
                            <a:srgbClr val="242021"/>
                          </a:solidFill>
                          <a:effectLst/>
                          <a:latin typeface="+mj-lt"/>
                        </a:rPr>
                        <a:t>() </a:t>
                      </a:r>
                      <a:r>
                        <a:rPr lang="en-US" sz="2000" b="0" i="0" smtClean="0">
                          <a:solidFill>
                            <a:srgbClr val="242021"/>
                          </a:solidFill>
                          <a:effectLst/>
                          <a:latin typeface="+mj-lt"/>
                        </a:rPr>
                        <a:t>được</a:t>
                      </a:r>
                      <a:r>
                        <a:rPr lang="en-US" sz="2000" b="0" i="0" baseline="0" smtClean="0">
                          <a:solidFill>
                            <a:srgbClr val="242021"/>
                          </a:solidFill>
                          <a:effectLst/>
                          <a:latin typeface="+mj-lt"/>
                        </a:rPr>
                        <a:t> gọi trên hệ thống</a:t>
                      </a:r>
                      <a:endParaRPr lang="en-US" sz="2000">
                        <a:effectLst/>
                        <a:latin typeface="+mj-lt"/>
                      </a:endParaRPr>
                    </a:p>
                  </a:txBody>
                  <a:tcPr anchor="ctr"/>
                </a:tc>
              </a:tr>
            </a:tbl>
          </a:graphicData>
        </a:graphic>
      </p:graphicFrame>
    </p:spTree>
    <p:extLst>
      <p:ext uri="{BB962C8B-B14F-4D97-AF65-F5344CB8AC3E}">
        <p14:creationId xmlns:p14="http://schemas.microsoft.com/office/powerpoint/2010/main" val="1060051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Một vài lớp khác</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11153405"/>
              </p:ext>
            </p:extLst>
          </p:nvPr>
        </p:nvGraphicFramePr>
        <p:xfrm>
          <a:off x="457200" y="1183640"/>
          <a:ext cx="8297917" cy="4119880"/>
        </p:xfrm>
        <a:graphic>
          <a:graphicData uri="http://schemas.openxmlformats.org/drawingml/2006/table">
            <a:tbl>
              <a:tblPr firstRow="1" bandRow="1">
                <a:tableStyleId>{5C22544A-7EE6-4342-B048-85BDC9FD1C3A}</a:tableStyleId>
              </a:tblPr>
              <a:tblGrid>
                <a:gridCol w="2639807"/>
                <a:gridCol w="5658110"/>
              </a:tblGrid>
              <a:tr h="370840">
                <a:tc>
                  <a:txBody>
                    <a:bodyPr/>
                    <a:lstStyle/>
                    <a:p>
                      <a:r>
                        <a:rPr lang="en-US" sz="1800" b="1" i="0">
                          <a:solidFill>
                            <a:srgbClr val="FFFFFF"/>
                          </a:solidFill>
                          <a:effectLst/>
                          <a:latin typeface="+mj-lt"/>
                        </a:rPr>
                        <a:t>Class Name </a:t>
                      </a:r>
                      <a:endParaRPr lang="en-US" sz="1800">
                        <a:effectLst/>
                        <a:latin typeface="+mj-lt"/>
                      </a:endParaRPr>
                    </a:p>
                  </a:txBody>
                  <a:tcPr anchor="ctr"/>
                </a:tc>
                <a:tc>
                  <a:txBody>
                    <a:bodyPr/>
                    <a:lstStyle/>
                    <a:p>
                      <a:r>
                        <a:rPr lang="en-US" sz="1800" b="1" i="0">
                          <a:solidFill>
                            <a:srgbClr val="FFFFFF"/>
                          </a:solidFill>
                          <a:effectLst/>
                          <a:latin typeface="+mj-lt"/>
                        </a:rPr>
                        <a:t>Description</a:t>
                      </a:r>
                      <a:endParaRPr lang="en-US" sz="1800">
                        <a:effectLst/>
                        <a:latin typeface="+mj-lt"/>
                      </a:endParaRPr>
                    </a:p>
                  </a:txBody>
                  <a:tcPr anchor="ctr"/>
                </a:tc>
              </a:tr>
              <a:tr h="370840">
                <a:tc>
                  <a:txBody>
                    <a:bodyPr/>
                    <a:lstStyle/>
                    <a:p>
                      <a:r>
                        <a:rPr lang="en-US" sz="1800" b="0" i="0">
                          <a:solidFill>
                            <a:srgbClr val="242021"/>
                          </a:solidFill>
                          <a:effectLst/>
                          <a:latin typeface="+mj-lt"/>
                        </a:rPr>
                        <a:t>javax.sound.sampled.</a:t>
                      </a:r>
                      <a:br>
                        <a:rPr lang="en-US" sz="1800" b="0" i="0">
                          <a:solidFill>
                            <a:srgbClr val="242021"/>
                          </a:solidFill>
                          <a:effectLst/>
                          <a:latin typeface="+mj-lt"/>
                        </a:rPr>
                      </a:br>
                      <a:r>
                        <a:rPr lang="en-US" sz="1800" b="0" i="0">
                          <a:solidFill>
                            <a:srgbClr val="242021"/>
                          </a:solidFill>
                          <a:effectLst/>
                          <a:latin typeface="+mj-lt"/>
                        </a:rPr>
                        <a:t>AudioPermission</a:t>
                      </a:r>
                      <a:endParaRPr lang="en-US" sz="1800">
                        <a:effectLst/>
                        <a:latin typeface="+mj-lt"/>
                      </a:endParaRPr>
                    </a:p>
                  </a:txBody>
                  <a:tcPr anchor="ctr"/>
                </a:tc>
                <a:tc>
                  <a:txBody>
                    <a:bodyPr/>
                    <a:lstStyle/>
                    <a:p>
                      <a:r>
                        <a:rPr lang="en-US" sz="1800" b="0" i="0" smtClean="0">
                          <a:solidFill>
                            <a:srgbClr val="242021"/>
                          </a:solidFill>
                          <a:effectLst/>
                          <a:latin typeface="+mj-lt"/>
                        </a:rPr>
                        <a:t>Cho phép</a:t>
                      </a:r>
                      <a:r>
                        <a:rPr lang="en-US" sz="1800" b="0" i="0" baseline="0" smtClean="0">
                          <a:solidFill>
                            <a:srgbClr val="242021"/>
                          </a:solidFill>
                          <a:effectLst/>
                          <a:latin typeface="+mj-lt"/>
                        </a:rPr>
                        <a:t> truy cập những dòng và các máy trên hệ thống để phát và ghi âm thanh</a:t>
                      </a:r>
                      <a:endParaRPr lang="en-US" sz="1800">
                        <a:effectLst/>
                        <a:latin typeface="+mj-lt"/>
                      </a:endParaRPr>
                    </a:p>
                  </a:txBody>
                  <a:tcPr anchor="ctr"/>
                </a:tc>
              </a:tr>
              <a:tr h="370840">
                <a:tc>
                  <a:txBody>
                    <a:bodyPr/>
                    <a:lstStyle/>
                    <a:p>
                      <a:r>
                        <a:rPr lang="en-US" sz="1800" b="0" i="0">
                          <a:solidFill>
                            <a:srgbClr val="242021"/>
                          </a:solidFill>
                          <a:effectLst/>
                          <a:latin typeface="+mj-lt"/>
                        </a:rPr>
                        <a:t>javax.security.auth.</a:t>
                      </a:r>
                      <a:br>
                        <a:rPr lang="en-US" sz="1800" b="0" i="0">
                          <a:solidFill>
                            <a:srgbClr val="242021"/>
                          </a:solidFill>
                          <a:effectLst/>
                          <a:latin typeface="+mj-lt"/>
                        </a:rPr>
                      </a:br>
                      <a:r>
                        <a:rPr lang="en-US" sz="1800" b="0" i="0">
                          <a:solidFill>
                            <a:srgbClr val="242021"/>
                          </a:solidFill>
                          <a:effectLst/>
                          <a:latin typeface="+mj-lt"/>
                        </a:rPr>
                        <a:t>AuthPermission</a:t>
                      </a:r>
                      <a:endParaRPr lang="en-US" sz="1800">
                        <a:effectLst/>
                        <a:latin typeface="+mj-lt"/>
                      </a:endParaRPr>
                    </a:p>
                  </a:txBody>
                  <a:tcPr anchor="ctr"/>
                </a:tc>
                <a:tc>
                  <a:txBody>
                    <a:bodyPr/>
                    <a:lstStyle/>
                    <a:p>
                      <a:r>
                        <a:rPr lang="en-US" sz="1800" b="0" i="0" smtClean="0">
                          <a:solidFill>
                            <a:srgbClr val="242021"/>
                          </a:solidFill>
                          <a:effectLst/>
                          <a:latin typeface="+mj-lt"/>
                        </a:rPr>
                        <a:t>Cho phép</a:t>
                      </a:r>
                      <a:r>
                        <a:rPr lang="en-US" sz="1800" b="0" i="0" baseline="0" smtClean="0">
                          <a:solidFill>
                            <a:srgbClr val="242021"/>
                          </a:solidFill>
                          <a:effectLst/>
                          <a:latin typeface="+mj-lt"/>
                        </a:rPr>
                        <a:t> truy cập vào phương thức trong java.security.auth và gói con của nó.</a:t>
                      </a:r>
                      <a:endParaRPr lang="en-US" sz="1800">
                        <a:effectLst/>
                        <a:latin typeface="+mj-lt"/>
                      </a:endParaRPr>
                    </a:p>
                  </a:txBody>
                  <a:tcPr anchor="ctr"/>
                </a:tc>
              </a:tr>
              <a:tr h="370840">
                <a:tc>
                  <a:txBody>
                    <a:bodyPr/>
                    <a:lstStyle/>
                    <a:p>
                      <a:r>
                        <a:rPr lang="en-US" sz="1800" b="0" i="0">
                          <a:solidFill>
                            <a:srgbClr val="242021"/>
                          </a:solidFill>
                          <a:effectLst/>
                          <a:latin typeface="+mj-lt"/>
                        </a:rPr>
                        <a:t>java.awt.AWTPermission </a:t>
                      </a:r>
                      <a:endParaRPr lang="en-US" sz="1800">
                        <a:effectLst/>
                        <a:latin typeface="+mj-lt"/>
                      </a:endParaRPr>
                    </a:p>
                  </a:txBody>
                  <a:tcPr anchor="ctr"/>
                </a:tc>
                <a:tc>
                  <a:txBody>
                    <a:bodyPr/>
                    <a:lstStyle/>
                    <a:p>
                      <a:r>
                        <a:rPr lang="vi-VN" sz="1800" b="0" i="0" smtClean="0">
                          <a:solidFill>
                            <a:srgbClr val="242021"/>
                          </a:solidFill>
                          <a:effectLst/>
                          <a:latin typeface="+mj-lt"/>
                        </a:rPr>
                        <a:t>Cấp quyền truy cập vào các tài nguyên cửa sổ như khay nhớ tạm AWT, hàng đợi sự kiện AWT, màn hình hiển thị để đọc pixel, thông tin con trỏ chuột, v.v.</a:t>
                      </a:r>
                      <a:endParaRPr lang="en-US" sz="1800">
                        <a:effectLst/>
                        <a:latin typeface="+mj-lt"/>
                      </a:endParaRPr>
                    </a:p>
                  </a:txBody>
                  <a:tcPr anchor="ctr"/>
                </a:tc>
              </a:tr>
              <a:tr h="370840">
                <a:tc>
                  <a:txBody>
                    <a:bodyPr/>
                    <a:lstStyle/>
                    <a:p>
                      <a:r>
                        <a:rPr lang="en-US" sz="1800" b="0" i="0">
                          <a:solidFill>
                            <a:srgbClr val="242021"/>
                          </a:solidFill>
                          <a:effectLst/>
                          <a:latin typeface="+mj-lt"/>
                        </a:rPr>
                        <a:t>java.security.</a:t>
                      </a:r>
                      <a:br>
                        <a:rPr lang="en-US" sz="1800" b="0" i="0">
                          <a:solidFill>
                            <a:srgbClr val="242021"/>
                          </a:solidFill>
                          <a:effectLst/>
                          <a:latin typeface="+mj-lt"/>
                        </a:rPr>
                      </a:br>
                      <a:r>
                        <a:rPr lang="en-US" sz="1800" b="0" i="0">
                          <a:solidFill>
                            <a:srgbClr val="242021"/>
                          </a:solidFill>
                          <a:effectLst/>
                          <a:latin typeface="+mj-lt"/>
                        </a:rPr>
                        <a:t>SecurityPermission</a:t>
                      </a:r>
                      <a:endParaRPr lang="en-US" sz="1800">
                        <a:effectLst/>
                        <a:latin typeface="+mj-lt"/>
                      </a:endParaRPr>
                    </a:p>
                  </a:txBody>
                  <a:tcPr anchor="ctr"/>
                </a:tc>
                <a:tc>
                  <a:txBody>
                    <a:bodyPr/>
                    <a:lstStyle/>
                    <a:p>
                      <a:r>
                        <a:rPr lang="vi-VN" sz="1800" b="0" i="0" smtClean="0">
                          <a:solidFill>
                            <a:srgbClr val="242021"/>
                          </a:solidFill>
                          <a:effectLst/>
                          <a:latin typeface="+mj-lt"/>
                        </a:rPr>
                        <a:t>Cấp quyền truy cập vào thông tin nhạy cảm như tệp chính sách và các đối tượng như nhà cung cấp bảo mật, người ký và đối tượng nhận dạng.</a:t>
                      </a:r>
                      <a:endParaRPr lang="en-US" sz="1800">
                        <a:effectLst/>
                        <a:latin typeface="+mj-lt"/>
                      </a:endParaRPr>
                    </a:p>
                  </a:txBody>
                  <a:tcPr anchor="ctr"/>
                </a:tc>
              </a:tr>
              <a:tr h="370840">
                <a:tc>
                  <a:txBody>
                    <a:bodyPr/>
                    <a:lstStyle/>
                    <a:p>
                      <a:r>
                        <a:rPr lang="en-US" sz="1800" b="0" i="0">
                          <a:solidFill>
                            <a:srgbClr val="242021"/>
                          </a:solidFill>
                          <a:effectLst/>
                          <a:latin typeface="+mj-lt"/>
                        </a:rPr>
                        <a:t>java.util.logging.</a:t>
                      </a:r>
                      <a:br>
                        <a:rPr lang="en-US" sz="1800" b="0" i="0">
                          <a:solidFill>
                            <a:srgbClr val="242021"/>
                          </a:solidFill>
                          <a:effectLst/>
                          <a:latin typeface="+mj-lt"/>
                        </a:rPr>
                      </a:br>
                      <a:r>
                        <a:rPr lang="en-US" sz="1800" b="0" i="0">
                          <a:solidFill>
                            <a:srgbClr val="242021"/>
                          </a:solidFill>
                          <a:effectLst/>
                          <a:latin typeface="+mj-lt"/>
                        </a:rPr>
                        <a:t>LoggingPermission</a:t>
                      </a:r>
                      <a:endParaRPr lang="en-US" sz="1800">
                        <a:effectLst/>
                        <a:latin typeface="+mj-lt"/>
                      </a:endParaRPr>
                    </a:p>
                  </a:txBody>
                  <a:tcPr anchor="ctr"/>
                </a:tc>
                <a:tc>
                  <a:txBody>
                    <a:bodyPr/>
                    <a:lstStyle/>
                    <a:p>
                      <a:r>
                        <a:rPr lang="en-US" sz="1800" b="0" i="0" smtClean="0">
                          <a:solidFill>
                            <a:srgbClr val="242021"/>
                          </a:solidFill>
                          <a:effectLst/>
                          <a:latin typeface="+mj-lt"/>
                        </a:rPr>
                        <a:t>Cho phép</a:t>
                      </a:r>
                      <a:r>
                        <a:rPr lang="en-US" sz="1800" b="0" i="0" baseline="0" smtClean="0">
                          <a:solidFill>
                            <a:srgbClr val="242021"/>
                          </a:solidFill>
                          <a:effectLst/>
                          <a:latin typeface="+mj-lt"/>
                        </a:rPr>
                        <a:t> điều khiển cấu hình ghi nhật ký</a:t>
                      </a:r>
                      <a:endParaRPr lang="en-US" sz="1800">
                        <a:effectLst/>
                        <a:latin typeface="+mj-lt"/>
                      </a:endParaRPr>
                    </a:p>
                  </a:txBody>
                  <a:tcPr anchor="ctr"/>
                </a:tc>
              </a:tr>
            </a:tbl>
          </a:graphicData>
        </a:graphic>
      </p:graphicFrame>
    </p:spTree>
    <p:extLst>
      <p:ext uri="{BB962C8B-B14F-4D97-AF65-F5344CB8AC3E}">
        <p14:creationId xmlns:p14="http://schemas.microsoft.com/office/powerpoint/2010/main" val="36422756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Một vài lớp khác</a:t>
            </a: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62024359"/>
              </p:ext>
            </p:extLst>
          </p:nvPr>
        </p:nvGraphicFramePr>
        <p:xfrm>
          <a:off x="457200" y="1183640"/>
          <a:ext cx="8297917" cy="4394200"/>
        </p:xfrm>
        <a:graphic>
          <a:graphicData uri="http://schemas.openxmlformats.org/drawingml/2006/table">
            <a:tbl>
              <a:tblPr firstRow="1" bandRow="1">
                <a:tableStyleId>{5C22544A-7EE6-4342-B048-85BDC9FD1C3A}</a:tableStyleId>
              </a:tblPr>
              <a:tblGrid>
                <a:gridCol w="2639807"/>
                <a:gridCol w="5658110"/>
              </a:tblGrid>
              <a:tr h="370840">
                <a:tc>
                  <a:txBody>
                    <a:bodyPr/>
                    <a:lstStyle/>
                    <a:p>
                      <a:r>
                        <a:rPr lang="en-US" sz="1800" b="1" i="0">
                          <a:solidFill>
                            <a:srgbClr val="FFFFFF"/>
                          </a:solidFill>
                          <a:effectLst/>
                          <a:latin typeface="+mj-lt"/>
                        </a:rPr>
                        <a:t>Class Name </a:t>
                      </a:r>
                      <a:endParaRPr lang="en-US" sz="1800">
                        <a:effectLst/>
                        <a:latin typeface="+mj-lt"/>
                      </a:endParaRPr>
                    </a:p>
                  </a:txBody>
                  <a:tcPr anchor="ctr"/>
                </a:tc>
                <a:tc>
                  <a:txBody>
                    <a:bodyPr/>
                    <a:lstStyle/>
                    <a:p>
                      <a:r>
                        <a:rPr lang="en-US" sz="1800" b="1" i="0">
                          <a:solidFill>
                            <a:srgbClr val="FFFFFF"/>
                          </a:solidFill>
                          <a:effectLst/>
                          <a:latin typeface="+mj-lt"/>
                        </a:rPr>
                        <a:t>Description</a:t>
                      </a:r>
                      <a:endParaRPr lang="en-US" sz="1800">
                        <a:effectLst/>
                        <a:latin typeface="+mj-lt"/>
                      </a:endParaRPr>
                    </a:p>
                  </a:txBody>
                  <a:tcPr anchor="ctr"/>
                </a:tc>
              </a:tr>
              <a:tr h="370840">
                <a:tc>
                  <a:txBody>
                    <a:bodyPr/>
                    <a:lstStyle/>
                    <a:p>
                      <a:r>
                        <a:rPr lang="en-US" sz="1800" b="0" i="0">
                          <a:solidFill>
                            <a:srgbClr val="242021"/>
                          </a:solidFill>
                          <a:effectLst/>
                          <a:latin typeface="+mj-lt"/>
                        </a:rPr>
                        <a:t>java.net.NetPermission </a:t>
                      </a:r>
                      <a:endParaRPr lang="en-US" sz="1800">
                        <a:effectLst/>
                        <a:latin typeface="+mj-lt"/>
                      </a:endParaRPr>
                    </a:p>
                  </a:txBody>
                  <a:tcPr anchor="ctr"/>
                </a:tc>
                <a:tc>
                  <a:txBody>
                    <a:bodyPr/>
                    <a:lstStyle/>
                    <a:p>
                      <a:r>
                        <a:rPr lang="vi-VN" sz="1800" b="0" i="0" smtClean="0">
                          <a:solidFill>
                            <a:srgbClr val="242021"/>
                          </a:solidFill>
                          <a:effectLst/>
                          <a:latin typeface="+mj-lt"/>
                        </a:rPr>
                        <a:t>Cho phép truy cập để chỉ định trình xử lý luồng và các quyền liên quan đến mạng, chẳng hạn như cách thức truy xuất thông tin xác thực.</a:t>
                      </a:r>
                      <a:endParaRPr lang="en-US" sz="1800">
                        <a:effectLst/>
                        <a:latin typeface="+mj-lt"/>
                      </a:endParaRPr>
                    </a:p>
                  </a:txBody>
                  <a:tcPr anchor="ctr"/>
                </a:tc>
              </a:tr>
              <a:tr h="370840">
                <a:tc>
                  <a:txBody>
                    <a:bodyPr/>
                    <a:lstStyle/>
                    <a:p>
                      <a:r>
                        <a:rPr lang="en-US" sz="1800" b="0" i="0">
                          <a:solidFill>
                            <a:srgbClr val="242021"/>
                          </a:solidFill>
                          <a:effectLst/>
                          <a:latin typeface="+mj-lt"/>
                        </a:rPr>
                        <a:t>java.lang.reflect.</a:t>
                      </a:r>
                      <a:br>
                        <a:rPr lang="en-US" sz="1800" b="0" i="0">
                          <a:solidFill>
                            <a:srgbClr val="242021"/>
                          </a:solidFill>
                          <a:effectLst/>
                          <a:latin typeface="+mj-lt"/>
                        </a:rPr>
                      </a:br>
                      <a:r>
                        <a:rPr lang="en-US" sz="1800" b="0" i="0">
                          <a:solidFill>
                            <a:srgbClr val="242021"/>
                          </a:solidFill>
                          <a:effectLst/>
                          <a:latin typeface="+mj-lt"/>
                        </a:rPr>
                        <a:t>ReflectPermission</a:t>
                      </a:r>
                      <a:endParaRPr lang="en-US" sz="1800">
                        <a:effectLst/>
                        <a:latin typeface="+mj-lt"/>
                      </a:endParaRPr>
                    </a:p>
                  </a:txBody>
                  <a:tcPr anchor="ctr"/>
                </a:tc>
                <a:tc>
                  <a:txBody>
                    <a:bodyPr/>
                    <a:lstStyle/>
                    <a:p>
                      <a:r>
                        <a:rPr lang="vi-VN" sz="1800" b="0" i="0" smtClean="0">
                          <a:solidFill>
                            <a:srgbClr val="242021"/>
                          </a:solidFill>
                          <a:effectLst/>
                          <a:latin typeface="+mj-lt"/>
                        </a:rPr>
                        <a:t>Cấp quyền truy cập các trường và gọi các phương thức trong một lớp.</a:t>
                      </a:r>
                      <a:endParaRPr lang="en-US" sz="1800">
                        <a:effectLst/>
                        <a:latin typeface="+mj-lt"/>
                      </a:endParaRPr>
                    </a:p>
                  </a:txBody>
                  <a:tcPr anchor="ctr"/>
                </a:tc>
              </a:tr>
              <a:tr h="370840">
                <a:tc>
                  <a:txBody>
                    <a:bodyPr/>
                    <a:lstStyle/>
                    <a:p>
                      <a:r>
                        <a:rPr lang="en-US" sz="1800" b="0" i="0" kern="1200">
                          <a:solidFill>
                            <a:srgbClr val="242021"/>
                          </a:solidFill>
                          <a:effectLst/>
                          <a:latin typeface="+mj-lt"/>
                          <a:ea typeface="+mn-ea"/>
                          <a:cs typeface="+mn-cs"/>
                        </a:rPr>
                        <a:t>java.lang.</a:t>
                      </a:r>
                      <a:br>
                        <a:rPr lang="en-US" sz="1800" b="0" i="0" kern="1200">
                          <a:solidFill>
                            <a:srgbClr val="242021"/>
                          </a:solidFill>
                          <a:effectLst/>
                          <a:latin typeface="+mj-lt"/>
                          <a:ea typeface="+mn-ea"/>
                          <a:cs typeface="+mn-cs"/>
                        </a:rPr>
                      </a:br>
                      <a:r>
                        <a:rPr lang="en-US" sz="1800" b="0" i="0" kern="1200">
                          <a:solidFill>
                            <a:srgbClr val="242021"/>
                          </a:solidFill>
                          <a:effectLst/>
                          <a:latin typeface="+mj-lt"/>
                          <a:ea typeface="+mn-ea"/>
                          <a:cs typeface="+mn-cs"/>
                        </a:rPr>
                        <a:t>RuntimePermission</a:t>
                      </a:r>
                    </a:p>
                  </a:txBody>
                  <a:tcPr anchor="ctr"/>
                </a:tc>
                <a:tc>
                  <a:txBody>
                    <a:bodyPr/>
                    <a:lstStyle/>
                    <a:p>
                      <a:r>
                        <a:rPr lang="vi-VN" sz="1800" b="0" i="0" kern="1200" smtClean="0">
                          <a:solidFill>
                            <a:srgbClr val="242021"/>
                          </a:solidFill>
                          <a:effectLst/>
                          <a:latin typeface="+mj-lt"/>
                          <a:ea typeface="+mn-ea"/>
                          <a:cs typeface="+mn-cs"/>
                        </a:rPr>
                        <a:t>Cho phép truy cập vào các tài nguyên liên quan đến thời gian chạy khác nhau như trình tải lớp, máy ảo Java và luồng.</a:t>
                      </a:r>
                      <a:endParaRPr lang="en-US" sz="1800" b="0" i="0" kern="1200">
                        <a:solidFill>
                          <a:srgbClr val="242021"/>
                        </a:solidFill>
                        <a:effectLst/>
                        <a:latin typeface="+mj-lt"/>
                        <a:ea typeface="+mn-ea"/>
                        <a:cs typeface="+mn-cs"/>
                      </a:endParaRPr>
                    </a:p>
                  </a:txBody>
                  <a:tcPr anchor="ctr"/>
                </a:tc>
              </a:tr>
              <a:tr h="306902">
                <a:tc>
                  <a:txBody>
                    <a:bodyPr/>
                    <a:lstStyle/>
                    <a:p>
                      <a:r>
                        <a:rPr lang="en-US" sz="1800" b="0" i="0" kern="1200">
                          <a:solidFill>
                            <a:srgbClr val="242021"/>
                          </a:solidFill>
                          <a:effectLst/>
                          <a:latin typeface="+mj-lt"/>
                          <a:ea typeface="+mn-ea"/>
                          <a:cs typeface="+mn-cs"/>
                        </a:rPr>
                        <a:t>java.io.SerializablePermi</a:t>
                      </a:r>
                      <a:br>
                        <a:rPr lang="en-US" sz="1800" b="0" i="0" kern="1200">
                          <a:solidFill>
                            <a:srgbClr val="242021"/>
                          </a:solidFill>
                          <a:effectLst/>
                          <a:latin typeface="+mj-lt"/>
                          <a:ea typeface="+mn-ea"/>
                          <a:cs typeface="+mn-cs"/>
                        </a:rPr>
                      </a:br>
                      <a:r>
                        <a:rPr lang="en-US" sz="1800" b="0" i="0" kern="1200">
                          <a:solidFill>
                            <a:srgbClr val="242021"/>
                          </a:solidFill>
                          <a:effectLst/>
                          <a:latin typeface="+mj-lt"/>
                          <a:ea typeface="+mn-ea"/>
                          <a:cs typeface="+mn-cs"/>
                        </a:rPr>
                        <a:t>ssion</a:t>
                      </a:r>
                    </a:p>
                  </a:txBody>
                  <a:tcPr anchor="ctr"/>
                </a:tc>
                <a:tc>
                  <a:txBody>
                    <a:bodyPr/>
                    <a:lstStyle/>
                    <a:p>
                      <a:r>
                        <a:rPr lang="en-US" sz="1800" b="0" i="0" kern="1200" smtClean="0">
                          <a:solidFill>
                            <a:srgbClr val="242021"/>
                          </a:solidFill>
                          <a:effectLst/>
                          <a:latin typeface="+mj-lt"/>
                          <a:ea typeface="+mn-ea"/>
                          <a:cs typeface="+mn-cs"/>
                        </a:rPr>
                        <a:t>Cấp quyền cho lớp con ObjectInputStream hoặc ObjectOutputStream để ghi đè tài nguyên tuần tự hóa hoặc giải mã hóa mặc định..</a:t>
                      </a:r>
                      <a:endParaRPr lang="en-US" sz="1800" b="0" i="0" kern="1200">
                        <a:solidFill>
                          <a:srgbClr val="242021"/>
                        </a:solidFill>
                        <a:effectLst/>
                        <a:latin typeface="+mj-lt"/>
                        <a:ea typeface="+mn-ea"/>
                        <a:cs typeface="+mn-cs"/>
                      </a:endParaRPr>
                    </a:p>
                  </a:txBody>
                  <a:tcPr anchor="ctr"/>
                </a:tc>
              </a:tr>
              <a:tr h="370840">
                <a:tc>
                  <a:txBody>
                    <a:bodyPr/>
                    <a:lstStyle/>
                    <a:p>
                      <a:r>
                        <a:rPr lang="en-US" sz="1800" b="0" i="0" kern="1200">
                          <a:solidFill>
                            <a:srgbClr val="242021"/>
                          </a:solidFill>
                          <a:effectLst/>
                          <a:latin typeface="+mj-lt"/>
                          <a:ea typeface="+mn-ea"/>
                          <a:cs typeface="+mn-cs"/>
                        </a:rPr>
                        <a:t>java.sql.SQLPermission </a:t>
                      </a:r>
                    </a:p>
                  </a:txBody>
                  <a:tcPr anchor="ctr"/>
                </a:tc>
                <a:tc>
                  <a:txBody>
                    <a:bodyPr/>
                    <a:lstStyle/>
                    <a:p>
                      <a:r>
                        <a:rPr lang="vi-VN" sz="1800" b="0" i="0" kern="1200" smtClean="0">
                          <a:solidFill>
                            <a:srgbClr val="242021"/>
                          </a:solidFill>
                          <a:effectLst/>
                          <a:latin typeface="+mj-lt"/>
                          <a:ea typeface="+mn-ea"/>
                          <a:cs typeface="+mn-cs"/>
                        </a:rPr>
                        <a:t>Cấp quyền ghi nhật ký các hoạt động trên mục tiêu hoặc đồng bộ hóa cơ sở dữ liệu.</a:t>
                      </a:r>
                      <a:endParaRPr lang="en-US" sz="1800" b="0" i="0" kern="1200">
                        <a:solidFill>
                          <a:srgbClr val="242021"/>
                        </a:solidFill>
                        <a:effectLst/>
                        <a:latin typeface="+mj-lt"/>
                        <a:ea typeface="+mn-ea"/>
                        <a:cs typeface="+mn-cs"/>
                      </a:endParaRPr>
                    </a:p>
                  </a:txBody>
                  <a:tcPr anchor="ctr"/>
                </a:tc>
              </a:tr>
            </a:tbl>
          </a:graphicData>
        </a:graphic>
      </p:graphicFrame>
    </p:spTree>
    <p:extLst>
      <p:ext uri="{BB962C8B-B14F-4D97-AF65-F5344CB8AC3E}">
        <p14:creationId xmlns:p14="http://schemas.microsoft.com/office/powerpoint/2010/main" val="12759882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6.4.3. Quản lý bảo mật và phân quyền</a:t>
            </a:r>
            <a:endParaRPr lang="en-US"/>
          </a:p>
        </p:txBody>
      </p:sp>
      <p:sp>
        <p:nvSpPr>
          <p:cNvPr id="3" name="Content Placeholder 2"/>
          <p:cNvSpPr>
            <a:spLocks noGrp="1"/>
          </p:cNvSpPr>
          <p:nvPr>
            <p:ph idx="1"/>
          </p:nvPr>
        </p:nvSpPr>
        <p:spPr/>
        <p:txBody>
          <a:bodyPr/>
          <a:lstStyle/>
          <a:p>
            <a:r>
              <a:rPr lang="en-US" sz="2400" smtClean="0"/>
              <a:t>Java sử dụng một số phương pháp để xác minh quyền truy cập. Nhằm xác định xem có tồn tại tệp chính sách với các quyền cần thiết để các phương thức này thực thi hay không. Nếu không, nó sẽ đưa ra một ngoại lệ bảo mật. </a:t>
            </a:r>
          </a:p>
          <a:p>
            <a:r>
              <a:rPr lang="en-US" sz="2400" smtClean="0"/>
              <a:t>Ví dụ một applet cố gắn sử dụng phương thức FileInputStream() để đọc vào một tệp nằm trong D:\SourceCode. </a:t>
            </a:r>
          </a:p>
          <a:p>
            <a:pPr lvl="1"/>
            <a:r>
              <a:rPr lang="en-US" sz="2000" smtClean="0"/>
              <a:t>Trước tiên phương thức FileInputStream sẽ kiểm tra trình quản lý bảo mật có được cài đặt không.</a:t>
            </a:r>
          </a:p>
          <a:p>
            <a:pPr lvl="1"/>
            <a:r>
              <a:rPr lang="en-US" sz="2000" smtClean="0"/>
              <a:t>Nếu có nó gọi phương chức checkRead() của Trình quản lý bảo mật và chuyển tên tệp cần đọc cho nó.</a:t>
            </a:r>
          </a:p>
          <a:p>
            <a:pPr lvl="1"/>
            <a:r>
              <a:rPr lang="en-US" sz="2000" smtClean="0"/>
              <a:t>Một đối tượng FilePermission được tạo với đích D:\\SourceCode và hành động chỉ định là read. </a:t>
            </a:r>
          </a:p>
        </p:txBody>
      </p:sp>
    </p:spTree>
    <p:extLst>
      <p:ext uri="{BB962C8B-B14F-4D97-AF65-F5344CB8AC3E}">
        <p14:creationId xmlns:p14="http://schemas.microsoft.com/office/powerpoint/2010/main" val="18753957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1"/>
            <a:r>
              <a:rPr lang="en-US" sz="2000"/>
              <a:t>Phương thức checkRead() chuyển đối tượng FilePremission này đến phương thức checkPersmission() của </a:t>
            </a:r>
            <a:r>
              <a:rPr lang="en-US" sz="2000"/>
              <a:t>AccessController</a:t>
            </a:r>
            <a:r>
              <a:rPr lang="en-US" sz="2000" smtClean="0"/>
              <a:t>.</a:t>
            </a:r>
            <a:r>
              <a:rPr lang="vi-VN" sz="2000"/>
              <a:t> Phương thức này xác định CodeSource được liên kết với phương thức gọi. Trong trường hợp này, phương thức gọi là phương thức khởi tạo FileInputStream () và CodeSource là </a:t>
            </a:r>
            <a:r>
              <a:rPr lang="vi-VN" sz="2000"/>
              <a:t>applet</a:t>
            </a:r>
            <a:r>
              <a:rPr lang="vi-VN" sz="2000" smtClean="0"/>
              <a:t>.</a:t>
            </a:r>
            <a:endParaRPr lang="en-US" sz="2000" smtClean="0"/>
          </a:p>
          <a:p>
            <a:pPr lvl="1"/>
            <a:r>
              <a:rPr lang="vi-VN" sz="2000"/>
              <a:t>Phương thức checkPermission () cùng với đối tượng Chính sách xác định các đối tượng Quyền được liên kết với phương thức gọi. Sử dụng tất cả thông tin này, lớp AccessController xác định xem phương thức gọi cóđọc quyền truy cập vào một tệp trong D: </a:t>
            </a:r>
            <a:r>
              <a:rPr lang="vi-VN" sz="2000"/>
              <a:t>\\ </a:t>
            </a:r>
            <a:r>
              <a:rPr lang="en-US" sz="2000" smtClean="0"/>
              <a:t>SourceCode</a:t>
            </a:r>
            <a:endParaRPr lang="en-US" sz="2000"/>
          </a:p>
        </p:txBody>
      </p:sp>
    </p:spTree>
    <p:extLst>
      <p:ext uri="{BB962C8B-B14F-4D97-AF65-F5344CB8AC3E}">
        <p14:creationId xmlns:p14="http://schemas.microsoft.com/office/powerpoint/2010/main" val="342810405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54</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a:xfrm>
            <a:off x="446689" y="1228727"/>
            <a:ext cx="8229600" cy="5248275"/>
          </a:xfrm>
        </p:spPr>
        <p:txBody>
          <a:bodyPr/>
          <a:lstStyle/>
          <a:p>
            <a:r>
              <a:rPr lang="en-US" smtClean="0"/>
              <a:t>Database Programming in Java, Aptech, 2013</a:t>
            </a:r>
          </a:p>
          <a:p>
            <a:r>
              <a:rPr lang="en-US" smtClean="0"/>
              <a:t>Fundamentals of Java Programming, Misunorio Ogihara, Springer, 2018</a:t>
            </a:r>
          </a:p>
          <a:p>
            <a:r>
              <a:rPr lang="en-US"/>
              <a:t>Practical Database Programming with Java, Ying Bai, Wiley, </a:t>
            </a:r>
            <a:r>
              <a:rPr lang="en-US" smtClean="0"/>
              <a:t>2011 </a:t>
            </a:r>
          </a:p>
          <a:p>
            <a:r>
              <a:rPr lang="en-US" smtClean="0">
                <a:hlinkClick r:id="rId2"/>
              </a:rPr>
              <a:t>https</a:t>
            </a:r>
            <a:r>
              <a:rPr lang="en-US">
                <a:hlinkClick r:id="rId2"/>
              </a:rPr>
              <a:t>://openplanning.net/</a:t>
            </a:r>
            <a:endParaRPr lang="en-US"/>
          </a:p>
          <a:p>
            <a:r>
              <a:rPr lang="en-US">
                <a:hlinkClick r:id="rId3"/>
              </a:rPr>
              <a:t>http://www.btechsmartclass.com/java/java-inheritance-basics.html</a:t>
            </a:r>
            <a:endParaRPr lang="en-US"/>
          </a:p>
          <a:p>
            <a:r>
              <a:rPr lang="en-US">
                <a:hlinkClick r:id="rId4"/>
              </a:rPr>
              <a:t>https://viettuts.vn/java/tinh-da-hinh-trong-java</a:t>
            </a:r>
            <a:endParaRPr lang="en-US"/>
          </a:p>
          <a:p>
            <a:r>
              <a:rPr lang="en-US"/>
              <a:t>https://iviettech.vn/blog/thiet-ke-co-so-du-lieu/10569-co-so-du-lieu-la-gi-co-so-du-lieu-quan-he-la-gi.html</a:t>
            </a:r>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9725</TotalTime>
  <Words>4465</Words>
  <Application>Microsoft Office PowerPoint</Application>
  <PresentationFormat>On-screen Show (4:3)</PresentationFormat>
  <Paragraphs>291</Paragraphs>
  <Slides>55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Arial</vt:lpstr>
      <vt:lpstr>Calibri</vt:lpstr>
      <vt:lpstr>Cambria</vt:lpstr>
      <vt:lpstr>Consolas</vt:lpstr>
      <vt:lpstr>Tahoma</vt:lpstr>
      <vt:lpstr>Wingdings</vt:lpstr>
      <vt:lpstr>Theme1</vt:lpstr>
      <vt:lpstr>CHƯƠNG 6 JAVA SECURITY</vt:lpstr>
      <vt:lpstr>Nội dung</vt:lpstr>
      <vt:lpstr>6.1.1. Giới thiệu</vt:lpstr>
      <vt:lpstr>6.1.2. Sự phát triển của Java Security</vt:lpstr>
      <vt:lpstr>6.1.2. Sự phát triển của Java Security</vt:lpstr>
      <vt:lpstr>6.1.3. Nội dung của Java Security </vt:lpstr>
      <vt:lpstr>6.1.3. Nội dung Java Security </vt:lpstr>
      <vt:lpstr>6.1.3. Nội dung của Java Security </vt:lpstr>
      <vt:lpstr>6.1.3. Nội dung của Java Security </vt:lpstr>
      <vt:lpstr>PowerPoint Presentation</vt:lpstr>
      <vt:lpstr>6.1.4. Mục đích Java Security</vt:lpstr>
      <vt:lpstr>Nội dung</vt:lpstr>
      <vt:lpstr>6.2. Bảo mật Java Applets</vt:lpstr>
      <vt:lpstr>6.2.1. Bảo mật giới hạn với Applet </vt:lpstr>
      <vt:lpstr>6.2.2. Loại bảo mật giới hạn </vt:lpstr>
      <vt:lpstr>6.2.3. Thiết lập Tệp chính sách (Policy File)</vt:lpstr>
      <vt:lpstr>PowerPoint Presentation</vt:lpstr>
      <vt:lpstr>PowerPoint Presentation</vt:lpstr>
      <vt:lpstr>PowerPoint Presentation</vt:lpstr>
      <vt:lpstr>PowerPoint Presentation</vt:lpstr>
      <vt:lpstr>PowerPoint Presentation</vt:lpstr>
      <vt:lpstr>Nội dung</vt:lpstr>
      <vt:lpstr>6.3.1. Giới thiệu</vt:lpstr>
      <vt:lpstr>PowerPoint Presentation</vt:lpstr>
      <vt:lpstr>PowerPoint Presentation</vt:lpstr>
      <vt:lpstr>6.3.2.Bảo mật giới hạn trên ứng dụng</vt:lpstr>
      <vt:lpstr>6.3.3. Cấp quyền</vt:lpstr>
      <vt:lpstr>Bước 1: Mở PolicyTool</vt:lpstr>
      <vt:lpstr>Bước 2: Cấp quyền</vt:lpstr>
      <vt:lpstr>User.home</vt:lpstr>
      <vt:lpstr>Java.home</vt:lpstr>
      <vt:lpstr>Bước 3: Lưu tệp chính sách</vt:lpstr>
      <vt:lpstr>Hoạt động của file chính sách</vt:lpstr>
      <vt:lpstr>6.3.4. Tiếp cận để đảm bảo tệp chính sách hoạt động</vt:lpstr>
      <vt:lpstr>Ví dụ</vt:lpstr>
      <vt:lpstr>Nội dung</vt:lpstr>
      <vt:lpstr>6.4.1. Giới thiệu</vt:lpstr>
      <vt:lpstr>Ví dụ</vt:lpstr>
      <vt:lpstr>Ví dụ</vt:lpstr>
      <vt:lpstr>6.4.2. Cấp quyền </vt:lpstr>
      <vt:lpstr>PowerPoint Presentation</vt:lpstr>
      <vt:lpstr>6.4.2. Các lớp quyền</vt:lpstr>
      <vt:lpstr>PowerPoint Presentation</vt:lpstr>
      <vt:lpstr>Lớp AllPermission</vt:lpstr>
      <vt:lpstr>Lớp FilePermission</vt:lpstr>
      <vt:lpstr>Lớp FilePermission</vt:lpstr>
      <vt:lpstr>Lớp FilePermission</vt:lpstr>
      <vt:lpstr>Lớp SocketPermission</vt:lpstr>
      <vt:lpstr>Lớp PropertyPermission</vt:lpstr>
      <vt:lpstr>Một vài lớp khác</vt:lpstr>
      <vt:lpstr>Một vài lớp khác</vt:lpstr>
      <vt:lpstr>6.4.3. Quản lý bảo mật và phân quyền</vt:lpstr>
      <vt:lpstr>PowerPoint Presentation</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411</cp:revision>
  <dcterms:created xsi:type="dcterms:W3CDTF">2020-06-02T08:04:28Z</dcterms:created>
  <dcterms:modified xsi:type="dcterms:W3CDTF">2022-06-03T14:46:23Z</dcterms:modified>
</cp:coreProperties>
</file>