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9"/>
  </p:notesMasterIdLst>
  <p:sldIdLst>
    <p:sldId id="260" r:id="rId2"/>
    <p:sldId id="338" r:id="rId3"/>
    <p:sldId id="309" r:id="rId4"/>
    <p:sldId id="310" r:id="rId5"/>
    <p:sldId id="339" r:id="rId6"/>
    <p:sldId id="316" r:id="rId7"/>
    <p:sldId id="317" r:id="rId8"/>
    <p:sldId id="340" r:id="rId9"/>
    <p:sldId id="311" r:id="rId10"/>
    <p:sldId id="312" r:id="rId11"/>
    <p:sldId id="313" r:id="rId12"/>
    <p:sldId id="314" r:id="rId13"/>
    <p:sldId id="315" r:id="rId14"/>
    <p:sldId id="318" r:id="rId15"/>
    <p:sldId id="319" r:id="rId16"/>
    <p:sldId id="320" r:id="rId17"/>
    <p:sldId id="321" r:id="rId18"/>
    <p:sldId id="322" r:id="rId19"/>
    <p:sldId id="323" r:id="rId20"/>
    <p:sldId id="324" r:id="rId21"/>
    <p:sldId id="341" r:id="rId22"/>
    <p:sldId id="325" r:id="rId23"/>
    <p:sldId id="326" r:id="rId24"/>
    <p:sldId id="327" r:id="rId25"/>
    <p:sldId id="328" r:id="rId26"/>
    <p:sldId id="329" r:id="rId27"/>
    <p:sldId id="330" r:id="rId28"/>
    <p:sldId id="331" r:id="rId29"/>
    <p:sldId id="332" r:id="rId30"/>
    <p:sldId id="333" r:id="rId31"/>
    <p:sldId id="334" r:id="rId32"/>
    <p:sldId id="335" r:id="rId33"/>
    <p:sldId id="336" r:id="rId34"/>
    <p:sldId id="337" r:id="rId35"/>
    <p:sldId id="342" r:id="rId36"/>
    <p:sldId id="282" r:id="rId37"/>
    <p:sldId id="30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2"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1128" autoAdjust="0"/>
  </p:normalViewPr>
  <p:slideViewPr>
    <p:cSldViewPr snapToGrid="0">
      <p:cViewPr varScale="1">
        <p:scale>
          <a:sx n="57" d="100"/>
          <a:sy n="57" d="100"/>
        </p:scale>
        <p:origin x="1680" y="60"/>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05/06/2022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DATABASE PROGRAMMING IN JAVA</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05/06/2022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05/06/2022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05/06/2022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05/06/2022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abc.com/image.gif"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 Id="rId4" Type="http://schemas.openxmlformats.org/officeDocument/2006/relationships/hyperlink" Target="https://viettuts.vn/java/tinh-da-hinh-trong-jav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4500" y="2132858"/>
            <a:ext cx="8242300" cy="1583531"/>
          </a:xfrm>
        </p:spPr>
        <p:txBody>
          <a:bodyPr>
            <a:normAutofit/>
          </a:bodyPr>
          <a:lstStyle/>
          <a:p>
            <a:r>
              <a:rPr lang="en-US"/>
              <a:t>CHƯƠNG </a:t>
            </a:r>
            <a:r>
              <a:rPr lang="en-US" smtClean="0"/>
              <a:t>7</a:t>
            </a:r>
            <a:r>
              <a:rPr lang="en-US"/>
              <a:t/>
            </a:r>
            <a:br>
              <a:rPr lang="en-US"/>
            </a:br>
            <a:r>
              <a:rPr lang="en-US" smtClean="0"/>
              <a:t>HANDLING XML DATA</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smtClean="0">
                <a:solidFill>
                  <a:srgbClr val="FF0000"/>
                </a:solidFill>
              </a:rPr>
              <a:t>Giới thiệu</a:t>
            </a:r>
            <a:endParaRPr lang="en-US" sz="2400" b="1">
              <a:solidFill>
                <a:srgbClr val="FF0000"/>
              </a:solidFill>
            </a:endParaRPr>
          </a:p>
          <a:p>
            <a:pPr marL="457200" indent="-457200">
              <a:buFont typeface="+mj-lt"/>
              <a:buAutoNum type="arabicPeriod"/>
            </a:pPr>
            <a:r>
              <a:rPr lang="en-US" sz="2400" b="1" smtClean="0"/>
              <a:t>Extensible </a:t>
            </a:r>
            <a:r>
              <a:rPr lang="en-US" sz="2400" b="1"/>
              <a:t>Markup Language (</a:t>
            </a:r>
            <a:r>
              <a:rPr lang="en-US" sz="2400" b="1" smtClean="0"/>
              <a:t>XML)</a:t>
            </a:r>
          </a:p>
          <a:p>
            <a:pPr marL="457200" indent="-457200">
              <a:buFont typeface="+mj-lt"/>
              <a:buAutoNum type="arabicPeriod"/>
            </a:pPr>
            <a:r>
              <a:rPr lang="en-US" sz="2400" b="1" smtClean="0"/>
              <a:t>Kiểu </a:t>
            </a:r>
            <a:r>
              <a:rPr lang="en-US" sz="2400" b="1"/>
              <a:t>dữ liệu SQLXML và </a:t>
            </a:r>
            <a:r>
              <a:rPr lang="en-US" sz="2400" b="1" smtClean="0"/>
              <a:t>XML</a:t>
            </a:r>
          </a:p>
          <a:p>
            <a:pPr marL="457200" indent="-457200">
              <a:buFont typeface="+mj-lt"/>
              <a:buAutoNum type="arabicPeriod"/>
            </a:pPr>
            <a:r>
              <a:rPr lang="en-US" sz="2400" b="1"/>
              <a:t>Chữ ký số XML</a:t>
            </a:r>
            <a:endParaRPr lang="en-US" sz="2400" b="1" smtClean="0"/>
          </a:p>
          <a:p>
            <a:pPr marL="457200" indent="-457200">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11382986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7.1. GIỚI THIỆU</a:t>
            </a:r>
            <a:endParaRPr lang="en-US"/>
          </a:p>
        </p:txBody>
      </p:sp>
      <p:sp>
        <p:nvSpPr>
          <p:cNvPr id="3" name="Content Placeholder 2"/>
          <p:cNvSpPr>
            <a:spLocks noGrp="1"/>
          </p:cNvSpPr>
          <p:nvPr>
            <p:ph idx="1"/>
          </p:nvPr>
        </p:nvSpPr>
        <p:spPr/>
        <p:txBody>
          <a:bodyPr/>
          <a:lstStyle/>
          <a:p>
            <a:r>
              <a:rPr lang="en-US" sz="2400" smtClean="0"/>
              <a:t>Hiện nay một khối lượng lớn dữ liệu được lưu trữ dưới dạng XML. Đáp ứng được vấn đề này, các cơ sở dữ liệu đã mở rộng hỗ trợ cho kiểu XML bằng cách xác định một kiểu XML tiêu chuẩn trong các đặc tả tiêu chuẩn của SQL.</a:t>
            </a:r>
          </a:p>
          <a:p>
            <a:r>
              <a:rPr lang="en-US" sz="2400" smtClean="0"/>
              <a:t>Các tập dữ liệu XML khi đó có thể là một trường hoặc cột trong một hàng của bảng CSDL. </a:t>
            </a:r>
          </a:p>
          <a:p>
            <a:r>
              <a:rPr lang="en-US" sz="2400" smtClean="0"/>
              <a:t>Các nhà phát triển J2EE được yêu cầu lưu trữ dữ liệu XML trong CSDL quan hệ, sau đó truy xuất các phần tử và thuộc tính XML. </a:t>
            </a:r>
          </a:p>
          <a:p>
            <a:r>
              <a:rPr lang="en-US" sz="2400" smtClean="0"/>
              <a:t>Kiểu dữ liệu SQL để xử lý các cột kiểu XML là kiểu </a:t>
            </a:r>
            <a:r>
              <a:rPr lang="en-US" sz="2400" b="1" smtClean="0"/>
              <a:t>XML</a:t>
            </a:r>
            <a:r>
              <a:rPr lang="en-US" sz="2400" smtClean="0"/>
              <a:t> và kiểu dữ liệu Java ánh xạ tới kiểu dữ liệu SQL bằng kiểu </a:t>
            </a:r>
            <a:r>
              <a:rPr lang="en-US" sz="2400" b="1" smtClean="0"/>
              <a:t>SQLXML</a:t>
            </a:r>
            <a:r>
              <a:rPr lang="en-US" sz="2400" smtClean="0"/>
              <a:t> sẽ cho phép lưu trữ và truy xuất tài liệu XML trong CSDL quan hệ. </a:t>
            </a:r>
          </a:p>
        </p:txBody>
      </p:sp>
    </p:spTree>
    <p:extLst>
      <p:ext uri="{BB962C8B-B14F-4D97-AF65-F5344CB8AC3E}">
        <p14:creationId xmlns:p14="http://schemas.microsoft.com/office/powerpoint/2010/main" val="1817940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Một chữ ký điện tử là một chữ kí số mà được sử dụng để xác thực một tài liệu hay một tin nhắn. Chữ ký số XML có thể được sử dụng để ký dữ liệu XML hoặc bất kỳ dữ liệu nhị phân nào. Chúng chủ yếu được sử dụng trong các giao dịch trên Web, nơi mà dữ liệu kinh doanh được trao đổi dưới dạng XML.</a:t>
            </a:r>
          </a:p>
          <a:p>
            <a:r>
              <a:rPr lang="en-US" smtClean="0"/>
              <a:t>Do nhu cầu bảo mật dữ liệu giữa người gửi và người nhận, dữ liệu được mã hóa.  Ví dụ, khi ta thanh toán trực tuyến thông qua thẻ tín dụng, chúng ta không muốn bất kỳ ai đọc thông tin chi tiết trên thẻ tín dụng.</a:t>
            </a:r>
            <a:endParaRPr lang="en-US"/>
          </a:p>
        </p:txBody>
      </p:sp>
    </p:spTree>
    <p:extLst>
      <p:ext uri="{BB962C8B-B14F-4D97-AF65-F5344CB8AC3E}">
        <p14:creationId xmlns:p14="http://schemas.microsoft.com/office/powerpoint/2010/main" val="2726629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t>Giới thiệu</a:t>
            </a:r>
          </a:p>
          <a:p>
            <a:pPr marL="457200" indent="-457200">
              <a:buFont typeface="+mj-lt"/>
              <a:buAutoNum type="arabicPeriod"/>
            </a:pPr>
            <a:r>
              <a:rPr lang="en-US" sz="2400" b="1" smtClean="0">
                <a:solidFill>
                  <a:srgbClr val="FF0000"/>
                </a:solidFill>
              </a:rPr>
              <a:t>Extensible Markup Language (XML)</a:t>
            </a:r>
          </a:p>
          <a:p>
            <a:pPr marL="457200" indent="-457200">
              <a:buFont typeface="+mj-lt"/>
              <a:buAutoNum type="arabicPeriod"/>
            </a:pPr>
            <a:r>
              <a:rPr lang="en-US" sz="2400" b="1" smtClean="0"/>
              <a:t>Kiểu dữ liệu SQLXML và XML</a:t>
            </a:r>
          </a:p>
          <a:p>
            <a:pPr marL="457200" indent="-457200">
              <a:buFont typeface="+mj-lt"/>
              <a:buAutoNum type="arabicPeriod"/>
            </a:pPr>
            <a:r>
              <a:rPr lang="en-US" sz="2400" b="1" smtClean="0"/>
              <a:t>Chữ </a:t>
            </a:r>
            <a:r>
              <a:rPr lang="en-US" sz="2400" b="1"/>
              <a:t>ký số XML</a:t>
            </a:r>
            <a:endParaRPr lang="en-US" sz="2400" b="1" smtClean="0"/>
          </a:p>
          <a:p>
            <a:pPr marL="457200" indent="-457200">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5</a:t>
            </a:fld>
            <a:endParaRPr lang="en-US"/>
          </a:p>
        </p:txBody>
      </p:sp>
    </p:spTree>
    <p:extLst>
      <p:ext uri="{BB962C8B-B14F-4D97-AF65-F5344CB8AC3E}">
        <p14:creationId xmlns:p14="http://schemas.microsoft.com/office/powerpoint/2010/main" val="18063956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7.2. </a:t>
            </a:r>
            <a:r>
              <a:rPr lang="en-US"/>
              <a:t>Extensible Markup Language </a:t>
            </a:r>
            <a:r>
              <a:rPr lang="en-US" smtClean="0"/>
              <a:t>(XML)</a:t>
            </a:r>
            <a:endParaRPr lang="en-US"/>
          </a:p>
        </p:txBody>
      </p:sp>
      <p:sp>
        <p:nvSpPr>
          <p:cNvPr id="3" name="Content Placeholder 2"/>
          <p:cNvSpPr>
            <a:spLocks noGrp="1"/>
          </p:cNvSpPr>
          <p:nvPr>
            <p:ph idx="1"/>
          </p:nvPr>
        </p:nvSpPr>
        <p:spPr/>
        <p:txBody>
          <a:bodyPr/>
          <a:lstStyle/>
          <a:p>
            <a:r>
              <a:rPr lang="en-US" smtClean="0"/>
              <a:t>XML là một  ngôn ngữ dựa trên văn bản được thiết kế để lưu trữ và truyền dữ liệu ở định dạng văn bản thuần túy. </a:t>
            </a:r>
          </a:p>
          <a:p>
            <a:r>
              <a:rPr lang="en-US" smtClean="0"/>
              <a:t>XML là từ viết tắt của Extensible Markup Language.</a:t>
            </a:r>
          </a:p>
          <a:p>
            <a:r>
              <a:rPr lang="en-US" smtClean="0"/>
              <a:t>Đặc điểm XML:</a:t>
            </a:r>
          </a:p>
          <a:p>
            <a:pPr lvl="1"/>
            <a:r>
              <a:rPr lang="en-US" smtClean="0"/>
              <a:t>Là ngôn ngữ đánh dấu</a:t>
            </a:r>
          </a:p>
          <a:p>
            <a:pPr lvl="1"/>
            <a:r>
              <a:rPr lang="en-US" smtClean="0"/>
              <a:t>Ngôn ngữ dựa trên thẻ, các thẻ XML không được định nghĩa trước như HTML.</a:t>
            </a:r>
          </a:p>
          <a:p>
            <a:pPr lvl="1"/>
            <a:r>
              <a:rPr lang="en-US" smtClean="0"/>
              <a:t>Được khuyến nghị cho lưu trữ và truyền dữ liệu</a:t>
            </a:r>
            <a:endParaRPr lang="en-US"/>
          </a:p>
        </p:txBody>
      </p:sp>
    </p:spTree>
    <p:extLst>
      <p:ext uri="{BB962C8B-B14F-4D97-AF65-F5344CB8AC3E}">
        <p14:creationId xmlns:p14="http://schemas.microsoft.com/office/powerpoint/2010/main" val="1910733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4" name="Rectangle 2"/>
          <p:cNvSpPr>
            <a:spLocks noGrp="1" noChangeArrowheads="1"/>
          </p:cNvSpPr>
          <p:nvPr>
            <p:ph idx="1"/>
          </p:nvPr>
        </p:nvSpPr>
        <p:spPr bwMode="auto">
          <a:xfrm>
            <a:off x="785446" y="1341553"/>
            <a:ext cx="4466492" cy="513986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&lt;?</a:t>
            </a:r>
            <a:r>
              <a:rPr kumimoji="0" lang="en-US" altLang="en-US" sz="1400" b="1" i="0" u="none" strike="noStrike" cap="none" normalizeH="0" baseline="0" smtClean="0">
                <a:ln>
                  <a:noFill/>
                </a:ln>
                <a:effectLst/>
                <a:latin typeface="Consolas" panose="020B0609020204030204" pitchFamily="49" charset="0"/>
              </a:rPr>
              <a:t>xml</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version</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 "1.0"?&gt;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&lt;?</a:t>
            </a:r>
            <a:r>
              <a:rPr kumimoji="0" lang="en-US" altLang="en-US" sz="1400" b="1" i="0" u="none" strike="noStrike" cap="none" normalizeH="0" baseline="0" smtClean="0">
                <a:ln>
                  <a:noFill/>
                </a:ln>
                <a:effectLst/>
                <a:latin typeface="Consolas" panose="020B0609020204030204" pitchFamily="49" charset="0"/>
              </a:rPr>
              <a:t>xml</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version</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 "1.0"?&gt;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&lt;</a:t>
            </a:r>
            <a:r>
              <a:rPr kumimoji="0" lang="en-US" altLang="en-US" sz="1400" b="1" i="0" u="none" strike="noStrike" cap="none" normalizeH="0" baseline="0" smtClean="0">
                <a:ln>
                  <a:noFill/>
                </a:ln>
                <a:effectLst/>
                <a:latin typeface="Consolas" panose="020B0609020204030204" pitchFamily="49" charset="0"/>
              </a:rPr>
              <a:t>class</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student</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id</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 "1"&gt;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firstname</a:t>
            </a:r>
            <a:r>
              <a:rPr kumimoji="0" lang="en-US" altLang="en-US" sz="1400" b="0" i="0" u="none" strike="noStrike" cap="none" normalizeH="0" baseline="0" smtClean="0">
                <a:ln>
                  <a:noFill/>
                </a:ln>
                <a:effectLst/>
                <a:latin typeface="Consolas" panose="020B0609020204030204" pitchFamily="49" charset="0"/>
              </a:rPr>
              <a:t>&gt;Vinh&lt;/</a:t>
            </a:r>
            <a:r>
              <a:rPr kumimoji="0" lang="en-US" altLang="en-US" sz="1400" b="1" i="0" u="none" strike="noStrike" cap="none" normalizeH="0" baseline="0" smtClean="0">
                <a:ln>
                  <a:noFill/>
                </a:ln>
                <a:effectLst/>
                <a:latin typeface="Consolas" panose="020B0609020204030204" pitchFamily="49" charset="0"/>
              </a:rPr>
              <a:t>firstname</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lastname</a:t>
            </a:r>
            <a:r>
              <a:rPr kumimoji="0" lang="en-US" altLang="en-US" sz="1400" b="0" i="0" u="none" strike="noStrike" cap="none" normalizeH="0" baseline="0" smtClean="0">
                <a:ln>
                  <a:noFill/>
                </a:ln>
                <a:effectLst/>
                <a:latin typeface="Consolas" panose="020B0609020204030204" pitchFamily="49" charset="0"/>
              </a:rPr>
              <a:t>&gt;Phan&lt;/</a:t>
            </a:r>
            <a:r>
              <a:rPr kumimoji="0" lang="en-US" altLang="en-US" sz="1400" b="1" i="0" u="none" strike="noStrike" cap="none" normalizeH="0" baseline="0" smtClean="0">
                <a:ln>
                  <a:noFill/>
                </a:ln>
                <a:effectLst/>
                <a:latin typeface="Consolas" panose="020B0609020204030204" pitchFamily="49" charset="0"/>
              </a:rPr>
              <a:t>lastname</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marks</a:t>
            </a:r>
            <a:r>
              <a:rPr kumimoji="0" lang="en-US" altLang="en-US" sz="1400" b="0" i="0" u="none" strike="noStrike" cap="none" normalizeH="0" baseline="0" smtClean="0">
                <a:ln>
                  <a:noFill/>
                </a:ln>
                <a:effectLst/>
                <a:latin typeface="Consolas" panose="020B0609020204030204" pitchFamily="49" charset="0"/>
              </a:rPr>
              <a:t>&gt;85&lt;/</a:t>
            </a:r>
            <a:r>
              <a:rPr kumimoji="0" lang="en-US" altLang="en-US" sz="1400" b="1" i="0" u="none" strike="noStrike" cap="none" normalizeH="0" baseline="0" smtClean="0">
                <a:ln>
                  <a:noFill/>
                </a:ln>
                <a:effectLst/>
                <a:latin typeface="Consolas" panose="020B0609020204030204" pitchFamily="49" charset="0"/>
              </a:rPr>
              <a:t>marks</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student</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a:t>
            </a:r>
            <a:r>
              <a:rPr kumimoji="0" lang="en-US" altLang="en-US" sz="2000" b="0" i="0" u="none" strike="noStrike" cap="none" normalizeH="0" baseline="0" smtClean="0">
                <a:ln>
                  <a:noFill/>
                </a:ln>
                <a:effectLst/>
                <a:latin typeface="Consolas" panose="020B0609020204030204" pitchFamily="49" charset="0"/>
              </a:rPr>
              <a:t> </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student</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id</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 "2"&gt;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firstname</a:t>
            </a:r>
            <a:r>
              <a:rPr kumimoji="0" lang="en-US" altLang="en-US" sz="1400" b="0" i="0" u="none" strike="noStrike" cap="none" normalizeH="0" baseline="0" smtClean="0">
                <a:ln>
                  <a:noFill/>
                </a:ln>
                <a:effectLst/>
                <a:latin typeface="Consolas" panose="020B0609020204030204" pitchFamily="49" charset="0"/>
              </a:rPr>
              <a:t>&gt;Hoa&lt;/</a:t>
            </a:r>
            <a:r>
              <a:rPr kumimoji="0" lang="en-US" altLang="en-US" sz="1400" b="1" i="0" u="none" strike="noStrike" cap="none" normalizeH="0" baseline="0" smtClean="0">
                <a:ln>
                  <a:noFill/>
                </a:ln>
                <a:effectLst/>
                <a:latin typeface="Consolas" panose="020B0609020204030204" pitchFamily="49" charset="0"/>
              </a:rPr>
              <a:t>firstname</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lastname</a:t>
            </a:r>
            <a:r>
              <a:rPr kumimoji="0" lang="en-US" altLang="en-US" sz="1400" b="0" i="0" u="none" strike="noStrike" cap="none" normalizeH="0" baseline="0" smtClean="0">
                <a:ln>
                  <a:noFill/>
                </a:ln>
                <a:effectLst/>
                <a:latin typeface="Consolas" panose="020B0609020204030204" pitchFamily="49" charset="0"/>
              </a:rPr>
              <a:t>&gt;Nguyen&lt;/</a:t>
            </a:r>
            <a:r>
              <a:rPr kumimoji="0" lang="en-US" altLang="en-US" sz="1400" b="1" i="0" u="none" strike="noStrike" cap="none" normalizeH="0" baseline="0" smtClean="0">
                <a:ln>
                  <a:noFill/>
                </a:ln>
                <a:effectLst/>
                <a:latin typeface="Consolas" panose="020B0609020204030204" pitchFamily="49" charset="0"/>
              </a:rPr>
              <a:t>lastname</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marks</a:t>
            </a:r>
            <a:r>
              <a:rPr kumimoji="0" lang="en-US" altLang="en-US" sz="1400" b="0" i="0" u="none" strike="noStrike" cap="none" normalizeH="0" baseline="0" smtClean="0">
                <a:ln>
                  <a:noFill/>
                </a:ln>
                <a:effectLst/>
                <a:latin typeface="Consolas" panose="020B0609020204030204" pitchFamily="49" charset="0"/>
              </a:rPr>
              <a:t>&gt;95&lt;/</a:t>
            </a:r>
            <a:r>
              <a:rPr kumimoji="0" lang="en-US" altLang="en-US" sz="1400" b="1" i="0" u="none" strike="noStrike" cap="none" normalizeH="0" baseline="0" smtClean="0">
                <a:ln>
                  <a:noFill/>
                </a:ln>
                <a:effectLst/>
                <a:latin typeface="Consolas" panose="020B0609020204030204" pitchFamily="49" charset="0"/>
              </a:rPr>
              <a:t>marks</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student</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a:t>
            </a:r>
            <a:r>
              <a:rPr kumimoji="0" lang="en-US" altLang="en-US" sz="2000" b="0" i="0" u="none" strike="noStrike" cap="none" normalizeH="0" baseline="0" smtClean="0">
                <a:ln>
                  <a:noFill/>
                </a:ln>
                <a:effectLst/>
                <a:latin typeface="Consolas" panose="020B0609020204030204" pitchFamily="49" charset="0"/>
              </a:rPr>
              <a:t> </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student</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id</a:t>
            </a:r>
            <a:r>
              <a:rPr kumimoji="0" lang="en-US" altLang="en-US" sz="2000" b="0" i="0" u="none" strike="noStrike" cap="none" normalizeH="0" baseline="0" smtClean="0">
                <a:ln>
                  <a:noFill/>
                </a:ln>
                <a:effectLst/>
                <a:latin typeface="Consolas" panose="020B0609020204030204" pitchFamily="49" charset="0"/>
              </a:rPr>
              <a:t> </a:t>
            </a:r>
            <a:r>
              <a:rPr kumimoji="0" lang="en-US" altLang="en-US" sz="1400" b="0" i="0" u="none" strike="noStrike" cap="none" normalizeH="0" baseline="0" smtClean="0">
                <a:ln>
                  <a:noFill/>
                </a:ln>
                <a:effectLst/>
                <a:latin typeface="Consolas" panose="020B0609020204030204" pitchFamily="49" charset="0"/>
              </a:rPr>
              <a:t>= "3"&gt;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firstname</a:t>
            </a:r>
            <a:r>
              <a:rPr kumimoji="0" lang="en-US" altLang="en-US" sz="1400" b="0" i="0" u="none" strike="noStrike" cap="none" normalizeH="0" baseline="0" smtClean="0">
                <a:ln>
                  <a:noFill/>
                </a:ln>
                <a:effectLst/>
                <a:latin typeface="Consolas" panose="020B0609020204030204" pitchFamily="49" charset="0"/>
              </a:rPr>
              <a:t>&gt;Phu&lt;/</a:t>
            </a:r>
            <a:r>
              <a:rPr kumimoji="0" lang="en-US" altLang="en-US" sz="1400" b="1" i="0" u="none" strike="noStrike" cap="none" normalizeH="0" baseline="0" smtClean="0">
                <a:ln>
                  <a:noFill/>
                </a:ln>
                <a:effectLst/>
                <a:latin typeface="Consolas" panose="020B0609020204030204" pitchFamily="49" charset="0"/>
              </a:rPr>
              <a:t>firstname</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lastname</a:t>
            </a:r>
            <a:r>
              <a:rPr kumimoji="0" lang="en-US" altLang="en-US" sz="1400" b="0" i="0" u="none" strike="noStrike" cap="none" normalizeH="0" baseline="0" smtClean="0">
                <a:ln>
                  <a:noFill/>
                </a:ln>
                <a:effectLst/>
                <a:latin typeface="Consolas" panose="020B0609020204030204" pitchFamily="49" charset="0"/>
              </a:rPr>
              <a:t>&gt;Tran&lt;/</a:t>
            </a:r>
            <a:r>
              <a:rPr kumimoji="0" lang="en-US" altLang="en-US" sz="1400" b="1" i="0" u="none" strike="noStrike" cap="none" normalizeH="0" baseline="0" smtClean="0">
                <a:ln>
                  <a:noFill/>
                </a:ln>
                <a:effectLst/>
                <a:latin typeface="Consolas" panose="020B0609020204030204" pitchFamily="49" charset="0"/>
              </a:rPr>
              <a:t>lastname</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marks</a:t>
            </a:r>
            <a:r>
              <a:rPr kumimoji="0" lang="en-US" altLang="en-US" sz="1400" b="0" i="0" u="none" strike="noStrike" cap="none" normalizeH="0" baseline="0" smtClean="0">
                <a:ln>
                  <a:noFill/>
                </a:ln>
                <a:effectLst/>
                <a:latin typeface="Consolas" panose="020B0609020204030204" pitchFamily="49" charset="0"/>
              </a:rPr>
              <a:t>&gt;90&lt;/</a:t>
            </a:r>
            <a:r>
              <a:rPr kumimoji="0" lang="en-US" altLang="en-US" sz="1400" b="1" i="0" u="none" strike="noStrike" cap="none" normalizeH="0" baseline="0" smtClean="0">
                <a:ln>
                  <a:noFill/>
                </a:ln>
                <a:effectLst/>
                <a:latin typeface="Consolas" panose="020B0609020204030204" pitchFamily="49" charset="0"/>
              </a:rPr>
              <a:t>marks</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   &lt;/</a:t>
            </a:r>
            <a:r>
              <a:rPr kumimoji="0" lang="en-US" altLang="en-US" sz="1400" b="1" i="0" u="none" strike="noStrike" cap="none" normalizeH="0" baseline="0" smtClean="0">
                <a:ln>
                  <a:noFill/>
                </a:ln>
                <a:effectLst/>
                <a:latin typeface="Consolas" panose="020B0609020204030204" pitchFamily="49" charset="0"/>
              </a:rPr>
              <a:t>student</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1000" b="0" i="0" u="none" strike="noStrike" cap="none" normalizeH="0" baseline="0" smtClean="0">
              <a:ln>
                <a:noFill/>
              </a:ln>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smtClean="0">
                <a:ln>
                  <a:noFill/>
                </a:ln>
                <a:effectLst/>
                <a:latin typeface="Consolas" panose="020B0609020204030204" pitchFamily="49" charset="0"/>
              </a:rPr>
              <a:t>&lt;/</a:t>
            </a:r>
            <a:r>
              <a:rPr kumimoji="0" lang="en-US" altLang="en-US" sz="1400" b="1" i="0" u="none" strike="noStrike" cap="none" normalizeH="0" baseline="0" smtClean="0">
                <a:ln>
                  <a:noFill/>
                </a:ln>
                <a:effectLst/>
                <a:latin typeface="Consolas" panose="020B0609020204030204" pitchFamily="49" charset="0"/>
              </a:rPr>
              <a:t>class</a:t>
            </a:r>
            <a:r>
              <a:rPr kumimoji="0" lang="en-US" altLang="en-US" sz="1400" b="0" i="0" u="none" strike="noStrike" cap="none" normalizeH="0" baseline="0" smtClean="0">
                <a:ln>
                  <a:noFill/>
                </a:ln>
                <a:effectLst/>
                <a:latin typeface="Consolas" panose="020B0609020204030204" pitchFamily="49" charset="0"/>
              </a:rPr>
              <a:t>&gt;</a:t>
            </a:r>
            <a:endParaRPr kumimoji="0" lang="en-US" altLang="en-US" sz="3200" b="0" i="0" u="none" strike="noStrike" cap="none" normalizeH="0" baseline="0" smtClean="0">
              <a:ln>
                <a:noFill/>
              </a:ln>
              <a:effectLst/>
              <a:latin typeface="Consolas" panose="020B0609020204030204" pitchFamily="49" charset="0"/>
            </a:endParaRPr>
          </a:p>
        </p:txBody>
      </p:sp>
      <p:sp>
        <p:nvSpPr>
          <p:cNvPr id="5" name="Line Callout 1 (Accent Bar) 4"/>
          <p:cNvSpPr/>
          <p:nvPr/>
        </p:nvSpPr>
        <p:spPr bwMode="auto">
          <a:xfrm>
            <a:off x="6013938" y="1477108"/>
            <a:ext cx="2719754" cy="973015"/>
          </a:xfrm>
          <a:prstGeom prst="accentCallout1">
            <a:avLst>
              <a:gd name="adj1" fmla="val 18750"/>
              <a:gd name="adj2" fmla="val -8333"/>
              <a:gd name="adj3" fmla="val 63102"/>
              <a:gd name="adj4" fmla="val -16117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Các</a:t>
            </a:r>
            <a:r>
              <a:rPr kumimoji="0" lang="en-US" sz="1800" b="0" i="0" u="none" strike="noStrike" cap="none" normalizeH="0" smtClean="0">
                <a:ln>
                  <a:noFill/>
                </a:ln>
                <a:solidFill>
                  <a:schemeClr val="tx1"/>
                </a:solidFill>
                <a:effectLst/>
                <a:latin typeface="Arial" charset="0"/>
              </a:rPr>
              <a:t> thẻ của XML, thẻ mở</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013938" y="5380892"/>
            <a:ext cx="2719754" cy="973015"/>
          </a:xfrm>
          <a:prstGeom prst="accentCallout1">
            <a:avLst>
              <a:gd name="adj1" fmla="val 18750"/>
              <a:gd name="adj2" fmla="val -8333"/>
              <a:gd name="adj3" fmla="val 102861"/>
              <a:gd name="adj4" fmla="val -16117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Thẻ</a:t>
            </a:r>
            <a:r>
              <a:rPr kumimoji="0" lang="en-US" sz="1800" b="0" i="0" u="none" strike="noStrike" cap="none" normalizeH="0" smtClean="0">
                <a:ln>
                  <a:noFill/>
                </a:ln>
                <a:solidFill>
                  <a:schemeClr val="tx1"/>
                </a:solidFill>
                <a:effectLst/>
                <a:latin typeface="Arial" charset="0"/>
              </a:rPr>
              <a:t> đóng</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013938" y="2778369"/>
            <a:ext cx="2719754" cy="973015"/>
          </a:xfrm>
          <a:prstGeom prst="accentCallout1">
            <a:avLst>
              <a:gd name="adj1" fmla="val 18750"/>
              <a:gd name="adj2" fmla="val -8333"/>
              <a:gd name="adj3" fmla="val -17621"/>
              <a:gd name="adj4" fmla="val -13402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Nội dung trong thẻ</a:t>
            </a:r>
          </a:p>
        </p:txBody>
      </p:sp>
    </p:spTree>
    <p:extLst>
      <p:ext uri="{BB962C8B-B14F-4D97-AF65-F5344CB8AC3E}">
        <p14:creationId xmlns:p14="http://schemas.microsoft.com/office/powerpoint/2010/main" val="871842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t>Giới thiệu</a:t>
            </a:r>
          </a:p>
          <a:p>
            <a:pPr marL="457200" indent="-457200">
              <a:buFont typeface="+mj-lt"/>
              <a:buAutoNum type="arabicPeriod"/>
            </a:pPr>
            <a:r>
              <a:rPr lang="en-US" sz="2400" b="1" smtClean="0"/>
              <a:t>Extensible </a:t>
            </a:r>
            <a:r>
              <a:rPr lang="en-US" sz="2400" b="1"/>
              <a:t>Markup Language (</a:t>
            </a:r>
            <a:r>
              <a:rPr lang="en-US" sz="2400" b="1" smtClean="0"/>
              <a:t>XML)</a:t>
            </a:r>
          </a:p>
          <a:p>
            <a:pPr marL="457200" indent="-457200">
              <a:buFont typeface="+mj-lt"/>
              <a:buAutoNum type="arabicPeriod"/>
            </a:pPr>
            <a:r>
              <a:rPr lang="en-US" sz="2400" b="1" smtClean="0">
                <a:solidFill>
                  <a:srgbClr val="FF0000"/>
                </a:solidFill>
              </a:rPr>
              <a:t>Kiểu </a:t>
            </a:r>
            <a:r>
              <a:rPr lang="en-US" sz="2400" b="1">
                <a:solidFill>
                  <a:srgbClr val="FF0000"/>
                </a:solidFill>
              </a:rPr>
              <a:t>dữ liệu SQLXML và </a:t>
            </a:r>
            <a:r>
              <a:rPr lang="en-US" sz="2400" b="1" smtClean="0">
                <a:solidFill>
                  <a:srgbClr val="FF0000"/>
                </a:solidFill>
              </a:rPr>
              <a:t>XML</a:t>
            </a:r>
          </a:p>
          <a:p>
            <a:pPr marL="457200" indent="-457200">
              <a:buFont typeface="+mj-lt"/>
              <a:buAutoNum type="arabicPeriod"/>
            </a:pPr>
            <a:r>
              <a:rPr lang="en-US" sz="2400" b="1"/>
              <a:t>Chữ ký số XML</a:t>
            </a:r>
            <a:endParaRPr lang="en-US" sz="2400" b="1" smtClean="0"/>
          </a:p>
          <a:p>
            <a:pPr marL="457200" indent="-457200">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8</a:t>
            </a:fld>
            <a:endParaRPr lang="en-US"/>
          </a:p>
        </p:txBody>
      </p:sp>
    </p:spTree>
    <p:extLst>
      <p:ext uri="{BB962C8B-B14F-4D97-AF65-F5344CB8AC3E}">
        <p14:creationId xmlns:p14="http://schemas.microsoft.com/office/powerpoint/2010/main" val="29977228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7.3. Kiểu dữ liệu SQLXML và XML</a:t>
            </a:r>
            <a:endParaRPr lang="en-US"/>
          </a:p>
        </p:txBody>
      </p:sp>
      <p:sp>
        <p:nvSpPr>
          <p:cNvPr id="3" name="Content Placeholder 2"/>
          <p:cNvSpPr>
            <a:spLocks noGrp="1"/>
          </p:cNvSpPr>
          <p:nvPr>
            <p:ph idx="1"/>
          </p:nvPr>
        </p:nvSpPr>
        <p:spPr/>
        <p:txBody>
          <a:bodyPr/>
          <a:lstStyle/>
          <a:p>
            <a:r>
              <a:rPr lang="en-US" sz="2400" smtClean="0"/>
              <a:t>SQLXML là một giao diện được cung cấp bởi JDBC cho kiểu dữ liệu XML trong java. </a:t>
            </a:r>
          </a:p>
          <a:p>
            <a:r>
              <a:rPr lang="en-US" sz="2400" smtClean="0"/>
              <a:t>Các giá trị XML trong java có thể được gán hay trích rút từ đối tượng SQLXML.</a:t>
            </a:r>
          </a:p>
          <a:p>
            <a:r>
              <a:rPr lang="en-US" sz="2400" smtClean="0"/>
              <a:t>Giao diện java.sql.connection cho phép tạo một đối tượng SQLXML. Khi khởi tạo đối tượng không có dữ liệu, nhưng sau đó ta có thể thêm dữ liệu cho đối tượng sử dụng phương thức:</a:t>
            </a:r>
          </a:p>
          <a:p>
            <a:pPr lvl="1"/>
            <a:r>
              <a:rPr lang="en-US" sz="2000" smtClean="0"/>
              <a:t>setString(), setBinaryStream(), setCharacterStream(), setResult().</a:t>
            </a:r>
          </a:p>
          <a:p>
            <a:r>
              <a:rPr lang="en-US" sz="2400" smtClean="0"/>
              <a:t>Giao diện SQLXML cung cấp phương thức thao tác với giá trị XML trong database như:</a:t>
            </a:r>
          </a:p>
          <a:p>
            <a:pPr lvl="1"/>
            <a:r>
              <a:rPr lang="en-US" sz="2000" smtClean="0"/>
              <a:t>String, Reader, Writer, Stream</a:t>
            </a:r>
            <a:endParaRPr lang="en-US" sz="2000"/>
          </a:p>
        </p:txBody>
      </p:sp>
    </p:spTree>
    <p:extLst>
      <p:ext uri="{BB962C8B-B14F-4D97-AF65-F5344CB8AC3E}">
        <p14:creationId xmlns:p14="http://schemas.microsoft.com/office/powerpoint/2010/main" val="394609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400" smtClean="0"/>
              <a:t>Để kiểm tra giao diện SQLXML có được hỗ trợ không sử dụng phương thức getTypeInfo() của lớp DatabaseMetaData. Phương thức này trả về đối tượng ResultSet mà bao gồm một cột Data_Type cho biết tất cả kiểu SQL chuẩn được hỗ trợ bởi Database.</a:t>
            </a:r>
          </a:p>
          <a:p>
            <a:r>
              <a:rPr lang="en-US" sz="2400" smtClean="0"/>
              <a:t>Những phương thức mới được thêm vào tồn tại trong các giao diện Connection, ResultSet, CallableStatement, PreparedStatement như là phương thức getSQLXML()  cho phép trích rút giá trị XML từ CSDL. Hơn thế nữa, giao diện cũng có những phương thức cho chỉnh sửa giá trị XML trong CSDL. Tất cả những phương thức này được quan rlys thong qua SQLException.</a:t>
            </a:r>
            <a:endParaRPr lang="en-US" sz="2400"/>
          </a:p>
        </p:txBody>
      </p:sp>
    </p:spTree>
    <p:extLst>
      <p:ext uri="{BB962C8B-B14F-4D97-AF65-F5344CB8AC3E}">
        <p14:creationId xmlns:p14="http://schemas.microsoft.com/office/powerpoint/2010/main" val="1243197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74210488"/>
              </p:ext>
            </p:extLst>
          </p:nvPr>
        </p:nvGraphicFramePr>
        <p:xfrm>
          <a:off x="457200" y="1228725"/>
          <a:ext cx="8229600" cy="4485640"/>
        </p:xfrm>
        <a:graphic>
          <a:graphicData uri="http://schemas.openxmlformats.org/drawingml/2006/table">
            <a:tbl>
              <a:tblPr firstRow="1" bandRow="1">
                <a:tableStyleId>{5C22544A-7EE6-4342-B048-85BDC9FD1C3A}</a:tableStyleId>
              </a:tblPr>
              <a:tblGrid>
                <a:gridCol w="3575538"/>
                <a:gridCol w="4654062"/>
              </a:tblGrid>
              <a:tr h="370840">
                <a:tc>
                  <a:txBody>
                    <a:bodyPr/>
                    <a:lstStyle/>
                    <a:p>
                      <a:r>
                        <a:rPr lang="en-US" smtClean="0"/>
                        <a:t>Phương</a:t>
                      </a:r>
                      <a:r>
                        <a:rPr lang="en-US" baseline="0" smtClean="0"/>
                        <a:t> thưc</a:t>
                      </a:r>
                      <a:endParaRPr lang="en-US"/>
                    </a:p>
                  </a:txBody>
                  <a:tcPr/>
                </a:tc>
                <a:tc>
                  <a:txBody>
                    <a:bodyPr/>
                    <a:lstStyle/>
                    <a:p>
                      <a:r>
                        <a:rPr lang="en-US" smtClean="0"/>
                        <a:t>Mô</a:t>
                      </a:r>
                      <a:r>
                        <a:rPr lang="en-US" baseline="0" smtClean="0"/>
                        <a:t> tả</a:t>
                      </a:r>
                      <a:endParaRPr lang="en-US"/>
                    </a:p>
                  </a:txBody>
                  <a:tcPr/>
                </a:tc>
              </a:tr>
              <a:tr h="370840">
                <a:tc>
                  <a:txBody>
                    <a:bodyPr/>
                    <a:lstStyle/>
                    <a:p>
                      <a:r>
                        <a:rPr lang="en-US" smtClean="0"/>
                        <a:t>Connection.createSQLXML()</a:t>
                      </a:r>
                      <a:endParaRPr lang="en-US"/>
                    </a:p>
                  </a:txBody>
                  <a:tcPr/>
                </a:tc>
                <a:tc>
                  <a:txBody>
                    <a:bodyPr/>
                    <a:lstStyle/>
                    <a:p>
                      <a:r>
                        <a:rPr lang="en-US" smtClean="0"/>
                        <a:t>Tạo</a:t>
                      </a:r>
                      <a:r>
                        <a:rPr lang="en-US" baseline="0" smtClean="0"/>
                        <a:t> một đối tượng không có dữ liệu mà thực thi giao diện SQLXML</a:t>
                      </a:r>
                      <a:endParaRPr lang="en-US"/>
                    </a:p>
                  </a:txBody>
                  <a:tcPr/>
                </a:tc>
              </a:tr>
              <a:tr h="370840">
                <a:tc>
                  <a:txBody>
                    <a:bodyPr/>
                    <a:lstStyle/>
                    <a:p>
                      <a:r>
                        <a:rPr lang="en-US" smtClean="0"/>
                        <a:t>ResultSet.getSQLXML(int columnIndex)</a:t>
                      </a:r>
                      <a:endParaRPr lang="en-US"/>
                    </a:p>
                  </a:txBody>
                  <a:tcPr/>
                </a:tc>
                <a:tc>
                  <a:txBody>
                    <a:bodyPr/>
                    <a:lstStyle/>
                    <a:p>
                      <a:r>
                        <a:rPr lang="en-US" smtClean="0"/>
                        <a:t>Trích</a:t>
                      </a:r>
                      <a:r>
                        <a:rPr lang="en-US" baseline="0" smtClean="0"/>
                        <a:t> rút giá trị như là một đối tượng từ cột cụ thể mà được xác định bởi chỉ số cột</a:t>
                      </a:r>
                      <a:endParaRPr lang="en-US"/>
                    </a:p>
                  </a:txBody>
                  <a:tcPr/>
                </a:tc>
              </a:tr>
              <a:tr h="370840">
                <a:tc>
                  <a:txBody>
                    <a:bodyPr/>
                    <a:lstStyle/>
                    <a:p>
                      <a:r>
                        <a:rPr lang="en-US" smtClean="0"/>
                        <a:t>ResultSet.updateSQLXML(</a:t>
                      </a:r>
                      <a:r>
                        <a:rPr lang="en-US" baseline="0" smtClean="0"/>
                        <a:t>String ColumnName)</a:t>
                      </a:r>
                      <a:endParaRPr lang="en-US"/>
                    </a:p>
                  </a:txBody>
                  <a:tcPr/>
                </a:tc>
                <a:tc>
                  <a:txBody>
                    <a:bodyPr/>
                    <a:lstStyle/>
                    <a:p>
                      <a:r>
                        <a:rPr lang="en-US" smtClean="0"/>
                        <a:t>Trích</a:t>
                      </a:r>
                      <a:r>
                        <a:rPr lang="en-US" baseline="0" smtClean="0"/>
                        <a:t> rút giá rị như là một đối tượng từ một cột cụ thể được xác định bởi nhãn cột.</a:t>
                      </a:r>
                      <a:endParaRPr lang="en-US"/>
                    </a:p>
                  </a:txBody>
                  <a:tcPr/>
                </a:tc>
              </a:tr>
              <a:tr h="370840">
                <a:tc>
                  <a:txBody>
                    <a:bodyPr/>
                    <a:lstStyle/>
                    <a:p>
                      <a:r>
                        <a:rPr lang="en-US" sz="1800" kern="1200">
                          <a:solidFill>
                            <a:schemeClr val="dk1"/>
                          </a:solidFill>
                          <a:latin typeface="+mn-lt"/>
                          <a:ea typeface="+mn-ea"/>
                          <a:cs typeface="+mn-cs"/>
                        </a:rPr>
                        <a:t>ResultSet.updateSQLXML(int</a:t>
                      </a:r>
                      <a:br>
                        <a:rPr lang="en-US" sz="1800" kern="1200">
                          <a:solidFill>
                            <a:schemeClr val="dk1"/>
                          </a:solidFill>
                          <a:latin typeface="+mn-lt"/>
                          <a:ea typeface="+mn-ea"/>
                          <a:cs typeface="+mn-cs"/>
                        </a:rPr>
                      </a:br>
                      <a:r>
                        <a:rPr lang="en-US" sz="1800" kern="1200">
                          <a:solidFill>
                            <a:schemeClr val="dk1"/>
                          </a:solidFill>
                          <a:latin typeface="+mn-lt"/>
                          <a:ea typeface="+mn-ea"/>
                          <a:cs typeface="+mn-cs"/>
                        </a:rPr>
                        <a:t>ColumnIndex, SQLXML xmlObject)</a:t>
                      </a:r>
                    </a:p>
                  </a:txBody>
                  <a:tcPr anchor="ctr"/>
                </a:tc>
                <a:tc>
                  <a:txBody>
                    <a:bodyPr/>
                    <a:lstStyle/>
                    <a:p>
                      <a:r>
                        <a:rPr lang="en-US" smtClean="0"/>
                        <a:t>Cập</a:t>
                      </a:r>
                      <a:r>
                        <a:rPr lang="en-US" baseline="0" smtClean="0"/>
                        <a:t> nhật cột chỉ định mà được xác định bằng chỉ số cột với giá trị SQLXML</a:t>
                      </a:r>
                      <a:endParaRPr lang="en-US"/>
                    </a:p>
                  </a:txBody>
                  <a:tcPr/>
                </a:tc>
              </a:tr>
              <a:tr h="370840">
                <a:tc>
                  <a:txBody>
                    <a:bodyPr/>
                    <a:lstStyle/>
                    <a:p>
                      <a:r>
                        <a:rPr lang="en-US" sz="1800" kern="1200" smtClean="0">
                          <a:solidFill>
                            <a:schemeClr val="dk1"/>
                          </a:solidFill>
                          <a:latin typeface="+mn-lt"/>
                          <a:ea typeface="+mn-ea"/>
                          <a:cs typeface="+mn-cs"/>
                        </a:rPr>
                        <a:t>ResultSet.updateSQLXML(String ColumnName,SQLXML </a:t>
                      </a:r>
                      <a:r>
                        <a:rPr lang="en-US" sz="1800" kern="1200">
                          <a:solidFill>
                            <a:schemeClr val="dk1"/>
                          </a:solidFill>
                          <a:latin typeface="+mn-lt"/>
                          <a:ea typeface="+mn-ea"/>
                          <a:cs typeface="+mn-cs"/>
                        </a:rPr>
                        <a:t>xmlObject)</a:t>
                      </a:r>
                    </a:p>
                  </a:txBody>
                  <a:tcPr anchor="ctr"/>
                </a:tc>
                <a:tc>
                  <a:txBody>
                    <a:bodyPr/>
                    <a:lstStyle/>
                    <a:p>
                      <a:r>
                        <a:rPr lang="en-US" sz="1800" kern="1200" smtClean="0">
                          <a:solidFill>
                            <a:schemeClr val="dk1"/>
                          </a:solidFill>
                          <a:latin typeface="+mn-lt"/>
                          <a:ea typeface="+mn-ea"/>
                          <a:cs typeface="+mn-cs"/>
                        </a:rPr>
                        <a:t>Cập</a:t>
                      </a:r>
                      <a:r>
                        <a:rPr lang="en-US" sz="1800" kern="1200" baseline="0" smtClean="0">
                          <a:solidFill>
                            <a:schemeClr val="dk1"/>
                          </a:solidFill>
                          <a:latin typeface="+mn-lt"/>
                          <a:ea typeface="+mn-ea"/>
                          <a:cs typeface="+mn-cs"/>
                        </a:rPr>
                        <a:t> nhật cột cụ thể mà được xác định bằng nhãn cột với giá trị SQLXML</a:t>
                      </a:r>
                      <a:endParaRPr lang="en-US" sz="1800" kern="1200">
                        <a:solidFill>
                          <a:schemeClr val="dk1"/>
                        </a:solidFill>
                        <a:latin typeface="+mn-lt"/>
                        <a:ea typeface="+mn-ea"/>
                        <a:cs typeface="+mn-cs"/>
                      </a:endParaRPr>
                    </a:p>
                  </a:txBody>
                  <a:tcPr anchor="ctr"/>
                </a:tc>
              </a:tr>
              <a:tr h="370840">
                <a:tc>
                  <a:txBody>
                    <a:bodyPr/>
                    <a:lstStyle/>
                    <a:p>
                      <a:r>
                        <a:rPr lang="en-US" sz="1800" kern="1200">
                          <a:solidFill>
                            <a:schemeClr val="dk1"/>
                          </a:solidFill>
                          <a:latin typeface="+mn-lt"/>
                          <a:ea typeface="+mn-ea"/>
                          <a:cs typeface="+mn-cs"/>
                        </a:rPr>
                        <a:t>PreparedStatement .</a:t>
                      </a:r>
                      <a:r>
                        <a:rPr lang="en-US" sz="1800" kern="1200" smtClean="0">
                          <a:solidFill>
                            <a:schemeClr val="dk1"/>
                          </a:solidFill>
                          <a:latin typeface="+mn-lt"/>
                          <a:ea typeface="+mn-ea"/>
                          <a:cs typeface="+mn-cs"/>
                        </a:rPr>
                        <a:t>setSQLXML(int parameterIndex</a:t>
                      </a:r>
                      <a:r>
                        <a:rPr lang="en-US" sz="1800" kern="1200">
                          <a:solidFill>
                            <a:schemeClr val="dk1"/>
                          </a:solidFill>
                          <a:latin typeface="+mn-lt"/>
                          <a:ea typeface="+mn-ea"/>
                          <a:cs typeface="+mn-cs"/>
                        </a:rPr>
                        <a:t>, SQLXML xmlObject)</a:t>
                      </a:r>
                    </a:p>
                  </a:txBody>
                  <a:tcPr anchor="ctr"/>
                </a:tc>
                <a:tc>
                  <a:txBody>
                    <a:bodyPr/>
                    <a:lstStyle/>
                    <a:p>
                      <a:r>
                        <a:rPr lang="en-US" sz="1800" kern="1200" smtClean="0">
                          <a:solidFill>
                            <a:schemeClr val="dk1"/>
                          </a:solidFill>
                          <a:latin typeface="+mn-lt"/>
                          <a:ea typeface="+mn-ea"/>
                          <a:cs typeface="+mn-cs"/>
                        </a:rPr>
                        <a:t>Thiết</a:t>
                      </a:r>
                      <a:r>
                        <a:rPr lang="en-US" sz="1800" kern="1200" baseline="0" smtClean="0">
                          <a:solidFill>
                            <a:schemeClr val="dk1"/>
                          </a:solidFill>
                          <a:latin typeface="+mn-lt"/>
                          <a:ea typeface="+mn-ea"/>
                          <a:cs typeface="+mn-cs"/>
                        </a:rPr>
                        <a:t> lập tha số SQL cụ thể đến đối tượng SQLXML do người dung cung cấp</a:t>
                      </a:r>
                      <a:endParaRPr lang="en-US" sz="1800" kern="1200">
                        <a:solidFill>
                          <a:schemeClr val="dk1"/>
                        </a:solidFill>
                        <a:latin typeface="+mn-lt"/>
                        <a:ea typeface="+mn-ea"/>
                        <a:cs typeface="+mn-cs"/>
                      </a:endParaRPr>
                    </a:p>
                  </a:txBody>
                  <a:tcPr anchor="ctr"/>
                </a:tc>
              </a:tr>
            </a:tbl>
          </a:graphicData>
        </a:graphic>
      </p:graphicFrame>
    </p:spTree>
    <p:extLst>
      <p:ext uri="{BB962C8B-B14F-4D97-AF65-F5344CB8AC3E}">
        <p14:creationId xmlns:p14="http://schemas.microsoft.com/office/powerpoint/2010/main" val="1345441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47280563"/>
              </p:ext>
            </p:extLst>
          </p:nvPr>
        </p:nvGraphicFramePr>
        <p:xfrm>
          <a:off x="480646" y="1674202"/>
          <a:ext cx="8229600" cy="1651000"/>
        </p:xfrm>
        <a:graphic>
          <a:graphicData uri="http://schemas.openxmlformats.org/drawingml/2006/table">
            <a:tbl>
              <a:tblPr firstRow="1" bandRow="1">
                <a:tableStyleId>{5C22544A-7EE6-4342-B048-85BDC9FD1C3A}</a:tableStyleId>
              </a:tblPr>
              <a:tblGrid>
                <a:gridCol w="3856892"/>
                <a:gridCol w="4372708"/>
              </a:tblGrid>
              <a:tr h="370840">
                <a:tc>
                  <a:txBody>
                    <a:bodyPr/>
                    <a:lstStyle/>
                    <a:p>
                      <a:r>
                        <a:rPr lang="en-US" smtClean="0"/>
                        <a:t>Phương</a:t>
                      </a:r>
                      <a:r>
                        <a:rPr lang="en-US" baseline="0" smtClean="0"/>
                        <a:t> thưc</a:t>
                      </a:r>
                      <a:endParaRPr lang="en-US"/>
                    </a:p>
                  </a:txBody>
                  <a:tcPr/>
                </a:tc>
                <a:tc>
                  <a:txBody>
                    <a:bodyPr/>
                    <a:lstStyle/>
                    <a:p>
                      <a:r>
                        <a:rPr lang="en-US" smtClean="0"/>
                        <a:t>Mô</a:t>
                      </a:r>
                      <a:r>
                        <a:rPr lang="en-US" baseline="0" smtClean="0"/>
                        <a:t> tả</a:t>
                      </a:r>
                      <a:endParaRPr lang="en-US"/>
                    </a:p>
                  </a:txBody>
                  <a:tcPr/>
                </a:tc>
              </a:tr>
              <a:tr h="370840">
                <a:tc>
                  <a:txBody>
                    <a:bodyPr/>
                    <a:lstStyle/>
                    <a:p>
                      <a:r>
                        <a:rPr lang="en-US" sz="1800" kern="1200">
                          <a:solidFill>
                            <a:schemeClr val="dk1"/>
                          </a:solidFill>
                          <a:latin typeface="+mn-lt"/>
                          <a:ea typeface="+mn-ea"/>
                          <a:cs typeface="+mn-cs"/>
                        </a:rPr>
                        <a:t>CallableStatement.setSQLXML( String</a:t>
                      </a:r>
                      <a:br>
                        <a:rPr lang="en-US" sz="1800" kern="1200">
                          <a:solidFill>
                            <a:schemeClr val="dk1"/>
                          </a:solidFill>
                          <a:latin typeface="+mn-lt"/>
                          <a:ea typeface="+mn-ea"/>
                          <a:cs typeface="+mn-cs"/>
                        </a:rPr>
                      </a:br>
                      <a:r>
                        <a:rPr lang="en-US" sz="1800" kern="1200">
                          <a:solidFill>
                            <a:schemeClr val="dk1"/>
                          </a:solidFill>
                          <a:latin typeface="+mn-lt"/>
                          <a:ea typeface="+mn-ea"/>
                          <a:cs typeface="+mn-cs"/>
                        </a:rPr>
                        <a:t>paramName, SQLXML xmlobject)</a:t>
                      </a:r>
                    </a:p>
                  </a:txBody>
                  <a:tcPr anchor="ctr"/>
                </a:tc>
                <a:tc>
                  <a:txBody>
                    <a:bodyPr/>
                    <a:lstStyle/>
                    <a:p>
                      <a:r>
                        <a:rPr lang="en-US" sz="1800" kern="1200" smtClean="0">
                          <a:solidFill>
                            <a:schemeClr val="dk1"/>
                          </a:solidFill>
                          <a:latin typeface="+mn-lt"/>
                          <a:ea typeface="+mn-ea"/>
                          <a:cs typeface="+mn-cs"/>
                        </a:rPr>
                        <a:t>Thiết</a:t>
                      </a:r>
                      <a:r>
                        <a:rPr lang="en-US" sz="1800" kern="1200" baseline="0" smtClean="0">
                          <a:solidFill>
                            <a:schemeClr val="dk1"/>
                          </a:solidFill>
                          <a:latin typeface="+mn-lt"/>
                          <a:ea typeface="+mn-ea"/>
                          <a:cs typeface="+mn-cs"/>
                        </a:rPr>
                        <a:t> lập tham số SQL cụ thể cho đối tượng SQLXML do người dung cung cấp</a:t>
                      </a:r>
                      <a:endParaRPr lang="en-US" sz="1800" kern="1200">
                        <a:solidFill>
                          <a:schemeClr val="dk1"/>
                        </a:solidFill>
                        <a:latin typeface="+mn-lt"/>
                        <a:ea typeface="+mn-ea"/>
                        <a:cs typeface="+mn-cs"/>
                      </a:endParaRPr>
                    </a:p>
                  </a:txBody>
                  <a:tcPr anchor="ctr"/>
                </a:tc>
              </a:tr>
              <a:tr h="370840">
                <a:tc>
                  <a:txBody>
                    <a:bodyPr/>
                    <a:lstStyle/>
                    <a:p>
                      <a:r>
                        <a:rPr lang="en-US" sz="1800" kern="1200">
                          <a:solidFill>
                            <a:schemeClr val="dk1"/>
                          </a:solidFill>
                          <a:latin typeface="+mn-lt"/>
                          <a:ea typeface="+mn-ea"/>
                          <a:cs typeface="+mn-cs"/>
                        </a:rPr>
                        <a:t>CallableStatement.getSQLXML(String</a:t>
                      </a:r>
                      <a:br>
                        <a:rPr lang="en-US" sz="1800" kern="1200">
                          <a:solidFill>
                            <a:schemeClr val="dk1"/>
                          </a:solidFill>
                          <a:latin typeface="+mn-lt"/>
                          <a:ea typeface="+mn-ea"/>
                          <a:cs typeface="+mn-cs"/>
                        </a:rPr>
                      </a:br>
                      <a:r>
                        <a:rPr lang="en-US" sz="1800" kern="1200">
                          <a:solidFill>
                            <a:schemeClr val="dk1"/>
                          </a:solidFill>
                          <a:latin typeface="+mn-lt"/>
                          <a:ea typeface="+mn-ea"/>
                          <a:cs typeface="+mn-cs"/>
                        </a:rPr>
                        <a:t>paramName)</a:t>
                      </a:r>
                    </a:p>
                  </a:txBody>
                  <a:tcPr anchor="ctr"/>
                </a:tc>
                <a:tc>
                  <a:txBody>
                    <a:bodyPr/>
                    <a:lstStyle/>
                    <a:p>
                      <a:r>
                        <a:rPr lang="en-US" sz="1800" kern="1200" smtClean="0">
                          <a:solidFill>
                            <a:schemeClr val="dk1"/>
                          </a:solidFill>
                          <a:latin typeface="+mn-lt"/>
                          <a:ea typeface="+mn-ea"/>
                          <a:cs typeface="+mn-cs"/>
                        </a:rPr>
                        <a:t>Trích</a:t>
                      </a:r>
                      <a:r>
                        <a:rPr lang="en-US" sz="1800" kern="1200" baseline="0" smtClean="0">
                          <a:solidFill>
                            <a:schemeClr val="dk1"/>
                          </a:solidFill>
                          <a:latin typeface="+mn-lt"/>
                          <a:ea typeface="+mn-ea"/>
                          <a:cs typeface="+mn-cs"/>
                        </a:rPr>
                        <a:t> rút giá trị từ tham số SQL cụ thể như là một đối tượng SQLXML</a:t>
                      </a:r>
                      <a:endParaRPr lang="en-US" sz="1800" kern="1200">
                        <a:solidFill>
                          <a:schemeClr val="dk1"/>
                        </a:solidFill>
                        <a:latin typeface="+mn-lt"/>
                        <a:ea typeface="+mn-ea"/>
                        <a:cs typeface="+mn-cs"/>
                      </a:endParaRPr>
                    </a:p>
                  </a:txBody>
                  <a:tcPr anchor="ctr"/>
                </a:tc>
              </a:tr>
            </a:tbl>
          </a:graphicData>
        </a:graphic>
      </p:graphicFrame>
      <p:sp>
        <p:nvSpPr>
          <p:cNvPr id="3" name="TextBox 2"/>
          <p:cNvSpPr txBox="1"/>
          <p:nvPr/>
        </p:nvSpPr>
        <p:spPr>
          <a:xfrm>
            <a:off x="480646" y="3575539"/>
            <a:ext cx="8311661" cy="3046988"/>
          </a:xfrm>
          <a:prstGeom prst="rect">
            <a:avLst/>
          </a:prstGeom>
          <a:noFill/>
        </p:spPr>
        <p:txBody>
          <a:bodyPr wrap="square" rtlCol="0">
            <a:spAutoFit/>
          </a:bodyPr>
          <a:lstStyle/>
          <a:p>
            <a:pPr marL="285750" indent="-285750" algn="just">
              <a:buFont typeface="Arial" panose="020B0604020202020204" pitchFamily="34" charset="0"/>
              <a:buChar char="•"/>
            </a:pPr>
            <a:r>
              <a:rPr lang="en-US" sz="2400" smtClean="0">
                <a:solidFill>
                  <a:srgbClr val="0033CC"/>
                </a:solidFill>
                <a:latin typeface="+mj-lt"/>
                <a:ea typeface="Tahoma" panose="020B0604030504040204" pitchFamily="34" charset="0"/>
                <a:cs typeface="Arial" panose="020B0604020202020204" pitchFamily="34" charset="0"/>
              </a:rPr>
              <a:t>Sử dụng getSQLXML (</a:t>
            </a:r>
            <a:r>
              <a:rPr lang="en-US" sz="2400">
                <a:solidFill>
                  <a:srgbClr val="0033CC"/>
                </a:solidFill>
                <a:latin typeface="+mj-lt"/>
                <a:ea typeface="Tahoma" panose="020B0604030504040204" pitchFamily="34" charset="0"/>
                <a:cs typeface="Arial" panose="020B0604020202020204" pitchFamily="34" charset="0"/>
              </a:rPr>
              <a:t>int columnIndex) </a:t>
            </a:r>
            <a:r>
              <a:rPr lang="en-US" sz="2400">
                <a:solidFill>
                  <a:srgbClr val="0033CC"/>
                </a:solidFill>
                <a:latin typeface="+mj-lt"/>
                <a:ea typeface="Tahoma" panose="020B0604030504040204" pitchFamily="34" charset="0"/>
                <a:cs typeface="Arial" panose="020B0604020202020204" pitchFamily="34" charset="0"/>
              </a:rPr>
              <a:t>hay </a:t>
            </a:r>
            <a:r>
              <a:rPr lang="en-US" sz="2400" smtClean="0">
                <a:solidFill>
                  <a:srgbClr val="0033CC"/>
                </a:solidFill>
                <a:latin typeface="+mj-lt"/>
                <a:ea typeface="Tahoma" panose="020B0604030504040204" pitchFamily="34" charset="0"/>
                <a:cs typeface="Arial" panose="020B0604020202020204" pitchFamily="34" charset="0"/>
              </a:rPr>
              <a:t>getSQLXML( String </a:t>
            </a:r>
            <a:r>
              <a:rPr lang="en-US" sz="2400">
                <a:solidFill>
                  <a:srgbClr val="0033CC"/>
                </a:solidFill>
                <a:latin typeface="+mj-lt"/>
                <a:ea typeface="Tahoma" panose="020B0604030504040204" pitchFamily="34" charset="0"/>
                <a:cs typeface="Arial" panose="020B0604020202020204" pitchFamily="34" charset="0"/>
              </a:rPr>
              <a:t>columnName) của giao diện ResultSet để thu được đối tượng SQLXML cho cột kiểu XML. Sau đó, từ đầu ra tập XML từ đối tượng SQLXML, sử dụng phương thức hiển thị trong giao diện SQLXML.</a:t>
            </a:r>
          </a:p>
          <a:p>
            <a:pPr marL="285750" indent="-285750" algn="just">
              <a:buFont typeface="Arial" panose="020B0604020202020204" pitchFamily="34" charset="0"/>
              <a:buChar char="•"/>
            </a:pPr>
            <a:r>
              <a:rPr lang="en-US" sz="2400">
                <a:solidFill>
                  <a:srgbClr val="0033CC"/>
                </a:solidFill>
                <a:latin typeface="+mj-lt"/>
                <a:ea typeface="Tahoma" panose="020B0604030504040204" pitchFamily="34" charset="0"/>
                <a:cs typeface="Arial" panose="020B0604020202020204" pitchFamily="34" charset="0"/>
              </a:rPr>
              <a:t>Giao diện SQLXML với các phương thức truy cập giá trị XML trong CSDL:</a:t>
            </a:r>
          </a:p>
          <a:p>
            <a:pPr marL="285750" indent="-285750" algn="just">
              <a:buFont typeface="Arial" panose="020B0604020202020204" pitchFamily="34" charset="0"/>
              <a:buChar char="•"/>
            </a:pPr>
            <a:endParaRPr lang="en-US" sz="2400">
              <a:solidFill>
                <a:srgbClr val="0033CC"/>
              </a:solidFill>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60137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37316802"/>
              </p:ext>
            </p:extLst>
          </p:nvPr>
        </p:nvGraphicFramePr>
        <p:xfrm>
          <a:off x="558800" y="1228725"/>
          <a:ext cx="8229600" cy="5400040"/>
        </p:xfrm>
        <a:graphic>
          <a:graphicData uri="http://schemas.openxmlformats.org/drawingml/2006/table">
            <a:tbl>
              <a:tblPr firstRow="1" bandRow="1">
                <a:tableStyleId>{5C22544A-7EE6-4342-B048-85BDC9FD1C3A}</a:tableStyleId>
              </a:tblPr>
              <a:tblGrid>
                <a:gridCol w="2567354"/>
                <a:gridCol w="5662246"/>
              </a:tblGrid>
              <a:tr h="370840">
                <a:tc>
                  <a:txBody>
                    <a:bodyPr/>
                    <a:lstStyle/>
                    <a:p>
                      <a:r>
                        <a:rPr lang="en-US" smtClean="0"/>
                        <a:t>Phương</a:t>
                      </a:r>
                      <a:r>
                        <a:rPr lang="en-US" baseline="0" smtClean="0"/>
                        <a:t> thưc</a:t>
                      </a:r>
                      <a:endParaRPr lang="en-US"/>
                    </a:p>
                  </a:txBody>
                  <a:tcPr/>
                </a:tc>
                <a:tc>
                  <a:txBody>
                    <a:bodyPr/>
                    <a:lstStyle/>
                    <a:p>
                      <a:r>
                        <a:rPr lang="en-US" smtClean="0"/>
                        <a:t>Mô</a:t>
                      </a:r>
                      <a:r>
                        <a:rPr lang="en-US" baseline="0" smtClean="0"/>
                        <a:t> tả</a:t>
                      </a:r>
                      <a:endParaRPr lang="en-US"/>
                    </a:p>
                  </a:txBody>
                  <a:tcPr/>
                </a:tc>
              </a:tr>
              <a:tr h="370840">
                <a:tc>
                  <a:txBody>
                    <a:bodyPr/>
                    <a:lstStyle/>
                    <a:p>
                      <a:r>
                        <a:rPr lang="en-US" smtClean="0"/>
                        <a:t>Public</a:t>
                      </a:r>
                      <a:r>
                        <a:rPr lang="en-US" baseline="0" smtClean="0"/>
                        <a:t> InputStream getBinaryStream()</a:t>
                      </a:r>
                      <a:endParaRPr lang="en-US"/>
                    </a:p>
                  </a:txBody>
                  <a:tcPr/>
                </a:tc>
                <a:tc>
                  <a:txBody>
                    <a:bodyPr/>
                    <a:lstStyle/>
                    <a:p>
                      <a:r>
                        <a:rPr lang="en-US" smtClean="0"/>
                        <a:t>Trích</a:t>
                      </a:r>
                      <a:r>
                        <a:rPr lang="en-US" baseline="0" smtClean="0"/>
                        <a:t> rút giá trị XML như là một đối tượng InputStream. Nó trả về một đối tượng InputStream</a:t>
                      </a:r>
                      <a:endParaRPr lang="en-US"/>
                    </a:p>
                  </a:txBody>
                  <a:tcPr/>
                </a:tc>
              </a:tr>
              <a:tr h="370840">
                <a:tc>
                  <a:txBody>
                    <a:bodyPr/>
                    <a:lstStyle/>
                    <a:p>
                      <a:r>
                        <a:rPr lang="en-US" smtClean="0"/>
                        <a:t>Public</a:t>
                      </a:r>
                      <a:r>
                        <a:rPr lang="en-US" baseline="0" smtClean="0"/>
                        <a:t> Reader getCharacterStream()</a:t>
                      </a:r>
                      <a:endParaRPr lang="en-US"/>
                    </a:p>
                  </a:txBody>
                  <a:tcPr/>
                </a:tc>
                <a:tc>
                  <a:txBody>
                    <a:bodyPr/>
                    <a:lstStyle/>
                    <a:p>
                      <a:r>
                        <a:rPr lang="en-US" smtClean="0"/>
                        <a:t>Trích</a:t>
                      </a:r>
                      <a:r>
                        <a:rPr lang="en-US" baseline="0" smtClean="0"/>
                        <a:t> rút giá trị XML như là một đối tượng Reader. Nó trả về đối tượng Reader.</a:t>
                      </a:r>
                      <a:endParaRPr lang="en-US"/>
                    </a:p>
                  </a:txBody>
                  <a:tcPr/>
                </a:tc>
              </a:tr>
              <a:tr h="370840">
                <a:tc>
                  <a:txBody>
                    <a:bodyPr/>
                    <a:lstStyle/>
                    <a:p>
                      <a:r>
                        <a:rPr lang="en-US" smtClean="0"/>
                        <a:t>Public String getString()</a:t>
                      </a:r>
                      <a:endParaRPr lang="en-US"/>
                    </a:p>
                  </a:txBody>
                  <a:tcPr/>
                </a:tc>
                <a:tc>
                  <a:txBody>
                    <a:bodyPr/>
                    <a:lstStyle/>
                    <a:p>
                      <a:r>
                        <a:rPr lang="en-US" smtClean="0"/>
                        <a:t>Trích</a:t>
                      </a:r>
                      <a:r>
                        <a:rPr lang="en-US" baseline="0" smtClean="0"/>
                        <a:t> rút giá trị XML như là một đối tượng String. Nó trả về đối tượng String.</a:t>
                      </a:r>
                      <a:endParaRPr lang="en-US"/>
                    </a:p>
                  </a:txBody>
                  <a:tcPr/>
                </a:tc>
              </a:tr>
              <a:tr h="370840">
                <a:tc>
                  <a:txBody>
                    <a:bodyPr/>
                    <a:lstStyle/>
                    <a:p>
                      <a:r>
                        <a:rPr lang="en-US" sz="1800" kern="1200" smtClean="0">
                          <a:solidFill>
                            <a:schemeClr val="dk1"/>
                          </a:solidFill>
                          <a:latin typeface="+mn-lt"/>
                          <a:ea typeface="+mn-ea"/>
                          <a:cs typeface="+mn-cs"/>
                        </a:rPr>
                        <a:t>Public OutputStream</a:t>
                      </a:r>
                      <a:r>
                        <a:rPr lang="en-US" sz="1800" kern="1200" baseline="0" smtClean="0">
                          <a:solidFill>
                            <a:schemeClr val="dk1"/>
                          </a:solidFill>
                          <a:latin typeface="+mn-lt"/>
                          <a:ea typeface="+mn-ea"/>
                          <a:cs typeface="+mn-cs"/>
                        </a:rPr>
                        <a:t> setBinaryStream()</a:t>
                      </a:r>
                      <a:endParaRPr lang="en-US" sz="1800" kern="1200">
                        <a:solidFill>
                          <a:schemeClr val="dk1"/>
                        </a:solidFill>
                        <a:latin typeface="+mn-lt"/>
                        <a:ea typeface="+mn-ea"/>
                        <a:cs typeface="+mn-cs"/>
                      </a:endParaRPr>
                    </a:p>
                  </a:txBody>
                  <a:tcPr anchor="ctr"/>
                </a:tc>
                <a:tc>
                  <a:txBody>
                    <a:bodyPr/>
                    <a:lstStyle/>
                    <a:p>
                      <a:r>
                        <a:rPr lang="en-US" smtClean="0"/>
                        <a:t>Trích</a:t>
                      </a:r>
                      <a:r>
                        <a:rPr lang="en-US" baseline="0" smtClean="0"/>
                        <a:t> rút như là một luồng ra nhị phân có thể được sử dụng để ghi giá trị XML như là một luồng. Nó trả về một đối tượng OuputStream với dữ liệu có thể được ghi.</a:t>
                      </a:r>
                      <a:endParaRPr lang="en-US"/>
                    </a:p>
                  </a:txBody>
                  <a:tcPr/>
                </a:tc>
              </a:tr>
              <a:tr h="370840">
                <a:tc>
                  <a:txBody>
                    <a:bodyPr/>
                    <a:lstStyle/>
                    <a:p>
                      <a:r>
                        <a:rPr lang="en-US" sz="1800" kern="1200" smtClean="0">
                          <a:solidFill>
                            <a:schemeClr val="dk1"/>
                          </a:solidFill>
                          <a:latin typeface="+mn-lt"/>
                          <a:ea typeface="+mn-ea"/>
                          <a:cs typeface="+mn-cs"/>
                        </a:rPr>
                        <a:t>Public Writer</a:t>
                      </a:r>
                      <a:r>
                        <a:rPr lang="en-US" sz="1800" kern="1200" baseline="0" smtClean="0">
                          <a:solidFill>
                            <a:schemeClr val="dk1"/>
                          </a:solidFill>
                          <a:latin typeface="+mn-lt"/>
                          <a:ea typeface="+mn-ea"/>
                          <a:cs typeface="+mn-cs"/>
                        </a:rPr>
                        <a:t> setCharacterStream()</a:t>
                      </a:r>
                      <a:endParaRPr lang="en-US" sz="1800" kern="1200">
                        <a:solidFill>
                          <a:schemeClr val="dk1"/>
                        </a:solidFill>
                        <a:latin typeface="+mn-lt"/>
                        <a:ea typeface="+mn-ea"/>
                        <a:cs typeface="+mn-cs"/>
                      </a:endParaRPr>
                    </a:p>
                  </a:txBody>
                  <a:tcPr anchor="ctr"/>
                </a:tc>
                <a:tc>
                  <a:txBody>
                    <a:bodyPr/>
                    <a:lstStyle/>
                    <a:p>
                      <a:r>
                        <a:rPr lang="en-US" sz="1800" kern="1200" smtClean="0">
                          <a:solidFill>
                            <a:schemeClr val="dk1"/>
                          </a:solidFill>
                          <a:latin typeface="+mn-lt"/>
                          <a:ea typeface="+mn-ea"/>
                          <a:cs typeface="+mn-cs"/>
                        </a:rPr>
                        <a:t>Trích</a:t>
                      </a:r>
                      <a:r>
                        <a:rPr lang="en-US" sz="1800" kern="1200" baseline="0" smtClean="0">
                          <a:solidFill>
                            <a:schemeClr val="dk1"/>
                          </a:solidFill>
                          <a:latin typeface="+mn-lt"/>
                          <a:ea typeface="+mn-ea"/>
                          <a:cs typeface="+mn-cs"/>
                        </a:rPr>
                        <a:t> rút luồng ra nhị phân có thể được sử dụng để ghi giá trị XML như là một luồng. Nó trả về một đối tượng Writer mà dữ liệu có thể được ghi.</a:t>
                      </a:r>
                      <a:endParaRPr lang="en-US" sz="1800" kern="1200">
                        <a:solidFill>
                          <a:schemeClr val="dk1"/>
                        </a:solidFill>
                        <a:latin typeface="+mn-lt"/>
                        <a:ea typeface="+mn-ea"/>
                        <a:cs typeface="+mn-cs"/>
                      </a:endParaRPr>
                    </a:p>
                  </a:txBody>
                  <a:tcPr anchor="ctr"/>
                </a:tc>
              </a:tr>
              <a:tr h="370840">
                <a:tc>
                  <a:txBody>
                    <a:bodyPr/>
                    <a:lstStyle/>
                    <a:p>
                      <a:r>
                        <a:rPr lang="en-US" sz="1800" kern="1200" smtClean="0">
                          <a:solidFill>
                            <a:schemeClr val="dk1"/>
                          </a:solidFill>
                          <a:latin typeface="+mn-lt"/>
                          <a:ea typeface="+mn-ea"/>
                          <a:cs typeface="+mn-cs"/>
                        </a:rPr>
                        <a:t>Public void setString</a:t>
                      </a:r>
                      <a:r>
                        <a:rPr lang="en-US" sz="1800" kern="1200" baseline="0" smtClean="0">
                          <a:solidFill>
                            <a:schemeClr val="dk1"/>
                          </a:solidFill>
                          <a:latin typeface="+mn-lt"/>
                          <a:ea typeface="+mn-ea"/>
                          <a:cs typeface="+mn-cs"/>
                        </a:rPr>
                        <a:t> (String value)</a:t>
                      </a:r>
                      <a:endParaRPr lang="en-US" sz="1800" kern="1200">
                        <a:solidFill>
                          <a:schemeClr val="dk1"/>
                        </a:solidFill>
                        <a:latin typeface="+mn-lt"/>
                        <a:ea typeface="+mn-ea"/>
                        <a:cs typeface="+mn-cs"/>
                      </a:endParaRPr>
                    </a:p>
                  </a:txBody>
                  <a:tcPr anchor="ctr"/>
                </a:tc>
                <a:tc>
                  <a:txBody>
                    <a:bodyPr/>
                    <a:lstStyle/>
                    <a:p>
                      <a:r>
                        <a:rPr lang="en-US" sz="1800" kern="1200" smtClean="0">
                          <a:solidFill>
                            <a:schemeClr val="dk1"/>
                          </a:solidFill>
                          <a:latin typeface="+mn-lt"/>
                          <a:ea typeface="+mn-ea"/>
                          <a:cs typeface="+mn-cs"/>
                        </a:rPr>
                        <a:t>Thiết</a:t>
                      </a:r>
                      <a:r>
                        <a:rPr lang="en-US" sz="1800" kern="1200" baseline="0" smtClean="0">
                          <a:solidFill>
                            <a:schemeClr val="dk1"/>
                          </a:solidFill>
                          <a:latin typeface="+mn-lt"/>
                          <a:ea typeface="+mn-ea"/>
                          <a:cs typeface="+mn-cs"/>
                        </a:rPr>
                        <a:t> lập giá trị XML cho đối tượng String được cung cấp</a:t>
                      </a:r>
                      <a:endParaRPr lang="en-US" sz="1800" kern="1200">
                        <a:solidFill>
                          <a:schemeClr val="dk1"/>
                        </a:solidFill>
                        <a:latin typeface="+mn-lt"/>
                        <a:ea typeface="+mn-ea"/>
                        <a:cs typeface="+mn-cs"/>
                      </a:endParaRPr>
                    </a:p>
                  </a:txBody>
                  <a:tcPr anchor="ctr"/>
                </a:tc>
              </a:tr>
              <a:tr h="370840">
                <a:tc>
                  <a:txBody>
                    <a:bodyPr/>
                    <a:lstStyle/>
                    <a:p>
                      <a:r>
                        <a:rPr lang="en-US" sz="1800" kern="1200" smtClean="0">
                          <a:solidFill>
                            <a:schemeClr val="dk1"/>
                          </a:solidFill>
                          <a:latin typeface="+mn-lt"/>
                          <a:ea typeface="+mn-ea"/>
                          <a:cs typeface="+mn-cs"/>
                        </a:rPr>
                        <a:t>Pubic void free()</a:t>
                      </a:r>
                      <a:endParaRPr lang="en-US" sz="1800" kern="1200">
                        <a:solidFill>
                          <a:schemeClr val="dk1"/>
                        </a:solidFill>
                        <a:latin typeface="+mn-lt"/>
                        <a:ea typeface="+mn-ea"/>
                        <a:cs typeface="+mn-cs"/>
                      </a:endParaRPr>
                    </a:p>
                  </a:txBody>
                  <a:tcPr anchor="ctr"/>
                </a:tc>
                <a:tc>
                  <a:txBody>
                    <a:bodyPr/>
                    <a:lstStyle/>
                    <a:p>
                      <a:r>
                        <a:rPr lang="vi-VN" sz="1800" kern="1200" smtClean="0">
                          <a:solidFill>
                            <a:schemeClr val="dk1"/>
                          </a:solidFill>
                          <a:latin typeface="+mn-lt"/>
                          <a:ea typeface="+mn-ea"/>
                          <a:cs typeface="+mn-cs"/>
                        </a:rPr>
                        <a:t>Giải phóng tất cả các tài nguyên được lưu giữ bởi </a:t>
                      </a:r>
                      <a:r>
                        <a:rPr lang="en-US" sz="1800" kern="1200" smtClean="0">
                          <a:solidFill>
                            <a:schemeClr val="dk1"/>
                          </a:solidFill>
                          <a:latin typeface="+mn-lt"/>
                          <a:ea typeface="+mn-ea"/>
                          <a:cs typeface="+mn-cs"/>
                        </a:rPr>
                        <a:t>đối</a:t>
                      </a:r>
                      <a:r>
                        <a:rPr lang="en-US" sz="1800" kern="1200" baseline="0" smtClean="0">
                          <a:solidFill>
                            <a:schemeClr val="dk1"/>
                          </a:solidFill>
                          <a:latin typeface="+mn-lt"/>
                          <a:ea typeface="+mn-ea"/>
                          <a:cs typeface="+mn-cs"/>
                        </a:rPr>
                        <a:t> tượng </a:t>
                      </a:r>
                      <a:r>
                        <a:rPr lang="vi-VN" sz="1800" kern="1200" smtClean="0">
                          <a:solidFill>
                            <a:schemeClr val="dk1"/>
                          </a:solidFill>
                          <a:latin typeface="+mn-lt"/>
                          <a:ea typeface="+mn-ea"/>
                          <a:cs typeface="+mn-cs"/>
                        </a:rPr>
                        <a:t>SQLXM</a:t>
                      </a:r>
                      <a:r>
                        <a:rPr lang="en-US" sz="1800" kern="1200" smtClean="0">
                          <a:solidFill>
                            <a:schemeClr val="dk1"/>
                          </a:solidFill>
                          <a:latin typeface="+mn-lt"/>
                          <a:ea typeface="+mn-ea"/>
                          <a:cs typeface="+mn-cs"/>
                        </a:rPr>
                        <a:t>L</a:t>
                      </a:r>
                      <a:endParaRPr lang="en-US" sz="1800" kern="1200">
                        <a:solidFill>
                          <a:schemeClr val="dk1"/>
                        </a:solidFill>
                        <a:latin typeface="+mn-lt"/>
                        <a:ea typeface="+mn-ea"/>
                        <a:cs typeface="+mn-cs"/>
                      </a:endParaRPr>
                    </a:p>
                  </a:txBody>
                  <a:tcPr anchor="ctr"/>
                </a:tc>
              </a:tr>
            </a:tbl>
          </a:graphicData>
        </a:graphic>
      </p:graphicFrame>
    </p:spTree>
    <p:extLst>
      <p:ext uri="{BB962C8B-B14F-4D97-AF65-F5344CB8AC3E}">
        <p14:creationId xmlns:p14="http://schemas.microsoft.com/office/powerpoint/2010/main" val="3557549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lưu trữ dữ liệu XML vào CSDL</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1968626"/>
              </p:ext>
            </p:extLst>
          </p:nvPr>
        </p:nvGraphicFramePr>
        <p:xfrm>
          <a:off x="1322385" y="1584298"/>
          <a:ext cx="7144282" cy="4663367"/>
        </p:xfrm>
        <a:graphic>
          <a:graphicData uri="http://schemas.openxmlformats.org/drawingml/2006/table">
            <a:tbl>
              <a:tblPr/>
              <a:tblGrid>
                <a:gridCol w="7144282"/>
              </a:tblGrid>
              <a:tr h="4663367">
                <a:tc>
                  <a:txBody>
                    <a:bodyPr/>
                    <a:lstStyle/>
                    <a:p>
                      <a:r>
                        <a:rPr lang="en-US" sz="2000" b="0" i="0">
                          <a:solidFill>
                            <a:schemeClr val="tx1"/>
                          </a:solidFill>
                          <a:effectLst/>
                          <a:latin typeface="Consolas" panose="020B0609020204030204" pitchFamily="49" charset="0"/>
                        </a:rPr>
                        <a:t>&lt;order id=”O101”&gt;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&lt;items&gt;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&lt;item id=”1”&gt;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&lt;name&gt;Book&lt;/name&gt;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&lt;quantity&gt;5&lt;/quantity&gt;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&lt;unitprice&gt;15.95&lt;/unitprice&gt;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&lt;/item&gt;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&lt;item id=”2”&gt;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&lt;name&gt;DVD Player&lt;/name&gt;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&lt;quantity&gt;3&lt;/quantity&gt;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&lt;unitprice&gt;103.95&lt;/unitprice&gt;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&lt;/item&gt;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&lt;/items&gt;</a:t>
                      </a:r>
                      <a:br>
                        <a:rPr lang="en-US" sz="2000" b="0" i="0">
                          <a:solidFill>
                            <a:schemeClr val="tx1"/>
                          </a:solidFill>
                          <a:effectLst/>
                          <a:latin typeface="Consolas" panose="020B0609020204030204" pitchFamily="49" charset="0"/>
                        </a:rPr>
                      </a:br>
                      <a:r>
                        <a:rPr lang="en-US" sz="2000" b="0" i="0">
                          <a:solidFill>
                            <a:schemeClr val="tx1"/>
                          </a:solidFill>
                          <a:effectLst/>
                          <a:latin typeface="Consolas" panose="020B0609020204030204" pitchFamily="49" charset="0"/>
                        </a:rPr>
                        <a:t>&lt;/order&gt;</a:t>
                      </a:r>
                      <a:endParaRPr lang="en-US" sz="2000">
                        <a:solidFill>
                          <a:schemeClr val="tx1"/>
                        </a:solidFill>
                        <a:effectLst/>
                        <a:latin typeface="Consolas" panose="020B0609020204030204" pitchFamily="49"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3071446" y="-92612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Arial" panose="020B0604020202020204" pitchFamily="34" charset="0"/>
              </a:rPr>
              <a:t/>
            </a:r>
            <a:br>
              <a:rPr kumimoji="0" lang="en-US" altLang="en-US" sz="1800" b="0" i="0" u="none" strike="noStrike" cap="none" normalizeH="0" baseline="0" smtClean="0">
                <a:ln>
                  <a:noFill/>
                </a:ln>
                <a:solidFill>
                  <a:schemeClr val="tx1"/>
                </a:solidFill>
                <a:effectLst/>
                <a:latin typeface="Arial" panose="020B0604020202020204" pitchFamily="34" charset="0"/>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7" name="TextBox 6"/>
          <p:cNvSpPr txBox="1"/>
          <p:nvPr/>
        </p:nvSpPr>
        <p:spPr>
          <a:xfrm>
            <a:off x="575495" y="1086746"/>
            <a:ext cx="7822462" cy="369332"/>
          </a:xfrm>
          <a:prstGeom prst="rect">
            <a:avLst/>
          </a:prstGeom>
          <a:noFill/>
        </p:spPr>
        <p:txBody>
          <a:bodyPr wrap="none" rtlCol="0">
            <a:spAutoFit/>
          </a:bodyPr>
          <a:lstStyle/>
          <a:p>
            <a:r>
              <a:rPr lang="en-US" b="1" i="1" smtClean="0"/>
              <a:t>Mã lệnh định nghĩa cấu trúc dữ liệu XML chứa  thông tin chi tiết sản phẩm</a:t>
            </a:r>
            <a:endParaRPr lang="en-US" b="1" i="1"/>
          </a:p>
        </p:txBody>
      </p:sp>
    </p:spTree>
    <p:extLst>
      <p:ext uri="{BB962C8B-B14F-4D97-AF65-F5344CB8AC3E}">
        <p14:creationId xmlns:p14="http://schemas.microsoft.com/office/powerpoint/2010/main" val="786437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Tạo đối tượng SQLXML và chèn một văn bản XML, OrderDetails vào một cột của bảng sử dụng đối tượng SQLXML</a:t>
            </a:r>
          </a:p>
          <a:p>
            <a:endParaRPr lang="en-US"/>
          </a:p>
        </p:txBody>
      </p:sp>
      <p:sp>
        <p:nvSpPr>
          <p:cNvPr id="4" name="Rectangle 3"/>
          <p:cNvSpPr/>
          <p:nvPr/>
        </p:nvSpPr>
        <p:spPr>
          <a:xfrm>
            <a:off x="867508" y="2512952"/>
            <a:ext cx="7971692" cy="4185761"/>
          </a:xfrm>
          <a:prstGeom prst="rect">
            <a:avLst/>
          </a:prstGeom>
        </p:spPr>
        <p:txBody>
          <a:bodyPr wrap="square">
            <a:spAutoFit/>
          </a:bodyPr>
          <a:lstStyle/>
          <a:p>
            <a:r>
              <a:rPr lang="en-US" sz="1600">
                <a:latin typeface="Consolas" panose="020B0609020204030204" pitchFamily="49" charset="0"/>
              </a:rPr>
              <a:t>public static void main(String[] args) {</a:t>
            </a:r>
          </a:p>
          <a:p>
            <a:pPr lvl="1"/>
            <a:r>
              <a:rPr lang="en-US" sz="1600">
                <a:latin typeface="Consolas" panose="020B0609020204030204" pitchFamily="49" charset="0"/>
              </a:rPr>
              <a:t>String jdbcUrl =”jdbc:sqlserver://10.2.10.72\\SQLExpress;databaseName=MyR</a:t>
            </a:r>
          </a:p>
          <a:p>
            <a:pPr lvl="1"/>
            <a:r>
              <a:rPr lang="en-US" sz="1600">
                <a:latin typeface="Consolas" panose="020B0609020204030204" pitchFamily="49" charset="0"/>
              </a:rPr>
              <a:t>hythmMusicLibrary;”;</a:t>
            </a:r>
          </a:p>
          <a:p>
            <a:pPr lvl="1"/>
            <a:r>
              <a:rPr lang="en-US" sz="1600">
                <a:latin typeface="Consolas" panose="020B0609020204030204" pitchFamily="49" charset="0"/>
              </a:rPr>
              <a:t>String jdbcUser = “sa”;</a:t>
            </a:r>
          </a:p>
          <a:p>
            <a:pPr lvl="1"/>
            <a:r>
              <a:rPr lang="en-US" sz="1600">
                <a:latin typeface="Consolas" panose="020B0609020204030204" pitchFamily="49" charset="0"/>
              </a:rPr>
              <a:t>String jdbcPassword = “playware_123”;</a:t>
            </a:r>
          </a:p>
          <a:p>
            <a:pPr lvl="1"/>
            <a:r>
              <a:rPr lang="en-US" sz="1600">
                <a:latin typeface="Consolas" panose="020B0609020204030204" pitchFamily="49" charset="0"/>
              </a:rPr>
              <a:t>try {</a:t>
            </a:r>
          </a:p>
          <a:p>
            <a:pPr lvl="1"/>
            <a:r>
              <a:rPr lang="en-US" sz="1600">
                <a:latin typeface="Consolas" panose="020B0609020204030204" pitchFamily="49" charset="0"/>
              </a:rPr>
              <a:t>Connection cn = DriverManager.getConnection(jdbcUrl, jdbcUser,</a:t>
            </a:r>
          </a:p>
          <a:p>
            <a:pPr lvl="1"/>
            <a:r>
              <a:rPr lang="en-US" sz="1600">
                <a:latin typeface="Consolas" panose="020B0609020204030204" pitchFamily="49" charset="0"/>
              </a:rPr>
              <a:t>jdbcpassword);</a:t>
            </a:r>
          </a:p>
          <a:p>
            <a:pPr lvl="1"/>
            <a:r>
              <a:rPr lang="en-US" sz="1600">
                <a:latin typeface="Consolas" panose="020B0609020204030204" pitchFamily="49" charset="0"/>
              </a:rPr>
              <a:t>Statement stmtDetails = cn.createStatement();</a:t>
            </a:r>
          </a:p>
          <a:p>
            <a:pPr lvl="1"/>
            <a:r>
              <a:rPr lang="en-US" sz="1600">
                <a:latin typeface="Consolas" panose="020B0609020204030204" pitchFamily="49" charset="0"/>
              </a:rPr>
              <a:t>String strSQL = “Create table Invoice(Id int, OrderDetails xml)”;</a:t>
            </a:r>
          </a:p>
          <a:p>
            <a:pPr lvl="1"/>
            <a:r>
              <a:rPr lang="en-US" sz="1600">
                <a:latin typeface="Consolas" panose="020B0609020204030204" pitchFamily="49" charset="0"/>
              </a:rPr>
              <a:t>boolean result = stmtDetails.execute(strSQL</a:t>
            </a:r>
            <a:r>
              <a:rPr lang="en-US" sz="1600" smtClean="0">
                <a:latin typeface="Consolas" panose="020B0609020204030204" pitchFamily="49" charset="0"/>
              </a:rPr>
              <a:t>);</a:t>
            </a:r>
          </a:p>
          <a:p>
            <a:pPr lvl="1"/>
            <a:r>
              <a:rPr lang="en-US" sz="1600">
                <a:latin typeface="Consolas" panose="020B0609020204030204" pitchFamily="49" charset="0"/>
              </a:rPr>
              <a:t>SQLXML order = cn.createSQLXML();</a:t>
            </a:r>
          </a:p>
          <a:p>
            <a:pPr lvl="1"/>
            <a:r>
              <a:rPr lang="en-US" sz="1600">
                <a:latin typeface="Consolas" panose="020B0609020204030204" pitchFamily="49" charset="0"/>
              </a:rPr>
              <a:t>order.setString(“&lt;order id =\”O101\”&gt;”+</a:t>
            </a:r>
          </a:p>
          <a:p>
            <a:pPr lvl="2"/>
            <a:r>
              <a:rPr lang="en-US" sz="1600">
                <a:latin typeface="Consolas" panose="020B0609020204030204" pitchFamily="49" charset="0"/>
              </a:rPr>
              <a:t>“&lt;items&gt;” +</a:t>
            </a:r>
          </a:p>
          <a:p>
            <a:pPr lvl="2"/>
            <a:endParaRPr lang="en-US" sz="1600">
              <a:latin typeface="Consolas" panose="020B0609020204030204" pitchFamily="49" charset="0"/>
            </a:endParaRPr>
          </a:p>
        </p:txBody>
      </p:sp>
    </p:spTree>
    <p:extLst>
      <p:ext uri="{BB962C8B-B14F-4D97-AF65-F5344CB8AC3E}">
        <p14:creationId xmlns:p14="http://schemas.microsoft.com/office/powerpoint/2010/main" val="22523309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Rectangle 3"/>
          <p:cNvSpPr/>
          <p:nvPr/>
        </p:nvSpPr>
        <p:spPr>
          <a:xfrm>
            <a:off x="515815" y="1082737"/>
            <a:ext cx="8346831" cy="5586145"/>
          </a:xfrm>
          <a:prstGeom prst="rect">
            <a:avLst/>
          </a:prstGeom>
        </p:spPr>
        <p:txBody>
          <a:bodyPr wrap="square">
            <a:spAutoFit/>
          </a:bodyPr>
          <a:lstStyle/>
          <a:p>
            <a:pPr lvl="1"/>
            <a:r>
              <a:rPr lang="en-US" sz="1700" smtClean="0">
                <a:latin typeface="Consolas" panose="020B0609020204030204" pitchFamily="49" charset="0"/>
              </a:rPr>
              <a:t>“&lt;</a:t>
            </a:r>
            <a:r>
              <a:rPr lang="en-US" sz="1700">
                <a:latin typeface="Consolas" panose="020B0609020204030204" pitchFamily="49" charset="0"/>
              </a:rPr>
              <a:t>item id=\”1\”&gt;” +</a:t>
            </a:r>
          </a:p>
          <a:p>
            <a:pPr lvl="1"/>
            <a:r>
              <a:rPr lang="en-US" sz="1700">
                <a:latin typeface="Consolas" panose="020B0609020204030204" pitchFamily="49" charset="0"/>
              </a:rPr>
              <a:t>“&lt;name&gt;Book&lt;/name&gt;” +</a:t>
            </a:r>
          </a:p>
          <a:p>
            <a:pPr lvl="1"/>
            <a:r>
              <a:rPr lang="en-US" sz="1700">
                <a:latin typeface="Consolas" panose="020B0609020204030204" pitchFamily="49" charset="0"/>
              </a:rPr>
              <a:t>“&lt;quantity&gt;5&lt;/quantity&gt;” +</a:t>
            </a:r>
          </a:p>
          <a:p>
            <a:pPr lvl="1"/>
            <a:r>
              <a:rPr lang="en-US" sz="1700">
                <a:latin typeface="Consolas" panose="020B0609020204030204" pitchFamily="49" charset="0"/>
              </a:rPr>
              <a:t>“&lt;unitprice&gt;15.95&lt;/unitprice&gt;” +</a:t>
            </a:r>
          </a:p>
          <a:p>
            <a:pPr lvl="1"/>
            <a:r>
              <a:rPr lang="en-US" sz="1700">
                <a:latin typeface="Consolas" panose="020B0609020204030204" pitchFamily="49" charset="0"/>
              </a:rPr>
              <a:t>“&lt;/item&gt;”+</a:t>
            </a:r>
          </a:p>
          <a:p>
            <a:pPr lvl="1"/>
            <a:r>
              <a:rPr lang="en-US" sz="1700">
                <a:latin typeface="Consolas" panose="020B0609020204030204" pitchFamily="49" charset="0"/>
              </a:rPr>
              <a:t>“&lt;item id=\”2\”&gt;”+</a:t>
            </a:r>
          </a:p>
          <a:p>
            <a:pPr lvl="1"/>
            <a:r>
              <a:rPr lang="en-US" sz="1700">
                <a:latin typeface="Consolas" panose="020B0609020204030204" pitchFamily="49" charset="0"/>
              </a:rPr>
              <a:t>“&lt;name&gt;DVD Player&lt;/name&gt;”+</a:t>
            </a:r>
          </a:p>
          <a:p>
            <a:pPr lvl="1"/>
            <a:r>
              <a:rPr lang="en-US" sz="1700">
                <a:latin typeface="Consolas" panose="020B0609020204030204" pitchFamily="49" charset="0"/>
              </a:rPr>
              <a:t>“&lt;quantity&gt;3&lt;/quantity&gt;”+</a:t>
            </a:r>
          </a:p>
          <a:p>
            <a:pPr lvl="1"/>
            <a:r>
              <a:rPr lang="en-US" sz="1700">
                <a:latin typeface="Consolas" panose="020B0609020204030204" pitchFamily="49" charset="0"/>
              </a:rPr>
              <a:t>“&lt;unitprice&gt;103.95&lt;/unitprice&gt;”+</a:t>
            </a:r>
          </a:p>
          <a:p>
            <a:pPr lvl="1"/>
            <a:r>
              <a:rPr lang="en-US" sz="1700">
                <a:latin typeface="Consolas" panose="020B0609020204030204" pitchFamily="49" charset="0"/>
              </a:rPr>
              <a:t>“&lt;/item&gt;”+</a:t>
            </a:r>
          </a:p>
          <a:p>
            <a:pPr lvl="1"/>
            <a:r>
              <a:rPr lang="en-US" sz="1700">
                <a:latin typeface="Consolas" panose="020B0609020204030204" pitchFamily="49" charset="0"/>
              </a:rPr>
              <a:t>“&lt;/items&gt;”+</a:t>
            </a:r>
          </a:p>
          <a:p>
            <a:pPr lvl="1"/>
            <a:r>
              <a:rPr lang="en-US" sz="1700">
                <a:latin typeface="Consolas" panose="020B0609020204030204" pitchFamily="49" charset="0"/>
              </a:rPr>
              <a:t>“&lt;/order&gt;”);</a:t>
            </a:r>
          </a:p>
          <a:p>
            <a:r>
              <a:rPr lang="en-US" sz="1700">
                <a:latin typeface="Consolas" panose="020B0609020204030204" pitchFamily="49" charset="0"/>
              </a:rPr>
              <a:t>String SQLString = “Insert into Invoice(Id, OrderDetails) values(?,?)”;</a:t>
            </a:r>
          </a:p>
          <a:p>
            <a:r>
              <a:rPr lang="en-US" sz="1700">
                <a:latin typeface="Consolas" panose="020B0609020204030204" pitchFamily="49" charset="0"/>
              </a:rPr>
              <a:t>PreparedStatement pstDetails = cn.prepareStatement(SQLString);</a:t>
            </a:r>
          </a:p>
          <a:p>
            <a:r>
              <a:rPr lang="en-US" sz="1700">
                <a:latin typeface="Consolas" panose="020B0609020204030204" pitchFamily="49" charset="0"/>
              </a:rPr>
              <a:t>pstDetails.setInt(1,1000);</a:t>
            </a:r>
          </a:p>
          <a:p>
            <a:r>
              <a:rPr lang="en-US" sz="1700">
                <a:latin typeface="Consolas" panose="020B0609020204030204" pitchFamily="49" charset="0"/>
              </a:rPr>
              <a:t>pstDetails.setSQLXML(2,order);</a:t>
            </a:r>
          </a:p>
          <a:p>
            <a:r>
              <a:rPr lang="en-US" sz="1700">
                <a:latin typeface="Consolas" panose="020B0609020204030204" pitchFamily="49" charset="0"/>
              </a:rPr>
              <a:t>pstDetails.executeUpdate();</a:t>
            </a:r>
          </a:p>
          <a:p>
            <a:r>
              <a:rPr lang="en-US" sz="1700">
                <a:latin typeface="Consolas" panose="020B0609020204030204" pitchFamily="49" charset="0"/>
              </a:rPr>
              <a:t>order.free();</a:t>
            </a:r>
          </a:p>
          <a:p>
            <a:r>
              <a:rPr lang="en-US" sz="1700">
                <a:latin typeface="Consolas" panose="020B0609020204030204" pitchFamily="49" charset="0"/>
              </a:rPr>
              <a:t>} catch(Exception e){}</a:t>
            </a:r>
          </a:p>
          <a:p>
            <a:r>
              <a:rPr lang="en-US" sz="1700">
                <a:latin typeface="Consolas" panose="020B0609020204030204" pitchFamily="49" charset="0"/>
              </a:rPr>
              <a:t>} }</a:t>
            </a:r>
          </a:p>
        </p:txBody>
      </p:sp>
    </p:spTree>
    <p:extLst>
      <p:ext uri="{BB962C8B-B14F-4D97-AF65-F5344CB8AC3E}">
        <p14:creationId xmlns:p14="http://schemas.microsoft.com/office/powerpoint/2010/main" val="1894553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Đoạn chương trình cho thấy cách lưu trữ dữ liệu trong một bảng CSDL sử dụng đối tượng SQLXML. </a:t>
            </a:r>
          </a:p>
          <a:p>
            <a:pPr lvl="1"/>
            <a:r>
              <a:rPr lang="en-US" smtClean="0"/>
              <a:t>Khởi tạo kết nối</a:t>
            </a:r>
          </a:p>
          <a:p>
            <a:pPr lvl="1"/>
            <a:r>
              <a:rPr lang="en-US" smtClean="0"/>
              <a:t>Tạo đối tượng order sử dụng đối tượng kết nối với phương thức createSQLXML();</a:t>
            </a:r>
          </a:p>
          <a:p>
            <a:pPr lvl="1"/>
            <a:r>
              <a:rPr lang="en-US" smtClean="0"/>
              <a:t>Sử dụng phương thức setString để thiết lập nội dung cho đối tượng dữ liệu XML</a:t>
            </a:r>
          </a:p>
          <a:p>
            <a:pPr lvl="1"/>
            <a:r>
              <a:rPr lang="en-US" smtClean="0"/>
              <a:t>Sử dụng phương thức prepareStatetment để thực thi câu lệnh Insert dữ liệu và sử dụng phương thức setSQLXML để thiết lập dữ liệu cho cột XML với giá trị là đối tượng order kiểu SQLXML</a:t>
            </a:r>
          </a:p>
          <a:p>
            <a:pPr lvl="1"/>
            <a:endParaRPr lang="en-US"/>
          </a:p>
        </p:txBody>
      </p:sp>
    </p:spTree>
    <p:extLst>
      <p:ext uri="{BB962C8B-B14F-4D97-AF65-F5344CB8AC3E}">
        <p14:creationId xmlns:p14="http://schemas.microsoft.com/office/powerpoint/2010/main" val="3869899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trích rút dữ liệu XML từ CSDL</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70637607"/>
              </p:ext>
            </p:extLst>
          </p:nvPr>
        </p:nvGraphicFramePr>
        <p:xfrm>
          <a:off x="996462" y="1539066"/>
          <a:ext cx="7611208" cy="2593071"/>
        </p:xfrm>
        <a:graphic>
          <a:graphicData uri="http://schemas.openxmlformats.org/drawingml/2006/table">
            <a:tbl>
              <a:tblPr/>
              <a:tblGrid>
                <a:gridCol w="7611208"/>
              </a:tblGrid>
              <a:tr h="2593071">
                <a:tc>
                  <a:txBody>
                    <a:bodyPr/>
                    <a:lstStyle/>
                    <a:p>
                      <a:r>
                        <a:rPr lang="en-US" sz="1800" b="0" i="0">
                          <a:solidFill>
                            <a:srgbClr val="242021"/>
                          </a:solidFill>
                          <a:effectLst/>
                          <a:latin typeface="Consolas" panose="020B0609020204030204" pitchFamily="49" charset="0"/>
                        </a:rPr>
                        <a:t>pstDetails = cn.prepareStatement(“SELECT * FROM Invoice WHERE Id=?”);</a:t>
                      </a:r>
                      <a:br>
                        <a:rPr lang="en-US" sz="1800" b="0" i="0">
                          <a:solidFill>
                            <a:srgbClr val="242021"/>
                          </a:solidFill>
                          <a:effectLst/>
                          <a:latin typeface="Consolas" panose="020B0609020204030204" pitchFamily="49" charset="0"/>
                        </a:rPr>
                      </a:br>
                      <a:r>
                        <a:rPr lang="en-US" sz="1800" b="0" i="0">
                          <a:solidFill>
                            <a:srgbClr val="242021"/>
                          </a:solidFill>
                          <a:effectLst/>
                          <a:latin typeface="Consolas" panose="020B0609020204030204" pitchFamily="49" charset="0"/>
                        </a:rPr>
                        <a:t>pstDetails.setInt(1, 1000);</a:t>
                      </a:r>
                      <a:br>
                        <a:rPr lang="en-US" sz="1800" b="0" i="0">
                          <a:solidFill>
                            <a:srgbClr val="242021"/>
                          </a:solidFill>
                          <a:effectLst/>
                          <a:latin typeface="Consolas" panose="020B0609020204030204" pitchFamily="49" charset="0"/>
                        </a:rPr>
                      </a:br>
                      <a:r>
                        <a:rPr lang="en-US" sz="1800" b="0" i="0">
                          <a:solidFill>
                            <a:srgbClr val="242021"/>
                          </a:solidFill>
                          <a:effectLst/>
                          <a:latin typeface="Consolas" panose="020B0609020204030204" pitchFamily="49" charset="0"/>
                        </a:rPr>
                        <a:t>ResultSet rsDetails = pstDetails.executeQuery();</a:t>
                      </a:r>
                      <a:br>
                        <a:rPr lang="en-US" sz="1800" b="0" i="0">
                          <a:solidFill>
                            <a:srgbClr val="242021"/>
                          </a:solidFill>
                          <a:effectLst/>
                          <a:latin typeface="Consolas" panose="020B0609020204030204" pitchFamily="49" charset="0"/>
                        </a:rPr>
                      </a:br>
                      <a:r>
                        <a:rPr lang="en-US" sz="1800" b="0" i="0">
                          <a:solidFill>
                            <a:srgbClr val="242021"/>
                          </a:solidFill>
                          <a:effectLst/>
                          <a:latin typeface="Consolas" panose="020B0609020204030204" pitchFamily="49" charset="0"/>
                        </a:rPr>
                        <a:t>while(rsDetails.next()) {</a:t>
                      </a:r>
                      <a:br>
                        <a:rPr lang="en-US" sz="1800" b="0" i="0">
                          <a:solidFill>
                            <a:srgbClr val="242021"/>
                          </a:solidFill>
                          <a:effectLst/>
                          <a:latin typeface="Consolas" panose="020B0609020204030204" pitchFamily="49" charset="0"/>
                        </a:rPr>
                      </a:br>
                      <a:r>
                        <a:rPr lang="en-US" sz="1800" b="0" i="0">
                          <a:solidFill>
                            <a:srgbClr val="242021"/>
                          </a:solidFill>
                          <a:effectLst/>
                          <a:latin typeface="Consolas" panose="020B0609020204030204" pitchFamily="49" charset="0"/>
                        </a:rPr>
                        <a:t>SQLXML sqlXML = rsDetails.getSQLXML(2);</a:t>
                      </a:r>
                      <a:br>
                        <a:rPr lang="en-US" sz="1800" b="0" i="0">
                          <a:solidFill>
                            <a:srgbClr val="242021"/>
                          </a:solidFill>
                          <a:effectLst/>
                          <a:latin typeface="Consolas" panose="020B0609020204030204" pitchFamily="49" charset="0"/>
                        </a:rPr>
                      </a:br>
                      <a:r>
                        <a:rPr lang="en-US" sz="1800" b="0" i="0">
                          <a:solidFill>
                            <a:srgbClr val="242021"/>
                          </a:solidFill>
                          <a:effectLst/>
                          <a:latin typeface="Consolas" panose="020B0609020204030204" pitchFamily="49" charset="0"/>
                        </a:rPr>
                        <a:t>System.out.println(sqlXML.getString());</a:t>
                      </a:r>
                      <a:br>
                        <a:rPr lang="en-US" sz="1800" b="0" i="0">
                          <a:solidFill>
                            <a:srgbClr val="242021"/>
                          </a:solidFill>
                          <a:effectLst/>
                          <a:latin typeface="Consolas" panose="020B0609020204030204" pitchFamily="49" charset="0"/>
                        </a:rPr>
                      </a:br>
                      <a:r>
                        <a:rPr lang="en-US" sz="1800" b="0" i="0">
                          <a:solidFill>
                            <a:srgbClr val="242021"/>
                          </a:solidFill>
                          <a:effectLst/>
                          <a:latin typeface="Consolas" panose="020B0609020204030204" pitchFamily="49" charset="0"/>
                        </a:rPr>
                        <a:t>}</a:t>
                      </a:r>
                      <a:endParaRPr lang="en-US" sz="1800">
                        <a:effectLst/>
                        <a:latin typeface="Consolas" panose="020B0609020204030204" pitchFamily="49"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2801815" y="-1631758"/>
            <a:ext cx="72101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chemeClr val="tx1"/>
                </a:solidFill>
                <a:effectLst/>
                <a:latin typeface="Arial" panose="020B0604020202020204" pitchFamily="34" charset="0"/>
              </a:rPr>
              <a:t/>
            </a:r>
            <a:br>
              <a:rPr kumimoji="0" lang="en-US" altLang="en-US" sz="2000" b="0" i="0" u="none" strike="noStrike" cap="none" normalizeH="0" baseline="0" smtClean="0">
                <a:ln>
                  <a:noFill/>
                </a:ln>
                <a:solidFill>
                  <a:schemeClr val="tx1"/>
                </a:solidFill>
                <a:effectLst/>
                <a:latin typeface="Arial" panose="020B0604020202020204" pitchFamily="34" charset="0"/>
              </a:rPr>
            </a:br>
            <a:endParaRPr kumimoji="0" lang="en-US" altLang="en-US" sz="2000" b="0" i="0" u="none" strike="noStrike" cap="none" normalizeH="0" baseline="0" smtClean="0">
              <a:ln>
                <a:noFill/>
              </a:ln>
              <a:solidFill>
                <a:schemeClr val="tx1"/>
              </a:solidFill>
              <a:effectLst/>
              <a:latin typeface="Arial" panose="020B0604020202020204" pitchFamily="34" charset="0"/>
            </a:endParaRPr>
          </a:p>
        </p:txBody>
      </p:sp>
      <p:sp>
        <p:nvSpPr>
          <p:cNvPr id="6" name="TextBox 5"/>
          <p:cNvSpPr txBox="1"/>
          <p:nvPr/>
        </p:nvSpPr>
        <p:spPr>
          <a:xfrm>
            <a:off x="863600" y="4390943"/>
            <a:ext cx="7744070" cy="1569660"/>
          </a:xfrm>
          <a:prstGeom prst="rect">
            <a:avLst/>
          </a:prstGeom>
          <a:noFill/>
        </p:spPr>
        <p:txBody>
          <a:bodyPr wrap="square" rtlCol="0">
            <a:spAutoFit/>
          </a:bodyPr>
          <a:lstStyle/>
          <a:p>
            <a:pPr marL="342900" indent="-342900" algn="just">
              <a:buFont typeface="Arial" panose="020B0604020202020204" pitchFamily="34" charset="0"/>
              <a:buChar char="•"/>
            </a:pPr>
            <a:r>
              <a:rPr lang="en-US" sz="2400">
                <a:solidFill>
                  <a:srgbClr val="0033CC"/>
                </a:solidFill>
                <a:latin typeface="+mj-lt"/>
                <a:ea typeface="Tahoma" panose="020B0604030504040204" pitchFamily="34" charset="0"/>
                <a:cs typeface="Arial" panose="020B0604020202020204" pitchFamily="34" charset="0"/>
              </a:rPr>
              <a:t>Mã trích rút dữ liệu từ CSDL bao gồm cả giá trị dữ liệu XML. Đối tượng PreparedStatement là thể hiện chứa truy vấn SQL. Một đối tượng ResultSet là thể hiện chứ kết quả trích rút dữ liệu của truy vấn. </a:t>
            </a:r>
            <a:endParaRPr lang="en-US" sz="2400">
              <a:solidFill>
                <a:srgbClr val="0033CC"/>
              </a:solidFill>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3052041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cập nhật dữ liệu XML</a:t>
            </a:r>
            <a:endParaRPr lang="en-US"/>
          </a:p>
        </p:txBody>
      </p:sp>
      <p:sp>
        <p:nvSpPr>
          <p:cNvPr id="4" name="Rectangle 3"/>
          <p:cNvSpPr/>
          <p:nvPr/>
        </p:nvSpPr>
        <p:spPr>
          <a:xfrm>
            <a:off x="363414" y="1228727"/>
            <a:ext cx="8323385" cy="5355312"/>
          </a:xfrm>
          <a:prstGeom prst="rect">
            <a:avLst/>
          </a:prstGeom>
        </p:spPr>
        <p:txBody>
          <a:bodyPr wrap="square">
            <a:spAutoFit/>
          </a:bodyPr>
          <a:lstStyle/>
          <a:p>
            <a:r>
              <a:rPr lang="en-US">
                <a:latin typeface="Consolas" panose="020B0609020204030204" pitchFamily="49" charset="0"/>
              </a:rPr>
              <a:t>Connection cn = DriverManager.getConnection(jdbcUrl, jdbcUser,</a:t>
            </a:r>
          </a:p>
          <a:p>
            <a:r>
              <a:rPr lang="en-US">
                <a:latin typeface="Consolas" panose="020B0609020204030204" pitchFamily="49" charset="0"/>
              </a:rPr>
              <a:t>jdbcPassword);</a:t>
            </a:r>
          </a:p>
          <a:p>
            <a:r>
              <a:rPr lang="en-US">
                <a:latin typeface="Consolas" panose="020B0609020204030204" pitchFamily="49" charset="0"/>
              </a:rPr>
              <a:t>Statement stmtDetails = cn.createStatement(ResultSet.TYPE_SCROLL_SENSITIVE,</a:t>
            </a:r>
          </a:p>
          <a:p>
            <a:r>
              <a:rPr lang="en-US">
                <a:latin typeface="Consolas" panose="020B0609020204030204" pitchFamily="49" charset="0"/>
              </a:rPr>
              <a:t>ResultSet.CONCUR_UPDATABLE);</a:t>
            </a:r>
          </a:p>
          <a:p>
            <a:r>
              <a:rPr lang="en-US">
                <a:latin typeface="Consolas" panose="020B0609020204030204" pitchFamily="49" charset="0"/>
              </a:rPr>
              <a:t>SQLXML order = cn.createSQLXML();</a:t>
            </a:r>
          </a:p>
          <a:p>
            <a:r>
              <a:rPr lang="en-US">
                <a:latin typeface="Consolas" panose="020B0609020204030204" pitchFamily="49" charset="0"/>
              </a:rPr>
              <a:t>order.setString(“&lt;order id=\”O101\”&gt;”+</a:t>
            </a:r>
          </a:p>
          <a:p>
            <a:r>
              <a:rPr lang="en-US">
                <a:latin typeface="Consolas" panose="020B0609020204030204" pitchFamily="49" charset="0"/>
              </a:rPr>
              <a:t>“&lt;items&gt;”+</a:t>
            </a:r>
          </a:p>
          <a:p>
            <a:r>
              <a:rPr lang="en-US">
                <a:latin typeface="Consolas" panose="020B0609020204030204" pitchFamily="49" charset="0"/>
              </a:rPr>
              <a:t>“&lt;item id=\”3\”&gt;”+</a:t>
            </a:r>
          </a:p>
          <a:p>
            <a:r>
              <a:rPr lang="en-US">
                <a:latin typeface="Consolas" panose="020B0609020204030204" pitchFamily="49" charset="0"/>
              </a:rPr>
              <a:t>“&lt;name&gt;MP3 Player&lt;/name&gt;”+</a:t>
            </a:r>
          </a:p>
          <a:p>
            <a:r>
              <a:rPr lang="en-US">
                <a:latin typeface="Consolas" panose="020B0609020204030204" pitchFamily="49" charset="0"/>
              </a:rPr>
              <a:t>“&lt;quantity&gt;3&lt;/quantity&gt;”+</a:t>
            </a:r>
          </a:p>
          <a:p>
            <a:r>
              <a:rPr lang="en-US">
                <a:latin typeface="Consolas" panose="020B0609020204030204" pitchFamily="49" charset="0"/>
              </a:rPr>
              <a:t>“&lt;unitprice&gt;12.45&lt;/unitprice&gt;”+</a:t>
            </a:r>
          </a:p>
          <a:p>
            <a:r>
              <a:rPr lang="en-US">
                <a:latin typeface="Consolas" panose="020B0609020204030204" pitchFamily="49" charset="0"/>
              </a:rPr>
              <a:t>“&lt;/item&gt;”+</a:t>
            </a:r>
            <a:br>
              <a:rPr lang="en-US">
                <a:latin typeface="Consolas" panose="020B0609020204030204" pitchFamily="49" charset="0"/>
              </a:rPr>
            </a:br>
            <a:r>
              <a:rPr lang="en-US">
                <a:latin typeface="Consolas" panose="020B0609020204030204" pitchFamily="49" charset="0"/>
              </a:rPr>
              <a:t>“&lt;/items&gt;”+</a:t>
            </a:r>
          </a:p>
          <a:p>
            <a:r>
              <a:rPr lang="en-US">
                <a:latin typeface="Consolas" panose="020B0609020204030204" pitchFamily="49" charset="0"/>
              </a:rPr>
              <a:t>“&lt;/order&gt;”);</a:t>
            </a:r>
          </a:p>
          <a:p>
            <a:r>
              <a:rPr lang="en-US">
                <a:latin typeface="Consolas" panose="020B0609020204030204" pitchFamily="49" charset="0"/>
              </a:rPr>
              <a:t>ResultSet rsDetails = stmtDetails.executeQuery(“SELECT * from Invoice”);</a:t>
            </a:r>
          </a:p>
          <a:p>
            <a:r>
              <a:rPr lang="en-US">
                <a:latin typeface="Consolas" panose="020B0609020204030204" pitchFamily="49" charset="0"/>
              </a:rPr>
              <a:t>rsDetails.moveToInsertRow();</a:t>
            </a:r>
          </a:p>
          <a:p>
            <a:r>
              <a:rPr lang="en-US">
                <a:latin typeface="Consolas" panose="020B0609020204030204" pitchFamily="49" charset="0"/>
              </a:rPr>
              <a:t>rsDetails.updateInt(1, 3</a:t>
            </a:r>
            <a:r>
              <a:rPr lang="en-US" smtClean="0">
                <a:latin typeface="Consolas" panose="020B0609020204030204" pitchFamily="49" charset="0"/>
              </a:rPr>
              <a:t>);</a:t>
            </a:r>
            <a:endParaRPr lang="en-US">
              <a:latin typeface="Consolas" panose="020B0609020204030204" pitchFamily="49" charset="0"/>
            </a:endParaRPr>
          </a:p>
        </p:txBody>
      </p:sp>
    </p:spTree>
    <p:extLst>
      <p:ext uri="{BB962C8B-B14F-4D97-AF65-F5344CB8AC3E}">
        <p14:creationId xmlns:p14="http://schemas.microsoft.com/office/powerpoint/2010/main" val="2294132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smtClean="0"/>
              <a:t>Ví dụ mã lệnh trích rút phần tử trong luồng XML</a:t>
            </a:r>
            <a:endParaRPr lang="en-US" sz="2400"/>
          </a:p>
        </p:txBody>
      </p:sp>
      <p:sp>
        <p:nvSpPr>
          <p:cNvPr id="4" name="Rectangle 3"/>
          <p:cNvSpPr/>
          <p:nvPr/>
        </p:nvSpPr>
        <p:spPr>
          <a:xfrm>
            <a:off x="508000" y="1271855"/>
            <a:ext cx="8229600" cy="5586145"/>
          </a:xfrm>
          <a:prstGeom prst="rect">
            <a:avLst/>
          </a:prstGeom>
        </p:spPr>
        <p:txBody>
          <a:bodyPr wrap="square">
            <a:spAutoFit/>
          </a:bodyPr>
          <a:lstStyle/>
          <a:p>
            <a:r>
              <a:rPr lang="en-US" sz="1700">
                <a:latin typeface="Consolas" panose="020B0609020204030204" pitchFamily="49" charset="0"/>
              </a:rPr>
              <a:t>rsDetails.updateSQLXML(2, order);</a:t>
            </a:r>
          </a:p>
          <a:p>
            <a:r>
              <a:rPr lang="en-US" sz="1700">
                <a:latin typeface="Consolas" panose="020B0609020204030204" pitchFamily="49" charset="0"/>
              </a:rPr>
              <a:t>rsDetails.insertRow();</a:t>
            </a:r>
          </a:p>
          <a:p>
            <a:r>
              <a:rPr lang="en-US" sz="1700" smtClean="0">
                <a:latin typeface="Consolas" panose="020B0609020204030204" pitchFamily="49" charset="0"/>
              </a:rPr>
              <a:t>Connection </a:t>
            </a:r>
            <a:r>
              <a:rPr lang="en-US" sz="1700">
                <a:latin typeface="Consolas" panose="020B0609020204030204" pitchFamily="49" charset="0"/>
              </a:rPr>
              <a:t>cn = DriverManager.getConnection(jdbcUrl, jdbcUser,</a:t>
            </a:r>
          </a:p>
          <a:p>
            <a:r>
              <a:rPr lang="en-US" sz="1700">
                <a:latin typeface="Consolas" panose="020B0609020204030204" pitchFamily="49" charset="0"/>
              </a:rPr>
              <a:t>jdbcPassword);</a:t>
            </a:r>
          </a:p>
          <a:p>
            <a:r>
              <a:rPr lang="en-US" sz="1700">
                <a:latin typeface="Consolas" panose="020B0609020204030204" pitchFamily="49" charset="0"/>
              </a:rPr>
              <a:t>Statement stmtDetails = cn.createStatement(ResultSet.TYPE_SCROLL_SENSITIVE,</a:t>
            </a:r>
          </a:p>
          <a:p>
            <a:r>
              <a:rPr lang="en-US" sz="1700">
                <a:latin typeface="Consolas" panose="020B0609020204030204" pitchFamily="49" charset="0"/>
              </a:rPr>
              <a:t>ResultSet.CONCUR_UPDATABLE);</a:t>
            </a:r>
          </a:p>
          <a:p>
            <a:r>
              <a:rPr lang="en-US" sz="1700">
                <a:latin typeface="Consolas" panose="020B0609020204030204" pitchFamily="49" charset="0"/>
              </a:rPr>
              <a:t>ResultSet rsDetails = stmtDetails.executeQuery(“Select * from Invoice”);</a:t>
            </a:r>
          </a:p>
          <a:p>
            <a:r>
              <a:rPr lang="en-US" sz="1700">
                <a:latin typeface="Consolas" panose="020B0609020204030204" pitchFamily="49" charset="0"/>
              </a:rPr>
              <a:t>XMLStreamReader streamReader = null;</a:t>
            </a:r>
          </a:p>
          <a:p>
            <a:r>
              <a:rPr lang="en-US" sz="1700">
                <a:latin typeface="Consolas" panose="020B0609020204030204" pitchFamily="49" charset="0"/>
              </a:rPr>
              <a:t>ResultSet rsDetails = stmtDetails.executeQuery(“Select * from Invoice”);</a:t>
            </a:r>
          </a:p>
          <a:p>
            <a:r>
              <a:rPr lang="en-US" sz="1700">
                <a:latin typeface="Consolas" panose="020B0609020204030204" pitchFamily="49" charset="0"/>
              </a:rPr>
              <a:t>rsDetails.next();</a:t>
            </a:r>
          </a:p>
          <a:p>
            <a:r>
              <a:rPr lang="en-US" sz="1700">
                <a:latin typeface="Consolas" panose="020B0609020204030204" pitchFamily="49" charset="0"/>
              </a:rPr>
              <a:t>SQLXML sqlXML = rsDetails.getSQLXML(2);</a:t>
            </a:r>
          </a:p>
          <a:p>
            <a:r>
              <a:rPr lang="en-US" sz="1700">
                <a:latin typeface="Consolas" panose="020B0609020204030204" pitchFamily="49" charset="0"/>
              </a:rPr>
              <a:t>InputStream bStream = sqlXML.getBinaryStream();</a:t>
            </a:r>
          </a:p>
          <a:p>
            <a:r>
              <a:rPr lang="en-US" sz="1700">
                <a:latin typeface="Consolas" panose="020B0609020204030204" pitchFamily="49" charset="0"/>
              </a:rPr>
              <a:t>XMLInputFactory factory = XMLInputFactory.newInstance();</a:t>
            </a:r>
          </a:p>
          <a:p>
            <a:r>
              <a:rPr lang="en-US" sz="1700">
                <a:latin typeface="Consolas" panose="020B0609020204030204" pitchFamily="49" charset="0"/>
              </a:rPr>
              <a:t>XMLStreamReader streamReader = factory.createXMLStreamReader(bStream);</a:t>
            </a:r>
          </a:p>
          <a:p>
            <a:r>
              <a:rPr lang="en-US" sz="1700">
                <a:latin typeface="Consolas" panose="020B0609020204030204" pitchFamily="49" charset="0"/>
              </a:rPr>
              <a:t>while (streamReader.hasNext()) {</a:t>
            </a:r>
          </a:p>
          <a:p>
            <a:r>
              <a:rPr lang="en-US" sz="1700">
                <a:latin typeface="Consolas" panose="020B0609020204030204" pitchFamily="49" charset="0"/>
              </a:rPr>
              <a:t>int parseEvent = streamReader.next();</a:t>
            </a:r>
          </a:p>
          <a:p>
            <a:r>
              <a:rPr lang="en-US" sz="1700">
                <a:latin typeface="Consolas" panose="020B0609020204030204" pitchFamily="49" charset="0"/>
              </a:rPr>
              <a:t>System.out.println(“” + parseEvent</a:t>
            </a:r>
            <a:r>
              <a:rPr lang="en-US" sz="1700" smtClean="0">
                <a:latin typeface="Consolas" panose="020B0609020204030204" pitchFamily="49" charset="0"/>
              </a:rPr>
              <a:t>);}</a:t>
            </a:r>
            <a:endParaRPr lang="en-US" sz="1700">
              <a:latin typeface="Consolas" panose="020B0609020204030204" pitchFamily="49" charset="0"/>
            </a:endParaRPr>
          </a:p>
        </p:txBody>
      </p:sp>
    </p:spTree>
    <p:extLst>
      <p:ext uri="{BB962C8B-B14F-4D97-AF65-F5344CB8AC3E}">
        <p14:creationId xmlns:p14="http://schemas.microsoft.com/office/powerpoint/2010/main" val="653483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t>Giới thiệu</a:t>
            </a:r>
          </a:p>
          <a:p>
            <a:pPr marL="457200" indent="-457200">
              <a:buFont typeface="+mj-lt"/>
              <a:buAutoNum type="arabicPeriod"/>
            </a:pPr>
            <a:r>
              <a:rPr lang="en-US" sz="2400" b="1" smtClean="0"/>
              <a:t>Extensible </a:t>
            </a:r>
            <a:r>
              <a:rPr lang="en-US" sz="2400" b="1"/>
              <a:t>Markup Language (</a:t>
            </a:r>
            <a:r>
              <a:rPr lang="en-US" sz="2400" b="1" smtClean="0"/>
              <a:t>XML)</a:t>
            </a:r>
          </a:p>
          <a:p>
            <a:pPr marL="457200" indent="-457200">
              <a:buFont typeface="+mj-lt"/>
              <a:buAutoNum type="arabicPeriod"/>
            </a:pPr>
            <a:r>
              <a:rPr lang="en-US" sz="2400" b="1" smtClean="0"/>
              <a:t>Kiểu </a:t>
            </a:r>
            <a:r>
              <a:rPr lang="en-US" sz="2400" b="1"/>
              <a:t>dữ liệu SQLXML và </a:t>
            </a:r>
            <a:r>
              <a:rPr lang="en-US" sz="2400" b="1" smtClean="0"/>
              <a:t>XML</a:t>
            </a:r>
          </a:p>
          <a:p>
            <a:pPr marL="457200" indent="-457200">
              <a:buFont typeface="+mj-lt"/>
              <a:buAutoNum type="arabicPeriod"/>
            </a:pPr>
            <a:r>
              <a:rPr lang="en-US" sz="2400" b="1">
                <a:solidFill>
                  <a:srgbClr val="FF0000"/>
                </a:solidFill>
              </a:rPr>
              <a:t>Chữ ký số XML</a:t>
            </a:r>
            <a:endParaRPr lang="en-US" sz="2400" b="1" smtClean="0">
              <a:solidFill>
                <a:srgbClr val="FF0000"/>
              </a:solidFill>
            </a:endParaRPr>
          </a:p>
          <a:p>
            <a:pPr marL="457200" indent="-457200">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21</a:t>
            </a:fld>
            <a:endParaRPr lang="en-US"/>
          </a:p>
        </p:txBody>
      </p:sp>
    </p:spTree>
    <p:extLst>
      <p:ext uri="{BB962C8B-B14F-4D97-AF65-F5344CB8AC3E}">
        <p14:creationId xmlns:p14="http://schemas.microsoft.com/office/powerpoint/2010/main" val="14245878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7.4. Chữ ký số XML</a:t>
            </a:r>
            <a:endParaRPr lang="en-US"/>
          </a:p>
        </p:txBody>
      </p:sp>
      <p:sp>
        <p:nvSpPr>
          <p:cNvPr id="3" name="Content Placeholder 2"/>
          <p:cNvSpPr>
            <a:spLocks noGrp="1"/>
          </p:cNvSpPr>
          <p:nvPr>
            <p:ph idx="1"/>
          </p:nvPr>
        </p:nvSpPr>
        <p:spPr/>
        <p:txBody>
          <a:bodyPr/>
          <a:lstStyle/>
          <a:p>
            <a:r>
              <a:rPr lang="en-US" sz="2400" smtClean="0"/>
              <a:t>Chữ ký số giúp xác định một thông điệp số hay một tài liệu số là của tác giả nào. Một chữ ký số được tính toán bằng thuật toán mã hóa. Nó được kết nối vào một đối tượng dữ liệu để bất kỳ người nhận dữ liệu nào cũng có thể sử dụng chữ ký để xác minh nguồn gốc. Thường được sử dụng trong các gioa dịch tài chính nhằm phát hiện giả mạo.</a:t>
            </a:r>
          </a:p>
          <a:p>
            <a:r>
              <a:rPr lang="en-US" sz="2400" smtClean="0"/>
              <a:t>Chữ ký điện tử XML có thể được sử dụng trong các giao dịch XML. Chúng cung cấp xác thực và tính toàn vẹn dữ liệu. Chữ ký XML có thể được sử dụng để ký một phần của tài liệu XML thay vì toàn bộ tài liệu. </a:t>
            </a:r>
          </a:p>
          <a:p>
            <a:pPr lvl="1"/>
            <a:r>
              <a:rPr lang="en-US" sz="2000" smtClean="0"/>
              <a:t>Tính xác thực đảm bảo mức độ uy tín của người đã gửi tài liệu</a:t>
            </a:r>
          </a:p>
          <a:p>
            <a:pPr lvl="1"/>
            <a:r>
              <a:rPr lang="en-US" sz="2000" smtClean="0"/>
              <a:t>Tính toàn vẹn đảm bảo một tài liệu không bị giả mạo.</a:t>
            </a:r>
          </a:p>
          <a:p>
            <a:pPr marL="457200" lvl="1" indent="0">
              <a:buNone/>
            </a:pPr>
            <a:endParaRPr lang="en-US" sz="2000"/>
          </a:p>
        </p:txBody>
      </p:sp>
    </p:spTree>
    <p:extLst>
      <p:ext uri="{BB962C8B-B14F-4D97-AF65-F5344CB8AC3E}">
        <p14:creationId xmlns:p14="http://schemas.microsoft.com/office/powerpoint/2010/main" val="19591721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Với chữ ký XML ta có thể ký các loại tài nguyên khác nhau:</a:t>
            </a:r>
          </a:p>
          <a:p>
            <a:pPr lvl="1"/>
            <a:r>
              <a:rPr lang="en-US" smtClean="0"/>
              <a:t>HTML, JPG, tài liệu XML như một phần của tài liệu XML. </a:t>
            </a:r>
          </a:p>
          <a:p>
            <a:r>
              <a:rPr lang="en-US" smtClean="0"/>
              <a:t>Tài nguyên cần được ký điện tử phải có mã định dang tài nguyên đồng nhất (URI). Chữ ký XML có thể là bất kỳ loại nào trong 3 loại sau:</a:t>
            </a:r>
          </a:p>
          <a:p>
            <a:pPr lvl="1"/>
            <a:r>
              <a:rPr lang="en-US" smtClean="0"/>
              <a:t>Enveloped Signature (chữ ký bao bọc)</a:t>
            </a:r>
          </a:p>
          <a:p>
            <a:pPr lvl="1"/>
            <a:r>
              <a:rPr lang="en-US" smtClean="0"/>
              <a:t>Enveloping Signature (chữ ký bao trùm)</a:t>
            </a:r>
          </a:p>
          <a:p>
            <a:pPr lvl="1"/>
            <a:r>
              <a:rPr lang="en-US" smtClean="0"/>
              <a:t>Detached Signatures (chữ ký tách rời)</a:t>
            </a:r>
            <a:endParaRPr lang="en-US"/>
          </a:p>
        </p:txBody>
      </p:sp>
    </p:spTree>
    <p:extLst>
      <p:ext uri="{BB962C8B-B14F-4D97-AF65-F5344CB8AC3E}">
        <p14:creationId xmlns:p14="http://schemas.microsoft.com/office/powerpoint/2010/main" val="1869455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 loại chữ ký XML</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69937" y="1730672"/>
            <a:ext cx="2819794" cy="1238423"/>
          </a:xfr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3435" y="1730672"/>
            <a:ext cx="2867425" cy="1238423"/>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9834" y="4071386"/>
            <a:ext cx="3458058" cy="838317"/>
          </a:xfrm>
          <a:prstGeom prst="rect">
            <a:avLst/>
          </a:prstGeom>
        </p:spPr>
      </p:pic>
      <p:sp>
        <p:nvSpPr>
          <p:cNvPr id="8" name="TextBox 7"/>
          <p:cNvSpPr txBox="1"/>
          <p:nvPr/>
        </p:nvSpPr>
        <p:spPr>
          <a:xfrm>
            <a:off x="6337892" y="6581001"/>
            <a:ext cx="2703497" cy="276999"/>
          </a:xfrm>
          <a:prstGeom prst="rect">
            <a:avLst/>
          </a:prstGeom>
          <a:noFill/>
        </p:spPr>
        <p:txBody>
          <a:bodyPr wrap="none" rtlCol="0">
            <a:spAutoFit/>
          </a:bodyPr>
          <a:lstStyle/>
          <a:p>
            <a:r>
              <a:rPr lang="en-US" sz="1200" i="1" smtClean="0"/>
              <a:t>Database programming in Java- Aptech</a:t>
            </a:r>
            <a:endParaRPr lang="en-US" sz="1200" i="1"/>
          </a:p>
        </p:txBody>
      </p:sp>
    </p:spTree>
    <p:extLst>
      <p:ext uri="{BB962C8B-B14F-4D97-AF65-F5344CB8AC3E}">
        <p14:creationId xmlns:p14="http://schemas.microsoft.com/office/powerpoint/2010/main" val="19925970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400" smtClean="0"/>
              <a:t>Chữ ký điện tự của một tin nhắn và việc xác minh nó yêu cầu khóa công khai. Một giá trị hàm băm duy nhất hoặc một thông báo tóm tắt được tạo sử dụng một phép biến đổi toán học, còn gọi là thuật toán thông báo. Thông báo tin nhắn tiếp đó được mã hóa bằng khóa riêng tư của người gửi. Mã băm được mã hóa được gọi là chữ ký điện tử. </a:t>
            </a:r>
          </a:p>
          <a:p>
            <a:r>
              <a:rPr lang="en-US" sz="2400" smtClean="0"/>
              <a:t>Người nhận nhận được tin nhắn được ký điện tử và khóa công khai của người gửi, họ sẽ xác minh bằng cách tạo một sử dụng cùng thuật toán mã hóa. Sau đó, nó được giải mã bằng cách sử dụng khóa công khai của người gửi. Sau đó người dung sẽ so sánh các hàm băm được tạo và đã giải mã. Nếu cả hai hàm băm khớp nhua, điều đó có nghĩa là tài liệu đó được xác thực không bị giả mạo. </a:t>
            </a:r>
            <a:endParaRPr lang="en-US" sz="2400"/>
          </a:p>
        </p:txBody>
      </p:sp>
    </p:spTree>
    <p:extLst>
      <p:ext uri="{BB962C8B-B14F-4D97-AF65-F5344CB8AC3E}">
        <p14:creationId xmlns:p14="http://schemas.microsoft.com/office/powerpoint/2010/main" val="2427907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a:xfrm>
            <a:off x="457200" y="1228728"/>
            <a:ext cx="8229600" cy="883852"/>
          </a:xfrm>
        </p:spPr>
        <p:txBody>
          <a:bodyPr/>
          <a:lstStyle/>
          <a:p>
            <a:r>
              <a:rPr lang="en-US" smtClean="0"/>
              <a:t>Một chữ kí điện tử XML chứa những phần tử khác nhau như dưới đây:</a:t>
            </a:r>
          </a:p>
          <a:p>
            <a:endParaRPr lang="en-US"/>
          </a:p>
        </p:txBody>
      </p:sp>
      <p:sp>
        <p:nvSpPr>
          <p:cNvPr id="4" name="TextBox 3"/>
          <p:cNvSpPr txBox="1"/>
          <p:nvPr/>
        </p:nvSpPr>
        <p:spPr>
          <a:xfrm>
            <a:off x="457200" y="2112580"/>
            <a:ext cx="4924097" cy="4247317"/>
          </a:xfrm>
          <a:prstGeom prst="rect">
            <a:avLst/>
          </a:prstGeom>
          <a:noFill/>
        </p:spPr>
        <p:txBody>
          <a:bodyPr wrap="square" rtlCol="0">
            <a:spAutoFit/>
          </a:bodyPr>
          <a:lstStyle/>
          <a:p>
            <a:r>
              <a:rPr lang="en-US" smtClean="0"/>
              <a:t>&lt;Signature&gt;</a:t>
            </a:r>
          </a:p>
          <a:p>
            <a:r>
              <a:rPr lang="en-US"/>
              <a:t>	</a:t>
            </a:r>
            <a:r>
              <a:rPr lang="en-US" smtClean="0"/>
              <a:t>&lt;SignedInfo&gt;</a:t>
            </a:r>
          </a:p>
          <a:p>
            <a:r>
              <a:rPr lang="en-US"/>
              <a:t>	</a:t>
            </a:r>
            <a:r>
              <a:rPr lang="en-US" smtClean="0"/>
              <a:t>	&lt;CanonicalizationMethod/&gt;</a:t>
            </a:r>
          </a:p>
          <a:p>
            <a:r>
              <a:rPr lang="en-US"/>
              <a:t>	</a:t>
            </a:r>
            <a:r>
              <a:rPr lang="en-US" smtClean="0"/>
              <a:t>	&lt;SignatureMethod/&gt;</a:t>
            </a:r>
          </a:p>
          <a:p>
            <a:r>
              <a:rPr lang="en-US"/>
              <a:t>	</a:t>
            </a:r>
            <a:r>
              <a:rPr lang="en-US" smtClean="0"/>
              <a:t>	&lt;Reference&gt;</a:t>
            </a:r>
          </a:p>
          <a:p>
            <a:r>
              <a:rPr lang="en-US"/>
              <a:t>	</a:t>
            </a:r>
            <a:r>
              <a:rPr lang="en-US" smtClean="0"/>
              <a:t>		&lt;DigestMethod/&gt;</a:t>
            </a:r>
          </a:p>
          <a:p>
            <a:r>
              <a:rPr lang="en-US"/>
              <a:t>	</a:t>
            </a:r>
            <a:r>
              <a:rPr lang="en-US" smtClean="0"/>
              <a:t>		&lt;DigestValue&gt;</a:t>
            </a:r>
          </a:p>
          <a:p>
            <a:r>
              <a:rPr lang="en-US"/>
              <a:t>	</a:t>
            </a:r>
            <a:r>
              <a:rPr lang="en-US" smtClean="0"/>
              <a:t>	&lt;/Reference&gt;</a:t>
            </a:r>
          </a:p>
          <a:p>
            <a:endParaRPr lang="en-US" smtClean="0"/>
          </a:p>
          <a:p>
            <a:r>
              <a:rPr lang="en-US"/>
              <a:t>	</a:t>
            </a:r>
            <a:r>
              <a:rPr lang="en-US" smtClean="0"/>
              <a:t>&lt;/SignedInfo&gt;</a:t>
            </a:r>
          </a:p>
          <a:p>
            <a:r>
              <a:rPr lang="en-US"/>
              <a:t>	</a:t>
            </a:r>
            <a:r>
              <a:rPr lang="en-US" smtClean="0"/>
              <a:t>&lt;SingatureValue&gt;</a:t>
            </a:r>
          </a:p>
          <a:p>
            <a:r>
              <a:rPr lang="en-US"/>
              <a:t>	</a:t>
            </a:r>
            <a:r>
              <a:rPr lang="en-US" smtClean="0"/>
              <a:t>&lt;KeyInfo&gt;</a:t>
            </a:r>
          </a:p>
          <a:p>
            <a:r>
              <a:rPr lang="en-US"/>
              <a:t>	</a:t>
            </a:r>
            <a:r>
              <a:rPr lang="en-US" smtClean="0"/>
              <a:t>	&lt;Object&gt;</a:t>
            </a:r>
          </a:p>
          <a:p>
            <a:r>
              <a:rPr lang="en-US"/>
              <a:t>	</a:t>
            </a:r>
            <a:r>
              <a:rPr lang="en-US" smtClean="0"/>
              <a:t>&lt;/KeyInfo&gt;</a:t>
            </a:r>
          </a:p>
          <a:p>
            <a:r>
              <a:rPr lang="en-US" smtClean="0"/>
              <a:t>&lt;/Signature&gt;</a:t>
            </a:r>
            <a:endParaRPr lang="en-US"/>
          </a:p>
        </p:txBody>
      </p:sp>
      <p:sp>
        <p:nvSpPr>
          <p:cNvPr id="5" name="TextBox 4"/>
          <p:cNvSpPr txBox="1"/>
          <p:nvPr/>
        </p:nvSpPr>
        <p:spPr>
          <a:xfrm>
            <a:off x="5617778" y="1891861"/>
            <a:ext cx="3241605" cy="3785652"/>
          </a:xfrm>
          <a:prstGeom prst="rect">
            <a:avLst/>
          </a:prstGeom>
          <a:noFill/>
        </p:spPr>
        <p:txBody>
          <a:bodyPr wrap="square" rtlCol="0">
            <a:spAutoFit/>
          </a:bodyPr>
          <a:lstStyle/>
          <a:p>
            <a:pPr algn="just"/>
            <a:r>
              <a:rPr lang="en-US" sz="2400">
                <a:solidFill>
                  <a:srgbClr val="0033CC"/>
                </a:solidFill>
                <a:latin typeface="+mj-lt"/>
                <a:ea typeface="Tahoma" panose="020B0604030504040204" pitchFamily="34" charset="0"/>
                <a:cs typeface="Arial" panose="020B0604020202020204" pitchFamily="34" charset="0"/>
              </a:rPr>
              <a:t>Một chữ ký số XML bao gồm phần tử &lt;Signature&gt; là phần tử gốc. &lt;Signature&gt; chứa các phần tử con là: &lt;SignedInfo&gt; &lt;SignatureValue&gt;,  tùy chọn &lt;KeyInfo&gt; và không có hay nhiều phần tử &lt;Object&gt;</a:t>
            </a:r>
          </a:p>
        </p:txBody>
      </p:sp>
    </p:spTree>
    <p:extLst>
      <p:ext uri="{BB962C8B-B14F-4D97-AF65-F5344CB8AC3E}">
        <p14:creationId xmlns:p14="http://schemas.microsoft.com/office/powerpoint/2010/main" val="1842303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000"/>
              <a:t>&lt;SignedInfo&gt; xác định phần của tài liệu XML sẽ yêu cầu chữ ký. Tất cả những nội dung của &lt;SignedInfo&gt; chịu trách nhiệm về chữ ký này. Bao gồm  &lt;CanonicalizationMethod&gt;, &lt;SignatureMethod&gt;, </a:t>
            </a:r>
            <a:r>
              <a:rPr lang="en-US" sz="2000" smtClean="0"/>
              <a:t>và&lt;Reference</a:t>
            </a:r>
            <a:r>
              <a:rPr lang="en-US" sz="2000"/>
              <a:t>&gt; child elements</a:t>
            </a:r>
            <a:r>
              <a:rPr lang="en-US" sz="2000" smtClean="0"/>
              <a:t>.</a:t>
            </a:r>
          </a:p>
          <a:p>
            <a:r>
              <a:rPr lang="en-US" sz="2000"/>
              <a:t> &lt;</a:t>
            </a:r>
            <a:r>
              <a:rPr lang="en-US" sz="2000" smtClean="0"/>
              <a:t>CanonicalizationMethod&gt; sử dụng một thuật toán để thực hiện quá trình chuẩn hóa. Quá trình này đảm bảo chữ ký XML cho hai tài liệu vẫn giống nhau ngay cả khi tài liệu chỉ khác nhau do những khoảng trắng không cần thiết. </a:t>
            </a:r>
          </a:p>
          <a:p>
            <a:r>
              <a:rPr lang="en-US" sz="2000"/>
              <a:t>XML được ký điện tử bằng thuật toán ký có sẵn trong phần tử con &lt;SignatureMethod&gt;. Các phần tử con &lt;CanonicalizationMethod&gt; </a:t>
            </a:r>
            <a:r>
              <a:rPr lang="en-US" sz="2000" smtClean="0"/>
              <a:t>và &lt;SignatureMethod</a:t>
            </a:r>
            <a:r>
              <a:rPr lang="en-US" sz="2000"/>
              <a:t>&gt; </a:t>
            </a:r>
            <a:r>
              <a:rPr lang="en-US" sz="2000" smtClean="0"/>
              <a:t> bảo vệ chữ ký khỏi bị giả mạo</a:t>
            </a:r>
          </a:p>
          <a:p>
            <a:r>
              <a:rPr lang="en-US" sz="2000" smtClean="0"/>
              <a:t>&lt;SignatureValue&gt; chứa giá trị chữ ký điện tử thực tế, &lt;keyInfo&gt; chứa thông tin khóa công khai như khóa, tên, chứng chỉ …và người nhận cần xác thực chữ ký.</a:t>
            </a:r>
            <a:endParaRPr lang="en-US" sz="2000"/>
          </a:p>
        </p:txBody>
      </p:sp>
    </p:spTree>
    <p:extLst>
      <p:ext uri="{BB962C8B-B14F-4D97-AF65-F5344CB8AC3E}">
        <p14:creationId xmlns:p14="http://schemas.microsoft.com/office/powerpoint/2010/main" val="31909847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7.4.1. Tạo chữ ký số XML</a:t>
            </a:r>
            <a:endParaRPr lang="en-US"/>
          </a:p>
        </p:txBody>
      </p:sp>
      <p:sp>
        <p:nvSpPr>
          <p:cNvPr id="3" name="Content Placeholder 2"/>
          <p:cNvSpPr>
            <a:spLocks noGrp="1"/>
          </p:cNvSpPr>
          <p:nvPr>
            <p:ph idx="1"/>
          </p:nvPr>
        </p:nvSpPr>
        <p:spPr/>
        <p:txBody>
          <a:bodyPr/>
          <a:lstStyle/>
          <a:p>
            <a:r>
              <a:rPr lang="en-US" sz="2400" smtClean="0"/>
              <a:t>Tạo chữ ký số XML là quá trình xử lý phức tạp. Theo các bước sau:</a:t>
            </a:r>
          </a:p>
          <a:p>
            <a:pPr lvl="1"/>
            <a:r>
              <a:rPr lang="en-US" sz="2000" smtClean="0"/>
              <a:t>Xác định tài nguyên: một tệp XML có thể có nhiều tài nguyên như trang HTML, những tệp JPG, …Ta cần xác định những tài nguyên mà yêu cầu chữ ký số. Sử dụng URI để xác định tài nguyên như </a:t>
            </a:r>
            <a:r>
              <a:rPr lang="en-US" sz="2000" smtClean="0">
                <a:hlinkClick r:id="rId2"/>
              </a:rPr>
              <a:t>Http://www.abc.com/image.gif</a:t>
            </a:r>
            <a:endParaRPr lang="en-US" sz="2000" smtClean="0"/>
          </a:p>
          <a:p>
            <a:pPr lvl="1"/>
            <a:r>
              <a:rPr lang="en-US" sz="2000" smtClean="0"/>
              <a:t>Tính toán tài nguyên đại </a:t>
            </a:r>
            <a:r>
              <a:rPr lang="en-US" sz="2000"/>
              <a:t>diện </a:t>
            </a:r>
            <a:r>
              <a:rPr lang="en-US" sz="2000" smtClean="0"/>
              <a:t>: một tài nguyên địa diện là được tạo đặt trong thẻ &lt;reference&gt;. Đại diện là một chuỗi bít có kích thước cố định biểu diễn tài nguyên được mã hóa. Bất kỳ thay đổi nào trong đại diện sẽ có nghĩa là thay ddooori trong tài liệu. Tài nguyên đại diện được tính toán bằng cách sử dụng thuật toán có liên quan, chẳng hạn như SHA1, và giá trị được tính toán đặt trong thẻ &lt;DigestValue&gt;. Thẻ &lt;DigestMethod&gt; xác định thuật toán đại diện có liên quan. </a:t>
            </a:r>
            <a:endParaRPr lang="en-US" sz="2000"/>
          </a:p>
        </p:txBody>
      </p:sp>
    </p:spTree>
    <p:extLst>
      <p:ext uri="{BB962C8B-B14F-4D97-AF65-F5344CB8AC3E}">
        <p14:creationId xmlns:p14="http://schemas.microsoft.com/office/powerpoint/2010/main" val="37247661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45187656"/>
              </p:ext>
            </p:extLst>
          </p:nvPr>
        </p:nvGraphicFramePr>
        <p:xfrm>
          <a:off x="760685" y="1361122"/>
          <a:ext cx="7668611" cy="1615440"/>
        </p:xfrm>
        <a:graphic>
          <a:graphicData uri="http://schemas.openxmlformats.org/drawingml/2006/table">
            <a:tbl>
              <a:tblPr/>
              <a:tblGrid>
                <a:gridCol w="7668611"/>
              </a:tblGrid>
              <a:tr h="0">
                <a:tc>
                  <a:txBody>
                    <a:bodyPr/>
                    <a:lstStyle/>
                    <a:p>
                      <a:r>
                        <a:rPr lang="en-US" sz="2000" b="0" i="0">
                          <a:solidFill>
                            <a:srgbClr val="242021"/>
                          </a:solidFill>
                          <a:effectLst/>
                          <a:latin typeface="Consolas" panose="020B0609020204030204" pitchFamily="49" charset="0"/>
                        </a:rPr>
                        <a:t>&lt;Reference URI=”http://www.abc.com/image.gif”&gt;</a:t>
                      </a:r>
                      <a:br>
                        <a:rPr lang="en-US" sz="2000" b="0" i="0">
                          <a:solidFill>
                            <a:srgbClr val="242021"/>
                          </a:solidFill>
                          <a:effectLst/>
                          <a:latin typeface="Consolas" panose="020B0609020204030204" pitchFamily="49" charset="0"/>
                        </a:rPr>
                      </a:br>
                      <a:r>
                        <a:rPr lang="en-US" sz="2000" b="0" i="0">
                          <a:solidFill>
                            <a:srgbClr val="242021"/>
                          </a:solidFill>
                          <a:effectLst/>
                          <a:latin typeface="Consolas" panose="020B0609020204030204" pitchFamily="49" charset="0"/>
                        </a:rPr>
                        <a:t>&lt;DigestMethod Algorithm=”http://www.w3.org/2000/09/xmldsig#sha1” /&gt;</a:t>
                      </a:r>
                      <a:br>
                        <a:rPr lang="en-US" sz="2000" b="0" i="0">
                          <a:solidFill>
                            <a:srgbClr val="242021"/>
                          </a:solidFill>
                          <a:effectLst/>
                          <a:latin typeface="Consolas" panose="020B0609020204030204" pitchFamily="49" charset="0"/>
                        </a:rPr>
                      </a:br>
                      <a:r>
                        <a:rPr lang="en-US" sz="2000" b="0" i="0">
                          <a:solidFill>
                            <a:srgbClr val="242021"/>
                          </a:solidFill>
                          <a:effectLst/>
                          <a:latin typeface="Consolas" panose="020B0609020204030204" pitchFamily="49" charset="0"/>
                        </a:rPr>
                        <a:t>&lt;DigestValue&gt;j6lxyz3rvEPO0vKtMup4ur=&lt;/DigestValue&gt;</a:t>
                      </a:r>
                      <a:br>
                        <a:rPr lang="en-US" sz="2000" b="0" i="0">
                          <a:solidFill>
                            <a:srgbClr val="242021"/>
                          </a:solidFill>
                          <a:effectLst/>
                          <a:latin typeface="Consolas" panose="020B0609020204030204" pitchFamily="49" charset="0"/>
                        </a:rPr>
                      </a:br>
                      <a:r>
                        <a:rPr lang="en-US" sz="2000" b="0" i="0">
                          <a:solidFill>
                            <a:srgbClr val="242021"/>
                          </a:solidFill>
                          <a:effectLst/>
                          <a:latin typeface="Consolas" panose="020B0609020204030204" pitchFamily="49" charset="0"/>
                        </a:rPr>
                        <a:t>&lt;/Reference&gt;</a:t>
                      </a:r>
                      <a:endParaRPr lang="en-US" sz="2000">
                        <a:effectLst/>
                        <a:latin typeface="Consolas" panose="020B0609020204030204" pitchFamily="49"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2858814" y="-1524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Arial" panose="020B0604020202020204" pitchFamily="34" charset="0"/>
              </a:rPr>
              <a:t/>
            </a:r>
            <a:br>
              <a:rPr kumimoji="0" lang="en-US" altLang="en-US" sz="1800" b="0" i="0" u="none" strike="noStrike" cap="none" normalizeH="0" baseline="0" smtClean="0">
                <a:ln>
                  <a:noFill/>
                </a:ln>
                <a:solidFill>
                  <a:schemeClr val="tx1"/>
                </a:solidFill>
                <a:effectLst/>
                <a:latin typeface="Arial" panose="020B0604020202020204" pitchFamily="34" charset="0"/>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6" name="TextBox 5"/>
          <p:cNvSpPr txBox="1"/>
          <p:nvPr/>
        </p:nvSpPr>
        <p:spPr>
          <a:xfrm>
            <a:off x="760685" y="3379158"/>
            <a:ext cx="7746125" cy="1323439"/>
          </a:xfrm>
          <a:prstGeom prst="rect">
            <a:avLst/>
          </a:prstGeom>
          <a:noFill/>
        </p:spPr>
        <p:txBody>
          <a:bodyPr wrap="square" rtlCol="0">
            <a:spAutoFit/>
          </a:bodyPr>
          <a:lstStyle/>
          <a:p>
            <a:pPr algn="just"/>
            <a:r>
              <a:rPr lang="en-US" sz="2000">
                <a:solidFill>
                  <a:srgbClr val="0033CC"/>
                </a:solidFill>
                <a:latin typeface="+mj-lt"/>
                <a:ea typeface="Tahoma" panose="020B0604030504040204" pitchFamily="34" charset="0"/>
                <a:cs typeface="Arial" panose="020B0604020202020204" pitchFamily="34" charset="0"/>
              </a:rPr>
              <a:t>Mã lệnh đặt tài nguyên URI của image.gif trong thẻ &lt;Reference&gt;. </a:t>
            </a:r>
            <a:r>
              <a:rPr lang="en-US" sz="2000">
                <a:solidFill>
                  <a:srgbClr val="0033CC"/>
                </a:solidFill>
                <a:latin typeface="+mj-lt"/>
                <a:ea typeface="Tahoma" panose="020B0604030504040204" pitchFamily="34" charset="0"/>
                <a:cs typeface="Arial" panose="020B0604020202020204" pitchFamily="34" charset="0"/>
              </a:rPr>
              <a:t>Thuật </a:t>
            </a:r>
            <a:r>
              <a:rPr lang="en-US" sz="2000" smtClean="0">
                <a:solidFill>
                  <a:srgbClr val="0033CC"/>
                </a:solidFill>
                <a:latin typeface="+mj-lt"/>
                <a:ea typeface="Tahoma" panose="020B0604030504040204" pitchFamily="34" charset="0"/>
                <a:cs typeface="Arial" panose="020B0604020202020204" pitchFamily="34" charset="0"/>
              </a:rPr>
              <a:t>toán được </a:t>
            </a:r>
            <a:r>
              <a:rPr lang="en-US" sz="2000">
                <a:solidFill>
                  <a:srgbClr val="0033CC"/>
                </a:solidFill>
                <a:latin typeface="+mj-lt"/>
                <a:ea typeface="Tahoma" panose="020B0604030504040204" pitchFamily="34" charset="0"/>
                <a:cs typeface="Arial" panose="020B0604020202020204" pitchFamily="34" charset="0"/>
              </a:rPr>
              <a:t>sử dụng để tính toán giá trị đại diện của URI được đặt trong thẻ &lt;DigestMethod&gt;. Thẻ &lt;DigestValue&gt; chứa giá trị đại diện tính toán được&gt;</a:t>
            </a:r>
            <a:endParaRPr lang="en-US" sz="2000">
              <a:solidFill>
                <a:srgbClr val="0033CC"/>
              </a:solidFill>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0402825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r>
              <a:rPr lang="en-US" smtClean="0"/>
              <a:t>Canonicalizaton (c14n): Tạo một chữ ký số XML từ một văn bản XML là phức tạp hơn một chữ ký điện tử. Một văn bản XML có thể có các khoảng trắng thừa bên trong các phần tử vẫn đúng về mặt cú pháp. </a:t>
            </a:r>
          </a:p>
          <a:p>
            <a:pPr lvl="1"/>
            <a:r>
              <a:rPr lang="en-US" smtClean="0"/>
              <a:t>Theo thuẩn toán chuẩn hóa XML đảm bảo chữ ký XML cho cả hai trường hợp tài liệu XML có khoảng trắng và không có khoảng trắng sẽ luôn giống nhau. Điều này bắt buộc phải gửi một tài liệu XML để chuẩn hóa trước khi tạo chữ kies số cho nó. </a:t>
            </a:r>
            <a:endParaRPr lang="en-US"/>
          </a:p>
        </p:txBody>
      </p:sp>
    </p:spTree>
    <p:extLst>
      <p:ext uri="{BB962C8B-B14F-4D97-AF65-F5344CB8AC3E}">
        <p14:creationId xmlns:p14="http://schemas.microsoft.com/office/powerpoint/2010/main" val="712376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4" name="Rectangle 3"/>
          <p:cNvSpPr/>
          <p:nvPr/>
        </p:nvSpPr>
        <p:spPr>
          <a:xfrm>
            <a:off x="304801" y="1166843"/>
            <a:ext cx="8659686" cy="3139321"/>
          </a:xfrm>
          <a:prstGeom prst="rect">
            <a:avLst/>
          </a:prstGeom>
        </p:spPr>
        <p:txBody>
          <a:bodyPr wrap="square">
            <a:spAutoFit/>
          </a:bodyPr>
          <a:lstStyle/>
          <a:p>
            <a:r>
              <a:rPr lang="en-US">
                <a:latin typeface="Consolas" panose="020B0609020204030204" pitchFamily="49" charset="0"/>
              </a:rPr>
              <a:t>&lt;SignedInfo Id = “s1”&gt;</a:t>
            </a:r>
          </a:p>
          <a:p>
            <a:r>
              <a:rPr lang="en-US">
                <a:latin typeface="Consolas" panose="020B0609020204030204" pitchFamily="49" charset="0"/>
              </a:rPr>
              <a:t>&lt;CanonicalizationMethod Algorithm = “http://www.w3.org/TR/2001/RECxml-c14n-20010315”/&gt;</a:t>
            </a:r>
          </a:p>
          <a:p>
            <a:r>
              <a:rPr lang="en-US">
                <a:latin typeface="Consolas" panose="020B0609020204030204" pitchFamily="49" charset="0"/>
              </a:rPr>
              <a:t>&lt;SignatureMethod Algorithm = “http://www.w3.org/2000/09/xmldsig#dsasha1” /&gt;</a:t>
            </a:r>
          </a:p>
          <a:p>
            <a:r>
              <a:rPr lang="en-US">
                <a:latin typeface="Consolas" panose="020B0609020204030204" pitchFamily="49" charset="0"/>
              </a:rPr>
              <a:t>&lt;Reference URI = “http://www.abc.com/image.gif”&gt;</a:t>
            </a:r>
          </a:p>
          <a:p>
            <a:r>
              <a:rPr lang="en-US">
                <a:latin typeface="Consolas" panose="020B0609020204030204" pitchFamily="49" charset="0"/>
              </a:rPr>
              <a:t>&lt;DigestMethod Algorithm = “http://www.w3.org/2000/09/xmldsig#sha1” /&gt;</a:t>
            </a:r>
          </a:p>
          <a:p>
            <a:r>
              <a:rPr lang="en-US">
                <a:latin typeface="Consolas" panose="020B0609020204030204" pitchFamily="49" charset="0"/>
              </a:rPr>
              <a:t>&lt;DigestValue&gt;j6lxyz3rvEPO0vKtMup4ur=&lt;/DigestValue&gt;</a:t>
            </a:r>
          </a:p>
          <a:p>
            <a:r>
              <a:rPr lang="en-US">
                <a:latin typeface="Consolas" panose="020B0609020204030204" pitchFamily="49" charset="0"/>
              </a:rPr>
              <a:t>&lt;/Reference&gt;</a:t>
            </a:r>
          </a:p>
          <a:p>
            <a:r>
              <a:rPr lang="en-US">
                <a:latin typeface="Consolas" panose="020B0609020204030204" pitchFamily="49" charset="0"/>
              </a:rPr>
              <a:t>&lt;/SignedInfo&gt;</a:t>
            </a:r>
          </a:p>
        </p:txBody>
      </p:sp>
      <p:sp>
        <p:nvSpPr>
          <p:cNvPr id="5" name="TextBox 4"/>
          <p:cNvSpPr txBox="1"/>
          <p:nvPr/>
        </p:nvSpPr>
        <p:spPr>
          <a:xfrm>
            <a:off x="430924" y="4298731"/>
            <a:ext cx="8533563" cy="1569660"/>
          </a:xfrm>
          <a:prstGeom prst="rect">
            <a:avLst/>
          </a:prstGeom>
          <a:noFill/>
        </p:spPr>
        <p:txBody>
          <a:bodyPr wrap="square" rtlCol="0">
            <a:spAutoFit/>
          </a:bodyPr>
          <a:lstStyle/>
          <a:p>
            <a:pPr algn="just"/>
            <a:r>
              <a:rPr lang="en-US" sz="2400">
                <a:solidFill>
                  <a:srgbClr val="003399"/>
                </a:solidFill>
                <a:latin typeface="+mj-lt"/>
                <a:ea typeface="Tahoma" panose="020B0604030504040204" pitchFamily="34" charset="0"/>
                <a:cs typeface="Arial" panose="020B0604020202020204" pitchFamily="34" charset="0"/>
              </a:rPr>
              <a:t>Mã lệnh tạo một thẻ &lt;CanonicalizationMethod&gt; trong thẻ &lt;Signedinfo&gt;. Thẻ </a:t>
            </a:r>
            <a:r>
              <a:rPr lang="en-US" sz="2400">
                <a:solidFill>
                  <a:srgbClr val="003399"/>
                </a:solidFill>
                <a:latin typeface="+mj-lt"/>
                <a:ea typeface="Tahoma" panose="020B0604030504040204" pitchFamily="34" charset="0"/>
                <a:cs typeface="Arial" panose="020B0604020202020204" pitchFamily="34" charset="0"/>
              </a:rPr>
              <a:t>&lt;CanonicalizationMethod&gt;</a:t>
            </a:r>
            <a:r>
              <a:rPr lang="en-US" sz="2400">
                <a:solidFill>
                  <a:srgbClr val="003399"/>
                </a:solidFill>
                <a:latin typeface="+mj-lt"/>
                <a:ea typeface="Tahoma" panose="020B0604030504040204" pitchFamily="34" charset="0"/>
                <a:cs typeface="Arial" panose="020B0604020202020204" pitchFamily="34" charset="0"/>
              </a:rPr>
              <a:t> chỉ định thuật toán URI cần thiết và thẻ &lt;SignatureMethod&gt; chỉ ra thuật toán URI chữ ký số </a:t>
            </a:r>
            <a:endParaRPr lang="en-US" sz="2400">
              <a:solidFill>
                <a:srgbClr val="003399"/>
              </a:solidFill>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3445459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r>
              <a:rPr lang="en-US" smtClean="0"/>
              <a:t>Ký</a:t>
            </a:r>
          </a:p>
          <a:p>
            <a:pPr lvl="2"/>
            <a:r>
              <a:rPr lang="en-US" smtClean="0"/>
              <a:t>Đại diện của thẻ &lt;SignedInfo&gt; được tính toán trong bước này, và sau đó nó được ký ddienj tử và đặt trong thẻ &lt;SignatureValue&gt; </a:t>
            </a:r>
          </a:p>
          <a:p>
            <a:pPr lvl="1"/>
            <a:r>
              <a:rPr lang="en-US" smtClean="0"/>
              <a:t>Thêm chứng chỉ X.509</a:t>
            </a:r>
          </a:p>
          <a:p>
            <a:pPr lvl="2"/>
            <a:r>
              <a:rPr lang="en-US" smtClean="0"/>
              <a:t>Bước này là tùy chọn. Chứng chỉ X.509 bao gồm các khóa công khai để xác minh chữ ký số. Nếu có nó được đặt trong thẻ &lt;KeyInfo&gt;.</a:t>
            </a:r>
            <a:endParaRPr lang="en-US"/>
          </a:p>
        </p:txBody>
      </p:sp>
      <p:sp>
        <p:nvSpPr>
          <p:cNvPr id="4" name="Rectangle 3"/>
          <p:cNvSpPr/>
          <p:nvPr/>
        </p:nvSpPr>
        <p:spPr>
          <a:xfrm>
            <a:off x="1322384" y="4354021"/>
            <a:ext cx="7015655" cy="2308324"/>
          </a:xfrm>
          <a:prstGeom prst="rect">
            <a:avLst/>
          </a:prstGeom>
        </p:spPr>
        <p:txBody>
          <a:bodyPr wrap="square">
            <a:spAutoFit/>
          </a:bodyPr>
          <a:lstStyle/>
          <a:p>
            <a:r>
              <a:rPr lang="en-US">
                <a:latin typeface="Consolas" panose="020B0609020204030204" pitchFamily="49" charset="0"/>
              </a:rPr>
              <a:t>&lt;KeyInfo&gt;</a:t>
            </a:r>
          </a:p>
          <a:p>
            <a:r>
              <a:rPr lang="en-US">
                <a:latin typeface="Consolas" panose="020B0609020204030204" pitchFamily="49" charset="0"/>
              </a:rPr>
              <a:t>&lt;X509Data&gt;</a:t>
            </a:r>
          </a:p>
          <a:p>
            <a:r>
              <a:rPr lang="en-US">
                <a:latin typeface="Consolas" panose="020B0609020204030204" pitchFamily="49" charset="0"/>
              </a:rPr>
              <a:t>&lt;X509SubjectName&gt;CN=Robbert, O=Excel Inc.,ST=OTTAWA,C=CA</a:t>
            </a:r>
          </a:p>
          <a:p>
            <a:r>
              <a:rPr lang="en-US">
                <a:latin typeface="Consolas" panose="020B0609020204030204" pitchFamily="49" charset="0"/>
              </a:rPr>
              <a:t>&lt;/X509SubjectName&gt;</a:t>
            </a:r>
          </a:p>
          <a:p>
            <a:r>
              <a:rPr lang="en-US">
                <a:latin typeface="Consolas" panose="020B0609020204030204" pitchFamily="49" charset="0"/>
              </a:rPr>
              <a:t>&lt;X509Certificate&gt;MXYZjabc0+gA...D56&lt;/X509Certificate&gt;</a:t>
            </a:r>
          </a:p>
          <a:p>
            <a:r>
              <a:rPr lang="en-US">
                <a:latin typeface="Consolas" panose="020B0609020204030204" pitchFamily="49" charset="0"/>
              </a:rPr>
              <a:t>&lt;/X509Data&gt;</a:t>
            </a:r>
          </a:p>
          <a:p>
            <a:r>
              <a:rPr lang="en-US">
                <a:latin typeface="Consolas" panose="020B0609020204030204" pitchFamily="49" charset="0"/>
              </a:rPr>
              <a:t>&lt;/KeyInfo&gt;</a:t>
            </a:r>
          </a:p>
        </p:txBody>
      </p:sp>
    </p:spTree>
    <p:extLst>
      <p:ext uri="{BB962C8B-B14F-4D97-AF65-F5344CB8AC3E}">
        <p14:creationId xmlns:p14="http://schemas.microsoft.com/office/powerpoint/2010/main" val="24457170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r>
              <a:rPr lang="en-US" smtClean="0"/>
              <a:t>Bao bọc chữ ký XML</a:t>
            </a:r>
          </a:p>
          <a:p>
            <a:pPr lvl="2"/>
            <a:r>
              <a:rPr lang="en-US" smtClean="0"/>
              <a:t>Thẻ &lt;Signature chứa chữ ký số XML được tạo. Chữ ký có thể được tạo sử dụng APIs Java XML Digital Signature. Các thẻ &lt;SignedInfo&gt;, &lt;SignatureValue&gt;, và &lt;KeyInfo&gt; được đặt trong một thẻ &lt;Signature&gt;</a:t>
            </a:r>
            <a:endParaRPr lang="en-US"/>
          </a:p>
        </p:txBody>
      </p:sp>
    </p:spTree>
    <p:extLst>
      <p:ext uri="{BB962C8B-B14F-4D97-AF65-F5344CB8AC3E}">
        <p14:creationId xmlns:p14="http://schemas.microsoft.com/office/powerpoint/2010/main" val="7107193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4" name="Rectangle 3"/>
          <p:cNvSpPr/>
          <p:nvPr/>
        </p:nvSpPr>
        <p:spPr>
          <a:xfrm>
            <a:off x="451107" y="1228727"/>
            <a:ext cx="8062272" cy="3693319"/>
          </a:xfrm>
          <a:prstGeom prst="rect">
            <a:avLst/>
          </a:prstGeom>
        </p:spPr>
        <p:txBody>
          <a:bodyPr wrap="square">
            <a:spAutoFit/>
          </a:bodyPr>
          <a:lstStyle/>
          <a:p>
            <a:r>
              <a:rPr lang="en-US">
                <a:latin typeface="Consolas" panose="020B0609020204030204" pitchFamily="49" charset="0"/>
              </a:rPr>
              <a:t>&lt;?xml version=”1.0” encoding=”UTF-8”?&gt;</a:t>
            </a:r>
          </a:p>
          <a:p>
            <a:r>
              <a:rPr lang="en-US">
                <a:latin typeface="Consolas" panose="020B0609020204030204" pitchFamily="49" charset="0"/>
              </a:rPr>
              <a:t>&lt;Signature xmlns=”http://www.w3.org/2000/09/xmldsig#”&gt;</a:t>
            </a:r>
          </a:p>
          <a:p>
            <a:r>
              <a:rPr lang="en-US">
                <a:latin typeface="Consolas" panose="020B0609020204030204" pitchFamily="49" charset="0"/>
              </a:rPr>
              <a:t>&lt;SignedInfo Id=”s1”&gt;</a:t>
            </a:r>
          </a:p>
          <a:p>
            <a:r>
              <a:rPr lang="en-US">
                <a:latin typeface="Consolas" panose="020B0609020204030204" pitchFamily="49" charset="0"/>
              </a:rPr>
              <a:t>&lt;CanonicalizationMethod Algorithm=”http://www.w3.org/TR/2001/RECxml-c14n-20010315”/&gt;</a:t>
            </a:r>
          </a:p>
          <a:p>
            <a:r>
              <a:rPr lang="en-US">
                <a:latin typeface="Consolas" panose="020B0609020204030204" pitchFamily="49" charset="0"/>
              </a:rPr>
              <a:t>&lt;SignatureMethod Algorithm=”http://www.w3.org/2000/09/xmldsig#dsasha1” /&gt;</a:t>
            </a:r>
          </a:p>
          <a:p>
            <a:r>
              <a:rPr lang="en-US">
                <a:latin typeface="Consolas" panose="020B0609020204030204" pitchFamily="49" charset="0"/>
              </a:rPr>
              <a:t>&lt;Reference URI=”http://www.abc.com/image.gif”&gt;</a:t>
            </a:r>
          </a:p>
          <a:p>
            <a:r>
              <a:rPr lang="en-US">
                <a:latin typeface="Consolas" panose="020B0609020204030204" pitchFamily="49" charset="0"/>
              </a:rPr>
              <a:t>&lt;DigestMethod Algorithm=”http://www.w3.org/2000/09/xmldsig#sha1” /&gt;</a:t>
            </a:r>
          </a:p>
          <a:p>
            <a:r>
              <a:rPr lang="en-US">
                <a:latin typeface="Consolas" panose="020B0609020204030204" pitchFamily="49" charset="0"/>
              </a:rPr>
              <a:t>&lt;DigestValue&gt;j6lxyz3rvEPO0vKtMup4ur=&lt;/DigestValue&gt;</a:t>
            </a:r>
          </a:p>
          <a:p>
            <a:r>
              <a:rPr lang="en-US">
                <a:latin typeface="Consolas" panose="020B0609020204030204" pitchFamily="49" charset="0"/>
              </a:rPr>
              <a:t>&lt;/Reference&gt;</a:t>
            </a:r>
          </a:p>
          <a:p>
            <a:r>
              <a:rPr lang="en-US">
                <a:latin typeface="Consolas" panose="020B0609020204030204" pitchFamily="49" charset="0"/>
              </a:rPr>
              <a:t>&lt;/SignedInfo</a:t>
            </a:r>
            <a:r>
              <a:rPr lang="en-US" smtClean="0">
                <a:latin typeface="Consolas" panose="020B0609020204030204" pitchFamily="49" charset="0"/>
              </a:rPr>
              <a:t>&gt;</a:t>
            </a:r>
            <a:endParaRPr lang="en-US">
              <a:latin typeface="Consolas" panose="020B0609020204030204" pitchFamily="49" charset="0"/>
            </a:endParaRPr>
          </a:p>
        </p:txBody>
      </p:sp>
    </p:spTree>
    <p:extLst>
      <p:ext uri="{BB962C8B-B14F-4D97-AF65-F5344CB8AC3E}">
        <p14:creationId xmlns:p14="http://schemas.microsoft.com/office/powerpoint/2010/main" val="34656122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4" name="Rectangle 3"/>
          <p:cNvSpPr/>
          <p:nvPr/>
        </p:nvSpPr>
        <p:spPr>
          <a:xfrm>
            <a:off x="603507" y="1211794"/>
            <a:ext cx="8062272" cy="2585323"/>
          </a:xfrm>
          <a:prstGeom prst="rect">
            <a:avLst/>
          </a:prstGeom>
        </p:spPr>
        <p:txBody>
          <a:bodyPr wrap="square">
            <a:spAutoFit/>
          </a:bodyPr>
          <a:lstStyle/>
          <a:p>
            <a:r>
              <a:rPr lang="en-US" smtClean="0">
                <a:latin typeface="Consolas" panose="020B0609020204030204" pitchFamily="49" charset="0"/>
              </a:rPr>
              <a:t>&lt;</a:t>
            </a:r>
            <a:r>
              <a:rPr lang="en-US">
                <a:latin typeface="Consolas" panose="020B0609020204030204" pitchFamily="49" charset="0"/>
              </a:rPr>
              <a:t>SignatureValue&gt;XZ01TS=&lt;/SignatureValue&gt;</a:t>
            </a:r>
          </a:p>
          <a:p>
            <a:r>
              <a:rPr lang="en-US">
                <a:latin typeface="Consolas" panose="020B0609020204030204" pitchFamily="49" charset="0"/>
              </a:rPr>
              <a:t>&lt;KeyInfo&gt;</a:t>
            </a:r>
          </a:p>
          <a:p>
            <a:r>
              <a:rPr lang="en-US">
                <a:latin typeface="Consolas" panose="020B0609020204030204" pitchFamily="49" charset="0"/>
              </a:rPr>
              <a:t>&lt;X509Data&gt;</a:t>
            </a:r>
          </a:p>
          <a:p>
            <a:r>
              <a:rPr lang="en-US">
                <a:latin typeface="Consolas" panose="020B0609020204030204" pitchFamily="49" charset="0"/>
              </a:rPr>
              <a:t>&lt;X509SubjectName&gt;CN=Robbert, O=Excel Inc.,ST=OTTAWA,C=CA</a:t>
            </a:r>
          </a:p>
          <a:p>
            <a:r>
              <a:rPr lang="en-US">
                <a:latin typeface="Consolas" panose="020B0609020204030204" pitchFamily="49" charset="0"/>
              </a:rPr>
              <a:t>&lt;/X509SubjectName&gt;</a:t>
            </a:r>
          </a:p>
          <a:p>
            <a:r>
              <a:rPr lang="en-US">
                <a:latin typeface="Consolas" panose="020B0609020204030204" pitchFamily="49" charset="0"/>
              </a:rPr>
              <a:t>&lt;X509Certificate&gt;MXYZjabc0+gA...D56&lt;/X509Certificate&gt;</a:t>
            </a:r>
          </a:p>
          <a:p>
            <a:r>
              <a:rPr lang="en-US">
                <a:latin typeface="Consolas" panose="020B0609020204030204" pitchFamily="49" charset="0"/>
              </a:rPr>
              <a:t>&lt;/X509Data&gt;</a:t>
            </a:r>
          </a:p>
          <a:p>
            <a:r>
              <a:rPr lang="en-US">
                <a:latin typeface="Consolas" panose="020B0609020204030204" pitchFamily="49" charset="0"/>
              </a:rPr>
              <a:t>&lt;/KeyInfo&gt;</a:t>
            </a:r>
          </a:p>
          <a:p>
            <a:r>
              <a:rPr lang="en-US">
                <a:latin typeface="Consolas" panose="020B0609020204030204" pitchFamily="49" charset="0"/>
              </a:rPr>
              <a:t>&lt;/Signature&gt;</a:t>
            </a:r>
          </a:p>
        </p:txBody>
      </p:sp>
    </p:spTree>
    <p:extLst>
      <p:ext uri="{BB962C8B-B14F-4D97-AF65-F5344CB8AC3E}">
        <p14:creationId xmlns:p14="http://schemas.microsoft.com/office/powerpoint/2010/main" val="23410040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36</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a:xfrm>
            <a:off x="446689" y="1228727"/>
            <a:ext cx="8229600" cy="5248275"/>
          </a:xfrm>
        </p:spPr>
        <p:txBody>
          <a:bodyPr/>
          <a:lstStyle/>
          <a:p>
            <a:r>
              <a:rPr lang="en-US" smtClean="0"/>
              <a:t>Database Programming in Java, Aptech, 2013</a:t>
            </a:r>
          </a:p>
          <a:p>
            <a:r>
              <a:rPr lang="en-US" smtClean="0"/>
              <a:t>Fundamentals of Java Programming, Misunorio Ogihara, Springer, 2018</a:t>
            </a:r>
          </a:p>
          <a:p>
            <a:r>
              <a:rPr lang="en-US"/>
              <a:t>Practical Database Programming with Java, Ying Bai, Wiley, </a:t>
            </a:r>
            <a:r>
              <a:rPr lang="en-US" smtClean="0"/>
              <a:t>2011 </a:t>
            </a:r>
          </a:p>
          <a:p>
            <a:r>
              <a:rPr lang="en-US" smtClean="0">
                <a:hlinkClick r:id="rId2"/>
              </a:rPr>
              <a:t>https</a:t>
            </a:r>
            <a:r>
              <a:rPr lang="en-US">
                <a:hlinkClick r:id="rId2"/>
              </a:rPr>
              <a:t>://openplanning.net/</a:t>
            </a:r>
            <a:endParaRPr lang="en-US"/>
          </a:p>
          <a:p>
            <a:r>
              <a:rPr lang="en-US">
                <a:hlinkClick r:id="rId3"/>
              </a:rPr>
              <a:t>http://www.btechsmartclass.com/java/java-inheritance-basics.html</a:t>
            </a:r>
            <a:endParaRPr lang="en-US"/>
          </a:p>
          <a:p>
            <a:r>
              <a:rPr lang="en-US">
                <a:hlinkClick r:id="rId4"/>
              </a:rPr>
              <a:t>https://viettuts.vn/java/tinh-da-hinh-trong-java</a:t>
            </a:r>
            <a:endParaRPr lang="en-US"/>
          </a:p>
          <a:p>
            <a:r>
              <a:rPr lang="en-US"/>
              <a:t>https://iviettech.vn/blog/thiet-ke-co-so-du-lieu/10569-co-so-du-lieu-la-gi-co-so-du-lieu-quan-he-la-gi.html</a:t>
            </a:r>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10066</TotalTime>
  <Words>3104</Words>
  <Application>Microsoft Office PowerPoint</Application>
  <PresentationFormat>On-screen Show (4:3)</PresentationFormat>
  <Paragraphs>299</Paragraphs>
  <Slides>37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Cambria</vt:lpstr>
      <vt:lpstr>Consolas</vt:lpstr>
      <vt:lpstr>Tahoma</vt:lpstr>
      <vt:lpstr>Wingdings</vt:lpstr>
      <vt:lpstr>Theme1</vt:lpstr>
      <vt:lpstr>CHƯƠNG 7 HANDLING XML DATA</vt:lpstr>
      <vt:lpstr>Nội dung</vt:lpstr>
      <vt:lpstr>7.1. GIỚI THIỆU</vt:lpstr>
      <vt:lpstr>PowerPoint Presentation</vt:lpstr>
      <vt:lpstr>Nội dung</vt:lpstr>
      <vt:lpstr>7.2. Extensible Markup Language (XML)</vt:lpstr>
      <vt:lpstr>Ví dụ</vt:lpstr>
      <vt:lpstr>Nội dung</vt:lpstr>
      <vt:lpstr>7.3. Kiểu dữ liệu SQLXML và XML</vt:lpstr>
      <vt:lpstr>PowerPoint Presentation</vt:lpstr>
      <vt:lpstr>PowerPoint Presentation</vt:lpstr>
      <vt:lpstr>PowerPoint Presentation</vt:lpstr>
      <vt:lpstr>PowerPoint Presentation</vt:lpstr>
      <vt:lpstr>Ví dụ lưu trữ dữ liệu XML vào CSDL</vt:lpstr>
      <vt:lpstr>PowerPoint Presentation</vt:lpstr>
      <vt:lpstr>PowerPoint Presentation</vt:lpstr>
      <vt:lpstr>PowerPoint Presentation</vt:lpstr>
      <vt:lpstr>Ví dụ trích rút dữ liệu XML từ CSDL</vt:lpstr>
      <vt:lpstr>Ví dụ cập nhật dữ liệu XML</vt:lpstr>
      <vt:lpstr>Ví dụ mã lệnh trích rút phần tử trong luồng XML</vt:lpstr>
      <vt:lpstr>Nội dung</vt:lpstr>
      <vt:lpstr>7.4. Chữ ký số XML</vt:lpstr>
      <vt:lpstr>PowerPoint Presentation</vt:lpstr>
      <vt:lpstr>3 loại chữ ký XML</vt:lpstr>
      <vt:lpstr>PowerPoint Presentation</vt:lpstr>
      <vt:lpstr>Ví dụ</vt:lpstr>
      <vt:lpstr>PowerPoint Presentation</vt:lpstr>
      <vt:lpstr>7.4.1. Tạo chữ ký số XML</vt:lpstr>
      <vt:lpstr>Ví dụ</vt:lpstr>
      <vt:lpstr>PowerPoint Presentation</vt:lpstr>
      <vt:lpstr>Ví dụ</vt:lpstr>
      <vt:lpstr>PowerPoint Presentation</vt:lpstr>
      <vt:lpstr>PowerPoint Presentation</vt:lpstr>
      <vt:lpstr>Ví dụ</vt:lpstr>
      <vt:lpstr>Ví dụ</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419</cp:revision>
  <dcterms:created xsi:type="dcterms:W3CDTF">2020-06-02T08:04:28Z</dcterms:created>
  <dcterms:modified xsi:type="dcterms:W3CDTF">2022-06-05T03:03:02Z</dcterms:modified>
</cp:coreProperties>
</file>