
<file path=[Content_Types].xml><?xml version="1.0" encoding="utf-8"?>
<Types xmlns="http://schemas.openxmlformats.org/package/2006/content-types">
  <Default Extension="png" ContentType="image/png"/>
  <Default Extension="tmp"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64"/>
  </p:notesMasterIdLst>
  <p:sldIdLst>
    <p:sldId id="260" r:id="rId2"/>
    <p:sldId id="308" r:id="rId3"/>
    <p:sldId id="309" r:id="rId4"/>
    <p:sldId id="336" r:id="rId5"/>
    <p:sldId id="337" r:id="rId6"/>
    <p:sldId id="338" r:id="rId7"/>
    <p:sldId id="340" r:id="rId8"/>
    <p:sldId id="335" r:id="rId9"/>
    <p:sldId id="341" r:id="rId10"/>
    <p:sldId id="342" r:id="rId11"/>
    <p:sldId id="343" r:id="rId12"/>
    <p:sldId id="348" r:id="rId13"/>
    <p:sldId id="349" r:id="rId14"/>
    <p:sldId id="350" r:id="rId15"/>
    <p:sldId id="351" r:id="rId16"/>
    <p:sldId id="352" r:id="rId17"/>
    <p:sldId id="353" r:id="rId18"/>
    <p:sldId id="354" r:id="rId19"/>
    <p:sldId id="355" r:id="rId20"/>
    <p:sldId id="356" r:id="rId21"/>
    <p:sldId id="357" r:id="rId22"/>
    <p:sldId id="358" r:id="rId23"/>
    <p:sldId id="359" r:id="rId24"/>
    <p:sldId id="360" r:id="rId25"/>
    <p:sldId id="361" r:id="rId26"/>
    <p:sldId id="362" r:id="rId27"/>
    <p:sldId id="363" r:id="rId28"/>
    <p:sldId id="364" r:id="rId29"/>
    <p:sldId id="365" r:id="rId30"/>
    <p:sldId id="366" r:id="rId31"/>
    <p:sldId id="367" r:id="rId32"/>
    <p:sldId id="368" r:id="rId33"/>
    <p:sldId id="369" r:id="rId34"/>
    <p:sldId id="381" r:id="rId35"/>
    <p:sldId id="344" r:id="rId36"/>
    <p:sldId id="370" r:id="rId37"/>
    <p:sldId id="371" r:id="rId38"/>
    <p:sldId id="372" r:id="rId39"/>
    <p:sldId id="346" r:id="rId40"/>
    <p:sldId id="373" r:id="rId41"/>
    <p:sldId id="374" r:id="rId42"/>
    <p:sldId id="375" r:id="rId43"/>
    <p:sldId id="376" r:id="rId44"/>
    <p:sldId id="377" r:id="rId45"/>
    <p:sldId id="378" r:id="rId46"/>
    <p:sldId id="380" r:id="rId47"/>
    <p:sldId id="382" r:id="rId48"/>
    <p:sldId id="347" r:id="rId49"/>
    <p:sldId id="384" r:id="rId50"/>
    <p:sldId id="383" r:id="rId51"/>
    <p:sldId id="385" r:id="rId52"/>
    <p:sldId id="386" r:id="rId53"/>
    <p:sldId id="387" r:id="rId54"/>
    <p:sldId id="388" r:id="rId55"/>
    <p:sldId id="389" r:id="rId56"/>
    <p:sldId id="391" r:id="rId57"/>
    <p:sldId id="390" r:id="rId58"/>
    <p:sldId id="392" r:id="rId59"/>
    <p:sldId id="393" r:id="rId60"/>
    <p:sldId id="394" r:id="rId61"/>
    <p:sldId id="395" r:id="rId62"/>
    <p:sldId id="307"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2"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C952"/>
    <a:srgbClr val="F29D64"/>
    <a:srgbClr val="25306E"/>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1128" autoAdjust="0"/>
  </p:normalViewPr>
  <p:slideViewPr>
    <p:cSldViewPr snapToGrid="0">
      <p:cViewPr varScale="1">
        <p:scale>
          <a:sx n="57" d="100"/>
          <a:sy n="57" d="100"/>
        </p:scale>
        <p:origin x="1680" y="60"/>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04/06/2022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57</a:t>
            </a:fld>
            <a:endParaRPr lang="en-GB"/>
          </a:p>
        </p:txBody>
      </p:sp>
    </p:spTree>
    <p:extLst>
      <p:ext uri="{BB962C8B-B14F-4D97-AF65-F5344CB8AC3E}">
        <p14:creationId xmlns:p14="http://schemas.microsoft.com/office/powerpoint/2010/main" val="3423220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DATABASE PROGRAMMING IN JAVA</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04/06/2022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04/06/2022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04/06/2022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04/06/2022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hyperlink" Target="https://tomcat.apache.org/download-80.cgi"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image" Target="../media/image17.tmp"/><Relationship Id="rId1" Type="http://schemas.openxmlformats.org/officeDocument/2006/relationships/slideLayout" Target="../slideLayouts/slideLayout2.xml"/><Relationship Id="rId5" Type="http://schemas.openxmlformats.org/officeDocument/2006/relationships/image" Target="../media/image20.tmp"/><Relationship Id="rId4" Type="http://schemas.openxmlformats.org/officeDocument/2006/relationships/image" Target="../media/image19.tmp"/></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6.tmp"/><Relationship Id="rId2" Type="http://schemas.openxmlformats.org/officeDocument/2006/relationships/image" Target="../media/image25.tmp"/><Relationship Id="rId1" Type="http://schemas.openxmlformats.org/officeDocument/2006/relationships/slideLayout" Target="../slideLayouts/slideLayout2.xml"/><Relationship Id="rId4" Type="http://schemas.openxmlformats.org/officeDocument/2006/relationships/image" Target="../media/image27.tmp"/></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tmp"/><Relationship Id="rId2" Type="http://schemas.openxmlformats.org/officeDocument/2006/relationships/image" Target="../media/image28.tmp"/><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3.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4.tmp"/><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6.tmp"/><Relationship Id="rId2" Type="http://schemas.openxmlformats.org/officeDocument/2006/relationships/image" Target="../media/image35.tmp"/><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7.tmp"/><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0.tmp"/><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1.tmp"/><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2.tmp"/><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3.tmp"/><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4.tmp"/><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5.tmp"/><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6.tmp"/><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www.btechsmartclass.com/java/java-inheritance-basics.html"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132858"/>
            <a:ext cx="8954814" cy="1583531"/>
          </a:xfrm>
        </p:spPr>
        <p:txBody>
          <a:bodyPr>
            <a:noAutofit/>
          </a:bodyPr>
          <a:lstStyle/>
          <a:p>
            <a:r>
              <a:rPr lang="en-US" sz="3600"/>
              <a:t>CHƯƠNG 8</a:t>
            </a:r>
            <a:br>
              <a:rPr lang="en-US" sz="3600"/>
            </a:br>
            <a:r>
              <a:rPr lang="en-US" sz="3600" smtClean="0"/>
              <a:t>DEVELOPING JAVA WEB APLICATIONS TO ACCESS DATABASES</a:t>
            </a:r>
            <a:endParaRPr lang="en-GB" sz="360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NỘI DUNG</a:t>
            </a:r>
            <a:endParaRPr lang="en-US"/>
          </a:p>
        </p:txBody>
      </p:sp>
      <p:sp>
        <p:nvSpPr>
          <p:cNvPr id="3" name="Content Placeholder 2"/>
          <p:cNvSpPr>
            <a:spLocks noGrp="1"/>
          </p:cNvSpPr>
          <p:nvPr>
            <p:ph idx="1"/>
          </p:nvPr>
        </p:nvSpPr>
        <p:spPr/>
        <p:txBody>
          <a:bodyPr/>
          <a:lstStyle/>
          <a:p>
            <a:pPr marL="514350" indent="-514350">
              <a:buFont typeface="+mj-lt"/>
              <a:buAutoNum type="arabicPeriod"/>
            </a:pPr>
            <a:r>
              <a:rPr lang="en-US" smtClean="0">
                <a:solidFill>
                  <a:srgbClr val="FF0000"/>
                </a:solidFill>
              </a:rPr>
              <a:t>Servlet trong Java</a:t>
            </a:r>
            <a:endParaRPr lang="en-US">
              <a:solidFill>
                <a:srgbClr val="FF0000"/>
              </a:solidFill>
            </a:endParaRPr>
          </a:p>
          <a:p>
            <a:pPr marL="514350" indent="-514350">
              <a:buFont typeface="+mj-lt"/>
              <a:buAutoNum type="arabicPeriod"/>
            </a:pPr>
            <a:r>
              <a:rPr lang="en-US"/>
              <a:t>Sử dụng JavaServer Page (JSP</a:t>
            </a:r>
            <a:r>
              <a:rPr lang="en-US"/>
              <a:t>) </a:t>
            </a:r>
            <a:endParaRPr lang="en-US" smtClean="0"/>
          </a:p>
          <a:p>
            <a:pPr marL="514350" indent="-514350">
              <a:buFont typeface="+mj-lt"/>
              <a:buAutoNum type="arabicPeriod"/>
            </a:pPr>
            <a:r>
              <a:rPr lang="en-US"/>
              <a:t>Các tệp xử lý trong ứng </a:t>
            </a:r>
            <a:r>
              <a:rPr lang="en-US"/>
              <a:t>dụng </a:t>
            </a:r>
            <a:r>
              <a:rPr lang="en-US" smtClean="0"/>
              <a:t>Web</a:t>
            </a:r>
          </a:p>
          <a:p>
            <a:pPr marL="514350" indent="-514350">
              <a:buFont typeface="+mj-lt"/>
              <a:buAutoNum type="arabicPeriod"/>
            </a:pPr>
            <a:r>
              <a:rPr lang="en-US" smtClean="0"/>
              <a:t>Truy vập CSDL</a:t>
            </a:r>
          </a:p>
          <a:p>
            <a:pPr marL="514350" indent="-514350">
              <a:buFont typeface="+mj-lt"/>
              <a:buAutoNum type="arabicPeriod"/>
            </a:pPr>
            <a:r>
              <a:rPr lang="en-US" smtClean="0"/>
              <a:t>Q&amp;A</a:t>
            </a:r>
            <a:endParaRPr lang="en-US"/>
          </a:p>
        </p:txBody>
      </p:sp>
    </p:spTree>
    <p:extLst>
      <p:ext uri="{BB962C8B-B14F-4D97-AF65-F5344CB8AC3E}">
        <p14:creationId xmlns:p14="http://schemas.microsoft.com/office/powerpoint/2010/main" val="927843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8.1.1. </a:t>
            </a:r>
            <a:r>
              <a:rPr lang="en-US" smtClean="0"/>
              <a:t>GIỚI THIỆU</a:t>
            </a:r>
            <a:endParaRPr lang="en-US"/>
          </a:p>
        </p:txBody>
      </p:sp>
      <p:sp>
        <p:nvSpPr>
          <p:cNvPr id="3" name="Content Placeholder 2"/>
          <p:cNvSpPr>
            <a:spLocks noGrp="1"/>
          </p:cNvSpPr>
          <p:nvPr>
            <p:ph idx="1"/>
          </p:nvPr>
        </p:nvSpPr>
        <p:spPr/>
        <p:txBody>
          <a:bodyPr/>
          <a:lstStyle/>
          <a:p>
            <a:r>
              <a:rPr lang="en-US" sz="2000" smtClean="0"/>
              <a:t>Ứng dụng Java Web dựa trên kỹ thuật Servlet và Servlet hoạt động như một máy chủ Web cung cấp tất cả các hỗ trợ như nhạn yêu cầu từ máy khách, gửi phản hồi trở lại máy khách. Chính xác Servlet là một lớp máy chủ được xây dựng bằng ngôn ngữ Java với tất cả các tính năng của công cụ máy chủ. </a:t>
            </a:r>
          </a:p>
          <a:p>
            <a:r>
              <a:rPr lang="en-US" sz="2000" smtClean="0"/>
              <a:t>Servlet thực hiện công việc theo:</a:t>
            </a:r>
          </a:p>
          <a:p>
            <a:pPr lvl="1"/>
            <a:r>
              <a:rPr lang="en-US" sz="2000" smtClean="0"/>
              <a:t>Khi một Servlet được tạo, phương thức init() được gọi để thực hiện các công việc khởi tạo cho máy chủ Web. </a:t>
            </a:r>
          </a:p>
          <a:p>
            <a:pPr lvl="1"/>
            <a:r>
              <a:rPr lang="en-US" sz="2000" smtClean="0"/>
              <a:t>Khi nhận được 1 yêu cầu, nó sẽ tạo ra hai đối tượng; Request và Response</a:t>
            </a:r>
          </a:p>
          <a:p>
            <a:pPr lvl="1"/>
            <a:r>
              <a:rPr lang="en-US" sz="2000" smtClean="0"/>
              <a:t>Sau đó Servlet gửi hai đối tượng này đến phương thức service()</a:t>
            </a:r>
          </a:p>
          <a:p>
            <a:pPr lvl="1"/>
            <a:r>
              <a:rPr lang="en-US" sz="2000" smtClean="0"/>
              <a:t>Đối tượng Resquest đóng gói thông tin đường truyền từ resquest HTTP đến máy khách. </a:t>
            </a:r>
          </a:p>
          <a:p>
            <a:pPr lvl="1"/>
            <a:r>
              <a:rPr lang="en-US" sz="2000" smtClean="0"/>
              <a:t>Phương thức service() là cơ quan phản hồi chính và sẽ được sử dụng để xử lý request và gửi response đã được nhúng vào đối tượng phản hồi trở lại máy khách.</a:t>
            </a:r>
          </a:p>
        </p:txBody>
      </p:sp>
    </p:spTree>
    <p:extLst>
      <p:ext uri="{BB962C8B-B14F-4D97-AF65-F5344CB8AC3E}">
        <p14:creationId xmlns:p14="http://schemas.microsoft.com/office/powerpoint/2010/main" val="1817940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Cài đặt Tomcat Web Server</a:t>
            </a:r>
            <a:endParaRPr lang="en-US"/>
          </a:p>
        </p:txBody>
      </p:sp>
      <p:sp>
        <p:nvSpPr>
          <p:cNvPr id="3" name="Content Placeholder 2"/>
          <p:cNvSpPr>
            <a:spLocks noGrp="1"/>
          </p:cNvSpPr>
          <p:nvPr>
            <p:ph idx="1"/>
          </p:nvPr>
        </p:nvSpPr>
        <p:spPr/>
        <p:txBody>
          <a:bodyPr/>
          <a:lstStyle/>
          <a:p>
            <a:r>
              <a:rPr lang="en-US" smtClean="0"/>
              <a:t>Sử dụng Servlet cần download Tomcat Web Server và sử dụng với Netbean</a:t>
            </a:r>
          </a:p>
          <a:p>
            <a:pPr lvl="1" algn="l"/>
            <a:r>
              <a:rPr lang="en-US"/>
              <a:t>Download Tomcat: </a:t>
            </a:r>
            <a:r>
              <a:rPr lang="en-US">
                <a:hlinkClick r:id="rId2"/>
              </a:rPr>
              <a:t>https://</a:t>
            </a:r>
            <a:r>
              <a:rPr lang="en-US" smtClean="0">
                <a:hlinkClick r:id="rId2"/>
              </a:rPr>
              <a:t>tomcat.apache.org/download-80.cgi</a:t>
            </a:r>
            <a:r>
              <a:rPr lang="en-US" smtClean="0"/>
              <a:t> </a:t>
            </a:r>
          </a:p>
          <a:p>
            <a:pPr lvl="1" algn="l"/>
            <a:r>
              <a:rPr lang="en-US" smtClean="0"/>
              <a:t>Giải nén file download: </a:t>
            </a:r>
            <a:endParaRPr lang="en-US"/>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384" y="3435023"/>
            <a:ext cx="5766711" cy="3174930"/>
          </a:xfrm>
          <a:prstGeom prst="rect">
            <a:avLst/>
          </a:prstGeom>
          <a:ln>
            <a:solidFill>
              <a:schemeClr val="accent1"/>
            </a:solidFill>
          </a:ln>
        </p:spPr>
      </p:pic>
    </p:spTree>
    <p:extLst>
      <p:ext uri="{BB962C8B-B14F-4D97-AF65-F5344CB8AC3E}">
        <p14:creationId xmlns:p14="http://schemas.microsoft.com/office/powerpoint/2010/main" val="1437590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Thêm Tomcat Server vào Netbeans</a:t>
            </a:r>
            <a:endParaRPr lang="en-US"/>
          </a:p>
        </p:txBody>
      </p:sp>
      <p:sp>
        <p:nvSpPr>
          <p:cNvPr id="3" name="Content Placeholder 2"/>
          <p:cNvSpPr>
            <a:spLocks noGrp="1"/>
          </p:cNvSpPr>
          <p:nvPr>
            <p:ph idx="1"/>
          </p:nvPr>
        </p:nvSpPr>
        <p:spPr/>
        <p:txBody>
          <a:bodyPr/>
          <a:lstStyle/>
          <a:p>
            <a:r>
              <a:rPr lang="en-US" smtClean="0"/>
              <a:t>Kích chuột vào tab service</a:t>
            </a:r>
          </a:p>
          <a:p>
            <a:endParaRPr lang="en-US"/>
          </a:p>
          <a:p>
            <a:endParaRPr lang="en-US" smtClean="0"/>
          </a:p>
          <a:p>
            <a:endParaRPr lang="en-US"/>
          </a:p>
          <a:p>
            <a:endParaRPr lang="en-US" smtClean="0"/>
          </a:p>
          <a:p>
            <a:endParaRPr lang="en-US"/>
          </a:p>
          <a:p>
            <a:endParaRPr lang="en-US" smtClean="0"/>
          </a:p>
          <a:p>
            <a:r>
              <a:rPr lang="en-US" smtClean="0"/>
              <a:t>Kích phải chuột vào mục Server và chọn Add Server,  hộp thoại xuất hiện, chọn Apche tomcat và chọn đường dẫn đến vị trí thư mục đã giải nén. Nhập User name và password để quản lý.</a:t>
            </a:r>
          </a:p>
          <a:p>
            <a:r>
              <a:rPr lang="en-US" smtClean="0"/>
              <a:t>Finish</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8845" y="1921244"/>
            <a:ext cx="4010585" cy="2553056"/>
          </a:xfrm>
          <a:prstGeom prst="rect">
            <a:avLst/>
          </a:prstGeom>
          <a:ln>
            <a:solidFill>
              <a:schemeClr val="accent1"/>
            </a:solidFill>
          </a:ln>
        </p:spPr>
      </p:pic>
    </p:spTree>
    <p:extLst>
      <p:ext uri="{BB962C8B-B14F-4D97-AF65-F5344CB8AC3E}">
        <p14:creationId xmlns:p14="http://schemas.microsoft.com/office/powerpoint/2010/main" val="36924315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Add Server Instanc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06467" y="1437154"/>
            <a:ext cx="6220693" cy="4305901"/>
          </a:xfrm>
          <a:ln>
            <a:solidFill>
              <a:schemeClr val="accent1"/>
            </a:solidFill>
          </a:ln>
        </p:spPr>
      </p:pic>
    </p:spTree>
    <p:extLst>
      <p:ext uri="{BB962C8B-B14F-4D97-AF65-F5344CB8AC3E}">
        <p14:creationId xmlns:p14="http://schemas.microsoft.com/office/powerpoint/2010/main" val="3781422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Kiểm tra Tomcat</a:t>
            </a:r>
            <a:endParaRPr lang="en-US"/>
          </a:p>
        </p:txBody>
      </p:sp>
      <p:sp>
        <p:nvSpPr>
          <p:cNvPr id="3" name="Content Placeholder 2"/>
          <p:cNvSpPr>
            <a:spLocks noGrp="1"/>
          </p:cNvSpPr>
          <p:nvPr>
            <p:ph idx="1"/>
          </p:nvPr>
        </p:nvSpPr>
        <p:spPr/>
        <p:txBody>
          <a:bodyPr/>
          <a:lstStyle/>
          <a:p>
            <a:r>
              <a:rPr lang="en-US" smtClean="0"/>
              <a:t>Mở Apche Tomcat or TomEE sau khi add. Kích chuột và chọn Strart</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04531" y="2358586"/>
            <a:ext cx="3896269" cy="2372056"/>
          </a:xfrm>
          <a:prstGeom prst="rect">
            <a:avLst/>
          </a:prstGeom>
          <a:ln>
            <a:solidFill>
              <a:schemeClr val="accent1"/>
            </a:solidFill>
          </a:ln>
        </p:spPr>
      </p:pic>
    </p:spTree>
    <p:extLst>
      <p:ext uri="{BB962C8B-B14F-4D97-AF65-F5344CB8AC3E}">
        <p14:creationId xmlns:p14="http://schemas.microsoft.com/office/powerpoint/2010/main" val="3733586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8.1.2</a:t>
            </a:r>
            <a:r>
              <a:rPr lang="en-US" smtClean="0"/>
              <a:t>. Sử dụng Servlet và trang HTML</a:t>
            </a:r>
            <a:endParaRPr lang="en-US"/>
          </a:p>
        </p:txBody>
      </p:sp>
      <p:sp>
        <p:nvSpPr>
          <p:cNvPr id="3" name="Content Placeholder 2"/>
          <p:cNvSpPr>
            <a:spLocks noGrp="1"/>
          </p:cNvSpPr>
          <p:nvPr>
            <p:ph idx="1"/>
          </p:nvPr>
        </p:nvSpPr>
        <p:spPr/>
        <p:txBody>
          <a:bodyPr/>
          <a:lstStyle/>
          <a:p>
            <a:r>
              <a:rPr lang="en-US" smtClean="0"/>
              <a:t>Servlet sử dụng hai phương thức doGet(), doPost làm kênh chính để giao tiếp giữa máy chủ và máy khách. </a:t>
            </a:r>
          </a:p>
          <a:p>
            <a:r>
              <a:rPr lang="en-US" smtClean="0"/>
              <a:t>Công viêc của Servlet:</a:t>
            </a:r>
          </a:p>
          <a:p>
            <a:pPr lvl="1"/>
            <a:r>
              <a:rPr lang="en-US" smtClean="0"/>
              <a:t>Xử lý các yêu cầu nhận được từ máy khách và phản hồi lại.</a:t>
            </a:r>
          </a:p>
          <a:p>
            <a:pPr lvl="1"/>
            <a:r>
              <a:rPr lang="en-US" smtClean="0"/>
              <a:t>Tạo các trang web động</a:t>
            </a:r>
          </a:p>
          <a:p>
            <a:pPr lvl="1"/>
            <a:r>
              <a:rPr lang="en-US" smtClean="0"/>
              <a:t>Quản lý thông tin trạng thái cho các ứng dụng.</a:t>
            </a:r>
          </a:p>
          <a:p>
            <a:pPr lvl="1"/>
            <a:r>
              <a:rPr lang="en-US" smtClean="0"/>
              <a:t>Lưu trữ dữ liệu và thông tin.</a:t>
            </a:r>
          </a:p>
          <a:p>
            <a:r>
              <a:rPr lang="en-US" smtClean="0"/>
              <a:t>Phương thức Servlet sử dụng để:</a:t>
            </a:r>
          </a:p>
          <a:p>
            <a:pPr lvl="1"/>
            <a:r>
              <a:rPr lang="en-US" smtClean="0"/>
              <a:t>Lấy dữ liệu từ máy khách: getParameter()</a:t>
            </a:r>
          </a:p>
          <a:p>
            <a:pPr lvl="1"/>
            <a:r>
              <a:rPr lang="en-US" smtClean="0"/>
              <a:t>Trả lại phản hồi trên máy khách: println()</a:t>
            </a:r>
            <a:endParaRPr lang="en-US"/>
          </a:p>
        </p:txBody>
      </p:sp>
    </p:spTree>
    <p:extLst>
      <p:ext uri="{BB962C8B-B14F-4D97-AF65-F5344CB8AC3E}">
        <p14:creationId xmlns:p14="http://schemas.microsoft.com/office/powerpoint/2010/main" val="3116783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a:t>
            </a:r>
            <a:endParaRPr lang="en-US"/>
          </a:p>
        </p:txBody>
      </p:sp>
      <p:sp>
        <p:nvSpPr>
          <p:cNvPr id="3" name="Content Placeholder 2"/>
          <p:cNvSpPr>
            <a:spLocks noGrp="1"/>
          </p:cNvSpPr>
          <p:nvPr>
            <p:ph idx="1"/>
          </p:nvPr>
        </p:nvSpPr>
        <p:spPr/>
        <p:txBody>
          <a:bodyPr/>
          <a:lstStyle/>
          <a:p>
            <a:r>
              <a:rPr lang="en-US" smtClean="0"/>
              <a:t>File html: Login.html</a:t>
            </a:r>
            <a:endParaRPr lang="en-US"/>
          </a:p>
        </p:txBody>
      </p:sp>
      <p:pic>
        <p:nvPicPr>
          <p:cNvPr id="5" name="Picture 4" descr="Screen Clipping"/>
          <p:cNvPicPr>
            <a:picLocks noChangeAspect="1"/>
          </p:cNvPicPr>
          <p:nvPr/>
        </p:nvPicPr>
        <p:blipFill rotWithShape="1">
          <a:blip r:embed="rId2">
            <a:extLst>
              <a:ext uri="{28A0092B-C50C-407E-A947-70E740481C1C}">
                <a14:useLocalDpi xmlns:a14="http://schemas.microsoft.com/office/drawing/2010/main" val="0"/>
              </a:ext>
            </a:extLst>
          </a:blip>
          <a:srcRect r="25014"/>
          <a:stretch/>
        </p:blipFill>
        <p:spPr>
          <a:xfrm>
            <a:off x="184733" y="2700178"/>
            <a:ext cx="2428772" cy="2305372"/>
          </a:xfrm>
          <a:prstGeom prst="rect">
            <a:avLst/>
          </a:prstGeom>
          <a:ln>
            <a:solidFill>
              <a:schemeClr val="accent1"/>
            </a:solidFill>
          </a:ln>
        </p:spPr>
      </p:pic>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5114" y="1934598"/>
            <a:ext cx="6104153" cy="4371710"/>
          </a:xfrm>
          <a:prstGeom prst="rect">
            <a:avLst/>
          </a:prstGeom>
          <a:ln>
            <a:solidFill>
              <a:schemeClr val="accent1"/>
            </a:solidFill>
          </a:ln>
        </p:spPr>
      </p:pic>
    </p:spTree>
    <p:extLst>
      <p:ext uri="{BB962C8B-B14F-4D97-AF65-F5344CB8AC3E}">
        <p14:creationId xmlns:p14="http://schemas.microsoft.com/office/powerpoint/2010/main" val="2066240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File login.java (servlet)</a:t>
            </a:r>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804" y="1740028"/>
            <a:ext cx="8313683" cy="4523392"/>
          </a:xfrm>
          <a:prstGeom prst="rect">
            <a:avLst/>
          </a:prstGeom>
          <a:ln>
            <a:solidFill>
              <a:schemeClr val="accent1"/>
            </a:solidFill>
          </a:ln>
        </p:spPr>
      </p:pic>
      <p:sp>
        <p:nvSpPr>
          <p:cNvPr id="6" name="Line Callout 1 (Accent Bar) 5"/>
          <p:cNvSpPr/>
          <p:nvPr/>
        </p:nvSpPr>
        <p:spPr bwMode="auto">
          <a:xfrm>
            <a:off x="6547945" y="3962400"/>
            <a:ext cx="2332459" cy="609599"/>
          </a:xfrm>
          <a:prstGeom prst="accentCallout1">
            <a:avLst>
              <a:gd name="adj1" fmla="val 18750"/>
              <a:gd name="adj2" fmla="val -8333"/>
              <a:gd name="adj3" fmla="val 169033"/>
              <a:gd name="adj4" fmla="val -58439"/>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Lấy</a:t>
            </a:r>
            <a:r>
              <a:rPr kumimoji="0" lang="en-US" sz="1800" b="0" i="0" u="none" strike="noStrike" cap="none" normalizeH="0" smtClean="0">
                <a:ln>
                  <a:noFill/>
                </a:ln>
                <a:solidFill>
                  <a:schemeClr val="tx1"/>
                </a:solidFill>
                <a:effectLst/>
                <a:latin typeface="Arial" charset="0"/>
              </a:rPr>
              <a:t> dữ liệu từ client hiển thị lại</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519380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5223" y="1328598"/>
            <a:ext cx="4001058" cy="2000529"/>
          </a:xfrm>
          <a:ln>
            <a:solidFill>
              <a:schemeClr val="accent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549" y="3931557"/>
            <a:ext cx="4791744" cy="1895740"/>
          </a:xfrm>
          <a:prstGeom prst="rect">
            <a:avLst/>
          </a:prstGeom>
          <a:ln>
            <a:solidFill>
              <a:schemeClr val="accent1"/>
            </a:solidFill>
          </a:ln>
        </p:spPr>
      </p:pic>
      <p:sp>
        <p:nvSpPr>
          <p:cNvPr id="6" name="TextBox 5"/>
          <p:cNvSpPr txBox="1"/>
          <p:nvPr/>
        </p:nvSpPr>
        <p:spPr>
          <a:xfrm>
            <a:off x="5686097" y="2328862"/>
            <a:ext cx="2058769" cy="369332"/>
          </a:xfrm>
          <a:prstGeom prst="rect">
            <a:avLst/>
          </a:prstGeom>
          <a:noFill/>
        </p:spPr>
        <p:txBody>
          <a:bodyPr wrap="none" rtlCol="0">
            <a:spAutoFit/>
          </a:bodyPr>
          <a:lstStyle/>
          <a:p>
            <a:r>
              <a:rPr lang="en-US" b="1" i="1" smtClean="0"/>
              <a:t>Kết quả thực hiện</a:t>
            </a:r>
            <a:endParaRPr lang="en-US" b="1" i="1"/>
          </a:p>
        </p:txBody>
      </p:sp>
    </p:spTree>
    <p:extLst>
      <p:ext uri="{BB962C8B-B14F-4D97-AF65-F5344CB8AC3E}">
        <p14:creationId xmlns:p14="http://schemas.microsoft.com/office/powerpoint/2010/main" val="1688761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Đọc dữ liệu từ Form trong Servlet</a:t>
            </a:r>
            <a:endParaRPr lang="en-US"/>
          </a:p>
        </p:txBody>
      </p:sp>
      <p:sp>
        <p:nvSpPr>
          <p:cNvPr id="3" name="Content Placeholder 2"/>
          <p:cNvSpPr>
            <a:spLocks noGrp="1"/>
          </p:cNvSpPr>
          <p:nvPr>
            <p:ph idx="1"/>
          </p:nvPr>
        </p:nvSpPr>
        <p:spPr/>
        <p:txBody>
          <a:bodyPr/>
          <a:lstStyle/>
          <a:p>
            <a:r>
              <a:rPr lang="vi-VN"/>
              <a:t>Servlet xử lý dữ liệu từ một Form bằng cách sử dụng các phương thức sau đây tùy thuộc vào tình huống</a:t>
            </a:r>
            <a:r>
              <a:rPr lang="vi-VN" smtClean="0"/>
              <a:t>:</a:t>
            </a:r>
            <a:endParaRPr lang="en-US" smtClean="0"/>
          </a:p>
          <a:p>
            <a:pPr lvl="1" algn="l"/>
            <a:r>
              <a:rPr lang="vi-VN" b="1"/>
              <a:t>getParameter()</a:t>
            </a:r>
            <a:r>
              <a:rPr lang="vi-VN"/>
              <a:t> - Gọi phương thức request.getParameter() để lấy giá trị của một tham số của form.</a:t>
            </a:r>
          </a:p>
          <a:p>
            <a:pPr lvl="1" algn="l"/>
            <a:r>
              <a:rPr lang="vi-VN" b="1"/>
              <a:t>getParameterValues()</a:t>
            </a:r>
            <a:r>
              <a:rPr lang="vi-VN"/>
              <a:t> - Gọi phương thức này nếu tham số xuất hiện nhiều lần và trả về nhiều giá trị, ví dụ checkbox.</a:t>
            </a:r>
          </a:p>
          <a:p>
            <a:pPr lvl="1" algn="l"/>
            <a:r>
              <a:rPr lang="vi-VN" b="1"/>
              <a:t>getParameterNames()</a:t>
            </a:r>
            <a:r>
              <a:rPr lang="vi-VN"/>
              <a:t> - Gọi phương thức này nếu bạn muốn có một danh sách đầy đủ của tất cả các tham số trong yêu cầu hiện tại.</a:t>
            </a:r>
          </a:p>
          <a:p>
            <a:pPr lvl="1"/>
            <a:endParaRPr lang="en-US"/>
          </a:p>
        </p:txBody>
      </p:sp>
    </p:spTree>
    <p:extLst>
      <p:ext uri="{BB962C8B-B14F-4D97-AF65-F5344CB8AC3E}">
        <p14:creationId xmlns:p14="http://schemas.microsoft.com/office/powerpoint/2010/main" val="29818678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phương thức GET sử dụng URL</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94110" y="1291787"/>
            <a:ext cx="4963558" cy="5248275"/>
          </a:xfrm>
          <a:ln>
            <a:solidFill>
              <a:schemeClr val="accent1"/>
            </a:solidFill>
          </a:ln>
        </p:spPr>
      </p:pic>
      <p:sp>
        <p:nvSpPr>
          <p:cNvPr id="5" name="TextBox 4"/>
          <p:cNvSpPr txBox="1"/>
          <p:nvPr/>
        </p:nvSpPr>
        <p:spPr>
          <a:xfrm>
            <a:off x="428279" y="1291787"/>
            <a:ext cx="2565831" cy="923330"/>
          </a:xfrm>
          <a:prstGeom prst="rect">
            <a:avLst/>
          </a:prstGeom>
          <a:noFill/>
        </p:spPr>
        <p:txBody>
          <a:bodyPr wrap="none" rtlCol="0">
            <a:spAutoFit/>
          </a:bodyPr>
          <a:lstStyle/>
          <a:p>
            <a:r>
              <a:rPr lang="en-US" smtClean="0"/>
              <a:t>File Servlet để  xử lý yêu</a:t>
            </a:r>
            <a:br>
              <a:rPr lang="en-US" smtClean="0"/>
            </a:br>
            <a:r>
              <a:rPr lang="en-US" smtClean="0"/>
              <a:t> cầu từ máy khách</a:t>
            </a:r>
          </a:p>
          <a:p>
            <a:r>
              <a:rPr lang="en-US" smtClean="0"/>
              <a:t>File HelloForm.java</a:t>
            </a:r>
            <a:endParaRPr lang="en-US"/>
          </a:p>
        </p:txBody>
      </p:sp>
      <p:sp>
        <p:nvSpPr>
          <p:cNvPr id="6" name="Rectangle 5"/>
          <p:cNvSpPr/>
          <p:nvPr/>
        </p:nvSpPr>
        <p:spPr>
          <a:xfrm>
            <a:off x="7135373" y="6581001"/>
            <a:ext cx="2008627" cy="276999"/>
          </a:xfrm>
          <a:prstGeom prst="rect">
            <a:avLst/>
          </a:prstGeom>
        </p:spPr>
        <p:txBody>
          <a:bodyPr wrap="none">
            <a:spAutoFit/>
          </a:bodyPr>
          <a:lstStyle/>
          <a:p>
            <a:r>
              <a:rPr lang="en-US" sz="1200"/>
              <a:t>https://viettuts.vn/servlet/</a:t>
            </a:r>
          </a:p>
        </p:txBody>
      </p:sp>
    </p:spTree>
    <p:extLst>
      <p:ext uri="{BB962C8B-B14F-4D97-AF65-F5344CB8AC3E}">
        <p14:creationId xmlns:p14="http://schemas.microsoft.com/office/powerpoint/2010/main" val="21024210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Cấu hình trong web.xml</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2771" y="1889642"/>
            <a:ext cx="3762900" cy="1228896"/>
          </a:xfrm>
          <a:prstGeom prst="rect">
            <a:avLst/>
          </a:prstGeom>
          <a:ln>
            <a:solidFill>
              <a:schemeClr val="accent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7010" y="3424678"/>
            <a:ext cx="5372850" cy="1981477"/>
          </a:xfrm>
          <a:prstGeom prst="rect">
            <a:avLst/>
          </a:prstGeom>
          <a:ln>
            <a:solidFill>
              <a:schemeClr val="accent1"/>
            </a:solidFill>
          </a:ln>
        </p:spPr>
      </p:pic>
      <p:sp>
        <p:nvSpPr>
          <p:cNvPr id="6" name="Rectangle 5"/>
          <p:cNvSpPr/>
          <p:nvPr/>
        </p:nvSpPr>
        <p:spPr>
          <a:xfrm>
            <a:off x="7135373" y="6581001"/>
            <a:ext cx="2008627" cy="276999"/>
          </a:xfrm>
          <a:prstGeom prst="rect">
            <a:avLst/>
          </a:prstGeom>
        </p:spPr>
        <p:txBody>
          <a:bodyPr wrap="none">
            <a:spAutoFit/>
          </a:bodyPr>
          <a:lstStyle/>
          <a:p>
            <a:r>
              <a:rPr lang="en-US" sz="1200"/>
              <a:t>https://viettuts.vn/servlet/</a:t>
            </a:r>
          </a:p>
        </p:txBody>
      </p:sp>
    </p:spTree>
    <p:extLst>
      <p:ext uri="{BB962C8B-B14F-4D97-AF65-F5344CB8AC3E}">
        <p14:creationId xmlns:p14="http://schemas.microsoft.com/office/powerpoint/2010/main" val="955541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phương thức POST </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99945" y="1291787"/>
            <a:ext cx="5039201" cy="5285277"/>
          </a:xfrm>
          <a:ln>
            <a:solidFill>
              <a:schemeClr val="accent1"/>
            </a:solidFill>
          </a:ln>
        </p:spPr>
      </p:pic>
      <p:sp>
        <p:nvSpPr>
          <p:cNvPr id="5" name="TextBox 4"/>
          <p:cNvSpPr txBox="1"/>
          <p:nvPr/>
        </p:nvSpPr>
        <p:spPr>
          <a:xfrm>
            <a:off x="428279" y="1291787"/>
            <a:ext cx="2565831" cy="923330"/>
          </a:xfrm>
          <a:prstGeom prst="rect">
            <a:avLst/>
          </a:prstGeom>
          <a:noFill/>
        </p:spPr>
        <p:txBody>
          <a:bodyPr wrap="none" rtlCol="0">
            <a:spAutoFit/>
          </a:bodyPr>
          <a:lstStyle/>
          <a:p>
            <a:r>
              <a:rPr lang="en-US" smtClean="0"/>
              <a:t>File Servlet để  xử lý yêu</a:t>
            </a:r>
            <a:br>
              <a:rPr lang="en-US" smtClean="0"/>
            </a:br>
            <a:r>
              <a:rPr lang="en-US" smtClean="0"/>
              <a:t> cầu từ máy khách</a:t>
            </a:r>
          </a:p>
          <a:p>
            <a:r>
              <a:rPr lang="en-US" smtClean="0"/>
              <a:t>File HelloForm.java</a:t>
            </a:r>
            <a:endParaRPr lang="en-US"/>
          </a:p>
        </p:txBody>
      </p:sp>
      <p:sp>
        <p:nvSpPr>
          <p:cNvPr id="6" name="Rectangle 5"/>
          <p:cNvSpPr/>
          <p:nvPr/>
        </p:nvSpPr>
        <p:spPr>
          <a:xfrm>
            <a:off x="7135373" y="6581001"/>
            <a:ext cx="2008627" cy="276999"/>
          </a:xfrm>
          <a:prstGeom prst="rect">
            <a:avLst/>
          </a:prstGeom>
        </p:spPr>
        <p:txBody>
          <a:bodyPr wrap="none">
            <a:spAutoFit/>
          </a:bodyPr>
          <a:lstStyle/>
          <a:p>
            <a:r>
              <a:rPr lang="en-US" sz="1200"/>
              <a:t>https://viettuts.vn/servlet/</a:t>
            </a:r>
          </a:p>
        </p:txBody>
      </p:sp>
    </p:spTree>
    <p:extLst>
      <p:ext uri="{BB962C8B-B14F-4D97-AF65-F5344CB8AC3E}">
        <p14:creationId xmlns:p14="http://schemas.microsoft.com/office/powerpoint/2010/main" val="1846877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21216" y="1557584"/>
            <a:ext cx="4785024" cy="1479905"/>
          </a:xfrm>
          <a:ln>
            <a:solidFill>
              <a:schemeClr val="accent1"/>
            </a:solidFill>
          </a:ln>
        </p:spPr>
      </p:pic>
      <p:sp>
        <p:nvSpPr>
          <p:cNvPr id="5" name="Rectangle 4"/>
          <p:cNvSpPr/>
          <p:nvPr/>
        </p:nvSpPr>
        <p:spPr>
          <a:xfrm>
            <a:off x="589667" y="1188252"/>
            <a:ext cx="2520305" cy="369332"/>
          </a:xfrm>
          <a:prstGeom prst="rect">
            <a:avLst/>
          </a:prstGeom>
        </p:spPr>
        <p:txBody>
          <a:bodyPr wrap="none">
            <a:spAutoFit/>
          </a:bodyPr>
          <a:lstStyle/>
          <a:p>
            <a:r>
              <a:rPr lang="en-US"/>
              <a:t>Cấu hình trong web.xml</a:t>
            </a:r>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9134" y="3406821"/>
            <a:ext cx="3962730" cy="1648655"/>
          </a:xfrm>
          <a:prstGeom prst="rect">
            <a:avLst/>
          </a:prstGeom>
          <a:ln>
            <a:solidFill>
              <a:schemeClr val="accent1"/>
            </a:solidFill>
          </a:ln>
        </p:spPr>
      </p:pic>
      <p:sp>
        <p:nvSpPr>
          <p:cNvPr id="7" name="Rectangle 6"/>
          <p:cNvSpPr/>
          <p:nvPr/>
        </p:nvSpPr>
        <p:spPr>
          <a:xfrm>
            <a:off x="3413728" y="3037489"/>
            <a:ext cx="2226250" cy="369332"/>
          </a:xfrm>
          <a:prstGeom prst="rect">
            <a:avLst/>
          </a:prstGeom>
        </p:spPr>
        <p:txBody>
          <a:bodyPr wrap="none">
            <a:spAutoFit/>
          </a:bodyPr>
          <a:lstStyle/>
          <a:p>
            <a:r>
              <a:rPr lang="en-US" smtClean="0"/>
              <a:t>Tạo trang Index.html</a:t>
            </a:r>
            <a:endParaRPr lang="en-US"/>
          </a:p>
        </p:txBody>
      </p:sp>
      <p:pic>
        <p:nvPicPr>
          <p:cNvPr id="8" name="Picture 7"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3568" y="4191260"/>
            <a:ext cx="2648320" cy="1038370"/>
          </a:xfrm>
          <a:prstGeom prst="rect">
            <a:avLst/>
          </a:prstGeom>
          <a:ln>
            <a:solidFill>
              <a:schemeClr val="accent1"/>
            </a:solidFill>
          </a:ln>
        </p:spPr>
      </p:pic>
      <p:sp>
        <p:nvSpPr>
          <p:cNvPr id="9" name="Rectangle 8"/>
          <p:cNvSpPr/>
          <p:nvPr/>
        </p:nvSpPr>
        <p:spPr>
          <a:xfrm>
            <a:off x="549462" y="3752776"/>
            <a:ext cx="1443087" cy="369332"/>
          </a:xfrm>
          <a:prstGeom prst="rect">
            <a:avLst/>
          </a:prstGeom>
        </p:spPr>
        <p:txBody>
          <a:bodyPr wrap="none">
            <a:spAutoFit/>
          </a:bodyPr>
          <a:lstStyle/>
          <a:p>
            <a:r>
              <a:rPr lang="en-US" smtClean="0"/>
              <a:t>Chạy kết quả</a:t>
            </a:r>
            <a:endParaRPr lang="en-US"/>
          </a:p>
        </p:txBody>
      </p:sp>
      <p:pic>
        <p:nvPicPr>
          <p:cNvPr id="10" name="Picture 9"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11955" y="5388756"/>
            <a:ext cx="4629796" cy="1238423"/>
          </a:xfrm>
          <a:prstGeom prst="rect">
            <a:avLst/>
          </a:prstGeom>
          <a:ln>
            <a:solidFill>
              <a:schemeClr val="accent1"/>
            </a:solidFill>
          </a:ln>
        </p:spPr>
      </p:pic>
    </p:spTree>
    <p:extLst>
      <p:ext uri="{BB962C8B-B14F-4D97-AF65-F5344CB8AC3E}">
        <p14:creationId xmlns:p14="http://schemas.microsoft.com/office/powerpoint/2010/main" val="35734915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Request trong Servlet</a:t>
            </a:r>
            <a:endParaRPr lang="en-US"/>
          </a:p>
        </p:txBody>
      </p:sp>
      <p:sp>
        <p:nvSpPr>
          <p:cNvPr id="3" name="Content Placeholder 2"/>
          <p:cNvSpPr>
            <a:spLocks noGrp="1"/>
          </p:cNvSpPr>
          <p:nvPr>
            <p:ph idx="1"/>
          </p:nvPr>
        </p:nvSpPr>
        <p:spPr/>
        <p:txBody>
          <a:bodyPr/>
          <a:lstStyle/>
          <a:p>
            <a:r>
              <a:rPr lang="vi-VN" sz="2400"/>
              <a:t>Khi trình duyệt gửi yêu cầu (</a:t>
            </a:r>
            <a:r>
              <a:rPr lang="vi-VN" sz="2400" b="1"/>
              <a:t>request</a:t>
            </a:r>
            <a:r>
              <a:rPr lang="vi-VN" sz="2400"/>
              <a:t>) đến một trang web. Nó gửi rất nhiều thông tin đến web server nhưng những thông tin này khổng thể đọc trực tiếp vì chúng là một phần của Header của HTTP request</a:t>
            </a:r>
            <a:r>
              <a:rPr lang="vi-VN" sz="2400" smtClean="0"/>
              <a:t>.</a:t>
            </a:r>
            <a:endParaRPr lang="en-US" sz="2400" smtClean="0"/>
          </a:p>
          <a:p>
            <a:r>
              <a:rPr lang="en-US" sz="2400" smtClean="0"/>
              <a:t>Các phương thức đọc HTTP Header: </a:t>
            </a:r>
            <a:r>
              <a:rPr lang="vi-VN" sz="2400"/>
              <a:t>Các phương thức này có sẵn trong đối tượng </a:t>
            </a:r>
            <a:r>
              <a:rPr lang="vi-VN" sz="2400" b="1"/>
              <a:t>HttpServletRequest</a:t>
            </a:r>
            <a:r>
              <a:rPr lang="vi-VN" sz="2400"/>
              <a:t>.</a:t>
            </a:r>
            <a:endParaRPr lang="en-US" sz="2400"/>
          </a:p>
        </p:txBody>
      </p:sp>
      <p:graphicFrame>
        <p:nvGraphicFramePr>
          <p:cNvPr id="4" name="Table 3"/>
          <p:cNvGraphicFramePr>
            <a:graphicFrameLocks noGrp="1"/>
          </p:cNvGraphicFramePr>
          <p:nvPr>
            <p:extLst>
              <p:ext uri="{D42A27DB-BD31-4B8C-83A1-F6EECF244321}">
                <p14:modId xmlns:p14="http://schemas.microsoft.com/office/powerpoint/2010/main" val="1816540378"/>
              </p:ext>
            </p:extLst>
          </p:nvPr>
        </p:nvGraphicFramePr>
        <p:xfrm>
          <a:off x="819807" y="3963276"/>
          <a:ext cx="7788165" cy="2289810"/>
        </p:xfrm>
        <a:graphic>
          <a:graphicData uri="http://schemas.openxmlformats.org/drawingml/2006/table">
            <a:tbl>
              <a:tblPr firstRow="1" bandRow="1">
                <a:tableStyleId>{5C22544A-7EE6-4342-B048-85BDC9FD1C3A}</a:tableStyleId>
              </a:tblPr>
              <a:tblGrid>
                <a:gridCol w="2575034"/>
                <a:gridCol w="5213131"/>
              </a:tblGrid>
              <a:tr h="0">
                <a:tc>
                  <a:txBody>
                    <a:bodyPr/>
                    <a:lstStyle/>
                    <a:p>
                      <a:r>
                        <a:rPr lang="en-US" smtClean="0"/>
                        <a:t>Phương</a:t>
                      </a:r>
                      <a:r>
                        <a:rPr lang="en-US" baseline="0" smtClean="0"/>
                        <a:t> thức</a:t>
                      </a:r>
                      <a:endParaRPr lang="en-US"/>
                    </a:p>
                  </a:txBody>
                  <a:tcPr/>
                </a:tc>
                <a:tc>
                  <a:txBody>
                    <a:bodyPr/>
                    <a:lstStyle/>
                    <a:p>
                      <a:r>
                        <a:rPr lang="en-US" smtClean="0"/>
                        <a:t>Mô</a:t>
                      </a:r>
                      <a:r>
                        <a:rPr lang="en-US" baseline="0" smtClean="0"/>
                        <a:t> tả</a:t>
                      </a:r>
                      <a:endParaRPr lang="en-US"/>
                    </a:p>
                  </a:txBody>
                  <a:tcPr/>
                </a:tc>
              </a:tr>
              <a:tr h="370840">
                <a:tc>
                  <a:txBody>
                    <a:bodyPr/>
                    <a:lstStyle/>
                    <a:p>
                      <a:r>
                        <a:rPr lang="en-US" sz="1800" b="0" i="0" kern="1200" smtClean="0">
                          <a:solidFill>
                            <a:schemeClr val="dk1"/>
                          </a:solidFill>
                          <a:effectLst/>
                          <a:latin typeface="+mn-lt"/>
                          <a:ea typeface="+mn-ea"/>
                          <a:cs typeface="+mn-cs"/>
                        </a:rPr>
                        <a:t>Cookie [] getCookies()</a:t>
                      </a:r>
                      <a:endParaRPr lang="en-US" b="0"/>
                    </a:p>
                  </a:txBody>
                  <a:tcPr/>
                </a:tc>
                <a:tc>
                  <a:txBody>
                    <a:bodyPr/>
                    <a:lstStyle/>
                    <a:p>
                      <a:r>
                        <a:rPr lang="vi-VN" sz="1800" b="0" i="0" kern="1200" smtClean="0">
                          <a:solidFill>
                            <a:schemeClr val="dk1"/>
                          </a:solidFill>
                          <a:effectLst/>
                          <a:latin typeface="+mn-lt"/>
                          <a:ea typeface="+mn-ea"/>
                          <a:cs typeface="+mn-cs"/>
                        </a:rPr>
                        <a:t>Trả về mảng chứa tất cả các đối tượng Cookie mà client gửi với request này.</a:t>
                      </a:r>
                      <a:endParaRPr lang="en-US"/>
                    </a:p>
                  </a:txBody>
                  <a:tcPr/>
                </a:tc>
              </a:tr>
              <a:tr h="370840">
                <a:tc>
                  <a:txBody>
                    <a:bodyPr/>
                    <a:lstStyle/>
                    <a:p>
                      <a:pPr algn="l" fontAlgn="t"/>
                      <a:r>
                        <a:rPr lang="en-US" b="0" smtClean="0">
                          <a:effectLst/>
                        </a:rPr>
                        <a:t>Enumeration </a:t>
                      </a:r>
                      <a:r>
                        <a:rPr lang="en-US" b="0">
                          <a:effectLst/>
                        </a:rPr>
                        <a:t>getAttributeNames()</a:t>
                      </a:r>
                    </a:p>
                  </a:txBody>
                  <a:tcPr marL="47625" marR="47625" marT="47625" marB="47625"/>
                </a:tc>
                <a:tc>
                  <a:txBody>
                    <a:bodyPr/>
                    <a:lstStyle/>
                    <a:p>
                      <a:r>
                        <a:rPr lang="en-US" sz="1800" b="0" i="0" kern="1200" smtClean="0">
                          <a:solidFill>
                            <a:schemeClr val="dk1"/>
                          </a:solidFill>
                          <a:effectLst/>
                          <a:latin typeface="+mn-lt"/>
                          <a:ea typeface="+mn-ea"/>
                          <a:cs typeface="+mn-cs"/>
                        </a:rPr>
                        <a:t>Trả về một Enumeration chứa tên của các thuộc tính có sẵn cho request này.</a:t>
                      </a:r>
                      <a:endParaRPr lang="en-US"/>
                    </a:p>
                  </a:txBody>
                  <a:tcPr/>
                </a:tc>
              </a:tr>
              <a:tr h="370840">
                <a:tc>
                  <a:txBody>
                    <a:bodyPr/>
                    <a:lstStyle/>
                    <a:p>
                      <a:r>
                        <a:rPr lang="en-US" sz="1800" b="0" i="0" kern="1200" smtClean="0">
                          <a:solidFill>
                            <a:schemeClr val="dk1"/>
                          </a:solidFill>
                          <a:effectLst/>
                          <a:latin typeface="+mn-lt"/>
                          <a:ea typeface="+mn-ea"/>
                          <a:cs typeface="+mn-cs"/>
                        </a:rPr>
                        <a:t>Enumeration getHeaderNames()</a:t>
                      </a:r>
                      <a:endParaRPr lang="en-US" b="0"/>
                    </a:p>
                  </a:txBody>
                  <a:tcPr/>
                </a:tc>
                <a:tc>
                  <a:txBody>
                    <a:bodyPr/>
                    <a:lstStyle/>
                    <a:p>
                      <a:r>
                        <a:rPr lang="en-US" sz="1800" b="0" i="0" kern="1200" smtClean="0">
                          <a:solidFill>
                            <a:schemeClr val="dk1"/>
                          </a:solidFill>
                          <a:effectLst/>
                          <a:latin typeface="+mn-lt"/>
                          <a:ea typeface="+mn-ea"/>
                          <a:cs typeface="+mn-cs"/>
                        </a:rPr>
                        <a:t>Trả về một đếm tất cả tên tiêu đề request này.</a:t>
                      </a:r>
                      <a:endParaRPr lang="en-US"/>
                    </a:p>
                  </a:txBody>
                  <a:tcPr/>
                </a:tc>
              </a:tr>
            </a:tbl>
          </a:graphicData>
        </a:graphic>
      </p:graphicFrame>
    </p:spTree>
    <p:extLst>
      <p:ext uri="{BB962C8B-B14F-4D97-AF65-F5344CB8AC3E}">
        <p14:creationId xmlns:p14="http://schemas.microsoft.com/office/powerpoint/2010/main" val="31617856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Request trong Servlet</a:t>
            </a:r>
            <a:endParaRPr lang="en-US"/>
          </a:p>
        </p:txBody>
      </p:sp>
      <p:sp>
        <p:nvSpPr>
          <p:cNvPr id="3" name="Content Placeholder 2"/>
          <p:cNvSpPr>
            <a:spLocks noGrp="1"/>
          </p:cNvSpPr>
          <p:nvPr>
            <p:ph idx="1"/>
          </p:nvPr>
        </p:nvSpPr>
        <p:spPr/>
        <p:txBody>
          <a:bodyPr/>
          <a:lstStyle/>
          <a:p>
            <a:endParaRPr lang="en-US" sz="2400"/>
          </a:p>
        </p:txBody>
      </p:sp>
      <p:graphicFrame>
        <p:nvGraphicFramePr>
          <p:cNvPr id="4" name="Table 3"/>
          <p:cNvGraphicFramePr>
            <a:graphicFrameLocks noGrp="1"/>
          </p:cNvGraphicFramePr>
          <p:nvPr>
            <p:extLst>
              <p:ext uri="{D42A27DB-BD31-4B8C-83A1-F6EECF244321}">
                <p14:modId xmlns:p14="http://schemas.microsoft.com/office/powerpoint/2010/main" val="2800616159"/>
              </p:ext>
            </p:extLst>
          </p:nvPr>
        </p:nvGraphicFramePr>
        <p:xfrm>
          <a:off x="767255" y="1356711"/>
          <a:ext cx="7788165" cy="5033010"/>
        </p:xfrm>
        <a:graphic>
          <a:graphicData uri="http://schemas.openxmlformats.org/drawingml/2006/table">
            <a:tbl>
              <a:tblPr firstRow="1" bandRow="1">
                <a:tableStyleId>{5C22544A-7EE6-4342-B048-85BDC9FD1C3A}</a:tableStyleId>
              </a:tblPr>
              <a:tblGrid>
                <a:gridCol w="2575034"/>
                <a:gridCol w="5213131"/>
              </a:tblGrid>
              <a:tr h="0">
                <a:tc>
                  <a:txBody>
                    <a:bodyPr/>
                    <a:lstStyle/>
                    <a:p>
                      <a:r>
                        <a:rPr lang="en-US" smtClean="0"/>
                        <a:t>Phương</a:t>
                      </a:r>
                      <a:r>
                        <a:rPr lang="en-US" baseline="0" smtClean="0"/>
                        <a:t> thức</a:t>
                      </a:r>
                      <a:endParaRPr lang="en-US"/>
                    </a:p>
                  </a:txBody>
                  <a:tcPr/>
                </a:tc>
                <a:tc>
                  <a:txBody>
                    <a:bodyPr/>
                    <a:lstStyle/>
                    <a:p>
                      <a:r>
                        <a:rPr lang="en-US" smtClean="0"/>
                        <a:t>Mô</a:t>
                      </a:r>
                      <a:r>
                        <a:rPr lang="en-US" baseline="0" smtClean="0"/>
                        <a:t> tả</a:t>
                      </a:r>
                      <a:endParaRPr lang="en-US"/>
                    </a:p>
                  </a:txBody>
                  <a:tcPr/>
                </a:tc>
              </a:tr>
              <a:tr h="370840">
                <a:tc>
                  <a:txBody>
                    <a:bodyPr/>
                    <a:lstStyle/>
                    <a:p>
                      <a:r>
                        <a:rPr lang="en-US" sz="1800" b="0" i="0" kern="1200" smtClean="0">
                          <a:solidFill>
                            <a:schemeClr val="dk1"/>
                          </a:solidFill>
                          <a:effectLst/>
                          <a:latin typeface="+mn-lt"/>
                          <a:ea typeface="+mn-ea"/>
                          <a:cs typeface="+mn-cs"/>
                        </a:rPr>
                        <a:t>Enumeration getParameterName()</a:t>
                      </a:r>
                      <a:endParaRPr lang="en-US" b="0"/>
                    </a:p>
                  </a:txBody>
                  <a:tcPr/>
                </a:tc>
                <a:tc>
                  <a:txBody>
                    <a:bodyPr/>
                    <a:lstStyle/>
                    <a:p>
                      <a:r>
                        <a:rPr lang="vi-VN" sz="1800" b="0" i="0" kern="1200" smtClean="0">
                          <a:solidFill>
                            <a:schemeClr val="dk1"/>
                          </a:solidFill>
                          <a:effectLst/>
                          <a:latin typeface="+mn-lt"/>
                          <a:ea typeface="+mn-ea"/>
                          <a:cs typeface="+mn-cs"/>
                        </a:rPr>
                        <a:t>Trả về một Enumeration of String các đối tượng có chứa tên của các tham số chứa trong request này.</a:t>
                      </a:r>
                      <a:endParaRPr lang="en-US"/>
                    </a:p>
                  </a:txBody>
                  <a:tcPr/>
                </a:tc>
              </a:tr>
              <a:tr h="370840">
                <a:tc>
                  <a:txBody>
                    <a:bodyPr/>
                    <a:lstStyle/>
                    <a:p>
                      <a:pPr algn="l" fontAlgn="t"/>
                      <a:r>
                        <a:rPr lang="en-US" sz="1800" b="0" i="0" kern="1200" smtClean="0">
                          <a:solidFill>
                            <a:schemeClr val="dk1"/>
                          </a:solidFill>
                          <a:effectLst/>
                          <a:latin typeface="+mn-lt"/>
                          <a:ea typeface="+mn-ea"/>
                          <a:cs typeface="+mn-cs"/>
                        </a:rPr>
                        <a:t>HttpSession getSession()</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phiên hiện tại được kết hợp với request này, hoặc nếu request không có phiên, hãy tạo một phiên.</a:t>
                      </a:r>
                      <a:endParaRPr lang="en-US"/>
                    </a:p>
                  </a:txBody>
                  <a:tcPr/>
                </a:tc>
              </a:tr>
              <a:tr h="370840">
                <a:tc>
                  <a:txBody>
                    <a:bodyPr/>
                    <a:lstStyle/>
                    <a:p>
                      <a:r>
                        <a:rPr lang="en-US" sz="1800" b="0" i="0" kern="1200" smtClean="0">
                          <a:solidFill>
                            <a:schemeClr val="dk1"/>
                          </a:solidFill>
                          <a:effectLst/>
                          <a:latin typeface="+mn-lt"/>
                          <a:ea typeface="+mn-ea"/>
                          <a:cs typeface="+mn-cs"/>
                        </a:rPr>
                        <a:t>HttpSession getSession (tạo boolean)</a:t>
                      </a:r>
                      <a:endParaRPr lang="en-US" b="0"/>
                    </a:p>
                  </a:txBody>
                  <a:tcPr/>
                </a:tc>
                <a:tc>
                  <a:txBody>
                    <a:bodyPr/>
                    <a:lstStyle/>
                    <a:p>
                      <a:r>
                        <a:rPr lang="vi-VN" sz="1800" b="0" i="0" kern="1200" smtClean="0">
                          <a:solidFill>
                            <a:schemeClr val="dk1"/>
                          </a:solidFill>
                          <a:effectLst/>
                          <a:latin typeface="+mn-lt"/>
                          <a:ea typeface="+mn-ea"/>
                          <a:cs typeface="+mn-cs"/>
                        </a:rPr>
                        <a:t>Trả về HttpSession hiện tại được liên kết với request này hoặc, nếu không có phiên hiện tại và giá trị của create là đúng, trả về một phiên mới.</a:t>
                      </a:r>
                      <a:endParaRPr lang="en-US"/>
                    </a:p>
                  </a:txBody>
                  <a:tcPr/>
                </a:tc>
              </a:tr>
              <a:tr h="370840">
                <a:tc>
                  <a:txBody>
                    <a:bodyPr/>
                    <a:lstStyle/>
                    <a:p>
                      <a:pPr algn="l" fontAlgn="t"/>
                      <a:r>
                        <a:rPr lang="en-US" b="0" smtClean="0">
                          <a:effectLst/>
                        </a:rPr>
                        <a:t>Locale </a:t>
                      </a:r>
                      <a:r>
                        <a:rPr lang="en-US" b="0">
                          <a:effectLst/>
                        </a:rPr>
                        <a:t>getLocale()</a:t>
                      </a:r>
                    </a:p>
                  </a:txBody>
                  <a:tcPr marL="47625" marR="47625" marT="47625" marB="47625"/>
                </a:tc>
                <a:tc>
                  <a:txBody>
                    <a:bodyPr/>
                    <a:lstStyle/>
                    <a:p>
                      <a:r>
                        <a:rPr lang="vi-VN" sz="1800" b="0" i="0" kern="1200" smtClean="0">
                          <a:solidFill>
                            <a:schemeClr val="dk1"/>
                          </a:solidFill>
                          <a:effectLst/>
                          <a:latin typeface="+mn-lt"/>
                          <a:ea typeface="+mn-ea"/>
                          <a:cs typeface="+mn-cs"/>
                        </a:rPr>
                        <a:t>Trả về ngôn ngữ ưu tiên mà client sẽ chấp nhận nội dung, dựa trên tiêu đề Accept-Language.</a:t>
                      </a:r>
                      <a:endParaRPr lang="en-US"/>
                    </a:p>
                  </a:txBody>
                  <a:tcPr/>
                </a:tc>
              </a:tr>
              <a:tr h="370840">
                <a:tc>
                  <a:txBody>
                    <a:bodyPr/>
                    <a:lstStyle/>
                    <a:p>
                      <a:pPr algn="l" fontAlgn="t"/>
                      <a:r>
                        <a:rPr lang="vi-VN" sz="1800" b="0" i="0" kern="1200" smtClean="0">
                          <a:solidFill>
                            <a:schemeClr val="dk1"/>
                          </a:solidFill>
                          <a:effectLst/>
                          <a:latin typeface="+mn-lt"/>
                          <a:ea typeface="+mn-ea"/>
                          <a:cs typeface="+mn-cs"/>
                        </a:rPr>
                        <a:t>getAttribute (String name)</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giá trị của thuộc tính được đặt tên như một đối tượng, hoặc null nếu không có thuộc tính của tên đã cho tồn tại.</a:t>
                      </a:r>
                      <a:endParaRPr lang="en-US"/>
                    </a:p>
                  </a:txBody>
                  <a:tcPr/>
                </a:tc>
              </a:tr>
              <a:tr h="370840">
                <a:tc>
                  <a:txBody>
                    <a:bodyPr/>
                    <a:lstStyle/>
                    <a:p>
                      <a:pPr algn="l" fontAlgn="t"/>
                      <a:r>
                        <a:rPr lang="en-US" sz="1800" b="0" i="0" kern="1200" smtClean="0">
                          <a:solidFill>
                            <a:schemeClr val="dk1"/>
                          </a:solidFill>
                          <a:effectLst/>
                          <a:latin typeface="+mn-lt"/>
                          <a:ea typeface="+mn-ea"/>
                          <a:cs typeface="+mn-cs"/>
                        </a:rPr>
                        <a:t>ServletInputStream getInputStream()</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Truy lục cơ thể của request dưới dạng dữ liệu nhị phân bằng ServletInputStream.</a:t>
                      </a:r>
                      <a:endParaRPr lang="en-US"/>
                    </a:p>
                  </a:txBody>
                  <a:tcPr/>
                </a:tc>
              </a:tr>
            </a:tbl>
          </a:graphicData>
        </a:graphic>
      </p:graphicFrame>
    </p:spTree>
    <p:extLst>
      <p:ext uri="{BB962C8B-B14F-4D97-AF65-F5344CB8AC3E}">
        <p14:creationId xmlns:p14="http://schemas.microsoft.com/office/powerpoint/2010/main" val="286274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Request trong Servlet</a:t>
            </a:r>
            <a:endParaRPr lang="en-US"/>
          </a:p>
        </p:txBody>
      </p:sp>
      <p:sp>
        <p:nvSpPr>
          <p:cNvPr id="3" name="Content Placeholder 2"/>
          <p:cNvSpPr>
            <a:spLocks noGrp="1"/>
          </p:cNvSpPr>
          <p:nvPr>
            <p:ph idx="1"/>
          </p:nvPr>
        </p:nvSpPr>
        <p:spPr/>
        <p:txBody>
          <a:bodyPr/>
          <a:lstStyle/>
          <a:p>
            <a:endParaRPr lang="en-US" sz="2400"/>
          </a:p>
        </p:txBody>
      </p:sp>
      <p:graphicFrame>
        <p:nvGraphicFramePr>
          <p:cNvPr id="4" name="Table 3"/>
          <p:cNvGraphicFramePr>
            <a:graphicFrameLocks noGrp="1"/>
          </p:cNvGraphicFramePr>
          <p:nvPr>
            <p:extLst>
              <p:ext uri="{D42A27DB-BD31-4B8C-83A1-F6EECF244321}">
                <p14:modId xmlns:p14="http://schemas.microsoft.com/office/powerpoint/2010/main" val="2852005916"/>
              </p:ext>
            </p:extLst>
          </p:nvPr>
        </p:nvGraphicFramePr>
        <p:xfrm>
          <a:off x="788276" y="1228727"/>
          <a:ext cx="7788165" cy="5398770"/>
        </p:xfrm>
        <a:graphic>
          <a:graphicData uri="http://schemas.openxmlformats.org/drawingml/2006/table">
            <a:tbl>
              <a:tblPr firstRow="1" bandRow="1">
                <a:tableStyleId>{5C22544A-7EE6-4342-B048-85BDC9FD1C3A}</a:tableStyleId>
              </a:tblPr>
              <a:tblGrid>
                <a:gridCol w="3247697"/>
                <a:gridCol w="4540468"/>
              </a:tblGrid>
              <a:tr h="0">
                <a:tc>
                  <a:txBody>
                    <a:bodyPr/>
                    <a:lstStyle/>
                    <a:p>
                      <a:r>
                        <a:rPr lang="en-US" smtClean="0"/>
                        <a:t>Phương</a:t>
                      </a:r>
                      <a:r>
                        <a:rPr lang="en-US" baseline="0" smtClean="0"/>
                        <a:t> thức</a:t>
                      </a:r>
                      <a:endParaRPr lang="en-US"/>
                    </a:p>
                  </a:txBody>
                  <a:tcPr/>
                </a:tc>
                <a:tc>
                  <a:txBody>
                    <a:bodyPr/>
                    <a:lstStyle/>
                    <a:p>
                      <a:r>
                        <a:rPr lang="en-US" smtClean="0"/>
                        <a:t>Mô</a:t>
                      </a:r>
                      <a:r>
                        <a:rPr lang="en-US" baseline="0" smtClean="0"/>
                        <a:t> tả</a:t>
                      </a:r>
                      <a:endParaRPr lang="en-US"/>
                    </a:p>
                  </a:txBody>
                  <a:tcPr/>
                </a:tc>
              </a:tr>
              <a:tr h="370840">
                <a:tc>
                  <a:txBody>
                    <a:bodyPr/>
                    <a:lstStyle/>
                    <a:p>
                      <a:r>
                        <a:rPr lang="en-US" sz="1800" b="0" i="0" kern="1200" smtClean="0">
                          <a:solidFill>
                            <a:schemeClr val="dk1"/>
                          </a:solidFill>
                          <a:effectLst/>
                          <a:latin typeface="+mn-lt"/>
                          <a:ea typeface="+mn-ea"/>
                          <a:cs typeface="+mn-cs"/>
                        </a:rPr>
                        <a:t>String getCharacterEncoding()</a:t>
                      </a:r>
                      <a:endParaRPr lang="en-US" b="0"/>
                    </a:p>
                  </a:txBody>
                  <a:tcPr/>
                </a:tc>
                <a:tc>
                  <a:txBody>
                    <a:bodyPr/>
                    <a:lstStyle/>
                    <a:p>
                      <a:r>
                        <a:rPr lang="vi-VN" sz="1800" b="0" i="0" kern="1200" smtClean="0">
                          <a:solidFill>
                            <a:schemeClr val="dk1"/>
                          </a:solidFill>
                          <a:effectLst/>
                          <a:latin typeface="+mn-lt"/>
                          <a:ea typeface="+mn-ea"/>
                          <a:cs typeface="+mn-cs"/>
                        </a:rPr>
                        <a:t>Trả về tên của mã hoá ký tự được sử dụng trong phần thân request này.</a:t>
                      </a:r>
                      <a:endParaRPr lang="en-US"/>
                    </a:p>
                  </a:txBody>
                  <a:tcPr/>
                </a:tc>
              </a:tr>
              <a:tr h="370840">
                <a:tc>
                  <a:txBody>
                    <a:bodyPr/>
                    <a:lstStyle/>
                    <a:p>
                      <a:pPr algn="l" fontAlgn="t"/>
                      <a:r>
                        <a:rPr lang="en-US" sz="1800" b="0" i="0" kern="1200" smtClean="0">
                          <a:solidFill>
                            <a:schemeClr val="dk1"/>
                          </a:solidFill>
                          <a:effectLst/>
                          <a:latin typeface="+mn-lt"/>
                          <a:ea typeface="+mn-ea"/>
                          <a:cs typeface="+mn-cs"/>
                        </a:rPr>
                        <a:t>String getContentType()</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kiểu MIME của phần thân request, hoặc null nếu loại không được biết.</a:t>
                      </a:r>
                      <a:endParaRPr lang="en-US"/>
                    </a:p>
                  </a:txBody>
                  <a:tcPr/>
                </a:tc>
              </a:tr>
              <a:tr h="370840">
                <a:tc>
                  <a:txBody>
                    <a:bodyPr/>
                    <a:lstStyle/>
                    <a:p>
                      <a:r>
                        <a:rPr lang="en-US" sz="1800" b="0" i="0" kern="1200" smtClean="0">
                          <a:solidFill>
                            <a:schemeClr val="dk1"/>
                          </a:solidFill>
                          <a:effectLst/>
                          <a:latin typeface="+mn-lt"/>
                          <a:ea typeface="+mn-ea"/>
                          <a:cs typeface="+mn-cs"/>
                        </a:rPr>
                        <a:t>String getContextPath()</a:t>
                      </a:r>
                      <a:endParaRPr lang="en-US" b="0"/>
                    </a:p>
                  </a:txBody>
                  <a:tcPr/>
                </a:tc>
                <a:tc>
                  <a:txBody>
                    <a:bodyPr/>
                    <a:lstStyle/>
                    <a:p>
                      <a:r>
                        <a:rPr lang="en-US" sz="1800" b="0" i="0" kern="1200" smtClean="0">
                          <a:solidFill>
                            <a:schemeClr val="dk1"/>
                          </a:solidFill>
                          <a:effectLst/>
                          <a:latin typeface="+mn-lt"/>
                          <a:ea typeface="+mn-ea"/>
                          <a:cs typeface="+mn-cs"/>
                        </a:rPr>
                        <a:t>Trả về phần của URI request chỉ ra ngữ cảnh của request.</a:t>
                      </a:r>
                      <a:endParaRPr lang="en-US"/>
                    </a:p>
                  </a:txBody>
                  <a:tcPr/>
                </a:tc>
              </a:tr>
              <a:tr h="370840">
                <a:tc>
                  <a:txBody>
                    <a:bodyPr/>
                    <a:lstStyle/>
                    <a:p>
                      <a:pPr algn="l" fontAlgn="t"/>
                      <a:r>
                        <a:rPr lang="en-US" sz="1800" b="0" i="0" kern="1200" smtClean="0">
                          <a:solidFill>
                            <a:schemeClr val="dk1"/>
                          </a:solidFill>
                          <a:effectLst/>
                          <a:latin typeface="+mn-lt"/>
                          <a:ea typeface="+mn-ea"/>
                          <a:cs typeface="+mn-cs"/>
                        </a:rPr>
                        <a:t>String getHeader(String name)</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giá trị của tiêu đề request được chỉ định như là một Chuỗi.</a:t>
                      </a:r>
                      <a:endParaRPr lang="en-US"/>
                    </a:p>
                  </a:txBody>
                  <a:tcPr/>
                </a:tc>
              </a:tr>
              <a:tr h="370840">
                <a:tc>
                  <a:txBody>
                    <a:bodyPr/>
                    <a:lstStyle/>
                    <a:p>
                      <a:pPr algn="l" fontAlgn="t"/>
                      <a:r>
                        <a:rPr lang="en-US" sz="1800" b="0" i="0" kern="1200" smtClean="0">
                          <a:solidFill>
                            <a:schemeClr val="dk1"/>
                          </a:solidFill>
                          <a:effectLst/>
                          <a:latin typeface="+mn-lt"/>
                          <a:ea typeface="+mn-ea"/>
                          <a:cs typeface="+mn-cs"/>
                        </a:rPr>
                        <a:t>String getMethod()</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tên của phương thức HTTP mà request này được thực hiện, ví dụ như GET, POST, hoặc PUT.</a:t>
                      </a:r>
                      <a:endParaRPr lang="en-US"/>
                    </a:p>
                  </a:txBody>
                  <a:tcPr/>
                </a:tc>
              </a:tr>
              <a:tr h="370840">
                <a:tc>
                  <a:txBody>
                    <a:bodyPr/>
                    <a:lstStyle/>
                    <a:p>
                      <a:pPr algn="l" fontAlgn="t"/>
                      <a:r>
                        <a:rPr lang="en-US" sz="1800" b="0" i="0" kern="1200" smtClean="0">
                          <a:solidFill>
                            <a:schemeClr val="dk1"/>
                          </a:solidFill>
                          <a:effectLst/>
                          <a:latin typeface="+mn-lt"/>
                          <a:ea typeface="+mn-ea"/>
                          <a:cs typeface="+mn-cs"/>
                        </a:rPr>
                        <a:t>String getParameter(String name)</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giá trị của tham số request như một String, hoặc null nếu tham số không tồn tại.</a:t>
                      </a:r>
                      <a:endParaRPr lang="en-US"/>
                    </a:p>
                  </a:txBody>
                  <a:tcPr/>
                </a:tc>
              </a:tr>
              <a:tr h="370840">
                <a:tc>
                  <a:txBody>
                    <a:bodyPr/>
                    <a:lstStyle/>
                    <a:p>
                      <a:pPr algn="l" fontAlgn="t"/>
                      <a:r>
                        <a:rPr lang="en-US" b="0" smtClean="0">
                          <a:effectLst/>
                        </a:rPr>
                        <a:t>String </a:t>
                      </a:r>
                      <a:r>
                        <a:rPr lang="en-US" sz="1800" b="0" i="0" kern="1200" smtClean="0">
                          <a:solidFill>
                            <a:schemeClr val="dk1"/>
                          </a:solidFill>
                          <a:effectLst/>
                          <a:latin typeface="+mn-lt"/>
                          <a:ea typeface="+mn-ea"/>
                          <a:cs typeface="+mn-cs"/>
                        </a:rPr>
                        <a:t>getPathInfo()</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bất kỳ thông tin đường dẫn bổ sung liên quan đến URL mà client gửi khi thực hiện request này.</a:t>
                      </a:r>
                      <a:endParaRPr lang="en-US"/>
                    </a:p>
                  </a:txBody>
                  <a:tcPr/>
                </a:tc>
              </a:tr>
            </a:tbl>
          </a:graphicData>
        </a:graphic>
      </p:graphicFrame>
    </p:spTree>
    <p:extLst>
      <p:ext uri="{BB962C8B-B14F-4D97-AF65-F5344CB8AC3E}">
        <p14:creationId xmlns:p14="http://schemas.microsoft.com/office/powerpoint/2010/main" val="2173686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Request trong Servlet</a:t>
            </a:r>
            <a:endParaRPr lang="en-US"/>
          </a:p>
        </p:txBody>
      </p:sp>
      <p:sp>
        <p:nvSpPr>
          <p:cNvPr id="3" name="Content Placeholder 2"/>
          <p:cNvSpPr>
            <a:spLocks noGrp="1"/>
          </p:cNvSpPr>
          <p:nvPr>
            <p:ph idx="1"/>
          </p:nvPr>
        </p:nvSpPr>
        <p:spPr/>
        <p:txBody>
          <a:bodyPr/>
          <a:lstStyle/>
          <a:p>
            <a:endParaRPr lang="en-US" sz="2400"/>
          </a:p>
        </p:txBody>
      </p:sp>
      <p:graphicFrame>
        <p:nvGraphicFramePr>
          <p:cNvPr id="4" name="Table 3"/>
          <p:cNvGraphicFramePr>
            <a:graphicFrameLocks noGrp="1"/>
          </p:cNvGraphicFramePr>
          <p:nvPr>
            <p:extLst>
              <p:ext uri="{D42A27DB-BD31-4B8C-83A1-F6EECF244321}">
                <p14:modId xmlns:p14="http://schemas.microsoft.com/office/powerpoint/2010/main" val="3484192838"/>
              </p:ext>
            </p:extLst>
          </p:nvPr>
        </p:nvGraphicFramePr>
        <p:xfrm>
          <a:off x="788276" y="1228727"/>
          <a:ext cx="7788165" cy="5130800"/>
        </p:xfrm>
        <a:graphic>
          <a:graphicData uri="http://schemas.openxmlformats.org/drawingml/2006/table">
            <a:tbl>
              <a:tblPr firstRow="1" bandRow="1">
                <a:tableStyleId>{5C22544A-7EE6-4342-B048-85BDC9FD1C3A}</a:tableStyleId>
              </a:tblPr>
              <a:tblGrid>
                <a:gridCol w="3247697"/>
                <a:gridCol w="4540468"/>
              </a:tblGrid>
              <a:tr h="0">
                <a:tc>
                  <a:txBody>
                    <a:bodyPr/>
                    <a:lstStyle/>
                    <a:p>
                      <a:r>
                        <a:rPr lang="en-US" smtClean="0"/>
                        <a:t>Phương</a:t>
                      </a:r>
                      <a:r>
                        <a:rPr lang="en-US" baseline="0" smtClean="0"/>
                        <a:t> thức</a:t>
                      </a:r>
                      <a:endParaRPr lang="en-US"/>
                    </a:p>
                  </a:txBody>
                  <a:tcPr/>
                </a:tc>
                <a:tc>
                  <a:txBody>
                    <a:bodyPr/>
                    <a:lstStyle/>
                    <a:p>
                      <a:r>
                        <a:rPr lang="en-US" smtClean="0"/>
                        <a:t>Mô</a:t>
                      </a:r>
                      <a:r>
                        <a:rPr lang="en-US" baseline="0" smtClean="0"/>
                        <a:t> tả</a:t>
                      </a:r>
                      <a:endParaRPr lang="en-US"/>
                    </a:p>
                  </a:txBody>
                  <a:tcPr/>
                </a:tc>
              </a:tr>
              <a:tr h="370840">
                <a:tc>
                  <a:txBody>
                    <a:bodyPr/>
                    <a:lstStyle/>
                    <a:p>
                      <a:r>
                        <a:rPr lang="en-US" sz="1800" b="0" i="0" kern="1200" smtClean="0">
                          <a:solidFill>
                            <a:schemeClr val="dk1"/>
                          </a:solidFill>
                          <a:effectLst/>
                          <a:latin typeface="+mn-lt"/>
                          <a:ea typeface="+mn-ea"/>
                          <a:cs typeface="+mn-cs"/>
                        </a:rPr>
                        <a:t>String getProtocol()</a:t>
                      </a:r>
                      <a:endParaRPr lang="en-US" b="0"/>
                    </a:p>
                  </a:txBody>
                  <a:tcPr/>
                </a:tc>
                <a:tc>
                  <a:txBody>
                    <a:bodyPr/>
                    <a:lstStyle/>
                    <a:p>
                      <a:r>
                        <a:rPr lang="en-US" sz="1800" b="0" i="0" kern="1200" smtClean="0">
                          <a:solidFill>
                            <a:schemeClr val="dk1"/>
                          </a:solidFill>
                          <a:effectLst/>
                          <a:latin typeface="+mn-lt"/>
                          <a:ea typeface="+mn-ea"/>
                          <a:cs typeface="+mn-cs"/>
                        </a:rPr>
                        <a:t>Trả về tên và phiên bản của giao thức theo request.</a:t>
                      </a:r>
                      <a:endParaRPr lang="en-US" b="0"/>
                    </a:p>
                  </a:txBody>
                  <a:tcPr/>
                </a:tc>
              </a:tr>
              <a:tr h="370840">
                <a:tc>
                  <a:txBody>
                    <a:bodyPr/>
                    <a:lstStyle/>
                    <a:p>
                      <a:pPr algn="l" fontAlgn="t"/>
                      <a:r>
                        <a:rPr lang="en-US" b="0" smtClean="0">
                          <a:effectLst/>
                        </a:rPr>
                        <a:t>String </a:t>
                      </a:r>
                      <a:r>
                        <a:rPr lang="en-US" sz="1800" b="0" i="0" kern="1200" smtClean="0">
                          <a:solidFill>
                            <a:schemeClr val="dk1"/>
                          </a:solidFill>
                          <a:effectLst/>
                          <a:latin typeface="+mn-lt"/>
                          <a:ea typeface="+mn-ea"/>
                          <a:cs typeface="+mn-cs"/>
                        </a:rPr>
                        <a:t>getQueryString()</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chuỗi truy vấn được chứa trong URL request sau đường dẫn.</a:t>
                      </a:r>
                      <a:endParaRPr lang="en-US" b="0"/>
                    </a:p>
                  </a:txBody>
                  <a:tcPr/>
                </a:tc>
              </a:tr>
              <a:tr h="370840">
                <a:tc>
                  <a:txBody>
                    <a:bodyPr/>
                    <a:lstStyle/>
                    <a:p>
                      <a:r>
                        <a:rPr lang="en-US" b="0" smtClean="0"/>
                        <a:t>String </a:t>
                      </a:r>
                      <a:r>
                        <a:rPr lang="en-US" sz="1800" b="0" i="0" kern="1200" smtClean="0">
                          <a:solidFill>
                            <a:schemeClr val="dk1"/>
                          </a:solidFill>
                          <a:effectLst/>
                          <a:latin typeface="+mn-lt"/>
                          <a:ea typeface="+mn-ea"/>
                          <a:cs typeface="+mn-cs"/>
                        </a:rPr>
                        <a:t>getRemoteAddr()</a:t>
                      </a:r>
                      <a:endParaRPr lang="en-US" b="0"/>
                    </a:p>
                  </a:txBody>
                  <a:tcPr/>
                </a:tc>
                <a:tc>
                  <a:txBody>
                    <a:bodyPr/>
                    <a:lstStyle/>
                    <a:p>
                      <a:r>
                        <a:rPr lang="en-US" sz="1800" b="0" i="0" kern="1200" smtClean="0">
                          <a:solidFill>
                            <a:schemeClr val="dk1"/>
                          </a:solidFill>
                          <a:effectLst/>
                          <a:latin typeface="+mn-lt"/>
                          <a:ea typeface="+mn-ea"/>
                          <a:cs typeface="+mn-cs"/>
                        </a:rPr>
                        <a:t>Trả về địa chỉ Giao thức Internet (IP) của client gửi request.</a:t>
                      </a:r>
                      <a:endParaRPr lang="en-US" b="0"/>
                    </a:p>
                  </a:txBody>
                  <a:tcPr/>
                </a:tc>
              </a:tr>
              <a:tr h="370840">
                <a:tc>
                  <a:txBody>
                    <a:bodyPr/>
                    <a:lstStyle/>
                    <a:p>
                      <a:pPr algn="l" fontAlgn="t"/>
                      <a:r>
                        <a:rPr lang="en-US" b="0" smtClean="0">
                          <a:effectLst/>
                        </a:rPr>
                        <a:t>String </a:t>
                      </a:r>
                      <a:r>
                        <a:rPr lang="en-US" sz="1800" b="0" i="0" kern="1200" smtClean="0">
                          <a:solidFill>
                            <a:schemeClr val="dk1"/>
                          </a:solidFill>
                          <a:effectLst/>
                          <a:latin typeface="+mn-lt"/>
                          <a:ea typeface="+mn-ea"/>
                          <a:cs typeface="+mn-cs"/>
                        </a:rPr>
                        <a:t>getRemoteHost()</a:t>
                      </a:r>
                      <a:endParaRPr lang="en-US" b="0">
                        <a:effectLst/>
                      </a:endParaRPr>
                    </a:p>
                  </a:txBody>
                  <a:tcPr marL="47625" marR="47625" marT="47625" marB="47625"/>
                </a:tc>
                <a:tc>
                  <a:txBody>
                    <a:bodyPr/>
                    <a:lstStyle/>
                    <a:p>
                      <a:r>
                        <a:rPr lang="en-US" sz="1800" b="0" i="0" kern="1200" smtClean="0">
                          <a:solidFill>
                            <a:schemeClr val="dk1"/>
                          </a:solidFill>
                          <a:effectLst/>
                          <a:latin typeface="+mn-lt"/>
                          <a:ea typeface="+mn-ea"/>
                          <a:cs typeface="+mn-cs"/>
                        </a:rPr>
                        <a:t>Trả về tên đầy đủ của client đã gửi request.</a:t>
                      </a:r>
                      <a:endParaRPr lang="en-US" b="0"/>
                    </a:p>
                  </a:txBody>
                  <a:tcPr/>
                </a:tc>
              </a:tr>
              <a:tr h="370840">
                <a:tc>
                  <a:txBody>
                    <a:bodyPr/>
                    <a:lstStyle/>
                    <a:p>
                      <a:pPr algn="l" fontAlgn="t"/>
                      <a:r>
                        <a:rPr lang="en-US" b="0" smtClean="0">
                          <a:effectLst/>
                        </a:rPr>
                        <a:t>String </a:t>
                      </a:r>
                      <a:r>
                        <a:rPr lang="en-US" sz="1800" b="0" i="0" kern="1200" smtClean="0">
                          <a:solidFill>
                            <a:schemeClr val="dk1"/>
                          </a:solidFill>
                          <a:effectLst/>
                          <a:latin typeface="+mn-lt"/>
                          <a:ea typeface="+mn-ea"/>
                          <a:cs typeface="+mn-cs"/>
                        </a:rPr>
                        <a:t>getRemoteUser()</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thông tin đăng nhập của người dùng request này, nếu người dùng đã được xác thực, hoặc null nếu người dùng không được xác thực.</a:t>
                      </a:r>
                      <a:endParaRPr lang="en-US" b="0"/>
                    </a:p>
                  </a:txBody>
                  <a:tcPr/>
                </a:tc>
              </a:tr>
              <a:tr h="370840">
                <a:tc>
                  <a:txBody>
                    <a:bodyPr/>
                    <a:lstStyle/>
                    <a:p>
                      <a:pPr algn="l" fontAlgn="t"/>
                      <a:r>
                        <a:rPr lang="en-US" b="0" smtClean="0">
                          <a:effectLst/>
                        </a:rPr>
                        <a:t>String </a:t>
                      </a:r>
                      <a:r>
                        <a:rPr lang="en-US" sz="1800" b="0" i="0" kern="1200" smtClean="0">
                          <a:solidFill>
                            <a:schemeClr val="dk1"/>
                          </a:solidFill>
                          <a:effectLst/>
                          <a:latin typeface="+mn-lt"/>
                          <a:ea typeface="+mn-ea"/>
                          <a:cs typeface="+mn-cs"/>
                        </a:rPr>
                        <a:t>getRequestURI()</a:t>
                      </a:r>
                      <a:endParaRPr lang="en-US" b="0">
                        <a:effectLst/>
                      </a:endParaRPr>
                    </a:p>
                  </a:txBody>
                  <a:tcPr marL="47625" marR="47625" marT="47625" marB="47625"/>
                </a:tc>
                <a:tc>
                  <a:txBody>
                    <a:bodyPr/>
                    <a:lstStyle/>
                    <a:p>
                      <a:r>
                        <a:rPr lang="en-US" sz="1800" b="0" i="0" kern="1200" smtClean="0">
                          <a:solidFill>
                            <a:schemeClr val="dk1"/>
                          </a:solidFill>
                          <a:effectLst/>
                          <a:latin typeface="+mn-lt"/>
                          <a:ea typeface="+mn-ea"/>
                          <a:cs typeface="+mn-cs"/>
                        </a:rPr>
                        <a:t>Trả về một phần của URL của request này từ tên giao thức cho đến chuỗi truy vấn trong dòng đầu tiên của request HTTP.</a:t>
                      </a:r>
                      <a:endParaRPr lang="en-US" b="0"/>
                    </a:p>
                  </a:txBody>
                  <a:tcPr/>
                </a:tc>
              </a:tr>
              <a:tr h="370840">
                <a:tc>
                  <a:txBody>
                    <a:bodyPr/>
                    <a:lstStyle/>
                    <a:p>
                      <a:pPr algn="l" fontAlgn="t"/>
                      <a:r>
                        <a:rPr lang="en-US" b="0" smtClean="0">
                          <a:effectLst/>
                        </a:rPr>
                        <a:t>String ge</a:t>
                      </a:r>
                      <a:r>
                        <a:rPr lang="en-US" sz="1800" b="0" i="0" kern="1200" smtClean="0">
                          <a:solidFill>
                            <a:schemeClr val="dk1"/>
                          </a:solidFill>
                          <a:effectLst/>
                          <a:latin typeface="+mn-lt"/>
                          <a:ea typeface="+mn-ea"/>
                          <a:cs typeface="+mn-cs"/>
                        </a:rPr>
                        <a:t>tRequestedSessionId()</a:t>
                      </a:r>
                      <a:endParaRPr lang="en-US" b="0">
                        <a:effectLst/>
                      </a:endParaRPr>
                    </a:p>
                  </a:txBody>
                  <a:tcPr marL="47625" marR="47625" marT="47625" marB="47625"/>
                </a:tc>
                <a:tc>
                  <a:txBody>
                    <a:bodyPr/>
                    <a:lstStyle/>
                    <a:p>
                      <a:r>
                        <a:rPr lang="en-US" sz="1800" b="0" i="0" kern="1200" smtClean="0">
                          <a:solidFill>
                            <a:schemeClr val="dk1"/>
                          </a:solidFill>
                          <a:effectLst/>
                          <a:latin typeface="+mn-lt"/>
                          <a:ea typeface="+mn-ea"/>
                          <a:cs typeface="+mn-cs"/>
                        </a:rPr>
                        <a:t>Trả về ID phiên xác định bởi client.</a:t>
                      </a:r>
                      <a:endParaRPr lang="en-US" b="0"/>
                    </a:p>
                  </a:txBody>
                  <a:tcPr/>
                </a:tc>
              </a:tr>
            </a:tbl>
          </a:graphicData>
        </a:graphic>
      </p:graphicFrame>
    </p:spTree>
    <p:extLst>
      <p:ext uri="{BB962C8B-B14F-4D97-AF65-F5344CB8AC3E}">
        <p14:creationId xmlns:p14="http://schemas.microsoft.com/office/powerpoint/2010/main" val="14575708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Request trong Servlet</a:t>
            </a:r>
            <a:endParaRPr lang="en-US"/>
          </a:p>
        </p:txBody>
      </p:sp>
      <p:sp>
        <p:nvSpPr>
          <p:cNvPr id="3" name="Content Placeholder 2"/>
          <p:cNvSpPr>
            <a:spLocks noGrp="1"/>
          </p:cNvSpPr>
          <p:nvPr>
            <p:ph idx="1"/>
          </p:nvPr>
        </p:nvSpPr>
        <p:spPr/>
        <p:txBody>
          <a:bodyPr/>
          <a:lstStyle/>
          <a:p>
            <a:endParaRPr lang="en-US" sz="2400"/>
          </a:p>
        </p:txBody>
      </p:sp>
      <p:graphicFrame>
        <p:nvGraphicFramePr>
          <p:cNvPr id="4" name="Table 3"/>
          <p:cNvGraphicFramePr>
            <a:graphicFrameLocks noGrp="1"/>
          </p:cNvGraphicFramePr>
          <p:nvPr>
            <p:extLst>
              <p:ext uri="{D42A27DB-BD31-4B8C-83A1-F6EECF244321}">
                <p14:modId xmlns:p14="http://schemas.microsoft.com/office/powerpoint/2010/main" val="1315078131"/>
              </p:ext>
            </p:extLst>
          </p:nvPr>
        </p:nvGraphicFramePr>
        <p:xfrm>
          <a:off x="788276" y="1228727"/>
          <a:ext cx="7788165" cy="5303520"/>
        </p:xfrm>
        <a:graphic>
          <a:graphicData uri="http://schemas.openxmlformats.org/drawingml/2006/table">
            <a:tbl>
              <a:tblPr firstRow="1" bandRow="1">
                <a:tableStyleId>{5C22544A-7EE6-4342-B048-85BDC9FD1C3A}</a:tableStyleId>
              </a:tblPr>
              <a:tblGrid>
                <a:gridCol w="3247697"/>
                <a:gridCol w="4540468"/>
              </a:tblGrid>
              <a:tr h="0">
                <a:tc>
                  <a:txBody>
                    <a:bodyPr/>
                    <a:lstStyle/>
                    <a:p>
                      <a:r>
                        <a:rPr lang="en-US" b="0" smtClean="0"/>
                        <a:t>Phương</a:t>
                      </a:r>
                      <a:r>
                        <a:rPr lang="en-US" b="0" baseline="0" smtClean="0"/>
                        <a:t> thức</a:t>
                      </a:r>
                      <a:endParaRPr lang="en-US" b="0"/>
                    </a:p>
                  </a:txBody>
                  <a:tcPr/>
                </a:tc>
                <a:tc>
                  <a:txBody>
                    <a:bodyPr/>
                    <a:lstStyle/>
                    <a:p>
                      <a:r>
                        <a:rPr lang="en-US" b="0" smtClean="0"/>
                        <a:t>Mô</a:t>
                      </a:r>
                      <a:r>
                        <a:rPr lang="en-US" b="0" baseline="0" smtClean="0"/>
                        <a:t> tả</a:t>
                      </a:r>
                      <a:endParaRPr lang="en-US" b="0"/>
                    </a:p>
                  </a:txBody>
                  <a:tcPr/>
                </a:tc>
              </a:tr>
              <a:tr h="370840">
                <a:tc>
                  <a:txBody>
                    <a:bodyPr/>
                    <a:lstStyle/>
                    <a:p>
                      <a:r>
                        <a:rPr lang="en-US" sz="1800" b="0" i="0" kern="1200" smtClean="0">
                          <a:solidFill>
                            <a:schemeClr val="dk1"/>
                          </a:solidFill>
                          <a:effectLst/>
                          <a:latin typeface="+mn-lt"/>
                          <a:ea typeface="+mn-ea"/>
                          <a:cs typeface="+mn-cs"/>
                        </a:rPr>
                        <a:t>String getServletPath()</a:t>
                      </a:r>
                      <a:endParaRPr lang="en-US" b="0"/>
                    </a:p>
                  </a:txBody>
                  <a:tcPr/>
                </a:tc>
                <a:tc>
                  <a:txBody>
                    <a:bodyPr/>
                    <a:lstStyle/>
                    <a:p>
                      <a:r>
                        <a:rPr lang="en-US" sz="1800" b="0" i="0" kern="1200" smtClean="0">
                          <a:solidFill>
                            <a:schemeClr val="dk1"/>
                          </a:solidFill>
                          <a:effectLst/>
                          <a:latin typeface="+mn-lt"/>
                          <a:ea typeface="+mn-ea"/>
                          <a:cs typeface="+mn-cs"/>
                        </a:rPr>
                        <a:t>Trả về một phần của URL của request này gọi là JSP.</a:t>
                      </a:r>
                      <a:endParaRPr lang="en-US" b="0"/>
                    </a:p>
                  </a:txBody>
                  <a:tcPr/>
                </a:tc>
              </a:tr>
              <a:tr h="370840">
                <a:tc>
                  <a:txBody>
                    <a:bodyPr/>
                    <a:lstStyle/>
                    <a:p>
                      <a:pPr algn="l" fontAlgn="t"/>
                      <a:r>
                        <a:rPr lang="en-US" b="0" smtClean="0">
                          <a:effectLst/>
                        </a:rPr>
                        <a:t>String</a:t>
                      </a:r>
                      <a:r>
                        <a:rPr lang="en-US" b="0">
                          <a:effectLst/>
                        </a:rPr>
                        <a:t>[] getParameterValues(String name)</a:t>
                      </a:r>
                    </a:p>
                  </a:txBody>
                  <a:tcPr marL="47625" marR="47625" marT="47625" marB="47625"/>
                </a:tc>
                <a:tc>
                  <a:txBody>
                    <a:bodyPr/>
                    <a:lstStyle/>
                    <a:p>
                      <a:r>
                        <a:rPr lang="vi-VN" sz="1800" b="0" i="0" kern="1200" smtClean="0">
                          <a:solidFill>
                            <a:schemeClr val="dk1"/>
                          </a:solidFill>
                          <a:effectLst/>
                          <a:latin typeface="+mn-lt"/>
                          <a:ea typeface="+mn-ea"/>
                          <a:cs typeface="+mn-cs"/>
                        </a:rPr>
                        <a:t>Trả về một mảng các đối tượng String chứa tất cả các giá trị mà tham số request cho trước có, hoặc null nếu tham số không tồn tại.</a:t>
                      </a:r>
                      <a:endParaRPr lang="en-US" b="0"/>
                    </a:p>
                  </a:txBody>
                  <a:tcPr/>
                </a:tc>
              </a:tr>
              <a:tr h="370840">
                <a:tc>
                  <a:txBody>
                    <a:bodyPr/>
                    <a:lstStyle/>
                    <a:p>
                      <a:r>
                        <a:rPr lang="en-US" sz="1800" b="0" i="0" kern="1200" smtClean="0">
                          <a:solidFill>
                            <a:schemeClr val="dk1"/>
                          </a:solidFill>
                          <a:effectLst/>
                          <a:latin typeface="+mn-lt"/>
                          <a:ea typeface="+mn-ea"/>
                          <a:cs typeface="+mn-cs"/>
                        </a:rPr>
                        <a:t>boolean isSecure()</a:t>
                      </a:r>
                      <a:endParaRPr lang="en-US" b="0"/>
                    </a:p>
                  </a:txBody>
                  <a:tcPr/>
                </a:tc>
                <a:tc>
                  <a:txBody>
                    <a:bodyPr/>
                    <a:lstStyle/>
                    <a:p>
                      <a:r>
                        <a:rPr lang="vi-VN" sz="1800" b="0" i="0" kern="1200" smtClean="0">
                          <a:solidFill>
                            <a:schemeClr val="dk1"/>
                          </a:solidFill>
                          <a:effectLst/>
                          <a:latin typeface="+mn-lt"/>
                          <a:ea typeface="+mn-ea"/>
                          <a:cs typeface="+mn-cs"/>
                        </a:rPr>
                        <a:t>Trả về một Boolean cho biết request này được thực hiện bằng một kênh an toàn, chẳng hạn như HTTPS.</a:t>
                      </a:r>
                      <a:endParaRPr lang="en-US" b="0"/>
                    </a:p>
                  </a:txBody>
                  <a:tcPr/>
                </a:tc>
              </a:tr>
              <a:tr h="370840">
                <a:tc>
                  <a:txBody>
                    <a:bodyPr/>
                    <a:lstStyle/>
                    <a:p>
                      <a:pPr algn="l" fontAlgn="t"/>
                      <a:r>
                        <a:rPr lang="en-US" sz="1800" b="0" i="0" kern="1200" smtClean="0">
                          <a:solidFill>
                            <a:schemeClr val="dk1"/>
                          </a:solidFill>
                          <a:effectLst/>
                          <a:latin typeface="+mn-lt"/>
                          <a:ea typeface="+mn-ea"/>
                          <a:cs typeface="+mn-cs"/>
                        </a:rPr>
                        <a:t>int getContentLength()</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chiều dài, theo byte, của thân request và được cung cấp bởi luồng đầu vào, hoặc -1 nếu chiều dài không được biết.</a:t>
                      </a:r>
                      <a:endParaRPr lang="en-US" b="0"/>
                    </a:p>
                  </a:txBody>
                  <a:tcPr/>
                </a:tc>
              </a:tr>
              <a:tr h="370840">
                <a:tc>
                  <a:txBody>
                    <a:bodyPr/>
                    <a:lstStyle/>
                    <a:p>
                      <a:pPr algn="l" fontAlgn="t"/>
                      <a:r>
                        <a:rPr lang="en-US" sz="1800" b="0" i="0" kern="1200" smtClean="0">
                          <a:solidFill>
                            <a:schemeClr val="dk1"/>
                          </a:solidFill>
                          <a:effectLst/>
                          <a:latin typeface="+mn-lt"/>
                          <a:ea typeface="+mn-ea"/>
                          <a:cs typeface="+mn-cs"/>
                        </a:rPr>
                        <a:t>int getIntHeader(String name)</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giá trị của tiêu đề request được chỉ định như là một int.</a:t>
                      </a:r>
                      <a:endParaRPr lang="en-US" b="0"/>
                    </a:p>
                  </a:txBody>
                  <a:tcPr/>
                </a:tc>
              </a:tr>
              <a:tr h="370840">
                <a:tc>
                  <a:txBody>
                    <a:bodyPr/>
                    <a:lstStyle/>
                    <a:p>
                      <a:pPr algn="l" fontAlgn="t"/>
                      <a:r>
                        <a:rPr lang="en-US" sz="1800" b="0" i="0" kern="1200" smtClean="0">
                          <a:solidFill>
                            <a:schemeClr val="dk1"/>
                          </a:solidFill>
                          <a:effectLst/>
                          <a:latin typeface="+mn-lt"/>
                          <a:ea typeface="+mn-ea"/>
                          <a:cs typeface="+mn-cs"/>
                        </a:rPr>
                        <a:t>int getServerPort()</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Trả về số cổng mà request này đã nhận được.</a:t>
                      </a:r>
                      <a:endParaRPr lang="en-US" b="0"/>
                    </a:p>
                  </a:txBody>
                  <a:tcPr/>
                </a:tc>
              </a:tr>
            </a:tbl>
          </a:graphicData>
        </a:graphic>
      </p:graphicFrame>
    </p:spTree>
    <p:extLst>
      <p:ext uri="{BB962C8B-B14F-4D97-AF65-F5344CB8AC3E}">
        <p14:creationId xmlns:p14="http://schemas.microsoft.com/office/powerpoint/2010/main" val="2259190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đọc HTTP Header với request </a:t>
            </a:r>
            <a:endParaRPr lang="en-US"/>
          </a:p>
        </p:txBody>
      </p:sp>
      <p:sp>
        <p:nvSpPr>
          <p:cNvPr id="3" name="Content Placeholder 2"/>
          <p:cNvSpPr>
            <a:spLocks noGrp="1"/>
          </p:cNvSpPr>
          <p:nvPr>
            <p:ph idx="1"/>
          </p:nvPr>
        </p:nvSpPr>
        <p:spPr/>
        <p:txBody>
          <a:bodyPr/>
          <a:lstStyle/>
          <a:p>
            <a:r>
              <a:rPr lang="en-US" sz="2400"/>
              <a:t>S</a:t>
            </a:r>
            <a:r>
              <a:rPr lang="vi-VN" sz="2400" smtClean="0"/>
              <a:t>ử </a:t>
            </a:r>
            <a:r>
              <a:rPr lang="vi-VN" sz="2400"/>
              <a:t>dụng phương thức getHeaderNames() của HttpServletRequest để đọc thông tin HTTP Header. Phương thức này trả về một Enumeration chứa thông tin header liên quan đến HTTP Request hiện tại.</a:t>
            </a:r>
          </a:p>
          <a:p>
            <a:r>
              <a:rPr lang="vi-VN" sz="2400"/>
              <a:t>Với Enumeration, chúng ta có thể lặp Enumeration theo cách chuẩn, sử dụng phương thức hasMoreElements() để xác định khi nào dừng lại và sử dụng phương thức nextElement() để lấy từng tên tham số</a:t>
            </a:r>
            <a:r>
              <a:rPr lang="vi-VN" sz="2400" smtClean="0"/>
              <a:t>.</a:t>
            </a:r>
            <a:endParaRPr lang="en-US" sz="2400" smtClean="0"/>
          </a:p>
          <a:p>
            <a:r>
              <a:rPr lang="en-US" sz="2400" smtClean="0"/>
              <a:t>Tạo file DisplayHeader.java</a:t>
            </a:r>
            <a:endParaRPr lang="vi-VN" sz="2400"/>
          </a:p>
          <a:p>
            <a:endParaRPr lang="en-US" sz="2400"/>
          </a:p>
        </p:txBody>
      </p:sp>
    </p:spTree>
    <p:extLst>
      <p:ext uri="{BB962C8B-B14F-4D97-AF65-F5344CB8AC3E}">
        <p14:creationId xmlns:p14="http://schemas.microsoft.com/office/powerpoint/2010/main" val="28794261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48312" y="1249745"/>
            <a:ext cx="4105085" cy="5248275"/>
          </a:xfrm>
          <a:ln>
            <a:solidFill>
              <a:schemeClr val="accent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92061" y="2605999"/>
            <a:ext cx="3772426" cy="1057423"/>
          </a:xfrm>
          <a:prstGeom prst="rect">
            <a:avLst/>
          </a:prstGeom>
          <a:ln>
            <a:solidFill>
              <a:schemeClr val="accent1"/>
            </a:solidFill>
          </a:ln>
        </p:spPr>
      </p:pic>
      <p:sp>
        <p:nvSpPr>
          <p:cNvPr id="6" name="TextBox 5"/>
          <p:cNvSpPr txBox="1"/>
          <p:nvPr/>
        </p:nvSpPr>
        <p:spPr>
          <a:xfrm>
            <a:off x="5644055" y="2007476"/>
            <a:ext cx="2520305" cy="369332"/>
          </a:xfrm>
          <a:prstGeom prst="rect">
            <a:avLst/>
          </a:prstGeom>
          <a:noFill/>
        </p:spPr>
        <p:txBody>
          <a:bodyPr wrap="none" rtlCol="0">
            <a:spAutoFit/>
          </a:bodyPr>
          <a:lstStyle/>
          <a:p>
            <a:r>
              <a:rPr lang="en-US" i="1" smtClean="0"/>
              <a:t>Cấu hình trong web.xml</a:t>
            </a:r>
            <a:endParaRPr lang="en-US" i="1"/>
          </a:p>
        </p:txBody>
      </p:sp>
      <p:sp>
        <p:nvSpPr>
          <p:cNvPr id="7" name="Rectangle 6"/>
          <p:cNvSpPr/>
          <p:nvPr/>
        </p:nvSpPr>
        <p:spPr>
          <a:xfrm>
            <a:off x="5909558" y="6208251"/>
            <a:ext cx="2625142" cy="338554"/>
          </a:xfrm>
          <a:prstGeom prst="rect">
            <a:avLst/>
          </a:prstGeom>
        </p:spPr>
        <p:txBody>
          <a:bodyPr wrap="none">
            <a:spAutoFit/>
          </a:bodyPr>
          <a:lstStyle/>
          <a:p>
            <a:r>
              <a:rPr lang="en-US" sz="1600"/>
              <a:t>https://viettuts.vn/servlet/</a:t>
            </a:r>
          </a:p>
        </p:txBody>
      </p:sp>
    </p:spTree>
    <p:extLst>
      <p:ext uri="{BB962C8B-B14F-4D97-AF65-F5344CB8AC3E}">
        <p14:creationId xmlns:p14="http://schemas.microsoft.com/office/powerpoint/2010/main" val="35722379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Kết quả</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8999" y="1869477"/>
            <a:ext cx="5899450" cy="4142439"/>
          </a:xfrm>
          <a:prstGeom prst="rect">
            <a:avLst/>
          </a:prstGeom>
          <a:ln>
            <a:solidFill>
              <a:schemeClr val="accent1"/>
            </a:solidFill>
          </a:ln>
        </p:spPr>
      </p:pic>
      <p:sp>
        <p:nvSpPr>
          <p:cNvPr id="5" name="Rectangle 4"/>
          <p:cNvSpPr/>
          <p:nvPr/>
        </p:nvSpPr>
        <p:spPr>
          <a:xfrm>
            <a:off x="6119765" y="6377871"/>
            <a:ext cx="2625142" cy="338554"/>
          </a:xfrm>
          <a:prstGeom prst="rect">
            <a:avLst/>
          </a:prstGeom>
        </p:spPr>
        <p:txBody>
          <a:bodyPr wrap="none">
            <a:spAutoFit/>
          </a:bodyPr>
          <a:lstStyle/>
          <a:p>
            <a:r>
              <a:rPr lang="en-US" sz="1600"/>
              <a:t>https://viettuts.vn/servlet/</a:t>
            </a:r>
          </a:p>
        </p:txBody>
      </p:sp>
    </p:spTree>
    <p:extLst>
      <p:ext uri="{BB962C8B-B14F-4D97-AF65-F5344CB8AC3E}">
        <p14:creationId xmlns:p14="http://schemas.microsoft.com/office/powerpoint/2010/main" val="15002709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Response Servlet</a:t>
            </a:r>
            <a:endParaRPr lang="en-US"/>
          </a:p>
        </p:txBody>
      </p:sp>
      <p:sp>
        <p:nvSpPr>
          <p:cNvPr id="3" name="Content Placeholder 2"/>
          <p:cNvSpPr>
            <a:spLocks noGrp="1"/>
          </p:cNvSpPr>
          <p:nvPr>
            <p:ph idx="1"/>
          </p:nvPr>
        </p:nvSpPr>
        <p:spPr/>
        <p:txBody>
          <a:bodyPr/>
          <a:lstStyle/>
          <a:p>
            <a:r>
              <a:rPr lang="vi-VN" sz="2400"/>
              <a:t>Khi Web server đáp ứng (</a:t>
            </a:r>
            <a:r>
              <a:rPr lang="vi-VN" sz="2400" b="1"/>
              <a:t>response</a:t>
            </a:r>
            <a:r>
              <a:rPr lang="vi-VN" sz="2400"/>
              <a:t>) yêu cầu của HTTP request. Một response thông thường bao gồm trạng thái (status), header, blank line, và </a:t>
            </a:r>
            <a:r>
              <a:rPr lang="vi-VN" sz="2400"/>
              <a:t>document</a:t>
            </a:r>
            <a:r>
              <a:rPr lang="vi-VN" sz="2400" smtClean="0"/>
              <a:t>.</a:t>
            </a:r>
            <a:endParaRPr lang="en-US" sz="2400" smtClean="0"/>
          </a:p>
          <a:p>
            <a:endParaRPr lang="en-US" sz="2400"/>
          </a:p>
          <a:p>
            <a:endParaRPr lang="en-US" sz="2400" smtClean="0"/>
          </a:p>
          <a:p>
            <a:endParaRPr lang="en-US" sz="2400"/>
          </a:p>
          <a:p>
            <a:endParaRPr lang="en-US" sz="2400" smtClean="0"/>
          </a:p>
          <a:p>
            <a:endParaRPr lang="en-US" sz="2400"/>
          </a:p>
          <a:p>
            <a:r>
              <a:rPr lang="vi-VN" sz="2400" smtClean="0"/>
              <a:t>Dòng </a:t>
            </a:r>
            <a:r>
              <a:rPr lang="vi-VN" sz="2400"/>
              <a:t>trạng thái (status) bao gồm: phiên bản HTTP (trong ví dụ là HTTP / 1.1), mã trạng thái (trong ví dụ là 200) và một thông báo rất ngắn tương ứng với mã trạng thái (trong ví dụ là OK).</a:t>
            </a:r>
            <a:endParaRPr lang="en-US" sz="240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0249" y="2470148"/>
            <a:ext cx="4433751" cy="2038789"/>
          </a:xfrm>
          <a:prstGeom prst="rect">
            <a:avLst/>
          </a:prstGeom>
          <a:ln>
            <a:solidFill>
              <a:schemeClr val="accent1"/>
            </a:solidFill>
          </a:ln>
        </p:spPr>
      </p:pic>
      <p:sp>
        <p:nvSpPr>
          <p:cNvPr id="5" name="Rectangle 4"/>
          <p:cNvSpPr/>
          <p:nvPr/>
        </p:nvSpPr>
        <p:spPr>
          <a:xfrm>
            <a:off x="6643595" y="6477002"/>
            <a:ext cx="2320892" cy="307777"/>
          </a:xfrm>
          <a:prstGeom prst="rect">
            <a:avLst/>
          </a:prstGeom>
        </p:spPr>
        <p:txBody>
          <a:bodyPr wrap="none">
            <a:spAutoFit/>
          </a:bodyPr>
          <a:lstStyle/>
          <a:p>
            <a:r>
              <a:rPr lang="en-US" sz="1400"/>
              <a:t>https://</a:t>
            </a:r>
            <a:r>
              <a:rPr lang="en-US" sz="1400"/>
              <a:t>viettuts.vn/servlet</a:t>
            </a:r>
            <a:r>
              <a:rPr lang="en-US" sz="1400" smtClean="0"/>
              <a:t>/</a:t>
            </a:r>
            <a:endParaRPr lang="en-US" sz="1400"/>
          </a:p>
        </p:txBody>
      </p:sp>
    </p:spTree>
    <p:extLst>
      <p:ext uri="{BB962C8B-B14F-4D97-AF65-F5344CB8AC3E}">
        <p14:creationId xmlns:p14="http://schemas.microsoft.com/office/powerpoint/2010/main" val="11508025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0"/>
              <a:t>Các phương thức để set HTTP </a:t>
            </a:r>
            <a:r>
              <a:rPr lang="vi-VN" sz="2800" b="0"/>
              <a:t>Header </a:t>
            </a:r>
            <a:r>
              <a:rPr lang="vi-VN" sz="2800" b="0" smtClean="0"/>
              <a:t>response</a:t>
            </a:r>
            <a:endParaRPr lang="en-US" sz="280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85629640"/>
              </p:ext>
            </p:extLst>
          </p:nvPr>
        </p:nvGraphicFramePr>
        <p:xfrm>
          <a:off x="457200" y="1228725"/>
          <a:ext cx="8229600" cy="4767580"/>
        </p:xfrm>
        <a:graphic>
          <a:graphicData uri="http://schemas.openxmlformats.org/drawingml/2006/table">
            <a:tbl>
              <a:tblPr firstRow="1" bandRow="1">
                <a:tableStyleId>{5C22544A-7EE6-4342-B048-85BDC9FD1C3A}</a:tableStyleId>
              </a:tblPr>
              <a:tblGrid>
                <a:gridCol w="2895600"/>
                <a:gridCol w="5334000"/>
              </a:tblGrid>
              <a:tr h="370840">
                <a:tc>
                  <a:txBody>
                    <a:bodyPr/>
                    <a:lstStyle/>
                    <a:p>
                      <a:r>
                        <a:rPr lang="en-US" smtClean="0"/>
                        <a:t>Phương</a:t>
                      </a:r>
                      <a:r>
                        <a:rPr lang="en-US" baseline="0" smtClean="0"/>
                        <a:t> thức</a:t>
                      </a:r>
                      <a:endParaRPr lang="en-US"/>
                    </a:p>
                  </a:txBody>
                  <a:tcPr/>
                </a:tc>
                <a:tc>
                  <a:txBody>
                    <a:bodyPr/>
                    <a:lstStyle/>
                    <a:p>
                      <a:r>
                        <a:rPr lang="en-US" smtClean="0"/>
                        <a:t>Mô</a:t>
                      </a:r>
                      <a:r>
                        <a:rPr lang="en-US" baseline="0" smtClean="0"/>
                        <a:t> tả</a:t>
                      </a:r>
                      <a:endParaRPr lang="en-US"/>
                    </a:p>
                  </a:txBody>
                  <a:tcPr/>
                </a:tc>
              </a:tr>
              <a:tr h="370840">
                <a:tc>
                  <a:txBody>
                    <a:bodyPr/>
                    <a:lstStyle/>
                    <a:p>
                      <a:pPr algn="l" fontAlgn="t"/>
                      <a:r>
                        <a:rPr lang="en-US" b="0" smtClean="0">
                          <a:effectLst/>
                        </a:rPr>
                        <a:t>String encodeRedirectURL (</a:t>
                      </a:r>
                      <a:r>
                        <a:rPr lang="en-US" b="0">
                          <a:effectLst/>
                        </a:rPr>
                        <a:t>String url)</a:t>
                      </a:r>
                    </a:p>
                  </a:txBody>
                  <a:tcPr marL="47625" marR="47625" marT="47625" marB="47625"/>
                </a:tc>
                <a:tc>
                  <a:txBody>
                    <a:bodyPr/>
                    <a:lstStyle/>
                    <a:p>
                      <a:r>
                        <a:rPr lang="vi-VN" sz="1800" b="0" i="0" kern="1200" smtClean="0">
                          <a:solidFill>
                            <a:schemeClr val="dk1"/>
                          </a:solidFill>
                          <a:effectLst/>
                          <a:latin typeface="+mn-lt"/>
                          <a:ea typeface="+mn-ea"/>
                          <a:cs typeface="+mn-cs"/>
                        </a:rPr>
                        <a:t>Mã hóa URL đã chỉ định để sử dụng trong phương thức sendRedirect hoặc, nếu mã hoá không cần thiết, sẽ trả về URL không thay đổi.</a:t>
                      </a:r>
                      <a:endParaRPr lang="en-US" b="0"/>
                    </a:p>
                  </a:txBody>
                  <a:tcPr/>
                </a:tc>
              </a:tr>
              <a:tr h="370840">
                <a:tc>
                  <a:txBody>
                    <a:bodyPr/>
                    <a:lstStyle/>
                    <a:p>
                      <a:r>
                        <a:rPr lang="en-US" sz="1800" b="0" i="0" kern="1200" smtClean="0">
                          <a:solidFill>
                            <a:schemeClr val="dk1"/>
                          </a:solidFill>
                          <a:effectLst/>
                          <a:latin typeface="+mn-lt"/>
                          <a:ea typeface="+mn-ea"/>
                          <a:cs typeface="+mn-cs"/>
                        </a:rPr>
                        <a:t>String encodeURL (String url)</a:t>
                      </a:r>
                      <a:endParaRPr lang="en-US" b="0"/>
                    </a:p>
                  </a:txBody>
                  <a:tcPr/>
                </a:tc>
                <a:tc>
                  <a:txBody>
                    <a:bodyPr/>
                    <a:lstStyle/>
                    <a:p>
                      <a:r>
                        <a:rPr lang="en-US" sz="1800" b="0" i="0" kern="1200" smtClean="0">
                          <a:solidFill>
                            <a:schemeClr val="dk1"/>
                          </a:solidFill>
                          <a:effectLst/>
                          <a:latin typeface="+mn-lt"/>
                          <a:ea typeface="+mn-ea"/>
                          <a:cs typeface="+mn-cs"/>
                        </a:rPr>
                        <a:t>Mã hoá URL đã chỉ định bằng cách bao gồm ID phiên đó, hoặc, nếu mã hoá không cần thiết, trả về URL không thay đổi.</a:t>
                      </a:r>
                      <a:endParaRPr lang="en-US" b="0"/>
                    </a:p>
                  </a:txBody>
                  <a:tcPr/>
                </a:tc>
              </a:tr>
              <a:tr h="370840">
                <a:tc>
                  <a:txBody>
                    <a:bodyPr/>
                    <a:lstStyle/>
                    <a:p>
                      <a:pPr algn="l" fontAlgn="t"/>
                      <a:r>
                        <a:rPr lang="en-US" b="0" smtClean="0">
                          <a:effectLst/>
                        </a:rPr>
                        <a:t>boolean containsHeader (</a:t>
                      </a:r>
                      <a:r>
                        <a:rPr lang="en-US" b="0">
                          <a:effectLst/>
                        </a:rPr>
                        <a:t>String name)</a:t>
                      </a:r>
                    </a:p>
                  </a:txBody>
                  <a:tcPr marL="47625" marR="47625" marT="47625" marB="47625"/>
                </a:tc>
                <a:tc>
                  <a:txBody>
                    <a:bodyPr/>
                    <a:lstStyle/>
                    <a:p>
                      <a:r>
                        <a:rPr lang="vi-VN" sz="1800" b="0" i="0" kern="1200" smtClean="0">
                          <a:solidFill>
                            <a:schemeClr val="dk1"/>
                          </a:solidFill>
                          <a:effectLst/>
                          <a:latin typeface="+mn-lt"/>
                          <a:ea typeface="+mn-ea"/>
                          <a:cs typeface="+mn-cs"/>
                        </a:rPr>
                        <a:t>Trả về một Boolean cho biết header response đã được đặt chưa.</a:t>
                      </a:r>
                      <a:endParaRPr lang="en-US" b="0"/>
                    </a:p>
                  </a:txBody>
                  <a:tcPr/>
                </a:tc>
              </a:tr>
              <a:tr h="370840">
                <a:tc>
                  <a:txBody>
                    <a:bodyPr/>
                    <a:lstStyle/>
                    <a:p>
                      <a:r>
                        <a:rPr lang="en-US" sz="1800" b="0" i="0" kern="1200" smtClean="0">
                          <a:solidFill>
                            <a:schemeClr val="dk1"/>
                          </a:solidFill>
                          <a:effectLst/>
                          <a:latin typeface="+mn-lt"/>
                          <a:ea typeface="+mn-ea"/>
                          <a:cs typeface="+mn-cs"/>
                        </a:rPr>
                        <a:t>boolean isCommitted()</a:t>
                      </a:r>
                      <a:endParaRPr lang="en-US" b="0"/>
                    </a:p>
                  </a:txBody>
                  <a:tcPr/>
                </a:tc>
                <a:tc>
                  <a:txBody>
                    <a:bodyPr/>
                    <a:lstStyle/>
                    <a:p>
                      <a:r>
                        <a:rPr lang="vi-VN" sz="1800" b="0" i="0" kern="1200" smtClean="0">
                          <a:solidFill>
                            <a:schemeClr val="dk1"/>
                          </a:solidFill>
                          <a:effectLst/>
                          <a:latin typeface="+mn-lt"/>
                          <a:ea typeface="+mn-ea"/>
                          <a:cs typeface="+mn-cs"/>
                        </a:rPr>
                        <a:t>Trả về một Boolean chỉ ra nếu đáp ứng đã được thực hiện.</a:t>
                      </a:r>
                      <a:endParaRPr lang="en-US" b="0"/>
                    </a:p>
                  </a:txBody>
                  <a:tcPr/>
                </a:tc>
              </a:tr>
              <a:tr h="370840">
                <a:tc>
                  <a:txBody>
                    <a:bodyPr/>
                    <a:lstStyle/>
                    <a:p>
                      <a:r>
                        <a:rPr lang="en-US" sz="1800" b="0" i="0" kern="1200" smtClean="0">
                          <a:solidFill>
                            <a:schemeClr val="dk1"/>
                          </a:solidFill>
                          <a:effectLst/>
                          <a:latin typeface="+mn-lt"/>
                          <a:ea typeface="+mn-ea"/>
                          <a:cs typeface="+mn-cs"/>
                        </a:rPr>
                        <a:t>void addCookie (Cookie cookie)</a:t>
                      </a:r>
                      <a:endParaRPr lang="en-US" b="0"/>
                    </a:p>
                  </a:txBody>
                  <a:tcPr/>
                </a:tc>
                <a:tc>
                  <a:txBody>
                    <a:bodyPr/>
                    <a:lstStyle/>
                    <a:p>
                      <a:r>
                        <a:rPr lang="vi-VN" sz="1800" b="0" i="0" kern="1200" smtClean="0">
                          <a:solidFill>
                            <a:schemeClr val="dk1"/>
                          </a:solidFill>
                          <a:effectLst/>
                          <a:latin typeface="+mn-lt"/>
                          <a:ea typeface="+mn-ea"/>
                          <a:cs typeface="+mn-cs"/>
                        </a:rPr>
                        <a:t>Thêm cookie được chỉ định vào câu trả lời.</a:t>
                      </a:r>
                      <a:endParaRPr lang="en-US" b="0"/>
                    </a:p>
                  </a:txBody>
                  <a:tcPr/>
                </a:tc>
              </a:tr>
              <a:tr h="370840">
                <a:tc>
                  <a:txBody>
                    <a:bodyPr/>
                    <a:lstStyle/>
                    <a:p>
                      <a:pPr algn="l" fontAlgn="t"/>
                      <a:r>
                        <a:rPr lang="en-US" b="0" smtClean="0">
                          <a:effectLst/>
                        </a:rPr>
                        <a:t>void </a:t>
                      </a:r>
                      <a:r>
                        <a:rPr lang="en-US" b="0">
                          <a:effectLst/>
                        </a:rPr>
                        <a:t>addDateHeader(String name, long date)</a:t>
                      </a:r>
                    </a:p>
                  </a:txBody>
                  <a:tcPr marL="47625" marR="47625" marT="47625" marB="47625"/>
                </a:tc>
                <a:tc>
                  <a:txBody>
                    <a:bodyPr/>
                    <a:lstStyle/>
                    <a:p>
                      <a:r>
                        <a:rPr lang="en-US" sz="1800" b="0" i="0" kern="1200" smtClean="0">
                          <a:solidFill>
                            <a:schemeClr val="dk1"/>
                          </a:solidFill>
                          <a:effectLst/>
                          <a:latin typeface="+mn-lt"/>
                          <a:ea typeface="+mn-ea"/>
                          <a:cs typeface="+mn-cs"/>
                        </a:rPr>
                        <a:t>Thêm một header đáp ứng với tên và giá trị ngày.</a:t>
                      </a:r>
                      <a:endParaRPr lang="en-US" b="0"/>
                    </a:p>
                  </a:txBody>
                  <a:tcPr/>
                </a:tc>
              </a:tr>
            </a:tbl>
          </a:graphicData>
        </a:graphic>
      </p:graphicFrame>
    </p:spTree>
    <p:extLst>
      <p:ext uri="{BB962C8B-B14F-4D97-AF65-F5344CB8AC3E}">
        <p14:creationId xmlns:p14="http://schemas.microsoft.com/office/powerpoint/2010/main" val="26234735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0"/>
              <a:t>Các phương thức để set HTTP </a:t>
            </a:r>
            <a:r>
              <a:rPr lang="vi-VN" sz="2800" b="0"/>
              <a:t>Header </a:t>
            </a:r>
            <a:r>
              <a:rPr lang="vi-VN" sz="2800" b="0" smtClean="0"/>
              <a:t>response</a:t>
            </a:r>
            <a:endParaRPr lang="en-US" sz="280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26563848"/>
              </p:ext>
            </p:extLst>
          </p:nvPr>
        </p:nvGraphicFramePr>
        <p:xfrm>
          <a:off x="457200" y="1228725"/>
          <a:ext cx="8229600" cy="4859020"/>
        </p:xfrm>
        <a:graphic>
          <a:graphicData uri="http://schemas.openxmlformats.org/drawingml/2006/table">
            <a:tbl>
              <a:tblPr firstRow="1" bandRow="1">
                <a:tableStyleId>{5C22544A-7EE6-4342-B048-85BDC9FD1C3A}</a:tableStyleId>
              </a:tblPr>
              <a:tblGrid>
                <a:gridCol w="3095297"/>
                <a:gridCol w="5134303"/>
              </a:tblGrid>
              <a:tr h="370840">
                <a:tc>
                  <a:txBody>
                    <a:bodyPr/>
                    <a:lstStyle/>
                    <a:p>
                      <a:r>
                        <a:rPr lang="en-US" smtClean="0"/>
                        <a:t>Phương</a:t>
                      </a:r>
                      <a:r>
                        <a:rPr lang="en-US" baseline="0" smtClean="0"/>
                        <a:t> thức</a:t>
                      </a:r>
                      <a:endParaRPr lang="en-US"/>
                    </a:p>
                  </a:txBody>
                  <a:tcPr/>
                </a:tc>
                <a:tc>
                  <a:txBody>
                    <a:bodyPr/>
                    <a:lstStyle/>
                    <a:p>
                      <a:r>
                        <a:rPr lang="en-US" smtClean="0"/>
                        <a:t>Mô</a:t>
                      </a:r>
                      <a:r>
                        <a:rPr lang="en-US" baseline="0" smtClean="0"/>
                        <a:t> tả</a:t>
                      </a:r>
                      <a:endParaRPr lang="en-US"/>
                    </a:p>
                  </a:txBody>
                  <a:tcPr/>
                </a:tc>
              </a:tr>
              <a:tr h="370840">
                <a:tc>
                  <a:txBody>
                    <a:bodyPr/>
                    <a:lstStyle/>
                    <a:p>
                      <a:pPr algn="l" fontAlgn="t"/>
                      <a:r>
                        <a:rPr lang="en-US" sz="1800" b="0" i="0" kern="1200" smtClean="0">
                          <a:solidFill>
                            <a:schemeClr val="dk1"/>
                          </a:solidFill>
                          <a:effectLst/>
                          <a:latin typeface="+mn-lt"/>
                          <a:ea typeface="+mn-ea"/>
                          <a:cs typeface="+mn-cs"/>
                        </a:rPr>
                        <a:t>void addHeader(String name, String value)</a:t>
                      </a:r>
                      <a:endParaRPr lang="en-US" b="0">
                        <a:effectLst/>
                      </a:endParaRPr>
                    </a:p>
                  </a:txBody>
                  <a:tcPr marL="47625" marR="47625" marT="47625" marB="47625"/>
                </a:tc>
                <a:tc>
                  <a:txBody>
                    <a:bodyPr/>
                    <a:lstStyle/>
                    <a:p>
                      <a:r>
                        <a:rPr lang="en-US" sz="1800" b="0" i="0" kern="1200" smtClean="0">
                          <a:solidFill>
                            <a:schemeClr val="dk1"/>
                          </a:solidFill>
                          <a:effectLst/>
                          <a:latin typeface="+mn-lt"/>
                          <a:ea typeface="+mn-ea"/>
                          <a:cs typeface="+mn-cs"/>
                        </a:rPr>
                        <a:t>Thêm một header đáp ứng với tên và giá trị đã cho.</a:t>
                      </a:r>
                      <a:endParaRPr lang="en-US" b="0"/>
                    </a:p>
                  </a:txBody>
                  <a:tcPr/>
                </a:tc>
              </a:tr>
              <a:tr h="370840">
                <a:tc>
                  <a:txBody>
                    <a:bodyPr/>
                    <a:lstStyle/>
                    <a:p>
                      <a:r>
                        <a:rPr lang="en-US" sz="1800" b="0" i="0" kern="1200" smtClean="0">
                          <a:solidFill>
                            <a:schemeClr val="dk1"/>
                          </a:solidFill>
                          <a:effectLst/>
                          <a:latin typeface="+mn-lt"/>
                          <a:ea typeface="+mn-ea"/>
                          <a:cs typeface="+mn-cs"/>
                        </a:rPr>
                        <a:t>void addIntHeader(String name, int value)</a:t>
                      </a:r>
                      <a:endParaRPr lang="en-US" b="0"/>
                    </a:p>
                  </a:txBody>
                  <a:tcPr/>
                </a:tc>
                <a:tc>
                  <a:txBody>
                    <a:bodyPr/>
                    <a:lstStyle/>
                    <a:p>
                      <a:r>
                        <a:rPr lang="en-US" sz="1800" b="0" i="0" kern="1200" smtClean="0">
                          <a:solidFill>
                            <a:schemeClr val="dk1"/>
                          </a:solidFill>
                          <a:effectLst/>
                          <a:latin typeface="+mn-lt"/>
                          <a:ea typeface="+mn-ea"/>
                          <a:cs typeface="+mn-cs"/>
                        </a:rPr>
                        <a:t>Thêm một header đáp ứng với tên và giá trị số nguyên.</a:t>
                      </a:r>
                      <a:endParaRPr lang="en-US" b="0"/>
                    </a:p>
                  </a:txBody>
                  <a:tcPr/>
                </a:tc>
              </a:tr>
              <a:tr h="370840">
                <a:tc>
                  <a:txBody>
                    <a:bodyPr/>
                    <a:lstStyle/>
                    <a:p>
                      <a:pPr algn="l" fontAlgn="t"/>
                      <a:r>
                        <a:rPr lang="en-US" sz="1800" b="0" i="0" kern="1200" smtClean="0">
                          <a:solidFill>
                            <a:schemeClr val="dk1"/>
                          </a:solidFill>
                          <a:effectLst/>
                          <a:latin typeface="+mn-lt"/>
                          <a:ea typeface="+mn-ea"/>
                          <a:cs typeface="+mn-cs"/>
                        </a:rPr>
                        <a:t>void flushBuffer()</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Buộc bất kỳ nội dung nào trong bộ đệm sẽ được ghi vào máy khách.</a:t>
                      </a:r>
                      <a:endParaRPr lang="en-US" b="0"/>
                    </a:p>
                  </a:txBody>
                  <a:tcPr/>
                </a:tc>
              </a:tr>
              <a:tr h="370840">
                <a:tc>
                  <a:txBody>
                    <a:bodyPr/>
                    <a:lstStyle/>
                    <a:p>
                      <a:pPr algn="l" fontAlgn="t"/>
                      <a:r>
                        <a:rPr lang="en-US" b="0" smtClean="0">
                          <a:effectLst/>
                        </a:rPr>
                        <a:t>void </a:t>
                      </a:r>
                      <a:r>
                        <a:rPr lang="en-US" b="0">
                          <a:effectLst/>
                        </a:rPr>
                        <a:t>reset()</a:t>
                      </a:r>
                    </a:p>
                  </a:txBody>
                  <a:tcPr marL="47625" marR="47625" marT="47625" marB="47625"/>
                </a:tc>
                <a:tc>
                  <a:txBody>
                    <a:bodyPr/>
                    <a:lstStyle/>
                    <a:p>
                      <a:r>
                        <a:rPr lang="vi-VN" sz="1800" b="0" i="0" kern="1200" smtClean="0">
                          <a:solidFill>
                            <a:schemeClr val="dk1"/>
                          </a:solidFill>
                          <a:effectLst/>
                          <a:latin typeface="+mn-lt"/>
                          <a:ea typeface="+mn-ea"/>
                          <a:cs typeface="+mn-cs"/>
                        </a:rPr>
                        <a:t>Xóa bất kỳ dữ liệu nào tồn tại trong bộ đệm cũng như mã trạng thái và header.</a:t>
                      </a:r>
                      <a:endParaRPr lang="en-US" b="0"/>
                    </a:p>
                  </a:txBody>
                  <a:tcPr/>
                </a:tc>
              </a:tr>
              <a:tr h="370840">
                <a:tc>
                  <a:txBody>
                    <a:bodyPr/>
                    <a:lstStyle/>
                    <a:p>
                      <a:r>
                        <a:rPr lang="en-US" sz="1800" b="0" i="0" kern="1200" smtClean="0">
                          <a:solidFill>
                            <a:schemeClr val="dk1"/>
                          </a:solidFill>
                          <a:effectLst/>
                          <a:latin typeface="+mn-lt"/>
                          <a:ea typeface="+mn-ea"/>
                          <a:cs typeface="+mn-cs"/>
                        </a:rPr>
                        <a:t>void resetbuffer()</a:t>
                      </a:r>
                      <a:endParaRPr lang="en-US" b="0"/>
                    </a:p>
                  </a:txBody>
                  <a:tcPr/>
                </a:tc>
                <a:tc>
                  <a:txBody>
                    <a:bodyPr/>
                    <a:lstStyle/>
                    <a:p>
                      <a:r>
                        <a:rPr lang="vi-VN" sz="1800" b="0" i="0" kern="1200" smtClean="0">
                          <a:solidFill>
                            <a:schemeClr val="dk1"/>
                          </a:solidFill>
                          <a:effectLst/>
                          <a:latin typeface="+mn-lt"/>
                          <a:ea typeface="+mn-ea"/>
                          <a:cs typeface="+mn-cs"/>
                        </a:rPr>
                        <a:t>Xóa nội dung của bộ đệm cơ bản trong response mà không có header xoá hoặc mã trạng thái.</a:t>
                      </a:r>
                      <a:endParaRPr lang="en-US" b="0"/>
                    </a:p>
                  </a:txBody>
                  <a:tcPr/>
                </a:tc>
              </a:tr>
              <a:tr h="370840">
                <a:tc>
                  <a:txBody>
                    <a:bodyPr/>
                    <a:lstStyle/>
                    <a:p>
                      <a:pPr algn="l" fontAlgn="t"/>
                      <a:r>
                        <a:rPr lang="en-US" sz="1800" b="0" i="0" kern="1200" smtClean="0">
                          <a:solidFill>
                            <a:schemeClr val="dk1"/>
                          </a:solidFill>
                          <a:effectLst/>
                          <a:latin typeface="+mn-lt"/>
                          <a:ea typeface="+mn-ea"/>
                          <a:cs typeface="+mn-cs"/>
                        </a:rPr>
                        <a:t>void sendError(int sc)</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Gây response lỗi tới máy khách bằng cách sử dụng mã trạng thái được chỉ định và xóa bộ đệm.</a:t>
                      </a:r>
                      <a:endParaRPr lang="en-US" b="0"/>
                    </a:p>
                  </a:txBody>
                  <a:tcPr/>
                </a:tc>
              </a:tr>
              <a:tr h="370840">
                <a:tc>
                  <a:txBody>
                    <a:bodyPr/>
                    <a:lstStyle/>
                    <a:p>
                      <a:pPr algn="l" fontAlgn="t"/>
                      <a:r>
                        <a:rPr lang="en-US" sz="1800" b="0" i="0" kern="1200" smtClean="0">
                          <a:solidFill>
                            <a:schemeClr val="dk1"/>
                          </a:solidFill>
                          <a:effectLst/>
                          <a:latin typeface="+mn-lt"/>
                          <a:ea typeface="+mn-ea"/>
                          <a:cs typeface="+mn-cs"/>
                        </a:rPr>
                        <a:t>void sendError(int sc, String msg)</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Gửi response lỗi đến máy khách sử dụng trạng thái được chỉ định.</a:t>
                      </a:r>
                      <a:endParaRPr lang="en-US" b="0"/>
                    </a:p>
                  </a:txBody>
                  <a:tcPr/>
                </a:tc>
              </a:tr>
            </a:tbl>
          </a:graphicData>
        </a:graphic>
      </p:graphicFrame>
    </p:spTree>
    <p:extLst>
      <p:ext uri="{BB962C8B-B14F-4D97-AF65-F5344CB8AC3E}">
        <p14:creationId xmlns:p14="http://schemas.microsoft.com/office/powerpoint/2010/main" val="41024662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0"/>
              <a:t>Các phương thức để set HTTP </a:t>
            </a:r>
            <a:r>
              <a:rPr lang="vi-VN" sz="2800" b="0"/>
              <a:t>Header </a:t>
            </a:r>
            <a:r>
              <a:rPr lang="vi-VN" sz="2800" b="0" smtClean="0"/>
              <a:t>response</a:t>
            </a:r>
            <a:endParaRPr lang="en-US" sz="280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26380129"/>
              </p:ext>
            </p:extLst>
          </p:nvPr>
        </p:nvGraphicFramePr>
        <p:xfrm>
          <a:off x="530772" y="1144642"/>
          <a:ext cx="8229600" cy="5416550"/>
        </p:xfrm>
        <a:graphic>
          <a:graphicData uri="http://schemas.openxmlformats.org/drawingml/2006/table">
            <a:tbl>
              <a:tblPr firstRow="1" bandRow="1">
                <a:tableStyleId>{5C22544A-7EE6-4342-B048-85BDC9FD1C3A}</a:tableStyleId>
              </a:tblPr>
              <a:tblGrid>
                <a:gridCol w="3095297"/>
                <a:gridCol w="5134303"/>
              </a:tblGrid>
              <a:tr h="370840">
                <a:tc>
                  <a:txBody>
                    <a:bodyPr/>
                    <a:lstStyle/>
                    <a:p>
                      <a:r>
                        <a:rPr lang="en-US" smtClean="0"/>
                        <a:t>Phương</a:t>
                      </a:r>
                      <a:r>
                        <a:rPr lang="en-US" baseline="0" smtClean="0"/>
                        <a:t> thức</a:t>
                      </a:r>
                      <a:endParaRPr lang="en-US"/>
                    </a:p>
                  </a:txBody>
                  <a:tcPr/>
                </a:tc>
                <a:tc>
                  <a:txBody>
                    <a:bodyPr/>
                    <a:lstStyle/>
                    <a:p>
                      <a:r>
                        <a:rPr lang="en-US" smtClean="0"/>
                        <a:t>Mô</a:t>
                      </a:r>
                      <a:r>
                        <a:rPr lang="en-US" baseline="0" smtClean="0"/>
                        <a:t> tả</a:t>
                      </a:r>
                      <a:endParaRPr lang="en-US"/>
                    </a:p>
                  </a:txBody>
                  <a:tcPr/>
                </a:tc>
              </a:tr>
              <a:tr h="370840">
                <a:tc>
                  <a:txBody>
                    <a:bodyPr/>
                    <a:lstStyle/>
                    <a:p>
                      <a:pPr algn="l" fontAlgn="t"/>
                      <a:r>
                        <a:rPr lang="en-US" sz="1800" b="0" i="0" kern="1200" smtClean="0">
                          <a:solidFill>
                            <a:schemeClr val="dk1"/>
                          </a:solidFill>
                          <a:effectLst/>
                          <a:latin typeface="+mn-lt"/>
                          <a:ea typeface="+mn-ea"/>
                          <a:cs typeface="+mn-cs"/>
                        </a:rPr>
                        <a:t>void sendRedirect(String location)</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Gửi response chuyển hướng tạm thời tới khách hàng bằng cách sử dụng URL vị trí chuyển hướng được chỉ định.</a:t>
                      </a:r>
                      <a:endParaRPr lang="en-US" b="0"/>
                    </a:p>
                  </a:txBody>
                  <a:tcPr/>
                </a:tc>
              </a:tr>
              <a:tr h="370840">
                <a:tc>
                  <a:txBody>
                    <a:bodyPr/>
                    <a:lstStyle/>
                    <a:p>
                      <a:pPr algn="l" fontAlgn="t"/>
                      <a:r>
                        <a:rPr lang="en-US" b="0" smtClean="0">
                          <a:effectLst/>
                        </a:rPr>
                        <a:t>void </a:t>
                      </a:r>
                      <a:r>
                        <a:rPr lang="en-US" b="0">
                          <a:effectLst/>
                        </a:rPr>
                        <a:t>setBufferSize(int size)</a:t>
                      </a:r>
                    </a:p>
                  </a:txBody>
                  <a:tcPr marL="47625" marR="47625" marT="47625" marB="47625"/>
                </a:tc>
                <a:tc>
                  <a:txBody>
                    <a:bodyPr/>
                    <a:lstStyle/>
                    <a:p>
                      <a:r>
                        <a:rPr lang="vi-VN" sz="1800" b="0" i="0" kern="1200" smtClean="0">
                          <a:solidFill>
                            <a:schemeClr val="dk1"/>
                          </a:solidFill>
                          <a:effectLst/>
                          <a:latin typeface="+mn-lt"/>
                          <a:ea typeface="+mn-ea"/>
                          <a:cs typeface="+mn-cs"/>
                        </a:rPr>
                        <a:t>Thiết lập kích thước bộ đệm cho response.</a:t>
                      </a:r>
                      <a:endParaRPr lang="en-US" b="0"/>
                    </a:p>
                  </a:txBody>
                  <a:tcPr/>
                </a:tc>
              </a:tr>
              <a:tr h="370840">
                <a:tc>
                  <a:txBody>
                    <a:bodyPr/>
                    <a:lstStyle/>
                    <a:p>
                      <a:pPr algn="l" fontAlgn="t"/>
                      <a:r>
                        <a:rPr lang="en-US" sz="1800" b="0" i="0" kern="1200" smtClean="0">
                          <a:solidFill>
                            <a:schemeClr val="dk1"/>
                          </a:solidFill>
                          <a:effectLst/>
                          <a:latin typeface="+mn-lt"/>
                          <a:ea typeface="+mn-ea"/>
                          <a:cs typeface="+mn-cs"/>
                        </a:rPr>
                        <a:t>void setCharacterEncoding(String charset)</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Thiết lập mã hoá ký tự(ký tự MIME) của câu trả lời được gửi tới khách hàng, ví dụ như để UTF-8.</a:t>
                      </a:r>
                      <a:endParaRPr lang="en-US" b="0"/>
                    </a:p>
                  </a:txBody>
                  <a:tcPr/>
                </a:tc>
              </a:tr>
              <a:tr h="370840">
                <a:tc>
                  <a:txBody>
                    <a:bodyPr/>
                    <a:lstStyle/>
                    <a:p>
                      <a:pPr algn="l" fontAlgn="t"/>
                      <a:r>
                        <a:rPr lang="en-US" sz="1800" b="0" i="0" kern="1200" smtClean="0">
                          <a:solidFill>
                            <a:schemeClr val="dk1"/>
                          </a:solidFill>
                          <a:effectLst/>
                          <a:latin typeface="+mn-lt"/>
                          <a:ea typeface="+mn-ea"/>
                          <a:cs typeface="+mn-cs"/>
                        </a:rPr>
                        <a:t>void setContentLength(int len)</a:t>
                      </a:r>
                      <a:endParaRPr lang="en-US" b="0">
                        <a:effectLst/>
                      </a:endParaRPr>
                    </a:p>
                  </a:txBody>
                  <a:tcPr marL="47625" marR="47625" marT="47625" marB="47625"/>
                </a:tc>
                <a:tc>
                  <a:txBody>
                    <a:bodyPr/>
                    <a:lstStyle/>
                    <a:p>
                      <a:r>
                        <a:rPr lang="vi-VN" sz="1800" b="0" i="0" kern="1200" smtClean="0">
                          <a:solidFill>
                            <a:schemeClr val="dk1"/>
                          </a:solidFill>
                          <a:effectLst/>
                          <a:latin typeface="+mn-lt"/>
                          <a:ea typeface="+mn-ea"/>
                          <a:cs typeface="+mn-cs"/>
                        </a:rPr>
                        <a:t>Đặt độ dài của nội dung trong response Trong HTTP servlet, phương pháp này đặt header HTTP Content-Length.</a:t>
                      </a:r>
                      <a:endParaRPr lang="en-US" b="0"/>
                    </a:p>
                  </a:txBody>
                  <a:tcPr/>
                </a:tc>
              </a:tr>
              <a:tr h="370840">
                <a:tc>
                  <a:txBody>
                    <a:bodyPr/>
                    <a:lstStyle/>
                    <a:p>
                      <a:r>
                        <a:rPr lang="en-US" sz="1800" b="0" i="0" kern="1200" smtClean="0">
                          <a:solidFill>
                            <a:schemeClr val="dk1"/>
                          </a:solidFill>
                          <a:effectLst/>
                          <a:latin typeface="+mn-lt"/>
                          <a:ea typeface="+mn-ea"/>
                          <a:cs typeface="+mn-cs"/>
                        </a:rPr>
                        <a:t>void setContentLength(int len)</a:t>
                      </a:r>
                      <a:endParaRPr lang="en-US" b="0"/>
                    </a:p>
                  </a:txBody>
                  <a:tcPr/>
                </a:tc>
                <a:tc>
                  <a:txBody>
                    <a:bodyPr/>
                    <a:lstStyle/>
                    <a:p>
                      <a:r>
                        <a:rPr lang="vi-VN" sz="1800" b="0" i="0" kern="1200" smtClean="0">
                          <a:solidFill>
                            <a:schemeClr val="dk1"/>
                          </a:solidFill>
                          <a:effectLst/>
                          <a:latin typeface="+mn-lt"/>
                          <a:ea typeface="+mn-ea"/>
                          <a:cs typeface="+mn-cs"/>
                        </a:rPr>
                        <a:t>Thiết lập kiểu nội dung của câu trả lời được gửi đến khách hàng, nếu chưa trả lời.</a:t>
                      </a:r>
                      <a:endParaRPr lang="en-US" b="0"/>
                    </a:p>
                  </a:txBody>
                  <a:tcPr/>
                </a:tc>
              </a:tr>
              <a:tr h="370840">
                <a:tc>
                  <a:txBody>
                    <a:bodyPr/>
                    <a:lstStyle/>
                    <a:p>
                      <a:pPr algn="l" fontAlgn="t"/>
                      <a:r>
                        <a:rPr lang="en-US" sz="1800" b="0" i="0" kern="1200" smtClean="0">
                          <a:solidFill>
                            <a:schemeClr val="dk1"/>
                          </a:solidFill>
                          <a:effectLst/>
                          <a:latin typeface="+mn-lt"/>
                          <a:ea typeface="+mn-ea"/>
                          <a:cs typeface="+mn-cs"/>
                        </a:rPr>
                        <a:t>void setContentType(String type)</a:t>
                      </a:r>
                      <a:endParaRPr lang="en-US" b="0">
                        <a:effectLst/>
                      </a:endParaRPr>
                    </a:p>
                  </a:txBody>
                  <a:tcPr marL="47625" marR="47625" marT="47625" marB="47625"/>
                </a:tc>
                <a:tc>
                  <a:txBody>
                    <a:bodyPr/>
                    <a:lstStyle/>
                    <a:p>
                      <a:r>
                        <a:rPr lang="en-US" sz="1800" b="0" i="0" kern="1200" smtClean="0">
                          <a:solidFill>
                            <a:schemeClr val="dk1"/>
                          </a:solidFill>
                          <a:effectLst/>
                          <a:latin typeface="+mn-lt"/>
                          <a:ea typeface="+mn-ea"/>
                          <a:cs typeface="+mn-cs"/>
                        </a:rPr>
                        <a:t>Thiết lập một header đáp ứng với tên và giá trị ngày. .</a:t>
                      </a:r>
                      <a:endParaRPr lang="en-US" b="0"/>
                    </a:p>
                  </a:txBody>
                  <a:tcPr/>
                </a:tc>
              </a:tr>
              <a:tr h="370840">
                <a:tc>
                  <a:txBody>
                    <a:bodyPr/>
                    <a:lstStyle/>
                    <a:p>
                      <a:pPr algn="l" fontAlgn="t"/>
                      <a:r>
                        <a:rPr lang="en-US" sz="1800" b="0" i="0" kern="1200" smtClean="0">
                          <a:solidFill>
                            <a:schemeClr val="dk1"/>
                          </a:solidFill>
                          <a:effectLst/>
                          <a:latin typeface="+mn-lt"/>
                          <a:ea typeface="+mn-ea"/>
                          <a:cs typeface="+mn-cs"/>
                        </a:rPr>
                        <a:t>void setHeader(String name, String value)</a:t>
                      </a:r>
                      <a:endParaRPr lang="en-US" b="0">
                        <a:effectLst/>
                      </a:endParaRPr>
                    </a:p>
                  </a:txBody>
                  <a:tcPr marL="47625" marR="47625" marT="47625" marB="47625"/>
                </a:tc>
                <a:tc>
                  <a:txBody>
                    <a:bodyPr/>
                    <a:lstStyle/>
                    <a:p>
                      <a:r>
                        <a:rPr lang="en-US" sz="1800" b="0" i="0" kern="1200" smtClean="0">
                          <a:solidFill>
                            <a:schemeClr val="dk1"/>
                          </a:solidFill>
                          <a:effectLst/>
                          <a:latin typeface="+mn-lt"/>
                          <a:ea typeface="+mn-ea"/>
                          <a:cs typeface="+mn-cs"/>
                        </a:rPr>
                        <a:t>Đặt header response với tên và giá trị đã cho.</a:t>
                      </a:r>
                      <a:endParaRPr lang="en-US" b="0"/>
                    </a:p>
                  </a:txBody>
                  <a:tcPr/>
                </a:tc>
              </a:tr>
            </a:tbl>
          </a:graphicData>
        </a:graphic>
      </p:graphicFrame>
    </p:spTree>
    <p:extLst>
      <p:ext uri="{BB962C8B-B14F-4D97-AF65-F5344CB8AC3E}">
        <p14:creationId xmlns:p14="http://schemas.microsoft.com/office/powerpoint/2010/main" val="31300880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0"/>
              <a:t>Các phương thức để set HTTP </a:t>
            </a:r>
            <a:r>
              <a:rPr lang="vi-VN" sz="2800" b="0"/>
              <a:t>Header </a:t>
            </a:r>
            <a:r>
              <a:rPr lang="vi-VN" sz="2800" b="0" smtClean="0"/>
              <a:t>response</a:t>
            </a:r>
            <a:endParaRPr lang="en-US" sz="280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63609522"/>
              </p:ext>
            </p:extLst>
          </p:nvPr>
        </p:nvGraphicFramePr>
        <p:xfrm>
          <a:off x="509752" y="1785773"/>
          <a:ext cx="8229600" cy="1756410"/>
        </p:xfrm>
        <a:graphic>
          <a:graphicData uri="http://schemas.openxmlformats.org/drawingml/2006/table">
            <a:tbl>
              <a:tblPr firstRow="1" bandRow="1">
                <a:tableStyleId>{5C22544A-7EE6-4342-B048-85BDC9FD1C3A}</a:tableStyleId>
              </a:tblPr>
              <a:tblGrid>
                <a:gridCol w="3095297"/>
                <a:gridCol w="5134303"/>
              </a:tblGrid>
              <a:tr h="370840">
                <a:tc>
                  <a:txBody>
                    <a:bodyPr/>
                    <a:lstStyle/>
                    <a:p>
                      <a:r>
                        <a:rPr lang="en-US" b="1" smtClean="0"/>
                        <a:t>Phương</a:t>
                      </a:r>
                      <a:r>
                        <a:rPr lang="en-US" b="1" baseline="0" smtClean="0"/>
                        <a:t> thức</a:t>
                      </a:r>
                      <a:endParaRPr lang="en-US" b="1"/>
                    </a:p>
                  </a:txBody>
                  <a:tcPr/>
                </a:tc>
                <a:tc>
                  <a:txBody>
                    <a:bodyPr/>
                    <a:lstStyle/>
                    <a:p>
                      <a:r>
                        <a:rPr lang="en-US" b="1" smtClean="0"/>
                        <a:t>Mô</a:t>
                      </a:r>
                      <a:r>
                        <a:rPr lang="en-US" b="1" baseline="0" smtClean="0"/>
                        <a:t> tả</a:t>
                      </a:r>
                      <a:endParaRPr lang="en-US" b="1"/>
                    </a:p>
                  </a:txBody>
                  <a:tcPr/>
                </a:tc>
              </a:tr>
              <a:tr h="370840">
                <a:tc>
                  <a:txBody>
                    <a:bodyPr/>
                    <a:lstStyle/>
                    <a:p>
                      <a:pPr algn="l" fontAlgn="t"/>
                      <a:r>
                        <a:rPr lang="en-US" sz="1800" b="0" i="0" kern="1200" smtClean="0">
                          <a:solidFill>
                            <a:schemeClr val="dk1"/>
                          </a:solidFill>
                          <a:effectLst/>
                          <a:latin typeface="+mn-lt"/>
                          <a:ea typeface="+mn-ea"/>
                          <a:cs typeface="+mn-cs"/>
                        </a:rPr>
                        <a:t>void setIntHeader(String name, int value)</a:t>
                      </a:r>
                      <a:endParaRPr lang="en-US" b="0">
                        <a:effectLst/>
                      </a:endParaRPr>
                    </a:p>
                  </a:txBody>
                  <a:tcPr marL="47625" marR="47625" marT="47625" marB="47625"/>
                </a:tc>
                <a:tc>
                  <a:txBody>
                    <a:bodyPr/>
                    <a:lstStyle/>
                    <a:p>
                      <a:r>
                        <a:rPr lang="en-US" sz="1800" b="0" i="0" kern="1200" smtClean="0">
                          <a:solidFill>
                            <a:schemeClr val="dk1"/>
                          </a:solidFill>
                          <a:effectLst/>
                          <a:latin typeface="+mn-lt"/>
                          <a:ea typeface="+mn-ea"/>
                          <a:cs typeface="+mn-cs"/>
                        </a:rPr>
                        <a:t>Thiết lập header đáp ứng với tên và giá trị số đã cho.</a:t>
                      </a:r>
                      <a:endParaRPr lang="en-US" b="0"/>
                    </a:p>
                  </a:txBody>
                  <a:tcPr/>
                </a:tc>
              </a:tr>
              <a:tr h="370840">
                <a:tc>
                  <a:txBody>
                    <a:bodyPr/>
                    <a:lstStyle/>
                    <a:p>
                      <a:pPr algn="l" fontAlgn="t"/>
                      <a:r>
                        <a:rPr lang="en-US" b="0" smtClean="0">
                          <a:effectLst/>
                        </a:rPr>
                        <a:t>void </a:t>
                      </a:r>
                      <a:r>
                        <a:rPr lang="en-US" b="0">
                          <a:effectLst/>
                        </a:rPr>
                        <a:t>setLocale(Locale loc)</a:t>
                      </a:r>
                    </a:p>
                  </a:txBody>
                  <a:tcPr marL="47625" marR="47625" marT="47625" marB="47625"/>
                </a:tc>
                <a:tc>
                  <a:txBody>
                    <a:bodyPr/>
                    <a:lstStyle/>
                    <a:p>
                      <a:r>
                        <a:rPr lang="vi-VN" sz="1800" b="0" i="0" kern="1200" smtClean="0">
                          <a:solidFill>
                            <a:schemeClr val="dk1"/>
                          </a:solidFill>
                          <a:effectLst/>
                          <a:latin typeface="+mn-lt"/>
                          <a:ea typeface="+mn-ea"/>
                          <a:cs typeface="+mn-cs"/>
                        </a:rPr>
                        <a:t>Đặt vị trí của câu trả lời, nếu chưa trả lời. .</a:t>
                      </a:r>
                      <a:endParaRPr lang="en-US" b="0"/>
                    </a:p>
                  </a:txBody>
                  <a:tcPr/>
                </a:tc>
              </a:tr>
              <a:tr h="370840">
                <a:tc>
                  <a:txBody>
                    <a:bodyPr/>
                    <a:lstStyle/>
                    <a:p>
                      <a:pPr algn="l" fontAlgn="t"/>
                      <a:r>
                        <a:rPr lang="en-US" b="0" smtClean="0">
                          <a:effectLst/>
                        </a:rPr>
                        <a:t>void </a:t>
                      </a:r>
                      <a:r>
                        <a:rPr lang="en-US" b="0">
                          <a:effectLst/>
                        </a:rPr>
                        <a:t>setStatus(int sc)</a:t>
                      </a:r>
                    </a:p>
                  </a:txBody>
                  <a:tcPr marL="47625" marR="47625" marT="47625" marB="47625"/>
                </a:tc>
                <a:tc>
                  <a:txBody>
                    <a:bodyPr/>
                    <a:lstStyle/>
                    <a:p>
                      <a:r>
                        <a:rPr lang="en-US" sz="1800" b="0" i="0" kern="1200" smtClean="0">
                          <a:solidFill>
                            <a:schemeClr val="dk1"/>
                          </a:solidFill>
                          <a:effectLst/>
                          <a:latin typeface="+mn-lt"/>
                          <a:ea typeface="+mn-ea"/>
                          <a:cs typeface="+mn-cs"/>
                        </a:rPr>
                        <a:t>Đặt mã trạng thái cho response này.</a:t>
                      </a:r>
                      <a:endParaRPr lang="en-US" b="0"/>
                    </a:p>
                  </a:txBody>
                  <a:tcPr/>
                </a:tc>
              </a:tr>
            </a:tbl>
          </a:graphicData>
        </a:graphic>
      </p:graphicFrame>
    </p:spTree>
    <p:extLst>
      <p:ext uri="{BB962C8B-B14F-4D97-AF65-F5344CB8AC3E}">
        <p14:creationId xmlns:p14="http://schemas.microsoft.com/office/powerpoint/2010/main" val="40695675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05075" y="1144642"/>
            <a:ext cx="3802980" cy="5248275"/>
          </a:xfrm>
          <a:ln>
            <a:solidFill>
              <a:schemeClr val="accent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8662" y="1430965"/>
            <a:ext cx="3324689" cy="1200318"/>
          </a:xfrm>
          <a:prstGeom prst="rect">
            <a:avLst/>
          </a:prstGeom>
          <a:ln>
            <a:solidFill>
              <a:schemeClr val="accent1"/>
            </a:solidFill>
          </a:ln>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9090" y="3103722"/>
            <a:ext cx="4220164" cy="1752845"/>
          </a:xfrm>
          <a:prstGeom prst="rect">
            <a:avLst/>
          </a:prstGeom>
          <a:ln>
            <a:solidFill>
              <a:schemeClr val="accent1"/>
            </a:solidFill>
          </a:ln>
        </p:spPr>
      </p:pic>
      <p:sp>
        <p:nvSpPr>
          <p:cNvPr id="7" name="Rectangle 6"/>
          <p:cNvSpPr/>
          <p:nvPr/>
        </p:nvSpPr>
        <p:spPr>
          <a:xfrm>
            <a:off x="6779172" y="6392917"/>
            <a:ext cx="2008627" cy="276999"/>
          </a:xfrm>
          <a:prstGeom prst="rect">
            <a:avLst/>
          </a:prstGeom>
        </p:spPr>
        <p:txBody>
          <a:bodyPr wrap="none">
            <a:spAutoFit/>
          </a:bodyPr>
          <a:lstStyle/>
          <a:p>
            <a:r>
              <a:rPr lang="en-US" sz="1200"/>
              <a:t>https://viettuts.vn/servlet/</a:t>
            </a:r>
          </a:p>
        </p:txBody>
      </p:sp>
    </p:spTree>
    <p:extLst>
      <p:ext uri="{BB962C8B-B14F-4D97-AF65-F5344CB8AC3E}">
        <p14:creationId xmlns:p14="http://schemas.microsoft.com/office/powerpoint/2010/main" val="2471014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Chuyển hướng trang</a:t>
            </a:r>
            <a:endParaRPr lang="en-US"/>
          </a:p>
        </p:txBody>
      </p:sp>
      <p:sp>
        <p:nvSpPr>
          <p:cNvPr id="3" name="Content Placeholder 2"/>
          <p:cNvSpPr>
            <a:spLocks noGrp="1"/>
          </p:cNvSpPr>
          <p:nvPr>
            <p:ph idx="1"/>
          </p:nvPr>
        </p:nvSpPr>
        <p:spPr/>
        <p:txBody>
          <a:bodyPr/>
          <a:lstStyle/>
          <a:p>
            <a:r>
              <a:rPr lang="vi-VN" sz="2400" b="1"/>
              <a:t>Chuyển hướng trang</a:t>
            </a:r>
            <a:r>
              <a:rPr lang="vi-VN" sz="2400"/>
              <a:t> (page redirect) là một kỹ thuật mà client được chuyển đến một trang mới ngoài trang được request. Chuyển hướng trang thường được sử dụng khi tài liệu chuyển đến vị trí mới hoặc có thể là do cân bằng tải(load balancing).</a:t>
            </a:r>
          </a:p>
          <a:p>
            <a:r>
              <a:rPr lang="vi-VN" sz="2400"/>
              <a:t>Cách đơn giản nhất để thực hiện page redirect trong servlet là sử dụng phương thức sendRedirect() của đối tượng response. Khai báo của phương thức này như </a:t>
            </a:r>
            <a:r>
              <a:rPr lang="vi-VN" sz="2400"/>
              <a:t>sau</a:t>
            </a:r>
            <a:r>
              <a:rPr lang="vi-VN" sz="2400" smtClean="0"/>
              <a:t>:</a:t>
            </a:r>
            <a:endParaRPr lang="en-US" sz="2400" smtClean="0"/>
          </a:p>
          <a:p>
            <a:pPr lvl="1"/>
            <a:r>
              <a:rPr lang="en-US" sz="2200">
                <a:solidFill>
                  <a:schemeClr val="tx1"/>
                </a:solidFill>
                <a:latin typeface="Consolas" panose="020B0609020204030204" pitchFamily="49" charset="0"/>
              </a:rPr>
              <a:t>public </a:t>
            </a:r>
            <a:r>
              <a:rPr lang="en-US" sz="2200">
                <a:solidFill>
                  <a:schemeClr val="tx1"/>
                </a:solidFill>
                <a:latin typeface="Consolas" panose="020B0609020204030204" pitchFamily="49" charset="0"/>
              </a:rPr>
              <a:t>void </a:t>
            </a:r>
            <a:r>
              <a:rPr lang="en-US" sz="2200" smtClean="0">
                <a:solidFill>
                  <a:schemeClr val="tx1"/>
                </a:solidFill>
                <a:latin typeface="Consolas" panose="020B0609020204030204" pitchFamily="49" charset="0"/>
              </a:rPr>
              <a:t>HttpServletResponse.sendRedirect (</a:t>
            </a:r>
            <a:r>
              <a:rPr lang="en-US" sz="2200">
                <a:solidFill>
                  <a:schemeClr val="tx1"/>
                </a:solidFill>
                <a:latin typeface="Consolas" panose="020B0609020204030204" pitchFamily="49" charset="0"/>
              </a:rPr>
              <a:t>String </a:t>
            </a:r>
            <a:r>
              <a:rPr lang="en-US" sz="2200">
                <a:solidFill>
                  <a:schemeClr val="tx1"/>
                </a:solidFill>
                <a:latin typeface="Consolas" panose="020B0609020204030204" pitchFamily="49" charset="0"/>
              </a:rPr>
              <a:t>location</a:t>
            </a:r>
            <a:r>
              <a:rPr lang="en-US" sz="2200" smtClean="0">
                <a:solidFill>
                  <a:schemeClr val="tx1"/>
                </a:solidFill>
                <a:latin typeface="Consolas" panose="020B0609020204030204" pitchFamily="49" charset="0"/>
              </a:rPr>
              <a:t>) throws IOException</a:t>
            </a:r>
          </a:p>
          <a:p>
            <a:pPr lvl="1"/>
            <a:r>
              <a:rPr lang="vi-VN" sz="2000"/>
              <a:t>Phương thức này gửi lại phản hồi cho trình duyệt cùng với mã trạng thái và vị trí trang mới.</a:t>
            </a:r>
            <a:endParaRPr lang="vi-VN" sz="2200">
              <a:solidFill>
                <a:schemeClr val="tx1"/>
              </a:solidFill>
              <a:latin typeface="Consolas" panose="020B0609020204030204" pitchFamily="49" charset="0"/>
            </a:endParaRPr>
          </a:p>
        </p:txBody>
      </p:sp>
    </p:spTree>
    <p:extLst>
      <p:ext uri="{BB962C8B-B14F-4D97-AF65-F5344CB8AC3E}">
        <p14:creationId xmlns:p14="http://schemas.microsoft.com/office/powerpoint/2010/main" val="34293396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a:t>Bạn cũng có thể sử dụng setStatus() và setHeader() các phương pháp với nhau để chuyển hướng </a:t>
            </a:r>
            <a:r>
              <a:rPr lang="vi-VN"/>
              <a:t>trang</a:t>
            </a:r>
            <a:r>
              <a:rPr lang="vi-VN" smtClean="0"/>
              <a:t>.</a:t>
            </a:r>
            <a:endParaRPr lang="en-US" smtClean="0"/>
          </a:p>
          <a:p>
            <a:r>
              <a:rPr lang="en-US" smtClean="0"/>
              <a:t>Ví dụ: </a:t>
            </a:r>
          </a:p>
          <a:p>
            <a:pPr marL="400050" lvl="1" indent="0">
              <a:buNone/>
            </a:pPr>
            <a:r>
              <a:rPr lang="en-US">
                <a:solidFill>
                  <a:schemeClr val="tx1"/>
                </a:solidFill>
                <a:latin typeface="Consolas" panose="020B0609020204030204" pitchFamily="49" charset="0"/>
              </a:rPr>
              <a:t>String site = "http://www.newpage.com" ; </a:t>
            </a:r>
          </a:p>
          <a:p>
            <a:pPr marL="400050" lvl="1" indent="0">
              <a:buNone/>
            </a:pPr>
            <a:r>
              <a:rPr lang="en-US">
                <a:solidFill>
                  <a:schemeClr val="tx1"/>
                </a:solidFill>
                <a:latin typeface="Consolas" panose="020B0609020204030204" pitchFamily="49" charset="0"/>
              </a:rPr>
              <a:t>response.setStatus(response.SC_MOVED_TEMPORARILY); </a:t>
            </a:r>
          </a:p>
          <a:p>
            <a:pPr marL="400050" lvl="1" indent="0">
              <a:buNone/>
            </a:pPr>
            <a:r>
              <a:rPr lang="en-US">
                <a:solidFill>
                  <a:schemeClr val="tx1"/>
                </a:solidFill>
                <a:latin typeface="Consolas" panose="020B0609020204030204" pitchFamily="49" charset="0"/>
              </a:rPr>
              <a:t>response.setHeader("Location", site)</a:t>
            </a:r>
          </a:p>
        </p:txBody>
      </p:sp>
    </p:spTree>
    <p:extLst>
      <p:ext uri="{BB962C8B-B14F-4D97-AF65-F5344CB8AC3E}">
        <p14:creationId xmlns:p14="http://schemas.microsoft.com/office/powerpoint/2010/main" val="31211788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0323" y="1399176"/>
            <a:ext cx="4563112" cy="2553056"/>
          </a:xfrm>
          <a:ln>
            <a:solidFill>
              <a:schemeClr val="accent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13050" y="1773870"/>
            <a:ext cx="2981741" cy="1124107"/>
          </a:xfrm>
          <a:prstGeom prst="rect">
            <a:avLst/>
          </a:prstGeom>
          <a:ln>
            <a:solidFill>
              <a:schemeClr val="accent1"/>
            </a:solidFill>
          </a:ln>
        </p:spPr>
      </p:pic>
      <p:sp>
        <p:nvSpPr>
          <p:cNvPr id="6" name="Rectangle 5"/>
          <p:cNvSpPr/>
          <p:nvPr/>
        </p:nvSpPr>
        <p:spPr>
          <a:xfrm>
            <a:off x="1907625" y="4316421"/>
            <a:ext cx="5827987" cy="646331"/>
          </a:xfrm>
          <a:prstGeom prst="rect">
            <a:avLst/>
          </a:prstGeom>
        </p:spPr>
        <p:txBody>
          <a:bodyPr wrap="square">
            <a:spAutoFit/>
          </a:bodyPr>
          <a:lstStyle/>
          <a:p>
            <a:r>
              <a:rPr lang="vi-VN">
                <a:solidFill>
                  <a:srgbClr val="333333"/>
                </a:solidFill>
                <a:latin typeface="Open Sans"/>
              </a:rPr>
              <a:t>Khi gọi servlet "PageRedirect" bạn sẽ được chuyển đến trang http://localhost/viettuts/servlet.</a:t>
            </a:r>
            <a:endParaRPr lang="en-US"/>
          </a:p>
        </p:txBody>
      </p:sp>
      <p:sp>
        <p:nvSpPr>
          <p:cNvPr id="7" name="Rectangle 6"/>
          <p:cNvSpPr/>
          <p:nvPr/>
        </p:nvSpPr>
        <p:spPr>
          <a:xfrm>
            <a:off x="6992028" y="6562197"/>
            <a:ext cx="2008627" cy="276999"/>
          </a:xfrm>
          <a:prstGeom prst="rect">
            <a:avLst/>
          </a:prstGeom>
        </p:spPr>
        <p:txBody>
          <a:bodyPr wrap="none">
            <a:spAutoFit/>
          </a:bodyPr>
          <a:lstStyle/>
          <a:p>
            <a:r>
              <a:rPr lang="en-US" sz="1200"/>
              <a:t>https://viettuts.vn/servlet/</a:t>
            </a:r>
          </a:p>
        </p:txBody>
      </p:sp>
    </p:spTree>
    <p:extLst>
      <p:ext uri="{BB962C8B-B14F-4D97-AF65-F5344CB8AC3E}">
        <p14:creationId xmlns:p14="http://schemas.microsoft.com/office/powerpoint/2010/main" val="17856336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NỘI DUNG</a:t>
            </a:r>
            <a:endParaRPr lang="en-US"/>
          </a:p>
        </p:txBody>
      </p:sp>
      <p:sp>
        <p:nvSpPr>
          <p:cNvPr id="3" name="Content Placeholder 2"/>
          <p:cNvSpPr>
            <a:spLocks noGrp="1"/>
          </p:cNvSpPr>
          <p:nvPr>
            <p:ph idx="1"/>
          </p:nvPr>
        </p:nvSpPr>
        <p:spPr/>
        <p:txBody>
          <a:bodyPr/>
          <a:lstStyle/>
          <a:p>
            <a:pPr marL="514350" indent="-514350">
              <a:buFont typeface="+mj-lt"/>
              <a:buAutoNum type="arabicPeriod"/>
            </a:pPr>
            <a:r>
              <a:rPr lang="en-US" b="1"/>
              <a:t>Servlet trong Java</a:t>
            </a:r>
            <a:endParaRPr lang="en-US" b="1"/>
          </a:p>
          <a:p>
            <a:pPr marL="514350" indent="-514350">
              <a:buFont typeface="+mj-lt"/>
              <a:buAutoNum type="arabicPeriod"/>
            </a:pPr>
            <a:r>
              <a:rPr lang="en-US" b="1">
                <a:solidFill>
                  <a:srgbClr val="FF0000"/>
                </a:solidFill>
              </a:rPr>
              <a:t>Sử dụng JavaServer Page (JSP</a:t>
            </a:r>
            <a:r>
              <a:rPr lang="en-US" b="1">
                <a:solidFill>
                  <a:srgbClr val="FF0000"/>
                </a:solidFill>
              </a:rPr>
              <a:t>) </a:t>
            </a:r>
            <a:endParaRPr lang="en-US" b="1" smtClean="0">
              <a:solidFill>
                <a:srgbClr val="FF0000"/>
              </a:solidFill>
            </a:endParaRPr>
          </a:p>
          <a:p>
            <a:pPr marL="514350" indent="-514350">
              <a:buFont typeface="+mj-lt"/>
              <a:buAutoNum type="arabicPeriod"/>
            </a:pPr>
            <a:r>
              <a:rPr lang="en-US" b="1"/>
              <a:t>Các tệp xử lý trong ứng </a:t>
            </a:r>
            <a:r>
              <a:rPr lang="en-US" b="1"/>
              <a:t>dụng </a:t>
            </a:r>
            <a:r>
              <a:rPr lang="en-US" b="1" smtClean="0"/>
              <a:t>Web</a:t>
            </a:r>
          </a:p>
          <a:p>
            <a:pPr marL="514350" indent="-514350">
              <a:buFont typeface="+mj-lt"/>
              <a:buAutoNum type="arabicPeriod"/>
            </a:pPr>
            <a:r>
              <a:rPr lang="en-US" b="1" smtClean="0"/>
              <a:t>Truy vập CSDL</a:t>
            </a:r>
          </a:p>
          <a:p>
            <a:pPr marL="514350" indent="-514350">
              <a:buFont typeface="+mj-lt"/>
              <a:buAutoNum type="arabicPeriod"/>
            </a:pPr>
            <a:r>
              <a:rPr lang="en-US" b="1" smtClean="0"/>
              <a:t>Q&amp;A</a:t>
            </a:r>
            <a:endParaRPr lang="en-US" b="1"/>
          </a:p>
        </p:txBody>
      </p:sp>
    </p:spTree>
    <p:extLst>
      <p:ext uri="{BB962C8B-B14F-4D97-AF65-F5344CB8AC3E}">
        <p14:creationId xmlns:p14="http://schemas.microsoft.com/office/powerpoint/2010/main" val="38140644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8.2.1. Giới thiệu</a:t>
            </a:r>
            <a:endParaRPr lang="en-US"/>
          </a:p>
        </p:txBody>
      </p:sp>
      <p:sp>
        <p:nvSpPr>
          <p:cNvPr id="3" name="Content Placeholder 2"/>
          <p:cNvSpPr>
            <a:spLocks noGrp="1"/>
          </p:cNvSpPr>
          <p:nvPr>
            <p:ph idx="1"/>
          </p:nvPr>
        </p:nvSpPr>
        <p:spPr/>
        <p:txBody>
          <a:bodyPr/>
          <a:lstStyle/>
          <a:p>
            <a:r>
              <a:rPr lang="en-US" sz="2400" smtClean="0"/>
              <a:t>Kỹ thuật JSP cung cấp một cách sử dụng mã Java trong một trang HTML, tức là có thể nhúng một đoạn mã Java ở phía mách khách bằng thẻ thích hợp. </a:t>
            </a:r>
          </a:p>
          <a:p>
            <a:r>
              <a:rPr lang="en-US" sz="2400" smtClean="0"/>
              <a:t>Các mã Java được nhúng sẽ được biên dịch và được thực thi bởi công nghệ JSP ở máy chủ khi thực thi ứng dụng. </a:t>
            </a:r>
          </a:p>
          <a:p>
            <a:r>
              <a:rPr lang="en-US" sz="2400" smtClean="0"/>
              <a:t>JSP có thể được coi là một phần của Servlet hay phần mở rộng của máy chủ ứng dụng đặt ở máy khách. </a:t>
            </a:r>
          </a:p>
          <a:p>
            <a:r>
              <a:rPr lang="en-US" sz="2400" smtClean="0"/>
              <a:t>JSP được triển khai:</a:t>
            </a:r>
          </a:p>
          <a:p>
            <a:pPr lvl="1"/>
            <a:r>
              <a:rPr lang="en-US" sz="2000" smtClean="0"/>
              <a:t>Các tệp ngôn ngữ Sript, cho phép chỉ định một khối mã lệnh Java</a:t>
            </a:r>
          </a:p>
          <a:p>
            <a:pPr lvl="1"/>
            <a:r>
              <a:rPr lang="en-US" sz="2000" smtClean="0"/>
              <a:t>Các chỉ thị JSP cho phép kiểm soát cấu trúc và môi trường JSP</a:t>
            </a:r>
          </a:p>
          <a:p>
            <a:pPr lvl="1"/>
            <a:r>
              <a:rPr lang="en-US" sz="2000" smtClean="0"/>
              <a:t>Các hành động, cho phép chỉ định các lệnh thực thi, chẳng hạn như tải tham số từ các trang khách.</a:t>
            </a:r>
            <a:endParaRPr lang="en-US" sz="2000"/>
          </a:p>
        </p:txBody>
      </p:sp>
    </p:spTree>
    <p:extLst>
      <p:ext uri="{BB962C8B-B14F-4D97-AF65-F5344CB8AC3E}">
        <p14:creationId xmlns:p14="http://schemas.microsoft.com/office/powerpoint/2010/main" val="34269759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Vị trí JSP trong một ứng dụng Web</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64587" y="1600682"/>
            <a:ext cx="6173175" cy="3370709"/>
          </a:xfrm>
          <a:ln>
            <a:solidFill>
              <a:schemeClr val="accent1"/>
            </a:solidFill>
          </a:ln>
        </p:spPr>
      </p:pic>
      <p:sp>
        <p:nvSpPr>
          <p:cNvPr id="5" name="Rectangle 4"/>
          <p:cNvSpPr/>
          <p:nvPr/>
        </p:nvSpPr>
        <p:spPr>
          <a:xfrm>
            <a:off x="7287425" y="6471010"/>
            <a:ext cx="1677062" cy="276999"/>
          </a:xfrm>
          <a:prstGeom prst="rect">
            <a:avLst/>
          </a:prstGeom>
        </p:spPr>
        <p:txBody>
          <a:bodyPr wrap="none">
            <a:spAutoFit/>
          </a:bodyPr>
          <a:lstStyle/>
          <a:p>
            <a:r>
              <a:rPr lang="en-US" sz="1200"/>
              <a:t>https://viettuts.vn/jsp</a:t>
            </a:r>
          </a:p>
        </p:txBody>
      </p:sp>
    </p:spTree>
    <p:extLst>
      <p:ext uri="{BB962C8B-B14F-4D97-AF65-F5344CB8AC3E}">
        <p14:creationId xmlns:p14="http://schemas.microsoft.com/office/powerpoint/2010/main" val="38014418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trạng jsp</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38311" y="1772199"/>
            <a:ext cx="6770571" cy="2711597"/>
          </a:xfrm>
          <a:ln>
            <a:solidFill>
              <a:schemeClr val="accent1"/>
            </a:solidFill>
          </a:ln>
        </p:spPr>
      </p:pic>
    </p:spTree>
    <p:extLst>
      <p:ext uri="{BB962C8B-B14F-4D97-AF65-F5344CB8AC3E}">
        <p14:creationId xmlns:p14="http://schemas.microsoft.com/office/powerpoint/2010/main" val="25999777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8.2.2. Quá trình xử lý một trang JSP</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5724" y="1628120"/>
            <a:ext cx="6545958" cy="3070004"/>
          </a:xfrm>
          <a:ln>
            <a:solidFill>
              <a:schemeClr val="accent1"/>
            </a:solidFill>
          </a:ln>
        </p:spPr>
      </p:pic>
      <p:sp>
        <p:nvSpPr>
          <p:cNvPr id="5" name="Rectangle 4"/>
          <p:cNvSpPr/>
          <p:nvPr/>
        </p:nvSpPr>
        <p:spPr>
          <a:xfrm>
            <a:off x="6995655" y="6488668"/>
            <a:ext cx="1484702" cy="276999"/>
          </a:xfrm>
          <a:prstGeom prst="rect">
            <a:avLst/>
          </a:prstGeom>
        </p:spPr>
        <p:txBody>
          <a:bodyPr wrap="none">
            <a:spAutoFit/>
          </a:bodyPr>
          <a:lstStyle/>
          <a:p>
            <a:r>
              <a:rPr lang="en-US" sz="1200"/>
              <a:t>https://viettuts.vn/</a:t>
            </a:r>
          </a:p>
        </p:txBody>
      </p:sp>
    </p:spTree>
    <p:extLst>
      <p:ext uri="{BB962C8B-B14F-4D97-AF65-F5344CB8AC3E}">
        <p14:creationId xmlns:p14="http://schemas.microsoft.com/office/powerpoint/2010/main" val="3120830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8.2.3. Nhúng </a:t>
            </a:r>
            <a:r>
              <a:rPr lang="en-US" smtClean="0"/>
              <a:t>mã lệnh JSP</a:t>
            </a:r>
            <a:endParaRPr lang="en-US"/>
          </a:p>
        </p:txBody>
      </p:sp>
      <p:sp>
        <p:nvSpPr>
          <p:cNvPr id="3" name="Content Placeholder 2"/>
          <p:cNvSpPr>
            <a:spLocks noGrp="1"/>
          </p:cNvSpPr>
          <p:nvPr>
            <p:ph idx="1"/>
          </p:nvPr>
        </p:nvSpPr>
        <p:spPr/>
        <p:txBody>
          <a:bodyPr/>
          <a:lstStyle/>
          <a:p>
            <a:r>
              <a:rPr lang="en-US" smtClean="0"/>
              <a:t>Có hai cách để nhúng mã lệnh JSP</a:t>
            </a:r>
          </a:p>
          <a:p>
            <a:pPr lvl="1"/>
            <a:r>
              <a:rPr lang="en-US" smtClean="0"/>
              <a:t>&lt;%...%&gt;</a:t>
            </a:r>
          </a:p>
          <a:p>
            <a:pPr lvl="1"/>
            <a:r>
              <a:rPr lang="en-US" smtClean="0"/>
              <a:t>&lt;jsp:…/&gt;</a:t>
            </a:r>
          </a:p>
          <a:p>
            <a:r>
              <a:rPr lang="en-US" smtClean="0"/>
              <a:t>Giữa hai cập thẻ này ta có thể đưa bất kỳ mã lệnh Java nào mà muốn thực thi.</a:t>
            </a:r>
          </a:p>
          <a:p>
            <a:r>
              <a:rPr lang="en-US" smtClean="0"/>
              <a:t>Mã lệnh JSP được chạy trên các trang .</a:t>
            </a:r>
            <a:r>
              <a:rPr lang="en-US" smtClean="0"/>
              <a:t>jsp</a:t>
            </a:r>
          </a:p>
          <a:p>
            <a:r>
              <a:rPr lang="en-US"/>
              <a:t>Các thành phần của JSP:</a:t>
            </a:r>
          </a:p>
          <a:p>
            <a:pPr lvl="1"/>
            <a:r>
              <a:rPr lang="en-US"/>
              <a:t>JSP Scriptlet.</a:t>
            </a:r>
          </a:p>
          <a:p>
            <a:pPr lvl="1"/>
            <a:r>
              <a:rPr lang="en-US"/>
              <a:t>JSP Declaration.</a:t>
            </a:r>
          </a:p>
          <a:p>
            <a:pPr lvl="1"/>
            <a:r>
              <a:rPr lang="en-US"/>
              <a:t>JSP Expression.</a:t>
            </a:r>
          </a:p>
          <a:p>
            <a:pPr lvl="1"/>
            <a:r>
              <a:rPr lang="en-US"/>
              <a:t>JSP Directive.</a:t>
            </a:r>
          </a:p>
          <a:p>
            <a:pPr lvl="1"/>
            <a:r>
              <a:rPr lang="en-US"/>
              <a:t>JSP Action</a:t>
            </a:r>
          </a:p>
          <a:p>
            <a:endParaRPr lang="en-US"/>
          </a:p>
        </p:txBody>
      </p:sp>
    </p:spTree>
    <p:extLst>
      <p:ext uri="{BB962C8B-B14F-4D97-AF65-F5344CB8AC3E}">
        <p14:creationId xmlns:p14="http://schemas.microsoft.com/office/powerpoint/2010/main" val="4445167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JSP Scripttet</a:t>
            </a:r>
            <a:endParaRPr lang="en-US"/>
          </a:p>
        </p:txBody>
      </p:sp>
      <p:sp>
        <p:nvSpPr>
          <p:cNvPr id="3" name="Content Placeholder 2"/>
          <p:cNvSpPr>
            <a:spLocks noGrp="1"/>
          </p:cNvSpPr>
          <p:nvPr>
            <p:ph idx="1"/>
          </p:nvPr>
        </p:nvSpPr>
        <p:spPr/>
        <p:txBody>
          <a:bodyPr/>
          <a:lstStyle/>
          <a:p>
            <a:pPr marL="0" indent="0">
              <a:buNone/>
            </a:pPr>
            <a:r>
              <a:rPr lang="en-US" sz="1800">
                <a:solidFill>
                  <a:schemeClr val="tx1"/>
                </a:solidFill>
              </a:rPr>
              <a:t>%@ page language="java" contentType="text/html; charset=UTF-8"</a:t>
            </a:r>
          </a:p>
          <a:p>
            <a:pPr marL="0" indent="0">
              <a:buNone/>
            </a:pPr>
            <a:r>
              <a:rPr lang="en-US" sz="1800">
                <a:solidFill>
                  <a:schemeClr val="tx1"/>
                </a:solidFill>
              </a:rPr>
              <a:t>    pageEncoding="UTF-8"%&gt;</a:t>
            </a:r>
          </a:p>
          <a:p>
            <a:pPr marL="0" indent="0">
              <a:buNone/>
            </a:pPr>
            <a:r>
              <a:rPr lang="en-US" sz="1800">
                <a:solidFill>
                  <a:schemeClr val="tx1"/>
                </a:solidFill>
              </a:rPr>
              <a:t>&lt;!DOCTYPE html PUBLIC "-//W3C//DTD HTML 4.01 Transitional//EN"</a:t>
            </a:r>
          </a:p>
          <a:p>
            <a:pPr marL="0" indent="0">
              <a:buNone/>
            </a:pPr>
            <a:r>
              <a:rPr lang="en-US" sz="1800">
                <a:solidFill>
                  <a:schemeClr val="tx1"/>
                </a:solidFill>
              </a:rPr>
              <a:t>"http://www.w3.org/TR/html4/loose.dtd"&gt;</a:t>
            </a:r>
          </a:p>
          <a:p>
            <a:pPr marL="0" indent="0">
              <a:buNone/>
            </a:pPr>
            <a:r>
              <a:rPr lang="en-US" sz="1800">
                <a:solidFill>
                  <a:schemeClr val="tx1"/>
                </a:solidFill>
              </a:rPr>
              <a:t>&lt;html&gt;</a:t>
            </a:r>
          </a:p>
          <a:p>
            <a:pPr marL="0" indent="0">
              <a:buNone/>
            </a:pPr>
            <a:r>
              <a:rPr lang="en-US" sz="1800">
                <a:solidFill>
                  <a:schemeClr val="tx1"/>
                </a:solidFill>
              </a:rPr>
              <a:t>&lt;head&gt;</a:t>
            </a:r>
          </a:p>
          <a:p>
            <a:pPr marL="0" indent="0">
              <a:buNone/>
            </a:pPr>
            <a:r>
              <a:rPr lang="en-US" sz="1800">
                <a:solidFill>
                  <a:schemeClr val="tx1"/>
                </a:solidFill>
              </a:rPr>
              <a:t>&lt;meta http-equiv="Content-Type" content="text/html; charset=UTF-8"&gt;</a:t>
            </a:r>
          </a:p>
          <a:p>
            <a:pPr marL="0" indent="0">
              <a:buNone/>
            </a:pPr>
            <a:r>
              <a:rPr lang="en-US" sz="1800">
                <a:solidFill>
                  <a:schemeClr val="tx1"/>
                </a:solidFill>
              </a:rPr>
              <a:t>&lt;title&gt; Cu phap JSP&lt;/title&gt;</a:t>
            </a:r>
          </a:p>
          <a:p>
            <a:pPr marL="0" indent="0">
              <a:buNone/>
            </a:pPr>
            <a:r>
              <a:rPr lang="en-US" sz="1800">
                <a:solidFill>
                  <a:schemeClr val="tx1"/>
                </a:solidFill>
              </a:rPr>
              <a:t>&lt;/head&gt;</a:t>
            </a:r>
          </a:p>
          <a:p>
            <a:pPr marL="0" indent="0">
              <a:buNone/>
            </a:pPr>
            <a:r>
              <a:rPr lang="en-US" sz="1800">
                <a:solidFill>
                  <a:schemeClr val="tx1"/>
                </a:solidFill>
              </a:rPr>
              <a:t>&lt;body&gt;</a:t>
            </a:r>
          </a:p>
          <a:p>
            <a:pPr marL="0" indent="0">
              <a:buNone/>
            </a:pPr>
            <a:r>
              <a:rPr lang="en-US" sz="1800">
                <a:solidFill>
                  <a:schemeClr val="tx1"/>
                </a:solidFill>
              </a:rPr>
              <a:t>  &lt;p&gt;</a:t>
            </a:r>
          </a:p>
          <a:p>
            <a:pPr marL="0" indent="0">
              <a:buNone/>
            </a:pPr>
            <a:r>
              <a:rPr lang="en-US" sz="1800">
                <a:solidFill>
                  <a:schemeClr val="tx1"/>
                </a:solidFill>
              </a:rPr>
              <a:t>    &lt;% String message = "Hello JSP!"; %&gt;</a:t>
            </a:r>
          </a:p>
          <a:p>
            <a:pPr marL="0" indent="0">
              <a:buNone/>
            </a:pPr>
            <a:r>
              <a:rPr lang="en-US" sz="1800">
                <a:solidFill>
                  <a:schemeClr val="tx1"/>
                </a:solidFill>
              </a:rPr>
              <a:t>    &lt;% out.print(message); %&gt;</a:t>
            </a:r>
          </a:p>
          <a:p>
            <a:pPr marL="0" indent="0">
              <a:buNone/>
            </a:pPr>
            <a:r>
              <a:rPr lang="en-US" sz="1800">
                <a:solidFill>
                  <a:schemeClr val="tx1"/>
                </a:solidFill>
              </a:rPr>
              <a:t>  &lt;/p&gt;</a:t>
            </a:r>
          </a:p>
          <a:p>
            <a:pPr marL="0" indent="0">
              <a:buNone/>
            </a:pPr>
            <a:r>
              <a:rPr lang="en-US" sz="1800">
                <a:solidFill>
                  <a:schemeClr val="tx1"/>
                </a:solidFill>
              </a:rPr>
              <a:t>&lt;/body&gt;</a:t>
            </a:r>
          </a:p>
          <a:p>
            <a:pPr marL="0" indent="0">
              <a:buNone/>
            </a:pPr>
            <a:r>
              <a:rPr lang="en-US" sz="1800">
                <a:solidFill>
                  <a:schemeClr val="tx1"/>
                </a:solidFill>
              </a:rPr>
              <a:t>&lt;/html&gt;</a:t>
            </a:r>
          </a:p>
        </p:txBody>
      </p:sp>
    </p:spTree>
    <p:extLst>
      <p:ext uri="{BB962C8B-B14F-4D97-AF65-F5344CB8AC3E}">
        <p14:creationId xmlns:p14="http://schemas.microsoft.com/office/powerpoint/2010/main" val="855486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JSP Declaration</a:t>
            </a:r>
            <a:endParaRPr lang="en-US"/>
          </a:p>
        </p:txBody>
      </p:sp>
      <p:sp>
        <p:nvSpPr>
          <p:cNvPr id="3" name="Content Placeholder 2"/>
          <p:cNvSpPr>
            <a:spLocks noGrp="1"/>
          </p:cNvSpPr>
          <p:nvPr>
            <p:ph idx="1"/>
          </p:nvPr>
        </p:nvSpPr>
        <p:spPr/>
        <p:txBody>
          <a:bodyPr/>
          <a:lstStyle/>
          <a:p>
            <a:r>
              <a:rPr lang="vi-VN"/>
              <a:t>Với JSP Declaration bạn có thể khai báo biến và phương thức bằng java code bên trong tệp JSP. Bạn phải khai báo biến và phương thức trước khi sử dụng nó trong tệp </a:t>
            </a:r>
            <a:r>
              <a:rPr lang="vi-VN"/>
              <a:t>JSP</a:t>
            </a:r>
            <a:r>
              <a:rPr lang="vi-VN" smtClean="0"/>
              <a:t>.</a:t>
            </a:r>
            <a:endParaRPr lang="en-US" smtClean="0"/>
          </a:p>
          <a:p>
            <a:r>
              <a:rPr lang="en-US"/>
              <a:t>Cú pháp của JSP </a:t>
            </a:r>
            <a:r>
              <a:rPr lang="en-US"/>
              <a:t>Declaration</a:t>
            </a:r>
            <a:r>
              <a:rPr lang="en-US" smtClean="0"/>
              <a:t>:</a:t>
            </a:r>
          </a:p>
          <a:p>
            <a:pPr lvl="1"/>
            <a:r>
              <a:rPr lang="en-US">
                <a:solidFill>
                  <a:schemeClr val="tx1"/>
                </a:solidFill>
                <a:latin typeface="Consolas" panose="020B0609020204030204" pitchFamily="49" charset="0"/>
              </a:rPr>
              <a:t>&lt;%! declaration; [ declaration; ]+ ... %&gt;</a:t>
            </a:r>
          </a:p>
          <a:p>
            <a:r>
              <a:rPr lang="en-US" smtClean="0"/>
              <a:t>Ví dụ: </a:t>
            </a:r>
          </a:p>
          <a:p>
            <a:pPr marL="0" indent="0">
              <a:buNone/>
            </a:pPr>
            <a:r>
              <a:rPr lang="en-US" sz="2400" smtClean="0">
                <a:solidFill>
                  <a:schemeClr val="tx1"/>
                </a:solidFill>
                <a:latin typeface="Consolas" panose="020B0609020204030204" pitchFamily="49" charset="0"/>
              </a:rPr>
              <a:t>&lt;%!List&lt;String&gt; list = new ArrayList&lt;String&gt;(); %&gt;</a:t>
            </a:r>
          </a:p>
          <a:p>
            <a:pPr marL="0" indent="0">
              <a:buNone/>
            </a:pPr>
            <a:r>
              <a:rPr lang="en-US" sz="2400" smtClean="0">
                <a:solidFill>
                  <a:schemeClr val="tx1"/>
                </a:solidFill>
                <a:latin typeface="Consolas" panose="020B0609020204030204" pitchFamily="49" charset="0"/>
              </a:rPr>
              <a:t>&lt;%!int i = 0;%&gt;</a:t>
            </a:r>
          </a:p>
          <a:p>
            <a:pPr marL="0" indent="0">
              <a:buNone/>
            </a:pPr>
            <a:r>
              <a:rPr lang="en-US" sz="2400" smtClean="0">
                <a:solidFill>
                  <a:schemeClr val="tx1"/>
                </a:solidFill>
                <a:latin typeface="Consolas" panose="020B0609020204030204" pitchFamily="49" charset="0"/>
              </a:rPr>
              <a:t>&lt;%!int a, b, c;%&gt;</a:t>
            </a:r>
            <a:endParaRPr lang="en-US" sz="2400">
              <a:solidFill>
                <a:schemeClr val="tx1"/>
              </a:solidFill>
              <a:latin typeface="Consolas" panose="020B0609020204030204" pitchFamily="49" charset="0"/>
            </a:endParaRPr>
          </a:p>
        </p:txBody>
      </p:sp>
    </p:spTree>
    <p:extLst>
      <p:ext uri="{BB962C8B-B14F-4D97-AF65-F5344CB8AC3E}">
        <p14:creationId xmlns:p14="http://schemas.microsoft.com/office/powerpoint/2010/main" val="8935421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JSP Expression</a:t>
            </a:r>
            <a:endParaRPr lang="en-US"/>
          </a:p>
        </p:txBody>
      </p:sp>
      <p:sp>
        <p:nvSpPr>
          <p:cNvPr id="3" name="Content Placeholder 2"/>
          <p:cNvSpPr>
            <a:spLocks noGrp="1"/>
          </p:cNvSpPr>
          <p:nvPr>
            <p:ph idx="1"/>
          </p:nvPr>
        </p:nvSpPr>
        <p:spPr/>
        <p:txBody>
          <a:bodyPr/>
          <a:lstStyle/>
          <a:p>
            <a:r>
              <a:rPr lang="vi-VN"/>
              <a:t>JSP Expression - biểu thức JSP được sử dụng để in một chuỗi ký tự.</a:t>
            </a:r>
          </a:p>
          <a:p>
            <a:r>
              <a:rPr lang="vi-VN"/>
              <a:t>Cú pháp của JSP Expression:</a:t>
            </a:r>
          </a:p>
          <a:p>
            <a:pPr lvl="1"/>
            <a:r>
              <a:rPr lang="en-US">
                <a:solidFill>
                  <a:schemeClr val="tx1"/>
                </a:solidFill>
                <a:latin typeface="Consolas" panose="020B0609020204030204" pitchFamily="49" charset="0"/>
              </a:rPr>
              <a:t>&lt;%= </a:t>
            </a:r>
            <a:r>
              <a:rPr lang="en-US">
                <a:solidFill>
                  <a:schemeClr val="tx1"/>
                </a:solidFill>
                <a:latin typeface="Consolas" panose="020B0609020204030204" pitchFamily="49" charset="0"/>
              </a:rPr>
              <a:t>expression </a:t>
            </a:r>
            <a:r>
              <a:rPr lang="en-US" smtClean="0">
                <a:solidFill>
                  <a:schemeClr val="tx1"/>
                </a:solidFill>
                <a:latin typeface="Consolas" panose="020B0609020204030204" pitchFamily="49" charset="0"/>
              </a:rPr>
              <a:t>%&gt;</a:t>
            </a:r>
          </a:p>
          <a:p>
            <a:r>
              <a:rPr lang="en-US" smtClean="0">
                <a:solidFill>
                  <a:schemeClr val="tx1"/>
                </a:solidFill>
                <a:latin typeface="Consolas" panose="020B0609020204030204" pitchFamily="49" charset="0"/>
              </a:rPr>
              <a:t>Ví dụ: </a:t>
            </a:r>
            <a:endParaRPr lang="en-US">
              <a:solidFill>
                <a:schemeClr val="tx1"/>
              </a:solidFill>
              <a:latin typeface="Consolas" panose="020B0609020204030204" pitchFamily="49" charset="0"/>
            </a:endParaRP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490" y="3800313"/>
            <a:ext cx="5402753" cy="2074970"/>
          </a:xfrm>
          <a:prstGeom prst="rect">
            <a:avLst/>
          </a:prstGeom>
          <a:ln>
            <a:solidFill>
              <a:schemeClr val="accent1"/>
            </a:solidFill>
          </a:ln>
        </p:spPr>
      </p:pic>
    </p:spTree>
    <p:extLst>
      <p:ext uri="{BB962C8B-B14F-4D97-AF65-F5344CB8AC3E}">
        <p14:creationId xmlns:p14="http://schemas.microsoft.com/office/powerpoint/2010/main" val="36410578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JSP Directives</a:t>
            </a:r>
            <a:endParaRPr lang="en-US"/>
          </a:p>
        </p:txBody>
      </p:sp>
      <p:sp>
        <p:nvSpPr>
          <p:cNvPr id="3" name="Content Placeholder 2"/>
          <p:cNvSpPr>
            <a:spLocks noGrp="1"/>
          </p:cNvSpPr>
          <p:nvPr>
            <p:ph idx="1"/>
          </p:nvPr>
        </p:nvSpPr>
        <p:spPr/>
        <p:txBody>
          <a:bodyPr/>
          <a:lstStyle/>
          <a:p>
            <a:r>
              <a:rPr lang="vi-VN" sz="2400"/>
              <a:t>Một chỉ thị JSP ảnh hưởng đến cấu trúc tổng thể của lớp servlet. Nó thường có dạng </a:t>
            </a:r>
            <a:r>
              <a:rPr lang="vi-VN" sz="2400"/>
              <a:t>sau</a:t>
            </a:r>
            <a:r>
              <a:rPr lang="vi-VN" sz="2400" smtClean="0"/>
              <a:t>:</a:t>
            </a:r>
            <a:endParaRPr lang="en-US" sz="2400" smtClean="0"/>
          </a:p>
          <a:p>
            <a:pPr lvl="1"/>
            <a:r>
              <a:rPr lang="en-US" sz="2000">
                <a:solidFill>
                  <a:schemeClr val="tx1"/>
                </a:solidFill>
                <a:latin typeface="Consolas" panose="020B0609020204030204" pitchFamily="49" charset="0"/>
              </a:rPr>
              <a:t>&lt;%@ directive attribute="value</a:t>
            </a:r>
            <a:r>
              <a:rPr lang="en-US" sz="2000">
                <a:solidFill>
                  <a:schemeClr val="tx1"/>
                </a:solidFill>
                <a:latin typeface="Consolas" panose="020B0609020204030204" pitchFamily="49" charset="0"/>
              </a:rPr>
              <a:t>" </a:t>
            </a:r>
            <a:r>
              <a:rPr lang="en-US" sz="2000" smtClean="0">
                <a:solidFill>
                  <a:schemeClr val="tx1"/>
                </a:solidFill>
                <a:latin typeface="Consolas" panose="020B0609020204030204" pitchFamily="49" charset="0"/>
              </a:rPr>
              <a:t>%&gt;</a:t>
            </a:r>
          </a:p>
          <a:p>
            <a:pPr lvl="1"/>
            <a:endParaRPr lang="en-US" smtClean="0">
              <a:solidFill>
                <a:srgbClr val="0033CC"/>
              </a:solidFill>
            </a:endParaRPr>
          </a:p>
          <a:p>
            <a:pPr lvl="1"/>
            <a:endParaRPr lang="en-US">
              <a:solidFill>
                <a:srgbClr val="0033CC"/>
              </a:solidFill>
            </a:endParaRPr>
          </a:p>
          <a:p>
            <a:pPr lvl="1"/>
            <a:endParaRPr lang="en-US" smtClean="0">
              <a:solidFill>
                <a:srgbClr val="0033CC"/>
              </a:solidFill>
            </a:endParaRPr>
          </a:p>
          <a:p>
            <a:pPr lvl="1"/>
            <a:endParaRPr lang="en-US">
              <a:solidFill>
                <a:srgbClr val="0033CC"/>
              </a:solidFill>
            </a:endParaRPr>
          </a:p>
          <a:p>
            <a:pPr lvl="1"/>
            <a:endParaRPr lang="en-US" smtClean="0">
              <a:solidFill>
                <a:srgbClr val="0033CC"/>
              </a:solidFill>
            </a:endParaRPr>
          </a:p>
          <a:p>
            <a:pPr lvl="1"/>
            <a:endParaRPr lang="en-US">
              <a:solidFill>
                <a:srgbClr val="0033CC"/>
              </a:solidFill>
            </a:endParaRPr>
          </a:p>
          <a:p>
            <a:pPr lvl="1"/>
            <a:endParaRPr lang="en-US" smtClean="0">
              <a:solidFill>
                <a:srgbClr val="0033CC"/>
              </a:solidFill>
            </a:endParaRPr>
          </a:p>
          <a:p>
            <a:pPr lvl="1"/>
            <a:r>
              <a:rPr lang="en-US" smtClean="0">
                <a:solidFill>
                  <a:srgbClr val="0033CC"/>
                </a:solidFill>
              </a:rPr>
              <a:t>Ví </a:t>
            </a:r>
            <a:r>
              <a:rPr lang="en-US">
                <a:solidFill>
                  <a:srgbClr val="0033CC"/>
                </a:solidFill>
              </a:rPr>
              <a:t>dụ</a:t>
            </a:r>
            <a:r>
              <a:rPr lang="en-US" smtClean="0">
                <a:solidFill>
                  <a:srgbClr val="0033CC"/>
                </a:solidFill>
              </a:rPr>
              <a:t>: sử </a:t>
            </a:r>
            <a:r>
              <a:rPr lang="en-US">
                <a:solidFill>
                  <a:srgbClr val="0033CC"/>
                </a:solidFill>
              </a:rPr>
              <a:t>dụng jsp directive để khai báo việc import interface java.util.List vào tệp JSP.</a:t>
            </a:r>
          </a:p>
          <a:p>
            <a:pPr lvl="1"/>
            <a:endParaRPr lang="en-US" sz="2000">
              <a:solidFill>
                <a:schemeClr val="tx1"/>
              </a:solidFill>
              <a:latin typeface="Consolas" panose="020B0609020204030204" pitchFamily="49"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575181514"/>
              </p:ext>
            </p:extLst>
          </p:nvPr>
        </p:nvGraphicFramePr>
        <p:xfrm>
          <a:off x="1066800" y="2639050"/>
          <a:ext cx="7010400" cy="2427627"/>
        </p:xfrm>
        <a:graphic>
          <a:graphicData uri="http://schemas.openxmlformats.org/drawingml/2006/table">
            <a:tbl>
              <a:tblPr firstRow="1" bandRow="1">
                <a:tableStyleId>{5C22544A-7EE6-4342-B048-85BDC9FD1C3A}</a:tableStyleId>
              </a:tblPr>
              <a:tblGrid>
                <a:gridCol w="2163586"/>
                <a:gridCol w="4846814"/>
              </a:tblGrid>
              <a:tr h="312684">
                <a:tc>
                  <a:txBody>
                    <a:bodyPr/>
                    <a:lstStyle/>
                    <a:p>
                      <a:r>
                        <a:rPr lang="en-US" smtClean="0"/>
                        <a:t>Chỉ</a:t>
                      </a:r>
                      <a:r>
                        <a:rPr lang="en-US" baseline="0" smtClean="0"/>
                        <a:t> thị</a:t>
                      </a:r>
                      <a:endParaRPr lang="en-US"/>
                    </a:p>
                  </a:txBody>
                  <a:tcPr/>
                </a:tc>
                <a:tc>
                  <a:txBody>
                    <a:bodyPr/>
                    <a:lstStyle/>
                    <a:p>
                      <a:r>
                        <a:rPr lang="en-US" smtClean="0"/>
                        <a:t>Mô</a:t>
                      </a:r>
                      <a:r>
                        <a:rPr lang="en-US" baseline="0" smtClean="0"/>
                        <a:t> tả</a:t>
                      </a:r>
                      <a:endParaRPr lang="en-US"/>
                    </a:p>
                  </a:txBody>
                  <a:tcPr/>
                </a:tc>
              </a:tr>
              <a:tr h="500793">
                <a:tc>
                  <a:txBody>
                    <a:bodyPr/>
                    <a:lstStyle/>
                    <a:p>
                      <a:r>
                        <a:rPr lang="en-US" b="0" smtClean="0"/>
                        <a:t>&lt;%@page....%&gt;</a:t>
                      </a:r>
                      <a:endParaRPr lang="en-US" b="0"/>
                    </a:p>
                  </a:txBody>
                  <a:tcPr/>
                </a:tc>
                <a:tc>
                  <a:txBody>
                    <a:bodyPr/>
                    <a:lstStyle/>
                    <a:p>
                      <a:r>
                        <a:rPr lang="vi-VN" sz="1800" b="0" i="0" kern="1200" smtClean="0">
                          <a:solidFill>
                            <a:schemeClr val="dk1"/>
                          </a:solidFill>
                          <a:effectLst/>
                          <a:latin typeface="+mn-lt"/>
                          <a:ea typeface="+mn-ea"/>
                          <a:cs typeface="+mn-cs"/>
                        </a:rPr>
                        <a:t>Định nghĩa thuộc tính page-dependent, chẳng hạn như import package, trang lỗi và yêu cầu bộ đệm.</a:t>
                      </a:r>
                      <a:endParaRPr lang="en-US"/>
                    </a:p>
                  </a:txBody>
                  <a:tcPr/>
                </a:tc>
              </a:tr>
              <a:tr h="286168">
                <a:tc>
                  <a:txBody>
                    <a:bodyPr/>
                    <a:lstStyle/>
                    <a:p>
                      <a:r>
                        <a:rPr lang="en-US" sz="1800" b="0" i="0" kern="1200" smtClean="0">
                          <a:solidFill>
                            <a:schemeClr val="dk1"/>
                          </a:solidFill>
                          <a:effectLst/>
                          <a:latin typeface="+mn-lt"/>
                          <a:ea typeface="+mn-ea"/>
                          <a:cs typeface="+mn-cs"/>
                        </a:rPr>
                        <a:t>&lt;%@ include ...%&gt;</a:t>
                      </a:r>
                      <a:endParaRPr lang="en-US" b="0"/>
                    </a:p>
                  </a:txBody>
                  <a:tcPr/>
                </a:tc>
                <a:tc>
                  <a:txBody>
                    <a:bodyPr/>
                    <a:lstStyle/>
                    <a:p>
                      <a:r>
                        <a:rPr lang="en-US" sz="1800" b="0" i="0" kern="1200" smtClean="0">
                          <a:solidFill>
                            <a:schemeClr val="dk1"/>
                          </a:solidFill>
                          <a:effectLst/>
                          <a:latin typeface="+mn-lt"/>
                          <a:ea typeface="+mn-ea"/>
                          <a:cs typeface="+mn-cs"/>
                        </a:rPr>
                        <a:t>Bao gồm tập tin trong giai đoạn biên dịch.</a:t>
                      </a:r>
                      <a:endParaRPr lang="en-US"/>
                    </a:p>
                  </a:txBody>
                  <a:tcPr/>
                </a:tc>
              </a:tr>
              <a:tr h="781707">
                <a:tc>
                  <a:txBody>
                    <a:bodyPr/>
                    <a:lstStyle/>
                    <a:p>
                      <a:pPr algn="l" fontAlgn="t"/>
                      <a:r>
                        <a:rPr lang="en-US" b="0" smtClean="0">
                          <a:effectLst/>
                        </a:rPr>
                        <a:t>&lt;%@ </a:t>
                      </a:r>
                      <a:r>
                        <a:rPr lang="en-US" b="0">
                          <a:effectLst/>
                        </a:rPr>
                        <a:t>taglib ...%&gt;</a:t>
                      </a:r>
                    </a:p>
                  </a:txBody>
                  <a:tcPr marL="47625" marR="47625" marT="47625" marB="47625"/>
                </a:tc>
                <a:tc>
                  <a:txBody>
                    <a:bodyPr/>
                    <a:lstStyle/>
                    <a:p>
                      <a:r>
                        <a:rPr lang="vi-VN" sz="1800" b="0" i="0" kern="1200" smtClean="0">
                          <a:solidFill>
                            <a:schemeClr val="dk1"/>
                          </a:solidFill>
                          <a:effectLst/>
                          <a:latin typeface="+mn-lt"/>
                          <a:ea typeface="+mn-ea"/>
                          <a:cs typeface="+mn-cs"/>
                        </a:rPr>
                        <a:t>Khai báo một tag library, chứa các hành động tùy chỉnh, được sử dụng trong trang.</a:t>
                      </a:r>
                      <a:endParaRPr lang="en-US"/>
                    </a:p>
                  </a:txBody>
                  <a:tcPr/>
                </a:tc>
              </a:tr>
            </a:tbl>
          </a:graphicData>
        </a:graphic>
      </p:graphicFrame>
    </p:spTree>
    <p:extLst>
      <p:ext uri="{BB962C8B-B14F-4D97-AF65-F5344CB8AC3E}">
        <p14:creationId xmlns:p14="http://schemas.microsoft.com/office/powerpoint/2010/main" val="18182811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90439" y="1870842"/>
            <a:ext cx="5750886" cy="2607801"/>
          </a:xfrm>
          <a:prstGeom prst="rect">
            <a:avLst/>
          </a:prstGeom>
          <a:ln>
            <a:solidFill>
              <a:schemeClr val="accent1"/>
            </a:solidFill>
          </a:ln>
        </p:spPr>
      </p:pic>
    </p:spTree>
    <p:extLst>
      <p:ext uri="{BB962C8B-B14F-4D97-AF65-F5344CB8AC3E}">
        <p14:creationId xmlns:p14="http://schemas.microsoft.com/office/powerpoint/2010/main" val="37813686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JSP Action</a:t>
            </a:r>
            <a:endParaRPr lang="en-US"/>
          </a:p>
        </p:txBody>
      </p:sp>
      <p:sp>
        <p:nvSpPr>
          <p:cNvPr id="3" name="Content Placeholder 2"/>
          <p:cNvSpPr>
            <a:spLocks noGrp="1"/>
          </p:cNvSpPr>
          <p:nvPr>
            <p:ph idx="1"/>
          </p:nvPr>
        </p:nvSpPr>
        <p:spPr/>
        <p:txBody>
          <a:bodyPr/>
          <a:lstStyle/>
          <a:p>
            <a:r>
              <a:rPr lang="vi-VN"/>
              <a:t>JSP action sử dụng </a:t>
            </a:r>
            <a:r>
              <a:rPr lang="vi-VN" b="1"/>
              <a:t>cấu trúc XML</a:t>
            </a:r>
            <a:r>
              <a:rPr lang="vi-VN"/>
              <a:t> để điều khiển hành vi của servlet engine. Bạn có thể chèn một file, tái sử dụng JavaBeans component, chuyển tiếp người dùng đến một trang khác hoặc tạo ra HTML cho </a:t>
            </a:r>
            <a:r>
              <a:rPr lang="vi-VN"/>
              <a:t>Java </a:t>
            </a:r>
            <a:r>
              <a:rPr lang="vi-VN" smtClean="0"/>
              <a:t>plugin</a:t>
            </a:r>
            <a:endParaRPr lang="en-US" smtClean="0"/>
          </a:p>
          <a:p>
            <a:r>
              <a:rPr lang="en-US"/>
              <a:t>Cú pháp của JSP </a:t>
            </a:r>
            <a:r>
              <a:rPr lang="en-US"/>
              <a:t>Action</a:t>
            </a:r>
            <a:r>
              <a:rPr lang="en-US" smtClean="0"/>
              <a:t>:</a:t>
            </a:r>
          </a:p>
          <a:p>
            <a:pPr lvl="1"/>
            <a:r>
              <a:rPr lang="en-US">
                <a:solidFill>
                  <a:schemeClr val="tx1"/>
                </a:solidFill>
                <a:latin typeface="Consolas" panose="020B0609020204030204" pitchFamily="49" charset="0"/>
              </a:rPr>
              <a:t>&lt;jsp:action_name attribute="value" /&gt;</a:t>
            </a:r>
          </a:p>
        </p:txBody>
      </p:sp>
    </p:spTree>
    <p:extLst>
      <p:ext uri="{BB962C8B-B14F-4D97-AF65-F5344CB8AC3E}">
        <p14:creationId xmlns:p14="http://schemas.microsoft.com/office/powerpoint/2010/main" val="40628971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8.2.4. Các đối tượng trong JSP</a:t>
            </a:r>
            <a:endParaRPr lang="en-US"/>
          </a:p>
        </p:txBody>
      </p:sp>
      <p:sp>
        <p:nvSpPr>
          <p:cNvPr id="3" name="Content Placeholder 2"/>
          <p:cNvSpPr>
            <a:spLocks noGrp="1"/>
          </p:cNvSpPr>
          <p:nvPr>
            <p:ph idx="1"/>
          </p:nvPr>
        </p:nvSpPr>
        <p:spPr/>
        <p:txBody>
          <a:bodyPr/>
          <a:lstStyle/>
          <a:p>
            <a:r>
              <a:rPr lang="en-US" sz="3200" baseline="-25000" smtClean="0"/>
              <a:t>Các đối tượng được tích hợp trong JSP cho phép truy cập sử dụng cho các ứng dụng JavaBeans hay Servlet.</a:t>
            </a:r>
          </a:p>
          <a:p>
            <a:r>
              <a:rPr lang="en-US" sz="3200" baseline="-25000" smtClean="0"/>
              <a:t>Một số đối tượng phổ biến:</a:t>
            </a:r>
          </a:p>
          <a:p>
            <a:pPr lvl="1"/>
            <a:r>
              <a:rPr lang="en-US" sz="3200" baseline="-25000" smtClean="0"/>
              <a:t>Request</a:t>
            </a:r>
          </a:p>
          <a:p>
            <a:pPr lvl="1"/>
            <a:r>
              <a:rPr lang="en-US" sz="3200" baseline="-25000" smtClean="0"/>
              <a:t>Response</a:t>
            </a:r>
          </a:p>
          <a:p>
            <a:pPr lvl="1"/>
            <a:r>
              <a:rPr lang="en-US" sz="3200" baseline="-25000" smtClean="0"/>
              <a:t>Out</a:t>
            </a:r>
          </a:p>
          <a:p>
            <a:pPr lvl="1"/>
            <a:r>
              <a:rPr lang="en-US" sz="3200" baseline="-25000" smtClean="0"/>
              <a:t>Session</a:t>
            </a:r>
          </a:p>
          <a:p>
            <a:pPr lvl="1"/>
            <a:r>
              <a:rPr lang="en-US" sz="3200" baseline="-25000" smtClean="0"/>
              <a:t>Aplication</a:t>
            </a:r>
          </a:p>
          <a:p>
            <a:pPr lvl="1"/>
            <a:r>
              <a:rPr lang="en-US" sz="3200" baseline="-25000" smtClean="0"/>
              <a:t>pageContent</a:t>
            </a:r>
          </a:p>
          <a:p>
            <a:pPr lvl="1"/>
            <a:r>
              <a:rPr lang="en-US" sz="3200" baseline="-25000" smtClean="0"/>
              <a:t>Page</a:t>
            </a:r>
          </a:p>
          <a:p>
            <a:pPr lvl="1"/>
            <a:r>
              <a:rPr lang="en-US" sz="3200" baseline="-25000" smtClean="0"/>
              <a:t>exception</a:t>
            </a:r>
            <a:endParaRPr lang="en-US" sz="3200" baseline="-25000"/>
          </a:p>
        </p:txBody>
      </p:sp>
    </p:spTree>
    <p:extLst>
      <p:ext uri="{BB962C8B-B14F-4D97-AF65-F5344CB8AC3E}">
        <p14:creationId xmlns:p14="http://schemas.microsoft.com/office/powerpoint/2010/main" val="11791245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NỘI DUNG</a:t>
            </a:r>
            <a:endParaRPr lang="en-US"/>
          </a:p>
        </p:txBody>
      </p:sp>
      <p:sp>
        <p:nvSpPr>
          <p:cNvPr id="3" name="Content Placeholder 2"/>
          <p:cNvSpPr>
            <a:spLocks noGrp="1"/>
          </p:cNvSpPr>
          <p:nvPr>
            <p:ph idx="1"/>
          </p:nvPr>
        </p:nvSpPr>
        <p:spPr/>
        <p:txBody>
          <a:bodyPr/>
          <a:lstStyle/>
          <a:p>
            <a:pPr marL="514350" indent="-514350">
              <a:buFont typeface="+mj-lt"/>
              <a:buAutoNum type="arabicPeriod"/>
            </a:pPr>
            <a:r>
              <a:rPr lang="en-US" b="1"/>
              <a:t>Servlet trong Java</a:t>
            </a:r>
            <a:endParaRPr lang="en-US" b="1"/>
          </a:p>
          <a:p>
            <a:pPr marL="514350" indent="-514350">
              <a:buFont typeface="+mj-lt"/>
              <a:buAutoNum type="arabicPeriod"/>
            </a:pPr>
            <a:r>
              <a:rPr lang="en-US" b="1"/>
              <a:t>Sử dụng JavaServer Page (JSP) </a:t>
            </a:r>
            <a:endParaRPr lang="en-US" b="1"/>
          </a:p>
          <a:p>
            <a:pPr marL="514350" indent="-514350">
              <a:buFont typeface="+mj-lt"/>
              <a:buAutoNum type="arabicPeriod"/>
            </a:pPr>
            <a:r>
              <a:rPr lang="en-US" b="1">
                <a:solidFill>
                  <a:srgbClr val="FF0000"/>
                </a:solidFill>
              </a:rPr>
              <a:t>Các tệp xử lý trong ứng dụng </a:t>
            </a:r>
            <a:r>
              <a:rPr lang="en-US" b="1">
                <a:solidFill>
                  <a:srgbClr val="FF0000"/>
                </a:solidFill>
              </a:rPr>
              <a:t>Web</a:t>
            </a:r>
          </a:p>
          <a:p>
            <a:pPr marL="514350" indent="-514350">
              <a:buFont typeface="+mj-lt"/>
              <a:buAutoNum type="arabicPeriod"/>
            </a:pPr>
            <a:r>
              <a:rPr lang="en-US" b="1" smtClean="0"/>
              <a:t>Truy vập CSDL</a:t>
            </a:r>
          </a:p>
          <a:p>
            <a:pPr marL="514350" indent="-514350">
              <a:buFont typeface="+mj-lt"/>
              <a:buAutoNum type="arabicPeriod"/>
            </a:pPr>
            <a:r>
              <a:rPr lang="en-US" b="1" smtClean="0"/>
              <a:t>Q&amp;A</a:t>
            </a:r>
            <a:endParaRPr lang="en-US" b="1"/>
          </a:p>
        </p:txBody>
      </p:sp>
    </p:spTree>
    <p:extLst>
      <p:ext uri="{BB962C8B-B14F-4D97-AF65-F5344CB8AC3E}">
        <p14:creationId xmlns:p14="http://schemas.microsoft.com/office/powerpoint/2010/main" val="10891880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8.3. </a:t>
            </a:r>
            <a:r>
              <a:rPr lang="en-US" smtClean="0"/>
              <a:t>Các tệp xử lý trong ứng dụng Web  </a:t>
            </a:r>
            <a:endParaRPr lang="en-US"/>
          </a:p>
        </p:txBody>
      </p:sp>
      <p:sp>
        <p:nvSpPr>
          <p:cNvPr id="3" name="Content Placeholder 2"/>
          <p:cNvSpPr>
            <a:spLocks noGrp="1"/>
          </p:cNvSpPr>
          <p:nvPr>
            <p:ph idx="1"/>
          </p:nvPr>
        </p:nvSpPr>
        <p:spPr/>
        <p:txBody>
          <a:bodyPr/>
          <a:lstStyle/>
          <a:p>
            <a:r>
              <a:rPr lang="en-US" smtClean="0"/>
              <a:t>Để phân biệt xử lý dữ liệu liên quan đến CSDL và hiển thị kết quả chạy ta có thể tách ứng dụng Web Java thành hai phần:</a:t>
            </a:r>
          </a:p>
          <a:p>
            <a:pPr lvl="1"/>
            <a:r>
              <a:rPr lang="en-US" smtClean="0"/>
              <a:t>Xử lý cơ sở dữ liệu liên quan đến JDBC </a:t>
            </a:r>
          </a:p>
          <a:p>
            <a:pPr lvl="1"/>
            <a:r>
              <a:rPr lang="en-US" smtClean="0"/>
              <a:t>Logic nghiệp vụ </a:t>
            </a:r>
          </a:p>
          <a:p>
            <a:r>
              <a:rPr lang="en-US" smtClean="0"/>
              <a:t>Ví dụ như kiểm tra và xác nhận một cặp tên người dung và mật khẩu hợp lệ đặt tại tệp Java; còn dữ liệu và chạy kết quả hiển thị trên trang web hoặc một trang JavaServer.</a:t>
            </a:r>
          </a:p>
          <a:p>
            <a:r>
              <a:rPr lang="en-US" smtClean="0"/>
              <a:t>Thông thường các mã lệnh xử lý cơ sở dữ liệu và truy xuất CSDL sẽ được đặt trong tệp Java. Các mã lệnh HTML được đặt trong một tệp khác (.html hay .jsp). </a:t>
            </a:r>
          </a:p>
          <a:p>
            <a:pPr lvl="1"/>
            <a:endParaRPr lang="en-US"/>
          </a:p>
        </p:txBody>
      </p:sp>
    </p:spTree>
    <p:extLst>
      <p:ext uri="{BB962C8B-B14F-4D97-AF65-F5344CB8AC3E}">
        <p14:creationId xmlns:p14="http://schemas.microsoft.com/office/powerpoint/2010/main" val="26938293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NỘI DUNG</a:t>
            </a:r>
            <a:endParaRPr lang="en-US"/>
          </a:p>
        </p:txBody>
      </p:sp>
      <p:sp>
        <p:nvSpPr>
          <p:cNvPr id="3" name="Content Placeholder 2"/>
          <p:cNvSpPr>
            <a:spLocks noGrp="1"/>
          </p:cNvSpPr>
          <p:nvPr>
            <p:ph idx="1"/>
          </p:nvPr>
        </p:nvSpPr>
        <p:spPr/>
        <p:txBody>
          <a:bodyPr/>
          <a:lstStyle/>
          <a:p>
            <a:pPr marL="514350" indent="-514350">
              <a:buFont typeface="+mj-lt"/>
              <a:buAutoNum type="arabicPeriod"/>
            </a:pPr>
            <a:r>
              <a:rPr lang="en-US" b="1"/>
              <a:t>Servlet trong Java</a:t>
            </a:r>
            <a:endParaRPr lang="en-US" b="1"/>
          </a:p>
          <a:p>
            <a:pPr marL="514350" indent="-514350">
              <a:buFont typeface="+mj-lt"/>
              <a:buAutoNum type="arabicPeriod"/>
            </a:pPr>
            <a:r>
              <a:rPr lang="en-US" b="1"/>
              <a:t>Sử dụng JavaServer Page (JSP) </a:t>
            </a:r>
            <a:endParaRPr lang="en-US" b="1"/>
          </a:p>
          <a:p>
            <a:pPr marL="514350" indent="-514350">
              <a:buFont typeface="+mj-lt"/>
              <a:buAutoNum type="arabicPeriod"/>
            </a:pPr>
            <a:r>
              <a:rPr lang="en-US" b="1">
                <a:solidFill>
                  <a:srgbClr val="FF0000"/>
                </a:solidFill>
              </a:rPr>
              <a:t>Các tệp xử lý trong ứng dụng </a:t>
            </a:r>
            <a:r>
              <a:rPr lang="en-US" b="1">
                <a:solidFill>
                  <a:srgbClr val="FF0000"/>
                </a:solidFill>
              </a:rPr>
              <a:t>Web</a:t>
            </a:r>
          </a:p>
          <a:p>
            <a:pPr marL="514350" indent="-514350">
              <a:buFont typeface="+mj-lt"/>
              <a:buAutoNum type="arabicPeriod"/>
            </a:pPr>
            <a:r>
              <a:rPr lang="en-US" b="1" smtClean="0"/>
              <a:t>Truy vập CSDL</a:t>
            </a:r>
          </a:p>
          <a:p>
            <a:pPr marL="514350" indent="-514350">
              <a:buFont typeface="+mj-lt"/>
              <a:buAutoNum type="arabicPeriod"/>
            </a:pPr>
            <a:r>
              <a:rPr lang="en-US" b="1" smtClean="0"/>
              <a:t>Q&amp;A</a:t>
            </a:r>
            <a:endParaRPr lang="en-US" b="1"/>
          </a:p>
        </p:txBody>
      </p:sp>
    </p:spTree>
    <p:extLst>
      <p:ext uri="{BB962C8B-B14F-4D97-AF65-F5344CB8AC3E}">
        <p14:creationId xmlns:p14="http://schemas.microsoft.com/office/powerpoint/2010/main" val="18812812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smtClean="0"/>
              <a:t>8.4.1. Hiển thị dữ liệu từ CSDL sử dụng file JSP</a:t>
            </a:r>
            <a:endParaRPr lang="en-US" sz="2400"/>
          </a:p>
        </p:txBody>
      </p:sp>
      <p:sp>
        <p:nvSpPr>
          <p:cNvPr id="3" name="Content Placeholder 2"/>
          <p:cNvSpPr>
            <a:spLocks noGrp="1"/>
          </p:cNvSpPr>
          <p:nvPr>
            <p:ph idx="1"/>
          </p:nvPr>
        </p:nvSpPr>
        <p:spPr/>
        <p:txBody>
          <a:bodyPr/>
          <a:lstStyle/>
          <a:p>
            <a:r>
              <a:rPr lang="en-US" smtClean="0"/>
              <a:t>Thực hiện với bảng Account</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501" y="2744637"/>
            <a:ext cx="3152499" cy="1894808"/>
          </a:xfrm>
          <a:prstGeom prst="rect">
            <a:avLst/>
          </a:prstGeom>
          <a:ln>
            <a:solidFill>
              <a:schemeClr val="accent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0952" y="3186021"/>
            <a:ext cx="4105848" cy="666843"/>
          </a:xfrm>
          <a:prstGeom prst="rect">
            <a:avLst/>
          </a:prstGeom>
          <a:ln>
            <a:solidFill>
              <a:schemeClr val="accent1"/>
            </a:solidFill>
          </a:ln>
        </p:spPr>
      </p:pic>
    </p:spTree>
    <p:extLst>
      <p:ext uri="{BB962C8B-B14F-4D97-AF65-F5344CB8AC3E}">
        <p14:creationId xmlns:p14="http://schemas.microsoft.com/office/powerpoint/2010/main" val="9080871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Tạo file JSP</a:t>
            </a:r>
            <a:endParaRPr lang="en-US"/>
          </a:p>
        </p:txBody>
      </p:sp>
      <p:sp>
        <p:nvSpPr>
          <p:cNvPr id="3" name="Content Placeholder 2"/>
          <p:cNvSpPr>
            <a:spLocks noGrp="1"/>
          </p:cNvSpPr>
          <p:nvPr>
            <p:ph idx="1"/>
          </p:nvPr>
        </p:nvSpPr>
        <p:spPr/>
        <p:txBody>
          <a:bodyPr/>
          <a:lstStyle/>
          <a:p>
            <a:r>
              <a:rPr lang="en-US" smtClean="0"/>
              <a:t>Tạo cấu trúc file JSP dạng HTML:</a:t>
            </a:r>
          </a:p>
          <a:p>
            <a:pPr marL="0" indent="0">
              <a:buNone/>
            </a:pPr>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687" y="1754843"/>
            <a:ext cx="8686800" cy="4142050"/>
          </a:xfrm>
          <a:prstGeom prst="rect">
            <a:avLst/>
          </a:prstGeom>
          <a:ln>
            <a:solidFill>
              <a:schemeClr val="accent1"/>
            </a:solidFill>
          </a:ln>
        </p:spPr>
      </p:pic>
    </p:spTree>
    <p:extLst>
      <p:ext uri="{BB962C8B-B14F-4D97-AF65-F5344CB8AC3E}">
        <p14:creationId xmlns:p14="http://schemas.microsoft.com/office/powerpoint/2010/main" val="30661251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8726" y="1625360"/>
            <a:ext cx="8049748" cy="3439005"/>
          </a:xfrm>
          <a:ln>
            <a:solidFill>
              <a:schemeClr val="accent1"/>
            </a:solidFill>
          </a:ln>
        </p:spPr>
      </p:pic>
    </p:spTree>
    <p:extLst>
      <p:ext uri="{BB962C8B-B14F-4D97-AF65-F5344CB8AC3E}">
        <p14:creationId xmlns:p14="http://schemas.microsoft.com/office/powerpoint/2010/main" val="9596350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Thêm các mã lệnh script</a:t>
            </a:r>
          </a:p>
          <a:p>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468" y="2038098"/>
            <a:ext cx="7621064" cy="3629532"/>
          </a:xfrm>
          <a:prstGeom prst="rect">
            <a:avLst/>
          </a:prstGeom>
          <a:ln>
            <a:solidFill>
              <a:schemeClr val="accent1"/>
            </a:solidFill>
          </a:ln>
        </p:spPr>
      </p:pic>
      <p:sp>
        <p:nvSpPr>
          <p:cNvPr id="5" name="Line Callout 1 (Accent Bar) 4"/>
          <p:cNvSpPr/>
          <p:nvPr/>
        </p:nvSpPr>
        <p:spPr bwMode="auto">
          <a:xfrm>
            <a:off x="6316133" y="1507067"/>
            <a:ext cx="2370667" cy="863600"/>
          </a:xfrm>
          <a:prstGeom prst="accentCallout1">
            <a:avLst>
              <a:gd name="adj1" fmla="val 18750"/>
              <a:gd name="adj2" fmla="val -8333"/>
              <a:gd name="adj3" fmla="val 198495"/>
              <a:gd name="adj4" fmla="val -4976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Khai</a:t>
            </a:r>
            <a:r>
              <a:rPr kumimoji="0" lang="en-US" sz="1800" b="0" i="0" u="none" strike="noStrike" cap="none" normalizeH="0" smtClean="0">
                <a:ln>
                  <a:noFill/>
                </a:ln>
                <a:solidFill>
                  <a:schemeClr val="tx1"/>
                </a:solidFill>
                <a:effectLst/>
                <a:latin typeface="Arial" charset="0"/>
              </a:rPr>
              <a:t> báo các thư viện</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6681603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497013"/>
            <a:ext cx="8229600" cy="4305299"/>
          </a:xfrm>
          <a:ln>
            <a:solidFill>
              <a:schemeClr val="accent1"/>
            </a:solidFill>
          </a:ln>
        </p:spPr>
      </p:pic>
      <p:sp>
        <p:nvSpPr>
          <p:cNvPr id="6" name="Line Callout 1 (Accent Bar) 5"/>
          <p:cNvSpPr/>
          <p:nvPr/>
        </p:nvSpPr>
        <p:spPr bwMode="auto">
          <a:xfrm>
            <a:off x="6316133" y="1507067"/>
            <a:ext cx="2370667" cy="863600"/>
          </a:xfrm>
          <a:prstGeom prst="accentCallout1">
            <a:avLst>
              <a:gd name="adj1" fmla="val 18750"/>
              <a:gd name="adj2" fmla="val -8333"/>
              <a:gd name="adj3" fmla="val 198495"/>
              <a:gd name="adj4" fmla="val -4976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Thêm</a:t>
            </a:r>
            <a:r>
              <a:rPr kumimoji="0" lang="en-US" sz="1800" b="0" i="0" u="none" strike="noStrike" cap="none" normalizeH="0" smtClean="0">
                <a:ln>
                  <a:noFill/>
                </a:ln>
                <a:solidFill>
                  <a:schemeClr val="tx1"/>
                </a:solidFill>
                <a:effectLst/>
                <a:latin typeface="Arial" charset="0"/>
              </a:rPr>
              <a:t> mã lệnh truy xuất CSDL</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67180368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8573" y="1552254"/>
            <a:ext cx="7906853" cy="4601217"/>
          </a:xfrm>
          <a:ln>
            <a:solidFill>
              <a:schemeClr val="accent1"/>
            </a:solidFill>
          </a:ln>
        </p:spPr>
      </p:pic>
      <p:sp>
        <p:nvSpPr>
          <p:cNvPr id="5" name="Line Callout 1 (Accent Bar) 4"/>
          <p:cNvSpPr/>
          <p:nvPr/>
        </p:nvSpPr>
        <p:spPr bwMode="auto">
          <a:xfrm>
            <a:off x="6316133" y="1507067"/>
            <a:ext cx="2370667" cy="863600"/>
          </a:xfrm>
          <a:prstGeom prst="accentCallout1">
            <a:avLst>
              <a:gd name="adj1" fmla="val 18750"/>
              <a:gd name="adj2" fmla="val -8333"/>
              <a:gd name="adj3" fmla="val 198495"/>
              <a:gd name="adj4" fmla="val -4976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Xen lẫn</a:t>
            </a:r>
            <a:r>
              <a:rPr kumimoji="0" lang="en-US" sz="1800" b="0" i="0" u="none" strike="noStrike" cap="none" normalizeH="0" smtClean="0">
                <a:ln>
                  <a:noFill/>
                </a:ln>
                <a:solidFill>
                  <a:schemeClr val="tx1"/>
                </a:solidFill>
                <a:effectLst/>
                <a:latin typeface="Arial" charset="0"/>
              </a:rPr>
              <a:t> mã lệnh Java và HTML</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8995960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Kết quả</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2855" y="1856766"/>
            <a:ext cx="8229600" cy="1553792"/>
          </a:xfrm>
          <a:ln>
            <a:solidFill>
              <a:schemeClr val="accent1"/>
            </a:solidFill>
          </a:ln>
        </p:spPr>
      </p:pic>
    </p:spTree>
    <p:extLst>
      <p:ext uri="{BB962C8B-B14F-4D97-AF65-F5344CB8AC3E}">
        <p14:creationId xmlns:p14="http://schemas.microsoft.com/office/powerpoint/2010/main" val="22193728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Thêm dữ liệu vào CSDL sử dụng Servlet</a:t>
            </a:r>
            <a:endParaRPr lang="en-US"/>
          </a:p>
        </p:txBody>
      </p:sp>
      <p:sp>
        <p:nvSpPr>
          <p:cNvPr id="3" name="Content Placeholder 2"/>
          <p:cNvSpPr>
            <a:spLocks noGrp="1"/>
          </p:cNvSpPr>
          <p:nvPr>
            <p:ph idx="1"/>
          </p:nvPr>
        </p:nvSpPr>
        <p:spPr/>
        <p:txBody>
          <a:bodyPr/>
          <a:lstStyle/>
          <a:p>
            <a:r>
              <a:rPr lang="en-US" smtClean="0"/>
              <a:t>Xây dựng trang addaccount.html</a:t>
            </a:r>
            <a:endParaRPr lang="en-US"/>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384" y="1696207"/>
            <a:ext cx="6653216" cy="5050996"/>
          </a:xfrm>
          <a:prstGeom prst="rect">
            <a:avLst/>
          </a:prstGeom>
          <a:ln>
            <a:solidFill>
              <a:schemeClr val="accent1"/>
            </a:solidFill>
          </a:ln>
        </p:spPr>
      </p:pic>
    </p:spTree>
    <p:extLst>
      <p:ext uri="{BB962C8B-B14F-4D97-AF65-F5344CB8AC3E}">
        <p14:creationId xmlns:p14="http://schemas.microsoft.com/office/powerpoint/2010/main" val="419157854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Xây dựng file servlet addaccount.java</a:t>
            </a:r>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2384" y="1687673"/>
            <a:ext cx="7209044" cy="4660223"/>
          </a:xfrm>
          <a:prstGeom prst="rect">
            <a:avLst/>
          </a:prstGeom>
          <a:ln>
            <a:solidFill>
              <a:schemeClr val="accent1"/>
            </a:solidFill>
          </a:ln>
        </p:spPr>
      </p:pic>
    </p:spTree>
    <p:extLst>
      <p:ext uri="{BB962C8B-B14F-4D97-AF65-F5344CB8AC3E}">
        <p14:creationId xmlns:p14="http://schemas.microsoft.com/office/powerpoint/2010/main" val="37074509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8800" y="1712221"/>
            <a:ext cx="8229600" cy="3774179"/>
          </a:xfrm>
          <a:ln>
            <a:solidFill>
              <a:schemeClr val="accent1"/>
            </a:solidFill>
          </a:ln>
        </p:spPr>
      </p:pic>
    </p:spTree>
    <p:extLst>
      <p:ext uri="{BB962C8B-B14F-4D97-AF65-F5344CB8AC3E}">
        <p14:creationId xmlns:p14="http://schemas.microsoft.com/office/powerpoint/2010/main" val="23666152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76708" y="1228725"/>
            <a:ext cx="5729249" cy="5248275"/>
          </a:xfrm>
          <a:ln>
            <a:solidFill>
              <a:schemeClr val="accent1"/>
            </a:solidFill>
          </a:ln>
        </p:spPr>
      </p:pic>
    </p:spTree>
    <p:extLst>
      <p:ext uri="{BB962C8B-B14F-4D97-AF65-F5344CB8AC3E}">
        <p14:creationId xmlns:p14="http://schemas.microsoft.com/office/powerpoint/2010/main" val="39293017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Nhận xét</a:t>
            </a:r>
            <a:endParaRPr lang="en-US"/>
          </a:p>
        </p:txBody>
      </p:sp>
      <p:sp>
        <p:nvSpPr>
          <p:cNvPr id="3" name="Content Placeholder 2"/>
          <p:cNvSpPr>
            <a:spLocks noGrp="1"/>
          </p:cNvSpPr>
          <p:nvPr>
            <p:ph idx="1"/>
          </p:nvPr>
        </p:nvSpPr>
        <p:spPr/>
        <p:txBody>
          <a:bodyPr/>
          <a:lstStyle/>
          <a:p>
            <a:r>
              <a:rPr lang="en-US" smtClean="0"/>
              <a:t>Về cơ bản cách truy cập CSDL ứng dụng web tương tự như cách truy cập CSLD trong ứng dụng desktop thông thường. Tuy nhiên để tái sử dụng code, làm cho mã lệnh không cồng kềnh thì việc nghiên cứu các cách thức phân chia các mã lệnh vào các file khác nhau là việc rất cần thiết.</a:t>
            </a:r>
          </a:p>
          <a:p>
            <a:r>
              <a:rPr lang="en-US" smtClean="0"/>
              <a:t>Sinh viên để thực hiện ứng dụng Java Web cần đọc thêm các kiến thức cơ bản về Web và Java Web</a:t>
            </a:r>
          </a:p>
        </p:txBody>
      </p:sp>
    </p:spTree>
    <p:extLst>
      <p:ext uri="{BB962C8B-B14F-4D97-AF65-F5344CB8AC3E}">
        <p14:creationId xmlns:p14="http://schemas.microsoft.com/office/powerpoint/2010/main" val="38269754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a:xfrm>
            <a:off x="446689" y="1228727"/>
            <a:ext cx="8229600" cy="5248275"/>
          </a:xfrm>
        </p:spPr>
        <p:txBody>
          <a:bodyPr/>
          <a:lstStyle/>
          <a:p>
            <a:r>
              <a:rPr lang="en-US" smtClean="0"/>
              <a:t>Database Programming in Java, Aptech, 2013</a:t>
            </a:r>
          </a:p>
          <a:p>
            <a:r>
              <a:rPr lang="en-US" smtClean="0"/>
              <a:t>Fundamentals of Java Programming, Misunorio Ogihara, Springer, 2018</a:t>
            </a:r>
          </a:p>
          <a:p>
            <a:r>
              <a:rPr lang="en-US"/>
              <a:t>Practical Database Programming with Java, Ying Bai, Wiley, </a:t>
            </a:r>
            <a:r>
              <a:rPr lang="en-US" smtClean="0"/>
              <a:t>2011 </a:t>
            </a:r>
          </a:p>
          <a:p>
            <a:r>
              <a:rPr lang="en-US" smtClean="0">
                <a:hlinkClick r:id="rId2"/>
              </a:rPr>
              <a:t>https</a:t>
            </a:r>
            <a:r>
              <a:rPr lang="en-US">
                <a:hlinkClick r:id="rId2"/>
              </a:rPr>
              <a:t>://openplanning.net/</a:t>
            </a:r>
            <a:endParaRPr lang="en-US"/>
          </a:p>
          <a:p>
            <a:r>
              <a:rPr lang="en-US">
                <a:hlinkClick r:id="rId3"/>
              </a:rPr>
              <a:t>http://www.btechsmartclass.com/java/java-inheritance-basics.html</a:t>
            </a:r>
            <a:endParaRPr lang="en-US"/>
          </a:p>
          <a:p>
            <a:r>
              <a:rPr lang="en-US"/>
              <a:t>https://viettuts.vn/servlet/xu-ly-form-trong-servlet https://iviettech.vn/blog/thiet-ke-co-so-du-lieu/10569-co-so-du-lieu-la-gi-co-so-du-lieu-quan-he-la-gi.html</a:t>
            </a:r>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10932</TotalTime>
  <Words>3091</Words>
  <Application>Microsoft Office PowerPoint</Application>
  <PresentationFormat>On-screen Show (4:3)</PresentationFormat>
  <Paragraphs>367</Paragraphs>
  <Slides>62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62</vt:i4>
      </vt:variant>
    </vt:vector>
  </HeadingPairs>
  <TitlesOfParts>
    <vt:vector size="70" baseType="lpstr">
      <vt:lpstr>Arial</vt:lpstr>
      <vt:lpstr>Calibri</vt:lpstr>
      <vt:lpstr>Cambria</vt:lpstr>
      <vt:lpstr>Consolas</vt:lpstr>
      <vt:lpstr>Open Sans</vt:lpstr>
      <vt:lpstr>Tahoma</vt:lpstr>
      <vt:lpstr>Wingdings</vt:lpstr>
      <vt:lpstr>Theme1</vt:lpstr>
      <vt:lpstr>CHƯƠNG 8 DEVELOPING JAVA WEB APLICATIONS TO ACCESS DATABASES</vt:lpstr>
      <vt:lpstr>NỘI DUNG</vt:lpstr>
      <vt:lpstr>8.1.1. GIỚI THIỆU</vt:lpstr>
      <vt:lpstr>Cài đặt Tomcat Web Server</vt:lpstr>
      <vt:lpstr>Thêm Tomcat Server vào Netbeans</vt:lpstr>
      <vt:lpstr>PowerPoint Presentation</vt:lpstr>
      <vt:lpstr>Kiểm tra Tomcat</vt:lpstr>
      <vt:lpstr>8.1.2. Sử dụng Servlet và trang HTML</vt:lpstr>
      <vt:lpstr>Ví dụ </vt:lpstr>
      <vt:lpstr>PowerPoint Presentation</vt:lpstr>
      <vt:lpstr>PowerPoint Presentation</vt:lpstr>
      <vt:lpstr>Đọc dữ liệu từ Form trong Servlet</vt:lpstr>
      <vt:lpstr>Ví dụ phương thức GET sử dụng URL</vt:lpstr>
      <vt:lpstr>PowerPoint Presentation</vt:lpstr>
      <vt:lpstr>Ví dụ phương thức POST </vt:lpstr>
      <vt:lpstr>PowerPoint Presentation</vt:lpstr>
      <vt:lpstr>Request trong Servlet</vt:lpstr>
      <vt:lpstr>Request trong Servlet</vt:lpstr>
      <vt:lpstr>Request trong Servlet</vt:lpstr>
      <vt:lpstr>Request trong Servlet</vt:lpstr>
      <vt:lpstr>Request trong Servlet</vt:lpstr>
      <vt:lpstr>Ví dụ đọc HTTP Header với request </vt:lpstr>
      <vt:lpstr>PowerPoint Presentation</vt:lpstr>
      <vt:lpstr>PowerPoint Presentation</vt:lpstr>
      <vt:lpstr>Response Servlet</vt:lpstr>
      <vt:lpstr>Các phương thức để set HTTP Header response</vt:lpstr>
      <vt:lpstr>Các phương thức để set HTTP Header response</vt:lpstr>
      <vt:lpstr>Các phương thức để set HTTP Header response</vt:lpstr>
      <vt:lpstr>Các phương thức để set HTTP Header response</vt:lpstr>
      <vt:lpstr>Ví dụ</vt:lpstr>
      <vt:lpstr>Chuyển hướng trang</vt:lpstr>
      <vt:lpstr>PowerPoint Presentation</vt:lpstr>
      <vt:lpstr>Ví dụ</vt:lpstr>
      <vt:lpstr>NỘI DUNG</vt:lpstr>
      <vt:lpstr>8.2.1. Giới thiệu</vt:lpstr>
      <vt:lpstr>Vị trí JSP trong một ứng dụng Web</vt:lpstr>
      <vt:lpstr>Ví dụ trạng jsp</vt:lpstr>
      <vt:lpstr>8.2.2. Quá trình xử lý một trang JSP</vt:lpstr>
      <vt:lpstr>8.2.3. Nhúng mã lệnh JSP</vt:lpstr>
      <vt:lpstr>JSP Scripttet</vt:lpstr>
      <vt:lpstr>JSP Declaration</vt:lpstr>
      <vt:lpstr>JSP Expression</vt:lpstr>
      <vt:lpstr>JSP Directives</vt:lpstr>
      <vt:lpstr>Ví dụ</vt:lpstr>
      <vt:lpstr>JSP Action</vt:lpstr>
      <vt:lpstr>8.2.4. Các đối tượng trong JSP</vt:lpstr>
      <vt:lpstr>NỘI DUNG</vt:lpstr>
      <vt:lpstr>8.3. Các tệp xử lý trong ứng dụng Web  </vt:lpstr>
      <vt:lpstr>NỘI DUNG</vt:lpstr>
      <vt:lpstr>8.4.1. Hiển thị dữ liệu từ CSDL sử dụng file JSP</vt:lpstr>
      <vt:lpstr>Tạo file JSP</vt:lpstr>
      <vt:lpstr>PowerPoint Presentation</vt:lpstr>
      <vt:lpstr>PowerPoint Presentation</vt:lpstr>
      <vt:lpstr>PowerPoint Presentation</vt:lpstr>
      <vt:lpstr>PowerPoint Presentation</vt:lpstr>
      <vt:lpstr>Kết quả</vt:lpstr>
      <vt:lpstr>Thêm dữ liệu vào CSDL sử dụng Servlet</vt:lpstr>
      <vt:lpstr>PowerPoint Presentation</vt:lpstr>
      <vt:lpstr>PowerPoint Presentation</vt:lpstr>
      <vt:lpstr>PowerPoint Presentation</vt:lpstr>
      <vt:lpstr>Nhận xét</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443</cp:revision>
  <dcterms:created xsi:type="dcterms:W3CDTF">2020-06-02T08:04:28Z</dcterms:created>
  <dcterms:modified xsi:type="dcterms:W3CDTF">2022-06-05T02:56:36Z</dcterms:modified>
</cp:coreProperties>
</file>