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9" r:id="rId4"/>
    <p:sldId id="283" r:id="rId5"/>
    <p:sldId id="260" r:id="rId6"/>
    <p:sldId id="284" r:id="rId7"/>
    <p:sldId id="285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5" r:id="rId25"/>
    <p:sldId id="304" r:id="rId26"/>
    <p:sldId id="306" r:id="rId27"/>
    <p:sldId id="309" r:id="rId28"/>
    <p:sldId id="307" r:id="rId29"/>
    <p:sldId id="308" r:id="rId30"/>
    <p:sldId id="286" r:id="rId31"/>
    <p:sldId id="31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0CF0B-14B3-4435-A1C2-14B7459E3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1D5523-EB3B-4EBB-B6C1-916127C7B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C780A-C9B0-4B71-A51D-B218A87C0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A3D10-384D-443B-967A-A2E09A2EA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30E50-345F-48E3-8715-365A7F44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324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FB4E2-49F9-46D1-98A1-FC0A509F5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607AA-B802-4B41-85BF-E7C5A4FD5C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B742B-D34E-445F-9756-411C5EBB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668A8-4F99-4875-8F3A-070BFD623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C94E-8296-4803-8D7E-506FD6FFA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24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00404-241F-44D6-8BBC-B49657799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48A102-511E-487F-971C-71F298FF8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CC2A7-DC6D-4841-AAE7-6E7759769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403F6-35AA-4ADD-A7A8-18B8825C4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33AED-A22E-4282-8342-15BFE2D5E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071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D39DB-4199-4558-A48C-26AE3A9DB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0A383-0DC0-44EB-9E47-B7C677DAAD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82F9B-77D8-4239-AC28-155F3AAE53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3DB731-7E63-46DB-BF67-8AF73AEC9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7C43C9-829E-4C0E-A971-1A979D594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93E5BD-A19C-48DB-8F69-27CB69475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10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92A4A-5213-4741-8B67-8AAAA8585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5B501B-6479-4FBC-AE94-95C1463EE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2DBB70-DE0D-4305-8D5D-844A4A49D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311404-6E27-481F-9877-34BFD36CC2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575B40-A253-48F4-8DD7-10E559B0D4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D1DEA3-1523-4CBF-94A9-7102EEDD1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3D2EA9-21F0-4BF3-9822-A53A269B4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F17F70-B5F2-4B43-A86A-1F08B988D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38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B26B5-A309-42D7-98CB-F378E91CE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6E0E3D-CA54-404C-B2CC-5484F103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63C4BF-5C91-49E5-A26D-B3E7E879A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14D34B-CD85-4EB1-A9A8-47E8F5122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17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BE5F2-0324-4B60-93EA-5860668FD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38BE61-AC16-4B70-9D6E-F47758D31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0F50F-147D-4921-BE6F-99DEA072D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715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B089B-4A03-4D99-90E1-06E18DBEB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2DB8E-23A2-4D81-9890-1A983D4A3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1EB155-BD0C-4433-BA27-1E7A88BA0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0495CD-4407-4468-BF32-437D63D47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39D10-0E7D-48FC-B57B-3CF4436B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0F4966-FA59-46CB-9324-89007A33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4E394-CDC5-4D0D-93CB-58EC7B4DC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63FBCF-DA8E-46E4-964A-43599A1894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295575-0534-4880-BE98-5275C4508C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48C0C9-9CD5-4EAF-8B06-AF5B324E5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4DB36-D812-4A80-96E7-33F5BC4E4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F45DBA-E8E0-42BF-A1FE-B24EEDB24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423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A761E-E725-43BF-9D28-F27C6338F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37855F-B229-45CB-9F85-8123C295C4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02204-21B0-4733-B262-034B043B3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CDA62-ACC0-422F-85F3-00D196193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9E162-506C-4F7C-A239-21ED8B7CC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3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B1F6A2-6DAA-4279-8A18-BA4F6E261E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8C02CC-0005-4325-826A-A3305324E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34038-BE31-4887-9375-C23B9CE64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68FFE-438A-40D4-A6E7-7831916BC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D2094-ABAC-49E4-BADA-3C009C73C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861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F138EE-A4B4-4906-A754-2C38F0E36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3A26F-D6DC-4B61-B1C4-244732E3E3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9E139-B07E-4B3C-BF6E-0FA940F46D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2DCDD-9D53-470A-92DE-BB4291EA5FBD}" type="datetimeFigureOut">
              <a:rPr lang="en-US" smtClean="0"/>
              <a:t>31-Mar-22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E35B4-2B85-4EF8-B51C-D1802D7535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846C3-216A-4791-848C-5E0B46E28B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91F92-B880-4AF5-AE64-12F789C11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826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boundless-algebra/chapter/introduction-to-conic-sections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FE1EF-5D3E-4DE1-8C1B-6D016919CB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  <a:r>
              <a:rPr lang="en-US" dirty="0"/>
              <a:t>	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708ACE-3C9C-4171-97E4-29241BCA46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387599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Goudy Old Style" panose="02020502050305020303" pitchFamily="18" charset="0"/>
              </a:rPr>
              <a:t>Lecture 3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Conic Sections and their application: Circles and Parabolas</a:t>
            </a:r>
            <a:endParaRPr lang="en-US" sz="28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Lecturer: Kahenya, N.P</a:t>
            </a:r>
            <a:endParaRPr lang="en-US" sz="28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endParaRPr lang="en-US" sz="3600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4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AF8FD-A9C7-4A39-8C99-99528D91C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Introduction to lecture 3</a:t>
            </a:r>
            <a:br>
              <a:rPr lang="en-US" sz="4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</a:br>
            <a:endParaRPr lang="en-US" dirty="0">
              <a:latin typeface="Goudy Old Style" panose="020205020503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98832-4E76-4B28-9698-E20C10888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the conic sections and in particular circles and parabolas.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The application of circles to various structures in the real world is almost obvious.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Parabolic shapes have been used to design satellites disks, spotlights reflectors among many other applications.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9975" algn="l"/>
              </a:tabLst>
            </a:pPr>
            <a:r>
              <a:rPr lang="en-US" sz="2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Intended learning outcomes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At the end of this lecture, you will be able to;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Define conic sections 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Solve problems involving equations of circles and parabolas.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61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C7C5B-C6F7-40CD-AA9C-9B815BB89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Distance Formula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F13DE3-D3A7-4C4F-B234-A8E77C8A51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23833"/>
                <a:ext cx="10515600" cy="4853130"/>
              </a:xfrm>
            </p:spPr>
            <p:txBody>
              <a:bodyPr>
                <a:normAutofit lnSpcReduction="10000"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Suppose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b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b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b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b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two points on 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xy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- plane. Then the distance between P and Q denoted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given by;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P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Q</m:t>
                          </m:r>
                        </m:e>
                      </m: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x</m:t>
                                      </m:r>
                                    </m:e>
                                    <m:sub>
                                      <m: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x</m:t>
                                      </m:r>
                                    </m:e>
                                    <m:sub>
                                      <m: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y</m:t>
                                      </m:r>
                                    </m:e>
                                    <m:sub>
                                      <m: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y</m:t>
                                      </m:r>
                                    </m:e>
                                    <m:sub>
                                      <m:r>
                                        <a:rPr lang="en-US" sz="200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Find the distance between the points;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(4,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10)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(6, 6)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</m: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+(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sz="20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0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(6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+(6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−−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4+256</m:t>
                          </m:r>
                        </m:e>
                      </m:ra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260</m:t>
                          </m:r>
                        </m:e>
                      </m:ra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≃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16.12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F13DE3-D3A7-4C4F-B234-A8E77C8A51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23833"/>
                <a:ext cx="10515600" cy="4853130"/>
              </a:xfrm>
              <a:blipFill>
                <a:blip r:embed="rId2"/>
                <a:stretch>
                  <a:fillRect l="-638" r="-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6B3EBD-5766-4509-9340-F52CEA160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76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BDE1-A605-4B8B-8A07-2EF857437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D5E998-0D9F-4814-BE39-44E957EADF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78424"/>
                <a:ext cx="10515600" cy="479853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Show that the points A(3, 4), B(9, 12) and C(9, 4) are vertices of a right-angled triangle.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</a:t>
                </a:r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AB</m:t>
                        </m:r>
                      </m:e>
                    </m:bar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9−3</m:t>
                                </m:r>
                              </m:e>
                            </m:d>
                          </m:e>
                          <m:sup>
                            <m:r>
                              <a:rPr lang="en-US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12−4</m:t>
                                </m:r>
                              </m:e>
                            </m:d>
                          </m:e>
                          <m:sup>
                            <m:r>
                              <a:rPr lang="en-US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36+64</m:t>
                        </m:r>
                      </m:e>
                    </m:rad>
                    <m:r>
                      <a:rPr lang="en-US" b="0" i="0" smtClean="0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endParaRPr lang="en-US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BC</m:t>
                          </m:r>
                        </m:e>
                      </m:ba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n-US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AC</m:t>
                          </m:r>
                        </m:e>
                      </m:ba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9−3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+0</m:t>
                          </m:r>
                        </m:e>
                      </m:ra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36</m:t>
                          </m:r>
                        </m:e>
                      </m:ra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Therefore, we can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bar>
                            <m:barPr>
                              <m:pos m:val="top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AC</m:t>
                              </m:r>
                            </m:e>
                          </m:ba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bar>
                            <m:barPr>
                              <m:pos m:val="top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BC</m:t>
                              </m:r>
                            </m:e>
                          </m:ba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bar>
                            <m:barPr>
                              <m:pos m:val="top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AB</m:t>
                              </m:r>
                            </m:e>
                          </m:ba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36+64=100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Triangle ABC is a right-angled triangle.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D5E998-0D9F-4814-BE39-44E957EADF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78424"/>
                <a:ext cx="10515600" cy="4798539"/>
              </a:xfrm>
              <a:blipFill>
                <a:blip r:embed="rId2"/>
                <a:stretch>
                  <a:fillRect l="-1217" t="-2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DD0C1D-F546-47FF-8755-A4E212FC2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1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F1C84-D7AF-408B-A9BB-004D76633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Mid-Point Formula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55E575-DDD5-4C7D-BAE0-188692DC587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42197"/>
                <a:ext cx="10515600" cy="4634766"/>
              </a:xfrm>
            </p:spPr>
            <p:txBody>
              <a:bodyPr/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midpoint of the line segment </a:t>
                </a:r>
                <a:r>
                  <a:rPr lang="en-US" sz="2400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XY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endpoints having coordinates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b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b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b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b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given by;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y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y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midpoint of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AB</m:t>
                        </m:r>
                      </m:e>
                    </m:ba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if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(−3,14)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(5,−6)</m:t>
                    </m:r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T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 midpoint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M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of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AB</m:t>
                        </m:r>
                      </m:e>
                    </m:ba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is;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y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y</m:t>
                                </m:r>
                              </m:e>
                              <m:sub>
                                <m:r>
                                  <a:rPr lang="en-US" sz="24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−3+5</m:t>
                            </m:r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14+−6</m:t>
                            </m:r>
                          </m:num>
                          <m:den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1,4</m:t>
                        </m:r>
                      </m:e>
                    </m:d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55E575-DDD5-4C7D-BAE0-188692DC587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42197"/>
                <a:ext cx="10515600" cy="4634766"/>
              </a:xfrm>
              <a:blipFill>
                <a:blip r:embed="rId2"/>
                <a:stretch>
                  <a:fillRect l="-928" r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7C900-2F83-42E3-929B-D63C02F33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21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AE233-7C08-4CEC-9E69-9B039A247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A33E03-DA18-4078-B0B7-F75B3C4CF09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05718"/>
                <a:ext cx="10515600" cy="4950631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Given two end-points (5, 3) and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with their mid-point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(7.5, 2.5)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determine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i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</a:t>
                </a: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7.5, 2.5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5+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3+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i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⇒7.5=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5+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i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5+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=15⇒ 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en-US" i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2.5=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3+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b="0" i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3+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=5⇒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en-US" b="0" i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Hence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=(10,2)</m:t>
                    </m:r>
                  </m:oMath>
                </a14:m>
                <a:endParaRPr lang="en-US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i="1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A33E03-DA18-4078-B0B7-F75B3C4CF0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05718"/>
                <a:ext cx="10515600" cy="4950631"/>
              </a:xfrm>
              <a:blipFill>
                <a:blip r:embed="rId2"/>
                <a:stretch>
                  <a:fillRect l="-1217" t="-2956" b="-2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8DDD7F-2748-4493-98DB-7DA112958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15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49CE12-5AE2-4749-8893-4ABE81422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7561" y="2189454"/>
            <a:ext cx="5841126" cy="411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75C0EA-58F0-4FB9-B815-1039DE989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Conic Sections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3ECCF8-DBD7-4868-BA36-0C61F20AA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6770"/>
            <a:ext cx="10515600" cy="5219114"/>
          </a:xfrm>
        </p:spPr>
        <p:txBody>
          <a:bodyPr>
            <a:normAutofit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Conic sections circles, ellipses, parabolas, and hyperbola are graphs that results from the intersections of a plane and a right circular cone.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Goudy Old Style" panose="02020502050305020303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Source: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  <a:hlinkClick r:id="rId3"/>
              </a:rPr>
              <a:t>https://courses.lumenlearning.com/boundless-algebra/chapter/introduction-to-conic-sections/</a:t>
            </a: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73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14AAF-D810-4AB1-A2F8-489CEDA6B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General quadratic equation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BE9FBE-9CB4-4251-A546-093D8D065D9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general quadratic equation with two variables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of the form;</a:t>
                </a: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a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bxy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c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dx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ey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c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d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e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and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f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are real constants,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and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c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not all zero.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Conic sections are graphs of quadratic equation that are dependent on the value of the discriminant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ac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.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BE9FBE-9CB4-4251-A546-093D8D065D9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961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C1B7E-F399-46FE-8179-ABB886FD2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Circle 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90196-477B-4B19-89F8-2D8B5EE92C7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337481"/>
                <a:ext cx="10885227" cy="4839482"/>
              </a:xfrm>
            </p:spPr>
            <p:txBody>
              <a:bodyPr>
                <a:no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A circle is a locus or a path of a set of all points </a:t>
                </a: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in a plane that are equidistant from a fixed point. 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fixed point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the centre of the circle and the distance is its radius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r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.</m:t>
                    </m:r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A circle is the graph of the general quadratic equation, </a:t>
                </a:r>
                <a:endParaRPr lang="en-US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bxy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c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dx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ey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f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when the discriminant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b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ac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&lt;0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and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c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  </a:t>
                </a:r>
              </a:p>
              <a:p>
                <a:pPr marL="0" indent="0"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However the graph may also be the degenerate cases i.e. either a point or non-existent.</a:t>
                </a: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90196-477B-4B19-89F8-2D8B5EE92C7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337481"/>
                <a:ext cx="10885227" cy="4839482"/>
              </a:xfrm>
              <a:blipFill>
                <a:blip r:embed="rId2"/>
                <a:stretch>
                  <a:fillRect l="-11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796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A2BB1-DCB7-46C8-94DF-72CFC4FE5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1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FCF33F-37B9-4D47-9D4B-1C975B9D08A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Consider the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3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3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+14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+29=0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Then we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=1, </m:t>
                      </m:r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=0,</m:t>
                      </m:r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=1, </m:t>
                      </m:r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8, </m:t>
                      </m:r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=14, </m:t>
                      </m:r>
                      <m:r>
                        <m:rPr>
                          <m:sty m:val="p"/>
                        </m:rPr>
                        <a:rPr lang="en-US" sz="360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n-US" sz="3600">
                          <a:latin typeface="Cambria Math" panose="02040503050406030204" pitchFamily="18" charset="0"/>
                        </a:rPr>
                        <m:t>=29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The discriminant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3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ac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)=0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4⋅1⋅1=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4&lt;0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Since the discriminant is less than 0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=0, 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 then the equation is that of a circle.</a:t>
                </a:r>
              </a:p>
              <a:p>
                <a:pPr marL="0" indent="0">
                  <a:buNone/>
                </a:pPr>
                <a:endParaRPr lang="en-US" sz="36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FCF33F-37B9-4D47-9D4B-1C975B9D08A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97" t="-3081" r="-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5591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F0D56-4FD9-4D16-9F98-4A4CC0620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Equation of a circle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0A210C-E952-41BA-A133-E3187862EB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The standard equation of a circle radius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dirty="0"/>
                  <a:t> and with centre the origin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(0,0)</m:t>
                    </m:r>
                  </m:oMath>
                </a14:m>
                <a:r>
                  <a:rPr lang="en-US" dirty="0"/>
                  <a:t> and a point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is given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/>
                  <a:t>Example 1: </a:t>
                </a:r>
                <a:r>
                  <a:rPr lang="en-US" dirty="0"/>
                  <a:t>Write the equation of a circle, centre the origin and radius 5 units.</a:t>
                </a:r>
              </a:p>
              <a:p>
                <a:pPr marL="0" indent="0">
                  <a:buNone/>
                </a:pPr>
                <a:r>
                  <a:rPr lang="en-US" b="1" dirty="0"/>
                  <a:t>Solution:</a:t>
                </a:r>
                <a:r>
                  <a:rPr lang="en-US" dirty="0"/>
                  <a:t> The equation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=25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0A210C-E952-41BA-A133-E3187862EB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2"/>
                <a:stretch>
                  <a:fillRect l="-1217" t="-2089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2FA9938-DCB7-4E33-BCCD-65B50AA319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820" y="2674619"/>
            <a:ext cx="4256168" cy="19656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56349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E9C50-5090-416B-AF01-B7EA68BF2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F05BA-FDFB-45FC-BA6A-534CC7F162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Write the equation of a circle centre the origin and passing through point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(−5,7)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Our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5 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=7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 The equation of the circle radius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𝑟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, centre the origin and passing through point (x, y)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r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Therefore we have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r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−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5</m:t>
                            </m:r>
                          </m:e>
                        </m:d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7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=25+49=74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equation is;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=74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F05BA-FDFB-45FC-BA6A-534CC7F162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35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DC2E1-EC6C-4962-96C6-108B5AF80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Equation of a circle centre (a, b)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1F4EFD-FCE6-44FE-A971-2DF32F59D24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561527"/>
              </a:xfrm>
            </p:spPr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standard equation of a circle radius r and centre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a point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on it, is given by;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a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y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b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r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Expanding the above equation give us the general equation of circle i.e.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ax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a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yb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b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r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Note that we can rewrite the above equation into the general quadratic equation as follows;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ax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by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r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Which is of the form;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A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Bxy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C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with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=1,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C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=1,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D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E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and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F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a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b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r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1F4EFD-FCE6-44FE-A971-2DF32F59D2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561527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591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95BE3-0A7C-4AD3-9980-007C42E62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1: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3DD3A5-49DE-4495-83C1-DA5C96BD851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37481"/>
                <a:ext cx="10515600" cy="483948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Write the equation of a circle centre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(−2,5)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radius 7 units.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 </a:t>
                </a:r>
                <a:r>
                  <a:rPr lang="en-US" dirty="0">
                    <a:latin typeface="Goudy Old Style" panose="02020502050305020303" pitchFamily="18" charset="0"/>
                  </a:rPr>
                  <a:t>Note that given the standard equation </a:t>
                </a:r>
                <a:br>
                  <a:rPr lang="en-US" dirty="0">
                    <a:latin typeface="Goudy Old Style" panose="02020502050305020303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b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Then our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2, 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=5,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=7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our standard equation of this circle is;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=49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can expand the equation to get the general equation of the circle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+4+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10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+25=49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Further simplification gives us;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10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20=0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3DD3A5-49DE-4495-83C1-DA5C96BD85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37481"/>
                <a:ext cx="10515600" cy="4839482"/>
              </a:xfrm>
              <a:blipFill>
                <a:blip r:embed="rId2"/>
                <a:stretch>
                  <a:fillRect l="-1217" t="-21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822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7C964-1472-49FB-9593-B24D4A49B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E38238-4113-42B4-AE00-C81C609B91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Write the standard and general equation of a circle centre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(−5,9)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radius 5 units.</a:t>
                </a: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</a:t>
                </a:r>
                <a:r>
                  <a:rPr lang="en-US" sz="2400" u="sng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standard equation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𝑥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+5</m:t>
                            </m:r>
                          </m:e>
                        </m:d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𝑦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−9</m:t>
                            </m:r>
                          </m:e>
                        </m:d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=25</m:t>
                    </m:r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Expanding the above we get;</a:t>
                </a: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+10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+25+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−18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𝑦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+81=25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Simplifying further we get;</a:t>
                </a: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+10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18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+81=0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– </a:t>
                </a:r>
                <a:r>
                  <a:rPr lang="en-US" sz="2400" u="sng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General equation</a:t>
                </a: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E38238-4113-42B4-AE00-C81C609B91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682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F48C8-8EF4-4F61-A407-15A657B48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70E5D3-1C53-41EF-9BF8-7BB2E86A356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78424"/>
                <a:ext cx="10515600" cy="5303506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Determine the standard and general equations of a circle with a diameter d whose end points are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(3, 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(6, 2)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</a:t>
                </a:r>
                <a:r>
                  <a:rPr lang="en-US" dirty="0">
                    <a:latin typeface="Goudy Old Style" panose="02020502050305020303" pitchFamily="18" charset="0"/>
                  </a:rPr>
                  <a:t> The standard equation requires one to have the centre (a, b) and the radius r.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In our case the centre is the midpoint of the diameter, and the radius is half the diameter.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length of the diameter is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2+2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9+16</m:t>
                              </m:r>
                            </m:e>
                          </m:d>
                        </m:e>
                      </m:rad>
                      <m:r>
                        <a:rPr lang="en-US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units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the radius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=2.5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units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centre of the circle is the midpoint of the diameter i.e.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3+6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−2+2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4.5, 0</m:t>
                        </m:r>
                      </m:e>
                    </m:d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Finally the standard equation of the circle is;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=6.25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70E5D3-1C53-41EF-9BF8-7BB2E86A356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78424"/>
                <a:ext cx="10515600" cy="5303506"/>
              </a:xfrm>
              <a:blipFill>
                <a:blip r:embed="rId2"/>
                <a:stretch>
                  <a:fillRect l="-1043" t="-2414" r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342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AF263-36A4-4C50-940B-5C85CC1A3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93F4B8-6B40-432E-8373-E2300B13FE6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Expanding the standard equation</a:t>
                </a:r>
              </a:p>
              <a:p>
                <a:pPr marL="0" indent="0" algn="ctr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=6.25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get; </a:t>
                </a:r>
                <a:endParaRPr lang="en-US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−36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+81+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−6.25=0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Simplifying the above we get the general equation of the circle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36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74.75=0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93F4B8-6B40-432E-8373-E2300B13FE6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22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3C9AF-F497-4600-A52E-10253E288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Example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142A838-653A-4D24-AA1D-27D570C3034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Given the equation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4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52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+10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+145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, determine the centre and radius of the circle.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We need to rewrite the equation in standard form i.e.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x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a</m:t>
                            </m:r>
                          </m:e>
                        </m:d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y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b</m:t>
                            </m:r>
                          </m:e>
                        </m:d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r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We can rearrange the general equation as follows;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4(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)=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145+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⋯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i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Note that </a:t>
                </a:r>
                <a:br>
                  <a:rPr lang="en-US" sz="1800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 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Next we complete the square for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US" sz="18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+10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k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with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k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Calibri" panose="020F0502020204030204" pitchFamily="34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Calibri" panose="020F0502020204030204" pitchFamily="34" charset="0"/>
                                  </a:rPr>
                                  <m:t>10</m:t>
                                </m:r>
                              </m:num>
                              <m:den>
                                <m:r>
                                  <a:rPr lang="en-US" sz="18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Calibri" panose="020F0502020204030204" pitchFamily="34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⇒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k</m:t>
                          </m:r>
                        </m:e>
                        <m:sub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Calibri" panose="020F050202020403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y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+5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142A838-653A-4D24-AA1D-27D570C303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081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51C5-B370-4A71-8F41-AA039D6DC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C925E0-F87A-45B4-BC58-00D1FC6FC8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Equation (i) becomes;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+5</m:t>
                              </m:r>
                            </m:e>
                          </m:d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=−145+169+25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+5</m:t>
                              </m:r>
                            </m:e>
                          </m:d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=49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Therefore the centre of the circle is the point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0"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i="0">
                        <a:latin typeface="Cambria Math" panose="02040503050406030204" pitchFamily="18" charset="0"/>
                      </a:rPr>
                      <m:t>, −5)</m:t>
                    </m:r>
                  </m:oMath>
                </a14:m>
                <a:r>
                  <a:rPr lang="en-US" dirty="0"/>
                  <a:t> and the radius is 7 units.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C925E0-F87A-45B4-BC58-00D1FC6FC8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  <a:blipFill>
                <a:blip r:embed="rId2"/>
                <a:stretch>
                  <a:fillRect l="-1217" t="-2174" r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02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6E558-D9F4-409A-A07D-7E9E853D3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Circle Passing Through Three Given Points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160CD3-E0AE-4F8E-826D-90B07203294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Given a circle centre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radius r then we have the standard equation;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a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y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b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r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Expanding this equation we get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r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=0⋯(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Suppose we let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𝐷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2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𝐸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r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𝐹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then our equation (i) becomes;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Ey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=0⋯(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ii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Equation (ii) can be used to determine the equation of a circle that passes through three given points.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160CD3-E0AE-4F8E-826D-90B07203294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703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02F83-16F9-4FCE-B238-F35F51E7D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64B380A-15CF-4456-922D-204BE937AC8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Write the general equation a circle passing through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2, 1</m:t>
                        </m:r>
                      </m:e>
                    </m:d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−2, −3</m:t>
                        </m:r>
                      </m:e>
                    </m:d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 (−6, 1)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 </a:t>
                </a: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Consider the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y</m:t>
                        </m:r>
                      </m:e>
                      <m:sup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Dx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Ey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F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we can replace x and y for the three points to get;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+1+2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⇒2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5⋯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e>
                          </m:d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3</m:t>
                              </m:r>
                            </m:e>
                          </m:d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⇒2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=13⋯(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ii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−6</m:t>
                              </m:r>
                            </m:e>
                          </m:d>
                        </m:e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e>
                          </m:d>
                        </m:e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−6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𝐷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𝐸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𝐹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⇒6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D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=37⋯(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iii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64B380A-15CF-4456-922D-204BE937AC8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447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E603E-07F6-4434-A33F-01AA9B27E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Contd…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DD3F434-3D2E-4A00-BE85-C32C3D9AE1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next solve the three equations simultaneously to get the values of D, E, and F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From (i)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⋯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From (iii)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=6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37⋯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∗∗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From equations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(∗)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∗∗</m:t>
                        </m:r>
                      </m:e>
                    </m:d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we get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=6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37⇒8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=32∴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Again from (i) we have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from (ii)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8+3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=13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Replacing F with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in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(8+3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=13)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8+3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E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13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=13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=13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21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4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8∴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From (i)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13+2=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11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Ey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becomes;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+4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11=0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DD3F434-3D2E-4A00-BE85-C32C3D9AE1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221" b="-18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936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A71AA-8EF5-493B-8AFC-53C5076AC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Parabola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8E1BA2-1F8F-4A74-B818-7C83BF422A4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1937982"/>
                <a:ext cx="3505494" cy="428583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A parabola is a path of all points </a:t>
                </a:r>
                <a14:m>
                  <m:oMath xmlns:m="http://schemas.openxmlformats.org/officeDocument/2006/math">
                    <m:r>
                      <a:rPr lang="en-US" sz="20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 on a plane each of which is equidistant from a fixed point, the focus F, and a fixed line, the directrix D.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The equation of the central parabola above with the line of symmetry as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, directrix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 and the focus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(0, 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 is given by;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latin typeface="Cambria Math" panose="02040503050406030204" pitchFamily="18" charset="0"/>
                        </a:rPr>
                        <m:t>=4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py</m:t>
                      </m:r>
                    </m:oMath>
                  </m:oMathPara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8E1BA2-1F8F-4A74-B818-7C83BF422A4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1937982"/>
                <a:ext cx="3505494" cy="4285837"/>
              </a:xfrm>
              <a:blipFill>
                <a:blip r:embed="rId2"/>
                <a:stretch>
                  <a:fillRect l="-1736" t="-1565" r="-22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8EBD1D-F72B-4ACE-9225-C1ECE6A14C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1291806"/>
            <a:ext cx="6019331" cy="427114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0249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47471-290E-41B8-A59A-8FBB8DEBC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BB5250-B0EE-4F18-9237-8B87E0D515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Find the vertex, focus, directrix, and the axis of the parabola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parabola is of the form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=4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py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We can rewrite it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=12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=&gt;4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p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=12∴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p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=3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This is a central parabola with the vertex at the origin (0, 0)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he focus at (0, 3) while the directrix is the line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𝑦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=−3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line of symmetry is the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(y – axis).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BB5250-B0EE-4F18-9237-8B87E0D515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776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95A4D-3A22-4290-9029-82948BB5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Definition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EF55493-F5ED-4F4B-89D1-B48C388FDD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equation of a parabola with vertex at point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h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𝑘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with its axis and directrix parallel to the y-axis and x-axis respectively is given by</a:t>
                </a: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h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=4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p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k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The focus is the point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h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, 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k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p</m:t>
                        </m:r>
                      </m:e>
                    </m: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, the directrix is the line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k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p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, and the axis is the line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h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 </a:t>
                </a: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Example 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Determine the vertex, focus, directrix, and axis of the parabola with equation</a:t>
                </a: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+18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18=0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Solution: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 we need to write the general equation in the standard form i.e. </a:t>
                </a:r>
                <a:b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libri" panose="020F0502020204030204" pitchFamily="34" charset="0"/>
                                </a:rPr>
                                <m:t>h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=4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p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k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=18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18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y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EF55493-F5ED-4F4B-89D1-B48C388FDD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r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6391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D7CA2-15FC-4313-A443-C65B3D80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3CFB182-C8B8-4E27-8D5B-116113DC972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add a k to both sides to complete the square on the LHS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=18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k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But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k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num>
                              <m:den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Therefore, we have;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12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=18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18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=54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18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=&gt;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18=4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18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4.5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Equation becomes;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=4⋅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4.5</m:t>
                        </m:r>
                      </m:e>
                    </m:d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d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3CFB182-C8B8-4E27-8D5B-116113DC972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b="-4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529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16B3C0-83DD-4E37-80D9-13D21B1AF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4835" y="643466"/>
            <a:ext cx="1066232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5608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88643-2329-41CF-A637-39C1C181C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CBA382-11B5-4305-B39B-3E2049ACFE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367"/>
                <a:ext cx="10515600" cy="475759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Find the standard and the general equations of the parabola with vertex (4, 6) and focus (4, 9)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Since the x-coordinate of the focus and the vertex is the same then the standard equation for such parabola is;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=4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k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Note that our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=(4,6)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The distance of the focus from the vertex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=&gt;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=4⋅3(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=12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Standard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equation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Expanding the above we get;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+16=12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72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+88=0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General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equation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CBA382-11B5-4305-B39B-3E2049ACFE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367"/>
                <a:ext cx="10515600" cy="4757596"/>
              </a:xfrm>
              <a:blipFill>
                <a:blip r:embed="rId2"/>
                <a:stretch>
                  <a:fillRect l="-1217" t="-2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655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87EEC-AF38-4B83-9124-3A3D9A0C2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202C28-54CA-4201-B505-0DD059AF8AC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Find the standard and general equations of the parabola with focus (4, 5) and directrix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This is a parabola of the form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</m:d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=4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since the directrix is parallel to the y-axis, with focus (h, k). The distance from the directrix to the focus is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4−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=8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distance from the directrix to the focus is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2</m:t>
                    </m:r>
                    <m:d>
                      <m:dPr>
                        <m:begChr m:val="|"/>
                        <m:endChr m:val="|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=8∴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Thus, we have;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y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d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=16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Standard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equation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general equation is;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10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+25=16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64⇒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10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16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+89=0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202C28-54CA-4201-B505-0DD059AF8A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r="-12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820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D61FD-E609-49CC-A62C-EEAD12DD2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B300E-AE86-43C4-9F84-14279496BD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Kahenya, P. (2017).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Foundation Maths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LAP Lambert Academic Publishers.</a:t>
            </a:r>
          </a:p>
          <a:p>
            <a:pPr marL="0" marR="0" indent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Murray, S., &amp; Robert, M. (2009).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College Algebra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McGraw-Hill.</a:t>
            </a:r>
          </a:p>
          <a:p>
            <a:pPr marL="0" marR="0" indent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Stewart, J. (2012).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Calculus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(7th ed.). BROOKS/COLE Cengage Learning.</a:t>
            </a:r>
          </a:p>
          <a:p>
            <a:pPr marL="0" marR="0" indent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https://courses.lumenlearning.com/boundless-algebra/chapter/introduction-to-conic-sections/</a:t>
            </a:r>
          </a:p>
          <a:p>
            <a:pPr marL="0" indent="0">
              <a:lnSpc>
                <a:spcPct val="200000"/>
              </a:lnSpc>
              <a:buNone/>
            </a:pPr>
            <a:endParaRPr lang="en-US" sz="3600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37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BDF21-C1B8-48AB-8850-12BD6A3CA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Goudy Old Style" panose="02020502050305020303" pitchFamily="18" charset="0"/>
              </a:rPr>
              <a:t>End of lecture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808B96-6D15-47B9-8F06-AAF13FE1E0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>
                <a:latin typeface="Goudy Old Style" panose="02020502050305020303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827193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2622</Words>
  <Application>Microsoft Office PowerPoint</Application>
  <PresentationFormat>Widescreen</PresentationFormat>
  <Paragraphs>231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Goudy Old Style</vt:lpstr>
      <vt:lpstr>Times New Roman</vt:lpstr>
      <vt:lpstr>Office Theme</vt:lpstr>
      <vt:lpstr>Mathematics for Science  </vt:lpstr>
      <vt:lpstr>Introduction to lecture 3 </vt:lpstr>
      <vt:lpstr>Distance Formula </vt:lpstr>
      <vt:lpstr>Example</vt:lpstr>
      <vt:lpstr>Mid-Point Formula </vt:lpstr>
      <vt:lpstr>Example</vt:lpstr>
      <vt:lpstr>Conic Sections</vt:lpstr>
      <vt:lpstr>General quadratic equation </vt:lpstr>
      <vt:lpstr> Circle  </vt:lpstr>
      <vt:lpstr>Example 1</vt:lpstr>
      <vt:lpstr>Equation of a circle</vt:lpstr>
      <vt:lpstr>Example</vt:lpstr>
      <vt:lpstr>Equation of a circle centre (a, b) </vt:lpstr>
      <vt:lpstr>Example 1:</vt:lpstr>
      <vt:lpstr>Example</vt:lpstr>
      <vt:lpstr>Example </vt:lpstr>
      <vt:lpstr>Example contd…</vt:lpstr>
      <vt:lpstr>Example </vt:lpstr>
      <vt:lpstr>Example contd…</vt:lpstr>
      <vt:lpstr>Circle Passing Through Three Given Points </vt:lpstr>
      <vt:lpstr>Example</vt:lpstr>
      <vt:lpstr>Example Contd…</vt:lpstr>
      <vt:lpstr>Parabola</vt:lpstr>
      <vt:lpstr>Example</vt:lpstr>
      <vt:lpstr>Definition </vt:lpstr>
      <vt:lpstr>Example contd…</vt:lpstr>
      <vt:lpstr>PowerPoint Presentation</vt:lpstr>
      <vt:lpstr>Example </vt:lpstr>
      <vt:lpstr>Example </vt:lpstr>
      <vt:lpstr>References</vt:lpstr>
      <vt:lpstr>End of lecture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  </dc:title>
  <dc:creator>Paul Kahenya</dc:creator>
  <cp:lastModifiedBy>Paul Kahenya</cp:lastModifiedBy>
  <cp:revision>7</cp:revision>
  <dcterms:created xsi:type="dcterms:W3CDTF">2022-03-20T08:15:51Z</dcterms:created>
  <dcterms:modified xsi:type="dcterms:W3CDTF">2022-03-31T08:32:21Z</dcterms:modified>
</cp:coreProperties>
</file>