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12192000"/>
  <p:notesSz cx="6858000" cy="9144000"/>
  <p:embeddedFontLst>
    <p:embeddedFont>
      <p:font typeface="Century Gothic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0" roundtripDataSignature="AMtx7mjR19D920xJWpAGzheD8ULKq5zv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CenturyGothic-bold.fntdata"/><Relationship Id="rId16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CenturyGothic-boldItalic.fntdata"/><Relationship Id="rId6" Type="http://schemas.openxmlformats.org/officeDocument/2006/relationships/slide" Target="slides/slide1.xml"/><Relationship Id="rId18" Type="http://schemas.openxmlformats.org/officeDocument/2006/relationships/font" Target="fonts/CenturyGothic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" name="Google Shape;16;p16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50800" rotWithShape="0" algn="ctr">
              <a:srgbClr val="000000">
                <a:alpha val="65882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16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cap="sq" cmpd="sng" w="9525">
            <a:solidFill>
              <a:srgbClr val="FEFEF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16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9" name="Google Shape;19;p16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20" name="Google Shape;20;p16"/>
            <p:cNvCxnSpPr/>
            <p:nvPr/>
          </p:nvCxnSpPr>
          <p:spPr>
            <a:xfrm>
              <a:off x="5250180" y="1267730"/>
              <a:ext cx="0" cy="612648"/>
            </a:xfrm>
            <a:prstGeom prst="straightConnector1">
              <a:avLst/>
            </a:prstGeom>
            <a:solidFill>
              <a:srgbClr val="FEFEFE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1" name="Google Shape;21;p16"/>
            <p:cNvCxnSpPr/>
            <p:nvPr/>
          </p:nvCxnSpPr>
          <p:spPr>
            <a:xfrm>
              <a:off x="6941820" y="1267730"/>
              <a:ext cx="0" cy="612648"/>
            </a:xfrm>
            <a:prstGeom prst="straightConnector1">
              <a:avLst/>
            </a:prstGeom>
            <a:solidFill>
              <a:srgbClr val="FEFEFE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2" name="Google Shape;22;p16"/>
            <p:cNvCxnSpPr/>
            <p:nvPr/>
          </p:nvCxnSpPr>
          <p:spPr>
            <a:xfrm>
              <a:off x="5250180" y="1883664"/>
              <a:ext cx="1691640" cy="0"/>
            </a:xfrm>
            <a:prstGeom prst="straightConnector1">
              <a:avLst/>
            </a:prstGeom>
            <a:solidFill>
              <a:srgbClr val="FEFEFE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23" name="Google Shape;23;p16"/>
          <p:cNvSpPr txBox="1"/>
          <p:nvPr>
            <p:ph type="ctrTitle"/>
          </p:nvPr>
        </p:nvSpPr>
        <p:spPr>
          <a:xfrm>
            <a:off x="1629103" y="2244830"/>
            <a:ext cx="8933796" cy="24372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6800"/>
              <a:buFont typeface="Century Gothic"/>
              <a:buNone/>
              <a:defRPr b="0" sz="6800" cap="non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" type="subTitle"/>
          </p:nvPr>
        </p:nvSpPr>
        <p:spPr>
          <a:xfrm>
            <a:off x="1629101" y="4682062"/>
            <a:ext cx="8936846" cy="4572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EFEFE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16"/>
          <p:cNvSpPr txBox="1"/>
          <p:nvPr>
            <p:ph idx="10" type="dt"/>
          </p:nvPr>
        </p:nvSpPr>
        <p:spPr>
          <a:xfrm>
            <a:off x="5318760" y="1341256"/>
            <a:ext cx="1554480" cy="48554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1" type="ftr"/>
          </p:nvPr>
        </p:nvSpPr>
        <p:spPr>
          <a:xfrm>
            <a:off x="1629100" y="5177408"/>
            <a:ext cx="5730295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EFEFE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2" type="sldNum"/>
          </p:nvPr>
        </p:nvSpPr>
        <p:spPr>
          <a:xfrm>
            <a:off x="8606920" y="5177408"/>
            <a:ext cx="195598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7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7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/>
            </a:lvl1pPr>
            <a:lvl2pPr indent="-3429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40" name="Google Shape;40;p17"/>
          <p:cNvSpPr txBox="1"/>
          <p:nvPr>
            <p:ph idx="10" type="dt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7"/>
          <p:cNvSpPr txBox="1"/>
          <p:nvPr>
            <p:ph idx="11" type="ftr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7"/>
          <p:cNvSpPr txBox="1"/>
          <p:nvPr>
            <p:ph idx="12" type="sldNum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" name="Google Shape;45;p15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0800" rotWithShape="0" algn="ctr">
              <a:srgbClr val="000000">
                <a:alpha val="65882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15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cap="sq" cmpd="sng" w="9525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15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8" name="Google Shape;48;p15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49" name="Google Shape;49;p15"/>
            <p:cNvCxnSpPr/>
            <p:nvPr/>
          </p:nvCxnSpPr>
          <p:spPr>
            <a:xfrm>
              <a:off x="525018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0" name="Google Shape;50;p15"/>
            <p:cNvCxnSpPr/>
            <p:nvPr/>
          </p:nvCxnSpPr>
          <p:spPr>
            <a:xfrm>
              <a:off x="694182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1" name="Google Shape;51;p15"/>
            <p:cNvCxnSpPr/>
            <p:nvPr/>
          </p:nvCxnSpPr>
          <p:spPr>
            <a:xfrm>
              <a:off x="5250180" y="1883664"/>
              <a:ext cx="1691640" cy="0"/>
            </a:xfrm>
            <a:prstGeom prst="straightConnector1">
              <a:avLst/>
            </a:prstGeom>
            <a:solidFill>
              <a:srgbClr val="262626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52" name="Google Shape;52;p15"/>
          <p:cNvSpPr txBox="1"/>
          <p:nvPr>
            <p:ph type="ctrTitle"/>
          </p:nvPr>
        </p:nvSpPr>
        <p:spPr>
          <a:xfrm>
            <a:off x="1629103" y="2244830"/>
            <a:ext cx="8933796" cy="24372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800"/>
              <a:buFont typeface="Century Gothic"/>
              <a:buNone/>
              <a:defRPr b="0" sz="6800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5"/>
          <p:cNvSpPr txBox="1"/>
          <p:nvPr>
            <p:ph idx="1" type="subTitle"/>
          </p:nvPr>
        </p:nvSpPr>
        <p:spPr>
          <a:xfrm>
            <a:off x="1629101" y="4682062"/>
            <a:ext cx="8936846" cy="4572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54" name="Google Shape;54;p15"/>
          <p:cNvSpPr txBox="1"/>
          <p:nvPr>
            <p:ph idx="10" type="dt"/>
          </p:nvPr>
        </p:nvSpPr>
        <p:spPr>
          <a:xfrm>
            <a:off x="5318760" y="1341256"/>
            <a:ext cx="1554480" cy="48554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5"/>
          <p:cNvSpPr txBox="1"/>
          <p:nvPr>
            <p:ph idx="11" type="ftr"/>
          </p:nvPr>
        </p:nvSpPr>
        <p:spPr>
          <a:xfrm>
            <a:off x="1629100" y="5177408"/>
            <a:ext cx="5730295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6262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2" type="sldNum"/>
          </p:nvPr>
        </p:nvSpPr>
        <p:spPr>
          <a:xfrm>
            <a:off x="8606920" y="5177408"/>
            <a:ext cx="195598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8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0800" rotWithShape="0" algn="ctr">
              <a:srgbClr val="000000">
                <a:alpha val="65882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8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cap="sq" cmpd="sng" w="9525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8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8"/>
          <p:cNvSpPr txBox="1"/>
          <p:nvPr>
            <p:ph type="title"/>
          </p:nvPr>
        </p:nvSpPr>
        <p:spPr>
          <a:xfrm>
            <a:off x="1629156" y="2275165"/>
            <a:ext cx="8933688" cy="24068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800"/>
              <a:buFont typeface="Century Gothic"/>
              <a:buNone/>
              <a:defRPr sz="6800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63" name="Google Shape;63;p18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64" name="Google Shape;64;p18"/>
            <p:cNvCxnSpPr/>
            <p:nvPr/>
          </p:nvCxnSpPr>
          <p:spPr>
            <a:xfrm>
              <a:off x="525018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65" name="Google Shape;65;p18"/>
            <p:cNvCxnSpPr/>
            <p:nvPr/>
          </p:nvCxnSpPr>
          <p:spPr>
            <a:xfrm>
              <a:off x="694182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66" name="Google Shape;66;p18"/>
            <p:cNvCxnSpPr/>
            <p:nvPr/>
          </p:nvCxnSpPr>
          <p:spPr>
            <a:xfrm>
              <a:off x="5250180" y="1883664"/>
              <a:ext cx="1691640" cy="0"/>
            </a:xfrm>
            <a:prstGeom prst="straightConnector1">
              <a:avLst/>
            </a:prstGeom>
            <a:solidFill>
              <a:srgbClr val="262626"/>
            </a:solidFill>
            <a:ln cap="flat" cmpd="sng" w="9525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67" name="Google Shape;67;p18"/>
          <p:cNvSpPr txBox="1"/>
          <p:nvPr>
            <p:ph idx="1" type="body"/>
          </p:nvPr>
        </p:nvSpPr>
        <p:spPr>
          <a:xfrm>
            <a:off x="1629156" y="4682062"/>
            <a:ext cx="893978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8" name="Google Shape;68;p18"/>
          <p:cNvSpPr txBox="1"/>
          <p:nvPr>
            <p:ph idx="10" type="dt"/>
          </p:nvPr>
        </p:nvSpPr>
        <p:spPr>
          <a:xfrm>
            <a:off x="5318760" y="1344502"/>
            <a:ext cx="1554480" cy="4987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8"/>
          <p:cNvSpPr txBox="1"/>
          <p:nvPr>
            <p:ph idx="11" type="ftr"/>
          </p:nvPr>
        </p:nvSpPr>
        <p:spPr>
          <a:xfrm>
            <a:off x="1629157" y="5177408"/>
            <a:ext cx="5660134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6262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8"/>
          <p:cNvSpPr txBox="1"/>
          <p:nvPr>
            <p:ph idx="12" type="sldNum"/>
          </p:nvPr>
        </p:nvSpPr>
        <p:spPr>
          <a:xfrm>
            <a:off x="8604504" y="5177408"/>
            <a:ext cx="1958339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9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1" type="body"/>
          </p:nvPr>
        </p:nvSpPr>
        <p:spPr>
          <a:xfrm>
            <a:off x="1066800" y="2103120"/>
            <a:ext cx="4663440" cy="3749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302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indent="-3175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indent="-3175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indent="-3175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indent="-3175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indent="-3175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indent="-3175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indent="-3175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/>
        </p:txBody>
      </p:sp>
      <p:sp>
        <p:nvSpPr>
          <p:cNvPr id="74" name="Google Shape;74;p19"/>
          <p:cNvSpPr txBox="1"/>
          <p:nvPr>
            <p:ph idx="2" type="body"/>
          </p:nvPr>
        </p:nvSpPr>
        <p:spPr>
          <a:xfrm>
            <a:off x="6461760" y="2103120"/>
            <a:ext cx="4663440" cy="3749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302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indent="-3175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indent="-3175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indent="-3175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indent="-3175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indent="-3175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indent="-3175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indent="-3175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/>
        </p:txBody>
      </p:sp>
      <p:sp>
        <p:nvSpPr>
          <p:cNvPr id="75" name="Google Shape;75;p19"/>
          <p:cNvSpPr txBox="1"/>
          <p:nvPr>
            <p:ph idx="10" type="dt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9"/>
          <p:cNvSpPr txBox="1"/>
          <p:nvPr>
            <p:ph idx="11" type="ftr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9"/>
          <p:cNvSpPr txBox="1"/>
          <p:nvPr>
            <p:ph idx="12" type="sldNum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0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0"/>
          <p:cNvSpPr txBox="1"/>
          <p:nvPr>
            <p:ph idx="1" type="body"/>
          </p:nvPr>
        </p:nvSpPr>
        <p:spPr>
          <a:xfrm>
            <a:off x="1069848" y="2074334"/>
            <a:ext cx="46634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 b="1" i="0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81" name="Google Shape;81;p20"/>
          <p:cNvSpPr txBox="1"/>
          <p:nvPr>
            <p:ph idx="2" type="body"/>
          </p:nvPr>
        </p:nvSpPr>
        <p:spPr>
          <a:xfrm>
            <a:off x="1069848" y="2792472"/>
            <a:ext cx="4663440" cy="3163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302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indent="-3175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indent="-3175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indent="-3175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indent="-3175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indent="-3175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indent="-3175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indent="-3175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/>
        </p:txBody>
      </p:sp>
      <p:sp>
        <p:nvSpPr>
          <p:cNvPr id="82" name="Google Shape;82;p20"/>
          <p:cNvSpPr txBox="1"/>
          <p:nvPr>
            <p:ph idx="3" type="body"/>
          </p:nvPr>
        </p:nvSpPr>
        <p:spPr>
          <a:xfrm>
            <a:off x="6458712" y="2074334"/>
            <a:ext cx="46634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 b="1" sz="19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83" name="Google Shape;83;p20"/>
          <p:cNvSpPr txBox="1"/>
          <p:nvPr>
            <p:ph idx="4" type="body"/>
          </p:nvPr>
        </p:nvSpPr>
        <p:spPr>
          <a:xfrm>
            <a:off x="6458712" y="2792471"/>
            <a:ext cx="4663440" cy="3164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302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indent="-3175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indent="-3175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indent="-3175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indent="-3175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indent="-3175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indent="-3175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indent="-3175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/>
        </p:txBody>
      </p:sp>
      <p:sp>
        <p:nvSpPr>
          <p:cNvPr id="84" name="Google Shape;84;p20"/>
          <p:cNvSpPr txBox="1"/>
          <p:nvPr>
            <p:ph idx="10" type="dt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0"/>
          <p:cNvSpPr txBox="1"/>
          <p:nvPr>
            <p:ph idx="11" type="ftr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0"/>
          <p:cNvSpPr txBox="1"/>
          <p:nvPr>
            <p:ph idx="12" type="sldNum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1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1"/>
          <p:cNvSpPr txBox="1"/>
          <p:nvPr>
            <p:ph idx="10" type="dt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1"/>
          <p:cNvSpPr txBox="1"/>
          <p:nvPr>
            <p:ph idx="11" type="ftr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0" type="dt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2"/>
          <p:cNvSpPr txBox="1"/>
          <p:nvPr>
            <p:ph idx="11" type="ftr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2"/>
          <p:cNvSpPr txBox="1"/>
          <p:nvPr>
            <p:ph idx="12" type="sldNum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3"/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rgbClr val="D8D8D8">
              <a:alpha val="600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23"/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cap="sq" cmpd="sng" w="9525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3"/>
          <p:cNvSpPr txBox="1"/>
          <p:nvPr>
            <p:ph type="title"/>
          </p:nvPr>
        </p:nvSpPr>
        <p:spPr>
          <a:xfrm>
            <a:off x="8458200" y="607392"/>
            <a:ext cx="3161963" cy="16459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b="0" sz="3200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3"/>
          <p:cNvSpPr txBox="1"/>
          <p:nvPr>
            <p:ph idx="1" type="body"/>
          </p:nvPr>
        </p:nvSpPr>
        <p:spPr>
          <a:xfrm>
            <a:off x="685800" y="609600"/>
            <a:ext cx="68580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9250" lvl="0" marL="45720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900"/>
              <a:buChar char="◦"/>
              <a:defRPr sz="1900"/>
            </a:lvl1pPr>
            <a:lvl2pPr indent="-3302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indent="-3175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indent="-3175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indent="-3175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indent="-3175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indent="-3175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indent="-3175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indent="-3175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/>
        </p:txBody>
      </p:sp>
      <p:sp>
        <p:nvSpPr>
          <p:cNvPr id="101" name="Google Shape;101;p23"/>
          <p:cNvSpPr txBox="1"/>
          <p:nvPr>
            <p:ph idx="2" type="body"/>
          </p:nvPr>
        </p:nvSpPr>
        <p:spPr>
          <a:xfrm>
            <a:off x="8458200" y="2336800"/>
            <a:ext cx="3161963" cy="36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02" name="Google Shape;102;p23"/>
          <p:cNvSpPr txBox="1"/>
          <p:nvPr>
            <p:ph idx="10" type="dt"/>
          </p:nvPr>
        </p:nvSpPr>
        <p:spPr>
          <a:xfrm>
            <a:off x="5588000" y="6035040"/>
            <a:ext cx="19558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6262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23"/>
          <p:cNvSpPr txBox="1"/>
          <p:nvPr>
            <p:ph idx="11" type="ftr"/>
          </p:nvPr>
        </p:nvSpPr>
        <p:spPr>
          <a:xfrm>
            <a:off x="685801" y="6035040"/>
            <a:ext cx="45847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3"/>
          <p:cNvSpPr txBox="1"/>
          <p:nvPr>
            <p:ph idx="12" type="sldNum"/>
          </p:nvPr>
        </p:nvSpPr>
        <p:spPr>
          <a:xfrm>
            <a:off x="10396728" y="6035040"/>
            <a:ext cx="122343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algn="r">
              <a:spcBef>
                <a:spcPts val="0"/>
              </a:spcBef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rgbClr val="D8D8D8">
              <a:alpha val="600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4"/>
          <p:cNvSpPr/>
          <p:nvPr>
            <p:ph idx="2" type="pic"/>
          </p:nvPr>
        </p:nvSpPr>
        <p:spPr>
          <a:xfrm>
            <a:off x="228599" y="237744"/>
            <a:ext cx="7696201" cy="6382512"/>
          </a:xfrm>
          <a:prstGeom prst="rect">
            <a:avLst/>
          </a:prstGeom>
          <a:solidFill>
            <a:srgbClr val="95C77F"/>
          </a:solidFill>
          <a:ln>
            <a:noFill/>
          </a:ln>
        </p:spPr>
      </p:sp>
      <p:sp>
        <p:nvSpPr>
          <p:cNvPr id="108" name="Google Shape;108;p24"/>
          <p:cNvSpPr txBox="1"/>
          <p:nvPr>
            <p:ph idx="10" type="dt"/>
          </p:nvPr>
        </p:nvSpPr>
        <p:spPr>
          <a:xfrm>
            <a:off x="5662337" y="6035040"/>
            <a:ext cx="2071963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4"/>
          <p:cNvSpPr txBox="1"/>
          <p:nvPr>
            <p:ph idx="11" type="ftr"/>
          </p:nvPr>
        </p:nvSpPr>
        <p:spPr>
          <a:xfrm>
            <a:off x="612648" y="6035040"/>
            <a:ext cx="4588002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 sz="1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24"/>
          <p:cNvSpPr txBox="1"/>
          <p:nvPr>
            <p:ph idx="12" type="sldNum"/>
          </p:nvPr>
        </p:nvSpPr>
        <p:spPr>
          <a:xfrm>
            <a:off x="10396728" y="6035040"/>
            <a:ext cx="1225296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111" name="Google Shape;111;p24"/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cap="sq" cmpd="sng" w="9525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4"/>
          <p:cNvSpPr txBox="1"/>
          <p:nvPr>
            <p:ph type="title"/>
          </p:nvPr>
        </p:nvSpPr>
        <p:spPr>
          <a:xfrm>
            <a:off x="8477250" y="603504"/>
            <a:ext cx="3144774" cy="16459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b="0" sz="3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24"/>
          <p:cNvSpPr txBox="1"/>
          <p:nvPr>
            <p:ph idx="1" type="body"/>
          </p:nvPr>
        </p:nvSpPr>
        <p:spPr>
          <a:xfrm>
            <a:off x="8477250" y="2386584"/>
            <a:ext cx="3144774" cy="35112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10" Type="http://schemas.openxmlformats.org/officeDocument/2006/relationships/theme" Target="../theme/theme2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" name="Google Shape;7;p14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dk1">
              <a:alpha val="6000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" name="Google Shape;8;p14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cap="sq" cmpd="sng" w="9525">
            <a:solidFill>
              <a:srgbClr val="FEFEF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" name="Google Shape;9;p14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4000"/>
              <a:buFont typeface="Century Gothic"/>
              <a:buNone/>
              <a:defRPr b="0" i="0" sz="40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" name="Google Shape;10;p14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marR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rgbClr val="FEFEFE"/>
              </a:buClr>
              <a:buSzPts val="1500"/>
              <a:buFont typeface="Garamond"/>
              <a:buChar char="◦"/>
              <a:def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11150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300"/>
              <a:buFont typeface="Garamond"/>
              <a:buChar char="◦"/>
              <a:defRPr b="0" i="0" sz="13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200"/>
              <a:buFont typeface="Garamond"/>
              <a:buChar char="◦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200"/>
              <a:buFont typeface="Garamond"/>
              <a:buChar char="◦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200"/>
              <a:buFont typeface="Garamond"/>
              <a:buChar char="◦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" name="Google Shape;11;p14"/>
          <p:cNvSpPr txBox="1"/>
          <p:nvPr>
            <p:ph idx="10" type="dt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" name="Google Shape;12;p14"/>
          <p:cNvSpPr txBox="1"/>
          <p:nvPr>
            <p:ph idx="11" type="ftr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" name="Google Shape;13;p14"/>
          <p:cNvSpPr txBox="1"/>
          <p:nvPr>
            <p:ph idx="12" type="sldNum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" name="Google Shape;30;p13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13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cap="sq" cmpd="sng" w="9525">
            <a:solidFill>
              <a:srgbClr val="26262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13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  <a:defRPr b="0" i="0" sz="40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3" name="Google Shape;33;p13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marR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rgbClr val="262626"/>
              </a:buClr>
              <a:buSzPts val="1500"/>
              <a:buFont typeface="Garamond"/>
              <a:buChar char="◦"/>
              <a:def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11150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300"/>
              <a:buFont typeface="Garamond"/>
              <a:buChar char="◦"/>
              <a:defRPr b="0" i="0" sz="13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Garamond"/>
              <a:buChar char="◦"/>
              <a:defRPr b="0" i="0" sz="1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Garamond"/>
              <a:buChar char="◦"/>
              <a:defRPr b="0" i="0" sz="1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Garamond"/>
              <a:buChar char="◦"/>
              <a:defRPr b="0" i="0" sz="1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34" name="Google Shape;34;p13"/>
          <p:cNvSpPr txBox="1"/>
          <p:nvPr>
            <p:ph idx="10" type="dt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35" name="Google Shape;35;p13"/>
          <p:cNvSpPr txBox="1"/>
          <p:nvPr>
            <p:ph idx="11" type="ftr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36" name="Google Shape;36;p13"/>
          <p:cNvSpPr txBox="1"/>
          <p:nvPr>
            <p:ph idx="12" type="sldNum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bstract image" id="118" name="Google Shape;11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"/>
          <p:cNvSpPr/>
          <p:nvPr/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"/>
          <p:cNvSpPr/>
          <p:nvPr/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cap="sq" cmpd="sng" w="952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"/>
          <p:cNvSpPr txBox="1"/>
          <p:nvPr>
            <p:ph type="ctrTitle"/>
          </p:nvPr>
        </p:nvSpPr>
        <p:spPr>
          <a:xfrm>
            <a:off x="6033793" y="2355458"/>
            <a:ext cx="4775075" cy="163090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entury Gothic"/>
              <a:buNone/>
            </a:pPr>
            <a:r>
              <a:rPr b="1" lang="en-ID" sz="2400">
                <a:solidFill>
                  <a:schemeClr val="lt1"/>
                </a:solidFill>
              </a:rPr>
              <a:t>Agriculture Business Planning</a:t>
            </a:r>
            <a:endParaRPr b="1" sz="2400">
              <a:solidFill>
                <a:schemeClr val="lt1"/>
              </a:solidFill>
            </a:endParaRPr>
          </a:p>
          <a:p>
            <a:pPr indent="0" lvl="0" marL="0" rt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entury Gothic"/>
              <a:buNone/>
            </a:pPr>
            <a:r>
              <a:rPr b="1" lang="en-ID" sz="2400">
                <a:solidFill>
                  <a:schemeClr val="lt1"/>
                </a:solidFill>
              </a:rPr>
              <a:t>Report Template </a:t>
            </a:r>
            <a:endParaRPr b="1" sz="2700">
              <a:solidFill>
                <a:schemeClr val="lt1"/>
              </a:solidFill>
            </a:endParaRPr>
          </a:p>
        </p:txBody>
      </p:sp>
      <p:sp>
        <p:nvSpPr>
          <p:cNvPr id="122" name="Google Shape;122;p1"/>
          <p:cNvSpPr txBox="1"/>
          <p:nvPr>
            <p:ph idx="1" type="subTitle"/>
          </p:nvPr>
        </p:nvSpPr>
        <p:spPr>
          <a:xfrm>
            <a:off x="6033793" y="3995988"/>
            <a:ext cx="4775075" cy="559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ID">
                <a:solidFill>
                  <a:schemeClr val="lt1"/>
                </a:solidFill>
              </a:rPr>
              <a:t>Liska Simamora, M.Sc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Activity Purpose</a:t>
            </a:r>
            <a:endParaRPr/>
          </a:p>
        </p:txBody>
      </p:sp>
      <p:sp>
        <p:nvSpPr>
          <p:cNvPr id="128" name="Google Shape;128;p2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01930" lvl="0" marL="18288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Motivating (encouraging interest) and providing opportunities for students to produce creative, innovative works as a provision for entrepreneurship before or after completing their studies;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Provide opportunities for students to practice entrepreneurship with a comprehensive understanding of entrepreneurial concepts</a:t>
            </a:r>
            <a:endParaRPr sz="1800"/>
          </a:p>
          <a:p>
            <a:pPr indent="-87629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/>
          </a:p>
          <a:p>
            <a:pPr indent="-87629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/>
          </a:p>
        </p:txBody>
      </p:sp>
      <p:sp>
        <p:nvSpPr>
          <p:cNvPr id="129" name="Google Shape;129;p2"/>
          <p:cNvSpPr/>
          <p:nvPr/>
        </p:nvSpPr>
        <p:spPr>
          <a:xfrm>
            <a:off x="2710450" y="4004529"/>
            <a:ext cx="5985300" cy="137160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3F692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Agriculture Business Planning course is expected to be the forerunner of the emergence of business products in Indonesia as an independent work of the nation.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Activity Scope</a:t>
            </a:r>
            <a:endParaRPr/>
          </a:p>
        </p:txBody>
      </p:sp>
      <p:sp>
        <p:nvSpPr>
          <p:cNvPr id="135" name="Google Shape;135;p3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0030" lvl="0" marL="18288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400"/>
              <a:buChar char="◦"/>
            </a:pPr>
            <a:r>
              <a:rPr lang="en-ID" sz="2400"/>
              <a:t>Creating product creativity and entrepreneurial plans that will be carried out by a student team, where product creativity can be in the form of goods or services.</a:t>
            </a:r>
            <a:endParaRPr sz="2400"/>
          </a:p>
          <a:p>
            <a:pPr indent="-2400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2400"/>
              <a:buChar char="◦"/>
            </a:pPr>
            <a:r>
              <a:rPr lang="en-ID" sz="2400"/>
              <a:t>This course as a driver to student entrepreneurship prioritizes solutions to intellectual challenges that underlie the birth of new and unique business commodities</a:t>
            </a:r>
            <a:endParaRPr sz="2400"/>
          </a:p>
          <a:p>
            <a:pPr indent="-2400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2400"/>
              <a:buChar char="◦"/>
            </a:pPr>
            <a:r>
              <a:rPr lang="en-ID" sz="2400"/>
              <a:t>The business commodity created must be the incarnation of the mastery of science and technology by the student team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About the group</a:t>
            </a:r>
            <a:endParaRPr/>
          </a:p>
        </p:txBody>
      </p:sp>
      <p:sp>
        <p:nvSpPr>
          <p:cNvPr id="141" name="Google Shape;141;p4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9080" lvl="0" marL="182880" rtl="0" algn="l">
              <a:spcBef>
                <a:spcPts val="0"/>
              </a:spcBef>
              <a:spcAft>
                <a:spcPts val="0"/>
              </a:spcAft>
              <a:buSzPts val="3000"/>
              <a:buChar char="◦"/>
            </a:pPr>
            <a:r>
              <a:rPr lang="en-ID" sz="3000"/>
              <a:t>The group of proposers consists of 3 (three) - 5 (five) people, consisting of one chairman and 2 to 4 members</a:t>
            </a:r>
            <a:endParaRPr sz="3000"/>
          </a:p>
          <a:p>
            <a:pPr indent="-2781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3000"/>
              <a:buChar char="◦"/>
            </a:pPr>
            <a:r>
              <a:rPr lang="en-ID" sz="3000"/>
              <a:t>The names of the proposers (chairman and members) must be written in full (not abbreviated);</a:t>
            </a:r>
            <a:endParaRPr sz="30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"/>
          <p:cNvSpPr txBox="1"/>
          <p:nvPr>
            <p:ph type="title"/>
          </p:nvPr>
        </p:nvSpPr>
        <p:spPr>
          <a:xfrm>
            <a:off x="1066800" y="642599"/>
            <a:ext cx="10058400" cy="104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Report template</a:t>
            </a:r>
            <a:endParaRPr/>
          </a:p>
        </p:txBody>
      </p:sp>
      <p:sp>
        <p:nvSpPr>
          <p:cNvPr id="147" name="Google Shape;147;p7"/>
          <p:cNvSpPr txBox="1"/>
          <p:nvPr>
            <p:ph idx="1" type="body"/>
          </p:nvPr>
        </p:nvSpPr>
        <p:spPr>
          <a:xfrm>
            <a:off x="1066800" y="1438726"/>
            <a:ext cx="10058400" cy="45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01930" lvl="0" marL="18288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Completeness : Title of project, field of project, name and identification number of student team, origin of the proposed university, and year of proposal.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The table of contents pages are numbered with the letters: i, ii, iii, …, which are placed in the lower right corner.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The main page is the proposal page containing the Introduction Chapter to the Bibliography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The core page contains a maximum of 10 (ten) pages.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The main and appendix pages are numbered with Arabic numerals: 1, 2, 3, …, which are placed in the upper right corner.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Numbering page 1 (one) starts from the Introduction Chapter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file naming: Chairmanname_university_PKM-K.pdf</a:t>
            </a:r>
            <a:endParaRPr sz="1800"/>
          </a:p>
          <a:p>
            <a:pPr indent="-2019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ID" sz="1800"/>
              <a:t>File type : PDF</a:t>
            </a: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Report Template</a:t>
            </a:r>
            <a:endParaRPr/>
          </a:p>
        </p:txBody>
      </p:sp>
      <p:sp>
        <p:nvSpPr>
          <p:cNvPr id="153" name="Google Shape;153;p8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63842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◦"/>
            </a:pPr>
            <a:r>
              <a:rPr lang="en-ID" sz="3000"/>
              <a:t>Font type : Times New Roman</a:t>
            </a:r>
            <a:endParaRPr sz="3000"/>
          </a:p>
          <a:p>
            <a:pPr indent="-263842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◦"/>
            </a:pPr>
            <a:r>
              <a:rPr lang="en-ID" sz="3000"/>
              <a:t>Font size : 12</a:t>
            </a:r>
            <a:endParaRPr sz="3000"/>
          </a:p>
          <a:p>
            <a:pPr indent="-263842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◦"/>
            </a:pPr>
            <a:r>
              <a:rPr lang="en-ID" sz="3000"/>
              <a:t>Space line : 1,15</a:t>
            </a:r>
            <a:endParaRPr sz="3000"/>
          </a:p>
          <a:p>
            <a:pPr indent="-263842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◦"/>
            </a:pPr>
            <a:r>
              <a:rPr lang="en-ID" sz="3000"/>
              <a:t>Text alignment : Justify</a:t>
            </a:r>
            <a:endParaRPr sz="3000"/>
          </a:p>
          <a:p>
            <a:pPr indent="-263842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◦"/>
            </a:pPr>
            <a:r>
              <a:rPr lang="en-ID" sz="3000"/>
              <a:t>The layout uses A-4 paper size, one column, </a:t>
            </a:r>
            <a:endParaRPr sz="3000"/>
          </a:p>
          <a:p>
            <a:pPr indent="-263842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◦"/>
            </a:pPr>
            <a:r>
              <a:rPr lang="en-ID" sz="3000"/>
              <a:t>the left margin is 4 cm, the right, top, and bottom margins are 3 cm each.</a:t>
            </a:r>
            <a:endParaRPr sz="30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9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Report Template Order</a:t>
            </a:r>
            <a:endParaRPr/>
          </a:p>
        </p:txBody>
      </p:sp>
      <p:sp>
        <p:nvSpPr>
          <p:cNvPr id="159" name="Google Shape;159;p9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b="1" lang="en-ID"/>
              <a:t>COVER</a:t>
            </a:r>
            <a:endParaRPr b="1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b="1" lang="en-ID"/>
              <a:t>TABLE OF CONTENT</a:t>
            </a:r>
            <a:endParaRPr b="1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b="1" lang="en-ID"/>
              <a:t>CHAPTER I. INTRODUCTION</a:t>
            </a:r>
            <a:endParaRPr b="1"/>
          </a:p>
          <a:p>
            <a:pPr indent="-334327" lvl="0" marL="45720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-"/>
            </a:pPr>
            <a:r>
              <a:rPr lang="en-ID" sz="1800"/>
              <a:t>Describe the background, or reasons that underlie the preparation of the project. </a:t>
            </a:r>
            <a:endParaRPr sz="1800"/>
          </a:p>
          <a:p>
            <a:pPr indent="-334327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800"/>
              <a:t>Are the product commodities based on market research results (there are market opportunities) or are they self-initiated to open market share? </a:t>
            </a:r>
            <a:endParaRPr sz="1800"/>
          </a:p>
          <a:p>
            <a:pPr indent="-334327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800"/>
              <a:t>Disclose the types and technical specifications of the commodities that will become the capital for entrepreneurship</a:t>
            </a:r>
            <a:endParaRPr sz="1800"/>
          </a:p>
          <a:p>
            <a:pPr indent="-334327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800"/>
              <a:t>explain the differences and advantages of the product compared to similar products that already exist.</a:t>
            </a:r>
            <a:endParaRPr sz="1800"/>
          </a:p>
          <a:p>
            <a:pPr indent="-334327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800"/>
              <a:t>Characteristics of the target market (potential consumers) must be disclosed presence and distribution</a:t>
            </a:r>
            <a:endParaRPr sz="18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0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Report Template Order</a:t>
            </a:r>
            <a:endParaRPr/>
          </a:p>
        </p:txBody>
      </p:sp>
      <p:sp>
        <p:nvSpPr>
          <p:cNvPr id="165" name="Google Shape;165;p10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b="1" lang="en-ID"/>
              <a:t>CHAPTER II : OVERVIEW OF BUSINESS PLAN</a:t>
            </a:r>
            <a:endParaRPr b="1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-ID" sz="1800"/>
              <a:t>- Describe the general condition of the environment that shows the potential of the resource</a:t>
            </a:r>
            <a:endParaRPr sz="18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-ID" sz="1800"/>
              <a:t>- Describe the market opportunity including the economic analysis of the planned business</a:t>
            </a:r>
            <a:endParaRPr sz="18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-ID" sz="1800"/>
              <a:t>- Present briefly to show business feasibility in the form of business financial analysis (minimum cash flow for the next    2 years which can show business sustainability).</a:t>
            </a:r>
            <a:endParaRPr sz="18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73333"/>
              <a:buFont typeface="Arial"/>
              <a:buNone/>
            </a:pPr>
            <a:r>
              <a:rPr b="1" lang="en-ID"/>
              <a:t>CHAPTER III : . IMPLEMENTATION METHOD</a:t>
            </a:r>
            <a:endParaRPr b="1"/>
          </a:p>
          <a:p>
            <a:pPr indent="-340201" lvl="0" marL="45720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ct val="100000"/>
              <a:buChar char="-"/>
            </a:pPr>
            <a:r>
              <a:rPr lang="en-ID" sz="1900"/>
              <a:t>A  description of the technique/how to make a product</a:t>
            </a:r>
            <a:endParaRPr sz="1900"/>
          </a:p>
          <a:p>
            <a:pPr indent="-340201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900"/>
              <a:t>Packing</a:t>
            </a:r>
            <a:endParaRPr sz="1900"/>
          </a:p>
          <a:p>
            <a:pPr indent="-340201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900"/>
              <a:t>Promotion</a:t>
            </a:r>
            <a:endParaRPr sz="1900"/>
          </a:p>
          <a:p>
            <a:pPr indent="-340201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900"/>
              <a:t>stages of work in achieving program goals</a:t>
            </a:r>
            <a:endParaRPr sz="1900"/>
          </a:p>
          <a:p>
            <a:pPr indent="-340201" lvl="0" marL="4572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ID" sz="1900"/>
              <a:t>Describe the activities carried out and the tools/materials used</a:t>
            </a:r>
            <a:endParaRPr sz="1900"/>
          </a:p>
          <a:p>
            <a:pPr indent="0" lvl="0" marL="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1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Report Template Order</a:t>
            </a:r>
            <a:endParaRPr/>
          </a:p>
        </p:txBody>
      </p:sp>
      <p:sp>
        <p:nvSpPr>
          <p:cNvPr id="171" name="Google Shape;171;p11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0030" lvl="0" marL="18288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400"/>
              <a:buChar char="◦"/>
            </a:pPr>
            <a:r>
              <a:rPr b="1" lang="en-ID" sz="2400"/>
              <a:t>CHAPTER IV . Results</a:t>
            </a:r>
            <a:endParaRPr b="1" sz="2400"/>
          </a:p>
          <a:p>
            <a:pPr indent="-240030" lvl="0" marL="18288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400"/>
              <a:buChar char="◦"/>
            </a:pPr>
            <a:r>
              <a:rPr b="1" lang="en-ID" sz="2400"/>
              <a:t>CHAPTER V. CONCLUSIONS AND RECOMMENDATIONS</a:t>
            </a:r>
            <a:endParaRPr b="1" sz="2400"/>
          </a:p>
          <a:p>
            <a:pPr indent="-2400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2400"/>
              <a:buChar char="◦"/>
            </a:pPr>
            <a:r>
              <a:rPr b="1" lang="en-ID" sz="2400"/>
              <a:t>REFERENCES</a:t>
            </a:r>
            <a:endParaRPr b="1" sz="2400"/>
          </a:p>
          <a:p>
            <a:pPr indent="-240030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2400"/>
              <a:buChar char="◦"/>
            </a:pPr>
            <a:r>
              <a:rPr b="1" lang="en-ID" sz="2400"/>
              <a:t>ATTACHMENTS</a:t>
            </a:r>
            <a:endParaRPr b="1"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2"/>
          <p:cNvSpPr txBox="1"/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</a:pPr>
            <a:r>
              <a:rPr lang="en-ID"/>
              <a:t>Reference</a:t>
            </a:r>
            <a:endParaRPr/>
          </a:p>
        </p:txBody>
      </p:sp>
      <p:sp>
        <p:nvSpPr>
          <p:cNvPr id="177" name="Google Shape;177;p12"/>
          <p:cNvSpPr txBox="1"/>
          <p:nvPr>
            <p:ph idx="1" type="body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0" marL="30480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800"/>
              <a:buChar char="◦"/>
            </a:pPr>
            <a:r>
              <a:rPr lang="en-ID" sz="1800">
                <a:latin typeface="Calibri"/>
                <a:ea typeface="Calibri"/>
                <a:cs typeface="Calibri"/>
                <a:sym typeface="Calibri"/>
              </a:rPr>
              <a:t>Kementerian Pendidikan dan Perguruan tinggi Indonesia. (2022). Panduan Pkm 2022. Petunjuk Teknis PKM-Kewirausahaan. </a:t>
            </a:r>
            <a:r>
              <a:rPr i="1" lang="en-ID" sz="1800">
                <a:latin typeface="Calibri"/>
                <a:ea typeface="Calibri"/>
                <a:cs typeface="Calibri"/>
                <a:sym typeface="Calibri"/>
              </a:rPr>
              <a:t>Simbelmawa</a:t>
            </a:r>
            <a:r>
              <a:rPr lang="en-ID" sz="1800">
                <a:latin typeface="Calibri"/>
                <a:ea typeface="Calibri"/>
                <a:cs typeface="Calibri"/>
                <a:sym typeface="Calibri"/>
              </a:rPr>
              <a:t>, 1–34. https://simbelmawa.kemdikbud.go.id/portal/penawaran-program-kreativitas-mahasiswa-tahun-2022/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182880" lvl="0" marL="182880" rtl="0" algn="l">
              <a:lnSpc>
                <a:spcPct val="107000"/>
              </a:lnSpc>
              <a:spcBef>
                <a:spcPts val="1700"/>
              </a:spcBef>
              <a:spcAft>
                <a:spcPts val="0"/>
              </a:spcAft>
              <a:buSzPts val="1800"/>
              <a:buChar char="◦"/>
            </a:pPr>
            <a:r>
              <a:rPr lang="en-ID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  <a:p>
            <a:pPr indent="-87629" lvl="0" marL="182880" rtl="0" algn="l">
              <a:lnSpc>
                <a:spcPct val="110000"/>
              </a:lnSpc>
              <a:spcBef>
                <a:spcPts val="17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/>
          </a:p>
          <a:p>
            <a:pPr indent="-87629" lvl="0" marL="182880" rtl="0" algn="l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SzPts val="15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avonVTI">
  <a:themeElements>
    <a:clrScheme name="FIVE">
      <a:dk1>
        <a:srgbClr val="000000"/>
      </a:dk1>
      <a:lt1>
        <a:srgbClr val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avonVTI">
  <a:themeElements>
    <a:clrScheme name="FIVE">
      <a:dk1>
        <a:srgbClr val="000000"/>
      </a:dk1>
      <a:lt1>
        <a:srgbClr val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2022-03-09T01:50:34Z</dcterms:created>
  <dc:creator>Liska Mora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