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9144000" cy="6858000"/>
  <p:embeddedFontLst>
    <p:embeddedFont>
      <p:font typeface="Tahoma"/>
      <p:regular r:id="rId44"/>
      <p:bold r:id="rId45"/>
    </p:embeddedFont>
    <p:embeddedFont>
      <p:font typeface="Open Sans"/>
      <p:bold r:id="rId46"/>
      <p:boldItalic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D73F445-1DA9-4448-BDA2-487086A22AF1}">
  <a:tblStyle styleId="{BD73F445-1DA9-4448-BDA2-487086A22AF1}" styleName="Table_0">
    <a:wholeTbl>
      <a:tcTxStyle b="off" i="off">
        <a:font>
          <a:latin typeface="Calibri"/>
          <a:ea typeface="Calibri"/>
          <a:cs typeface="Calibri"/>
        </a:font>
        <a:schemeClr val="dk1"/>
      </a:tcTxStyle>
      <a:tcStyle>
        <a:tcBdr>
          <a:left>
            <a:ln cap="flat" cmpd="sng" w="9525">
              <a:solidFill>
                <a:srgbClr val="000000">
                  <a:alpha val="0"/>
                </a:srgbClr>
              </a:solidFill>
              <a:prstDash val="solid"/>
              <a:round/>
              <a:headEnd len="sm" w="sm" type="none"/>
              <a:tailEnd len="sm" w="sm" type="none"/>
            </a:ln>
          </a:left>
          <a:right>
            <a:ln cap="flat" cmpd="sng" w="9525">
              <a:solidFill>
                <a:srgbClr val="000000">
                  <a:alpha val="0"/>
                </a:srgbClr>
              </a:solidFill>
              <a:prstDash val="solid"/>
              <a:round/>
              <a:headEnd len="sm" w="sm" type="none"/>
              <a:tailEnd len="sm" w="sm" type="none"/>
            </a:ln>
          </a:right>
          <a:top>
            <a:ln cap="flat" cmpd="sng" w="9525">
              <a:solidFill>
                <a:srgbClr val="000000">
                  <a:alpha val="0"/>
                </a:srgbClr>
              </a:solidFill>
              <a:prstDash val="solid"/>
              <a:round/>
              <a:headEnd len="sm" w="sm" type="none"/>
              <a:tailEnd len="sm" w="sm" type="none"/>
            </a:ln>
          </a:top>
          <a:bottom>
            <a:ln cap="flat" cmpd="sng" w="9525">
              <a:solidFill>
                <a:srgbClr val="000000">
                  <a:alpha val="0"/>
                </a:srgbClr>
              </a:solidFill>
              <a:prstDash val="solid"/>
              <a:round/>
              <a:headEnd len="sm" w="sm" type="none"/>
              <a:tailEnd len="sm" w="sm" type="none"/>
            </a:ln>
          </a:bottom>
          <a:insideH>
            <a:ln cap="flat" cmpd="sng" w="9525">
              <a:solidFill>
                <a:srgbClr val="000000">
                  <a:alpha val="0"/>
                </a:srgbClr>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Tahoma-regular.fnt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schemas.openxmlformats.org/officeDocument/2006/relationships/font" Target="fonts/OpenSans-bold.fntdata"/><Relationship Id="rId23" Type="http://schemas.openxmlformats.org/officeDocument/2006/relationships/slide" Target="slides/slide17.xml"/><Relationship Id="rId45" Type="http://schemas.openxmlformats.org/officeDocument/2006/relationships/font" Target="fonts/Tahoma-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47" Type="http://schemas.openxmlformats.org/officeDocument/2006/relationships/font" Target="fonts/OpenSans-boldItalic.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 name="Google Shape;51;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 name="Google Shape;52;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 name="Google Shape;68;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0" name="Google Shape;80;p5: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 name="Google Shape;81;p5: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9" name="Google Shape;89;p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 name="Google Shape;90;p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5" name="Google Shape;185;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0" name="Google Shape;230;p1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7" name="Google Shape;237;p1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9" name="Google Shape;299;p2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0" name="Google Shape;310;p28: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8: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2" name="Google Shape;322;p29: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9: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2" name="Google Shape;332;p30: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30: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1" name="Google Shape;341;p3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3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9" name="Google Shape;349;p32: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32: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7" name="Google Shape;357;p33: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33: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5" name="Google Shape;365;p34: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4: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3" name="Google Shape;383;p3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3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0" name="Google Shape;390;p3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7" name="Shape 17"/>
        <p:cNvGrpSpPr/>
        <p:nvPr/>
      </p:nvGrpSpPr>
      <p:grpSpPr>
        <a:xfrm>
          <a:off x="0" y="0"/>
          <a:ext cx="0" cy="0"/>
          <a:chOff x="0" y="0"/>
          <a:chExt cx="0" cy="0"/>
        </a:xfrm>
      </p:grpSpPr>
      <p:sp>
        <p:nvSpPr>
          <p:cNvPr id="18" name="Google Shape;18;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2" name="Google Shape;22;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23" name="Shape 23"/>
        <p:cNvGrpSpPr/>
        <p:nvPr/>
      </p:nvGrpSpPr>
      <p:grpSpPr>
        <a:xfrm>
          <a:off x="0" y="0"/>
          <a:ext cx="0" cy="0"/>
          <a:chOff x="0" y="0"/>
          <a:chExt cx="0" cy="0"/>
        </a:xfrm>
      </p:grpSpPr>
      <p:sp>
        <p:nvSpPr>
          <p:cNvPr id="24" name="Google Shape;24;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7" name="Google Shape;27;p3"/>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8" name="Shape 28"/>
        <p:cNvGrpSpPr/>
        <p:nvPr/>
      </p:nvGrpSpPr>
      <p:grpSpPr>
        <a:xfrm>
          <a:off x="0" y="0"/>
          <a:ext cx="0" cy="0"/>
          <a:chOff x="0" y="0"/>
          <a:chExt cx="0" cy="0"/>
        </a:xfrm>
      </p:grpSpPr>
      <p:sp>
        <p:nvSpPr>
          <p:cNvPr id="29" name="Google Shape;29;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3" name="Google Shape;33;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34" name="Shape 34"/>
        <p:cNvGrpSpPr/>
        <p:nvPr/>
      </p:nvGrpSpPr>
      <p:grpSpPr>
        <a:xfrm>
          <a:off x="0" y="0"/>
          <a:ext cx="0" cy="0"/>
          <a:chOff x="0" y="0"/>
          <a:chExt cx="0" cy="0"/>
        </a:xfrm>
      </p:grpSpPr>
      <p:sp>
        <p:nvSpPr>
          <p:cNvPr id="35" name="Google Shape;35;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7" name="Google Shape;37;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0" name="Google Shape;40;p5"/>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1" name="Shape 41"/>
        <p:cNvGrpSpPr/>
        <p:nvPr/>
      </p:nvGrpSpPr>
      <p:grpSpPr>
        <a:xfrm>
          <a:off x="0" y="0"/>
          <a:ext cx="0" cy="0"/>
          <a:chOff x="0" y="0"/>
          <a:chExt cx="0" cy="0"/>
        </a:xfrm>
      </p:grpSpPr>
      <p:sp>
        <p:nvSpPr>
          <p:cNvPr id="42" name="Google Shape;42;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4" name="Google Shape;44;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5" name="Google Shape;45;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8" name="Google Shape;48;p6"/>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6.png"/><Relationship Id="rId5"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13.jpg"/><Relationship Id="rId5" Type="http://schemas.openxmlformats.org/officeDocument/2006/relationships/image" Target="../media/image9.png"/><Relationship Id="rId6"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1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about:blank" TargetMode="External"/><Relationship Id="rId4" Type="http://schemas.openxmlformats.org/officeDocument/2006/relationships/image" Target="../media/image19.jpg"/><Relationship Id="rId5"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2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29.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1.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7.png"/><Relationship Id="rId4" Type="http://schemas.openxmlformats.org/officeDocument/2006/relationships/image" Target="../media/image30.png"/><Relationship Id="rId5" Type="http://schemas.openxmlformats.org/officeDocument/2006/relationships/image" Target="../media/image2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7.png"/><Relationship Id="rId4" Type="http://schemas.openxmlformats.org/officeDocument/2006/relationships/image" Target="../media/image33.png"/><Relationship Id="rId5" Type="http://schemas.openxmlformats.org/officeDocument/2006/relationships/image" Target="../media/image21.png"/><Relationship Id="rId6" Type="http://schemas.openxmlformats.org/officeDocument/2006/relationships/image" Target="../media/image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33.png"/><Relationship Id="rId4" Type="http://schemas.openxmlformats.org/officeDocument/2006/relationships/image" Target="../media/image21.png"/><Relationship Id="rId5" Type="http://schemas.openxmlformats.org/officeDocument/2006/relationships/image" Target="../media/image26.png"/><Relationship Id="rId6" Type="http://schemas.openxmlformats.org/officeDocument/2006/relationships/image" Target="../media/image35.png"/><Relationship Id="rId7" Type="http://schemas.openxmlformats.org/officeDocument/2006/relationships/image" Target="../media/image2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32.png"/><Relationship Id="rId4" Type="http://schemas.openxmlformats.org/officeDocument/2006/relationships/image" Target="../media/image34.png"/><Relationship Id="rId5" Type="http://schemas.openxmlformats.org/officeDocument/2006/relationships/image" Target="../media/image4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36.png"/><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4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38.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39.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4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hyperlink" Target="http://www.youtube.com/watch?v=dl3ZxTTlrF8" TargetMode="External"/><Relationship Id="rId4" Type="http://schemas.openxmlformats.org/officeDocument/2006/relationships/hyperlink" Target="https://www.panorama-consulting.com/resource-center/erp-repor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7"/>
          <p:cNvSpPr txBox="1"/>
          <p:nvPr/>
        </p:nvSpPr>
        <p:spPr>
          <a:xfrm>
            <a:off x="914400" y="914400"/>
            <a:ext cx="7924800" cy="1861535"/>
          </a:xfrm>
          <a:prstGeom prst="rect">
            <a:avLst/>
          </a:prstGeom>
          <a:noFill/>
          <a:ln>
            <a:noFill/>
          </a:ln>
        </p:spPr>
        <p:txBody>
          <a:bodyPr anchorCtr="0" anchor="t" bIns="0" lIns="0" spcFirstLastPara="1" rIns="0" wrap="square" tIns="0">
            <a:spAutoFit/>
          </a:bodyPr>
          <a:lstStyle/>
          <a:p>
            <a:pPr indent="0" lvl="0" marL="0" marR="0" rtl="0" algn="ctr">
              <a:lnSpc>
                <a:spcPct val="150000"/>
              </a:lnSpc>
              <a:spcBef>
                <a:spcPts val="0"/>
              </a:spcBef>
              <a:spcAft>
                <a:spcPts val="0"/>
              </a:spcAft>
              <a:buNone/>
            </a:pPr>
            <a:r>
              <a:rPr b="1" i="0" lang="en-US" sz="28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lnSpc>
                <a:spcPct val="150000"/>
              </a:lnSpc>
              <a:spcBef>
                <a:spcPts val="0"/>
              </a:spcBef>
              <a:spcAft>
                <a:spcPts val="0"/>
              </a:spcAft>
              <a:buNone/>
            </a:pPr>
            <a:r>
              <a:rPr b="1" i="0" lang="en-US" sz="2800">
                <a:solidFill>
                  <a:srgbClr val="C2C93F"/>
                </a:solidFill>
                <a:latin typeface="Times New Roman"/>
                <a:ea typeface="Times New Roman"/>
                <a:cs typeface="Times New Roman"/>
                <a:sym typeface="Times New Roman"/>
              </a:rPr>
              <a:t>(Enterprise Resource Planning)</a:t>
            </a:r>
            <a:endParaRPr/>
          </a:p>
        </p:txBody>
      </p:sp>
      <p:sp>
        <p:nvSpPr>
          <p:cNvPr id="55" name="Google Shape;55;p7"/>
          <p:cNvSpPr txBox="1"/>
          <p:nvPr/>
        </p:nvSpPr>
        <p:spPr>
          <a:xfrm>
            <a:off x="2743200" y="4986812"/>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
        <p:nvSpPr>
          <p:cNvPr id="56" name="Google Shape;56;p7"/>
          <p:cNvSpPr txBox="1"/>
          <p:nvPr/>
        </p:nvSpPr>
        <p:spPr>
          <a:xfrm>
            <a:off x="304800" y="3352800"/>
            <a:ext cx="8534400" cy="875240"/>
          </a:xfrm>
          <a:prstGeom prst="rect">
            <a:avLst/>
          </a:prstGeom>
          <a:noFill/>
          <a:ln>
            <a:noFill/>
          </a:ln>
        </p:spPr>
        <p:txBody>
          <a:bodyPr anchorCtr="0" anchor="t" bIns="0" lIns="0" spcFirstLastPara="1" rIns="0" wrap="square" tIns="13325">
            <a:spAutoFit/>
          </a:bodyPr>
          <a:lstStyle/>
          <a:p>
            <a:pPr indent="112712" lvl="0" marL="1371600" marR="0" rtl="0" algn="l">
              <a:lnSpc>
                <a:spcPct val="100000"/>
              </a:lnSpc>
              <a:spcBef>
                <a:spcPts val="0"/>
              </a:spcBef>
              <a:spcAft>
                <a:spcPts val="0"/>
              </a:spcAft>
              <a:buNone/>
            </a:pPr>
            <a:r>
              <a:rPr b="1" i="1" lang="en-US" sz="2800">
                <a:solidFill>
                  <a:schemeClr val="dk1"/>
                </a:solidFill>
                <a:latin typeface="Times New Roman"/>
                <a:ea typeface="Times New Roman"/>
                <a:cs typeface="Times New Roman"/>
                <a:sym typeface="Times New Roman"/>
              </a:rPr>
              <a:t>Bài 1</a:t>
            </a:r>
            <a:endParaRPr i="1" sz="2800">
              <a:solidFill>
                <a:schemeClr val="dk1"/>
              </a:solidFill>
              <a:latin typeface="Times New Roman"/>
              <a:ea typeface="Times New Roman"/>
              <a:cs typeface="Times New Roman"/>
              <a:sym typeface="Times New Roman"/>
            </a:endParaRPr>
          </a:p>
          <a:p>
            <a:pPr indent="0" lvl="0" marL="12700" marR="5080" rtl="0" algn="ctr">
              <a:lnSpc>
                <a:spcPct val="100000"/>
              </a:lnSpc>
              <a:spcBef>
                <a:spcPts val="0"/>
              </a:spcBef>
              <a:spcAft>
                <a:spcPts val="0"/>
              </a:spcAft>
              <a:buNone/>
            </a:pPr>
            <a:r>
              <a:rPr b="1" i="1" lang="en-US" sz="2800">
                <a:solidFill>
                  <a:schemeClr val="dk1"/>
                </a:solidFill>
                <a:latin typeface="Times New Roman"/>
                <a:ea typeface="Times New Roman"/>
                <a:cs typeface="Times New Roman"/>
                <a:sym typeface="Times New Roman"/>
              </a:rPr>
              <a:t>Tổng quan về Hoạch định  tài nguyên doanh nghiệp</a:t>
            </a:r>
            <a:endParaRPr b="1" i="1" sz="28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0" name="Shape 60"/>
        <p:cNvGrpSpPr/>
        <p:nvPr/>
      </p:nvGrpSpPr>
      <p:grpSpPr>
        <a:xfrm>
          <a:off x="0" y="0"/>
          <a:ext cx="0" cy="0"/>
          <a:chOff x="0" y="0"/>
          <a:chExt cx="0" cy="0"/>
        </a:xfrm>
      </p:grpSpPr>
      <p:sp>
        <p:nvSpPr>
          <p:cNvPr id="61" name="Google Shape;61;p8"/>
          <p:cNvSpPr/>
          <p:nvPr/>
        </p:nvSpPr>
        <p:spPr>
          <a:xfrm>
            <a:off x="762000" y="3810000"/>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2" name="Google Shape;62;p8"/>
          <p:cNvSpPr/>
          <p:nvPr/>
        </p:nvSpPr>
        <p:spPr>
          <a:xfrm>
            <a:off x="609600" y="38862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3" name="Google Shape;63;p8"/>
          <p:cNvSpPr/>
          <p:nvPr/>
        </p:nvSpPr>
        <p:spPr>
          <a:xfrm>
            <a:off x="5676900" y="1741932"/>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4" name="Google Shape;64;p8"/>
          <p:cNvSpPr/>
          <p:nvPr/>
        </p:nvSpPr>
        <p:spPr>
          <a:xfrm>
            <a:off x="7587995" y="3083051"/>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5" name="Google Shape;65;p8"/>
          <p:cNvSpPr txBox="1"/>
          <p:nvPr/>
        </p:nvSpPr>
        <p:spPr>
          <a:xfrm>
            <a:off x="228600" y="976848"/>
            <a:ext cx="8839200" cy="2721899"/>
          </a:xfrm>
          <a:prstGeom prst="rect">
            <a:avLst/>
          </a:prstGeom>
          <a:noFill/>
          <a:ln>
            <a:noFill/>
          </a:ln>
        </p:spPr>
        <p:txBody>
          <a:bodyPr anchorCtr="0" anchor="t" bIns="0" lIns="0" spcFirstLastPara="1" rIns="0" wrap="square" tIns="13325">
            <a:spAutoFit/>
          </a:bodyPr>
          <a:lstStyle/>
          <a:p>
            <a:pPr indent="0" lvl="0" marL="2001520" marR="0" rtl="0" algn="just">
              <a:lnSpc>
                <a:spcPct val="100000"/>
              </a:lnSpc>
              <a:spcBef>
                <a:spcPts val="0"/>
              </a:spcBef>
              <a:spcAft>
                <a:spcPts val="0"/>
              </a:spcAft>
              <a:buNone/>
            </a:pPr>
            <a:r>
              <a:rPr b="1" lang="en-US" sz="4400">
                <a:solidFill>
                  <a:srgbClr val="003399"/>
                </a:solidFill>
                <a:latin typeface="Times New Roman"/>
                <a:ea typeface="Times New Roman"/>
                <a:cs typeface="Times New Roman"/>
                <a:sym typeface="Times New Roman"/>
              </a:rPr>
              <a:t>      Chương 1</a:t>
            </a:r>
            <a:endParaRPr sz="4400">
              <a:solidFill>
                <a:schemeClr val="dk1"/>
              </a:solidFill>
              <a:latin typeface="Times New Roman"/>
              <a:ea typeface="Times New Roman"/>
              <a:cs typeface="Times New Roman"/>
              <a:sym typeface="Times New Roman"/>
            </a:endParaRPr>
          </a:p>
          <a:p>
            <a:pPr indent="0" lvl="0" marL="12700" marR="5080" rtl="0" algn="ctr">
              <a:lnSpc>
                <a:spcPct val="100000"/>
              </a:lnSpc>
              <a:spcBef>
                <a:spcPts val="0"/>
              </a:spcBef>
              <a:spcAft>
                <a:spcPts val="0"/>
              </a:spcAft>
              <a:buNone/>
            </a:pPr>
            <a:r>
              <a:rPr b="1" lang="en-US" sz="4400">
                <a:solidFill>
                  <a:srgbClr val="003399"/>
                </a:solidFill>
                <a:latin typeface="Times New Roman"/>
                <a:ea typeface="Times New Roman"/>
                <a:cs typeface="Times New Roman"/>
                <a:sym typeface="Times New Roman"/>
              </a:rPr>
              <a:t>Tổng quan về Hoạch định  tài nguyên doanh nghiệp</a:t>
            </a:r>
            <a:endParaRPr b="1" sz="4400">
              <a:solidFill>
                <a:srgbClr val="003399"/>
              </a:solidFill>
              <a:latin typeface="Times New Roman"/>
              <a:ea typeface="Times New Roman"/>
              <a:cs typeface="Times New Roman"/>
              <a:sym typeface="Times New Roman"/>
            </a:endParaRPr>
          </a:p>
          <a:p>
            <a:pPr indent="0" lvl="0" marL="12700" marR="5080" rtl="0" algn="ctr">
              <a:lnSpc>
                <a:spcPct val="100000"/>
              </a:lnSpc>
              <a:spcBef>
                <a:spcPts val="0"/>
              </a:spcBef>
              <a:spcAft>
                <a:spcPts val="0"/>
              </a:spcAft>
              <a:buNone/>
            </a:pPr>
            <a:r>
              <a:rPr b="1" lang="en-US" sz="4400">
                <a:solidFill>
                  <a:srgbClr val="003399"/>
                </a:solidFill>
                <a:latin typeface="Times New Roman"/>
                <a:ea typeface="Times New Roman"/>
                <a:cs typeface="Times New Roman"/>
                <a:sym typeface="Times New Roman"/>
              </a:rPr>
              <a:t>- ERP - </a:t>
            </a:r>
            <a:endParaRPr sz="44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9"/>
          <p:cNvSpPr txBox="1"/>
          <p:nvPr/>
        </p:nvSpPr>
        <p:spPr>
          <a:xfrm>
            <a:off x="381000" y="1600200"/>
            <a:ext cx="8610600" cy="3539110"/>
          </a:xfrm>
          <a:prstGeom prst="rect">
            <a:avLst/>
          </a:prstGeom>
          <a:noFill/>
          <a:ln>
            <a:noFill/>
          </a:ln>
        </p:spPr>
        <p:txBody>
          <a:bodyPr anchorCtr="0" anchor="t" bIns="0" lIns="0" spcFirstLastPara="1" rIns="0" wrap="square" tIns="12050">
            <a:spAutoFit/>
          </a:bodyPr>
          <a:lstStyle/>
          <a:p>
            <a:pPr indent="-342900" lvl="0" marL="355600" marR="226695" rtl="0" algn="l">
              <a:lnSpc>
                <a:spcPct val="150000"/>
              </a:lnSpc>
              <a:spcBef>
                <a:spcPts val="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Trình bày được khái niệm, bản chất của hệ thống hoạch định nguồn lực (ERP)</a:t>
            </a:r>
            <a:endParaRPr sz="2400">
              <a:solidFill>
                <a:schemeClr val="dk1"/>
              </a:solidFill>
              <a:latin typeface="Times New Roman"/>
              <a:ea typeface="Times New Roman"/>
              <a:cs typeface="Times New Roman"/>
              <a:sym typeface="Times New Roman"/>
            </a:endParaRPr>
          </a:p>
          <a:p>
            <a:pPr indent="-342900" lvl="0" marL="355600" marR="381000" rtl="0" algn="l">
              <a:lnSpc>
                <a:spcPct val="150000"/>
              </a:lnSpc>
              <a:spcBef>
                <a:spcPts val="67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Nhắc lại được các chức năng cốt lõi của ERP</a:t>
            </a:r>
            <a:endParaRPr/>
          </a:p>
          <a:p>
            <a:pPr indent="-342900" lvl="0" marL="355600" marR="381000" rtl="0" algn="l">
              <a:lnSpc>
                <a:spcPct val="150000"/>
              </a:lnSpc>
              <a:spcBef>
                <a:spcPts val="67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 Nhớ được quá trình phát triển của ERP</a:t>
            </a:r>
            <a:endParaRPr/>
          </a:p>
          <a:p>
            <a:pPr indent="-342900" lvl="0" marL="355600" marR="5080" rtl="0" algn="l">
              <a:lnSpc>
                <a:spcPct val="150000"/>
              </a:lnSpc>
              <a:spcBef>
                <a:spcPts val="6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Trình bày được các lợi thế và thách thức khi tổ chức ứng dụng ERP vào quản lý</a:t>
            </a:r>
            <a:endParaRPr sz="2400">
              <a:solidFill>
                <a:srgbClr val="0033CC"/>
              </a:solidFill>
              <a:latin typeface="Times New Roman"/>
              <a:ea typeface="Times New Roman"/>
              <a:cs typeface="Times New Roman"/>
              <a:sym typeface="Times New Roman"/>
            </a:endParaRPr>
          </a:p>
        </p:txBody>
      </p:sp>
      <p:sp>
        <p:nvSpPr>
          <p:cNvPr id="71" name="Google Shape;71;p9"/>
          <p:cNvSpPr txBox="1"/>
          <p:nvPr/>
        </p:nvSpPr>
        <p:spPr>
          <a:xfrm>
            <a:off x="990600" y="457200"/>
            <a:ext cx="6477000" cy="523220"/>
          </a:xfrm>
          <a:prstGeom prst="rect">
            <a:avLst/>
          </a:prstGeom>
          <a:noFill/>
          <a:ln>
            <a:noFill/>
          </a:ln>
        </p:spPr>
        <p:txBody>
          <a:bodyPr anchorCtr="0" anchor="t" bIns="45700" lIns="91425" spcFirstLastPara="1" rIns="91425" wrap="square" tIns="45700">
            <a:spAutoFit/>
          </a:bodyPr>
          <a:lstStyle/>
          <a:p>
            <a:pPr indent="0" lvl="0" marL="877569" marR="0" rtl="0" algn="l">
              <a:lnSpc>
                <a:spcPct val="100000"/>
              </a:lnSpc>
              <a:spcBef>
                <a:spcPts val="0"/>
              </a:spcBef>
              <a:spcAft>
                <a:spcPts val="0"/>
              </a:spcAft>
              <a:buNone/>
            </a:pPr>
            <a:r>
              <a:rPr b="1" lang="en-US" sz="2800">
                <a:solidFill>
                  <a:srgbClr val="FFFFFF"/>
                </a:solidFill>
                <a:latin typeface="Times New Roman"/>
                <a:ea typeface="Times New Roman"/>
                <a:cs typeface="Times New Roman"/>
                <a:sym typeface="Times New Roman"/>
              </a:rPr>
              <a:t>MỤC TIÊU</a:t>
            </a:r>
            <a:endParaRPr b="1" sz="2800">
              <a:solidFill>
                <a:srgbClr val="FFFFFF"/>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nvSpPr>
        <p:spPr>
          <a:xfrm>
            <a:off x="990600" y="457200"/>
            <a:ext cx="6477000" cy="523220"/>
          </a:xfrm>
          <a:prstGeom prst="rect">
            <a:avLst/>
          </a:prstGeom>
          <a:noFill/>
          <a:ln>
            <a:noFill/>
          </a:ln>
        </p:spPr>
        <p:txBody>
          <a:bodyPr anchorCtr="0" anchor="t" bIns="45700" lIns="91425" spcFirstLastPara="1" rIns="91425" wrap="square" tIns="45700">
            <a:spAutoFit/>
          </a:bodyPr>
          <a:lstStyle/>
          <a:p>
            <a:pPr indent="0" lvl="0" marL="877569" marR="0" rtl="0" algn="l">
              <a:lnSpc>
                <a:spcPct val="100000"/>
              </a:lnSpc>
              <a:spcBef>
                <a:spcPts val="0"/>
              </a:spcBef>
              <a:spcAft>
                <a:spcPts val="0"/>
              </a:spcAft>
              <a:buNone/>
            </a:pPr>
            <a:r>
              <a:rPr b="1" lang="en-US" sz="2800">
                <a:solidFill>
                  <a:srgbClr val="FFFFFF"/>
                </a:solidFill>
                <a:latin typeface="Times New Roman"/>
                <a:ea typeface="Times New Roman"/>
                <a:cs typeface="Times New Roman"/>
                <a:sym typeface="Times New Roman"/>
              </a:rPr>
              <a:t>NỘI DUNG</a:t>
            </a:r>
            <a:endParaRPr b="1" sz="2800">
              <a:solidFill>
                <a:srgbClr val="FFFFFF"/>
              </a:solidFill>
              <a:latin typeface="Times New Roman"/>
              <a:ea typeface="Times New Roman"/>
              <a:cs typeface="Times New Roman"/>
              <a:sym typeface="Times New Roman"/>
            </a:endParaRPr>
          </a:p>
        </p:txBody>
      </p:sp>
      <p:sp>
        <p:nvSpPr>
          <p:cNvPr id="77" name="Google Shape;77;p10"/>
          <p:cNvSpPr txBox="1"/>
          <p:nvPr/>
        </p:nvSpPr>
        <p:spPr>
          <a:xfrm>
            <a:off x="838200" y="1382783"/>
            <a:ext cx="7984490" cy="3764492"/>
          </a:xfrm>
          <a:prstGeom prst="rect">
            <a:avLst/>
          </a:prstGeom>
          <a:noFill/>
          <a:ln>
            <a:noFill/>
          </a:ln>
        </p:spPr>
        <p:txBody>
          <a:bodyPr anchorCtr="0" anchor="t" bIns="0" lIns="0" spcFirstLastPara="1" rIns="0" wrap="square" tIns="12050">
            <a:spAutoFit/>
          </a:bodyPr>
          <a:lstStyle/>
          <a:p>
            <a:pPr indent="-457200" lvl="0" marL="469900" marR="0" rtl="0" algn="l">
              <a:lnSpc>
                <a:spcPct val="150000"/>
              </a:lnSpc>
              <a:spcBef>
                <a:spcPts val="0"/>
              </a:spcBef>
              <a:spcAft>
                <a:spcPts val="0"/>
              </a:spcAft>
              <a:buClr>
                <a:srgbClr val="E68200"/>
              </a:buClr>
              <a:buSzPts val="2800"/>
              <a:buFont typeface="Noto Sans Symbols"/>
              <a:buChar char="❑"/>
            </a:pPr>
            <a:r>
              <a:rPr lang="en-US" sz="2800">
                <a:solidFill>
                  <a:srgbClr val="0033CC"/>
                </a:solidFill>
                <a:latin typeface="Times New Roman"/>
                <a:ea typeface="Times New Roman"/>
                <a:cs typeface="Times New Roman"/>
                <a:sym typeface="Times New Roman"/>
              </a:rPr>
              <a:t>Khái niệm ERP</a:t>
            </a:r>
            <a:endParaRPr/>
          </a:p>
          <a:p>
            <a:pPr indent="-457200" lvl="0" marL="469900" marR="0" rtl="0" algn="l">
              <a:lnSpc>
                <a:spcPct val="150000"/>
              </a:lnSpc>
              <a:spcBef>
                <a:spcPts val="0"/>
              </a:spcBef>
              <a:spcAft>
                <a:spcPts val="0"/>
              </a:spcAft>
              <a:buClr>
                <a:srgbClr val="E68200"/>
              </a:buClr>
              <a:buSzPts val="2800"/>
              <a:buFont typeface="Noto Sans Symbols"/>
              <a:buChar char="❑"/>
            </a:pPr>
            <a:r>
              <a:rPr lang="en-US" sz="2800">
                <a:solidFill>
                  <a:srgbClr val="0033CC"/>
                </a:solidFill>
                <a:latin typeface="Times New Roman"/>
                <a:ea typeface="Times New Roman"/>
                <a:cs typeface="Times New Roman"/>
                <a:sym typeface="Times New Roman"/>
              </a:rPr>
              <a:t>Core ERP</a:t>
            </a:r>
            <a:endParaRPr/>
          </a:p>
          <a:p>
            <a:pPr indent="-457200" lvl="0" marL="469900" marR="0" rtl="0" algn="l">
              <a:lnSpc>
                <a:spcPct val="150000"/>
              </a:lnSpc>
              <a:spcBef>
                <a:spcPts val="0"/>
              </a:spcBef>
              <a:spcAft>
                <a:spcPts val="0"/>
              </a:spcAft>
              <a:buClr>
                <a:srgbClr val="E68200"/>
              </a:buClr>
              <a:buSzPts val="2800"/>
              <a:buFont typeface="Noto Sans Symbols"/>
              <a:buChar char="❑"/>
            </a:pPr>
            <a:r>
              <a:rPr lang="en-US" sz="2800">
                <a:solidFill>
                  <a:srgbClr val="0033CC"/>
                </a:solidFill>
                <a:latin typeface="Times New Roman"/>
                <a:ea typeface="Times New Roman"/>
                <a:cs typeface="Times New Roman"/>
                <a:sym typeface="Times New Roman"/>
              </a:rPr>
              <a:t>Lịch sử phát triển của ERP</a:t>
            </a:r>
            <a:endParaRPr sz="2800">
              <a:solidFill>
                <a:srgbClr val="0033CC"/>
              </a:solidFill>
              <a:latin typeface="Times New Roman"/>
              <a:ea typeface="Times New Roman"/>
              <a:cs typeface="Times New Roman"/>
              <a:sym typeface="Times New Roman"/>
            </a:endParaRPr>
          </a:p>
          <a:p>
            <a:pPr indent="-457200" lvl="0" marL="469900" marR="0" rtl="0" algn="l">
              <a:lnSpc>
                <a:spcPct val="150000"/>
              </a:lnSpc>
              <a:spcBef>
                <a:spcPts val="0"/>
              </a:spcBef>
              <a:spcAft>
                <a:spcPts val="0"/>
              </a:spcAft>
              <a:buClr>
                <a:srgbClr val="E68200"/>
              </a:buClr>
              <a:buSzPts val="2800"/>
              <a:buFont typeface="Noto Sans Symbols"/>
              <a:buChar char="❑"/>
            </a:pPr>
            <a:r>
              <a:rPr lang="en-US" sz="2800">
                <a:solidFill>
                  <a:srgbClr val="0033CC"/>
                </a:solidFill>
                <a:latin typeface="Times New Roman"/>
                <a:ea typeface="Times New Roman"/>
                <a:cs typeface="Times New Roman"/>
                <a:sym typeface="Times New Roman"/>
              </a:rPr>
              <a:t>Lợi ích/thách thức của ERP</a:t>
            </a:r>
            <a:endParaRPr/>
          </a:p>
          <a:p>
            <a:pPr indent="-457200" lvl="0" marL="469900" marR="305435" rtl="0" algn="l">
              <a:lnSpc>
                <a:spcPct val="150000"/>
              </a:lnSpc>
              <a:spcBef>
                <a:spcPts val="0"/>
              </a:spcBef>
              <a:spcAft>
                <a:spcPts val="0"/>
              </a:spcAft>
              <a:buClr>
                <a:srgbClr val="E68200"/>
              </a:buClr>
              <a:buSzPts val="2800"/>
              <a:buFont typeface="Noto Sans Symbols"/>
              <a:buChar char="❑"/>
            </a:pPr>
            <a:r>
              <a:rPr lang="en-US" sz="2800">
                <a:solidFill>
                  <a:srgbClr val="0033CC"/>
                </a:solidFill>
                <a:latin typeface="Times New Roman"/>
                <a:ea typeface="Times New Roman"/>
                <a:cs typeface="Times New Roman"/>
                <a:sym typeface="Times New Roman"/>
              </a:rPr>
              <a:t>Xu hướng ERP</a:t>
            </a:r>
            <a:endParaRPr sz="2800">
              <a:solidFill>
                <a:srgbClr val="0033CC"/>
              </a:solidFill>
              <a:latin typeface="Times New Roman"/>
              <a:ea typeface="Times New Roman"/>
              <a:cs typeface="Times New Roman"/>
              <a:sym typeface="Times New Roman"/>
            </a:endParaRPr>
          </a:p>
          <a:p>
            <a:pPr indent="-165100" lvl="0" marL="355600" marR="151765" rtl="0" algn="l">
              <a:lnSpc>
                <a:spcPct val="100000"/>
              </a:lnSpc>
              <a:spcBef>
                <a:spcPts val="675"/>
              </a:spcBef>
              <a:spcAft>
                <a:spcPts val="0"/>
              </a:spcAft>
              <a:buClr>
                <a:srgbClr val="E68200"/>
              </a:buClr>
              <a:buSzPts val="2800"/>
              <a:buFont typeface="Noto Sans Symbols"/>
              <a:buNone/>
            </a:pPr>
            <a:r>
              <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1"/>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latin typeface="Times New Roman"/>
                <a:ea typeface="Times New Roman"/>
                <a:cs typeface="Times New Roman"/>
                <a:sym typeface="Times New Roman"/>
              </a:rPr>
              <a:t>Dẫn nhập</a:t>
            </a:r>
            <a:br>
              <a:rPr lang="en-US" sz="2800">
                <a:solidFill>
                  <a:srgbClr val="0033CC"/>
                </a:solidFill>
                <a:latin typeface="Times New Roman"/>
                <a:ea typeface="Times New Roman"/>
                <a:cs typeface="Times New Roman"/>
                <a:sym typeface="Times New Roman"/>
              </a:rPr>
            </a:br>
            <a:endParaRPr/>
          </a:p>
        </p:txBody>
      </p:sp>
      <p:sp>
        <p:nvSpPr>
          <p:cNvPr id="84" name="Google Shape;84;p11"/>
          <p:cNvSpPr txBox="1"/>
          <p:nvPr/>
        </p:nvSpPr>
        <p:spPr>
          <a:xfrm>
            <a:off x="304799" y="5105400"/>
            <a:ext cx="8347831" cy="1524905"/>
          </a:xfrm>
          <a:prstGeom prst="rect">
            <a:avLst/>
          </a:prstGeom>
          <a:noFill/>
          <a:ln>
            <a:noFill/>
          </a:ln>
        </p:spPr>
        <p:txBody>
          <a:bodyPr anchorCtr="0" anchor="t" bIns="0" lIns="0" spcFirstLastPara="1" rIns="0" wrap="square" tIns="12050">
            <a:spAutoFit/>
          </a:bodyPr>
          <a:lstStyle/>
          <a:p>
            <a:pPr indent="-342900" lvl="0" marL="355600" marR="5080" rtl="0" algn="just">
              <a:lnSpc>
                <a:spcPct val="125000"/>
              </a:lnSpc>
              <a:spcBef>
                <a:spcPts val="0"/>
              </a:spcBef>
              <a:spcAft>
                <a:spcPts val="0"/>
              </a:spcAft>
              <a:buClr>
                <a:srgbClr val="E68200"/>
              </a:buClr>
              <a:buSzPts val="2400"/>
              <a:buFont typeface="Noto Sans Symbols"/>
              <a:buChar char="❖"/>
            </a:pPr>
            <a:r>
              <a:rPr b="1" lang="en-US" sz="2400">
                <a:solidFill>
                  <a:srgbClr val="E36C09"/>
                </a:solidFill>
                <a:latin typeface="Arial"/>
                <a:ea typeface="Arial"/>
                <a:cs typeface="Arial"/>
                <a:sym typeface="Arial"/>
              </a:rPr>
              <a:t>Doanh nghiệp </a:t>
            </a:r>
            <a:r>
              <a:rPr lang="en-US" sz="2400">
                <a:solidFill>
                  <a:schemeClr val="dk1"/>
                </a:solidFill>
                <a:latin typeface="Arial"/>
                <a:ea typeface="Arial"/>
                <a:cs typeface="Arial"/>
                <a:sym typeface="Arial"/>
              </a:rPr>
              <a:t>là một tổ chức kinh tế, có tên riêng,  có tài sản, có trụ sở giao dịch ổn định, được đăng  ký kinh doanh theo quy định của pháp luật nhằm  mục đích </a:t>
            </a:r>
            <a:r>
              <a:rPr b="1" lang="en-US" sz="2400">
                <a:solidFill>
                  <a:srgbClr val="E36C09"/>
                </a:solidFill>
                <a:latin typeface="Arial"/>
                <a:ea typeface="Arial"/>
                <a:cs typeface="Arial"/>
                <a:sym typeface="Arial"/>
              </a:rPr>
              <a:t>thực hiện các hoạt động kinh doanh</a:t>
            </a:r>
            <a:r>
              <a:rPr lang="en-US" sz="2400">
                <a:solidFill>
                  <a:srgbClr val="E36C09"/>
                </a:solidFill>
                <a:latin typeface="Arial"/>
                <a:ea typeface="Arial"/>
                <a:cs typeface="Arial"/>
                <a:sym typeface="Arial"/>
              </a:rPr>
              <a:t>.</a:t>
            </a:r>
            <a:endParaRPr sz="2400">
              <a:solidFill>
                <a:schemeClr val="dk1"/>
              </a:solidFill>
              <a:latin typeface="Arial"/>
              <a:ea typeface="Arial"/>
              <a:cs typeface="Arial"/>
              <a:sym typeface="Arial"/>
            </a:endParaRPr>
          </a:p>
        </p:txBody>
      </p:sp>
      <p:pic>
        <p:nvPicPr>
          <p:cNvPr descr="Doanh nghiệp là gì? Khái niệm và các loại hình doanh nghiệp" id="85" name="Google Shape;85;p11"/>
          <p:cNvPicPr preferRelativeResize="0"/>
          <p:nvPr/>
        </p:nvPicPr>
        <p:blipFill rotWithShape="1">
          <a:blip r:embed="rId3">
            <a:alphaModFix/>
          </a:blip>
          <a:srcRect b="0" l="0" r="0" t="0"/>
          <a:stretch/>
        </p:blipFill>
        <p:spPr>
          <a:xfrm rot="-491791">
            <a:off x="242594" y="1722167"/>
            <a:ext cx="4644271" cy="2667000"/>
          </a:xfrm>
          <a:prstGeom prst="rect">
            <a:avLst/>
          </a:prstGeom>
          <a:noFill/>
          <a:ln>
            <a:noFill/>
          </a:ln>
        </p:spPr>
      </p:pic>
      <p:pic>
        <p:nvPicPr>
          <p:cNvPr descr="Diagram&#10;&#10;Description automatically generated" id="86" name="Google Shape;86;p11"/>
          <p:cNvPicPr preferRelativeResize="0"/>
          <p:nvPr/>
        </p:nvPicPr>
        <p:blipFill rotWithShape="1">
          <a:blip r:embed="rId4">
            <a:alphaModFix/>
          </a:blip>
          <a:srcRect b="0" l="0" r="0" t="0"/>
          <a:stretch/>
        </p:blipFill>
        <p:spPr>
          <a:xfrm rot="273412">
            <a:off x="5355558" y="1538086"/>
            <a:ext cx="3460579" cy="25986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500"/>
                                        <p:tgtEl>
                                          <p:spTgt spid="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gtEl>
                                        <p:attrNameLst>
                                          <p:attrName>style.visibility</p:attrName>
                                        </p:attrNameLst>
                                      </p:cBhvr>
                                      <p:to>
                                        <p:strVal val="visible"/>
                                      </p:to>
                                    </p:set>
                                    <p:animEffect filter="fade" transition="in">
                                      <p:cBhvr>
                                        <p:cTn dur="500"/>
                                        <p:tgtEl>
                                          <p:spTgt spid="8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4"/>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pic>
        <p:nvPicPr>
          <p:cNvPr descr="Ý tưởng hiểu rõ bản chất Khởi sự kinh doanh là gì? - BYTUONG" id="92" name="Google Shape;92;p12"/>
          <p:cNvPicPr preferRelativeResize="0"/>
          <p:nvPr/>
        </p:nvPicPr>
        <p:blipFill rotWithShape="1">
          <a:blip r:embed="rId3">
            <a:alphaModFix/>
          </a:blip>
          <a:srcRect b="0" l="0" r="0" t="0"/>
          <a:stretch/>
        </p:blipFill>
        <p:spPr>
          <a:xfrm>
            <a:off x="4267200" y="1341960"/>
            <a:ext cx="4343400" cy="2286000"/>
          </a:xfrm>
          <a:prstGeom prst="rect">
            <a:avLst/>
          </a:prstGeom>
          <a:noFill/>
          <a:ln>
            <a:noFill/>
          </a:ln>
        </p:spPr>
      </p:pic>
      <p:sp>
        <p:nvSpPr>
          <p:cNvPr id="93" name="Google Shape;93;p12"/>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latin typeface="Times New Roman"/>
                <a:ea typeface="Times New Roman"/>
                <a:cs typeface="Times New Roman"/>
                <a:sym typeface="Times New Roman"/>
              </a:rPr>
              <a:t>Dẫn nhập</a:t>
            </a:r>
            <a:br>
              <a:rPr lang="en-US" sz="2800">
                <a:solidFill>
                  <a:srgbClr val="0033CC"/>
                </a:solidFill>
                <a:latin typeface="Times New Roman"/>
                <a:ea typeface="Times New Roman"/>
                <a:cs typeface="Times New Roman"/>
                <a:sym typeface="Times New Roman"/>
              </a:rPr>
            </a:br>
            <a:endParaRPr/>
          </a:p>
        </p:txBody>
      </p:sp>
      <p:sp>
        <p:nvSpPr>
          <p:cNvPr id="94" name="Google Shape;94;p12"/>
          <p:cNvSpPr/>
          <p:nvPr/>
        </p:nvSpPr>
        <p:spPr>
          <a:xfrm>
            <a:off x="152400" y="1295400"/>
            <a:ext cx="3886200" cy="2585323"/>
          </a:xfrm>
          <a:prstGeom prst="rect">
            <a:avLst/>
          </a:prstGeom>
          <a:solidFill>
            <a:srgbClr val="FBD4B4"/>
          </a:solidFill>
          <a:ln cap="flat" cmpd="sng" w="9525">
            <a:solidFill>
              <a:schemeClr val="dk1"/>
            </a:solidFill>
            <a:prstDash val="dot"/>
            <a:round/>
            <a:headEnd len="sm" w="sm" type="none"/>
            <a:tailEnd len="sm" w="sm" type="none"/>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5400">
                <a:solidFill>
                  <a:schemeClr val="dk1"/>
                </a:solidFill>
                <a:latin typeface="Calibri"/>
                <a:ea typeface="Calibri"/>
                <a:cs typeface="Calibri"/>
                <a:sym typeface="Calibri"/>
              </a:rPr>
              <a:t>Bản chất của kinh doanh là gì?</a:t>
            </a:r>
            <a:endParaRPr/>
          </a:p>
        </p:txBody>
      </p:sp>
      <p:sp>
        <p:nvSpPr>
          <p:cNvPr id="95" name="Google Shape;95;p12"/>
          <p:cNvSpPr txBox="1"/>
          <p:nvPr/>
        </p:nvSpPr>
        <p:spPr>
          <a:xfrm>
            <a:off x="685800" y="4343400"/>
            <a:ext cx="8058503" cy="1693284"/>
          </a:xfrm>
          <a:prstGeom prst="rect">
            <a:avLst/>
          </a:prstGeom>
          <a:noFill/>
          <a:ln cap="flat" cmpd="sng" w="9525">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FF0000"/>
                </a:solidFill>
                <a:latin typeface="Tahoma"/>
                <a:ea typeface="Tahoma"/>
                <a:cs typeface="Tahoma"/>
                <a:sym typeface="Tahoma"/>
              </a:rPr>
              <a:t>Kinh doanh</a:t>
            </a:r>
            <a:r>
              <a:rPr b="0" i="0" lang="en-US" sz="2400">
                <a:solidFill>
                  <a:srgbClr val="FF0000"/>
                </a:solidFill>
                <a:latin typeface="Tahoma"/>
                <a:ea typeface="Tahoma"/>
                <a:cs typeface="Tahoma"/>
                <a:sym typeface="Tahoma"/>
              </a:rPr>
              <a:t> </a:t>
            </a:r>
            <a:r>
              <a:rPr b="0" i="0" lang="en-US" sz="2400">
                <a:solidFill>
                  <a:srgbClr val="333333"/>
                </a:solidFill>
                <a:latin typeface="Tahoma"/>
                <a:ea typeface="Tahoma"/>
                <a:cs typeface="Tahoma"/>
                <a:sym typeface="Tahoma"/>
              </a:rPr>
              <a:t>là việc thực hiện liên tục quá trình đầu tư, từ sản xuất đến tiêu thụ sản phẩm hoặc cung ứng dịch vụ trên thị trường nhằm mục đích </a:t>
            </a:r>
            <a:r>
              <a:rPr b="1" i="0" lang="en-US" sz="2400">
                <a:solidFill>
                  <a:srgbClr val="FF0000"/>
                </a:solidFill>
                <a:latin typeface="Tahoma"/>
                <a:ea typeface="Tahoma"/>
                <a:cs typeface="Tahoma"/>
                <a:sym typeface="Tahoma"/>
              </a:rPr>
              <a:t>sinh lời</a:t>
            </a:r>
            <a:endParaRPr b="1" sz="2400">
              <a:solidFill>
                <a:srgbClr val="FF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3"/>
          <p:cNvSpPr txBox="1"/>
          <p:nvPr/>
        </p:nvSpPr>
        <p:spPr>
          <a:xfrm>
            <a:off x="1422582" y="492591"/>
            <a:ext cx="7742683" cy="381515"/>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Thảo luận 1</a:t>
            </a:r>
            <a:endParaRPr b="1" i="0" sz="2400">
              <a:solidFill>
                <a:schemeClr val="lt1"/>
              </a:solidFill>
              <a:latin typeface="Times New Roman"/>
              <a:ea typeface="Times New Roman"/>
              <a:cs typeface="Times New Roman"/>
              <a:sym typeface="Times New Roman"/>
            </a:endParaRPr>
          </a:p>
        </p:txBody>
      </p:sp>
      <p:sp>
        <p:nvSpPr>
          <p:cNvPr descr="Káº¿t quáº£ hÃ¬nh áº£nh cho váº¥n Äá» lÃ  gÃ¬" id="101" name="Google Shape;101;p1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02" name="Google Shape;102;p13"/>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03" name="Google Shape;103;p13"/>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13"/>
          <p:cNvPicPr preferRelativeResize="0"/>
          <p:nvPr/>
        </p:nvPicPr>
        <p:blipFill rotWithShape="1">
          <a:blip r:embed="rId3">
            <a:alphaModFix/>
          </a:blip>
          <a:srcRect b="0" l="0" r="0" t="0"/>
          <a:stretch/>
        </p:blipFill>
        <p:spPr>
          <a:xfrm>
            <a:off x="334556" y="1186103"/>
            <a:ext cx="4462499" cy="4071697"/>
          </a:xfrm>
          <a:prstGeom prst="rect">
            <a:avLst/>
          </a:prstGeom>
          <a:noFill/>
          <a:ln>
            <a:noFill/>
          </a:ln>
        </p:spPr>
      </p:pic>
      <p:pic>
        <p:nvPicPr>
          <p:cNvPr id="105" name="Google Shape;105;p13"/>
          <p:cNvPicPr preferRelativeResize="0"/>
          <p:nvPr/>
        </p:nvPicPr>
        <p:blipFill rotWithShape="1">
          <a:blip r:embed="rId4">
            <a:alphaModFix/>
          </a:blip>
          <a:srcRect b="0" l="0" r="0" t="0"/>
          <a:stretch/>
        </p:blipFill>
        <p:spPr>
          <a:xfrm>
            <a:off x="5293923" y="1285875"/>
            <a:ext cx="3781425" cy="4286250"/>
          </a:xfrm>
          <a:prstGeom prst="rect">
            <a:avLst/>
          </a:prstGeom>
          <a:noFill/>
          <a:ln>
            <a:noFill/>
          </a:ln>
        </p:spPr>
      </p:pic>
      <p:pic>
        <p:nvPicPr>
          <p:cNvPr id="106" name="Google Shape;106;p13"/>
          <p:cNvPicPr preferRelativeResize="0"/>
          <p:nvPr/>
        </p:nvPicPr>
        <p:blipFill rotWithShape="1">
          <a:blip r:embed="rId5">
            <a:alphaModFix/>
          </a:blip>
          <a:srcRect b="0" l="0" r="0" t="0"/>
          <a:stretch/>
        </p:blipFill>
        <p:spPr>
          <a:xfrm>
            <a:off x="777580" y="5711853"/>
            <a:ext cx="4248116" cy="65355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14"/>
          <p:cNvSpPr/>
          <p:nvPr/>
        </p:nvSpPr>
        <p:spPr>
          <a:xfrm>
            <a:off x="6248400" y="2286000"/>
            <a:ext cx="1981200" cy="762000"/>
          </a:xfrm>
          <a:custGeom>
            <a:rect b="b" l="l" r="r" t="t"/>
            <a:pathLst>
              <a:path extrusionOk="0" h="762000" w="1600200">
                <a:moveTo>
                  <a:pt x="1473200" y="0"/>
                </a:moveTo>
                <a:lnTo>
                  <a:pt x="127000" y="0"/>
                </a:lnTo>
                <a:lnTo>
                  <a:pt x="77581" y="9985"/>
                </a:lnTo>
                <a:lnTo>
                  <a:pt x="37211" y="37211"/>
                </a:lnTo>
                <a:lnTo>
                  <a:pt x="9985" y="77581"/>
                </a:lnTo>
                <a:lnTo>
                  <a:pt x="0" y="127000"/>
                </a:lnTo>
                <a:lnTo>
                  <a:pt x="0" y="635000"/>
                </a:lnTo>
                <a:lnTo>
                  <a:pt x="9985" y="684418"/>
                </a:lnTo>
                <a:lnTo>
                  <a:pt x="37211" y="724788"/>
                </a:lnTo>
                <a:lnTo>
                  <a:pt x="77581" y="752014"/>
                </a:lnTo>
                <a:lnTo>
                  <a:pt x="127000" y="762000"/>
                </a:lnTo>
                <a:lnTo>
                  <a:pt x="1473200" y="762000"/>
                </a:lnTo>
                <a:lnTo>
                  <a:pt x="1522618" y="752014"/>
                </a:lnTo>
                <a:lnTo>
                  <a:pt x="1562989" y="724788"/>
                </a:lnTo>
                <a:lnTo>
                  <a:pt x="1590214" y="684418"/>
                </a:lnTo>
                <a:lnTo>
                  <a:pt x="1600200" y="635000"/>
                </a:lnTo>
                <a:lnTo>
                  <a:pt x="1600200" y="127000"/>
                </a:lnTo>
                <a:lnTo>
                  <a:pt x="1590214" y="77581"/>
                </a:lnTo>
                <a:lnTo>
                  <a:pt x="1562989" y="37211"/>
                </a:lnTo>
                <a:lnTo>
                  <a:pt x="1522618" y="9985"/>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2" name="Google Shape;112;p14"/>
          <p:cNvSpPr/>
          <p:nvPr/>
        </p:nvSpPr>
        <p:spPr>
          <a:xfrm>
            <a:off x="6248400" y="2286000"/>
            <a:ext cx="1981200" cy="762000"/>
          </a:xfrm>
          <a:custGeom>
            <a:rect b="b" l="l" r="r" t="t"/>
            <a:pathLst>
              <a:path extrusionOk="0" h="762000" w="1600200">
                <a:moveTo>
                  <a:pt x="0" y="127000"/>
                </a:moveTo>
                <a:lnTo>
                  <a:pt x="9985" y="77581"/>
                </a:lnTo>
                <a:lnTo>
                  <a:pt x="37211" y="37211"/>
                </a:lnTo>
                <a:lnTo>
                  <a:pt x="77581" y="9985"/>
                </a:lnTo>
                <a:lnTo>
                  <a:pt x="127000" y="0"/>
                </a:lnTo>
                <a:lnTo>
                  <a:pt x="1473200" y="0"/>
                </a:lnTo>
                <a:lnTo>
                  <a:pt x="1522618" y="9985"/>
                </a:lnTo>
                <a:lnTo>
                  <a:pt x="1562989" y="37211"/>
                </a:lnTo>
                <a:lnTo>
                  <a:pt x="1590214" y="77581"/>
                </a:lnTo>
                <a:lnTo>
                  <a:pt x="1600200" y="127000"/>
                </a:lnTo>
                <a:lnTo>
                  <a:pt x="1600200" y="635000"/>
                </a:lnTo>
                <a:lnTo>
                  <a:pt x="1590214" y="684418"/>
                </a:lnTo>
                <a:lnTo>
                  <a:pt x="1562989" y="724788"/>
                </a:lnTo>
                <a:lnTo>
                  <a:pt x="1522618" y="752014"/>
                </a:lnTo>
                <a:lnTo>
                  <a:pt x="1473200" y="762000"/>
                </a:lnTo>
                <a:lnTo>
                  <a:pt x="127000" y="762000"/>
                </a:lnTo>
                <a:lnTo>
                  <a:pt x="77581" y="752014"/>
                </a:lnTo>
                <a:lnTo>
                  <a:pt x="37211" y="724788"/>
                </a:lnTo>
                <a:lnTo>
                  <a:pt x="9985" y="684418"/>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3" name="Google Shape;113;p14"/>
          <p:cNvSpPr txBox="1"/>
          <p:nvPr/>
        </p:nvSpPr>
        <p:spPr>
          <a:xfrm>
            <a:off x="6465189" y="2350770"/>
            <a:ext cx="1447377" cy="566822"/>
          </a:xfrm>
          <a:prstGeom prst="rect">
            <a:avLst/>
          </a:prstGeom>
          <a:solidFill>
            <a:srgbClr val="CCC0D9"/>
          </a:solidFill>
          <a:ln>
            <a:noFill/>
          </a:ln>
        </p:spPr>
        <p:txBody>
          <a:bodyPr anchorCtr="0" anchor="t" bIns="0" lIns="0" spcFirstLastPara="1" rIns="0" wrap="square" tIns="12700">
            <a:spAutoFit/>
          </a:bodyPr>
          <a:lstStyle/>
          <a:p>
            <a:pPr indent="-140335" lvl="0" marL="152400" marR="508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  mã vạch</a:t>
            </a:r>
            <a:endParaRPr b="1" sz="1800">
              <a:solidFill>
                <a:schemeClr val="dk1"/>
              </a:solidFill>
              <a:latin typeface="Arial"/>
              <a:ea typeface="Arial"/>
              <a:cs typeface="Arial"/>
              <a:sym typeface="Arial"/>
            </a:endParaRPr>
          </a:p>
        </p:txBody>
      </p:sp>
      <p:sp>
        <p:nvSpPr>
          <p:cNvPr id="114" name="Google Shape;114;p14"/>
          <p:cNvSpPr/>
          <p:nvPr/>
        </p:nvSpPr>
        <p:spPr>
          <a:xfrm>
            <a:off x="6248400" y="3420998"/>
            <a:ext cx="1981200" cy="762000"/>
          </a:xfrm>
          <a:custGeom>
            <a:rect b="b" l="l" r="r" t="t"/>
            <a:pathLst>
              <a:path extrusionOk="0" h="762000" w="1600200">
                <a:moveTo>
                  <a:pt x="1473200" y="0"/>
                </a:moveTo>
                <a:lnTo>
                  <a:pt x="127000" y="0"/>
                </a:lnTo>
                <a:lnTo>
                  <a:pt x="77581" y="9987"/>
                </a:lnTo>
                <a:lnTo>
                  <a:pt x="37210" y="37226"/>
                </a:lnTo>
                <a:lnTo>
                  <a:pt x="9985" y="77634"/>
                </a:lnTo>
                <a:lnTo>
                  <a:pt x="0" y="127126"/>
                </a:lnTo>
                <a:lnTo>
                  <a:pt x="0" y="635000"/>
                </a:lnTo>
                <a:lnTo>
                  <a:pt x="9985" y="684472"/>
                </a:lnTo>
                <a:lnTo>
                  <a:pt x="37211" y="724836"/>
                </a:lnTo>
                <a:lnTo>
                  <a:pt x="77581" y="752032"/>
                </a:lnTo>
                <a:lnTo>
                  <a:pt x="127000" y="762000"/>
                </a:lnTo>
                <a:lnTo>
                  <a:pt x="1473200" y="762000"/>
                </a:lnTo>
                <a:lnTo>
                  <a:pt x="1522618" y="752032"/>
                </a:lnTo>
                <a:lnTo>
                  <a:pt x="1562989" y="724836"/>
                </a:lnTo>
                <a:lnTo>
                  <a:pt x="1590214" y="684472"/>
                </a:lnTo>
                <a:lnTo>
                  <a:pt x="1600200" y="635000"/>
                </a:lnTo>
                <a:lnTo>
                  <a:pt x="1600200" y="127126"/>
                </a:lnTo>
                <a:lnTo>
                  <a:pt x="1590214" y="77634"/>
                </a:lnTo>
                <a:lnTo>
                  <a:pt x="1562989" y="37226"/>
                </a:lnTo>
                <a:lnTo>
                  <a:pt x="1522618" y="9987"/>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5" name="Google Shape;115;p14"/>
          <p:cNvSpPr/>
          <p:nvPr/>
        </p:nvSpPr>
        <p:spPr>
          <a:xfrm>
            <a:off x="6248400" y="3420998"/>
            <a:ext cx="1981200" cy="762000"/>
          </a:xfrm>
          <a:custGeom>
            <a:rect b="b" l="l" r="r" t="t"/>
            <a:pathLst>
              <a:path extrusionOk="0" h="762000" w="1600200">
                <a:moveTo>
                  <a:pt x="0" y="127126"/>
                </a:moveTo>
                <a:lnTo>
                  <a:pt x="9985" y="77634"/>
                </a:lnTo>
                <a:lnTo>
                  <a:pt x="37211" y="37226"/>
                </a:lnTo>
                <a:lnTo>
                  <a:pt x="77581" y="9987"/>
                </a:lnTo>
                <a:lnTo>
                  <a:pt x="127000" y="0"/>
                </a:lnTo>
                <a:lnTo>
                  <a:pt x="1473200" y="0"/>
                </a:lnTo>
                <a:lnTo>
                  <a:pt x="1522618" y="9987"/>
                </a:lnTo>
                <a:lnTo>
                  <a:pt x="1562989" y="37226"/>
                </a:lnTo>
                <a:lnTo>
                  <a:pt x="1590214" y="77634"/>
                </a:lnTo>
                <a:lnTo>
                  <a:pt x="1600200" y="127126"/>
                </a:lnTo>
                <a:lnTo>
                  <a:pt x="1600200" y="635000"/>
                </a:lnTo>
                <a:lnTo>
                  <a:pt x="1590214" y="684472"/>
                </a:lnTo>
                <a:lnTo>
                  <a:pt x="1562989" y="724836"/>
                </a:lnTo>
                <a:lnTo>
                  <a:pt x="1522618" y="752032"/>
                </a:lnTo>
                <a:lnTo>
                  <a:pt x="1473200" y="762000"/>
                </a:lnTo>
                <a:lnTo>
                  <a:pt x="127000" y="762000"/>
                </a:lnTo>
                <a:lnTo>
                  <a:pt x="77581" y="752032"/>
                </a:lnTo>
                <a:lnTo>
                  <a:pt x="37211" y="724836"/>
                </a:lnTo>
                <a:lnTo>
                  <a:pt x="9985" y="684472"/>
                </a:lnTo>
                <a:lnTo>
                  <a:pt x="0" y="635000"/>
                </a:lnTo>
                <a:lnTo>
                  <a:pt x="0" y="127126"/>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6" name="Google Shape;116;p14"/>
          <p:cNvSpPr txBox="1"/>
          <p:nvPr/>
        </p:nvSpPr>
        <p:spPr>
          <a:xfrm>
            <a:off x="6465189" y="3485769"/>
            <a:ext cx="1447377" cy="566822"/>
          </a:xfrm>
          <a:prstGeom prst="rect">
            <a:avLst/>
          </a:prstGeom>
          <a:solidFill>
            <a:srgbClr val="CCC0D9"/>
          </a:solidFill>
          <a:ln>
            <a:noFill/>
          </a:ln>
        </p:spPr>
        <p:txBody>
          <a:bodyPr anchorCtr="0" anchor="t" bIns="0" lIns="0" spcFirstLastPara="1" rIns="0" wrap="square" tIns="12700">
            <a:spAutoFit/>
          </a:bodyPr>
          <a:lstStyle/>
          <a:p>
            <a:pPr indent="-96520" lvl="0" marL="108585" marR="508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  bán hàng</a:t>
            </a:r>
            <a:endParaRPr b="1" sz="1800">
              <a:solidFill>
                <a:schemeClr val="dk1"/>
              </a:solidFill>
              <a:latin typeface="Arial"/>
              <a:ea typeface="Arial"/>
              <a:cs typeface="Arial"/>
              <a:sym typeface="Arial"/>
            </a:endParaRPr>
          </a:p>
        </p:txBody>
      </p:sp>
      <p:sp>
        <p:nvSpPr>
          <p:cNvPr id="117" name="Google Shape;117;p14"/>
          <p:cNvSpPr/>
          <p:nvPr/>
        </p:nvSpPr>
        <p:spPr>
          <a:xfrm>
            <a:off x="1066800" y="2286000"/>
            <a:ext cx="1981200" cy="762000"/>
          </a:xfrm>
          <a:custGeom>
            <a:rect b="b" l="l" r="r" t="t"/>
            <a:pathLst>
              <a:path extrusionOk="0" h="762000" w="1600200">
                <a:moveTo>
                  <a:pt x="1473200" y="0"/>
                </a:moveTo>
                <a:lnTo>
                  <a:pt x="127000" y="0"/>
                </a:lnTo>
                <a:lnTo>
                  <a:pt x="77565" y="9985"/>
                </a:lnTo>
                <a:lnTo>
                  <a:pt x="37196" y="37211"/>
                </a:lnTo>
                <a:lnTo>
                  <a:pt x="9980" y="77581"/>
                </a:lnTo>
                <a:lnTo>
                  <a:pt x="0" y="127000"/>
                </a:lnTo>
                <a:lnTo>
                  <a:pt x="0" y="635000"/>
                </a:lnTo>
                <a:lnTo>
                  <a:pt x="9980" y="684418"/>
                </a:lnTo>
                <a:lnTo>
                  <a:pt x="37196" y="724788"/>
                </a:lnTo>
                <a:lnTo>
                  <a:pt x="77565" y="752014"/>
                </a:lnTo>
                <a:lnTo>
                  <a:pt x="127000" y="762000"/>
                </a:lnTo>
                <a:lnTo>
                  <a:pt x="1473200" y="762000"/>
                </a:lnTo>
                <a:lnTo>
                  <a:pt x="1522618" y="752014"/>
                </a:lnTo>
                <a:lnTo>
                  <a:pt x="1562989" y="724788"/>
                </a:lnTo>
                <a:lnTo>
                  <a:pt x="1590214" y="684418"/>
                </a:lnTo>
                <a:lnTo>
                  <a:pt x="1600200" y="635000"/>
                </a:lnTo>
                <a:lnTo>
                  <a:pt x="1600200" y="127000"/>
                </a:lnTo>
                <a:lnTo>
                  <a:pt x="1590214" y="77581"/>
                </a:lnTo>
                <a:lnTo>
                  <a:pt x="1562989" y="37211"/>
                </a:lnTo>
                <a:lnTo>
                  <a:pt x="1522618" y="9985"/>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8" name="Google Shape;118;p14"/>
          <p:cNvSpPr/>
          <p:nvPr/>
        </p:nvSpPr>
        <p:spPr>
          <a:xfrm>
            <a:off x="1066800" y="2286000"/>
            <a:ext cx="1981200" cy="762000"/>
          </a:xfrm>
          <a:custGeom>
            <a:rect b="b" l="l" r="r" t="t"/>
            <a:pathLst>
              <a:path extrusionOk="0" h="762000" w="1600200">
                <a:moveTo>
                  <a:pt x="0" y="127000"/>
                </a:moveTo>
                <a:lnTo>
                  <a:pt x="9980" y="77581"/>
                </a:lnTo>
                <a:lnTo>
                  <a:pt x="37196" y="37211"/>
                </a:lnTo>
                <a:lnTo>
                  <a:pt x="77565" y="9985"/>
                </a:lnTo>
                <a:lnTo>
                  <a:pt x="127000" y="0"/>
                </a:lnTo>
                <a:lnTo>
                  <a:pt x="1473200" y="0"/>
                </a:lnTo>
                <a:lnTo>
                  <a:pt x="1522618" y="9985"/>
                </a:lnTo>
                <a:lnTo>
                  <a:pt x="1562989" y="37211"/>
                </a:lnTo>
                <a:lnTo>
                  <a:pt x="1590214" y="77581"/>
                </a:lnTo>
                <a:lnTo>
                  <a:pt x="1600200" y="127000"/>
                </a:lnTo>
                <a:lnTo>
                  <a:pt x="1600200" y="635000"/>
                </a:lnTo>
                <a:lnTo>
                  <a:pt x="1590214" y="684418"/>
                </a:lnTo>
                <a:lnTo>
                  <a:pt x="1562989" y="724788"/>
                </a:lnTo>
                <a:lnTo>
                  <a:pt x="1522618" y="752014"/>
                </a:lnTo>
                <a:lnTo>
                  <a:pt x="1473200" y="762000"/>
                </a:lnTo>
                <a:lnTo>
                  <a:pt x="127000" y="762000"/>
                </a:lnTo>
                <a:lnTo>
                  <a:pt x="77565" y="752014"/>
                </a:lnTo>
                <a:lnTo>
                  <a:pt x="37196" y="724788"/>
                </a:lnTo>
                <a:lnTo>
                  <a:pt x="9980" y="684418"/>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9" name="Google Shape;119;p14"/>
          <p:cNvSpPr txBox="1"/>
          <p:nvPr/>
        </p:nvSpPr>
        <p:spPr>
          <a:xfrm>
            <a:off x="1282700" y="2350770"/>
            <a:ext cx="1447377" cy="566822"/>
          </a:xfrm>
          <a:prstGeom prst="rect">
            <a:avLst/>
          </a:prstGeom>
          <a:solidFill>
            <a:srgbClr val="CCC0D9"/>
          </a:solidFill>
          <a:ln>
            <a:noFill/>
          </a:ln>
        </p:spPr>
        <p:txBody>
          <a:bodyPr anchorCtr="0" anchor="t" bIns="0" lIns="0" spcFirstLastPara="1" rIns="0" wrap="square" tIns="12700">
            <a:spAutoFit/>
          </a:bodyPr>
          <a:lstStyle/>
          <a:p>
            <a:pPr indent="-108585" lvl="0" marL="120650" marR="508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  công văn</a:t>
            </a:r>
            <a:endParaRPr/>
          </a:p>
        </p:txBody>
      </p:sp>
      <p:sp>
        <p:nvSpPr>
          <p:cNvPr id="120" name="Google Shape;120;p14"/>
          <p:cNvSpPr/>
          <p:nvPr/>
        </p:nvSpPr>
        <p:spPr>
          <a:xfrm>
            <a:off x="1048651" y="3420998"/>
            <a:ext cx="1981200" cy="762000"/>
          </a:xfrm>
          <a:custGeom>
            <a:rect b="b" l="l" r="r" t="t"/>
            <a:pathLst>
              <a:path extrusionOk="0" h="762000" w="1600200">
                <a:moveTo>
                  <a:pt x="1473187" y="0"/>
                </a:moveTo>
                <a:lnTo>
                  <a:pt x="127012" y="0"/>
                </a:lnTo>
                <a:lnTo>
                  <a:pt x="77575" y="9987"/>
                </a:lnTo>
                <a:lnTo>
                  <a:pt x="37203" y="37226"/>
                </a:lnTo>
                <a:lnTo>
                  <a:pt x="9982" y="77634"/>
                </a:lnTo>
                <a:lnTo>
                  <a:pt x="0" y="127126"/>
                </a:lnTo>
                <a:lnTo>
                  <a:pt x="0" y="635000"/>
                </a:lnTo>
                <a:lnTo>
                  <a:pt x="9982" y="684472"/>
                </a:lnTo>
                <a:lnTo>
                  <a:pt x="37203" y="724836"/>
                </a:lnTo>
                <a:lnTo>
                  <a:pt x="77575" y="752032"/>
                </a:lnTo>
                <a:lnTo>
                  <a:pt x="127012" y="762000"/>
                </a:lnTo>
                <a:lnTo>
                  <a:pt x="1473187" y="762000"/>
                </a:lnTo>
                <a:lnTo>
                  <a:pt x="1522606" y="752032"/>
                </a:lnTo>
                <a:lnTo>
                  <a:pt x="1562976" y="724836"/>
                </a:lnTo>
                <a:lnTo>
                  <a:pt x="1590201" y="684472"/>
                </a:lnTo>
                <a:lnTo>
                  <a:pt x="1600187" y="635000"/>
                </a:lnTo>
                <a:lnTo>
                  <a:pt x="1600187" y="127126"/>
                </a:lnTo>
                <a:lnTo>
                  <a:pt x="1590201" y="77634"/>
                </a:lnTo>
                <a:lnTo>
                  <a:pt x="1562976" y="37226"/>
                </a:lnTo>
                <a:lnTo>
                  <a:pt x="1522606" y="9987"/>
                </a:lnTo>
                <a:lnTo>
                  <a:pt x="1473187"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1" name="Google Shape;121;p14"/>
          <p:cNvSpPr/>
          <p:nvPr/>
        </p:nvSpPr>
        <p:spPr>
          <a:xfrm>
            <a:off x="1048651" y="3420998"/>
            <a:ext cx="1981200" cy="762000"/>
          </a:xfrm>
          <a:custGeom>
            <a:rect b="b" l="l" r="r" t="t"/>
            <a:pathLst>
              <a:path extrusionOk="0" h="762000" w="1600200">
                <a:moveTo>
                  <a:pt x="0" y="127126"/>
                </a:moveTo>
                <a:lnTo>
                  <a:pt x="9982" y="77634"/>
                </a:lnTo>
                <a:lnTo>
                  <a:pt x="37203" y="37226"/>
                </a:lnTo>
                <a:lnTo>
                  <a:pt x="77575" y="9987"/>
                </a:lnTo>
                <a:lnTo>
                  <a:pt x="127012" y="0"/>
                </a:lnTo>
                <a:lnTo>
                  <a:pt x="1473187" y="0"/>
                </a:lnTo>
                <a:lnTo>
                  <a:pt x="1522606" y="9987"/>
                </a:lnTo>
                <a:lnTo>
                  <a:pt x="1562976" y="37226"/>
                </a:lnTo>
                <a:lnTo>
                  <a:pt x="1590201" y="77634"/>
                </a:lnTo>
                <a:lnTo>
                  <a:pt x="1600187" y="127126"/>
                </a:lnTo>
                <a:lnTo>
                  <a:pt x="1600187" y="635000"/>
                </a:lnTo>
                <a:lnTo>
                  <a:pt x="1590201" y="684472"/>
                </a:lnTo>
                <a:lnTo>
                  <a:pt x="1562976" y="724836"/>
                </a:lnTo>
                <a:lnTo>
                  <a:pt x="1522606" y="752032"/>
                </a:lnTo>
                <a:lnTo>
                  <a:pt x="1473187" y="762000"/>
                </a:lnTo>
                <a:lnTo>
                  <a:pt x="127012" y="762000"/>
                </a:lnTo>
                <a:lnTo>
                  <a:pt x="77575" y="752032"/>
                </a:lnTo>
                <a:lnTo>
                  <a:pt x="37203" y="724836"/>
                </a:lnTo>
                <a:lnTo>
                  <a:pt x="9982" y="684472"/>
                </a:lnTo>
                <a:lnTo>
                  <a:pt x="0" y="635000"/>
                </a:lnTo>
                <a:lnTo>
                  <a:pt x="0" y="127126"/>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2" name="Google Shape;122;p14"/>
          <p:cNvSpPr txBox="1"/>
          <p:nvPr/>
        </p:nvSpPr>
        <p:spPr>
          <a:xfrm>
            <a:off x="1264410" y="3485769"/>
            <a:ext cx="1448163" cy="566822"/>
          </a:xfrm>
          <a:prstGeom prst="rect">
            <a:avLst/>
          </a:prstGeom>
          <a:solidFill>
            <a:srgbClr val="CCC0D9"/>
          </a:solidFill>
          <a:ln>
            <a:noFill/>
          </a:ln>
        </p:spPr>
        <p:txBody>
          <a:bodyPr anchorCtr="0" anchor="t" bIns="0" lIns="0" spcFirstLastPara="1" rIns="0" wrap="square" tIns="12700">
            <a:spAutoFit/>
          </a:bodyPr>
          <a:lstStyle/>
          <a:p>
            <a:pPr indent="-76200" lvl="0" marL="88900" marR="508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  nhân viên</a:t>
            </a:r>
            <a:endParaRPr b="1" sz="1800">
              <a:solidFill>
                <a:schemeClr val="dk1"/>
              </a:solidFill>
              <a:latin typeface="Arial"/>
              <a:ea typeface="Arial"/>
              <a:cs typeface="Arial"/>
              <a:sym typeface="Arial"/>
            </a:endParaRPr>
          </a:p>
        </p:txBody>
      </p:sp>
      <p:sp>
        <p:nvSpPr>
          <p:cNvPr id="123" name="Google Shape;123;p14"/>
          <p:cNvSpPr/>
          <p:nvPr/>
        </p:nvSpPr>
        <p:spPr>
          <a:xfrm>
            <a:off x="1055916" y="4708525"/>
            <a:ext cx="1981200" cy="762000"/>
          </a:xfrm>
          <a:custGeom>
            <a:rect b="b" l="l" r="r" t="t"/>
            <a:pathLst>
              <a:path extrusionOk="0" h="762000" w="1600200">
                <a:moveTo>
                  <a:pt x="1473161" y="0"/>
                </a:moveTo>
                <a:lnTo>
                  <a:pt x="127000" y="0"/>
                </a:lnTo>
                <a:lnTo>
                  <a:pt x="77565" y="9985"/>
                </a:lnTo>
                <a:lnTo>
                  <a:pt x="37196" y="37211"/>
                </a:lnTo>
                <a:lnTo>
                  <a:pt x="9980" y="77581"/>
                </a:lnTo>
                <a:lnTo>
                  <a:pt x="0" y="127000"/>
                </a:lnTo>
                <a:lnTo>
                  <a:pt x="0" y="635000"/>
                </a:lnTo>
                <a:lnTo>
                  <a:pt x="9980" y="684418"/>
                </a:lnTo>
                <a:lnTo>
                  <a:pt x="37196" y="724789"/>
                </a:lnTo>
                <a:lnTo>
                  <a:pt x="77565" y="752014"/>
                </a:lnTo>
                <a:lnTo>
                  <a:pt x="127000" y="762000"/>
                </a:lnTo>
                <a:lnTo>
                  <a:pt x="1473161" y="762000"/>
                </a:lnTo>
                <a:lnTo>
                  <a:pt x="1522634" y="752014"/>
                </a:lnTo>
                <a:lnTo>
                  <a:pt x="1562998" y="724789"/>
                </a:lnTo>
                <a:lnTo>
                  <a:pt x="1590194" y="684418"/>
                </a:lnTo>
                <a:lnTo>
                  <a:pt x="1600161" y="635000"/>
                </a:lnTo>
                <a:lnTo>
                  <a:pt x="1600161" y="127000"/>
                </a:lnTo>
                <a:lnTo>
                  <a:pt x="1590194" y="77581"/>
                </a:lnTo>
                <a:lnTo>
                  <a:pt x="1562998" y="37211"/>
                </a:lnTo>
                <a:lnTo>
                  <a:pt x="1522634" y="9985"/>
                </a:lnTo>
                <a:lnTo>
                  <a:pt x="1473161"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4" name="Google Shape;124;p14"/>
          <p:cNvSpPr/>
          <p:nvPr/>
        </p:nvSpPr>
        <p:spPr>
          <a:xfrm>
            <a:off x="1055916" y="4708525"/>
            <a:ext cx="1981200" cy="762000"/>
          </a:xfrm>
          <a:custGeom>
            <a:rect b="b" l="l" r="r" t="t"/>
            <a:pathLst>
              <a:path extrusionOk="0" h="762000" w="1600200">
                <a:moveTo>
                  <a:pt x="0" y="127000"/>
                </a:moveTo>
                <a:lnTo>
                  <a:pt x="9980" y="77581"/>
                </a:lnTo>
                <a:lnTo>
                  <a:pt x="37196" y="37210"/>
                </a:lnTo>
                <a:lnTo>
                  <a:pt x="77565" y="9985"/>
                </a:lnTo>
                <a:lnTo>
                  <a:pt x="127000" y="0"/>
                </a:lnTo>
                <a:lnTo>
                  <a:pt x="1473161" y="0"/>
                </a:lnTo>
                <a:lnTo>
                  <a:pt x="1522634" y="9985"/>
                </a:lnTo>
                <a:lnTo>
                  <a:pt x="1562998" y="37211"/>
                </a:lnTo>
                <a:lnTo>
                  <a:pt x="1590194" y="77581"/>
                </a:lnTo>
                <a:lnTo>
                  <a:pt x="1600161" y="127000"/>
                </a:lnTo>
                <a:lnTo>
                  <a:pt x="1600161" y="635000"/>
                </a:lnTo>
                <a:lnTo>
                  <a:pt x="1590194" y="684418"/>
                </a:lnTo>
                <a:lnTo>
                  <a:pt x="1562998" y="724788"/>
                </a:lnTo>
                <a:lnTo>
                  <a:pt x="1522634" y="752014"/>
                </a:lnTo>
                <a:lnTo>
                  <a:pt x="1473161" y="762000"/>
                </a:lnTo>
                <a:lnTo>
                  <a:pt x="127000" y="762000"/>
                </a:lnTo>
                <a:lnTo>
                  <a:pt x="77565" y="752014"/>
                </a:lnTo>
                <a:lnTo>
                  <a:pt x="37196" y="724789"/>
                </a:lnTo>
                <a:lnTo>
                  <a:pt x="9980" y="684418"/>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5" name="Google Shape;125;p14"/>
          <p:cNvSpPr txBox="1"/>
          <p:nvPr/>
        </p:nvSpPr>
        <p:spPr>
          <a:xfrm>
            <a:off x="1265682" y="4773548"/>
            <a:ext cx="1463100" cy="289823"/>
          </a:xfrm>
          <a:prstGeom prst="rect">
            <a:avLst/>
          </a:prstGeom>
          <a:solidFill>
            <a:srgbClr val="CCC0D9"/>
          </a:solidFill>
          <a:ln>
            <a:noFill/>
          </a:ln>
        </p:spPr>
        <p:txBody>
          <a:bodyPr anchorCtr="0" anchor="t" bIns="0" lIns="0" spcFirstLastPara="1" rIns="0" wrap="square" tIns="12700">
            <a:spAutoFit/>
          </a:bodyPr>
          <a:lstStyle/>
          <a:p>
            <a:pPr indent="0" lvl="0" marL="12700" marR="0" rtl="0" algn="ctr">
              <a:lnSpc>
                <a:spcPct val="100000"/>
              </a:lnSpc>
              <a:spcBef>
                <a:spcPts val="0"/>
              </a:spcBef>
              <a:spcAft>
                <a:spcPts val="0"/>
              </a:spcAft>
              <a:buNone/>
            </a:pPr>
            <a:r>
              <a:rPr b="1" lang="en-US" sz="1800">
                <a:solidFill>
                  <a:schemeClr val="dk1"/>
                </a:solidFill>
                <a:latin typeface="Arial"/>
                <a:ea typeface="Arial"/>
                <a:cs typeface="Arial"/>
                <a:sym typeface="Arial"/>
              </a:rPr>
              <a:t>PM kế toán</a:t>
            </a:r>
            <a:endParaRPr b="1" sz="1800">
              <a:solidFill>
                <a:schemeClr val="dk1"/>
              </a:solidFill>
              <a:latin typeface="Arial"/>
              <a:ea typeface="Arial"/>
              <a:cs typeface="Arial"/>
              <a:sym typeface="Arial"/>
            </a:endParaRPr>
          </a:p>
        </p:txBody>
      </p:sp>
      <p:sp>
        <p:nvSpPr>
          <p:cNvPr id="126" name="Google Shape;126;p14"/>
          <p:cNvSpPr/>
          <p:nvPr/>
        </p:nvSpPr>
        <p:spPr>
          <a:xfrm>
            <a:off x="6248400" y="4708525"/>
            <a:ext cx="1981200" cy="762000"/>
          </a:xfrm>
          <a:custGeom>
            <a:rect b="b" l="l" r="r" t="t"/>
            <a:pathLst>
              <a:path extrusionOk="0" h="762000" w="1600200">
                <a:moveTo>
                  <a:pt x="1473200" y="0"/>
                </a:moveTo>
                <a:lnTo>
                  <a:pt x="127000" y="0"/>
                </a:lnTo>
                <a:lnTo>
                  <a:pt x="77581" y="9985"/>
                </a:lnTo>
                <a:lnTo>
                  <a:pt x="37211" y="37211"/>
                </a:lnTo>
                <a:lnTo>
                  <a:pt x="9985" y="77581"/>
                </a:lnTo>
                <a:lnTo>
                  <a:pt x="0" y="127000"/>
                </a:lnTo>
                <a:lnTo>
                  <a:pt x="0" y="635000"/>
                </a:lnTo>
                <a:lnTo>
                  <a:pt x="9985" y="684418"/>
                </a:lnTo>
                <a:lnTo>
                  <a:pt x="37211" y="724789"/>
                </a:lnTo>
                <a:lnTo>
                  <a:pt x="77581" y="752014"/>
                </a:lnTo>
                <a:lnTo>
                  <a:pt x="127000" y="762000"/>
                </a:lnTo>
                <a:lnTo>
                  <a:pt x="1473200" y="762000"/>
                </a:lnTo>
                <a:lnTo>
                  <a:pt x="1522618" y="752014"/>
                </a:lnTo>
                <a:lnTo>
                  <a:pt x="1562989" y="724789"/>
                </a:lnTo>
                <a:lnTo>
                  <a:pt x="1590214" y="684418"/>
                </a:lnTo>
                <a:lnTo>
                  <a:pt x="1600200" y="635000"/>
                </a:lnTo>
                <a:lnTo>
                  <a:pt x="1600200" y="127000"/>
                </a:lnTo>
                <a:lnTo>
                  <a:pt x="1590214" y="77581"/>
                </a:lnTo>
                <a:lnTo>
                  <a:pt x="1562989" y="37211"/>
                </a:lnTo>
                <a:lnTo>
                  <a:pt x="1522618" y="9985"/>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7" name="Google Shape;127;p14"/>
          <p:cNvSpPr/>
          <p:nvPr/>
        </p:nvSpPr>
        <p:spPr>
          <a:xfrm>
            <a:off x="6248400" y="4708525"/>
            <a:ext cx="1981200" cy="762000"/>
          </a:xfrm>
          <a:custGeom>
            <a:rect b="b" l="l" r="r" t="t"/>
            <a:pathLst>
              <a:path extrusionOk="0" h="762000" w="1600200">
                <a:moveTo>
                  <a:pt x="0" y="127000"/>
                </a:moveTo>
                <a:lnTo>
                  <a:pt x="9985" y="77581"/>
                </a:lnTo>
                <a:lnTo>
                  <a:pt x="37211" y="37210"/>
                </a:lnTo>
                <a:lnTo>
                  <a:pt x="77581" y="9985"/>
                </a:lnTo>
                <a:lnTo>
                  <a:pt x="127000" y="0"/>
                </a:lnTo>
                <a:lnTo>
                  <a:pt x="1473200" y="0"/>
                </a:lnTo>
                <a:lnTo>
                  <a:pt x="1522618" y="9985"/>
                </a:lnTo>
                <a:lnTo>
                  <a:pt x="1562989" y="37211"/>
                </a:lnTo>
                <a:lnTo>
                  <a:pt x="1590214" y="77581"/>
                </a:lnTo>
                <a:lnTo>
                  <a:pt x="1600200" y="127000"/>
                </a:lnTo>
                <a:lnTo>
                  <a:pt x="1600200" y="635000"/>
                </a:lnTo>
                <a:lnTo>
                  <a:pt x="1590214" y="684418"/>
                </a:lnTo>
                <a:lnTo>
                  <a:pt x="1562989" y="724788"/>
                </a:lnTo>
                <a:lnTo>
                  <a:pt x="1522618" y="752014"/>
                </a:lnTo>
                <a:lnTo>
                  <a:pt x="1473200" y="762000"/>
                </a:lnTo>
                <a:lnTo>
                  <a:pt x="127000" y="762000"/>
                </a:lnTo>
                <a:lnTo>
                  <a:pt x="77581" y="752014"/>
                </a:lnTo>
                <a:lnTo>
                  <a:pt x="37211" y="724789"/>
                </a:lnTo>
                <a:lnTo>
                  <a:pt x="9985" y="684418"/>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28" name="Google Shape;128;p14"/>
          <p:cNvSpPr txBox="1"/>
          <p:nvPr/>
        </p:nvSpPr>
        <p:spPr>
          <a:xfrm>
            <a:off x="6452996" y="4773548"/>
            <a:ext cx="1478824" cy="566822"/>
          </a:xfrm>
          <a:prstGeom prst="rect">
            <a:avLst/>
          </a:prstGeom>
          <a:solidFill>
            <a:srgbClr val="CCC0D9"/>
          </a:solidFill>
          <a:ln>
            <a:noFill/>
          </a:ln>
        </p:spPr>
        <p:txBody>
          <a:bodyPr anchorCtr="0" anchor="t" bIns="0" lIns="0" spcFirstLastPara="1" rIns="0" wrap="square" tIns="12700">
            <a:spAutoFit/>
          </a:bodyPr>
          <a:lstStyle/>
          <a:p>
            <a:pPr indent="12065" lvl="0" marL="12700" marR="508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  quản lý kho</a:t>
            </a:r>
            <a:endParaRPr b="1" sz="1800">
              <a:solidFill>
                <a:schemeClr val="dk1"/>
              </a:solidFill>
              <a:latin typeface="Arial"/>
              <a:ea typeface="Arial"/>
              <a:cs typeface="Arial"/>
              <a:sym typeface="Arial"/>
            </a:endParaRPr>
          </a:p>
        </p:txBody>
      </p:sp>
      <p:sp>
        <p:nvSpPr>
          <p:cNvPr id="129" name="Google Shape;129;p14"/>
          <p:cNvSpPr/>
          <p:nvPr/>
        </p:nvSpPr>
        <p:spPr>
          <a:xfrm>
            <a:off x="3634866" y="5089525"/>
            <a:ext cx="1981200" cy="762000"/>
          </a:xfrm>
          <a:custGeom>
            <a:rect b="b" l="l" r="r" t="t"/>
            <a:pathLst>
              <a:path extrusionOk="0" h="762000" w="1600200">
                <a:moveTo>
                  <a:pt x="1473200" y="0"/>
                </a:moveTo>
                <a:lnTo>
                  <a:pt x="127000" y="0"/>
                </a:lnTo>
                <a:lnTo>
                  <a:pt x="77581" y="9985"/>
                </a:lnTo>
                <a:lnTo>
                  <a:pt x="37211" y="37211"/>
                </a:lnTo>
                <a:lnTo>
                  <a:pt x="9985" y="77581"/>
                </a:lnTo>
                <a:lnTo>
                  <a:pt x="0" y="127000"/>
                </a:lnTo>
                <a:lnTo>
                  <a:pt x="0" y="635000"/>
                </a:lnTo>
                <a:lnTo>
                  <a:pt x="9985" y="684434"/>
                </a:lnTo>
                <a:lnTo>
                  <a:pt x="37211" y="724803"/>
                </a:lnTo>
                <a:lnTo>
                  <a:pt x="77581" y="752019"/>
                </a:lnTo>
                <a:lnTo>
                  <a:pt x="127000" y="762000"/>
                </a:lnTo>
                <a:lnTo>
                  <a:pt x="1473200" y="762000"/>
                </a:lnTo>
                <a:lnTo>
                  <a:pt x="1522672" y="752019"/>
                </a:lnTo>
                <a:lnTo>
                  <a:pt x="1563036" y="724803"/>
                </a:lnTo>
                <a:lnTo>
                  <a:pt x="1590232" y="684434"/>
                </a:lnTo>
                <a:lnTo>
                  <a:pt x="1600200" y="635000"/>
                </a:lnTo>
                <a:lnTo>
                  <a:pt x="1600200" y="127000"/>
                </a:lnTo>
                <a:lnTo>
                  <a:pt x="1590232" y="77581"/>
                </a:lnTo>
                <a:lnTo>
                  <a:pt x="1563036" y="37211"/>
                </a:lnTo>
                <a:lnTo>
                  <a:pt x="1522672" y="9985"/>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0" name="Google Shape;130;p14"/>
          <p:cNvSpPr/>
          <p:nvPr/>
        </p:nvSpPr>
        <p:spPr>
          <a:xfrm>
            <a:off x="3634866" y="5089525"/>
            <a:ext cx="1981200" cy="762000"/>
          </a:xfrm>
          <a:custGeom>
            <a:rect b="b" l="l" r="r" t="t"/>
            <a:pathLst>
              <a:path extrusionOk="0" h="762000" w="1600200">
                <a:moveTo>
                  <a:pt x="0" y="127000"/>
                </a:moveTo>
                <a:lnTo>
                  <a:pt x="9985" y="77581"/>
                </a:lnTo>
                <a:lnTo>
                  <a:pt x="37211" y="37210"/>
                </a:lnTo>
                <a:lnTo>
                  <a:pt x="77581" y="9985"/>
                </a:lnTo>
                <a:lnTo>
                  <a:pt x="127000" y="0"/>
                </a:lnTo>
                <a:lnTo>
                  <a:pt x="1473200" y="0"/>
                </a:lnTo>
                <a:lnTo>
                  <a:pt x="1522672" y="9985"/>
                </a:lnTo>
                <a:lnTo>
                  <a:pt x="1563036" y="37211"/>
                </a:lnTo>
                <a:lnTo>
                  <a:pt x="1590232" y="77581"/>
                </a:lnTo>
                <a:lnTo>
                  <a:pt x="1600200" y="127000"/>
                </a:lnTo>
                <a:lnTo>
                  <a:pt x="1600200" y="635000"/>
                </a:lnTo>
                <a:lnTo>
                  <a:pt x="1590232" y="684434"/>
                </a:lnTo>
                <a:lnTo>
                  <a:pt x="1563036" y="724803"/>
                </a:lnTo>
                <a:lnTo>
                  <a:pt x="1522672" y="752019"/>
                </a:lnTo>
                <a:lnTo>
                  <a:pt x="1473200" y="762000"/>
                </a:lnTo>
                <a:lnTo>
                  <a:pt x="127000" y="762000"/>
                </a:lnTo>
                <a:lnTo>
                  <a:pt x="77581" y="752019"/>
                </a:lnTo>
                <a:lnTo>
                  <a:pt x="37211" y="724803"/>
                </a:lnTo>
                <a:lnTo>
                  <a:pt x="9985" y="684434"/>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1" name="Google Shape;131;p14"/>
          <p:cNvSpPr txBox="1"/>
          <p:nvPr/>
        </p:nvSpPr>
        <p:spPr>
          <a:xfrm>
            <a:off x="3791839" y="5154625"/>
            <a:ext cx="1594394" cy="566822"/>
          </a:xfrm>
          <a:prstGeom prst="rect">
            <a:avLst/>
          </a:prstGeom>
          <a:solidFill>
            <a:srgbClr val="CCC0D9"/>
          </a:solidFill>
          <a:ln>
            <a:noFill/>
          </a:ln>
        </p:spPr>
        <p:txBody>
          <a:bodyPr anchorCtr="0" anchor="t" bIns="0" lIns="0" spcFirstLastPara="1" rIns="0" wrap="square" tIns="12700">
            <a:spAutoFit/>
          </a:bodyPr>
          <a:lstStyle/>
          <a:p>
            <a:pPr indent="0" lvl="0" marL="12700" marR="0" rtl="0" algn="ctr">
              <a:lnSpc>
                <a:spcPct val="100000"/>
              </a:lnSpc>
              <a:spcBef>
                <a:spcPts val="0"/>
              </a:spcBef>
              <a:spcAft>
                <a:spcPts val="0"/>
              </a:spcAft>
              <a:buNone/>
            </a:pPr>
            <a:r>
              <a:rPr b="1" lang="en-US" sz="1800">
                <a:solidFill>
                  <a:schemeClr val="dk1"/>
                </a:solidFill>
                <a:latin typeface="Arial"/>
                <a:ea typeface="Arial"/>
                <a:cs typeface="Arial"/>
                <a:sym typeface="Arial"/>
              </a:rPr>
              <a:t>Website giới</a:t>
            </a:r>
            <a:endParaRPr b="1" sz="1800">
              <a:solidFill>
                <a:schemeClr val="dk1"/>
              </a:solidFill>
              <a:latin typeface="Arial"/>
              <a:ea typeface="Arial"/>
              <a:cs typeface="Arial"/>
              <a:sym typeface="Arial"/>
            </a:endParaRPr>
          </a:p>
          <a:p>
            <a:pPr indent="0" lvl="0" marL="13970" marR="0" rtl="0" algn="ctr">
              <a:lnSpc>
                <a:spcPct val="100000"/>
              </a:lnSpc>
              <a:spcBef>
                <a:spcPts val="0"/>
              </a:spcBef>
              <a:spcAft>
                <a:spcPts val="0"/>
              </a:spcAft>
              <a:buNone/>
            </a:pPr>
            <a:r>
              <a:rPr b="1" lang="en-US" sz="1800">
                <a:solidFill>
                  <a:schemeClr val="dk1"/>
                </a:solidFill>
                <a:latin typeface="Arial"/>
                <a:ea typeface="Arial"/>
                <a:cs typeface="Arial"/>
                <a:sym typeface="Arial"/>
              </a:rPr>
              <a:t>thiệu, TMĐT</a:t>
            </a:r>
            <a:endParaRPr b="1" sz="1800">
              <a:solidFill>
                <a:schemeClr val="dk1"/>
              </a:solidFill>
              <a:latin typeface="Arial"/>
              <a:ea typeface="Arial"/>
              <a:cs typeface="Arial"/>
              <a:sym typeface="Arial"/>
            </a:endParaRPr>
          </a:p>
        </p:txBody>
      </p:sp>
      <p:sp>
        <p:nvSpPr>
          <p:cNvPr id="132" name="Google Shape;132;p14"/>
          <p:cNvSpPr/>
          <p:nvPr/>
        </p:nvSpPr>
        <p:spPr>
          <a:xfrm>
            <a:off x="3634866" y="1905000"/>
            <a:ext cx="1981200" cy="762000"/>
          </a:xfrm>
          <a:custGeom>
            <a:rect b="b" l="l" r="r" t="t"/>
            <a:pathLst>
              <a:path extrusionOk="0" h="762000" w="1600200">
                <a:moveTo>
                  <a:pt x="1473200" y="0"/>
                </a:moveTo>
                <a:lnTo>
                  <a:pt x="127000" y="0"/>
                </a:lnTo>
                <a:lnTo>
                  <a:pt x="77581" y="9985"/>
                </a:lnTo>
                <a:lnTo>
                  <a:pt x="37211" y="37211"/>
                </a:lnTo>
                <a:lnTo>
                  <a:pt x="9985" y="77581"/>
                </a:lnTo>
                <a:lnTo>
                  <a:pt x="0" y="127000"/>
                </a:lnTo>
                <a:lnTo>
                  <a:pt x="0" y="635000"/>
                </a:lnTo>
                <a:lnTo>
                  <a:pt x="9985" y="684418"/>
                </a:lnTo>
                <a:lnTo>
                  <a:pt x="37211" y="724788"/>
                </a:lnTo>
                <a:lnTo>
                  <a:pt x="77581" y="752014"/>
                </a:lnTo>
                <a:lnTo>
                  <a:pt x="127000" y="762000"/>
                </a:lnTo>
                <a:lnTo>
                  <a:pt x="1473200" y="762000"/>
                </a:lnTo>
                <a:lnTo>
                  <a:pt x="1522672" y="752014"/>
                </a:lnTo>
                <a:lnTo>
                  <a:pt x="1563036" y="724788"/>
                </a:lnTo>
                <a:lnTo>
                  <a:pt x="1590232" y="684418"/>
                </a:lnTo>
                <a:lnTo>
                  <a:pt x="1600200" y="635000"/>
                </a:lnTo>
                <a:lnTo>
                  <a:pt x="1600200" y="127000"/>
                </a:lnTo>
                <a:lnTo>
                  <a:pt x="1590232" y="77581"/>
                </a:lnTo>
                <a:lnTo>
                  <a:pt x="1563036" y="37211"/>
                </a:lnTo>
                <a:lnTo>
                  <a:pt x="1522672" y="9985"/>
                </a:lnTo>
                <a:lnTo>
                  <a:pt x="1473200"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3" name="Google Shape;133;p14"/>
          <p:cNvSpPr/>
          <p:nvPr/>
        </p:nvSpPr>
        <p:spPr>
          <a:xfrm>
            <a:off x="3634866" y="1905000"/>
            <a:ext cx="1981200" cy="762000"/>
          </a:xfrm>
          <a:custGeom>
            <a:rect b="b" l="l" r="r" t="t"/>
            <a:pathLst>
              <a:path extrusionOk="0" h="762000" w="1600200">
                <a:moveTo>
                  <a:pt x="0" y="127000"/>
                </a:moveTo>
                <a:lnTo>
                  <a:pt x="9985" y="77581"/>
                </a:lnTo>
                <a:lnTo>
                  <a:pt x="37211" y="37211"/>
                </a:lnTo>
                <a:lnTo>
                  <a:pt x="77581" y="9985"/>
                </a:lnTo>
                <a:lnTo>
                  <a:pt x="127000" y="0"/>
                </a:lnTo>
                <a:lnTo>
                  <a:pt x="1473200" y="0"/>
                </a:lnTo>
                <a:lnTo>
                  <a:pt x="1522672" y="9985"/>
                </a:lnTo>
                <a:lnTo>
                  <a:pt x="1563036" y="37211"/>
                </a:lnTo>
                <a:lnTo>
                  <a:pt x="1590232" y="77581"/>
                </a:lnTo>
                <a:lnTo>
                  <a:pt x="1600200" y="127000"/>
                </a:lnTo>
                <a:lnTo>
                  <a:pt x="1600200" y="635000"/>
                </a:lnTo>
                <a:lnTo>
                  <a:pt x="1590232" y="684418"/>
                </a:lnTo>
                <a:lnTo>
                  <a:pt x="1563036" y="724788"/>
                </a:lnTo>
                <a:lnTo>
                  <a:pt x="1522672" y="752014"/>
                </a:lnTo>
                <a:lnTo>
                  <a:pt x="1473200" y="762000"/>
                </a:lnTo>
                <a:lnTo>
                  <a:pt x="127000" y="762000"/>
                </a:lnTo>
                <a:lnTo>
                  <a:pt x="77581" y="752014"/>
                </a:lnTo>
                <a:lnTo>
                  <a:pt x="37211" y="724788"/>
                </a:lnTo>
                <a:lnTo>
                  <a:pt x="9985" y="684418"/>
                </a:lnTo>
                <a:lnTo>
                  <a:pt x="0" y="635000"/>
                </a:lnTo>
                <a:lnTo>
                  <a:pt x="0" y="127000"/>
                </a:lnTo>
                <a:close/>
              </a:path>
            </a:pathLst>
          </a:custGeom>
          <a:solidFill>
            <a:srgbClr val="CCC0D9"/>
          </a:solidFill>
          <a:ln cap="flat" cmpd="sng" w="9525">
            <a:solidFill>
              <a:srgbClr val="000000"/>
            </a:solidFill>
            <a:prstDash val="solid"/>
            <a:round/>
            <a:headEnd len="sm" w="sm" type="none"/>
            <a:tailEnd len="sm" w="sm" type="none"/>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4" name="Google Shape;134;p14"/>
          <p:cNvSpPr txBox="1"/>
          <p:nvPr/>
        </p:nvSpPr>
        <p:spPr>
          <a:xfrm>
            <a:off x="3782241" y="1975539"/>
            <a:ext cx="1524423" cy="566822"/>
          </a:xfrm>
          <a:prstGeom prst="rect">
            <a:avLst/>
          </a:prstGeom>
          <a:solidFill>
            <a:srgbClr val="CCC0D9"/>
          </a:solidFill>
          <a:ln>
            <a:noFill/>
          </a:ln>
        </p:spPr>
        <p:txBody>
          <a:bodyPr anchorCtr="0" anchor="t" bIns="0" lIns="0" spcFirstLastPara="1" rIns="0" wrap="square" tIns="12700">
            <a:spAutoFit/>
          </a:bodyPr>
          <a:lstStyle/>
          <a:p>
            <a:pPr indent="0" lvl="0" marL="44450" marR="0" rtl="0" algn="ctr">
              <a:lnSpc>
                <a:spcPct val="100000"/>
              </a:lnSpc>
              <a:spcBef>
                <a:spcPts val="0"/>
              </a:spcBef>
              <a:spcAft>
                <a:spcPts val="0"/>
              </a:spcAft>
              <a:buNone/>
            </a:pPr>
            <a:r>
              <a:rPr b="1" lang="en-US" sz="1800">
                <a:solidFill>
                  <a:schemeClr val="dk1"/>
                </a:solidFill>
                <a:latin typeface="Arial"/>
                <a:ea typeface="Arial"/>
                <a:cs typeface="Arial"/>
                <a:sym typeface="Arial"/>
              </a:rPr>
              <a:t>PM quản lý</a:t>
            </a:r>
            <a:endParaRPr b="1" sz="1800">
              <a:solidFill>
                <a:schemeClr val="dk1"/>
              </a:solidFill>
              <a:latin typeface="Arial"/>
              <a:ea typeface="Arial"/>
              <a:cs typeface="Arial"/>
              <a:sym typeface="Arial"/>
            </a:endParaRPr>
          </a:p>
          <a:p>
            <a:pPr indent="0" lvl="0" marL="12700" marR="0" rtl="0" algn="ctr">
              <a:lnSpc>
                <a:spcPct val="100000"/>
              </a:lnSpc>
              <a:spcBef>
                <a:spcPts val="0"/>
              </a:spcBef>
              <a:spcAft>
                <a:spcPts val="0"/>
              </a:spcAft>
              <a:buNone/>
            </a:pPr>
            <a:r>
              <a:rPr b="1" lang="en-US" sz="1800">
                <a:solidFill>
                  <a:schemeClr val="dk1"/>
                </a:solidFill>
                <a:latin typeface="Arial"/>
                <a:ea typeface="Arial"/>
                <a:cs typeface="Arial"/>
                <a:sym typeface="Arial"/>
              </a:rPr>
              <a:t>Sản xuất</a:t>
            </a:r>
            <a:endParaRPr b="1" sz="1800">
              <a:solidFill>
                <a:schemeClr val="dk1"/>
              </a:solidFill>
              <a:latin typeface="Arial"/>
              <a:ea typeface="Arial"/>
              <a:cs typeface="Arial"/>
              <a:sym typeface="Arial"/>
            </a:endParaRPr>
          </a:p>
        </p:txBody>
      </p:sp>
      <p:sp>
        <p:nvSpPr>
          <p:cNvPr id="135" name="Google Shape;135;p14"/>
          <p:cNvSpPr/>
          <p:nvPr/>
        </p:nvSpPr>
        <p:spPr>
          <a:xfrm>
            <a:off x="5231637" y="2895600"/>
            <a:ext cx="976449" cy="530860"/>
          </a:xfrm>
          <a:custGeom>
            <a:rect b="b" l="l" r="r" t="t"/>
            <a:pathLst>
              <a:path extrusionOk="0" h="530860" w="788670">
                <a:moveTo>
                  <a:pt x="767257" y="14009"/>
                </a:moveTo>
                <a:lnTo>
                  <a:pt x="754564" y="14797"/>
                </a:lnTo>
                <a:lnTo>
                  <a:pt x="0" y="520191"/>
                </a:lnTo>
                <a:lnTo>
                  <a:pt x="6985" y="530733"/>
                </a:lnTo>
                <a:lnTo>
                  <a:pt x="761693" y="25448"/>
                </a:lnTo>
                <a:lnTo>
                  <a:pt x="767257" y="14009"/>
                </a:lnTo>
                <a:close/>
              </a:path>
              <a:path extrusionOk="0" h="530860" w="788670">
                <a:moveTo>
                  <a:pt x="787360" y="1650"/>
                </a:moveTo>
                <a:lnTo>
                  <a:pt x="774191" y="1650"/>
                </a:lnTo>
                <a:lnTo>
                  <a:pt x="781303" y="12319"/>
                </a:lnTo>
                <a:lnTo>
                  <a:pt x="761693" y="25448"/>
                </a:lnTo>
                <a:lnTo>
                  <a:pt x="733425" y="83565"/>
                </a:lnTo>
                <a:lnTo>
                  <a:pt x="731901" y="86740"/>
                </a:lnTo>
                <a:lnTo>
                  <a:pt x="733171" y="90550"/>
                </a:lnTo>
                <a:lnTo>
                  <a:pt x="739521" y="93599"/>
                </a:lnTo>
                <a:lnTo>
                  <a:pt x="743331" y="92201"/>
                </a:lnTo>
                <a:lnTo>
                  <a:pt x="744854" y="89153"/>
                </a:lnTo>
                <a:lnTo>
                  <a:pt x="787360" y="1650"/>
                </a:lnTo>
                <a:close/>
              </a:path>
              <a:path extrusionOk="0" h="530860" w="788670">
                <a:moveTo>
                  <a:pt x="775885" y="4190"/>
                </a:moveTo>
                <a:lnTo>
                  <a:pt x="772033" y="4190"/>
                </a:lnTo>
                <a:lnTo>
                  <a:pt x="778128" y="13335"/>
                </a:lnTo>
                <a:lnTo>
                  <a:pt x="767257" y="14009"/>
                </a:lnTo>
                <a:lnTo>
                  <a:pt x="761693" y="25448"/>
                </a:lnTo>
                <a:lnTo>
                  <a:pt x="781303" y="12319"/>
                </a:lnTo>
                <a:lnTo>
                  <a:pt x="775885" y="4190"/>
                </a:lnTo>
                <a:close/>
              </a:path>
              <a:path extrusionOk="0" h="530860" w="788670">
                <a:moveTo>
                  <a:pt x="788162" y="0"/>
                </a:moveTo>
                <a:lnTo>
                  <a:pt x="689228" y="6096"/>
                </a:lnTo>
                <a:lnTo>
                  <a:pt x="685800" y="6350"/>
                </a:lnTo>
                <a:lnTo>
                  <a:pt x="683133" y="9398"/>
                </a:lnTo>
                <a:lnTo>
                  <a:pt x="683387" y="12826"/>
                </a:lnTo>
                <a:lnTo>
                  <a:pt x="683513" y="16383"/>
                </a:lnTo>
                <a:lnTo>
                  <a:pt x="686562" y="19050"/>
                </a:lnTo>
                <a:lnTo>
                  <a:pt x="754564" y="14797"/>
                </a:lnTo>
                <a:lnTo>
                  <a:pt x="774191" y="1650"/>
                </a:lnTo>
                <a:lnTo>
                  <a:pt x="787360" y="1650"/>
                </a:lnTo>
                <a:lnTo>
                  <a:pt x="788162" y="0"/>
                </a:lnTo>
                <a:close/>
              </a:path>
              <a:path extrusionOk="0" h="530860" w="788670">
                <a:moveTo>
                  <a:pt x="774191" y="1650"/>
                </a:moveTo>
                <a:lnTo>
                  <a:pt x="754564" y="14797"/>
                </a:lnTo>
                <a:lnTo>
                  <a:pt x="767257" y="14009"/>
                </a:lnTo>
                <a:lnTo>
                  <a:pt x="772033" y="4190"/>
                </a:lnTo>
                <a:lnTo>
                  <a:pt x="775885" y="4190"/>
                </a:lnTo>
                <a:lnTo>
                  <a:pt x="774191" y="1650"/>
                </a:lnTo>
                <a:close/>
              </a:path>
              <a:path extrusionOk="0" h="530860" w="788670">
                <a:moveTo>
                  <a:pt x="772033" y="4190"/>
                </a:moveTo>
                <a:lnTo>
                  <a:pt x="767257" y="14009"/>
                </a:lnTo>
                <a:lnTo>
                  <a:pt x="778128" y="13335"/>
                </a:lnTo>
                <a:lnTo>
                  <a:pt x="772033" y="419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6" name="Google Shape;136;p14"/>
          <p:cNvSpPr/>
          <p:nvPr/>
        </p:nvSpPr>
        <p:spPr>
          <a:xfrm>
            <a:off x="4383278" y="2819400"/>
            <a:ext cx="128149" cy="339090"/>
          </a:xfrm>
          <a:custGeom>
            <a:rect b="b" l="l" r="r" t="t"/>
            <a:pathLst>
              <a:path extrusionOk="0" h="339089" w="103504">
                <a:moveTo>
                  <a:pt x="51752" y="25218"/>
                </a:moveTo>
                <a:lnTo>
                  <a:pt x="45465" y="35995"/>
                </a:lnTo>
                <a:lnTo>
                  <a:pt x="45338" y="338963"/>
                </a:lnTo>
                <a:lnTo>
                  <a:pt x="58038" y="338963"/>
                </a:lnTo>
                <a:lnTo>
                  <a:pt x="58038" y="35995"/>
                </a:lnTo>
                <a:lnTo>
                  <a:pt x="51752" y="25218"/>
                </a:lnTo>
                <a:close/>
              </a:path>
              <a:path extrusionOk="0" h="339089" w="103504">
                <a:moveTo>
                  <a:pt x="51688" y="0"/>
                </a:moveTo>
                <a:lnTo>
                  <a:pt x="0" y="88646"/>
                </a:lnTo>
                <a:lnTo>
                  <a:pt x="1016" y="92455"/>
                </a:lnTo>
                <a:lnTo>
                  <a:pt x="7112" y="96012"/>
                </a:lnTo>
                <a:lnTo>
                  <a:pt x="11049" y="94996"/>
                </a:lnTo>
                <a:lnTo>
                  <a:pt x="45338" y="36213"/>
                </a:lnTo>
                <a:lnTo>
                  <a:pt x="45338" y="12573"/>
                </a:lnTo>
                <a:lnTo>
                  <a:pt x="59038" y="12573"/>
                </a:lnTo>
                <a:lnTo>
                  <a:pt x="51688" y="0"/>
                </a:lnTo>
                <a:close/>
              </a:path>
              <a:path extrusionOk="0" h="339089" w="103504">
                <a:moveTo>
                  <a:pt x="59038" y="12573"/>
                </a:moveTo>
                <a:lnTo>
                  <a:pt x="58038" y="12573"/>
                </a:lnTo>
                <a:lnTo>
                  <a:pt x="58165" y="36213"/>
                </a:lnTo>
                <a:lnTo>
                  <a:pt x="92456" y="94996"/>
                </a:lnTo>
                <a:lnTo>
                  <a:pt x="96393" y="96012"/>
                </a:lnTo>
                <a:lnTo>
                  <a:pt x="99441" y="94234"/>
                </a:lnTo>
                <a:lnTo>
                  <a:pt x="102362" y="92455"/>
                </a:lnTo>
                <a:lnTo>
                  <a:pt x="103505" y="88646"/>
                </a:lnTo>
                <a:lnTo>
                  <a:pt x="59038" y="12573"/>
                </a:lnTo>
                <a:close/>
              </a:path>
              <a:path extrusionOk="0" h="339089" w="103504">
                <a:moveTo>
                  <a:pt x="58038" y="12573"/>
                </a:moveTo>
                <a:lnTo>
                  <a:pt x="45338" y="12573"/>
                </a:lnTo>
                <a:lnTo>
                  <a:pt x="45338" y="36213"/>
                </a:lnTo>
                <a:lnTo>
                  <a:pt x="51752" y="25218"/>
                </a:lnTo>
                <a:lnTo>
                  <a:pt x="46227" y="15748"/>
                </a:lnTo>
                <a:lnTo>
                  <a:pt x="58038" y="15748"/>
                </a:lnTo>
                <a:lnTo>
                  <a:pt x="58038" y="12573"/>
                </a:lnTo>
                <a:close/>
              </a:path>
              <a:path extrusionOk="0" h="339089" w="103504">
                <a:moveTo>
                  <a:pt x="58038" y="15748"/>
                </a:moveTo>
                <a:lnTo>
                  <a:pt x="57276" y="15748"/>
                </a:lnTo>
                <a:lnTo>
                  <a:pt x="51752" y="25218"/>
                </a:lnTo>
                <a:lnTo>
                  <a:pt x="58038" y="35995"/>
                </a:lnTo>
                <a:lnTo>
                  <a:pt x="58038" y="15748"/>
                </a:lnTo>
                <a:close/>
              </a:path>
              <a:path extrusionOk="0" h="339089" w="103504">
                <a:moveTo>
                  <a:pt x="57276" y="15748"/>
                </a:moveTo>
                <a:lnTo>
                  <a:pt x="46227" y="15748"/>
                </a:lnTo>
                <a:lnTo>
                  <a:pt x="51752" y="25218"/>
                </a:lnTo>
                <a:lnTo>
                  <a:pt x="57276" y="15748"/>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7" name="Google Shape;137;p14"/>
          <p:cNvSpPr/>
          <p:nvPr/>
        </p:nvSpPr>
        <p:spPr>
          <a:xfrm>
            <a:off x="2895599" y="2895600"/>
            <a:ext cx="919843" cy="530860"/>
          </a:xfrm>
          <a:custGeom>
            <a:rect b="b" l="l" r="r" t="t"/>
            <a:pathLst>
              <a:path extrusionOk="0" h="530860" w="742950">
                <a:moveTo>
                  <a:pt x="20472" y="14558"/>
                </a:moveTo>
                <a:lnTo>
                  <a:pt x="25653" y="25986"/>
                </a:lnTo>
                <a:lnTo>
                  <a:pt x="735584" y="530605"/>
                </a:lnTo>
                <a:lnTo>
                  <a:pt x="742950" y="520319"/>
                </a:lnTo>
                <a:lnTo>
                  <a:pt x="32992" y="15680"/>
                </a:lnTo>
                <a:lnTo>
                  <a:pt x="20472" y="14558"/>
                </a:lnTo>
                <a:close/>
              </a:path>
              <a:path extrusionOk="0" h="530860" w="742950">
                <a:moveTo>
                  <a:pt x="0" y="0"/>
                </a:moveTo>
                <a:lnTo>
                  <a:pt x="40767" y="90297"/>
                </a:lnTo>
                <a:lnTo>
                  <a:pt x="42291" y="93472"/>
                </a:lnTo>
                <a:lnTo>
                  <a:pt x="45974" y="94869"/>
                </a:lnTo>
                <a:lnTo>
                  <a:pt x="49275" y="93472"/>
                </a:lnTo>
                <a:lnTo>
                  <a:pt x="52450" y="91948"/>
                </a:lnTo>
                <a:lnTo>
                  <a:pt x="53848" y="88264"/>
                </a:lnTo>
                <a:lnTo>
                  <a:pt x="52450" y="85089"/>
                </a:lnTo>
                <a:lnTo>
                  <a:pt x="25653" y="25986"/>
                </a:lnTo>
                <a:lnTo>
                  <a:pt x="6604" y="12446"/>
                </a:lnTo>
                <a:lnTo>
                  <a:pt x="13969" y="2159"/>
                </a:lnTo>
                <a:lnTo>
                  <a:pt x="23964" y="2159"/>
                </a:lnTo>
                <a:lnTo>
                  <a:pt x="0" y="0"/>
                </a:lnTo>
                <a:close/>
              </a:path>
              <a:path extrusionOk="0" h="530860" w="742950">
                <a:moveTo>
                  <a:pt x="13969" y="2159"/>
                </a:moveTo>
                <a:lnTo>
                  <a:pt x="6604" y="12446"/>
                </a:lnTo>
                <a:lnTo>
                  <a:pt x="25653" y="25986"/>
                </a:lnTo>
                <a:lnTo>
                  <a:pt x="20472" y="14558"/>
                </a:lnTo>
                <a:lnTo>
                  <a:pt x="9651" y="13588"/>
                </a:lnTo>
                <a:lnTo>
                  <a:pt x="16001" y="4699"/>
                </a:lnTo>
                <a:lnTo>
                  <a:pt x="17543" y="4699"/>
                </a:lnTo>
                <a:lnTo>
                  <a:pt x="13969" y="2159"/>
                </a:lnTo>
                <a:close/>
              </a:path>
              <a:path extrusionOk="0" h="530860" w="742950">
                <a:moveTo>
                  <a:pt x="23964" y="2159"/>
                </a:moveTo>
                <a:lnTo>
                  <a:pt x="13969" y="2159"/>
                </a:lnTo>
                <a:lnTo>
                  <a:pt x="32992" y="15680"/>
                </a:lnTo>
                <a:lnTo>
                  <a:pt x="97536" y="21462"/>
                </a:lnTo>
                <a:lnTo>
                  <a:pt x="101092" y="21844"/>
                </a:lnTo>
                <a:lnTo>
                  <a:pt x="104139" y="19303"/>
                </a:lnTo>
                <a:lnTo>
                  <a:pt x="104401" y="15680"/>
                </a:lnTo>
                <a:lnTo>
                  <a:pt x="104775" y="12319"/>
                </a:lnTo>
                <a:lnTo>
                  <a:pt x="102107" y="9144"/>
                </a:lnTo>
                <a:lnTo>
                  <a:pt x="98679" y="8889"/>
                </a:lnTo>
                <a:lnTo>
                  <a:pt x="23964" y="2159"/>
                </a:lnTo>
                <a:close/>
              </a:path>
              <a:path extrusionOk="0" h="530860" w="742950">
                <a:moveTo>
                  <a:pt x="17543" y="4699"/>
                </a:moveTo>
                <a:lnTo>
                  <a:pt x="16001" y="4699"/>
                </a:lnTo>
                <a:lnTo>
                  <a:pt x="20472" y="14558"/>
                </a:lnTo>
                <a:lnTo>
                  <a:pt x="32992" y="15680"/>
                </a:lnTo>
                <a:lnTo>
                  <a:pt x="17543" y="4699"/>
                </a:lnTo>
                <a:close/>
              </a:path>
              <a:path extrusionOk="0" h="530860" w="742950">
                <a:moveTo>
                  <a:pt x="16001" y="4699"/>
                </a:moveTo>
                <a:lnTo>
                  <a:pt x="9651" y="13588"/>
                </a:lnTo>
                <a:lnTo>
                  <a:pt x="20472" y="14558"/>
                </a:lnTo>
                <a:lnTo>
                  <a:pt x="16001" y="4699"/>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8" name="Google Shape;138;p14"/>
          <p:cNvSpPr/>
          <p:nvPr/>
        </p:nvSpPr>
        <p:spPr>
          <a:xfrm>
            <a:off x="2895600" y="3750309"/>
            <a:ext cx="522817" cy="103505"/>
          </a:xfrm>
          <a:custGeom>
            <a:rect b="b" l="l" r="r" t="t"/>
            <a:pathLst>
              <a:path extrusionOk="0" h="103504" w="422275">
                <a:moveTo>
                  <a:pt x="88645" y="0"/>
                </a:moveTo>
                <a:lnTo>
                  <a:pt x="0" y="51688"/>
                </a:lnTo>
                <a:lnTo>
                  <a:pt x="88645" y="103504"/>
                </a:lnTo>
                <a:lnTo>
                  <a:pt x="92456" y="102488"/>
                </a:lnTo>
                <a:lnTo>
                  <a:pt x="96012" y="96392"/>
                </a:lnTo>
                <a:lnTo>
                  <a:pt x="94995" y="92456"/>
                </a:lnTo>
                <a:lnTo>
                  <a:pt x="36007" y="58046"/>
                </a:lnTo>
                <a:lnTo>
                  <a:pt x="12573" y="58038"/>
                </a:lnTo>
                <a:lnTo>
                  <a:pt x="12573" y="45338"/>
                </a:lnTo>
                <a:lnTo>
                  <a:pt x="36213" y="45338"/>
                </a:lnTo>
                <a:lnTo>
                  <a:pt x="94995" y="11048"/>
                </a:lnTo>
                <a:lnTo>
                  <a:pt x="96012" y="7112"/>
                </a:lnTo>
                <a:lnTo>
                  <a:pt x="92456" y="1015"/>
                </a:lnTo>
                <a:lnTo>
                  <a:pt x="88645" y="0"/>
                </a:lnTo>
                <a:close/>
              </a:path>
              <a:path extrusionOk="0" h="103504" w="422275">
                <a:moveTo>
                  <a:pt x="36200" y="45346"/>
                </a:moveTo>
                <a:lnTo>
                  <a:pt x="25218" y="51752"/>
                </a:lnTo>
                <a:lnTo>
                  <a:pt x="36007" y="58046"/>
                </a:lnTo>
                <a:lnTo>
                  <a:pt x="421766" y="58165"/>
                </a:lnTo>
                <a:lnTo>
                  <a:pt x="421766" y="45465"/>
                </a:lnTo>
                <a:lnTo>
                  <a:pt x="36200" y="45346"/>
                </a:lnTo>
                <a:close/>
              </a:path>
              <a:path extrusionOk="0" h="103504" w="422275">
                <a:moveTo>
                  <a:pt x="12573" y="45338"/>
                </a:moveTo>
                <a:lnTo>
                  <a:pt x="12573" y="58038"/>
                </a:lnTo>
                <a:lnTo>
                  <a:pt x="36007" y="58046"/>
                </a:lnTo>
                <a:lnTo>
                  <a:pt x="34689" y="57276"/>
                </a:lnTo>
                <a:lnTo>
                  <a:pt x="15748" y="57276"/>
                </a:lnTo>
                <a:lnTo>
                  <a:pt x="15748" y="46227"/>
                </a:lnTo>
                <a:lnTo>
                  <a:pt x="34689" y="46227"/>
                </a:lnTo>
                <a:lnTo>
                  <a:pt x="36200" y="45346"/>
                </a:lnTo>
                <a:lnTo>
                  <a:pt x="12573" y="45338"/>
                </a:lnTo>
                <a:close/>
              </a:path>
              <a:path extrusionOk="0" h="103504" w="422275">
                <a:moveTo>
                  <a:pt x="15748" y="46227"/>
                </a:moveTo>
                <a:lnTo>
                  <a:pt x="15748" y="57276"/>
                </a:lnTo>
                <a:lnTo>
                  <a:pt x="25218" y="51752"/>
                </a:lnTo>
                <a:lnTo>
                  <a:pt x="15748" y="46227"/>
                </a:lnTo>
                <a:close/>
              </a:path>
              <a:path extrusionOk="0" h="103504" w="422275">
                <a:moveTo>
                  <a:pt x="25218" y="51752"/>
                </a:moveTo>
                <a:lnTo>
                  <a:pt x="15748" y="57276"/>
                </a:lnTo>
                <a:lnTo>
                  <a:pt x="34689" y="57276"/>
                </a:lnTo>
                <a:lnTo>
                  <a:pt x="25218" y="51752"/>
                </a:lnTo>
                <a:close/>
              </a:path>
              <a:path extrusionOk="0" h="103504" w="422275">
                <a:moveTo>
                  <a:pt x="34689" y="46227"/>
                </a:moveTo>
                <a:lnTo>
                  <a:pt x="15748" y="46227"/>
                </a:lnTo>
                <a:lnTo>
                  <a:pt x="25218" y="51752"/>
                </a:lnTo>
                <a:lnTo>
                  <a:pt x="34689" y="46227"/>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9" name="Google Shape;139;p14"/>
          <p:cNvSpPr/>
          <p:nvPr/>
        </p:nvSpPr>
        <p:spPr>
          <a:xfrm>
            <a:off x="2736849" y="4266946"/>
            <a:ext cx="921415" cy="698500"/>
          </a:xfrm>
          <a:custGeom>
            <a:rect b="b" l="l" r="r" t="t"/>
            <a:pathLst>
              <a:path extrusionOk="0" h="698500" w="744220">
                <a:moveTo>
                  <a:pt x="32766" y="598169"/>
                </a:moveTo>
                <a:lnTo>
                  <a:pt x="29210" y="600074"/>
                </a:lnTo>
                <a:lnTo>
                  <a:pt x="0" y="698372"/>
                </a:lnTo>
                <a:lnTo>
                  <a:pt x="17196" y="694435"/>
                </a:lnTo>
                <a:lnTo>
                  <a:pt x="13462" y="694435"/>
                </a:lnTo>
                <a:lnTo>
                  <a:pt x="4825" y="685164"/>
                </a:lnTo>
                <a:lnTo>
                  <a:pt x="21940" y="669104"/>
                </a:lnTo>
                <a:lnTo>
                  <a:pt x="40386" y="607059"/>
                </a:lnTo>
                <a:lnTo>
                  <a:pt x="41401" y="603757"/>
                </a:lnTo>
                <a:lnTo>
                  <a:pt x="39497" y="600201"/>
                </a:lnTo>
                <a:lnTo>
                  <a:pt x="36068" y="599185"/>
                </a:lnTo>
                <a:lnTo>
                  <a:pt x="32766" y="598169"/>
                </a:lnTo>
                <a:close/>
              </a:path>
              <a:path extrusionOk="0" h="698500" w="744220">
                <a:moveTo>
                  <a:pt x="21940" y="669104"/>
                </a:moveTo>
                <a:lnTo>
                  <a:pt x="4825" y="685164"/>
                </a:lnTo>
                <a:lnTo>
                  <a:pt x="13462" y="694435"/>
                </a:lnTo>
                <a:lnTo>
                  <a:pt x="16439" y="691641"/>
                </a:lnTo>
                <a:lnTo>
                  <a:pt x="15239" y="691641"/>
                </a:lnTo>
                <a:lnTo>
                  <a:pt x="7747" y="683640"/>
                </a:lnTo>
                <a:lnTo>
                  <a:pt x="18339" y="681215"/>
                </a:lnTo>
                <a:lnTo>
                  <a:pt x="21940" y="669104"/>
                </a:lnTo>
                <a:close/>
              </a:path>
              <a:path extrusionOk="0" h="698500" w="744220">
                <a:moveTo>
                  <a:pt x="97155" y="663066"/>
                </a:moveTo>
                <a:lnTo>
                  <a:pt x="93725" y="663955"/>
                </a:lnTo>
                <a:lnTo>
                  <a:pt x="30525" y="678425"/>
                </a:lnTo>
                <a:lnTo>
                  <a:pt x="13462" y="694435"/>
                </a:lnTo>
                <a:lnTo>
                  <a:pt x="17196" y="694435"/>
                </a:lnTo>
                <a:lnTo>
                  <a:pt x="99949" y="675512"/>
                </a:lnTo>
                <a:lnTo>
                  <a:pt x="102107" y="672083"/>
                </a:lnTo>
                <a:lnTo>
                  <a:pt x="100583" y="665226"/>
                </a:lnTo>
                <a:lnTo>
                  <a:pt x="97155" y="663066"/>
                </a:lnTo>
                <a:close/>
              </a:path>
              <a:path extrusionOk="0" h="698500" w="744220">
                <a:moveTo>
                  <a:pt x="18339" y="681215"/>
                </a:moveTo>
                <a:lnTo>
                  <a:pt x="7747" y="683640"/>
                </a:lnTo>
                <a:lnTo>
                  <a:pt x="15239" y="691641"/>
                </a:lnTo>
                <a:lnTo>
                  <a:pt x="18339" y="681215"/>
                </a:lnTo>
                <a:close/>
              </a:path>
              <a:path extrusionOk="0" h="698500" w="744220">
                <a:moveTo>
                  <a:pt x="30525" y="678425"/>
                </a:moveTo>
                <a:lnTo>
                  <a:pt x="18339" y="681215"/>
                </a:lnTo>
                <a:lnTo>
                  <a:pt x="15239" y="691641"/>
                </a:lnTo>
                <a:lnTo>
                  <a:pt x="16439" y="691641"/>
                </a:lnTo>
                <a:lnTo>
                  <a:pt x="30525" y="678425"/>
                </a:lnTo>
                <a:close/>
              </a:path>
              <a:path extrusionOk="0" h="698500" w="744220">
                <a:moveTo>
                  <a:pt x="734949" y="0"/>
                </a:moveTo>
                <a:lnTo>
                  <a:pt x="21940" y="669104"/>
                </a:lnTo>
                <a:lnTo>
                  <a:pt x="18339" y="681215"/>
                </a:lnTo>
                <a:lnTo>
                  <a:pt x="30525" y="678425"/>
                </a:lnTo>
                <a:lnTo>
                  <a:pt x="743712" y="9270"/>
                </a:lnTo>
                <a:lnTo>
                  <a:pt x="734949"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40" name="Google Shape;140;p14"/>
          <p:cNvSpPr/>
          <p:nvPr/>
        </p:nvSpPr>
        <p:spPr>
          <a:xfrm>
            <a:off x="4383278" y="4708525"/>
            <a:ext cx="128149" cy="257175"/>
          </a:xfrm>
          <a:custGeom>
            <a:rect b="b" l="l" r="r" t="t"/>
            <a:pathLst>
              <a:path extrusionOk="0" h="257175" w="103504">
                <a:moveTo>
                  <a:pt x="7112" y="160781"/>
                </a:moveTo>
                <a:lnTo>
                  <a:pt x="1016" y="164337"/>
                </a:lnTo>
                <a:lnTo>
                  <a:pt x="0" y="168275"/>
                </a:lnTo>
                <a:lnTo>
                  <a:pt x="51688" y="256920"/>
                </a:lnTo>
                <a:lnTo>
                  <a:pt x="59113" y="244220"/>
                </a:lnTo>
                <a:lnTo>
                  <a:pt x="45338" y="244220"/>
                </a:lnTo>
                <a:lnTo>
                  <a:pt x="45338" y="220580"/>
                </a:lnTo>
                <a:lnTo>
                  <a:pt x="11049" y="161798"/>
                </a:lnTo>
                <a:lnTo>
                  <a:pt x="7112" y="160781"/>
                </a:lnTo>
                <a:close/>
              </a:path>
              <a:path extrusionOk="0" h="257175" w="103504">
                <a:moveTo>
                  <a:pt x="45338" y="220580"/>
                </a:moveTo>
                <a:lnTo>
                  <a:pt x="45338" y="244220"/>
                </a:lnTo>
                <a:lnTo>
                  <a:pt x="58038" y="244220"/>
                </a:lnTo>
                <a:lnTo>
                  <a:pt x="58038" y="241045"/>
                </a:lnTo>
                <a:lnTo>
                  <a:pt x="46227" y="241045"/>
                </a:lnTo>
                <a:lnTo>
                  <a:pt x="51752" y="231575"/>
                </a:lnTo>
                <a:lnTo>
                  <a:pt x="45338" y="220580"/>
                </a:lnTo>
                <a:close/>
              </a:path>
              <a:path extrusionOk="0" h="257175" w="103504">
                <a:moveTo>
                  <a:pt x="96393" y="160781"/>
                </a:moveTo>
                <a:lnTo>
                  <a:pt x="92456" y="161798"/>
                </a:lnTo>
                <a:lnTo>
                  <a:pt x="58165" y="220580"/>
                </a:lnTo>
                <a:lnTo>
                  <a:pt x="58038" y="244220"/>
                </a:lnTo>
                <a:lnTo>
                  <a:pt x="59113" y="244220"/>
                </a:lnTo>
                <a:lnTo>
                  <a:pt x="103505" y="168275"/>
                </a:lnTo>
                <a:lnTo>
                  <a:pt x="102362" y="164337"/>
                </a:lnTo>
                <a:lnTo>
                  <a:pt x="99441" y="162560"/>
                </a:lnTo>
                <a:lnTo>
                  <a:pt x="96393" y="160781"/>
                </a:lnTo>
                <a:close/>
              </a:path>
              <a:path extrusionOk="0" h="257175" w="103504">
                <a:moveTo>
                  <a:pt x="51752" y="231575"/>
                </a:moveTo>
                <a:lnTo>
                  <a:pt x="46227" y="241045"/>
                </a:lnTo>
                <a:lnTo>
                  <a:pt x="57276" y="241045"/>
                </a:lnTo>
                <a:lnTo>
                  <a:pt x="51752" y="231575"/>
                </a:lnTo>
                <a:close/>
              </a:path>
              <a:path extrusionOk="0" h="257175" w="103504">
                <a:moveTo>
                  <a:pt x="58038" y="220798"/>
                </a:moveTo>
                <a:lnTo>
                  <a:pt x="51752" y="231575"/>
                </a:lnTo>
                <a:lnTo>
                  <a:pt x="57276" y="241045"/>
                </a:lnTo>
                <a:lnTo>
                  <a:pt x="58038" y="241045"/>
                </a:lnTo>
                <a:lnTo>
                  <a:pt x="58038" y="220798"/>
                </a:lnTo>
                <a:close/>
              </a:path>
              <a:path extrusionOk="0" h="257175" w="103504">
                <a:moveTo>
                  <a:pt x="58038" y="0"/>
                </a:moveTo>
                <a:lnTo>
                  <a:pt x="45338" y="0"/>
                </a:lnTo>
                <a:lnTo>
                  <a:pt x="45465" y="220798"/>
                </a:lnTo>
                <a:lnTo>
                  <a:pt x="51752" y="231575"/>
                </a:lnTo>
                <a:lnTo>
                  <a:pt x="58038" y="220798"/>
                </a:lnTo>
                <a:lnTo>
                  <a:pt x="58038"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41" name="Google Shape;141;p14"/>
          <p:cNvSpPr/>
          <p:nvPr/>
        </p:nvSpPr>
        <p:spPr>
          <a:xfrm>
            <a:off x="5552566" y="3986910"/>
            <a:ext cx="578635" cy="103505"/>
          </a:xfrm>
          <a:custGeom>
            <a:rect b="b" l="l" r="r" t="t"/>
            <a:pathLst>
              <a:path extrusionOk="0" h="103504" w="467360">
                <a:moveTo>
                  <a:pt x="442123" y="51688"/>
                </a:moveTo>
                <a:lnTo>
                  <a:pt x="372237" y="92456"/>
                </a:lnTo>
                <a:lnTo>
                  <a:pt x="371221" y="96265"/>
                </a:lnTo>
                <a:lnTo>
                  <a:pt x="374777" y="102362"/>
                </a:lnTo>
                <a:lnTo>
                  <a:pt x="378587" y="103377"/>
                </a:lnTo>
                <a:lnTo>
                  <a:pt x="456342" y="58038"/>
                </a:lnTo>
                <a:lnTo>
                  <a:pt x="454660" y="58038"/>
                </a:lnTo>
                <a:lnTo>
                  <a:pt x="454660" y="57150"/>
                </a:lnTo>
                <a:lnTo>
                  <a:pt x="451485" y="57150"/>
                </a:lnTo>
                <a:lnTo>
                  <a:pt x="442123" y="51688"/>
                </a:lnTo>
                <a:close/>
              </a:path>
              <a:path extrusionOk="0" h="103504" w="467360">
                <a:moveTo>
                  <a:pt x="431237" y="45338"/>
                </a:moveTo>
                <a:lnTo>
                  <a:pt x="0" y="45338"/>
                </a:lnTo>
                <a:lnTo>
                  <a:pt x="0" y="58038"/>
                </a:lnTo>
                <a:lnTo>
                  <a:pt x="431237" y="58038"/>
                </a:lnTo>
                <a:lnTo>
                  <a:pt x="442123" y="51688"/>
                </a:lnTo>
                <a:lnTo>
                  <a:pt x="431237" y="45338"/>
                </a:lnTo>
                <a:close/>
              </a:path>
              <a:path extrusionOk="0" h="103504" w="467360">
                <a:moveTo>
                  <a:pt x="456342" y="45338"/>
                </a:moveTo>
                <a:lnTo>
                  <a:pt x="454660" y="45338"/>
                </a:lnTo>
                <a:lnTo>
                  <a:pt x="454660" y="58038"/>
                </a:lnTo>
                <a:lnTo>
                  <a:pt x="456342" y="58038"/>
                </a:lnTo>
                <a:lnTo>
                  <a:pt x="467233" y="51688"/>
                </a:lnTo>
                <a:lnTo>
                  <a:pt x="456342" y="45338"/>
                </a:lnTo>
                <a:close/>
              </a:path>
              <a:path extrusionOk="0" h="103504" w="467360">
                <a:moveTo>
                  <a:pt x="451485" y="46227"/>
                </a:moveTo>
                <a:lnTo>
                  <a:pt x="442123" y="51688"/>
                </a:lnTo>
                <a:lnTo>
                  <a:pt x="451485" y="57150"/>
                </a:lnTo>
                <a:lnTo>
                  <a:pt x="451485" y="46227"/>
                </a:lnTo>
                <a:close/>
              </a:path>
              <a:path extrusionOk="0" h="103504" w="467360">
                <a:moveTo>
                  <a:pt x="454660" y="46227"/>
                </a:moveTo>
                <a:lnTo>
                  <a:pt x="451485" y="46227"/>
                </a:lnTo>
                <a:lnTo>
                  <a:pt x="451485" y="57150"/>
                </a:lnTo>
                <a:lnTo>
                  <a:pt x="454660" y="57150"/>
                </a:lnTo>
                <a:lnTo>
                  <a:pt x="454660" y="46227"/>
                </a:lnTo>
                <a:close/>
              </a:path>
              <a:path extrusionOk="0" h="103504" w="467360">
                <a:moveTo>
                  <a:pt x="378587" y="0"/>
                </a:moveTo>
                <a:lnTo>
                  <a:pt x="374777" y="1015"/>
                </a:lnTo>
                <a:lnTo>
                  <a:pt x="371221" y="7112"/>
                </a:lnTo>
                <a:lnTo>
                  <a:pt x="372237" y="10921"/>
                </a:lnTo>
                <a:lnTo>
                  <a:pt x="442123" y="51688"/>
                </a:lnTo>
                <a:lnTo>
                  <a:pt x="451485" y="46227"/>
                </a:lnTo>
                <a:lnTo>
                  <a:pt x="454660" y="46227"/>
                </a:lnTo>
                <a:lnTo>
                  <a:pt x="454660" y="45338"/>
                </a:lnTo>
                <a:lnTo>
                  <a:pt x="456342" y="45338"/>
                </a:lnTo>
                <a:lnTo>
                  <a:pt x="378587"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42" name="Google Shape;142;p14"/>
          <p:cNvSpPr/>
          <p:nvPr/>
        </p:nvSpPr>
        <p:spPr>
          <a:xfrm>
            <a:off x="5549010" y="4613275"/>
            <a:ext cx="866382" cy="476250"/>
          </a:xfrm>
          <a:custGeom>
            <a:rect b="b" l="l" r="r" t="t"/>
            <a:pathLst>
              <a:path extrusionOk="0" h="476250" w="699770">
                <a:moveTo>
                  <a:pt x="597915" y="456692"/>
                </a:moveTo>
                <a:lnTo>
                  <a:pt x="594867" y="459358"/>
                </a:lnTo>
                <a:lnTo>
                  <a:pt x="594360" y="466344"/>
                </a:lnTo>
                <a:lnTo>
                  <a:pt x="597026" y="469392"/>
                </a:lnTo>
                <a:lnTo>
                  <a:pt x="699388" y="476250"/>
                </a:lnTo>
                <a:lnTo>
                  <a:pt x="698534" y="474472"/>
                </a:lnTo>
                <a:lnTo>
                  <a:pt x="685418" y="474472"/>
                </a:lnTo>
                <a:lnTo>
                  <a:pt x="666010" y="461331"/>
                </a:lnTo>
                <a:lnTo>
                  <a:pt x="597915" y="456692"/>
                </a:lnTo>
                <a:close/>
              </a:path>
              <a:path extrusionOk="0" h="476250" w="699770">
                <a:moveTo>
                  <a:pt x="666010" y="461331"/>
                </a:moveTo>
                <a:lnTo>
                  <a:pt x="685418" y="474472"/>
                </a:lnTo>
                <a:lnTo>
                  <a:pt x="687132" y="471931"/>
                </a:lnTo>
                <a:lnTo>
                  <a:pt x="683260" y="471931"/>
                </a:lnTo>
                <a:lnTo>
                  <a:pt x="678573" y="462183"/>
                </a:lnTo>
                <a:lnTo>
                  <a:pt x="666010" y="461331"/>
                </a:lnTo>
                <a:close/>
              </a:path>
              <a:path extrusionOk="0" h="476250" w="699770">
                <a:moveTo>
                  <a:pt x="651255" y="382397"/>
                </a:moveTo>
                <a:lnTo>
                  <a:pt x="644905" y="385444"/>
                </a:lnTo>
                <a:lnTo>
                  <a:pt x="643509" y="389255"/>
                </a:lnTo>
                <a:lnTo>
                  <a:pt x="673084" y="450768"/>
                </a:lnTo>
                <a:lnTo>
                  <a:pt x="692530" y="463931"/>
                </a:lnTo>
                <a:lnTo>
                  <a:pt x="685418" y="474472"/>
                </a:lnTo>
                <a:lnTo>
                  <a:pt x="698534" y="474472"/>
                </a:lnTo>
                <a:lnTo>
                  <a:pt x="654938" y="383794"/>
                </a:lnTo>
                <a:lnTo>
                  <a:pt x="651255" y="382397"/>
                </a:lnTo>
                <a:close/>
              </a:path>
              <a:path extrusionOk="0" h="476250" w="699770">
                <a:moveTo>
                  <a:pt x="678573" y="462183"/>
                </a:moveTo>
                <a:lnTo>
                  <a:pt x="683260" y="471931"/>
                </a:lnTo>
                <a:lnTo>
                  <a:pt x="689355" y="462914"/>
                </a:lnTo>
                <a:lnTo>
                  <a:pt x="678573" y="462183"/>
                </a:lnTo>
                <a:close/>
              </a:path>
              <a:path extrusionOk="0" h="476250" w="699770">
                <a:moveTo>
                  <a:pt x="673084" y="450768"/>
                </a:moveTo>
                <a:lnTo>
                  <a:pt x="678573" y="462183"/>
                </a:lnTo>
                <a:lnTo>
                  <a:pt x="689355" y="462914"/>
                </a:lnTo>
                <a:lnTo>
                  <a:pt x="683260" y="471931"/>
                </a:lnTo>
                <a:lnTo>
                  <a:pt x="687132" y="471931"/>
                </a:lnTo>
                <a:lnTo>
                  <a:pt x="692530" y="463931"/>
                </a:lnTo>
                <a:lnTo>
                  <a:pt x="673084" y="450768"/>
                </a:lnTo>
                <a:close/>
              </a:path>
              <a:path extrusionOk="0" h="476250" w="699770">
                <a:moveTo>
                  <a:pt x="7112" y="0"/>
                </a:moveTo>
                <a:lnTo>
                  <a:pt x="0" y="10413"/>
                </a:lnTo>
                <a:lnTo>
                  <a:pt x="666010" y="461331"/>
                </a:lnTo>
                <a:lnTo>
                  <a:pt x="678573" y="462183"/>
                </a:lnTo>
                <a:lnTo>
                  <a:pt x="673084" y="450768"/>
                </a:lnTo>
                <a:lnTo>
                  <a:pt x="7112" y="0"/>
                </a:lnTo>
                <a:close/>
              </a:path>
            </a:pathLst>
          </a:custGeom>
          <a:solidFill>
            <a:srgbClr val="CCC0D9"/>
          </a:solidFill>
          <a:ln>
            <a:noFill/>
          </a:ln>
        </p:spPr>
        <p:txBody>
          <a:bodyPr anchorCtr="0" anchor="t" bIns="0" lIns="0" spcFirstLastPara="1" rIns="0" wrap="square" tIns="0">
            <a:no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43" name="Google Shape;143;p14"/>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800">
                <a:latin typeface="Times New Roman"/>
                <a:ea typeface="Times New Roman"/>
                <a:cs typeface="Times New Roman"/>
                <a:sym typeface="Times New Roman"/>
              </a:rPr>
              <a:t>Dẫn nhập</a:t>
            </a:r>
            <a:br>
              <a:rPr lang="en-US" sz="2800">
                <a:solidFill>
                  <a:srgbClr val="0033CC"/>
                </a:solidFill>
                <a:latin typeface="Times New Roman"/>
                <a:ea typeface="Times New Roman"/>
                <a:cs typeface="Times New Roman"/>
                <a:sym typeface="Times New Roman"/>
              </a:rPr>
            </a:br>
            <a:endParaRPr/>
          </a:p>
        </p:txBody>
      </p:sp>
      <p:pic>
        <p:nvPicPr>
          <p:cNvPr descr="A group of toys on a table&#10;&#10;Description automatically generated with medium confidence" id="144" name="Google Shape;144;p14"/>
          <p:cNvPicPr preferRelativeResize="0"/>
          <p:nvPr/>
        </p:nvPicPr>
        <p:blipFill rotWithShape="1">
          <a:blip r:embed="rId3">
            <a:alphaModFix/>
          </a:blip>
          <a:srcRect b="0" l="0" r="0" t="0"/>
          <a:stretch/>
        </p:blipFill>
        <p:spPr>
          <a:xfrm>
            <a:off x="3422289" y="3272124"/>
            <a:ext cx="2120268" cy="131784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5"/>
          <p:cNvSpPr txBox="1"/>
          <p:nvPr/>
        </p:nvSpPr>
        <p:spPr>
          <a:xfrm>
            <a:off x="1422582" y="492591"/>
            <a:ext cx="7742683" cy="381515"/>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Thảo luận 2</a:t>
            </a:r>
            <a:endParaRPr b="1" i="0" sz="2400">
              <a:solidFill>
                <a:schemeClr val="lt1"/>
              </a:solidFill>
              <a:latin typeface="Times New Roman"/>
              <a:ea typeface="Times New Roman"/>
              <a:cs typeface="Times New Roman"/>
              <a:sym typeface="Times New Roman"/>
            </a:endParaRPr>
          </a:p>
        </p:txBody>
      </p:sp>
      <p:sp>
        <p:nvSpPr>
          <p:cNvPr descr="Káº¿t quáº£ hÃ¬nh áº£nh cho váº¥n Äá» lÃ  gÃ¬" id="150" name="Google Shape;150;p15"/>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51" name="Google Shape;151;p15"/>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52" name="Google Shape;152;p15"/>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53" name="Google Shape;153;p15"/>
          <p:cNvPicPr preferRelativeResize="0"/>
          <p:nvPr/>
        </p:nvPicPr>
        <p:blipFill rotWithShape="1">
          <a:blip r:embed="rId3">
            <a:alphaModFix/>
          </a:blip>
          <a:srcRect b="0" l="0" r="0" t="0"/>
          <a:stretch/>
        </p:blipFill>
        <p:spPr>
          <a:xfrm>
            <a:off x="1101171" y="4302625"/>
            <a:ext cx="6941658" cy="2372572"/>
          </a:xfrm>
          <a:prstGeom prst="rect">
            <a:avLst/>
          </a:prstGeom>
          <a:noFill/>
          <a:ln>
            <a:noFill/>
          </a:ln>
        </p:spPr>
      </p:pic>
      <p:pic>
        <p:nvPicPr>
          <p:cNvPr descr="Káº¿t quáº£ hÃ¬nh áº£nh cho giáº£i quyáº¿t" id="154" name="Google Shape;154;p15"/>
          <p:cNvPicPr preferRelativeResize="0"/>
          <p:nvPr/>
        </p:nvPicPr>
        <p:blipFill rotWithShape="1">
          <a:blip r:embed="rId4">
            <a:alphaModFix/>
          </a:blip>
          <a:srcRect b="0" l="0" r="0" t="0"/>
          <a:stretch/>
        </p:blipFill>
        <p:spPr>
          <a:xfrm>
            <a:off x="4876800" y="2046885"/>
            <a:ext cx="3764641" cy="2013041"/>
          </a:xfrm>
          <a:prstGeom prst="rect">
            <a:avLst/>
          </a:prstGeom>
          <a:noFill/>
          <a:ln>
            <a:noFill/>
          </a:ln>
        </p:spPr>
      </p:pic>
      <p:pic>
        <p:nvPicPr>
          <p:cNvPr id="155" name="Google Shape;155;p15"/>
          <p:cNvPicPr preferRelativeResize="0"/>
          <p:nvPr/>
        </p:nvPicPr>
        <p:blipFill rotWithShape="1">
          <a:blip r:embed="rId5">
            <a:alphaModFix/>
          </a:blip>
          <a:srcRect b="0" l="0" r="0" t="0"/>
          <a:stretch/>
        </p:blipFill>
        <p:spPr>
          <a:xfrm rot="216047">
            <a:off x="290356" y="2242719"/>
            <a:ext cx="3540220" cy="2077937"/>
          </a:xfrm>
          <a:prstGeom prst="rect">
            <a:avLst/>
          </a:prstGeom>
          <a:noFill/>
          <a:ln>
            <a:noFill/>
          </a:ln>
        </p:spPr>
      </p:pic>
      <p:pic>
        <p:nvPicPr>
          <p:cNvPr descr="HÃ¬nh áº£nh cÃ³ liÃªn quan" id="156" name="Google Shape;156;p15"/>
          <p:cNvPicPr preferRelativeResize="0"/>
          <p:nvPr/>
        </p:nvPicPr>
        <p:blipFill rotWithShape="1">
          <a:blip r:embed="rId6">
            <a:alphaModFix/>
          </a:blip>
          <a:srcRect b="0" l="0" r="0" t="0"/>
          <a:stretch/>
        </p:blipFill>
        <p:spPr>
          <a:xfrm rot="3068699">
            <a:off x="3801975" y="3505287"/>
            <a:ext cx="480631" cy="600788"/>
          </a:xfrm>
          <a:prstGeom prst="rect">
            <a:avLst/>
          </a:prstGeom>
          <a:noFill/>
          <a:ln>
            <a:noFill/>
          </a:ln>
        </p:spPr>
      </p:pic>
      <p:sp>
        <p:nvSpPr>
          <p:cNvPr id="157" name="Google Shape;157;p15"/>
          <p:cNvSpPr txBox="1"/>
          <p:nvPr/>
        </p:nvSpPr>
        <p:spPr>
          <a:xfrm>
            <a:off x="437184" y="1182468"/>
            <a:ext cx="541147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3200">
                <a:solidFill>
                  <a:schemeClr val="dk1"/>
                </a:solidFill>
                <a:latin typeface="Calibri"/>
                <a:ea typeface="Calibri"/>
                <a:cs typeface="Calibri"/>
                <a:sym typeface="Calibri"/>
              </a:rPr>
              <a:t>Doanh nghiệp phải làm gì?</a:t>
            </a:r>
            <a:endParaRPr b="1" sz="3200">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6"/>
          <p:cNvSpPr txBox="1"/>
          <p:nvPr/>
        </p:nvSpPr>
        <p:spPr>
          <a:xfrm>
            <a:off x="1066800" y="1214356"/>
            <a:ext cx="9321578" cy="381515"/>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0" lang="en-US" sz="2400">
                <a:solidFill>
                  <a:schemeClr val="dk1"/>
                </a:solidFill>
                <a:latin typeface="Times New Roman"/>
                <a:ea typeface="Times New Roman"/>
                <a:cs typeface="Times New Roman"/>
                <a:sym typeface="Times New Roman"/>
              </a:rPr>
              <a:t>Doanh nghiệp cần đến một giải pháp để có thể:</a:t>
            </a:r>
            <a:endParaRPr b="1" i="0" sz="2400">
              <a:solidFill>
                <a:schemeClr val="dk1"/>
              </a:solidFill>
              <a:latin typeface="Times New Roman"/>
              <a:ea typeface="Times New Roman"/>
              <a:cs typeface="Times New Roman"/>
              <a:sym typeface="Times New Roman"/>
            </a:endParaRPr>
          </a:p>
        </p:txBody>
      </p:sp>
      <p:sp>
        <p:nvSpPr>
          <p:cNvPr descr="Káº¿t quáº£ hÃ¬nh áº£nh cho váº¥n Äá» lÃ  gÃ¬" id="163" name="Google Shape;163;p16"/>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64" name="Google Shape;164;p16"/>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65" name="Google Shape;165;p16"/>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6" name="Google Shape;166;p16"/>
          <p:cNvSpPr txBox="1"/>
          <p:nvPr/>
        </p:nvSpPr>
        <p:spPr>
          <a:xfrm>
            <a:off x="1422582" y="492591"/>
            <a:ext cx="7742683" cy="381515"/>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Thảo luận 2</a:t>
            </a:r>
            <a:endParaRPr b="1" i="0" sz="2400">
              <a:solidFill>
                <a:schemeClr val="lt1"/>
              </a:solidFill>
              <a:latin typeface="Times New Roman"/>
              <a:ea typeface="Times New Roman"/>
              <a:cs typeface="Times New Roman"/>
              <a:sym typeface="Times New Roman"/>
            </a:endParaRPr>
          </a:p>
        </p:txBody>
      </p:sp>
      <p:grpSp>
        <p:nvGrpSpPr>
          <p:cNvPr id="167" name="Google Shape;167;p16"/>
          <p:cNvGrpSpPr/>
          <p:nvPr/>
        </p:nvGrpSpPr>
        <p:grpSpPr>
          <a:xfrm>
            <a:off x="765175" y="1972390"/>
            <a:ext cx="8826630" cy="4601585"/>
            <a:chOff x="1066800" y="1876750"/>
            <a:chExt cx="8077200" cy="4367092"/>
          </a:xfrm>
        </p:grpSpPr>
        <p:grpSp>
          <p:nvGrpSpPr>
            <p:cNvPr id="168" name="Google Shape;168;p16"/>
            <p:cNvGrpSpPr/>
            <p:nvPr/>
          </p:nvGrpSpPr>
          <p:grpSpPr>
            <a:xfrm>
              <a:off x="1066800" y="1961624"/>
              <a:ext cx="8077200" cy="4282218"/>
              <a:chOff x="0" y="0"/>
              <a:chExt cx="8077200" cy="4282218"/>
            </a:xfrm>
          </p:grpSpPr>
          <p:sp>
            <p:nvSpPr>
              <p:cNvPr id="169" name="Google Shape;169;p16"/>
              <p:cNvSpPr/>
              <p:nvPr/>
            </p:nvSpPr>
            <p:spPr>
              <a:xfrm>
                <a:off x="0" y="0"/>
                <a:ext cx="8077200" cy="1926998"/>
              </a:xfrm>
              <a:prstGeom prst="roundRect">
                <a:avLst>
                  <a:gd fmla="val 10000" name="adj"/>
                </a:avLst>
              </a:prstGeom>
              <a:solidFill>
                <a:srgbClr val="CFD7E7">
                  <a:alpha val="89803"/>
                </a:srgbClr>
              </a:solidFill>
              <a:ln cap="flat" cmpd="sng" w="25400">
                <a:solidFill>
                  <a:srgbClr val="CFD7E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6"/>
              <p:cNvSpPr/>
              <p:nvPr/>
            </p:nvSpPr>
            <p:spPr>
              <a:xfrm>
                <a:off x="244540" y="261766"/>
                <a:ext cx="1764678" cy="1413132"/>
              </a:xfrm>
              <a:prstGeom prst="roundRect">
                <a:avLst>
                  <a:gd fmla="val 10000" name="adj"/>
                </a:avLst>
              </a:prstGeom>
              <a:solidFill>
                <a:srgbClr val="C0CCE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6"/>
              <p:cNvSpPr/>
              <p:nvPr/>
            </p:nvSpPr>
            <p:spPr>
              <a:xfrm rot="10800000">
                <a:off x="244540" y="1926998"/>
                <a:ext cx="1764678" cy="2355220"/>
              </a:xfrm>
              <a:prstGeom prst="round2SameRect">
                <a:avLst>
                  <a:gd fmla="val 10500" name="adj1"/>
                  <a:gd fmla="val 0" name="adj2"/>
                </a:avLst>
              </a:prstGeom>
              <a:solidFill>
                <a:schemeClr val="accent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
              <p:cNvSpPr txBox="1"/>
              <p:nvPr/>
            </p:nvSpPr>
            <p:spPr>
              <a:xfrm>
                <a:off x="298810" y="1926998"/>
                <a:ext cx="1656138" cy="2300950"/>
              </a:xfrm>
              <a:prstGeom prst="rect">
                <a:avLst/>
              </a:prstGeom>
              <a:noFill/>
              <a:ln>
                <a:noFill/>
              </a:ln>
            </p:spPr>
            <p:txBody>
              <a:bodyPr anchorCtr="0" anchor="t" bIns="163575" lIns="163575" spcFirstLastPara="1" rIns="163575" wrap="square" tIns="163575">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Hoạt động theo cách DN mong muốn</a:t>
                </a:r>
                <a:endParaRPr sz="2300">
                  <a:solidFill>
                    <a:schemeClr val="lt1"/>
                  </a:solidFill>
                  <a:latin typeface="Calibri"/>
                  <a:ea typeface="Calibri"/>
                  <a:cs typeface="Calibri"/>
                  <a:sym typeface="Calibri"/>
                </a:endParaRPr>
              </a:p>
            </p:txBody>
          </p:sp>
          <p:sp>
            <p:nvSpPr>
              <p:cNvPr id="173" name="Google Shape;173;p16"/>
              <p:cNvSpPr/>
              <p:nvPr/>
            </p:nvSpPr>
            <p:spPr>
              <a:xfrm>
                <a:off x="2185687" y="261766"/>
                <a:ext cx="1764678" cy="1413132"/>
              </a:xfrm>
              <a:prstGeom prst="roundRect">
                <a:avLst>
                  <a:gd fmla="val 10000" name="adj"/>
                </a:avLst>
              </a:prstGeom>
              <a:solidFill>
                <a:srgbClr val="C0CCE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6"/>
              <p:cNvSpPr/>
              <p:nvPr/>
            </p:nvSpPr>
            <p:spPr>
              <a:xfrm rot="10800000">
                <a:off x="2185687" y="1926998"/>
                <a:ext cx="1764678" cy="2355220"/>
              </a:xfrm>
              <a:prstGeom prst="round2SameRect">
                <a:avLst>
                  <a:gd fmla="val 10500" name="adj1"/>
                  <a:gd fmla="val 0" name="adj2"/>
                </a:avLst>
              </a:prstGeom>
              <a:solidFill>
                <a:schemeClr val="accent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6"/>
              <p:cNvSpPr txBox="1"/>
              <p:nvPr/>
            </p:nvSpPr>
            <p:spPr>
              <a:xfrm>
                <a:off x="2239957" y="1926998"/>
                <a:ext cx="1656138" cy="2300950"/>
              </a:xfrm>
              <a:prstGeom prst="rect">
                <a:avLst/>
              </a:prstGeom>
              <a:noFill/>
              <a:ln>
                <a:noFill/>
              </a:ln>
            </p:spPr>
            <p:txBody>
              <a:bodyPr anchorCtr="0" anchor="t" bIns="163575" lIns="163575" spcFirstLastPara="1" rIns="163575" wrap="square" tIns="163575">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Đơn giản, dễ sử dụng, thông suốt</a:t>
                </a:r>
                <a:endParaRPr sz="2300">
                  <a:solidFill>
                    <a:schemeClr val="lt1"/>
                  </a:solidFill>
                  <a:latin typeface="Calibri"/>
                  <a:ea typeface="Calibri"/>
                  <a:cs typeface="Calibri"/>
                  <a:sym typeface="Calibri"/>
                </a:endParaRPr>
              </a:p>
            </p:txBody>
          </p:sp>
          <p:sp>
            <p:nvSpPr>
              <p:cNvPr id="176" name="Google Shape;176;p16"/>
              <p:cNvSpPr/>
              <p:nvPr/>
            </p:nvSpPr>
            <p:spPr>
              <a:xfrm>
                <a:off x="4126833" y="256933"/>
                <a:ext cx="1764678" cy="1413132"/>
              </a:xfrm>
              <a:prstGeom prst="roundRect">
                <a:avLst>
                  <a:gd fmla="val 10000" name="adj"/>
                </a:avLst>
              </a:prstGeom>
              <a:solidFill>
                <a:srgbClr val="C0CCE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6"/>
              <p:cNvSpPr/>
              <p:nvPr/>
            </p:nvSpPr>
            <p:spPr>
              <a:xfrm rot="10800000">
                <a:off x="4119316" y="1900243"/>
                <a:ext cx="1764678" cy="2355220"/>
              </a:xfrm>
              <a:prstGeom prst="round2SameRect">
                <a:avLst>
                  <a:gd fmla="val 10500" name="adj1"/>
                  <a:gd fmla="val 0" name="adj2"/>
                </a:avLst>
              </a:prstGeom>
              <a:solidFill>
                <a:schemeClr val="accent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6"/>
              <p:cNvSpPr txBox="1"/>
              <p:nvPr/>
            </p:nvSpPr>
            <p:spPr>
              <a:xfrm>
                <a:off x="4173586" y="1900243"/>
                <a:ext cx="1656138" cy="2300950"/>
              </a:xfrm>
              <a:prstGeom prst="rect">
                <a:avLst/>
              </a:prstGeom>
              <a:noFill/>
              <a:ln>
                <a:noFill/>
              </a:ln>
            </p:spPr>
            <p:txBody>
              <a:bodyPr anchorCtr="0" anchor="t" bIns="163575" lIns="163575" spcFirstLastPara="1" rIns="163575" wrap="square" tIns="163575">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Thông tin đầy đủ, chính xác, kịp thời</a:t>
                </a:r>
                <a:endParaRPr sz="2300">
                  <a:solidFill>
                    <a:schemeClr val="lt1"/>
                  </a:solidFill>
                  <a:latin typeface="Calibri"/>
                  <a:ea typeface="Calibri"/>
                  <a:cs typeface="Calibri"/>
                  <a:sym typeface="Calibri"/>
                </a:endParaRPr>
              </a:p>
            </p:txBody>
          </p:sp>
          <p:sp>
            <p:nvSpPr>
              <p:cNvPr id="179" name="Google Shape;179;p16"/>
              <p:cNvSpPr/>
              <p:nvPr/>
            </p:nvSpPr>
            <p:spPr>
              <a:xfrm>
                <a:off x="6067980" y="256933"/>
                <a:ext cx="1764678" cy="1413132"/>
              </a:xfrm>
              <a:prstGeom prst="roundRect">
                <a:avLst>
                  <a:gd fmla="val 10000" name="adj"/>
                </a:avLst>
              </a:prstGeom>
              <a:solidFill>
                <a:srgbClr val="C0CCE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6"/>
              <p:cNvSpPr/>
              <p:nvPr/>
            </p:nvSpPr>
            <p:spPr>
              <a:xfrm rot="10800000">
                <a:off x="6067980" y="1926998"/>
                <a:ext cx="1764678" cy="2355220"/>
              </a:xfrm>
              <a:prstGeom prst="round2SameRect">
                <a:avLst>
                  <a:gd fmla="val 10500" name="adj1"/>
                  <a:gd fmla="val 0" name="adj2"/>
                </a:avLst>
              </a:prstGeom>
              <a:solidFill>
                <a:schemeClr val="accent1"/>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6"/>
              <p:cNvSpPr txBox="1"/>
              <p:nvPr/>
            </p:nvSpPr>
            <p:spPr>
              <a:xfrm>
                <a:off x="6122250" y="1926998"/>
                <a:ext cx="1656138" cy="2300950"/>
              </a:xfrm>
              <a:prstGeom prst="rect">
                <a:avLst/>
              </a:prstGeom>
              <a:noFill/>
              <a:ln>
                <a:noFill/>
              </a:ln>
            </p:spPr>
            <p:txBody>
              <a:bodyPr anchorCtr="0" anchor="t" bIns="163575" lIns="163575" spcFirstLastPara="1" rIns="163575" wrap="square" tIns="163575">
                <a:noAutofit/>
              </a:bodyPr>
              <a:lstStyle/>
              <a:p>
                <a:pPr indent="0" lvl="0" marL="0" marR="0" rtl="0" algn="ctr">
                  <a:lnSpc>
                    <a:spcPct val="90000"/>
                  </a:lnSpc>
                  <a:spcBef>
                    <a:spcPts val="0"/>
                  </a:spcBef>
                  <a:spcAft>
                    <a:spcPts val="0"/>
                  </a:spcAft>
                  <a:buClr>
                    <a:schemeClr val="lt1"/>
                  </a:buClr>
                  <a:buSzPts val="2300"/>
                  <a:buFont typeface="Calibri"/>
                  <a:buNone/>
                </a:pPr>
                <a:r>
                  <a:rPr lang="en-US" sz="2300">
                    <a:solidFill>
                      <a:schemeClr val="lt1"/>
                    </a:solidFill>
                    <a:latin typeface="Calibri"/>
                    <a:ea typeface="Calibri"/>
                    <a:cs typeface="Calibri"/>
                    <a:sym typeface="Calibri"/>
                  </a:rPr>
                  <a:t>Có khả năng tư vấn và ra quyết định cho các bộ phận</a:t>
                </a:r>
                <a:endParaRPr sz="2300">
                  <a:solidFill>
                    <a:schemeClr val="lt1"/>
                  </a:solidFill>
                  <a:latin typeface="Calibri"/>
                  <a:ea typeface="Calibri"/>
                  <a:cs typeface="Calibri"/>
                  <a:sym typeface="Calibri"/>
                </a:endParaRPr>
              </a:p>
            </p:txBody>
          </p:sp>
        </p:grpSp>
        <p:pic>
          <p:nvPicPr>
            <p:cNvPr id="182" name="Google Shape;182;p16"/>
            <p:cNvPicPr preferRelativeResize="0"/>
            <p:nvPr/>
          </p:nvPicPr>
          <p:blipFill rotWithShape="1">
            <a:blip r:embed="rId3">
              <a:alphaModFix/>
            </a:blip>
            <a:srcRect b="0" l="0" r="0" t="0"/>
            <a:stretch/>
          </p:blipFill>
          <p:spPr>
            <a:xfrm>
              <a:off x="1219200" y="1876750"/>
              <a:ext cx="7086600" cy="1933250"/>
            </a:xfrm>
            <a:prstGeom prst="rect">
              <a:avLst/>
            </a:prstGeom>
            <a:noFill/>
            <a:ln>
              <a:noFill/>
            </a:ln>
          </p:spPr>
        </p:pic>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descr="Káº¿t quáº£ hÃ¬nh áº£nh cho váº¥n Äá» lÃ  gÃ¬" id="187" name="Google Shape;187;p17"/>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88" name="Google Shape;188;p17"/>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Káº¿t quáº£ hÃ¬nh áº£nh cho váº¥n Äá» lÃ  gÃ¬" id="189" name="Google Shape;189;p17"/>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90" name="Google Shape;190;p17"/>
          <p:cNvSpPr txBox="1"/>
          <p:nvPr/>
        </p:nvSpPr>
        <p:spPr>
          <a:xfrm>
            <a:off x="1422582" y="492591"/>
            <a:ext cx="7742683" cy="381515"/>
          </a:xfrm>
          <a:prstGeom prst="rect">
            <a:avLst/>
          </a:prstGeom>
          <a:noFill/>
          <a:ln>
            <a:noFill/>
          </a:ln>
        </p:spPr>
        <p:txBody>
          <a:bodyPr anchorCtr="0" anchor="t" bIns="0" lIns="0" spcFirstLastPara="1" rIns="0" wrap="square" tIns="12050">
            <a:spAutoFit/>
          </a:bodyPr>
          <a:lstStyle/>
          <a:p>
            <a:pPr indent="0" lvl="0" marL="1270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Thảo luận 2</a:t>
            </a:r>
            <a:endParaRPr b="1" i="0" sz="2400">
              <a:solidFill>
                <a:schemeClr val="lt1"/>
              </a:solidFill>
              <a:latin typeface="Times New Roman"/>
              <a:ea typeface="Times New Roman"/>
              <a:cs typeface="Times New Roman"/>
              <a:sym typeface="Times New Roman"/>
            </a:endParaRPr>
          </a:p>
        </p:txBody>
      </p:sp>
      <p:sp>
        <p:nvSpPr>
          <p:cNvPr id="191" name="Google Shape;191;p17"/>
          <p:cNvSpPr/>
          <p:nvPr/>
        </p:nvSpPr>
        <p:spPr>
          <a:xfrm>
            <a:off x="838200" y="1371600"/>
            <a:ext cx="6934200" cy="83099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2400">
                <a:solidFill>
                  <a:srgbClr val="FFC000"/>
                </a:solidFill>
                <a:latin typeface="Calibri"/>
                <a:ea typeface="Calibri"/>
                <a:cs typeface="Calibri"/>
                <a:sym typeface="Calibri"/>
              </a:rPr>
              <a:t>Ứng dụng công nghệ</a:t>
            </a:r>
            <a:endParaRPr b="1" sz="2400">
              <a:solidFill>
                <a:srgbClr val="FFC000"/>
              </a:solidFill>
              <a:latin typeface="Calibri"/>
              <a:ea typeface="Calibri"/>
              <a:cs typeface="Calibri"/>
              <a:sym typeface="Calibri"/>
            </a:endParaRPr>
          </a:p>
          <a:p>
            <a:pPr indent="0" lvl="0" marL="0" marR="0" rtl="0" algn="ctr">
              <a:spcBef>
                <a:spcPts val="0"/>
              </a:spcBef>
              <a:spcAft>
                <a:spcPts val="0"/>
              </a:spcAft>
              <a:buNone/>
            </a:pPr>
            <a:r>
              <a:rPr b="1" lang="en-US" sz="2400">
                <a:solidFill>
                  <a:srgbClr val="FFC000"/>
                </a:solidFill>
                <a:latin typeface="Calibri"/>
                <a:ea typeface="Calibri"/>
                <a:cs typeface="Calibri"/>
                <a:sym typeface="Calibri"/>
              </a:rPr>
              <a:t>t</a:t>
            </a:r>
            <a:r>
              <a:rPr b="1" lang="en-US" sz="2400" cap="none">
                <a:solidFill>
                  <a:srgbClr val="FFC000"/>
                </a:solidFill>
                <a:latin typeface="Calibri"/>
                <a:ea typeface="Calibri"/>
                <a:cs typeface="Calibri"/>
                <a:sym typeface="Calibri"/>
              </a:rPr>
              <a:t>i</a:t>
            </a:r>
            <a:r>
              <a:rPr b="1" lang="en-US" sz="2400">
                <a:solidFill>
                  <a:srgbClr val="FFC000"/>
                </a:solidFill>
                <a:latin typeface="Calibri"/>
                <a:ea typeface="Calibri"/>
                <a:cs typeface="Calibri"/>
                <a:sym typeface="Calibri"/>
              </a:rPr>
              <a:t>ên tiến vào </a:t>
            </a:r>
            <a:r>
              <a:rPr b="1" lang="en-US" sz="2400" cap="none">
                <a:solidFill>
                  <a:srgbClr val="FFC000"/>
                </a:solidFill>
                <a:latin typeface="Calibri"/>
                <a:ea typeface="Calibri"/>
                <a:cs typeface="Calibri"/>
                <a:sym typeface="Calibri"/>
              </a:rPr>
              <a:t>quản lý doanh nghiệp</a:t>
            </a:r>
            <a:endParaRPr b="1" sz="2400" cap="none">
              <a:solidFill>
                <a:srgbClr val="FFC000"/>
              </a:solidFill>
              <a:latin typeface="Calibri"/>
              <a:ea typeface="Calibri"/>
              <a:cs typeface="Calibri"/>
              <a:sym typeface="Calibri"/>
            </a:endParaRPr>
          </a:p>
        </p:txBody>
      </p:sp>
      <p:pic>
        <p:nvPicPr>
          <p:cNvPr descr="5 vấn đề doanh nghiệp cần lưu ý trước khi triển khai hệ thống ERP - BTM  Global" id="192" name="Google Shape;192;p17"/>
          <p:cNvPicPr preferRelativeResize="0"/>
          <p:nvPr/>
        </p:nvPicPr>
        <p:blipFill rotWithShape="1">
          <a:blip r:embed="rId3">
            <a:alphaModFix/>
          </a:blip>
          <a:srcRect b="0" l="0" r="0" t="0"/>
          <a:stretch/>
        </p:blipFill>
        <p:spPr>
          <a:xfrm>
            <a:off x="2057400" y="2514600"/>
            <a:ext cx="5334000" cy="366097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8"/>
          <p:cNvSpPr txBox="1"/>
          <p:nvPr>
            <p:ph type="title"/>
          </p:nvPr>
        </p:nvSpPr>
        <p:spPr>
          <a:xfrm>
            <a:off x="1401317" y="480186"/>
            <a:ext cx="7818883" cy="381515"/>
          </a:xfrm>
          <a:prstGeom prst="rect">
            <a:avLst/>
          </a:prstGeom>
          <a:noFill/>
          <a:ln>
            <a:noFill/>
          </a:ln>
        </p:spPr>
        <p:txBody>
          <a:bodyPr anchorCtr="0" anchor="t" bIns="0" lIns="0" spcFirstLastPara="1" rIns="0" wrap="square" tIns="12050">
            <a:spAutoFit/>
          </a:bodyPr>
          <a:lstStyle/>
          <a:p>
            <a:pPr indent="0" lvl="0" marL="12700" rtl="0" algn="l">
              <a:lnSpc>
                <a:spcPct val="100000"/>
              </a:lnSpc>
              <a:spcBef>
                <a:spcPts val="0"/>
              </a:spcBef>
              <a:spcAft>
                <a:spcPts val="0"/>
              </a:spcAft>
              <a:buNone/>
            </a:pPr>
            <a:r>
              <a:rPr lang="en-US" sz="2400"/>
              <a:t>Hệ thống hoạch định tài nguyên doanh nghiệp -ERP</a:t>
            </a:r>
            <a:endParaRPr sz="2400"/>
          </a:p>
        </p:txBody>
      </p:sp>
      <p:sp>
        <p:nvSpPr>
          <p:cNvPr id="198" name="Google Shape;198;p18">
            <a:hlinkClick r:id="rId3"/>
          </p:cNvPr>
          <p:cNvSpPr/>
          <p:nvPr/>
        </p:nvSpPr>
        <p:spPr>
          <a:xfrm>
            <a:off x="381000" y="1454907"/>
            <a:ext cx="4953000" cy="4641093"/>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Káº¿t quáº£ hÃ¬nh áº£nh cho ERP" id="199" name="Google Shape;199;p18"/>
          <p:cNvPicPr preferRelativeResize="0"/>
          <p:nvPr/>
        </p:nvPicPr>
        <p:blipFill rotWithShape="1">
          <a:blip r:embed="rId5">
            <a:alphaModFix/>
          </a:blip>
          <a:srcRect b="0" l="0" r="0" t="0"/>
          <a:stretch/>
        </p:blipFill>
        <p:spPr>
          <a:xfrm>
            <a:off x="5410200" y="1454906"/>
            <a:ext cx="3523108" cy="433629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9"/>
          <p:cNvSpPr txBox="1"/>
          <p:nvPr/>
        </p:nvSpPr>
        <p:spPr>
          <a:xfrm>
            <a:off x="1376788" y="2490361"/>
            <a:ext cx="8009264" cy="369332"/>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lang="en-US" sz="2400">
                <a:solidFill>
                  <a:srgbClr val="3891A7"/>
                </a:solidFill>
                <a:latin typeface="Times New Roman"/>
                <a:ea typeface="Times New Roman"/>
                <a:cs typeface="Times New Roman"/>
                <a:sym typeface="Times New Roman"/>
              </a:rPr>
              <a:t>◦  </a:t>
            </a:r>
            <a:endParaRPr sz="2400">
              <a:solidFill>
                <a:schemeClr val="dk1"/>
              </a:solidFill>
              <a:latin typeface="Times New Roman"/>
              <a:ea typeface="Times New Roman"/>
              <a:cs typeface="Times New Roman"/>
              <a:sym typeface="Times New Roman"/>
            </a:endParaRPr>
          </a:p>
        </p:txBody>
      </p:sp>
      <p:sp>
        <p:nvSpPr>
          <p:cNvPr id="205" name="Google Shape;205;p19"/>
          <p:cNvSpPr txBox="1"/>
          <p:nvPr/>
        </p:nvSpPr>
        <p:spPr>
          <a:xfrm>
            <a:off x="381000" y="1981200"/>
            <a:ext cx="8610600" cy="3154197"/>
          </a:xfrm>
          <a:prstGeom prst="rect">
            <a:avLst/>
          </a:prstGeom>
          <a:noFill/>
          <a:ln>
            <a:noFill/>
          </a:ln>
        </p:spPr>
        <p:txBody>
          <a:bodyPr anchorCtr="0" anchor="t" bIns="0" lIns="0" spcFirstLastPara="1" rIns="0" wrap="square" tIns="0">
            <a:spAutoFit/>
          </a:bodyPr>
          <a:lstStyle/>
          <a:p>
            <a:pPr indent="-342900" lvl="0" marL="342900" marR="0" rtl="0" algn="l">
              <a:lnSpc>
                <a:spcPct val="150000"/>
              </a:lnSpc>
              <a:spcBef>
                <a:spcPts val="0"/>
              </a:spcBef>
              <a:spcAft>
                <a:spcPts val="0"/>
              </a:spcAft>
              <a:buClr>
                <a:srgbClr val="3891A7"/>
              </a:buClr>
              <a:buSzPts val="2400"/>
              <a:buFont typeface="Noto Sans Symbols"/>
              <a:buChar char="❑"/>
            </a:pPr>
            <a:r>
              <a:rPr lang="en-US" sz="2400">
                <a:solidFill>
                  <a:srgbClr val="3891A7"/>
                </a:solidFill>
                <a:latin typeface="Times New Roman"/>
                <a:ea typeface="Times New Roman"/>
                <a:cs typeface="Times New Roman"/>
                <a:sym typeface="Times New Roman"/>
              </a:rPr>
              <a:t> </a:t>
            </a:r>
            <a:r>
              <a:rPr lang="en-US" sz="2800">
                <a:solidFill>
                  <a:schemeClr val="dk1"/>
                </a:solidFill>
                <a:latin typeface="Times New Roman"/>
                <a:ea typeface="Times New Roman"/>
                <a:cs typeface="Times New Roman"/>
                <a:sym typeface="Times New Roman"/>
              </a:rPr>
              <a:t>Là một hệ thống thông tin có khả năng tích hợp dữ liệu từ các qui trình kinh doanh trong toàn công ty thành một hệ thống hoàn chỉnh hỗ trợ nhu cầu vận hành và ra quyết định theo thời gian thực.</a:t>
            </a:r>
            <a:endParaRPr/>
          </a:p>
          <a:p>
            <a:pPr indent="0" lvl="1" marL="0" marR="0" rtl="0" algn="l">
              <a:lnSpc>
                <a:spcPct val="150000"/>
              </a:lnSpc>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06" name="Google Shape;206;p19"/>
          <p:cNvSpPr txBox="1"/>
          <p:nvPr>
            <p:ph type="title"/>
          </p:nvPr>
        </p:nvSpPr>
        <p:spPr>
          <a:xfrm>
            <a:off x="1401317" y="480186"/>
            <a:ext cx="7818883" cy="381515"/>
          </a:xfrm>
          <a:prstGeom prst="rect">
            <a:avLst/>
          </a:prstGeom>
          <a:noFill/>
          <a:ln>
            <a:noFill/>
          </a:ln>
        </p:spPr>
        <p:txBody>
          <a:bodyPr anchorCtr="0" anchor="t" bIns="0" lIns="0" spcFirstLastPara="1" rIns="0" wrap="square" tIns="12050">
            <a:spAutoFit/>
          </a:bodyPr>
          <a:lstStyle/>
          <a:p>
            <a:pPr indent="0" lvl="0" marL="12700" rtl="0" algn="l">
              <a:lnSpc>
                <a:spcPct val="100000"/>
              </a:lnSpc>
              <a:spcBef>
                <a:spcPts val="0"/>
              </a:spcBef>
              <a:spcAft>
                <a:spcPts val="0"/>
              </a:spcAft>
              <a:buNone/>
            </a:pPr>
            <a:r>
              <a:rPr lang="en-US" sz="2400"/>
              <a:t>Hệ thống hoạch định tài nguyên doanh nghiệp -ERP</a:t>
            </a:r>
            <a:endParaRPr sz="24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Core  ERP</a:t>
            </a:r>
            <a:endParaRPr/>
          </a:p>
        </p:txBody>
      </p:sp>
      <p:sp>
        <p:nvSpPr>
          <p:cNvPr id="212" name="Google Shape;212;p20"/>
          <p:cNvSpPr txBox="1"/>
          <p:nvPr/>
        </p:nvSpPr>
        <p:spPr>
          <a:xfrm>
            <a:off x="944218" y="5546155"/>
            <a:ext cx="28194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Calibri"/>
                <a:ea typeface="Calibri"/>
                <a:cs typeface="Calibri"/>
                <a:sym typeface="Calibri"/>
              </a:rPr>
              <a:t>Traditional ERP</a:t>
            </a:r>
            <a:endParaRPr/>
          </a:p>
        </p:txBody>
      </p:sp>
      <p:sp>
        <p:nvSpPr>
          <p:cNvPr id="213" name="Google Shape;213;p20"/>
          <p:cNvSpPr txBox="1"/>
          <p:nvPr/>
        </p:nvSpPr>
        <p:spPr>
          <a:xfrm>
            <a:off x="5943600" y="5592297"/>
            <a:ext cx="28194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dk1"/>
                </a:solidFill>
                <a:latin typeface="Calibri"/>
                <a:ea typeface="Calibri"/>
                <a:cs typeface="Calibri"/>
                <a:sym typeface="Calibri"/>
              </a:rPr>
              <a:t>Modern ERP</a:t>
            </a:r>
            <a:endParaRPr/>
          </a:p>
        </p:txBody>
      </p:sp>
      <p:pic>
        <p:nvPicPr>
          <p:cNvPr descr="Diagram&#10;&#10;Description automatically generated" id="214" name="Google Shape;214;p20"/>
          <p:cNvPicPr preferRelativeResize="0"/>
          <p:nvPr/>
        </p:nvPicPr>
        <p:blipFill rotWithShape="1">
          <a:blip r:embed="rId3">
            <a:alphaModFix/>
          </a:blip>
          <a:srcRect b="0" l="0" r="0" t="0"/>
          <a:stretch/>
        </p:blipFill>
        <p:spPr>
          <a:xfrm>
            <a:off x="4038600" y="1079224"/>
            <a:ext cx="5038725" cy="4552950"/>
          </a:xfrm>
          <a:prstGeom prst="rect">
            <a:avLst/>
          </a:prstGeom>
          <a:noFill/>
          <a:ln>
            <a:noFill/>
          </a:ln>
        </p:spPr>
      </p:pic>
      <p:pic>
        <p:nvPicPr>
          <p:cNvPr descr="Diagram&#10;&#10;Description automatically generated" id="215" name="Google Shape;215;p20"/>
          <p:cNvPicPr preferRelativeResize="0"/>
          <p:nvPr/>
        </p:nvPicPr>
        <p:blipFill rotWithShape="1">
          <a:blip r:embed="rId4">
            <a:alphaModFix/>
          </a:blip>
          <a:srcRect b="0" l="0" r="0" t="0"/>
          <a:stretch/>
        </p:blipFill>
        <p:spPr>
          <a:xfrm>
            <a:off x="93179" y="1981200"/>
            <a:ext cx="3505200" cy="3333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1"/>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Core - T</a:t>
            </a:r>
            <a:r>
              <a:rPr b="1" lang="en-US" sz="2800"/>
              <a:t>raditional ERP</a:t>
            </a:r>
            <a:br>
              <a:rPr b="1" lang="en-US" sz="2800"/>
            </a:br>
            <a:endParaRPr/>
          </a:p>
        </p:txBody>
      </p:sp>
      <p:sp>
        <p:nvSpPr>
          <p:cNvPr id="221" name="Google Shape;221;p21"/>
          <p:cNvSpPr txBox="1"/>
          <p:nvPr/>
        </p:nvSpPr>
        <p:spPr>
          <a:xfrm>
            <a:off x="190499" y="1066800"/>
            <a:ext cx="8953501" cy="560570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20000"/>
              </a:lnSpc>
              <a:spcBef>
                <a:spcPts val="0"/>
              </a:spcBef>
              <a:spcAft>
                <a:spcPts val="0"/>
              </a:spcAft>
              <a:buClr>
                <a:srgbClr val="000000"/>
              </a:buClr>
              <a:buSzPts val="2000"/>
              <a:buFont typeface="Calibri"/>
              <a:buAutoNum type="arabicPeriod"/>
            </a:pPr>
            <a:r>
              <a:rPr b="1" i="0" lang="en-US" sz="2000">
                <a:solidFill>
                  <a:srgbClr val="000000"/>
                </a:solidFill>
                <a:latin typeface="Calibri"/>
                <a:ea typeface="Calibri"/>
                <a:cs typeface="Calibri"/>
                <a:sym typeface="Calibri"/>
              </a:rPr>
              <a:t>Phân hệ quản trị tài chính </a:t>
            </a:r>
            <a:endParaRPr b="1"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0" i="0" lang="en-US" sz="2000">
                <a:solidFill>
                  <a:srgbClr val="000000"/>
                </a:solidFill>
                <a:latin typeface="Calibri"/>
                <a:ea typeface="Calibri"/>
                <a:cs typeface="Calibri"/>
                <a:sym typeface="Calibri"/>
              </a:rPr>
              <a:t>Phân hệ quản lý tài chính đảm bảo rằng các công ty tuân thủ các yêu cầu báo cáo tài chính, kế toán và thuế. Ngoài ra, các nhà quản lý có thể tăng hiệu suất tài chính với thời gian thực để theo dõi, cải thiện dòng chảy của tiền và duy trì các báo cáo tài chính chính xác và kịp thời.</a:t>
            </a:r>
            <a:endParaRPr/>
          </a:p>
          <a:p>
            <a:pPr indent="0" lvl="0" marL="0" marR="0" rtl="0" algn="l">
              <a:lnSpc>
                <a:spcPct val="120000"/>
              </a:lnSpc>
              <a:spcBef>
                <a:spcPts val="0"/>
              </a:spcBef>
              <a:spcAft>
                <a:spcPts val="0"/>
              </a:spcAft>
              <a:buNone/>
            </a:pPr>
            <a:r>
              <a:rPr b="1" i="0" lang="en-US" sz="2000">
                <a:solidFill>
                  <a:srgbClr val="000000"/>
                </a:solidFill>
                <a:latin typeface="Calibri"/>
                <a:ea typeface="Calibri"/>
                <a:cs typeface="Calibri"/>
                <a:sym typeface="Calibri"/>
              </a:rPr>
              <a:t>2. Phân hệ quản trị nguồn nhân lực</a:t>
            </a:r>
            <a:endParaRPr b="0"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0" i="0" lang="en-US" sz="2000">
                <a:solidFill>
                  <a:srgbClr val="000000"/>
                </a:solidFill>
                <a:latin typeface="Calibri"/>
                <a:ea typeface="Calibri"/>
                <a:cs typeface="Calibri"/>
                <a:sym typeface="Calibri"/>
              </a:rPr>
              <a:t>Quản lý nhân viên, quản lý biên chế, báo cáo, quản lý tài năng, lập kế hoạch, tuyển dụng, đánh giá hiệu suất làm việc, thời gian,…</a:t>
            </a:r>
            <a:endParaRPr b="0"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1" i="0" lang="en-US" sz="2000">
                <a:solidFill>
                  <a:srgbClr val="000000"/>
                </a:solidFill>
                <a:latin typeface="Calibri"/>
                <a:ea typeface="Calibri"/>
                <a:cs typeface="Calibri"/>
                <a:sym typeface="Calibri"/>
              </a:rPr>
              <a:t>3. Phân hệ quản trị mua h</a:t>
            </a:r>
            <a:r>
              <a:rPr b="1" lang="en-US" sz="2000">
                <a:solidFill>
                  <a:srgbClr val="000000"/>
                </a:solidFill>
                <a:latin typeface="Calibri"/>
                <a:ea typeface="Calibri"/>
                <a:cs typeface="Calibri"/>
                <a:sym typeface="Calibri"/>
              </a:rPr>
              <a:t>à</a:t>
            </a:r>
            <a:r>
              <a:rPr b="1" i="0" lang="en-US" sz="2000">
                <a:solidFill>
                  <a:srgbClr val="000000"/>
                </a:solidFill>
                <a:latin typeface="Calibri"/>
                <a:ea typeface="Calibri"/>
                <a:cs typeface="Calibri"/>
                <a:sym typeface="Calibri"/>
              </a:rPr>
              <a:t>ng và chuỗi cung ứng</a:t>
            </a:r>
            <a:endParaRPr b="0"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0" i="0" lang="en-US" sz="2000">
                <a:solidFill>
                  <a:srgbClr val="000000"/>
                </a:solidFill>
                <a:latin typeface="Calibri"/>
                <a:ea typeface="Calibri"/>
                <a:cs typeface="Calibri"/>
                <a:sym typeface="Calibri"/>
              </a:rPr>
              <a:t>Phân hệ đánh giá nhu cầu, tình trạng cung ứng, sản xuất, hậu cần và phân phối. </a:t>
            </a:r>
            <a:endParaRPr b="0"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1" i="0" lang="en-US" sz="2000">
                <a:solidFill>
                  <a:srgbClr val="000000"/>
                </a:solidFill>
                <a:latin typeface="Calibri"/>
                <a:ea typeface="Calibri"/>
                <a:cs typeface="Calibri"/>
                <a:sym typeface="Calibri"/>
              </a:rPr>
              <a:t>4. Phân hệ quản trị quan hệ khách hàng</a:t>
            </a:r>
            <a:endParaRPr b="0" i="0" sz="2000">
              <a:solidFill>
                <a:srgbClr val="000000"/>
              </a:solidFill>
              <a:latin typeface="Calibri"/>
              <a:ea typeface="Calibri"/>
              <a:cs typeface="Calibri"/>
              <a:sym typeface="Calibri"/>
            </a:endParaRPr>
          </a:p>
          <a:p>
            <a:pPr indent="0" lvl="0" marL="0" marR="0" rtl="0" algn="l">
              <a:lnSpc>
                <a:spcPct val="120000"/>
              </a:lnSpc>
              <a:spcBef>
                <a:spcPts val="0"/>
              </a:spcBef>
              <a:spcAft>
                <a:spcPts val="0"/>
              </a:spcAft>
              <a:buNone/>
            </a:pPr>
            <a:r>
              <a:rPr b="0" i="0" lang="en-US" sz="2000">
                <a:solidFill>
                  <a:srgbClr val="000000"/>
                </a:solidFill>
                <a:latin typeface="Calibri"/>
                <a:ea typeface="Calibri"/>
                <a:cs typeface="Calibri"/>
                <a:sym typeface="Calibri"/>
              </a:rPr>
              <a:t>Phân hệ đảm bảo dòng chảy thông tin giữa các đội ngũ bán hàng giải quyết các nhu cầu của mình và đội ngũ làm công tác marketing hiểu được sở thích và nhu cầu của khách hàng trong quá khứ, hiện tại và tương lại.</a:t>
            </a:r>
            <a:endParaRPr b="0" i="0" sz="2000">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2"/>
          <p:cNvSpPr txBox="1"/>
          <p:nvPr>
            <p:ph type="title"/>
          </p:nvPr>
        </p:nvSpPr>
        <p:spPr>
          <a:xfrm>
            <a:off x="1398397" y="480186"/>
            <a:ext cx="6347205"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Core – Morder</a:t>
            </a:r>
            <a:r>
              <a:rPr b="1" lang="en-US" sz="2800"/>
              <a:t> ERP</a:t>
            </a:r>
            <a:br>
              <a:rPr b="1" lang="en-US" sz="2800"/>
            </a:br>
            <a:endParaRPr/>
          </a:p>
        </p:txBody>
      </p:sp>
      <p:sp>
        <p:nvSpPr>
          <p:cNvPr id="227" name="Google Shape;227;p22"/>
          <p:cNvSpPr txBox="1"/>
          <p:nvPr/>
        </p:nvSpPr>
        <p:spPr>
          <a:xfrm>
            <a:off x="95248" y="990600"/>
            <a:ext cx="8953501" cy="6182205"/>
          </a:xfrm>
          <a:prstGeom prst="rect">
            <a:avLst/>
          </a:prstGeom>
          <a:noFill/>
          <a:ln>
            <a:noFill/>
          </a:ln>
        </p:spPr>
        <p:txBody>
          <a:bodyPr anchorCtr="0" anchor="t" bIns="45700" lIns="91425" spcFirstLastPara="1" rIns="91425" wrap="square" tIns="45700">
            <a:spAutoFit/>
          </a:bodyPr>
          <a:lstStyle/>
          <a:p>
            <a:pPr indent="-457200" lvl="0" marL="457200" marR="0" rtl="0" algn="just">
              <a:lnSpc>
                <a:spcPct val="127272"/>
              </a:lnSpc>
              <a:spcBef>
                <a:spcPts val="0"/>
              </a:spcBef>
              <a:spcAft>
                <a:spcPts val="0"/>
              </a:spcAft>
              <a:buClr>
                <a:srgbClr val="333333"/>
              </a:buClr>
              <a:buSzPts val="2200"/>
              <a:buFont typeface="Calibri"/>
              <a:buAutoNum type="arabicPeriod"/>
            </a:pPr>
            <a:r>
              <a:rPr b="1" i="1" lang="en-US" sz="2200">
                <a:solidFill>
                  <a:srgbClr val="333333"/>
                </a:solidFill>
                <a:latin typeface="Calibri"/>
                <a:ea typeface="Calibri"/>
                <a:cs typeface="Calibri"/>
                <a:sym typeface="Calibri"/>
              </a:rPr>
              <a:t>Business Intelligence</a:t>
            </a:r>
            <a:endParaRPr/>
          </a:p>
          <a:p>
            <a:pPr indent="0" lvl="0" marL="0" marR="0" rtl="0" algn="just">
              <a:lnSpc>
                <a:spcPct val="127272"/>
              </a:lnSpc>
              <a:spcBef>
                <a:spcPts val="0"/>
              </a:spcBef>
              <a:spcAft>
                <a:spcPts val="0"/>
              </a:spcAft>
              <a:buNone/>
            </a:pPr>
            <a:r>
              <a:rPr b="0" i="0" lang="en-US" sz="2200">
                <a:solidFill>
                  <a:srgbClr val="333333"/>
                </a:solidFill>
                <a:latin typeface="Calibri"/>
                <a:ea typeface="Calibri"/>
                <a:cs typeface="Calibri"/>
                <a:sym typeface="Calibri"/>
              </a:rPr>
              <a:t>Business Intelligence trong hệ thống ERP cho phép một tổ chức phân tích và tận dụng dữ liệu khổng lồ (Bigdata) được phần mềm ERP thu thập. Phần mềm BI </a:t>
            </a:r>
            <a:r>
              <a:rPr lang="en-US" sz="2200">
                <a:solidFill>
                  <a:srgbClr val="333333"/>
                </a:solidFill>
                <a:latin typeface="Calibri"/>
                <a:ea typeface="Calibri"/>
                <a:cs typeface="Calibri"/>
                <a:sym typeface="Calibri"/>
              </a:rPr>
              <a:t>ứng</a:t>
            </a:r>
            <a:r>
              <a:rPr b="0" i="0" lang="en-US" sz="2200">
                <a:solidFill>
                  <a:srgbClr val="333333"/>
                </a:solidFill>
                <a:latin typeface="Calibri"/>
                <a:ea typeface="Calibri"/>
                <a:cs typeface="Calibri"/>
                <a:sym typeface="Calibri"/>
              </a:rPr>
              <a:t> dụng </a:t>
            </a:r>
            <a:r>
              <a:rPr lang="en-US" sz="2200">
                <a:solidFill>
                  <a:srgbClr val="333333"/>
                </a:solidFill>
                <a:latin typeface="Calibri"/>
                <a:ea typeface="Calibri"/>
                <a:cs typeface="Calibri"/>
                <a:sym typeface="Calibri"/>
              </a:rPr>
              <a:t>t</a:t>
            </a:r>
            <a:r>
              <a:rPr b="0" i="0" lang="en-US" sz="2200">
                <a:solidFill>
                  <a:srgbClr val="333333"/>
                </a:solidFill>
                <a:latin typeface="Calibri"/>
                <a:ea typeface="Calibri"/>
                <a:cs typeface="Calibri"/>
                <a:sym typeface="Calibri"/>
              </a:rPr>
              <a:t>rí tuệ nhân tạo(AI) để thu thập</a:t>
            </a:r>
            <a:r>
              <a:rPr lang="en-US" sz="2200">
                <a:solidFill>
                  <a:srgbClr val="333333"/>
                </a:solidFill>
                <a:latin typeface="Calibri"/>
                <a:ea typeface="Calibri"/>
                <a:cs typeface="Calibri"/>
                <a:sym typeface="Calibri"/>
              </a:rPr>
              <a:t>, chuẩn hóa</a:t>
            </a:r>
            <a:r>
              <a:rPr b="0" i="0" lang="en-US" sz="2200">
                <a:solidFill>
                  <a:srgbClr val="333333"/>
                </a:solidFill>
                <a:latin typeface="Calibri"/>
                <a:ea typeface="Calibri"/>
                <a:cs typeface="Calibri"/>
                <a:sym typeface="Calibri"/>
              </a:rPr>
              <a:t>, phân tích và biểu diễn dữ liệu giúp tổ chức ra quyết định nhanh chóng và chính xác</a:t>
            </a:r>
            <a:endParaRPr b="0" i="0" sz="2200">
              <a:solidFill>
                <a:srgbClr val="333333"/>
              </a:solidFill>
              <a:latin typeface="Calibri"/>
              <a:ea typeface="Calibri"/>
              <a:cs typeface="Calibri"/>
              <a:sym typeface="Calibri"/>
            </a:endParaRPr>
          </a:p>
          <a:p>
            <a:pPr indent="0" lvl="0" marL="0" marR="0" rtl="0" algn="l">
              <a:lnSpc>
                <a:spcPct val="127272"/>
              </a:lnSpc>
              <a:spcBef>
                <a:spcPts val="0"/>
              </a:spcBef>
              <a:spcAft>
                <a:spcPts val="0"/>
              </a:spcAft>
              <a:buNone/>
            </a:pPr>
            <a:r>
              <a:rPr b="1" i="0" lang="en-US" sz="2200">
                <a:solidFill>
                  <a:srgbClr val="000000"/>
                </a:solidFill>
                <a:latin typeface="Calibri"/>
                <a:ea typeface="Calibri"/>
                <a:cs typeface="Calibri"/>
                <a:sym typeface="Calibri"/>
              </a:rPr>
              <a:t>2. E- Commercial</a:t>
            </a:r>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Cung cấp hỗ trợ khách hàng thông qua các mạng xã hội</a:t>
            </a:r>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Tương tác và gắn kết với khách hàng theo thời gian thực</a:t>
            </a:r>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Nói chuyện với với từng khách hàng để họ nhận được sự giúp đỡ tốt nhất</a:t>
            </a:r>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Theo dõi phương tiện truyền thông xã hội để biết các khiếu nại và giải quyết vấn đề một cách nhanh chóng</a:t>
            </a:r>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Tìm kiếm và thưởng cho những người ủng hộ thương hiệu và những khách hàng đã thay bạn giúp đỡ người khác.</a:t>
            </a:r>
            <a:endParaRPr b="0" i="0" sz="2200">
              <a:solidFill>
                <a:srgbClr val="3D3D3D"/>
              </a:solidFill>
              <a:latin typeface="Calibri"/>
              <a:ea typeface="Calibri"/>
              <a:cs typeface="Calibri"/>
              <a:sym typeface="Calibri"/>
            </a:endParaRPr>
          </a:p>
          <a:p>
            <a:pPr indent="-139700" lvl="0" marL="0" marR="0" rtl="0" algn="l">
              <a:lnSpc>
                <a:spcPct val="127272"/>
              </a:lnSpc>
              <a:spcBef>
                <a:spcPts val="0"/>
              </a:spcBef>
              <a:spcAft>
                <a:spcPts val="0"/>
              </a:spcAft>
              <a:buClr>
                <a:srgbClr val="3D3D3D"/>
              </a:buClr>
              <a:buSzPts val="2200"/>
              <a:buFont typeface="Arial"/>
              <a:buChar char="•"/>
            </a:pPr>
            <a:r>
              <a:rPr b="0" i="0" lang="en-US" sz="2200">
                <a:solidFill>
                  <a:srgbClr val="3D3D3D"/>
                </a:solidFill>
                <a:latin typeface="Calibri"/>
                <a:ea typeface="Calibri"/>
                <a:cs typeface="Calibri"/>
                <a:sym typeface="Calibri"/>
              </a:rPr>
              <a:t>Lấy </a:t>
            </a:r>
            <a:r>
              <a:rPr lang="en-US" sz="2200">
                <a:solidFill>
                  <a:srgbClr val="3D3D3D"/>
                </a:solidFill>
                <a:latin typeface="Calibri"/>
                <a:ea typeface="Calibri"/>
                <a:cs typeface="Calibri"/>
                <a:sym typeface="Calibri"/>
              </a:rPr>
              <a:t>khách hàng làm trung tâm</a:t>
            </a:r>
            <a:endParaRPr b="0" i="0" sz="2200">
              <a:solidFill>
                <a:srgbClr val="3D3D3D"/>
              </a:solidFill>
              <a:latin typeface="Calibri"/>
              <a:ea typeface="Calibri"/>
              <a:cs typeface="Calibri"/>
              <a:sym typeface="Calibri"/>
            </a:endParaRPr>
          </a:p>
          <a:p>
            <a:pPr indent="0" lvl="0" marL="0" marR="0" rtl="0" algn="l">
              <a:lnSpc>
                <a:spcPct val="120000"/>
              </a:lnSpc>
              <a:spcBef>
                <a:spcPts val="0"/>
              </a:spcBef>
              <a:spcAft>
                <a:spcPts val="0"/>
              </a:spcAft>
              <a:buNone/>
            </a:pPr>
            <a:r>
              <a:t/>
            </a:r>
            <a:endParaRPr b="1" i="0" sz="2000">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2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Thành phần hệ thống ERP</a:t>
            </a:r>
            <a:endParaRPr/>
          </a:p>
        </p:txBody>
      </p:sp>
      <p:pic>
        <p:nvPicPr>
          <p:cNvPr id="234" name="Google Shape;234;p23"/>
          <p:cNvPicPr preferRelativeResize="0"/>
          <p:nvPr/>
        </p:nvPicPr>
        <p:blipFill rotWithShape="1">
          <a:blip r:embed="rId3">
            <a:alphaModFix/>
          </a:blip>
          <a:srcRect b="0" l="0" r="0" t="0"/>
          <a:stretch/>
        </p:blipFill>
        <p:spPr>
          <a:xfrm>
            <a:off x="152400" y="1219200"/>
            <a:ext cx="8610600" cy="494596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4"/>
          <p:cNvSpPr txBox="1"/>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Lịch sử phát triển ERP</a:t>
            </a:r>
            <a:endParaRPr/>
          </a:p>
        </p:txBody>
      </p:sp>
      <p:pic>
        <p:nvPicPr>
          <p:cNvPr id="241" name="Google Shape;241;p24"/>
          <p:cNvPicPr preferRelativeResize="0"/>
          <p:nvPr/>
        </p:nvPicPr>
        <p:blipFill rotWithShape="1">
          <a:blip r:embed="rId3">
            <a:alphaModFix/>
          </a:blip>
          <a:srcRect b="0" l="0" r="0" t="0"/>
          <a:stretch/>
        </p:blipFill>
        <p:spPr>
          <a:xfrm>
            <a:off x="990600" y="1447800"/>
            <a:ext cx="7700617" cy="43434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5"/>
          <p:cNvSpPr txBox="1"/>
          <p:nvPr>
            <p:ph idx="2" type="body"/>
          </p:nvPr>
        </p:nvSpPr>
        <p:spPr>
          <a:xfrm>
            <a:off x="800099" y="1295400"/>
            <a:ext cx="7543800" cy="4849726"/>
          </a:xfrm>
          <a:prstGeom prst="rect">
            <a:avLst/>
          </a:prstGeom>
          <a:noFill/>
          <a:ln>
            <a:noFill/>
          </a:ln>
        </p:spPr>
        <p:txBody>
          <a:bodyPr anchorCtr="0" anchor="t" bIns="0" lIns="0" spcFirstLastPara="1" rIns="0" wrap="square" tIns="73650">
            <a:spAutoFit/>
          </a:bodyPr>
          <a:lstStyle/>
          <a:p>
            <a:pPr indent="0" lvl="0" marL="12700" rtl="0" algn="l">
              <a:lnSpc>
                <a:spcPct val="137500"/>
              </a:lnSpc>
              <a:spcBef>
                <a:spcPts val="0"/>
              </a:spcBef>
              <a:spcAft>
                <a:spcPts val="0"/>
              </a:spcAft>
              <a:buNone/>
            </a:pPr>
            <a:r>
              <a:rPr lang="en-US" sz="2400"/>
              <a:t>Lợi ích vô hình</a:t>
            </a:r>
            <a:endParaRPr/>
          </a:p>
          <a:p>
            <a:pPr indent="-342900" lvl="0" marL="355600" rtl="0" algn="l">
              <a:lnSpc>
                <a:spcPct val="137500"/>
              </a:lnSpc>
              <a:spcBef>
                <a:spcPts val="484"/>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Thông tin / tầm nhìn</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Các quy trình mới / cải tiến</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Đáp ứng khách hàng</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Hội nhập</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Chuẩn hóa</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Mềm dẻo</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Toàn cầu hoá</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Hiệu quả kinh doanh</a:t>
            </a:r>
            <a:endParaRPr/>
          </a:p>
          <a:p>
            <a:pPr indent="-342900" lvl="0" marL="355600" rtl="0" algn="l">
              <a:lnSpc>
                <a:spcPct val="137500"/>
              </a:lnSpc>
              <a:spcBef>
                <a:spcPts val="480"/>
              </a:spcBef>
              <a:spcAft>
                <a:spcPts val="0"/>
              </a:spcAft>
              <a:buClr>
                <a:srgbClr val="E68200"/>
              </a:buClr>
              <a:buSzPts val="2400"/>
              <a:buFont typeface="Noto Sans Symbols"/>
              <a:buChar char="✔"/>
            </a:pPr>
            <a:r>
              <a:rPr b="0" lang="en-US" sz="2400">
                <a:latin typeface="Times New Roman"/>
                <a:ea typeface="Times New Roman"/>
                <a:cs typeface="Times New Roman"/>
                <a:sym typeface="Times New Roman"/>
              </a:rPr>
              <a:t>Chuỗi cung / cầu</a:t>
            </a:r>
            <a:endParaRPr/>
          </a:p>
        </p:txBody>
      </p:sp>
      <p:sp>
        <p:nvSpPr>
          <p:cNvPr id="247" name="Google Shape;247;p25"/>
          <p:cNvSpPr txBox="1"/>
          <p:nvPr/>
        </p:nvSpPr>
        <p:spPr>
          <a:xfrm>
            <a:off x="8418956" y="6559092"/>
            <a:ext cx="193040" cy="208279"/>
          </a:xfrm>
          <a:prstGeom prst="rect">
            <a:avLst/>
          </a:prstGeom>
          <a:noFill/>
          <a:ln>
            <a:noFill/>
          </a:ln>
        </p:spPr>
        <p:txBody>
          <a:bodyPr anchorCtr="0" anchor="t" bIns="0" lIns="0" spcFirstLastPara="1" rIns="0" wrap="square" tIns="12700">
            <a:spAutoFit/>
          </a:bodyPr>
          <a:lstStyle/>
          <a:p>
            <a:pPr indent="0" lvl="0" marL="12700" marR="0" rtl="0" algn="l">
              <a:lnSpc>
                <a:spcPct val="100000"/>
              </a:lnSpc>
              <a:spcBef>
                <a:spcPts val="0"/>
              </a:spcBef>
              <a:spcAft>
                <a:spcPts val="0"/>
              </a:spcAft>
              <a:buNone/>
            </a:pPr>
            <a:r>
              <a:rPr lang="en-US" sz="1200">
                <a:solidFill>
                  <a:schemeClr val="dk1"/>
                </a:solidFill>
                <a:latin typeface="Times New Roman"/>
                <a:ea typeface="Times New Roman"/>
                <a:cs typeface="Times New Roman"/>
                <a:sym typeface="Times New Roman"/>
              </a:rPr>
              <a:t>31</a:t>
            </a:r>
            <a:endParaRPr sz="1200">
              <a:solidFill>
                <a:schemeClr val="dk1"/>
              </a:solidFill>
              <a:latin typeface="Times New Roman"/>
              <a:ea typeface="Times New Roman"/>
              <a:cs typeface="Times New Roman"/>
              <a:sym typeface="Times New Roman"/>
            </a:endParaRPr>
          </a:p>
        </p:txBody>
      </p:sp>
      <p:sp>
        <p:nvSpPr>
          <p:cNvPr id="248" name="Google Shape;248;p2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i="0" lang="en-US" sz="2800" u="none" cap="none" strike="noStrike">
                <a:solidFill>
                  <a:schemeClr val="lt1"/>
                </a:solidFill>
                <a:latin typeface="Times New Roman"/>
                <a:ea typeface="Times New Roman"/>
                <a:cs typeface="Times New Roman"/>
                <a:sym typeface="Times New Roman"/>
              </a:rPr>
              <a:t>Lợi ích của ERP</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6"/>
          <p:cNvSpPr txBox="1"/>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Lợi ích ERP</a:t>
            </a:r>
            <a:endParaRPr/>
          </a:p>
        </p:txBody>
      </p:sp>
      <p:sp>
        <p:nvSpPr>
          <p:cNvPr id="254" name="Google Shape;254;p26"/>
          <p:cNvSpPr txBox="1"/>
          <p:nvPr/>
        </p:nvSpPr>
        <p:spPr>
          <a:xfrm>
            <a:off x="152400" y="990600"/>
            <a:ext cx="8534400" cy="5842305"/>
          </a:xfrm>
          <a:prstGeom prst="rect">
            <a:avLst/>
          </a:prstGeom>
          <a:noFill/>
          <a:ln>
            <a:noFill/>
          </a:ln>
        </p:spPr>
        <p:txBody>
          <a:bodyPr anchorCtr="0" anchor="t" bIns="45700" lIns="91425" spcFirstLastPara="1" rIns="91425" wrap="square" tIns="45700">
            <a:spAutoFit/>
          </a:bodyPr>
          <a:lstStyle/>
          <a:p>
            <a:pPr indent="0" lvl="0" marL="12700" marR="0" rtl="0" algn="l">
              <a:lnSpc>
                <a:spcPct val="137500"/>
              </a:lnSpc>
              <a:spcBef>
                <a:spcPts val="0"/>
              </a:spcBef>
              <a:spcAft>
                <a:spcPts val="0"/>
              </a:spcAft>
              <a:buNone/>
            </a:pPr>
            <a:r>
              <a:rPr b="1" lang="en-US" sz="2400">
                <a:solidFill>
                  <a:srgbClr val="0033CC"/>
                </a:solidFill>
                <a:latin typeface="Times New Roman"/>
                <a:ea typeface="Times New Roman"/>
                <a:cs typeface="Times New Roman"/>
                <a:sym typeface="Times New Roman"/>
              </a:rPr>
              <a:t>Lợi ích hữa  hình</a:t>
            </a:r>
            <a:endParaRPr b="1"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Gia tăng năng suất lao động</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Nguồn dữ liệu chính xác</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Hợp tác tốt hơn</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Giảm chi phí hoạt động</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Cải thiện quá trình ra quyết định</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Cải thiện quy trình làm việc</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Sử dụng tách biệt nhưng thống nhất toàn hệ thống</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Tích hợp tài chính</a:t>
            </a:r>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Khách hàng làm trung tâm</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An toàn thông tin tổ chức</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Bức tranh doanh nghiệp toàn cảnh</a:t>
            </a:r>
            <a:endParaRPr sz="2400">
              <a:solidFill>
                <a:srgbClr val="0033CC"/>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7"/>
          <p:cNvSpPr txBox="1"/>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Thách thức ERP</a:t>
            </a:r>
            <a:endParaRPr/>
          </a:p>
        </p:txBody>
      </p:sp>
      <p:sp>
        <p:nvSpPr>
          <p:cNvPr id="260" name="Google Shape;260;p27"/>
          <p:cNvSpPr txBox="1"/>
          <p:nvPr/>
        </p:nvSpPr>
        <p:spPr>
          <a:xfrm>
            <a:off x="228600" y="1509973"/>
            <a:ext cx="5981700" cy="5226752"/>
          </a:xfrm>
          <a:prstGeom prst="rect">
            <a:avLst/>
          </a:prstGeom>
          <a:noFill/>
          <a:ln>
            <a:noFill/>
          </a:ln>
        </p:spPr>
        <p:txBody>
          <a:bodyPr anchorCtr="0" anchor="t" bIns="45700" lIns="91425" spcFirstLastPara="1" rIns="91425" wrap="square" tIns="45700">
            <a:spAutoFit/>
          </a:bodyPr>
          <a:lstStyle/>
          <a:p>
            <a:pPr indent="-342900" lvl="0" marL="355600" marR="0" rtl="0" algn="l">
              <a:lnSpc>
                <a:spcPct val="137500"/>
              </a:lnSpc>
              <a:spcBef>
                <a:spcPts val="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Lựa chọn nhà cung cấp</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Triển khai không theo trình tự</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Phân tích chuẩn xác về mong muốn của DN</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Sự đồng hành của lãnh đạo cấp cao</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Ngân sách</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Đầu tư cơ sở vật chất</a:t>
            </a:r>
            <a:endParaRPr sz="2400">
              <a:solidFill>
                <a:srgbClr val="0033CC"/>
              </a:solidFill>
              <a:latin typeface="Times New Roman"/>
              <a:ea typeface="Times New Roman"/>
              <a:cs typeface="Times New Roman"/>
              <a:sym typeface="Times New Roman"/>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Chương trình đào tạo trước và sau triển khai.</a:t>
            </a:r>
            <a:endParaRPr/>
          </a:p>
          <a:p>
            <a:pPr indent="-342900" lvl="0" marL="355600" marR="0" rtl="0" algn="l">
              <a:lnSpc>
                <a:spcPct val="137500"/>
              </a:lnSpc>
              <a:spcBef>
                <a:spcPts val="480"/>
              </a:spcBef>
              <a:spcAft>
                <a:spcPts val="0"/>
              </a:spcAft>
              <a:buClr>
                <a:srgbClr val="E68200"/>
              </a:buClr>
              <a:buSzPts val="2400"/>
              <a:buFont typeface="Noto Sans Symbols"/>
              <a:buChar char="✔"/>
            </a:pPr>
            <a:r>
              <a:rPr lang="en-US" sz="2400">
                <a:solidFill>
                  <a:srgbClr val="0033CC"/>
                </a:solidFill>
                <a:latin typeface="Times New Roman"/>
                <a:ea typeface="Times New Roman"/>
                <a:cs typeface="Times New Roman"/>
                <a:sym typeface="Times New Roman"/>
              </a:rPr>
              <a:t>Sự ổn định của nhân sự trong dự án</a:t>
            </a:r>
            <a:endParaRPr sz="2400">
              <a:solidFill>
                <a:srgbClr val="0033CC"/>
              </a:solidFill>
              <a:latin typeface="Times New Roman"/>
              <a:ea typeface="Times New Roman"/>
              <a:cs typeface="Times New Roman"/>
              <a:sym typeface="Times New Roman"/>
            </a:endParaRPr>
          </a:p>
          <a:p>
            <a:pPr indent="-190500" lvl="0" marL="355600" marR="0" rtl="0" algn="l">
              <a:lnSpc>
                <a:spcPct val="137500"/>
              </a:lnSpc>
              <a:spcBef>
                <a:spcPts val="480"/>
              </a:spcBef>
              <a:spcAft>
                <a:spcPts val="0"/>
              </a:spcAft>
              <a:buClr>
                <a:srgbClr val="E68200"/>
              </a:buClr>
              <a:buSzPts val="2400"/>
              <a:buFont typeface="Noto Sans Symbols"/>
              <a:buNone/>
            </a:pPr>
            <a:r>
              <a:t/>
            </a:r>
            <a:endParaRPr sz="2400">
              <a:solidFill>
                <a:srgbClr val="0033CC"/>
              </a:solidFill>
              <a:latin typeface="Times New Roman"/>
              <a:ea typeface="Times New Roman"/>
              <a:cs typeface="Times New Roman"/>
              <a:sym typeface="Times New Roman"/>
            </a:endParaRPr>
          </a:p>
        </p:txBody>
      </p:sp>
      <p:pic>
        <p:nvPicPr>
          <p:cNvPr descr="nhung-thach-thuc-hang-dau-trong-thuc-hien-erp" id="261" name="Google Shape;261;p27"/>
          <p:cNvPicPr preferRelativeResize="0"/>
          <p:nvPr/>
        </p:nvPicPr>
        <p:blipFill rotWithShape="1">
          <a:blip r:embed="rId3">
            <a:alphaModFix/>
          </a:blip>
          <a:srcRect b="0" l="0" r="0" t="0"/>
          <a:stretch/>
        </p:blipFill>
        <p:spPr>
          <a:xfrm>
            <a:off x="6134100" y="1418249"/>
            <a:ext cx="2857500" cy="27051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8"/>
          <p:cNvSpPr txBox="1"/>
          <p:nvPr>
            <p:ph type="title"/>
          </p:nvPr>
        </p:nvSpPr>
        <p:spPr>
          <a:xfrm>
            <a:off x="1295400" y="533400"/>
            <a:ext cx="7895083" cy="443070"/>
          </a:xfrm>
          <a:prstGeom prst="rect">
            <a:avLst/>
          </a:prstGeom>
          <a:noFill/>
          <a:ln>
            <a:noFill/>
          </a:ln>
        </p:spPr>
        <p:txBody>
          <a:bodyPr anchorCtr="0" anchor="t" bIns="0" lIns="0" spcFirstLastPara="1" rIns="0" wrap="square" tIns="12050">
            <a:spAutoFit/>
          </a:bodyPr>
          <a:lstStyle/>
          <a:p>
            <a:pPr indent="0" lvl="0" marL="12700" rtl="0" algn="l">
              <a:lnSpc>
                <a:spcPct val="100000"/>
              </a:lnSpc>
              <a:spcBef>
                <a:spcPts val="0"/>
              </a:spcBef>
              <a:spcAft>
                <a:spcPts val="0"/>
              </a:spcAft>
              <a:buNone/>
            </a:pPr>
            <a:r>
              <a:rPr lang="en-US"/>
              <a:t>SO SÁNH HỆ THỐNG -Trước và sau khi có ERP</a:t>
            </a:r>
            <a:endParaRPr/>
          </a:p>
        </p:txBody>
      </p:sp>
      <p:graphicFrame>
        <p:nvGraphicFramePr>
          <p:cNvPr id="267" name="Google Shape;267;p28"/>
          <p:cNvGraphicFramePr/>
          <p:nvPr/>
        </p:nvGraphicFramePr>
        <p:xfrm>
          <a:off x="152400" y="1060451"/>
          <a:ext cx="3000000" cy="3000000"/>
        </p:xfrm>
        <a:graphic>
          <a:graphicData uri="http://schemas.openxmlformats.org/drawingml/2006/table">
            <a:tbl>
              <a:tblPr bandRow="1" firstRow="1">
                <a:noFill/>
                <a:tableStyleId>{BD73F445-1DA9-4448-BDA2-487086A22AF1}</a:tableStyleId>
              </a:tblPr>
              <a:tblGrid>
                <a:gridCol w="2228850"/>
                <a:gridCol w="3815100"/>
                <a:gridCol w="2871450"/>
              </a:tblGrid>
              <a:tr h="343500">
                <a:tc>
                  <a:txBody>
                    <a:bodyPr/>
                    <a:lstStyle/>
                    <a:p>
                      <a:pPr indent="0" lvl="0" marL="0" marR="0" rtl="0" algn="l">
                        <a:lnSpc>
                          <a:spcPct val="100000"/>
                        </a:lnSpc>
                        <a:spcBef>
                          <a:spcPts val="0"/>
                        </a:spcBef>
                        <a:spcAft>
                          <a:spcPts val="0"/>
                        </a:spcAft>
                        <a:buNone/>
                      </a:pPr>
                      <a:r>
                        <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c>
                  <a:txBody>
                    <a:bodyPr/>
                    <a:lstStyle/>
                    <a:p>
                      <a:pPr indent="0" lvl="0" marL="74930" marR="0" rtl="0" algn="ctr">
                        <a:lnSpc>
                          <a:spcPct val="117499"/>
                        </a:lnSpc>
                        <a:spcBef>
                          <a:spcPts val="0"/>
                        </a:spcBef>
                        <a:spcAft>
                          <a:spcPts val="0"/>
                        </a:spcAft>
                        <a:buNone/>
                      </a:pPr>
                      <a:r>
                        <a:rPr b="1" lang="en-US" sz="1800" u="none" cap="none" strike="noStrike">
                          <a:solidFill>
                            <a:srgbClr val="FFFFFF"/>
                          </a:solidFill>
                          <a:latin typeface="Times New Roman"/>
                          <a:ea typeface="Times New Roman"/>
                          <a:cs typeface="Times New Roman"/>
                          <a:sym typeface="Times New Roman"/>
                        </a:rPr>
                        <a:t>Trước ERP</a:t>
                      </a:r>
                      <a:endParaRPr sz="18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c>
                  <a:txBody>
                    <a:bodyPr/>
                    <a:lstStyle/>
                    <a:p>
                      <a:pPr indent="0" lvl="0" marL="98425" marR="0" rtl="0" algn="ctr">
                        <a:lnSpc>
                          <a:spcPct val="100000"/>
                        </a:lnSpc>
                        <a:spcBef>
                          <a:spcPts val="0"/>
                        </a:spcBef>
                        <a:spcAft>
                          <a:spcPts val="0"/>
                        </a:spcAft>
                        <a:buNone/>
                      </a:pPr>
                      <a:r>
                        <a:rPr b="1" lang="en-US" sz="1800" u="none" cap="none" strike="noStrike">
                          <a:solidFill>
                            <a:srgbClr val="FFFFFF"/>
                          </a:solidFill>
                          <a:latin typeface="Times New Roman"/>
                          <a:ea typeface="Times New Roman"/>
                          <a:cs typeface="Times New Roman"/>
                          <a:sym typeface="Times New Roman"/>
                        </a:rPr>
                        <a:t>Sau ERP</a:t>
                      </a:r>
                      <a:endParaRPr sz="1800" u="none" cap="none" strike="noStrike">
                        <a:latin typeface="Times New Roman"/>
                        <a:ea typeface="Times New Roman"/>
                        <a:cs typeface="Times New Roman"/>
                        <a:sym typeface="Times New Roman"/>
                      </a:endParaRPr>
                    </a:p>
                  </a:txBody>
                  <a:tcPr marT="400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r>
              <a:tr h="343500">
                <a:tc>
                  <a:txBody>
                    <a:bodyPr/>
                    <a:lstStyle/>
                    <a:p>
                      <a:pPr indent="0" lvl="0" marL="97790" marR="0" rtl="0" algn="l">
                        <a:lnSpc>
                          <a:spcPct val="100000"/>
                        </a:lnSpc>
                        <a:spcBef>
                          <a:spcPts val="0"/>
                        </a:spcBef>
                        <a:spcAft>
                          <a:spcPts val="0"/>
                        </a:spcAft>
                        <a:buNone/>
                      </a:pPr>
                      <a:r>
                        <a:rPr lang="en-US" sz="1600" u="none" cap="none" strike="noStrike">
                          <a:latin typeface="Times New Roman"/>
                          <a:ea typeface="Times New Roman"/>
                          <a:cs typeface="Times New Roman"/>
                          <a:sym typeface="Times New Roman"/>
                        </a:rPr>
                        <a:t>Hệ thống thông tin</a:t>
                      </a:r>
                      <a:endParaRPr sz="1600" u="none" cap="none" strike="noStrike">
                        <a:latin typeface="Times New Roman"/>
                        <a:ea typeface="Times New Roman"/>
                        <a:cs typeface="Times New Roman"/>
                        <a:sym typeface="Times New Roman"/>
                      </a:endParaRPr>
                    </a:p>
                  </a:txBody>
                  <a:tcPr marT="4065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4930" marR="0" rtl="0" algn="l">
                        <a:lnSpc>
                          <a:spcPct val="117812"/>
                        </a:lnSpc>
                        <a:spcBef>
                          <a:spcPts val="0"/>
                        </a:spcBef>
                        <a:spcAft>
                          <a:spcPts val="0"/>
                        </a:spcAft>
                        <a:buNone/>
                      </a:pPr>
                      <a:r>
                        <a:rPr lang="en-US" sz="1600" u="none" cap="none" strike="noStrike">
                          <a:latin typeface="Times New Roman"/>
                          <a:ea typeface="Times New Roman"/>
                          <a:cs typeface="Times New Roman"/>
                          <a:sym typeface="Times New Roman"/>
                        </a:rPr>
                        <a:t>Hệ thống đơn  lẻ</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0" rtl="0" algn="l">
                        <a:lnSpc>
                          <a:spcPct val="117812"/>
                        </a:lnSpc>
                        <a:spcBef>
                          <a:spcPts val="0"/>
                        </a:spcBef>
                        <a:spcAft>
                          <a:spcPts val="0"/>
                        </a:spcAft>
                        <a:buNone/>
                      </a:pPr>
                      <a:r>
                        <a:rPr lang="en-US" sz="1600" u="none" cap="none" strike="noStrike">
                          <a:latin typeface="Times New Roman"/>
                          <a:ea typeface="Times New Roman"/>
                          <a:cs typeface="Times New Roman"/>
                          <a:sym typeface="Times New Roman"/>
                        </a:rPr>
                        <a:t>Hệ thống tích hợp</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452500">
                <a:tc>
                  <a:txBody>
                    <a:bodyPr/>
                    <a:lstStyle/>
                    <a:p>
                      <a:pPr indent="0" lvl="0" marL="74295" marR="0" rtl="0" algn="l">
                        <a:lnSpc>
                          <a:spcPct val="117812"/>
                        </a:lnSpc>
                        <a:spcBef>
                          <a:spcPts val="0"/>
                        </a:spcBef>
                        <a:spcAft>
                          <a:spcPts val="0"/>
                        </a:spcAft>
                        <a:buNone/>
                      </a:pPr>
                      <a:r>
                        <a:rPr lang="en-US" sz="1600" u="none" cap="none" strike="noStrike">
                          <a:latin typeface="Times New Roman"/>
                          <a:ea typeface="Times New Roman"/>
                          <a:cs typeface="Times New Roman"/>
                          <a:sym typeface="Times New Roman"/>
                        </a:rPr>
                        <a:t>Độ phối hợp</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4930" marR="57150"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Thiếu sự phối kết hợp giữa  các chức năng kinh doanh</a:t>
                      </a:r>
                      <a:endParaRPr sz="1600" u="none" cap="none" strike="noStrike">
                        <a:latin typeface="Times New Roman"/>
                        <a:ea typeface="Times New Roman"/>
                        <a:cs typeface="Times New Roman"/>
                        <a:sym typeface="Times New Roman"/>
                      </a:endParaRPr>
                    </a:p>
                  </a:txBody>
                  <a:tcPr marT="317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975"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Hỗ trợ phối hợp giữa xuyên suốt các chức  năng kinh doanh</a:t>
                      </a:r>
                      <a:endParaRPr sz="1600" u="none" cap="none" strike="noStrike">
                        <a:latin typeface="Times New Roman"/>
                        <a:ea typeface="Times New Roman"/>
                        <a:cs typeface="Times New Roman"/>
                        <a:sym typeface="Times New Roman"/>
                      </a:endParaRPr>
                    </a:p>
                  </a:txBody>
                  <a:tcPr marT="317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675225">
                <a:tc>
                  <a:txBody>
                    <a:bodyPr/>
                    <a:lstStyle/>
                    <a:p>
                      <a:pPr indent="0" lvl="0" marL="74295"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Cơ sở dữ liệu</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4930" marR="54610" rtl="0" algn="just">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Dữ liệu không tích hợp, dữ  liệu có ý nghĩa khác  nhau,không nhất quán.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2705" rtl="0" algn="just">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Đồng nhất dữ liệu, dữ liệu có  cùng ý nghĩa trên nhiều chức  năng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1128325">
                <a:tc>
                  <a:txBody>
                    <a:bodyPr/>
                    <a:lstStyle/>
                    <a:p>
                      <a:pPr indent="0" lvl="0" marL="74295"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Bảo trì</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4930" marR="54610" rtl="0" algn="just">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Các hệ thống được bảo trì  trên cơ sở từng phần, Kết quả  không nhất quán, tốn kém phải  duy trì các hệ thống kế thừa  riêng biệt</a:t>
                      </a:r>
                      <a:endParaRPr sz="1600" u="none" cap="none" strike="noStrike">
                        <a:latin typeface="Times New Roman"/>
                        <a:ea typeface="Times New Roman"/>
                        <a:cs typeface="Times New Roman"/>
                        <a:sym typeface="Times New Roman"/>
                      </a:endParaRPr>
                    </a:p>
                  </a:txBody>
                  <a:tcPr marT="62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975" rtl="0" algn="just">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Bảo trì thống nhất, thay đổi  ảnh hưởng đến nhiều hệ  thống</a:t>
                      </a:r>
                      <a:endParaRPr sz="1600" u="none" cap="none" strike="noStrike">
                        <a:latin typeface="Times New Roman"/>
                        <a:ea typeface="Times New Roman"/>
                        <a:cs typeface="Times New Roman"/>
                        <a:sym typeface="Times New Roman"/>
                      </a:endParaRPr>
                    </a:p>
                  </a:txBody>
                  <a:tcPr marT="62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448975">
                <a:tc>
                  <a:txBody>
                    <a:bodyPr/>
                    <a:lstStyle/>
                    <a:p>
                      <a:pPr indent="0" lvl="0" marL="74295" marR="0" rtl="0" algn="l">
                        <a:lnSpc>
                          <a:spcPct val="115937"/>
                        </a:lnSpc>
                        <a:spcBef>
                          <a:spcPts val="0"/>
                        </a:spcBef>
                        <a:spcAft>
                          <a:spcPts val="0"/>
                        </a:spcAft>
                        <a:buNone/>
                      </a:pPr>
                      <a:r>
                        <a:rPr lang="en-US" sz="1600" u="none" cap="none" strike="noStrike">
                          <a:latin typeface="Times New Roman"/>
                          <a:ea typeface="Times New Roman"/>
                          <a:cs typeface="Times New Roman"/>
                          <a:sym typeface="Times New Roman"/>
                        </a:rPr>
                        <a:t>Giao diện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4930" marR="55244"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Khó quản lý giao diện giữa  các hệ thống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3975"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Giao diện chung cho toàn hệ thống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448375">
                <a:tc>
                  <a:txBody>
                    <a:bodyPr/>
                    <a:lstStyle/>
                    <a:p>
                      <a:pPr indent="0" lvl="0" marL="74295"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Thông tin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4930" marR="55244"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Thông tin dư thừa, ko nhất  quán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4610"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Thông tin thời gian thực nhất  quán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448975">
                <a:tc>
                  <a:txBody>
                    <a:bodyPr/>
                    <a:lstStyle/>
                    <a:p>
                      <a:pPr indent="0" lvl="0" marL="74295"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Kiến trúc hệ thống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4930"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Không có kỹ thuật rõ ràng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3975"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Dựa trên mô hình  khách-  chủ</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675225">
                <a:tc>
                  <a:txBody>
                    <a:bodyPr/>
                    <a:lstStyle/>
                    <a:p>
                      <a:pPr indent="0" lvl="0" marL="74295" marR="0" rtl="0" algn="l">
                        <a:lnSpc>
                          <a:spcPct val="116250"/>
                        </a:lnSpc>
                        <a:spcBef>
                          <a:spcPts val="0"/>
                        </a:spcBef>
                        <a:spcAft>
                          <a:spcPts val="0"/>
                        </a:spcAft>
                        <a:buNone/>
                      </a:pPr>
                      <a:r>
                        <a:rPr lang="en-US" sz="1600" u="none" cap="none" strike="noStrike">
                          <a:latin typeface="Times New Roman"/>
                          <a:ea typeface="Times New Roman"/>
                          <a:cs typeface="Times New Roman"/>
                          <a:sym typeface="Times New Roman"/>
                        </a:rPr>
                        <a:t>Quy trình</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4930" marR="55880"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Các quy trình không tương  thích</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339"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Quy trình kinh doanh nhất  quán được dựa trên mô hình</a:t>
                      </a:r>
                      <a:endParaRPr sz="1600" u="none" cap="none" strike="noStrike">
                        <a:latin typeface="Times New Roman"/>
                        <a:ea typeface="Times New Roman"/>
                        <a:cs typeface="Times New Roman"/>
                        <a:sym typeface="Times New Roman"/>
                      </a:endParaRPr>
                    </a:p>
                    <a:p>
                      <a:pPr indent="0" lvl="0" marL="75565" marR="0" rtl="0" algn="l">
                        <a:lnSpc>
                          <a:spcPct val="111562"/>
                        </a:lnSpc>
                        <a:spcBef>
                          <a:spcPts val="0"/>
                        </a:spcBef>
                        <a:spcAft>
                          <a:spcPts val="0"/>
                        </a:spcAft>
                        <a:buNone/>
                      </a:pPr>
                      <a:r>
                        <a:rPr lang="en-US" sz="1600" u="none" cap="none" strike="noStrike">
                          <a:latin typeface="Times New Roman"/>
                          <a:ea typeface="Times New Roman"/>
                          <a:cs typeface="Times New Roman"/>
                          <a:sym typeface="Times New Roman"/>
                        </a:rPr>
                        <a:t>thông tin</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451925">
                <a:tc>
                  <a:txBody>
                    <a:bodyPr/>
                    <a:lstStyle/>
                    <a:p>
                      <a:pPr indent="0" lvl="0" marL="74295" marR="0" rtl="0" algn="l">
                        <a:lnSpc>
                          <a:spcPct val="118062"/>
                        </a:lnSpc>
                        <a:spcBef>
                          <a:spcPts val="0"/>
                        </a:spcBef>
                        <a:spcAft>
                          <a:spcPts val="0"/>
                        </a:spcAft>
                        <a:buNone/>
                      </a:pPr>
                      <a:r>
                        <a:rPr lang="en-US" sz="1600" u="none" cap="none" strike="noStrike">
                          <a:latin typeface="Times New Roman"/>
                          <a:ea typeface="Times New Roman"/>
                          <a:cs typeface="Times New Roman"/>
                          <a:sym typeface="Times New Roman"/>
                        </a:rPr>
                        <a:t>Ứng dụng</a:t>
                      </a:r>
                      <a:endParaRPr sz="16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c>
                  <a:txBody>
                    <a:bodyPr/>
                    <a:lstStyle/>
                    <a:p>
                      <a:pPr indent="0" lvl="0" marL="74930" marR="55244" rtl="0" algn="l">
                        <a:lnSpc>
                          <a:spcPct val="120000"/>
                        </a:lnSpc>
                        <a:spcBef>
                          <a:spcPts val="0"/>
                        </a:spcBef>
                        <a:spcAft>
                          <a:spcPts val="0"/>
                        </a:spcAft>
                        <a:buNone/>
                      </a:pPr>
                      <a:r>
                        <a:rPr lang="en-US" sz="1600" u="none" cap="none" strike="noStrike">
                          <a:latin typeface="Times New Roman"/>
                          <a:ea typeface="Times New Roman"/>
                          <a:cs typeface="Times New Roman"/>
                          <a:sym typeface="Times New Roman"/>
                        </a:rPr>
                        <a:t>Ứng dụng khác biệt(ví dụ có  nhiều hệ thống mua bán khác</a:t>
                      </a:r>
                      <a:endParaRPr sz="1600" u="none" cap="none" strike="noStrike">
                        <a:latin typeface="Times New Roman"/>
                        <a:ea typeface="Times New Roman"/>
                        <a:cs typeface="Times New Roman"/>
                        <a:sym typeface="Times New Roman"/>
                      </a:endParaRPr>
                    </a:p>
                  </a:txBody>
                  <a:tcPr marT="445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c>
                  <a:txBody>
                    <a:bodyPr/>
                    <a:lstStyle/>
                    <a:p>
                      <a:pPr indent="0" lvl="0" marL="75565" marR="0" rtl="0" algn="l">
                        <a:lnSpc>
                          <a:spcPct val="104944"/>
                        </a:lnSpc>
                        <a:spcBef>
                          <a:spcPts val="0"/>
                        </a:spcBef>
                        <a:spcAft>
                          <a:spcPts val="0"/>
                        </a:spcAft>
                        <a:buNone/>
                      </a:pPr>
                      <a:r>
                        <a:rPr lang="en-US" sz="1600" u="none" cap="none" strike="noStrike">
                          <a:latin typeface="Times New Roman"/>
                          <a:ea typeface="Times New Roman"/>
                          <a:cs typeface="Times New Roman"/>
                          <a:sym typeface="Times New Roman"/>
                        </a:rPr>
                        <a:t>ứng dụng duy nhất	</a:t>
                      </a:r>
                      <a:r>
                        <a:rPr baseline="-25000" lang="en-US" sz="1800" u="none" cap="none" strike="noStrike">
                          <a:latin typeface="Times New Roman"/>
                          <a:ea typeface="Times New Roman"/>
                          <a:cs typeface="Times New Roman"/>
                          <a:sym typeface="Times New Roman"/>
                        </a:rPr>
                        <a:t>29</a:t>
                      </a:r>
                      <a:endParaRPr baseline="-25000" sz="18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67"/>
                                        </p:tgtEl>
                                        <p:attrNameLst>
                                          <p:attrName>style.visibility</p:attrName>
                                        </p:attrNameLst>
                                      </p:cBhvr>
                                      <p:to>
                                        <p:strVal val="visible"/>
                                      </p:to>
                                    </p:set>
                                    <p:anim calcmode="lin" valueType="num">
                                      <p:cBhvr additive="base">
                                        <p:cTn dur="500"/>
                                        <p:tgtEl>
                                          <p:spTgt spid="26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graphicFrame>
        <p:nvGraphicFramePr>
          <p:cNvPr id="272" name="Google Shape;272;p29"/>
          <p:cNvGraphicFramePr/>
          <p:nvPr/>
        </p:nvGraphicFramePr>
        <p:xfrm>
          <a:off x="228600" y="1021082"/>
          <a:ext cx="3000000" cy="3000000"/>
        </p:xfrm>
        <a:graphic>
          <a:graphicData uri="http://schemas.openxmlformats.org/drawingml/2006/table">
            <a:tbl>
              <a:tblPr bandRow="1" firstRow="1">
                <a:noFill/>
                <a:tableStyleId>{BD73F445-1DA9-4448-BDA2-487086A22AF1}</a:tableStyleId>
              </a:tblPr>
              <a:tblGrid>
                <a:gridCol w="2946400"/>
                <a:gridCol w="2946400"/>
                <a:gridCol w="2946400"/>
              </a:tblGrid>
              <a:tr h="373375">
                <a:tc>
                  <a:txBody>
                    <a:bodyPr/>
                    <a:lstStyle/>
                    <a:p>
                      <a:pPr indent="0" lvl="0" marL="0" marR="0" rtl="0" algn="l">
                        <a:lnSpc>
                          <a:spcPct val="100000"/>
                        </a:lnSpc>
                        <a:spcBef>
                          <a:spcPts val="0"/>
                        </a:spcBef>
                        <a:spcAft>
                          <a:spcPts val="0"/>
                        </a:spcAft>
                        <a:buNone/>
                      </a:pPr>
                      <a:r>
                        <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c>
                  <a:txBody>
                    <a:bodyPr/>
                    <a:lstStyle/>
                    <a:p>
                      <a:pPr indent="0" lvl="0" marL="98425" marR="0" rtl="0" algn="l">
                        <a:lnSpc>
                          <a:spcPct val="100000"/>
                        </a:lnSpc>
                        <a:spcBef>
                          <a:spcPts val="0"/>
                        </a:spcBef>
                        <a:spcAft>
                          <a:spcPts val="0"/>
                        </a:spcAft>
                        <a:buNone/>
                      </a:pPr>
                      <a:r>
                        <a:rPr b="1" lang="en-US" sz="1800" u="none" cap="none" strike="noStrike">
                          <a:solidFill>
                            <a:srgbClr val="FFFFFF"/>
                          </a:solidFill>
                          <a:latin typeface="Times New Roman"/>
                          <a:ea typeface="Times New Roman"/>
                          <a:cs typeface="Times New Roman"/>
                          <a:sym typeface="Times New Roman"/>
                        </a:rPr>
                        <a:t>Trước ERP</a:t>
                      </a:r>
                      <a:endParaRPr sz="1800" u="none" cap="none" strike="noStrike">
                        <a:latin typeface="Times New Roman"/>
                        <a:ea typeface="Times New Roman"/>
                        <a:cs typeface="Times New Roman"/>
                        <a:sym typeface="Times New Roman"/>
                      </a:endParaRPr>
                    </a:p>
                  </a:txBody>
                  <a:tcPr marT="400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c>
                  <a:txBody>
                    <a:bodyPr/>
                    <a:lstStyle/>
                    <a:p>
                      <a:pPr indent="0" lvl="0" marL="98425" marR="0" rtl="0" algn="l">
                        <a:lnSpc>
                          <a:spcPct val="100000"/>
                        </a:lnSpc>
                        <a:spcBef>
                          <a:spcPts val="0"/>
                        </a:spcBef>
                        <a:spcAft>
                          <a:spcPts val="0"/>
                        </a:spcAft>
                        <a:buNone/>
                      </a:pPr>
                      <a:r>
                        <a:rPr b="1" lang="en-US" sz="1800" u="none" cap="none" strike="noStrike">
                          <a:solidFill>
                            <a:srgbClr val="FFFFFF"/>
                          </a:solidFill>
                          <a:latin typeface="Times New Roman"/>
                          <a:ea typeface="Times New Roman"/>
                          <a:cs typeface="Times New Roman"/>
                          <a:sym typeface="Times New Roman"/>
                        </a:rPr>
                        <a:t>Sau ERP</a:t>
                      </a:r>
                      <a:endParaRPr sz="1800" u="none" cap="none" strike="noStrike">
                        <a:latin typeface="Times New Roman"/>
                        <a:ea typeface="Times New Roman"/>
                        <a:cs typeface="Times New Roman"/>
                        <a:sym typeface="Times New Roman"/>
                      </a:endParaRPr>
                    </a:p>
                  </a:txBody>
                  <a:tcPr marT="400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38100">
                      <a:solidFill>
                        <a:srgbClr val="FFFFFF"/>
                      </a:solidFill>
                      <a:prstDash val="solid"/>
                      <a:round/>
                      <a:headEnd len="sm" w="sm" type="none"/>
                      <a:tailEnd len="sm" w="sm" type="none"/>
                    </a:lnB>
                    <a:solidFill>
                      <a:srgbClr val="FF6600"/>
                    </a:solidFill>
                  </a:tcPr>
                </a:tc>
              </a:tr>
              <a:tr h="426725">
                <a:tc>
                  <a:txBody>
                    <a:bodyPr/>
                    <a:lstStyle/>
                    <a:p>
                      <a:pPr indent="0" lvl="0" marL="74930" marR="0" rtl="0" algn="l">
                        <a:lnSpc>
                          <a:spcPct val="117071"/>
                        </a:lnSpc>
                        <a:spcBef>
                          <a:spcPts val="0"/>
                        </a:spcBef>
                        <a:spcAft>
                          <a:spcPts val="0"/>
                        </a:spcAft>
                        <a:buNone/>
                      </a:pPr>
                      <a:r>
                        <a:rPr lang="en-US" sz="1400" u="none" cap="none" strike="noStrike">
                          <a:latin typeface="Times New Roman"/>
                          <a:ea typeface="Times New Roman"/>
                          <a:cs typeface="Times New Roman"/>
                          <a:sym typeface="Times New Roman"/>
                        </a:rPr>
                        <a:t>Chu kỳ thời gian</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0" rtl="0" algn="l">
                        <a:lnSpc>
                          <a:spcPct val="117071"/>
                        </a:lnSpc>
                        <a:spcBef>
                          <a:spcPts val="0"/>
                        </a:spcBef>
                        <a:spcAft>
                          <a:spcPts val="0"/>
                        </a:spcAft>
                        <a:buNone/>
                      </a:pPr>
                      <a:r>
                        <a:rPr lang="en-US" sz="1400" u="none" cap="none" strike="noStrike">
                          <a:latin typeface="Times New Roman"/>
                          <a:ea typeface="Times New Roman"/>
                          <a:cs typeface="Times New Roman"/>
                          <a:sym typeface="Times New Roman"/>
                        </a:rPr>
                        <a:t>Tắc nghẽn gây ra tốn kém</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0800"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Giảm thời gian và chi phí của quá  trình kinh doanh</a:t>
                      </a:r>
                      <a:endParaRPr sz="1400" u="none" cap="none" strike="noStrike">
                        <a:latin typeface="Times New Roman"/>
                        <a:ea typeface="Times New Roman"/>
                        <a:cs typeface="Times New Roman"/>
                        <a:sym typeface="Times New Roman"/>
                      </a:endParaRPr>
                    </a:p>
                  </a:txBody>
                  <a:tcPr marT="19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381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850900">
                <a:tc>
                  <a:txBody>
                    <a:bodyPr/>
                    <a:lstStyle/>
                    <a:p>
                      <a:pPr indent="0" lvl="0" marL="74930" marR="0" rtl="0" algn="l">
                        <a:lnSpc>
                          <a:spcPct val="116071"/>
                        </a:lnSpc>
                        <a:spcBef>
                          <a:spcPts val="0"/>
                        </a:spcBef>
                        <a:spcAft>
                          <a:spcPts val="0"/>
                        </a:spcAft>
                        <a:buNone/>
                      </a:pPr>
                      <a:r>
                        <a:rPr lang="en-US" sz="1400" u="none" cap="none" strike="noStrike">
                          <a:latin typeface="Times New Roman"/>
                          <a:ea typeface="Times New Roman"/>
                          <a:cs typeface="Times New Roman"/>
                          <a:sym typeface="Times New Roman"/>
                        </a:rPr>
                        <a:t>Xử lý giao dịch</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339"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Nhiều giao dịch sử dụng nhiều tệp  dữ liệu</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1435"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Giao dịch nhanh hơn, sử dụng dữ  liệu thông thường. Làm giảm thời</a:t>
                      </a:r>
                      <a:endParaRPr sz="1400" u="none" cap="none" strike="noStrike">
                        <a:latin typeface="Times New Roman"/>
                        <a:ea typeface="Times New Roman"/>
                        <a:cs typeface="Times New Roman"/>
                        <a:sym typeface="Times New Roman"/>
                      </a:endParaRPr>
                    </a:p>
                    <a:p>
                      <a:pPr indent="0" lvl="0" marL="75565" marR="52705"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gian và chi phí của nhiều bản cập  nhật</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637550">
                <a:tc>
                  <a:txBody>
                    <a:bodyPr/>
                    <a:lstStyle/>
                    <a:p>
                      <a:pPr indent="0" lvl="0" marL="74930" marR="0" rtl="0" algn="l">
                        <a:lnSpc>
                          <a:spcPct val="116071"/>
                        </a:lnSpc>
                        <a:spcBef>
                          <a:spcPts val="0"/>
                        </a:spcBef>
                        <a:spcAft>
                          <a:spcPts val="0"/>
                        </a:spcAft>
                        <a:buNone/>
                      </a:pPr>
                      <a:r>
                        <a:rPr lang="en-US" sz="1400" u="none" cap="none" strike="noStrike">
                          <a:latin typeface="Times New Roman"/>
                          <a:ea typeface="Times New Roman"/>
                          <a:cs typeface="Times New Roman"/>
                          <a:sym typeface="Times New Roman"/>
                        </a:rPr>
                        <a:t>Quản lý tài chính</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3339" rtl="0" algn="just">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Tăng chi phí hàng tồn kho dư  thừa, chi phí các khoản phải thu  quá hạn phải thu</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0" rtl="0" algn="l">
                        <a:lnSpc>
                          <a:spcPct val="116071"/>
                        </a:lnSpc>
                        <a:spcBef>
                          <a:spcPts val="0"/>
                        </a:spcBef>
                        <a:spcAft>
                          <a:spcPts val="0"/>
                        </a:spcAft>
                        <a:buNone/>
                      </a:pPr>
                      <a:r>
                        <a:rPr lang="en-US" sz="1400" u="none" cap="none" strike="noStrike">
                          <a:latin typeface="Times New Roman"/>
                          <a:ea typeface="Times New Roman"/>
                          <a:cs typeface="Times New Roman"/>
                          <a:sym typeface="Times New Roman"/>
                        </a:rPr>
                        <a:t>Cải thiện hiệu suất hoạt động</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638175">
                <a:tc>
                  <a:txBody>
                    <a:bodyPr/>
                    <a:lstStyle/>
                    <a:p>
                      <a:pPr indent="0" lvl="0" marL="74930" marR="0" rtl="0" algn="l">
                        <a:lnSpc>
                          <a:spcPct val="116071"/>
                        </a:lnSpc>
                        <a:spcBef>
                          <a:spcPts val="0"/>
                        </a:spcBef>
                        <a:spcAft>
                          <a:spcPts val="0"/>
                        </a:spcAft>
                        <a:buNone/>
                      </a:pPr>
                      <a:r>
                        <a:rPr lang="en-US" sz="1400" u="none" cap="none" strike="noStrike">
                          <a:latin typeface="Times New Roman"/>
                          <a:ea typeface="Times New Roman"/>
                          <a:cs typeface="Times New Roman"/>
                          <a:sym typeface="Times New Roman"/>
                        </a:rPr>
                        <a:t>Quy trình kinh doanh</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339"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Sự gia tăng của các quy trình phân  mảnh với sự trùng lặp</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2069"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Tái kỹ thuật xung quanh mô hình  kinh doanh phù hợp với thực tiễn</a:t>
                      </a:r>
                      <a:endParaRPr sz="1400" u="none" cap="none" strike="noStrike">
                        <a:latin typeface="Times New Roman"/>
                        <a:ea typeface="Times New Roman"/>
                        <a:cs typeface="Times New Roman"/>
                        <a:sym typeface="Times New Roman"/>
                      </a:endParaRPr>
                    </a:p>
                    <a:p>
                      <a:pPr indent="0" lvl="0" marL="75565" marR="0" rtl="0" algn="l">
                        <a:lnSpc>
                          <a:spcPct val="111785"/>
                        </a:lnSpc>
                        <a:spcBef>
                          <a:spcPts val="0"/>
                        </a:spcBef>
                        <a:spcAft>
                          <a:spcPts val="0"/>
                        </a:spcAft>
                        <a:buNone/>
                      </a:pPr>
                      <a:r>
                        <a:rPr lang="en-US" sz="1400" u="none" cap="none" strike="noStrike">
                          <a:latin typeface="Times New Roman"/>
                          <a:ea typeface="Times New Roman"/>
                          <a:cs typeface="Times New Roman"/>
                          <a:sym typeface="Times New Roman"/>
                        </a:rPr>
                        <a:t>tốt nhất</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426075">
                <a:tc>
                  <a:txBody>
                    <a:bodyPr/>
                    <a:lstStyle/>
                    <a:p>
                      <a:pPr indent="0" lvl="0" marL="74930" marR="0" rtl="0" algn="l">
                        <a:lnSpc>
                          <a:spcPct val="117499"/>
                        </a:lnSpc>
                        <a:spcBef>
                          <a:spcPts val="0"/>
                        </a:spcBef>
                        <a:spcAft>
                          <a:spcPts val="0"/>
                        </a:spcAft>
                        <a:buNone/>
                      </a:pPr>
                      <a:r>
                        <a:rPr lang="en-US" sz="1400" u="none" cap="none" strike="noStrike">
                          <a:latin typeface="Times New Roman"/>
                          <a:ea typeface="Times New Roman"/>
                          <a:cs typeface="Times New Roman"/>
                          <a:sym typeface="Times New Roman"/>
                        </a:rPr>
                        <a:t>Năng suất</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5880"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Thiếu đáp ứng cho khách hàng và  nhà cung cấp</a:t>
                      </a:r>
                      <a:endParaRPr sz="1400" u="none" cap="none" strike="noStrike">
                        <a:latin typeface="Times New Roman"/>
                        <a:ea typeface="Times New Roman"/>
                        <a:cs typeface="Times New Roman"/>
                        <a:sym typeface="Times New Roman"/>
                      </a:endParaRPr>
                    </a:p>
                  </a:txBody>
                  <a:tcPr marT="19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5244"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Cải tiến trong quản lý tài chính và  dịch vụ khách hàng</a:t>
                      </a:r>
                      <a:endParaRPr sz="1400" u="none" cap="none" strike="noStrike">
                        <a:latin typeface="Times New Roman"/>
                        <a:ea typeface="Times New Roman"/>
                        <a:cs typeface="Times New Roman"/>
                        <a:sym typeface="Times New Roman"/>
                      </a:endParaRPr>
                    </a:p>
                  </a:txBody>
                  <a:tcPr marT="190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424175">
                <a:tc>
                  <a:txBody>
                    <a:bodyPr/>
                    <a:lstStyle/>
                    <a:p>
                      <a:pPr indent="0" lvl="0" marL="74930" marR="0" rtl="0" algn="l">
                        <a:lnSpc>
                          <a:spcPct val="116428"/>
                        </a:lnSpc>
                        <a:spcBef>
                          <a:spcPts val="0"/>
                        </a:spcBef>
                        <a:spcAft>
                          <a:spcPts val="0"/>
                        </a:spcAft>
                        <a:buNone/>
                      </a:pPr>
                      <a:r>
                        <a:rPr lang="en-US" sz="1400" u="none" cap="none" strike="noStrike">
                          <a:latin typeface="Times New Roman"/>
                          <a:ea typeface="Times New Roman"/>
                          <a:cs typeface="Times New Roman"/>
                          <a:sym typeface="Times New Roman"/>
                        </a:rPr>
                        <a:t>Chuỗi cung ứng</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0" rtl="0" algn="l">
                        <a:lnSpc>
                          <a:spcPct val="116428"/>
                        </a:lnSpc>
                        <a:spcBef>
                          <a:spcPts val="0"/>
                        </a:spcBef>
                        <a:spcAft>
                          <a:spcPts val="0"/>
                        </a:spcAft>
                        <a:buNone/>
                      </a:pPr>
                      <a:r>
                        <a:rPr lang="en-US" sz="1400" u="none" cap="none" strike="noStrike">
                          <a:latin typeface="Times New Roman"/>
                          <a:ea typeface="Times New Roman"/>
                          <a:cs typeface="Times New Roman"/>
                          <a:sym typeface="Times New Roman"/>
                        </a:rPr>
                        <a:t>Thiếu hội nhập</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5244"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Liên kết với nhà cung cấp và  khách hàng</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638175">
                <a:tc>
                  <a:txBody>
                    <a:bodyPr/>
                    <a:lstStyle/>
                    <a:p>
                      <a:pPr indent="0" lvl="0" marL="74930" marR="0" rtl="0" algn="l">
                        <a:lnSpc>
                          <a:spcPct val="116428"/>
                        </a:lnSpc>
                        <a:spcBef>
                          <a:spcPts val="0"/>
                        </a:spcBef>
                        <a:spcAft>
                          <a:spcPts val="0"/>
                        </a:spcAft>
                        <a:buNone/>
                      </a:pPr>
                      <a:r>
                        <a:rPr lang="en-US" sz="1400" u="none" cap="none" strike="noStrike">
                          <a:latin typeface="Times New Roman"/>
                          <a:ea typeface="Times New Roman"/>
                          <a:cs typeface="Times New Roman"/>
                          <a:sym typeface="Times New Roman"/>
                        </a:rPr>
                        <a:t>Kinh doanh điện tử</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3339"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Các giao diện dựa trên web hỗ trợ  các hệ thống bị cô lập và các thành</a:t>
                      </a:r>
                      <a:endParaRPr sz="1400" u="none" cap="none" strike="noStrike">
                        <a:latin typeface="Times New Roman"/>
                        <a:ea typeface="Times New Roman"/>
                        <a:cs typeface="Times New Roman"/>
                        <a:sym typeface="Times New Roman"/>
                      </a:endParaRPr>
                    </a:p>
                    <a:p>
                      <a:pPr indent="0" lvl="0" marL="75565" marR="0" rtl="0" algn="l">
                        <a:lnSpc>
                          <a:spcPct val="111428"/>
                        </a:lnSpc>
                        <a:spcBef>
                          <a:spcPts val="0"/>
                        </a:spcBef>
                        <a:spcAft>
                          <a:spcPts val="0"/>
                        </a:spcAft>
                        <a:buNone/>
                      </a:pPr>
                      <a:r>
                        <a:rPr lang="en-US" sz="1400" u="none" cap="none" strike="noStrike">
                          <a:latin typeface="Times New Roman"/>
                          <a:ea typeface="Times New Roman"/>
                          <a:cs typeface="Times New Roman"/>
                          <a:sym typeface="Times New Roman"/>
                        </a:rPr>
                        <a:t>phần của chúng</a:t>
                      </a:r>
                      <a:endParaRPr sz="1400" u="none" cap="none" strike="noStrike">
                        <a:latin typeface="Times New Roman"/>
                        <a:ea typeface="Times New Roman"/>
                        <a:cs typeface="Times New Roman"/>
                        <a:sym typeface="Times New Roman"/>
                      </a:endParaRPr>
                    </a:p>
                  </a:txBody>
                  <a:tcPr marT="62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c>
                  <a:txBody>
                    <a:bodyPr/>
                    <a:lstStyle/>
                    <a:p>
                      <a:pPr indent="0" lvl="0" marL="75565" marR="53339"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Các giao diện dựa trên web và các  thành phần hỗ trợ tích hợp</a:t>
                      </a:r>
                      <a:endParaRPr sz="1400" u="none" cap="none" strike="noStrike">
                        <a:latin typeface="Times New Roman"/>
                        <a:ea typeface="Times New Roman"/>
                        <a:cs typeface="Times New Roman"/>
                        <a:sym typeface="Times New Roman"/>
                      </a:endParaRPr>
                    </a:p>
                  </a:txBody>
                  <a:tcPr marT="625"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D2CA"/>
                    </a:solidFill>
                  </a:tcPr>
                </a:tc>
              </a:tr>
              <a:tr h="852800">
                <a:tc>
                  <a:txBody>
                    <a:bodyPr/>
                    <a:lstStyle/>
                    <a:p>
                      <a:pPr indent="0" lvl="0" marL="74930" marR="0" rtl="0" algn="l">
                        <a:lnSpc>
                          <a:spcPct val="117499"/>
                        </a:lnSpc>
                        <a:spcBef>
                          <a:spcPts val="0"/>
                        </a:spcBef>
                        <a:spcAft>
                          <a:spcPts val="0"/>
                        </a:spcAft>
                        <a:buNone/>
                      </a:pPr>
                      <a:r>
                        <a:rPr lang="en-US" sz="1400" u="none" cap="none" strike="noStrike">
                          <a:latin typeface="Times New Roman"/>
                          <a:ea typeface="Times New Roman"/>
                          <a:cs typeface="Times New Roman"/>
                          <a:sym typeface="Times New Roman"/>
                        </a:rPr>
                        <a:t>Thông tin</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3339" rtl="0" algn="just">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Thiếu thông tin chiến thuật để  theo dõi hiệu quả và kiểm soát các  nguồn lực của tổ chức</a:t>
                      </a:r>
                      <a:endParaRPr sz="1400" u="none" cap="none" strike="noStrike">
                        <a:latin typeface="Times New Roman"/>
                        <a:ea typeface="Times New Roman"/>
                        <a:cs typeface="Times New Roman"/>
                        <a:sym typeface="Times New Roman"/>
                      </a:endParaRPr>
                    </a:p>
                  </a:txBody>
                  <a:tcPr marT="255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c>
                  <a:txBody>
                    <a:bodyPr/>
                    <a:lstStyle/>
                    <a:p>
                      <a:pPr indent="0" lvl="0" marL="75565" marR="51435" rtl="0" algn="just">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Cho phép truy cập chéo chức năng  để cùng một dữ liệu để lập kế  hoạch và kiểm soát, cung cấp  thông tin có sẵn rộng rãi</a:t>
                      </a:r>
                      <a:endParaRPr sz="1400" u="none" cap="none" strike="noStrike">
                        <a:latin typeface="Times New Roman"/>
                        <a:ea typeface="Times New Roman"/>
                        <a:cs typeface="Times New Roman"/>
                        <a:sym typeface="Times New Roman"/>
                      </a:endParaRPr>
                    </a:p>
                  </a:txBody>
                  <a:tcPr marT="255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lnB cap="flat" cmpd="sng" w="12700">
                      <a:solidFill>
                        <a:srgbClr val="FFFFFF"/>
                      </a:solidFill>
                      <a:prstDash val="solid"/>
                      <a:round/>
                      <a:headEnd len="sm" w="sm" type="none"/>
                      <a:tailEnd len="sm" w="sm" type="none"/>
                    </a:lnB>
                    <a:solidFill>
                      <a:srgbClr val="FFEAE7"/>
                    </a:solidFill>
                  </a:tcPr>
                </a:tc>
              </a:tr>
              <a:tr h="347975">
                <a:tc>
                  <a:txBody>
                    <a:bodyPr/>
                    <a:lstStyle/>
                    <a:p>
                      <a:pPr indent="0" lvl="0" marL="74930" marR="0" rtl="0" algn="l">
                        <a:lnSpc>
                          <a:spcPct val="116071"/>
                        </a:lnSpc>
                        <a:spcBef>
                          <a:spcPts val="0"/>
                        </a:spcBef>
                        <a:spcAft>
                          <a:spcPts val="0"/>
                        </a:spcAft>
                        <a:buNone/>
                      </a:pPr>
                      <a:r>
                        <a:rPr lang="en-US" sz="1400" u="none" cap="none" strike="noStrike">
                          <a:latin typeface="Times New Roman"/>
                          <a:ea typeface="Times New Roman"/>
                          <a:cs typeface="Times New Roman"/>
                          <a:sym typeface="Times New Roman"/>
                        </a:rPr>
                        <a:t>Truyền thông</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c>
                  <a:txBody>
                    <a:bodyPr/>
                    <a:lstStyle/>
                    <a:p>
                      <a:pPr indent="0" lvl="0" marL="75565" marR="52705" rtl="0" algn="l">
                        <a:lnSpc>
                          <a:spcPct val="120000"/>
                        </a:lnSpc>
                        <a:spcBef>
                          <a:spcPts val="0"/>
                        </a:spcBef>
                        <a:spcAft>
                          <a:spcPts val="0"/>
                        </a:spcAft>
                        <a:buNone/>
                      </a:pPr>
                      <a:r>
                        <a:rPr lang="en-US" sz="1400" u="none" cap="none" strike="noStrike">
                          <a:latin typeface="Times New Roman"/>
                          <a:ea typeface="Times New Roman"/>
                          <a:cs typeface="Times New Roman"/>
                          <a:sym typeface="Times New Roman"/>
                        </a:rPr>
                        <a:t>Thiếu liên lạc hiệu quả với khách  hàng và nhà cung cấp</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c>
                  <a:txBody>
                    <a:bodyPr/>
                    <a:lstStyle/>
                    <a:p>
                      <a:pPr indent="0" lvl="0" marL="75565" marR="53339" rtl="0" algn="l">
                        <a:lnSpc>
                          <a:spcPct val="93333"/>
                        </a:lnSpc>
                        <a:spcBef>
                          <a:spcPts val="0"/>
                        </a:spcBef>
                        <a:spcAft>
                          <a:spcPts val="0"/>
                        </a:spcAft>
                        <a:buNone/>
                      </a:pPr>
                      <a:r>
                        <a:rPr lang="en-US" sz="1400" u="none" cap="none" strike="noStrike">
                          <a:latin typeface="Times New Roman"/>
                          <a:ea typeface="Times New Roman"/>
                          <a:cs typeface="Times New Roman"/>
                          <a:sym typeface="Times New Roman"/>
                        </a:rPr>
                        <a:t>Tạo điều kiện thuận lợi cho vi</a:t>
                      </a:r>
                      <a:r>
                        <a:rPr baseline="-25000" lang="en-US" sz="1800" u="none" cap="none" strike="noStrike">
                          <a:latin typeface="Times New Roman"/>
                          <a:ea typeface="Times New Roman"/>
                          <a:cs typeface="Times New Roman"/>
                          <a:sym typeface="Times New Roman"/>
                        </a:rPr>
                        <a:t>3</a:t>
                      </a:r>
                      <a:r>
                        <a:rPr lang="en-US" sz="1400" u="none" cap="none" strike="noStrike">
                          <a:latin typeface="Times New Roman"/>
                          <a:ea typeface="Times New Roman"/>
                          <a:cs typeface="Times New Roman"/>
                          <a:sym typeface="Times New Roman"/>
                        </a:rPr>
                        <a:t>ệ</a:t>
                      </a:r>
                      <a:r>
                        <a:rPr baseline="-25000" lang="en-US" sz="1800" u="none" cap="none" strike="noStrike">
                          <a:latin typeface="Times New Roman"/>
                          <a:ea typeface="Times New Roman"/>
                          <a:cs typeface="Times New Roman"/>
                          <a:sym typeface="Times New Roman"/>
                        </a:rPr>
                        <a:t>0</a:t>
                      </a:r>
                      <a:r>
                        <a:rPr lang="en-US" sz="1400" u="none" cap="none" strike="noStrike">
                          <a:latin typeface="Times New Roman"/>
                          <a:ea typeface="Times New Roman"/>
                          <a:cs typeface="Times New Roman"/>
                          <a:sym typeface="Times New Roman"/>
                        </a:rPr>
                        <a:t>c  liên lạc tổ chức với khách hàng và</a:t>
                      </a:r>
                      <a:endParaRPr sz="1400" u="none" cap="none" strike="noStrike">
                        <a:latin typeface="Times New Roman"/>
                        <a:ea typeface="Times New Roman"/>
                        <a:cs typeface="Times New Roman"/>
                        <a:sym typeface="Times New Roman"/>
                      </a:endParaRPr>
                    </a:p>
                  </a:txBody>
                  <a:tcPr marT="0" marB="0" marR="0" marL="0">
                    <a:lnL cap="flat" cmpd="sng" w="12700">
                      <a:solidFill>
                        <a:srgbClr val="FFFFFF"/>
                      </a:solidFill>
                      <a:prstDash val="solid"/>
                      <a:round/>
                      <a:headEnd len="sm" w="sm" type="none"/>
                      <a:tailEnd len="sm" w="sm" type="none"/>
                    </a:lnL>
                    <a:lnR cap="flat" cmpd="sng" w="12700">
                      <a:solidFill>
                        <a:srgbClr val="FFFFFF"/>
                      </a:solidFill>
                      <a:prstDash val="solid"/>
                      <a:round/>
                      <a:headEnd len="sm" w="sm" type="none"/>
                      <a:tailEnd len="sm" w="sm" type="none"/>
                    </a:lnR>
                    <a:lnT cap="flat" cmpd="sng" w="12700">
                      <a:solidFill>
                        <a:srgbClr val="FFFFFF"/>
                      </a:solidFill>
                      <a:prstDash val="solid"/>
                      <a:round/>
                      <a:headEnd len="sm" w="sm" type="none"/>
                      <a:tailEnd len="sm" w="sm" type="none"/>
                    </a:lnT>
                    <a:solidFill>
                      <a:srgbClr val="FFD2CA"/>
                    </a:solidFill>
                  </a:tcPr>
                </a:tc>
              </a:tr>
              <a:tr h="74925">
                <a:tc gridSpan="3">
                  <a:txBody>
                    <a:bodyPr/>
                    <a:lstStyle/>
                    <a:p>
                      <a:pPr indent="0" lvl="0" marL="0" marR="0" rtl="0" algn="l">
                        <a:lnSpc>
                          <a:spcPct val="100000"/>
                        </a:lnSpc>
                        <a:spcBef>
                          <a:spcPts val="0"/>
                        </a:spcBef>
                        <a:spcAft>
                          <a:spcPts val="0"/>
                        </a:spcAft>
                        <a:buNone/>
                      </a:pPr>
                      <a:r>
                        <a:t/>
                      </a:r>
                      <a:endParaRPr sz="100" u="none" cap="none" strike="noStrike">
                        <a:latin typeface="Times New Roman"/>
                        <a:ea typeface="Times New Roman"/>
                        <a:cs typeface="Times New Roman"/>
                        <a:sym typeface="Times New Roman"/>
                      </a:endParaRPr>
                    </a:p>
                  </a:txBody>
                  <a:tcPr marT="0" marB="0" marR="0" marL="0"/>
                </a:tc>
                <a:tc hMerge="1"/>
                <a:tc hMerge="1"/>
              </a:tr>
            </a:tbl>
          </a:graphicData>
        </a:graphic>
      </p:graphicFrame>
      <p:sp>
        <p:nvSpPr>
          <p:cNvPr id="273" name="Google Shape;273;p29"/>
          <p:cNvSpPr txBox="1"/>
          <p:nvPr>
            <p:ph type="title"/>
          </p:nvPr>
        </p:nvSpPr>
        <p:spPr>
          <a:xfrm>
            <a:off x="1295400" y="533400"/>
            <a:ext cx="7895083" cy="443070"/>
          </a:xfrm>
          <a:prstGeom prst="rect">
            <a:avLst/>
          </a:prstGeom>
          <a:noFill/>
          <a:ln>
            <a:noFill/>
          </a:ln>
        </p:spPr>
        <p:txBody>
          <a:bodyPr anchorCtr="0" anchor="t" bIns="0" lIns="0" spcFirstLastPara="1" rIns="0" wrap="square" tIns="12050">
            <a:spAutoFit/>
          </a:bodyPr>
          <a:lstStyle/>
          <a:p>
            <a:pPr indent="0" lvl="0" marL="12700" rtl="0" algn="l">
              <a:lnSpc>
                <a:spcPct val="100000"/>
              </a:lnSpc>
              <a:spcBef>
                <a:spcPts val="0"/>
              </a:spcBef>
              <a:spcAft>
                <a:spcPts val="0"/>
              </a:spcAft>
              <a:buNone/>
            </a:pPr>
            <a:r>
              <a:rPr lang="en-US"/>
              <a:t>SO SÁNH HỆ THỐNG -Trước và sau khi có ERP</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descr="Text&#10;&#10;Description automatically generated" id="278" name="Google Shape;278;p30"/>
          <p:cNvPicPr preferRelativeResize="0"/>
          <p:nvPr/>
        </p:nvPicPr>
        <p:blipFill rotWithShape="1">
          <a:blip r:embed="rId3">
            <a:alphaModFix/>
          </a:blip>
          <a:srcRect b="0" l="0" r="0" t="0"/>
          <a:stretch/>
        </p:blipFill>
        <p:spPr>
          <a:xfrm>
            <a:off x="1219200" y="381000"/>
            <a:ext cx="8001000" cy="61722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31"/>
          <p:cNvSpPr txBox="1"/>
          <p:nvPr>
            <p:ph type="title"/>
          </p:nvPr>
        </p:nvSpPr>
        <p:spPr>
          <a:xfrm>
            <a:off x="1752600" y="335925"/>
            <a:ext cx="7745603" cy="104644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ERP Selection &amp; Implementation</a:t>
            </a:r>
            <a:r>
              <a:rPr lang="en-US" sz="4000"/>
              <a:t> </a:t>
            </a:r>
            <a:br>
              <a:rPr lang="en-US"/>
            </a:br>
            <a:endParaRPr/>
          </a:p>
        </p:txBody>
      </p:sp>
      <p:sp>
        <p:nvSpPr>
          <p:cNvPr id="284" name="Google Shape;284;p31"/>
          <p:cNvSpPr txBox="1"/>
          <p:nvPr/>
        </p:nvSpPr>
        <p:spPr>
          <a:xfrm>
            <a:off x="152400" y="1081950"/>
            <a:ext cx="3009900" cy="2862322"/>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chemeClr val="dk1"/>
              </a:buClr>
              <a:buSzPts val="2000"/>
              <a:buFont typeface="Arial"/>
              <a:buChar char="•"/>
            </a:pPr>
            <a:r>
              <a:rPr lang="en-US" sz="2000">
                <a:solidFill>
                  <a:schemeClr val="dk1"/>
                </a:solidFill>
                <a:latin typeface="Calibri"/>
                <a:ea typeface="Calibri"/>
                <a:cs typeface="Calibri"/>
                <a:sym typeface="Calibri"/>
              </a:rPr>
              <a:t>Ngày càng có nhiều tổ chức lựa chọn  hệ thống ERP</a:t>
            </a:r>
            <a:endParaRPr/>
          </a:p>
          <a:p>
            <a:pPr indent="-342900" lvl="0" marL="342900" marR="0" rtl="0" algn="l">
              <a:spcBef>
                <a:spcPts val="0"/>
              </a:spcBef>
              <a:spcAft>
                <a:spcPts val="0"/>
              </a:spcAft>
              <a:buClr>
                <a:schemeClr val="dk1"/>
              </a:buClr>
              <a:buSzPts val="2000"/>
              <a:buFont typeface="Arial"/>
              <a:buChar char="•"/>
            </a:pPr>
            <a:r>
              <a:rPr lang="en-US" sz="2000">
                <a:solidFill>
                  <a:schemeClr val="dk1"/>
                </a:solidFill>
                <a:latin typeface="Calibri"/>
                <a:ea typeface="Calibri"/>
                <a:cs typeface="Calibri"/>
                <a:sym typeface="Calibri"/>
              </a:rPr>
              <a:t>ERP ngày càng đa dạng -&gt; khó lựa chọn ERP phù hợp cho mình. </a:t>
            </a:r>
            <a:endParaRPr/>
          </a:p>
          <a:p>
            <a:pPr indent="-342900" lvl="0" marL="342900" marR="0" rtl="0" algn="l">
              <a:spcBef>
                <a:spcPts val="0"/>
              </a:spcBef>
              <a:spcAft>
                <a:spcPts val="0"/>
              </a:spcAft>
              <a:buClr>
                <a:schemeClr val="dk1"/>
              </a:buClr>
              <a:buSzPts val="2000"/>
              <a:buFont typeface="Arial"/>
              <a:buChar char="•"/>
            </a:pPr>
            <a:r>
              <a:rPr lang="en-US" sz="2000">
                <a:solidFill>
                  <a:schemeClr val="dk1"/>
                </a:solidFill>
                <a:latin typeface="Calibri"/>
                <a:ea typeface="Calibri"/>
                <a:cs typeface="Calibri"/>
                <a:sym typeface="Calibri"/>
              </a:rPr>
              <a:t>Theo  ERP report 2021 của tổ chức Panorama, ERP có 4 loại sau:</a:t>
            </a:r>
            <a:endParaRPr sz="1800">
              <a:solidFill>
                <a:schemeClr val="dk1"/>
              </a:solidFill>
              <a:latin typeface="Calibri"/>
              <a:ea typeface="Calibri"/>
              <a:cs typeface="Calibri"/>
              <a:sym typeface="Calibri"/>
            </a:endParaRPr>
          </a:p>
        </p:txBody>
      </p:sp>
      <p:pic>
        <p:nvPicPr>
          <p:cNvPr descr="Graphical user interface, text, application, email&#10;&#10;Description automatically generated" id="285" name="Google Shape;285;p31"/>
          <p:cNvPicPr preferRelativeResize="0"/>
          <p:nvPr/>
        </p:nvPicPr>
        <p:blipFill rotWithShape="1">
          <a:blip r:embed="rId3">
            <a:alphaModFix/>
          </a:blip>
          <a:srcRect b="0" l="0" r="0" t="0"/>
          <a:stretch/>
        </p:blipFill>
        <p:spPr>
          <a:xfrm>
            <a:off x="1685372" y="3832614"/>
            <a:ext cx="6781800" cy="2796786"/>
          </a:xfrm>
          <a:prstGeom prst="rect">
            <a:avLst/>
          </a:prstGeom>
          <a:noFill/>
          <a:ln>
            <a:noFill/>
          </a:ln>
        </p:spPr>
      </p:pic>
      <p:sp>
        <p:nvSpPr>
          <p:cNvPr id="286" name="Google Shape;286;p31"/>
          <p:cNvSpPr txBox="1"/>
          <p:nvPr/>
        </p:nvSpPr>
        <p:spPr>
          <a:xfrm>
            <a:off x="6192107" y="6291242"/>
            <a:ext cx="32756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pic>
        <p:nvPicPr>
          <p:cNvPr id="287" name="Google Shape;287;p31"/>
          <p:cNvPicPr preferRelativeResize="0"/>
          <p:nvPr/>
        </p:nvPicPr>
        <p:blipFill rotWithShape="1">
          <a:blip r:embed="rId4">
            <a:alphaModFix/>
          </a:blip>
          <a:srcRect b="0" l="0" r="0" t="0"/>
          <a:stretch/>
        </p:blipFill>
        <p:spPr>
          <a:xfrm>
            <a:off x="3352800" y="1313724"/>
            <a:ext cx="5676900" cy="249627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32"/>
          <p:cNvSpPr txBox="1"/>
          <p:nvPr>
            <p:ph type="title"/>
          </p:nvPr>
        </p:nvSpPr>
        <p:spPr>
          <a:xfrm>
            <a:off x="1752600" y="335925"/>
            <a:ext cx="7745603" cy="104644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ERP Selection &amp; Implementation</a:t>
            </a:r>
            <a:r>
              <a:rPr lang="en-US" sz="4000"/>
              <a:t> </a:t>
            </a:r>
            <a:br>
              <a:rPr lang="en-US"/>
            </a:br>
            <a:endParaRPr/>
          </a:p>
        </p:txBody>
      </p:sp>
      <p:pic>
        <p:nvPicPr>
          <p:cNvPr descr="Text&#10;&#10;Description automatically generated" id="293" name="Google Shape;293;p32"/>
          <p:cNvPicPr preferRelativeResize="0"/>
          <p:nvPr/>
        </p:nvPicPr>
        <p:blipFill rotWithShape="1">
          <a:blip r:embed="rId3">
            <a:alphaModFix/>
          </a:blip>
          <a:srcRect b="0" l="0" r="0" t="0"/>
          <a:stretch/>
        </p:blipFill>
        <p:spPr>
          <a:xfrm>
            <a:off x="7675553" y="1050539"/>
            <a:ext cx="1239847" cy="916028"/>
          </a:xfrm>
          <a:prstGeom prst="rect">
            <a:avLst/>
          </a:prstGeom>
          <a:noFill/>
          <a:ln>
            <a:noFill/>
          </a:ln>
        </p:spPr>
      </p:pic>
      <p:pic>
        <p:nvPicPr>
          <p:cNvPr descr="Graphical user interface, text, application, email&#10;&#10;Description automatically generated" id="294" name="Google Shape;294;p32"/>
          <p:cNvPicPr preferRelativeResize="0"/>
          <p:nvPr/>
        </p:nvPicPr>
        <p:blipFill rotWithShape="1">
          <a:blip r:embed="rId4">
            <a:alphaModFix/>
          </a:blip>
          <a:srcRect b="0" l="0" r="0" t="0"/>
          <a:stretch/>
        </p:blipFill>
        <p:spPr>
          <a:xfrm>
            <a:off x="76200" y="1239306"/>
            <a:ext cx="7162800" cy="2494494"/>
          </a:xfrm>
          <a:prstGeom prst="rect">
            <a:avLst/>
          </a:prstGeom>
          <a:noFill/>
          <a:ln>
            <a:noFill/>
          </a:ln>
        </p:spPr>
      </p:pic>
      <p:pic>
        <p:nvPicPr>
          <p:cNvPr descr="Graphical user interface, text, application, email&#10;&#10;Description automatically generated" id="295" name="Google Shape;295;p32"/>
          <p:cNvPicPr preferRelativeResize="0"/>
          <p:nvPr/>
        </p:nvPicPr>
        <p:blipFill rotWithShape="1">
          <a:blip r:embed="rId5">
            <a:alphaModFix/>
          </a:blip>
          <a:srcRect b="0" l="0" r="0" t="0"/>
          <a:stretch/>
        </p:blipFill>
        <p:spPr>
          <a:xfrm>
            <a:off x="1981200" y="3713161"/>
            <a:ext cx="6728464" cy="2844370"/>
          </a:xfrm>
          <a:prstGeom prst="rect">
            <a:avLst/>
          </a:prstGeom>
          <a:noFill/>
          <a:ln>
            <a:noFill/>
          </a:ln>
        </p:spPr>
      </p:pic>
      <p:sp>
        <p:nvSpPr>
          <p:cNvPr id="296" name="Google Shape;296;p32"/>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3"/>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Text&#10;&#10;Description automatically generated" id="303" name="Google Shape;303;p33"/>
          <p:cNvPicPr preferRelativeResize="0"/>
          <p:nvPr/>
        </p:nvPicPr>
        <p:blipFill rotWithShape="1">
          <a:blip r:embed="rId3">
            <a:alphaModFix/>
          </a:blip>
          <a:srcRect b="0" l="0" r="0" t="0"/>
          <a:stretch/>
        </p:blipFill>
        <p:spPr>
          <a:xfrm>
            <a:off x="76200" y="990600"/>
            <a:ext cx="1525184" cy="783531"/>
          </a:xfrm>
          <a:prstGeom prst="rect">
            <a:avLst/>
          </a:prstGeom>
          <a:noFill/>
          <a:ln>
            <a:noFill/>
          </a:ln>
        </p:spPr>
      </p:pic>
      <p:pic>
        <p:nvPicPr>
          <p:cNvPr descr="A picture containing chart&#10;&#10;Description automatically generated" id="304" name="Google Shape;304;p33"/>
          <p:cNvPicPr preferRelativeResize="0"/>
          <p:nvPr/>
        </p:nvPicPr>
        <p:blipFill rotWithShape="1">
          <a:blip r:embed="rId4">
            <a:alphaModFix/>
          </a:blip>
          <a:srcRect b="0" l="0" r="0" t="0"/>
          <a:stretch/>
        </p:blipFill>
        <p:spPr>
          <a:xfrm>
            <a:off x="76200" y="2066798"/>
            <a:ext cx="3814763" cy="4096003"/>
          </a:xfrm>
          <a:prstGeom prst="rect">
            <a:avLst/>
          </a:prstGeom>
          <a:noFill/>
          <a:ln>
            <a:noFill/>
          </a:ln>
        </p:spPr>
      </p:pic>
      <p:pic>
        <p:nvPicPr>
          <p:cNvPr descr="Chart, pie chart&#10;&#10;Description automatically generated" id="305" name="Google Shape;305;p33"/>
          <p:cNvPicPr preferRelativeResize="0"/>
          <p:nvPr/>
        </p:nvPicPr>
        <p:blipFill rotWithShape="1">
          <a:blip r:embed="rId5">
            <a:alphaModFix/>
          </a:blip>
          <a:srcRect b="0" l="0" r="0" t="0"/>
          <a:stretch/>
        </p:blipFill>
        <p:spPr>
          <a:xfrm>
            <a:off x="5329237" y="990600"/>
            <a:ext cx="3814763" cy="3179914"/>
          </a:xfrm>
          <a:prstGeom prst="rect">
            <a:avLst/>
          </a:prstGeom>
          <a:noFill/>
          <a:ln>
            <a:noFill/>
          </a:ln>
        </p:spPr>
      </p:pic>
      <p:pic>
        <p:nvPicPr>
          <p:cNvPr descr="Chart, pie chart&#10;&#10;Description automatically generated" id="306" name="Google Shape;306;p33"/>
          <p:cNvPicPr preferRelativeResize="0"/>
          <p:nvPr/>
        </p:nvPicPr>
        <p:blipFill rotWithShape="1">
          <a:blip r:embed="rId6">
            <a:alphaModFix/>
          </a:blip>
          <a:srcRect b="0" l="0" r="0" t="0"/>
          <a:stretch/>
        </p:blipFill>
        <p:spPr>
          <a:xfrm>
            <a:off x="4107095" y="4114800"/>
            <a:ext cx="3036611" cy="2557146"/>
          </a:xfrm>
          <a:prstGeom prst="rect">
            <a:avLst/>
          </a:prstGeom>
          <a:noFill/>
          <a:ln>
            <a:noFill/>
          </a:ln>
        </p:spPr>
      </p:pic>
      <p:sp>
        <p:nvSpPr>
          <p:cNvPr id="307" name="Google Shape;307;p33"/>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4"/>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A picture containing chart&#10;&#10;Description automatically generated" id="314" name="Google Shape;314;p34"/>
          <p:cNvPicPr preferRelativeResize="0"/>
          <p:nvPr/>
        </p:nvPicPr>
        <p:blipFill rotWithShape="1">
          <a:blip r:embed="rId3">
            <a:alphaModFix/>
          </a:blip>
          <a:srcRect b="0" l="0" r="0" t="0"/>
          <a:stretch/>
        </p:blipFill>
        <p:spPr>
          <a:xfrm>
            <a:off x="92913" y="1143001"/>
            <a:ext cx="3793287" cy="2819399"/>
          </a:xfrm>
          <a:prstGeom prst="rect">
            <a:avLst/>
          </a:prstGeom>
          <a:noFill/>
          <a:ln>
            <a:noFill/>
          </a:ln>
        </p:spPr>
      </p:pic>
      <p:pic>
        <p:nvPicPr>
          <p:cNvPr descr="Chart, pie chart&#10;&#10;Description automatically generated" id="315" name="Google Shape;315;p34"/>
          <p:cNvPicPr preferRelativeResize="0"/>
          <p:nvPr/>
        </p:nvPicPr>
        <p:blipFill rotWithShape="1">
          <a:blip r:embed="rId4">
            <a:alphaModFix/>
          </a:blip>
          <a:srcRect b="0" l="0" r="0" t="0"/>
          <a:stretch/>
        </p:blipFill>
        <p:spPr>
          <a:xfrm>
            <a:off x="4023193" y="1219200"/>
            <a:ext cx="4876800" cy="2743200"/>
          </a:xfrm>
          <a:prstGeom prst="rect">
            <a:avLst/>
          </a:prstGeom>
          <a:noFill/>
          <a:ln>
            <a:noFill/>
          </a:ln>
        </p:spPr>
      </p:pic>
      <p:pic>
        <p:nvPicPr>
          <p:cNvPr descr="Chart, pie chart&#10;&#10;Description automatically generated" id="316" name="Google Shape;316;p34"/>
          <p:cNvPicPr preferRelativeResize="0"/>
          <p:nvPr/>
        </p:nvPicPr>
        <p:blipFill rotWithShape="1">
          <a:blip r:embed="rId5">
            <a:alphaModFix/>
          </a:blip>
          <a:srcRect b="0" l="0" r="0" t="0"/>
          <a:stretch/>
        </p:blipFill>
        <p:spPr>
          <a:xfrm>
            <a:off x="304800" y="4167098"/>
            <a:ext cx="3036611" cy="2557146"/>
          </a:xfrm>
          <a:prstGeom prst="rect">
            <a:avLst/>
          </a:prstGeom>
          <a:noFill/>
          <a:ln>
            <a:noFill/>
          </a:ln>
        </p:spPr>
      </p:pic>
      <p:pic>
        <p:nvPicPr>
          <p:cNvPr descr="Chart, pie chart&#10;&#10;Description automatically generated" id="317" name="Google Shape;317;p34"/>
          <p:cNvPicPr preferRelativeResize="0"/>
          <p:nvPr/>
        </p:nvPicPr>
        <p:blipFill rotWithShape="1">
          <a:blip r:embed="rId6">
            <a:alphaModFix/>
          </a:blip>
          <a:srcRect b="0" l="0" r="0" t="0"/>
          <a:stretch/>
        </p:blipFill>
        <p:spPr>
          <a:xfrm>
            <a:off x="3657600" y="4177036"/>
            <a:ext cx="2697480" cy="2452363"/>
          </a:xfrm>
          <a:prstGeom prst="rect">
            <a:avLst/>
          </a:prstGeom>
          <a:noFill/>
          <a:ln>
            <a:noFill/>
          </a:ln>
        </p:spPr>
      </p:pic>
      <p:pic>
        <p:nvPicPr>
          <p:cNvPr descr="Chart, pie chart&#10;&#10;Description automatically generated" id="318" name="Google Shape;318;p34"/>
          <p:cNvPicPr preferRelativeResize="0"/>
          <p:nvPr/>
        </p:nvPicPr>
        <p:blipFill rotWithShape="1">
          <a:blip r:embed="rId7">
            <a:alphaModFix/>
          </a:blip>
          <a:srcRect b="0" l="0" r="0" t="0"/>
          <a:stretch/>
        </p:blipFill>
        <p:spPr>
          <a:xfrm>
            <a:off x="6461593" y="4177036"/>
            <a:ext cx="2606208" cy="2376164"/>
          </a:xfrm>
          <a:prstGeom prst="rect">
            <a:avLst/>
          </a:prstGeom>
          <a:noFill/>
          <a:ln>
            <a:noFill/>
          </a:ln>
        </p:spPr>
      </p:pic>
      <p:sp>
        <p:nvSpPr>
          <p:cNvPr id="319" name="Google Shape;319;p34"/>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5"/>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Diagram&#10;&#10;Description automatically generated with medium confidence" id="326" name="Google Shape;326;p35"/>
          <p:cNvPicPr preferRelativeResize="0"/>
          <p:nvPr/>
        </p:nvPicPr>
        <p:blipFill rotWithShape="1">
          <a:blip r:embed="rId3">
            <a:alphaModFix/>
          </a:blip>
          <a:srcRect b="0" l="0" r="0" t="0"/>
          <a:stretch/>
        </p:blipFill>
        <p:spPr>
          <a:xfrm>
            <a:off x="76200" y="1142999"/>
            <a:ext cx="3733800" cy="4480561"/>
          </a:xfrm>
          <a:prstGeom prst="rect">
            <a:avLst/>
          </a:prstGeom>
          <a:noFill/>
          <a:ln>
            <a:noFill/>
          </a:ln>
        </p:spPr>
      </p:pic>
      <p:pic>
        <p:nvPicPr>
          <p:cNvPr descr="Chart, bar chart&#10;&#10;Description automatically generated" id="327" name="Google Shape;327;p35"/>
          <p:cNvPicPr preferRelativeResize="0"/>
          <p:nvPr/>
        </p:nvPicPr>
        <p:blipFill rotWithShape="1">
          <a:blip r:embed="rId4">
            <a:alphaModFix/>
          </a:blip>
          <a:srcRect b="0" l="0" r="0" t="0"/>
          <a:stretch/>
        </p:blipFill>
        <p:spPr>
          <a:xfrm>
            <a:off x="3962400" y="1142999"/>
            <a:ext cx="4800600" cy="2590801"/>
          </a:xfrm>
          <a:prstGeom prst="rect">
            <a:avLst/>
          </a:prstGeom>
          <a:noFill/>
          <a:ln>
            <a:noFill/>
          </a:ln>
        </p:spPr>
      </p:pic>
      <p:pic>
        <p:nvPicPr>
          <p:cNvPr descr="Diagram&#10;&#10;Description automatically generated" id="328" name="Google Shape;328;p35"/>
          <p:cNvPicPr preferRelativeResize="0"/>
          <p:nvPr/>
        </p:nvPicPr>
        <p:blipFill rotWithShape="1">
          <a:blip r:embed="rId5">
            <a:alphaModFix/>
          </a:blip>
          <a:srcRect b="0" l="0" r="0" t="0"/>
          <a:stretch/>
        </p:blipFill>
        <p:spPr>
          <a:xfrm>
            <a:off x="4114800" y="4038600"/>
            <a:ext cx="4267200" cy="2455739"/>
          </a:xfrm>
          <a:prstGeom prst="rect">
            <a:avLst/>
          </a:prstGeom>
          <a:noFill/>
          <a:ln>
            <a:noFill/>
          </a:ln>
        </p:spPr>
      </p:pic>
      <p:sp>
        <p:nvSpPr>
          <p:cNvPr id="329" name="Google Shape;329;p35"/>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36"/>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Chart, pie chart&#10;&#10;Description automatically generated" id="336" name="Google Shape;336;p36"/>
          <p:cNvPicPr preferRelativeResize="0"/>
          <p:nvPr/>
        </p:nvPicPr>
        <p:blipFill rotWithShape="1">
          <a:blip r:embed="rId3">
            <a:alphaModFix/>
          </a:blip>
          <a:srcRect b="0" l="0" r="0" t="0"/>
          <a:stretch/>
        </p:blipFill>
        <p:spPr>
          <a:xfrm>
            <a:off x="152401" y="1176364"/>
            <a:ext cx="3429000" cy="3776636"/>
          </a:xfrm>
          <a:prstGeom prst="rect">
            <a:avLst/>
          </a:prstGeom>
          <a:noFill/>
          <a:ln>
            <a:noFill/>
          </a:ln>
        </p:spPr>
      </p:pic>
      <p:pic>
        <p:nvPicPr>
          <p:cNvPr descr="Diagram&#10;&#10;Description automatically generated" id="337" name="Google Shape;337;p36"/>
          <p:cNvPicPr preferRelativeResize="0"/>
          <p:nvPr/>
        </p:nvPicPr>
        <p:blipFill rotWithShape="1">
          <a:blip r:embed="rId4">
            <a:alphaModFix/>
          </a:blip>
          <a:srcRect b="0" l="0" r="0" t="0"/>
          <a:stretch/>
        </p:blipFill>
        <p:spPr>
          <a:xfrm>
            <a:off x="4038600" y="1176364"/>
            <a:ext cx="4829175" cy="4943475"/>
          </a:xfrm>
          <a:prstGeom prst="rect">
            <a:avLst/>
          </a:prstGeom>
          <a:noFill/>
          <a:ln>
            <a:noFill/>
          </a:ln>
        </p:spPr>
      </p:pic>
      <p:sp>
        <p:nvSpPr>
          <p:cNvPr id="338" name="Google Shape;338;p36"/>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7"/>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Chart, bar chart&#10;&#10;Description automatically generated" id="345" name="Google Shape;345;p37"/>
          <p:cNvPicPr preferRelativeResize="0"/>
          <p:nvPr/>
        </p:nvPicPr>
        <p:blipFill rotWithShape="1">
          <a:blip r:embed="rId3">
            <a:alphaModFix/>
          </a:blip>
          <a:srcRect b="0" l="0" r="0" t="0"/>
          <a:stretch/>
        </p:blipFill>
        <p:spPr>
          <a:xfrm>
            <a:off x="228600" y="1143000"/>
            <a:ext cx="9018639" cy="5257800"/>
          </a:xfrm>
          <a:prstGeom prst="rect">
            <a:avLst/>
          </a:prstGeom>
          <a:noFill/>
          <a:ln>
            <a:noFill/>
          </a:ln>
        </p:spPr>
      </p:pic>
      <p:sp>
        <p:nvSpPr>
          <p:cNvPr id="346" name="Google Shape;346;p37"/>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8"/>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Chart, bar chart&#10;&#10;Description automatically generated" id="353" name="Google Shape;353;p38"/>
          <p:cNvPicPr preferRelativeResize="0"/>
          <p:nvPr/>
        </p:nvPicPr>
        <p:blipFill rotWithShape="1">
          <a:blip r:embed="rId3">
            <a:alphaModFix/>
          </a:blip>
          <a:srcRect b="0" l="0" r="0" t="0"/>
          <a:stretch/>
        </p:blipFill>
        <p:spPr>
          <a:xfrm>
            <a:off x="381000" y="1142999"/>
            <a:ext cx="8458200" cy="5194409"/>
          </a:xfrm>
          <a:prstGeom prst="rect">
            <a:avLst/>
          </a:prstGeom>
          <a:noFill/>
          <a:ln>
            <a:noFill/>
          </a:ln>
        </p:spPr>
      </p:pic>
      <p:sp>
        <p:nvSpPr>
          <p:cNvPr id="354" name="Google Shape;354;p38"/>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39"/>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Chart&#10;&#10;Description automatically generated with medium confidence" id="361" name="Google Shape;361;p39"/>
          <p:cNvPicPr preferRelativeResize="0"/>
          <p:nvPr/>
        </p:nvPicPr>
        <p:blipFill rotWithShape="1">
          <a:blip r:embed="rId3">
            <a:alphaModFix/>
          </a:blip>
          <a:srcRect b="0" l="0" r="0" t="0"/>
          <a:stretch/>
        </p:blipFill>
        <p:spPr>
          <a:xfrm>
            <a:off x="228600" y="1219200"/>
            <a:ext cx="8686800" cy="5118209"/>
          </a:xfrm>
          <a:prstGeom prst="rect">
            <a:avLst/>
          </a:prstGeom>
          <a:noFill/>
          <a:ln>
            <a:noFill/>
          </a:ln>
        </p:spPr>
      </p:pic>
      <p:sp>
        <p:nvSpPr>
          <p:cNvPr id="362" name="Google Shape;362;p39"/>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40"/>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latin typeface="Open Sans"/>
                <a:ea typeface="Open Sans"/>
                <a:cs typeface="Open Sans"/>
                <a:sym typeface="Open Sans"/>
              </a:rPr>
              <a:t>Thực trạng và xu hướng</a:t>
            </a:r>
            <a:br>
              <a:rPr lang="en-US"/>
            </a:br>
            <a:endParaRPr/>
          </a:p>
        </p:txBody>
      </p:sp>
      <p:pic>
        <p:nvPicPr>
          <p:cNvPr descr="Table&#10;&#10;Description automatically generated" id="369" name="Google Shape;369;p40"/>
          <p:cNvPicPr preferRelativeResize="0"/>
          <p:nvPr/>
        </p:nvPicPr>
        <p:blipFill rotWithShape="1">
          <a:blip r:embed="rId3">
            <a:alphaModFix/>
          </a:blip>
          <a:srcRect b="0" l="0" r="0" t="0"/>
          <a:stretch/>
        </p:blipFill>
        <p:spPr>
          <a:xfrm>
            <a:off x="152400" y="1143000"/>
            <a:ext cx="8839200" cy="5302635"/>
          </a:xfrm>
          <a:prstGeom prst="rect">
            <a:avLst/>
          </a:prstGeom>
          <a:noFill/>
          <a:ln>
            <a:noFill/>
          </a:ln>
        </p:spPr>
      </p:pic>
      <p:sp>
        <p:nvSpPr>
          <p:cNvPr id="370" name="Google Shape;370;p40"/>
          <p:cNvSpPr txBox="1"/>
          <p:nvPr/>
        </p:nvSpPr>
        <p:spPr>
          <a:xfrm>
            <a:off x="3962400" y="6557531"/>
            <a:ext cx="5409216"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200">
                <a:solidFill>
                  <a:schemeClr val="dk1"/>
                </a:solidFill>
                <a:latin typeface="Calibri"/>
                <a:ea typeface="Calibri"/>
                <a:cs typeface="Calibri"/>
                <a:sym typeface="Calibri"/>
              </a:rPr>
              <a:t>Nguồn: https://www.panorama-consulting.com/resource-center/erp-report/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1"/>
          <p:cNvSpPr txBox="1"/>
          <p:nvPr>
            <p:ph idx="4294967295" type="ctrTitle"/>
          </p:nvPr>
        </p:nvSpPr>
        <p:spPr>
          <a:xfrm>
            <a:off x="4267200" y="2024484"/>
            <a:ext cx="72235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u="none" cap="none" strike="noStrike">
                <a:solidFill>
                  <a:schemeClr val="lt1"/>
                </a:solidFill>
                <a:latin typeface="Times New Roman"/>
                <a:ea typeface="Times New Roman"/>
                <a:cs typeface="Times New Roman"/>
                <a:sym typeface="Times New Roman"/>
              </a:rPr>
              <a:t>BÀI TẬP 1</a:t>
            </a:r>
            <a:endParaRPr/>
          </a:p>
        </p:txBody>
      </p:sp>
      <p:sp>
        <p:nvSpPr>
          <p:cNvPr id="376" name="Google Shape;376;p41"/>
          <p:cNvSpPr txBox="1"/>
          <p:nvPr>
            <p:ph idx="1" type="subTitle"/>
          </p:nvPr>
        </p:nvSpPr>
        <p:spPr>
          <a:xfrm>
            <a:off x="609601" y="1143000"/>
            <a:ext cx="8305800" cy="1015663"/>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None/>
            </a:pPr>
            <a:r>
              <a:rPr b="1" lang="en-US" sz="2400">
                <a:solidFill>
                  <a:srgbClr val="000000"/>
                </a:solidFill>
                <a:latin typeface="Times"/>
                <a:ea typeface="Times"/>
                <a:cs typeface="Times"/>
                <a:sym typeface="Times"/>
              </a:rPr>
              <a:t>Truy cập vào link sau: </a:t>
            </a:r>
            <a:endParaRPr b="1" i="0" sz="2400">
              <a:solidFill>
                <a:srgbClr val="000000"/>
              </a:solidFill>
              <a:latin typeface="Times"/>
              <a:ea typeface="Times"/>
              <a:cs typeface="Times"/>
              <a:sym typeface="Times"/>
            </a:endParaRPr>
          </a:p>
          <a:p>
            <a:pPr indent="0" lvl="0" marL="0" rtl="0" algn="ctr">
              <a:spcBef>
                <a:spcPts val="0"/>
              </a:spcBef>
              <a:spcAft>
                <a:spcPts val="0"/>
              </a:spcAft>
              <a:buNone/>
            </a:pPr>
            <a:r>
              <a:rPr b="1" i="0" lang="en-US" sz="2400">
                <a:solidFill>
                  <a:srgbClr val="000000"/>
                </a:solidFill>
                <a:latin typeface="Times"/>
                <a:ea typeface="Times"/>
                <a:cs typeface="Times"/>
                <a:sym typeface="Times"/>
              </a:rPr>
              <a:t>http://www.youtube.com/watch?v=dl3ZxTTlrF8</a:t>
            </a:r>
            <a:r>
              <a:rPr lang="en-US" sz="2400"/>
              <a:t> </a:t>
            </a:r>
            <a:br>
              <a:rPr lang="en-US"/>
            </a:br>
            <a:endParaRPr/>
          </a:p>
        </p:txBody>
      </p:sp>
      <p:sp>
        <p:nvSpPr>
          <p:cNvPr id="377" name="Google Shape;377;p41"/>
          <p:cNvSpPr txBox="1"/>
          <p:nvPr/>
        </p:nvSpPr>
        <p:spPr>
          <a:xfrm>
            <a:off x="228600" y="2057400"/>
            <a:ext cx="8686800" cy="365035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i="0" lang="en-US" sz="2400">
                <a:solidFill>
                  <a:srgbClr val="000000"/>
                </a:solidFill>
                <a:latin typeface="Calibri"/>
                <a:ea typeface="Calibri"/>
                <a:cs typeface="Calibri"/>
                <a:sym typeface="Calibri"/>
              </a:rPr>
              <a:t>Trả lời các câu hỏi:</a:t>
            </a:r>
            <a:endParaRPr b="1" i="0" sz="2400">
              <a:solidFill>
                <a:srgbClr val="000000"/>
              </a:solidFill>
              <a:latin typeface="Calibri"/>
              <a:ea typeface="Calibri"/>
              <a:cs typeface="Calibri"/>
              <a:sym typeface="Calibri"/>
            </a:endParaRPr>
          </a:p>
          <a:p>
            <a:pPr indent="-342900" lvl="0" marL="342900" marR="0" rtl="0" algn="l">
              <a:lnSpc>
                <a:spcPct val="150000"/>
              </a:lnSpc>
              <a:spcBef>
                <a:spcPts val="0"/>
              </a:spcBef>
              <a:spcAft>
                <a:spcPts val="0"/>
              </a:spcAft>
              <a:buClr>
                <a:srgbClr val="727CA3"/>
              </a:buClr>
              <a:buSzPts val="2400"/>
              <a:buFont typeface="Noto Sans Symbols"/>
              <a:buChar char="▪"/>
            </a:pPr>
            <a:r>
              <a:rPr b="0" i="0" lang="en-US" sz="2400">
                <a:solidFill>
                  <a:srgbClr val="727CA3"/>
                </a:solidFill>
                <a:latin typeface="Calibri"/>
                <a:ea typeface="Calibri"/>
                <a:cs typeface="Calibri"/>
                <a:sym typeface="Calibri"/>
              </a:rPr>
              <a:t>  </a:t>
            </a:r>
            <a:r>
              <a:rPr b="0" i="0" lang="en-US" sz="2400">
                <a:solidFill>
                  <a:srgbClr val="000000"/>
                </a:solidFill>
                <a:latin typeface="Calibri"/>
                <a:ea typeface="Calibri"/>
                <a:cs typeface="Calibri"/>
                <a:sym typeface="Calibri"/>
              </a:rPr>
              <a:t>Có mấy nhóm (tier) ERP trong clip? So sánh với report 2021</a:t>
            </a:r>
            <a:endParaRPr/>
          </a:p>
          <a:p>
            <a:pPr indent="-342900" lvl="0" marL="342900" marR="0" rtl="0" algn="l">
              <a:lnSpc>
                <a:spcPct val="150000"/>
              </a:lnSpc>
              <a:spcBef>
                <a:spcPts val="0"/>
              </a:spcBef>
              <a:spcAft>
                <a:spcPts val="0"/>
              </a:spcAft>
              <a:buClr>
                <a:srgbClr val="000000"/>
              </a:buClr>
              <a:buSzPts val="2400"/>
              <a:buFont typeface="Noto Sans Symbols"/>
              <a:buChar char="▪"/>
            </a:pPr>
            <a:r>
              <a:rPr b="0" i="0" lang="en-US" sz="2400">
                <a:solidFill>
                  <a:srgbClr val="000000"/>
                </a:solidFill>
                <a:latin typeface="Calibri"/>
                <a:ea typeface="Calibri"/>
                <a:cs typeface="Calibri"/>
                <a:sym typeface="Calibri"/>
              </a:rPr>
              <a:t>Các sản phẩm trong</a:t>
            </a:r>
            <a:r>
              <a:rPr lang="en-US" sz="2400">
                <a:solidFill>
                  <a:srgbClr val="000000"/>
                </a:solidFill>
                <a:latin typeface="Calibri"/>
                <a:ea typeface="Calibri"/>
                <a:cs typeface="Calibri"/>
                <a:sym typeface="Calibri"/>
              </a:rPr>
              <a:t> từng Tier trên clip có khác báo có năm 2021?</a:t>
            </a:r>
            <a:endParaRPr b="0" i="0" sz="2400">
              <a:solidFill>
                <a:srgbClr val="000000"/>
              </a:solidFill>
              <a:latin typeface="Calibri"/>
              <a:ea typeface="Calibri"/>
              <a:cs typeface="Calibri"/>
              <a:sym typeface="Calibri"/>
            </a:endParaRPr>
          </a:p>
          <a:p>
            <a:pPr indent="-190500" lvl="0" marL="342900" marR="0" rtl="0" algn="l">
              <a:lnSpc>
                <a:spcPct val="150000"/>
              </a:lnSpc>
              <a:spcBef>
                <a:spcPts val="0"/>
              </a:spcBef>
              <a:spcAft>
                <a:spcPts val="0"/>
              </a:spcAft>
              <a:buClr>
                <a:schemeClr val="dk1"/>
              </a:buClr>
              <a:buSzPts val="2400"/>
              <a:buFont typeface="Noto Sans Symbols"/>
              <a:buNone/>
            </a:pPr>
            <a:r>
              <a:t/>
            </a:r>
            <a:endParaRPr b="0" i="0" sz="2400">
              <a:solidFill>
                <a:srgbClr val="000000"/>
              </a:solidFill>
              <a:latin typeface="Calibri"/>
              <a:ea typeface="Calibri"/>
              <a:cs typeface="Calibri"/>
              <a:sym typeface="Calibri"/>
            </a:endParaRPr>
          </a:p>
          <a:p>
            <a:pPr indent="0" lvl="0" marL="0" marR="0" rtl="0" algn="l">
              <a:lnSpc>
                <a:spcPct val="150000"/>
              </a:lnSpc>
              <a:spcBef>
                <a:spcPts val="0"/>
              </a:spcBef>
              <a:spcAft>
                <a:spcPts val="0"/>
              </a:spcAft>
              <a:buNone/>
            </a:pPr>
            <a:br>
              <a:rPr b="0" i="0" lang="en-US" sz="2400">
                <a:solidFill>
                  <a:srgbClr val="000000"/>
                </a:solidFill>
                <a:latin typeface="Calibri"/>
                <a:ea typeface="Calibri"/>
                <a:cs typeface="Calibri"/>
                <a:sym typeface="Calibri"/>
              </a:rPr>
            </a:b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pic>
        <p:nvPicPr>
          <p:cNvPr descr="Diagram&#10;&#10;Description automatically generated with medium confidence" id="378" name="Google Shape;378;p41"/>
          <p:cNvPicPr preferRelativeResize="0"/>
          <p:nvPr/>
        </p:nvPicPr>
        <p:blipFill rotWithShape="1">
          <a:blip r:embed="rId3">
            <a:alphaModFix/>
          </a:blip>
          <a:srcRect b="0" l="0" r="0" t="0"/>
          <a:stretch/>
        </p:blipFill>
        <p:spPr>
          <a:xfrm>
            <a:off x="2286000" y="3810000"/>
            <a:ext cx="3733800" cy="2486109"/>
          </a:xfrm>
          <a:prstGeom prst="rect">
            <a:avLst/>
          </a:prstGeom>
          <a:noFill/>
          <a:ln>
            <a:noFill/>
          </a:ln>
        </p:spPr>
      </p:pic>
      <p:sp>
        <p:nvSpPr>
          <p:cNvPr id="379" name="Google Shape;379;p41"/>
          <p:cNvSpPr/>
          <p:nvPr/>
        </p:nvSpPr>
        <p:spPr>
          <a:xfrm>
            <a:off x="2118105" y="263005"/>
            <a:ext cx="6477000" cy="583287"/>
          </a:xfrm>
          <a:prstGeom prst="rect">
            <a:avLst/>
          </a:prstGeom>
          <a:solidFill>
            <a:schemeClr val="accent6"/>
          </a:solidFill>
          <a:ln cap="flat" cmpd="sng" w="38100">
            <a:solidFill>
              <a:schemeClr val="lt1"/>
            </a:solidFill>
            <a:prstDash val="solid"/>
            <a:round/>
            <a:headEnd len="sm" w="sm" type="none"/>
            <a:tailEnd len="sm" w="sm" type="none"/>
          </a:ln>
          <a:effectLst>
            <a:outerShdw blurRad="40000" rotWithShape="0" dir="5400000" dist="20000">
              <a:srgbClr val="000000">
                <a:alpha val="37647"/>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0" name="Google Shape;380;p41"/>
          <p:cNvSpPr txBox="1"/>
          <p:nvPr/>
        </p:nvSpPr>
        <p:spPr>
          <a:xfrm>
            <a:off x="2362200" y="379299"/>
            <a:ext cx="7745603" cy="86177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1800">
                <a:solidFill>
                  <a:srgbClr val="000000"/>
                </a:solidFill>
                <a:latin typeface="Open Sans"/>
                <a:ea typeface="Open Sans"/>
                <a:cs typeface="Open Sans"/>
                <a:sym typeface="Open Sans"/>
              </a:rPr>
              <a:t>BÀI TẬP</a:t>
            </a:r>
            <a:br>
              <a:rPr lang="en-US" sz="1800">
                <a:solidFill>
                  <a:srgbClr val="000000"/>
                </a:solidFill>
                <a:latin typeface="Calibri"/>
                <a:ea typeface="Calibri"/>
                <a:cs typeface="Calibri"/>
                <a:sym typeface="Calibri"/>
              </a:rPr>
            </a:br>
            <a:endParaRPr sz="1800">
              <a:solidFill>
                <a:srgbClr val="000000"/>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42"/>
          <p:cNvSpPr txBox="1"/>
          <p:nvPr>
            <p:ph idx="4294967295" type="ctrTitle"/>
          </p:nvPr>
        </p:nvSpPr>
        <p:spPr>
          <a:xfrm>
            <a:off x="1371600" y="457200"/>
            <a:ext cx="72235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u="none" cap="none" strike="noStrike">
                <a:solidFill>
                  <a:schemeClr val="lt1"/>
                </a:solidFill>
                <a:latin typeface="Times New Roman"/>
                <a:ea typeface="Times New Roman"/>
                <a:cs typeface="Times New Roman"/>
                <a:sym typeface="Times New Roman"/>
              </a:rPr>
              <a:t>BÀI TẬP 2</a:t>
            </a:r>
            <a:endParaRPr/>
          </a:p>
        </p:txBody>
      </p:sp>
      <p:sp>
        <p:nvSpPr>
          <p:cNvPr id="387" name="Google Shape;387;p42"/>
          <p:cNvSpPr txBox="1"/>
          <p:nvPr/>
        </p:nvSpPr>
        <p:spPr>
          <a:xfrm>
            <a:off x="685800" y="1674674"/>
            <a:ext cx="8153400" cy="313932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3600">
                <a:solidFill>
                  <a:srgbClr val="000000"/>
                </a:solidFill>
                <a:latin typeface="Arial"/>
                <a:ea typeface="Arial"/>
                <a:cs typeface="Arial"/>
                <a:sym typeface="Arial"/>
              </a:rPr>
              <a:t>Hỏi</a:t>
            </a:r>
            <a:r>
              <a:rPr b="0" i="0" lang="en-US" sz="3600">
                <a:solidFill>
                  <a:srgbClr val="000000"/>
                </a:solidFill>
                <a:latin typeface="Arial"/>
                <a:ea typeface="Arial"/>
                <a:cs typeface="Arial"/>
                <a:sym typeface="Arial"/>
              </a:rPr>
              <a:t>: công ty với quy mô: nhỏ, vừa và lớn, thì </a:t>
            </a:r>
            <a:r>
              <a:rPr b="1" i="0" lang="en-US" sz="3600">
                <a:solidFill>
                  <a:srgbClr val="000000"/>
                </a:solidFill>
                <a:latin typeface="Arial"/>
                <a:ea typeface="Arial"/>
                <a:cs typeface="Arial"/>
                <a:sym typeface="Arial"/>
              </a:rPr>
              <a:t>“g</a:t>
            </a:r>
            <a:r>
              <a:rPr b="0" i="0" lang="en-US" sz="3600">
                <a:solidFill>
                  <a:srgbClr val="000000"/>
                </a:solidFill>
                <a:latin typeface="Arial"/>
                <a:ea typeface="Arial"/>
                <a:cs typeface="Arial"/>
                <a:sym typeface="Arial"/>
              </a:rPr>
              <a:t>ói” ERP nào (</a:t>
            </a:r>
            <a:r>
              <a:rPr b="0" i="1" lang="en-US" sz="3600">
                <a:solidFill>
                  <a:srgbClr val="000000"/>
                </a:solidFill>
                <a:latin typeface="Arial"/>
                <a:ea typeface="Arial"/>
                <a:cs typeface="Arial"/>
                <a:sym typeface="Arial"/>
              </a:rPr>
              <a:t>SAP, Oracle, Infor, Epicor hoặc MS Dynamics</a:t>
            </a:r>
            <a:r>
              <a:rPr b="0" i="0" lang="en-US" sz="3600">
                <a:solidFill>
                  <a:srgbClr val="000000"/>
                </a:solidFill>
                <a:latin typeface="Arial"/>
                <a:ea typeface="Arial"/>
                <a:cs typeface="Arial"/>
                <a:sym typeface="Arial"/>
              </a:rPr>
              <a:t>)… thường được lựa chọn để triển khai?</a:t>
            </a:r>
            <a:r>
              <a:rPr lang="en-US" sz="3600">
                <a:solidFill>
                  <a:schemeClr val="dk1"/>
                </a:solidFill>
                <a:latin typeface="Arial"/>
                <a:ea typeface="Arial"/>
                <a:cs typeface="Arial"/>
                <a:sym typeface="Arial"/>
              </a:rPr>
              <a:t>  Vì sao?</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43"/>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394" name="Google Shape;394;p43"/>
          <p:cNvSpPr txBox="1"/>
          <p:nvPr/>
        </p:nvSpPr>
        <p:spPr>
          <a:xfrm>
            <a:off x="609600" y="1676400"/>
            <a:ext cx="8153400" cy="2308324"/>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lnSpc>
                <a:spcPct val="150000"/>
              </a:lnSpc>
              <a:spcBef>
                <a:spcPts val="0"/>
              </a:spcBef>
              <a:spcAft>
                <a:spcPts val="0"/>
              </a:spcAft>
              <a:buClr>
                <a:srgbClr val="000000"/>
              </a:buClr>
              <a:buSzPts val="1800"/>
              <a:buFont typeface="Times New Roman"/>
              <a:buAutoNum type="arabicPeriod"/>
            </a:pPr>
            <a:r>
              <a:rPr i="0" lang="en-US" sz="1800" u="sng">
                <a:solidFill>
                  <a:schemeClr val="hlink"/>
                </a:solidFill>
                <a:latin typeface="Times New Roman"/>
                <a:ea typeface="Times New Roman"/>
                <a:cs typeface="Times New Roman"/>
                <a:sym typeface="Times New Roman"/>
                <a:hlinkClick r:id="rId3"/>
              </a:rPr>
              <a:t>http://www.youtube.com/watch?v=dl3ZxTTlrF8</a:t>
            </a:r>
            <a:endParaRPr i="0" sz="1800">
              <a:solidFill>
                <a:srgbClr val="000000"/>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4"/>
              </a:rPr>
              <a:t>https://www.panorama-consulting.com/resource-center/erp-report/</a:t>
            </a:r>
            <a:endParaRPr sz="1800">
              <a:solidFill>
                <a:srgbClr val="000000"/>
              </a:solidFill>
              <a:latin typeface="Times New Roman"/>
              <a:ea typeface="Times New Roman"/>
              <a:cs typeface="Times New Roman"/>
              <a:sym typeface="Times New Roman"/>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